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2"/>
  </p:notesMasterIdLst>
  <p:handoutMasterIdLst>
    <p:handoutMasterId r:id="rId43"/>
  </p:handoutMasterIdLst>
  <p:sldIdLst>
    <p:sldId id="256" r:id="rId2"/>
    <p:sldId id="332" r:id="rId3"/>
    <p:sldId id="410" r:id="rId4"/>
    <p:sldId id="258" r:id="rId5"/>
    <p:sldId id="367" r:id="rId6"/>
    <p:sldId id="512" r:id="rId7"/>
    <p:sldId id="526" r:id="rId8"/>
    <p:sldId id="513" r:id="rId9"/>
    <p:sldId id="514" r:id="rId10"/>
    <p:sldId id="515" r:id="rId11"/>
    <p:sldId id="480" r:id="rId12"/>
    <p:sldId id="516" r:id="rId13"/>
    <p:sldId id="517" r:id="rId14"/>
    <p:sldId id="518" r:id="rId15"/>
    <p:sldId id="535" r:id="rId16"/>
    <p:sldId id="520" r:id="rId17"/>
    <p:sldId id="532" r:id="rId18"/>
    <p:sldId id="320" r:id="rId19"/>
    <p:sldId id="430" r:id="rId20"/>
    <p:sldId id="487" r:id="rId21"/>
    <p:sldId id="388" r:id="rId22"/>
    <p:sldId id="521" r:id="rId23"/>
    <p:sldId id="522" r:id="rId24"/>
    <p:sldId id="523" r:id="rId25"/>
    <p:sldId id="529" r:id="rId26"/>
    <p:sldId id="537" r:id="rId27"/>
    <p:sldId id="525" r:id="rId28"/>
    <p:sldId id="511" r:id="rId29"/>
    <p:sldId id="506" r:id="rId30"/>
    <p:sldId id="423" r:id="rId31"/>
    <p:sldId id="505" r:id="rId32"/>
    <p:sldId id="507" r:id="rId33"/>
    <p:sldId id="335" r:id="rId34"/>
    <p:sldId id="524" r:id="rId35"/>
    <p:sldId id="536" r:id="rId36"/>
    <p:sldId id="510" r:id="rId37"/>
    <p:sldId id="277" r:id="rId38"/>
    <p:sldId id="394" r:id="rId39"/>
    <p:sldId id="538" r:id="rId40"/>
    <p:sldId id="539" r:id="rId4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8" autoAdjust="0"/>
    <p:restoredTop sz="97647" autoAdjust="0"/>
  </p:normalViewPr>
  <p:slideViewPr>
    <p:cSldViewPr snapToGrid="0">
      <p:cViewPr>
        <p:scale>
          <a:sx n="70" d="100"/>
          <a:sy n="70" d="100"/>
        </p:scale>
        <p:origin x="-1134" y="-114"/>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25" tIns="45714" rIns="91425" bIns="45714" rtlCol="0"/>
          <a:lstStyle>
            <a:lvl1pPr algn="r">
              <a:defRPr sz="1200"/>
            </a:lvl1pPr>
          </a:lstStyle>
          <a:p>
            <a:fld id="{754D6AE8-8F66-4CB1-9FB2-59D48F5AD3D9}" type="datetimeFigureOut">
              <a:rPr kumimoji="1" lang="ja-JP" altLang="en-US" smtClean="0"/>
              <a:pPr/>
              <a:t>2017/3/15</a:t>
            </a:fld>
            <a:endParaRPr kumimoji="1" lang="ja-JP" altLang="en-US"/>
          </a:p>
        </p:txBody>
      </p:sp>
      <p:sp>
        <p:nvSpPr>
          <p:cNvPr id="4" name="フッター プレースホルダー 3"/>
          <p:cNvSpPr>
            <a:spLocks noGrp="1"/>
          </p:cNvSpPr>
          <p:nvPr>
            <p:ph type="ftr" sz="quarter" idx="2"/>
          </p:nvPr>
        </p:nvSpPr>
        <p:spPr>
          <a:xfrm>
            <a:off x="2" y="9440863"/>
            <a:ext cx="2949575" cy="496887"/>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6887"/>
          </a:xfrm>
          <a:prstGeom prst="rect">
            <a:avLst/>
          </a:prstGeom>
        </p:spPr>
        <p:txBody>
          <a:bodyPr vert="horz" lIns="91425" tIns="45714" rIns="91425" bIns="45714"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49788" cy="496967"/>
          </a:xfrm>
          <a:prstGeom prst="rect">
            <a:avLst/>
          </a:prstGeom>
        </p:spPr>
        <p:txBody>
          <a:bodyPr vert="horz" lIns="91419" tIns="45711" rIns="91419"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5"/>
            <a:ext cx="2949788" cy="496967"/>
          </a:xfrm>
          <a:prstGeom prst="rect">
            <a:avLst/>
          </a:prstGeom>
        </p:spPr>
        <p:txBody>
          <a:bodyPr vert="horz" lIns="91419" tIns="45711" rIns="91419" bIns="45711" rtlCol="0"/>
          <a:lstStyle>
            <a:lvl1pPr algn="r">
              <a:defRPr sz="1200"/>
            </a:lvl1pPr>
          </a:lstStyle>
          <a:p>
            <a:fld id="{053C139E-BDA4-4D3D-AFA7-E87CA0FBBD34}" type="datetimeFigureOut">
              <a:rPr kumimoji="1" lang="ja-JP" altLang="en-US" smtClean="0"/>
              <a:pPr/>
              <a:t>2017/3/15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9" tIns="45711" rIns="91419"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9" tIns="45711" rIns="91419"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51"/>
            <a:ext cx="2949788" cy="496967"/>
          </a:xfrm>
          <a:prstGeom prst="rect">
            <a:avLst/>
          </a:prstGeom>
        </p:spPr>
        <p:txBody>
          <a:bodyPr vert="horz" lIns="91419" tIns="45711" rIns="91419"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8" cy="496967"/>
          </a:xfrm>
          <a:prstGeom prst="rect">
            <a:avLst/>
          </a:prstGeom>
        </p:spPr>
        <p:txBody>
          <a:bodyPr vert="horz" lIns="91419" tIns="45711" rIns="91419" bIns="45711"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51887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41023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37</a:t>
            </a:fld>
            <a:endParaRPr kumimoji="1" lang="ja-JP" altLang="en-US"/>
          </a:p>
        </p:txBody>
      </p:sp>
    </p:spTree>
    <p:extLst>
      <p:ext uri="{BB962C8B-B14F-4D97-AF65-F5344CB8AC3E}">
        <p14:creationId xmlns:p14="http://schemas.microsoft.com/office/powerpoint/2010/main" val="204733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7196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2017/3/15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1.png"/><Relationship Id="rId3" Type="http://schemas.openxmlformats.org/officeDocument/2006/relationships/image" Target="../media/image42.gif"/><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gif"/><Relationship Id="rId10" Type="http://schemas.openxmlformats.org/officeDocument/2006/relationships/image" Target="../media/image48.png"/><Relationship Id="rId4" Type="http://schemas.openxmlformats.org/officeDocument/2006/relationships/image" Target="../media/image43.gif"/><Relationship Id="rId9" Type="http://schemas.openxmlformats.org/officeDocument/2006/relationships/image" Target="../media/image47.png"/><Relationship Id="rId1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14.jpeg"/><Relationship Id="rId10" Type="http://schemas.openxmlformats.org/officeDocument/2006/relationships/image" Target="../media/image56.png"/><Relationship Id="rId4" Type="http://schemas.openxmlformats.org/officeDocument/2006/relationships/image" Target="../media/image10.emf"/><Relationship Id="rId9" Type="http://schemas.openxmlformats.org/officeDocument/2006/relationships/image" Target="../media/image55.wmf"/></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64.jpeg"/><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7" Type="http://schemas.openxmlformats.org/officeDocument/2006/relationships/image" Target="../media/image74.jp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microsoft.com/office/2007/relationships/hdphoto" Target="../media/hdphoto2.wdp"/><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3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99.png"/><Relationship Id="rId13" Type="http://schemas.microsoft.com/office/2007/relationships/hdphoto" Target="../media/hdphoto4.wdp"/><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2.png"/><Relationship Id="rId17" Type="http://schemas.openxmlformats.org/officeDocument/2006/relationships/image" Target="../media/image105.png"/><Relationship Id="rId2" Type="http://schemas.openxmlformats.org/officeDocument/2006/relationships/notesSlide" Target="../notesSlides/notesSlide9.xml"/><Relationship Id="rId16"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97.png"/><Relationship Id="rId11" Type="http://schemas.microsoft.com/office/2007/relationships/hdphoto" Target="../media/hdphoto3.wdp"/><Relationship Id="rId5" Type="http://schemas.openxmlformats.org/officeDocument/2006/relationships/image" Target="../media/image96.jpeg"/><Relationship Id="rId15" Type="http://schemas.microsoft.com/office/2007/relationships/hdphoto" Target="../media/hdphoto5.wdp"/><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2017</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２０１７年</a:t>
            </a:r>
            <a:r>
              <a:rPr lang="ja-JP" altLang="en-US" sz="2400" b="1" dirty="0"/>
              <a:t>３</a:t>
            </a:r>
            <a:r>
              <a:rPr kumimoji="1" lang="ja-JP" altLang="en-US" sz="2400" b="1" dirty="0" smtClean="0"/>
              <a:t>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
        <p:nvSpPr>
          <p:cNvPr id="2" name="テキスト ボックス 1"/>
          <p:cNvSpPr txBox="1"/>
          <p:nvPr/>
        </p:nvSpPr>
        <p:spPr>
          <a:xfrm>
            <a:off x="4003913" y="3708709"/>
            <a:ext cx="1898175" cy="430887"/>
          </a:xfrm>
          <a:prstGeom prst="rect">
            <a:avLst/>
          </a:prstGeom>
          <a:noFill/>
        </p:spPr>
        <p:txBody>
          <a:bodyPr wrap="square" lIns="0" tIns="0" rIns="0" bIns="0" rtlCol="0" anchor="ctr" anchorCtr="0">
            <a:spAutoFit/>
          </a:bodyPr>
          <a:lstStyle/>
          <a:p>
            <a:pPr algn="ctr"/>
            <a:r>
              <a:rPr kumimoji="1" lang="en-US" altLang="ja-JP" sz="2800" dirty="0" smtClean="0"/>
              <a:t>【</a:t>
            </a:r>
            <a:r>
              <a:rPr kumimoji="1" lang="ja-JP" altLang="en-US" sz="2800" dirty="0" smtClean="0"/>
              <a:t>案</a:t>
            </a:r>
            <a:r>
              <a:rPr kumimoji="1" lang="en-US" altLang="ja-JP" sz="2800" dirty="0" smtClean="0"/>
              <a:t>】</a:t>
            </a:r>
            <a:endParaRPr kumimoji="1" lang="ja-JP" altLang="en-US" sz="2800" dirty="0"/>
          </a:p>
        </p:txBody>
      </p:sp>
      <p:sp>
        <p:nvSpPr>
          <p:cNvPr id="5" name="テキスト ボックス 4"/>
          <p:cNvSpPr txBox="1"/>
          <p:nvPr/>
        </p:nvSpPr>
        <p:spPr>
          <a:xfrm>
            <a:off x="8397784" y="260648"/>
            <a:ext cx="1303562" cy="400110"/>
          </a:xfrm>
          <a:prstGeom prst="rect">
            <a:avLst/>
          </a:prstGeom>
          <a:noFill/>
          <a:ln w="9525">
            <a:solidFill>
              <a:schemeClr val="tx1"/>
            </a:solidFill>
          </a:ln>
        </p:spPr>
        <p:txBody>
          <a:bodyPr wrap="none" rtlCol="0">
            <a:spAutoFit/>
          </a:bodyPr>
          <a:lstStyle/>
          <a:p>
            <a:r>
              <a:rPr kumimoji="1" lang="ja-JP" altLang="en-US" sz="2000" dirty="0" smtClean="0"/>
              <a:t>資料</a:t>
            </a:r>
            <a:r>
              <a:rPr lang="ja-JP" altLang="en-US" sz="2000" dirty="0"/>
              <a:t>２</a:t>
            </a:r>
            <a:r>
              <a:rPr kumimoji="1" lang="ja-JP" altLang="en-US" sz="2000" dirty="0" smtClean="0"/>
              <a:t>－１</a:t>
            </a:r>
            <a:endParaRPr kumimoji="1" lang="ja-JP" altLang="en-US" sz="2000"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3538" y="567996"/>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3" y="642829"/>
            <a:ext cx="3223736"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1049916"/>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3124905"/>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　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lgn="r"/>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15343644"/>
              </p:ext>
            </p:extLst>
          </p:nvPr>
        </p:nvGraphicFramePr>
        <p:xfrm>
          <a:off x="1187355" y="3120561"/>
          <a:ext cx="8516203" cy="1605658"/>
        </p:xfrm>
        <a:graphic>
          <a:graphicData uri="http://schemas.openxmlformats.org/drawingml/2006/table">
            <a:tbl>
              <a:tblPr firstRow="1" bandRow="1">
                <a:tableStyleId>{5940675A-B579-460E-94D1-54222C63F5DA}</a:tableStyleId>
              </a:tblPr>
              <a:tblGrid>
                <a:gridCol w="1553547"/>
                <a:gridCol w="6962656"/>
              </a:tblGrid>
              <a:tr h="420157">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198153">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752218">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登録パネルメーカー製のパネルを登録施工店が施工する工事販売実績</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太陽光パネルに関する相談窓口を設置していること。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itchFamily="50" charset="-128"/>
                          <a:ea typeface="Meiryo UI" pitchFamily="50" charset="-128"/>
                          <a:cs typeface="Meiryo UI" pitchFamily="50" charset="-128"/>
                        </a:rPr>
                        <a:t> 登録メーカー製のパネルを使用し、過去</a:t>
                      </a:r>
                      <a:r>
                        <a:rPr lang="en-US" altLang="ja-JP" sz="1100" dirty="0" smtClean="0">
                          <a:solidFill>
                            <a:schemeClr val="tx1"/>
                          </a:solidFill>
                          <a:latin typeface="Meiryo UI" pitchFamily="50" charset="-128"/>
                          <a:ea typeface="Meiryo UI" pitchFamily="50" charset="-128"/>
                          <a:cs typeface="Meiryo UI" pitchFamily="50" charset="-128"/>
                        </a:rPr>
                        <a:t>3</a:t>
                      </a:r>
                      <a:r>
                        <a:rPr lang="ja-JP" altLang="en-US" sz="1100" dirty="0" smtClean="0">
                          <a:solidFill>
                            <a:schemeClr val="tx1"/>
                          </a:solidFill>
                          <a:latin typeface="Meiryo UI" pitchFamily="50" charset="-128"/>
                          <a:ea typeface="Meiryo UI" pitchFamily="50" charset="-128"/>
                          <a:cs typeface="Meiryo UI" pitchFamily="50" charset="-128"/>
                        </a:rPr>
                        <a:t>年間に</a:t>
                      </a:r>
                      <a:r>
                        <a:rPr lang="en-US" altLang="ja-JP" sz="1100" dirty="0" smtClean="0">
                          <a:solidFill>
                            <a:schemeClr val="tx1"/>
                          </a:solidFill>
                          <a:latin typeface="Meiryo UI" pitchFamily="50" charset="-128"/>
                          <a:ea typeface="Meiryo UI" pitchFamily="50" charset="-128"/>
                          <a:cs typeface="Meiryo UI" pitchFamily="50" charset="-128"/>
                        </a:rPr>
                        <a:t>10</a:t>
                      </a:r>
                      <a:r>
                        <a:rPr lang="ja-JP" altLang="en-US" sz="1100" dirty="0" smtClean="0">
                          <a:solidFill>
                            <a:schemeClr val="tx1"/>
                          </a:solidFill>
                          <a:latin typeface="Meiryo UI" pitchFamily="50" charset="-128"/>
                          <a:ea typeface="Meiryo UI" pitchFamily="50" charset="-128"/>
                          <a:cs typeface="Meiryo UI" pitchFamily="50" charset="-128"/>
                        </a:rPr>
                        <a:t>件以上の販売実績があり、</a:t>
                      </a:r>
                      <a:r>
                        <a:rPr lang="ja-JP" altLang="en-US" sz="1100" u="sng" dirty="0" smtClean="0">
                          <a:solidFill>
                            <a:schemeClr val="tx1"/>
                          </a:solidFill>
                          <a:latin typeface="Meiryo UI" pitchFamily="50" charset="-128"/>
                          <a:ea typeface="Meiryo UI" pitchFamily="50" charset="-128"/>
                          <a:cs typeface="Meiryo UI" pitchFamily="50" charset="-128"/>
                        </a:rPr>
                        <a:t>メーカーの保証書</a:t>
                      </a:r>
                      <a:r>
                        <a:rPr lang="ja-JP" altLang="en-US" sz="1100" dirty="0" smtClean="0">
                          <a:solidFill>
                            <a:schemeClr val="tx1"/>
                          </a:solidFill>
                          <a:latin typeface="Meiryo UI" pitchFamily="50" charset="-128"/>
                          <a:ea typeface="Meiryo UI" pitchFamily="50" charset="-128"/>
                          <a:cs typeface="Meiryo UI" pitchFamily="50" charset="-128"/>
                        </a:rPr>
                        <a:t>の添付が可能であること。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ja-JP" altLang="en-US" b="1" dirty="0">
                <a:solidFill>
                  <a:prstClr val="white"/>
                </a:solidFill>
              </a:rPr>
              <a:t>９</a:t>
            </a:r>
            <a:endParaRPr lang="en-US" altLang="ja-JP" b="1" dirty="0" smtClean="0">
              <a:solidFill>
                <a:prstClr val="white"/>
              </a:solidFill>
            </a:endParaRPr>
          </a:p>
        </p:txBody>
      </p:sp>
      <p:sp>
        <p:nvSpPr>
          <p:cNvPr id="20" name="正方形/長方形 19"/>
          <p:cNvSpPr/>
          <p:nvPr/>
        </p:nvSpPr>
        <p:spPr>
          <a:xfrm>
            <a:off x="3555453" y="779066"/>
            <a:ext cx="367845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3" y="1728498"/>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2562767"/>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2566688"/>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5" y="2602788"/>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2" y="2549567"/>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2542547"/>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4" y="1942226"/>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7" y="1942226"/>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4" y="1981851"/>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5" y="1906451"/>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2855032"/>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2" y="2726484"/>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1" y="1957483"/>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3" y="2195219"/>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1949052"/>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1" y="2229340"/>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2501298"/>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2901790"/>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2" name="正方形/長方形 41"/>
          <p:cNvSpPr/>
          <p:nvPr/>
        </p:nvSpPr>
        <p:spPr>
          <a:xfrm>
            <a:off x="6677594" y="1057262"/>
            <a:ext cx="2998258"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年度</a:t>
            </a:r>
            <a:r>
              <a:rPr lang="ja-JP" altLang="en-US" sz="1050" dirty="0">
                <a:solidFill>
                  <a:prstClr val="black"/>
                </a:solidFill>
                <a:latin typeface="Meiryo UI" pitchFamily="50" charset="-128"/>
                <a:ea typeface="Meiryo UI" pitchFamily="50" charset="-128"/>
                <a:cs typeface="Meiryo UI" pitchFamily="50" charset="-128"/>
              </a:rPr>
              <a:t>実績</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(12</a:t>
            </a:r>
            <a:r>
              <a:rPr lang="ja-JP" altLang="en-US" sz="1050" dirty="0" smtClean="0">
                <a:solidFill>
                  <a:srgbClr val="FF0000"/>
                </a:solidFill>
                <a:latin typeface="Meiryo UI" pitchFamily="50" charset="-128"/>
                <a:ea typeface="Meiryo UI" pitchFamily="50" charset="-128"/>
                <a:cs typeface="Meiryo UI" pitchFamily="50" charset="-128"/>
              </a:rPr>
              <a:t>月末現在</a:t>
            </a:r>
            <a:r>
              <a:rPr lang="en-US" altLang="ja-JP" sz="1050" dirty="0" smtClean="0">
                <a:solidFill>
                  <a:srgbClr val="FF0000"/>
                </a:solidFill>
                <a:latin typeface="Meiryo UI" pitchFamily="50" charset="-128"/>
                <a:ea typeface="Meiryo UI" pitchFamily="50" charset="-128"/>
                <a:cs typeface="Meiryo UI" pitchFamily="50" charset="-128"/>
              </a:rPr>
              <a:t>)</a:t>
            </a:r>
            <a:endParaRPr lang="en-US" altLang="ja-JP"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登録件数</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a:solidFill>
                  <a:srgbClr val="FF0000"/>
                </a:solidFill>
                <a:latin typeface="Meiryo UI" pitchFamily="50" charset="-128"/>
                <a:ea typeface="Meiryo UI" pitchFamily="50" charset="-128"/>
                <a:cs typeface="Meiryo UI" pitchFamily="50" charset="-128"/>
              </a:rPr>
              <a:t>8</a:t>
            </a:r>
            <a:r>
              <a:rPr lang="en-US" altLang="ja-JP" sz="1050" dirty="0" smtClean="0">
                <a:solidFill>
                  <a:srgbClr val="FF0000"/>
                </a:solidFill>
                <a:latin typeface="Meiryo UI" pitchFamily="50" charset="-128"/>
                <a:ea typeface="Meiryo UI" pitchFamily="50" charset="-128"/>
                <a:cs typeface="Meiryo UI" pitchFamily="50" charset="-128"/>
              </a:rPr>
              <a:t>9</a:t>
            </a:r>
            <a:r>
              <a:rPr lang="ja-JP" altLang="en-US" sz="1050" dirty="0" smtClean="0">
                <a:solidFill>
                  <a:prstClr val="black"/>
                </a:solidFill>
                <a:latin typeface="Meiryo UI" pitchFamily="50" charset="-128"/>
                <a:ea typeface="Meiryo UI" pitchFamily="50" charset="-128"/>
                <a:cs typeface="Meiryo UI" pitchFamily="50" charset="-128"/>
              </a:rPr>
              <a:t>件</a:t>
            </a:r>
            <a:endParaRPr lang="en-US" altLang="ja-JP" sz="1050" dirty="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パネルメーカー</a:t>
            </a:r>
            <a:r>
              <a:rPr lang="en-US" altLang="ja-JP" sz="1000" dirty="0" smtClean="0">
                <a:solidFill>
                  <a:srgbClr val="FF0000"/>
                </a:solidFill>
                <a:latin typeface="Meiryo UI" pitchFamily="50" charset="-128"/>
                <a:ea typeface="Meiryo UI" pitchFamily="50" charset="-128"/>
                <a:cs typeface="Meiryo UI" pitchFamily="50" charset="-128"/>
              </a:rPr>
              <a:t>15</a:t>
            </a:r>
            <a:r>
              <a:rPr lang="ja-JP" altLang="en-US" sz="1000" dirty="0" smtClean="0">
                <a:solidFill>
                  <a:prstClr val="black"/>
                </a:solidFill>
                <a:latin typeface="Meiryo UI" pitchFamily="50" charset="-128"/>
                <a:ea typeface="Meiryo UI" pitchFamily="50" charset="-128"/>
                <a:cs typeface="Meiryo UI" pitchFamily="50" charset="-128"/>
              </a:rPr>
              <a:t>件</a:t>
            </a:r>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施工店</a:t>
            </a:r>
            <a:r>
              <a:rPr lang="en-US" altLang="ja-JP" sz="1000" dirty="0" smtClean="0">
                <a:solidFill>
                  <a:srgbClr val="FF0000"/>
                </a:solidFill>
                <a:latin typeface="Meiryo UI" pitchFamily="50" charset="-128"/>
                <a:ea typeface="Meiryo UI" pitchFamily="50" charset="-128"/>
                <a:cs typeface="Meiryo UI" pitchFamily="50" charset="-128"/>
              </a:rPr>
              <a:t>34</a:t>
            </a:r>
            <a:r>
              <a:rPr lang="ja-JP" altLang="en-US" sz="1000" dirty="0" smtClean="0">
                <a:solidFill>
                  <a:prstClr val="black"/>
                </a:solidFill>
                <a:latin typeface="Meiryo UI" pitchFamily="50" charset="-128"/>
                <a:ea typeface="Meiryo UI" pitchFamily="50" charset="-128"/>
                <a:cs typeface="Meiryo UI" pitchFamily="50" charset="-128"/>
              </a:rPr>
              <a:t>件</a:t>
            </a:r>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販売店</a:t>
            </a:r>
            <a:r>
              <a:rPr lang="en-US" altLang="ja-JP" sz="1000" dirty="0" smtClean="0">
                <a:solidFill>
                  <a:srgbClr val="FF0000"/>
                </a:solidFill>
                <a:latin typeface="Meiryo UI" pitchFamily="50" charset="-128"/>
                <a:ea typeface="Meiryo UI" pitchFamily="50" charset="-128"/>
                <a:cs typeface="Meiryo UI" pitchFamily="50" charset="-128"/>
              </a:rPr>
              <a:t>40</a:t>
            </a:r>
            <a:r>
              <a:rPr lang="ja-JP" altLang="en-US" sz="1000" dirty="0" smtClean="0">
                <a:solidFill>
                  <a:prstClr val="black"/>
                </a:solidFill>
                <a:latin typeface="Meiryo UI" pitchFamily="50" charset="-128"/>
                <a:ea typeface="Meiryo UI" pitchFamily="50" charset="-128"/>
                <a:cs typeface="Meiryo UI" pitchFamily="50" charset="-128"/>
              </a:rPr>
              <a:t>件）</a:t>
            </a:r>
            <a:endParaRPr lang="en-US" altLang="ja-JP" sz="1050" dirty="0">
              <a:solidFill>
                <a:prstClr val="black"/>
              </a:solidFill>
              <a:latin typeface="Meiryo UI" pitchFamily="50" charset="-128"/>
              <a:ea typeface="Meiryo UI" pitchFamily="50" charset="-128"/>
              <a:cs typeface="Meiryo UI" pitchFamily="50" charset="-128"/>
            </a:endParaRPr>
          </a:p>
        </p:txBody>
      </p:sp>
      <p:sp>
        <p:nvSpPr>
          <p:cNvPr id="43" name="角丸四角形 42"/>
          <p:cNvSpPr/>
          <p:nvPr/>
        </p:nvSpPr>
        <p:spPr>
          <a:xfrm>
            <a:off x="103644" y="4936514"/>
            <a:ext cx="4693156"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2946942" y="5112352"/>
            <a:ext cx="849049" cy="182954"/>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4953000" y="4925618"/>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4" name="角丸四角形 73"/>
          <p:cNvSpPr/>
          <p:nvPr/>
        </p:nvSpPr>
        <p:spPr>
          <a:xfrm>
            <a:off x="220883" y="5009397"/>
            <a:ext cx="2701963"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低利ソーラークレジット事業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5" name="角丸四角形 74"/>
          <p:cNvSpPr/>
          <p:nvPr/>
        </p:nvSpPr>
        <p:spPr>
          <a:xfrm>
            <a:off x="5029156" y="4994785"/>
            <a:ext cx="3876567" cy="5177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6" name="テキスト ボックス 75"/>
          <p:cNvSpPr txBox="1"/>
          <p:nvPr/>
        </p:nvSpPr>
        <p:spPr>
          <a:xfrm>
            <a:off x="60878" y="5344877"/>
            <a:ext cx="4663466"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a:t>
            </a:r>
            <a:r>
              <a:rPr lang="ja-JP" altLang="en-US" sz="1300" dirty="0" smtClean="0">
                <a:solidFill>
                  <a:prstClr val="black"/>
                </a:solidFill>
                <a:latin typeface="Meiryo UI" pitchFamily="50" charset="-128"/>
                <a:ea typeface="Meiryo UI" pitchFamily="50" charset="-128"/>
                <a:cs typeface="Meiryo UI" pitchFamily="50" charset="-128"/>
              </a:rPr>
              <a:t>の初期</a:t>
            </a:r>
            <a:r>
              <a:rPr lang="ja-JP" altLang="en-US" sz="1300" dirty="0">
                <a:solidFill>
                  <a:prstClr val="black"/>
                </a:solidFill>
                <a:latin typeface="Meiryo UI" pitchFamily="50" charset="-128"/>
                <a:ea typeface="Meiryo UI" pitchFamily="50" charset="-128"/>
                <a:cs typeface="Meiryo UI" pitchFamily="50" charset="-128"/>
              </a:rPr>
              <a:t>費用の負担軽減のため</a:t>
            </a:r>
            <a:r>
              <a:rPr lang="ja-JP" altLang="en-US" sz="1300" dirty="0" smtClean="0">
                <a:solidFill>
                  <a:prstClr val="black"/>
                </a:solidFill>
                <a:latin typeface="Meiryo UI" pitchFamily="50" charset="-128"/>
                <a:ea typeface="Meiryo UI" pitchFamily="50" charset="-128"/>
                <a:cs typeface="Meiryo UI" pitchFamily="50" charset="-128"/>
              </a:rPr>
              <a:t>、低利ソーラークレジット事業を</a:t>
            </a:r>
            <a:r>
              <a:rPr lang="ja-JP" altLang="en-US" sz="1300" dirty="0">
                <a:solidFill>
                  <a:prstClr val="black"/>
                </a:solidFill>
                <a:latin typeface="Meiryo UI" pitchFamily="50" charset="-128"/>
                <a:ea typeface="Meiryo UI" pitchFamily="50" charset="-128"/>
                <a:cs typeface="Meiryo UI" pitchFamily="50" charset="-128"/>
              </a:rPr>
              <a:t>信販会社と</a:t>
            </a:r>
            <a:r>
              <a:rPr lang="ja-JP" altLang="en-US" sz="1300" dirty="0" smtClean="0">
                <a:solidFill>
                  <a:prstClr val="black"/>
                </a:solidFill>
                <a:latin typeface="Meiryo UI" pitchFamily="50" charset="-128"/>
                <a:ea typeface="Meiryo UI" pitchFamily="50" charset="-128"/>
                <a:cs typeface="Meiryo UI" pitchFamily="50" charset="-128"/>
              </a:rPr>
              <a:t>連携して実施しています。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235729" y="5769081"/>
            <a:ext cx="4153390" cy="1015663"/>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対象：</a:t>
            </a:r>
            <a:r>
              <a:rPr lang="ja-JP" altLang="en-US" sz="1200" dirty="0">
                <a:solidFill>
                  <a:prstClr val="black"/>
                </a:solidFill>
                <a:latin typeface="Meiryo UI" pitchFamily="50" charset="-128"/>
                <a:ea typeface="Meiryo UI" pitchFamily="50" charset="-128"/>
                <a:cs typeface="Meiryo UI" pitchFamily="50" charset="-128"/>
              </a:rPr>
              <a:t>府内居住者（</a:t>
            </a:r>
            <a:r>
              <a:rPr lang="ja-JP" altLang="en-US" sz="1200" dirty="0" smtClean="0">
                <a:solidFill>
                  <a:prstClr val="black"/>
                </a:solidFill>
                <a:latin typeface="Meiryo UI" pitchFamily="50" charset="-128"/>
                <a:ea typeface="Meiryo UI" pitchFamily="50" charset="-128"/>
                <a:cs typeface="Meiryo UI" pitchFamily="50" charset="-128"/>
              </a:rPr>
              <a:t>新築、既築）</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利率：</a:t>
            </a:r>
            <a:r>
              <a:rPr lang="ja-JP" altLang="en-US" sz="1200" dirty="0" smtClean="0">
                <a:solidFill>
                  <a:srgbClr val="FF0000"/>
                </a:solidFill>
                <a:latin typeface="Meiryo UI" pitchFamily="50" charset="-128"/>
                <a:ea typeface="Meiryo UI" pitchFamily="50" charset="-128"/>
                <a:cs typeface="Meiryo UI" pitchFamily="50" charset="-128"/>
              </a:rPr>
              <a:t>年</a:t>
            </a:r>
            <a:r>
              <a:rPr lang="en-US" altLang="ja-JP" sz="1200" dirty="0" smtClean="0">
                <a:solidFill>
                  <a:srgbClr val="FF0000"/>
                </a:solidFill>
                <a:latin typeface="Meiryo UI" pitchFamily="50" charset="-128"/>
                <a:ea typeface="Meiryo UI" pitchFamily="50" charset="-128"/>
                <a:cs typeface="Meiryo UI" pitchFamily="50" charset="-128"/>
              </a:rPr>
              <a:t>2.10%</a:t>
            </a:r>
            <a:r>
              <a:rPr lang="ja-JP" altLang="en-US" sz="1200" dirty="0" smtClean="0">
                <a:solidFill>
                  <a:srgbClr val="FF0000"/>
                </a:solidFill>
                <a:latin typeface="Meiryo UI" pitchFamily="50" charset="-128"/>
                <a:ea typeface="Meiryo UI" pitchFamily="50" charset="-128"/>
                <a:cs typeface="Meiryo UI" pitchFamily="50" charset="-128"/>
              </a:rPr>
              <a:t>（固定）</a:t>
            </a:r>
            <a:endParaRPr lang="ja-JP" altLang="en-US" sz="1200" dirty="0">
              <a:solidFill>
                <a:srgbClr val="FF0000"/>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・対象設備：</a:t>
            </a:r>
            <a:r>
              <a:rPr lang="ja-JP" altLang="en-US" sz="1200" dirty="0">
                <a:solidFill>
                  <a:prstClr val="black"/>
                </a:solidFill>
                <a:latin typeface="Meiryo UI" pitchFamily="50" charset="-128"/>
                <a:ea typeface="Meiryo UI" pitchFamily="50" charset="-128"/>
                <a:cs typeface="Meiryo UI" pitchFamily="50" charset="-128"/>
              </a:rPr>
              <a:t>上記</a:t>
            </a:r>
            <a:r>
              <a:rPr lang="ja-JP" altLang="en-US" sz="1200" dirty="0" smtClean="0">
                <a:solidFill>
                  <a:prstClr val="black"/>
                </a:solidFill>
                <a:latin typeface="Meiryo UI" pitchFamily="50" charset="-128"/>
                <a:ea typeface="Meiryo UI" pitchFamily="50" charset="-128"/>
                <a:cs typeface="Meiryo UI" pitchFamily="50" charset="-128"/>
              </a:rPr>
              <a:t>事業の登録パネルメーカー製、</a:t>
            </a:r>
            <a:r>
              <a:rPr lang="en-US" altLang="ja-JP" sz="1200" dirty="0" smtClean="0">
                <a:solidFill>
                  <a:prstClr val="black"/>
                </a:solidFill>
                <a:latin typeface="Meiryo UI" pitchFamily="50" charset="-128"/>
                <a:ea typeface="Meiryo UI" pitchFamily="50" charset="-128"/>
                <a:cs typeface="Meiryo UI" pitchFamily="50" charset="-128"/>
              </a:rPr>
              <a:t>10kW</a:t>
            </a:r>
            <a:r>
              <a:rPr lang="ja-JP" altLang="en-US" sz="1200" dirty="0" smtClean="0">
                <a:solidFill>
                  <a:prstClr val="black"/>
                </a:solidFill>
                <a:latin typeface="Meiryo UI" pitchFamily="50" charset="-128"/>
                <a:ea typeface="Meiryo UI" pitchFamily="50" charset="-128"/>
                <a:cs typeface="Meiryo UI" pitchFamily="50" charset="-128"/>
              </a:rPr>
              <a:t>未満</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固定</a:t>
            </a:r>
            <a:r>
              <a:rPr lang="ja-JP" altLang="en-US" sz="1200" dirty="0">
                <a:solidFill>
                  <a:prstClr val="black"/>
                </a:solidFill>
                <a:latin typeface="Meiryo UI" pitchFamily="50" charset="-128"/>
                <a:ea typeface="Meiryo UI" pitchFamily="50" charset="-128"/>
                <a:cs typeface="Meiryo UI" pitchFamily="50" charset="-128"/>
              </a:rPr>
              <a:t>価格買取</a:t>
            </a:r>
            <a:r>
              <a:rPr lang="ja-JP" altLang="en-US" sz="1200" dirty="0" smtClean="0">
                <a:solidFill>
                  <a:prstClr val="black"/>
                </a:solidFill>
                <a:latin typeface="Meiryo UI" pitchFamily="50" charset="-128"/>
                <a:ea typeface="Meiryo UI" pitchFamily="50" charset="-128"/>
                <a:cs typeface="Meiryo UI" pitchFamily="50" charset="-128"/>
              </a:rPr>
              <a:t>制度対象の太陽光発電を含む</a:t>
            </a:r>
            <a:r>
              <a:rPr lang="ja-JP" altLang="en-US" sz="1200" dirty="0">
                <a:solidFill>
                  <a:prstClr val="black"/>
                </a:solidFill>
                <a:latin typeface="Meiryo UI" pitchFamily="50" charset="-128"/>
                <a:ea typeface="Meiryo UI" pitchFamily="50" charset="-128"/>
                <a:cs typeface="Meiryo UI" pitchFamily="50" charset="-128"/>
              </a:rPr>
              <a:t>もの</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利用</a:t>
            </a:r>
            <a:r>
              <a:rPr lang="ja-JP" altLang="en-US" sz="1200" dirty="0" smtClean="0">
                <a:solidFill>
                  <a:srgbClr val="FF0000"/>
                </a:solidFill>
                <a:latin typeface="Meiryo UI" pitchFamily="50" charset="-128"/>
                <a:ea typeface="Meiryo UI" pitchFamily="50" charset="-128"/>
                <a:cs typeface="Meiryo UI" pitchFamily="50" charset="-128"/>
              </a:rPr>
              <a:t>額</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srgbClr val="FF0000"/>
                </a:solidFill>
                <a:latin typeface="Meiryo UI" pitchFamily="50" charset="-128"/>
                <a:ea typeface="Meiryo UI" pitchFamily="50" charset="-128"/>
                <a:cs typeface="Meiryo UI" pitchFamily="50" charset="-128"/>
              </a:rPr>
              <a:t>20</a:t>
            </a:r>
            <a:r>
              <a:rPr lang="ja-JP" altLang="en-US" sz="1200" dirty="0" smtClean="0">
                <a:solidFill>
                  <a:srgbClr val="FF0000"/>
                </a:solidFill>
                <a:latin typeface="Meiryo UI" pitchFamily="50" charset="-128"/>
                <a:ea typeface="Meiryo UI" pitchFamily="50" charset="-128"/>
                <a:cs typeface="Meiryo UI" pitchFamily="50" charset="-128"/>
              </a:rPr>
              <a:t>万円から</a:t>
            </a:r>
            <a:r>
              <a:rPr lang="en-US" altLang="ja-JP" sz="1200" dirty="0" smtClean="0">
                <a:solidFill>
                  <a:srgbClr val="FF0000"/>
                </a:solidFill>
                <a:latin typeface="Meiryo UI" pitchFamily="50" charset="-128"/>
                <a:ea typeface="Meiryo UI" pitchFamily="50" charset="-128"/>
                <a:cs typeface="Meiryo UI" pitchFamily="50" charset="-128"/>
              </a:rPr>
              <a:t>1,000</a:t>
            </a:r>
            <a:r>
              <a:rPr lang="ja-JP" altLang="en-US" sz="1200" dirty="0" smtClean="0">
                <a:solidFill>
                  <a:srgbClr val="FF0000"/>
                </a:solidFill>
                <a:latin typeface="Meiryo UI" pitchFamily="50" charset="-128"/>
                <a:ea typeface="Meiryo UI" pitchFamily="50" charset="-128"/>
                <a:cs typeface="Meiryo UI" pitchFamily="50" charset="-128"/>
              </a:rPr>
              <a:t>万円まで</a:t>
            </a:r>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期間：</a:t>
            </a:r>
            <a:r>
              <a:rPr lang="en-US" altLang="ja-JP" sz="1200" dirty="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年</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9" name="テキスト ボックス 78"/>
          <p:cNvSpPr txBox="1"/>
          <p:nvPr/>
        </p:nvSpPr>
        <p:spPr>
          <a:xfrm>
            <a:off x="4919894" y="6213549"/>
            <a:ext cx="4537616"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◆金融機関との連携により、個人が太陽光発電設備等の設置に必要となる資金について、低利の融資を</a:t>
            </a:r>
            <a:r>
              <a:rPr lang="ja-JP" altLang="en-US" sz="1300" dirty="0">
                <a:solidFill>
                  <a:prstClr val="black"/>
                </a:solidFill>
                <a:latin typeface="Meiryo UI" pitchFamily="50" charset="-128"/>
                <a:ea typeface="Meiryo UI" pitchFamily="50" charset="-128"/>
                <a:cs typeface="Meiryo UI" pitchFamily="50" charset="-128"/>
              </a:rPr>
              <a:t>行って</a:t>
            </a:r>
            <a:r>
              <a:rPr lang="ja-JP" altLang="en-US" sz="1300" dirty="0" smtClean="0">
                <a:solidFill>
                  <a:prstClr val="black"/>
                </a:solidFill>
                <a:latin typeface="Meiryo UI" pitchFamily="50" charset="-128"/>
                <a:ea typeface="Meiryo UI" pitchFamily="50" charset="-128"/>
                <a:cs typeface="Meiryo UI" pitchFamily="50" charset="-128"/>
              </a:rPr>
              <a:t>きました。</a:t>
            </a:r>
            <a:r>
              <a:rPr lang="ja-JP" altLang="en-US" sz="1300" dirty="0">
                <a:solidFill>
                  <a:prstClr val="black"/>
                </a:solidFill>
                <a:latin typeface="Meiryo UI" pitchFamily="50" charset="-128"/>
                <a:ea typeface="Meiryo UI" pitchFamily="50" charset="-128"/>
                <a:cs typeface="Meiryo UI" pitchFamily="50" charset="-128"/>
              </a:rPr>
              <a:t>　</a:t>
            </a:r>
          </a:p>
        </p:txBody>
      </p:sp>
      <p:sp>
        <p:nvSpPr>
          <p:cNvPr id="80" name="テキスト ボックス 79"/>
          <p:cNvSpPr txBox="1"/>
          <p:nvPr/>
        </p:nvSpPr>
        <p:spPr>
          <a:xfrm>
            <a:off x="7274603" y="5698887"/>
            <a:ext cx="2530612"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418,000</a:t>
            </a:r>
            <a:r>
              <a:rPr lang="zh-TW" altLang="en-US" sz="1200" dirty="0" smtClean="0">
                <a:solidFill>
                  <a:prstClr val="black"/>
                </a:solidFill>
                <a:latin typeface="Meiryo UI" pitchFamily="50" charset="-128"/>
                <a:ea typeface="Meiryo UI" pitchFamily="50" charset="-128"/>
                <a:cs typeface="Meiryo UI" pitchFamily="50" charset="-128"/>
              </a:rPr>
              <a:t>千円</a:t>
            </a:r>
            <a:r>
              <a:rPr lang="ja-JP" altLang="en-US" sz="1200" dirty="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過年度融資分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81" name="正方形/長方形 80"/>
          <p:cNvSpPr/>
          <p:nvPr/>
        </p:nvSpPr>
        <p:spPr>
          <a:xfrm>
            <a:off x="5008438" y="5581320"/>
            <a:ext cx="2245186" cy="58082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過</a:t>
            </a:r>
            <a:r>
              <a:rPr lang="ja-JP" altLang="en-US" sz="1000" dirty="0" smtClean="0">
                <a:solidFill>
                  <a:prstClr val="black"/>
                </a:solidFill>
                <a:latin typeface="Meiryo UI" pitchFamily="50" charset="-128"/>
                <a:ea typeface="Meiryo UI" pitchFamily="50" charset="-128"/>
                <a:cs typeface="Meiryo UI" pitchFamily="50" charset="-128"/>
              </a:rPr>
              <a:t>年度実績＞</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・融資件数：</a:t>
            </a:r>
            <a:r>
              <a:rPr lang="en-US" altLang="ja-JP" sz="1000" dirty="0" smtClean="0">
                <a:solidFill>
                  <a:srgbClr val="FF0000"/>
                </a:solidFill>
                <a:latin typeface="Meiryo UI" pitchFamily="50" charset="-128"/>
                <a:ea typeface="Meiryo UI" pitchFamily="50" charset="-128"/>
                <a:cs typeface="Meiryo UI" pitchFamily="50" charset="-128"/>
              </a:rPr>
              <a:t>459</a:t>
            </a:r>
            <a:r>
              <a:rPr lang="ja-JP" altLang="en-US" sz="1000" dirty="0" smtClean="0">
                <a:solidFill>
                  <a:srgbClr val="FF0000"/>
                </a:solidFill>
                <a:latin typeface="Meiryo UI" pitchFamily="50" charset="-128"/>
                <a:ea typeface="Meiryo UI" pitchFamily="50" charset="-128"/>
                <a:cs typeface="Meiryo UI" pitchFamily="50" charset="-128"/>
              </a:rPr>
              <a:t>件</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ja-JP" altLang="en-US" sz="1000" dirty="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取扱金融機関：９金融機関（</a:t>
            </a:r>
            <a:r>
              <a:rPr lang="en-US" altLang="ja-JP" sz="900" dirty="0" smtClean="0">
                <a:solidFill>
                  <a:prstClr val="black"/>
                </a:solidFill>
                <a:latin typeface="Meiryo UI" pitchFamily="50" charset="-128"/>
                <a:ea typeface="Meiryo UI" pitchFamily="50" charset="-128"/>
                <a:cs typeface="Meiryo UI" pitchFamily="50" charset="-128"/>
              </a:rPr>
              <a:t>408</a:t>
            </a:r>
            <a:r>
              <a:rPr lang="ja-JP" altLang="en-US" sz="900" dirty="0" smtClean="0">
                <a:solidFill>
                  <a:prstClr val="black"/>
                </a:solidFill>
                <a:latin typeface="Meiryo UI" pitchFamily="50" charset="-128"/>
                <a:ea typeface="Meiryo UI" pitchFamily="50" charset="-128"/>
                <a:cs typeface="Meiryo UI" pitchFamily="50" charset="-128"/>
              </a:rPr>
              <a:t>店舗）</a:t>
            </a:r>
            <a:endParaRPr lang="ja-JP" altLang="en-US" sz="9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2138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1032"/>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5176357" y="692696"/>
            <a:ext cx="3611712" cy="49020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200" b="1" dirty="0">
              <a:solidFill>
                <a:prstClr val="black"/>
              </a:solidFill>
              <a:latin typeface="Meiryo UI" pitchFamily="50" charset="-128"/>
              <a:ea typeface="Meiryo UI" pitchFamily="50" charset="-128"/>
              <a:cs typeface="Meiryo UI" pitchFamily="50" charset="-128"/>
            </a:endParaRPr>
          </a:p>
          <a:p>
            <a:pPr algn="ctr"/>
            <a:r>
              <a:rPr lang="ja-JP" altLang="en-US" sz="1200" b="1" dirty="0" err="1">
                <a:solidFill>
                  <a:prstClr val="black"/>
                </a:solidFill>
                <a:latin typeface="Meiryo UI" pitchFamily="50" charset="-128"/>
                <a:ea typeface="Meiryo UI" pitchFamily="50" charset="-128"/>
                <a:cs typeface="Meiryo UI" pitchFamily="50" charset="-128"/>
              </a:rPr>
              <a:t>ー</a:t>
            </a:r>
            <a:r>
              <a:rPr lang="ja-JP" altLang="en-US" sz="1200" b="1" dirty="0">
                <a:solidFill>
                  <a:prstClr val="black"/>
                </a:solidFill>
                <a:latin typeface="Meiryo UI" pitchFamily="50" charset="-128"/>
                <a:ea typeface="Meiryo UI" pitchFamily="50" charset="-128"/>
                <a:cs typeface="Meiryo UI" pitchFamily="50" charset="-128"/>
              </a:rPr>
              <a:t>環境にもおとくや</a:t>
            </a:r>
            <a:r>
              <a:rPr lang="ja-JP" altLang="en-US" sz="1200" b="1" dirty="0" err="1">
                <a:solidFill>
                  <a:prstClr val="black"/>
                </a:solidFill>
                <a:latin typeface="Meiryo UI" pitchFamily="50" charset="-128"/>
                <a:ea typeface="Meiryo UI" pitchFamily="50" charset="-128"/>
                <a:cs typeface="Meiryo UI" pitchFamily="50" charset="-128"/>
              </a:rPr>
              <a:t>ねん</a:t>
            </a:r>
            <a:r>
              <a:rPr lang="ja-JP" altLang="en-US" sz="1200" b="1" dirty="0">
                <a:solidFill>
                  <a:prstClr val="black"/>
                </a:solidFill>
                <a:latin typeface="Meiryo UI" pitchFamily="50" charset="-128"/>
                <a:ea typeface="Meiryo UI" pitchFamily="50" charset="-128"/>
                <a:cs typeface="Meiryo UI" pitchFamily="50" charset="-128"/>
              </a:rPr>
              <a:t>ー</a:t>
            </a:r>
            <a:endParaRPr lang="en-US" altLang="ja-JP" sz="1200" b="1" dirty="0">
              <a:solidFill>
                <a:prstClr val="black"/>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5104737" y="1223846"/>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5185881" y="4499441"/>
            <a:ext cx="4498797" cy="2054409"/>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7065950" y="1951548"/>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251848" y="69269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01216"/>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0375" y="149743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295615" y="2662071"/>
            <a:ext cx="4502924" cy="1446550"/>
          </a:xfrm>
          <a:prstGeom prst="rect">
            <a:avLst/>
          </a:prstGeom>
          <a:ln>
            <a:solidFill>
              <a:schemeClr val="tx1"/>
            </a:solidFill>
            <a:prstDash val="dash"/>
          </a:ln>
        </p:spPr>
        <p:txBody>
          <a:bodyPr wrap="square">
            <a:spAutoFit/>
          </a:bodyPr>
          <a:lstStyle/>
          <a:p>
            <a:pPr marL="85725" indent="-85725"/>
            <a:r>
              <a:rPr lang="ja-JP" altLang="en-US" sz="1100" dirty="0">
                <a:solidFill>
                  <a:prstClr val="black"/>
                </a:solidFill>
                <a:latin typeface="Meiryo UI" panose="020B0604030504040204" pitchFamily="50" charset="-128"/>
                <a:ea typeface="Meiryo UI" panose="020B0604030504040204" pitchFamily="50" charset="-128"/>
              </a:rPr>
              <a:t>補助対象：公益を目的とした活動等をする</a:t>
            </a:r>
            <a:r>
              <a:rPr lang="ja-JP" altLang="en-US" sz="1100" dirty="0" smtClean="0">
                <a:solidFill>
                  <a:prstClr val="black"/>
                </a:solidFill>
                <a:latin typeface="Meiryo UI" panose="020B0604030504040204" pitchFamily="50" charset="-128"/>
                <a:ea typeface="Meiryo UI" panose="020B0604030504040204" pitchFamily="50" charset="-128"/>
              </a:rPr>
              <a:t>団体</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NPO</a:t>
            </a:r>
            <a:r>
              <a:rPr lang="ja-JP" altLang="en-US" sz="1100" dirty="0" smtClean="0">
                <a:solidFill>
                  <a:prstClr val="black"/>
                </a:solidFill>
                <a:latin typeface="Meiryo UI" panose="020B0604030504040204" pitchFamily="50" charset="-128"/>
                <a:ea typeface="Meiryo UI" panose="020B0604030504040204" pitchFamily="50" charset="-128"/>
              </a:rPr>
              <a:t>法人、市民</a:t>
            </a:r>
            <a:r>
              <a:rPr lang="ja-JP" altLang="en-US" sz="1100" dirty="0">
                <a:solidFill>
                  <a:prstClr val="black"/>
                </a:solidFill>
                <a:latin typeface="Meiryo UI" panose="020B0604030504040204" pitchFamily="50" charset="-128"/>
                <a:ea typeface="Meiryo UI" panose="020B0604030504040204" pitchFamily="50" charset="-128"/>
              </a:rPr>
              <a:t>団体</a:t>
            </a:r>
            <a:r>
              <a:rPr lang="ja-JP" altLang="en-US" sz="1100" dirty="0" smtClean="0">
                <a:solidFill>
                  <a:prstClr val="black"/>
                </a:solidFill>
                <a:latin typeface="Meiryo UI" panose="020B0604030504040204" pitchFamily="50" charset="-128"/>
                <a:ea typeface="Meiryo UI" panose="020B0604030504040204" pitchFamily="50" charset="-128"/>
              </a:rPr>
              <a:t>、自治会、学校</a:t>
            </a:r>
            <a:r>
              <a:rPr lang="ja-JP" altLang="en-US" sz="1100" dirty="0">
                <a:solidFill>
                  <a:prstClr val="black"/>
                </a:solidFill>
                <a:latin typeface="Meiryo UI" panose="020B0604030504040204" pitchFamily="50" charset="-128"/>
                <a:ea typeface="Meiryo UI" panose="020B0604030504040204" pitchFamily="50" charset="-128"/>
              </a:rPr>
              <a:t>法人、社会福祉法人</a:t>
            </a:r>
            <a:r>
              <a:rPr lang="ja-JP" altLang="en-US" sz="1100" dirty="0" smtClean="0">
                <a:solidFill>
                  <a:prstClr val="black"/>
                </a:solidFill>
                <a:latin typeface="Meiryo UI" panose="020B0604030504040204" pitchFamily="50" charset="-128"/>
                <a:ea typeface="Meiryo UI" panose="020B0604030504040204" pitchFamily="50" charset="-128"/>
              </a:rPr>
              <a:t>等）</a:t>
            </a:r>
            <a:endParaRPr lang="en-US" altLang="ja-JP" sz="1100" dirty="0">
              <a:solidFill>
                <a:prstClr val="black"/>
              </a:solidFill>
              <a:latin typeface="Meiryo UI" panose="020B0604030504040204" pitchFamily="50" charset="-128"/>
              <a:ea typeface="Meiryo UI" panose="020B0604030504040204" pitchFamily="50" charset="-128"/>
            </a:endParaRPr>
          </a:p>
          <a:p>
            <a:pPr marL="622300" indent="-622300"/>
            <a:r>
              <a:rPr lang="ja-JP" altLang="en-US" sz="1100" dirty="0">
                <a:solidFill>
                  <a:prstClr val="black"/>
                </a:solidFill>
                <a:latin typeface="Meiryo UI" panose="020B0604030504040204" pitchFamily="50" charset="-128"/>
                <a:ea typeface="Meiryo UI" panose="020B0604030504040204" pitchFamily="50" charset="-128"/>
              </a:rPr>
              <a:t>対象施設：公益的施設</a:t>
            </a:r>
            <a:r>
              <a:rPr lang="ja-JP" altLang="en-US" sz="1100" dirty="0" smtClean="0">
                <a:solidFill>
                  <a:prstClr val="black"/>
                </a:solidFill>
                <a:latin typeface="Meiryo UI" panose="020B0604030504040204" pitchFamily="50" charset="-128"/>
                <a:ea typeface="Meiryo UI" panose="020B0604030504040204" pitchFamily="50" charset="-128"/>
              </a:rPr>
              <a:t>（市町村施設、</a:t>
            </a:r>
            <a:r>
              <a:rPr lang="ja-JP" altLang="en-US" sz="1100" dirty="0">
                <a:solidFill>
                  <a:prstClr val="black"/>
                </a:solidFill>
                <a:latin typeface="Meiryo UI" panose="020B0604030504040204" pitchFamily="50" charset="-128"/>
                <a:ea typeface="Meiryo UI" panose="020B0604030504040204" pitchFamily="50" charset="-128"/>
              </a:rPr>
              <a:t>小学校</a:t>
            </a:r>
            <a:r>
              <a:rPr lang="ja-JP" altLang="en-US" sz="1100" dirty="0" smtClean="0">
                <a:solidFill>
                  <a:prstClr val="black"/>
                </a:solidFill>
                <a:latin typeface="Meiryo UI" panose="020B0604030504040204" pitchFamily="50" charset="-128"/>
                <a:ea typeface="Meiryo UI" panose="020B0604030504040204" pitchFamily="50" charset="-128"/>
              </a:rPr>
              <a:t>、幼稚園、保育園、社会</a:t>
            </a:r>
            <a:r>
              <a:rPr lang="ja-JP" altLang="en-US" sz="1100" dirty="0">
                <a:solidFill>
                  <a:prstClr val="black"/>
                </a:solidFill>
                <a:latin typeface="Meiryo UI" panose="020B0604030504040204" pitchFamily="50" charset="-128"/>
                <a:ea typeface="Meiryo UI" panose="020B0604030504040204" pitchFamily="50" charset="-128"/>
              </a:rPr>
              <a:t>福祉施設等）のうち補助</a:t>
            </a:r>
            <a:r>
              <a:rPr lang="ja-JP" altLang="en-US" sz="1100" dirty="0" smtClean="0">
                <a:solidFill>
                  <a:prstClr val="black"/>
                </a:solidFill>
                <a:latin typeface="Meiryo UI" panose="020B0604030504040204" pitchFamily="50" charset="-128"/>
                <a:ea typeface="Meiryo UI" panose="020B0604030504040204" pitchFamily="50" charset="-128"/>
              </a:rPr>
              <a:t>対象</a:t>
            </a:r>
            <a:r>
              <a:rPr lang="ja-JP" altLang="en-US" sz="1100" dirty="0">
                <a:solidFill>
                  <a:prstClr val="black"/>
                </a:solidFill>
                <a:latin typeface="Meiryo UI" panose="020B0604030504040204" pitchFamily="50" charset="-128"/>
                <a:ea typeface="Meiryo UI" panose="020B0604030504040204" pitchFamily="50" charset="-128"/>
              </a:rPr>
              <a:t>団体</a:t>
            </a:r>
            <a:r>
              <a:rPr lang="ja-JP" altLang="en-US" sz="1100" dirty="0" smtClean="0">
                <a:solidFill>
                  <a:prstClr val="black"/>
                </a:solidFill>
                <a:latin typeface="Meiryo UI" panose="020B0604030504040204" pitchFamily="50" charset="-128"/>
                <a:ea typeface="Meiryo UI" panose="020B0604030504040204" pitchFamily="50" charset="-128"/>
              </a:rPr>
              <a:t>が管理する</a:t>
            </a:r>
            <a:r>
              <a:rPr lang="ja-JP" altLang="en-US" sz="1100" dirty="0">
                <a:solidFill>
                  <a:prstClr val="black"/>
                </a:solidFill>
                <a:latin typeface="Meiryo UI" panose="020B0604030504040204" pitchFamily="50" charset="-128"/>
                <a:ea typeface="Meiryo UI" panose="020B0604030504040204" pitchFamily="50" charset="-128"/>
              </a:rPr>
              <a:t>ものを除く。</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予定</a:t>
            </a:r>
            <a:r>
              <a:rPr lang="ja-JP" altLang="en-US" sz="1100" dirty="0">
                <a:solidFill>
                  <a:prstClr val="black"/>
                </a:solidFill>
                <a:latin typeface="Meiryo UI" panose="020B0604030504040204" pitchFamily="50" charset="-128"/>
                <a:ea typeface="Meiryo UI" panose="020B0604030504040204" pitchFamily="50" charset="-128"/>
              </a:rPr>
              <a:t>件数</a:t>
            </a:r>
            <a:r>
              <a:rPr lang="ja-JP" altLang="en-US" sz="1100" dirty="0" smtClean="0">
                <a:solidFill>
                  <a:prstClr val="black"/>
                </a:solidFill>
                <a:latin typeface="Meiryo UI" panose="020B0604030504040204" pitchFamily="50" charset="-128"/>
                <a:ea typeface="Meiryo UI" panose="020B0604030504040204" pitchFamily="50" charset="-128"/>
              </a:rPr>
              <a:t>：２件</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補 助 率</a:t>
            </a:r>
            <a:r>
              <a:rPr lang="ja-JP" altLang="en-US" sz="1100" dirty="0">
                <a:solidFill>
                  <a:prstClr val="black"/>
                </a:solidFill>
                <a:latin typeface="Meiryo UI" panose="020B0604030504040204" pitchFamily="50" charset="-128"/>
                <a:ea typeface="Meiryo UI" panose="020B0604030504040204" pitchFamily="50" charset="-128"/>
              </a:rPr>
              <a:t>：対象</a:t>
            </a:r>
            <a:r>
              <a:rPr lang="ja-JP" altLang="en-US" sz="1100" dirty="0" smtClean="0">
                <a:solidFill>
                  <a:prstClr val="black"/>
                </a:solidFill>
                <a:latin typeface="Meiryo UI" panose="020B0604030504040204" pitchFamily="50" charset="-128"/>
                <a:ea typeface="Meiryo UI" panose="020B0604030504040204" pitchFamily="50" charset="-128"/>
              </a:rPr>
              <a:t>経費の</a:t>
            </a:r>
            <a:r>
              <a:rPr lang="en-US" altLang="ja-JP" sz="1100" dirty="0" smtClean="0">
                <a:solidFill>
                  <a:prstClr val="black"/>
                </a:solidFill>
                <a:latin typeface="Meiryo UI" panose="020B0604030504040204" pitchFamily="50" charset="-128"/>
                <a:ea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rPr>
              <a:t>（最大</a:t>
            </a:r>
            <a:r>
              <a:rPr lang="en-US" altLang="ja-JP" sz="1100" dirty="0" smtClean="0">
                <a:solidFill>
                  <a:prstClr val="black"/>
                </a:solidFill>
                <a:latin typeface="Meiryo UI" panose="020B0604030504040204" pitchFamily="50" charset="-128"/>
                <a:ea typeface="Meiryo UI" panose="020B0604030504040204" pitchFamily="50" charset="-128"/>
              </a:rPr>
              <a:t>100</a:t>
            </a:r>
            <a:r>
              <a:rPr lang="ja-JP" altLang="en-US" sz="1100" dirty="0">
                <a:solidFill>
                  <a:prstClr val="black"/>
                </a:solidFill>
                <a:latin typeface="Meiryo UI" panose="020B0604030504040204" pitchFamily="50" charset="-128"/>
                <a:ea typeface="Meiryo UI" panose="020B0604030504040204" pitchFamily="50" charset="-128"/>
              </a:rPr>
              <a:t>万</a:t>
            </a:r>
            <a:r>
              <a:rPr lang="ja-JP" altLang="en-US" sz="1100" dirty="0" smtClean="0">
                <a:solidFill>
                  <a:prstClr val="black"/>
                </a:solidFill>
                <a:latin typeface="Meiryo UI" panose="020B0604030504040204" pitchFamily="50" charset="-128"/>
                <a:ea typeface="Meiryo UI" panose="020B0604030504040204" pitchFamily="50" charset="-128"/>
              </a:rPr>
              <a:t>円）</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条　　　件</a:t>
            </a:r>
            <a:r>
              <a:rPr lang="ja-JP" altLang="en-US" sz="1100" dirty="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初期</a:t>
            </a:r>
            <a:r>
              <a:rPr lang="ja-JP" altLang="en-US" sz="1100" dirty="0" smtClean="0">
                <a:solidFill>
                  <a:srgbClr val="FF0000"/>
                </a:solidFill>
                <a:latin typeface="Meiryo UI" panose="020B0604030504040204" pitchFamily="50" charset="-128"/>
                <a:ea typeface="Meiryo UI" panose="020B0604030504040204" pitchFamily="50" charset="-128"/>
              </a:rPr>
              <a:t>負担額</a:t>
            </a:r>
            <a:r>
              <a:rPr lang="ja-JP" altLang="en-US" sz="1100" dirty="0" smtClean="0">
                <a:solidFill>
                  <a:prstClr val="black"/>
                </a:solidFill>
                <a:latin typeface="Meiryo UI" panose="020B0604030504040204" pitchFamily="50" charset="-128"/>
                <a:ea typeface="Meiryo UI" panose="020B0604030504040204" pitchFamily="50" charset="-128"/>
              </a:rPr>
              <a:t>のうち</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％以上かつ</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者以上は寄付によること</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設置後</a:t>
            </a:r>
            <a:r>
              <a:rPr lang="en-US" altLang="ja-JP" sz="1100" dirty="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年間</a:t>
            </a:r>
            <a:r>
              <a:rPr lang="ja-JP" altLang="en-US" sz="1100" dirty="0">
                <a:solidFill>
                  <a:prstClr val="black"/>
                </a:solidFill>
                <a:latin typeface="Meiryo UI" panose="020B0604030504040204" pitchFamily="50" charset="-128"/>
                <a:ea typeface="Meiryo UI" panose="020B0604030504040204" pitchFamily="50" charset="-128"/>
              </a:rPr>
              <a:t>、施設と連携して</a:t>
            </a:r>
            <a:r>
              <a:rPr lang="ja-JP" altLang="en-US" sz="1100" dirty="0" smtClean="0">
                <a:solidFill>
                  <a:prstClr val="black"/>
                </a:solidFill>
                <a:latin typeface="Meiryo UI" panose="020B0604030504040204" pitchFamily="50" charset="-128"/>
                <a:ea typeface="Meiryo UI" panose="020B0604030504040204" pitchFamily="50" charset="-128"/>
              </a:rPr>
              <a:t>環境活動等を</a:t>
            </a:r>
            <a:r>
              <a:rPr lang="ja-JP" altLang="en-US" sz="1100" dirty="0">
                <a:solidFill>
                  <a:prstClr val="black"/>
                </a:solidFill>
                <a:latin typeface="Meiryo UI" panose="020B0604030504040204" pitchFamily="50" charset="-128"/>
                <a:ea typeface="Meiryo UI" panose="020B0604030504040204" pitchFamily="50" charset="-128"/>
              </a:rPr>
              <a:t>行う</a:t>
            </a:r>
            <a:r>
              <a:rPr lang="ja-JP" altLang="en-US" sz="1100" dirty="0" smtClean="0">
                <a:solidFill>
                  <a:prstClr val="black"/>
                </a:solidFill>
                <a:latin typeface="Meiryo UI" panose="020B0604030504040204" pitchFamily="50" charset="-128"/>
                <a:ea typeface="Meiryo UI" panose="020B0604030504040204" pitchFamily="50" charset="-128"/>
              </a:rPr>
              <a:t>こと</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63657" y="4423934"/>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600" y="2323186"/>
            <a:ext cx="2706624" cy="209702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177" y="2410891"/>
            <a:ext cx="1645784" cy="172502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456" y="4153931"/>
            <a:ext cx="1584829" cy="138977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684" y="5554012"/>
            <a:ext cx="1590925" cy="99356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922" y="4422805"/>
            <a:ext cx="4431426" cy="2267525"/>
          </a:xfrm>
          <a:prstGeom prst="rect">
            <a:avLst/>
          </a:prstGeom>
        </p:spPr>
      </p:pic>
    </p:spTree>
    <p:extLst>
      <p:ext uri="{BB962C8B-B14F-4D97-AF65-F5344CB8AC3E}">
        <p14:creationId xmlns:p14="http://schemas.microsoft.com/office/powerpoint/2010/main" val="330385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4939" y="567725"/>
            <a:ext cx="9694076" cy="617833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17" name="角丸四角形 16"/>
          <p:cNvSpPr/>
          <p:nvPr/>
        </p:nvSpPr>
        <p:spPr>
          <a:xfrm>
            <a:off x="230952" y="718888"/>
            <a:ext cx="6681004"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公共施設や</a:t>
            </a:r>
            <a:r>
              <a:rPr lang="ja-JP" altLang="en-US" sz="1600" b="1" dirty="0">
                <a:solidFill>
                  <a:prstClr val="black"/>
                </a:solidFill>
                <a:latin typeface="Meiryo UI" pitchFamily="50" charset="-128"/>
                <a:ea typeface="Meiryo UI" pitchFamily="50" charset="-128"/>
                <a:cs typeface="Meiryo UI" pitchFamily="50" charset="-128"/>
              </a:rPr>
              <a:t>民間施設の屋根・遊休地と太陽光発電事</a:t>
            </a:r>
            <a:r>
              <a:rPr lang="ja-JP" altLang="en-US" sz="1600" b="1" dirty="0" smtClean="0">
                <a:solidFill>
                  <a:prstClr val="black"/>
                </a:solidFill>
                <a:latin typeface="Meiryo UI" pitchFamily="50" charset="-128"/>
                <a:ea typeface="Meiryo UI" pitchFamily="50" charset="-128"/>
                <a:cs typeface="Meiryo UI" pitchFamily="50" charset="-128"/>
              </a:rPr>
              <a:t>業者とのマッチング等</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314763" y="1590580"/>
            <a:ext cx="90192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◆市町村には、</a:t>
            </a:r>
            <a:r>
              <a:rPr lang="ja-JP" altLang="en-US" sz="1400" b="0" i="0" dirty="0">
                <a:solidFill>
                  <a:prstClr val="black"/>
                </a:solidFill>
                <a:latin typeface="Meiryo UI" pitchFamily="50" charset="-128"/>
                <a:ea typeface="Meiryo UI" pitchFamily="50" charset="-128"/>
                <a:cs typeface="Meiryo UI" pitchFamily="50" charset="-128"/>
              </a:rPr>
              <a:t>屋根・土地貸し事業制度に</a:t>
            </a:r>
            <a:r>
              <a:rPr lang="ja-JP" altLang="en-US" sz="1400" b="0" i="0" dirty="0" smtClean="0">
                <a:solidFill>
                  <a:prstClr val="black"/>
                </a:solidFill>
                <a:latin typeface="Meiryo UI" pitchFamily="50" charset="-128"/>
                <a:ea typeface="Meiryo UI" pitchFamily="50" charset="-128"/>
                <a:cs typeface="Meiryo UI" pitchFamily="50" charset="-128"/>
              </a:rPr>
              <a:t>関する助言</a:t>
            </a:r>
            <a:r>
              <a:rPr lang="ja-JP" altLang="en-US" sz="1400" b="0" i="0" dirty="0">
                <a:solidFill>
                  <a:prstClr val="black"/>
                </a:solidFill>
                <a:latin typeface="Meiryo UI" pitchFamily="50" charset="-128"/>
                <a:ea typeface="Meiryo UI" pitchFamily="50" charset="-128"/>
                <a:cs typeface="Meiryo UI" pitchFamily="50" charset="-128"/>
              </a:rPr>
              <a:t>を行う</a:t>
            </a:r>
            <a:r>
              <a:rPr lang="ja-JP" altLang="en-US" sz="1400" b="0" i="0" dirty="0" smtClean="0">
                <a:solidFill>
                  <a:prstClr val="black"/>
                </a:solidFill>
                <a:latin typeface="Meiryo UI" pitchFamily="50" charset="-128"/>
                <a:ea typeface="Meiryo UI" pitchFamily="50" charset="-128"/>
                <a:cs typeface="Meiryo UI" pitchFamily="50" charset="-128"/>
              </a:rPr>
              <a:t>などして、市町村施設</a:t>
            </a:r>
            <a:r>
              <a:rPr lang="ja-JP" altLang="en-US" sz="1400"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sz="1400" b="0" i="0" dirty="0" smtClean="0">
                <a:solidFill>
                  <a:prstClr val="black"/>
                </a:solidFill>
                <a:latin typeface="Meiryo UI" pitchFamily="50" charset="-128"/>
                <a:ea typeface="Meiryo UI" pitchFamily="50" charset="-128"/>
                <a:cs typeface="Meiryo UI" pitchFamily="50" charset="-128"/>
              </a:rPr>
              <a:t>します。</a:t>
            </a:r>
            <a:endParaRPr lang="en-US" altLang="ja-JP" sz="1400"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sz="1400" b="0" i="0" dirty="0" smtClean="0">
              <a:solidFill>
                <a:prstClr val="black"/>
              </a:solidFill>
              <a:latin typeface="Meiryo UI" pitchFamily="50" charset="-128"/>
              <a:ea typeface="Meiryo UI" pitchFamily="50" charset="-128"/>
              <a:cs typeface="Meiryo UI" pitchFamily="50" charset="-128"/>
            </a:endParaRPr>
          </a:p>
        </p:txBody>
      </p:sp>
      <p:pic>
        <p:nvPicPr>
          <p:cNvPr id="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513" y="2746286"/>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0748"/>
          <a:stretch/>
        </p:blipFill>
        <p:spPr bwMode="auto">
          <a:xfrm>
            <a:off x="5842129" y="2763719"/>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1260" y="2497251"/>
            <a:ext cx="614009" cy="82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626" y="2518048"/>
            <a:ext cx="614623" cy="554874"/>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129" y="2595135"/>
            <a:ext cx="686699" cy="815726"/>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329993" y="2433214"/>
            <a:ext cx="2376264" cy="1202695"/>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3" name="角丸四角形 52"/>
          <p:cNvSpPr/>
          <p:nvPr/>
        </p:nvSpPr>
        <p:spPr>
          <a:xfrm>
            <a:off x="2837327" y="2242449"/>
            <a:ext cx="1796072" cy="51752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400" dirty="0">
                <a:solidFill>
                  <a:srgbClr val="000000"/>
                </a:solidFill>
                <a:latin typeface="ＭＳ Ｐゴシック"/>
                <a:ea typeface="HG創英角ﾎﾟｯﾌﾟ体"/>
                <a:cs typeface="Times New Roman"/>
              </a:rPr>
              <a:t>おおさかスマート</a:t>
            </a:r>
            <a:endParaRPr lang="ja-JP" altLang="en-US" sz="1400" dirty="0">
              <a:solidFill>
                <a:prstClr val="white"/>
              </a:solidFill>
              <a:latin typeface="ＭＳ Ｐゴシック"/>
              <a:cs typeface="ＭＳ Ｐゴシック"/>
            </a:endParaRPr>
          </a:p>
          <a:p>
            <a:pPr algn="ctr"/>
            <a:r>
              <a:rPr lang="ja-JP" altLang="en-US" sz="1400" dirty="0">
                <a:solidFill>
                  <a:srgbClr val="000000"/>
                </a:solidFill>
                <a:latin typeface="ＭＳ Ｐゴシック"/>
                <a:ea typeface="HG創英角ﾎﾟｯﾌﾟ体"/>
                <a:cs typeface="Times New Roman"/>
              </a:rPr>
              <a:t>エネルギーセンター</a:t>
            </a:r>
            <a:endParaRPr lang="ja-JP" altLang="en-US" sz="1400" dirty="0">
              <a:solidFill>
                <a:prstClr val="white"/>
              </a:solidFill>
              <a:latin typeface="ＭＳ Ｐゴシック"/>
              <a:cs typeface="ＭＳ Ｐゴシック"/>
            </a:endParaRPr>
          </a:p>
        </p:txBody>
      </p:sp>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2692394"/>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2482201"/>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2630310"/>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57" name="左右矢印 56"/>
          <p:cNvSpPr/>
          <p:nvPr/>
        </p:nvSpPr>
        <p:spPr>
          <a:xfrm>
            <a:off x="2809618" y="2827535"/>
            <a:ext cx="1796072" cy="473866"/>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sp>
        <p:nvSpPr>
          <p:cNvPr id="59" name="大かっこ 58"/>
          <p:cNvSpPr/>
          <p:nvPr/>
        </p:nvSpPr>
        <p:spPr>
          <a:xfrm>
            <a:off x="872530" y="3319839"/>
            <a:ext cx="1401679" cy="257139"/>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0" name="大かっこ 59"/>
          <p:cNvSpPr/>
          <p:nvPr/>
        </p:nvSpPr>
        <p:spPr>
          <a:xfrm>
            <a:off x="5081545" y="3343976"/>
            <a:ext cx="1956114" cy="274955"/>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1" name="正方形/長方形 60"/>
          <p:cNvSpPr/>
          <p:nvPr/>
        </p:nvSpPr>
        <p:spPr>
          <a:xfrm>
            <a:off x="2878039" y="1311177"/>
            <a:ext cx="367906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34"/>
          <p:cNvSpPr txBox="1">
            <a:spLocks noChangeArrowheads="1"/>
          </p:cNvSpPr>
          <p:nvPr/>
        </p:nvSpPr>
        <p:spPr bwMode="auto">
          <a:xfrm>
            <a:off x="428397" y="2045704"/>
            <a:ext cx="78150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3" name="テキスト ボックス 34"/>
          <p:cNvSpPr txBox="1">
            <a:spLocks noChangeArrowheads="1"/>
          </p:cNvSpPr>
          <p:nvPr/>
        </p:nvSpPr>
        <p:spPr bwMode="auto">
          <a:xfrm>
            <a:off x="2803672" y="3354227"/>
            <a:ext cx="1829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0070C0"/>
                </a:solidFill>
                <a:latin typeface="Meiryo UI" pitchFamily="50" charset="-128"/>
                <a:ea typeface="Meiryo UI" pitchFamily="50" charset="-128"/>
                <a:cs typeface="Meiryo UI" pitchFamily="50" charset="-128"/>
              </a:rPr>
              <a:t>府民、民間事業者や</a:t>
            </a:r>
            <a:endParaRPr lang="en-US" altLang="ja-JP" sz="1400" dirty="0" smtClean="0">
              <a:solidFill>
                <a:srgbClr val="0070C0"/>
              </a:solidFill>
              <a:latin typeface="Meiryo UI" pitchFamily="50" charset="-128"/>
              <a:ea typeface="Meiryo UI" pitchFamily="50" charset="-128"/>
              <a:cs typeface="Meiryo UI" pitchFamily="50" charset="-128"/>
            </a:endParaRPr>
          </a:p>
          <a:p>
            <a:pPr eaLnBrk="1" hangingPunct="1"/>
            <a:r>
              <a:rPr lang="ja-JP" altLang="en-US" sz="1400" dirty="0" smtClean="0">
                <a:solidFill>
                  <a:srgbClr val="0070C0"/>
                </a:solidFill>
                <a:latin typeface="Meiryo UI" pitchFamily="50" charset="-128"/>
                <a:ea typeface="Meiryo UI" pitchFamily="50" charset="-128"/>
                <a:cs typeface="Meiryo UI" pitchFamily="50" charset="-128"/>
              </a:rPr>
              <a:t>発電事業者のマッチング</a:t>
            </a:r>
            <a:endParaRPr lang="ja-JP" altLang="en-US" sz="1400" dirty="0">
              <a:solidFill>
                <a:srgbClr val="0070C0"/>
              </a:solidFill>
              <a:latin typeface="Meiryo UI" pitchFamily="50" charset="-128"/>
              <a:ea typeface="Meiryo UI" pitchFamily="50" charset="-128"/>
              <a:cs typeface="Meiryo UI" pitchFamily="50" charset="-128"/>
            </a:endParaRPr>
          </a:p>
        </p:txBody>
      </p:sp>
      <p:sp>
        <p:nvSpPr>
          <p:cNvPr id="64" name="角丸四角形 63"/>
          <p:cNvSpPr/>
          <p:nvPr/>
        </p:nvSpPr>
        <p:spPr>
          <a:xfrm>
            <a:off x="289289" y="1225681"/>
            <a:ext cx="2564306"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屋根・土地貸しマッチング事業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5" name="角丸四角形 64"/>
          <p:cNvSpPr/>
          <p:nvPr/>
        </p:nvSpPr>
        <p:spPr>
          <a:xfrm>
            <a:off x="289290" y="4063993"/>
            <a:ext cx="4344110" cy="33010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6" name="テキスト ボックス 65"/>
          <p:cNvSpPr txBox="1"/>
          <p:nvPr/>
        </p:nvSpPr>
        <p:spPr>
          <a:xfrm>
            <a:off x="349954" y="4475741"/>
            <a:ext cx="4875189" cy="600164"/>
          </a:xfrm>
          <a:prstGeom prst="rect">
            <a:avLst/>
          </a:prstGeom>
          <a:noFill/>
        </p:spPr>
        <p:txBody>
          <a:bodyPr wrap="square" lIns="0" tIns="0" rIns="0" bIns="0" rtlCol="0" anchor="ctr" anchorCtr="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◆市町村の学校、廃棄物処分場等において、公募選定した民間事業者により、太陽光発電設備が設置されます。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333315" y="5259240"/>
            <a:ext cx="5040560" cy="200055"/>
          </a:xfrm>
          <a:prstGeom prst="rect">
            <a:avLst/>
          </a:prstGeom>
          <a:noFill/>
        </p:spPr>
        <p:txBody>
          <a:bodyPr wrap="square" lIns="0" tIns="0" rIns="0" bIns="0" rtlCol="0" anchor="ctr" anchorCtr="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a:t>
            </a:r>
            <a:r>
              <a:rPr lang="en-US" altLang="ja-JP" sz="1300" b="1" dirty="0" smtClean="0">
                <a:solidFill>
                  <a:srgbClr val="FF0000"/>
                </a:solidFill>
                <a:latin typeface="Meiryo UI" pitchFamily="50" charset="-128"/>
                <a:ea typeface="Meiryo UI" pitchFamily="50" charset="-128"/>
                <a:cs typeface="Meiryo UI" pitchFamily="50" charset="-128"/>
              </a:rPr>
              <a:t>2016</a:t>
            </a:r>
            <a:r>
              <a:rPr lang="ja-JP" altLang="en-US" sz="1300" b="1" dirty="0" smtClean="0">
                <a:solidFill>
                  <a:prstClr val="black"/>
                </a:solidFill>
                <a:latin typeface="Meiryo UI" pitchFamily="50" charset="-128"/>
                <a:ea typeface="Meiryo UI" pitchFamily="50" charset="-128"/>
                <a:cs typeface="Meiryo UI" pitchFamily="50" charset="-128"/>
              </a:rPr>
              <a:t>年度公募実績＞（順次、太陽光発電設備が設置されます。）</a:t>
            </a:r>
            <a:endParaRPr lang="en-US" altLang="ja-JP" sz="1300" b="1" dirty="0" smtClean="0">
              <a:solidFill>
                <a:prstClr val="black"/>
              </a:solidFill>
              <a:latin typeface="Meiryo UI" pitchFamily="50" charset="-128"/>
              <a:ea typeface="Meiryo UI" pitchFamily="50" charset="-128"/>
              <a:cs typeface="Meiryo UI"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955811952"/>
              </p:ext>
            </p:extLst>
          </p:nvPr>
        </p:nvGraphicFramePr>
        <p:xfrm>
          <a:off x="503896" y="5500987"/>
          <a:ext cx="4320481" cy="895084"/>
        </p:xfrm>
        <a:graphic>
          <a:graphicData uri="http://schemas.openxmlformats.org/drawingml/2006/table">
            <a:tbl>
              <a:tblPr firstRow="1">
                <a:tableStyleId>{7DF18680-E054-41AD-8BC1-D1AEF772440D}</a:tableStyleId>
              </a:tblPr>
              <a:tblGrid>
                <a:gridCol w="1049055"/>
                <a:gridCol w="711271"/>
                <a:gridCol w="1010551"/>
                <a:gridCol w="1549604"/>
              </a:tblGrid>
              <a:tr h="316044">
                <a:tc>
                  <a:txBody>
                    <a:bodyPr/>
                    <a:lstStyle/>
                    <a:p>
                      <a:pPr algn="ctr">
                        <a:spcAft>
                          <a:spcPts val="0"/>
                        </a:spcAft>
                      </a:pPr>
                      <a:r>
                        <a:rPr lang="ja-JP" altLang="en-US" sz="1200" kern="100" dirty="0">
                          <a:solidFill>
                            <a:schemeClr val="tx1"/>
                          </a:solidFill>
                          <a:effectLst/>
                        </a:rPr>
                        <a:t>市町村</a:t>
                      </a:r>
                      <a:endParaRPr lang="ja-JP" sz="1200" kern="1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200" kern="100" dirty="0">
                          <a:solidFill>
                            <a:schemeClr val="tx1"/>
                          </a:solidFill>
                          <a:effectLst/>
                        </a:rPr>
                        <a:t>施設数</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n-lt"/>
                          <a:ea typeface="+mn-ea"/>
                          <a:cs typeface="+mn-cs"/>
                        </a:rPr>
                        <a:t>発電能力</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9520">
                <a:tc>
                  <a:txBody>
                    <a:bodyPr/>
                    <a:lstStyle/>
                    <a:p>
                      <a:pPr algn="just">
                        <a:spcAft>
                          <a:spcPts val="0"/>
                        </a:spcAft>
                      </a:pPr>
                      <a:r>
                        <a:rPr lang="ja-JP" altLang="en-US"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673</a:t>
                      </a:r>
                      <a:r>
                        <a:rPr lang="en-US"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下水処理場</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96kW</a:t>
                      </a:r>
                      <a:endParaRPr 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正方形/長方形 29"/>
          <p:cNvSpPr/>
          <p:nvPr/>
        </p:nvSpPr>
        <p:spPr>
          <a:xfrm>
            <a:off x="7589015" y="2321831"/>
            <a:ext cx="2095503" cy="845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年度実績＞</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市町村施設</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屋根：</a:t>
            </a:r>
            <a:r>
              <a:rPr lang="ja-JP" altLang="en-US" sz="1050" dirty="0">
                <a:solidFill>
                  <a:srgbClr val="FF0000"/>
                </a:solidFill>
                <a:latin typeface="Meiryo UI" pitchFamily="50" charset="-128"/>
                <a:ea typeface="Meiryo UI" pitchFamily="50" charset="-128"/>
                <a:cs typeface="Meiryo UI" pitchFamily="50" charset="-128"/>
              </a:rPr>
              <a:t>３</a:t>
            </a:r>
            <a:r>
              <a:rPr lang="ja-JP" altLang="en-US" sz="1050" dirty="0" smtClean="0">
                <a:solidFill>
                  <a:prstClr val="black"/>
                </a:solidFill>
                <a:latin typeface="Meiryo UI" pitchFamily="50" charset="-128"/>
                <a:ea typeface="Meiryo UI" pitchFamily="50" charset="-128"/>
                <a:cs typeface="Meiryo UI" pitchFamily="50" charset="-128"/>
              </a:rPr>
              <a:t>施設　</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計 </a:t>
            </a:r>
            <a:r>
              <a:rPr lang="en-US" altLang="ja-JP" sz="1050" dirty="0" smtClean="0">
                <a:solidFill>
                  <a:srgbClr val="FF0000"/>
                </a:solidFill>
                <a:latin typeface="Meiryo UI" pitchFamily="50" charset="-128"/>
                <a:ea typeface="Meiryo UI" pitchFamily="50" charset="-128"/>
                <a:cs typeface="Meiryo UI" pitchFamily="50" charset="-128"/>
              </a:rPr>
              <a:t>769</a:t>
            </a:r>
            <a:r>
              <a:rPr lang="en-US" altLang="ja-JP" sz="1050" dirty="0" smtClean="0">
                <a:solidFill>
                  <a:prstClr val="black"/>
                </a:solidFill>
                <a:latin typeface="Meiryo UI" pitchFamily="50" charset="-128"/>
                <a:ea typeface="Meiryo UI" pitchFamily="50" charset="-128"/>
                <a:cs typeface="Meiryo UI" pitchFamily="50" charset="-128"/>
              </a:rPr>
              <a:t>kW)</a:t>
            </a:r>
          </a:p>
        </p:txBody>
      </p:sp>
      <p:sp>
        <p:nvSpPr>
          <p:cNvPr id="32" name="角丸四角形 31"/>
          <p:cNvSpPr/>
          <p:nvPr/>
        </p:nvSpPr>
        <p:spPr>
          <a:xfrm>
            <a:off x="5497560" y="4023050"/>
            <a:ext cx="4212266" cy="32319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民間施設の屋根・土地貸し等による太陽光発電事業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5567938" y="4394095"/>
            <a:ext cx="4146658" cy="1492716"/>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◆岸和田市の傍示池（ほうじいけ）において、土地所有者、　</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太陽光発電事業者、大阪府、岸和田市の四者で再生可能エネルギー普及、農業振興・農空間の保全を目的とする連携協定を締結し、大阪府内初の水上太陽光発電設備が設置されました。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さらに多くの施設で設置が進むよう、候補となる施設等の</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発掘に努めます。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4" name="大かっこ 33"/>
          <p:cNvSpPr/>
          <p:nvPr/>
        </p:nvSpPr>
        <p:spPr>
          <a:xfrm>
            <a:off x="6400118" y="5930578"/>
            <a:ext cx="2482298" cy="76944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事業面積</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a:t>
            </a:r>
            <a:r>
              <a:rPr lang="ja-JP" altLang="en-US" sz="1050" dirty="0" smtClean="0">
                <a:solidFill>
                  <a:prstClr val="black"/>
                </a:solidFill>
                <a:latin typeface="Meiryo UI" pitchFamily="50" charset="-128"/>
                <a:ea typeface="Meiryo UI" pitchFamily="50" charset="-128"/>
                <a:cs typeface="Meiryo UI" pitchFamily="50" charset="-128"/>
              </a:rPr>
              <a:t>万</a:t>
            </a:r>
            <a:r>
              <a:rPr lang="en-US" altLang="ja-JP" sz="1050" dirty="0" smtClean="0">
                <a:solidFill>
                  <a:prstClr val="black"/>
                </a:solidFill>
                <a:latin typeface="Meiryo UI" pitchFamily="50" charset="-128"/>
                <a:ea typeface="Meiryo UI" pitchFamily="50" charset="-128"/>
                <a:cs typeface="Meiryo UI" pitchFamily="50" charset="-128"/>
              </a:rPr>
              <a:t>m</a:t>
            </a:r>
            <a:r>
              <a:rPr lang="ja-JP" altLang="en-US" sz="1050" baseline="30000" dirty="0" smtClean="0">
                <a:solidFill>
                  <a:prstClr val="black"/>
                </a:solidFill>
                <a:latin typeface="Meiryo UI" pitchFamily="50" charset="-128"/>
                <a:ea typeface="Meiryo UI" pitchFamily="50" charset="-128"/>
                <a:cs typeface="Meiryo UI" pitchFamily="50" charset="-128"/>
              </a:rPr>
              <a:t>２</a:t>
            </a:r>
            <a:endParaRPr lang="en-US" altLang="ja-JP" sz="1050" baseline="3000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予定出力</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1,000kW</a:t>
            </a:r>
            <a:endParaRPr lang="en-US" altLang="ja-JP" sz="1050" dirty="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推定</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年間発電量：</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1,150,000kWh</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家庭約</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世帯分</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smtClean="0">
                <a:solidFill>
                  <a:prstClr val="black"/>
                </a:solidFill>
                <a:latin typeface="Meiryo UI" pitchFamily="50" charset="-128"/>
                <a:ea typeface="Meiryo UI" pitchFamily="50" charset="-128"/>
                <a:cs typeface="Meiryo UI" pitchFamily="50" charset="-128"/>
              </a:rPr>
              <a:t>8</a:t>
            </a:r>
            <a:r>
              <a:rPr lang="ja-JP" altLang="en-US" sz="1050" dirty="0" smtClean="0">
                <a:solidFill>
                  <a:prstClr val="black"/>
                </a:solidFill>
                <a:latin typeface="Meiryo UI" pitchFamily="50" charset="-128"/>
                <a:ea typeface="Meiryo UI" pitchFamily="50" charset="-128"/>
                <a:cs typeface="Meiryo UI" pitchFamily="50" charset="-128"/>
              </a:rPr>
              <a:t>月供給開始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00859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299322" y="614894"/>
            <a:ext cx="721270"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strike="sngStrike" dirty="0">
              <a:solidFill>
                <a:prstClr val="black"/>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5817629"/>
              </p:ext>
            </p:extLst>
          </p:nvPr>
        </p:nvGraphicFramePr>
        <p:xfrm>
          <a:off x="183068" y="2167061"/>
          <a:ext cx="4651060" cy="3369604"/>
        </p:xfrm>
        <a:graphic>
          <a:graphicData uri="http://schemas.openxmlformats.org/drawingml/2006/table">
            <a:tbl>
              <a:tblPr/>
              <a:tblGrid>
                <a:gridCol w="2199914"/>
                <a:gridCol w="665018"/>
                <a:gridCol w="609600"/>
                <a:gridCol w="1176528"/>
              </a:tblGrid>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92">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86239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1" y="620688"/>
            <a:ext cx="591498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859523482"/>
              </p:ext>
            </p:extLst>
          </p:nvPr>
        </p:nvGraphicFramePr>
        <p:xfrm>
          <a:off x="4950085" y="2167848"/>
          <a:ext cx="4810935" cy="1689540"/>
        </p:xfrm>
        <a:graphic>
          <a:graphicData uri="http://schemas.openxmlformats.org/drawingml/2006/table">
            <a:tbl>
              <a:tblPr/>
              <a:tblGrid>
                <a:gridCol w="2545223"/>
                <a:gridCol w="637309"/>
                <a:gridCol w="665018"/>
                <a:gridCol w="963385"/>
              </a:tblGrid>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12">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875512" y="1857932"/>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47" name="角丸四角形 46"/>
          <p:cNvSpPr/>
          <p:nvPr/>
        </p:nvSpPr>
        <p:spPr>
          <a:xfrm>
            <a:off x="5190362" y="5009414"/>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7368501" y="5011193"/>
            <a:ext cx="2253055"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5161647" y="6430555"/>
            <a:ext cx="2003440"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2" name="角丸四角形 51"/>
          <p:cNvSpPr/>
          <p:nvPr/>
        </p:nvSpPr>
        <p:spPr>
          <a:xfrm>
            <a:off x="7535139" y="6455735"/>
            <a:ext cx="1940394" cy="285633"/>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恩智川治水緑地　池島</a:t>
            </a:r>
            <a:r>
              <a:rPr lang="en-US" altLang="ja-JP" sz="1100" kern="100" dirty="0" smtClean="0">
                <a:solidFill>
                  <a:prstClr val="black"/>
                </a:solidFill>
                <a:latin typeface="Meiryo UI" pitchFamily="50" charset="-128"/>
                <a:ea typeface="Meiryo UI" pitchFamily="50" charset="-128"/>
                <a:cs typeface="Meiryo UI" pitchFamily="50" charset="-128"/>
              </a:rPr>
              <a:t>Ⅱ</a:t>
            </a:r>
            <a:r>
              <a:rPr lang="ja-JP" altLang="en-US" sz="1100" kern="100" dirty="0" smtClean="0">
                <a:solidFill>
                  <a:prstClr val="black"/>
                </a:solidFill>
                <a:latin typeface="Meiryo UI" pitchFamily="50" charset="-128"/>
                <a:ea typeface="Meiryo UI" pitchFamily="50" charset="-128"/>
                <a:cs typeface="Meiryo UI" pitchFamily="50" charset="-128"/>
              </a:rPr>
              <a:t>期地区</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1784316" y="6443200"/>
            <a:ext cx="1446397" cy="261610"/>
          </a:xfrm>
          <a:prstGeom prst="rect">
            <a:avLst/>
          </a:prstGeom>
          <a:noFill/>
        </p:spPr>
        <p:txBody>
          <a:bodyPr wrap="square" rtlCol="0">
            <a:spAutoFit/>
          </a:bodyPr>
          <a:lstStyle/>
          <a:p>
            <a:pPr algn="ctr"/>
            <a:r>
              <a:rPr lang="ja-JP" altLang="en-US" sz="1100"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447766" y="6452777"/>
            <a:ext cx="1241389" cy="261610"/>
          </a:xfrm>
          <a:prstGeom prst="rect">
            <a:avLst/>
          </a:prstGeom>
          <a:noFill/>
        </p:spPr>
        <p:txBody>
          <a:bodyPr wrap="square" rtlCol="0">
            <a:spAutoFit/>
          </a:bodyPr>
          <a:lstStyle/>
          <a:p>
            <a:pPr algn="ct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富田林支援学校</a:t>
            </a:r>
            <a:endParaRPr lang="zh-CN"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347028" y="6456681"/>
            <a:ext cx="1241389" cy="261610"/>
          </a:xfrm>
          <a:prstGeom prst="rect">
            <a:avLst/>
          </a:prstGeom>
          <a:noFill/>
        </p:spPr>
        <p:txBody>
          <a:bodyPr wrap="square" rtlCol="0">
            <a:spAutoFit/>
          </a:bodyPr>
          <a:lstStyle/>
          <a:p>
            <a:pPr algn="ctr"/>
            <a:r>
              <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86688" y="1914649"/>
            <a:ext cx="4666" cy="4750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82298" y="106637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今後は、応募</a:t>
            </a:r>
            <a:r>
              <a:rPr lang="ja-JP" altLang="en-US" sz="1300" dirty="0">
                <a:solidFill>
                  <a:prstClr val="black"/>
                </a:solidFill>
                <a:latin typeface="Meiryo UI" pitchFamily="50" charset="-128"/>
                <a:ea typeface="Meiryo UI" pitchFamily="50" charset="-128"/>
                <a:cs typeface="Meiryo UI" pitchFamily="50" charset="-128"/>
              </a:rPr>
              <a:t>が見込まれる</a:t>
            </a:r>
            <a:r>
              <a:rPr lang="ja-JP" altLang="en-US" sz="1300" dirty="0" smtClean="0">
                <a:solidFill>
                  <a:prstClr val="black"/>
                </a:solidFill>
                <a:latin typeface="Meiryo UI" pitchFamily="50" charset="-128"/>
                <a:ea typeface="Meiryo UI" pitchFamily="50" charset="-128"/>
                <a:cs typeface="Meiryo UI" pitchFamily="50" charset="-128"/>
              </a:rPr>
              <a:t>施設等について屋根や土地などの</a:t>
            </a:r>
            <a:r>
              <a:rPr lang="ja-JP" altLang="en-US" sz="1300" dirty="0">
                <a:solidFill>
                  <a:prstClr val="black"/>
                </a:solidFill>
                <a:latin typeface="Meiryo UI" pitchFamily="50" charset="-128"/>
                <a:ea typeface="Meiryo UI" pitchFamily="50" charset="-128"/>
                <a:cs typeface="Meiryo UI" pitchFamily="50" charset="-128"/>
              </a:rPr>
              <a:t>有効</a:t>
            </a:r>
            <a:r>
              <a:rPr lang="ja-JP" altLang="en-US" sz="1300" dirty="0" smtClean="0">
                <a:solidFill>
                  <a:prstClr val="black"/>
                </a:solidFill>
                <a:latin typeface="Meiryo UI" pitchFamily="50" charset="-128"/>
                <a:ea typeface="Meiryo UI" pitchFamily="50" charset="-128"/>
                <a:cs typeface="Meiryo UI" pitchFamily="50" charset="-128"/>
              </a:rPr>
              <a:t>活用による再生可能エネルギーの普及を図ります。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28" y="5635458"/>
            <a:ext cx="1261872" cy="82905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86" y="5635482"/>
            <a:ext cx="1450728" cy="82898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45" y="5643431"/>
            <a:ext cx="1785980" cy="80460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719" y="3973648"/>
            <a:ext cx="1651880" cy="1005757"/>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7075" y="3987295"/>
            <a:ext cx="1578864" cy="975360"/>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421" y="5475794"/>
            <a:ext cx="1908048" cy="100584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5726" y="5452979"/>
            <a:ext cx="1578734" cy="1005757"/>
          </a:xfrm>
          <a:prstGeom prst="rect">
            <a:avLst/>
          </a:prstGeom>
        </p:spPr>
      </p:pic>
    </p:spTree>
    <p:extLst>
      <p:ext uri="{BB962C8B-B14F-4D97-AF65-F5344CB8AC3E}">
        <p14:creationId xmlns:p14="http://schemas.microsoft.com/office/powerpoint/2010/main" val="719209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19" name="角丸四角形 18"/>
          <p:cNvSpPr/>
          <p:nvPr/>
        </p:nvSpPr>
        <p:spPr>
          <a:xfrm>
            <a:off x="140630" y="511910"/>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265788" y="692696"/>
            <a:ext cx="3960439" cy="53521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a:t>
            </a:r>
            <a:r>
              <a:rPr lang="ja-JP" altLang="en-US" sz="1600" b="1" dirty="0" smtClean="0">
                <a:solidFill>
                  <a:prstClr val="black"/>
                </a:solidFill>
                <a:latin typeface="Meiryo UI" pitchFamily="50" charset="-128"/>
                <a:ea typeface="Meiryo UI" pitchFamily="50" charset="-128"/>
                <a:cs typeface="Meiryo UI" pitchFamily="50" charset="-128"/>
              </a:rPr>
              <a:t>導入</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85871" y="1851359"/>
            <a:ext cx="4797293"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2545163" y="1309268"/>
            <a:ext cx="2173127"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344,295</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1714059"/>
              </p:ext>
            </p:extLst>
          </p:nvPr>
        </p:nvGraphicFramePr>
        <p:xfrm>
          <a:off x="224194" y="2642111"/>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102338" y="5208474"/>
            <a:ext cx="4885330" cy="492443"/>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区</a:t>
            </a:r>
            <a:r>
              <a:rPr lang="ja-JP" altLang="en-US" sz="1300" dirty="0">
                <a:solidFill>
                  <a:prstClr val="black"/>
                </a:solidFill>
                <a:latin typeface="Meiryo UI" pitchFamily="50" charset="-128"/>
                <a:ea typeface="Meiryo UI" pitchFamily="50" charset="-128"/>
                <a:cs typeface="Meiryo UI" pitchFamily="50" charset="-128"/>
              </a:rPr>
              <a:t>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549832" y="1513522"/>
            <a:ext cx="755069" cy="189419"/>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71586" y="574154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prstClr val="black"/>
                </a:solidFill>
                <a:latin typeface="Meiryo UI" pitchFamily="50" charset="-128"/>
                <a:ea typeface="Meiryo UI" pitchFamily="50" charset="-128"/>
                <a:cs typeface="Meiryo UI" pitchFamily="50" charset="-128"/>
              </a:rPr>
              <a:t>(</a:t>
            </a:r>
            <a:r>
              <a:rPr lang="en-US" altLang="ja-JP" sz="1100" dirty="0" smtClean="0">
                <a:solidFill>
                  <a:srgbClr val="FF0000"/>
                </a:solidFill>
                <a:latin typeface="Meiryo UI" pitchFamily="50" charset="-128"/>
                <a:ea typeface="Meiryo UI" pitchFamily="50" charset="-128"/>
                <a:cs typeface="Meiryo UI" pitchFamily="50" charset="-128"/>
              </a:rPr>
              <a:t>2016</a:t>
            </a:r>
            <a:r>
              <a:rPr lang="ja-JP" altLang="en-US" sz="1100" dirty="0" smtClean="0">
                <a:solidFill>
                  <a:prstClr val="black"/>
                </a:solidFill>
                <a:latin typeface="Meiryo UI" pitchFamily="50" charset="-128"/>
                <a:ea typeface="Meiryo UI" pitchFamily="50" charset="-128"/>
                <a:cs typeface="Meiryo UI" pitchFamily="50" charset="-128"/>
              </a:rPr>
              <a:t>年度末）＞</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　　●大阪府の施設： </a:t>
            </a:r>
            <a:r>
              <a:rPr lang="en-US" altLang="ja-JP" sz="1100" dirty="0" smtClean="0">
                <a:solidFill>
                  <a:srgbClr val="FF0000"/>
                </a:solidFill>
                <a:latin typeface="Meiryo UI" pitchFamily="50" charset="-128"/>
                <a:ea typeface="Meiryo UI" pitchFamily="50" charset="-128"/>
                <a:cs typeface="Meiryo UI" pitchFamily="50" charset="-128"/>
              </a:rPr>
              <a:t>79</a:t>
            </a:r>
            <a:r>
              <a:rPr lang="ja-JP" altLang="en-US" sz="1100" dirty="0" smtClean="0">
                <a:solidFill>
                  <a:prstClr val="black"/>
                </a:solidFill>
                <a:latin typeface="Meiryo UI" pitchFamily="50" charset="-128"/>
                <a:ea typeface="Meiryo UI" pitchFamily="50" charset="-128"/>
                <a:cs typeface="Meiryo UI" pitchFamily="50" charset="-128"/>
              </a:rPr>
              <a:t>施設　</a:t>
            </a:r>
            <a:r>
              <a:rPr lang="en-US" altLang="ja-JP" sz="1100" dirty="0" smtClean="0">
                <a:solidFill>
                  <a:srgbClr val="FF0000"/>
                </a:solidFill>
                <a:latin typeface="Meiryo UI" pitchFamily="50" charset="-128"/>
                <a:ea typeface="Meiryo UI" pitchFamily="50" charset="-128"/>
                <a:cs typeface="Meiryo UI" pitchFamily="50" charset="-128"/>
              </a:rPr>
              <a:t>12,742</a:t>
            </a:r>
            <a:r>
              <a:rPr lang="en-US" altLang="ja-JP" sz="1100" dirty="0" smtClean="0">
                <a:solidFill>
                  <a:prstClr val="black"/>
                </a:solidFill>
                <a:latin typeface="Meiryo UI" pitchFamily="50" charset="-128"/>
                <a:ea typeface="Meiryo UI" pitchFamily="50" charset="-128"/>
                <a:cs typeface="Meiryo UI" pitchFamily="50" charset="-128"/>
              </a:rPr>
              <a:t>kW</a:t>
            </a:r>
            <a:r>
              <a:rPr lang="ja-JP" altLang="en-US" sz="1100" dirty="0" smtClean="0">
                <a:solidFill>
                  <a:prstClr val="black"/>
                </a:solidFill>
                <a:latin typeface="Meiryo UI" pitchFamily="50" charset="-128"/>
                <a:ea typeface="Meiryo UI" pitchFamily="50" charset="-128"/>
                <a:cs typeface="Meiryo UI" pitchFamily="50" charset="-128"/>
              </a:rPr>
              <a:t>（府立高等学校ほか</a:t>
            </a:r>
            <a:r>
              <a:rPr lang="ja-JP" altLang="en-US" sz="1100" dirty="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　　●大阪市の施設：</a:t>
            </a:r>
            <a:r>
              <a:rPr lang="en-US" altLang="ja-JP" sz="1100" dirty="0" smtClean="0">
                <a:solidFill>
                  <a:srgbClr val="FF0000"/>
                </a:solidFill>
                <a:latin typeface="Meiryo UI" pitchFamily="50" charset="-128"/>
                <a:ea typeface="Meiryo UI" pitchFamily="50" charset="-128"/>
                <a:cs typeface="Meiryo UI" pitchFamily="50" charset="-128"/>
              </a:rPr>
              <a:t>137</a:t>
            </a:r>
            <a:r>
              <a:rPr lang="ja-JP" altLang="en-US" sz="1100" dirty="0" smtClean="0">
                <a:solidFill>
                  <a:prstClr val="black"/>
                </a:solidFill>
                <a:latin typeface="Meiryo UI" pitchFamily="50" charset="-128"/>
                <a:ea typeface="Meiryo UI" pitchFamily="50" charset="-128"/>
                <a:cs typeface="Meiryo UI" pitchFamily="50" charset="-128"/>
              </a:rPr>
              <a:t>施設　 </a:t>
            </a:r>
            <a:r>
              <a:rPr lang="en-US" altLang="ja-JP" sz="1100" smtClean="0">
                <a:solidFill>
                  <a:srgbClr val="FF0000"/>
                </a:solidFill>
                <a:latin typeface="Meiryo UI" pitchFamily="50" charset="-128"/>
                <a:ea typeface="Meiryo UI" pitchFamily="50" charset="-128"/>
                <a:cs typeface="Meiryo UI" pitchFamily="50" charset="-128"/>
              </a:rPr>
              <a:t>2,693</a:t>
            </a:r>
            <a:r>
              <a:rPr lang="en-US" altLang="ja-JP" sz="1100" smtClean="0">
                <a:solidFill>
                  <a:prstClr val="black"/>
                </a:solidFill>
                <a:latin typeface="Meiryo UI" pitchFamily="50" charset="-128"/>
                <a:ea typeface="Meiryo UI" pitchFamily="50" charset="-128"/>
                <a:cs typeface="Meiryo UI" pitchFamily="50" charset="-128"/>
              </a:rPr>
              <a:t>kW</a:t>
            </a:r>
            <a:r>
              <a:rPr lang="ja-JP" altLang="en-US" sz="1100" dirty="0" smtClean="0">
                <a:solidFill>
                  <a:prstClr val="black"/>
                </a:solidFill>
                <a:latin typeface="Meiryo UI" pitchFamily="50" charset="-128"/>
                <a:ea typeface="Meiryo UI" pitchFamily="50" charset="-128"/>
                <a:cs typeface="Meiryo UI" pitchFamily="50" charset="-128"/>
              </a:rPr>
              <a:t>（市立小学校</a:t>
            </a:r>
            <a:r>
              <a:rPr lang="ja-JP" altLang="en-US" sz="1100" dirty="0">
                <a:solidFill>
                  <a:prstClr val="black"/>
                </a:solidFill>
                <a:latin typeface="Meiryo UI" pitchFamily="50" charset="-128"/>
                <a:ea typeface="Meiryo UI" pitchFamily="50" charset="-128"/>
                <a:cs typeface="Meiryo UI" pitchFamily="50" charset="-128"/>
              </a:rPr>
              <a:t>ほか</a:t>
            </a:r>
            <a:r>
              <a:rPr lang="ja-JP" altLang="en-US" sz="1100" dirty="0" smtClean="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a:t>
            </a:r>
            <a:r>
              <a:rPr lang="ja-JP" altLang="en-US" sz="1000" dirty="0">
                <a:solidFill>
                  <a:prstClr val="black"/>
                </a:solidFill>
                <a:latin typeface="Meiryo UI" pitchFamily="50" charset="-128"/>
                <a:ea typeface="Meiryo UI" pitchFamily="50" charset="-128"/>
                <a:cs typeface="Meiryo UI" pitchFamily="50" charset="-128"/>
              </a:rPr>
              <a:t>を</a:t>
            </a:r>
            <a:r>
              <a:rPr lang="ja-JP" altLang="en-US" sz="1000" dirty="0" smtClean="0">
                <a:solidFill>
                  <a:prstClr val="black"/>
                </a:solidFill>
                <a:latin typeface="Meiryo UI" pitchFamily="50" charset="-128"/>
                <a:ea typeface="Meiryo UI" pitchFamily="50" charset="-128"/>
                <a:cs typeface="Meiryo UI" pitchFamily="50" charset="-128"/>
              </a:rPr>
              <a:t>除く。</a:t>
            </a:r>
            <a:endParaRPr lang="en-US" altLang="ja-JP" sz="1100" dirty="0">
              <a:solidFill>
                <a:prstClr val="black"/>
              </a:solidFill>
              <a:latin typeface="Meiryo UI" pitchFamily="50" charset="-128"/>
              <a:ea typeface="Meiryo UI" pitchFamily="50" charset="-128"/>
              <a:cs typeface="Meiryo UI" pitchFamily="50" charset="-128"/>
            </a:endParaRPr>
          </a:p>
        </p:txBody>
      </p:sp>
      <p:cxnSp>
        <p:nvCxnSpPr>
          <p:cNvPr id="32" name="直線コネクタ 31"/>
          <p:cNvCxnSpPr/>
          <p:nvPr/>
        </p:nvCxnSpPr>
        <p:spPr>
          <a:xfrm>
            <a:off x="4969732" y="741774"/>
            <a:ext cx="0" cy="59103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300664" y="3492969"/>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5239891" y="3787907"/>
            <a:ext cx="4393841" cy="1461939"/>
          </a:xfrm>
          <a:prstGeom prst="rect">
            <a:avLst/>
          </a:prstGeom>
          <a:noFill/>
        </p:spPr>
        <p:txBody>
          <a:bodyPr wrap="square" rtlCol="0">
            <a:spAutoFit/>
          </a:bodyPr>
          <a:lstStyle/>
          <a:p>
            <a:pPr marL="88900" indent="-88900"/>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大阪市</a:t>
            </a:r>
            <a:r>
              <a:rPr lang="ja-JP" altLang="en-US" sz="1200" dirty="0" smtClean="0">
                <a:solidFill>
                  <a:prstClr val="black"/>
                </a:solidFill>
                <a:latin typeface="Meiryo UI" pitchFamily="50" charset="-128"/>
                <a:ea typeface="Meiryo UI" pitchFamily="50" charset="-128"/>
                <a:cs typeface="Meiryo UI" pitchFamily="50" charset="-128"/>
              </a:rPr>
              <a:t>住之江区（</a:t>
            </a:r>
            <a:r>
              <a:rPr lang="en-US" altLang="ja-JP" sz="1200" dirty="0" smtClean="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号池水面</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泉北郡忠岡町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5369016" y="6475104"/>
            <a:ext cx="17767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59" name="テキスト ボックス 28"/>
          <p:cNvSpPr txBox="1">
            <a:spLocks noChangeArrowheads="1"/>
          </p:cNvSpPr>
          <p:nvPr/>
        </p:nvSpPr>
        <p:spPr bwMode="auto">
          <a:xfrm>
            <a:off x="7760495" y="6440702"/>
            <a:ext cx="16974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大阪市住之江区での実証実験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60" name="角丸四角形 59"/>
          <p:cNvSpPr/>
          <p:nvPr/>
        </p:nvSpPr>
        <p:spPr>
          <a:xfrm>
            <a:off x="5190658" y="3459075"/>
            <a:ext cx="3093534" cy="32883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sp>
        <p:nvSpPr>
          <p:cNvPr id="61" name="角丸四角形 60"/>
          <p:cNvSpPr/>
          <p:nvPr/>
        </p:nvSpPr>
        <p:spPr>
          <a:xfrm>
            <a:off x="5045427" y="736187"/>
            <a:ext cx="407127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2" name="テキスト ボックス 61"/>
          <p:cNvSpPr txBox="1"/>
          <p:nvPr/>
        </p:nvSpPr>
        <p:spPr>
          <a:xfrm>
            <a:off x="5190658" y="1825099"/>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3" name="正方形/長方形 62"/>
          <p:cNvSpPr/>
          <p:nvPr/>
        </p:nvSpPr>
        <p:spPr>
          <a:xfrm>
            <a:off x="7046619" y="1575828"/>
            <a:ext cx="2751819"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879723" y="2517596"/>
            <a:ext cx="2723161" cy="73230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＜泉大津市民</a:t>
            </a:r>
            <a:r>
              <a:rPr lang="ja-JP" altLang="en-US" sz="1050" dirty="0">
                <a:solidFill>
                  <a:prstClr val="black"/>
                </a:solidFill>
                <a:latin typeface="Meiryo UI" pitchFamily="50" charset="-128"/>
                <a:ea typeface="Meiryo UI" pitchFamily="50" charset="-128"/>
                <a:cs typeface="Meiryo UI" pitchFamily="50" charset="-128"/>
              </a:rPr>
              <a:t>共同</a:t>
            </a:r>
            <a:r>
              <a:rPr lang="ja-JP" altLang="en-US" sz="1050" dirty="0" smtClean="0">
                <a:solidFill>
                  <a:prstClr val="black"/>
                </a:solidFill>
                <a:latin typeface="Meiryo UI" pitchFamily="50" charset="-128"/>
                <a:ea typeface="Meiryo UI" pitchFamily="50" charset="-128"/>
                <a:cs typeface="Meiryo UI" pitchFamily="50" charset="-128"/>
              </a:rPr>
              <a:t>発電＞</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場所：汐見</a:t>
            </a:r>
            <a:r>
              <a:rPr lang="ja-JP" altLang="en-US" sz="1050" dirty="0" smtClean="0">
                <a:solidFill>
                  <a:prstClr val="black"/>
                </a:solidFill>
                <a:latin typeface="Meiryo UI" pitchFamily="50" charset="-128"/>
                <a:ea typeface="Meiryo UI" pitchFamily="50" charset="-128"/>
                <a:cs typeface="Meiryo UI" pitchFamily="50" charset="-128"/>
              </a:rPr>
              <a:t>ポンプ場（泉大津市</a:t>
            </a:r>
            <a:r>
              <a:rPr lang="ja-JP" altLang="en-US" sz="1050" dirty="0">
                <a:solidFill>
                  <a:prstClr val="black"/>
                </a:solidFill>
                <a:latin typeface="Meiryo UI" pitchFamily="50" charset="-128"/>
                <a:ea typeface="Meiryo UI" pitchFamily="50" charset="-128"/>
                <a:cs typeface="Meiryo UI" pitchFamily="50" charset="-128"/>
              </a:rPr>
              <a:t>汐見町）</a:t>
            </a:r>
          </a:p>
          <a:p>
            <a:r>
              <a:rPr lang="ja-JP" altLang="en-US" sz="1050" dirty="0">
                <a:solidFill>
                  <a:prstClr val="black"/>
                </a:solidFill>
                <a:latin typeface="Meiryo UI" pitchFamily="50" charset="-128"/>
                <a:ea typeface="Meiryo UI" pitchFamily="50" charset="-128"/>
                <a:cs typeface="Meiryo UI" pitchFamily="50" charset="-128"/>
              </a:rPr>
              <a:t>　　・設置可能面積：約</a:t>
            </a:r>
            <a:r>
              <a:rPr lang="en-US" altLang="ja-JP" sz="1050" dirty="0" smtClean="0">
                <a:solidFill>
                  <a:prstClr val="black"/>
                </a:solidFill>
                <a:latin typeface="Meiryo UI" pitchFamily="50" charset="-128"/>
                <a:ea typeface="Meiryo UI" pitchFamily="50" charset="-128"/>
                <a:cs typeface="Meiryo UI" pitchFamily="50" charset="-128"/>
              </a:rPr>
              <a:t>500m</a:t>
            </a:r>
            <a:r>
              <a:rPr lang="en-US" altLang="ja-JP" sz="1050" baseline="3000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約</a:t>
            </a:r>
            <a:r>
              <a:rPr lang="en-US" altLang="ja-JP" sz="1050" dirty="0">
                <a:solidFill>
                  <a:prstClr val="black"/>
                </a:solidFill>
                <a:latin typeface="Meiryo UI" pitchFamily="50" charset="-128"/>
                <a:ea typeface="Meiryo UI" pitchFamily="50" charset="-128"/>
                <a:cs typeface="Meiryo UI" pitchFamily="50" charset="-128"/>
              </a:rPr>
              <a:t>50kW</a:t>
            </a:r>
            <a:r>
              <a:rPr lang="ja-JP" altLang="en-US" sz="1050" dirty="0">
                <a:solidFill>
                  <a:prstClr val="black"/>
                </a:solidFill>
                <a:latin typeface="Meiryo UI" pitchFamily="50" charset="-128"/>
                <a:ea typeface="Meiryo UI" pitchFamily="50" charset="-128"/>
                <a:cs typeface="Meiryo UI" pitchFamily="50" charset="-128"/>
              </a:rPr>
              <a:t>）</a:t>
            </a:r>
          </a:p>
          <a:p>
            <a:r>
              <a:rPr lang="ja-JP" altLang="en-US" sz="1050" dirty="0">
                <a:solidFill>
                  <a:prstClr val="black"/>
                </a:solidFill>
                <a:latin typeface="Meiryo UI" pitchFamily="50" charset="-128"/>
                <a:ea typeface="Meiryo UI" pitchFamily="50" charset="-128"/>
                <a:cs typeface="Meiryo UI" pitchFamily="50" charset="-128"/>
              </a:rPr>
              <a:t>　　・発電開始：</a:t>
            </a:r>
            <a:r>
              <a:rPr lang="en-US" altLang="ja-JP" sz="1050" dirty="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5</a:t>
            </a:r>
            <a:r>
              <a:rPr lang="ja-JP" altLang="en-US" sz="1050" dirty="0" smtClean="0">
                <a:solidFill>
                  <a:prstClr val="black"/>
                </a:solidFill>
                <a:latin typeface="Meiryo UI" pitchFamily="50" charset="-128"/>
                <a:ea typeface="Meiryo UI" pitchFamily="50" charset="-128"/>
                <a:cs typeface="Meiryo UI" pitchFamily="50" charset="-128"/>
              </a:rPr>
              <a:t>月</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65" name="角丸四角形 64"/>
          <p:cNvSpPr/>
          <p:nvPr/>
        </p:nvSpPr>
        <p:spPr>
          <a:xfrm>
            <a:off x="5190658" y="1204141"/>
            <a:ext cx="2936142" cy="358039"/>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府民参加型太陽光発電促進事業</a:t>
            </a:r>
            <a:endParaRPr lang="ja-JP" altLang="en-US" sz="1400" b="1"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62" y="5296812"/>
            <a:ext cx="2163901" cy="1152049"/>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506" y="5286316"/>
            <a:ext cx="2127328" cy="1158144"/>
          </a:xfrm>
          <a:prstGeom prst="rect">
            <a:avLst/>
          </a:prstGeom>
        </p:spPr>
      </p:pic>
    </p:spTree>
    <p:extLst>
      <p:ext uri="{BB962C8B-B14F-4D97-AF65-F5344CB8AC3E}">
        <p14:creationId xmlns:p14="http://schemas.microsoft.com/office/powerpoint/2010/main" val="170750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95535" y="586853"/>
            <a:ext cx="9737390" cy="611419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sp>
        <p:nvSpPr>
          <p:cNvPr id="21" name="角丸四角形 20"/>
          <p:cNvSpPr/>
          <p:nvPr/>
        </p:nvSpPr>
        <p:spPr>
          <a:xfrm>
            <a:off x="281219" y="754227"/>
            <a:ext cx="3567449"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rgbClr val="FF0000"/>
                </a:solidFill>
                <a:latin typeface="Meiryo UI" pitchFamily="50" charset="-128"/>
                <a:ea typeface="Meiryo UI" pitchFamily="50" charset="-128"/>
                <a:cs typeface="Meiryo UI" pitchFamily="50" charset="-128"/>
              </a:rPr>
              <a:t>地中熱普及促進のための調査事業</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3944204" y="743409"/>
            <a:ext cx="2306876"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  </a:t>
            </a:r>
            <a:r>
              <a:rPr lang="en-US" altLang="ja-JP" sz="1200" dirty="0" smtClean="0">
                <a:solidFill>
                  <a:srgbClr val="FF0000"/>
                </a:solidFill>
                <a:latin typeface="Meiryo UI" pitchFamily="50" charset="-128"/>
                <a:ea typeface="Meiryo UI" pitchFamily="50" charset="-128"/>
                <a:cs typeface="Meiryo UI" pitchFamily="50" charset="-128"/>
              </a:rPr>
              <a:t>4,966</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21,612</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74" name="テキスト ボックス 73"/>
          <p:cNvSpPr txBox="1"/>
          <p:nvPr/>
        </p:nvSpPr>
        <p:spPr>
          <a:xfrm>
            <a:off x="5248332" y="1544347"/>
            <a:ext cx="121058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a:t>
            </a:r>
            <a:r>
              <a:rPr lang="ja-JP" altLang="en-US" sz="1000" b="1" kern="100" dirty="0" smtClean="0">
                <a:solidFill>
                  <a:prstClr val="white"/>
                </a:solidFill>
                <a:latin typeface="メイリオ" pitchFamily="50" charset="-128"/>
                <a:ea typeface="メイリオ" pitchFamily="50" charset="-128"/>
                <a:cs typeface="メイリオ" pitchFamily="50" charset="-128"/>
              </a:rPr>
              <a:t>概要</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304976" y="1337977"/>
            <a:ext cx="3973948" cy="3893374"/>
          </a:xfrm>
          <a:prstGeom prst="rect">
            <a:avLst/>
          </a:prstGeom>
          <a:noFill/>
        </p:spPr>
        <p:txBody>
          <a:bodyPr wrap="square" rtlCol="0">
            <a:spAutoFit/>
          </a:bodyPr>
          <a:lstStyle/>
          <a:p>
            <a:pPr marL="177800" indent="-177800"/>
            <a:r>
              <a:rPr lang="ja-JP" altLang="en-US" sz="1300" dirty="0" smtClean="0">
                <a:solidFill>
                  <a:srgbClr val="FF0000"/>
                </a:solidFill>
                <a:latin typeface="Meiryo UI" pitchFamily="50" charset="-128"/>
                <a:ea typeface="Meiryo UI" pitchFamily="50" charset="-128"/>
                <a:cs typeface="Meiryo UI" pitchFamily="50" charset="-128"/>
              </a:rPr>
              <a:t>◆年間を通じて温度が安定している地下水と大気との温度差を利用してエネルギー回収を行い、それを冷暖房や給湯に活用することで、電力消費を低減し、省エネやヒートアイランド現象の緩和につなげることができます。</a:t>
            </a: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r>
              <a:rPr lang="ja-JP" altLang="en-US" sz="1300" dirty="0" smtClean="0">
                <a:solidFill>
                  <a:srgbClr val="FF0000"/>
                </a:solidFill>
                <a:latin typeface="Meiryo UI" pitchFamily="50" charset="-128"/>
                <a:ea typeface="Meiryo UI" pitchFamily="50" charset="-128"/>
                <a:cs typeface="Meiryo UI" pitchFamily="50" charset="-128"/>
              </a:rPr>
              <a:t>◆府では、熱利用量の多い事業者等に対し</a:t>
            </a:r>
            <a:r>
              <a:rPr lang="ja-JP" altLang="en-US" sz="1300" dirty="0">
                <a:solidFill>
                  <a:srgbClr val="FF0000"/>
                </a:solidFill>
                <a:latin typeface="Meiryo UI" pitchFamily="50" charset="-128"/>
                <a:ea typeface="Meiryo UI" pitchFamily="50" charset="-128"/>
                <a:cs typeface="Meiryo UI" pitchFamily="50" charset="-128"/>
              </a:rPr>
              <a:t>て</a:t>
            </a:r>
            <a:r>
              <a:rPr lang="ja-JP" altLang="en-US" sz="1300" dirty="0" smtClean="0">
                <a:solidFill>
                  <a:srgbClr val="FF0000"/>
                </a:solidFill>
                <a:latin typeface="Meiryo UI" pitchFamily="50" charset="-128"/>
                <a:ea typeface="Meiryo UI" pitchFamily="50" charset="-128"/>
                <a:cs typeface="Meiryo UI" pitchFamily="50" charset="-128"/>
              </a:rPr>
              <a:t>地中熱の利用を促進するため、「地中熱ポテンシャルマップ」を作成します。</a:t>
            </a:r>
            <a:endParaRPr lang="en-US" altLang="ja-JP" sz="1300" dirty="0">
              <a:solidFill>
                <a:srgbClr val="FF0000"/>
              </a:solidFill>
              <a:latin typeface="Meiryo UI" pitchFamily="50" charset="-128"/>
              <a:ea typeface="Meiryo UI" pitchFamily="50" charset="-128"/>
              <a:cs typeface="Meiryo UI" pitchFamily="50" charset="-128"/>
            </a:endParaRPr>
          </a:p>
          <a:p>
            <a:pPr marL="177800" indent="-177800"/>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 なお、大阪市域のポテンシャルマップについては、大阪市の地図情報サイト「マップナビおおさか」で既に公開しています。</a:t>
            </a: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r>
              <a:rPr lang="ja-JP" altLang="en-US" sz="1300" dirty="0" smtClean="0">
                <a:solidFill>
                  <a:srgbClr val="FF0000"/>
                </a:solidFill>
                <a:latin typeface="Meiryo UI" pitchFamily="50" charset="-128"/>
                <a:ea typeface="Meiryo UI" pitchFamily="50" charset="-128"/>
                <a:cs typeface="Meiryo UI" pitchFamily="50" charset="-128"/>
              </a:rPr>
              <a:t>◆大阪市</a:t>
            </a:r>
            <a:r>
              <a:rPr lang="ja-JP" altLang="en-US" sz="1300" dirty="0">
                <a:solidFill>
                  <a:srgbClr val="FF0000"/>
                </a:solidFill>
                <a:latin typeface="Meiryo UI" pitchFamily="50" charset="-128"/>
                <a:ea typeface="Meiryo UI" pitchFamily="50" charset="-128"/>
                <a:cs typeface="Meiryo UI" pitchFamily="50" charset="-128"/>
              </a:rPr>
              <a:t>では、産学官連携に</a:t>
            </a:r>
            <a:r>
              <a:rPr lang="ja-JP" altLang="en-US" sz="1300" dirty="0" smtClean="0">
                <a:solidFill>
                  <a:srgbClr val="FF0000"/>
                </a:solidFill>
                <a:latin typeface="Meiryo UI" pitchFamily="50" charset="-128"/>
                <a:ea typeface="Meiryo UI" pitchFamily="50" charset="-128"/>
                <a:cs typeface="Meiryo UI" pitchFamily="50" charset="-128"/>
              </a:rPr>
              <a:t>より、うめ</a:t>
            </a:r>
            <a:r>
              <a:rPr lang="ja-JP" altLang="en-US" sz="1300" dirty="0">
                <a:solidFill>
                  <a:srgbClr val="FF0000"/>
                </a:solidFill>
                <a:latin typeface="Meiryo UI" pitchFamily="50" charset="-128"/>
                <a:ea typeface="Meiryo UI" pitchFamily="50" charset="-128"/>
                <a:cs typeface="Meiryo UI" pitchFamily="50" charset="-128"/>
              </a:rPr>
              <a:t>きた２期暫定利用区域において、地中熱のひとつである帯水層蓄熱利用の実証事業</a:t>
            </a:r>
            <a:r>
              <a:rPr lang="ja-JP" altLang="en-US" sz="1300" dirty="0" smtClean="0">
                <a:solidFill>
                  <a:srgbClr val="FF0000"/>
                </a:solidFill>
                <a:latin typeface="Meiryo UI" pitchFamily="50" charset="-128"/>
                <a:ea typeface="Meiryo UI" pitchFamily="50" charset="-128"/>
                <a:cs typeface="Meiryo UI" pitchFamily="50" charset="-128"/>
              </a:rPr>
              <a:t>を平成</a:t>
            </a:r>
            <a:r>
              <a:rPr lang="en-US" altLang="ja-JP" sz="1300" dirty="0">
                <a:solidFill>
                  <a:srgbClr val="FF0000"/>
                </a:solidFill>
                <a:latin typeface="Meiryo UI" pitchFamily="50" charset="-128"/>
                <a:ea typeface="Meiryo UI" pitchFamily="50" charset="-128"/>
                <a:cs typeface="Meiryo UI" pitchFamily="50" charset="-128"/>
              </a:rPr>
              <a:t>28</a:t>
            </a:r>
            <a:r>
              <a:rPr lang="ja-JP" altLang="en-US" sz="1300" dirty="0">
                <a:solidFill>
                  <a:srgbClr val="FF0000"/>
                </a:solidFill>
                <a:latin typeface="Meiryo UI" pitchFamily="50" charset="-128"/>
                <a:ea typeface="Meiryo UI" pitchFamily="50" charset="-128"/>
                <a:cs typeface="Meiryo UI" pitchFamily="50" charset="-128"/>
              </a:rPr>
              <a:t>年</a:t>
            </a:r>
            <a:r>
              <a:rPr lang="en-US" altLang="ja-JP" sz="1300" dirty="0">
                <a:solidFill>
                  <a:srgbClr val="FF0000"/>
                </a:solidFill>
                <a:latin typeface="Meiryo UI" pitchFamily="50" charset="-128"/>
                <a:ea typeface="Meiryo UI" pitchFamily="50" charset="-128"/>
                <a:cs typeface="Meiryo UI" pitchFamily="50" charset="-128"/>
              </a:rPr>
              <a:t>10</a:t>
            </a:r>
            <a:r>
              <a:rPr lang="ja-JP" altLang="en-US" sz="1300" dirty="0">
                <a:solidFill>
                  <a:srgbClr val="FF0000"/>
                </a:solidFill>
                <a:latin typeface="Meiryo UI" pitchFamily="50" charset="-128"/>
                <a:ea typeface="Meiryo UI" pitchFamily="50" charset="-128"/>
                <a:cs typeface="Meiryo UI" pitchFamily="50" charset="-128"/>
              </a:rPr>
              <a:t>月から行っています</a:t>
            </a:r>
            <a:r>
              <a:rPr lang="ja-JP" altLang="en-US" sz="1300" dirty="0" smtClean="0">
                <a:solidFill>
                  <a:srgbClr val="FF0000"/>
                </a:solidFill>
                <a:latin typeface="Meiryo UI" pitchFamily="50" charset="-128"/>
                <a:ea typeface="Meiryo UI" pitchFamily="50" charset="-128"/>
                <a:cs typeface="Meiryo UI" pitchFamily="50" charset="-128"/>
              </a:rPr>
              <a:t>。</a:t>
            </a: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 この</a:t>
            </a:r>
            <a:r>
              <a:rPr lang="ja-JP" altLang="en-US" sz="1300" dirty="0">
                <a:solidFill>
                  <a:srgbClr val="FF0000"/>
                </a:solidFill>
                <a:latin typeface="Meiryo UI" pitchFamily="50" charset="-128"/>
                <a:ea typeface="Meiryo UI" pitchFamily="50" charset="-128"/>
                <a:cs typeface="Meiryo UI" pitchFamily="50" charset="-128"/>
              </a:rPr>
              <a:t>技術は、地下水を多く含む地層（帯水層）から熱エネルギーを採り出して、建物の冷房・暖房を効率的に行う技術で、従来比</a:t>
            </a:r>
            <a:r>
              <a:rPr lang="en-US" altLang="ja-JP" sz="1300" dirty="0">
                <a:solidFill>
                  <a:srgbClr val="FF0000"/>
                </a:solidFill>
                <a:latin typeface="Meiryo UI" pitchFamily="50" charset="-128"/>
                <a:ea typeface="Meiryo UI" pitchFamily="50" charset="-128"/>
                <a:cs typeface="Meiryo UI" pitchFamily="50" charset="-128"/>
              </a:rPr>
              <a:t>35%</a:t>
            </a:r>
            <a:r>
              <a:rPr lang="ja-JP" altLang="en-US" sz="1300" dirty="0">
                <a:solidFill>
                  <a:srgbClr val="FF0000"/>
                </a:solidFill>
                <a:latin typeface="Meiryo UI" pitchFamily="50" charset="-128"/>
                <a:ea typeface="Meiryo UI" pitchFamily="50" charset="-128"/>
                <a:cs typeface="Meiryo UI" pitchFamily="50" charset="-128"/>
              </a:rPr>
              <a:t>の省エネと</a:t>
            </a:r>
            <a:r>
              <a:rPr lang="en-US" altLang="ja-JP" sz="1300" dirty="0">
                <a:solidFill>
                  <a:srgbClr val="FF0000"/>
                </a:solidFill>
                <a:latin typeface="Meiryo UI" pitchFamily="50" charset="-128"/>
                <a:ea typeface="Meiryo UI" pitchFamily="50" charset="-128"/>
                <a:cs typeface="Meiryo UI" pitchFamily="50" charset="-128"/>
              </a:rPr>
              <a:t>CO2</a:t>
            </a:r>
            <a:r>
              <a:rPr lang="ja-JP" altLang="en-US" sz="1300" dirty="0">
                <a:solidFill>
                  <a:srgbClr val="FF0000"/>
                </a:solidFill>
                <a:latin typeface="Meiryo UI" pitchFamily="50" charset="-128"/>
                <a:ea typeface="Meiryo UI" pitchFamily="50" charset="-128"/>
                <a:cs typeface="Meiryo UI" pitchFamily="50" charset="-128"/>
              </a:rPr>
              <a:t>排出削減、ヒートアイランド現象の緩和策として期待されて</a:t>
            </a:r>
            <a:r>
              <a:rPr lang="ja-JP" altLang="en-US" sz="1300" dirty="0" smtClean="0">
                <a:solidFill>
                  <a:srgbClr val="FF0000"/>
                </a:solidFill>
                <a:latin typeface="Meiryo UI" pitchFamily="50" charset="-128"/>
                <a:ea typeface="Meiryo UI" pitchFamily="50" charset="-128"/>
                <a:cs typeface="Meiryo UI" pitchFamily="50" charset="-128"/>
              </a:rPr>
              <a:t>います。</a:t>
            </a:r>
            <a:endParaRPr lang="en-US" altLang="ja-JP" sz="1300" dirty="0">
              <a:solidFill>
                <a:srgbClr val="FF0000"/>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7676421" y="1612587"/>
            <a:ext cx="1723549"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ポテンシャルマップ</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7" name="Text Box 3"/>
          <p:cNvSpPr txBox="1">
            <a:spLocks noChangeArrowheads="1"/>
          </p:cNvSpPr>
          <p:nvPr/>
        </p:nvSpPr>
        <p:spPr bwMode="auto">
          <a:xfrm>
            <a:off x="4426836" y="3353231"/>
            <a:ext cx="2836604" cy="53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地中から熱エネルギー（地下水水温と大気温との差）を回収し、冷暖房や給湯に必要となる電力を低減。</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省エネ・ヒートアイランド現象の緩和に寄与。</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出展：地中熱利用推進協議会</a:t>
            </a:r>
            <a:endParaRPr lang="ja-JP" altLang="ja-JP" dirty="0" smtClean="0">
              <a:solidFill>
                <a:prstClr val="black"/>
              </a:solidFill>
              <a:latin typeface="Arial" pitchFamily="34" charset="0"/>
              <a:cs typeface="ＭＳ Ｐゴシック" pitchFamily="50" charset="-128"/>
            </a:endParaRPr>
          </a:p>
        </p:txBody>
      </p:sp>
      <p:sp>
        <p:nvSpPr>
          <p:cNvPr id="18" name="Text Box 3"/>
          <p:cNvSpPr txBox="1">
            <a:spLocks noChangeArrowheads="1"/>
          </p:cNvSpPr>
          <p:nvPr/>
        </p:nvSpPr>
        <p:spPr bwMode="auto">
          <a:xfrm>
            <a:off x="7742513" y="3414039"/>
            <a:ext cx="1602865"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出展：マップナビおおさか</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（帯水層蓄熱ポテンシャル）</a:t>
            </a:r>
            <a:endParaRPr lang="ja-JP" altLang="ja-JP" dirty="0" smtClean="0">
              <a:solidFill>
                <a:prstClr val="black"/>
              </a:solidFill>
              <a:latin typeface="Arial" pitchFamily="34" charset="0"/>
              <a:cs typeface="ＭＳ Ｐゴシック"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969" y="1794426"/>
            <a:ext cx="2447985" cy="155161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464" y="1950157"/>
            <a:ext cx="2015465" cy="1411766"/>
          </a:xfrm>
          <a:prstGeom prst="rect">
            <a:avLst/>
          </a:prstGeom>
        </p:spPr>
      </p:pic>
      <p:sp>
        <p:nvSpPr>
          <p:cNvPr id="26" name="テキスト ボックス 25"/>
          <p:cNvSpPr txBox="1"/>
          <p:nvPr/>
        </p:nvSpPr>
        <p:spPr>
          <a:xfrm>
            <a:off x="6154955" y="4201625"/>
            <a:ext cx="1723549" cy="246221"/>
          </a:xfrm>
          <a:prstGeom prst="rect">
            <a:avLst/>
          </a:prstGeom>
          <a:solidFill>
            <a:schemeClr val="tx2"/>
          </a:solidFill>
          <a:ln w="31750">
            <a:noFill/>
          </a:ln>
        </p:spPr>
        <p:txBody>
          <a:bodyPr wrap="none" rtlCol="0">
            <a:spAutoFit/>
          </a:bodyPr>
          <a:lstStyle/>
          <a:p>
            <a:r>
              <a:rPr lang="ja-JP" altLang="en-US" sz="1000" b="1" kern="100" dirty="0" smtClean="0">
                <a:solidFill>
                  <a:prstClr val="white"/>
                </a:solidFill>
                <a:latin typeface="メイリオ" pitchFamily="50" charset="-128"/>
                <a:ea typeface="メイリオ" pitchFamily="50" charset="-128"/>
                <a:cs typeface="メイリオ" pitchFamily="50" charset="-128"/>
              </a:rPr>
              <a:t>帯水層蓄熱</a:t>
            </a:r>
            <a:r>
              <a:rPr lang="ja-JP" altLang="ja-JP" sz="1000" b="1" kern="100" dirty="0" smtClean="0">
                <a:solidFill>
                  <a:prstClr val="white"/>
                </a:solidFill>
                <a:latin typeface="メイリオ" pitchFamily="50" charset="-128"/>
                <a:ea typeface="メイリオ" pitchFamily="50" charset="-128"/>
                <a:cs typeface="メイリオ" pitchFamily="50" charset="-128"/>
              </a:rPr>
              <a:t>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a:blip r:embed="rId4"/>
          <a:stretch>
            <a:fillRect/>
          </a:stretch>
        </p:blipFill>
        <p:spPr>
          <a:xfrm>
            <a:off x="5040922" y="4486464"/>
            <a:ext cx="3951616" cy="1898166"/>
          </a:xfrm>
          <a:prstGeom prst="rect">
            <a:avLst/>
          </a:prstGeom>
        </p:spPr>
      </p:pic>
    </p:spTree>
    <p:extLst>
      <p:ext uri="{BB962C8B-B14F-4D97-AF65-F5344CB8AC3E}">
        <p14:creationId xmlns:p14="http://schemas.microsoft.com/office/powerpoint/2010/main" val="1209186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95534" y="580146"/>
            <a:ext cx="9737391" cy="610801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345" y="4210898"/>
            <a:ext cx="3066463" cy="1529970"/>
          </a:xfrm>
          <a:prstGeom prst="rect">
            <a:avLst/>
          </a:prstGeom>
        </p:spPr>
      </p:pic>
      <p:sp>
        <p:nvSpPr>
          <p:cNvPr id="18"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endParaRPr lang="ja-JP" altLang="en-US" b="1" dirty="0">
              <a:solidFill>
                <a:prstClr val="white"/>
              </a:solidFill>
            </a:endParaRPr>
          </a:p>
        </p:txBody>
      </p:sp>
      <p:sp>
        <p:nvSpPr>
          <p:cNvPr id="15" name="テキスト ボックス 14"/>
          <p:cNvSpPr txBox="1"/>
          <p:nvPr/>
        </p:nvSpPr>
        <p:spPr>
          <a:xfrm>
            <a:off x="199299" y="1512133"/>
            <a:ext cx="5098983" cy="3293209"/>
          </a:xfrm>
          <a:prstGeom prst="rect">
            <a:avLst/>
          </a:prstGeom>
          <a:noFill/>
        </p:spPr>
        <p:txBody>
          <a:bodyPr wrap="square" rtlCol="0">
            <a:spAutoFit/>
          </a:bodyPr>
          <a:lstStyle/>
          <a:p>
            <a:pPr marL="177800" indent="-177800">
              <a:spcBef>
                <a:spcPct val="0"/>
              </a:spcBef>
            </a:pPr>
            <a:r>
              <a:rPr lang="ja-JP" altLang="en-US" sz="1300" dirty="0" smtClean="0">
                <a:solidFill>
                  <a:srgbClr val="FF0000"/>
                </a:solidFill>
                <a:latin typeface="Meiryo UI" pitchFamily="50" charset="-128"/>
                <a:ea typeface="Meiryo UI" pitchFamily="50" charset="-128"/>
                <a:cs typeface="Meiryo UI" pitchFamily="50" charset="-128"/>
              </a:rPr>
              <a:t>◆都市部での賦存量</a:t>
            </a:r>
            <a:r>
              <a:rPr lang="ja-JP" altLang="en-US" sz="1300" dirty="0">
                <a:solidFill>
                  <a:srgbClr val="FF0000"/>
                </a:solidFill>
                <a:latin typeface="Meiryo UI" pitchFamily="50" charset="-128"/>
                <a:ea typeface="Meiryo UI" pitchFamily="50" charset="-128"/>
                <a:cs typeface="Meiryo UI" pitchFamily="50" charset="-128"/>
              </a:rPr>
              <a:t>が多く</a:t>
            </a:r>
            <a:r>
              <a:rPr lang="ja-JP" altLang="en-US" sz="1300" dirty="0" smtClean="0">
                <a:solidFill>
                  <a:srgbClr val="FF0000"/>
                </a:solidFill>
                <a:latin typeface="Meiryo UI" pitchFamily="50" charset="-128"/>
                <a:ea typeface="Meiryo UI" pitchFamily="50" charset="-128"/>
                <a:cs typeface="Meiryo UI" pitchFamily="50" charset="-128"/>
              </a:rPr>
              <a:t>、規制緩和も進んできている下水熱利用を促進するため、「下水熱ポテンシャルマップ」（下水熱の賦存量や存在位置を容易に把握できる地図情報）を作成しました。</a:t>
            </a: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spcBef>
                <a:spcPct val="0"/>
              </a:spcBef>
            </a:pP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spcBef>
                <a:spcPct val="0"/>
              </a:spcBef>
            </a:pPr>
            <a:r>
              <a:rPr lang="ja-JP" altLang="en-US" sz="1300" dirty="0" smtClean="0">
                <a:solidFill>
                  <a:srgbClr val="FF0000"/>
                </a:solidFill>
                <a:latin typeface="Meiryo UI" pitchFamily="50" charset="-128"/>
                <a:ea typeface="Meiryo UI" pitchFamily="50" charset="-128"/>
                <a:cs typeface="Meiryo UI" pitchFamily="50" charset="-128"/>
              </a:rPr>
              <a:t>◆スマートエネルギー</a:t>
            </a:r>
            <a:r>
              <a:rPr lang="ja-JP" altLang="en-US" sz="1300" dirty="0">
                <a:solidFill>
                  <a:srgbClr val="FF0000"/>
                </a:solidFill>
                <a:latin typeface="Meiryo UI" pitchFamily="50" charset="-128"/>
                <a:ea typeface="Meiryo UI" pitchFamily="50" charset="-128"/>
                <a:cs typeface="Meiryo UI" pitchFamily="50" charset="-128"/>
              </a:rPr>
              <a:t>協議会事業者部門会議において、ホテルや百貨店、病院など熱需要の多い業界団体とともに、下水熱に関する基礎知識や導入事例等の</a:t>
            </a:r>
            <a:r>
              <a:rPr lang="ja-JP" altLang="en-US" sz="1300" dirty="0" smtClean="0">
                <a:solidFill>
                  <a:srgbClr val="FF0000"/>
                </a:solidFill>
                <a:latin typeface="Meiryo UI" pitchFamily="50" charset="-128"/>
                <a:ea typeface="Meiryo UI" pitchFamily="50" charset="-128"/>
                <a:cs typeface="Meiryo UI" pitchFamily="50" charset="-128"/>
              </a:rPr>
              <a:t>情報共有</a:t>
            </a:r>
            <a:r>
              <a:rPr lang="ja-JP" altLang="en-US" sz="1300" dirty="0">
                <a:solidFill>
                  <a:srgbClr val="FF0000"/>
                </a:solidFill>
                <a:latin typeface="Meiryo UI" pitchFamily="50" charset="-128"/>
                <a:ea typeface="Meiryo UI" pitchFamily="50" charset="-128"/>
                <a:cs typeface="Meiryo UI" pitchFamily="50" charset="-128"/>
              </a:rPr>
              <a:t>を</a:t>
            </a:r>
            <a:r>
              <a:rPr lang="ja-JP" altLang="en-US" sz="1300" dirty="0" smtClean="0">
                <a:solidFill>
                  <a:srgbClr val="FF0000"/>
                </a:solidFill>
                <a:latin typeface="Meiryo UI" pitchFamily="50" charset="-128"/>
                <a:ea typeface="Meiryo UI" pitchFamily="50" charset="-128"/>
                <a:cs typeface="Meiryo UI" pitchFamily="50" charset="-128"/>
              </a:rPr>
              <a:t>行い、</a:t>
            </a:r>
            <a:r>
              <a:rPr lang="ja-JP" altLang="en-US" sz="1300" dirty="0">
                <a:solidFill>
                  <a:srgbClr val="FF0000"/>
                </a:solidFill>
                <a:latin typeface="Meiryo UI" pitchFamily="50" charset="-128"/>
                <a:ea typeface="Meiryo UI" pitchFamily="50" charset="-128"/>
                <a:cs typeface="Meiryo UI" pitchFamily="50" charset="-128"/>
              </a:rPr>
              <a:t>利用促進策等について意見交換を行いました</a:t>
            </a:r>
            <a:r>
              <a:rPr lang="ja-JP" altLang="en-US" sz="1300" dirty="0" smtClean="0">
                <a:solidFill>
                  <a:srgbClr val="FF0000"/>
                </a:solidFill>
                <a:latin typeface="Meiryo UI" pitchFamily="50" charset="-128"/>
                <a:ea typeface="Meiryo UI" pitchFamily="50" charset="-128"/>
                <a:cs typeface="Meiryo UI" pitchFamily="50" charset="-128"/>
              </a:rPr>
              <a:t>。</a:t>
            </a: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spcBef>
                <a:spcPct val="0"/>
              </a:spcBef>
            </a:pP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spcBef>
                <a:spcPct val="0"/>
              </a:spcBef>
            </a:pPr>
            <a:r>
              <a:rPr lang="ja-JP" altLang="en-US" sz="1300" dirty="0" smtClean="0">
                <a:solidFill>
                  <a:srgbClr val="FF0000"/>
                </a:solidFill>
                <a:latin typeface="Meiryo UI" pitchFamily="50" charset="-128"/>
                <a:ea typeface="Meiryo UI" pitchFamily="50" charset="-128"/>
                <a:cs typeface="Meiryo UI" pitchFamily="50" charset="-128"/>
              </a:rPr>
              <a:t>◆下水熱の基礎情報を広く周知するとともに、まちづくり構想・計画の策定段階や、事業所での空調・給湯設備の改修時などにおいて、下水熱利用の検討を促すために、下水熱</a:t>
            </a:r>
            <a:r>
              <a:rPr lang="ja-JP" altLang="en-US" sz="1300" dirty="0">
                <a:solidFill>
                  <a:srgbClr val="FF0000"/>
                </a:solidFill>
                <a:latin typeface="Meiryo UI" pitchFamily="50" charset="-128"/>
                <a:ea typeface="Meiryo UI" pitchFamily="50" charset="-128"/>
                <a:cs typeface="Meiryo UI" pitchFamily="50" charset="-128"/>
              </a:rPr>
              <a:t>ポテンシャルマップ</a:t>
            </a:r>
            <a:r>
              <a:rPr lang="ja-JP" altLang="en-US" sz="1300" dirty="0" smtClean="0">
                <a:solidFill>
                  <a:srgbClr val="FF0000"/>
                </a:solidFill>
                <a:latin typeface="Meiryo UI" pitchFamily="50" charset="-128"/>
                <a:ea typeface="Meiryo UI" pitchFamily="50" charset="-128"/>
                <a:cs typeface="Meiryo UI" pitchFamily="50" charset="-128"/>
              </a:rPr>
              <a:t>を</a:t>
            </a:r>
            <a:r>
              <a:rPr lang="en-US" altLang="ja-JP" sz="1300" dirty="0" smtClean="0">
                <a:solidFill>
                  <a:srgbClr val="FF0000"/>
                </a:solidFill>
                <a:latin typeface="Meiryo UI" pitchFamily="50" charset="-128"/>
                <a:ea typeface="Meiryo UI" pitchFamily="50" charset="-128"/>
                <a:cs typeface="Meiryo UI" pitchFamily="50" charset="-128"/>
              </a:rPr>
              <a:t>HP</a:t>
            </a:r>
            <a:r>
              <a:rPr lang="ja-JP" altLang="en-US" sz="1300" dirty="0">
                <a:solidFill>
                  <a:srgbClr val="FF0000"/>
                </a:solidFill>
                <a:latin typeface="Meiryo UI" pitchFamily="50" charset="-128"/>
                <a:ea typeface="Meiryo UI" pitchFamily="50" charset="-128"/>
                <a:cs typeface="Meiryo UI" pitchFamily="50" charset="-128"/>
              </a:rPr>
              <a:t>上で</a:t>
            </a:r>
            <a:r>
              <a:rPr lang="ja-JP" altLang="en-US" sz="1300" dirty="0" smtClean="0">
                <a:solidFill>
                  <a:srgbClr val="FF0000"/>
                </a:solidFill>
                <a:latin typeface="Meiryo UI" pitchFamily="50" charset="-128"/>
                <a:ea typeface="Meiryo UI" pitchFamily="50" charset="-128"/>
                <a:cs typeface="Meiryo UI" pitchFamily="50" charset="-128"/>
              </a:rPr>
              <a:t>公開します。</a:t>
            </a:r>
            <a:endParaRPr lang="en-US" altLang="ja-JP" sz="1300" dirty="0" smtClean="0">
              <a:solidFill>
                <a:srgbClr val="FF0000"/>
              </a:solidFill>
              <a:latin typeface="Meiryo UI" pitchFamily="50" charset="-128"/>
              <a:ea typeface="Meiryo UI" pitchFamily="50" charset="-128"/>
              <a:cs typeface="Meiryo UI" pitchFamily="50" charset="-128"/>
            </a:endParaRPr>
          </a:p>
          <a:p>
            <a:pPr marL="177800" indent="-177800">
              <a:spcBef>
                <a:spcPct val="0"/>
              </a:spcBef>
            </a:pPr>
            <a:endParaRPr lang="ja-JP" altLang="en-US" sz="1300" dirty="0">
              <a:solidFill>
                <a:srgbClr val="FF0000"/>
              </a:solidFill>
              <a:latin typeface="Meiryo UI" pitchFamily="50" charset="-128"/>
              <a:ea typeface="Meiryo UI" pitchFamily="50" charset="-128"/>
              <a:cs typeface="Meiryo UI" pitchFamily="50" charset="-128"/>
            </a:endParaRPr>
          </a:p>
          <a:p>
            <a:pPr marL="177800" indent="-177800">
              <a:spcBef>
                <a:spcPct val="0"/>
              </a:spcBef>
            </a:pPr>
            <a:r>
              <a:rPr lang="ja-JP" altLang="en-US" sz="1300" dirty="0" smtClean="0">
                <a:solidFill>
                  <a:srgbClr val="FF0000"/>
                </a:solidFill>
                <a:latin typeface="Meiryo UI" pitchFamily="50" charset="-128"/>
                <a:ea typeface="Meiryo UI" pitchFamily="50" charset="-128"/>
                <a:cs typeface="Meiryo UI" pitchFamily="50" charset="-128"/>
              </a:rPr>
              <a:t>◆また、下水道部局とも</a:t>
            </a:r>
            <a:r>
              <a:rPr lang="ja-JP" altLang="en-US" sz="1300" dirty="0">
                <a:solidFill>
                  <a:srgbClr val="FF0000"/>
                </a:solidFill>
                <a:latin typeface="Meiryo UI" pitchFamily="50" charset="-128"/>
                <a:ea typeface="Meiryo UI" pitchFamily="50" charset="-128"/>
                <a:cs typeface="Meiryo UI" pitchFamily="50" charset="-128"/>
              </a:rPr>
              <a:t>連携</a:t>
            </a:r>
            <a:r>
              <a:rPr lang="ja-JP" altLang="en-US" sz="1300" dirty="0" smtClean="0">
                <a:solidFill>
                  <a:srgbClr val="FF0000"/>
                </a:solidFill>
                <a:latin typeface="Meiryo UI" pitchFamily="50" charset="-128"/>
                <a:ea typeface="Meiryo UI" pitchFamily="50" charset="-128"/>
                <a:cs typeface="Meiryo UI" pitchFamily="50" charset="-128"/>
              </a:rPr>
              <a:t>しながら、熱</a:t>
            </a:r>
            <a:r>
              <a:rPr lang="ja-JP" altLang="en-US" sz="1300" dirty="0">
                <a:solidFill>
                  <a:srgbClr val="FF0000"/>
                </a:solidFill>
                <a:latin typeface="Meiryo UI" pitchFamily="50" charset="-128"/>
                <a:ea typeface="Meiryo UI" pitchFamily="50" charset="-128"/>
                <a:cs typeface="Meiryo UI" pitchFamily="50" charset="-128"/>
              </a:rPr>
              <a:t>需要の多い</a:t>
            </a:r>
            <a:r>
              <a:rPr lang="ja-JP" altLang="en-US" sz="1300" dirty="0" smtClean="0">
                <a:solidFill>
                  <a:srgbClr val="FF0000"/>
                </a:solidFill>
                <a:latin typeface="Meiryo UI" pitchFamily="50" charset="-128"/>
                <a:ea typeface="Meiryo UI" pitchFamily="50" charset="-128"/>
                <a:cs typeface="Meiryo UI" pitchFamily="50" charset="-128"/>
              </a:rPr>
              <a:t>業界をはじめ、ディベロッパー、ゼネコン、市町村などに対し、下水熱に係る情報の提供や下水熱利用の働きかけを行い、利用促進を図ります。</a:t>
            </a:r>
            <a:endParaRPr lang="ja-JP" altLang="en-US" sz="1300" dirty="0">
              <a:solidFill>
                <a:srgbClr val="FF0000"/>
              </a:solidFill>
              <a:latin typeface="Meiryo UI" pitchFamily="50" charset="-128"/>
              <a:ea typeface="Meiryo UI" pitchFamily="50" charset="-128"/>
              <a:cs typeface="Meiryo UI" pitchFamily="50" charset="-128"/>
            </a:endParaRPr>
          </a:p>
        </p:txBody>
      </p:sp>
      <p:sp>
        <p:nvSpPr>
          <p:cNvPr id="27" name="テキスト ボックス 1"/>
          <p:cNvSpPr txBox="1">
            <a:spLocks noChangeArrowheads="1"/>
          </p:cNvSpPr>
          <p:nvPr/>
        </p:nvSpPr>
        <p:spPr bwMode="auto">
          <a:xfrm>
            <a:off x="6273972" y="5785721"/>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ts val="200"/>
              </a:spcBef>
              <a:buFontTx/>
              <a:buNone/>
            </a:pPr>
            <a:r>
              <a:rPr lang="ja-JP" altLang="ja-JP" sz="1200" dirty="0">
                <a:solidFill>
                  <a:prstClr val="black"/>
                </a:solidFill>
              </a:rPr>
              <a:t>【ポテンシャルマップのイメージ】</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2" name="WordArt 23"/>
          <p:cNvSpPr>
            <a:spLocks noChangeArrowheads="1" noChangeShapeType="1" noTextEdit="1"/>
          </p:cNvSpPr>
          <p:nvPr/>
        </p:nvSpPr>
        <p:spPr bwMode="auto">
          <a:xfrm>
            <a:off x="5628000" y="4656246"/>
            <a:ext cx="155575" cy="120650"/>
          </a:xfrm>
          <a:prstGeom prst="rect">
            <a:avLst/>
          </a:prstGeom>
        </p:spPr>
        <p:txBody>
          <a:bodyPr wrap="none" fromWordArt="1">
            <a:prstTxWarp prst="textPlain">
              <a:avLst>
                <a:gd name="adj" fmla="val 50000"/>
              </a:avLst>
            </a:prstTxWarp>
          </a:bodyPr>
          <a:lstStyle/>
          <a:p>
            <a:pPr algn="ctr"/>
            <a:r>
              <a:rPr lang="ja-JP" altLang="en-US" kern="10" dirty="0">
                <a:ln w="9525">
                  <a:solidFill>
                    <a:srgbClr val="000000"/>
                  </a:solidFill>
                  <a:round/>
                  <a:headEnd/>
                  <a:tailEnd/>
                </a:ln>
                <a:solidFill>
                  <a:srgbClr val="000000"/>
                </a:solidFill>
                <a:latin typeface="ＭＳ Ｐゴシック"/>
              </a:rPr>
              <a:t>①</a:t>
            </a:r>
          </a:p>
        </p:txBody>
      </p:sp>
      <p:sp>
        <p:nvSpPr>
          <p:cNvPr id="33" name="WordArt 24"/>
          <p:cNvSpPr>
            <a:spLocks noChangeArrowheads="1" noChangeShapeType="1" noTextEdit="1"/>
          </p:cNvSpPr>
          <p:nvPr/>
        </p:nvSpPr>
        <p:spPr bwMode="auto">
          <a:xfrm>
            <a:off x="5628000" y="4778484"/>
            <a:ext cx="155575" cy="120650"/>
          </a:xfrm>
          <a:prstGeom prst="rect">
            <a:avLst/>
          </a:prstGeom>
        </p:spPr>
        <p:txBody>
          <a:bodyPr wrap="none" fromWordArt="1">
            <a:prstTxWarp prst="textPlain">
              <a:avLst>
                <a:gd name="adj" fmla="val 50000"/>
              </a:avLst>
            </a:prstTxWarp>
          </a:bodyPr>
          <a:lstStyle/>
          <a:p>
            <a:pPr algn="ctr"/>
            <a:r>
              <a:rPr lang="ja-JP" altLang="en-US" kern="10" dirty="0">
                <a:ln w="9525">
                  <a:solidFill>
                    <a:srgbClr val="000000"/>
                  </a:solidFill>
                  <a:round/>
                  <a:headEnd/>
                  <a:tailEnd/>
                </a:ln>
                <a:solidFill>
                  <a:srgbClr val="000000"/>
                </a:solidFill>
                <a:latin typeface="ＭＳ Ｐゴシック"/>
              </a:rPr>
              <a:t>②</a:t>
            </a:r>
          </a:p>
        </p:txBody>
      </p:sp>
      <p:sp>
        <p:nvSpPr>
          <p:cNvPr id="34" name="WordArt 25"/>
          <p:cNvSpPr>
            <a:spLocks noChangeArrowheads="1" noChangeShapeType="1" noTextEdit="1"/>
          </p:cNvSpPr>
          <p:nvPr/>
        </p:nvSpPr>
        <p:spPr bwMode="auto">
          <a:xfrm>
            <a:off x="5628000" y="4872240"/>
            <a:ext cx="155575" cy="120650"/>
          </a:xfrm>
          <a:prstGeom prst="rect">
            <a:avLst/>
          </a:prstGeom>
        </p:spPr>
        <p:txBody>
          <a:bodyPr wrap="none" fromWordArt="1">
            <a:prstTxWarp prst="textPlain">
              <a:avLst>
                <a:gd name="adj" fmla="val 50000"/>
              </a:avLst>
            </a:prstTxWarp>
          </a:bodyPr>
          <a:lstStyle/>
          <a:p>
            <a:pPr algn="ctr"/>
            <a:r>
              <a:rPr lang="ja-JP" altLang="en-US" kern="10" dirty="0">
                <a:ln w="9525">
                  <a:solidFill>
                    <a:srgbClr val="000000"/>
                  </a:solidFill>
                  <a:round/>
                  <a:headEnd/>
                  <a:tailEnd/>
                </a:ln>
                <a:solidFill>
                  <a:srgbClr val="000000"/>
                </a:solidFill>
                <a:latin typeface="ＭＳ Ｐゴシック"/>
              </a:rPr>
              <a:t>③</a:t>
            </a:r>
          </a:p>
        </p:txBody>
      </p:sp>
      <p:sp>
        <p:nvSpPr>
          <p:cNvPr id="35" name="WordArt 26"/>
          <p:cNvSpPr>
            <a:spLocks noChangeArrowheads="1" noChangeShapeType="1" noTextEdit="1"/>
          </p:cNvSpPr>
          <p:nvPr/>
        </p:nvSpPr>
        <p:spPr bwMode="auto">
          <a:xfrm>
            <a:off x="5641447" y="4979443"/>
            <a:ext cx="155575" cy="122237"/>
          </a:xfrm>
          <a:prstGeom prst="rect">
            <a:avLst/>
          </a:prstGeom>
        </p:spPr>
        <p:txBody>
          <a:bodyPr wrap="none" fromWordArt="1">
            <a:prstTxWarp prst="textPlain">
              <a:avLst>
                <a:gd name="adj" fmla="val 50000"/>
              </a:avLst>
            </a:prstTxWarp>
          </a:bodyPr>
          <a:lstStyle/>
          <a:p>
            <a:pPr algn="ctr"/>
            <a:r>
              <a:rPr lang="ja-JP" altLang="en-US" kern="10" dirty="0">
                <a:ln w="9525">
                  <a:solidFill>
                    <a:srgbClr val="000000"/>
                  </a:solidFill>
                  <a:round/>
                  <a:headEnd/>
                  <a:tailEnd/>
                </a:ln>
                <a:solidFill>
                  <a:srgbClr val="000000"/>
                </a:solidFill>
                <a:latin typeface="ＭＳ Ｐゴシック"/>
              </a:rPr>
              <a:t>④</a:t>
            </a:r>
          </a:p>
        </p:txBody>
      </p:sp>
      <p:sp>
        <p:nvSpPr>
          <p:cNvPr id="36" name="WordArt 27"/>
          <p:cNvSpPr>
            <a:spLocks noChangeArrowheads="1" noChangeShapeType="1" noTextEdit="1"/>
          </p:cNvSpPr>
          <p:nvPr/>
        </p:nvSpPr>
        <p:spPr bwMode="auto">
          <a:xfrm>
            <a:off x="5641447" y="5115127"/>
            <a:ext cx="155575" cy="120650"/>
          </a:xfrm>
          <a:prstGeom prst="rect">
            <a:avLst/>
          </a:prstGeom>
        </p:spPr>
        <p:txBody>
          <a:bodyPr wrap="none" fromWordArt="1">
            <a:prstTxWarp prst="textPlain">
              <a:avLst>
                <a:gd name="adj" fmla="val 50000"/>
              </a:avLst>
            </a:prstTxWarp>
          </a:bodyPr>
          <a:lstStyle/>
          <a:p>
            <a:pPr algn="ctr"/>
            <a:r>
              <a:rPr lang="ja-JP" altLang="en-US" kern="10" dirty="0">
                <a:ln w="9525">
                  <a:solidFill>
                    <a:srgbClr val="000000"/>
                  </a:solidFill>
                  <a:round/>
                  <a:headEnd/>
                  <a:tailEnd/>
                </a:ln>
                <a:solidFill>
                  <a:srgbClr val="000000"/>
                </a:solidFill>
                <a:latin typeface="ＭＳ Ｐゴシック"/>
              </a:rPr>
              <a:t>⑤</a:t>
            </a:r>
          </a:p>
        </p:txBody>
      </p:sp>
      <p:sp>
        <p:nvSpPr>
          <p:cNvPr id="37" name="WordArt 28"/>
          <p:cNvSpPr>
            <a:spLocks noChangeArrowheads="1" noChangeShapeType="1" noTextEdit="1"/>
          </p:cNvSpPr>
          <p:nvPr/>
        </p:nvSpPr>
        <p:spPr bwMode="auto">
          <a:xfrm>
            <a:off x="5641447" y="5208883"/>
            <a:ext cx="155575" cy="122238"/>
          </a:xfrm>
          <a:prstGeom prst="rect">
            <a:avLst/>
          </a:prstGeom>
        </p:spPr>
        <p:txBody>
          <a:bodyPr wrap="none" fromWordArt="1">
            <a:prstTxWarp prst="textPlain">
              <a:avLst>
                <a:gd name="adj" fmla="val 50000"/>
              </a:avLst>
            </a:prstTxWarp>
          </a:bodyPr>
          <a:lstStyle/>
          <a:p>
            <a:pPr algn="ctr"/>
            <a:r>
              <a:rPr lang="ja-JP" altLang="en-US" kern="10" dirty="0">
                <a:ln w="9525">
                  <a:solidFill>
                    <a:srgbClr val="000000"/>
                  </a:solidFill>
                  <a:round/>
                  <a:headEnd/>
                  <a:tailEnd/>
                </a:ln>
                <a:solidFill>
                  <a:srgbClr val="000000"/>
                </a:solidFill>
                <a:latin typeface="ＭＳ Ｐゴシック"/>
              </a:rPr>
              <a:t>⑥</a:t>
            </a:r>
          </a:p>
        </p:txBody>
      </p:sp>
      <p:sp>
        <p:nvSpPr>
          <p:cNvPr id="39" name="角丸四角形 38"/>
          <p:cNvSpPr/>
          <p:nvPr/>
        </p:nvSpPr>
        <p:spPr>
          <a:xfrm>
            <a:off x="281220" y="754227"/>
            <a:ext cx="355380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rgbClr val="FF0000"/>
                </a:solidFill>
                <a:latin typeface="Meiryo UI" pitchFamily="50" charset="-128"/>
                <a:ea typeface="Meiryo UI" pitchFamily="50" charset="-128"/>
                <a:cs typeface="Meiryo UI" pitchFamily="50" charset="-128"/>
              </a:rPr>
              <a:t>下水</a:t>
            </a:r>
            <a:r>
              <a:rPr lang="ja-JP" altLang="en-US" sz="1600" b="1" dirty="0" smtClean="0">
                <a:solidFill>
                  <a:srgbClr val="FF0000"/>
                </a:solidFill>
                <a:latin typeface="Meiryo UI" pitchFamily="50" charset="-128"/>
                <a:ea typeface="Meiryo UI" pitchFamily="50" charset="-128"/>
                <a:cs typeface="Meiryo UI" pitchFamily="50" charset="-128"/>
              </a:rPr>
              <a:t>熱普及促進のための調査事業</a:t>
            </a:r>
            <a:endParaRPr lang="ja-JP" altLang="en-US" sz="1600" b="1" dirty="0">
              <a:solidFill>
                <a:srgbClr val="FF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18" y="1476792"/>
            <a:ext cx="3872753" cy="2662518"/>
          </a:xfrm>
          <a:prstGeom prst="rect">
            <a:avLst/>
          </a:prstGeom>
        </p:spPr>
      </p:pic>
    </p:spTree>
    <p:extLst>
      <p:ext uri="{BB962C8B-B14F-4D97-AF65-F5344CB8AC3E}">
        <p14:creationId xmlns:p14="http://schemas.microsoft.com/office/powerpoint/2010/main" val="2100757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272273" cy="3742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廃棄物焼却</a:t>
            </a:r>
            <a:r>
              <a:rPr lang="ja-JP" altLang="en-US" sz="1600" b="1" dirty="0" smtClean="0">
                <a:solidFill>
                  <a:srgbClr val="FF0000"/>
                </a:solidFill>
                <a:latin typeface="Meiryo UI" pitchFamily="50" charset="-128"/>
                <a:ea typeface="Meiryo UI" pitchFamily="50" charset="-128"/>
                <a:cs typeface="Meiryo UI" pitchFamily="50" charset="-128"/>
              </a:rPr>
              <a:t>施設</a:t>
            </a:r>
            <a:r>
              <a:rPr lang="ja-JP" altLang="en-US" sz="1600" b="1" dirty="0" smtClean="0">
                <a:solidFill>
                  <a:prstClr val="black"/>
                </a:solidFill>
                <a:latin typeface="Meiryo UI" pitchFamily="50" charset="-128"/>
                <a:ea typeface="Meiryo UI" pitchFamily="50" charset="-128"/>
                <a:cs typeface="Meiryo UI" pitchFamily="50" charset="-128"/>
              </a:rPr>
              <a:t>における発電及び余熱利用</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8" y="1183565"/>
            <a:ext cx="9324835" cy="1415772"/>
          </a:xfrm>
          <a:prstGeom prst="rect">
            <a:avLst/>
          </a:prstGeom>
          <a:noFill/>
        </p:spPr>
        <p:txBody>
          <a:bodyPr wrap="square" rtlCol="0">
            <a:spAutoFit/>
          </a:bodyPr>
          <a:lstStyle/>
          <a:p>
            <a:pPr marL="87313" indent="-87313"/>
            <a:r>
              <a:rPr lang="ja-JP" altLang="en-US" sz="1300" dirty="0" smtClean="0">
                <a:solidFill>
                  <a:srgbClr val="FF0000"/>
                </a:solidFill>
                <a:latin typeface="Meiryo UI" pitchFamily="50" charset="-128"/>
                <a:ea typeface="Meiryo UI" pitchFamily="50" charset="-128"/>
                <a:cs typeface="Meiryo UI" pitchFamily="50" charset="-128"/>
              </a:rPr>
              <a:t>◆廃棄物の焼却時に発生する熱エネルギーは、回収</a:t>
            </a:r>
            <a:r>
              <a:rPr lang="ja-JP" altLang="en-US" sz="1300" dirty="0">
                <a:solidFill>
                  <a:srgbClr val="FF0000"/>
                </a:solidFill>
                <a:latin typeface="Meiryo UI" pitchFamily="50" charset="-128"/>
                <a:ea typeface="Meiryo UI" pitchFamily="50" charset="-128"/>
                <a:cs typeface="Meiryo UI" pitchFamily="50" charset="-128"/>
              </a:rPr>
              <a:t>して利用（サーマルリサイクル）すること</a:t>
            </a:r>
            <a:r>
              <a:rPr lang="ja-JP" altLang="en-US" sz="1300" dirty="0" smtClean="0">
                <a:solidFill>
                  <a:srgbClr val="FF0000"/>
                </a:solidFill>
                <a:latin typeface="Meiryo UI" pitchFamily="50" charset="-128"/>
                <a:ea typeface="Meiryo UI" pitchFamily="50" charset="-128"/>
                <a:cs typeface="Meiryo UI" pitchFamily="50" charset="-128"/>
              </a:rPr>
              <a:t>ができ、施設内</a:t>
            </a:r>
            <a:r>
              <a:rPr lang="ja-JP" altLang="en-US" sz="1300" dirty="0">
                <a:solidFill>
                  <a:srgbClr val="FF0000"/>
                </a:solidFill>
                <a:latin typeface="Meiryo UI" pitchFamily="50" charset="-128"/>
                <a:ea typeface="Meiryo UI" pitchFamily="50" charset="-128"/>
                <a:cs typeface="Meiryo UI" pitchFamily="50" charset="-128"/>
              </a:rPr>
              <a:t>で</a:t>
            </a:r>
            <a:r>
              <a:rPr lang="ja-JP" altLang="en-US" sz="1300" dirty="0" smtClean="0">
                <a:solidFill>
                  <a:srgbClr val="FF0000"/>
                </a:solidFill>
                <a:latin typeface="Meiryo UI" pitchFamily="50" charset="-128"/>
                <a:ea typeface="Meiryo UI" pitchFamily="50" charset="-128"/>
                <a:cs typeface="Meiryo UI" pitchFamily="50" charset="-128"/>
              </a:rPr>
              <a:t>暖房などに使用するほか、発電を行ったり、温水として近隣施設へ供給するなどしています。</a:t>
            </a:r>
            <a:endParaRPr lang="en-US" altLang="ja-JP" sz="1300" dirty="0" smtClean="0">
              <a:solidFill>
                <a:srgbClr val="FF0000"/>
              </a:solidFill>
              <a:latin typeface="Meiryo UI" pitchFamily="50" charset="-128"/>
              <a:ea typeface="Meiryo UI" pitchFamily="50" charset="-128"/>
              <a:cs typeface="Meiryo UI" pitchFamily="50" charset="-128"/>
            </a:endParaRPr>
          </a:p>
          <a:p>
            <a:pPr lvl="0">
              <a:spcBef>
                <a:spcPct val="0"/>
              </a:spcBef>
              <a:defRPr/>
            </a:pPr>
            <a:r>
              <a:rPr lang="ja-JP" altLang="en-US" sz="1300" dirty="0">
                <a:solidFill>
                  <a:srgbClr val="FF0000"/>
                </a:solidFill>
                <a:latin typeface="Meiryo UI" pitchFamily="50" charset="-128"/>
                <a:ea typeface="Meiryo UI" pitchFamily="50" charset="-128"/>
                <a:cs typeface="Meiryo UI" pitchFamily="50" charset="-128"/>
              </a:rPr>
              <a:t>◆廃棄物焼却施設では余剰排熱の有効利用に</a:t>
            </a:r>
            <a:r>
              <a:rPr lang="ja-JP" altLang="en-US" sz="1300" dirty="0" smtClean="0">
                <a:solidFill>
                  <a:srgbClr val="FF0000"/>
                </a:solidFill>
                <a:latin typeface="Meiryo UI" pitchFamily="50" charset="-128"/>
                <a:ea typeface="Meiryo UI" pitchFamily="50" charset="-128"/>
                <a:cs typeface="Meiryo UI" pitchFamily="50" charset="-128"/>
              </a:rPr>
              <a:t>努めていますが</a:t>
            </a:r>
            <a:r>
              <a:rPr lang="ja-JP" altLang="en-US" sz="1300" dirty="0">
                <a:solidFill>
                  <a:srgbClr val="FF0000"/>
                </a:solidFill>
                <a:latin typeface="Meiryo UI" pitchFamily="50" charset="-128"/>
                <a:ea typeface="Meiryo UI" pitchFamily="50" charset="-128"/>
                <a:cs typeface="Meiryo UI" pitchFamily="50" charset="-128"/>
              </a:rPr>
              <a:t>、熱需要家とのマッチングに</a:t>
            </a:r>
            <a:r>
              <a:rPr lang="ja-JP" altLang="en-US" sz="1300" dirty="0" smtClean="0">
                <a:solidFill>
                  <a:srgbClr val="FF0000"/>
                </a:solidFill>
                <a:latin typeface="Meiryo UI" pitchFamily="50" charset="-128"/>
                <a:ea typeface="Meiryo UI" pitchFamily="50" charset="-128"/>
                <a:cs typeface="Meiryo UI" pitchFamily="50" charset="-128"/>
              </a:rPr>
              <a:t>より利用率</a:t>
            </a:r>
            <a:r>
              <a:rPr lang="ja-JP" altLang="en-US" sz="1300" dirty="0">
                <a:solidFill>
                  <a:srgbClr val="FF0000"/>
                </a:solidFill>
                <a:latin typeface="Meiryo UI" pitchFamily="50" charset="-128"/>
                <a:ea typeface="Meiryo UI" pitchFamily="50" charset="-128"/>
                <a:cs typeface="Meiryo UI" pitchFamily="50" charset="-128"/>
              </a:rPr>
              <a:t>を更に高められる</a:t>
            </a:r>
            <a:r>
              <a:rPr lang="ja-JP" altLang="en-US" sz="1300" dirty="0" smtClean="0">
                <a:solidFill>
                  <a:srgbClr val="FF0000"/>
                </a:solidFill>
                <a:latin typeface="Meiryo UI" pitchFamily="50" charset="-128"/>
                <a:ea typeface="Meiryo UI" pitchFamily="50" charset="-128"/>
                <a:cs typeface="Meiryo UI" pitchFamily="50" charset="-128"/>
              </a:rPr>
              <a:t>可能性があります</a:t>
            </a:r>
            <a:r>
              <a:rPr lang="ja-JP" altLang="en-US" sz="1300" dirty="0">
                <a:solidFill>
                  <a:srgbClr val="FF0000"/>
                </a:solidFill>
                <a:latin typeface="Meiryo UI" pitchFamily="50" charset="-128"/>
                <a:ea typeface="Meiryo UI" pitchFamily="50" charset="-128"/>
                <a:cs typeface="Meiryo UI" pitchFamily="50" charset="-128"/>
              </a:rPr>
              <a:t>。</a:t>
            </a:r>
            <a:endParaRPr lang="en-US" altLang="ja-JP" sz="1300" dirty="0">
              <a:solidFill>
                <a:srgbClr val="FF0000"/>
              </a:solidFill>
              <a:latin typeface="Meiryo UI" pitchFamily="50" charset="-128"/>
              <a:ea typeface="Meiryo UI" pitchFamily="50" charset="-128"/>
              <a:cs typeface="Meiryo UI" pitchFamily="50" charset="-128"/>
            </a:endParaRPr>
          </a:p>
          <a:p>
            <a:pPr marL="355600" lvl="0" indent="-355600">
              <a:spcBef>
                <a:spcPct val="0"/>
              </a:spcBef>
              <a:defRPr/>
            </a:pPr>
            <a:r>
              <a:rPr lang="ja-JP" altLang="en-US" sz="1300" dirty="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　焼却時に発生する余剰排熱については、蒸気、温水、電力に変えて、施設内で自家消費するほか、周辺施設への供給や、電力会社へ売電するなど、様々な形で活用することができます。</a:t>
            </a:r>
            <a:endParaRPr lang="en-US" altLang="ja-JP" sz="1050" dirty="0">
              <a:solidFill>
                <a:srgbClr val="FF0000"/>
              </a:solidFill>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solidFill>
                  <a:srgbClr val="FF0000"/>
                </a:solidFill>
                <a:latin typeface="Meiryo UI" pitchFamily="50" charset="-128"/>
                <a:ea typeface="Meiryo UI" pitchFamily="50" charset="-128"/>
                <a:cs typeface="Meiryo UI" pitchFamily="50" charset="-128"/>
              </a:rPr>
              <a:t>　　　　　・周辺施設に熱</a:t>
            </a:r>
            <a:r>
              <a:rPr lang="ja-JP" altLang="en-US" sz="1050" dirty="0" smtClean="0">
                <a:solidFill>
                  <a:srgbClr val="FF0000"/>
                </a:solidFill>
                <a:latin typeface="Meiryo UI" pitchFamily="50" charset="-128"/>
                <a:ea typeface="Meiryo UI" pitchFamily="50" charset="-128"/>
                <a:cs typeface="Meiryo UI" pitchFamily="50" charset="-128"/>
              </a:rPr>
              <a:t>供給しているもの：</a:t>
            </a:r>
            <a:r>
              <a:rPr lang="en-US" altLang="ja-JP" sz="1050" dirty="0">
                <a:solidFill>
                  <a:srgbClr val="FF0000"/>
                </a:solidFill>
                <a:latin typeface="Meiryo UI" pitchFamily="50" charset="-128"/>
                <a:ea typeface="Meiryo UI" pitchFamily="50" charset="-128"/>
                <a:cs typeface="Meiryo UI" pitchFamily="50" charset="-128"/>
              </a:rPr>
              <a:t>9</a:t>
            </a:r>
            <a:r>
              <a:rPr lang="ja-JP" altLang="en-US" sz="1050" dirty="0">
                <a:solidFill>
                  <a:srgbClr val="FF0000"/>
                </a:solidFill>
                <a:latin typeface="Meiryo UI" pitchFamily="50" charset="-128"/>
                <a:ea typeface="Meiryo UI" pitchFamily="50" charset="-128"/>
                <a:cs typeface="Meiryo UI" pitchFamily="50" charset="-128"/>
              </a:rPr>
              <a:t>施設</a:t>
            </a:r>
            <a:endParaRPr lang="en-US" altLang="ja-JP" sz="1050" dirty="0">
              <a:solidFill>
                <a:srgbClr val="FF0000"/>
              </a:solidFill>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発電を行っているもの：</a:t>
            </a:r>
            <a:r>
              <a:rPr lang="en-US" altLang="ja-JP" sz="1050" dirty="0">
                <a:solidFill>
                  <a:srgbClr val="FF0000"/>
                </a:solidFill>
                <a:latin typeface="Meiryo UI" pitchFamily="50" charset="-128"/>
                <a:ea typeface="Meiryo UI" pitchFamily="50" charset="-128"/>
                <a:cs typeface="Meiryo UI" pitchFamily="50" charset="-128"/>
              </a:rPr>
              <a:t>23</a:t>
            </a:r>
            <a:r>
              <a:rPr lang="ja-JP" altLang="en-US" sz="1050" dirty="0">
                <a:solidFill>
                  <a:srgbClr val="FF0000"/>
                </a:solidFill>
                <a:latin typeface="Meiryo UI" pitchFamily="50" charset="-128"/>
                <a:ea typeface="Meiryo UI" pitchFamily="50" charset="-128"/>
                <a:cs typeface="Meiryo UI" pitchFamily="50" charset="-128"/>
              </a:rPr>
              <a:t>施設（</a:t>
            </a:r>
            <a:r>
              <a:rPr lang="en-US" altLang="ja-JP" sz="1050" dirty="0">
                <a:solidFill>
                  <a:srgbClr val="FF0000"/>
                </a:solidFill>
                <a:latin typeface="Meiryo UI" pitchFamily="50" charset="-128"/>
                <a:ea typeface="Meiryo UI" pitchFamily="50" charset="-128"/>
                <a:cs typeface="Meiryo UI" pitchFamily="50" charset="-128"/>
              </a:rPr>
              <a:t>10MW</a:t>
            </a:r>
            <a:r>
              <a:rPr lang="ja-JP" altLang="en-US" sz="1050" dirty="0">
                <a:solidFill>
                  <a:srgbClr val="FF0000"/>
                </a:solidFill>
                <a:latin typeface="Meiryo UI" pitchFamily="50" charset="-128"/>
                <a:ea typeface="Meiryo UI" pitchFamily="50" charset="-128"/>
                <a:cs typeface="Meiryo UI" pitchFamily="50" charset="-128"/>
              </a:rPr>
              <a:t>級は</a:t>
            </a:r>
            <a:r>
              <a:rPr lang="en-US" altLang="ja-JP" sz="1050" dirty="0">
                <a:solidFill>
                  <a:srgbClr val="FF0000"/>
                </a:solidFill>
                <a:latin typeface="Meiryo UI" pitchFamily="50" charset="-128"/>
                <a:ea typeface="Meiryo UI" pitchFamily="50" charset="-128"/>
                <a:cs typeface="Meiryo UI" pitchFamily="50" charset="-128"/>
              </a:rPr>
              <a:t>11</a:t>
            </a:r>
            <a:r>
              <a:rPr lang="ja-JP" altLang="en-US" sz="1050" dirty="0">
                <a:solidFill>
                  <a:srgbClr val="FF0000"/>
                </a:solidFill>
                <a:latin typeface="Meiryo UI" pitchFamily="50" charset="-128"/>
                <a:ea typeface="Meiryo UI" pitchFamily="50" charset="-128"/>
                <a:cs typeface="Meiryo UI" pitchFamily="50" charset="-128"/>
              </a:rPr>
              <a:t>施設</a:t>
            </a:r>
            <a:r>
              <a:rPr lang="ja-JP" altLang="en-US" sz="1050" dirty="0" smtClean="0">
                <a:solidFill>
                  <a:srgbClr val="FF0000"/>
                </a:solidFill>
                <a:latin typeface="Meiryo UI" pitchFamily="50" charset="-128"/>
                <a:ea typeface="Meiryo UI" pitchFamily="50" charset="-128"/>
                <a:cs typeface="Meiryo UI" pitchFamily="50" charset="-128"/>
              </a:rPr>
              <a:t>）、うち電力</a:t>
            </a:r>
            <a:r>
              <a:rPr lang="ja-JP" altLang="en-US" sz="1050" dirty="0">
                <a:solidFill>
                  <a:srgbClr val="FF0000"/>
                </a:solidFill>
                <a:latin typeface="Meiryo UI" pitchFamily="50" charset="-128"/>
                <a:ea typeface="Meiryo UI" pitchFamily="50" charset="-128"/>
                <a:cs typeface="Meiryo UI" pitchFamily="50" charset="-128"/>
              </a:rPr>
              <a:t>会社へ</a:t>
            </a:r>
            <a:r>
              <a:rPr lang="ja-JP" altLang="en-US" sz="1050" dirty="0" smtClean="0">
                <a:solidFill>
                  <a:srgbClr val="FF0000"/>
                </a:solidFill>
                <a:latin typeface="Meiryo UI" pitchFamily="50" charset="-128"/>
                <a:ea typeface="Meiryo UI" pitchFamily="50" charset="-128"/>
                <a:cs typeface="Meiryo UI" pitchFamily="50" charset="-128"/>
              </a:rPr>
              <a:t>売電しているもの：</a:t>
            </a:r>
            <a:r>
              <a:rPr lang="en-US" altLang="ja-JP" sz="1050" dirty="0" smtClean="0">
                <a:solidFill>
                  <a:srgbClr val="FF0000"/>
                </a:solidFill>
                <a:latin typeface="Meiryo UI" pitchFamily="50" charset="-128"/>
                <a:ea typeface="Meiryo UI" pitchFamily="50" charset="-128"/>
                <a:cs typeface="Meiryo UI" pitchFamily="50" charset="-128"/>
              </a:rPr>
              <a:t>19</a:t>
            </a:r>
            <a:r>
              <a:rPr lang="ja-JP" altLang="en-US" sz="1050" dirty="0" smtClean="0">
                <a:solidFill>
                  <a:srgbClr val="FF0000"/>
                </a:solidFill>
                <a:latin typeface="Meiryo UI" pitchFamily="50" charset="-128"/>
                <a:ea typeface="Meiryo UI" pitchFamily="50" charset="-128"/>
                <a:cs typeface="Meiryo UI" pitchFamily="50" charset="-128"/>
              </a:rPr>
              <a:t>施設</a:t>
            </a:r>
            <a:r>
              <a:rPr lang="ja-JP" altLang="en-US" sz="1300" dirty="0" smtClean="0">
                <a:solidFill>
                  <a:srgbClr val="FF0000"/>
                </a:solidFill>
                <a:latin typeface="Meiryo UI" pitchFamily="50" charset="-128"/>
                <a:ea typeface="Meiryo UI" pitchFamily="50" charset="-128"/>
                <a:cs typeface="Meiryo UI" pitchFamily="50" charset="-128"/>
              </a:rPr>
              <a:t>　</a:t>
            </a:r>
            <a:endParaRPr lang="en-US" altLang="ja-JP" sz="1300" dirty="0" smtClean="0">
              <a:solidFill>
                <a:srgbClr val="FF0000"/>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4680995"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15" name="Picture 12" descr="フリー素材、建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76" y="299199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359926" y="332854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6421589" y="363016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373860" y="402386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421589" y="301421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747026" y="335235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6002489" y="318090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210326" y="302532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6015189" y="381749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223026" y="367302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299476" y="289515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7074051" y="318090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7074051" y="383812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748181" y="404926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274076" y="354285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891614" y="288404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699" y="2971971"/>
            <a:ext cx="3542164" cy="1061829"/>
          </a:xfrm>
          <a:prstGeom prst="rect">
            <a:avLst/>
          </a:prstGeom>
          <a:ln>
            <a:solidFill>
              <a:schemeClr val="tx1"/>
            </a:solidFill>
            <a:prstDash val="dash"/>
          </a:ln>
        </p:spPr>
        <p:txBody>
          <a:bodyPr wrap="square">
            <a:spAutoFit/>
          </a:bodyPr>
          <a:lstStyle/>
          <a:p>
            <a:pPr>
              <a:defRPr/>
            </a:pPr>
            <a:r>
              <a:rPr lang="zh-TW"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・八尾市・松原市</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堺市</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zh-TW"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伊丹</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泉北</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柏</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羽藤</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町</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四條畷</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交野</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p:nvPr/>
        </p:nvCxnSpPr>
        <p:spPr>
          <a:xfrm>
            <a:off x="7074051" y="330631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2749556"/>
            <a:ext cx="27505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srgbClr val="FF0000"/>
                </a:solidFill>
                <a:latin typeface="ＭＳ Ｐゴシック" charset="-128"/>
                <a:ea typeface="Meiryo UI" pitchFamily="50" charset="-128"/>
                <a:cs typeface="Meiryo UI" pitchFamily="50" charset="-128"/>
              </a:rPr>
              <a:t>大阪府内の一般</a:t>
            </a:r>
            <a:r>
              <a:rPr lang="ja-JP" altLang="en-US" sz="1050" b="0" i="0" dirty="0">
                <a:solidFill>
                  <a:srgbClr val="FF0000"/>
                </a:solidFill>
                <a:latin typeface="ＭＳ Ｐゴシック" charset="-128"/>
                <a:ea typeface="Meiryo UI" pitchFamily="50" charset="-128"/>
                <a:cs typeface="Meiryo UI" pitchFamily="50" charset="-128"/>
              </a:rPr>
              <a:t>廃棄物</a:t>
            </a:r>
            <a:r>
              <a:rPr lang="ja-JP" altLang="en-US" sz="1050" b="0" i="0" dirty="0" smtClean="0">
                <a:solidFill>
                  <a:srgbClr val="FF0000"/>
                </a:solidFill>
                <a:latin typeface="ＭＳ Ｐゴシック" charset="-128"/>
                <a:ea typeface="Meiryo UI" pitchFamily="50" charset="-128"/>
                <a:cs typeface="Meiryo UI" pitchFamily="50" charset="-128"/>
              </a:rPr>
              <a:t>焼却施設</a:t>
            </a:r>
            <a:r>
              <a:rPr lang="zh-TW" altLang="en-US" sz="1050" b="0" i="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a:t>
            </a:r>
            <a:r>
              <a:rPr lang="en-US" altLang="zh-TW" sz="1050" b="0" i="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sz="1050" b="0" i="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b="0" i="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r>
              <a:rPr lang="zh-TW" altLang="en-US" sz="1050" b="0" i="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50" b="0" i="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10"/>
          <p:cNvSpPr txBox="1">
            <a:spLocks noChangeArrowheads="1"/>
          </p:cNvSpPr>
          <p:nvPr/>
        </p:nvSpPr>
        <p:spPr bwMode="auto">
          <a:xfrm>
            <a:off x="5019391" y="276320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sp>
        <p:nvSpPr>
          <p:cNvPr id="77" name="テキスト ボックス 76"/>
          <p:cNvSpPr txBox="1"/>
          <p:nvPr/>
        </p:nvSpPr>
        <p:spPr>
          <a:xfrm>
            <a:off x="188973" y="4477806"/>
            <a:ext cx="5813516" cy="292388"/>
          </a:xfrm>
          <a:prstGeom prst="rect">
            <a:avLst/>
          </a:prstGeom>
          <a:noFill/>
        </p:spPr>
        <p:txBody>
          <a:bodyPr wrap="square" rtlCol="0">
            <a:spAutoFit/>
          </a:bodyPr>
          <a:lstStyle/>
          <a:p>
            <a:pPr marL="87313" indent="-87313"/>
            <a:r>
              <a:rPr lang="ja-JP" altLang="en-US" sz="1300" dirty="0" smtClean="0">
                <a:solidFill>
                  <a:srgbClr val="FF0000"/>
                </a:solidFill>
                <a:latin typeface="Meiryo UI" pitchFamily="50" charset="-128"/>
                <a:ea typeface="Meiryo UI" pitchFamily="50" charset="-128"/>
                <a:cs typeface="Meiryo UI" pitchFamily="50" charset="-128"/>
              </a:rPr>
              <a:t>＜発電及び余熱利用の具体例：大阪市・八尾市・松原市環境施設組合の取組＞</a:t>
            </a:r>
            <a:endParaRPr lang="en-US" altLang="ja-JP" sz="1300" dirty="0" smtClean="0">
              <a:solidFill>
                <a:srgbClr val="FF0000"/>
              </a:solidFill>
              <a:latin typeface="Meiryo UI" pitchFamily="50" charset="-128"/>
              <a:ea typeface="Meiryo UI" pitchFamily="50" charset="-128"/>
              <a:cs typeface="Meiryo UI"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2173808643"/>
              </p:ext>
            </p:extLst>
          </p:nvPr>
        </p:nvGraphicFramePr>
        <p:xfrm>
          <a:off x="438180" y="4796311"/>
          <a:ext cx="6476019" cy="1630832"/>
        </p:xfrm>
        <a:graphic>
          <a:graphicData uri="http://schemas.openxmlformats.org/drawingml/2006/table">
            <a:tbl>
              <a:tblPr firstRow="1" firstCol="1" bandRow="1"/>
              <a:tblGrid>
                <a:gridCol w="813007">
                  <a:extLst>
                    <a:ext uri="{9D8B030D-6E8A-4147-A177-3AD203B41FA5}">
                      <a16:colId xmlns="" xmlns:a16="http://schemas.microsoft.com/office/drawing/2014/main" val="20000"/>
                    </a:ext>
                  </a:extLst>
                </a:gridCol>
                <a:gridCol w="1247545">
                  <a:extLst>
                    <a:ext uri="{9D8B030D-6E8A-4147-A177-3AD203B41FA5}">
                      <a16:colId xmlns="" xmlns:a16="http://schemas.microsoft.com/office/drawing/2014/main" val="20001"/>
                    </a:ext>
                  </a:extLst>
                </a:gridCol>
                <a:gridCol w="1242660">
                  <a:extLst>
                    <a:ext uri="{9D8B030D-6E8A-4147-A177-3AD203B41FA5}">
                      <a16:colId xmlns="" xmlns:a16="http://schemas.microsoft.com/office/drawing/2014/main" val="20002"/>
                    </a:ext>
                  </a:extLst>
                </a:gridCol>
                <a:gridCol w="3172807">
                  <a:extLst>
                    <a:ext uri="{9D8B030D-6E8A-4147-A177-3AD203B41FA5}">
                      <a16:colId xmlns="" xmlns:a16="http://schemas.microsoft.com/office/drawing/2014/main" val="20003"/>
                    </a:ext>
                  </a:extLst>
                </a:gridCol>
              </a:tblGrid>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名称</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規模</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建設期間</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900" kern="0" dirty="0" smtClean="0">
                          <a:solidFill>
                            <a:srgbClr val="FF0000"/>
                          </a:solidFill>
                          <a:effectLst/>
                          <a:latin typeface="Century"/>
                          <a:ea typeface="ＭＳ Ｐゴシック"/>
                          <a:cs typeface="ＭＳ Ｐゴシック"/>
                        </a:rPr>
                        <a:t>発電及び</a:t>
                      </a:r>
                      <a:r>
                        <a:rPr lang="ja-JP" sz="900" kern="0" dirty="0" smtClean="0">
                          <a:solidFill>
                            <a:srgbClr val="000000"/>
                          </a:solidFill>
                          <a:effectLst/>
                          <a:latin typeface="Century"/>
                          <a:ea typeface="ＭＳ Ｐゴシック"/>
                          <a:cs typeface="ＭＳ Ｐゴシック"/>
                        </a:rPr>
                        <a:t>余熱</a:t>
                      </a:r>
                      <a:r>
                        <a:rPr lang="ja-JP" sz="900" kern="0" dirty="0">
                          <a:solidFill>
                            <a:srgbClr val="000000"/>
                          </a:solidFill>
                          <a:effectLst/>
                          <a:latin typeface="Century"/>
                          <a:ea typeface="ＭＳ Ｐゴシック"/>
                          <a:cs typeface="ＭＳ Ｐゴシック"/>
                        </a:rPr>
                        <a:t>利用</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鶴見工場</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rgbClr val="000000"/>
                          </a:solidFill>
                          <a:effectLst/>
                          <a:latin typeface="ＭＳ Ｐゴシック"/>
                          <a:ea typeface="ＭＳ 明朝"/>
                          <a:cs typeface="ＭＳ Ｐゴシック"/>
                        </a:rPr>
                        <a:t>300t/</a:t>
                      </a:r>
                      <a:r>
                        <a:rPr lang="ja-JP" sz="900" kern="0" dirty="0">
                          <a:solidFill>
                            <a:srgbClr val="000000"/>
                          </a:solidFill>
                          <a:effectLst/>
                          <a:latin typeface="Century"/>
                          <a:ea typeface="ＭＳ Ｐゴシック"/>
                          <a:cs typeface="ＭＳ Ｐゴシック"/>
                        </a:rPr>
                        <a:t>日　２基</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昭和</a:t>
                      </a:r>
                      <a:r>
                        <a:rPr lang="en-US" sz="900" kern="0">
                          <a:solidFill>
                            <a:srgbClr val="000000"/>
                          </a:solidFill>
                          <a:effectLst/>
                          <a:latin typeface="Century"/>
                          <a:ea typeface="ＭＳ Ｐゴシック"/>
                          <a:cs typeface="ＭＳ Ｐゴシック"/>
                        </a:rPr>
                        <a:t>62</a:t>
                      </a:r>
                      <a:r>
                        <a:rPr lang="ja-JP" sz="900" kern="0">
                          <a:solidFill>
                            <a:srgbClr val="000000"/>
                          </a:solidFill>
                          <a:effectLst/>
                          <a:latin typeface="Century"/>
                          <a:ea typeface="ＭＳ Ｐゴシック"/>
                          <a:cs typeface="ＭＳ Ｐゴシック"/>
                        </a:rPr>
                        <a:t>～平成元年度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(12,000kW)</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2976">
                <a:tc>
                  <a:txBody>
                    <a:bodyPr/>
                    <a:lstStyle/>
                    <a:p>
                      <a:pPr algn="ctr">
                        <a:spcAft>
                          <a:spcPts val="0"/>
                        </a:spcAft>
                      </a:pPr>
                      <a:r>
                        <a:rPr lang="ja-JP" sz="900" kern="0">
                          <a:solidFill>
                            <a:srgbClr val="000000"/>
                          </a:solidFill>
                          <a:effectLst/>
                          <a:latin typeface="Century"/>
                          <a:ea typeface="ＭＳ Ｐゴシック"/>
                          <a:cs typeface="ＭＳ Ｐゴシック"/>
                        </a:rPr>
                        <a:t>西淀工場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300t/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平成２～６年度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(14,500kW</a:t>
                      </a:r>
                      <a:r>
                        <a:rPr lang="en-US" sz="900" kern="0" dirty="0" smtClean="0">
                          <a:solidFill>
                            <a:srgbClr val="000000"/>
                          </a:solidFill>
                          <a:effectLst/>
                          <a:latin typeface="Century"/>
                          <a:ea typeface="ＭＳ Ｐゴシック"/>
                          <a:cs typeface="ＭＳ Ｐゴシック"/>
                        </a:rPr>
                        <a:t>)</a:t>
                      </a:r>
                      <a:r>
                        <a:rPr lang="ja-JP" altLang="en-US" sz="900" kern="0" dirty="0" err="1" smtClean="0">
                          <a:solidFill>
                            <a:srgbClr val="FF0000"/>
                          </a:solidFill>
                          <a:effectLst/>
                          <a:latin typeface="Century"/>
                          <a:ea typeface="ＭＳ Ｐゴシック"/>
                          <a:cs typeface="ＭＳ Ｐゴシック"/>
                        </a:rPr>
                        <a:t>、</a:t>
                      </a:r>
                      <a:r>
                        <a:rPr lang="ja-JP" altLang="en-US" sz="900" kern="0" dirty="0" smtClean="0">
                          <a:solidFill>
                            <a:srgbClr val="FF0000"/>
                          </a:solidFill>
                          <a:effectLst/>
                          <a:latin typeface="Century"/>
                          <a:ea typeface="ＭＳ Ｐゴシック"/>
                          <a:cs typeface="ＭＳ Ｐゴシック"/>
                        </a:rPr>
                        <a:t>屋内プールに</a:t>
                      </a:r>
                      <a:r>
                        <a:rPr lang="ja-JP" sz="900" kern="0" dirty="0" smtClean="0">
                          <a:solidFill>
                            <a:srgbClr val="FF0000"/>
                          </a:solidFill>
                          <a:effectLst/>
                          <a:latin typeface="Century"/>
                          <a:ea typeface="ＭＳ Ｐゴシック"/>
                          <a:cs typeface="ＭＳ Ｐゴシック"/>
                        </a:rPr>
                        <a:t>送電</a:t>
                      </a:r>
                      <a:r>
                        <a:rPr lang="ja-JP" altLang="en-US" sz="900" kern="0" dirty="0" smtClean="0">
                          <a:solidFill>
                            <a:srgbClr val="FF0000"/>
                          </a:solidFill>
                          <a:effectLst/>
                          <a:latin typeface="Century"/>
                          <a:ea typeface="ＭＳ Ｐゴシック"/>
                          <a:cs typeface="ＭＳ Ｐゴシック"/>
                        </a:rPr>
                        <a:t>・蒸気供給</a:t>
                      </a:r>
                      <a:endParaRPr lang="ja-JP" sz="105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2976">
                <a:tc>
                  <a:txBody>
                    <a:bodyPr/>
                    <a:lstStyle/>
                    <a:p>
                      <a:pPr algn="ctr">
                        <a:spcAft>
                          <a:spcPts val="0"/>
                        </a:spcAft>
                      </a:pPr>
                      <a:r>
                        <a:rPr lang="ja-JP" sz="900" kern="0">
                          <a:solidFill>
                            <a:srgbClr val="000000"/>
                          </a:solidFill>
                          <a:effectLst/>
                          <a:latin typeface="Century"/>
                          <a:ea typeface="ＭＳ Ｐゴシック"/>
                          <a:cs typeface="ＭＳ Ｐゴシック"/>
                        </a:rPr>
                        <a:t>八尾工場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300t/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平成３～６年度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(14,500kW</a:t>
                      </a:r>
                      <a:r>
                        <a:rPr lang="en-US" sz="900" kern="0" dirty="0" smtClean="0">
                          <a:solidFill>
                            <a:srgbClr val="000000"/>
                          </a:solidFill>
                          <a:effectLst/>
                          <a:latin typeface="Century"/>
                          <a:ea typeface="ＭＳ Ｐゴシック"/>
                          <a:cs typeface="ＭＳ Ｐゴシック"/>
                        </a:rPr>
                        <a:t>)</a:t>
                      </a:r>
                      <a:r>
                        <a:rPr lang="ja-JP" altLang="en-US" sz="900" kern="0" dirty="0" err="1" smtClean="0">
                          <a:solidFill>
                            <a:srgbClr val="FF0000"/>
                          </a:solidFill>
                          <a:effectLst/>
                          <a:latin typeface="Century"/>
                          <a:ea typeface="ＭＳ Ｐゴシック"/>
                          <a:cs typeface="ＭＳ Ｐゴシック"/>
                        </a:rPr>
                        <a:t>、</a:t>
                      </a:r>
                      <a:r>
                        <a:rPr lang="ja-JP" sz="900" kern="0" dirty="0" smtClean="0">
                          <a:solidFill>
                            <a:srgbClr val="FF0000"/>
                          </a:solidFill>
                          <a:effectLst/>
                          <a:latin typeface="Century"/>
                          <a:ea typeface="ＭＳ Ｐゴシック"/>
                          <a:cs typeface="ＭＳ Ｐゴシック"/>
                        </a:rPr>
                        <a:t>衛生</a:t>
                      </a:r>
                      <a:r>
                        <a:rPr lang="ja-JP" sz="900" kern="0" dirty="0">
                          <a:solidFill>
                            <a:srgbClr val="FF0000"/>
                          </a:solidFill>
                          <a:effectLst/>
                          <a:latin typeface="Century"/>
                          <a:ea typeface="ＭＳ Ｐゴシック"/>
                          <a:cs typeface="ＭＳ Ｐゴシック"/>
                        </a:rPr>
                        <a:t>処理場に</a:t>
                      </a:r>
                      <a:r>
                        <a:rPr lang="ja-JP" sz="900" kern="0" dirty="0" smtClean="0">
                          <a:solidFill>
                            <a:srgbClr val="FF0000"/>
                          </a:solidFill>
                          <a:effectLst/>
                          <a:latin typeface="Century"/>
                          <a:ea typeface="ＭＳ Ｐゴシック"/>
                          <a:cs typeface="ＭＳ Ｐゴシック"/>
                        </a:rPr>
                        <a:t>送電</a:t>
                      </a:r>
                      <a:r>
                        <a:rPr lang="ja-JP" altLang="en-US" sz="900" kern="0" dirty="0" smtClean="0">
                          <a:solidFill>
                            <a:srgbClr val="FF0000"/>
                          </a:solidFill>
                          <a:effectLst/>
                          <a:latin typeface="Century"/>
                          <a:ea typeface="ＭＳ Ｐゴシック"/>
                          <a:cs typeface="ＭＳ Ｐゴシック"/>
                        </a:rPr>
                        <a:t>、屋内プールに蒸気供給</a:t>
                      </a:r>
                      <a:endParaRPr lang="ja-JP" sz="105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舞洲工場</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450t/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平成８～</a:t>
                      </a:r>
                      <a:r>
                        <a:rPr lang="en-US" sz="900" kern="0">
                          <a:solidFill>
                            <a:srgbClr val="000000"/>
                          </a:solidFill>
                          <a:effectLst/>
                          <a:latin typeface="Century"/>
                          <a:ea typeface="ＭＳ Ｐゴシック"/>
                          <a:cs typeface="ＭＳ Ｐゴシック"/>
                        </a:rPr>
                        <a:t>13</a:t>
                      </a:r>
                      <a:r>
                        <a:rPr lang="ja-JP" sz="900" kern="0">
                          <a:solidFill>
                            <a:srgbClr val="000000"/>
                          </a:solidFill>
                          <a:effectLst/>
                          <a:latin typeface="Century"/>
                          <a:ea typeface="ＭＳ Ｐゴシック"/>
                          <a:cs typeface="ＭＳ Ｐゴシック"/>
                        </a:rPr>
                        <a:t>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(32,000kW</a:t>
                      </a:r>
                      <a:r>
                        <a:rPr lang="en-US" sz="900" kern="0" dirty="0" smtClean="0">
                          <a:solidFill>
                            <a:srgbClr val="000000"/>
                          </a:solidFill>
                          <a:effectLst/>
                          <a:latin typeface="Century"/>
                          <a:ea typeface="ＭＳ Ｐゴシック"/>
                          <a:cs typeface="ＭＳ Ｐゴシック"/>
                        </a:rPr>
                        <a:t>)</a:t>
                      </a:r>
                      <a:r>
                        <a:rPr lang="ja-JP" altLang="en-US" sz="900" kern="0" dirty="0" err="1" smtClean="0">
                          <a:solidFill>
                            <a:srgbClr val="FF0000"/>
                          </a:solidFill>
                          <a:effectLst/>
                          <a:latin typeface="Century"/>
                          <a:ea typeface="ＭＳ Ｐゴシック"/>
                          <a:cs typeface="ＭＳ Ｐゴシック"/>
                        </a:rPr>
                        <a:t>、</a:t>
                      </a:r>
                      <a:r>
                        <a:rPr lang="ja-JP" altLang="en-US" sz="900" kern="0" dirty="0" smtClean="0">
                          <a:solidFill>
                            <a:srgbClr val="FF0000"/>
                          </a:solidFill>
                          <a:effectLst/>
                          <a:latin typeface="Century"/>
                          <a:ea typeface="ＭＳ Ｐゴシック"/>
                          <a:cs typeface="ＭＳ Ｐゴシック"/>
                        </a:rPr>
                        <a:t>下水汚泥処理場に蒸気供給</a:t>
                      </a:r>
                      <a:endParaRPr lang="ja-JP" sz="105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2976">
                <a:tc>
                  <a:txBody>
                    <a:bodyPr/>
                    <a:lstStyle/>
                    <a:p>
                      <a:pPr algn="ctr">
                        <a:spcAft>
                          <a:spcPts val="0"/>
                        </a:spcAft>
                      </a:pPr>
                      <a:r>
                        <a:rPr lang="ja-JP" sz="900" kern="0">
                          <a:solidFill>
                            <a:srgbClr val="000000"/>
                          </a:solidFill>
                          <a:effectLst/>
                          <a:latin typeface="Century"/>
                          <a:ea typeface="ＭＳ Ｐゴシック"/>
                          <a:cs typeface="ＭＳ Ｐゴシック"/>
                        </a:rPr>
                        <a:t>平野工場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450t/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a:t>
                      </a:r>
                      <a:r>
                        <a:rPr lang="en-US" sz="900" kern="0">
                          <a:solidFill>
                            <a:srgbClr val="000000"/>
                          </a:solidFill>
                          <a:effectLst/>
                          <a:latin typeface="Century"/>
                          <a:ea typeface="ＭＳ Ｐゴシック"/>
                          <a:cs typeface="ＭＳ Ｐゴシック"/>
                        </a:rPr>
                        <a:t>10</a:t>
                      </a:r>
                      <a:r>
                        <a:rPr lang="ja-JP" sz="900" kern="0">
                          <a:solidFill>
                            <a:srgbClr val="000000"/>
                          </a:solidFill>
                          <a:effectLst/>
                          <a:latin typeface="Century"/>
                          <a:ea typeface="ＭＳ Ｐゴシック"/>
                          <a:cs typeface="ＭＳ Ｐゴシック"/>
                        </a:rPr>
                        <a:t>～</a:t>
                      </a:r>
                      <a:r>
                        <a:rPr lang="en-US" sz="900" kern="0">
                          <a:solidFill>
                            <a:srgbClr val="000000"/>
                          </a:solidFill>
                          <a:effectLst/>
                          <a:latin typeface="Century"/>
                          <a:ea typeface="ＭＳ Ｐゴシック"/>
                          <a:cs typeface="ＭＳ Ｐゴシック"/>
                        </a:rPr>
                        <a:t>14</a:t>
                      </a:r>
                      <a:r>
                        <a:rPr lang="ja-JP" sz="900" kern="0">
                          <a:solidFill>
                            <a:srgbClr val="000000"/>
                          </a:solidFill>
                          <a:effectLst/>
                          <a:latin typeface="Century"/>
                          <a:ea typeface="ＭＳ Ｐゴシック"/>
                          <a:cs typeface="ＭＳ Ｐゴシック"/>
                        </a:rPr>
                        <a:t>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(2</a:t>
                      </a:r>
                      <a:r>
                        <a:rPr lang="ja-JP" sz="900" kern="0" dirty="0">
                          <a:solidFill>
                            <a:srgbClr val="000000"/>
                          </a:solidFill>
                          <a:effectLst/>
                          <a:latin typeface="Century"/>
                          <a:ea typeface="ＭＳ Ｐゴシック"/>
                          <a:cs typeface="ＭＳ Ｐゴシック"/>
                        </a:rPr>
                        <a:t>７</a:t>
                      </a:r>
                      <a:r>
                        <a:rPr lang="en-US" sz="900" kern="0" dirty="0">
                          <a:solidFill>
                            <a:srgbClr val="000000"/>
                          </a:solidFill>
                          <a:effectLst/>
                          <a:latin typeface="Century"/>
                          <a:ea typeface="ＭＳ Ｐゴシック"/>
                          <a:cs typeface="ＭＳ Ｐゴシック"/>
                        </a:rPr>
                        <a:t>,400kW</a:t>
                      </a:r>
                      <a:r>
                        <a:rPr lang="en-US" sz="900" kern="0" dirty="0" smtClean="0">
                          <a:solidFill>
                            <a:srgbClr val="000000"/>
                          </a:solidFill>
                          <a:effectLst/>
                          <a:latin typeface="Century"/>
                          <a:ea typeface="ＭＳ Ｐゴシック"/>
                          <a:cs typeface="ＭＳ Ｐゴシック"/>
                        </a:rPr>
                        <a:t>)</a:t>
                      </a:r>
                      <a:endParaRPr lang="ja-JP" sz="1050" strike="noStrike"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2976">
                <a:tc>
                  <a:txBody>
                    <a:bodyPr/>
                    <a:lstStyle/>
                    <a:p>
                      <a:pPr algn="ctr">
                        <a:spcAft>
                          <a:spcPts val="0"/>
                        </a:spcAft>
                      </a:pPr>
                      <a:r>
                        <a:rPr lang="ja-JP" sz="900" kern="0">
                          <a:solidFill>
                            <a:srgbClr val="000000"/>
                          </a:solidFill>
                          <a:effectLst/>
                          <a:latin typeface="Century"/>
                          <a:ea typeface="ＭＳ Ｐゴシック"/>
                          <a:cs typeface="ＭＳ Ｐゴシック"/>
                        </a:rPr>
                        <a:t>東淀工場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200t/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平成</a:t>
                      </a:r>
                      <a:r>
                        <a:rPr lang="en-US" sz="900" kern="0" dirty="0">
                          <a:solidFill>
                            <a:srgbClr val="000000"/>
                          </a:solidFill>
                          <a:effectLst/>
                          <a:latin typeface="Century"/>
                          <a:ea typeface="ＭＳ Ｐゴシック"/>
                          <a:cs typeface="ＭＳ Ｐゴシック"/>
                        </a:rPr>
                        <a:t>17</a:t>
                      </a:r>
                      <a:r>
                        <a:rPr lang="ja-JP" sz="900" kern="0" dirty="0">
                          <a:solidFill>
                            <a:srgbClr val="000000"/>
                          </a:solidFill>
                          <a:effectLst/>
                          <a:latin typeface="Century"/>
                          <a:ea typeface="ＭＳ Ｐゴシック"/>
                          <a:cs typeface="ＭＳ Ｐゴシック"/>
                        </a:rPr>
                        <a:t>～</a:t>
                      </a:r>
                      <a:r>
                        <a:rPr lang="en-US" sz="900" kern="0" dirty="0">
                          <a:solidFill>
                            <a:srgbClr val="000000"/>
                          </a:solidFill>
                          <a:effectLst/>
                          <a:latin typeface="Century"/>
                          <a:ea typeface="ＭＳ Ｐゴシック"/>
                          <a:cs typeface="ＭＳ Ｐゴシック"/>
                        </a:rPr>
                        <a:t>21</a:t>
                      </a:r>
                      <a:r>
                        <a:rPr lang="ja-JP" sz="900" kern="0" dirty="0">
                          <a:solidFill>
                            <a:srgbClr val="000000"/>
                          </a:solidFill>
                          <a:effectLst/>
                          <a:latin typeface="Century"/>
                          <a:ea typeface="ＭＳ Ｐゴシック"/>
                          <a:cs typeface="ＭＳ Ｐゴシック"/>
                        </a:rPr>
                        <a:t>年度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(10,000kW)</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80" name="正方形/長方形 79"/>
          <p:cNvSpPr/>
          <p:nvPr/>
        </p:nvSpPr>
        <p:spPr>
          <a:xfrm>
            <a:off x="8054409" y="6470693"/>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573" y="4652766"/>
            <a:ext cx="2684146" cy="1828759"/>
          </a:xfrm>
          <a:prstGeom prst="rect">
            <a:avLst/>
          </a:prstGeom>
        </p:spPr>
      </p:pic>
    </p:spTree>
    <p:extLst>
      <p:ext uri="{BB962C8B-B14F-4D97-AF65-F5344CB8AC3E}">
        <p14:creationId xmlns:p14="http://schemas.microsoft.com/office/powerpoint/2010/main" val="303567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17</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647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03878"/>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401098"/>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00472" y="3888384"/>
            <a:ext cx="3238765" cy="35356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8769424" y="3944089"/>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733256"/>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20" name="角丸四角形 19"/>
          <p:cNvSpPr/>
          <p:nvPr/>
        </p:nvSpPr>
        <p:spPr>
          <a:xfrm>
            <a:off x="428248" y="2150913"/>
            <a:ext cx="4438382" cy="1324815"/>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chemeClr val="tx1"/>
                </a:solidFill>
                <a:latin typeface="Meiryo UI" pitchFamily="50" charset="-128"/>
                <a:ea typeface="Meiryo UI" pitchFamily="50" charset="-128"/>
                <a:cs typeface="Meiryo UI" pitchFamily="50" charset="-128"/>
              </a:rPr>
              <a:t> 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400kW</a:t>
            </a:r>
            <a:r>
              <a:rPr lang="ja-JP" altLang="en-US" sz="1000" dirty="0">
                <a:solidFill>
                  <a:schemeClr val="tx1"/>
                </a:solidFill>
                <a:latin typeface="Meiryo UI" pitchFamily="50" charset="-128"/>
                <a:ea typeface="Meiryo UI" pitchFamily="50" charset="-128"/>
                <a:cs typeface="Meiryo UI" pitchFamily="50" charset="-128"/>
              </a:rPr>
              <a:t>（平成</a:t>
            </a:r>
            <a:r>
              <a:rPr lang="en-US" altLang="ja-JP" sz="1000" dirty="0">
                <a:solidFill>
                  <a:schemeClr val="tx1"/>
                </a:solidFill>
                <a:latin typeface="Meiryo UI" pitchFamily="50" charset="-128"/>
                <a:ea typeface="Meiryo UI" pitchFamily="50" charset="-128"/>
                <a:cs typeface="Meiryo UI" pitchFamily="50" charset="-128"/>
              </a:rPr>
              <a:t>28</a:t>
            </a:r>
            <a:r>
              <a:rPr lang="ja-JP" altLang="en-US" sz="1000" dirty="0">
                <a:solidFill>
                  <a:schemeClr val="tx1"/>
                </a:solidFill>
                <a:latin typeface="Meiryo UI" pitchFamily="50" charset="-128"/>
                <a:ea typeface="Meiryo UI" pitchFamily="50" charset="-128"/>
                <a:cs typeface="Meiryo UI" pitchFamily="50" charset="-128"/>
              </a:rPr>
              <a:t>年度まで）</a:t>
            </a:r>
            <a:endParaRPr lang="en-US" altLang="ja-JP" sz="1000" dirty="0">
              <a:solidFill>
                <a:schemeClr val="tx1"/>
              </a:solidFill>
              <a:latin typeface="Meiryo UI" pitchFamily="50" charset="-128"/>
              <a:ea typeface="Meiryo UI" pitchFamily="50" charset="-128"/>
              <a:cs typeface="Meiryo UI" pitchFamily="50" charset="-128"/>
            </a:endParaRPr>
          </a:p>
          <a:p>
            <a:pPr lvl="0"/>
            <a:r>
              <a:rPr lang="ja-JP" altLang="en-US" sz="1000" dirty="0">
                <a:solidFill>
                  <a:schemeClr val="tx1"/>
                </a:solidFill>
                <a:latin typeface="Meiryo UI" pitchFamily="50" charset="-128"/>
                <a:ea typeface="Meiryo UI" pitchFamily="50" charset="-128"/>
                <a:cs typeface="Meiryo UI" pitchFamily="50" charset="-128"/>
              </a:rPr>
              <a:t>　　　　　　 → 施設の老朽化に伴い、</a:t>
            </a:r>
            <a:r>
              <a:rPr lang="en-US" altLang="ja-JP" sz="1000" dirty="0">
                <a:solidFill>
                  <a:schemeClr val="tx1"/>
                </a:solidFill>
                <a:latin typeface="Meiryo UI" pitchFamily="50" charset="-128"/>
                <a:ea typeface="Meiryo UI" pitchFamily="50" charset="-128"/>
                <a:cs typeface="Meiryo UI" pitchFamily="50" charset="-128"/>
              </a:rPr>
              <a:t>FIT</a:t>
            </a:r>
            <a:r>
              <a:rPr lang="ja-JP" altLang="en-US" sz="1000" dirty="0">
                <a:solidFill>
                  <a:schemeClr val="tx1"/>
                </a:solidFill>
                <a:latin typeface="Meiryo UI" pitchFamily="50" charset="-128"/>
                <a:ea typeface="Meiryo UI" pitchFamily="50" charset="-128"/>
                <a:cs typeface="Meiryo UI" pitchFamily="50" charset="-128"/>
              </a:rPr>
              <a:t>制度を活用した発電事業</a:t>
            </a:r>
            <a:endParaRPr lang="en-US" altLang="ja-JP" sz="1000" dirty="0">
              <a:solidFill>
                <a:schemeClr val="tx1"/>
              </a:solidFill>
              <a:latin typeface="Meiryo UI" pitchFamily="50" charset="-128"/>
              <a:ea typeface="Meiryo UI" pitchFamily="50" charset="-128"/>
              <a:cs typeface="Meiryo UI" pitchFamily="50" charset="-128"/>
            </a:endParaRPr>
          </a:p>
          <a:p>
            <a:pPr lvl="0"/>
            <a:r>
              <a:rPr lang="ja-JP" altLang="en-US" sz="1000" dirty="0">
                <a:solidFill>
                  <a:schemeClr val="tx1"/>
                </a:solidFill>
                <a:latin typeface="Meiryo UI" pitchFamily="50" charset="-128"/>
                <a:ea typeface="Meiryo UI" pitchFamily="50" charset="-128"/>
                <a:cs typeface="Meiryo UI" pitchFamily="50" charset="-128"/>
              </a:rPr>
              <a:t>　　　　　　　　［発電能力</a:t>
            </a:r>
            <a:r>
              <a:rPr lang="en-US" altLang="ja-JP" sz="1000" dirty="0">
                <a:solidFill>
                  <a:schemeClr val="tx1"/>
                </a:solidFill>
                <a:latin typeface="Meiryo UI" pitchFamily="50" charset="-128"/>
                <a:ea typeface="Meiryo UI" pitchFamily="50" charset="-128"/>
                <a:cs typeface="Meiryo UI" pitchFamily="50" charset="-128"/>
              </a:rPr>
              <a:t>1,000kW</a:t>
            </a:r>
            <a:r>
              <a:rPr lang="ja-JP" altLang="en-US" sz="1000" dirty="0">
                <a:solidFill>
                  <a:schemeClr val="tx1"/>
                </a:solidFill>
                <a:latin typeface="Meiryo UI" pitchFamily="50" charset="-128"/>
                <a:ea typeface="Meiryo UI" pitchFamily="50" charset="-128"/>
                <a:cs typeface="Meiryo UI" pitchFamily="50" charset="-128"/>
              </a:rPr>
              <a:t>］を開始（平成</a:t>
            </a:r>
            <a:r>
              <a:rPr lang="en-US" altLang="ja-JP" sz="1000" dirty="0">
                <a:solidFill>
                  <a:schemeClr val="tx1"/>
                </a:solidFill>
                <a:latin typeface="Meiryo UI" pitchFamily="50" charset="-128"/>
                <a:ea typeface="Meiryo UI" pitchFamily="50" charset="-128"/>
                <a:cs typeface="Meiryo UI" pitchFamily="50" charset="-128"/>
              </a:rPr>
              <a:t>29</a:t>
            </a:r>
            <a:r>
              <a:rPr lang="ja-JP" altLang="en-US" sz="1000" dirty="0">
                <a:solidFill>
                  <a:schemeClr val="tx1"/>
                </a:solidFill>
                <a:latin typeface="Meiryo UI" pitchFamily="50" charset="-128"/>
                <a:ea typeface="Meiryo UI" pitchFamily="50" charset="-128"/>
                <a:cs typeface="Meiryo UI" pitchFamily="50" charset="-128"/>
              </a:rPr>
              <a:t>年度発電開始予定）</a:t>
            </a:r>
            <a:endParaRPr lang="en-US" altLang="ja-JP" sz="1000" dirty="0">
              <a:solidFill>
                <a:schemeClr val="tx1"/>
              </a:solidFill>
              <a:latin typeface="Meiryo UI" pitchFamily="50" charset="-128"/>
              <a:ea typeface="Meiryo UI" pitchFamily="50" charset="-128"/>
              <a:cs typeface="Meiryo UI" pitchFamily="50" charset="-128"/>
            </a:endParaRPr>
          </a:p>
          <a:p>
            <a:r>
              <a:rPr lang="en-US" altLang="ja-JP"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海老江下水処理場： </a:t>
            </a:r>
            <a:r>
              <a:rPr lang="en-US" altLang="ja-JP" sz="1000" dirty="0" smtClean="0">
                <a:solidFill>
                  <a:srgbClr val="FF0000"/>
                </a:solidFill>
                <a:latin typeface="Meiryo UI" pitchFamily="50" charset="-128"/>
                <a:ea typeface="Meiryo UI" pitchFamily="50" charset="-128"/>
                <a:cs typeface="Meiryo UI" pitchFamily="50" charset="-128"/>
              </a:rPr>
              <a:t>700kW</a:t>
            </a:r>
            <a:r>
              <a:rPr lang="en-US" altLang="ja-JP" sz="1000" dirty="0" smtClean="0">
                <a:solidFill>
                  <a:schemeClr val="tx1"/>
                </a:solidFill>
                <a:latin typeface="Meiryo UI" pitchFamily="50" charset="-128"/>
                <a:ea typeface="Meiryo UI" pitchFamily="50" charset="-128"/>
                <a:cs typeface="Meiryo UI" pitchFamily="50" charset="-128"/>
              </a:rPr>
              <a:t>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放出下水処理場</a:t>
            </a:r>
            <a:r>
              <a:rPr lang="ja-JP" altLang="en-US" sz="1000" dirty="0">
                <a:solidFill>
                  <a:srgbClr val="FF0000"/>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 ：</a:t>
            </a:r>
            <a:r>
              <a:rPr lang="en-US" altLang="ja-JP" sz="1000" dirty="0" smtClean="0">
                <a:solidFill>
                  <a:srgbClr val="FF0000"/>
                </a:solidFill>
                <a:latin typeface="Meiryo UI" pitchFamily="50" charset="-128"/>
                <a:ea typeface="Meiryo UI" pitchFamily="50" charset="-128"/>
                <a:cs typeface="Meiryo UI" pitchFamily="50" charset="-128"/>
              </a:rPr>
              <a:t>1,320kW</a:t>
            </a:r>
          </a:p>
          <a:p>
            <a:r>
              <a:rPr lang="ja-JP" altLang="en-US" sz="1000" dirty="0" smtClean="0">
                <a:solidFill>
                  <a:schemeClr val="tx1"/>
                </a:solidFill>
                <a:latin typeface="Meiryo UI" pitchFamily="50" charset="-128"/>
                <a:ea typeface="Meiryo UI" pitchFamily="50" charset="-128"/>
                <a:cs typeface="Meiryo UI" pitchFamily="50" charset="-128"/>
              </a:rPr>
              <a:t> 大野</a:t>
            </a:r>
            <a:r>
              <a:rPr lang="ja-JP" altLang="en-US" sz="1000" dirty="0" smtClean="0">
                <a:solidFill>
                  <a:srgbClr val="FF0000"/>
                </a:solidFill>
                <a:latin typeface="Meiryo UI" pitchFamily="50" charset="-128"/>
                <a:ea typeface="Meiryo UI" pitchFamily="50" charset="-128"/>
                <a:cs typeface="Meiryo UI" pitchFamily="50" charset="-128"/>
              </a:rPr>
              <a:t>下水処理場：  </a:t>
            </a:r>
            <a:r>
              <a:rPr lang="en-US" altLang="ja-JP" sz="1000" dirty="0" smtClean="0">
                <a:solidFill>
                  <a:srgbClr val="FF0000"/>
                </a:solidFill>
                <a:latin typeface="Meiryo UI" pitchFamily="50" charset="-128"/>
                <a:ea typeface="Meiryo UI" pitchFamily="50" charset="-128"/>
                <a:cs typeface="Meiryo UI" pitchFamily="50" charset="-128"/>
              </a:rPr>
              <a:t>750kW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住之江下水処理場：</a:t>
            </a:r>
            <a:r>
              <a:rPr lang="en-US" altLang="ja-JP" sz="1000" dirty="0" smtClean="0">
                <a:solidFill>
                  <a:srgbClr val="FF0000"/>
                </a:solidFill>
                <a:latin typeface="Meiryo UI" pitchFamily="50" charset="-128"/>
                <a:ea typeface="Meiryo UI" pitchFamily="50" charset="-128"/>
                <a:cs typeface="Meiryo UI" pitchFamily="50" charset="-128"/>
              </a:rPr>
              <a:t>1,320kW</a:t>
            </a:r>
          </a:p>
        </p:txBody>
      </p:sp>
    </p:spTree>
    <p:extLst>
      <p:ext uri="{BB962C8B-B14F-4D97-AF65-F5344CB8AC3E}">
        <p14:creationId xmlns:p14="http://schemas.microsoft.com/office/powerpoint/2010/main" val="93015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18</a:t>
            </a:r>
            <a:endParaRPr lang="ja-JP" altLang="en-US" b="1" dirty="0">
              <a:solidFill>
                <a:prstClr val="white"/>
              </a:solidFill>
            </a:endParaRPr>
          </a:p>
        </p:txBody>
      </p:sp>
      <p:sp>
        <p:nvSpPr>
          <p:cNvPr id="28" name="角丸四角形 27"/>
          <p:cNvSpPr/>
          <p:nvPr/>
        </p:nvSpPr>
        <p:spPr>
          <a:xfrm>
            <a:off x="5142305" y="2355663"/>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58220" y="2428822"/>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26312" y="2498639"/>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54909" y="4120304"/>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133333" y="613293"/>
            <a:ext cx="4917798" cy="151063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235600" y="694868"/>
            <a:ext cx="4375813" cy="34749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148439" y="1403574"/>
            <a:ext cx="455385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solidFill>
                  <a:prstClr val="black"/>
                </a:solidFill>
                <a:latin typeface="Meiryo UI" pitchFamily="50" charset="-128"/>
                <a:ea typeface="Meiryo UI" pitchFamily="50" charset="-128"/>
                <a:cs typeface="Meiryo UI" pitchFamily="50" charset="-128"/>
              </a:rPr>
              <a:t>◆府域における、小水力発電、バイオマス</a:t>
            </a:r>
            <a:r>
              <a:rPr lang="ja-JP" altLang="en-US" sz="1300" dirty="0">
                <a:solidFill>
                  <a:prstClr val="black"/>
                </a:solidFill>
                <a:latin typeface="Meiryo UI" pitchFamily="50" charset="-128"/>
                <a:ea typeface="Meiryo UI" pitchFamily="50" charset="-128"/>
                <a:cs typeface="Meiryo UI" pitchFamily="50" charset="-128"/>
              </a:rPr>
              <a:t>発電等</a:t>
            </a:r>
            <a:r>
              <a:rPr lang="ja-JP" altLang="en-US" sz="1300" dirty="0" smtClean="0">
                <a:solidFill>
                  <a:prstClr val="black"/>
                </a:solidFill>
                <a:latin typeface="Meiryo UI" pitchFamily="50" charset="-128"/>
                <a:ea typeface="Meiryo UI" pitchFamily="50" charset="-128"/>
                <a:cs typeface="Meiryo UI" pitchFamily="50" charset="-128"/>
              </a:rPr>
              <a:t>の導入可能性</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ポテンシャル）</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調査・検討</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、その具体化を図ります。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小水力発電については、事業者が流量調査を実施する予定です。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1272848" y="1150487"/>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142306" y="4963048"/>
            <a:ext cx="4664494" cy="182463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14453" y="5047384"/>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9077435" y="5432262"/>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369514" y="6541460"/>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sp>
        <p:nvSpPr>
          <p:cNvPr id="21" name="角丸四角形 20"/>
          <p:cNvSpPr/>
          <p:nvPr/>
        </p:nvSpPr>
        <p:spPr>
          <a:xfrm>
            <a:off x="133333" y="2247042"/>
            <a:ext cx="4917798" cy="453937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54" y="4638344"/>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35600" y="2371927"/>
            <a:ext cx="3094454" cy="35095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24369" y="635228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7207" y="2923196"/>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41282" y="3707780"/>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3380378" y="2400862"/>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54987" y="3725567"/>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2" name="角丸四角形 41"/>
          <p:cNvSpPr/>
          <p:nvPr/>
        </p:nvSpPr>
        <p:spPr>
          <a:xfrm>
            <a:off x="5145393" y="612890"/>
            <a:ext cx="4661407" cy="163415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5273093" y="693356"/>
            <a:ext cx="3537678"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ダムにおける小水力発電等の導入検討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8890697" y="77891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7648891" y="2000820"/>
            <a:ext cx="14016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50251" y="1111820"/>
            <a:ext cx="2323273"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◆安威川ダムの建設において、小水力発電等、再生可能エネルギー導入の可能性について、実施検討を行います。</a:t>
            </a:r>
            <a:endParaRPr lang="en-US" altLang="ja-JP" b="0" i="0" dirty="0" smtClean="0">
              <a:latin typeface="Meiryo UI" pitchFamily="50" charset="-128"/>
              <a:ea typeface="Meiryo UI" pitchFamily="50" charset="-128"/>
              <a:cs typeface="Meiryo UI" pitchFamily="50" charset="-128"/>
            </a:endParaRPr>
          </a:p>
        </p:txBody>
      </p:sp>
      <p:sp>
        <p:nvSpPr>
          <p:cNvPr id="48" name="大かっこ 47"/>
          <p:cNvSpPr/>
          <p:nvPr/>
        </p:nvSpPr>
        <p:spPr>
          <a:xfrm>
            <a:off x="5450517" y="1943480"/>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2020</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197489" y="2769758"/>
            <a:ext cx="269161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府立茨木高校では、民間団体</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昇温を行っています。</a:t>
            </a:r>
            <a:endParaRPr lang="en-US" altLang="ja-JP" b="0" i="0" dirty="0">
              <a:latin typeface="Meiryo UI" pitchFamily="50" charset="-128"/>
              <a:ea typeface="Meiryo UI" pitchFamily="50" charset="-128"/>
              <a:cs typeface="Meiryo UI" pitchFamily="50" charset="-128"/>
            </a:endParaRPr>
          </a:p>
        </p:txBody>
      </p:sp>
      <p:sp>
        <p:nvSpPr>
          <p:cNvPr id="50" name="大かっこ 49"/>
          <p:cNvSpPr/>
          <p:nvPr/>
        </p:nvSpPr>
        <p:spPr>
          <a:xfrm>
            <a:off x="7335417" y="4434691"/>
            <a:ext cx="2365916"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年間</a:t>
            </a:r>
            <a:r>
              <a:rPr lang="en-US" altLang="ja-JP"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10</a:t>
            </a:r>
            <a:r>
              <a:rPr lang="ja-JP" altLang="en-US" sz="1050" dirty="0" smtClean="0">
                <a:solidFill>
                  <a:prstClr val="black"/>
                </a:solidFill>
                <a:latin typeface="Meiryo UI" pitchFamily="50" charset="-128"/>
                <a:ea typeface="Meiryo UI" pitchFamily="50" charset="-128"/>
                <a:cs typeface="Meiryo UI" pitchFamily="50" charset="-128"/>
              </a:rPr>
              <a:t>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取得熱量：</a:t>
            </a:r>
            <a:r>
              <a:rPr lang="en-US" altLang="ja-JP" sz="1050" dirty="0" smtClean="0">
                <a:solidFill>
                  <a:prstClr val="black"/>
                </a:solidFill>
                <a:latin typeface="Meiryo UI" pitchFamily="50" charset="-128"/>
                <a:ea typeface="Meiryo UI" pitchFamily="50" charset="-128"/>
                <a:cs typeface="Meiryo UI" pitchFamily="50" charset="-128"/>
              </a:rPr>
              <a:t>69MWh</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732" y="4831292"/>
            <a:ext cx="2049236" cy="152672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95" y="1127196"/>
            <a:ext cx="1499616" cy="908304"/>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140" y="2891410"/>
            <a:ext cx="1694548" cy="12556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533" y="5683953"/>
            <a:ext cx="1335024" cy="896112"/>
          </a:xfrm>
          <a:prstGeom prst="rect">
            <a:avLst/>
          </a:prstGeom>
        </p:spPr>
      </p:pic>
      <p:sp>
        <p:nvSpPr>
          <p:cNvPr id="41" name="テキスト ボックス 28"/>
          <p:cNvSpPr txBox="1">
            <a:spLocks noChangeArrowheads="1"/>
          </p:cNvSpPr>
          <p:nvPr/>
        </p:nvSpPr>
        <p:spPr bwMode="auto">
          <a:xfrm>
            <a:off x="5299935" y="5457956"/>
            <a:ext cx="3066146" cy="12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a:t>
            </a:r>
            <a:r>
              <a:rPr lang="ja-JP" altLang="en-US" b="0" i="0" dirty="0" smtClean="0">
                <a:solidFill>
                  <a:srgbClr val="FF0000"/>
                </a:solidFill>
                <a:latin typeface="Meiryo UI" pitchFamily="50" charset="-128"/>
                <a:ea typeface="Meiryo UI" pitchFamily="50" charset="-128"/>
                <a:cs typeface="Meiryo UI" pitchFamily="50" charset="-128"/>
              </a:rPr>
              <a:t>公立大学法人大阪市立大学では、</a:t>
            </a:r>
            <a:r>
              <a:rPr lang="ja-JP" altLang="en-US" b="0" i="0" dirty="0" smtClean="0">
                <a:latin typeface="Meiryo UI" pitchFamily="50" charset="-128"/>
                <a:ea typeface="Meiryo UI" pitchFamily="50" charset="-128"/>
                <a:cs typeface="Meiryo UI" pitchFamily="50" charset="-128"/>
              </a:rPr>
              <a:t>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月に人工光合成研究センターを開設し、人工光合成を用いた次世代</a:t>
            </a:r>
            <a:r>
              <a:rPr lang="ja-JP" altLang="en-US" b="0" i="0" smtClean="0">
                <a:latin typeface="Meiryo UI" pitchFamily="50" charset="-128"/>
                <a:ea typeface="Meiryo UI" pitchFamily="50" charset="-128"/>
                <a:cs typeface="Meiryo UI" pitchFamily="50" charset="-128"/>
              </a:rPr>
              <a:t>循環型新エネルギー（</a:t>
            </a:r>
            <a:r>
              <a:rPr lang="ja-JP" altLang="en-US" b="0" i="0" dirty="0" smtClean="0">
                <a:latin typeface="Meiryo UI" pitchFamily="50" charset="-128"/>
                <a:ea typeface="Meiryo UI" pitchFamily="50" charset="-128"/>
                <a:cs typeface="Meiryo UI" pitchFamily="50" charset="-128"/>
              </a:rPr>
              <a:t>水素、メタノール等アルコール系燃料）の開発・実用化に向けた取り組みを行っています。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6693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1071984"/>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1849182"/>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58378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4145421"/>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4921584"/>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670244"/>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342376"/>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4246970" y="686887"/>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182945" y="650449"/>
            <a:ext cx="402329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224000" y="4846920"/>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1073024" y="5555963"/>
            <a:ext cx="4752528" cy="43204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年度</a:t>
            </a:r>
            <a:r>
              <a:rPr lang="ja-JP" altLang="en-US" sz="1050" dirty="0">
                <a:solidFill>
                  <a:prstClr val="black"/>
                </a:solidFill>
                <a:latin typeface="Meiryo UI" pitchFamily="50" charset="-128"/>
                <a:ea typeface="Meiryo UI" pitchFamily="50" charset="-128"/>
                <a:cs typeface="Meiryo UI" pitchFamily="50" charset="-128"/>
              </a:rPr>
              <a:t>実績</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関西アーバン銀行　ｅｃｏ定期預金等（</a:t>
            </a:r>
            <a:r>
              <a:rPr lang="en-US" altLang="ja-JP" sz="1050" dirty="0" smtClean="0">
                <a:solidFill>
                  <a:srgbClr val="FF0000"/>
                </a:solidFill>
                <a:latin typeface="Meiryo UI" pitchFamily="50" charset="-128"/>
                <a:ea typeface="Meiryo UI" pitchFamily="50" charset="-128"/>
                <a:cs typeface="Meiryo UI" pitchFamily="50" charset="-128"/>
              </a:rPr>
              <a:t>1,390</a:t>
            </a:r>
            <a:r>
              <a:rPr lang="en-US" altLang="ja-JP" sz="105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府・市</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　</a:t>
            </a:r>
            <a:r>
              <a:rPr lang="en-US" altLang="ja-JP" sz="1050" dirty="0" smtClean="0">
                <a:solidFill>
                  <a:srgbClr val="FF0000"/>
                </a:solidFill>
                <a:latin typeface="Meiryo UI" pitchFamily="50" charset="-128"/>
                <a:ea typeface="Meiryo UI" pitchFamily="50" charset="-128"/>
                <a:cs typeface="Meiryo UI" pitchFamily="50" charset="-128"/>
              </a:rPr>
              <a:t>2,780</a:t>
            </a:r>
            <a:r>
              <a:rPr lang="ja-JP" altLang="en-US" sz="1050" dirty="0" smtClean="0">
                <a:solidFill>
                  <a:prstClr val="black"/>
                </a:solidFill>
                <a:latin typeface="Meiryo UI" pitchFamily="50" charset="-128"/>
                <a:ea typeface="Meiryo UI" pitchFamily="50" charset="-128"/>
                <a:cs typeface="Meiryo UI" pitchFamily="50" charset="-128"/>
              </a:rPr>
              <a:t>千円</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282360" y="1393218"/>
            <a:ext cx="3357993"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82361" y="4254200"/>
            <a:ext cx="321173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105128" y="1569193"/>
            <a:ext cx="325657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928175"/>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この教材を府内の小学校に配布し、授業等で活用いただいています。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86532" y="3020480"/>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742637" y="6295973"/>
            <a:ext cx="26736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964648" y="3470138"/>
            <a:ext cx="1671946" cy="128240"/>
          </a:xfrm>
          <a:prstGeom prst="rect">
            <a:avLst/>
          </a:prstGeom>
          <a:noFill/>
          <a:ln>
            <a:noFill/>
          </a:ln>
          <a:extLst/>
        </p:spPr>
        <p:txBody>
          <a:bodyPr wrap="square" lIns="0" tIns="0" rIns="0" bIns="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660" y="4188835"/>
            <a:ext cx="1456824" cy="2060278"/>
          </a:xfrm>
          <a:prstGeom prst="rect">
            <a:avLst/>
          </a:prstGeom>
        </p:spPr>
      </p:pic>
    </p:spTree>
    <p:extLst>
      <p:ext uri="{BB962C8B-B14F-4D97-AF65-F5344CB8AC3E}">
        <p14:creationId xmlns:p14="http://schemas.microsoft.com/office/powerpoint/2010/main" val="214383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310325" cy="583236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7978" y="902838"/>
            <a:ext cx="8048277" cy="2516073"/>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アドバイス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環境パートナーシップ事業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幼児</a:t>
            </a:r>
            <a:r>
              <a:rPr lang="ja-JP" altLang="en-US" sz="15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環境教育指導者プログラム強化</a:t>
            </a:r>
            <a:r>
              <a:rPr lang="ja-JP" altLang="en-US"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温暖化</a:t>
            </a:r>
            <a:r>
              <a:rPr lang="zh-TW" altLang="en-US" sz="15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「適応」推進</a:t>
            </a:r>
            <a:r>
              <a:rPr lang="zh-TW" altLang="en-US"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クールスポットモデル拠点推進事業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970564"/>
            <a:ext cx="8048277" cy="1438855"/>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スマートエネルギープロジェクト推進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グリーンエコプラザ</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の運営等</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708672"/>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6146"/>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20</a:t>
            </a:r>
            <a:endParaRPr kumimoji="1" lang="ja-JP" altLang="en-US" b="1" dirty="0"/>
          </a:p>
        </p:txBody>
      </p:sp>
      <p:sp>
        <p:nvSpPr>
          <p:cNvPr id="11" name="正方形/長方形 10"/>
          <p:cNvSpPr/>
          <p:nvPr/>
        </p:nvSpPr>
        <p:spPr>
          <a:xfrm>
            <a:off x="704528" y="3718708"/>
            <a:ext cx="8071727"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エネルギー消費の抑制に係る制度の推進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4546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916486"/>
            <a:ext cx="495746" cy="2516073"/>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p:txBody>
      </p:sp>
      <p:sp>
        <p:nvSpPr>
          <p:cNvPr id="18" name="正方形/長方形 17"/>
          <p:cNvSpPr/>
          <p:nvPr/>
        </p:nvSpPr>
        <p:spPr>
          <a:xfrm>
            <a:off x="8776255" y="3727562"/>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4997860"/>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107" y="6423756"/>
            <a:ext cx="8912373" cy="361637"/>
          </a:xfrm>
          <a:prstGeom prst="rect">
            <a:avLst/>
          </a:prstGeom>
        </p:spPr>
        <p:txBody>
          <a:bodyPr wrap="square">
            <a:spAutoFit/>
          </a:bodyPr>
          <a:lstStyle/>
          <a:p>
            <a:pPr marL="174625" indent="-174625">
              <a:lnSpc>
                <a:spcPts val="2100"/>
              </a:lnSpc>
            </a:pP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808569" y="2305603"/>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808569" y="2578557"/>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261890" y="1543144"/>
            <a:ext cx="3333525" cy="34067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a:t>
            </a:r>
            <a:r>
              <a:rPr lang="ja-JP" altLang="en-US" sz="1600" b="1" dirty="0">
                <a:solidFill>
                  <a:prstClr val="black"/>
                </a:solidFill>
                <a:latin typeface="Meiryo UI" pitchFamily="50" charset="-128"/>
                <a:ea typeface="Meiryo UI" pitchFamily="50" charset="-128"/>
                <a:cs typeface="Meiryo UI" pitchFamily="50" charset="-128"/>
              </a:rPr>
              <a:t>・省</a:t>
            </a:r>
            <a:r>
              <a:rPr lang="en-US" altLang="ja-JP" sz="1600" b="1" dirty="0">
                <a:solidFill>
                  <a:prstClr val="black"/>
                </a:solidFill>
                <a:latin typeface="Meiryo UI" pitchFamily="50" charset="-128"/>
                <a:ea typeface="Meiryo UI" pitchFamily="50" charset="-128"/>
                <a:cs typeface="Meiryo UI" pitchFamily="50" charset="-128"/>
              </a:rPr>
              <a:t>CO2</a:t>
            </a:r>
            <a:r>
              <a:rPr lang="ja-JP" altLang="en-US" sz="1600" b="1" dirty="0">
                <a:solidFill>
                  <a:prstClr val="black"/>
                </a:solidFill>
                <a:latin typeface="Meiryo UI" pitchFamily="50" charset="-128"/>
                <a:ea typeface="Meiryo UI" pitchFamily="50" charset="-128"/>
                <a:cs typeface="Meiryo UI" pitchFamily="50" charset="-128"/>
              </a:rPr>
              <a:t>・節電の</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59417" y="1956310"/>
            <a:ext cx="511256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◆中小事業者</a:t>
            </a:r>
            <a:r>
              <a:rPr lang="ja-JP" altLang="en-US" b="0" i="0" dirty="0">
                <a:solidFill>
                  <a:prstClr val="black"/>
                </a:solidFill>
                <a:latin typeface="Meiryo UI" pitchFamily="50" charset="-128"/>
                <a:ea typeface="Meiryo UI" pitchFamily="50" charset="-128"/>
                <a:cs typeface="Meiryo UI" pitchFamily="50" charset="-128"/>
              </a:rPr>
              <a:t>に</a:t>
            </a:r>
            <a:r>
              <a:rPr lang="ja-JP" altLang="en-US" b="0" i="0" dirty="0" smtClean="0">
                <a:solidFill>
                  <a:prstClr val="black"/>
                </a:solidFill>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solidFill>
                  <a:prstClr val="black"/>
                </a:solidFill>
                <a:latin typeface="Meiryo UI" pitchFamily="50" charset="-128"/>
                <a:ea typeface="Meiryo UI" pitchFamily="50" charset="-128"/>
                <a:cs typeface="Meiryo UI" pitchFamily="50" charset="-128"/>
              </a:rPr>
              <a:t>EMS)</a:t>
            </a:r>
            <a:r>
              <a:rPr lang="ja-JP" altLang="en-US" b="0" i="0" dirty="0" smtClean="0">
                <a:solidFill>
                  <a:prstClr val="black"/>
                </a:solidFill>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solidFill>
                  <a:prstClr val="black"/>
                </a:solidFill>
                <a:latin typeface="Meiryo UI" pitchFamily="50" charset="-128"/>
                <a:ea typeface="Meiryo UI" pitchFamily="50" charset="-128"/>
                <a:cs typeface="Meiryo UI" pitchFamily="50" charset="-128"/>
              </a:rPr>
              <a:t>CO2</a:t>
            </a:r>
            <a:r>
              <a:rPr lang="ja-JP" altLang="en-US" b="0" i="0" dirty="0" smtClean="0">
                <a:solidFill>
                  <a:prstClr val="black"/>
                </a:solidFill>
                <a:latin typeface="Meiryo UI" pitchFamily="50" charset="-128"/>
                <a:ea typeface="Meiryo UI" pitchFamily="50" charset="-128"/>
                <a:cs typeface="Meiryo UI" pitchFamily="50" charset="-128"/>
              </a:rPr>
              <a:t>･節電のアドバイスを行います。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　　また</a:t>
            </a:r>
            <a:r>
              <a:rPr lang="ja-JP" altLang="en-US" b="0" i="0" dirty="0">
                <a:solidFill>
                  <a:prstClr val="black"/>
                </a:solidFill>
                <a:latin typeface="Meiryo UI" pitchFamily="50" charset="-128"/>
                <a:ea typeface="Meiryo UI" pitchFamily="50" charset="-128"/>
                <a:cs typeface="Meiryo UI" pitchFamily="50" charset="-128"/>
              </a:rPr>
              <a:t>、セミナーの開催やホームページによる</a:t>
            </a:r>
            <a:r>
              <a:rPr lang="ja-JP" altLang="en-US" b="0" i="0" dirty="0" smtClean="0">
                <a:solidFill>
                  <a:prstClr val="black"/>
                </a:solidFill>
                <a:latin typeface="Meiryo UI" pitchFamily="50" charset="-128"/>
                <a:ea typeface="Meiryo UI" pitchFamily="50" charset="-128"/>
                <a:cs typeface="Meiryo UI" pitchFamily="50" charset="-128"/>
              </a:rPr>
              <a:t>省エネ技術等の情報発信、商工会・</a:t>
            </a:r>
            <a:r>
              <a:rPr lang="ja-JP" altLang="en-US" b="0" i="0" dirty="0">
                <a:solidFill>
                  <a:prstClr val="black"/>
                </a:solidFill>
                <a:latin typeface="Meiryo UI" pitchFamily="50" charset="-128"/>
                <a:ea typeface="Meiryo UI" pitchFamily="50" charset="-128"/>
                <a:cs typeface="Meiryo UI" pitchFamily="50" charset="-128"/>
              </a:rPr>
              <a:t>商工会議所</a:t>
            </a:r>
            <a:r>
              <a:rPr lang="ja-JP" altLang="en-US" b="0" i="0" dirty="0" smtClean="0">
                <a:solidFill>
                  <a:prstClr val="black"/>
                </a:solidFill>
                <a:latin typeface="Meiryo UI" pitchFamily="50" charset="-128"/>
                <a:ea typeface="Meiryo UI" pitchFamily="50" charset="-128"/>
                <a:cs typeface="Meiryo UI" pitchFamily="50" charset="-128"/>
              </a:rPr>
              <a:t>や業界</a:t>
            </a:r>
            <a:r>
              <a:rPr lang="ja-JP" altLang="en-US" b="0" i="0" dirty="0">
                <a:solidFill>
                  <a:prstClr val="black"/>
                </a:solidFill>
                <a:latin typeface="Meiryo UI" pitchFamily="50" charset="-128"/>
                <a:ea typeface="Meiryo UI" pitchFamily="50" charset="-128"/>
                <a:cs typeface="Meiryo UI" pitchFamily="50" charset="-128"/>
              </a:rPr>
              <a:t>団体と連携</a:t>
            </a:r>
            <a:r>
              <a:rPr lang="ja-JP" altLang="en-US" b="0" i="0" dirty="0" smtClean="0">
                <a:solidFill>
                  <a:prstClr val="black"/>
                </a:solidFill>
                <a:latin typeface="Meiryo UI" pitchFamily="50" charset="-128"/>
                <a:ea typeface="Meiryo UI" pitchFamily="50" charset="-128"/>
                <a:cs typeface="Meiryo UI" pitchFamily="50" charset="-128"/>
              </a:rPr>
              <a:t>した省エネ施策の周知・</a:t>
            </a:r>
            <a:r>
              <a:rPr lang="en-US" altLang="ja-JP" b="0" i="0" dirty="0" smtClean="0">
                <a:solidFill>
                  <a:prstClr val="black"/>
                </a:solidFill>
                <a:latin typeface="Meiryo UI" pitchFamily="50" charset="-128"/>
                <a:ea typeface="Meiryo UI" pitchFamily="50" charset="-128"/>
                <a:cs typeface="Meiryo UI" pitchFamily="50" charset="-128"/>
              </a:rPr>
              <a:t>PR</a:t>
            </a:r>
            <a:r>
              <a:rPr lang="ja-JP" altLang="en-US" b="0" i="0" dirty="0" smtClean="0">
                <a:solidFill>
                  <a:prstClr val="black"/>
                </a:solidFill>
                <a:latin typeface="Meiryo UI" pitchFamily="50" charset="-128"/>
                <a:ea typeface="Meiryo UI" pitchFamily="50" charset="-128"/>
                <a:cs typeface="Meiryo UI" pitchFamily="50" charset="-128"/>
              </a:rPr>
              <a:t>を行います。さらに啓発イベントへの出展や、府民や中小事業者を対象とした出前講座の実施等により、省エネ</a:t>
            </a:r>
            <a:r>
              <a:rPr lang="ja-JP" altLang="en-US" b="0" i="0" dirty="0">
                <a:solidFill>
                  <a:prstClr val="black"/>
                </a:solidFill>
                <a:latin typeface="Meiryo UI" pitchFamily="50" charset="-128"/>
                <a:ea typeface="Meiryo UI" pitchFamily="50" charset="-128"/>
                <a:cs typeface="Meiryo UI" pitchFamily="50" charset="-128"/>
              </a:rPr>
              <a:t>・省</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の取組みの</a:t>
            </a:r>
            <a:r>
              <a:rPr lang="ja-JP" altLang="en-US" b="0" i="0" dirty="0" smtClean="0">
                <a:solidFill>
                  <a:prstClr val="black"/>
                </a:solidFill>
                <a:latin typeface="Meiryo UI" pitchFamily="50" charset="-128"/>
                <a:ea typeface="Meiryo UI" pitchFamily="50" charset="-128"/>
                <a:cs typeface="Meiryo UI" pitchFamily="50" charset="-128"/>
              </a:rPr>
              <a:t>普及促進を図ります。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803522"/>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◆大阪府立環境農林水産総合研究所等の専門</a:t>
            </a:r>
            <a:r>
              <a:rPr lang="ja-JP" altLang="en-US" b="0" i="0" dirty="0">
                <a:solidFill>
                  <a:prstClr val="black"/>
                </a:solidFill>
                <a:latin typeface="Meiryo UI" pitchFamily="50" charset="-128"/>
                <a:ea typeface="Meiryo UI" pitchFamily="50" charset="-128"/>
                <a:cs typeface="Meiryo UI" pitchFamily="50" charset="-128"/>
              </a:rPr>
              <a:t>機関が実施</a:t>
            </a:r>
            <a:r>
              <a:rPr lang="ja-JP" altLang="en-US" b="0" i="0" dirty="0" smtClean="0">
                <a:solidFill>
                  <a:prstClr val="black"/>
                </a:solidFill>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solidFill>
                    <a:prstClr val="black"/>
                  </a:solidFill>
                  <a:latin typeface="Meiryo UI" pitchFamily="50" charset="-128"/>
                  <a:ea typeface="Meiryo UI" pitchFamily="50" charset="-128"/>
                  <a:cs typeface="Meiryo UI" pitchFamily="50" charset="-128"/>
                </a:rPr>
                <a:t>＜省エネ診断のフロー＞</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prstClr val="black"/>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prstClr val="black"/>
                  </a:solidFill>
                  <a:latin typeface="Meiryo UI" pitchFamily="50" charset="-128"/>
                  <a:ea typeface="Meiryo UI" pitchFamily="50" charset="-128"/>
                  <a:cs typeface="Meiryo UI" pitchFamily="50" charset="-128"/>
                </a:rPr>
                <a:t>現地</a:t>
              </a:r>
              <a:r>
                <a:rPr lang="ja-JP" altLang="en-US" sz="1100" dirty="0" smtClean="0">
                  <a:solidFill>
                    <a:prstClr val="black"/>
                  </a:solidFill>
                  <a:latin typeface="Meiryo UI" pitchFamily="50" charset="-128"/>
                  <a:ea typeface="Meiryo UI" pitchFamily="50" charset="-128"/>
                  <a:cs typeface="Meiryo UI" pitchFamily="50" charset="-128"/>
                </a:rPr>
                <a:t>調査</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エネルギー使用量、設備などの現況</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提案項目の</a:t>
              </a:r>
              <a:r>
                <a:rPr lang="ja-JP" altLang="en-US" sz="1000" dirty="0" smtClean="0">
                  <a:solidFill>
                    <a:prstClr val="black"/>
                  </a:solidFill>
                  <a:latin typeface="Meiryo UI" pitchFamily="50" charset="-128"/>
                  <a:ea typeface="Meiryo UI" pitchFamily="50" charset="-128"/>
                  <a:cs typeface="Meiryo UI" pitchFamily="50" charset="-128"/>
                </a:rPr>
                <a:t>説明</a:t>
              </a:r>
              <a:r>
                <a:rPr lang="en-US" altLang="ja-JP" sz="1000" dirty="0" smtClean="0">
                  <a:solidFill>
                    <a:prstClr val="black"/>
                  </a:solidFill>
                  <a:latin typeface="Meiryo UI" pitchFamily="50" charset="-128"/>
                  <a:ea typeface="Meiryo UI" pitchFamily="50" charset="-128"/>
                  <a:cs typeface="Meiryo UI" pitchFamily="50" charset="-128"/>
                </a:rPr>
                <a:t>)</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prstClr val="black"/>
                  </a:solidFill>
                  <a:latin typeface="Meiryo UI" pitchFamily="50" charset="-128"/>
                  <a:ea typeface="Meiryo UI" pitchFamily="50" charset="-128"/>
                  <a:cs typeface="Meiryo UI" pitchFamily="50" charset="-128"/>
                </a:rPr>
                <a:t>診断結果</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診断員</a:t>
              </a:r>
              <a:r>
                <a:rPr lang="ja-JP" altLang="en-US" sz="1000" dirty="0">
                  <a:solidFill>
                    <a:prstClr val="black"/>
                  </a:solidFill>
                  <a:latin typeface="Meiryo UI" pitchFamily="50" charset="-128"/>
                  <a:ea typeface="Meiryo UI" pitchFamily="50" charset="-128"/>
                  <a:cs typeface="Meiryo UI" pitchFamily="50" charset="-128"/>
                </a:rPr>
                <a:t>が訪問</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＜約</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か</a:t>
              </a:r>
              <a:r>
                <a:rPr lang="ja-JP" altLang="en-US" sz="1000" dirty="0" smtClean="0">
                  <a:solidFill>
                    <a:prstClr val="black"/>
                  </a:solidFill>
                  <a:latin typeface="Meiryo UI" pitchFamily="50" charset="-128"/>
                  <a:ea typeface="Meiryo UI" pitchFamily="50" charset="-128"/>
                  <a:cs typeface="Meiryo UI" pitchFamily="50" charset="-128"/>
                </a:rPr>
                <a:t>月＞</a:t>
              </a:r>
              <a:endParaRPr lang="en-US" altLang="ja-JP" sz="1000" dirty="0">
                <a:solidFill>
                  <a:prstClr val="black"/>
                </a:solidFill>
                <a:latin typeface="Meiryo UI" pitchFamily="50" charset="-128"/>
                <a:ea typeface="Meiryo UI" pitchFamily="50" charset="-128"/>
                <a:cs typeface="Meiryo UI" pitchFamily="50" charset="-128"/>
              </a:endParaRPr>
            </a:p>
          </p:txBody>
        </p:sp>
      </p:grpSp>
      <p:sp>
        <p:nvSpPr>
          <p:cNvPr id="30" name="角丸四角形 29"/>
          <p:cNvSpPr/>
          <p:nvPr/>
        </p:nvSpPr>
        <p:spPr>
          <a:xfrm>
            <a:off x="1208584" y="620688"/>
            <a:ext cx="8549565"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6" y="702198"/>
            <a:ext cx="1119957"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21</a:t>
            </a:r>
            <a:endParaRPr lang="ja-JP" altLang="en-US" b="1" dirty="0">
              <a:solidFill>
                <a:prstClr val="white"/>
              </a:solidFill>
            </a:endParaRPr>
          </a:p>
        </p:txBody>
      </p:sp>
      <p:sp>
        <p:nvSpPr>
          <p:cNvPr id="37" name="角丸四角形 36"/>
          <p:cNvSpPr/>
          <p:nvPr/>
        </p:nvSpPr>
        <p:spPr>
          <a:xfrm>
            <a:off x="331448" y="4472645"/>
            <a:ext cx="219123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省エネ診断の利用促進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正方形/長方形 32"/>
          <p:cNvSpPr/>
          <p:nvPr/>
        </p:nvSpPr>
        <p:spPr>
          <a:xfrm>
            <a:off x="3703441" y="1645089"/>
            <a:ext cx="376323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6000345" y="4002641"/>
            <a:ext cx="1009833" cy="153888"/>
          </a:xfrm>
          <a:prstGeom prst="rect">
            <a:avLst/>
          </a:prstGeom>
          <a:noFill/>
        </p:spPr>
        <p:txBody>
          <a:bodyPr wrap="square" lIns="0" tIns="0" rIns="0" bIns="0" rtlCol="0" anchor="ctr" anchorCtr="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896712" y="4007895"/>
            <a:ext cx="1411068" cy="153888"/>
          </a:xfrm>
          <a:prstGeom prst="rect">
            <a:avLst/>
          </a:prstGeom>
          <a:noFill/>
        </p:spPr>
        <p:txBody>
          <a:bodyPr wrap="square" lIns="0" tIns="0" rIns="0" bIns="0" rtlCol="0" anchor="ctr" anchorCtr="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76151" y="346738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prstClr val="black"/>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2016</a:t>
            </a:r>
            <a:r>
              <a:rPr lang="ja-JP" altLang="en-US" sz="1000" dirty="0" smtClean="0">
                <a:solidFill>
                  <a:prstClr val="black"/>
                </a:solidFill>
                <a:latin typeface="Meiryo UI" pitchFamily="50" charset="-128"/>
                <a:ea typeface="Meiryo UI" pitchFamily="50" charset="-128"/>
                <a:cs typeface="Meiryo UI" pitchFamily="50" charset="-128"/>
              </a:rPr>
              <a:t>年度</a:t>
            </a:r>
            <a:r>
              <a:rPr lang="ja-JP" altLang="en-US" sz="1000" dirty="0">
                <a:solidFill>
                  <a:prstClr val="black"/>
                </a:solidFill>
                <a:latin typeface="Meiryo UI" pitchFamily="50" charset="-128"/>
                <a:ea typeface="Meiryo UI" pitchFamily="50" charset="-128"/>
                <a:cs typeface="Meiryo UI" pitchFamily="50" charset="-128"/>
              </a:rPr>
              <a:t>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12</a:t>
            </a:r>
            <a:r>
              <a:rPr lang="ja-JP" altLang="en-US" sz="1000" dirty="0">
                <a:solidFill>
                  <a:srgbClr val="FF0000"/>
                </a:solidFill>
                <a:latin typeface="Meiryo UI" pitchFamily="50" charset="-128"/>
                <a:ea typeface="Meiryo UI" pitchFamily="50" charset="-128"/>
                <a:cs typeface="Meiryo UI" pitchFamily="50" charset="-128"/>
              </a:rPr>
              <a:t>月</a:t>
            </a:r>
            <a:r>
              <a:rPr lang="ja-JP" altLang="en-US" sz="1000" dirty="0" smtClean="0">
                <a:solidFill>
                  <a:srgbClr val="FF0000"/>
                </a:solidFill>
                <a:latin typeface="Meiryo UI" pitchFamily="50" charset="-128"/>
                <a:ea typeface="Meiryo UI" pitchFamily="50" charset="-128"/>
                <a:cs typeface="Meiryo UI" pitchFamily="50" charset="-128"/>
              </a:rPr>
              <a:t>末</a:t>
            </a:r>
            <a:r>
              <a:rPr lang="ja-JP" altLang="en-US" sz="1000" dirty="0">
                <a:solidFill>
                  <a:srgbClr val="FF0000"/>
                </a:solidFill>
                <a:latin typeface="Meiryo UI" pitchFamily="50" charset="-128"/>
                <a:ea typeface="Meiryo UI" pitchFamily="50" charset="-128"/>
                <a:cs typeface="Meiryo UI" pitchFamily="50" charset="-128"/>
              </a:rPr>
              <a:t>現在</a:t>
            </a:r>
            <a:r>
              <a:rPr lang="ja-JP" altLang="en-US" sz="1000" dirty="0" smtClean="0">
                <a:solidFill>
                  <a:srgbClr val="FF0000"/>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［再掲］</a:t>
            </a:r>
            <a:endParaRPr lang="en-US" altLang="ja-JP" sz="1000" dirty="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a:solidFill>
                  <a:srgbClr val="FF0000"/>
                </a:solidFill>
                <a:latin typeface="Meiryo UI" pitchFamily="50" charset="-128"/>
                <a:ea typeface="Meiryo UI" pitchFamily="50" charset="-128"/>
                <a:cs typeface="Meiryo UI" pitchFamily="50" charset="-128"/>
              </a:rPr>
              <a:t>セミナー開催、講演：</a:t>
            </a:r>
            <a:r>
              <a:rPr lang="en-US" altLang="ja-JP" sz="1000" dirty="0">
                <a:solidFill>
                  <a:srgbClr val="FF0000"/>
                </a:solidFill>
                <a:latin typeface="Meiryo UI" pitchFamily="50" charset="-128"/>
                <a:ea typeface="Meiryo UI" pitchFamily="50" charset="-128"/>
                <a:cs typeface="Meiryo UI" pitchFamily="50" charset="-128"/>
              </a:rPr>
              <a:t>43</a:t>
            </a:r>
            <a:r>
              <a:rPr lang="ja-JP" altLang="en-US" sz="1000" dirty="0" smtClean="0">
                <a:solidFill>
                  <a:prstClr val="black"/>
                </a:solidFill>
                <a:latin typeface="Meiryo UI" pitchFamily="50" charset="-128"/>
                <a:ea typeface="Meiryo UI" pitchFamily="50" charset="-128"/>
                <a:cs typeface="Meiryo UI" pitchFamily="50" charset="-128"/>
              </a:rPr>
              <a:t>回</a:t>
            </a:r>
            <a:r>
              <a:rPr lang="ja-JP" altLang="en-US" sz="1000" dirty="0">
                <a:solidFill>
                  <a:prstClr val="black"/>
                </a:solidFill>
                <a:latin typeface="Meiryo UI" pitchFamily="50" charset="-128"/>
                <a:ea typeface="Meiryo UI" pitchFamily="50" charset="-128"/>
                <a:cs typeface="Meiryo UI" pitchFamily="50" charset="-128"/>
              </a:rPr>
              <a:t>　・事業者・団体訪問：</a:t>
            </a:r>
            <a:r>
              <a:rPr lang="en-US" altLang="ja-JP" sz="1000" dirty="0" smtClean="0">
                <a:solidFill>
                  <a:srgbClr val="FF0000"/>
                </a:solidFill>
                <a:latin typeface="Meiryo UI" pitchFamily="50" charset="-128"/>
                <a:ea typeface="Meiryo UI" pitchFamily="50" charset="-128"/>
                <a:cs typeface="Meiryo UI" pitchFamily="50" charset="-128"/>
              </a:rPr>
              <a:t>222</a:t>
            </a:r>
            <a:r>
              <a:rPr lang="ja-JP" altLang="en-US" sz="1000" dirty="0" smtClean="0">
                <a:solidFill>
                  <a:prstClr val="black"/>
                </a:solidFill>
                <a:latin typeface="Meiryo UI" pitchFamily="50" charset="-128"/>
                <a:ea typeface="Meiryo UI" pitchFamily="50" charset="-128"/>
                <a:cs typeface="Meiryo UI" pitchFamily="50" charset="-128"/>
              </a:rPr>
              <a:t>回</a:t>
            </a:r>
            <a:endParaRPr lang="en-US" altLang="ja-JP" sz="1000" strike="sngStrike"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・啓発イベントへの出展：</a:t>
            </a:r>
            <a:r>
              <a:rPr lang="en-US" altLang="ja-JP" sz="1000" dirty="0" smtClean="0">
                <a:solidFill>
                  <a:srgbClr val="FF0000"/>
                </a:solidFill>
                <a:latin typeface="Meiryo UI" pitchFamily="50" charset="-128"/>
                <a:ea typeface="Meiryo UI" pitchFamily="50" charset="-128"/>
                <a:cs typeface="Meiryo UI" pitchFamily="50" charset="-128"/>
              </a:rPr>
              <a:t>4</a:t>
            </a:r>
            <a:r>
              <a:rPr lang="ja-JP" altLang="en-US" sz="1000" dirty="0" smtClean="0">
                <a:solidFill>
                  <a:prstClr val="black"/>
                </a:solidFill>
                <a:latin typeface="Meiryo UI" pitchFamily="50" charset="-128"/>
                <a:ea typeface="Meiryo UI" pitchFamily="50" charset="-128"/>
                <a:cs typeface="Meiryo UI" pitchFamily="50" charset="-128"/>
              </a:rPr>
              <a:t>回</a:t>
            </a:r>
            <a:r>
              <a:rPr lang="ja-JP" altLang="en-US" sz="1000" dirty="0" smtClean="0">
                <a:solidFill>
                  <a:srgbClr val="FF0000"/>
                </a:solidFill>
                <a:latin typeface="Meiryo UI" pitchFamily="50" charset="-128"/>
                <a:ea typeface="Meiryo UI" pitchFamily="50" charset="-128"/>
                <a:cs typeface="Meiryo UI" pitchFamily="50" charset="-128"/>
              </a:rPr>
              <a:t> </a:t>
            </a:r>
            <a:r>
              <a:rPr lang="ja-JP" altLang="en-US" sz="1000" dirty="0">
                <a:solidFill>
                  <a:srgbClr val="FF0000"/>
                </a:solidFill>
                <a:latin typeface="Meiryo UI" pitchFamily="50" charset="-128"/>
                <a:ea typeface="Meiryo UI" pitchFamily="50" charset="-128"/>
                <a:cs typeface="Meiryo UI" pitchFamily="50" charset="-128"/>
              </a:rPr>
              <a:t>・チラシ配布：</a:t>
            </a:r>
            <a:r>
              <a:rPr lang="en-US" altLang="ja-JP" sz="1000" dirty="0">
                <a:solidFill>
                  <a:srgbClr val="FF0000"/>
                </a:solidFill>
                <a:latin typeface="Meiryo UI" pitchFamily="50" charset="-128"/>
                <a:ea typeface="Meiryo UI" pitchFamily="50" charset="-128"/>
                <a:cs typeface="Meiryo UI" pitchFamily="50" charset="-128"/>
              </a:rPr>
              <a:t>55000</a:t>
            </a:r>
            <a:r>
              <a:rPr lang="ja-JP" altLang="en-US" sz="1000" dirty="0">
                <a:solidFill>
                  <a:srgbClr val="FF0000"/>
                </a:solidFill>
                <a:latin typeface="Meiryo UI" pitchFamily="50" charset="-128"/>
                <a:ea typeface="Meiryo UI" pitchFamily="50" charset="-128"/>
                <a:cs typeface="Meiryo UI" pitchFamily="50" charset="-128"/>
              </a:rPr>
              <a:t>部</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387732"/>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prstClr val="black"/>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2016</a:t>
            </a:r>
            <a:r>
              <a:rPr lang="ja-JP" altLang="en-US" sz="1000" dirty="0" smtClean="0">
                <a:solidFill>
                  <a:prstClr val="black"/>
                </a:solidFill>
                <a:latin typeface="Meiryo UI" pitchFamily="50" charset="-128"/>
                <a:ea typeface="Meiryo UI" pitchFamily="50" charset="-128"/>
                <a:cs typeface="Meiryo UI" pitchFamily="50" charset="-128"/>
              </a:rPr>
              <a:t>年度</a:t>
            </a:r>
            <a:r>
              <a:rPr lang="ja-JP" altLang="en-US" sz="1000" dirty="0">
                <a:solidFill>
                  <a:prstClr val="black"/>
                </a:solidFill>
                <a:latin typeface="Meiryo UI" pitchFamily="50" charset="-128"/>
                <a:ea typeface="Meiryo UI" pitchFamily="50" charset="-128"/>
                <a:cs typeface="Meiryo UI" pitchFamily="50" charset="-128"/>
              </a:rPr>
              <a:t>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12</a:t>
            </a:r>
            <a:r>
              <a:rPr lang="ja-JP" altLang="en-US" sz="1000" dirty="0">
                <a:solidFill>
                  <a:srgbClr val="FF0000"/>
                </a:solidFill>
                <a:latin typeface="Meiryo UI" pitchFamily="50" charset="-128"/>
                <a:ea typeface="Meiryo UI" pitchFamily="50" charset="-128"/>
                <a:cs typeface="Meiryo UI" pitchFamily="50" charset="-128"/>
              </a:rPr>
              <a:t>月</a:t>
            </a:r>
            <a:r>
              <a:rPr lang="ja-JP" altLang="en-US" sz="1000" dirty="0" smtClean="0">
                <a:solidFill>
                  <a:srgbClr val="FF0000"/>
                </a:solidFill>
                <a:latin typeface="Meiryo UI" pitchFamily="50" charset="-128"/>
                <a:ea typeface="Meiryo UI" pitchFamily="50" charset="-128"/>
                <a:cs typeface="Meiryo UI" pitchFamily="50" charset="-128"/>
              </a:rPr>
              <a:t>末</a:t>
            </a:r>
            <a:r>
              <a:rPr lang="ja-JP" altLang="en-US" sz="1000" dirty="0">
                <a:solidFill>
                  <a:srgbClr val="FF0000"/>
                </a:solidFill>
                <a:latin typeface="Meiryo UI" pitchFamily="50" charset="-128"/>
                <a:ea typeface="Meiryo UI" pitchFamily="50" charset="-128"/>
                <a:cs typeface="Meiryo UI" pitchFamily="50" charset="-128"/>
              </a:rPr>
              <a:t>現在</a:t>
            </a:r>
            <a:r>
              <a:rPr lang="ja-JP" altLang="en-US" sz="1000" dirty="0" smtClean="0">
                <a:solidFill>
                  <a:srgbClr val="FF0000"/>
                </a:solidFill>
                <a:latin typeface="Meiryo UI" pitchFamily="50" charset="-128"/>
                <a:ea typeface="Meiryo UI" pitchFamily="50" charset="-128"/>
                <a:cs typeface="Meiryo UI" pitchFamily="50" charset="-128"/>
              </a:rPr>
              <a:t>） </a:t>
            </a:r>
            <a:endParaRPr lang="en-US" altLang="ja-JP" sz="1000"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・受付件数　</a:t>
            </a:r>
            <a:r>
              <a:rPr lang="en-US" altLang="ja-JP" sz="1000" dirty="0" smtClean="0">
                <a:solidFill>
                  <a:srgbClr val="FF0000"/>
                </a:solidFill>
                <a:latin typeface="Meiryo UI" pitchFamily="50" charset="-128"/>
                <a:ea typeface="Meiryo UI" pitchFamily="50" charset="-128"/>
                <a:cs typeface="Meiryo UI" pitchFamily="50" charset="-128"/>
              </a:rPr>
              <a:t>58</a:t>
            </a:r>
            <a:r>
              <a:rPr lang="ja-JP" altLang="en-US" sz="1000" dirty="0" smtClean="0">
                <a:solidFill>
                  <a:prstClr val="black"/>
                </a:solidFill>
                <a:latin typeface="Meiryo UI" pitchFamily="50" charset="-128"/>
                <a:ea typeface="Meiryo UI" pitchFamily="50" charset="-128"/>
                <a:cs typeface="Meiryo UI" pitchFamily="50" charset="-128"/>
              </a:rPr>
              <a:t>件</a:t>
            </a:r>
            <a:r>
              <a:rPr lang="ja-JP" altLang="en-US" sz="1000" dirty="0">
                <a:solidFill>
                  <a:prstClr val="black"/>
                </a:solidFill>
                <a:latin typeface="Meiryo UI" pitchFamily="50" charset="-128"/>
                <a:ea typeface="Meiryo UI" pitchFamily="50" charset="-128"/>
                <a:cs typeface="Meiryo UI" pitchFamily="50" charset="-128"/>
              </a:rPr>
              <a:t>（うち</a:t>
            </a:r>
            <a:r>
              <a:rPr lang="en-US" altLang="ja-JP" sz="1000" dirty="0" smtClean="0">
                <a:solidFill>
                  <a:srgbClr val="FF0000"/>
                </a:solidFill>
                <a:latin typeface="Meiryo UI" pitchFamily="50" charset="-128"/>
                <a:ea typeface="Meiryo UI" pitchFamily="50" charset="-128"/>
                <a:cs typeface="Meiryo UI" pitchFamily="50" charset="-128"/>
              </a:rPr>
              <a:t>43</a:t>
            </a:r>
            <a:r>
              <a:rPr lang="ja-JP" altLang="en-US" sz="1000" dirty="0" smtClean="0">
                <a:solidFill>
                  <a:prstClr val="black"/>
                </a:solidFill>
                <a:latin typeface="Meiryo UI" pitchFamily="50" charset="-128"/>
                <a:ea typeface="Meiryo UI" pitchFamily="50" charset="-128"/>
                <a:cs typeface="Meiryo UI" pitchFamily="50" charset="-128"/>
              </a:rPr>
              <a:t>件</a:t>
            </a:r>
            <a:r>
              <a:rPr lang="ja-JP" altLang="en-US" sz="1000" dirty="0">
                <a:solidFill>
                  <a:prstClr val="black"/>
                </a:solidFill>
                <a:latin typeface="Meiryo UI" pitchFamily="50" charset="-128"/>
                <a:ea typeface="Meiryo UI" pitchFamily="50" charset="-128"/>
                <a:cs typeface="Meiryo UI" pitchFamily="50" charset="-128"/>
              </a:rPr>
              <a:t>で実施済）</a:t>
            </a:r>
            <a:endParaRPr lang="en-US" altLang="ja-JP" sz="1000" dirty="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電力消費削減提案量：</a:t>
            </a:r>
            <a:r>
              <a:rPr lang="en-US" altLang="ja-JP" sz="1000" dirty="0" smtClean="0">
                <a:solidFill>
                  <a:srgbClr val="FF0000"/>
                </a:solidFill>
                <a:latin typeface="Meiryo UI" pitchFamily="50" charset="-128"/>
                <a:ea typeface="Meiryo UI" pitchFamily="50" charset="-128"/>
                <a:cs typeface="Meiryo UI" pitchFamily="50" charset="-128"/>
              </a:rPr>
              <a:t>87</a:t>
            </a:r>
            <a:r>
              <a:rPr lang="ja-JP" altLang="en-US" sz="1000" dirty="0" smtClean="0">
                <a:solidFill>
                  <a:prstClr val="black"/>
                </a:solidFill>
                <a:latin typeface="Meiryo UI" pitchFamily="50" charset="-128"/>
                <a:ea typeface="Meiryo UI" pitchFamily="50" charset="-128"/>
                <a:cs typeface="Meiryo UI" pitchFamily="50" charset="-128"/>
              </a:rPr>
              <a:t>万</a:t>
            </a:r>
            <a:r>
              <a:rPr lang="en-US" altLang="ja-JP" sz="1000" dirty="0">
                <a:solidFill>
                  <a:prstClr val="black"/>
                </a:solidFill>
                <a:latin typeface="Meiryo UI" pitchFamily="50" charset="-128"/>
                <a:ea typeface="Meiryo UI" pitchFamily="50" charset="-128"/>
                <a:cs typeface="Meiryo UI" pitchFamily="50" charset="-128"/>
              </a:rPr>
              <a:t>kWh/</a:t>
            </a:r>
            <a:r>
              <a:rPr lang="ja-JP" altLang="en-US" sz="1000" dirty="0">
                <a:solidFill>
                  <a:prstClr val="black"/>
                </a:solidFill>
                <a:latin typeface="Meiryo UI" pitchFamily="50" charset="-128"/>
                <a:ea typeface="Meiryo UI" pitchFamily="50" charset="-128"/>
                <a:cs typeface="Meiryo UI" pitchFamily="50" charset="-128"/>
              </a:rPr>
              <a:t>年</a:t>
            </a:r>
            <a:endParaRPr lang="en-US" altLang="ja-JP" sz="1000" dirty="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報告済</a:t>
            </a:r>
            <a:r>
              <a:rPr lang="en-US" altLang="ja-JP" sz="1000" dirty="0" smtClean="0">
                <a:solidFill>
                  <a:srgbClr val="FF0000"/>
                </a:solidFill>
                <a:latin typeface="Meiryo UI" pitchFamily="50" charset="-128"/>
                <a:ea typeface="Meiryo UI" pitchFamily="50" charset="-128"/>
                <a:cs typeface="Meiryo UI" pitchFamily="50" charset="-128"/>
              </a:rPr>
              <a:t>15</a:t>
            </a:r>
            <a:r>
              <a:rPr lang="ja-JP" altLang="en-US" sz="1000" dirty="0" smtClean="0">
                <a:solidFill>
                  <a:prstClr val="black"/>
                </a:solidFill>
                <a:latin typeface="Meiryo UI" pitchFamily="50" charset="-128"/>
                <a:ea typeface="Meiryo UI" pitchFamily="50" charset="-128"/>
                <a:cs typeface="Meiryo UI" pitchFamily="50" charset="-128"/>
              </a:rPr>
              <a:t>件の</a:t>
            </a:r>
            <a:r>
              <a:rPr lang="ja-JP" altLang="en-US" sz="1000" dirty="0">
                <a:solidFill>
                  <a:prstClr val="black"/>
                </a:solidFill>
                <a:latin typeface="Meiryo UI" pitchFamily="50" charset="-128"/>
                <a:ea typeface="Meiryo UI" pitchFamily="50" charset="-128"/>
                <a:cs typeface="Meiryo UI" pitchFamily="50" charset="-128"/>
              </a:rPr>
              <a:t>累計）</a:t>
            </a:r>
            <a:endParaRPr lang="en-US" altLang="ja-JP" sz="1000" dirty="0">
              <a:solidFill>
                <a:prstClr val="black"/>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70" y="2267831"/>
            <a:ext cx="2017776" cy="1706880"/>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073" y="2277762"/>
            <a:ext cx="1956654" cy="170673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568" y="5310235"/>
            <a:ext cx="1859973" cy="1278082"/>
          </a:xfrm>
          <a:prstGeom prst="rect">
            <a:avLst/>
          </a:prstGeom>
        </p:spPr>
      </p:pic>
    </p:spTree>
    <p:extLst>
      <p:ext uri="{BB962C8B-B14F-4D97-AF65-F5344CB8AC3E}">
        <p14:creationId xmlns:p14="http://schemas.microsoft.com/office/powerpoint/2010/main" val="115626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TanakaHideno\Desktop\エネマネA2ol - コピー (2).a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305" y="2258857"/>
            <a:ext cx="1018129" cy="1440000"/>
          </a:xfrm>
          <a:prstGeom prst="rect">
            <a:avLst/>
          </a:prstGeom>
          <a:noFill/>
          <a:ln w="1270">
            <a:solidFill>
              <a:schemeClr val="tx1"/>
            </a:solidFill>
            <a:prstDash val="solid"/>
          </a:ln>
          <a:extLst>
            <a:ext uri="{909E8E84-426E-40DD-AFC4-6F175D3DCCD1}">
              <a14:hiddenFill xmlns:a14="http://schemas.microsoft.com/office/drawing/2010/main">
                <a:solidFill>
                  <a:srgbClr val="FFFFFF"/>
                </a:solidFill>
              </a14:hiddenFill>
            </a:ext>
          </a:extLst>
        </p:spPr>
      </p:pic>
      <p:pic>
        <p:nvPicPr>
          <p:cNvPr id="1029" name="Picture 5" descr="D:\TanakaHideno\Desktop\EMSチラシVer.2_11_1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4972" y="3747027"/>
            <a:ext cx="1018131" cy="1440000"/>
          </a:xfrm>
          <a:prstGeom prst="rect">
            <a:avLst/>
          </a:prstGeom>
          <a:noFill/>
          <a:ln w="1270">
            <a:solidFill>
              <a:schemeClr val="tx1">
                <a:alpha val="90000"/>
              </a:schemeClr>
            </a:solidFill>
          </a:ln>
          <a:extLst>
            <a:ext uri="{909E8E84-426E-40DD-AFC4-6F175D3DCCD1}">
              <a14:hiddenFill xmlns:a14="http://schemas.microsoft.com/office/drawing/2010/main">
                <a:solidFill>
                  <a:srgbClr val="FFFFFF"/>
                </a:solidFill>
              </a14:hiddenFill>
            </a:ext>
          </a:extLst>
        </p:spPr>
      </p:pic>
      <p:pic>
        <p:nvPicPr>
          <p:cNvPr id="1030" name="Picture 6" descr="D:\TanakaHideno\Desktop\13_ヴァンサンク_121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1305" y="5246281"/>
            <a:ext cx="1018129" cy="1440000"/>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101" name="円/楕円 100"/>
          <p:cNvSpPr>
            <a:spLocks noChangeAspect="1"/>
          </p:cNvSpPr>
          <p:nvPr/>
        </p:nvSpPr>
        <p:spPr bwMode="auto">
          <a:xfrm>
            <a:off x="6586168" y="4421797"/>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endParaRPr lang="ja-JP" altLang="en-US" b="1" dirty="0">
              <a:solidFill>
                <a:prstClr val="white"/>
              </a:solidFill>
            </a:endParaRPr>
          </a:p>
        </p:txBody>
      </p:sp>
      <p:sp>
        <p:nvSpPr>
          <p:cNvPr id="16" name="角丸四角形 15"/>
          <p:cNvSpPr/>
          <p:nvPr/>
        </p:nvSpPr>
        <p:spPr>
          <a:xfrm>
            <a:off x="281581" y="764705"/>
            <a:ext cx="2461619"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251920" y="1509114"/>
            <a:ext cx="85171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◆需要家（中小事業者等）の</a:t>
            </a:r>
            <a:r>
              <a:rPr lang="ja-JP" altLang="en-US" b="0" i="0" dirty="0" smtClean="0">
                <a:solidFill>
                  <a:prstClr val="black"/>
                </a:solidFill>
                <a:latin typeface="Meiryo UI" pitchFamily="50" charset="-128"/>
                <a:ea typeface="Meiryo UI" pitchFamily="50" charset="-128"/>
                <a:cs typeface="Meiryo UI" pitchFamily="50" charset="-128"/>
              </a:rPr>
              <a:t>節電・省エネを</a:t>
            </a:r>
            <a:r>
              <a:rPr lang="ja-JP" altLang="en-US" b="0" i="0" dirty="0">
                <a:solidFill>
                  <a:prstClr val="black"/>
                </a:solidFill>
                <a:latin typeface="Meiryo UI" pitchFamily="50" charset="-128"/>
                <a:ea typeface="Meiryo UI" pitchFamily="50" charset="-128"/>
                <a:cs typeface="Meiryo UI" pitchFamily="50" charset="-128"/>
              </a:rPr>
              <a:t>促すため、電力需要のピークシフトや省エネの具体的な方法を提案する事業者を、「おおさか版</a:t>
            </a:r>
            <a:r>
              <a:rPr lang="en-US" altLang="ja-JP" b="0" i="0" dirty="0">
                <a:solidFill>
                  <a:prstClr val="black"/>
                </a:solidFill>
                <a:latin typeface="Meiryo UI" pitchFamily="50" charset="-128"/>
                <a:ea typeface="Meiryo UI" pitchFamily="50" charset="-128"/>
                <a:cs typeface="Meiryo UI" pitchFamily="50" charset="-128"/>
              </a:rPr>
              <a:t>BEMS</a:t>
            </a:r>
            <a:r>
              <a:rPr lang="ja-JP" altLang="en-US" b="0" i="0" dirty="0">
                <a:solidFill>
                  <a:prstClr val="black"/>
                </a:solidFill>
                <a:latin typeface="Meiryo UI" pitchFamily="50" charset="-128"/>
                <a:ea typeface="Meiryo UI" pitchFamily="50" charset="-128"/>
                <a:cs typeface="Meiryo UI" pitchFamily="50" charset="-128"/>
              </a:rPr>
              <a:t>事業者」として登録し、需要家</a:t>
            </a:r>
            <a:r>
              <a:rPr lang="ja-JP" altLang="en-US" b="0" i="0" dirty="0" smtClean="0">
                <a:solidFill>
                  <a:prstClr val="black"/>
                </a:solidFill>
                <a:latin typeface="Meiryo UI" pitchFamily="50" charset="-128"/>
                <a:ea typeface="Meiryo UI" pitchFamily="50" charset="-128"/>
                <a:cs typeface="Meiryo UI" pitchFamily="50" charset="-128"/>
              </a:rPr>
              <a:t>と「おおさか版</a:t>
            </a:r>
            <a:r>
              <a:rPr lang="en-US" altLang="ja-JP" b="0" i="0" dirty="0" smtClean="0">
                <a:solidFill>
                  <a:prstClr val="black"/>
                </a:solidFill>
                <a:latin typeface="Meiryo UI" pitchFamily="50" charset="-128"/>
                <a:ea typeface="Meiryo UI" pitchFamily="50" charset="-128"/>
                <a:cs typeface="Meiryo UI" pitchFamily="50" charset="-128"/>
              </a:rPr>
              <a:t>BEMS</a:t>
            </a:r>
            <a:r>
              <a:rPr lang="ja-JP" altLang="en-US" b="0" i="0" dirty="0">
                <a:solidFill>
                  <a:prstClr val="black"/>
                </a:solidFill>
                <a:latin typeface="Meiryo UI" pitchFamily="50" charset="-128"/>
                <a:ea typeface="Meiryo UI" pitchFamily="50" charset="-128"/>
                <a:cs typeface="Meiryo UI" pitchFamily="50" charset="-128"/>
              </a:rPr>
              <a:t>事</a:t>
            </a:r>
            <a:r>
              <a:rPr lang="ja-JP" altLang="en-US" b="0" i="0" dirty="0" smtClean="0">
                <a:solidFill>
                  <a:prstClr val="black"/>
                </a:solidFill>
                <a:latin typeface="Meiryo UI" pitchFamily="50" charset="-128"/>
                <a:ea typeface="Meiryo UI" pitchFamily="50" charset="-128"/>
                <a:cs typeface="Meiryo UI" pitchFamily="50" charset="-128"/>
              </a:rPr>
              <a:t>業者」の</a:t>
            </a:r>
            <a:r>
              <a:rPr lang="ja-JP" altLang="en-US" b="0" i="0" dirty="0">
                <a:solidFill>
                  <a:prstClr val="black"/>
                </a:solidFill>
                <a:latin typeface="Meiryo UI" pitchFamily="50" charset="-128"/>
                <a:ea typeface="Meiryo UI" pitchFamily="50" charset="-128"/>
                <a:cs typeface="Meiryo UI" pitchFamily="50" charset="-128"/>
              </a:rPr>
              <a:t>マッチングを図ります</a:t>
            </a:r>
            <a:r>
              <a:rPr lang="ja-JP" altLang="en-US" b="0" i="0" dirty="0" smtClean="0">
                <a:solidFill>
                  <a:prstClr val="black"/>
                </a:solidFill>
                <a:latin typeface="Meiryo UI" pitchFamily="50" charset="-128"/>
                <a:ea typeface="Meiryo UI" pitchFamily="50" charset="-128"/>
                <a:cs typeface="Meiryo UI" pitchFamily="50" charset="-128"/>
              </a:rPr>
              <a:t>。</a:t>
            </a:r>
            <a:endParaRPr lang="en-US" altLang="ja-JP" b="0" i="0" dirty="0">
              <a:solidFill>
                <a:prstClr val="black"/>
              </a:solidFill>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solidFill>
                  <a:prstClr val="black"/>
                </a:solidFill>
                <a:latin typeface="Meiryo UI" pitchFamily="50" charset="-128"/>
                <a:ea typeface="Meiryo UI" pitchFamily="50" charset="-128"/>
                <a:cs typeface="Meiryo UI" pitchFamily="50" charset="-128"/>
              </a:rPr>
              <a:t>◆</a:t>
            </a:r>
            <a:r>
              <a:rPr lang="en-US" altLang="ja-JP" b="0" i="0" dirty="0" smtClean="0">
                <a:solidFill>
                  <a:prstClr val="black"/>
                </a:solidFill>
                <a:latin typeface="Meiryo UI" pitchFamily="50" charset="-128"/>
                <a:ea typeface="Meiryo UI" pitchFamily="50" charset="-128"/>
                <a:cs typeface="Meiryo UI" pitchFamily="50" charset="-128"/>
              </a:rPr>
              <a:t>BEMS</a:t>
            </a:r>
            <a:r>
              <a:rPr lang="ja-JP" altLang="en-US" b="0" i="0" dirty="0" smtClean="0">
                <a:solidFill>
                  <a:prstClr val="black"/>
                </a:solidFill>
                <a:latin typeface="Meiryo UI" pitchFamily="50" charset="-128"/>
                <a:ea typeface="Meiryo UI" pitchFamily="50" charset="-128"/>
                <a:cs typeface="Meiryo UI" pitchFamily="50" charset="-128"/>
              </a:rPr>
              <a:t>の一層の認知度向上のため、より</a:t>
            </a:r>
            <a:r>
              <a:rPr lang="ja-JP" altLang="en-US" b="0" dirty="0" smtClean="0">
                <a:solidFill>
                  <a:prstClr val="black"/>
                </a:solidFill>
                <a:latin typeface="Meiryo UI" pitchFamily="50" charset="-128"/>
                <a:ea typeface="Meiryo UI" pitchFamily="50" charset="-128"/>
                <a:cs typeface="Meiryo UI" pitchFamily="50" charset="-128"/>
              </a:rPr>
              <a:t>積極的</a:t>
            </a:r>
            <a:r>
              <a:rPr lang="ja-JP" altLang="en-US" b="0" dirty="0">
                <a:solidFill>
                  <a:prstClr val="black"/>
                </a:solidFill>
                <a:latin typeface="Meiryo UI" pitchFamily="50" charset="-128"/>
                <a:ea typeface="Meiryo UI" pitchFamily="50" charset="-128"/>
                <a:cs typeface="Meiryo UI" pitchFamily="50" charset="-128"/>
              </a:rPr>
              <a:t>なエネマネの情報発信を実施し</a:t>
            </a:r>
            <a:r>
              <a:rPr lang="ja-JP" altLang="en-US" b="0" i="0" dirty="0">
                <a:solidFill>
                  <a:prstClr val="black"/>
                </a:solidFill>
                <a:latin typeface="Meiryo UI" pitchFamily="50" charset="-128"/>
                <a:ea typeface="Meiryo UI" pitchFamily="50" charset="-128"/>
                <a:cs typeface="Meiryo UI" pitchFamily="50" charset="-128"/>
              </a:rPr>
              <a:t>、</a:t>
            </a:r>
            <a:r>
              <a:rPr lang="en-US" altLang="ja-JP" b="0" i="0" dirty="0">
                <a:solidFill>
                  <a:prstClr val="black"/>
                </a:solidFill>
                <a:latin typeface="Meiryo UI" pitchFamily="50" charset="-128"/>
                <a:ea typeface="Meiryo UI" pitchFamily="50" charset="-128"/>
                <a:cs typeface="Meiryo UI" pitchFamily="50" charset="-128"/>
              </a:rPr>
              <a:t>BEMS</a:t>
            </a:r>
            <a:r>
              <a:rPr lang="ja-JP" altLang="en-US" b="0" dirty="0">
                <a:solidFill>
                  <a:prstClr val="black"/>
                </a:solidFill>
                <a:latin typeface="Meiryo UI" pitchFamily="50" charset="-128"/>
                <a:ea typeface="Meiryo UI" pitchFamily="50" charset="-128"/>
                <a:cs typeface="Meiryo UI" pitchFamily="50" charset="-128"/>
              </a:rPr>
              <a:t>の導入促進を図り、中小事業者の省エネ・節電につなげます</a:t>
            </a:r>
            <a:r>
              <a:rPr lang="ja-JP" altLang="en-US" b="0" dirty="0" smtClean="0">
                <a:solidFill>
                  <a:prstClr val="black"/>
                </a:solidFill>
                <a:latin typeface="Meiryo UI" pitchFamily="50" charset="-128"/>
                <a:ea typeface="Meiryo UI" pitchFamily="50" charset="-128"/>
                <a:cs typeface="Meiryo UI" pitchFamily="50" charset="-128"/>
              </a:rPr>
              <a:t>。</a:t>
            </a:r>
            <a:endParaRPr lang="en-US" altLang="ja-JP" b="0" dirty="0" smtClean="0">
              <a:solidFill>
                <a:prstClr val="black"/>
              </a:solidFill>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solidFill>
                  <a:prstClr val="black"/>
                </a:solidFill>
                <a:latin typeface="Meiryo UI" pitchFamily="50" charset="-128"/>
                <a:ea typeface="Meiryo UI" pitchFamily="50" charset="-128"/>
                <a:cs typeface="Meiryo UI" pitchFamily="50" charset="-128"/>
              </a:rPr>
              <a:t>（ 「ロゴ」の活用、「</a:t>
            </a:r>
            <a:r>
              <a:rPr lang="en-US" altLang="ja-JP" b="0" i="0" dirty="0">
                <a:solidFill>
                  <a:prstClr val="black"/>
                </a:solidFill>
                <a:latin typeface="Meiryo UI" pitchFamily="50" charset="-128"/>
                <a:ea typeface="Meiryo UI" pitchFamily="50" charset="-128"/>
                <a:cs typeface="Meiryo UI" pitchFamily="50" charset="-128"/>
              </a:rPr>
              <a:t>EMS</a:t>
            </a:r>
            <a:r>
              <a:rPr lang="ja-JP" altLang="en-US" b="0" i="0" dirty="0">
                <a:solidFill>
                  <a:prstClr val="black"/>
                </a:solidFill>
                <a:latin typeface="Meiryo UI" pitchFamily="50" charset="-128"/>
                <a:ea typeface="Meiryo UI" pitchFamily="50" charset="-128"/>
                <a:cs typeface="Meiryo UI" pitchFamily="50" charset="-128"/>
              </a:rPr>
              <a:t>導入事例集</a:t>
            </a:r>
            <a:r>
              <a:rPr lang="ja-JP" altLang="en-US"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srgbClr val="FF0000"/>
                </a:solidFill>
                <a:latin typeface="Meiryo UI" pitchFamily="50" charset="-128"/>
                <a:ea typeface="Meiryo UI" pitchFamily="50" charset="-128"/>
                <a:cs typeface="Meiryo UI" pitchFamily="50" charset="-128"/>
              </a:rPr>
              <a:t>等啓発素材を</a:t>
            </a:r>
            <a:r>
              <a:rPr lang="ja-JP" altLang="en-US" b="0" i="0" dirty="0">
                <a:solidFill>
                  <a:srgbClr val="FF0000"/>
                </a:solidFill>
                <a:latin typeface="Meiryo UI" pitchFamily="50" charset="-128"/>
                <a:ea typeface="Meiryo UI" pitchFamily="50" charset="-128"/>
                <a:cs typeface="Meiryo UI" pitchFamily="50" charset="-128"/>
              </a:rPr>
              <a:t>活用</a:t>
            </a:r>
            <a:r>
              <a:rPr lang="ja-JP" altLang="en-US" b="0" i="0" dirty="0" smtClean="0">
                <a:solidFill>
                  <a:prstClr val="black"/>
                </a:solidFill>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セミナーの</a:t>
            </a:r>
            <a:r>
              <a:rPr lang="ja-JP" altLang="en-US" b="0" i="0" dirty="0" smtClean="0">
                <a:solidFill>
                  <a:prstClr val="black"/>
                </a:solidFill>
                <a:latin typeface="Meiryo UI" pitchFamily="50" charset="-128"/>
                <a:ea typeface="Meiryo UI" pitchFamily="50" charset="-128"/>
                <a:cs typeface="Meiryo UI" pitchFamily="50" charset="-128"/>
              </a:rPr>
              <a:t>開催、各種業界</a:t>
            </a:r>
            <a:r>
              <a:rPr lang="ja-JP" altLang="en-US" b="0" i="0" dirty="0">
                <a:solidFill>
                  <a:prstClr val="black"/>
                </a:solidFill>
                <a:latin typeface="Meiryo UI" pitchFamily="50" charset="-128"/>
                <a:ea typeface="Meiryo UI" pitchFamily="50" charset="-128"/>
                <a:cs typeface="Meiryo UI" pitchFamily="50" charset="-128"/>
              </a:rPr>
              <a:t>団体</a:t>
            </a:r>
            <a:r>
              <a:rPr lang="ja-JP" altLang="en-US" b="0" i="0" dirty="0" smtClean="0">
                <a:solidFill>
                  <a:prstClr val="black"/>
                </a:solidFill>
                <a:latin typeface="Meiryo UI" pitchFamily="50" charset="-128"/>
                <a:ea typeface="Meiryo UI" pitchFamily="50" charset="-128"/>
                <a:cs typeface="Meiryo UI" pitchFamily="50" charset="-128"/>
              </a:rPr>
              <a:t>と密に連携）</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602730" y="1104046"/>
            <a:ext cx="66258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a:t>
            </a:r>
            <a:r>
              <a:rPr lang="ja-JP" altLang="en-US" sz="1100" b="0" i="0" dirty="0">
                <a:solidFill>
                  <a:prstClr val="black"/>
                </a:solidFill>
                <a:latin typeface="Meiryo UI" pitchFamily="50" charset="-128"/>
                <a:ea typeface="Meiryo UI" pitchFamily="50" charset="-128"/>
                <a:cs typeface="Meiryo UI" pitchFamily="50" charset="-128"/>
              </a:rPr>
              <a:t>ビルや工場等の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見える化」する</a:t>
            </a:r>
            <a:r>
              <a:rPr lang="ja-JP" altLang="en-US" sz="1100" b="0" i="0" dirty="0" smtClean="0">
                <a:solidFill>
                  <a:prstClr val="black"/>
                </a:solidFill>
                <a:latin typeface="Meiryo UI" pitchFamily="50" charset="-128"/>
                <a:ea typeface="Meiryo UI" pitchFamily="50" charset="-128"/>
                <a:cs typeface="Meiryo UI" pitchFamily="50" charset="-128"/>
              </a:rPr>
              <a:t>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489855" y="867232"/>
            <a:ext cx="2176375"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srgbClr val="FF0000"/>
                </a:solidFill>
                <a:latin typeface="Meiryo UI" pitchFamily="50" charset="-128"/>
                <a:ea typeface="Meiryo UI" pitchFamily="50" charset="-128"/>
                <a:cs typeface="Meiryo UI" pitchFamily="50" charset="-128"/>
              </a:rPr>
              <a:t>年度実績 ＞</a:t>
            </a:r>
            <a:r>
              <a:rPr lang="en-US" altLang="ja-JP" sz="1050" dirty="0" smtClean="0">
                <a:solidFill>
                  <a:srgbClr val="FF0000"/>
                </a:solidFill>
                <a:latin typeface="Meiryo UI" pitchFamily="50" charset="-128"/>
                <a:ea typeface="Meiryo UI" pitchFamily="50" charset="-128"/>
                <a:cs typeface="Meiryo UI" pitchFamily="50" charset="-128"/>
              </a:rPr>
              <a:t>(12</a:t>
            </a:r>
            <a:r>
              <a:rPr lang="ja-JP" altLang="en-US" sz="1050" dirty="0" smtClean="0">
                <a:solidFill>
                  <a:srgbClr val="FF0000"/>
                </a:solidFill>
                <a:latin typeface="Meiryo UI" pitchFamily="50" charset="-128"/>
                <a:ea typeface="Meiryo UI" pitchFamily="50" charset="-128"/>
                <a:cs typeface="Meiryo UI" pitchFamily="50" charset="-128"/>
              </a:rPr>
              <a:t>月末現在</a:t>
            </a:r>
            <a:r>
              <a:rPr lang="en-US" altLang="ja-JP" sz="1050" dirty="0" smtClean="0">
                <a:solidFill>
                  <a:srgbClr val="FF0000"/>
                </a:solidFill>
                <a:latin typeface="Meiryo UI" pitchFamily="50" charset="-128"/>
                <a:ea typeface="Meiryo UI" pitchFamily="50" charset="-128"/>
                <a:cs typeface="Meiryo UI" pitchFamily="50" charset="-128"/>
              </a:rPr>
              <a:t>)</a:t>
            </a:r>
            <a:endParaRPr lang="en-US" altLang="ja-JP"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smtClean="0">
                <a:solidFill>
                  <a:srgbClr val="FF0000"/>
                </a:solidFill>
                <a:latin typeface="Meiryo UI" pitchFamily="50" charset="-128"/>
                <a:ea typeface="Meiryo UI" pitchFamily="50" charset="-128"/>
                <a:cs typeface="Meiryo UI" pitchFamily="50" charset="-128"/>
              </a:rPr>
              <a:t>　　・登録事業者数：</a:t>
            </a:r>
            <a:r>
              <a:rPr lang="en-US" altLang="ja-JP" sz="1050" dirty="0" smtClean="0">
                <a:solidFill>
                  <a:srgbClr val="FF0000"/>
                </a:solidFill>
                <a:latin typeface="Meiryo UI" pitchFamily="50" charset="-128"/>
                <a:ea typeface="Meiryo UI" pitchFamily="50" charset="-128"/>
                <a:cs typeface="Meiryo UI" pitchFamily="50" charset="-128"/>
              </a:rPr>
              <a:t>20</a:t>
            </a:r>
            <a:r>
              <a:rPr lang="ja-JP" altLang="en-US" sz="1050" dirty="0" smtClean="0">
                <a:solidFill>
                  <a:srgbClr val="FF0000"/>
                </a:solidFill>
                <a:latin typeface="Meiryo UI" pitchFamily="50" charset="-128"/>
                <a:ea typeface="Meiryo UI" pitchFamily="50" charset="-128"/>
                <a:cs typeface="Meiryo UI" pitchFamily="50" charset="-128"/>
              </a:rPr>
              <a:t>社</a:t>
            </a: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1" name="正方形/長方形 10"/>
          <p:cNvSpPr/>
          <p:nvPr/>
        </p:nvSpPr>
        <p:spPr>
          <a:xfrm>
            <a:off x="2869400" y="852171"/>
            <a:ext cx="36872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AutoShape 187"/>
          <p:cNvSpPr>
            <a:spLocks noChangeArrowheads="1"/>
          </p:cNvSpPr>
          <p:nvPr/>
        </p:nvSpPr>
        <p:spPr bwMode="auto">
          <a:xfrm>
            <a:off x="1380244" y="2844723"/>
            <a:ext cx="2018601"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300" b="1" dirty="0" smtClean="0">
                <a:solidFill>
                  <a:prstClr val="black"/>
                </a:solidFill>
                <a:ea typeface="HG丸ｺﾞｼｯｸM-PRO" pitchFamily="50" charset="-128"/>
              </a:rPr>
              <a:t>おおさか版</a:t>
            </a:r>
            <a:r>
              <a:rPr lang="en-US" altLang="ja-JP" sz="1300" b="1" dirty="0" smtClean="0">
                <a:solidFill>
                  <a:prstClr val="black"/>
                </a:solidFill>
                <a:ea typeface="HG丸ｺﾞｼｯｸM-PRO" pitchFamily="50" charset="-128"/>
              </a:rPr>
              <a:t>BEMS</a:t>
            </a:r>
            <a:r>
              <a:rPr lang="ja-JP" altLang="en-US" sz="1300" b="1" dirty="0" smtClean="0">
                <a:solidFill>
                  <a:prstClr val="black"/>
                </a:solidFill>
                <a:ea typeface="HG丸ｺﾞｼｯｸM-PRO" pitchFamily="50" charset="-128"/>
              </a:rPr>
              <a:t>事業者</a:t>
            </a:r>
            <a:endParaRPr lang="ja-JP" altLang="en-US" sz="1300" b="1" dirty="0">
              <a:solidFill>
                <a:prstClr val="black"/>
              </a:solidFill>
              <a:ea typeface="HG丸ｺﾞｼｯｸM-PRO" pitchFamily="50" charset="-128"/>
            </a:endParaRPr>
          </a:p>
        </p:txBody>
      </p:sp>
      <p:sp>
        <p:nvSpPr>
          <p:cNvPr id="97" name="AutoShape 187"/>
          <p:cNvSpPr>
            <a:spLocks noChangeArrowheads="1"/>
          </p:cNvSpPr>
          <p:nvPr/>
        </p:nvSpPr>
        <p:spPr bwMode="auto">
          <a:xfrm>
            <a:off x="5605802" y="2805359"/>
            <a:ext cx="2691900"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300" b="1" dirty="0" smtClean="0">
                <a:solidFill>
                  <a:prstClr val="black"/>
                </a:solidFill>
                <a:ea typeface="HG丸ｺﾞｼｯｸM-PRO" pitchFamily="50" charset="-128"/>
              </a:rPr>
              <a:t>BEMS</a:t>
            </a:r>
            <a:r>
              <a:rPr lang="ja-JP" altLang="en-US" sz="1300" b="1" dirty="0" smtClean="0">
                <a:solidFill>
                  <a:prstClr val="black"/>
                </a:solidFill>
                <a:ea typeface="HG丸ｺﾞｼｯｸM-PRO" pitchFamily="50" charset="-128"/>
              </a:rPr>
              <a:t>導入促進に向けた普及啓発</a:t>
            </a:r>
            <a:endParaRPr lang="ja-JP" altLang="en-US" sz="1300" b="1" dirty="0">
              <a:solidFill>
                <a:prstClr val="black"/>
              </a:solidFill>
              <a:ea typeface="HG丸ｺﾞｼｯｸM-PRO" pitchFamily="50" charset="-128"/>
            </a:endParaRPr>
          </a:p>
        </p:txBody>
      </p:sp>
      <p:sp>
        <p:nvSpPr>
          <p:cNvPr id="100" name="円/楕円 99"/>
          <p:cNvSpPr>
            <a:spLocks noChangeAspect="1"/>
          </p:cNvSpPr>
          <p:nvPr/>
        </p:nvSpPr>
        <p:spPr bwMode="auto">
          <a:xfrm>
            <a:off x="5864948" y="3260585"/>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102" name="円/楕円 101"/>
          <p:cNvSpPr>
            <a:spLocks noChangeAspect="1"/>
          </p:cNvSpPr>
          <p:nvPr/>
        </p:nvSpPr>
        <p:spPr bwMode="auto">
          <a:xfrm>
            <a:off x="5136197" y="4389898"/>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105" name="テキスト ボックス 71"/>
          <p:cNvSpPr txBox="1">
            <a:spLocks noChangeArrowheads="1"/>
          </p:cNvSpPr>
          <p:nvPr/>
        </p:nvSpPr>
        <p:spPr bwMode="auto">
          <a:xfrm>
            <a:off x="5864631" y="3686119"/>
            <a:ext cx="2014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おおさか</a:t>
            </a:r>
            <a:endParaRPr lang="en-US" altLang="ja-JP" sz="1100" dirty="0" smtClean="0">
              <a:solidFill>
                <a:prstClr val="black"/>
              </a:solidFill>
              <a:latin typeface="HG創英ﾌﾟﾚｾﾞﾝｽEB" pitchFamily="17" charset="-128"/>
              <a:ea typeface="HG創英ﾌﾟﾚｾﾞﾝｽEB" pitchFamily="17" charset="-128"/>
            </a:endParaRPr>
          </a:p>
          <a:p>
            <a:pP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スマートエネルギーセンター</a:t>
            </a:r>
            <a:endParaRPr lang="ja-JP" altLang="en-US" sz="1100" dirty="0">
              <a:solidFill>
                <a:prstClr val="black"/>
              </a:solidFill>
              <a:latin typeface="HG創英ﾌﾟﾚｾﾞﾝｽEB" pitchFamily="17" charset="-128"/>
              <a:ea typeface="HG創英ﾌﾟﾚｾﾞﾝｽEB" pitchFamily="17" charset="-128"/>
            </a:endParaRPr>
          </a:p>
        </p:txBody>
      </p:sp>
      <p:sp>
        <p:nvSpPr>
          <p:cNvPr id="106" name="テキスト ボックス 72"/>
          <p:cNvSpPr txBox="1">
            <a:spLocks noChangeArrowheads="1"/>
          </p:cNvSpPr>
          <p:nvPr/>
        </p:nvSpPr>
        <p:spPr bwMode="auto">
          <a:xfrm>
            <a:off x="5122655" y="5664675"/>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おおさか版</a:t>
            </a:r>
            <a:endParaRPr lang="en-US" altLang="ja-JP" sz="1100" dirty="0" smtClean="0">
              <a:solidFill>
                <a:prstClr val="black"/>
              </a:solidFill>
              <a:latin typeface="HG創英ﾌﾟﾚｾﾞﾝｽEB" pitchFamily="17" charset="-128"/>
              <a:ea typeface="HG創英ﾌﾟﾚｾﾞﾝｽEB" pitchFamily="17" charset="-128"/>
            </a:endParaRPr>
          </a:p>
          <a:p>
            <a:pPr algn="ctr" eaLnBrk="1" hangingPunct="1">
              <a:spcBef>
                <a:spcPct val="0"/>
              </a:spcBef>
              <a:buFontTx/>
              <a:buNone/>
            </a:pPr>
            <a:r>
              <a:rPr lang="ja-JP" altLang="en-US" sz="1100" dirty="0">
                <a:solidFill>
                  <a:prstClr val="black"/>
                </a:solidFill>
                <a:latin typeface="HG創英ﾌﾟﾚｾﾞﾝｽEB" pitchFamily="17" charset="-128"/>
                <a:ea typeface="HG創英ﾌﾟﾚｾﾞﾝｽEB" pitchFamily="17" charset="-128"/>
              </a:rPr>
              <a:t>ＢＥＭＳ</a:t>
            </a:r>
            <a:r>
              <a:rPr lang="ja-JP" altLang="en-US" sz="1100" dirty="0" smtClean="0">
                <a:solidFill>
                  <a:prstClr val="black"/>
                </a:solidFill>
                <a:latin typeface="HG創英ﾌﾟﾚｾﾞﾝｽEB" pitchFamily="17" charset="-128"/>
                <a:ea typeface="HG創英ﾌﾟﾚｾﾞﾝｽEB" pitchFamily="17" charset="-128"/>
              </a:rPr>
              <a:t>事</a:t>
            </a:r>
            <a:r>
              <a:rPr lang="ja-JP" altLang="en-US" sz="1100" dirty="0">
                <a:solidFill>
                  <a:prstClr val="black"/>
                </a:solidFill>
                <a:latin typeface="HG創英ﾌﾟﾚｾﾞﾝｽEB" pitchFamily="17" charset="-128"/>
                <a:ea typeface="HG創英ﾌﾟﾚｾﾞﾝｽEB" pitchFamily="17" charset="-128"/>
              </a:rPr>
              <a:t>業者</a:t>
            </a:r>
          </a:p>
        </p:txBody>
      </p:sp>
      <p:sp>
        <p:nvSpPr>
          <p:cNvPr id="107" name="テキスト ボックス 73"/>
          <p:cNvSpPr txBox="1">
            <a:spLocks noChangeArrowheads="1"/>
          </p:cNvSpPr>
          <p:nvPr/>
        </p:nvSpPr>
        <p:spPr bwMode="auto">
          <a:xfrm>
            <a:off x="7495326" y="5728985"/>
            <a:ext cx="1441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a:solidFill>
                  <a:prstClr val="black"/>
                </a:solidFill>
                <a:latin typeface="HG創英ﾌﾟﾚｾﾞﾝｽEB" pitchFamily="17" charset="-128"/>
                <a:ea typeface="HG創英ﾌﾟﾚｾﾞﾝｽEB" pitchFamily="17" charset="-128"/>
              </a:rPr>
              <a:t>事業者</a:t>
            </a:r>
          </a:p>
        </p:txBody>
      </p:sp>
      <p:sp>
        <p:nvSpPr>
          <p:cNvPr id="108" name="右矢印 107"/>
          <p:cNvSpPr/>
          <p:nvPr/>
        </p:nvSpPr>
        <p:spPr>
          <a:xfrm rot="3732064">
            <a:off x="7157781" y="4215401"/>
            <a:ext cx="392113" cy="257175"/>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sp>
        <p:nvSpPr>
          <p:cNvPr id="109" name="右矢印 108"/>
          <p:cNvSpPr/>
          <p:nvPr/>
        </p:nvSpPr>
        <p:spPr>
          <a:xfrm>
            <a:off x="6410863" y="5724669"/>
            <a:ext cx="1322338" cy="25400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110" name="直線矢印コネクタ 109"/>
          <p:cNvCxnSpPr/>
          <p:nvPr/>
        </p:nvCxnSpPr>
        <p:spPr>
          <a:xfrm>
            <a:off x="8037488" y="4702268"/>
            <a:ext cx="377825" cy="7413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7910488" y="4773705"/>
            <a:ext cx="342900" cy="6731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7767613" y="4845143"/>
            <a:ext cx="304800" cy="6016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7640613" y="4905468"/>
            <a:ext cx="287338" cy="56515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7519963" y="4951505"/>
            <a:ext cx="265113" cy="519113"/>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7407251" y="5013418"/>
            <a:ext cx="233362" cy="4572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16" name="グループ化 13"/>
          <p:cNvGrpSpPr>
            <a:grpSpLocks/>
          </p:cNvGrpSpPr>
          <p:nvPr/>
        </p:nvGrpSpPr>
        <p:grpSpPr bwMode="auto">
          <a:xfrm rot="-1664396">
            <a:off x="7191202" y="4465102"/>
            <a:ext cx="976312" cy="382587"/>
            <a:chOff x="7074272" y="5301208"/>
            <a:chExt cx="975072" cy="381709"/>
          </a:xfrm>
        </p:grpSpPr>
        <p:sp>
          <p:nvSpPr>
            <p:cNvPr id="117" name="角丸四角形 116"/>
            <p:cNvSpPr/>
            <p:nvPr/>
          </p:nvSpPr>
          <p:spPr>
            <a:xfrm>
              <a:off x="7091571" y="5301208"/>
              <a:ext cx="855453" cy="381709"/>
            </a:xfrm>
            <a:prstGeom prst="roundRect">
              <a:avLst/>
            </a:prstGeom>
            <a:gradFill>
              <a:gsLst>
                <a:gs pos="0">
                  <a:srgbClr val="4F81BD">
                    <a:shade val="51000"/>
                    <a:satMod val="130000"/>
                    <a:alpha val="57000"/>
                  </a:srgbClr>
                </a:gs>
                <a:gs pos="80000">
                  <a:srgbClr val="4F81BD">
                    <a:shade val="93000"/>
                    <a:satMod val="130000"/>
                  </a:srgbClr>
                </a:gs>
                <a:gs pos="100000">
                  <a:srgbClr val="4F81BD">
                    <a:shade val="94000"/>
                    <a:satMod val="135000"/>
                  </a:srgbClr>
                </a:gs>
              </a:gsLst>
              <a:lin ang="2700000" scaled="1"/>
            </a:gradFill>
            <a:ln>
              <a:noFill/>
              <a:tailEnd type="triangle"/>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118" name="テキスト ボックス 76"/>
            <p:cNvSpPr txBox="1">
              <a:spLocks noChangeArrowheads="1"/>
            </p:cNvSpPr>
            <p:nvPr/>
          </p:nvSpPr>
          <p:spPr bwMode="auto">
            <a:xfrm>
              <a:off x="7074272" y="5353468"/>
              <a:ext cx="975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prstClr val="white"/>
                  </a:solidFill>
                  <a:latin typeface="HG創英ﾌﾟﾚｾﾞﾝｽEB" pitchFamily="17" charset="-128"/>
                  <a:ea typeface="HG創英ﾌﾟﾚｾﾞﾝｽEB" pitchFamily="17" charset="-128"/>
                </a:rPr>
                <a:t>業界団体</a:t>
              </a:r>
              <a:endParaRPr lang="ja-JP" altLang="en-US" sz="1400" dirty="0">
                <a:solidFill>
                  <a:prstClr val="white"/>
                </a:solidFill>
                <a:latin typeface="HG創英ﾌﾟﾚｾﾞﾝｽEB" pitchFamily="17" charset="-128"/>
                <a:ea typeface="HG創英ﾌﾟﾚｾﾞﾝｽEB" pitchFamily="17" charset="-128"/>
              </a:endParaRPr>
            </a:p>
          </p:txBody>
        </p:sp>
      </p:grpSp>
      <p:sp>
        <p:nvSpPr>
          <p:cNvPr id="119" name="左右矢印 118"/>
          <p:cNvSpPr/>
          <p:nvPr/>
        </p:nvSpPr>
        <p:spPr>
          <a:xfrm rot="17990256">
            <a:off x="5428755" y="4778213"/>
            <a:ext cx="1762820" cy="258417"/>
          </a:xfrm>
          <a:prstGeom prst="leftRightArrow">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kern="0">
              <a:solidFill>
                <a:prstClr val="white"/>
              </a:solidFill>
            </a:endParaRPr>
          </a:p>
        </p:txBody>
      </p:sp>
      <p:sp>
        <p:nvSpPr>
          <p:cNvPr id="120" name="テキスト ボックス 103"/>
          <p:cNvSpPr txBox="1">
            <a:spLocks noChangeArrowheads="1"/>
          </p:cNvSpPr>
          <p:nvPr/>
        </p:nvSpPr>
        <p:spPr bwMode="auto">
          <a:xfrm>
            <a:off x="5051819" y="4525079"/>
            <a:ext cx="14934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ＭＳ Ｐゴシック"/>
                <a:ea typeface="ＭＳ Ｐゴシック"/>
              </a:rPr>
              <a:t>●</a:t>
            </a:r>
            <a:r>
              <a:rPr lang="ja-JP" altLang="en-US" sz="1000" dirty="0" smtClean="0">
                <a:solidFill>
                  <a:prstClr val="black"/>
                </a:solidFill>
                <a:latin typeface="ＭＳ Ｐゴシック"/>
                <a:ea typeface="ＭＳ Ｐゴシック"/>
              </a:rPr>
              <a:t>登録・公表、連携</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・販促</a:t>
            </a:r>
            <a:r>
              <a:rPr lang="ja-JP" altLang="en-US" sz="1000" dirty="0">
                <a:solidFill>
                  <a:prstClr val="black"/>
                </a:solidFill>
                <a:latin typeface="ＭＳ Ｐゴシック"/>
                <a:ea typeface="ＭＳ Ｐゴシック"/>
              </a:rPr>
              <a:t>資料</a:t>
            </a:r>
            <a:r>
              <a:rPr lang="ja-JP" altLang="en-US" sz="1000" dirty="0" smtClean="0">
                <a:solidFill>
                  <a:prstClr val="black"/>
                </a:solidFill>
                <a:latin typeface="ＭＳ Ｐゴシック"/>
                <a:ea typeface="ＭＳ Ｐゴシック"/>
              </a:rPr>
              <a:t>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・実績報告</a:t>
            </a:r>
            <a:endParaRPr lang="ja-JP" altLang="en-US" sz="1000" dirty="0">
              <a:solidFill>
                <a:prstClr val="black"/>
              </a:solidFill>
              <a:latin typeface="ＭＳ Ｐゴシック"/>
              <a:ea typeface="ＭＳ Ｐゴシック"/>
            </a:endParaRPr>
          </a:p>
        </p:txBody>
      </p:sp>
      <p:sp>
        <p:nvSpPr>
          <p:cNvPr id="121" name="テキスト ボックス 99"/>
          <p:cNvSpPr txBox="1">
            <a:spLocks noChangeArrowheads="1"/>
          </p:cNvSpPr>
          <p:nvPr/>
        </p:nvSpPr>
        <p:spPr bwMode="auto">
          <a:xfrm>
            <a:off x="6410863" y="6054869"/>
            <a:ext cx="1580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提案・営業</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r>
              <a:rPr lang="ja-JP" altLang="en-US" sz="1000" dirty="0">
                <a:solidFill>
                  <a:srgbClr val="000000"/>
                </a:solidFill>
                <a:latin typeface="Calibri" pitchFamily="34" charset="0"/>
              </a:rPr>
              <a:t> </a:t>
            </a:r>
            <a:r>
              <a:rPr lang="ja-JP" altLang="en-US" sz="1000" dirty="0" smtClean="0">
                <a:solidFill>
                  <a:srgbClr val="000000"/>
                </a:solidFill>
                <a:latin typeface="Calibri" pitchFamily="34" charset="0"/>
              </a:rPr>
              <a:t>他</a:t>
            </a:r>
            <a:endParaRPr lang="en-US" altLang="ja-JP" sz="1000" dirty="0">
              <a:solidFill>
                <a:srgbClr val="000000"/>
              </a:solidFill>
              <a:latin typeface="Calibri" pitchFamily="34" charset="0"/>
            </a:endParaRPr>
          </a:p>
        </p:txBody>
      </p:sp>
      <p:grpSp>
        <p:nvGrpSpPr>
          <p:cNvPr id="39" name="グループ化 38"/>
          <p:cNvGrpSpPr>
            <a:grpSpLocks noChangeAspect="1"/>
          </p:cNvGrpSpPr>
          <p:nvPr/>
        </p:nvGrpSpPr>
        <p:grpSpPr>
          <a:xfrm>
            <a:off x="2778693" y="3212589"/>
            <a:ext cx="2440941" cy="1488960"/>
            <a:chOff x="4903953" y="6552844"/>
            <a:chExt cx="2597283" cy="1584325"/>
          </a:xfrm>
        </p:grpSpPr>
        <p:pic>
          <p:nvPicPr>
            <p:cNvPr id="4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ボックス 41"/>
            <p:cNvSpPr txBox="1"/>
            <p:nvPr/>
          </p:nvSpPr>
          <p:spPr>
            <a:xfrm>
              <a:off x="4903953" y="7068141"/>
              <a:ext cx="1501483" cy="291519"/>
            </a:xfrm>
            <a:prstGeom prst="rect">
              <a:avLst/>
            </a:prstGeom>
            <a:noFill/>
          </p:spPr>
          <p:txBody>
            <a:bodyPr wrap="square" lIns="94256" tIns="47128" rIns="94256" bIns="47128" rtlCol="0">
              <a:spAutoFit/>
            </a:bodyPr>
            <a:lstStyle/>
            <a:p>
              <a:r>
                <a:rPr lang="ja-JP" altLang="en-US" sz="1000" dirty="0" smtClean="0">
                  <a:solidFill>
                    <a:srgbClr val="F54DE9"/>
                  </a:solidFill>
                  <a:latin typeface="HGP創英ﾌﾟﾚｾﾞﾝｽEB" panose="02020800000000000000" pitchFamily="18" charset="-128"/>
                  <a:ea typeface="HGP創英ﾌﾟﾚｾﾞﾝｽEB" panose="02020800000000000000" pitchFamily="18" charset="-128"/>
                </a:rPr>
                <a:t>電気使用量の抑制</a:t>
              </a:r>
              <a:endParaRPr lang="en-US" altLang="ja-JP" sz="1000" dirty="0" smtClean="0">
                <a:solidFill>
                  <a:srgbClr val="F54DE9"/>
                </a:solidFill>
                <a:latin typeface="HGP創英ﾌﾟﾚｾﾞﾝｽEB" panose="02020800000000000000" pitchFamily="18" charset="-128"/>
                <a:ea typeface="HGP創英ﾌﾟﾚｾﾞﾝｽEB" panose="02020800000000000000" pitchFamily="18" charset="-128"/>
              </a:endParaRPr>
            </a:p>
          </p:txBody>
        </p:sp>
        <p:sp>
          <p:nvSpPr>
            <p:cNvPr id="43" name="テキスト ボックス 42"/>
            <p:cNvSpPr txBox="1"/>
            <p:nvPr/>
          </p:nvSpPr>
          <p:spPr>
            <a:xfrm>
              <a:off x="4908239" y="6631305"/>
              <a:ext cx="1596931" cy="291519"/>
            </a:xfrm>
            <a:prstGeom prst="rect">
              <a:avLst/>
            </a:prstGeom>
            <a:noFill/>
          </p:spPr>
          <p:txBody>
            <a:bodyPr wrap="square" lIns="94256" tIns="47128" rIns="94256" bIns="47128" rtlCol="0">
              <a:spAutoFit/>
            </a:bodyPr>
            <a:lstStyle/>
            <a:p>
              <a:r>
                <a:rPr lang="ja-JP" altLang="en-US" sz="1000" dirty="0" smtClean="0">
                  <a:solidFill>
                    <a:srgbClr val="029405"/>
                  </a:solidFill>
                  <a:latin typeface="HGP創英ﾌﾟﾚｾﾞﾝｽEB" panose="02020800000000000000" pitchFamily="18" charset="-128"/>
                  <a:ea typeface="HGP創英ﾌﾟﾚｾﾞﾝｽEB" panose="02020800000000000000" pitchFamily="18" charset="-128"/>
                </a:rPr>
                <a:t>　　契約電力の抑制</a:t>
              </a:r>
              <a:endParaRPr lang="en-US" altLang="ja-JP" sz="1000" dirty="0" smtClean="0">
                <a:solidFill>
                  <a:srgbClr val="029405"/>
                </a:solidFill>
                <a:latin typeface="HGP創英ﾌﾟﾚｾﾞﾝｽEB" panose="02020800000000000000" pitchFamily="18" charset="-128"/>
                <a:ea typeface="HGP創英ﾌﾟﾚｾﾞﾝｽEB" panose="02020800000000000000" pitchFamily="18"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a:grpSpLocks noChangeAspect="1"/>
          </p:cNvGrpSpPr>
          <p:nvPr/>
        </p:nvGrpSpPr>
        <p:grpSpPr>
          <a:xfrm>
            <a:off x="3357867" y="4240869"/>
            <a:ext cx="1737318" cy="769239"/>
            <a:chOff x="9576135" y="2572047"/>
            <a:chExt cx="2195257" cy="972000"/>
          </a:xfrm>
        </p:grpSpPr>
        <p:grpSp>
          <p:nvGrpSpPr>
            <p:cNvPr id="49" name="グループ化 48"/>
            <p:cNvGrpSpPr/>
            <p:nvPr/>
          </p:nvGrpSpPr>
          <p:grpSpPr>
            <a:xfrm>
              <a:off x="9576135" y="2746997"/>
              <a:ext cx="1291773" cy="790500"/>
              <a:chOff x="3327122" y="4722124"/>
              <a:chExt cx="1291773" cy="790500"/>
            </a:xfrm>
          </p:grpSpPr>
          <p:pic>
            <p:nvPicPr>
              <p:cNvPr id="53"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1" t="22422" r="9990" b="11078"/>
              <a:stretch/>
            </p:blipFill>
            <p:spPr bwMode="auto">
              <a:xfrm>
                <a:off x="3353223" y="4722124"/>
                <a:ext cx="1265672" cy="7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a:spLocks noChangeAspect="1"/>
              </p:cNvSpPr>
              <p:nvPr/>
            </p:nvSpPr>
            <p:spPr>
              <a:xfrm>
                <a:off x="3327122" y="4803311"/>
                <a:ext cx="1144650" cy="505574"/>
              </a:xfrm>
              <a:prstGeom prst="rect">
                <a:avLst/>
              </a:prstGeom>
              <a:noFill/>
            </p:spPr>
            <p:txBody>
              <a:bodyPr wrap="square" rtlCol="0">
                <a:spAutoFit/>
                <a:scene3d>
                  <a:camera prst="orthographicFront"/>
                  <a:lightRig rig="threePt" dir="t">
                    <a:rot lat="0" lon="0" rev="0"/>
                  </a:lightRig>
                </a:scene3d>
                <a:sp3d>
                  <a:bevelT w="0" h="0"/>
                  <a:bevelB w="0" h="0"/>
                </a:sp3d>
              </a:bodyPr>
              <a:lstStyle/>
              <a:p>
                <a:r>
                  <a:rPr lang="ja-JP" altLang="en-US"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・運用改善</a:t>
                </a:r>
                <a:endParaRPr lang="en-US" altLang="ja-JP"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endParaRPr>
              </a:p>
              <a:p>
                <a:r>
                  <a:rPr lang="ja-JP" altLang="en-US" sz="1000" b="1" i="1" dirty="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a:t>
                </a:r>
                <a:r>
                  <a:rPr lang="ja-JP" altLang="en-US"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削減提案</a:t>
                </a:r>
                <a:endParaRPr lang="ja-JP" altLang="en-US" sz="1000" b="1" i="1" dirty="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endParaRPr>
              </a:p>
            </p:txBody>
          </p:sp>
        </p:grpSp>
        <p:pic>
          <p:nvPicPr>
            <p:cNvPr id="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3228" y="2572047"/>
              <a:ext cx="1298164"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図 56" descr="MC900434847[1]"/>
          <p:cNvPicPr>
            <a:picLocks noChangeAspect="1"/>
          </p:cNvPicPr>
          <p:nvPr/>
        </p:nvPicPr>
        <p:blipFill rotWithShape="1">
          <a:blip r:embed="rId10">
            <a:extLst>
              <a:ext uri="{28A0092B-C50C-407E-A947-70E740481C1C}">
                <a14:useLocalDpi xmlns:a14="http://schemas.microsoft.com/office/drawing/2010/main" val="0"/>
              </a:ext>
            </a:extLst>
          </a:blip>
          <a:srcRect r="11165"/>
          <a:stretch/>
        </p:blipFill>
        <p:spPr bwMode="auto">
          <a:xfrm>
            <a:off x="162034" y="4482956"/>
            <a:ext cx="1827691" cy="2057400"/>
          </a:xfrm>
          <a:prstGeom prst="rect">
            <a:avLst/>
          </a:prstGeom>
          <a:noFill/>
        </p:spPr>
      </p:pic>
      <p:pic>
        <p:nvPicPr>
          <p:cNvPr id="4" name="Picture 2" descr="D:\TanakaHideno\Desktop\図1.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351" r="4248"/>
          <a:stretch/>
        </p:blipFill>
        <p:spPr bwMode="auto">
          <a:xfrm>
            <a:off x="419238" y="4824473"/>
            <a:ext cx="1316240" cy="1450119"/>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吹き出し 4"/>
          <p:cNvSpPr/>
          <p:nvPr/>
        </p:nvSpPr>
        <p:spPr>
          <a:xfrm>
            <a:off x="400369" y="4769502"/>
            <a:ext cx="1332000" cy="1509059"/>
          </a:xfrm>
          <a:prstGeom prst="wedgeRectCallout">
            <a:avLst>
              <a:gd name="adj1" fmla="val 81523"/>
              <a:gd name="adj2" fmla="val -3618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9" name="Picture 9" descr="D:\TanakaHideno\Desktop\画像\bunseki01_0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79368" y="4644941"/>
            <a:ext cx="801386" cy="8013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7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4499" y="5390093"/>
            <a:ext cx="1194149" cy="90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19238" y="3945992"/>
            <a:ext cx="2261516" cy="477054"/>
          </a:xfrm>
          <a:prstGeom prst="rect">
            <a:avLst/>
          </a:prstGeom>
          <a:noFill/>
        </p:spPr>
        <p:txBody>
          <a:bodyPr wrap="square" rtlCol="0">
            <a:spAutoFit/>
          </a:bodyPr>
          <a:lstStyle/>
          <a:p>
            <a:pPr algn="ctr"/>
            <a:r>
              <a:rPr lang="ja-JP" altLang="en-US" sz="1300" b="1" dirty="0">
                <a:solidFill>
                  <a:prstClr val="black"/>
                </a:solidFill>
              </a:rPr>
              <a:t>＜</a:t>
            </a:r>
            <a:r>
              <a:rPr lang="en-US" altLang="ja-JP" sz="1300" b="1" dirty="0" smtClean="0">
                <a:solidFill>
                  <a:prstClr val="black"/>
                </a:solidFill>
              </a:rPr>
              <a:t>BEMS </a:t>
            </a:r>
            <a:r>
              <a:rPr lang="ja-JP" altLang="en-US" sz="1300" b="1" dirty="0" smtClean="0">
                <a:solidFill>
                  <a:prstClr val="black"/>
                </a:solidFill>
              </a:rPr>
              <a:t>の提供＞</a:t>
            </a:r>
            <a:endParaRPr lang="en-US" altLang="ja-JP" sz="1300" b="1" dirty="0" smtClean="0">
              <a:solidFill>
                <a:prstClr val="black"/>
              </a:solidFill>
            </a:endParaRPr>
          </a:p>
          <a:p>
            <a:pPr algn="ctr"/>
            <a:r>
              <a:rPr lang="ja-JP" altLang="en-US" sz="1200" dirty="0">
                <a:solidFill>
                  <a:prstClr val="black"/>
                </a:solidFill>
              </a:rPr>
              <a:t>エネルギー</a:t>
            </a:r>
            <a:r>
              <a:rPr lang="ja-JP" altLang="en-US" sz="1200" dirty="0" smtClean="0">
                <a:solidFill>
                  <a:prstClr val="black"/>
                </a:solidFill>
              </a:rPr>
              <a:t>消費量を「</a:t>
            </a:r>
            <a:r>
              <a:rPr lang="ja-JP" altLang="en-US" sz="1200" dirty="0">
                <a:solidFill>
                  <a:prstClr val="black"/>
                </a:solidFill>
              </a:rPr>
              <a:t>見える化</a:t>
            </a:r>
            <a:r>
              <a:rPr lang="ja-JP" altLang="en-US" sz="1200" dirty="0" smtClean="0">
                <a:solidFill>
                  <a:prstClr val="black"/>
                </a:solidFill>
              </a:rPr>
              <a:t>」</a:t>
            </a:r>
            <a:endParaRPr lang="ja-JP" altLang="en-US" sz="1200" dirty="0">
              <a:solidFill>
                <a:prstClr val="black"/>
              </a:solidFill>
            </a:endParaRPr>
          </a:p>
        </p:txBody>
      </p:sp>
      <p:sp>
        <p:nvSpPr>
          <p:cNvPr id="7" name="加算記号 6"/>
          <p:cNvSpPr/>
          <p:nvPr/>
        </p:nvSpPr>
        <p:spPr>
          <a:xfrm>
            <a:off x="2608127" y="4672579"/>
            <a:ext cx="510988" cy="455245"/>
          </a:xfrm>
          <a:prstGeom prst="mathPlus">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テキスト ボックス 61"/>
          <p:cNvSpPr txBox="1"/>
          <p:nvPr/>
        </p:nvSpPr>
        <p:spPr>
          <a:xfrm>
            <a:off x="3142142" y="5014566"/>
            <a:ext cx="1652726" cy="477054"/>
          </a:xfrm>
          <a:prstGeom prst="rect">
            <a:avLst/>
          </a:prstGeom>
          <a:noFill/>
        </p:spPr>
        <p:txBody>
          <a:bodyPr wrap="square" rtlCol="0">
            <a:spAutoFit/>
          </a:bodyPr>
          <a:lstStyle/>
          <a:p>
            <a:pPr algn="ctr"/>
            <a:r>
              <a:rPr lang="ja-JP" altLang="en-US" sz="1300" b="1" dirty="0" smtClean="0">
                <a:solidFill>
                  <a:prstClr val="black"/>
                </a:solidFill>
              </a:rPr>
              <a:t>＜省エネサポート＞</a:t>
            </a:r>
            <a:endParaRPr lang="en-US" altLang="ja-JP" sz="1300" b="1" dirty="0" smtClean="0">
              <a:solidFill>
                <a:prstClr val="black"/>
              </a:solidFill>
            </a:endParaRPr>
          </a:p>
          <a:p>
            <a:pPr algn="ctr"/>
            <a:r>
              <a:rPr lang="ja-JP" altLang="en-US" sz="1200" dirty="0" smtClean="0">
                <a:solidFill>
                  <a:prstClr val="black"/>
                </a:solidFill>
              </a:rPr>
              <a:t>現状分析、省エネ提案</a:t>
            </a:r>
            <a:endParaRPr lang="ja-JP" altLang="en-US" sz="1200" dirty="0">
              <a:solidFill>
                <a:prstClr val="black"/>
              </a:solidFill>
            </a:endParaRPr>
          </a:p>
        </p:txBody>
      </p:sp>
      <p:sp>
        <p:nvSpPr>
          <p:cNvPr id="122" name="テキスト ボックス 99"/>
          <p:cNvSpPr txBox="1">
            <a:spLocks noChangeArrowheads="1"/>
          </p:cNvSpPr>
          <p:nvPr/>
        </p:nvSpPr>
        <p:spPr bwMode="auto">
          <a:xfrm>
            <a:off x="7664053" y="3684885"/>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・啓発</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・ロゴ</a:t>
            </a:r>
            <a:r>
              <a:rPr lang="ja-JP" altLang="en-US" sz="1000" dirty="0">
                <a:solidFill>
                  <a:srgbClr val="000000"/>
                </a:solidFill>
                <a:latin typeface="Calibri" pitchFamily="34" charset="0"/>
              </a:rPr>
              <a:t>活用</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ＨＰ、事例集 他</a:t>
            </a:r>
            <a:endParaRPr lang="en-US" altLang="ja-JP" sz="1000" dirty="0">
              <a:solidFill>
                <a:srgbClr val="000000"/>
              </a:solidFill>
              <a:latin typeface="Calibri" pitchFamily="34" charset="0"/>
            </a:endParaRPr>
          </a:p>
        </p:txBody>
      </p:sp>
      <p:pic>
        <p:nvPicPr>
          <p:cNvPr id="1026" name="Picture 2" descr="E:\LIB\エネルギー政策課\◇04＿事業\01＿スマC\21 BEMS\素材集\ems_logo\ems_logo\EMS_基本ロゴ.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0024" y="4924374"/>
            <a:ext cx="71532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92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11814"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51085" y="1303098"/>
            <a:ext cx="3115447"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エネルギーに</a:t>
            </a:r>
            <a:r>
              <a:rPr lang="ja-JP" altLang="en-US" sz="1400" b="1" dirty="0">
                <a:solidFill>
                  <a:prstClr val="black"/>
                </a:solidFill>
                <a:latin typeface="Meiryo UI" pitchFamily="50" charset="-128"/>
                <a:ea typeface="Meiryo UI" pitchFamily="50" charset="-128"/>
                <a:cs typeface="Meiryo UI" pitchFamily="50" charset="-128"/>
              </a:rPr>
              <a:t>関する出前</a:t>
            </a:r>
            <a:r>
              <a:rPr lang="ja-JP" altLang="en-US" sz="1400" b="1" dirty="0" smtClean="0">
                <a:solidFill>
                  <a:prstClr val="black"/>
                </a:solidFill>
                <a:latin typeface="Meiryo UI" pitchFamily="50" charset="-128"/>
                <a:ea typeface="Meiryo UI" pitchFamily="50" charset="-128"/>
                <a:cs typeface="Meiryo UI" pitchFamily="50" charset="-128"/>
              </a:rPr>
              <a:t>講座等の実施</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エネルギー、省エネ・節電に関する知識向上を図ります。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23</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◆事業者等</a:t>
            </a:r>
            <a:r>
              <a:rPr lang="ja-JP" altLang="en-US" b="0" i="0" dirty="0" smtClean="0">
                <a:solidFill>
                  <a:prstClr val="black"/>
                </a:solidFill>
                <a:latin typeface="Meiryo UI" pitchFamily="50" charset="-128"/>
                <a:ea typeface="Meiryo UI" pitchFamily="50" charset="-128"/>
                <a:cs typeface="Meiryo UI" pitchFamily="50" charset="-128"/>
              </a:rPr>
              <a:t>の省エネ</a:t>
            </a:r>
            <a:r>
              <a:rPr lang="ja-JP" altLang="en-US" b="0" i="0" dirty="0">
                <a:solidFill>
                  <a:prstClr val="black"/>
                </a:solidFill>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solidFill>
                  <a:prstClr val="black"/>
                </a:solidFill>
                <a:latin typeface="Meiryo UI" pitchFamily="50" charset="-128"/>
                <a:ea typeface="Meiryo UI" pitchFamily="50" charset="-128"/>
                <a:cs typeface="Meiryo UI" pitchFamily="50" charset="-128"/>
              </a:rPr>
              <a:t>研究所等と</a:t>
            </a:r>
            <a:r>
              <a:rPr lang="ja-JP" altLang="en-US" b="0" i="0" dirty="0">
                <a:solidFill>
                  <a:prstClr val="black"/>
                </a:solidFill>
                <a:latin typeface="Meiryo UI" pitchFamily="50" charset="-128"/>
                <a:ea typeface="Meiryo UI" pitchFamily="50" charset="-128"/>
                <a:cs typeface="Meiryo UI" pitchFamily="50" charset="-128"/>
              </a:rPr>
              <a:t>連携</a:t>
            </a:r>
            <a:r>
              <a:rPr lang="ja-JP" altLang="en-US" b="0" i="0" dirty="0" smtClean="0">
                <a:solidFill>
                  <a:prstClr val="black"/>
                </a:solidFill>
                <a:latin typeface="Meiryo UI" pitchFamily="50" charset="-128"/>
                <a:ea typeface="Meiryo UI" pitchFamily="50" charset="-128"/>
                <a:cs typeface="Meiryo UI" pitchFamily="50" charset="-128"/>
              </a:rPr>
              <a:t>して、事</a:t>
            </a:r>
            <a:r>
              <a:rPr lang="ja-JP" altLang="en-US" b="0" i="0" dirty="0">
                <a:solidFill>
                  <a:prstClr val="black"/>
                </a:solidFill>
                <a:latin typeface="Meiryo UI" pitchFamily="50" charset="-128"/>
                <a:ea typeface="Meiryo UI" pitchFamily="50" charset="-128"/>
                <a:cs typeface="Meiryo UI" pitchFamily="50" charset="-128"/>
              </a:rPr>
              <a:t>業者団体等で実施</a:t>
            </a:r>
            <a:r>
              <a:rPr lang="ja-JP" altLang="en-US" b="0" i="0" dirty="0" smtClean="0">
                <a:solidFill>
                  <a:prstClr val="black"/>
                </a:solidFill>
                <a:latin typeface="Meiryo UI" pitchFamily="50" charset="-128"/>
                <a:ea typeface="Meiryo UI" pitchFamily="50" charset="-128"/>
                <a:cs typeface="Meiryo UI" pitchFamily="50" charset="-128"/>
              </a:rPr>
              <a:t>するセミナー等</a:t>
            </a:r>
            <a:r>
              <a:rPr lang="ja-JP" altLang="en-US" b="0" i="0" dirty="0">
                <a:solidFill>
                  <a:prstClr val="black"/>
                </a:solidFill>
                <a:latin typeface="Meiryo UI" pitchFamily="50" charset="-128"/>
                <a:ea typeface="Meiryo UI" pitchFamily="50" charset="-128"/>
                <a:cs typeface="Meiryo UI" pitchFamily="50" charset="-128"/>
              </a:rPr>
              <a:t>へ</a:t>
            </a:r>
            <a:r>
              <a:rPr lang="ja-JP" altLang="en-US" b="0" i="0" dirty="0" smtClean="0">
                <a:solidFill>
                  <a:prstClr val="black"/>
                </a:solidFill>
                <a:latin typeface="Meiryo UI" pitchFamily="50" charset="-128"/>
                <a:ea typeface="Meiryo UI" pitchFamily="50" charset="-128"/>
                <a:cs typeface="Meiryo UI" pitchFamily="50" charset="-128"/>
              </a:rPr>
              <a:t>無料で講師を派遣します。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351085" y="4818360"/>
            <a:ext cx="29243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528392" cy="35115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省エネ・節電等に係る普及啓発の実施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77370" y="1243990"/>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14435" y="16869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094395" y="2872735"/>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71155" y="2945222"/>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教材冊子"/>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5534" y="3441446"/>
            <a:ext cx="863940" cy="1225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3752589"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prstClr val="black"/>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2016</a:t>
            </a:r>
            <a:r>
              <a:rPr lang="ja-JP" altLang="en-US" sz="1000" dirty="0" smtClean="0">
                <a:solidFill>
                  <a:prstClr val="black"/>
                </a:solidFill>
                <a:latin typeface="Meiryo UI" pitchFamily="50" charset="-128"/>
                <a:ea typeface="Meiryo UI" pitchFamily="50" charset="-128"/>
                <a:cs typeface="Meiryo UI" pitchFamily="50" charset="-128"/>
              </a:rPr>
              <a:t>年度</a:t>
            </a:r>
            <a:r>
              <a:rPr lang="ja-JP" altLang="en-US" sz="1000" dirty="0">
                <a:solidFill>
                  <a:prstClr val="black"/>
                </a:solidFill>
                <a:latin typeface="Meiryo UI" pitchFamily="50" charset="-128"/>
                <a:ea typeface="Meiryo UI" pitchFamily="50" charset="-128"/>
                <a:cs typeface="Meiryo UI" pitchFamily="50" charset="-128"/>
              </a:rPr>
              <a:t>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12</a:t>
            </a:r>
            <a:r>
              <a:rPr lang="ja-JP" altLang="en-US" sz="1000" dirty="0">
                <a:solidFill>
                  <a:srgbClr val="FF0000"/>
                </a:solidFill>
                <a:latin typeface="Meiryo UI" pitchFamily="50" charset="-128"/>
                <a:ea typeface="Meiryo UI" pitchFamily="50" charset="-128"/>
                <a:cs typeface="Meiryo UI" pitchFamily="50" charset="-128"/>
              </a:rPr>
              <a:t>月</a:t>
            </a:r>
            <a:r>
              <a:rPr lang="ja-JP" altLang="en-US" sz="1000" dirty="0" smtClean="0">
                <a:solidFill>
                  <a:srgbClr val="FF0000"/>
                </a:solidFill>
                <a:latin typeface="Meiryo UI" pitchFamily="50" charset="-128"/>
                <a:ea typeface="Meiryo UI" pitchFamily="50" charset="-128"/>
                <a:cs typeface="Meiryo UI" pitchFamily="50" charset="-128"/>
              </a:rPr>
              <a:t>末</a:t>
            </a:r>
            <a:r>
              <a:rPr lang="ja-JP" altLang="en-US" sz="1000" dirty="0">
                <a:solidFill>
                  <a:srgbClr val="FF0000"/>
                </a:solidFill>
                <a:latin typeface="Meiryo UI" pitchFamily="50" charset="-128"/>
                <a:ea typeface="Meiryo UI" pitchFamily="50" charset="-128"/>
                <a:cs typeface="Meiryo UI" pitchFamily="50" charset="-128"/>
              </a:rPr>
              <a:t>現在</a:t>
            </a:r>
            <a:r>
              <a:rPr lang="ja-JP" altLang="en-US" sz="1000" dirty="0" smtClean="0">
                <a:solidFill>
                  <a:srgbClr val="FF0000"/>
                </a:solidFill>
                <a:latin typeface="Meiryo UI" pitchFamily="50" charset="-128"/>
                <a:ea typeface="Meiryo UI" pitchFamily="50" charset="-128"/>
                <a:cs typeface="Meiryo UI" pitchFamily="50" charset="-128"/>
              </a:rPr>
              <a:t>） </a:t>
            </a:r>
            <a:endParaRPr lang="en-US" altLang="ja-JP" sz="1000"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・講師の派遣回数：</a:t>
            </a:r>
            <a:r>
              <a:rPr lang="en-US" altLang="ja-JP" sz="1000" dirty="0" smtClean="0">
                <a:solidFill>
                  <a:srgbClr val="FF0000"/>
                </a:solidFill>
                <a:latin typeface="Meiryo UI" pitchFamily="50" charset="-128"/>
                <a:ea typeface="Meiryo UI" pitchFamily="50" charset="-128"/>
                <a:cs typeface="Meiryo UI" pitchFamily="50" charset="-128"/>
              </a:rPr>
              <a:t>32</a:t>
            </a:r>
            <a:r>
              <a:rPr lang="ja-JP" altLang="en-US" sz="1000" dirty="0" smtClean="0">
                <a:solidFill>
                  <a:prstClr val="black"/>
                </a:solidFill>
                <a:latin typeface="Meiryo UI" pitchFamily="50" charset="-128"/>
                <a:ea typeface="Meiryo UI" pitchFamily="50" charset="-128"/>
                <a:cs typeface="Meiryo UI" pitchFamily="50" charset="-128"/>
              </a:rPr>
              <a:t>回　　　</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9" name="正方形/長方形 48"/>
          <p:cNvSpPr/>
          <p:nvPr/>
        </p:nvSpPr>
        <p:spPr>
          <a:xfrm>
            <a:off x="1009291" y="3420984"/>
            <a:ext cx="3010619"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rgbClr val="FF0000"/>
                </a:solidFill>
                <a:latin typeface="Meiryo UI" pitchFamily="50" charset="-128"/>
                <a:ea typeface="Meiryo UI" pitchFamily="50" charset="-128"/>
                <a:cs typeface="Meiryo UI" pitchFamily="50" charset="-128"/>
              </a:rPr>
              <a:t> ＜</a:t>
            </a:r>
            <a:r>
              <a:rPr lang="en-US" altLang="ja-JP" sz="1000" dirty="0" smtClean="0">
                <a:solidFill>
                  <a:srgbClr val="FF0000"/>
                </a:solidFill>
                <a:latin typeface="Meiryo UI" pitchFamily="50" charset="-128"/>
                <a:ea typeface="Meiryo UI" pitchFamily="50" charset="-128"/>
                <a:cs typeface="Meiryo UI" pitchFamily="50" charset="-128"/>
              </a:rPr>
              <a:t>2016</a:t>
            </a:r>
            <a:r>
              <a:rPr lang="ja-JP" altLang="en-US" sz="1000" dirty="0" smtClean="0">
                <a:solidFill>
                  <a:srgbClr val="FF0000"/>
                </a:solidFill>
                <a:latin typeface="Meiryo UI" pitchFamily="50" charset="-128"/>
                <a:ea typeface="Meiryo UI" pitchFamily="50" charset="-128"/>
                <a:cs typeface="Meiryo UI" pitchFamily="50" charset="-128"/>
              </a:rPr>
              <a:t>年度実績＞（</a:t>
            </a:r>
            <a:r>
              <a:rPr lang="en-US" altLang="ja-JP" sz="1000" dirty="0" smtClean="0">
                <a:solidFill>
                  <a:srgbClr val="FF0000"/>
                </a:solidFill>
                <a:latin typeface="Meiryo UI" pitchFamily="50" charset="-128"/>
                <a:ea typeface="Meiryo UI" pitchFamily="50" charset="-128"/>
                <a:cs typeface="Meiryo UI" pitchFamily="50" charset="-128"/>
              </a:rPr>
              <a:t>12</a:t>
            </a:r>
            <a:r>
              <a:rPr lang="ja-JP" altLang="en-US" sz="1000" dirty="0" smtClean="0">
                <a:solidFill>
                  <a:srgbClr val="FF0000"/>
                </a:solidFill>
                <a:latin typeface="Meiryo UI" pitchFamily="50" charset="-128"/>
                <a:ea typeface="Meiryo UI" pitchFamily="50" charset="-128"/>
                <a:cs typeface="Meiryo UI" pitchFamily="50" charset="-128"/>
              </a:rPr>
              <a:t>月末現在）</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srgbClr val="FF0000"/>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　・教材冊子の配布：約</a:t>
            </a:r>
            <a:r>
              <a:rPr lang="en-US" altLang="ja-JP" sz="1000" dirty="0" smtClean="0">
                <a:solidFill>
                  <a:srgbClr val="FF0000"/>
                </a:solidFill>
                <a:latin typeface="Meiryo UI" pitchFamily="50" charset="-128"/>
                <a:ea typeface="Meiryo UI" pitchFamily="50" charset="-128"/>
                <a:cs typeface="Meiryo UI" pitchFamily="50" charset="-128"/>
              </a:rPr>
              <a:t>6</a:t>
            </a:r>
            <a:r>
              <a:rPr lang="ja-JP" altLang="en-US" sz="1000" dirty="0" smtClean="0">
                <a:solidFill>
                  <a:srgbClr val="FF0000"/>
                </a:solidFill>
                <a:latin typeface="Meiryo UI" pitchFamily="50" charset="-128"/>
                <a:ea typeface="Meiryo UI" pitchFamily="50" charset="-128"/>
                <a:cs typeface="Meiryo UI" pitchFamily="50" charset="-128"/>
              </a:rPr>
              <a:t>万部</a:t>
            </a:r>
            <a:endParaRPr lang="en-US" altLang="ja-JP" sz="1000"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srgbClr val="FF0000"/>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　・出前講座の実施回数：府内の小学校</a:t>
            </a:r>
            <a:r>
              <a:rPr lang="en-US" altLang="ja-JP" sz="1000" dirty="0" smtClean="0">
                <a:solidFill>
                  <a:srgbClr val="FF0000"/>
                </a:solidFill>
                <a:latin typeface="Meiryo UI" pitchFamily="50" charset="-128"/>
                <a:ea typeface="Meiryo UI" pitchFamily="50" charset="-128"/>
                <a:cs typeface="Meiryo UI" pitchFamily="50" charset="-128"/>
              </a:rPr>
              <a:t>5</a:t>
            </a:r>
            <a:r>
              <a:rPr lang="ja-JP" altLang="en-US" sz="1000" dirty="0" smtClean="0">
                <a:solidFill>
                  <a:srgbClr val="FF0000"/>
                </a:solidFill>
                <a:latin typeface="Meiryo UI" pitchFamily="50" charset="-128"/>
                <a:ea typeface="Meiryo UI" pitchFamily="50" charset="-128"/>
                <a:cs typeface="Meiryo UI" pitchFamily="50" charset="-128"/>
              </a:rPr>
              <a:t>校</a:t>
            </a:r>
            <a:r>
              <a:rPr lang="en-US" altLang="ja-JP" sz="1000" dirty="0" smtClean="0">
                <a:solidFill>
                  <a:srgbClr val="FF0000"/>
                </a:solidFill>
                <a:latin typeface="Meiryo UI" pitchFamily="50" charset="-128"/>
                <a:ea typeface="Meiryo UI" pitchFamily="50" charset="-128"/>
                <a:cs typeface="Meiryo UI" pitchFamily="50" charset="-128"/>
              </a:rPr>
              <a:t>11</a:t>
            </a:r>
            <a:r>
              <a:rPr lang="ja-JP" altLang="en-US" sz="1000" dirty="0" smtClean="0">
                <a:solidFill>
                  <a:srgbClr val="FF0000"/>
                </a:solidFill>
                <a:latin typeface="Meiryo UI" pitchFamily="50" charset="-128"/>
                <a:ea typeface="Meiryo UI" pitchFamily="50" charset="-128"/>
                <a:cs typeface="Meiryo UI" pitchFamily="50" charset="-128"/>
              </a:rPr>
              <a:t>クラス</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smtClean="0">
                <a:solidFill>
                  <a:srgbClr val="FF0000"/>
                </a:solidFill>
                <a:latin typeface="Meiryo UI" pitchFamily="50" charset="-128"/>
                <a:ea typeface="Meiryo UI" pitchFamily="50" charset="-128"/>
                <a:cs typeface="Meiryo UI" pitchFamily="50" charset="-128"/>
              </a:rPr>
              <a:t>　　　　　　　　　　　　　　　　　小学校以外　</a:t>
            </a:r>
            <a:r>
              <a:rPr lang="en-US" altLang="ja-JP" sz="1000" dirty="0" smtClean="0">
                <a:solidFill>
                  <a:srgbClr val="FF0000"/>
                </a:solidFill>
                <a:latin typeface="Meiryo UI" pitchFamily="50" charset="-128"/>
                <a:ea typeface="Meiryo UI" pitchFamily="50" charset="-128"/>
                <a:cs typeface="Meiryo UI" pitchFamily="50" charset="-128"/>
              </a:rPr>
              <a:t>7</a:t>
            </a:r>
            <a:r>
              <a:rPr lang="ja-JP" altLang="en-US" sz="1000" dirty="0" smtClean="0">
                <a:solidFill>
                  <a:srgbClr val="FF0000"/>
                </a:solidFill>
                <a:latin typeface="Meiryo UI" pitchFamily="50" charset="-128"/>
                <a:ea typeface="Meiryo UI" pitchFamily="50" charset="-128"/>
                <a:cs typeface="Meiryo UI" pitchFamily="50" charset="-128"/>
              </a:rPr>
              <a:t>回</a:t>
            </a:r>
            <a:endParaRPr lang="en-US" altLang="ja-JP"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88906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618401"/>
            <a:ext cx="9649072" cy="615531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6" y="741231"/>
            <a:ext cx="2848966" cy="37234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4" name="テキスト ボックス 28"/>
          <p:cNvSpPr txBox="1">
            <a:spLocks noChangeArrowheads="1"/>
          </p:cNvSpPr>
          <p:nvPr/>
        </p:nvSpPr>
        <p:spPr bwMode="auto">
          <a:xfrm>
            <a:off x="280921" y="1270188"/>
            <a:ext cx="9385836"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◆大阪府で</a:t>
            </a:r>
            <a:r>
              <a:rPr lang="ja-JP" altLang="en-US" b="0" i="0" dirty="0" smtClean="0">
                <a:solidFill>
                  <a:prstClr val="black"/>
                </a:solidFill>
                <a:latin typeface="Meiryo UI" pitchFamily="50" charset="-128"/>
                <a:ea typeface="Meiryo UI" pitchFamily="50" charset="-128"/>
                <a:cs typeface="Meiryo UI" pitchFamily="50" charset="-128"/>
              </a:rPr>
              <a:t>は、ホームページにより、省エネ</a:t>
            </a:r>
            <a:r>
              <a:rPr lang="ja-JP" altLang="en-US" b="0" i="0" dirty="0">
                <a:solidFill>
                  <a:prstClr val="black"/>
                </a:solidFill>
                <a:latin typeface="Meiryo UI" pitchFamily="50" charset="-128"/>
                <a:ea typeface="Meiryo UI" pitchFamily="50" charset="-128"/>
                <a:cs typeface="Meiryo UI" pitchFamily="50" charset="-128"/>
              </a:rPr>
              <a:t>の</a:t>
            </a:r>
            <a:r>
              <a:rPr lang="ja-JP" altLang="en-US" b="0" i="0" dirty="0" smtClean="0">
                <a:solidFill>
                  <a:prstClr val="black"/>
                </a:solidFill>
                <a:latin typeface="Meiryo UI" pitchFamily="50" charset="-128"/>
                <a:ea typeface="Meiryo UI" pitchFamily="50" charset="-128"/>
                <a:cs typeface="Meiryo UI" pitchFamily="50" charset="-128"/>
              </a:rPr>
              <a:t>取組事例を情報</a:t>
            </a:r>
            <a:r>
              <a:rPr lang="ja-JP" altLang="en-US" b="0" i="0" dirty="0">
                <a:solidFill>
                  <a:prstClr val="black"/>
                </a:solidFill>
                <a:latin typeface="Meiryo UI" pitchFamily="50" charset="-128"/>
                <a:ea typeface="Meiryo UI" pitchFamily="50" charset="-128"/>
                <a:cs typeface="Meiryo UI" pitchFamily="50" charset="-128"/>
              </a:rPr>
              <a:t>発信するとともに、エコアクションキャラクター</a:t>
            </a:r>
            <a:r>
              <a:rPr lang="en-US" altLang="ja-JP" b="0" i="0" dirty="0">
                <a:solidFill>
                  <a:prstClr val="black"/>
                </a:solidFill>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モット</a:t>
            </a:r>
            <a:r>
              <a:rPr lang="ja-JP" altLang="en-US" b="0" i="0" dirty="0" smtClean="0">
                <a:solidFill>
                  <a:prstClr val="black"/>
                </a:solidFill>
                <a:latin typeface="Meiryo UI" pitchFamily="50" charset="-128"/>
                <a:ea typeface="Meiryo UI" pitchFamily="50" charset="-128"/>
                <a:cs typeface="Meiryo UI" pitchFamily="50" charset="-128"/>
              </a:rPr>
              <a:t>ちゃん・キット</a:t>
            </a:r>
            <a:r>
              <a:rPr lang="ja-JP" altLang="en-US" b="0" i="0" dirty="0">
                <a:solidFill>
                  <a:prstClr val="black"/>
                </a:solidFill>
                <a:latin typeface="Meiryo UI" pitchFamily="50" charset="-128"/>
                <a:ea typeface="Meiryo UI" pitchFamily="50" charset="-128"/>
                <a:cs typeface="Meiryo UI" pitchFamily="50" charset="-128"/>
              </a:rPr>
              <a:t>ちゃん</a:t>
            </a:r>
            <a:r>
              <a:rPr lang="en-US" altLang="ja-JP" b="0" i="0" dirty="0">
                <a:solidFill>
                  <a:prstClr val="black"/>
                </a:solidFill>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のイベント等での活用</a:t>
            </a:r>
            <a:r>
              <a:rPr lang="ja-JP" altLang="en-US" b="0" i="0" dirty="0" smtClean="0">
                <a:solidFill>
                  <a:prstClr val="black"/>
                </a:solidFill>
                <a:latin typeface="Meiryo UI" pitchFamily="50" charset="-128"/>
                <a:ea typeface="Meiryo UI" pitchFamily="50" charset="-128"/>
                <a:cs typeface="Meiryo UI" pitchFamily="50" charset="-128"/>
              </a:rPr>
              <a:t>や、大阪府環境家計簿</a:t>
            </a:r>
            <a:r>
              <a:rPr lang="en-US" altLang="ja-JP" b="0" i="0" dirty="0" smtClean="0">
                <a:solidFill>
                  <a:prstClr val="black"/>
                </a:solidFill>
                <a:latin typeface="Meiryo UI" pitchFamily="50" charset="-128"/>
                <a:ea typeface="Meiryo UI" pitchFamily="50" charset="-128"/>
                <a:cs typeface="Meiryo UI" pitchFamily="50" charset="-128"/>
              </a:rPr>
              <a:t>『</a:t>
            </a:r>
            <a:r>
              <a:rPr lang="ja-JP" altLang="en-US" b="0" i="0" dirty="0" err="1" smtClean="0">
                <a:solidFill>
                  <a:prstClr val="black"/>
                </a:solidFill>
                <a:latin typeface="Meiryo UI" pitchFamily="50" charset="-128"/>
                <a:ea typeface="Meiryo UI" pitchFamily="50" charset="-128"/>
                <a:cs typeface="Meiryo UI" pitchFamily="50" charset="-128"/>
              </a:rPr>
              <a:t>めっちゃ</a:t>
            </a:r>
            <a:r>
              <a:rPr lang="ja-JP" altLang="en-US" b="0" i="0" dirty="0">
                <a:solidFill>
                  <a:prstClr val="black"/>
                </a:solidFill>
                <a:latin typeface="Meiryo UI" pitchFamily="50" charset="-128"/>
                <a:ea typeface="Meiryo UI" pitchFamily="50" charset="-128"/>
                <a:cs typeface="Meiryo UI" pitchFamily="50" charset="-128"/>
              </a:rPr>
              <a:t>エコや</a:t>
            </a:r>
            <a:r>
              <a:rPr lang="ja-JP" altLang="en-US" b="0" i="0" dirty="0" smtClean="0">
                <a:solidFill>
                  <a:prstClr val="black"/>
                </a:solidFill>
                <a:latin typeface="Meiryo UI" pitchFamily="50" charset="-128"/>
                <a:ea typeface="Meiryo UI" pitchFamily="50" charset="-128"/>
                <a:cs typeface="Meiryo UI" pitchFamily="50" charset="-128"/>
              </a:rPr>
              <a:t>ねん</a:t>
            </a:r>
            <a:r>
              <a:rPr lang="en-US"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の</a:t>
            </a:r>
            <a:r>
              <a:rPr lang="ja-JP" altLang="en-US" b="0" i="0" dirty="0">
                <a:solidFill>
                  <a:prstClr val="black"/>
                </a:solidFill>
                <a:latin typeface="Meiryo UI" pitchFamily="50" charset="-128"/>
                <a:ea typeface="Meiryo UI" pitchFamily="50" charset="-128"/>
                <a:cs typeface="Meiryo UI" pitchFamily="50" charset="-128"/>
              </a:rPr>
              <a:t>普及</a:t>
            </a:r>
            <a:r>
              <a:rPr lang="ja-JP" altLang="en-US" b="0" i="0" dirty="0" smtClean="0">
                <a:solidFill>
                  <a:prstClr val="black"/>
                </a:solidFill>
                <a:latin typeface="Meiryo UI" pitchFamily="50" charset="-128"/>
                <a:ea typeface="Meiryo UI" pitchFamily="50" charset="-128"/>
                <a:cs typeface="Meiryo UI" pitchFamily="50" charset="-128"/>
              </a:rPr>
              <a:t>など、広く</a:t>
            </a:r>
            <a:r>
              <a:rPr lang="ja-JP" altLang="en-US" b="0" i="0" dirty="0">
                <a:solidFill>
                  <a:prstClr val="black"/>
                </a:solidFill>
                <a:latin typeface="Meiryo UI" pitchFamily="50" charset="-128"/>
                <a:ea typeface="Meiryo UI" pitchFamily="50" charset="-128"/>
                <a:cs typeface="Meiryo UI" pitchFamily="50" charset="-128"/>
              </a:rPr>
              <a:t>府民に環境配慮行動の必要性と実践を</a:t>
            </a:r>
            <a:r>
              <a:rPr lang="ja-JP" altLang="en-US" b="0" i="0" dirty="0" smtClean="0">
                <a:solidFill>
                  <a:prstClr val="black"/>
                </a:solidFill>
                <a:latin typeface="Meiryo UI" pitchFamily="50" charset="-128"/>
                <a:ea typeface="Meiryo UI" pitchFamily="50" charset="-128"/>
                <a:cs typeface="Meiryo UI" pitchFamily="50" charset="-128"/>
              </a:rPr>
              <a:t>呼びかけます</a:t>
            </a:r>
            <a:r>
              <a:rPr lang="ja-JP" altLang="en-US" b="0" i="0" dirty="0">
                <a:solidFill>
                  <a:prstClr val="black"/>
                </a:solidFill>
                <a:latin typeface="Meiryo UI" pitchFamily="50" charset="-128"/>
                <a:ea typeface="Meiryo UI" pitchFamily="50" charset="-128"/>
                <a:cs typeface="Meiryo UI" pitchFamily="50" charset="-128"/>
              </a:rPr>
              <a:t>。</a:t>
            </a:r>
          </a:p>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　　また、地球温暖化防止活動推進</a:t>
            </a:r>
            <a:r>
              <a:rPr lang="ja-JP" altLang="en-US" b="0" i="0" dirty="0" smtClean="0">
                <a:solidFill>
                  <a:prstClr val="black"/>
                </a:solidFill>
                <a:latin typeface="Meiryo UI" pitchFamily="50" charset="-128"/>
                <a:ea typeface="Meiryo UI" pitchFamily="50" charset="-128"/>
                <a:cs typeface="Meiryo UI" pitchFamily="50" charset="-128"/>
              </a:rPr>
              <a:t>センター</a:t>
            </a:r>
            <a:r>
              <a:rPr lang="ja-JP" altLang="en-US" b="0" i="0" dirty="0">
                <a:solidFill>
                  <a:prstClr val="black"/>
                </a:solidFill>
                <a:latin typeface="Meiryo UI" pitchFamily="50" charset="-128"/>
                <a:ea typeface="Meiryo UI" pitchFamily="50" charset="-128"/>
                <a:cs typeface="Meiryo UI" pitchFamily="50" charset="-128"/>
              </a:rPr>
              <a:t>と連携し</a:t>
            </a:r>
            <a:r>
              <a:rPr lang="ja-JP" altLang="en-US" b="0" i="0" dirty="0" smtClean="0">
                <a:solidFill>
                  <a:prstClr val="black"/>
                </a:solidFill>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家庭</a:t>
            </a:r>
            <a:r>
              <a:rPr lang="ja-JP" altLang="en-US" b="0" i="0" dirty="0" smtClean="0">
                <a:solidFill>
                  <a:prstClr val="black"/>
                </a:solidFill>
                <a:latin typeface="Meiryo UI" pitchFamily="50" charset="-128"/>
                <a:ea typeface="Meiryo UI" pitchFamily="50" charset="-128"/>
                <a:cs typeface="Meiryo UI" pitchFamily="50" charset="-128"/>
              </a:rPr>
              <a:t>エコ</a:t>
            </a:r>
            <a:r>
              <a:rPr lang="ja-JP" altLang="en-US" b="0" i="0" dirty="0">
                <a:solidFill>
                  <a:prstClr val="black"/>
                </a:solidFill>
                <a:latin typeface="Meiryo UI" pitchFamily="50" charset="-128"/>
                <a:ea typeface="Meiryo UI" pitchFamily="50" charset="-128"/>
                <a:cs typeface="Meiryo UI" pitchFamily="50" charset="-128"/>
              </a:rPr>
              <a:t>診断</a:t>
            </a:r>
            <a:r>
              <a:rPr lang="ja-JP" altLang="en-US" b="0" i="0" dirty="0" smtClean="0">
                <a:solidFill>
                  <a:prstClr val="black"/>
                </a:solidFill>
                <a:latin typeface="Meiryo UI" pitchFamily="50" charset="-128"/>
                <a:ea typeface="Meiryo UI" pitchFamily="50" charset="-128"/>
                <a:cs typeface="Meiryo UI" pitchFamily="50" charset="-128"/>
              </a:rPr>
              <a:t>の普及促進や</a:t>
            </a:r>
            <a:r>
              <a:rPr lang="ja-JP" altLang="en-US" b="0" i="0" dirty="0">
                <a:solidFill>
                  <a:prstClr val="black"/>
                </a:solidFill>
                <a:latin typeface="Meiryo UI" pitchFamily="50" charset="-128"/>
                <a:ea typeface="Meiryo UI" pitchFamily="50" charset="-128"/>
                <a:cs typeface="Meiryo UI" pitchFamily="50" charset="-128"/>
              </a:rPr>
              <a:t>地球温暖化防止活動推進員による自主的な活動を支援します。</a:t>
            </a:r>
          </a:p>
        </p:txBody>
      </p:sp>
      <p:sp>
        <p:nvSpPr>
          <p:cNvPr id="77" name="テキスト ボックス 76"/>
          <p:cNvSpPr txBox="1"/>
          <p:nvPr/>
        </p:nvSpPr>
        <p:spPr>
          <a:xfrm>
            <a:off x="5942460" y="3586499"/>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9" name="正方形/長方形 38"/>
          <p:cNvSpPr/>
          <p:nvPr/>
        </p:nvSpPr>
        <p:spPr>
          <a:xfrm>
            <a:off x="867309" y="2482163"/>
            <a:ext cx="3782390"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a:t>
            </a:r>
            <a:r>
              <a:rPr lang="ja-JP" altLang="en-US" sz="1050" dirty="0">
                <a:solidFill>
                  <a:prstClr val="black"/>
                </a:solidFill>
                <a:latin typeface="Meiryo UI" pitchFamily="50" charset="-128"/>
                <a:ea typeface="Meiryo UI" pitchFamily="50" charset="-128"/>
                <a:cs typeface="Meiryo UI" pitchFamily="50" charset="-128"/>
              </a:rPr>
              <a:t>実績＞</a:t>
            </a: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府内における環境家計簿の取組世帯数</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7,038</a:t>
            </a:r>
            <a:r>
              <a:rPr lang="ja-JP" altLang="en-US" sz="1050" dirty="0" smtClean="0">
                <a:solidFill>
                  <a:prstClr val="black"/>
                </a:solidFill>
                <a:latin typeface="Meiryo UI" pitchFamily="50" charset="-128"/>
                <a:ea typeface="Meiryo UI" pitchFamily="50" charset="-128"/>
                <a:cs typeface="Meiryo UI" pitchFamily="50" charset="-128"/>
              </a:rPr>
              <a:t>世帯</a:t>
            </a:r>
            <a:r>
              <a:rPr lang="ja-JP" altLang="en-US" sz="1000" dirty="0" smtClean="0">
                <a:solidFill>
                  <a:prstClr val="black"/>
                </a:solidFill>
                <a:latin typeface="Meiryo UI" pitchFamily="50" charset="-128"/>
                <a:ea typeface="Meiryo UI" pitchFamily="50" charset="-128"/>
                <a:cs typeface="Meiryo UI" pitchFamily="50" charset="-128"/>
              </a:rPr>
              <a:t>　</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30" name="テキスト ボックス 28"/>
          <p:cNvSpPr txBox="1">
            <a:spLocks noChangeArrowheads="1"/>
          </p:cNvSpPr>
          <p:nvPr/>
        </p:nvSpPr>
        <p:spPr bwMode="auto">
          <a:xfrm>
            <a:off x="224185" y="3876257"/>
            <a:ext cx="9442572"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◆大阪市では、家庭からの温室効果ガス排出量を削減し、環境未来型ライフスタイルを創造するため、毎日の消費電力と</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solidFill>
                  <a:prstClr val="black"/>
                </a:solidFill>
                <a:latin typeface="Meiryo UI" panose="020B0604030504040204" pitchFamily="50" charset="-128"/>
                <a:ea typeface="Meiryo UI" panose="020B0604030504040204" pitchFamily="50" charset="-128"/>
              </a:rPr>
              <a:t>各家庭で独自に</a:t>
            </a:r>
            <a:r>
              <a:rPr lang="ja-JP" altLang="ja-JP" b="0" i="0" dirty="0">
                <a:solidFill>
                  <a:prstClr val="black"/>
                </a:solidFill>
                <a:latin typeface="Meiryo UI" panose="020B0604030504040204" pitchFamily="50" charset="-128"/>
                <a:ea typeface="Meiryo UI" panose="020B0604030504040204" pitchFamily="50" charset="-128"/>
              </a:rPr>
              <a:t>省エネ活動に取り組</a:t>
            </a:r>
            <a:r>
              <a:rPr lang="ja-JP" altLang="en-US" b="0" i="0" dirty="0">
                <a:solidFill>
                  <a:prstClr val="black"/>
                </a:solidFill>
                <a:latin typeface="Meiryo UI" panose="020B0604030504040204" pitchFamily="50" charset="-128"/>
                <a:ea typeface="Meiryo UI" panose="020B0604030504040204" pitchFamily="50" charset="-128"/>
              </a:rPr>
              <a:t>むためのツール</a:t>
            </a:r>
            <a:r>
              <a:rPr lang="ja-JP" altLang="en-US" b="0" i="0" dirty="0">
                <a:solidFill>
                  <a:prstClr val="black"/>
                </a:solidFill>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solidFill>
                  <a:prstClr val="black"/>
                </a:solidFill>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環境家計簿の記入方法をはじめとした省エネ情報等を提供する講座等の普及啓発事業を開催しています</a:t>
            </a:r>
            <a:r>
              <a:rPr lang="ja-JP" altLang="en-US" b="0" i="0" dirty="0" smtClean="0">
                <a:solidFill>
                  <a:prstClr val="black"/>
                </a:solidFill>
                <a:latin typeface="Meiryo UI" panose="020B0604030504040204" pitchFamily="50" charset="-128"/>
                <a:ea typeface="Meiryo UI" panose="020B0604030504040204" pitchFamily="50" charset="-128"/>
              </a:rPr>
              <a:t>。また</a:t>
            </a:r>
            <a:r>
              <a:rPr lang="ja-JP" altLang="en-US" b="0" i="0" dirty="0">
                <a:solidFill>
                  <a:prstClr val="black"/>
                </a:solidFill>
                <a:latin typeface="Meiryo UI" panose="020B0604030504040204" pitchFamily="50" charset="-128"/>
                <a:ea typeface="Meiryo UI" panose="020B0604030504040204" pitchFamily="50" charset="-128"/>
              </a:rPr>
              <a:t>、地球温暖化防止をテーマに設立された「なにわエコ会議」の普及啓発活動や省エネ節電コンペの支援など、</a:t>
            </a:r>
            <a:r>
              <a:rPr lang="ja-JP" altLang="en-US" b="0" i="0" dirty="0">
                <a:solidFill>
                  <a:prstClr val="black"/>
                </a:solidFill>
                <a:latin typeface="Meiryo UI" pitchFamily="50" charset="-128"/>
                <a:ea typeface="Meiryo UI" pitchFamily="50" charset="-128"/>
                <a:cs typeface="Meiryo UI" pitchFamily="50" charset="-128"/>
              </a:rPr>
              <a:t>環境保全行動をより実効あるもの</a:t>
            </a:r>
            <a:r>
              <a:rPr lang="ja-JP" altLang="en-US" b="0" i="0" dirty="0" smtClean="0">
                <a:solidFill>
                  <a:prstClr val="black"/>
                </a:solidFill>
                <a:latin typeface="Meiryo UI" pitchFamily="50" charset="-128"/>
                <a:ea typeface="Meiryo UI" pitchFamily="50" charset="-128"/>
                <a:cs typeface="Meiryo UI" pitchFamily="50" charset="-128"/>
              </a:rPr>
              <a:t>にする</a:t>
            </a:r>
            <a:r>
              <a:rPr lang="ja-JP" altLang="en-US" b="0" i="0" dirty="0">
                <a:solidFill>
                  <a:prstClr val="black"/>
                </a:solidFill>
                <a:latin typeface="Meiryo UI" pitchFamily="50" charset="-128"/>
                <a:ea typeface="Meiryo UI" pitchFamily="50" charset="-128"/>
                <a:cs typeface="Meiryo UI" pitchFamily="50" charset="-128"/>
              </a:rPr>
              <a:t>ための啓発活動を実施します。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090831" y="720114"/>
            <a:ext cx="1721739" cy="461665"/>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srgbClr val="FF0000"/>
                </a:solidFill>
                <a:latin typeface="Meiryo UI" pitchFamily="50" charset="-128"/>
                <a:ea typeface="Meiryo UI" pitchFamily="50" charset="-128"/>
                <a:cs typeface="Meiryo UI" pitchFamily="50" charset="-128"/>
              </a:rPr>
              <a:t>1,177</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38" name="テキスト ボックス 34"/>
          <p:cNvSpPr txBox="1"/>
          <p:nvPr/>
        </p:nvSpPr>
        <p:spPr>
          <a:xfrm>
            <a:off x="6056208" y="6520540"/>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3" name="正方形/長方形 42"/>
          <p:cNvSpPr/>
          <p:nvPr/>
        </p:nvSpPr>
        <p:spPr>
          <a:xfrm>
            <a:off x="867309" y="5332086"/>
            <a:ext cx="3782390" cy="555157"/>
          </a:xfrm>
          <a:prstGeom prst="rect">
            <a:avLst/>
          </a:prstGeom>
          <a:solidFill>
            <a:srgbClr val="FFFFCC"/>
          </a:solid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年度実績＞</a:t>
            </a:r>
            <a:endParaRPr lang="en-US" altLang="ja-JP" sz="1050" dirty="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省エネ</a:t>
            </a:r>
            <a:r>
              <a:rPr lang="ja-JP" altLang="en-US" sz="1050" dirty="0" smtClean="0">
                <a:solidFill>
                  <a:prstClr val="black"/>
                </a:solidFill>
                <a:latin typeface="Meiryo UI" pitchFamily="50" charset="-128"/>
                <a:ea typeface="Meiryo UI" pitchFamily="50" charset="-128"/>
                <a:cs typeface="Meiryo UI" pitchFamily="50" charset="-128"/>
              </a:rPr>
              <a:t>関連講座開催：　</a:t>
            </a:r>
            <a:r>
              <a:rPr lang="en-US" altLang="ja-JP" sz="1050" dirty="0" smtClean="0">
                <a:solidFill>
                  <a:prstClr val="black"/>
                </a:solidFill>
                <a:latin typeface="Meiryo UI" pitchFamily="50" charset="-128"/>
                <a:ea typeface="Meiryo UI" pitchFamily="50" charset="-128"/>
                <a:cs typeface="Meiryo UI" pitchFamily="50" charset="-128"/>
              </a:rPr>
              <a:t>392</a:t>
            </a:r>
            <a:r>
              <a:rPr lang="ja-JP" altLang="en-US" sz="1050" dirty="0" smtClean="0">
                <a:solidFill>
                  <a:prstClr val="black"/>
                </a:solidFill>
                <a:latin typeface="Meiryo UI" pitchFamily="50" charset="-128"/>
                <a:ea typeface="Meiryo UI" pitchFamily="50" charset="-128"/>
                <a:cs typeface="Meiryo UI" pitchFamily="50" charset="-128"/>
              </a:rPr>
              <a:t>名参加　　　　　　　</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・なにわエコ会議による普及啓発</a:t>
            </a:r>
            <a:r>
              <a:rPr lang="ja-JP" altLang="en-US" sz="1050" dirty="0">
                <a:solidFill>
                  <a:prstClr val="black"/>
                </a:solidFill>
                <a:latin typeface="Meiryo UI" pitchFamily="50" charset="-128"/>
                <a:ea typeface="Meiryo UI" pitchFamily="50" charset="-128"/>
                <a:cs typeface="Meiryo UI" pitchFamily="50" charset="-128"/>
              </a:rPr>
              <a:t>活動</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2,000</a:t>
            </a:r>
            <a:r>
              <a:rPr lang="ja-JP" altLang="en-US" sz="1050" dirty="0" smtClean="0">
                <a:solidFill>
                  <a:prstClr val="black"/>
                </a:solidFill>
                <a:latin typeface="Meiryo UI" pitchFamily="50" charset="-128"/>
                <a:ea typeface="Meiryo UI" pitchFamily="50" charset="-128"/>
                <a:cs typeface="Meiryo UI" pitchFamily="50" charset="-128"/>
              </a:rPr>
              <a:t>名参加</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292" y="2095326"/>
            <a:ext cx="1839041" cy="146324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683" y="5215190"/>
            <a:ext cx="1670304" cy="1249680"/>
          </a:xfrm>
          <a:prstGeom prst="rect">
            <a:avLst/>
          </a:prstGeom>
        </p:spPr>
      </p:pic>
    </p:spTree>
    <p:extLst>
      <p:ext uri="{BB962C8B-B14F-4D97-AF65-F5344CB8AC3E}">
        <p14:creationId xmlns:p14="http://schemas.microsoft.com/office/powerpoint/2010/main" val="122186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22" name="角丸四角形 21"/>
          <p:cNvSpPr/>
          <p:nvPr/>
        </p:nvSpPr>
        <p:spPr>
          <a:xfrm>
            <a:off x="146119" y="4125280"/>
            <a:ext cx="9631418" cy="261745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3" name="角丸四角形 22"/>
          <p:cNvSpPr/>
          <p:nvPr/>
        </p:nvSpPr>
        <p:spPr>
          <a:xfrm>
            <a:off x="358621" y="4217017"/>
            <a:ext cx="4282244"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rgbClr val="FF0000"/>
                </a:solidFill>
                <a:latin typeface="Meiryo UI" pitchFamily="50" charset="-128"/>
                <a:ea typeface="Meiryo UI" pitchFamily="50" charset="-128"/>
                <a:cs typeface="Meiryo UI" pitchFamily="50" charset="-128"/>
              </a:rPr>
              <a:t>幼児環境</a:t>
            </a:r>
            <a:r>
              <a:rPr lang="ja-JP" altLang="en-US" sz="1600" b="1" dirty="0" smtClean="0">
                <a:solidFill>
                  <a:srgbClr val="FF0000"/>
                </a:solidFill>
                <a:latin typeface="Meiryo UI" pitchFamily="50" charset="-128"/>
                <a:ea typeface="Meiryo UI" pitchFamily="50" charset="-128"/>
                <a:cs typeface="Meiryo UI" pitchFamily="50" charset="-128"/>
              </a:rPr>
              <a:t>教育指導者プログラム強化</a:t>
            </a:r>
            <a:r>
              <a:rPr lang="ja-JP" altLang="ja-JP" sz="1600" b="1" dirty="0" smtClean="0">
                <a:solidFill>
                  <a:srgbClr val="FF0000"/>
                </a:solidFill>
                <a:latin typeface="Meiryo UI" pitchFamily="50" charset="-128"/>
                <a:ea typeface="Meiryo UI" pitchFamily="50" charset="-128"/>
                <a:cs typeface="Meiryo UI" pitchFamily="50" charset="-128"/>
              </a:rPr>
              <a:t>事業</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a:xfrm>
            <a:off x="4654513" y="4193520"/>
            <a:ext cx="1831970" cy="461665"/>
          </a:xfrm>
          <a:prstGeom prst="rect">
            <a:avLst/>
          </a:prstGeom>
          <a:noFill/>
        </p:spPr>
        <p:txBody>
          <a:bodyPr wrap="square" rtlCol="0">
            <a:spAutoFit/>
          </a:bodyPr>
          <a:lstStyle/>
          <a:p>
            <a:pPr marL="87313" indent="-87313"/>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府</a:t>
            </a:r>
            <a:r>
              <a:rPr lang="ja-JP" altLang="en-US" sz="1200" dirty="0" smtClean="0">
                <a:solidFill>
                  <a:srgbClr val="FF0000"/>
                </a:solidFill>
                <a:latin typeface="Meiryo UI" pitchFamily="50" charset="-128"/>
                <a:ea typeface="Meiryo UI" pitchFamily="50" charset="-128"/>
                <a:cs typeface="Meiryo UI" pitchFamily="50" charset="-128"/>
              </a:rPr>
              <a:t>事業</a:t>
            </a:r>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 </a:t>
            </a:r>
            <a:r>
              <a:rPr lang="en-US" altLang="ja-JP" sz="1200" dirty="0" smtClean="0">
                <a:solidFill>
                  <a:srgbClr val="FF0000"/>
                </a:solidFill>
                <a:latin typeface="Meiryo UI" pitchFamily="50" charset="-128"/>
                <a:ea typeface="Meiryo UI" pitchFamily="50" charset="-128"/>
                <a:cs typeface="Meiryo UI" pitchFamily="50" charset="-128"/>
              </a:rPr>
              <a:t>4,500</a:t>
            </a:r>
            <a:r>
              <a:rPr lang="ja-JP" altLang="en-US" sz="1200" dirty="0" smtClean="0">
                <a:solidFill>
                  <a:srgbClr val="FF0000"/>
                </a:solidFill>
                <a:latin typeface="Meiryo UI" pitchFamily="50" charset="-128"/>
                <a:ea typeface="Meiryo UI" pitchFamily="50" charset="-128"/>
                <a:cs typeface="Meiryo UI" pitchFamily="50" charset="-128"/>
              </a:rPr>
              <a:t>千円</a:t>
            </a:r>
            <a:endParaRPr lang="en-US" altLang="ja-JP"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市事業</a:t>
            </a:r>
            <a:r>
              <a:rPr lang="en-US" altLang="ja-JP" sz="1200" dirty="0" smtClean="0">
                <a:solidFill>
                  <a:srgbClr val="FF0000"/>
                </a:solidFill>
                <a:latin typeface="Meiryo UI" pitchFamily="50" charset="-128"/>
                <a:ea typeface="Meiryo UI" pitchFamily="50" charset="-128"/>
                <a:cs typeface="Meiryo UI" pitchFamily="50" charset="-128"/>
              </a:rPr>
              <a:t>】</a:t>
            </a:r>
          </a:p>
        </p:txBody>
      </p:sp>
      <p:sp>
        <p:nvSpPr>
          <p:cNvPr id="27" name="テキスト ボックス 28"/>
          <p:cNvSpPr txBox="1">
            <a:spLocks noChangeArrowheads="1"/>
          </p:cNvSpPr>
          <p:nvPr/>
        </p:nvSpPr>
        <p:spPr bwMode="auto">
          <a:xfrm>
            <a:off x="186006" y="4617332"/>
            <a:ext cx="507469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srgbClr val="FF0000"/>
                </a:solidFill>
                <a:latin typeface="Meiryo UI" pitchFamily="50" charset="-128"/>
                <a:ea typeface="Meiryo UI" pitchFamily="50" charset="-128"/>
                <a:cs typeface="Meiryo UI" pitchFamily="50" charset="-128"/>
              </a:rPr>
              <a:t>◆大阪府では、これ</a:t>
            </a:r>
            <a:r>
              <a:rPr lang="ja-JP" altLang="en-US" b="0" i="0" dirty="0">
                <a:solidFill>
                  <a:srgbClr val="FF0000"/>
                </a:solidFill>
                <a:latin typeface="Meiryo UI" pitchFamily="50" charset="-128"/>
                <a:ea typeface="Meiryo UI" pitchFamily="50" charset="-128"/>
                <a:cs typeface="Meiryo UI" pitchFamily="50" charset="-128"/>
              </a:rPr>
              <a:t>まで</a:t>
            </a:r>
            <a:r>
              <a:rPr lang="ja-JP" altLang="en-US" b="0" i="0" dirty="0" smtClean="0">
                <a:solidFill>
                  <a:srgbClr val="FF0000"/>
                </a:solidFill>
                <a:latin typeface="Meiryo UI" pitchFamily="50" charset="-128"/>
                <a:ea typeface="Meiryo UI" pitchFamily="50" charset="-128"/>
                <a:cs typeface="Meiryo UI" pitchFamily="50" charset="-128"/>
              </a:rPr>
              <a:t>の小・中・高校生及び一般に向けた環境教育・啓発の取組みに加え、人間</a:t>
            </a:r>
            <a:r>
              <a:rPr lang="ja-JP" altLang="en-US" b="0" i="0" dirty="0">
                <a:solidFill>
                  <a:srgbClr val="FF0000"/>
                </a:solidFill>
                <a:latin typeface="Meiryo UI" pitchFamily="50" charset="-128"/>
                <a:ea typeface="Meiryo UI" pitchFamily="50" charset="-128"/>
                <a:cs typeface="Meiryo UI" pitchFamily="50" charset="-128"/>
              </a:rPr>
              <a:t>形成基礎が</a:t>
            </a:r>
            <a:r>
              <a:rPr lang="ja-JP" altLang="en-US" b="0" i="0" dirty="0" smtClean="0">
                <a:solidFill>
                  <a:srgbClr val="FF0000"/>
                </a:solidFill>
                <a:latin typeface="Meiryo UI" pitchFamily="50" charset="-128"/>
                <a:ea typeface="Meiryo UI" pitchFamily="50" charset="-128"/>
                <a:cs typeface="Meiryo UI" pitchFamily="50" charset="-128"/>
              </a:rPr>
              <a:t>培われる重要</a:t>
            </a:r>
            <a:r>
              <a:rPr lang="ja-JP" altLang="en-US" b="0" i="0" dirty="0">
                <a:solidFill>
                  <a:srgbClr val="FF0000"/>
                </a:solidFill>
                <a:latin typeface="Meiryo UI" pitchFamily="50" charset="-128"/>
                <a:ea typeface="Meiryo UI" pitchFamily="50" charset="-128"/>
                <a:cs typeface="Meiryo UI" pitchFamily="50" charset="-128"/>
              </a:rPr>
              <a:t>な時期である幼児期における環境教育を推進するために、環境教育教材の充実･強化を図ります</a:t>
            </a:r>
            <a:r>
              <a:rPr lang="ja-JP" altLang="en-US" b="0" i="0" dirty="0" smtClean="0">
                <a:solidFill>
                  <a:srgbClr val="FF0000"/>
                </a:solidFill>
                <a:latin typeface="Meiryo UI" pitchFamily="50" charset="-128"/>
                <a:ea typeface="Meiryo UI" pitchFamily="50" charset="-128"/>
                <a:cs typeface="Meiryo UI" pitchFamily="50" charset="-128"/>
              </a:rPr>
              <a:t>。これ</a:t>
            </a:r>
            <a:r>
              <a:rPr lang="ja-JP" altLang="en-US" b="0" i="0" dirty="0">
                <a:solidFill>
                  <a:srgbClr val="FF0000"/>
                </a:solidFill>
                <a:latin typeface="Meiryo UI" pitchFamily="50" charset="-128"/>
                <a:ea typeface="Meiryo UI" pitchFamily="50" charset="-128"/>
                <a:cs typeface="Meiryo UI" pitchFamily="50" charset="-128"/>
              </a:rPr>
              <a:t>に</a:t>
            </a:r>
            <a:r>
              <a:rPr lang="ja-JP" altLang="en-US" b="0" i="0" dirty="0" smtClean="0">
                <a:solidFill>
                  <a:srgbClr val="FF0000"/>
                </a:solidFill>
                <a:latin typeface="Meiryo UI" pitchFamily="50" charset="-128"/>
                <a:ea typeface="Meiryo UI" pitchFamily="50" charset="-128"/>
                <a:cs typeface="Meiryo UI" pitchFamily="50" charset="-128"/>
              </a:rPr>
              <a:t>より、より</a:t>
            </a:r>
            <a:r>
              <a:rPr lang="ja-JP" altLang="en-US" b="0" i="0" dirty="0">
                <a:solidFill>
                  <a:srgbClr val="FF0000"/>
                </a:solidFill>
                <a:latin typeface="Meiryo UI" pitchFamily="50" charset="-128"/>
                <a:ea typeface="Meiryo UI" pitchFamily="50" charset="-128"/>
                <a:cs typeface="Meiryo UI" pitchFamily="50" charset="-128"/>
              </a:rPr>
              <a:t>効果的な環境教育・啓発活動に</a:t>
            </a:r>
            <a:r>
              <a:rPr lang="ja-JP" altLang="en-US" b="0" i="0" dirty="0" smtClean="0">
                <a:solidFill>
                  <a:srgbClr val="FF0000"/>
                </a:solidFill>
                <a:latin typeface="Meiryo UI" pitchFamily="50" charset="-128"/>
                <a:ea typeface="Meiryo UI" pitchFamily="50" charset="-128"/>
                <a:cs typeface="Meiryo UI" pitchFamily="50" charset="-128"/>
              </a:rPr>
              <a:t>取組みます。</a:t>
            </a:r>
            <a:endParaRPr lang="ja-JP" altLang="en-US" b="0" i="0" dirty="0">
              <a:solidFill>
                <a:srgbClr val="FF0000"/>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5287201" y="4800650"/>
            <a:ext cx="4310114" cy="170816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＜事業内容＞</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　① 教材</a:t>
            </a:r>
            <a:r>
              <a:rPr lang="ja-JP" altLang="en-US" sz="1050" b="0" i="0" dirty="0">
                <a:solidFill>
                  <a:srgbClr val="FF0000"/>
                </a:solidFill>
                <a:latin typeface="Meiryo UI" pitchFamily="50" charset="-128"/>
                <a:ea typeface="Meiryo UI" pitchFamily="50" charset="-128"/>
                <a:cs typeface="Meiryo UI" pitchFamily="50" charset="-128"/>
              </a:rPr>
              <a:t>検討会の開催</a:t>
            </a: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目 　的</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a:solidFill>
                  <a:srgbClr val="FF0000"/>
                </a:solidFill>
                <a:latin typeface="Meiryo UI" pitchFamily="50" charset="-128"/>
                <a:ea typeface="Meiryo UI" pitchFamily="50" charset="-128"/>
                <a:cs typeface="Meiryo UI" pitchFamily="50" charset="-128"/>
              </a:rPr>
              <a:t>幼児期に適した環境教育の内容や</a:t>
            </a:r>
            <a:r>
              <a:rPr lang="ja-JP" altLang="en-US" sz="1050" b="0" i="0" dirty="0" smtClean="0">
                <a:solidFill>
                  <a:srgbClr val="FF0000"/>
                </a:solidFill>
                <a:latin typeface="Meiryo UI" pitchFamily="50" charset="-128"/>
                <a:ea typeface="Meiryo UI" pitchFamily="50" charset="-128"/>
                <a:cs typeface="Meiryo UI" pitchFamily="50" charset="-128"/>
              </a:rPr>
              <a:t>指導方法</a:t>
            </a:r>
            <a:r>
              <a:rPr lang="ja-JP" altLang="en-US" sz="1050" b="0" i="0" dirty="0">
                <a:solidFill>
                  <a:srgbClr val="FF0000"/>
                </a:solidFill>
                <a:latin typeface="Meiryo UI" pitchFamily="50" charset="-128"/>
                <a:ea typeface="Meiryo UI" pitchFamily="50" charset="-128"/>
                <a:cs typeface="Meiryo UI" pitchFamily="50" charset="-128"/>
              </a:rPr>
              <a:t>を</a:t>
            </a:r>
            <a:r>
              <a:rPr lang="ja-JP" altLang="en-US" sz="1050" b="0" i="0" dirty="0" smtClean="0">
                <a:solidFill>
                  <a:srgbClr val="FF0000"/>
                </a:solidFill>
                <a:latin typeface="Meiryo UI" pitchFamily="50" charset="-128"/>
                <a:ea typeface="Meiryo UI" pitchFamily="50" charset="-128"/>
                <a:cs typeface="Meiryo UI" pitchFamily="50" charset="-128"/>
              </a:rPr>
              <a:t>検討</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構成員</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環境</a:t>
            </a:r>
            <a:r>
              <a:rPr lang="ja-JP" altLang="en-US" sz="1050" b="0" i="0" dirty="0">
                <a:solidFill>
                  <a:srgbClr val="FF0000"/>
                </a:solidFill>
                <a:latin typeface="Meiryo UI" pitchFamily="50" charset="-128"/>
                <a:ea typeface="Meiryo UI" pitchFamily="50" charset="-128"/>
                <a:cs typeface="Meiryo UI" pitchFamily="50" charset="-128"/>
              </a:rPr>
              <a:t>分野や幼児教育の専門家･有識者、幼稚園･保育園等</a:t>
            </a:r>
            <a:r>
              <a:rPr lang="ja-JP" altLang="en-US" sz="1050" b="0" i="0" dirty="0" smtClean="0">
                <a:solidFill>
                  <a:srgbClr val="FF0000"/>
                </a:solidFill>
                <a:latin typeface="Meiryo UI" pitchFamily="50" charset="-128"/>
                <a:ea typeface="Meiryo UI" pitchFamily="50" charset="-128"/>
                <a:cs typeface="Meiryo UI" pitchFamily="50" charset="-128"/>
              </a:rPr>
              <a:t>の</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関係者で構成</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② 教材</a:t>
            </a:r>
            <a:r>
              <a:rPr lang="ja-JP" altLang="en-US" sz="1050" b="0" i="0" dirty="0">
                <a:solidFill>
                  <a:srgbClr val="FF0000"/>
                </a:solidFill>
                <a:latin typeface="Meiryo UI" pitchFamily="50" charset="-128"/>
                <a:ea typeface="Meiryo UI" pitchFamily="50" charset="-128"/>
                <a:cs typeface="Meiryo UI" pitchFamily="50" charset="-128"/>
              </a:rPr>
              <a:t>の制作及び提供</a:t>
            </a:r>
          </a:p>
          <a:p>
            <a:pPr marL="87313" indent="-87313" eaLnBrk="1" hangingPunct="1"/>
            <a:r>
              <a:rPr lang="en-US" altLang="ja-JP" sz="1050" b="0" i="0" dirty="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制　 作</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幼児期</a:t>
            </a:r>
            <a:r>
              <a:rPr lang="ja-JP" altLang="en-US" sz="1050" b="0" i="0" dirty="0">
                <a:solidFill>
                  <a:srgbClr val="FF0000"/>
                </a:solidFill>
                <a:latin typeface="Meiryo UI" pitchFamily="50" charset="-128"/>
                <a:ea typeface="Meiryo UI" pitchFamily="50" charset="-128"/>
                <a:cs typeface="Meiryo UI" pitchFamily="50" charset="-128"/>
              </a:rPr>
              <a:t>を対象とした環境教育映像教材（教諭等用の教材</a:t>
            </a:r>
            <a:r>
              <a:rPr lang="ja-JP" altLang="en-US" sz="1050" b="0" i="0" dirty="0" smtClean="0">
                <a:solidFill>
                  <a:srgbClr val="FF0000"/>
                </a:solidFill>
                <a:latin typeface="Meiryo UI" pitchFamily="50" charset="-128"/>
                <a:ea typeface="Meiryo UI" pitchFamily="50" charset="-128"/>
                <a:cs typeface="Meiryo UI" pitchFamily="50" charset="-128"/>
              </a:rPr>
              <a:t>活用</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en-US" altLang="ja-JP" sz="1050" b="0" i="0" dirty="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マニュアルを</a:t>
            </a:r>
            <a:r>
              <a:rPr lang="ja-JP" altLang="en-US" sz="1050" b="0" i="0" dirty="0">
                <a:solidFill>
                  <a:srgbClr val="FF0000"/>
                </a:solidFill>
                <a:latin typeface="Meiryo UI" pitchFamily="50" charset="-128"/>
                <a:ea typeface="Meiryo UI" pitchFamily="50" charset="-128"/>
                <a:cs typeface="Meiryo UI" pitchFamily="50" charset="-128"/>
              </a:rPr>
              <a:t>含む）を制作</a:t>
            </a: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提   供</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府内</a:t>
            </a:r>
            <a:r>
              <a:rPr lang="ja-JP" altLang="en-US" sz="1050" b="0" i="0" dirty="0">
                <a:solidFill>
                  <a:srgbClr val="FF0000"/>
                </a:solidFill>
                <a:latin typeface="Meiryo UI" pitchFamily="50" charset="-128"/>
                <a:ea typeface="Meiryo UI" pitchFamily="50" charset="-128"/>
                <a:cs typeface="Meiryo UI" pitchFamily="50" charset="-128"/>
              </a:rPr>
              <a:t>全ての幼稚園、保育園、認定こども園に提供</a:t>
            </a:r>
          </a:p>
          <a:p>
            <a:pPr marL="87313" indent="-87313" eaLnBrk="1" hangingPunct="1"/>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幼稚園</a:t>
            </a:r>
            <a:r>
              <a:rPr lang="ja-JP" altLang="en-US" sz="1050" b="0" i="0" dirty="0">
                <a:solidFill>
                  <a:srgbClr val="FF0000"/>
                </a:solidFill>
                <a:latin typeface="Meiryo UI" pitchFamily="50" charset="-128"/>
                <a:ea typeface="Meiryo UI" pitchFamily="50" charset="-128"/>
                <a:cs typeface="Meiryo UI" pitchFamily="50" charset="-128"/>
              </a:rPr>
              <a:t>教諭等を対象に、教材活用研修を</a:t>
            </a:r>
            <a:r>
              <a:rPr lang="ja-JP" altLang="en-US" sz="1050" b="0" i="0" dirty="0" smtClean="0">
                <a:solidFill>
                  <a:srgbClr val="FF0000"/>
                </a:solidFill>
                <a:latin typeface="Meiryo UI" pitchFamily="50" charset="-128"/>
                <a:ea typeface="Meiryo UI" pitchFamily="50" charset="-128"/>
                <a:cs typeface="Meiryo UI" pitchFamily="50" charset="-128"/>
              </a:rPr>
              <a:t>開催</a:t>
            </a:r>
            <a:endParaRPr lang="ja-JP" altLang="en-US" sz="1050" b="0" i="0" dirty="0">
              <a:solidFill>
                <a:srgbClr val="FF0000"/>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34" name="角丸四角形 33"/>
          <p:cNvSpPr/>
          <p:nvPr/>
        </p:nvSpPr>
        <p:spPr>
          <a:xfrm>
            <a:off x="213304" y="585263"/>
            <a:ext cx="261433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rgbClr val="FF0000"/>
                </a:solidFill>
                <a:latin typeface="Meiryo UI" pitchFamily="50" charset="-128"/>
                <a:ea typeface="Meiryo UI" pitchFamily="50" charset="-128"/>
                <a:cs typeface="Meiryo UI" pitchFamily="50" charset="-128"/>
              </a:rPr>
              <a:t>環境パートナーシップ</a:t>
            </a:r>
            <a:r>
              <a:rPr lang="ja-JP" altLang="ja-JP" sz="1600" b="1" dirty="0" smtClean="0">
                <a:solidFill>
                  <a:srgbClr val="FF0000"/>
                </a:solidFill>
                <a:latin typeface="Meiryo UI" pitchFamily="50" charset="-128"/>
                <a:ea typeface="Meiryo UI" pitchFamily="50" charset="-128"/>
                <a:cs typeface="Meiryo UI" pitchFamily="50" charset="-128"/>
              </a:rPr>
              <a:t>事業</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2968413" y="515545"/>
            <a:ext cx="1649454" cy="461665"/>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府</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200" dirty="0" smtClean="0">
                <a:solidFill>
                  <a:srgbClr val="FF0000"/>
                </a:solidFill>
                <a:latin typeface="Meiryo UI" pitchFamily="50" charset="-128"/>
                <a:ea typeface="Meiryo UI" pitchFamily="50" charset="-128"/>
                <a:cs typeface="Meiryo UI" pitchFamily="50" charset="-128"/>
              </a:rPr>
              <a:t>2,500</a:t>
            </a:r>
            <a:r>
              <a:rPr lang="ja-JP" altLang="en-US" sz="1200" dirty="0" smtClean="0">
                <a:solidFill>
                  <a:srgbClr val="FF0000"/>
                </a:solidFill>
                <a:latin typeface="Meiryo UI" pitchFamily="50" charset="-128"/>
                <a:ea typeface="Meiryo UI" pitchFamily="50" charset="-128"/>
                <a:cs typeface="Meiryo UI" pitchFamily="50" charset="-128"/>
              </a:rPr>
              <a:t>千円</a:t>
            </a:r>
            <a:endParaRPr lang="en-US" altLang="ja-JP"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市事業</a:t>
            </a:r>
            <a:r>
              <a:rPr lang="en-US" altLang="ja-JP" sz="1200" dirty="0" smtClean="0">
                <a:solidFill>
                  <a:srgbClr val="FF0000"/>
                </a:solidFill>
                <a:latin typeface="Meiryo UI" pitchFamily="50" charset="-128"/>
                <a:ea typeface="Meiryo UI" pitchFamily="50" charset="-128"/>
                <a:cs typeface="Meiryo UI" pitchFamily="50" charset="-128"/>
              </a:rPr>
              <a:t>】</a:t>
            </a:r>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86193" y="1099114"/>
            <a:ext cx="43180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srgbClr val="FF0000"/>
                </a:solidFill>
                <a:latin typeface="Meiryo UI" pitchFamily="50" charset="-128"/>
                <a:ea typeface="Meiryo UI" pitchFamily="50" charset="-128"/>
                <a:cs typeface="Meiryo UI" pitchFamily="50" charset="-128"/>
              </a:rPr>
              <a:t>大阪府では</a:t>
            </a:r>
            <a:r>
              <a:rPr lang="en-US" altLang="ja-JP" b="0" i="0" dirty="0" smtClean="0">
                <a:solidFill>
                  <a:prstClr val="black"/>
                </a:solidFill>
                <a:latin typeface="Meiryo UI" pitchFamily="50" charset="-128"/>
                <a:ea typeface="Meiryo UI" pitchFamily="50" charset="-128"/>
                <a:cs typeface="Meiryo UI" pitchFamily="50" charset="-128"/>
              </a:rPr>
              <a:t>NPO</a:t>
            </a:r>
            <a:r>
              <a:rPr lang="ja-JP" altLang="en-US" b="0" i="0" dirty="0">
                <a:solidFill>
                  <a:prstClr val="black"/>
                </a:solidFill>
                <a:latin typeface="Meiryo UI" pitchFamily="50" charset="-128"/>
                <a:ea typeface="Meiryo UI" pitchFamily="50" charset="-128"/>
                <a:cs typeface="Meiryo UI" pitchFamily="50" charset="-128"/>
              </a:rPr>
              <a:t>の協働取組を促進するための</a:t>
            </a:r>
            <a:r>
              <a:rPr lang="ja-JP" altLang="en-US" b="0" i="0" dirty="0" smtClean="0">
                <a:solidFill>
                  <a:prstClr val="black"/>
                </a:solidFill>
                <a:latin typeface="Meiryo UI" pitchFamily="50" charset="-128"/>
                <a:ea typeface="Meiryo UI" pitchFamily="50" charset="-128"/>
                <a:cs typeface="Meiryo UI" pitchFamily="50" charset="-128"/>
              </a:rPr>
              <a:t>交流会やセミナー、</a:t>
            </a:r>
            <a:r>
              <a:rPr lang="en-US" altLang="ja-JP" b="0" i="0" dirty="0" smtClean="0">
                <a:solidFill>
                  <a:prstClr val="black"/>
                </a:solidFill>
                <a:latin typeface="Meiryo UI" pitchFamily="50" charset="-128"/>
                <a:ea typeface="Meiryo UI" pitchFamily="50" charset="-128"/>
                <a:cs typeface="Meiryo UI" pitchFamily="50" charset="-128"/>
              </a:rPr>
              <a:t>NPO</a:t>
            </a:r>
            <a:r>
              <a:rPr lang="ja-JP" altLang="en-US" b="0" i="0" dirty="0">
                <a:solidFill>
                  <a:prstClr val="black"/>
                </a:solidFill>
                <a:latin typeface="Meiryo UI" pitchFamily="50" charset="-128"/>
                <a:ea typeface="Meiryo UI" pitchFamily="50" charset="-128"/>
                <a:cs typeface="Meiryo UI" pitchFamily="50" charset="-128"/>
              </a:rPr>
              <a:t>に携わっている方々への人材育成講座の実施を通じて、交流の「機会」を提供し、積極的に取組みを</a:t>
            </a:r>
            <a:r>
              <a:rPr lang="ja-JP" altLang="en-US" b="0" i="0" dirty="0" smtClean="0">
                <a:solidFill>
                  <a:prstClr val="black"/>
                </a:solidFill>
                <a:latin typeface="Meiryo UI" pitchFamily="50" charset="-128"/>
                <a:ea typeface="Meiryo UI" pitchFamily="50" charset="-128"/>
                <a:cs typeface="Meiryo UI" pitchFamily="50" charset="-128"/>
              </a:rPr>
              <a:t>支援</a:t>
            </a:r>
            <a:r>
              <a:rPr lang="ja-JP" altLang="en-US" b="0" i="0" dirty="0" smtClean="0">
                <a:solidFill>
                  <a:srgbClr val="FF0000"/>
                </a:solidFill>
                <a:latin typeface="Meiryo UI" pitchFamily="50" charset="-128"/>
                <a:ea typeface="Meiryo UI" pitchFamily="50" charset="-128"/>
                <a:cs typeface="Meiryo UI" pitchFamily="50" charset="-128"/>
              </a:rPr>
              <a:t>します</a:t>
            </a:r>
            <a:r>
              <a:rPr lang="ja-JP" altLang="en-US" b="0" i="0" dirty="0" smtClean="0">
                <a:solidFill>
                  <a:prstClr val="black"/>
                </a:solidFill>
                <a:latin typeface="Meiryo UI" pitchFamily="50" charset="-128"/>
                <a:ea typeface="Meiryo UI" pitchFamily="50" charset="-128"/>
                <a:cs typeface="Meiryo UI" pitchFamily="50" charset="-128"/>
              </a:rPr>
              <a:t>。</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171160" y="921553"/>
            <a:ext cx="452567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solidFill>
                  <a:srgbClr val="FF0000"/>
                </a:solidFill>
                <a:latin typeface="Meiryo UI" pitchFamily="50" charset="-128"/>
                <a:ea typeface="Meiryo UI" pitchFamily="50" charset="-128"/>
                <a:cs typeface="Meiryo UI" pitchFamily="50" charset="-128"/>
              </a:rPr>
              <a:t>◆大阪市では、市内を活動拠点とする環境活動団体間のネットワーク「おおさか環境ネットワーク」を拡充するとともに、活動の場を提供するなど各団体の活動の活性化を図ります。また、環境活動推進施設（愛称：なにわ</a:t>
            </a:r>
            <a:r>
              <a:rPr lang="en-US" altLang="ja-JP" b="0" i="0" dirty="0" smtClean="0">
                <a:solidFill>
                  <a:srgbClr val="FF0000"/>
                </a:solidFill>
                <a:latin typeface="Meiryo UI" pitchFamily="50" charset="-128"/>
                <a:ea typeface="Meiryo UI" pitchFamily="50" charset="-128"/>
                <a:cs typeface="Meiryo UI" pitchFamily="50" charset="-128"/>
              </a:rPr>
              <a:t>ECO</a:t>
            </a:r>
            <a:r>
              <a:rPr lang="ja-JP" altLang="en-US" b="0" i="0" dirty="0" smtClean="0">
                <a:solidFill>
                  <a:srgbClr val="FF0000"/>
                </a:solidFill>
                <a:latin typeface="Meiryo UI" pitchFamily="50" charset="-128"/>
                <a:ea typeface="Meiryo UI" pitchFamily="50" charset="-128"/>
                <a:cs typeface="Meiryo UI" pitchFamily="50" charset="-128"/>
              </a:rPr>
              <a:t>スクエア）を運営し、ネットワーク登録団体の活動の場の一つとして提供します。</a:t>
            </a:r>
            <a:endParaRPr lang="ja-JP" altLang="en-US" b="0" i="0" dirty="0">
              <a:solidFill>
                <a:srgbClr val="FF0000"/>
              </a:solidFill>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465898" y="5779833"/>
            <a:ext cx="1985755" cy="527044"/>
          </a:xfrm>
          <a:prstGeom prst="rect">
            <a:avLst/>
          </a:prstGeom>
          <a:solidFill>
            <a:srgbClr val="FFFFFF"/>
          </a:solidFill>
          <a:ln w="6350" algn="ctr">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ja-JP" altLang="en-US" sz="900" b="1" dirty="0" smtClean="0">
                <a:solidFill>
                  <a:prstClr val="black"/>
                </a:solidFill>
                <a:latin typeface="ＭＳ Ｐゴシック"/>
                <a:cs typeface="ＭＳ Ｐゴシック" pitchFamily="50" charset="-128"/>
              </a:rPr>
              <a:t>環境教育教材の構成</a:t>
            </a:r>
          </a:p>
          <a:p>
            <a:pPr algn="just" fontAlgn="base">
              <a:spcBef>
                <a:spcPct val="0"/>
              </a:spcBef>
              <a:spcAft>
                <a:spcPct val="0"/>
              </a:spcAft>
            </a:pPr>
            <a:r>
              <a:rPr lang="ja-JP" altLang="en-US" sz="900" dirty="0" smtClean="0">
                <a:solidFill>
                  <a:prstClr val="black"/>
                </a:solidFill>
                <a:latin typeface="ＭＳ Ｐゴシック"/>
                <a:cs typeface="ＭＳ Ｐゴシック" pitchFamily="50" charset="-128"/>
              </a:rPr>
              <a:t>■幼児向け映像</a:t>
            </a:r>
          </a:p>
          <a:p>
            <a:pPr algn="just" fontAlgn="base">
              <a:spcBef>
                <a:spcPct val="0"/>
              </a:spcBef>
              <a:spcAft>
                <a:spcPct val="0"/>
              </a:spcAft>
            </a:pPr>
            <a:r>
              <a:rPr lang="ja-JP" altLang="en-US" sz="900" dirty="0" smtClean="0">
                <a:solidFill>
                  <a:prstClr val="black"/>
                </a:solidFill>
                <a:latin typeface="ＭＳ Ｐゴシック"/>
                <a:cs typeface="ＭＳ Ｐゴシック" pitchFamily="50" charset="-128"/>
              </a:rPr>
              <a:t>■指導者向け教材活用マニュアル</a:t>
            </a:r>
            <a:endParaRPr lang="ja-JP" altLang="ja-JP" dirty="0" smtClean="0">
              <a:solidFill>
                <a:prstClr val="black"/>
              </a:solidFill>
              <a:latin typeface="ＭＳ Ｐゴシック"/>
              <a:cs typeface="ＭＳ Ｐゴシック" pitchFamily="50" charset="-128"/>
            </a:endParaRPr>
          </a:p>
        </p:txBody>
      </p:sp>
      <p:sp>
        <p:nvSpPr>
          <p:cNvPr id="4" name="AutoShape 3"/>
          <p:cNvSpPr>
            <a:spLocks noChangeArrowheads="1"/>
          </p:cNvSpPr>
          <p:nvPr/>
        </p:nvSpPr>
        <p:spPr bwMode="auto">
          <a:xfrm rot="5400000">
            <a:off x="2401088" y="5942547"/>
            <a:ext cx="644525" cy="153988"/>
          </a:xfrm>
          <a:prstGeom prst="triangle">
            <a:avLst>
              <a:gd name="adj" fmla="val 50000"/>
            </a:avLst>
          </a:prstGeom>
          <a:solidFill>
            <a:srgbClr val="FFC000"/>
          </a:solidFill>
          <a:ln w="6350" algn="ctr">
            <a:solidFill>
              <a:srgbClr val="000000"/>
            </a:solidFill>
            <a:miter lim="800000"/>
            <a:headEnd/>
            <a:tailEnd/>
          </a:ln>
          <a:effectLst>
            <a:outerShdw dist="28398" dir="3806097" algn="ctr" rotWithShape="0">
              <a:srgbClr val="7F7F7F">
                <a:alpha val="50000"/>
              </a:srgbClr>
            </a:outerShdw>
          </a:effectLst>
        </p:spPr>
        <p:txBody>
          <a:bodyPr vert="horz" wrap="none" lIns="91440" tIns="45720" rIns="91440" bIns="45720" numCol="1" anchor="t" anchorCtr="0" compatLnSpc="1">
            <a:prstTxWarp prst="textNoShape">
              <a:avLst/>
            </a:prstTxWarp>
          </a:bodyPr>
          <a:lstStyle/>
          <a:p>
            <a:endParaRPr lang="ja-JP" altLang="en-US">
              <a:solidFill>
                <a:prstClr val="black"/>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1959" y="5690816"/>
            <a:ext cx="12382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8"/>
          <p:cNvSpPr txBox="1">
            <a:spLocks noChangeArrowheads="1"/>
          </p:cNvSpPr>
          <p:nvPr/>
        </p:nvSpPr>
        <p:spPr bwMode="auto">
          <a:xfrm>
            <a:off x="464587" y="5554934"/>
            <a:ext cx="2113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800" b="0" i="0" dirty="0">
                <a:solidFill>
                  <a:prstClr val="black"/>
                </a:solidFill>
                <a:latin typeface="Meiryo UI" pitchFamily="50" charset="-128"/>
                <a:ea typeface="Meiryo UI" pitchFamily="50" charset="-128"/>
                <a:cs typeface="Meiryo UI" pitchFamily="50" charset="-128"/>
              </a:rPr>
              <a:t>教材</a:t>
            </a:r>
            <a:r>
              <a:rPr lang="ja-JP" altLang="en-US" sz="800" b="0" i="0" dirty="0" smtClean="0">
                <a:solidFill>
                  <a:prstClr val="black"/>
                </a:solidFill>
                <a:latin typeface="Meiryo UI" pitchFamily="50" charset="-128"/>
                <a:ea typeface="Meiryo UI" pitchFamily="50" charset="-128"/>
                <a:cs typeface="Meiryo UI" pitchFamily="50" charset="-128"/>
              </a:rPr>
              <a:t>検討会の意見も踏まえ教材を</a:t>
            </a:r>
            <a:r>
              <a:rPr lang="ja-JP" altLang="en-US" sz="800" b="0" i="0" dirty="0">
                <a:solidFill>
                  <a:prstClr val="black"/>
                </a:solidFill>
                <a:latin typeface="Meiryo UI" pitchFamily="50" charset="-128"/>
                <a:ea typeface="Meiryo UI" pitchFamily="50" charset="-128"/>
                <a:cs typeface="Meiryo UI" pitchFamily="50" charset="-128"/>
              </a:rPr>
              <a:t>制作</a:t>
            </a:r>
          </a:p>
        </p:txBody>
      </p:sp>
      <p:sp>
        <p:nvSpPr>
          <p:cNvPr id="24" name="テキスト ボックス 28"/>
          <p:cNvSpPr txBox="1">
            <a:spLocks noChangeArrowheads="1"/>
          </p:cNvSpPr>
          <p:nvPr/>
        </p:nvSpPr>
        <p:spPr bwMode="auto">
          <a:xfrm>
            <a:off x="2968413" y="5490447"/>
            <a:ext cx="1730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800" b="0" i="0" dirty="0" smtClean="0">
                <a:solidFill>
                  <a:prstClr val="black"/>
                </a:solidFill>
                <a:latin typeface="Meiryo UI" pitchFamily="50" charset="-128"/>
                <a:ea typeface="Meiryo UI" pitchFamily="50" charset="-128"/>
                <a:cs typeface="Meiryo UI" pitchFamily="50" charset="-128"/>
              </a:rPr>
              <a:t>府内全ての幼稚園等に提供・活用</a:t>
            </a:r>
            <a:endParaRPr lang="ja-JP" altLang="en-US" sz="800" b="0" i="0" dirty="0">
              <a:solidFill>
                <a:prstClr val="black"/>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1574736" y="6482414"/>
            <a:ext cx="20733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100" b="0" i="0" dirty="0" smtClean="0">
                <a:solidFill>
                  <a:prstClr val="black"/>
                </a:solidFill>
                <a:latin typeface="Meiryo UI" pitchFamily="50" charset="-128"/>
                <a:ea typeface="Meiryo UI" pitchFamily="50" charset="-128"/>
                <a:cs typeface="Meiryo UI" pitchFamily="50" charset="-128"/>
              </a:rPr>
              <a:t>幼児期における環境教育の推進</a:t>
            </a:r>
            <a:endParaRPr lang="ja-JP" altLang="en-US" sz="1100" b="0" i="0" dirty="0">
              <a:solidFill>
                <a:prstClr val="black"/>
              </a:solidFill>
              <a:latin typeface="Meiryo UI" pitchFamily="50" charset="-128"/>
              <a:ea typeface="Meiryo UI" pitchFamily="50" charset="-128"/>
              <a:cs typeface="Meiryo UI" pitchFamily="50" charset="-128"/>
            </a:endParaRPr>
          </a:p>
        </p:txBody>
      </p:sp>
      <p:sp>
        <p:nvSpPr>
          <p:cNvPr id="5" name="AutoShape 5"/>
          <p:cNvSpPr>
            <a:spLocks/>
          </p:cNvSpPr>
          <p:nvPr/>
        </p:nvSpPr>
        <p:spPr bwMode="auto">
          <a:xfrm rot="5400000">
            <a:off x="2353959" y="4396439"/>
            <a:ext cx="182562" cy="4076700"/>
          </a:xfrm>
          <a:prstGeom prst="rightBrace">
            <a:avLst>
              <a:gd name="adj1" fmla="val 35563"/>
              <a:gd name="adj2" fmla="val 46583"/>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p>
            <a:endParaRPr lang="ja-JP" altLang="en-US">
              <a:solidFill>
                <a:prstClr val="black"/>
              </a:solidFill>
            </a:endParaRPr>
          </a:p>
        </p:txBody>
      </p:sp>
      <p:sp>
        <p:nvSpPr>
          <p:cNvPr id="29" name="テキスト ボックス 28"/>
          <p:cNvSpPr txBox="1">
            <a:spLocks noChangeArrowheads="1"/>
          </p:cNvSpPr>
          <p:nvPr/>
        </p:nvSpPr>
        <p:spPr bwMode="auto">
          <a:xfrm>
            <a:off x="459517" y="3322028"/>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a:t>
            </a:r>
            <a:r>
              <a:rPr lang="en-US" altLang="ja-JP" sz="1050" b="0" i="0" dirty="0" smtClean="0">
                <a:solidFill>
                  <a:srgbClr val="FF0000"/>
                </a:solidFill>
                <a:latin typeface="Meiryo UI" pitchFamily="50" charset="-128"/>
                <a:ea typeface="Meiryo UI" pitchFamily="50" charset="-128"/>
                <a:cs typeface="Meiryo UI" pitchFamily="50" charset="-128"/>
              </a:rPr>
              <a:t>2016</a:t>
            </a:r>
            <a:r>
              <a:rPr lang="ja-JP" altLang="en-US" sz="1050" b="0" i="0" dirty="0" smtClean="0">
                <a:solidFill>
                  <a:srgbClr val="FF0000"/>
                </a:solidFill>
                <a:latin typeface="Meiryo UI" pitchFamily="50" charset="-128"/>
                <a:ea typeface="Meiryo UI" pitchFamily="50" charset="-128"/>
                <a:cs typeface="Meiryo UI" pitchFamily="50" charset="-128"/>
              </a:rPr>
              <a:t>年度実績＞</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（大阪府）</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　　・交流会、セミナー</a:t>
            </a:r>
            <a:r>
              <a:rPr lang="ja-JP" altLang="en-US" sz="1050" b="0" i="0" dirty="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人材育成講座の開催：</a:t>
            </a:r>
            <a:r>
              <a:rPr lang="ja-JP" altLang="en-US" sz="1050" b="0" i="0" dirty="0">
                <a:solidFill>
                  <a:srgbClr val="FF0000"/>
                </a:solidFill>
                <a:latin typeface="Meiryo UI" pitchFamily="50" charset="-128"/>
                <a:ea typeface="Meiryo UI" pitchFamily="50" charset="-128"/>
                <a:cs typeface="Meiryo UI" pitchFamily="50" charset="-128"/>
              </a:rPr>
              <a:t>のべ</a:t>
            </a:r>
            <a:r>
              <a:rPr lang="en-US" altLang="ja-JP" sz="1050" b="0" i="0" dirty="0" smtClean="0">
                <a:solidFill>
                  <a:srgbClr val="FF0000"/>
                </a:solidFill>
                <a:latin typeface="Meiryo UI" pitchFamily="50" charset="-128"/>
                <a:ea typeface="Meiryo UI" pitchFamily="50" charset="-128"/>
                <a:cs typeface="Meiryo UI" pitchFamily="50" charset="-128"/>
              </a:rPr>
              <a:t>12</a:t>
            </a:r>
            <a:r>
              <a:rPr lang="ja-JP" altLang="en-US" sz="1050" b="0" i="0" dirty="0" smtClean="0">
                <a:solidFill>
                  <a:srgbClr val="FF0000"/>
                </a:solidFill>
                <a:latin typeface="Meiryo UI" pitchFamily="50" charset="-128"/>
                <a:ea typeface="Meiryo UI" pitchFamily="50" charset="-128"/>
                <a:cs typeface="Meiryo UI" pitchFamily="50" charset="-128"/>
              </a:rPr>
              <a:t>回</a:t>
            </a:r>
            <a:endParaRPr lang="en-US" altLang="ja-JP" sz="1050" b="0" i="0" dirty="0" smtClean="0">
              <a:solidFill>
                <a:srgbClr val="FF0000"/>
              </a:solidFill>
              <a:latin typeface="Meiryo UI" pitchFamily="50" charset="-128"/>
              <a:ea typeface="Meiryo UI" pitchFamily="50" charset="-128"/>
              <a:cs typeface="Meiryo UI" pitchFamily="50" charset="-128"/>
            </a:endParaRPr>
          </a:p>
        </p:txBody>
      </p:sp>
      <p:sp>
        <p:nvSpPr>
          <p:cNvPr id="30" name="角丸四角形 29"/>
          <p:cNvSpPr/>
          <p:nvPr/>
        </p:nvSpPr>
        <p:spPr>
          <a:xfrm>
            <a:off x="146118" y="511803"/>
            <a:ext cx="9631418" cy="353598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3" name="星 12 32"/>
          <p:cNvSpPr/>
          <p:nvPr/>
        </p:nvSpPr>
        <p:spPr>
          <a:xfrm>
            <a:off x="114525" y="411311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a:spLocks noChangeArrowheads="1"/>
          </p:cNvSpPr>
          <p:nvPr/>
        </p:nvSpPr>
        <p:spPr bwMode="auto">
          <a:xfrm>
            <a:off x="5382737" y="3355102"/>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a:t>
            </a:r>
            <a:r>
              <a:rPr lang="en-US" altLang="ja-JP" sz="1050" b="0" i="0" dirty="0" smtClean="0">
                <a:solidFill>
                  <a:srgbClr val="FF0000"/>
                </a:solidFill>
                <a:latin typeface="Meiryo UI" pitchFamily="50" charset="-128"/>
                <a:ea typeface="Meiryo UI" pitchFamily="50" charset="-128"/>
                <a:cs typeface="Meiryo UI" pitchFamily="50" charset="-128"/>
              </a:rPr>
              <a:t>2016</a:t>
            </a:r>
            <a:r>
              <a:rPr lang="ja-JP" altLang="en-US" sz="1050" b="0" i="0" dirty="0" smtClean="0">
                <a:solidFill>
                  <a:srgbClr val="FF0000"/>
                </a:solidFill>
                <a:latin typeface="Meiryo UI" pitchFamily="50" charset="-128"/>
                <a:ea typeface="Meiryo UI" pitchFamily="50" charset="-128"/>
                <a:cs typeface="Meiryo UI" pitchFamily="50" charset="-128"/>
              </a:rPr>
              <a:t>年度実績＞</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（大阪市）</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FF0000"/>
                </a:solidFill>
                <a:latin typeface="Meiryo UI" pitchFamily="50" charset="-128"/>
                <a:ea typeface="Meiryo UI" pitchFamily="50" charset="-128"/>
                <a:cs typeface="Meiryo UI" pitchFamily="50" charset="-128"/>
              </a:rPr>
              <a:t>　　・</a:t>
            </a:r>
            <a:r>
              <a:rPr lang="ja-JP" altLang="en-US" sz="1050" b="0" i="0" dirty="0">
                <a:solidFill>
                  <a:srgbClr val="FF0000"/>
                </a:solidFill>
                <a:latin typeface="Meiryo UI" pitchFamily="50" charset="-128"/>
                <a:ea typeface="Meiryo UI" pitchFamily="50" charset="-128"/>
                <a:cs typeface="Meiryo UI" pitchFamily="50" charset="-128"/>
              </a:rPr>
              <a:t>おおさか環境ネットワーク会議の開催</a:t>
            </a:r>
            <a:r>
              <a:rPr lang="ja-JP" altLang="en-US" sz="1050" b="0" i="0" dirty="0" smtClean="0">
                <a:solidFill>
                  <a:srgbClr val="FF0000"/>
                </a:solidFill>
                <a:latin typeface="Meiryo UI" pitchFamily="50" charset="-128"/>
                <a:ea typeface="Meiryo UI" pitchFamily="50" charset="-128"/>
                <a:cs typeface="Meiryo UI" pitchFamily="50" charset="-128"/>
              </a:rPr>
              <a:t>：</a:t>
            </a:r>
            <a:r>
              <a:rPr lang="en-US" altLang="ja-JP" sz="1050" b="0" i="0" dirty="0">
                <a:solidFill>
                  <a:srgbClr val="FF0000"/>
                </a:solidFill>
                <a:latin typeface="Meiryo UI" pitchFamily="50" charset="-128"/>
                <a:ea typeface="Meiryo UI" pitchFamily="50" charset="-128"/>
                <a:cs typeface="Meiryo UI" pitchFamily="50" charset="-128"/>
              </a:rPr>
              <a:t>12</a:t>
            </a:r>
            <a:r>
              <a:rPr lang="ja-JP" altLang="en-US" sz="1050" b="0" i="0" dirty="0" smtClean="0">
                <a:solidFill>
                  <a:srgbClr val="FF0000"/>
                </a:solidFill>
                <a:latin typeface="Meiryo UI" pitchFamily="50" charset="-128"/>
                <a:ea typeface="Meiryo UI" pitchFamily="50" charset="-128"/>
                <a:cs typeface="Meiryo UI" pitchFamily="50" charset="-128"/>
              </a:rPr>
              <a:t>回（予定）</a:t>
            </a:r>
            <a:endParaRPr lang="ja-JP" altLang="en-US" sz="1050" b="0" i="0" dirty="0">
              <a:solidFill>
                <a:srgbClr val="FF0000"/>
              </a:solidFill>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a:blip r:embed="rId3"/>
          <a:stretch>
            <a:fillRect/>
          </a:stretch>
        </p:blipFill>
        <p:spPr>
          <a:xfrm>
            <a:off x="7593734" y="2126327"/>
            <a:ext cx="1530206" cy="1127953"/>
          </a:xfrm>
          <a:prstGeom prst="rect">
            <a:avLst/>
          </a:prstGeom>
        </p:spPr>
      </p:pic>
      <p:pic>
        <p:nvPicPr>
          <p:cNvPr id="10" name="図 9"/>
          <p:cNvPicPr>
            <a:picLocks noChangeAspect="1"/>
          </p:cNvPicPr>
          <p:nvPr/>
        </p:nvPicPr>
        <p:blipFill>
          <a:blip r:embed="rId4"/>
          <a:stretch>
            <a:fillRect/>
          </a:stretch>
        </p:blipFill>
        <p:spPr>
          <a:xfrm>
            <a:off x="5584731" y="2126327"/>
            <a:ext cx="1539240" cy="1127953"/>
          </a:xfrm>
          <a:prstGeom prst="rect">
            <a:avLst/>
          </a:prstGeom>
        </p:spPr>
      </p:pic>
      <p:pic>
        <p:nvPicPr>
          <p:cNvPr id="8" name="図 7"/>
          <p:cNvPicPr>
            <a:picLocks noChangeAspect="1"/>
          </p:cNvPicPr>
          <p:nvPr/>
        </p:nvPicPr>
        <p:blipFill>
          <a:blip r:embed="rId5"/>
          <a:stretch>
            <a:fillRect/>
          </a:stretch>
        </p:blipFill>
        <p:spPr>
          <a:xfrm>
            <a:off x="285867" y="1989847"/>
            <a:ext cx="1379220" cy="1135380"/>
          </a:xfrm>
          <a:prstGeom prst="rect">
            <a:avLst/>
          </a:prstGeom>
        </p:spPr>
      </p:pic>
      <p:pic>
        <p:nvPicPr>
          <p:cNvPr id="11" name="図 10"/>
          <p:cNvPicPr>
            <a:picLocks noChangeAspect="1"/>
          </p:cNvPicPr>
          <p:nvPr/>
        </p:nvPicPr>
        <p:blipFill>
          <a:blip r:embed="rId6"/>
          <a:stretch>
            <a:fillRect/>
          </a:stretch>
        </p:blipFill>
        <p:spPr>
          <a:xfrm>
            <a:off x="1667311" y="1990040"/>
            <a:ext cx="1508760" cy="1127760"/>
          </a:xfrm>
          <a:prstGeom prst="rect">
            <a:avLst/>
          </a:prstGeom>
        </p:spPr>
      </p:pic>
      <p:pic>
        <p:nvPicPr>
          <p:cNvPr id="13" name="図 12"/>
          <p:cNvPicPr>
            <a:picLocks noChangeAspect="1"/>
          </p:cNvPicPr>
          <p:nvPr/>
        </p:nvPicPr>
        <p:blipFill>
          <a:blip r:embed="rId7"/>
          <a:stretch>
            <a:fillRect/>
          </a:stretch>
        </p:blipFill>
        <p:spPr>
          <a:xfrm>
            <a:off x="3177663" y="1990748"/>
            <a:ext cx="1508760" cy="1127052"/>
          </a:xfrm>
          <a:prstGeom prst="rect">
            <a:avLst/>
          </a:prstGeom>
        </p:spPr>
      </p:pic>
    </p:spTree>
    <p:extLst>
      <p:ext uri="{BB962C8B-B14F-4D97-AF65-F5344CB8AC3E}">
        <p14:creationId xmlns:p14="http://schemas.microsoft.com/office/powerpoint/2010/main" val="1130762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10" name="角丸四角形 9"/>
          <p:cNvSpPr/>
          <p:nvPr/>
        </p:nvSpPr>
        <p:spPr>
          <a:xfrm>
            <a:off x="5017081" y="618873"/>
            <a:ext cx="4752000" cy="607287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prstClr val="black"/>
              </a:solidFill>
              <a:latin typeface="Meiryo UI" pitchFamily="50" charset="-128"/>
              <a:ea typeface="Meiryo UI" pitchFamily="50" charset="-128"/>
              <a:cs typeface="Meiryo UI" pitchFamily="50" charset="-128"/>
            </a:endParaRPr>
          </a:p>
          <a:p>
            <a:endParaRPr lang="en-US" altLang="ja-JP" sz="1200" dirty="0">
              <a:solidFill>
                <a:prstClr val="black"/>
              </a:solidFill>
              <a:latin typeface="Meiryo UI" pitchFamily="50" charset="-128"/>
              <a:ea typeface="Meiryo UI" pitchFamily="50" charset="-128"/>
              <a:cs typeface="Meiryo UI" pitchFamily="50" charset="-128"/>
            </a:endParaRPr>
          </a:p>
          <a:p>
            <a:endParaRPr lang="en-US" altLang="ja-JP" sz="1200" dirty="0" smtClean="0">
              <a:solidFill>
                <a:prstClr val="black"/>
              </a:solidFill>
              <a:latin typeface="Meiryo UI" pitchFamily="50" charset="-128"/>
              <a:ea typeface="Meiryo UI" pitchFamily="50" charset="-128"/>
              <a:cs typeface="Meiryo UI" pitchFamily="50" charset="-128"/>
            </a:endParaRPr>
          </a:p>
          <a:p>
            <a:endParaRPr lang="en-US" altLang="ja-JP" sz="1300" dirty="0">
              <a:solidFill>
                <a:prstClr val="black"/>
              </a:solidFill>
              <a:latin typeface="Meiryo UI" pitchFamily="50" charset="-128"/>
              <a:ea typeface="Meiryo UI" pitchFamily="50" charset="-128"/>
              <a:cs typeface="Meiryo UI" pitchFamily="50" charset="-128"/>
            </a:endParaRPr>
          </a:p>
          <a:p>
            <a:r>
              <a:rPr lang="ja-JP" altLang="en-US" sz="1300" dirty="0" smtClean="0">
                <a:solidFill>
                  <a:prstClr val="black"/>
                </a:solidFill>
                <a:latin typeface="Meiryo UI" pitchFamily="50" charset="-128"/>
                <a:ea typeface="Meiryo UI" pitchFamily="50" charset="-128"/>
                <a:cs typeface="Meiryo UI" pitchFamily="50" charset="-128"/>
              </a:rPr>
              <a:t>◆市街化区域において民間事業者が保有又は管理する土地を対象</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として、他の見本となる先進的なクールスポット</a:t>
            </a:r>
            <a:r>
              <a:rPr lang="ja-JP" altLang="en-US" sz="1300" dirty="0" smtClean="0">
                <a:solidFill>
                  <a:srgbClr val="FF0000"/>
                </a:solidFill>
                <a:latin typeface="Meiryo UI" pitchFamily="50" charset="-128"/>
                <a:ea typeface="Meiryo UI" pitchFamily="50" charset="-128"/>
                <a:cs typeface="Meiryo UI" pitchFamily="50" charset="-128"/>
              </a:rPr>
              <a:t>の整備事業</a:t>
            </a:r>
            <a:r>
              <a:rPr lang="ja-JP" altLang="en-US" sz="1300" dirty="0" smtClean="0">
                <a:solidFill>
                  <a:prstClr val="black"/>
                </a:solidFill>
                <a:latin typeface="Meiryo UI" pitchFamily="50" charset="-128"/>
                <a:ea typeface="Meiryo UI" pitchFamily="50" charset="-128"/>
                <a:cs typeface="Meiryo UI" pitchFamily="50" charset="-128"/>
              </a:rPr>
              <a:t>を公募し、</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設置に係る費用の一部を助成することで、魅力</a:t>
            </a:r>
            <a:r>
              <a:rPr lang="ja-JP" altLang="en-US" sz="1300" dirty="0">
                <a:solidFill>
                  <a:prstClr val="black"/>
                </a:solidFill>
                <a:latin typeface="Meiryo UI" pitchFamily="50" charset="-128"/>
                <a:ea typeface="Meiryo UI" pitchFamily="50" charset="-128"/>
                <a:cs typeface="Meiryo UI" pitchFamily="50" charset="-128"/>
              </a:rPr>
              <a:t>ある</a:t>
            </a:r>
            <a:r>
              <a:rPr lang="ja-JP" altLang="en-US" sz="1300" dirty="0" smtClean="0">
                <a:solidFill>
                  <a:prstClr val="black"/>
                </a:solidFill>
                <a:latin typeface="Meiryo UI" pitchFamily="50" charset="-128"/>
                <a:ea typeface="Meiryo UI" pitchFamily="50" charset="-128"/>
                <a:cs typeface="Meiryo UI" pitchFamily="50" charset="-128"/>
              </a:rPr>
              <a:t>クールスポットを</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創出します。</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smtClean="0">
                <a:solidFill>
                  <a:prstClr val="black"/>
                </a:solidFill>
                <a:latin typeface="Meiryo UI" pitchFamily="50" charset="-128"/>
                <a:ea typeface="Meiryo UI" pitchFamily="50" charset="-128"/>
                <a:cs typeface="Meiryo UI" pitchFamily="50" charset="-128"/>
              </a:rPr>
              <a:t>　　　　　⇒クールスポットの普及・活用により屋外</a:t>
            </a:r>
            <a:r>
              <a:rPr lang="ja-JP" altLang="en-US" sz="1300" dirty="0">
                <a:solidFill>
                  <a:prstClr val="black"/>
                </a:solidFill>
                <a:latin typeface="Meiryo UI" pitchFamily="50" charset="-128"/>
                <a:ea typeface="Meiryo UI" pitchFamily="50" charset="-128"/>
                <a:cs typeface="Meiryo UI" pitchFamily="50" charset="-128"/>
              </a:rPr>
              <a:t>空間における夏の</a:t>
            </a:r>
            <a:r>
              <a:rPr lang="ja-JP" altLang="en-US" sz="1300" dirty="0" smtClean="0">
                <a:solidFill>
                  <a:prstClr val="black"/>
                </a:solidFill>
                <a:latin typeface="Meiryo UI" pitchFamily="50" charset="-128"/>
                <a:ea typeface="Meiryo UI" pitchFamily="50" charset="-128"/>
                <a:cs typeface="Meiryo UI" pitchFamily="50" charset="-128"/>
              </a:rPr>
              <a:t>昼</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間の暑熱環境を改善することで、外出によるクーラー使用</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の減少などの人工排熱の低減につながります。</a:t>
            </a:r>
            <a:endParaRPr lang="en-US" altLang="ja-JP" sz="1300" dirty="0">
              <a:solidFill>
                <a:prstClr val="black"/>
              </a:solidFill>
              <a:latin typeface="Meiryo UI" pitchFamily="50" charset="-128"/>
              <a:ea typeface="Meiryo UI" pitchFamily="50" charset="-128"/>
              <a:cs typeface="Meiryo UI" pitchFamily="50" charset="-128"/>
            </a:endParaRPr>
          </a:p>
          <a:p>
            <a:endParaRPr lang="en-US" altLang="ja-JP" sz="1300" dirty="0">
              <a:solidFill>
                <a:prstClr val="black"/>
              </a:solidFill>
              <a:latin typeface="Meiryo UI" pitchFamily="50" charset="-128"/>
              <a:ea typeface="Meiryo UI" pitchFamily="50" charset="-128"/>
              <a:cs typeface="Meiryo UI" pitchFamily="50" charset="-128"/>
            </a:endParaRPr>
          </a:p>
          <a:p>
            <a:r>
              <a:rPr lang="zh-TW" altLang="en-US" sz="1300" dirty="0">
                <a:solidFill>
                  <a:prstClr val="black"/>
                </a:solidFill>
                <a:latin typeface="Meiryo UI" pitchFamily="50" charset="-128"/>
                <a:ea typeface="Meiryo UI" pitchFamily="50" charset="-128"/>
                <a:cs typeface="Meiryo UI" pitchFamily="50" charset="-128"/>
              </a:rPr>
              <a:t>＜事業概要＞</a:t>
            </a:r>
          </a:p>
          <a:p>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事業期間：</a:t>
            </a:r>
            <a:r>
              <a:rPr lang="en-US" altLang="ja-JP" sz="1300" dirty="0" smtClean="0">
                <a:solidFill>
                  <a:prstClr val="black"/>
                </a:solidFill>
                <a:latin typeface="Meiryo UI" pitchFamily="50" charset="-128"/>
                <a:ea typeface="Meiryo UI" pitchFamily="50" charset="-128"/>
                <a:cs typeface="Meiryo UI" pitchFamily="50" charset="-128"/>
              </a:rPr>
              <a:t>2016</a:t>
            </a:r>
            <a:r>
              <a:rPr lang="ja-JP" altLang="en-US" sz="1300" dirty="0" smtClean="0">
                <a:solidFill>
                  <a:prstClr val="black"/>
                </a:solidFill>
                <a:latin typeface="Meiryo UI" pitchFamily="50" charset="-128"/>
                <a:ea typeface="Meiryo UI" pitchFamily="50" charset="-128"/>
                <a:cs typeface="Meiryo UI" pitchFamily="50" charset="-128"/>
              </a:rPr>
              <a:t>年度</a:t>
            </a:r>
            <a:r>
              <a:rPr lang="ja-JP" altLang="en-US" sz="1300" dirty="0">
                <a:solidFill>
                  <a:prstClr val="black"/>
                </a:solidFill>
                <a:latin typeface="Meiryo UI" pitchFamily="50" charset="-128"/>
                <a:ea typeface="Meiryo UI" pitchFamily="50" charset="-128"/>
                <a:cs typeface="Meiryo UI" pitchFamily="50" charset="-128"/>
              </a:rPr>
              <a:t>から</a:t>
            </a:r>
            <a:r>
              <a:rPr lang="en-US" altLang="ja-JP" sz="1300" dirty="0" smtClean="0">
                <a:solidFill>
                  <a:prstClr val="black"/>
                </a:solidFill>
                <a:latin typeface="Meiryo UI" pitchFamily="50" charset="-128"/>
                <a:ea typeface="Meiryo UI" pitchFamily="50" charset="-128"/>
                <a:cs typeface="Meiryo UI" pitchFamily="50" charset="-128"/>
              </a:rPr>
              <a:t>2019</a:t>
            </a:r>
            <a:r>
              <a:rPr lang="ja-JP" altLang="en-US" sz="1300" dirty="0" smtClean="0">
                <a:solidFill>
                  <a:prstClr val="black"/>
                </a:solidFill>
                <a:latin typeface="Meiryo UI" pitchFamily="50" charset="-128"/>
                <a:ea typeface="Meiryo UI" pitchFamily="50" charset="-128"/>
                <a:cs typeface="Meiryo UI" pitchFamily="50" charset="-128"/>
              </a:rPr>
              <a:t>年度（４年間を予定）</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・助成内容：補助率</a:t>
            </a:r>
            <a:r>
              <a:rPr lang="en-US" altLang="ja-JP" sz="1300" dirty="0" smtClean="0">
                <a:solidFill>
                  <a:prstClr val="black"/>
                </a:solidFill>
                <a:latin typeface="Meiryo UI" pitchFamily="50" charset="-128"/>
                <a:ea typeface="Meiryo UI" pitchFamily="50" charset="-128"/>
                <a:cs typeface="Meiryo UI" pitchFamily="50" charset="-128"/>
              </a:rPr>
              <a:t>1/2</a:t>
            </a:r>
            <a:r>
              <a:rPr lang="ja-JP" altLang="en-US" sz="1300" dirty="0" smtClean="0">
                <a:solidFill>
                  <a:prstClr val="black"/>
                </a:solidFill>
                <a:latin typeface="Meiryo UI" pitchFamily="50" charset="-128"/>
                <a:ea typeface="Meiryo UI" pitchFamily="50" charset="-128"/>
                <a:cs typeface="Meiryo UI" pitchFamily="50" charset="-128"/>
              </a:rPr>
              <a:t>（上限</a:t>
            </a:r>
            <a:r>
              <a:rPr lang="en-US" altLang="ja-JP" sz="1300" dirty="0" smtClean="0">
                <a:solidFill>
                  <a:prstClr val="black"/>
                </a:solidFill>
                <a:latin typeface="Meiryo UI" pitchFamily="50" charset="-128"/>
                <a:ea typeface="Meiryo UI" pitchFamily="50" charset="-128"/>
                <a:cs typeface="Meiryo UI" pitchFamily="50" charset="-128"/>
              </a:rPr>
              <a:t>400</a:t>
            </a:r>
            <a:r>
              <a:rPr lang="ja-JP" altLang="en-US" sz="1300" dirty="0" smtClean="0">
                <a:solidFill>
                  <a:prstClr val="black"/>
                </a:solidFill>
                <a:latin typeface="Meiryo UI" pitchFamily="50" charset="-128"/>
                <a:ea typeface="Meiryo UI" pitchFamily="50" charset="-128"/>
                <a:cs typeface="Meiryo UI" pitchFamily="50" charset="-128"/>
              </a:rPr>
              <a:t>万円）　約２事業</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年度</a:t>
            </a:r>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smtClean="0">
                <a:solidFill>
                  <a:prstClr val="black"/>
                </a:solidFill>
                <a:latin typeface="Meiryo UI" pitchFamily="50" charset="-128"/>
                <a:ea typeface="Meiryo UI" pitchFamily="50" charset="-128"/>
                <a:cs typeface="Meiryo UI" pitchFamily="50" charset="-128"/>
              </a:rPr>
              <a:t>　・対象設備</a:t>
            </a:r>
            <a:r>
              <a:rPr lang="ja-JP" altLang="en-US" sz="1200" dirty="0" smtClean="0">
                <a:solidFill>
                  <a:prstClr val="black"/>
                </a:solidFill>
                <a:latin typeface="Meiryo UI" pitchFamily="50" charset="-128"/>
                <a:ea typeface="Meiryo UI" pitchFamily="50" charset="-128"/>
                <a:cs typeface="Meiryo UI" pitchFamily="50" charset="-128"/>
              </a:rPr>
              <a:t>：ミスト発生器・ 打ち水ルーバー・日除け・遮</a:t>
            </a:r>
            <a:r>
              <a:rPr lang="ja-JP" altLang="en-US" sz="1200" dirty="0">
                <a:solidFill>
                  <a:prstClr val="black"/>
                </a:solidFill>
                <a:latin typeface="Meiryo UI" pitchFamily="50" charset="-128"/>
                <a:ea typeface="Meiryo UI" pitchFamily="50" charset="-128"/>
                <a:cs typeface="Meiryo UI" pitchFamily="50" charset="-128"/>
              </a:rPr>
              <a:t>熱性</a:t>
            </a:r>
            <a:r>
              <a:rPr lang="ja-JP" altLang="en-US" sz="1200" dirty="0" smtClean="0">
                <a:solidFill>
                  <a:prstClr val="black"/>
                </a:solidFill>
                <a:latin typeface="Meiryo UI" pitchFamily="50" charset="-128"/>
                <a:ea typeface="Meiryo UI" pitchFamily="50" charset="-128"/>
                <a:cs typeface="Meiryo UI" pitchFamily="50" charset="-128"/>
              </a:rPr>
              <a:t>塗料</a:t>
            </a:r>
            <a:endParaRPr lang="en-US" altLang="ja-JP" sz="1200" dirty="0" smtClean="0">
              <a:solidFill>
                <a:prstClr val="black"/>
              </a:solidFill>
              <a:latin typeface="Meiryo UI" pitchFamily="50" charset="-128"/>
              <a:ea typeface="Meiryo UI" pitchFamily="50" charset="-128"/>
              <a:cs typeface="Meiryo UI" pitchFamily="50" charset="-128"/>
            </a:endParaRPr>
          </a:p>
          <a:p>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・再帰性フィルム・保水性舗装・地上部緑化・壁面緑化等</a:t>
            </a:r>
            <a:endParaRPr lang="en-US" altLang="ja-JP" sz="1200" dirty="0" smtClean="0">
              <a:solidFill>
                <a:prstClr val="black"/>
              </a:solidFill>
              <a:latin typeface="Meiryo UI" pitchFamily="50" charset="-128"/>
              <a:ea typeface="Meiryo UI" pitchFamily="50" charset="-128"/>
              <a:cs typeface="Meiryo UI" pitchFamily="50" charset="-128"/>
            </a:endParaRPr>
          </a:p>
          <a:p>
            <a:endParaRPr lang="en-US" altLang="ja-JP" sz="1200" dirty="0" smtClean="0">
              <a:solidFill>
                <a:prstClr val="black"/>
              </a:solidFill>
              <a:latin typeface="Meiryo UI" pitchFamily="50" charset="-128"/>
              <a:ea typeface="Meiryo UI" pitchFamily="50" charset="-128"/>
              <a:cs typeface="Meiryo UI" pitchFamily="50" charset="-128"/>
            </a:endParaRPr>
          </a:p>
          <a:p>
            <a:endParaRPr lang="en-US" altLang="ja-JP" sz="1300" dirty="0">
              <a:solidFill>
                <a:prstClr val="black"/>
              </a:solidFill>
              <a:latin typeface="Meiryo UI" pitchFamily="50" charset="-128"/>
              <a:ea typeface="Meiryo UI" pitchFamily="50" charset="-128"/>
              <a:cs typeface="Meiryo UI" pitchFamily="50" charset="-128"/>
            </a:endParaRPr>
          </a:p>
          <a:p>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11" name="角丸四角形 10"/>
          <p:cNvSpPr/>
          <p:nvPr/>
        </p:nvSpPr>
        <p:spPr>
          <a:xfrm>
            <a:off x="5107137" y="755309"/>
            <a:ext cx="3235359"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クールスポットモデル拠点推進事業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7602185" y="1146547"/>
            <a:ext cx="2104314" cy="184666"/>
          </a:xfrm>
          <a:prstGeom prst="rect">
            <a:avLst/>
          </a:prstGeom>
          <a:noFill/>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32"/>
          <p:cNvSpPr/>
          <p:nvPr/>
        </p:nvSpPr>
        <p:spPr>
          <a:xfrm>
            <a:off x="139700" y="618873"/>
            <a:ext cx="4752000" cy="607287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rgbClr val="FF0000"/>
              </a:solidFill>
              <a:latin typeface="Meiryo UI" pitchFamily="50" charset="-128"/>
              <a:ea typeface="Meiryo UI" pitchFamily="50" charset="-128"/>
              <a:cs typeface="Meiryo UI" pitchFamily="50" charset="-128"/>
            </a:endParaRPr>
          </a:p>
          <a:p>
            <a:endParaRPr lang="en-US" altLang="ja-JP" sz="1200" dirty="0">
              <a:solidFill>
                <a:srgbClr val="FF0000"/>
              </a:solidFill>
              <a:latin typeface="Meiryo UI" pitchFamily="50" charset="-128"/>
              <a:ea typeface="Meiryo UI" pitchFamily="50" charset="-128"/>
              <a:cs typeface="Meiryo UI" pitchFamily="50" charset="-128"/>
            </a:endParaRPr>
          </a:p>
          <a:p>
            <a:endParaRPr lang="en-US" altLang="ja-JP" sz="1200" dirty="0" smtClean="0">
              <a:solidFill>
                <a:srgbClr val="FF0000"/>
              </a:solidFill>
              <a:latin typeface="Meiryo UI" pitchFamily="50" charset="-128"/>
              <a:ea typeface="Meiryo UI" pitchFamily="50" charset="-128"/>
              <a:cs typeface="Meiryo UI" pitchFamily="50" charset="-128"/>
            </a:endParaRPr>
          </a:p>
          <a:p>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◆気候</a:t>
            </a:r>
            <a:r>
              <a:rPr lang="ja-JP" altLang="en-US" sz="1300" dirty="0">
                <a:solidFill>
                  <a:srgbClr val="FF0000"/>
                </a:solidFill>
                <a:latin typeface="Meiryo UI" pitchFamily="50" charset="-128"/>
                <a:ea typeface="Meiryo UI" pitchFamily="50" charset="-128"/>
                <a:cs typeface="Meiryo UI" pitchFamily="50" charset="-128"/>
              </a:rPr>
              <a:t>変動の影響による被害を最小化あるいは回避させて</a:t>
            </a:r>
            <a:r>
              <a:rPr lang="ja-JP" altLang="en-US" sz="1300" dirty="0" smtClean="0">
                <a:solidFill>
                  <a:srgbClr val="FF0000"/>
                </a:solidFill>
                <a:latin typeface="Meiryo UI" pitchFamily="50" charset="-128"/>
                <a:ea typeface="Meiryo UI" pitchFamily="50" charset="-128"/>
                <a:cs typeface="Meiryo UI" pitchFamily="50" charset="-128"/>
              </a:rPr>
              <a:t>いくため、</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府民等</a:t>
            </a:r>
            <a:r>
              <a:rPr lang="ja-JP" altLang="en-US" sz="1300" dirty="0">
                <a:solidFill>
                  <a:srgbClr val="FF0000"/>
                </a:solidFill>
                <a:latin typeface="Meiryo UI" pitchFamily="50" charset="-128"/>
                <a:ea typeface="Meiryo UI" pitchFamily="50" charset="-128"/>
                <a:cs typeface="Meiryo UI" pitchFamily="50" charset="-128"/>
              </a:rPr>
              <a:t>の「適応」に</a:t>
            </a:r>
            <a:r>
              <a:rPr lang="ja-JP" altLang="en-US" sz="1300" dirty="0" smtClean="0">
                <a:solidFill>
                  <a:srgbClr val="FF0000"/>
                </a:solidFill>
                <a:latin typeface="Meiryo UI" pitchFamily="50" charset="-128"/>
                <a:ea typeface="Meiryo UI" pitchFamily="50" charset="-128"/>
                <a:cs typeface="Meiryo UI" pitchFamily="50" charset="-128"/>
              </a:rPr>
              <a:t>関する理解</a:t>
            </a:r>
            <a:r>
              <a:rPr lang="ja-JP" altLang="en-US" sz="1300" dirty="0">
                <a:solidFill>
                  <a:srgbClr val="FF0000"/>
                </a:solidFill>
                <a:latin typeface="Meiryo UI" pitchFamily="50" charset="-128"/>
                <a:ea typeface="Meiryo UI" pitchFamily="50" charset="-128"/>
                <a:cs typeface="Meiryo UI" pitchFamily="50" charset="-128"/>
              </a:rPr>
              <a:t>を</a:t>
            </a:r>
            <a:r>
              <a:rPr lang="ja-JP" altLang="en-US" sz="1300" dirty="0" smtClean="0">
                <a:solidFill>
                  <a:srgbClr val="FF0000"/>
                </a:solidFill>
                <a:latin typeface="Meiryo UI" pitchFamily="50" charset="-128"/>
                <a:ea typeface="Meiryo UI" pitchFamily="50" charset="-128"/>
                <a:cs typeface="Meiryo UI" pitchFamily="50" charset="-128"/>
              </a:rPr>
              <a:t>深める様々な</a:t>
            </a:r>
            <a:r>
              <a:rPr lang="ja-JP" altLang="en-US" sz="1300" dirty="0">
                <a:solidFill>
                  <a:srgbClr val="FF0000"/>
                </a:solidFill>
                <a:latin typeface="Meiryo UI" pitchFamily="50" charset="-128"/>
                <a:ea typeface="Meiryo UI" pitchFamily="50" charset="-128"/>
                <a:cs typeface="Meiryo UI" pitchFamily="50" charset="-128"/>
              </a:rPr>
              <a:t>取組み</a:t>
            </a:r>
            <a:r>
              <a:rPr lang="ja-JP" altLang="en-US" sz="1300" dirty="0" smtClean="0">
                <a:solidFill>
                  <a:srgbClr val="FF0000"/>
                </a:solidFill>
                <a:latin typeface="Meiryo UI" pitchFamily="50" charset="-128"/>
                <a:ea typeface="Meiryo UI" pitchFamily="50" charset="-128"/>
                <a:cs typeface="Meiryo UI" pitchFamily="50" charset="-128"/>
              </a:rPr>
              <a:t>を推進します。</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　　　　⇒地球温暖化の影響をより身近に意識することで、</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　　　　　　省エネ型ライフスタイルへの転換につなげます。</a:t>
            </a:r>
            <a:endParaRPr lang="en-US" altLang="ja-JP" sz="1300" dirty="0" smtClean="0">
              <a:solidFill>
                <a:srgbClr val="FF0000"/>
              </a:solidFill>
              <a:latin typeface="Meiryo UI" pitchFamily="50" charset="-128"/>
              <a:ea typeface="Meiryo UI" pitchFamily="50" charset="-128"/>
              <a:cs typeface="Meiryo UI" pitchFamily="50" charset="-128"/>
            </a:endParaRPr>
          </a:p>
          <a:p>
            <a:pPr>
              <a:lnSpc>
                <a:spcPts val="1100"/>
              </a:lnSpc>
            </a:pPr>
            <a:endParaRPr lang="en-US" altLang="ja-JP" sz="1200" dirty="0">
              <a:solidFill>
                <a:srgbClr val="FF0000"/>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＜事業概要＞</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　・事業期間：</a:t>
            </a:r>
            <a:r>
              <a:rPr lang="en-US" altLang="ja-JP" sz="1300" dirty="0" smtClean="0">
                <a:solidFill>
                  <a:srgbClr val="FF0000"/>
                </a:solidFill>
                <a:latin typeface="Meiryo UI" pitchFamily="50" charset="-128"/>
                <a:ea typeface="Meiryo UI" pitchFamily="50" charset="-128"/>
                <a:cs typeface="Meiryo UI" pitchFamily="50" charset="-128"/>
              </a:rPr>
              <a:t>2017</a:t>
            </a:r>
            <a:r>
              <a:rPr lang="ja-JP" altLang="en-US" sz="1300" dirty="0" smtClean="0">
                <a:solidFill>
                  <a:srgbClr val="FF0000"/>
                </a:solidFill>
                <a:latin typeface="Meiryo UI" pitchFamily="50" charset="-128"/>
                <a:ea typeface="Meiryo UI" pitchFamily="50" charset="-128"/>
                <a:cs typeface="Meiryo UI" pitchFamily="50" charset="-128"/>
              </a:rPr>
              <a:t>年度から</a:t>
            </a:r>
            <a:r>
              <a:rPr lang="en-US" altLang="ja-JP" sz="1300" dirty="0" smtClean="0">
                <a:solidFill>
                  <a:srgbClr val="FF0000"/>
                </a:solidFill>
                <a:latin typeface="Meiryo UI" pitchFamily="50" charset="-128"/>
                <a:ea typeface="Meiryo UI" pitchFamily="50" charset="-128"/>
                <a:cs typeface="Meiryo UI" pitchFamily="50" charset="-128"/>
              </a:rPr>
              <a:t>2020</a:t>
            </a:r>
            <a:r>
              <a:rPr lang="ja-JP" altLang="en-US" sz="1300" dirty="0" smtClean="0">
                <a:solidFill>
                  <a:srgbClr val="FF0000"/>
                </a:solidFill>
                <a:latin typeface="Meiryo UI" pitchFamily="50" charset="-128"/>
                <a:ea typeface="Meiryo UI" pitchFamily="50" charset="-128"/>
                <a:cs typeface="Meiryo UI" pitchFamily="50" charset="-128"/>
              </a:rPr>
              <a:t>年度（</a:t>
            </a:r>
            <a:r>
              <a:rPr lang="en-US" altLang="ja-JP" sz="1300" dirty="0" smtClean="0">
                <a:solidFill>
                  <a:srgbClr val="FF0000"/>
                </a:solidFill>
                <a:latin typeface="Meiryo UI" pitchFamily="50" charset="-128"/>
                <a:ea typeface="Meiryo UI" pitchFamily="50" charset="-128"/>
                <a:cs typeface="Meiryo UI" pitchFamily="50" charset="-128"/>
              </a:rPr>
              <a:t>4</a:t>
            </a:r>
            <a:r>
              <a:rPr lang="ja-JP" altLang="en-US" sz="1300" dirty="0" smtClean="0">
                <a:solidFill>
                  <a:srgbClr val="FF0000"/>
                </a:solidFill>
                <a:latin typeface="Meiryo UI" pitchFamily="50" charset="-128"/>
                <a:ea typeface="Meiryo UI" pitchFamily="50" charset="-128"/>
                <a:cs typeface="Meiryo UI" pitchFamily="50" charset="-128"/>
              </a:rPr>
              <a:t>年間を予定）</a:t>
            </a:r>
            <a:endParaRPr lang="ja-JP" altLang="en-US" sz="1300" dirty="0">
              <a:solidFill>
                <a:srgbClr val="FF0000"/>
              </a:solidFill>
              <a:latin typeface="Meiryo UI" pitchFamily="50" charset="-128"/>
              <a:ea typeface="Meiryo UI" pitchFamily="50" charset="-128"/>
              <a:cs typeface="Meiryo UI" pitchFamily="50" charset="-128"/>
            </a:endParaRPr>
          </a:p>
          <a:p>
            <a:pPr>
              <a:spcBef>
                <a:spcPts val="600"/>
              </a:spcBef>
            </a:pPr>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１</a:t>
            </a:r>
            <a:r>
              <a:rPr lang="en-US" altLang="ja-JP" sz="1200" dirty="0" smtClean="0">
                <a:solidFill>
                  <a:srgbClr val="FF0000"/>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おおさか気候変動</a:t>
            </a:r>
            <a:r>
              <a:rPr lang="en-US" altLang="ja-JP" sz="1200" dirty="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適応</a:t>
            </a:r>
            <a:r>
              <a:rPr lang="en-US" altLang="ja-JP" sz="1200" dirty="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シンポジウム」（仮称）の開催等</a:t>
            </a:r>
          </a:p>
          <a:p>
            <a:r>
              <a:rPr lang="ja-JP" altLang="en-US" sz="1200" dirty="0" smtClean="0">
                <a:solidFill>
                  <a:srgbClr val="FF0000"/>
                </a:solidFill>
                <a:latin typeface="Meiryo UI" pitchFamily="50" charset="-128"/>
                <a:ea typeface="Meiryo UI" pitchFamily="50" charset="-128"/>
                <a:cs typeface="Meiryo UI" pitchFamily="50" charset="-128"/>
              </a:rPr>
              <a:t>　　府民や環境</a:t>
            </a:r>
            <a:r>
              <a:rPr lang="en-US" altLang="ja-JP" sz="1200" dirty="0" smtClean="0">
                <a:solidFill>
                  <a:srgbClr val="FF0000"/>
                </a:solidFill>
                <a:latin typeface="Meiryo UI" pitchFamily="50" charset="-128"/>
                <a:ea typeface="Meiryo UI" pitchFamily="50" charset="-128"/>
                <a:cs typeface="Meiryo UI" pitchFamily="50" charset="-128"/>
              </a:rPr>
              <a:t>NPO</a:t>
            </a:r>
            <a:r>
              <a:rPr lang="ja-JP" altLang="en-US" sz="1200" dirty="0" err="1"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地球</a:t>
            </a:r>
            <a:r>
              <a:rPr lang="ja-JP" altLang="en-US" sz="1200" dirty="0">
                <a:solidFill>
                  <a:srgbClr val="FF0000"/>
                </a:solidFill>
                <a:latin typeface="Meiryo UI" pitchFamily="50" charset="-128"/>
                <a:ea typeface="Meiryo UI" pitchFamily="50" charset="-128"/>
                <a:cs typeface="Meiryo UI" pitchFamily="50" charset="-128"/>
              </a:rPr>
              <a:t>温暖化防止活動</a:t>
            </a:r>
            <a:r>
              <a:rPr lang="ja-JP" altLang="en-US" sz="1200" dirty="0" smtClean="0">
                <a:solidFill>
                  <a:srgbClr val="FF0000"/>
                </a:solidFill>
                <a:latin typeface="Meiryo UI" pitchFamily="50" charset="-128"/>
                <a:ea typeface="Meiryo UI" pitchFamily="50" charset="-128"/>
                <a:cs typeface="Meiryo UI" pitchFamily="50" charset="-128"/>
              </a:rPr>
              <a:t>推進員（</a:t>
            </a:r>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）、市町村職員</a:t>
            </a:r>
            <a:endParaRPr lang="en-US" altLang="ja-JP" sz="1200" dirty="0" smtClean="0">
              <a:solidFill>
                <a:srgbClr val="FF0000"/>
              </a:solidFill>
              <a:latin typeface="Meiryo UI" pitchFamily="50" charset="-128"/>
              <a:ea typeface="Meiryo UI" pitchFamily="50" charset="-128"/>
              <a:cs typeface="Meiryo UI" pitchFamily="50" charset="-128"/>
            </a:endParaRPr>
          </a:p>
          <a:p>
            <a:r>
              <a:rPr lang="ja-JP" altLang="en-US" sz="1200" dirty="0">
                <a:solidFill>
                  <a:srgbClr val="FF0000"/>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　等を</a:t>
            </a:r>
            <a:r>
              <a:rPr lang="ja-JP" altLang="en-US" sz="1200" dirty="0">
                <a:solidFill>
                  <a:srgbClr val="FF0000"/>
                </a:solidFill>
                <a:latin typeface="Meiryo UI" pitchFamily="50" charset="-128"/>
                <a:ea typeface="Meiryo UI" pitchFamily="50" charset="-128"/>
                <a:cs typeface="Meiryo UI" pitchFamily="50" charset="-128"/>
              </a:rPr>
              <a:t>対象</a:t>
            </a:r>
            <a:r>
              <a:rPr lang="ja-JP" altLang="en-US" sz="1200" dirty="0" smtClean="0">
                <a:solidFill>
                  <a:srgbClr val="FF0000"/>
                </a:solidFill>
                <a:latin typeface="Meiryo UI" pitchFamily="50" charset="-128"/>
                <a:ea typeface="Meiryo UI" pitchFamily="50" charset="-128"/>
                <a:cs typeface="Meiryo UI" pitchFamily="50" charset="-128"/>
              </a:rPr>
              <a:t>に「</a:t>
            </a:r>
            <a:r>
              <a:rPr lang="ja-JP" altLang="en-US" sz="1200" dirty="0">
                <a:solidFill>
                  <a:srgbClr val="FF0000"/>
                </a:solidFill>
                <a:latin typeface="Meiryo UI" pitchFamily="50" charset="-128"/>
                <a:ea typeface="Meiryo UI" pitchFamily="50" charset="-128"/>
                <a:cs typeface="Meiryo UI" pitchFamily="50" charset="-128"/>
              </a:rPr>
              <a:t>適応」に</a:t>
            </a:r>
            <a:r>
              <a:rPr lang="ja-JP" altLang="en-US" sz="1200" dirty="0" smtClean="0">
                <a:solidFill>
                  <a:srgbClr val="FF0000"/>
                </a:solidFill>
                <a:latin typeface="Meiryo UI" pitchFamily="50" charset="-128"/>
                <a:ea typeface="Meiryo UI" pitchFamily="50" charset="-128"/>
                <a:cs typeface="Meiryo UI" pitchFamily="50" charset="-128"/>
              </a:rPr>
              <a:t>関する理解を</a:t>
            </a:r>
            <a:r>
              <a:rPr lang="ja-JP" altLang="en-US" sz="1200" dirty="0">
                <a:solidFill>
                  <a:srgbClr val="FF0000"/>
                </a:solidFill>
                <a:latin typeface="Meiryo UI" pitchFamily="50" charset="-128"/>
                <a:ea typeface="Meiryo UI" pitchFamily="50" charset="-128"/>
                <a:cs typeface="Meiryo UI" pitchFamily="50" charset="-128"/>
              </a:rPr>
              <a:t>深めるための</a:t>
            </a:r>
            <a:r>
              <a:rPr lang="ja-JP" altLang="en-US" sz="1200" dirty="0" smtClean="0">
                <a:solidFill>
                  <a:srgbClr val="FF0000"/>
                </a:solidFill>
                <a:latin typeface="Meiryo UI" pitchFamily="50" charset="-128"/>
                <a:ea typeface="Meiryo UI" pitchFamily="50" charset="-128"/>
                <a:cs typeface="Meiryo UI" pitchFamily="50" charset="-128"/>
              </a:rPr>
              <a:t>シンポジウムを開催。</a:t>
            </a:r>
            <a:endParaRPr lang="ja-JP" altLang="en-US" sz="1200" dirty="0">
              <a:solidFill>
                <a:srgbClr val="FF0000"/>
              </a:solidFill>
              <a:latin typeface="Meiryo UI" pitchFamily="50" charset="-128"/>
              <a:ea typeface="Meiryo UI" pitchFamily="50" charset="-128"/>
              <a:cs typeface="Meiryo UI" pitchFamily="50" charset="-128"/>
            </a:endParaRPr>
          </a:p>
          <a:p>
            <a:pPr>
              <a:spcBef>
                <a:spcPts val="600"/>
              </a:spcBef>
            </a:pPr>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２</a:t>
            </a:r>
            <a:r>
              <a:rPr lang="en-US" altLang="ja-JP" sz="1200" dirty="0" smtClean="0">
                <a:solidFill>
                  <a:srgbClr val="FF0000"/>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環境</a:t>
            </a:r>
            <a:r>
              <a:rPr lang="en-US" altLang="ja-JP" sz="1200" dirty="0">
                <a:solidFill>
                  <a:srgbClr val="FF0000"/>
                </a:solidFill>
                <a:latin typeface="Meiryo UI" pitchFamily="50" charset="-128"/>
                <a:ea typeface="Meiryo UI" pitchFamily="50" charset="-128"/>
                <a:cs typeface="Meiryo UI" pitchFamily="50" charset="-128"/>
              </a:rPr>
              <a:t>NPO</a:t>
            </a:r>
            <a:r>
              <a:rPr lang="ja-JP" altLang="en-US" sz="1200" dirty="0">
                <a:solidFill>
                  <a:srgbClr val="FF0000"/>
                </a:solidFill>
                <a:latin typeface="Meiryo UI" pitchFamily="50" charset="-128"/>
                <a:ea typeface="Meiryo UI" pitchFamily="50" charset="-128"/>
                <a:cs typeface="Meiryo UI" pitchFamily="50" charset="-128"/>
              </a:rPr>
              <a:t>等と協働した身近な地域での取組み</a:t>
            </a:r>
          </a:p>
          <a:p>
            <a:r>
              <a:rPr lang="ja-JP" altLang="en-US" sz="1200" dirty="0">
                <a:solidFill>
                  <a:srgbClr val="FF0000"/>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　環境</a:t>
            </a:r>
            <a:r>
              <a:rPr lang="en-US" altLang="ja-JP" sz="1200" dirty="0">
                <a:solidFill>
                  <a:srgbClr val="FF0000"/>
                </a:solidFill>
                <a:latin typeface="Meiryo UI" pitchFamily="50" charset="-128"/>
                <a:ea typeface="Meiryo UI" pitchFamily="50" charset="-128"/>
                <a:cs typeface="Meiryo UI" pitchFamily="50" charset="-128"/>
              </a:rPr>
              <a:t>NPO</a:t>
            </a:r>
            <a:r>
              <a:rPr lang="ja-JP" altLang="en-US" sz="1200" dirty="0">
                <a:solidFill>
                  <a:srgbClr val="FF0000"/>
                </a:solidFill>
                <a:latin typeface="Meiryo UI" pitchFamily="50" charset="-128"/>
                <a:ea typeface="Meiryo UI" pitchFamily="50" charset="-128"/>
                <a:cs typeface="Meiryo UI" pitchFamily="50" charset="-128"/>
              </a:rPr>
              <a:t>等と協働して、暑熱環境の悪化による</a:t>
            </a:r>
            <a:r>
              <a:rPr lang="ja-JP" altLang="en-US" sz="1200" dirty="0" smtClean="0">
                <a:solidFill>
                  <a:srgbClr val="FF0000"/>
                </a:solidFill>
                <a:latin typeface="Meiryo UI" pitchFamily="50" charset="-128"/>
                <a:ea typeface="Meiryo UI" pitchFamily="50" charset="-128"/>
                <a:cs typeface="Meiryo UI" pitchFamily="50" charset="-128"/>
              </a:rPr>
              <a:t>熱中症への日常からの</a:t>
            </a:r>
            <a:endParaRPr lang="en-US" altLang="ja-JP" sz="1200" dirty="0" smtClean="0">
              <a:solidFill>
                <a:srgbClr val="FF0000"/>
              </a:solidFill>
              <a:latin typeface="Meiryo UI" pitchFamily="50" charset="-128"/>
              <a:ea typeface="Meiryo UI" pitchFamily="50" charset="-128"/>
              <a:cs typeface="Meiryo UI" pitchFamily="50" charset="-128"/>
            </a:endParaRPr>
          </a:p>
          <a:p>
            <a:r>
              <a:rPr lang="ja-JP" altLang="en-US" sz="1200" dirty="0">
                <a:solidFill>
                  <a:srgbClr val="FF0000"/>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　備え</a:t>
            </a:r>
            <a:r>
              <a:rPr lang="ja-JP" altLang="en-US" sz="1200" dirty="0">
                <a:solidFill>
                  <a:srgbClr val="FF0000"/>
                </a:solidFill>
                <a:latin typeface="Meiryo UI" pitchFamily="50" charset="-128"/>
                <a:ea typeface="Meiryo UI" pitchFamily="50" charset="-128"/>
                <a:cs typeface="Meiryo UI" pitchFamily="50" charset="-128"/>
              </a:rPr>
              <a:t>など、地域特性に</a:t>
            </a:r>
            <a:r>
              <a:rPr lang="ja-JP" altLang="en-US" sz="1200" dirty="0" smtClean="0">
                <a:solidFill>
                  <a:srgbClr val="FF0000"/>
                </a:solidFill>
                <a:latin typeface="Meiryo UI" pitchFamily="50" charset="-128"/>
                <a:ea typeface="Meiryo UI" pitchFamily="50" charset="-128"/>
                <a:cs typeface="Meiryo UI" pitchFamily="50" charset="-128"/>
              </a:rPr>
              <a:t>応じ身近</a:t>
            </a:r>
            <a:r>
              <a:rPr lang="ja-JP" altLang="en-US" sz="1200" dirty="0">
                <a:solidFill>
                  <a:srgbClr val="FF0000"/>
                </a:solidFill>
                <a:latin typeface="Meiryo UI" pitchFamily="50" charset="-128"/>
                <a:ea typeface="Meiryo UI" pitchFamily="50" charset="-128"/>
                <a:cs typeface="Meiryo UI" pitchFamily="50" charset="-128"/>
              </a:rPr>
              <a:t>で起きる気候変動</a:t>
            </a:r>
            <a:r>
              <a:rPr lang="ja-JP" altLang="en-US" sz="1200" dirty="0" smtClean="0">
                <a:solidFill>
                  <a:srgbClr val="FF0000"/>
                </a:solidFill>
                <a:latin typeface="Meiryo UI" pitchFamily="50" charset="-128"/>
                <a:ea typeface="Meiryo UI" pitchFamily="50" charset="-128"/>
                <a:cs typeface="Meiryo UI" pitchFamily="50" charset="-128"/>
              </a:rPr>
              <a:t>の影響への「適応</a:t>
            </a:r>
            <a:r>
              <a:rPr lang="ja-JP" altLang="en-US" sz="1200" dirty="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に</a:t>
            </a:r>
            <a:endParaRPr lang="en-US" altLang="ja-JP" sz="1200" dirty="0" smtClean="0">
              <a:solidFill>
                <a:srgbClr val="FF0000"/>
              </a:solidFill>
              <a:latin typeface="Meiryo UI" pitchFamily="50" charset="-128"/>
              <a:ea typeface="Meiryo UI" pitchFamily="50" charset="-128"/>
              <a:cs typeface="Meiryo UI" pitchFamily="50" charset="-128"/>
            </a:endParaRPr>
          </a:p>
          <a:p>
            <a:r>
              <a:rPr lang="ja-JP" altLang="en-US" sz="1200" dirty="0">
                <a:solidFill>
                  <a:srgbClr val="FF0000"/>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　関する啓発</a:t>
            </a:r>
            <a:r>
              <a:rPr lang="ja-JP" altLang="en-US" sz="1200" dirty="0">
                <a:solidFill>
                  <a:srgbClr val="FF0000"/>
                </a:solidFill>
                <a:latin typeface="Meiryo UI" pitchFamily="50" charset="-128"/>
                <a:ea typeface="Meiryo UI" pitchFamily="50" charset="-128"/>
                <a:cs typeface="Meiryo UI" pitchFamily="50" charset="-128"/>
              </a:rPr>
              <a:t>活動</a:t>
            </a:r>
            <a:r>
              <a:rPr lang="ja-JP" altLang="en-US" sz="1200" dirty="0" smtClean="0">
                <a:solidFill>
                  <a:srgbClr val="FF0000"/>
                </a:solidFill>
                <a:latin typeface="Meiryo UI" pitchFamily="50" charset="-128"/>
                <a:ea typeface="Meiryo UI" pitchFamily="50" charset="-128"/>
                <a:cs typeface="Meiryo UI" pitchFamily="50" charset="-128"/>
              </a:rPr>
              <a:t>を実施</a:t>
            </a:r>
            <a:endParaRPr lang="en-US" altLang="ja-JP" sz="1200" dirty="0" smtClean="0">
              <a:solidFill>
                <a:srgbClr val="FF0000"/>
              </a:solidFill>
              <a:latin typeface="Meiryo UI" pitchFamily="50" charset="-128"/>
              <a:ea typeface="Meiryo UI" pitchFamily="50" charset="-128"/>
              <a:cs typeface="Meiryo UI" pitchFamily="50" charset="-128"/>
            </a:endParaRPr>
          </a:p>
          <a:p>
            <a:pPr>
              <a:lnSpc>
                <a:spcPts val="800"/>
              </a:lnSpc>
            </a:pPr>
            <a:endParaRPr lang="en-US" altLang="ja-JP" sz="1200" dirty="0" smtClean="0">
              <a:solidFill>
                <a:srgbClr val="FF0000"/>
              </a:solidFill>
              <a:latin typeface="Meiryo UI" pitchFamily="50" charset="-128"/>
              <a:ea typeface="Meiryo UI" pitchFamily="50" charset="-128"/>
              <a:cs typeface="Meiryo UI" pitchFamily="50" charset="-128"/>
            </a:endParaRPr>
          </a:p>
          <a:p>
            <a:pPr>
              <a:lnSpc>
                <a:spcPts val="1200"/>
              </a:lnSpc>
            </a:pPr>
            <a:r>
              <a:rPr lang="ja-JP" altLang="en-US" sz="1100" dirty="0" smtClean="0">
                <a:solidFill>
                  <a:srgbClr val="FF0000"/>
                </a:solidFill>
                <a:latin typeface="Meiryo UI" pitchFamily="50" charset="-128"/>
                <a:ea typeface="Meiryo UI" pitchFamily="50" charset="-128"/>
                <a:cs typeface="Meiryo UI" pitchFamily="50" charset="-128"/>
              </a:rPr>
              <a:t>（参考）</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200"/>
              </a:lnSpc>
            </a:pPr>
            <a:r>
              <a:rPr lang="ja-JP" altLang="en-US" sz="1100" dirty="0" smtClean="0">
                <a:solidFill>
                  <a:srgbClr val="FF0000"/>
                </a:solidFill>
                <a:latin typeface="Meiryo UI" pitchFamily="50" charset="-128"/>
                <a:ea typeface="Meiryo UI" pitchFamily="50" charset="-128"/>
                <a:cs typeface="Meiryo UI" pitchFamily="50" charset="-128"/>
              </a:rPr>
              <a:t>　■</a:t>
            </a:r>
            <a:r>
              <a:rPr lang="ja-JP" altLang="en-US" sz="1100" dirty="0">
                <a:solidFill>
                  <a:srgbClr val="FF0000"/>
                </a:solidFill>
                <a:latin typeface="Meiryo UI" pitchFamily="50" charset="-128"/>
                <a:ea typeface="Meiryo UI" pitchFamily="50" charset="-128"/>
                <a:cs typeface="Meiryo UI" pitchFamily="50" charset="-128"/>
              </a:rPr>
              <a:t>府域の気候変動予測と適応対策例</a:t>
            </a:r>
          </a:p>
          <a:p>
            <a:pPr>
              <a:lnSpc>
                <a:spcPts val="1200"/>
              </a:lnSpc>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　</a:t>
            </a: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a:t>
            </a:r>
            <a:r>
              <a:rPr lang="en-US" altLang="ja-JP" sz="1100" dirty="0" smtClean="0">
                <a:solidFill>
                  <a:srgbClr val="FF0000"/>
                </a:solidFill>
                <a:latin typeface="Meiryo UI" pitchFamily="50" charset="-128"/>
                <a:ea typeface="Meiryo UI" pitchFamily="50" charset="-128"/>
                <a:cs typeface="Meiryo UI" pitchFamily="50" charset="-128"/>
              </a:rPr>
              <a:t>21</a:t>
            </a:r>
            <a:r>
              <a:rPr lang="ja-JP" altLang="en-US" sz="1100" dirty="0">
                <a:solidFill>
                  <a:srgbClr val="FF0000"/>
                </a:solidFill>
                <a:latin typeface="Meiryo UI" pitchFamily="50" charset="-128"/>
                <a:ea typeface="Meiryo UI" pitchFamily="50" charset="-128"/>
                <a:cs typeface="Meiryo UI" pitchFamily="50" charset="-128"/>
              </a:rPr>
              <a:t>世紀末で年</a:t>
            </a:r>
            <a:r>
              <a:rPr lang="ja-JP" altLang="en-US" sz="1100" dirty="0" smtClean="0">
                <a:solidFill>
                  <a:srgbClr val="FF0000"/>
                </a:solidFill>
                <a:latin typeface="Meiryo UI" pitchFamily="50" charset="-128"/>
                <a:ea typeface="Meiryo UI" pitchFamily="50" charset="-128"/>
                <a:cs typeface="Meiryo UI" pitchFamily="50" charset="-128"/>
              </a:rPr>
              <a:t>平均気温は約</a:t>
            </a:r>
            <a:r>
              <a:rPr lang="en-US" altLang="ja-JP" sz="1100" dirty="0">
                <a:solidFill>
                  <a:srgbClr val="FF0000"/>
                </a:solidFill>
                <a:latin typeface="Meiryo UI" pitchFamily="50" charset="-128"/>
                <a:ea typeface="Meiryo UI" pitchFamily="50" charset="-128"/>
                <a:cs typeface="Meiryo UI" pitchFamily="50" charset="-128"/>
              </a:rPr>
              <a:t>2.8℃</a:t>
            </a:r>
            <a:r>
              <a:rPr lang="ja-JP" altLang="en-US" sz="1100" dirty="0">
                <a:solidFill>
                  <a:srgbClr val="FF0000"/>
                </a:solidFill>
                <a:latin typeface="Meiryo UI" pitchFamily="50" charset="-128"/>
                <a:ea typeface="Meiryo UI" pitchFamily="50" charset="-128"/>
                <a:cs typeface="Meiryo UI" pitchFamily="50" charset="-128"/>
              </a:rPr>
              <a:t>の上昇</a:t>
            </a:r>
          </a:p>
          <a:p>
            <a:pPr>
              <a:lnSpc>
                <a:spcPts val="1200"/>
              </a:lnSpc>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・大雨</a:t>
            </a:r>
            <a:r>
              <a:rPr lang="ja-JP" altLang="en-US" sz="1050" dirty="0">
                <a:solidFill>
                  <a:srgbClr val="FF0000"/>
                </a:solidFill>
                <a:latin typeface="Meiryo UI" pitchFamily="50" charset="-128"/>
                <a:ea typeface="Meiryo UI" pitchFamily="50" charset="-128"/>
                <a:cs typeface="Meiryo UI" pitchFamily="50" charset="-128"/>
              </a:rPr>
              <a:t>（日降水量</a:t>
            </a:r>
            <a:r>
              <a:rPr lang="en-US" altLang="ja-JP" sz="1050" dirty="0">
                <a:solidFill>
                  <a:srgbClr val="FF0000"/>
                </a:solidFill>
                <a:latin typeface="Meiryo UI" pitchFamily="50" charset="-128"/>
                <a:ea typeface="Meiryo UI" pitchFamily="50" charset="-128"/>
                <a:cs typeface="Meiryo UI" pitchFamily="50" charset="-128"/>
              </a:rPr>
              <a:t>100mm</a:t>
            </a:r>
            <a:r>
              <a:rPr lang="ja-JP" altLang="en-US" sz="1050" dirty="0">
                <a:solidFill>
                  <a:srgbClr val="FF0000"/>
                </a:solidFill>
                <a:latin typeface="Meiryo UI" pitchFamily="50" charset="-128"/>
                <a:ea typeface="Meiryo UI" pitchFamily="50" charset="-128"/>
                <a:cs typeface="Meiryo UI" pitchFamily="50" charset="-128"/>
              </a:rPr>
              <a:t>以上）</a:t>
            </a:r>
            <a:r>
              <a:rPr lang="ja-JP" altLang="en-US" sz="1100" dirty="0">
                <a:solidFill>
                  <a:srgbClr val="FF0000"/>
                </a:solidFill>
                <a:latin typeface="Meiryo UI" pitchFamily="50" charset="-128"/>
                <a:ea typeface="Meiryo UI" pitchFamily="50" charset="-128"/>
                <a:cs typeface="Meiryo UI" pitchFamily="50" charset="-128"/>
              </a:rPr>
              <a:t>の年間日数が２倍</a:t>
            </a:r>
            <a:r>
              <a:rPr lang="ja-JP" altLang="en-US" sz="1100" dirty="0" smtClean="0">
                <a:solidFill>
                  <a:srgbClr val="FF0000"/>
                </a:solidFill>
                <a:latin typeface="Meiryo UI" pitchFamily="50" charset="-128"/>
                <a:ea typeface="Meiryo UI" pitchFamily="50" charset="-128"/>
                <a:cs typeface="Meiryo UI" pitchFamily="50" charset="-128"/>
              </a:rPr>
              <a:t>以上に増加</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200"/>
              </a:lnSpc>
            </a:pP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200"/>
              </a:lnSpc>
            </a:pP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200"/>
              </a:lnSpc>
            </a:pPr>
            <a:endParaRPr lang="en-US" altLang="ja-JP" sz="1100" dirty="0">
              <a:solidFill>
                <a:srgbClr val="FF0000"/>
              </a:solidFill>
              <a:latin typeface="Meiryo UI" pitchFamily="50" charset="-128"/>
              <a:ea typeface="Meiryo UI" pitchFamily="50" charset="-128"/>
              <a:cs typeface="Meiryo UI" pitchFamily="50" charset="-128"/>
            </a:endParaRPr>
          </a:p>
          <a:p>
            <a:endParaRPr lang="en-US" altLang="ja-JP" sz="1100" dirty="0" smtClean="0">
              <a:solidFill>
                <a:srgbClr val="FF0000"/>
              </a:solidFill>
              <a:latin typeface="Meiryo UI" pitchFamily="50" charset="-128"/>
              <a:ea typeface="Meiryo UI" pitchFamily="50" charset="-128"/>
              <a:cs typeface="Meiryo UI" pitchFamily="50" charset="-128"/>
            </a:endParaRPr>
          </a:p>
          <a:p>
            <a:endParaRPr lang="en-US" altLang="ja-JP" sz="1100" dirty="0">
              <a:solidFill>
                <a:srgbClr val="FF0000"/>
              </a:solidFill>
              <a:latin typeface="Meiryo UI" pitchFamily="50" charset="-128"/>
              <a:ea typeface="Meiryo UI" pitchFamily="50" charset="-128"/>
              <a:cs typeface="Meiryo UI" pitchFamily="50" charset="-128"/>
            </a:endParaRPr>
          </a:p>
          <a:p>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200"/>
              </a:lnSpc>
            </a:pPr>
            <a:endParaRPr lang="en-US" altLang="ja-JP" sz="900" dirty="0">
              <a:solidFill>
                <a:srgbClr val="FF0000"/>
              </a:solidFill>
              <a:latin typeface="Meiryo UI" pitchFamily="50" charset="-128"/>
              <a:ea typeface="Meiryo UI" pitchFamily="50" charset="-128"/>
              <a:cs typeface="Meiryo UI" pitchFamily="50" charset="-128"/>
            </a:endParaRPr>
          </a:p>
          <a:p>
            <a:pPr>
              <a:lnSpc>
                <a:spcPts val="1200"/>
              </a:lnSpc>
            </a:pPr>
            <a:r>
              <a:rPr lang="ja-JP" altLang="en-US" sz="900" dirty="0" smtClean="0">
                <a:solidFill>
                  <a:srgbClr val="FF0000"/>
                </a:solidFill>
                <a:latin typeface="Meiryo UI" pitchFamily="50" charset="-128"/>
                <a:ea typeface="Meiryo UI" pitchFamily="50" charset="-128"/>
                <a:cs typeface="Meiryo UI" pitchFamily="50" charset="-128"/>
              </a:rPr>
              <a:t>　　</a:t>
            </a:r>
            <a:r>
              <a:rPr lang="en-US" altLang="ja-JP" sz="900" dirty="0" smtClean="0">
                <a:solidFill>
                  <a:srgbClr val="FF0000"/>
                </a:solidFill>
                <a:latin typeface="Meiryo UI" pitchFamily="50" charset="-128"/>
                <a:ea typeface="Meiryo UI" pitchFamily="50" charset="-128"/>
                <a:cs typeface="Meiryo UI" pitchFamily="50" charset="-128"/>
              </a:rPr>
              <a:t>※</a:t>
            </a:r>
            <a:r>
              <a:rPr lang="ja-JP" altLang="en-US" sz="900" dirty="0">
                <a:solidFill>
                  <a:srgbClr val="FF0000"/>
                </a:solidFill>
                <a:latin typeface="Meiryo UI" pitchFamily="50" charset="-128"/>
                <a:ea typeface="Meiryo UI" pitchFamily="50" charset="-128"/>
                <a:cs typeface="Meiryo UI" pitchFamily="50" charset="-128"/>
              </a:rPr>
              <a:t>地球温暖化防止活動推進員･･</a:t>
            </a:r>
            <a:r>
              <a:rPr lang="ja-JP" altLang="en-US" sz="900" dirty="0" smtClean="0">
                <a:solidFill>
                  <a:srgbClr val="FF0000"/>
                </a:solidFill>
                <a:latin typeface="Meiryo UI" pitchFamily="50" charset="-128"/>
                <a:ea typeface="Meiryo UI" pitchFamily="50" charset="-128"/>
                <a:cs typeface="Meiryo UI" pitchFamily="50" charset="-128"/>
              </a:rPr>
              <a:t>･地球</a:t>
            </a:r>
            <a:r>
              <a:rPr lang="ja-JP" altLang="en-US" sz="900" dirty="0">
                <a:solidFill>
                  <a:srgbClr val="FF0000"/>
                </a:solidFill>
                <a:latin typeface="Meiryo UI" pitchFamily="50" charset="-128"/>
                <a:ea typeface="Meiryo UI" pitchFamily="50" charset="-128"/>
                <a:cs typeface="Meiryo UI" pitchFamily="50" charset="-128"/>
              </a:rPr>
              <a:t>温暖化対策の重要性</a:t>
            </a:r>
            <a:r>
              <a:rPr lang="ja-JP" altLang="en-US" sz="900" dirty="0" smtClean="0">
                <a:solidFill>
                  <a:srgbClr val="FF0000"/>
                </a:solidFill>
                <a:latin typeface="Meiryo UI" pitchFamily="50" charset="-128"/>
                <a:ea typeface="Meiryo UI" pitchFamily="50" charset="-128"/>
                <a:cs typeface="Meiryo UI" pitchFamily="50" charset="-128"/>
              </a:rPr>
              <a:t>について住民の</a:t>
            </a:r>
            <a:r>
              <a:rPr lang="ja-JP" altLang="en-US" sz="900" dirty="0">
                <a:solidFill>
                  <a:srgbClr val="FF0000"/>
                </a:solidFill>
                <a:latin typeface="Meiryo UI" pitchFamily="50" charset="-128"/>
                <a:ea typeface="Meiryo UI" pitchFamily="50" charset="-128"/>
                <a:cs typeface="Meiryo UI" pitchFamily="50" charset="-128"/>
              </a:rPr>
              <a:t>理解を深め</a:t>
            </a:r>
            <a:r>
              <a:rPr lang="ja-JP" altLang="en-US" sz="900" dirty="0" smtClean="0">
                <a:solidFill>
                  <a:srgbClr val="FF0000"/>
                </a:solidFill>
                <a:latin typeface="Meiryo UI" pitchFamily="50" charset="-128"/>
                <a:ea typeface="Meiryo UI" pitchFamily="50" charset="-128"/>
                <a:cs typeface="Meiryo UI" pitchFamily="50" charset="-128"/>
              </a:rPr>
              <a:t>、</a:t>
            </a:r>
            <a:endParaRPr lang="en-US" altLang="ja-JP" sz="900" dirty="0" smtClean="0">
              <a:solidFill>
                <a:srgbClr val="FF0000"/>
              </a:solidFill>
              <a:latin typeface="Meiryo UI" pitchFamily="50" charset="-128"/>
              <a:ea typeface="Meiryo UI" pitchFamily="50" charset="-128"/>
              <a:cs typeface="Meiryo UI" pitchFamily="50" charset="-128"/>
            </a:endParaRPr>
          </a:p>
          <a:p>
            <a:pPr>
              <a:lnSpc>
                <a:spcPts val="1200"/>
              </a:lnSpc>
            </a:pPr>
            <a:r>
              <a:rPr lang="ja-JP" altLang="en-US" sz="900" dirty="0">
                <a:solidFill>
                  <a:srgbClr val="FF0000"/>
                </a:solidFill>
                <a:latin typeface="Meiryo UI" pitchFamily="50" charset="-128"/>
                <a:ea typeface="Meiryo UI" pitchFamily="50" charset="-128"/>
                <a:cs typeface="Meiryo UI" pitchFamily="50" charset="-128"/>
              </a:rPr>
              <a:t>　</a:t>
            </a:r>
            <a:r>
              <a:rPr lang="ja-JP" altLang="en-US" sz="900" dirty="0" smtClean="0">
                <a:solidFill>
                  <a:srgbClr val="FF0000"/>
                </a:solidFill>
                <a:latin typeface="Meiryo UI" pitchFamily="50" charset="-128"/>
                <a:ea typeface="Meiryo UI" pitchFamily="50" charset="-128"/>
                <a:cs typeface="Meiryo UI" pitchFamily="50" charset="-128"/>
              </a:rPr>
              <a:t>　　　　　　　　　日常</a:t>
            </a:r>
            <a:r>
              <a:rPr lang="ja-JP" altLang="en-US" sz="900" dirty="0">
                <a:solidFill>
                  <a:srgbClr val="FF0000"/>
                </a:solidFill>
                <a:latin typeface="Meiryo UI" pitchFamily="50" charset="-128"/>
                <a:ea typeface="Meiryo UI" pitchFamily="50" charset="-128"/>
                <a:cs typeface="Meiryo UI" pitchFamily="50" charset="-128"/>
              </a:rPr>
              <a:t>生活における</a:t>
            </a:r>
            <a:r>
              <a:rPr lang="ja-JP" altLang="en-US" sz="900" dirty="0" smtClean="0">
                <a:solidFill>
                  <a:srgbClr val="FF0000"/>
                </a:solidFill>
                <a:latin typeface="Meiryo UI" pitchFamily="50" charset="-128"/>
                <a:ea typeface="Meiryo UI" pitchFamily="50" charset="-128"/>
                <a:cs typeface="Meiryo UI" pitchFamily="50" charset="-128"/>
              </a:rPr>
              <a:t>取組みの</a:t>
            </a:r>
            <a:r>
              <a:rPr lang="ja-JP" altLang="en-US" sz="900" dirty="0">
                <a:solidFill>
                  <a:srgbClr val="FF0000"/>
                </a:solidFill>
                <a:latin typeface="Meiryo UI" pitchFamily="50" charset="-128"/>
                <a:ea typeface="Meiryo UI" pitchFamily="50" charset="-128"/>
                <a:cs typeface="Meiryo UI" pitchFamily="50" charset="-128"/>
              </a:rPr>
              <a:t>助言などの活動を行う者で、知事が委嘱しています。</a:t>
            </a:r>
          </a:p>
          <a:p>
            <a:r>
              <a:rPr lang="en-US" altLang="ja-JP" sz="1200" dirty="0" smtClean="0">
                <a:solidFill>
                  <a:srgbClr val="FF0000"/>
                </a:solidFill>
                <a:latin typeface="Meiryo UI" pitchFamily="50" charset="-128"/>
                <a:ea typeface="Meiryo UI" pitchFamily="50" charset="-128"/>
                <a:cs typeface="Meiryo UI" pitchFamily="50" charset="-128"/>
              </a:rPr>
              <a:t/>
            </a:r>
            <a:br>
              <a:rPr lang="en-US" altLang="ja-JP" sz="1200" dirty="0" smtClean="0">
                <a:solidFill>
                  <a:srgbClr val="FF0000"/>
                </a:solidFill>
                <a:latin typeface="Meiryo UI" pitchFamily="50" charset="-128"/>
                <a:ea typeface="Meiryo UI" pitchFamily="50" charset="-128"/>
                <a:cs typeface="Meiryo UI" pitchFamily="50" charset="-128"/>
              </a:rPr>
            </a:br>
            <a:endParaRPr lang="en-US" altLang="ja-JP" sz="1200" dirty="0" smtClean="0">
              <a:solidFill>
                <a:srgbClr val="FF0000"/>
              </a:solidFill>
              <a:latin typeface="Meiryo UI" pitchFamily="50" charset="-128"/>
              <a:ea typeface="Meiryo UI" pitchFamily="50" charset="-128"/>
              <a:cs typeface="Meiryo UI" pitchFamily="50" charset="-128"/>
            </a:endParaRPr>
          </a:p>
          <a:p>
            <a:endParaRPr lang="ja-JP" altLang="en-US" sz="1200" dirty="0">
              <a:solidFill>
                <a:srgbClr val="FF0000"/>
              </a:solidFill>
              <a:latin typeface="Meiryo UI" pitchFamily="50" charset="-128"/>
              <a:ea typeface="Meiryo UI" pitchFamily="50" charset="-128"/>
              <a:cs typeface="Meiryo UI" pitchFamily="50" charset="-128"/>
            </a:endParaRPr>
          </a:p>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4" name="角丸四角形 33"/>
          <p:cNvSpPr/>
          <p:nvPr/>
        </p:nvSpPr>
        <p:spPr>
          <a:xfrm>
            <a:off x="250422" y="755309"/>
            <a:ext cx="3017034"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rgbClr val="FF0000"/>
                </a:solidFill>
                <a:latin typeface="Meiryo UI" pitchFamily="50" charset="-128"/>
                <a:ea typeface="Meiryo UI" pitchFamily="50" charset="-128"/>
                <a:cs typeface="Meiryo UI" pitchFamily="50" charset="-128"/>
              </a:rPr>
              <a:t>　</a:t>
            </a:r>
            <a:r>
              <a:rPr lang="ja-JP" altLang="en-US" sz="1600" b="1" dirty="0" smtClean="0">
                <a:solidFill>
                  <a:srgbClr val="FF0000"/>
                </a:solidFill>
                <a:latin typeface="Meiryo UI" pitchFamily="50" charset="-128"/>
                <a:ea typeface="Meiryo UI" pitchFamily="50" charset="-128"/>
                <a:cs typeface="Meiryo UI" pitchFamily="50" charset="-128"/>
              </a:rPr>
              <a:t>　温暖化「適応」推進事業</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35" name="正方形/長方形 34"/>
          <p:cNvSpPr/>
          <p:nvPr/>
        </p:nvSpPr>
        <p:spPr>
          <a:xfrm>
            <a:off x="2686624" y="1132899"/>
            <a:ext cx="2124000" cy="184666"/>
          </a:xfrm>
          <a:prstGeom prst="rect">
            <a:avLst/>
          </a:prstGeom>
          <a:noFill/>
        </p:spPr>
        <p:txBody>
          <a:bodyPr wrap="square" lIns="0" tIns="0" rIns="0" bIns="0" anchor="ctr" anchorCtr="1">
            <a:spAutoFit/>
          </a:bodyPr>
          <a:lstStyle/>
          <a:p>
            <a:pPr marL="95250" indent="-95250"/>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4,500</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38" name="表 37"/>
          <p:cNvGraphicFramePr>
            <a:graphicFrameLocks noGrp="1"/>
          </p:cNvGraphicFramePr>
          <p:nvPr>
            <p:extLst>
              <p:ext uri="{D42A27DB-BD31-4B8C-83A1-F6EECF244321}">
                <p14:modId xmlns:p14="http://schemas.microsoft.com/office/powerpoint/2010/main" val="3086311694"/>
              </p:ext>
            </p:extLst>
          </p:nvPr>
        </p:nvGraphicFramePr>
        <p:xfrm>
          <a:off x="524063" y="5001854"/>
          <a:ext cx="3983273" cy="900000"/>
        </p:xfrm>
        <a:graphic>
          <a:graphicData uri="http://schemas.openxmlformats.org/drawingml/2006/table">
            <a:tbl>
              <a:tblPr/>
              <a:tblGrid>
                <a:gridCol w="1571273"/>
                <a:gridCol w="2412000"/>
              </a:tblGrid>
              <a:tr h="252000">
                <a:tc>
                  <a:txBody>
                    <a:bodyPr/>
                    <a:lstStyle/>
                    <a:p>
                      <a:pPr marL="181610" indent="-127000" algn="ctr">
                        <a:lnSpc>
                          <a:spcPct val="100000"/>
                        </a:lnSpc>
                        <a:spcAft>
                          <a:spcPts val="0"/>
                        </a:spcAft>
                      </a:pPr>
                      <a:r>
                        <a:rPr lang="ja-JP" sz="800" kern="100" dirty="0">
                          <a:solidFill>
                            <a:srgbClr val="FF0000"/>
                          </a:solidFill>
                          <a:effectLst/>
                          <a:latin typeface="Century"/>
                          <a:ea typeface="HG丸ｺﾞｼｯｸM-PRO"/>
                          <a:cs typeface="Times New Roman"/>
                        </a:rPr>
                        <a:t>懸念される主な影響</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1610" indent="-127000" algn="ctr">
                        <a:lnSpc>
                          <a:spcPct val="100000"/>
                        </a:lnSpc>
                        <a:spcAft>
                          <a:spcPts val="0"/>
                        </a:spcAft>
                      </a:pPr>
                      <a:r>
                        <a:rPr lang="ja-JP" sz="800" kern="100" dirty="0">
                          <a:solidFill>
                            <a:srgbClr val="FF0000"/>
                          </a:solidFill>
                          <a:effectLst/>
                          <a:latin typeface="Century"/>
                          <a:ea typeface="HG丸ｺﾞｼｯｸM-PRO"/>
                          <a:cs typeface="Times New Roman"/>
                        </a:rPr>
                        <a:t>主</a:t>
                      </a:r>
                      <a:r>
                        <a:rPr lang="ja-JP" sz="800" kern="100" dirty="0" smtClean="0">
                          <a:solidFill>
                            <a:srgbClr val="FF0000"/>
                          </a:solidFill>
                          <a:effectLst/>
                          <a:latin typeface="Century"/>
                          <a:ea typeface="HG丸ｺﾞｼｯｸM-PRO"/>
                          <a:cs typeface="Times New Roman"/>
                        </a:rPr>
                        <a:t>な</a:t>
                      </a:r>
                      <a:r>
                        <a:rPr lang="ja-JP" altLang="en-US" sz="800" kern="100" dirty="0" smtClean="0">
                          <a:solidFill>
                            <a:srgbClr val="FF0000"/>
                          </a:solidFill>
                          <a:effectLst/>
                          <a:latin typeface="Century"/>
                          <a:ea typeface="HG丸ｺﾞｼｯｸM-PRO"/>
                          <a:cs typeface="Times New Roman"/>
                        </a:rPr>
                        <a:t>取組み</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00">
                <a:tc>
                  <a:txBody>
                    <a:bodyPr/>
                    <a:lstStyle/>
                    <a:p>
                      <a:pPr marL="181610" indent="-127000" algn="l">
                        <a:lnSpc>
                          <a:spcPct val="100000"/>
                        </a:lnSpc>
                        <a:spcAft>
                          <a:spcPts val="0"/>
                        </a:spcAft>
                      </a:pPr>
                      <a:r>
                        <a:rPr lang="ja-JP" altLang="en-US" sz="800" kern="100" dirty="0" smtClean="0">
                          <a:solidFill>
                            <a:srgbClr val="FF0000"/>
                          </a:solidFill>
                          <a:effectLst/>
                          <a:latin typeface="Century"/>
                          <a:ea typeface="HG丸ｺﾞｼｯｸM-PRO"/>
                          <a:cs typeface="Times New Roman"/>
                        </a:rPr>
                        <a:t>水害</a:t>
                      </a:r>
                      <a:r>
                        <a:rPr lang="ja-JP" sz="800" kern="100" dirty="0" smtClean="0">
                          <a:solidFill>
                            <a:srgbClr val="FF0000"/>
                          </a:solidFill>
                          <a:effectLst/>
                          <a:latin typeface="Century"/>
                          <a:ea typeface="HG丸ｺﾞｼｯｸM-PRO"/>
                          <a:cs typeface="Times New Roman"/>
                        </a:rPr>
                        <a:t>の</a:t>
                      </a:r>
                      <a:r>
                        <a:rPr lang="ja-JP" sz="800" kern="100" dirty="0">
                          <a:solidFill>
                            <a:srgbClr val="FF0000"/>
                          </a:solidFill>
                          <a:effectLst/>
                          <a:latin typeface="Century"/>
                          <a:ea typeface="HG丸ｺﾞｼｯｸM-PRO"/>
                          <a:cs typeface="Times New Roman"/>
                        </a:rPr>
                        <a:t>危険性の増加</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kumimoji="1" lang="ja-JP" altLang="en-US" sz="800" kern="100" dirty="0" smtClean="0">
                          <a:solidFill>
                            <a:srgbClr val="FF0000"/>
                          </a:solidFill>
                          <a:effectLst/>
                          <a:latin typeface="Century"/>
                          <a:ea typeface="HG丸ｺﾞｼｯｸM-PRO"/>
                          <a:cs typeface="Times New Roman"/>
                        </a:rPr>
                        <a:t>ハザードマップの確認など</a:t>
                      </a:r>
                      <a:endParaRPr kumimoji="1" lang="ja-JP" sz="800" kern="100" dirty="0">
                        <a:solidFill>
                          <a:srgbClr val="FF0000"/>
                        </a:solidFill>
                        <a:effectLst/>
                        <a:latin typeface="Century"/>
                        <a:ea typeface="HG丸ｺﾞｼｯｸM-PR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marL="181610" indent="-127000" algn="l">
                        <a:lnSpc>
                          <a:spcPct val="100000"/>
                        </a:lnSpc>
                        <a:spcAft>
                          <a:spcPts val="0"/>
                        </a:spcAft>
                      </a:pPr>
                      <a:r>
                        <a:rPr lang="ja-JP" sz="800" kern="100" dirty="0">
                          <a:solidFill>
                            <a:srgbClr val="FF0000"/>
                          </a:solidFill>
                          <a:effectLst/>
                          <a:latin typeface="Century"/>
                          <a:ea typeface="HG丸ｺﾞｼｯｸM-PRO"/>
                          <a:cs typeface="Times New Roman"/>
                        </a:rPr>
                        <a:t>熱中症搬送者数の増加</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lang="ja-JP" altLang="en-US" sz="800" kern="100" dirty="0" smtClean="0">
                          <a:solidFill>
                            <a:srgbClr val="FF0000"/>
                          </a:solidFill>
                          <a:effectLst/>
                          <a:latin typeface="Century"/>
                          <a:ea typeface="HG丸ｺﾞｼｯｸM-PRO"/>
                          <a:cs typeface="Times New Roman"/>
                        </a:rPr>
                        <a:t>こまめな水分補給、高齢者への声かけ運動など</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marL="181610" indent="-127000" algn="l">
                        <a:lnSpc>
                          <a:spcPct val="100000"/>
                        </a:lnSpc>
                        <a:spcAft>
                          <a:spcPts val="0"/>
                        </a:spcAft>
                      </a:pPr>
                      <a:r>
                        <a:rPr lang="ja-JP" sz="800" kern="100" dirty="0">
                          <a:solidFill>
                            <a:srgbClr val="FF0000"/>
                          </a:solidFill>
                          <a:effectLst/>
                          <a:latin typeface="Century"/>
                          <a:ea typeface="HG丸ｺﾞｼｯｸM-PRO"/>
                          <a:cs typeface="Times New Roman"/>
                        </a:rPr>
                        <a:t>ヒートアイランド現象の進行</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lang="ja-JP" altLang="en-US" sz="800" kern="100" dirty="0" smtClean="0">
                          <a:solidFill>
                            <a:srgbClr val="FF0000"/>
                          </a:solidFill>
                          <a:effectLst/>
                          <a:latin typeface="Century"/>
                          <a:ea typeface="HG丸ｺﾞｼｯｸM-PRO"/>
                          <a:cs typeface="Times New Roman"/>
                        </a:rPr>
                        <a:t>打ち水、緑のカーテンづくりなど</a:t>
                      </a:r>
                      <a:endParaRPr lang="ja-JP" sz="800" kern="100" dirty="0">
                        <a:solidFill>
                          <a:srgbClr val="FF0000"/>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5" name="グループ化 4"/>
          <p:cNvGrpSpPr/>
          <p:nvPr/>
        </p:nvGrpSpPr>
        <p:grpSpPr>
          <a:xfrm>
            <a:off x="5367871" y="4137833"/>
            <a:ext cx="4069121" cy="2464955"/>
            <a:chOff x="5096299" y="4002723"/>
            <a:chExt cx="4069121" cy="2464955"/>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351" y="4307968"/>
              <a:ext cx="3401297" cy="1746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5241420" y="6067568"/>
              <a:ext cx="3924000" cy="400110"/>
            </a:xfrm>
            <a:prstGeom prst="rect">
              <a:avLst/>
            </a:prstGeom>
            <a:noFill/>
          </p:spPr>
          <p:txBody>
            <a:bodyPr wrap="square" rtlCol="0">
              <a:spAutoFit/>
            </a:bodyPr>
            <a:lstStyle/>
            <a:p>
              <a:pPr>
                <a:lnSpc>
                  <a:spcPts val="12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ミスト発生器、打ち水ルーバー、日除け</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、遮熱性</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塗料、 再帰性フィルム、</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緑化等でクールスポットを作っています。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096299" y="4002723"/>
              <a:ext cx="2019300" cy="246221"/>
            </a:xfrm>
            <a:prstGeom prst="rect">
              <a:avLst/>
            </a:prstGeom>
            <a:noFill/>
          </p:spPr>
          <p:txBody>
            <a:bodyPr wrap="square" rtlCol="0">
              <a:spAutoFit/>
            </a:bodyPr>
            <a:lstStyle/>
            <a:p>
              <a:pP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（クールスポットのイメージ）</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星 12 14"/>
          <p:cNvSpPr/>
          <p:nvPr/>
        </p:nvSpPr>
        <p:spPr>
          <a:xfrm>
            <a:off x="114525" y="63287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3304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endParaRPr lang="ja-JP" altLang="en-US" sz="3600" dirty="0">
              <a:solidFill>
                <a:prstClr val="white"/>
              </a:solidFill>
              <a:ea typeface="HGP創英角ｺﾞｼｯｸUB" pitchFamily="50" charset="-128"/>
              <a:cs typeface="ＭＳ Ｐゴシック" charset="-128"/>
            </a:endParaRPr>
          </a:p>
        </p:txBody>
      </p:sp>
      <p:sp>
        <p:nvSpPr>
          <p:cNvPr id="4" name="角丸四角形 3"/>
          <p:cNvSpPr/>
          <p:nvPr/>
        </p:nvSpPr>
        <p:spPr>
          <a:xfrm>
            <a:off x="105962" y="523181"/>
            <a:ext cx="9694076" cy="61650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344488" y="1285072"/>
            <a:ext cx="220764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建築物の環境配慮</a:t>
            </a:r>
            <a:r>
              <a:rPr lang="ja-JP" altLang="en-US" sz="1400" b="1" dirty="0" smtClean="0">
                <a:solidFill>
                  <a:prstClr val="black"/>
                </a:solidFill>
                <a:latin typeface="Meiryo UI" pitchFamily="50" charset="-128"/>
                <a:ea typeface="Meiryo UI" pitchFamily="50" charset="-128"/>
                <a:cs typeface="Meiryo UI" pitchFamily="50" charset="-128"/>
              </a:rPr>
              <a:t>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◆建築物</a:t>
            </a:r>
            <a:r>
              <a:rPr lang="ja-JP" altLang="en-US" b="0" i="0" dirty="0">
                <a:solidFill>
                  <a:prstClr val="black"/>
                </a:solidFill>
                <a:latin typeface="Meiryo UI" pitchFamily="50" charset="-128"/>
                <a:ea typeface="Meiryo UI" pitchFamily="50" charset="-128"/>
                <a:cs typeface="Meiryo UI" pitchFamily="50" charset="-128"/>
              </a:rPr>
              <a:t>の延べ面積（増改築の場合は増改築の延べ面積）が</a:t>
            </a:r>
            <a:r>
              <a:rPr lang="en-US" altLang="ja-JP" b="0" i="0" dirty="0">
                <a:solidFill>
                  <a:prstClr val="black"/>
                </a:solidFill>
                <a:latin typeface="Meiryo UI" pitchFamily="50" charset="-128"/>
                <a:ea typeface="Meiryo UI" pitchFamily="50" charset="-128"/>
                <a:cs typeface="Meiryo UI" pitchFamily="50" charset="-128"/>
              </a:rPr>
              <a:t>2,000㎡</a:t>
            </a:r>
            <a:r>
              <a:rPr lang="ja-JP" altLang="en-US" b="0" i="0" dirty="0">
                <a:solidFill>
                  <a:prstClr val="black"/>
                </a:solidFill>
                <a:latin typeface="Meiryo UI" pitchFamily="50" charset="-128"/>
                <a:ea typeface="Meiryo UI" pitchFamily="50" charset="-128"/>
                <a:cs typeface="Meiryo UI" pitchFamily="50" charset="-128"/>
              </a:rPr>
              <a:t>以上の建築物を新築又は増改築する者（以下「特定建築主」という。）に対し、</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削減･省エネ対策等の建築物の環境配慮のための措置について自己評価した計画書の届出を</a:t>
            </a:r>
            <a:r>
              <a:rPr lang="ja-JP" altLang="en-US" b="0" i="0" dirty="0" smtClean="0">
                <a:solidFill>
                  <a:prstClr val="black"/>
                </a:solidFill>
                <a:latin typeface="Meiryo UI" pitchFamily="50" charset="-128"/>
                <a:ea typeface="Meiryo UI" pitchFamily="50" charset="-128"/>
                <a:cs typeface="Meiryo UI" pitchFamily="50" charset="-128"/>
              </a:rPr>
              <a:t>義務づけて</a:t>
            </a:r>
            <a:r>
              <a:rPr lang="ja-JP" altLang="en-US" b="0" i="0" dirty="0">
                <a:solidFill>
                  <a:prstClr val="black"/>
                </a:solidFill>
                <a:latin typeface="Meiryo UI" pitchFamily="50" charset="-128"/>
                <a:ea typeface="Meiryo UI" pitchFamily="50" charset="-128"/>
                <a:cs typeface="Meiryo UI" pitchFamily="50" charset="-128"/>
              </a:rPr>
              <a:t>います。</a:t>
            </a:r>
            <a:endParaRPr lang="en-US" altLang="ja-JP" b="0" i="0" dirty="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　　また</a:t>
            </a:r>
            <a:r>
              <a:rPr lang="ja-JP" altLang="en-US" b="0" i="0" dirty="0" smtClean="0">
                <a:solidFill>
                  <a:prstClr val="black"/>
                </a:solidFill>
                <a:latin typeface="Meiryo UI" pitchFamily="50" charset="-128"/>
                <a:ea typeface="Meiryo UI" pitchFamily="50" charset="-128"/>
                <a:cs typeface="Meiryo UI" pitchFamily="50" charset="-128"/>
              </a:rPr>
              <a:t>、</a:t>
            </a:r>
            <a:r>
              <a:rPr lang="ja-JP" altLang="en-US" b="0" i="0" dirty="0">
                <a:solidFill>
                  <a:srgbClr val="FF0000"/>
                </a:solidFill>
                <a:latin typeface="Meiryo UI" pitchFamily="50" charset="-128"/>
                <a:ea typeface="Meiryo UI" pitchFamily="50" charset="-128"/>
                <a:cs typeface="Meiryo UI" pitchFamily="50" charset="-128"/>
              </a:rPr>
              <a:t>当該</a:t>
            </a:r>
            <a:r>
              <a:rPr lang="ja-JP" altLang="en-US" b="0" i="0" dirty="0" smtClean="0">
                <a:solidFill>
                  <a:prstClr val="black"/>
                </a:solidFill>
                <a:latin typeface="Meiryo UI" pitchFamily="50" charset="-128"/>
                <a:ea typeface="Meiryo UI" pitchFamily="50" charset="-128"/>
                <a:cs typeface="Meiryo UI" pitchFamily="50" charset="-128"/>
              </a:rPr>
              <a:t>建築物</a:t>
            </a:r>
            <a:r>
              <a:rPr lang="ja-JP" altLang="en-US" b="0" i="0" dirty="0">
                <a:solidFill>
                  <a:prstClr val="black"/>
                </a:solidFill>
                <a:latin typeface="Meiryo UI" pitchFamily="50" charset="-128"/>
                <a:ea typeface="Meiryo UI" pitchFamily="50" charset="-128"/>
                <a:cs typeface="Meiryo UI" pitchFamily="50" charset="-128"/>
              </a:rPr>
              <a:t>の販売等について一定の広告をするとき</a:t>
            </a:r>
            <a:r>
              <a:rPr lang="ja-JP" altLang="en-US" b="0" i="0" dirty="0" smtClean="0">
                <a:solidFill>
                  <a:prstClr val="black"/>
                </a:solidFill>
                <a:latin typeface="Meiryo UI" pitchFamily="50" charset="-128"/>
                <a:ea typeface="Meiryo UI" pitchFamily="50" charset="-128"/>
                <a:cs typeface="Meiryo UI" pitchFamily="50" charset="-128"/>
              </a:rPr>
              <a:t>は</a:t>
            </a:r>
            <a:r>
              <a:rPr lang="ja-JP" altLang="en-US" b="0" i="0" dirty="0">
                <a:solidFill>
                  <a:srgbClr val="FF0000"/>
                </a:solidFill>
                <a:latin typeface="Meiryo UI" pitchFamily="50" charset="-128"/>
                <a:ea typeface="Meiryo UI" pitchFamily="50" charset="-128"/>
                <a:cs typeface="Meiryo UI" pitchFamily="50" charset="-128"/>
              </a:rPr>
              <a:t>その</a:t>
            </a:r>
            <a:r>
              <a:rPr lang="ja-JP" altLang="en-US" b="0" i="0" dirty="0" smtClean="0">
                <a:solidFill>
                  <a:prstClr val="black"/>
                </a:solidFill>
                <a:latin typeface="Meiryo UI" pitchFamily="50" charset="-128"/>
                <a:ea typeface="Meiryo UI" pitchFamily="50" charset="-128"/>
                <a:cs typeface="Meiryo UI" pitchFamily="50" charset="-128"/>
              </a:rPr>
              <a:t>広告</a:t>
            </a:r>
            <a:r>
              <a:rPr lang="ja-JP" altLang="en-US" b="0" i="0" dirty="0">
                <a:solidFill>
                  <a:prstClr val="black"/>
                </a:solidFill>
                <a:latin typeface="Meiryo UI" pitchFamily="50" charset="-128"/>
                <a:ea typeface="Meiryo UI" pitchFamily="50" charset="-128"/>
                <a:cs typeface="Meiryo UI" pitchFamily="50" charset="-128"/>
              </a:rPr>
              <a:t>に自己評価結果の要旨を記載した標章（右図参照）の表示を</a:t>
            </a:r>
            <a:r>
              <a:rPr lang="ja-JP" altLang="en-US" b="0" i="0" dirty="0" smtClean="0">
                <a:solidFill>
                  <a:prstClr val="black"/>
                </a:solidFill>
                <a:latin typeface="Meiryo UI" pitchFamily="50" charset="-128"/>
                <a:ea typeface="Meiryo UI" pitchFamily="50" charset="-128"/>
                <a:cs typeface="Meiryo UI" pitchFamily="50" charset="-128"/>
              </a:rPr>
              <a:t>義務づけて</a:t>
            </a:r>
            <a:r>
              <a:rPr lang="ja-JP" altLang="en-US" b="0" i="0" dirty="0">
                <a:solidFill>
                  <a:prstClr val="black"/>
                </a:solidFill>
                <a:latin typeface="Meiryo UI" pitchFamily="50" charset="-128"/>
                <a:ea typeface="Meiryo UI" pitchFamily="50" charset="-128"/>
                <a:cs typeface="Meiryo UI" pitchFamily="50" charset="-128"/>
              </a:rPr>
              <a:t>います。</a:t>
            </a:r>
          </a:p>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　　さらに、特に優れた取組みを行った建築物については</a:t>
            </a:r>
            <a:r>
              <a:rPr lang="ja-JP" altLang="en-US" b="0" i="0" dirty="0" smtClean="0">
                <a:solidFill>
                  <a:prstClr val="black"/>
                </a:solidFill>
                <a:latin typeface="Meiryo UI" pitchFamily="50" charset="-128"/>
                <a:ea typeface="Meiryo UI" pitchFamily="50" charset="-128"/>
                <a:cs typeface="Meiryo UI" pitchFamily="50" charset="-128"/>
              </a:rPr>
              <a:t>、大阪府・市が「</a:t>
            </a:r>
            <a:r>
              <a:rPr lang="ja-JP" altLang="en-US" b="0" i="0" dirty="0">
                <a:solidFill>
                  <a:prstClr val="black"/>
                </a:solidFill>
                <a:latin typeface="Meiryo UI" pitchFamily="50" charset="-128"/>
                <a:ea typeface="Meiryo UI" pitchFamily="50" charset="-128"/>
                <a:cs typeface="Meiryo UI" pitchFamily="50" charset="-128"/>
              </a:rPr>
              <a:t>おおさか環境にやさしい建築賞」と</a:t>
            </a:r>
            <a:r>
              <a:rPr lang="ja-JP" altLang="en-US" b="0" i="0" dirty="0" smtClean="0">
                <a:solidFill>
                  <a:prstClr val="black"/>
                </a:solidFill>
                <a:latin typeface="Meiryo UI" pitchFamily="50" charset="-128"/>
                <a:ea typeface="Meiryo UI" pitchFamily="50" charset="-128"/>
                <a:cs typeface="Meiryo UI" pitchFamily="50" charset="-128"/>
              </a:rPr>
              <a:t>して表彰します。</a:t>
            </a:r>
            <a:r>
              <a:rPr lang="ja-JP" altLang="en-US" b="0" i="0" dirty="0">
                <a:solidFill>
                  <a:prstClr val="black"/>
                </a:solidFill>
                <a:latin typeface="Meiryo UI" pitchFamily="50" charset="-128"/>
                <a:ea typeface="Meiryo UI" pitchFamily="50" charset="-128"/>
                <a:cs typeface="Meiryo UI" pitchFamily="50" charset="-128"/>
              </a:rPr>
              <a:t>　</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27</a:t>
            </a:r>
            <a:endParaRPr lang="ja-JP" altLang="en-US" b="1" dirty="0">
              <a:solidFill>
                <a:prstClr val="white"/>
              </a:solidFill>
            </a:endParaRPr>
          </a:p>
        </p:txBody>
      </p:sp>
      <p:sp>
        <p:nvSpPr>
          <p:cNvPr id="40" name="テキスト ボックス 39"/>
          <p:cNvSpPr txBox="1"/>
          <p:nvPr/>
        </p:nvSpPr>
        <p:spPr>
          <a:xfrm>
            <a:off x="5469638" y="2420888"/>
            <a:ext cx="1914218" cy="246221"/>
          </a:xfrm>
          <a:prstGeom prst="rect">
            <a:avLst/>
          </a:prstGeom>
          <a:noFill/>
        </p:spPr>
        <p:txBody>
          <a:bodyPr wrap="square" rtlCol="0">
            <a:spAutoFit/>
          </a:bodyPr>
          <a:lstStyle/>
          <a:p>
            <a:pPr marL="87313" indent="-87313"/>
            <a:r>
              <a:rPr lang="zh-TW" altLang="en-US" sz="1000" dirty="0">
                <a:solidFill>
                  <a:prstClr val="black"/>
                </a:solidFill>
                <a:latin typeface="Meiryo UI" pitchFamily="50" charset="-128"/>
                <a:ea typeface="Meiryo UI" pitchFamily="50" charset="-128"/>
                <a:cs typeface="Meiryo UI" pitchFamily="50" charset="-128"/>
              </a:rPr>
              <a:t>大阪府建築物環境性能表示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8175011" y="4735460"/>
            <a:ext cx="1584782" cy="169277"/>
          </a:xfrm>
          <a:prstGeom prst="rect">
            <a:avLst/>
          </a:prstGeom>
          <a:noFill/>
        </p:spPr>
        <p:txBody>
          <a:bodyPr wrap="square" lIns="0" tIns="0" rIns="0" bIns="0" rtlCol="0" anchor="ctr" anchorCtr="1">
            <a:spAutoFit/>
          </a:bodyPr>
          <a:lstStyle/>
          <a:p>
            <a:pPr marL="87313" indent="-87313"/>
            <a:r>
              <a:rPr lang="en-US" altLang="ja-JP"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府事業</a:t>
            </a:r>
            <a:r>
              <a:rPr lang="en-US" altLang="ja-JP" sz="1100" dirty="0" smtClean="0">
                <a:solidFill>
                  <a:prstClr val="black"/>
                </a:solidFill>
                <a:latin typeface="Meiryo UI" pitchFamily="50" charset="-128"/>
                <a:ea typeface="Meiryo UI" pitchFamily="50" charset="-128"/>
                <a:cs typeface="Meiryo UI" pitchFamily="50" charset="-128"/>
              </a:rPr>
              <a:t>】</a:t>
            </a:r>
            <a:r>
              <a:rPr lang="zh-TW" altLang="en-US"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予算</a:t>
            </a:r>
            <a:r>
              <a:rPr lang="en-US" altLang="ja-JP" sz="1100" dirty="0" smtClean="0">
                <a:solidFill>
                  <a:prstClr val="black"/>
                </a:solidFill>
                <a:latin typeface="Meiryo UI" pitchFamily="50" charset="-128"/>
                <a:ea typeface="Meiryo UI" pitchFamily="50" charset="-128"/>
                <a:cs typeface="Meiryo UI" pitchFamily="50" charset="-128"/>
              </a:rPr>
              <a:t>195</a:t>
            </a:r>
            <a:r>
              <a:rPr lang="zh-TW" altLang="en-US" sz="1100" dirty="0" smtClean="0">
                <a:solidFill>
                  <a:prstClr val="black"/>
                </a:solidFill>
                <a:latin typeface="Meiryo UI" pitchFamily="50" charset="-128"/>
                <a:ea typeface="Meiryo UI" pitchFamily="50" charset="-128"/>
                <a:cs typeface="Meiryo UI" pitchFamily="50" charset="-128"/>
              </a:rPr>
              <a:t>千円）</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10810" y="4054713"/>
            <a:ext cx="472599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◆建築物の延べ面積（増改築の場合は増改築の延べ面積）が</a:t>
            </a:r>
            <a:r>
              <a:rPr lang="en-US" altLang="ja-JP" b="0" i="0" dirty="0">
                <a:solidFill>
                  <a:prstClr val="black"/>
                </a:solidFill>
                <a:latin typeface="Meiryo UI" pitchFamily="50" charset="-128"/>
                <a:ea typeface="Meiryo UI" pitchFamily="50" charset="-128"/>
                <a:cs typeface="Meiryo UI" pitchFamily="50" charset="-128"/>
              </a:rPr>
              <a:t>10,000㎡</a:t>
            </a:r>
            <a:r>
              <a:rPr lang="ja-JP" altLang="en-US" b="0" i="0" dirty="0">
                <a:solidFill>
                  <a:prstClr val="black"/>
                </a:solidFill>
                <a:latin typeface="Meiryo UI" pitchFamily="50" charset="-128"/>
                <a:ea typeface="Meiryo UI" pitchFamily="50" charset="-128"/>
                <a:cs typeface="Meiryo UI" pitchFamily="50" charset="-128"/>
              </a:rPr>
              <a:t>以上の建築物（府：住宅を除く、市：住宅は高さ</a:t>
            </a:r>
            <a:r>
              <a:rPr lang="en-US" altLang="ja-JP" b="0" i="0" dirty="0">
                <a:solidFill>
                  <a:prstClr val="black"/>
                </a:solidFill>
                <a:latin typeface="Meiryo UI" pitchFamily="50" charset="-128"/>
                <a:ea typeface="Meiryo UI" pitchFamily="50" charset="-128"/>
                <a:cs typeface="Meiryo UI" pitchFamily="50" charset="-128"/>
              </a:rPr>
              <a:t>60m</a:t>
            </a:r>
            <a:r>
              <a:rPr lang="ja-JP" altLang="en-US" b="0" i="0" dirty="0">
                <a:solidFill>
                  <a:prstClr val="black"/>
                </a:solidFill>
                <a:latin typeface="Meiryo UI" pitchFamily="50" charset="-128"/>
                <a:ea typeface="Meiryo UI" pitchFamily="50" charset="-128"/>
                <a:cs typeface="Meiryo UI" pitchFamily="50" charset="-128"/>
              </a:rPr>
              <a:t>超に限る）を新築又は増改築する者に対し、当該建築物</a:t>
            </a:r>
            <a:r>
              <a:rPr lang="ja-JP" altLang="en-US" b="0" i="0" dirty="0" smtClean="0">
                <a:solidFill>
                  <a:prstClr val="black"/>
                </a:solidFill>
                <a:latin typeface="Meiryo UI" pitchFamily="50" charset="-128"/>
                <a:ea typeface="Meiryo UI" pitchFamily="50" charset="-128"/>
                <a:cs typeface="Meiryo UI" pitchFamily="50" charset="-128"/>
              </a:rPr>
              <a:t>を</a:t>
            </a:r>
            <a:r>
              <a:rPr lang="ja-JP" altLang="en-US" b="0" i="0" dirty="0" smtClean="0">
                <a:solidFill>
                  <a:srgbClr val="FF0000"/>
                </a:solidFill>
                <a:latin typeface="Meiryo UI" pitchFamily="50" charset="-128"/>
                <a:ea typeface="Meiryo UI" pitchFamily="50" charset="-128"/>
                <a:cs typeface="Meiryo UI" pitchFamily="50" charset="-128"/>
              </a:rPr>
              <a:t>「建築物のエネルギー消費性能の向上に関する法律（建築物省エネ法）」で定める基準</a:t>
            </a:r>
            <a:r>
              <a:rPr lang="ja-JP" altLang="en-US" b="0" i="0" dirty="0" smtClean="0">
                <a:solidFill>
                  <a:prstClr val="black"/>
                </a:solidFill>
                <a:latin typeface="Meiryo UI" pitchFamily="50" charset="-128"/>
                <a:ea typeface="Meiryo UI" pitchFamily="50" charset="-128"/>
                <a:cs typeface="Meiryo UI" pitchFamily="50" charset="-128"/>
              </a:rPr>
              <a:t>に</a:t>
            </a:r>
            <a:r>
              <a:rPr lang="ja-JP" altLang="en-US" b="0" i="0" dirty="0">
                <a:solidFill>
                  <a:prstClr val="black"/>
                </a:solidFill>
                <a:latin typeface="Meiryo UI" pitchFamily="50" charset="-128"/>
                <a:ea typeface="Meiryo UI" pitchFamily="50" charset="-128"/>
                <a:cs typeface="Meiryo UI" pitchFamily="50" charset="-128"/>
              </a:rPr>
              <a:t>適合させることを</a:t>
            </a:r>
            <a:r>
              <a:rPr lang="ja-JP" altLang="en-US" b="0" i="0" dirty="0" smtClean="0">
                <a:solidFill>
                  <a:prstClr val="black"/>
                </a:solidFill>
                <a:latin typeface="Meiryo UI" pitchFamily="50" charset="-128"/>
                <a:ea typeface="Meiryo UI" pitchFamily="50" charset="-128"/>
                <a:cs typeface="Meiryo UI" pitchFamily="50" charset="-128"/>
              </a:rPr>
              <a:t>義務づけています。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272479" y="5462354"/>
            <a:ext cx="47952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◆特定建築主に対し、当該建築物に太陽光発電設備等の再生可能エネルギー利用設備の導入について検討することを</a:t>
            </a:r>
            <a:r>
              <a:rPr lang="ja-JP" altLang="en-US" b="0" i="0" dirty="0" smtClean="0">
                <a:solidFill>
                  <a:prstClr val="black"/>
                </a:solidFill>
                <a:latin typeface="Meiryo UI" pitchFamily="50" charset="-128"/>
                <a:ea typeface="Meiryo UI" pitchFamily="50" charset="-128"/>
                <a:cs typeface="Meiryo UI" pitchFamily="50" charset="-128"/>
              </a:rPr>
              <a:t>義務づけています。</a:t>
            </a:r>
            <a:r>
              <a:rPr lang="ja-JP" altLang="en-US" sz="900" b="0" i="0" dirty="0">
                <a:solidFill>
                  <a:prstClr val="black"/>
                </a:solidFill>
                <a:latin typeface="Meiryo UI" pitchFamily="50" charset="-128"/>
                <a:ea typeface="Meiryo UI" pitchFamily="50" charset="-128"/>
                <a:cs typeface="Meiryo UI" pitchFamily="50" charset="-128"/>
              </a:rPr>
              <a:t>　</a:t>
            </a:r>
          </a:p>
        </p:txBody>
      </p:sp>
      <p:sp>
        <p:nvSpPr>
          <p:cNvPr id="27" name="角丸四角形 26"/>
          <p:cNvSpPr/>
          <p:nvPr/>
        </p:nvSpPr>
        <p:spPr>
          <a:xfrm>
            <a:off x="5175639" y="4307682"/>
            <a:ext cx="3668109"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344489" y="711008"/>
            <a:ext cx="3790312"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57581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2,096</a:t>
            </a:r>
            <a:r>
              <a:rPr lang="zh-TW" altLang="en-US" sz="1200" dirty="0" smtClean="0">
                <a:solidFill>
                  <a:srgbClr val="FF0000"/>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200" dirty="0" smtClean="0">
                <a:solidFill>
                  <a:srgbClr val="FF0000"/>
                </a:solidFill>
                <a:latin typeface="Meiryo UI" pitchFamily="50" charset="-128"/>
                <a:ea typeface="Meiryo UI" pitchFamily="50" charset="-128"/>
                <a:cs typeface="Meiryo UI" pitchFamily="50" charset="-128"/>
              </a:rPr>
              <a:t>473</a:t>
            </a:r>
            <a:r>
              <a:rPr lang="ja-JP" altLang="en-US" sz="1200" dirty="0" smtClean="0">
                <a:solidFill>
                  <a:prstClr val="black"/>
                </a:solidFill>
                <a:latin typeface="Meiryo UI" pitchFamily="50" charset="-128"/>
                <a:ea typeface="Meiryo UI" pitchFamily="50" charset="-128"/>
                <a:cs typeface="Meiryo UI" pitchFamily="50" charset="-128"/>
              </a:rPr>
              <a:t>千円</a:t>
            </a:r>
            <a:r>
              <a:rPr lang="ja-JP" altLang="en-US" sz="1200" dirty="0">
                <a:solidFill>
                  <a:prstClr val="black"/>
                </a:solidFill>
                <a:latin typeface="Meiryo UI" pitchFamily="50" charset="-128"/>
                <a:ea typeface="Meiryo UI" pitchFamily="50" charset="-128"/>
                <a:cs typeface="Meiryo UI" pitchFamily="50" charset="-128"/>
              </a:rPr>
              <a:t>）</a:t>
            </a:r>
          </a:p>
        </p:txBody>
      </p:sp>
      <p:sp>
        <p:nvSpPr>
          <p:cNvPr id="26" name="テキスト ボックス 25"/>
          <p:cNvSpPr txBox="1"/>
          <p:nvPr/>
        </p:nvSpPr>
        <p:spPr>
          <a:xfrm>
            <a:off x="5453288" y="3717032"/>
            <a:ext cx="1914218" cy="246221"/>
          </a:xfrm>
          <a:prstGeom prst="rect">
            <a:avLst/>
          </a:prstGeom>
          <a:noFill/>
        </p:spPr>
        <p:txBody>
          <a:bodyPr wrap="square" rtlCol="0">
            <a:spAutoFit/>
          </a:bodyPr>
          <a:lstStyle/>
          <a:p>
            <a:pPr marL="87313" indent="-87313"/>
            <a:r>
              <a:rPr lang="zh-TW" altLang="en-US" sz="1000" dirty="0" smtClean="0">
                <a:solidFill>
                  <a:prstClr val="black"/>
                </a:solidFill>
                <a:latin typeface="Meiryo UI" pitchFamily="50" charset="-128"/>
                <a:ea typeface="Meiryo UI" pitchFamily="50" charset="-128"/>
                <a:cs typeface="Meiryo UI" pitchFamily="50" charset="-128"/>
              </a:rPr>
              <a:t>大阪</a:t>
            </a:r>
            <a:r>
              <a:rPr lang="ja-JP" altLang="en-US" sz="1000" dirty="0" smtClean="0">
                <a:solidFill>
                  <a:prstClr val="black"/>
                </a:solidFill>
                <a:latin typeface="Meiryo UI" pitchFamily="50" charset="-128"/>
                <a:ea typeface="Meiryo UI" pitchFamily="50" charset="-128"/>
                <a:cs typeface="Meiryo UI" pitchFamily="50" charset="-128"/>
              </a:rPr>
              <a:t>市</a:t>
            </a:r>
            <a:r>
              <a:rPr lang="zh-TW" altLang="en-US" sz="1000" dirty="0" smtClean="0">
                <a:solidFill>
                  <a:prstClr val="black"/>
                </a:solidFill>
                <a:latin typeface="Meiryo UI" pitchFamily="50" charset="-128"/>
                <a:ea typeface="Meiryo UI" pitchFamily="50" charset="-128"/>
                <a:cs typeface="Meiryo UI" pitchFamily="50" charset="-128"/>
              </a:rPr>
              <a:t>建築物</a:t>
            </a:r>
            <a:r>
              <a:rPr lang="zh-TW" altLang="en-US" sz="1000" dirty="0">
                <a:solidFill>
                  <a:prstClr val="black"/>
                </a:solidFill>
                <a:latin typeface="Meiryo UI" pitchFamily="50" charset="-128"/>
                <a:ea typeface="Meiryo UI" pitchFamily="50" charset="-128"/>
                <a:cs typeface="Meiryo UI" pitchFamily="50" charset="-128"/>
              </a:rPr>
              <a:t>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algn="just">
              <a:lnSpc>
                <a:spcPts val="1600"/>
              </a:lnSpc>
            </a:pPr>
            <a:r>
              <a:rPr lang="ja-JP" altLang="en-US" sz="1400" dirty="0">
                <a:solidFill>
                  <a:prstClr val="white"/>
                </a:solidFill>
                <a:ea typeface="HGP創英角ｺﾞｼｯｸUB" pitchFamily="50" charset="-128"/>
                <a:cs typeface="ＭＳ Ｐゴシック" charset="-128"/>
              </a:rPr>
              <a:t>～省エネ型ライフスタイル・ビジネススタイルへの転換～　</a:t>
            </a:r>
            <a:endParaRPr lang="en-US" altLang="ja-JP" sz="1400" dirty="0" smtClean="0">
              <a:solidFill>
                <a:prstClr val="white"/>
              </a:solidFill>
              <a:ea typeface="HGP創英角ｺﾞｼｯｸUB" pitchFamily="50" charset="-128"/>
              <a:cs typeface="ＭＳ Ｐゴシック" charset="-128"/>
            </a:endParaRPr>
          </a:p>
          <a:p>
            <a:pPr algn="just">
              <a:lnSpc>
                <a:spcPts val="1600"/>
              </a:lnSpc>
            </a:pPr>
            <a:r>
              <a:rPr lang="ja-JP" altLang="en-US" sz="1400" dirty="0" smtClean="0">
                <a:solidFill>
                  <a:prstClr val="white"/>
                </a:solidFill>
                <a:ea typeface="HGP創英角ｺﾞｼｯｸUB" pitchFamily="50" charset="-128"/>
                <a:cs typeface="ＭＳ Ｐゴシック" charset="-128"/>
              </a:rPr>
              <a:t>～住宅・建築物の省エネ化～</a:t>
            </a:r>
            <a:endParaRPr lang="ja-JP" altLang="en-US" sz="1400" dirty="0">
              <a:solidFill>
                <a:prstClr val="white"/>
              </a:solidFill>
              <a:ea typeface="HGP創英角ｺﾞｼｯｸUB" pitchFamily="50" charset="-128"/>
              <a:cs typeface="ＭＳ Ｐゴシック" charset="-128"/>
            </a:endParaRPr>
          </a:p>
        </p:txBody>
      </p:sp>
      <p:sp>
        <p:nvSpPr>
          <p:cNvPr id="25" name="テキスト ボックス 28"/>
          <p:cNvSpPr txBox="1">
            <a:spLocks noChangeArrowheads="1"/>
          </p:cNvSpPr>
          <p:nvPr/>
        </p:nvSpPr>
        <p:spPr bwMode="auto">
          <a:xfrm>
            <a:off x="5308978" y="4802378"/>
            <a:ext cx="251211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a:t>
            </a:r>
            <a:r>
              <a:rPr lang="ja-JP" altLang="en-US" sz="1200" b="0" i="0" dirty="0" smtClean="0">
                <a:solidFill>
                  <a:prstClr val="black"/>
                </a:solidFill>
                <a:latin typeface="Meiryo UI" pitchFamily="50" charset="-128"/>
                <a:ea typeface="Meiryo UI" pitchFamily="50" charset="-128"/>
                <a:cs typeface="Meiryo UI" pitchFamily="50" charset="-128"/>
              </a:rPr>
              <a:t>エネルギー</a:t>
            </a:r>
            <a:r>
              <a:rPr lang="ja-JP" altLang="en-US" sz="1200" b="0" i="0" dirty="0">
                <a:solidFill>
                  <a:prstClr val="black"/>
                </a:solidFill>
                <a:latin typeface="Meiryo UI" pitchFamily="50" charset="-128"/>
                <a:ea typeface="Meiryo UI" pitchFamily="50" charset="-128"/>
                <a:cs typeface="Meiryo UI" pitchFamily="50" charset="-128"/>
              </a:rPr>
              <a:t>を多く使用</a:t>
            </a:r>
            <a:r>
              <a:rPr lang="ja-JP" altLang="en-US" sz="1200" b="0" i="0" dirty="0" smtClean="0">
                <a:solidFill>
                  <a:prstClr val="black"/>
                </a:solidFill>
                <a:latin typeface="Meiryo UI" pitchFamily="50" charset="-128"/>
                <a:ea typeface="Meiryo UI" pitchFamily="50" charset="-128"/>
                <a:cs typeface="Meiryo UI" pitchFamily="50" charset="-128"/>
              </a:rPr>
              <a:t>する事業者に</a:t>
            </a:r>
            <a:r>
              <a:rPr lang="ja-JP" altLang="en-US" sz="1200" b="0" i="0" dirty="0">
                <a:solidFill>
                  <a:prstClr val="black"/>
                </a:solidFill>
                <a:latin typeface="Meiryo UI" pitchFamily="50" charset="-128"/>
                <a:ea typeface="Meiryo UI" pitchFamily="50" charset="-128"/>
                <a:cs typeface="Meiryo UI" pitchFamily="50" charset="-128"/>
              </a:rPr>
              <a:t>対し</a:t>
            </a:r>
            <a:r>
              <a:rPr lang="ja-JP" altLang="en-US" sz="1200" b="0" i="0" dirty="0" smtClean="0">
                <a:solidFill>
                  <a:prstClr val="black"/>
                </a:solidFill>
                <a:latin typeface="Meiryo UI" pitchFamily="50" charset="-128"/>
                <a:ea typeface="Meiryo UI" pitchFamily="50" charset="-128"/>
                <a:cs typeface="Meiryo UI" pitchFamily="50" charset="-128"/>
              </a:rPr>
              <a:t>、温室</a:t>
            </a:r>
            <a:r>
              <a:rPr lang="ja-JP" altLang="en-US" sz="1200" b="0" i="0" dirty="0">
                <a:solidFill>
                  <a:prstClr val="black"/>
                </a:solidFill>
                <a:latin typeface="Meiryo UI" pitchFamily="50" charset="-128"/>
                <a:ea typeface="Meiryo UI" pitchFamily="50" charset="-128"/>
                <a:cs typeface="Meiryo UI" pitchFamily="50" charset="-128"/>
              </a:rPr>
              <a:t>効果</a:t>
            </a:r>
            <a:r>
              <a:rPr lang="ja-JP" altLang="en-US" sz="1200" b="0" i="0" dirty="0" smtClean="0">
                <a:solidFill>
                  <a:prstClr val="black"/>
                </a:solidFill>
                <a:latin typeface="Meiryo UI" pitchFamily="50" charset="-128"/>
                <a:ea typeface="Meiryo UI" pitchFamily="50" charset="-128"/>
                <a:cs typeface="Meiryo UI" pitchFamily="50" charset="-128"/>
              </a:rPr>
              <a:t>ガスの排出や人工排熱の抑制</a:t>
            </a:r>
            <a:r>
              <a:rPr lang="ja-JP" altLang="en-US" sz="1200" b="0" i="0" dirty="0">
                <a:solidFill>
                  <a:prstClr val="black"/>
                </a:solidFill>
                <a:latin typeface="Meiryo UI" pitchFamily="50" charset="-128"/>
                <a:ea typeface="Meiryo UI" pitchFamily="50" charset="-128"/>
                <a:cs typeface="Meiryo UI" pitchFamily="50" charset="-128"/>
              </a:rPr>
              <a:t>についての</a:t>
            </a:r>
            <a:r>
              <a:rPr lang="ja-JP" altLang="en-US" sz="1200" b="0" i="0" dirty="0" smtClean="0">
                <a:solidFill>
                  <a:prstClr val="black"/>
                </a:solidFill>
                <a:latin typeface="Meiryo UI" pitchFamily="50" charset="-128"/>
                <a:ea typeface="Meiryo UI" pitchFamily="50" charset="-128"/>
                <a:cs typeface="Meiryo UI" pitchFamily="50" charset="-128"/>
              </a:rPr>
              <a:t>対策計画書及び実績</a:t>
            </a:r>
            <a:r>
              <a:rPr lang="ja-JP" altLang="en-US" sz="1200" b="0" i="0" dirty="0">
                <a:solidFill>
                  <a:prstClr val="black"/>
                </a:solidFill>
                <a:latin typeface="Meiryo UI" pitchFamily="50" charset="-128"/>
                <a:ea typeface="Meiryo UI" pitchFamily="50" charset="-128"/>
                <a:cs typeface="Meiryo UI" pitchFamily="50" charset="-128"/>
              </a:rPr>
              <a:t>報告書の</a:t>
            </a:r>
            <a:r>
              <a:rPr lang="ja-JP" altLang="en-US" sz="1200" b="0" i="0" dirty="0" smtClean="0">
                <a:solidFill>
                  <a:prstClr val="black"/>
                </a:solidFill>
                <a:latin typeface="Meiryo UI" pitchFamily="50" charset="-128"/>
                <a:ea typeface="Meiryo UI" pitchFamily="50" charset="-128"/>
                <a:cs typeface="Meiryo UI" pitchFamily="50" charset="-128"/>
              </a:rPr>
              <a:t>届出を義務付けるとともに、</a:t>
            </a:r>
            <a:r>
              <a:rPr lang="ja-JP" altLang="ja-JP" sz="1200" b="0" i="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ja-JP" sz="1200" b="0" i="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と削減状況を総合的に評価する</a:t>
            </a:r>
            <a:r>
              <a:rPr lang="ja-JP" altLang="ja-JP" sz="1200" b="0" i="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b="0" i="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ja-JP" sz="1200" b="0" i="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dirty="0" smtClean="0">
                <a:solidFill>
                  <a:prstClr val="black"/>
                </a:solidFill>
                <a:latin typeface="Meiryo UI" pitchFamily="50" charset="-128"/>
                <a:ea typeface="Meiryo UI" pitchFamily="50" charset="-128"/>
                <a:cs typeface="Meiryo UI" pitchFamily="50" charset="-128"/>
              </a:rPr>
              <a:t>必要</a:t>
            </a:r>
            <a:r>
              <a:rPr lang="ja-JP" altLang="en-US" sz="1200" b="0" i="0" dirty="0">
                <a:solidFill>
                  <a:prstClr val="black"/>
                </a:solidFill>
                <a:latin typeface="Meiryo UI" pitchFamily="50" charset="-128"/>
                <a:ea typeface="Meiryo UI" pitchFamily="50" charset="-128"/>
                <a:cs typeface="Meiryo UI" pitchFamily="50" charset="-128"/>
              </a:rPr>
              <a:t>な指導</a:t>
            </a:r>
            <a:r>
              <a:rPr lang="ja-JP" altLang="en-US" sz="1200" b="0" i="0" dirty="0" smtClean="0">
                <a:solidFill>
                  <a:prstClr val="black"/>
                </a:solidFill>
                <a:latin typeface="Meiryo UI" pitchFamily="50" charset="-128"/>
                <a:ea typeface="Meiryo UI" pitchFamily="50" charset="-128"/>
                <a:cs typeface="Meiryo UI" pitchFamily="50" charset="-128"/>
              </a:rPr>
              <a:t>・助言を行います。</a:t>
            </a:r>
            <a:endParaRPr lang="en-US" altLang="ja-JP" sz="1200" b="0" i="0" dirty="0" smtClean="0">
              <a:solidFill>
                <a:prstClr val="black"/>
              </a:solidFill>
              <a:latin typeface="Meiryo UI" pitchFamily="50" charset="-128"/>
              <a:ea typeface="Meiryo UI" pitchFamily="50" charset="-128"/>
              <a:cs typeface="Meiryo UI" pitchFamily="50" charset="-128"/>
            </a:endParaRPr>
          </a:p>
          <a:p>
            <a:pPr marL="87313" indent="92075" eaLnBrk="1" hangingPunct="1"/>
            <a:r>
              <a:rPr lang="ja-JP" altLang="en-US" sz="1200" b="0" i="0" dirty="0" smtClean="0">
                <a:solidFill>
                  <a:prstClr val="black"/>
                </a:solidFill>
                <a:latin typeface="Meiryo UI" pitchFamily="50" charset="-128"/>
                <a:ea typeface="Meiryo UI" pitchFamily="50" charset="-128"/>
                <a:cs typeface="Meiryo UI" pitchFamily="50" charset="-128"/>
              </a:rPr>
              <a:t>また、特</a:t>
            </a:r>
            <a:r>
              <a:rPr lang="ja-JP" altLang="en-US" sz="1200" b="0" i="0" dirty="0">
                <a:solidFill>
                  <a:prstClr val="black"/>
                </a:solidFill>
                <a:latin typeface="Meiryo UI" pitchFamily="50" charset="-128"/>
                <a:ea typeface="Meiryo UI" pitchFamily="50" charset="-128"/>
                <a:cs typeface="Meiryo UI" pitchFamily="50" charset="-128"/>
              </a:rPr>
              <a:t>に</a:t>
            </a:r>
            <a:r>
              <a:rPr lang="ja-JP" altLang="en-US" sz="1200" b="0" i="0" dirty="0" smtClean="0">
                <a:solidFill>
                  <a:prstClr val="black"/>
                </a:solidFill>
                <a:latin typeface="Meiryo UI" pitchFamily="50" charset="-128"/>
                <a:ea typeface="Meiryo UI" pitchFamily="50" charset="-128"/>
                <a:cs typeface="Meiryo UI" pitchFamily="50" charset="-128"/>
              </a:rPr>
              <a:t>優れた</a:t>
            </a:r>
            <a:r>
              <a:rPr lang="ja-JP" altLang="en-US" sz="1200" b="0" i="0" dirty="0">
                <a:solidFill>
                  <a:prstClr val="black"/>
                </a:solidFill>
                <a:latin typeface="Meiryo UI" pitchFamily="50" charset="-128"/>
                <a:ea typeface="Meiryo UI" pitchFamily="50" charset="-128"/>
                <a:cs typeface="Meiryo UI" pitchFamily="50" charset="-128"/>
              </a:rPr>
              <a:t>取組みを</a:t>
            </a:r>
            <a:r>
              <a:rPr lang="ja-JP" altLang="en-US" sz="1200" b="0" i="0" dirty="0" smtClean="0">
                <a:solidFill>
                  <a:prstClr val="black"/>
                </a:solidFill>
                <a:latin typeface="Meiryo UI" pitchFamily="50" charset="-128"/>
                <a:ea typeface="Meiryo UI" pitchFamily="50" charset="-128"/>
                <a:cs typeface="Meiryo UI" pitchFamily="50" charset="-128"/>
              </a:rPr>
              <a:t>行った</a:t>
            </a:r>
            <a:r>
              <a:rPr lang="ja-JP" altLang="en-US" sz="1200" b="0" i="0" dirty="0">
                <a:solidFill>
                  <a:prstClr val="black"/>
                </a:solidFill>
                <a:latin typeface="Meiryo UI" pitchFamily="50" charset="-128"/>
                <a:ea typeface="Meiryo UI" pitchFamily="50" charset="-128"/>
                <a:cs typeface="Meiryo UI" pitchFamily="50" charset="-128"/>
              </a:rPr>
              <a:t>事業者</a:t>
            </a:r>
            <a:r>
              <a:rPr lang="ja-JP" altLang="en-US" sz="1200" b="0" i="0" dirty="0" smtClean="0">
                <a:solidFill>
                  <a:prstClr val="black"/>
                </a:solidFill>
                <a:latin typeface="Meiryo UI" pitchFamily="50" charset="-128"/>
                <a:ea typeface="Meiryo UI" pitchFamily="50" charset="-128"/>
                <a:cs typeface="Meiryo UI" pitchFamily="50" charset="-128"/>
              </a:rPr>
              <a:t>を、「</a:t>
            </a:r>
            <a:r>
              <a:rPr lang="ja-JP" altLang="en-US" sz="1200" b="0" i="0" dirty="0">
                <a:solidFill>
                  <a:prstClr val="black"/>
                </a:solidFill>
                <a:latin typeface="Meiryo UI" pitchFamily="50" charset="-128"/>
                <a:ea typeface="Meiryo UI" pitchFamily="50" charset="-128"/>
                <a:cs typeface="Meiryo UI" pitchFamily="50" charset="-128"/>
              </a:rPr>
              <a:t>おおさかストップ</a:t>
            </a:r>
            <a:r>
              <a:rPr lang="ja-JP" altLang="en-US" sz="1200" b="0" i="0" dirty="0" smtClean="0">
                <a:solidFill>
                  <a:prstClr val="black"/>
                </a:solidFill>
                <a:latin typeface="Meiryo UI" pitchFamily="50" charset="-128"/>
                <a:ea typeface="Meiryo UI" pitchFamily="50" charset="-128"/>
                <a:cs typeface="Meiryo UI" pitchFamily="50" charset="-128"/>
              </a:rPr>
              <a:t>温暖化</a:t>
            </a:r>
            <a:r>
              <a:rPr lang="ja-JP" altLang="en-US" sz="1200" b="0" i="0" dirty="0">
                <a:solidFill>
                  <a:prstClr val="black"/>
                </a:solidFill>
                <a:latin typeface="Meiryo UI" pitchFamily="50" charset="-128"/>
                <a:ea typeface="Meiryo UI" pitchFamily="50" charset="-128"/>
                <a:cs typeface="Meiryo UI" pitchFamily="50" charset="-128"/>
              </a:rPr>
              <a:t>賞</a:t>
            </a:r>
            <a:r>
              <a:rPr lang="ja-JP" altLang="en-US" sz="1200" b="0" i="0" dirty="0" smtClean="0">
                <a:solidFill>
                  <a:prstClr val="black"/>
                </a:solidFill>
                <a:latin typeface="Meiryo UI" pitchFamily="50" charset="-128"/>
                <a:ea typeface="Meiryo UI" pitchFamily="50" charset="-128"/>
                <a:cs typeface="Meiryo UI" pitchFamily="50" charset="-128"/>
              </a:rPr>
              <a:t>」として</a:t>
            </a:r>
            <a:r>
              <a:rPr lang="ja-JP" altLang="en-US" sz="1200" b="0" i="0" dirty="0">
                <a:solidFill>
                  <a:prstClr val="black"/>
                </a:solidFill>
                <a:latin typeface="Meiryo UI" pitchFamily="50" charset="-128"/>
                <a:ea typeface="Meiryo UI" pitchFamily="50" charset="-128"/>
                <a:cs typeface="Meiryo UI" pitchFamily="50" charset="-128"/>
              </a:rPr>
              <a:t>表彰</a:t>
            </a:r>
            <a:r>
              <a:rPr lang="ja-JP" altLang="en-US" sz="1200" b="0" i="0" dirty="0" smtClean="0">
                <a:solidFill>
                  <a:prstClr val="black"/>
                </a:solidFill>
                <a:latin typeface="Meiryo UI" pitchFamily="50" charset="-128"/>
                <a:ea typeface="Meiryo UI" pitchFamily="50" charset="-128"/>
                <a:cs typeface="Meiryo UI" pitchFamily="50" charset="-128"/>
              </a:rPr>
              <a:t>します。</a:t>
            </a:r>
            <a:endParaRPr lang="ja-JP" altLang="en-US" sz="1200" b="0" i="0" dirty="0">
              <a:solidFill>
                <a:prstClr val="black"/>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7978766" y="6365407"/>
            <a:ext cx="1793040" cy="246221"/>
          </a:xfrm>
          <a:prstGeom prst="rect">
            <a:avLst/>
          </a:prstGeom>
          <a:noFill/>
        </p:spPr>
        <p:txBody>
          <a:bodyPr wrap="square" rtlCol="0">
            <a:spAutoFit/>
          </a:body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特定事</a:t>
            </a:r>
            <a:r>
              <a:rPr lang="ja-JP" altLang="en-US" sz="1000" dirty="0" smtClean="0">
                <a:solidFill>
                  <a:prstClr val="black"/>
                </a:solidFill>
                <a:latin typeface="Meiryo UI" pitchFamily="50" charset="-128"/>
                <a:ea typeface="Meiryo UI" pitchFamily="50" charset="-128"/>
                <a:cs typeface="Meiryo UI" pitchFamily="50" charset="-128"/>
              </a:rPr>
              <a:t>業者への立入調査」</a:t>
            </a:r>
            <a:endParaRPr lang="ja-JP" altLang="en-US" sz="1000" dirty="0">
              <a:solidFill>
                <a:prstClr val="black"/>
              </a:solidFill>
              <a:latin typeface="Meiryo UI" pitchFamily="50" charset="-128"/>
              <a:ea typeface="Meiryo UI" pitchFamily="50" charset="-128"/>
              <a:cs typeface="Meiryo UI" pitchFamily="50" charset="-128"/>
            </a:endParaRPr>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132" y="5079867"/>
            <a:ext cx="1714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7537752" y="2262392"/>
            <a:ext cx="2010952" cy="400110"/>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平成</a:t>
            </a:r>
            <a:r>
              <a:rPr lang="en-US" altLang="ja-JP" sz="1000" dirty="0" smtClean="0">
                <a:solidFill>
                  <a:srgbClr val="FF0000"/>
                </a:solidFill>
                <a:latin typeface="Meiryo UI" pitchFamily="50" charset="-128"/>
                <a:ea typeface="Meiryo UI" pitchFamily="50" charset="-128"/>
                <a:cs typeface="Meiryo UI" pitchFamily="50" charset="-128"/>
              </a:rPr>
              <a:t>28</a:t>
            </a:r>
            <a:r>
              <a:rPr lang="ja-JP" altLang="en-US" sz="1000" dirty="0" smtClean="0">
                <a:solidFill>
                  <a:prstClr val="black"/>
                </a:solidFill>
                <a:latin typeface="Meiryo UI" pitchFamily="50" charset="-128"/>
                <a:ea typeface="Meiryo UI" pitchFamily="50" charset="-128"/>
                <a:cs typeface="Meiryo UI" pitchFamily="50" charset="-128"/>
              </a:rPr>
              <a:t>年度おおさか環境にやさしい建築賞（大阪府知事賞）</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1" name="テキスト ボックス 40"/>
          <p:cNvSpPr txBox="1"/>
          <p:nvPr/>
        </p:nvSpPr>
        <p:spPr>
          <a:xfrm>
            <a:off x="7537024" y="3753608"/>
            <a:ext cx="2072640" cy="400110"/>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平成</a:t>
            </a:r>
            <a:r>
              <a:rPr lang="en-US" altLang="ja-JP" sz="1000" dirty="0" smtClean="0">
                <a:solidFill>
                  <a:srgbClr val="FF0000"/>
                </a:solidFill>
                <a:latin typeface="Meiryo UI" pitchFamily="50" charset="-128"/>
                <a:ea typeface="Meiryo UI" pitchFamily="50" charset="-128"/>
                <a:cs typeface="Meiryo UI" pitchFamily="50" charset="-128"/>
              </a:rPr>
              <a:t>28</a:t>
            </a:r>
            <a:r>
              <a:rPr lang="ja-JP" altLang="en-US" sz="1000" dirty="0" smtClean="0">
                <a:solidFill>
                  <a:prstClr val="black"/>
                </a:solidFill>
                <a:latin typeface="Meiryo UI" pitchFamily="50" charset="-128"/>
                <a:ea typeface="Meiryo UI" pitchFamily="50" charset="-128"/>
                <a:cs typeface="Meiryo UI" pitchFamily="50" charset="-128"/>
              </a:rPr>
              <a:t>年度おおさか環境にやさしい建築賞（大阪市長賞）</a:t>
            </a:r>
            <a:endParaRPr lang="ja-JP" altLang="en-US" sz="100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039" y="1364020"/>
            <a:ext cx="1718930" cy="107280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943" y="2690924"/>
            <a:ext cx="1731121" cy="1066712"/>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569" y="1265408"/>
            <a:ext cx="1627632" cy="999744"/>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0805" y="2668469"/>
            <a:ext cx="1024128" cy="1091184"/>
          </a:xfrm>
          <a:prstGeom prst="rect">
            <a:avLst/>
          </a:prstGeom>
        </p:spPr>
      </p:pic>
    </p:spTree>
    <p:extLst>
      <p:ext uri="{BB962C8B-B14F-4D97-AF65-F5344CB8AC3E}">
        <p14:creationId xmlns:p14="http://schemas.microsoft.com/office/powerpoint/2010/main" val="3455722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79" name="角丸四角形 78"/>
          <p:cNvSpPr/>
          <p:nvPr/>
        </p:nvSpPr>
        <p:spPr>
          <a:xfrm>
            <a:off x="233755" y="650680"/>
            <a:ext cx="5703021"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1,324</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公募費用等</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◆既存</a:t>
            </a:r>
            <a:r>
              <a:rPr lang="ja-JP" altLang="en-US" b="0" i="0" dirty="0">
                <a:solidFill>
                  <a:prstClr val="black"/>
                </a:solidFill>
                <a:latin typeface="Meiryo UI" pitchFamily="50" charset="-128"/>
                <a:ea typeface="Meiryo UI" pitchFamily="50" charset="-128"/>
                <a:cs typeface="Meiryo UI" pitchFamily="50" charset="-128"/>
              </a:rPr>
              <a:t>建築物の省エネ改修を行う</a:t>
            </a:r>
            <a:r>
              <a:rPr lang="ja-JP" altLang="en-US" b="0" i="0" dirty="0" smtClean="0">
                <a:solidFill>
                  <a:prstClr val="black"/>
                </a:solidFill>
                <a:latin typeface="Meiryo UI" pitchFamily="50" charset="-128"/>
                <a:ea typeface="Meiryo UI" pitchFamily="50" charset="-128"/>
                <a:cs typeface="Meiryo UI" pitchFamily="50" charset="-128"/>
              </a:rPr>
              <a:t>「</a:t>
            </a:r>
            <a:r>
              <a:rPr lang="en-US" altLang="ja-JP" b="0" i="0" dirty="0" smtClean="0">
                <a:solidFill>
                  <a:prstClr val="black"/>
                </a:solidFill>
                <a:latin typeface="Meiryo UI" pitchFamily="50" charset="-128"/>
                <a:ea typeface="Meiryo UI" pitchFamily="50" charset="-128"/>
                <a:cs typeface="Meiryo UI" pitchFamily="50" charset="-128"/>
              </a:rPr>
              <a:t>ESCO</a:t>
            </a:r>
            <a:r>
              <a:rPr lang="ja-JP" altLang="en-US" b="0" i="0" dirty="0" smtClean="0">
                <a:solidFill>
                  <a:prstClr val="black"/>
                </a:solidFill>
                <a:latin typeface="Meiryo UI" pitchFamily="50" charset="-128"/>
                <a:ea typeface="Meiryo UI" pitchFamily="50" charset="-128"/>
                <a:cs typeface="Meiryo UI" pitchFamily="50" charset="-128"/>
              </a:rPr>
              <a:t>事業</a:t>
            </a:r>
            <a:r>
              <a:rPr lang="ja-JP" altLang="en-US" b="0" i="0" dirty="0">
                <a:solidFill>
                  <a:prstClr val="black"/>
                </a:solidFill>
                <a:latin typeface="Meiryo UI" pitchFamily="50" charset="-128"/>
                <a:ea typeface="Meiryo UI" pitchFamily="50" charset="-128"/>
                <a:cs typeface="Meiryo UI" pitchFamily="50" charset="-128"/>
              </a:rPr>
              <a:t>」を</a:t>
            </a:r>
            <a:r>
              <a:rPr lang="ja-JP" altLang="en-US" b="0" i="0" dirty="0" smtClean="0">
                <a:solidFill>
                  <a:prstClr val="black"/>
                </a:solidFill>
                <a:latin typeface="Meiryo UI" pitchFamily="50" charset="-128"/>
                <a:ea typeface="Meiryo UI" pitchFamily="50" charset="-128"/>
                <a:cs typeface="Meiryo UI" pitchFamily="50" charset="-128"/>
              </a:rPr>
              <a:t>府市有</a:t>
            </a:r>
            <a:r>
              <a:rPr lang="ja-JP" altLang="en-US" b="0" i="0" dirty="0">
                <a:solidFill>
                  <a:prstClr val="black"/>
                </a:solidFill>
                <a:latin typeface="Meiryo UI" pitchFamily="50" charset="-128"/>
                <a:ea typeface="Meiryo UI" pitchFamily="50" charset="-128"/>
                <a:cs typeface="Meiryo UI" pitchFamily="50" charset="-128"/>
              </a:rPr>
              <a:t>建築物に導入し、</a:t>
            </a:r>
            <a:r>
              <a:rPr lang="ja-JP" altLang="en-US" b="0" i="0" dirty="0" smtClean="0">
                <a:solidFill>
                  <a:prstClr val="black"/>
                </a:solidFill>
                <a:latin typeface="Meiryo UI" pitchFamily="50" charset="-128"/>
                <a:ea typeface="Meiryo UI" pitchFamily="50" charset="-128"/>
                <a:cs typeface="Meiryo UI" pitchFamily="50" charset="-128"/>
              </a:rPr>
              <a:t>省エネルギー化を図ります。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　</a:t>
            </a:r>
            <a:r>
              <a:rPr lang="ja-JP" altLang="en-US" sz="1200" b="0" i="0" dirty="0" smtClean="0">
                <a:solidFill>
                  <a:prstClr val="black"/>
                </a:solidFill>
                <a:latin typeface="Meiryo UI" pitchFamily="50" charset="-128"/>
                <a:ea typeface="Meiryo UI" pitchFamily="50" charset="-128"/>
                <a:cs typeface="Meiryo UI" pitchFamily="50" charset="-128"/>
              </a:rPr>
              <a:t> </a:t>
            </a:r>
            <a:r>
              <a:rPr lang="en-US" altLang="ja-JP" b="0" i="0" dirty="0" smtClean="0">
                <a:solidFill>
                  <a:srgbClr val="FF0000"/>
                </a:solidFill>
                <a:latin typeface="Meiryo UI" pitchFamily="50" charset="-128"/>
                <a:ea typeface="Meiryo UI" pitchFamily="50" charset="-128"/>
                <a:cs typeface="Meiryo UI" pitchFamily="50" charset="-128"/>
              </a:rPr>
              <a:t>2017</a:t>
            </a:r>
            <a:r>
              <a:rPr lang="ja-JP" altLang="en-US" b="0" i="0" dirty="0" smtClean="0">
                <a:solidFill>
                  <a:prstClr val="black"/>
                </a:solidFill>
                <a:latin typeface="Meiryo UI" pitchFamily="50" charset="-128"/>
                <a:ea typeface="Meiryo UI" pitchFamily="50" charset="-128"/>
                <a:cs typeface="Meiryo UI" pitchFamily="50" charset="-128"/>
              </a:rPr>
              <a:t>年度は、</a:t>
            </a:r>
            <a:r>
              <a:rPr lang="ja-JP" altLang="en-US" b="0" i="0" dirty="0" smtClean="0">
                <a:solidFill>
                  <a:srgbClr val="FF0000"/>
                </a:solidFill>
                <a:latin typeface="Meiryo UI" pitchFamily="50" charset="-128"/>
                <a:ea typeface="Meiryo UI" pitchFamily="50" charset="-128"/>
                <a:cs typeface="Meiryo UI" pitchFamily="50" charset="-128"/>
              </a:rPr>
              <a:t>高等学校</a:t>
            </a:r>
            <a:r>
              <a:rPr lang="en-US" altLang="ja-JP" b="0" i="0" dirty="0" smtClean="0">
                <a:solidFill>
                  <a:srgbClr val="FF0000"/>
                </a:solidFill>
                <a:latin typeface="Meiryo UI" pitchFamily="50" charset="-128"/>
                <a:ea typeface="Meiryo UI" pitchFamily="50" charset="-128"/>
                <a:cs typeface="Meiryo UI" pitchFamily="50" charset="-128"/>
              </a:rPr>
              <a:t>8</a:t>
            </a:r>
            <a:r>
              <a:rPr lang="ja-JP" altLang="en-US" b="0" i="0" dirty="0" smtClean="0">
                <a:solidFill>
                  <a:srgbClr val="FF0000"/>
                </a:solidFill>
                <a:latin typeface="Meiryo UI" pitchFamily="50" charset="-128"/>
                <a:ea typeface="Meiryo UI" pitchFamily="50" charset="-128"/>
                <a:cs typeface="Meiryo UI" pitchFamily="50" charset="-128"/>
              </a:rPr>
              <a:t>校、狭山池博物館、警察署</a:t>
            </a:r>
            <a:r>
              <a:rPr lang="en-US" altLang="ja-JP" b="0" i="0" dirty="0" smtClean="0">
                <a:solidFill>
                  <a:srgbClr val="FF0000"/>
                </a:solidFill>
                <a:latin typeface="Meiryo UI" pitchFamily="50" charset="-128"/>
                <a:ea typeface="Meiryo UI" pitchFamily="50" charset="-128"/>
                <a:cs typeface="Meiryo UI" pitchFamily="50" charset="-128"/>
              </a:rPr>
              <a:t>5</a:t>
            </a:r>
            <a:r>
              <a:rPr lang="ja-JP" altLang="en-US" b="0" i="0" dirty="0" smtClean="0">
                <a:solidFill>
                  <a:srgbClr val="FF0000"/>
                </a:solidFill>
                <a:latin typeface="Meiryo UI" pitchFamily="50" charset="-128"/>
                <a:ea typeface="Meiryo UI" pitchFamily="50" charset="-128"/>
                <a:cs typeface="Meiryo UI" pitchFamily="50" charset="-128"/>
              </a:rPr>
              <a:t>署、</a:t>
            </a:r>
            <a:r>
              <a:rPr lang="ja-JP" altLang="en-US" b="0" i="0" dirty="0" smtClean="0">
                <a:solidFill>
                  <a:prstClr val="black"/>
                </a:solidFill>
                <a:latin typeface="Meiryo UI" pitchFamily="50" charset="-128"/>
                <a:ea typeface="Meiryo UI" pitchFamily="50" charset="-128"/>
                <a:cs typeface="Meiryo UI" pitchFamily="50" charset="-128"/>
              </a:rPr>
              <a:t>大阪市</a:t>
            </a:r>
            <a:r>
              <a:rPr lang="ja-JP" altLang="en-US" b="0" i="0" dirty="0">
                <a:solidFill>
                  <a:prstClr val="black"/>
                </a:solidFill>
                <a:latin typeface="Meiryo UI" pitchFamily="50" charset="-128"/>
                <a:ea typeface="Meiryo UI" pitchFamily="50" charset="-128"/>
                <a:cs typeface="Meiryo UI" pitchFamily="50" charset="-128"/>
              </a:rPr>
              <a:t>おとし</a:t>
            </a:r>
            <a:r>
              <a:rPr lang="ja-JP" altLang="en-US" b="0" i="0" dirty="0" smtClean="0">
                <a:solidFill>
                  <a:prstClr val="black"/>
                </a:solidFill>
                <a:latin typeface="Meiryo UI" pitchFamily="50" charset="-128"/>
                <a:ea typeface="Meiryo UI" pitchFamily="50" charset="-128"/>
                <a:cs typeface="Meiryo UI" pitchFamily="50" charset="-128"/>
              </a:rPr>
              <a:t>よりすこやかセンター</a:t>
            </a:r>
            <a:r>
              <a:rPr lang="ja-JP" altLang="en-US" b="0" i="0" dirty="0">
                <a:solidFill>
                  <a:srgbClr val="FF0000"/>
                </a:solidFill>
                <a:latin typeface="Meiryo UI" pitchFamily="50" charset="-128"/>
                <a:ea typeface="Meiryo UI" pitchFamily="50" charset="-128"/>
                <a:cs typeface="Meiryo UI" pitchFamily="50" charset="-128"/>
              </a:rPr>
              <a:t>東部</a:t>
            </a:r>
            <a:r>
              <a:rPr lang="ja-JP" altLang="en-US" b="0" i="0" dirty="0" smtClean="0">
                <a:solidFill>
                  <a:prstClr val="black"/>
                </a:solidFill>
                <a:latin typeface="Meiryo UI" pitchFamily="50" charset="-128"/>
                <a:ea typeface="Meiryo UI" pitchFamily="50" charset="-128"/>
                <a:cs typeface="Meiryo UI" pitchFamily="50" charset="-128"/>
              </a:rPr>
              <a:t>館</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srgbClr val="FF0000"/>
                </a:solidFill>
                <a:latin typeface="Meiryo UI" pitchFamily="50" charset="-128"/>
                <a:ea typeface="Meiryo UI" pitchFamily="50" charset="-128"/>
                <a:cs typeface="Meiryo UI" pitchFamily="50" charset="-128"/>
              </a:rPr>
              <a:t>　南部</a:t>
            </a:r>
            <a:r>
              <a:rPr lang="ja-JP" altLang="en-US" b="0" i="0" dirty="0">
                <a:solidFill>
                  <a:srgbClr val="FF0000"/>
                </a:solidFill>
                <a:latin typeface="Meiryo UI" pitchFamily="50" charset="-128"/>
                <a:ea typeface="Meiryo UI" pitchFamily="50" charset="-128"/>
                <a:cs typeface="Meiryo UI" pitchFamily="50" charset="-128"/>
              </a:rPr>
              <a:t>花園館及び大阪市中央卸売市場本場</a:t>
            </a:r>
            <a:r>
              <a:rPr lang="ja-JP" altLang="en-US" b="0" i="0" dirty="0" smtClean="0">
                <a:solidFill>
                  <a:prstClr val="black"/>
                </a:solidFill>
                <a:latin typeface="Meiryo UI" pitchFamily="50" charset="-128"/>
                <a:ea typeface="Meiryo UI" pitchFamily="50" charset="-128"/>
                <a:cs typeface="Meiryo UI" pitchFamily="50" charset="-128"/>
              </a:rPr>
              <a:t>で、</a:t>
            </a:r>
            <a:r>
              <a:rPr lang="en-US" altLang="ja-JP" b="0" i="0" dirty="0" smtClean="0">
                <a:solidFill>
                  <a:prstClr val="black"/>
                </a:solidFill>
                <a:latin typeface="Meiryo UI" pitchFamily="50" charset="-128"/>
                <a:ea typeface="Meiryo UI" pitchFamily="50" charset="-128"/>
                <a:cs typeface="Meiryo UI" pitchFamily="50" charset="-128"/>
              </a:rPr>
              <a:t>ESCO</a:t>
            </a:r>
            <a:r>
              <a:rPr lang="ja-JP" altLang="en-US" b="0" i="0" dirty="0" smtClean="0">
                <a:solidFill>
                  <a:prstClr val="black"/>
                </a:solidFill>
                <a:latin typeface="Meiryo UI" pitchFamily="50" charset="-128"/>
                <a:ea typeface="Meiryo UI" pitchFamily="50" charset="-128"/>
                <a:cs typeface="Meiryo UI" pitchFamily="50" charset="-128"/>
              </a:rPr>
              <a:t>事業を開始する予定です。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59936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a:grpSpLocks noChangeAspect="1"/>
          </p:cNvGrpSpPr>
          <p:nvPr/>
        </p:nvGrpSpPr>
        <p:grpSpPr>
          <a:xfrm>
            <a:off x="502596" y="1712742"/>
            <a:ext cx="5071870" cy="4975407"/>
            <a:chOff x="3126088" y="737666"/>
            <a:chExt cx="6076444"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564610" y="5090751"/>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15709" y="5097499"/>
              <a:ext cx="1375883" cy="1198395"/>
            </a:xfrm>
            <a:prstGeom prst="rect">
              <a:avLst/>
            </a:prstGeom>
            <a:noFill/>
          </p:spPr>
          <p:txBody>
            <a:bodyPr wrap="square" rtlCol="0">
              <a:spAutoFit/>
            </a:bodyPr>
            <a:lstStyle/>
            <a:p>
              <a:pPr algn="ctr"/>
              <a:r>
                <a:rPr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中央監視システム</a:t>
              </a:r>
              <a:r>
                <a:rPr lang="en-US" altLang="ja-JP"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BEMS</a:t>
              </a:r>
            </a:p>
            <a:p>
              <a:pPr algn="ctr"/>
              <a:endParaRPr lang="en-US" altLang="ja-JP" sz="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機器の運転状況を監視</a:t>
              </a:r>
              <a:endParaRPr lang="en-US" altLang="ja-JP" sz="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設備機器の</a:t>
              </a:r>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使用状況の</a:t>
              </a:r>
            </a:p>
            <a:p>
              <a:pPr algn="ctr"/>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見える化</a:t>
              </a:r>
            </a:p>
            <a:p>
              <a:pPr algn="ct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　 </a:t>
            </a:r>
            <a:r>
              <a:rPr lang="en-US" altLang="ja-JP" sz="1200" dirty="0">
                <a:solidFill>
                  <a:srgbClr val="FF0000"/>
                </a:solidFill>
                <a:latin typeface="Meiryo UI" pitchFamily="50" charset="-128"/>
                <a:ea typeface="Meiryo UI" pitchFamily="50" charset="-128"/>
                <a:cs typeface="Meiryo UI" pitchFamily="50" charset="-128"/>
              </a:rPr>
              <a:t>460</a:t>
            </a:r>
            <a:r>
              <a:rPr lang="ja-JP" altLang="en-US" sz="1200" dirty="0" smtClean="0">
                <a:latin typeface="Meiryo UI" pitchFamily="50" charset="-128"/>
                <a:ea typeface="Meiryo UI" pitchFamily="50" charset="-128"/>
                <a:cs typeface="Meiryo UI" pitchFamily="50" charset="-128"/>
              </a:rPr>
              <a:t>千円</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公募費用</a:t>
            </a:r>
            <a:r>
              <a:rPr lang="ja-JP" altLang="en-US" sz="1200" dirty="0" smtClean="0">
                <a:solidFill>
                  <a:prstClr val="black"/>
                </a:solidFill>
                <a:latin typeface="Meiryo UI" pitchFamily="50" charset="-128"/>
                <a:ea typeface="Meiryo UI" pitchFamily="50" charset="-128"/>
                <a:cs typeface="Meiryo UI" pitchFamily="50" charset="-128"/>
              </a:rPr>
              <a:t>等　　　　　　　</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1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42987" y="4550505"/>
            <a:ext cx="696493" cy="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08476" y="6490041"/>
            <a:ext cx="963836" cy="15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623" y="3005574"/>
            <a:ext cx="4186410" cy="2754217"/>
          </a:xfrm>
          <a:prstGeom prst="rect">
            <a:avLst/>
          </a:prstGeom>
        </p:spPr>
      </p:pic>
    </p:spTree>
    <p:extLst>
      <p:ext uri="{BB962C8B-B14F-4D97-AF65-F5344CB8AC3E}">
        <p14:creationId xmlns:p14="http://schemas.microsoft.com/office/powerpoint/2010/main" val="316478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latin typeface="Meiryo UI" pitchFamily="50" charset="-128"/>
                <a:ea typeface="Meiryo UI" pitchFamily="50" charset="-128"/>
                <a:cs typeface="Meiryo UI" pitchFamily="50" charset="-128"/>
              </a:rPr>
              <a:t>　大阪府環境審議会</a:t>
            </a:r>
            <a:r>
              <a:rPr lang="ja-JP" altLang="ja-JP" b="1" dirty="0" smtClean="0">
                <a:latin typeface="Meiryo UI" pitchFamily="50" charset="-128"/>
                <a:ea typeface="Meiryo UI" pitchFamily="50" charset="-128"/>
                <a:cs typeface="Meiryo UI" pitchFamily="50" charset="-128"/>
              </a:rPr>
              <a:t>答申</a:t>
            </a:r>
            <a:r>
              <a:rPr lang="ja-JP" altLang="en-US" b="1" dirty="0" smtClean="0">
                <a:latin typeface="Meiryo UI" pitchFamily="50" charset="-128"/>
                <a:ea typeface="Meiryo UI" pitchFamily="50" charset="-128"/>
                <a:cs typeface="Meiryo UI" pitchFamily="50" charset="-128"/>
              </a:rPr>
              <a:t>や大阪府市エネルギー戦略会議の</a:t>
            </a:r>
            <a:r>
              <a:rPr lang="ja-JP" altLang="ja-JP" b="1" dirty="0" smtClean="0">
                <a:latin typeface="Meiryo UI" pitchFamily="50" charset="-128"/>
                <a:ea typeface="Meiryo UI" pitchFamily="50" charset="-128"/>
                <a:cs typeface="Meiryo UI" pitchFamily="50" charset="-128"/>
              </a:rPr>
              <a:t>提言</a:t>
            </a:r>
            <a:r>
              <a:rPr lang="ja-JP" altLang="en-US" b="1" dirty="0" smtClean="0">
                <a:latin typeface="Meiryo UI" pitchFamily="50" charset="-128"/>
                <a:ea typeface="Meiryo UI" pitchFamily="50" charset="-128"/>
                <a:cs typeface="Meiryo UI" pitchFamily="50" charset="-128"/>
              </a:rPr>
              <a:t>を踏まえ</a:t>
            </a:r>
            <a:r>
              <a:rPr lang="ja-JP"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再生可能エネルギーの普及拡大や省エネの推進など、</a:t>
            </a:r>
            <a:r>
              <a:rPr lang="en-US" altLang="ja-JP" b="1" dirty="0" smtClean="0">
                <a:latin typeface="Meiryo UI" pitchFamily="50" charset="-128"/>
                <a:ea typeface="Meiryo UI" pitchFamily="50" charset="-128"/>
                <a:cs typeface="Meiryo UI" pitchFamily="50" charset="-128"/>
              </a:rPr>
              <a:t>2020</a:t>
            </a:r>
            <a:r>
              <a:rPr lang="ja-JP" altLang="en-US" b="1" dirty="0" smtClean="0">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latin typeface="Meiryo UI" pitchFamily="50" charset="-128"/>
                <a:ea typeface="Meiryo UI" pitchFamily="50" charset="-128"/>
                <a:cs typeface="Meiryo UI" pitchFamily="50" charset="-128"/>
              </a:rPr>
              <a:t>2014</a:t>
            </a:r>
            <a:r>
              <a:rPr lang="ja-JP" altLang="en-US" b="1" dirty="0" smtClean="0">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a:t>
            </a:r>
            <a:r>
              <a:rPr lang="ja-JP" altLang="en-US" b="1" dirty="0" smtClean="0">
                <a:latin typeface="Meiryo UI" pitchFamily="50" charset="-128"/>
                <a:ea typeface="Meiryo UI" pitchFamily="50" charset="-128"/>
                <a:cs typeface="Meiryo UI" pitchFamily="50" charset="-128"/>
              </a:rPr>
              <a:t>に策定しました。</a:t>
            </a:r>
            <a:endParaRPr lang="en-US" altLang="ja-JP" b="1" dirty="0" smtClean="0">
              <a:latin typeface="Meiryo UI" pitchFamily="50" charset="-128"/>
              <a:ea typeface="Meiryo UI" pitchFamily="50" charset="-128"/>
              <a:cs typeface="Meiryo UI" pitchFamily="50" charset="-128"/>
            </a:endParaRPr>
          </a:p>
          <a:p>
            <a:r>
              <a:rPr lang="ja-JP" altLang="en-US" b="1" dirty="0" smtClean="0">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solidFill>
                  <a:srgbClr val="FF0000"/>
                </a:solidFill>
                <a:latin typeface="Meiryo UI" pitchFamily="50" charset="-128"/>
                <a:ea typeface="Meiryo UI" pitchFamily="50" charset="-128"/>
                <a:cs typeface="Meiryo UI" pitchFamily="50" charset="-128"/>
              </a:rPr>
              <a:t>2017</a:t>
            </a:r>
            <a:r>
              <a:rPr lang="ja-JP" altLang="en-US" b="1" dirty="0" smtClean="0">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latin typeface="Meiryo UI" pitchFamily="50" charset="-128"/>
              <a:ea typeface="Meiryo UI" pitchFamily="50" charset="-128"/>
              <a:cs typeface="Meiryo UI" pitchFamily="50" charset="-128"/>
            </a:endParaRPr>
          </a:p>
        </p:txBody>
      </p:sp>
      <p:sp>
        <p:nvSpPr>
          <p:cNvPr id="28" name="円/楕円 27"/>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solidFill>
                  <a:srgbClr val="FF0000"/>
                </a:solidFill>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年度までの実績などについて、府民･市民のみなさまに分かりやすくお示しします。</a:t>
            </a:r>
            <a:endParaRPr kumimoji="1" lang="ja-JP" altLang="en-US" sz="1200" dirty="0">
              <a:solidFill>
                <a:srgbClr val="FF0000"/>
              </a:solidFill>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29</a:t>
            </a:r>
          </a:p>
        </p:txBody>
      </p:sp>
      <p:sp>
        <p:nvSpPr>
          <p:cNvPr id="15" name="角丸四角形 14"/>
          <p:cNvSpPr/>
          <p:nvPr/>
        </p:nvSpPr>
        <p:spPr>
          <a:xfrm>
            <a:off x="4880992" y="562712"/>
            <a:ext cx="4893278"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5097016" y="692697"/>
            <a:ext cx="4176464" cy="36003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大阪スマートエネルギープロジェクト推進事業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2,742</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025008" y="1440359"/>
            <a:ext cx="45583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◆スマートエネルギー関連の大手･中堅企業と中小･ベンチャー企業とをマッチングすることにより、技術シーズの製品化、ビジネスシーズの事業化を図ります。</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
          <p:cNvSpPr txBox="1">
            <a:spLocks noChangeArrowheads="1"/>
          </p:cNvSpPr>
          <p:nvPr/>
        </p:nvSpPr>
        <p:spPr bwMode="auto">
          <a:xfrm>
            <a:off x="5120251" y="5115199"/>
            <a:ext cx="4414757" cy="889795"/>
          </a:xfrm>
          <a:prstGeom prst="rect">
            <a:avLst/>
          </a:prstGeom>
          <a:noFill/>
          <a:ln w="9525">
            <a:noFill/>
            <a:miter lim="800000"/>
            <a:headEnd/>
            <a:tailEnd/>
          </a:ln>
        </p:spPr>
        <p:txBody>
          <a:bodyPr rot="0" vert="horz" wrap="square" lIns="91440" tIns="45720" rIns="91440" bIns="45720" anchor="t" anchorCtr="0">
            <a:spAutoFit/>
          </a:bodyPr>
          <a:lstStyle/>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 技術提案申込書を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事務局にメール送信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提案申込書の簡単な審査を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行い、審査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結果を提案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企業に通知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 提案先パートナー企業に技術提案申込書を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送付</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④ パートナー企業からの技術提案に対する関心の有無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を連絡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
          <p:cNvSpPr txBox="1">
            <a:spLocks noChangeArrowheads="1"/>
          </p:cNvSpPr>
          <p:nvPr/>
        </p:nvSpPr>
        <p:spPr bwMode="auto">
          <a:xfrm>
            <a:off x="5119070" y="2260569"/>
            <a:ext cx="2849586"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871671" y="2078186"/>
            <a:ext cx="1594062" cy="621594"/>
          </a:xfrm>
          <a:prstGeom prst="rect">
            <a:avLst/>
          </a:prstGeom>
          <a:solidFill>
            <a:srgbClr val="FFFFCC"/>
          </a:solid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30</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973" y="3038367"/>
            <a:ext cx="4602464" cy="2075621"/>
          </a:xfrm>
          <a:prstGeom prst="rect">
            <a:avLst/>
          </a:prstGeom>
        </p:spPr>
      </p:pic>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2" name="角丸四角形 31"/>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344488" y="692697"/>
            <a:ext cx="297191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大阪市エコ住宅普及促進事業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10,448</a:t>
            </a:r>
            <a:r>
              <a:rPr lang="zh-TW" altLang="en-US" sz="1200" dirty="0" smtClean="0">
                <a:solidFill>
                  <a:prstClr val="black"/>
                </a:solidFill>
                <a:latin typeface="Meiryo UI" pitchFamily="50" charset="-128"/>
                <a:ea typeface="Meiryo UI" pitchFamily="50" charset="-128"/>
                <a:cs typeface="Meiryo UI" pitchFamily="50" charset="-128"/>
              </a:rPr>
              <a:t>千円）</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◆省エネ・省</a:t>
            </a:r>
            <a:r>
              <a:rPr lang="en-US" altLang="ja-JP" sz="1300" dirty="0" smtClean="0">
                <a:solidFill>
                  <a:prstClr val="black"/>
                </a:solidFill>
                <a:latin typeface="Meiryo UI" pitchFamily="50" charset="-128"/>
                <a:ea typeface="Meiryo UI" pitchFamily="50" charset="-128"/>
                <a:cs typeface="Meiryo UI" pitchFamily="50" charset="-128"/>
              </a:rPr>
              <a:t>CO2</a:t>
            </a:r>
            <a:r>
              <a:rPr lang="ja-JP" altLang="en-US" sz="1300" dirty="0" smtClean="0">
                <a:solidFill>
                  <a:prstClr val="black"/>
                </a:solidFill>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戸建・集合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を認定するとともに、その情報を広く発信します。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solidFill>
                  <a:prstClr val="black"/>
                </a:solidFill>
              </a:rPr>
              <a:t>※H25</a:t>
            </a:r>
            <a:r>
              <a:rPr lang="ja-JP" altLang="ja-JP" sz="900" dirty="0" smtClean="0">
                <a:solidFill>
                  <a:prstClr val="black"/>
                </a:solidFill>
              </a:rPr>
              <a:t>年度</a:t>
            </a:r>
            <a:r>
              <a:rPr lang="ja-JP" altLang="en-US" sz="900" dirty="0" smtClean="0">
                <a:solidFill>
                  <a:prstClr val="black"/>
                </a:solidFill>
              </a:rPr>
              <a:t>まで</a:t>
            </a:r>
            <a:r>
              <a:rPr lang="ja-JP" altLang="ja-JP" sz="900" dirty="0" smtClean="0">
                <a:solidFill>
                  <a:prstClr val="black"/>
                </a:solidFill>
              </a:rPr>
              <a:t>に</a:t>
            </a:r>
            <a:r>
              <a:rPr lang="ja-JP" altLang="en-US" sz="900" dirty="0" smtClean="0">
                <a:solidFill>
                  <a:prstClr val="black"/>
                </a:solidFill>
              </a:rPr>
              <a:t>計画</a:t>
            </a:r>
            <a:r>
              <a:rPr lang="ja-JP" altLang="ja-JP" sz="900" dirty="0" smtClean="0">
                <a:solidFill>
                  <a:prstClr val="black"/>
                </a:solidFill>
              </a:rPr>
              <a:t>認定を受けた住宅の</a:t>
            </a:r>
            <a:endParaRPr lang="en-US" altLang="ja-JP" sz="900" dirty="0" smtClean="0">
              <a:solidFill>
                <a:prstClr val="black"/>
              </a:solidFill>
            </a:endParaRPr>
          </a:p>
          <a:p>
            <a:pPr marL="87313" indent="-87313"/>
            <a:r>
              <a:rPr lang="ja-JP" altLang="ja-JP" sz="900" dirty="0" smtClean="0">
                <a:solidFill>
                  <a:prstClr val="black"/>
                </a:solidFill>
              </a:rPr>
              <a:t>購入等にかかる住宅ローンに対して、</a:t>
            </a:r>
            <a:r>
              <a:rPr lang="en-US" altLang="ja-JP" sz="900" dirty="0" smtClean="0">
                <a:solidFill>
                  <a:prstClr val="black"/>
                </a:solidFill>
              </a:rPr>
              <a:t>5</a:t>
            </a:r>
            <a:r>
              <a:rPr lang="ja-JP" altLang="ja-JP" sz="900" dirty="0" smtClean="0">
                <a:solidFill>
                  <a:prstClr val="black"/>
                </a:solidFill>
              </a:rPr>
              <a:t>年間の</a:t>
            </a:r>
            <a:endParaRPr lang="en-US" altLang="ja-JP" sz="900" dirty="0" smtClean="0">
              <a:solidFill>
                <a:prstClr val="black"/>
              </a:solidFill>
            </a:endParaRPr>
          </a:p>
          <a:p>
            <a:pPr marL="87313" indent="-87313"/>
            <a:r>
              <a:rPr lang="ja-JP" altLang="ja-JP" sz="900" dirty="0" smtClean="0">
                <a:solidFill>
                  <a:prstClr val="black"/>
                </a:solidFill>
              </a:rPr>
              <a:t>利子補給を行っています。</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37" name="正方形/長方形 36"/>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年度までの実績</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・計画認定住宅戸数</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2,920</a:t>
            </a:r>
            <a:r>
              <a:rPr lang="ja-JP" altLang="en-US" sz="1050" dirty="0" smtClean="0">
                <a:solidFill>
                  <a:prstClr val="black"/>
                </a:solidFill>
                <a:latin typeface="Meiryo UI" pitchFamily="50" charset="-128"/>
                <a:ea typeface="Meiryo UI" pitchFamily="50" charset="-128"/>
                <a:cs typeface="Meiryo UI" pitchFamily="50" charset="-128"/>
              </a:rPr>
              <a:t>戸</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3" y="2997927"/>
            <a:ext cx="4308044" cy="3480146"/>
          </a:xfrm>
          <a:prstGeom prst="rect">
            <a:avLst/>
          </a:prstGeom>
        </p:spPr>
      </p:pic>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04062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prstClr val="white"/>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30</a:t>
            </a:r>
            <a:endParaRPr lang="ja-JP" altLang="en-US" b="1" dirty="0">
              <a:solidFill>
                <a:prstClr val="white"/>
              </a:solidFill>
            </a:endParaRPr>
          </a:p>
        </p:txBody>
      </p:sp>
      <p:sp>
        <p:nvSpPr>
          <p:cNvPr id="36" name="角丸四角形 35"/>
          <p:cNvSpPr/>
          <p:nvPr/>
        </p:nvSpPr>
        <p:spPr>
          <a:xfrm>
            <a:off x="5241032" y="2975564"/>
            <a:ext cx="3153570"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ATC</a:t>
            </a:r>
            <a:r>
              <a:rPr lang="ja-JP" altLang="en-US" sz="1600" b="1" dirty="0" smtClean="0">
                <a:solidFill>
                  <a:prstClr val="black"/>
                </a:solidFill>
                <a:latin typeface="Meiryo UI" pitchFamily="50" charset="-128"/>
                <a:ea typeface="Meiryo UI" pitchFamily="50" charset="-128"/>
                <a:cs typeface="Meiryo UI" pitchFamily="50" charset="-128"/>
              </a:rPr>
              <a:t>グリーンエコプラザ</a:t>
            </a:r>
            <a:r>
              <a:rPr lang="ja-JP" altLang="en-US" sz="1600" b="1" dirty="0" smtClean="0">
                <a:solidFill>
                  <a:srgbClr val="FF0000"/>
                </a:solidFill>
                <a:latin typeface="Meiryo UI" pitchFamily="50" charset="-128"/>
                <a:ea typeface="Meiryo UI" pitchFamily="50" charset="-128"/>
                <a:cs typeface="Meiryo UI" pitchFamily="50" charset="-128"/>
              </a:rPr>
              <a:t>の運営等</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8413902" y="3106094"/>
            <a:ext cx="813228" cy="191857"/>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0" name="角丸四角形 29"/>
          <p:cNvSpPr/>
          <p:nvPr/>
        </p:nvSpPr>
        <p:spPr>
          <a:xfrm>
            <a:off x="294799" y="720677"/>
            <a:ext cx="2816891"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177677"/>
            <a:ext cx="5065154"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◆大阪の中小・ベンチャー</a:t>
            </a:r>
            <a:r>
              <a:rPr lang="ja-JP" altLang="en-US" sz="1300" dirty="0" smtClean="0">
                <a:solidFill>
                  <a:prstClr val="black"/>
                </a:solidFill>
                <a:latin typeface="Meiryo UI" pitchFamily="50" charset="-128"/>
                <a:ea typeface="Meiryo UI" pitchFamily="50" charset="-128"/>
                <a:cs typeface="Meiryo UI" pitchFamily="50" charset="-128"/>
              </a:rPr>
              <a:t>企業</a:t>
            </a:r>
            <a:r>
              <a:rPr lang="ja-JP" altLang="en-US" sz="1300" dirty="0">
                <a:solidFill>
                  <a:prstClr val="black"/>
                </a:solidFill>
                <a:latin typeface="Meiryo UI" pitchFamily="50" charset="-128"/>
                <a:ea typeface="Meiryo UI" pitchFamily="50" charset="-128"/>
                <a:cs typeface="Meiryo UI" pitchFamily="50" charset="-128"/>
              </a:rPr>
              <a:t>に</a:t>
            </a:r>
            <a:r>
              <a:rPr lang="ja-JP" altLang="en-US" sz="1300" dirty="0" smtClean="0">
                <a:solidFill>
                  <a:prstClr val="black"/>
                </a:solidFill>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メールマガジンやセミナー・展示会等を通じその普及</a:t>
            </a:r>
            <a:r>
              <a:rPr lang="ja-JP" altLang="en-US" sz="1300" dirty="0">
                <a:solidFill>
                  <a:prstClr val="black"/>
                </a:solidFill>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8121925" y="2039190"/>
            <a:ext cx="1327673" cy="595133"/>
          </a:xfrm>
          <a:prstGeom prst="rect">
            <a:avLst/>
          </a:prstGeom>
          <a:noFill/>
          <a:ln>
            <a:noFill/>
          </a:ln>
          <a:extLst/>
        </p:spPr>
        <p:txBody>
          <a:bodyPr vert="horz" wrap="square" lIns="0" tIns="0" rIns="0" bIns="0" numCol="1" anchor="t" anchorCtr="0" compatLnSpc="1">
            <a:prstTxWarp prst="textNoShape">
              <a:avLst/>
            </a:prstTxWarp>
          </a:bodyPr>
          <a:lstStyle/>
          <a:p>
            <a:pPr algn="ctr" fontAlgn="base">
              <a:lnSpc>
                <a:spcPct val="80000"/>
              </a:lnSpc>
              <a:spcBef>
                <a:spcPct val="0"/>
              </a:spcBef>
              <a:spcAft>
                <a:spcPct val="0"/>
              </a:spcAft>
            </a:pPr>
            <a:r>
              <a:rPr lang="ja-JP" altLang="en-US" sz="800" dirty="0" smtClean="0">
                <a:solidFill>
                  <a:prstClr val="black"/>
                </a:solidFill>
                <a:latin typeface="ＭＳ ゴシック" pitchFamily="49" charset="-128"/>
                <a:ea typeface="ＭＳ ゴシック" pitchFamily="49" charset="-128"/>
                <a:cs typeface="ＭＳ Ｐゴシック" pitchFamily="50" charset="-128"/>
              </a:rPr>
              <a:t>おおさかエコテック</a:t>
            </a:r>
            <a:endParaRPr lang="en-US" altLang="ja-JP" sz="800" dirty="0" smtClean="0">
              <a:solidFill>
                <a:prstClr val="black"/>
              </a:solidFill>
              <a:latin typeface="ＭＳ ゴシック" pitchFamily="49" charset="-128"/>
              <a:ea typeface="ＭＳ ゴシック" pitchFamily="49" charset="-128"/>
              <a:cs typeface="ＭＳ Ｐゴシック" pitchFamily="50" charset="-128"/>
            </a:endParaRPr>
          </a:p>
          <a:p>
            <a:pPr algn="ctr" fontAlgn="base">
              <a:lnSpc>
                <a:spcPct val="80000"/>
              </a:lnSpc>
              <a:spcBef>
                <a:spcPct val="0"/>
              </a:spcBef>
              <a:spcAft>
                <a:spcPct val="0"/>
              </a:spcAft>
            </a:pPr>
            <a:r>
              <a:rPr lang="ja-JP" altLang="en-US" sz="800" dirty="0" smtClean="0">
                <a:solidFill>
                  <a:prstClr val="black"/>
                </a:solidFill>
                <a:latin typeface="ＭＳ ゴシック" pitchFamily="49" charset="-128"/>
                <a:ea typeface="ＭＳ ゴシック" pitchFamily="49" charset="-128"/>
                <a:cs typeface="ＭＳ Ｐゴシック" pitchFamily="50" charset="-128"/>
              </a:rPr>
              <a:t>　ロゴマーク</a:t>
            </a:r>
          </a:p>
          <a:p>
            <a:pPr algn="just" fontAlgn="base">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lang="ja-JP" altLang="en-US" dirty="0" smtClean="0">
              <a:solidFill>
                <a:prstClr val="black"/>
              </a:solidFill>
              <a:latin typeface="Arial" pitchFamily="34" charset="0"/>
              <a:cs typeface="ＭＳ Ｐゴシック" pitchFamily="50" charset="-128"/>
            </a:endParaRPr>
          </a:p>
        </p:txBody>
      </p:sp>
      <p:sp>
        <p:nvSpPr>
          <p:cNvPr id="45" name="テキスト ボックス 44"/>
          <p:cNvSpPr txBox="1"/>
          <p:nvPr/>
        </p:nvSpPr>
        <p:spPr>
          <a:xfrm>
            <a:off x="3160540" y="842388"/>
            <a:ext cx="2571509"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府事業･継続</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a:solidFill>
                  <a:srgbClr val="FF0000"/>
                </a:solidFill>
                <a:latin typeface="Meiryo UI" pitchFamily="50" charset="-128"/>
                <a:ea typeface="Meiryo UI" pitchFamily="50" charset="-128"/>
                <a:cs typeface="Meiryo UI" pitchFamily="50" charset="-128"/>
              </a:rPr>
              <a:t>2,904</a:t>
            </a:r>
            <a:r>
              <a:rPr lang="zh-TW" altLang="en-US" sz="1200" dirty="0" smtClean="0">
                <a:solidFill>
                  <a:prstClr val="black"/>
                </a:solidFill>
                <a:latin typeface="Meiryo UI" pitchFamily="50" charset="-128"/>
                <a:ea typeface="Meiryo UI" pitchFamily="50" charset="-128"/>
                <a:cs typeface="Meiryo UI" pitchFamily="50" charset="-128"/>
              </a:rPr>
              <a:t>千円</a:t>
            </a:r>
            <a:r>
              <a:rPr lang="zh-TW" altLang="en-US" sz="1100" dirty="0" smtClean="0">
                <a:solidFill>
                  <a:prstClr val="black"/>
                </a:solidFill>
                <a:latin typeface="Meiryo UI" pitchFamily="50" charset="-128"/>
                <a:ea typeface="Meiryo UI" pitchFamily="50" charset="-128"/>
                <a:cs typeface="Meiryo UI" pitchFamily="50" charset="-128"/>
              </a:rPr>
              <a:t>）</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46" name="正方形/長方形 45"/>
          <p:cNvSpPr/>
          <p:nvPr/>
        </p:nvSpPr>
        <p:spPr>
          <a:xfrm>
            <a:off x="5474565" y="1587684"/>
            <a:ext cx="2250068"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年度実績＞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・おおさか</a:t>
            </a:r>
            <a:r>
              <a:rPr lang="ja-JP" altLang="en-US" sz="1050" dirty="0">
                <a:solidFill>
                  <a:prstClr val="black"/>
                </a:solidFill>
                <a:latin typeface="Meiryo UI" pitchFamily="50" charset="-128"/>
                <a:ea typeface="Meiryo UI" pitchFamily="50" charset="-128"/>
                <a:cs typeface="Meiryo UI" pitchFamily="50" charset="-128"/>
              </a:rPr>
              <a:t>エコテック技術</a:t>
            </a:r>
            <a:r>
              <a:rPr lang="ja-JP" altLang="en-US" sz="1050" dirty="0" smtClean="0">
                <a:solidFill>
                  <a:prstClr val="black"/>
                </a:solidFill>
                <a:latin typeface="Meiryo UI" pitchFamily="50" charset="-128"/>
                <a:ea typeface="Meiryo UI" pitchFamily="50" charset="-128"/>
                <a:cs typeface="Meiryo UI" pitchFamily="50" charset="-128"/>
              </a:rPr>
              <a:t>選定：</a:t>
            </a:r>
            <a:r>
              <a:rPr lang="en-US" altLang="ja-JP" sz="1050" dirty="0">
                <a:solidFill>
                  <a:srgbClr val="FF0000"/>
                </a:solidFill>
                <a:latin typeface="Meiryo UI" pitchFamily="50" charset="-128"/>
                <a:ea typeface="Meiryo UI" pitchFamily="50" charset="-128"/>
                <a:cs typeface="Meiryo UI" pitchFamily="50" charset="-128"/>
              </a:rPr>
              <a:t>4</a:t>
            </a:r>
            <a:r>
              <a:rPr lang="ja-JP" altLang="en-US" sz="1050" dirty="0" smtClean="0">
                <a:solidFill>
                  <a:prstClr val="black"/>
                </a:solidFill>
                <a:latin typeface="Meiryo UI" pitchFamily="50" charset="-128"/>
                <a:ea typeface="Meiryo UI" pitchFamily="50" charset="-128"/>
                <a:cs typeface="Meiryo UI" pitchFamily="50" charset="-128"/>
              </a:rPr>
              <a:t>件</a:t>
            </a:r>
            <a:endParaRPr lang="ja-JP" altLang="en-US" sz="1050" dirty="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・セミナー</a:t>
            </a:r>
            <a:r>
              <a:rPr lang="ja-JP" altLang="en-US" sz="1050" dirty="0">
                <a:solidFill>
                  <a:prstClr val="black"/>
                </a:solidFill>
                <a:latin typeface="Meiryo UI" pitchFamily="50" charset="-128"/>
                <a:ea typeface="Meiryo UI" pitchFamily="50" charset="-128"/>
                <a:cs typeface="Meiryo UI" pitchFamily="50" charset="-128"/>
              </a:rPr>
              <a:t>開催・展示会出展</a:t>
            </a:r>
            <a:r>
              <a:rPr lang="ja-JP" altLang="en-US" sz="1050" dirty="0" smtClean="0">
                <a:solidFill>
                  <a:prstClr val="black"/>
                </a:solidFill>
                <a:latin typeface="Meiryo UI" pitchFamily="50" charset="-128"/>
                <a:ea typeface="Meiryo UI" pitchFamily="50" charset="-128"/>
                <a:cs typeface="Meiryo UI" pitchFamily="50" charset="-128"/>
              </a:rPr>
              <a:t>等：</a:t>
            </a:r>
            <a:r>
              <a:rPr lang="en-US" altLang="ja-JP" sz="1050" dirty="0">
                <a:solidFill>
                  <a:srgbClr val="FF0000"/>
                </a:solidFill>
                <a:latin typeface="Meiryo UI" pitchFamily="50" charset="-128"/>
                <a:ea typeface="Meiryo UI" pitchFamily="50" charset="-128"/>
                <a:cs typeface="Meiryo UI" pitchFamily="50" charset="-128"/>
              </a:rPr>
              <a:t>7</a:t>
            </a:r>
            <a:r>
              <a:rPr lang="ja-JP" altLang="en-US" sz="1050" dirty="0" smtClean="0">
                <a:solidFill>
                  <a:prstClr val="black"/>
                </a:solidFill>
                <a:latin typeface="Meiryo UI" pitchFamily="50" charset="-128"/>
                <a:ea typeface="Meiryo UI" pitchFamily="50" charset="-128"/>
                <a:cs typeface="Meiryo UI" pitchFamily="50" charset="-128"/>
              </a:rPr>
              <a:t>回</a:t>
            </a:r>
            <a:endParaRPr lang="ja-JP" altLang="en-US" sz="1050" dirty="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・メールマガジン</a:t>
            </a:r>
            <a:r>
              <a:rPr lang="ja-JP" altLang="en-US" sz="1050" dirty="0">
                <a:solidFill>
                  <a:prstClr val="black"/>
                </a:solidFill>
                <a:latin typeface="Meiryo UI" pitchFamily="50" charset="-128"/>
                <a:ea typeface="Meiryo UI" pitchFamily="50" charset="-128"/>
                <a:cs typeface="Meiryo UI" pitchFamily="50" charset="-128"/>
              </a:rPr>
              <a:t>の</a:t>
            </a:r>
            <a:r>
              <a:rPr lang="ja-JP" altLang="en-US" sz="1050" dirty="0" smtClean="0">
                <a:solidFill>
                  <a:prstClr val="black"/>
                </a:solidFill>
                <a:latin typeface="Meiryo UI" pitchFamily="50" charset="-128"/>
                <a:ea typeface="Meiryo UI" pitchFamily="50" charset="-128"/>
                <a:cs typeface="Meiryo UI" pitchFamily="50" charset="-128"/>
              </a:rPr>
              <a:t>発行：</a:t>
            </a:r>
            <a:r>
              <a:rPr lang="en-US" altLang="ja-JP" sz="1050" dirty="0" smtClean="0">
                <a:solidFill>
                  <a:srgbClr val="FF0000"/>
                </a:solidFill>
                <a:latin typeface="Meiryo UI" pitchFamily="50" charset="-128"/>
                <a:ea typeface="Meiryo UI" pitchFamily="50" charset="-128"/>
                <a:cs typeface="Meiryo UI" pitchFamily="50" charset="-128"/>
              </a:rPr>
              <a:t>25</a:t>
            </a:r>
            <a:r>
              <a:rPr lang="ja-JP" altLang="en-US" sz="1050" dirty="0" smtClean="0">
                <a:solidFill>
                  <a:prstClr val="black"/>
                </a:solidFill>
                <a:latin typeface="Meiryo UI" pitchFamily="50" charset="-128"/>
                <a:ea typeface="Meiryo UI" pitchFamily="50" charset="-128"/>
                <a:cs typeface="Meiryo UI" pitchFamily="50" charset="-128"/>
              </a:rPr>
              <a:t>件</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3676616" y="6098488"/>
            <a:ext cx="1224136" cy="246221"/>
          </a:xfrm>
          <a:prstGeom prst="rect">
            <a:avLst/>
          </a:prstGeom>
          <a:noFill/>
        </p:spPr>
        <p:txBody>
          <a:bodyPr wrap="square" rtlCol="0">
            <a:spAutoFit/>
          </a:body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大阪産業創造館</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9" name="テキスト ボックス 48"/>
          <p:cNvSpPr txBox="1"/>
          <p:nvPr/>
        </p:nvSpPr>
        <p:spPr>
          <a:xfrm>
            <a:off x="8210776" y="6094442"/>
            <a:ext cx="1368152" cy="246221"/>
          </a:xfrm>
          <a:prstGeom prst="rect">
            <a:avLst/>
          </a:prstGeom>
          <a:noFill/>
        </p:spPr>
        <p:txBody>
          <a:bodyPr wrap="square" rtlCol="0">
            <a:spAutoFit/>
          </a:bodyPr>
          <a:lstStyle/>
          <a:p>
            <a:pPr marL="87313" indent="-87313" algn="ctr"/>
            <a:r>
              <a:rPr lang="en-US" altLang="ja-JP" sz="1000" dirty="0" smtClean="0">
                <a:solidFill>
                  <a:prstClr val="black"/>
                </a:solidFill>
                <a:latin typeface="Meiryo UI" pitchFamily="50" charset="-128"/>
                <a:ea typeface="Meiryo UI" pitchFamily="50" charset="-128"/>
                <a:cs typeface="Meiryo UI" pitchFamily="50" charset="-128"/>
              </a:rPr>
              <a:t>ATC</a:t>
            </a:r>
            <a:r>
              <a:rPr lang="ja-JP" altLang="en-US" sz="1000" dirty="0" smtClean="0">
                <a:solidFill>
                  <a:prstClr val="black"/>
                </a:solidFill>
                <a:latin typeface="Meiryo UI" pitchFamily="50" charset="-128"/>
                <a:ea typeface="Meiryo UI" pitchFamily="50" charset="-128"/>
                <a:cs typeface="Meiryo UI" pitchFamily="50" charset="-128"/>
              </a:rPr>
              <a:t>グリーンエコプラザ</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5" name="角丸四角形 34"/>
          <p:cNvSpPr/>
          <p:nvPr/>
        </p:nvSpPr>
        <p:spPr>
          <a:xfrm>
            <a:off x="138171" y="2811439"/>
            <a:ext cx="4814829" cy="36924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角丸四角形 53"/>
          <p:cNvSpPr/>
          <p:nvPr/>
        </p:nvSpPr>
        <p:spPr>
          <a:xfrm>
            <a:off x="5097016" y="2811439"/>
            <a:ext cx="4700908" cy="3704181"/>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454486"/>
            <a:ext cx="726681"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1" name="正方形/長方形 40"/>
          <p:cNvSpPr/>
          <p:nvPr/>
        </p:nvSpPr>
        <p:spPr>
          <a:xfrm>
            <a:off x="443517" y="4920057"/>
            <a:ext cx="3192226" cy="720080"/>
          </a:xfrm>
          <a:prstGeom prst="rect">
            <a:avLst/>
          </a:prstGeom>
          <a:solidFill>
            <a:srgbClr val="FFFFCC"/>
          </a:solid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年度実績＞</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・省エネ診断士など</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名の専門家を配置（経営相談室）</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・省エネ関連セミナーの実施：</a:t>
            </a:r>
            <a:r>
              <a:rPr lang="en-US" altLang="ja-JP" sz="1050" dirty="0" smtClean="0">
                <a:solidFill>
                  <a:prstClr val="black"/>
                </a:solidFill>
                <a:latin typeface="Meiryo UI" pitchFamily="50" charset="-128"/>
                <a:ea typeface="Meiryo UI" pitchFamily="50" charset="-128"/>
                <a:cs typeface="Meiryo UI" pitchFamily="50" charset="-128"/>
              </a:rPr>
              <a:t>1</a:t>
            </a:r>
            <a:r>
              <a:rPr lang="ja-JP" altLang="en-US" sz="1050" dirty="0" smtClean="0">
                <a:solidFill>
                  <a:prstClr val="black"/>
                </a:solidFill>
                <a:latin typeface="Meiryo UI" pitchFamily="50" charset="-128"/>
                <a:ea typeface="Meiryo UI" pitchFamily="50" charset="-128"/>
                <a:cs typeface="Meiryo UI" pitchFamily="50" charset="-128"/>
              </a:rPr>
              <a:t>回（</a:t>
            </a:r>
            <a:r>
              <a:rPr lang="en-US" altLang="ja-JP" sz="1050" dirty="0" smtClean="0">
                <a:solidFill>
                  <a:prstClr val="black"/>
                </a:solidFill>
                <a:latin typeface="Meiryo UI" pitchFamily="50" charset="-128"/>
                <a:ea typeface="Meiryo UI" pitchFamily="50" charset="-128"/>
                <a:cs typeface="Meiryo UI" pitchFamily="50" charset="-128"/>
              </a:rPr>
              <a:t>72</a:t>
            </a:r>
            <a:r>
              <a:rPr lang="ja-JP" altLang="en-US" sz="1050" dirty="0" smtClean="0">
                <a:solidFill>
                  <a:prstClr val="black"/>
                </a:solidFill>
                <a:latin typeface="Meiryo UI" pitchFamily="50" charset="-128"/>
                <a:ea typeface="Meiryo UI" pitchFamily="50" charset="-128"/>
                <a:cs typeface="Meiryo UI" pitchFamily="50" charset="-128"/>
              </a:rPr>
              <a:t>名参加）　</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59" name="正方形/長方形 58"/>
          <p:cNvSpPr/>
          <p:nvPr/>
        </p:nvSpPr>
        <p:spPr>
          <a:xfrm>
            <a:off x="5523525" y="4958405"/>
            <a:ext cx="2448272" cy="1080120"/>
          </a:xfrm>
          <a:prstGeom prst="rect">
            <a:avLst/>
          </a:prstGeom>
          <a:solidFill>
            <a:srgbClr val="FFFFCC"/>
          </a:solid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年度実績</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pPr marL="88900"/>
            <a:r>
              <a:rPr lang="ja-JP" altLang="en-US" sz="1050" dirty="0" smtClean="0">
                <a:solidFill>
                  <a:prstClr val="black"/>
                </a:solidFill>
                <a:latin typeface="Meiryo UI" pitchFamily="50" charset="-128"/>
                <a:ea typeface="Meiryo UI" pitchFamily="50" charset="-128"/>
                <a:cs typeface="Meiryo UI" pitchFamily="50" charset="-128"/>
              </a:rPr>
              <a:t>・総来場者数 </a:t>
            </a:r>
            <a:r>
              <a:rPr lang="en-US" altLang="ja-JP" sz="1050" dirty="0" smtClean="0">
                <a:solidFill>
                  <a:prstClr val="black"/>
                </a:solidFill>
                <a:latin typeface="Meiryo UI" pitchFamily="50" charset="-128"/>
                <a:ea typeface="Meiryo UI" pitchFamily="50" charset="-128"/>
                <a:cs typeface="Meiryo UI" pitchFamily="50" charset="-128"/>
              </a:rPr>
              <a:t>178,751</a:t>
            </a:r>
            <a:r>
              <a:rPr lang="ja-JP" altLang="en-US" sz="1050" dirty="0" smtClean="0">
                <a:solidFill>
                  <a:prstClr val="black"/>
                </a:solidFill>
                <a:latin typeface="Meiryo UI" pitchFamily="50" charset="-128"/>
                <a:ea typeface="Meiryo UI" pitchFamily="50" charset="-128"/>
                <a:cs typeface="Meiryo UI" pitchFamily="50" charset="-128"/>
              </a:rPr>
              <a:t>人</a:t>
            </a:r>
            <a:endParaRPr lang="en-US" altLang="ja-JP" sz="1050" dirty="0" smtClean="0">
              <a:solidFill>
                <a:prstClr val="black"/>
              </a:solidFill>
              <a:latin typeface="Meiryo UI" pitchFamily="50" charset="-128"/>
              <a:ea typeface="Meiryo UI" pitchFamily="50" charset="-128"/>
              <a:cs typeface="Meiryo UI" pitchFamily="50" charset="-128"/>
            </a:endParaRPr>
          </a:p>
          <a:p>
            <a:pPr marL="88900"/>
            <a:r>
              <a:rPr lang="ja-JP" altLang="en-US" sz="1050" dirty="0" smtClean="0">
                <a:solidFill>
                  <a:prstClr val="black"/>
                </a:solidFill>
                <a:latin typeface="Meiryo UI" pitchFamily="50" charset="-128"/>
                <a:ea typeface="Meiryo UI" pitchFamily="50" charset="-128"/>
                <a:cs typeface="Meiryo UI" pitchFamily="50" charset="-128"/>
              </a:rPr>
              <a:t>・出展企業 </a:t>
            </a:r>
            <a:r>
              <a:rPr lang="en-US" altLang="ja-JP" sz="1050" dirty="0" smtClean="0">
                <a:solidFill>
                  <a:prstClr val="black"/>
                </a:solidFill>
                <a:latin typeface="Meiryo UI" pitchFamily="50" charset="-128"/>
                <a:ea typeface="Meiryo UI" pitchFamily="50" charset="-128"/>
                <a:cs typeface="Meiryo UI" pitchFamily="50" charset="-128"/>
              </a:rPr>
              <a:t>84</a:t>
            </a:r>
            <a:r>
              <a:rPr lang="ja-JP" altLang="en-US" sz="1050" dirty="0" smtClean="0">
                <a:solidFill>
                  <a:prstClr val="black"/>
                </a:solidFill>
                <a:latin typeface="Meiryo UI" pitchFamily="50" charset="-128"/>
                <a:ea typeface="Meiryo UI" pitchFamily="50" charset="-128"/>
                <a:cs typeface="Meiryo UI" pitchFamily="50" charset="-128"/>
              </a:rPr>
              <a:t>社</a:t>
            </a:r>
            <a:endParaRPr lang="en-US" altLang="ja-JP" sz="1050" dirty="0" smtClean="0">
              <a:solidFill>
                <a:prstClr val="black"/>
              </a:solidFill>
              <a:latin typeface="Meiryo UI" pitchFamily="50" charset="-128"/>
              <a:ea typeface="Meiryo UI" pitchFamily="50" charset="-128"/>
              <a:cs typeface="Meiryo UI" pitchFamily="50" charset="-128"/>
            </a:endParaRPr>
          </a:p>
          <a:p>
            <a:pPr marL="88900"/>
            <a:r>
              <a:rPr lang="ja-JP" altLang="en-US" sz="1050" dirty="0" smtClean="0">
                <a:solidFill>
                  <a:prstClr val="black"/>
                </a:solidFill>
                <a:latin typeface="Meiryo UI" pitchFamily="50" charset="-128"/>
                <a:ea typeface="Meiryo UI" pitchFamily="50" charset="-128"/>
                <a:cs typeface="Meiryo UI" pitchFamily="50" charset="-128"/>
              </a:rPr>
              <a:t>・環境ビジネスセミナー </a:t>
            </a:r>
            <a:r>
              <a:rPr lang="en-US" altLang="ja-JP" sz="1050" dirty="0" smtClean="0">
                <a:solidFill>
                  <a:prstClr val="black"/>
                </a:solidFill>
                <a:latin typeface="Meiryo UI" pitchFamily="50" charset="-128"/>
                <a:ea typeface="Meiryo UI" pitchFamily="50" charset="-128"/>
                <a:cs typeface="Meiryo UI" pitchFamily="50" charset="-128"/>
              </a:rPr>
              <a:t>24</a:t>
            </a:r>
            <a:r>
              <a:rPr lang="ja-JP" altLang="en-US" sz="1050" dirty="0" smtClean="0">
                <a:solidFill>
                  <a:prstClr val="black"/>
                </a:solidFill>
                <a:latin typeface="Meiryo UI" pitchFamily="50" charset="-128"/>
                <a:ea typeface="Meiryo UI" pitchFamily="50" charset="-128"/>
                <a:cs typeface="Meiryo UI" pitchFamily="50" charset="-128"/>
              </a:rPr>
              <a:t>回</a:t>
            </a:r>
            <a:endParaRPr lang="en-US" altLang="ja-JP" sz="1050" dirty="0" smtClean="0">
              <a:solidFill>
                <a:prstClr val="black"/>
              </a:solidFill>
              <a:latin typeface="Meiryo UI" pitchFamily="50" charset="-128"/>
              <a:ea typeface="Meiryo UI" pitchFamily="50" charset="-128"/>
              <a:cs typeface="Meiryo UI" pitchFamily="50" charset="-128"/>
            </a:endParaRPr>
          </a:p>
          <a:p>
            <a:pPr marL="88900"/>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eco</a:t>
            </a:r>
            <a:r>
              <a:rPr lang="ja-JP" altLang="en-US" sz="1050" dirty="0" smtClean="0">
                <a:solidFill>
                  <a:prstClr val="black"/>
                </a:solidFill>
                <a:latin typeface="Meiryo UI" pitchFamily="50" charset="-128"/>
                <a:ea typeface="Meiryo UI" pitchFamily="50" charset="-128"/>
                <a:cs typeface="Meiryo UI" pitchFamily="50" charset="-128"/>
              </a:rPr>
              <a:t>検定直前対策講座 </a:t>
            </a:r>
            <a:r>
              <a:rPr lang="en-US" altLang="ja-JP" sz="105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回</a:t>
            </a:r>
            <a:endParaRPr lang="en-US" altLang="ja-JP" sz="1050" dirty="0" smtClean="0">
              <a:solidFill>
                <a:prstClr val="black"/>
              </a:solidFill>
              <a:latin typeface="Meiryo UI" pitchFamily="50" charset="-128"/>
              <a:ea typeface="Meiryo UI" pitchFamily="50" charset="-128"/>
              <a:cs typeface="Meiryo UI" pitchFamily="50" charset="-128"/>
            </a:endParaRPr>
          </a:p>
          <a:p>
            <a:pPr marL="88900"/>
            <a:r>
              <a:rPr lang="ja-JP" altLang="en-US" sz="1050" dirty="0" smtClean="0">
                <a:solidFill>
                  <a:prstClr val="black"/>
                </a:solidFill>
                <a:latin typeface="Meiryo UI" pitchFamily="50" charset="-128"/>
                <a:ea typeface="Meiryo UI" pitchFamily="50" charset="-128"/>
                <a:cs typeface="Meiryo UI" pitchFamily="50" charset="-128"/>
              </a:rPr>
              <a:t>・パッシブ住宅実践講座 </a:t>
            </a:r>
            <a:r>
              <a:rPr lang="en-US" altLang="ja-JP" sz="1050" dirty="0" smtClean="0">
                <a:solidFill>
                  <a:prstClr val="black"/>
                </a:solidFill>
                <a:latin typeface="Meiryo UI" pitchFamily="50" charset="-128"/>
                <a:ea typeface="Meiryo UI" pitchFamily="50" charset="-128"/>
                <a:cs typeface="Meiryo UI" pitchFamily="50" charset="-128"/>
              </a:rPr>
              <a:t>12</a:t>
            </a:r>
            <a:r>
              <a:rPr lang="ja-JP" altLang="en-US" sz="1050" dirty="0" smtClean="0">
                <a:solidFill>
                  <a:prstClr val="black"/>
                </a:solidFill>
                <a:latin typeface="Meiryo UI" pitchFamily="50" charset="-128"/>
                <a:ea typeface="Meiryo UI" pitchFamily="50" charset="-128"/>
                <a:cs typeface="Meiryo UI" pitchFamily="50" charset="-128"/>
              </a:rPr>
              <a:t>回</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602" y="1220608"/>
            <a:ext cx="771525" cy="7810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39" y="4869525"/>
            <a:ext cx="841179" cy="122519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372" y="4917461"/>
            <a:ext cx="1584960" cy="1188720"/>
          </a:xfrm>
          <a:prstGeom prst="rect">
            <a:avLst/>
          </a:prstGeom>
        </p:spPr>
      </p:pic>
      <p:sp>
        <p:nvSpPr>
          <p:cNvPr id="25" name="テキスト ボックス 32"/>
          <p:cNvSpPr txBox="1"/>
          <p:nvPr/>
        </p:nvSpPr>
        <p:spPr>
          <a:xfrm>
            <a:off x="272480" y="3792159"/>
            <a:ext cx="4392488" cy="89255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◆産業創造館において、中小企業向けの経営相談として、</a:t>
            </a:r>
            <a:r>
              <a:rPr lang="ja-JP" altLang="en-US" sz="1300" dirty="0" smtClean="0">
                <a:solidFill>
                  <a:srgbClr val="FF0000"/>
                </a:solidFill>
                <a:latin typeface="Meiryo UI" pitchFamily="50" charset="-128"/>
                <a:ea typeface="Meiryo UI" pitchFamily="50" charset="-128"/>
                <a:cs typeface="Meiryo UI" pitchFamily="50" charset="-128"/>
              </a:rPr>
              <a:t>エネルギー管理士</a:t>
            </a:r>
            <a:r>
              <a:rPr lang="ja-JP" altLang="en-US" sz="1300" dirty="0" smtClean="0">
                <a:solidFill>
                  <a:prstClr val="black"/>
                </a:solidFill>
                <a:latin typeface="Meiryo UI" pitchFamily="50" charset="-128"/>
                <a:ea typeface="Meiryo UI" pitchFamily="50" charset="-128"/>
                <a:cs typeface="Meiryo UI" pitchFamily="50" charset="-128"/>
              </a:rPr>
              <a:t>などの専門家による相談対応（無料）等の実施により、中小企業の省エネに</a:t>
            </a:r>
            <a:r>
              <a:rPr lang="ja-JP" altLang="en-US" sz="1300" dirty="0">
                <a:solidFill>
                  <a:prstClr val="black"/>
                </a:solidFill>
                <a:latin typeface="Meiryo UI" pitchFamily="50" charset="-128"/>
                <a:ea typeface="Meiryo UI" pitchFamily="50" charset="-128"/>
                <a:cs typeface="Meiryo UI" pitchFamily="50" charset="-128"/>
              </a:rPr>
              <a:t>よる</a:t>
            </a:r>
            <a:r>
              <a:rPr lang="ja-JP" altLang="en-US" sz="1300" dirty="0" smtClean="0">
                <a:solidFill>
                  <a:prstClr val="black"/>
                </a:solidFill>
                <a:latin typeface="Meiryo UI" pitchFamily="50" charset="-128"/>
                <a:ea typeface="Meiryo UI" pitchFamily="50" charset="-128"/>
                <a:cs typeface="Meiryo UI" pitchFamily="50" charset="-128"/>
              </a:rPr>
              <a:t>コスト削減の取組みを支援します。</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5178904" y="3601087"/>
            <a:ext cx="453650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a:t>
            </a:r>
            <a:r>
              <a:rPr lang="ja-JP" altLang="en-US" sz="1300" dirty="0">
                <a:solidFill>
                  <a:srgbClr val="FF0000"/>
                </a:solidFill>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a:t>
            </a:r>
            <a:r>
              <a:rPr lang="ja-JP" altLang="en-US" sz="1300" dirty="0">
                <a:latin typeface="Meiryo UI" pitchFamily="50" charset="-128"/>
                <a:ea typeface="Meiryo UI" pitchFamily="50" charset="-128"/>
                <a:cs typeface="Meiryo UI" pitchFamily="50" charset="-128"/>
              </a:rPr>
              <a:t>環境・エネルギー分野</a:t>
            </a:r>
            <a:r>
              <a:rPr lang="ja-JP" altLang="en-US" sz="1300" dirty="0">
                <a:solidFill>
                  <a:srgbClr val="FF0000"/>
                </a:solidFill>
                <a:latin typeface="Meiryo UI" pitchFamily="50" charset="-128"/>
                <a:ea typeface="Meiryo UI" pitchFamily="50" charset="-128"/>
                <a:cs typeface="Meiryo UI" pitchFamily="50" charset="-128"/>
              </a:rPr>
              <a:t>」に</a:t>
            </a:r>
            <a:r>
              <a:rPr lang="ja-JP" altLang="en-US" sz="1300" dirty="0" smtClean="0">
                <a:solidFill>
                  <a:srgbClr val="FF0000"/>
                </a:solidFill>
                <a:latin typeface="Meiryo UI" pitchFamily="50" charset="-128"/>
                <a:ea typeface="Meiryo UI" pitchFamily="50" charset="-128"/>
                <a:cs typeface="Meiryo UI" pitchFamily="50" charset="-128"/>
              </a:rPr>
              <a:t>関する</a:t>
            </a:r>
            <a:r>
              <a:rPr lang="ja-JP" altLang="en-US" sz="1300" dirty="0" smtClean="0">
                <a:latin typeface="Meiryo UI" pitchFamily="50" charset="-128"/>
                <a:ea typeface="Meiryo UI" pitchFamily="50" charset="-128"/>
                <a:cs typeface="Meiryo UI" pitchFamily="50" charset="-128"/>
              </a:rPr>
              <a:t>企業</a:t>
            </a:r>
            <a:r>
              <a:rPr lang="ja-JP" altLang="en-US" sz="1300" dirty="0" smtClean="0">
                <a:solidFill>
                  <a:srgbClr val="FF0000"/>
                </a:solidFill>
                <a:latin typeface="Meiryo UI" pitchFamily="50" charset="-128"/>
                <a:ea typeface="Meiryo UI" pitchFamily="50" charset="-128"/>
                <a:cs typeface="Meiryo UI" pitchFamily="50" charset="-128"/>
              </a:rPr>
              <a:t>の</a:t>
            </a:r>
            <a:r>
              <a:rPr lang="ja-JP" altLang="en-US" sz="1300" dirty="0" smtClean="0">
                <a:latin typeface="Meiryo UI" pitchFamily="50" charset="-128"/>
                <a:ea typeface="Meiryo UI" pitchFamily="50" charset="-128"/>
                <a:cs typeface="Meiryo UI" pitchFamily="50" charset="-128"/>
              </a:rPr>
              <a:t>関連</a:t>
            </a:r>
            <a:r>
              <a:rPr lang="ja-JP" altLang="en-US" sz="1300" dirty="0">
                <a:latin typeface="Meiryo UI" pitchFamily="50" charset="-128"/>
                <a:ea typeface="Meiryo UI" pitchFamily="50" charset="-128"/>
                <a:cs typeface="Meiryo UI" pitchFamily="50" charset="-128"/>
              </a:rPr>
              <a:t>製品・技術の展示場</a:t>
            </a:r>
            <a:r>
              <a:rPr lang="ja-JP" altLang="en-US" sz="1300" dirty="0">
                <a:solidFill>
                  <a:srgbClr val="FF0000"/>
                </a:solidFill>
                <a:latin typeface="Meiryo UI" pitchFamily="50" charset="-128"/>
                <a:ea typeface="Meiryo UI" pitchFamily="50" charset="-128"/>
                <a:cs typeface="Meiryo UI" pitchFamily="50" charset="-128"/>
              </a:rPr>
              <a:t>や</a:t>
            </a:r>
            <a:r>
              <a:rPr lang="ja-JP" altLang="en-US" sz="1300" dirty="0" smtClean="0">
                <a:solidFill>
                  <a:srgbClr val="FF0000"/>
                </a:solidFill>
                <a:latin typeface="Meiryo UI" pitchFamily="50" charset="-128"/>
                <a:ea typeface="Meiryo UI" pitchFamily="50" charset="-128"/>
                <a:cs typeface="Meiryo UI" pitchFamily="50" charset="-128"/>
              </a:rPr>
              <a:t>、最新</a:t>
            </a:r>
            <a:r>
              <a:rPr lang="ja-JP" altLang="en-US" sz="1300" dirty="0">
                <a:solidFill>
                  <a:srgbClr val="FF0000"/>
                </a:solidFill>
                <a:latin typeface="Meiryo UI" pitchFamily="50" charset="-128"/>
                <a:ea typeface="Meiryo UI" pitchFamily="50" charset="-128"/>
                <a:cs typeface="Meiryo UI" pitchFamily="50" charset="-128"/>
              </a:rPr>
              <a:t>の環境</a:t>
            </a:r>
            <a:r>
              <a:rPr lang="ja-JP" altLang="en-US" sz="1300" dirty="0">
                <a:latin typeface="Meiryo UI" pitchFamily="50" charset="-128"/>
                <a:ea typeface="Meiryo UI" pitchFamily="50" charset="-128"/>
                <a:cs typeface="Meiryo UI" pitchFamily="50" charset="-128"/>
              </a:rPr>
              <a:t>ビジネス</a:t>
            </a:r>
            <a:r>
              <a:rPr lang="ja-JP" altLang="en-US" sz="1300" dirty="0">
                <a:solidFill>
                  <a:srgbClr val="FF0000"/>
                </a:solidFill>
                <a:latin typeface="Meiryo UI" pitchFamily="50" charset="-128"/>
                <a:ea typeface="Meiryo UI" pitchFamily="50" charset="-128"/>
                <a:cs typeface="Meiryo UI" pitchFamily="50" charset="-128"/>
              </a:rPr>
              <a:t>の</a:t>
            </a:r>
            <a:r>
              <a:rPr lang="ja-JP" altLang="en-US" sz="1300" dirty="0">
                <a:latin typeface="Meiryo UI" pitchFamily="50" charset="-128"/>
                <a:ea typeface="Meiryo UI" pitchFamily="50" charset="-128"/>
                <a:cs typeface="Meiryo UI" pitchFamily="50" charset="-128"/>
              </a:rPr>
              <a:t>情報を提供することで</a:t>
            </a:r>
            <a:r>
              <a:rPr lang="ja-JP" altLang="en-US" sz="1300" dirty="0" smtClean="0">
                <a:latin typeface="Meiryo UI" pitchFamily="50" charset="-128"/>
                <a:ea typeface="Meiryo UI" pitchFamily="50" charset="-128"/>
                <a:cs typeface="Meiryo UI" pitchFamily="50" charset="-128"/>
              </a:rPr>
              <a:t>、産業</a:t>
            </a:r>
            <a:r>
              <a:rPr lang="ja-JP" altLang="en-US" sz="1300" dirty="0">
                <a:latin typeface="Meiryo UI" pitchFamily="50" charset="-128"/>
                <a:ea typeface="Meiryo UI" pitchFamily="50" charset="-128"/>
                <a:cs typeface="Meiryo UI" pitchFamily="50" charset="-128"/>
              </a:rPr>
              <a:t>の育成・振興を</a:t>
            </a:r>
            <a:r>
              <a:rPr lang="ja-JP" altLang="en-US" sz="1300" dirty="0" smtClean="0">
                <a:latin typeface="Meiryo UI" pitchFamily="50" charset="-128"/>
                <a:ea typeface="Meiryo UI" pitchFamily="50" charset="-128"/>
                <a:cs typeface="Meiryo UI" pitchFamily="50" charset="-128"/>
              </a:rPr>
              <a:t>図</a:t>
            </a:r>
            <a:r>
              <a:rPr lang="ja-JP" altLang="en-US" sz="1300" dirty="0" smtClean="0">
                <a:solidFill>
                  <a:srgbClr val="FF0000"/>
                </a:solidFill>
                <a:latin typeface="Meiryo UI" pitchFamily="50" charset="-128"/>
                <a:ea typeface="Meiryo UI" pitchFamily="50" charset="-128"/>
                <a:cs typeface="Meiryo UI" pitchFamily="50" charset="-128"/>
              </a:rPr>
              <a:t>り</a:t>
            </a:r>
            <a:r>
              <a:rPr lang="ja-JP" altLang="en-US" sz="1300" dirty="0" smtClean="0">
                <a:latin typeface="Meiryo UI" pitchFamily="50" charset="-128"/>
                <a:ea typeface="Meiryo UI" pitchFamily="50" charset="-128"/>
                <a:cs typeface="Meiryo UI" pitchFamily="50" charset="-128"/>
              </a:rPr>
              <a:t>ます</a:t>
            </a:r>
            <a:r>
              <a:rPr lang="ja-JP" altLang="en-US" sz="1300" dirty="0">
                <a:latin typeface="Meiryo UI" pitchFamily="50" charset="-128"/>
                <a:ea typeface="Meiryo UI" pitchFamily="50" charset="-128"/>
                <a:cs typeface="Meiryo UI" pitchFamily="50" charset="-128"/>
              </a:rPr>
              <a:t>。</a:t>
            </a:r>
            <a:endParaRPr lang="ja-JP" altLang="en-US" sz="1050" dirty="0">
              <a:latin typeface="Meiryo UI" pitchFamily="50" charset="-128"/>
              <a:ea typeface="Meiryo UI" pitchFamily="50" charset="-128"/>
              <a:cs typeface="Meiryo UI" pitchFamily="50" charset="-128"/>
            </a:endParaRPr>
          </a:p>
        </p:txBody>
      </p:sp>
      <p:sp>
        <p:nvSpPr>
          <p:cNvPr id="28" name="角丸四角形 27"/>
          <p:cNvSpPr/>
          <p:nvPr/>
        </p:nvSpPr>
        <p:spPr>
          <a:xfrm>
            <a:off x="294800" y="2975564"/>
            <a:ext cx="4398518"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産業創造館における中小企業向け専門家相談</a:t>
            </a:r>
            <a:endParaRPr lang="ja-JP" altLang="en-US" sz="1600" b="1"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03797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5416" y="3858466"/>
            <a:ext cx="4378150" cy="2517884"/>
          </a:xfrm>
          <a:prstGeom prst="rect">
            <a:avLst/>
          </a:prstGeom>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31</a:t>
            </a:r>
            <a:endParaRPr lang="ja-JP" altLang="en-US" b="1" dirty="0">
              <a:solidFill>
                <a:prstClr val="white"/>
              </a:solidFill>
            </a:endParaRPr>
          </a:p>
        </p:txBody>
      </p:sp>
      <p:sp>
        <p:nvSpPr>
          <p:cNvPr id="8" name="テキスト ボックス 7"/>
          <p:cNvSpPr txBox="1"/>
          <p:nvPr/>
        </p:nvSpPr>
        <p:spPr>
          <a:xfrm>
            <a:off x="3626295" y="814931"/>
            <a:ext cx="4084677"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132,215</a:t>
            </a:r>
            <a:r>
              <a:rPr lang="zh-TW" altLang="en-US" sz="1200" dirty="0" smtClean="0">
                <a:solidFill>
                  <a:srgbClr val="FF0000"/>
                </a:solidFill>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4"/>
            <a:ext cx="3393327" cy="35542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大阪府・大阪市の施設等の</a:t>
            </a:r>
            <a:r>
              <a:rPr lang="en-US" altLang="ja-JP" sz="1600" b="1" dirty="0">
                <a:solidFill>
                  <a:prstClr val="black"/>
                </a:solidFill>
                <a:latin typeface="Meiryo UI" pitchFamily="50" charset="-128"/>
                <a:ea typeface="Meiryo UI" pitchFamily="50" charset="-128"/>
                <a:cs typeface="Meiryo UI" pitchFamily="50" charset="-128"/>
              </a:rPr>
              <a:t>LED</a:t>
            </a:r>
            <a:r>
              <a:rPr lang="ja-JP" altLang="en-US" sz="1600" b="1" dirty="0">
                <a:solidFill>
                  <a:prstClr val="black"/>
                </a:solidFill>
                <a:latin typeface="Meiryo UI" pitchFamily="50" charset="-128"/>
                <a:ea typeface="Meiryo UI" pitchFamily="50" charset="-128"/>
                <a:cs typeface="Meiryo UI" pitchFamily="50" charset="-128"/>
              </a:rPr>
              <a:t>化</a:t>
            </a:r>
          </a:p>
        </p:txBody>
      </p:sp>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solidFill>
                  <a:prstClr val="black"/>
                </a:solidFill>
                <a:latin typeface="Meiryo UI" pitchFamily="50" charset="-128"/>
                <a:ea typeface="Meiryo UI" pitchFamily="50" charset="-128"/>
                <a:cs typeface="Meiryo UI" pitchFamily="50" charset="-128"/>
              </a:rPr>
              <a:t>国道</a:t>
            </a:r>
            <a:r>
              <a:rPr lang="en-US" altLang="ja-JP" sz="1100" dirty="0" smtClean="0">
                <a:solidFill>
                  <a:prstClr val="black"/>
                </a:solidFill>
                <a:latin typeface="Meiryo UI" pitchFamily="50" charset="-128"/>
                <a:ea typeface="Meiryo UI" pitchFamily="50" charset="-128"/>
                <a:cs typeface="Meiryo UI" pitchFamily="50" charset="-128"/>
              </a:rPr>
              <a:t>170</a:t>
            </a:r>
            <a:r>
              <a:rPr lang="ja-JP" altLang="en-US" sz="1100" dirty="0" smtClean="0">
                <a:solidFill>
                  <a:prstClr val="black"/>
                </a:solidFill>
                <a:latin typeface="Meiryo UI" pitchFamily="50" charset="-128"/>
                <a:ea typeface="Meiryo UI" pitchFamily="50" charset="-128"/>
                <a:cs typeface="Meiryo UI" pitchFamily="50" charset="-128"/>
              </a:rPr>
              <a:t>号（羽曳野市内）</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◆大阪府では、府立</a:t>
            </a:r>
            <a:r>
              <a:rPr lang="ja-JP" altLang="en-US" sz="1300" dirty="0">
                <a:solidFill>
                  <a:prstClr val="black"/>
                </a:solidFill>
                <a:latin typeface="Meiryo UI" pitchFamily="50" charset="-128"/>
                <a:ea typeface="Meiryo UI" pitchFamily="50" charset="-128"/>
                <a:cs typeface="Meiryo UI" pitchFamily="50" charset="-128"/>
              </a:rPr>
              <a:t>高校及び府立支援学校の体育館（</a:t>
            </a:r>
            <a:r>
              <a:rPr lang="ja-JP" altLang="en-US" sz="1300" dirty="0" smtClean="0">
                <a:solidFill>
                  <a:prstClr val="black"/>
                </a:solidFill>
                <a:latin typeface="Meiryo UI" pitchFamily="50" charset="-128"/>
                <a:ea typeface="Meiryo UI" pitchFamily="50" charset="-128"/>
                <a:cs typeface="Meiryo UI" pitchFamily="50" charset="-128"/>
              </a:rPr>
              <a:t>競技場及び武道場）等の施設や交通信号機に、さらに</a:t>
            </a:r>
            <a:r>
              <a:rPr lang="en-US" altLang="ja-JP" sz="1300" dirty="0" smtClean="0">
                <a:solidFill>
                  <a:prstClr val="black"/>
                </a:solidFill>
                <a:latin typeface="Meiryo UI" pitchFamily="50" charset="-128"/>
                <a:ea typeface="Meiryo UI" pitchFamily="50" charset="-128"/>
                <a:cs typeface="Meiryo UI" pitchFamily="50" charset="-128"/>
              </a:rPr>
              <a:t>LED</a:t>
            </a:r>
            <a:r>
              <a:rPr lang="ja-JP" altLang="en-US" sz="1300" dirty="0" smtClean="0">
                <a:solidFill>
                  <a:prstClr val="black"/>
                </a:solidFill>
                <a:latin typeface="Meiryo UI" pitchFamily="50" charset="-128"/>
                <a:ea typeface="Meiryo UI" pitchFamily="50" charset="-128"/>
                <a:cs typeface="Meiryo UI" pitchFamily="50" charset="-128"/>
              </a:rPr>
              <a:t>照明の導入を進めます。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また、</a:t>
            </a:r>
            <a:r>
              <a:rPr lang="en-US" altLang="ja-JP" sz="1300" dirty="0" smtClean="0">
                <a:solidFill>
                  <a:prstClr val="black"/>
                </a:solidFill>
                <a:latin typeface="Meiryo UI" pitchFamily="50" charset="-128"/>
                <a:ea typeface="Meiryo UI" pitchFamily="50" charset="-128"/>
                <a:cs typeface="Meiryo UI" pitchFamily="50" charset="-128"/>
              </a:rPr>
              <a:t>ESCO</a:t>
            </a:r>
            <a:r>
              <a:rPr lang="ja-JP" altLang="en-US" sz="1300" dirty="0" smtClean="0">
                <a:solidFill>
                  <a:prstClr val="black"/>
                </a:solidFill>
                <a:latin typeface="Meiryo UI" pitchFamily="50" charset="-128"/>
                <a:ea typeface="Meiryo UI" pitchFamily="50" charset="-128"/>
                <a:cs typeface="Meiryo UI" pitchFamily="50" charset="-128"/>
              </a:rPr>
              <a:t>事業</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再掲）において</a:t>
            </a:r>
            <a:r>
              <a:rPr lang="en-US" altLang="ja-JP" sz="1300" dirty="0" smtClean="0">
                <a:solidFill>
                  <a:prstClr val="black"/>
                </a:solidFill>
                <a:latin typeface="Meiryo UI" pitchFamily="50" charset="-128"/>
                <a:ea typeface="Meiryo UI" pitchFamily="50" charset="-128"/>
                <a:cs typeface="Meiryo UI" pitchFamily="50" charset="-128"/>
              </a:rPr>
              <a:t>LED</a:t>
            </a:r>
            <a:r>
              <a:rPr lang="ja-JP" altLang="en-US" sz="1300" dirty="0" smtClean="0">
                <a:solidFill>
                  <a:prstClr val="black"/>
                </a:solidFill>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solidFill>
                  <a:prstClr val="black"/>
                </a:solidFill>
                <a:latin typeface="Meiryo UI" pitchFamily="50" charset="-128"/>
                <a:ea typeface="Meiryo UI" pitchFamily="50" charset="-128"/>
                <a:cs typeface="Meiryo UI" pitchFamily="50" charset="-128"/>
              </a:rPr>
              <a:t>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endParaRPr lang="en-US" altLang="ja-JP" sz="1300" dirty="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◆大阪市では、</a:t>
            </a:r>
            <a:r>
              <a:rPr lang="ja-JP" altLang="en-US" sz="1300" dirty="0" smtClean="0">
                <a:solidFill>
                  <a:srgbClr val="FF0000"/>
                </a:solidFill>
                <a:latin typeface="Meiryo UI" pitchFamily="50" charset="-128"/>
                <a:ea typeface="Meiryo UI" pitchFamily="50" charset="-128"/>
                <a:cs typeface="Meiryo UI" pitchFamily="50" charset="-128"/>
              </a:rPr>
              <a:t>鉄道、</a:t>
            </a:r>
            <a:r>
              <a:rPr lang="ja-JP" altLang="en-US" sz="1300" dirty="0" smtClean="0">
                <a:solidFill>
                  <a:prstClr val="black"/>
                </a:solidFill>
                <a:latin typeface="Meiryo UI" pitchFamily="50" charset="-128"/>
                <a:ea typeface="Meiryo UI" pitchFamily="50" charset="-128"/>
                <a:cs typeface="Meiryo UI" pitchFamily="50" charset="-128"/>
              </a:rPr>
              <a:t>道路照明や公園照明の増設、更新等に併せて順次</a:t>
            </a:r>
            <a:r>
              <a:rPr lang="en-US" altLang="ja-JP" sz="1300" dirty="0" smtClean="0">
                <a:solidFill>
                  <a:prstClr val="black"/>
                </a:solidFill>
                <a:latin typeface="Meiryo UI" pitchFamily="50" charset="-128"/>
                <a:ea typeface="Meiryo UI" pitchFamily="50" charset="-128"/>
                <a:cs typeface="Meiryo UI" pitchFamily="50" charset="-128"/>
              </a:rPr>
              <a:t>LED</a:t>
            </a:r>
            <a:r>
              <a:rPr lang="ja-JP" altLang="en-US" sz="1300" dirty="0" smtClean="0">
                <a:solidFill>
                  <a:prstClr val="black"/>
                </a:solidFill>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solidFill>
                  <a:prstClr val="black"/>
                </a:solidFill>
                <a:latin typeface="Meiryo UI" pitchFamily="50" charset="-128"/>
                <a:ea typeface="Meiryo UI" pitchFamily="50" charset="-128"/>
                <a:cs typeface="Meiryo UI" pitchFamily="50" charset="-128"/>
              </a:rPr>
              <a:t>LED</a:t>
            </a:r>
            <a:r>
              <a:rPr lang="ja-JP" altLang="en-US" sz="1300" dirty="0" smtClean="0">
                <a:solidFill>
                  <a:prstClr val="black"/>
                </a:solidFill>
                <a:latin typeface="Meiryo UI" pitchFamily="50" charset="-128"/>
                <a:ea typeface="Meiryo UI" pitchFamily="50" charset="-128"/>
                <a:cs typeface="Meiryo UI" pitchFamily="50" charset="-128"/>
              </a:rPr>
              <a:t>導入について検討します。</a:t>
            </a:r>
            <a:endParaRPr lang="ja-JP" altLang="en-US" sz="1300" dirty="0">
              <a:solidFill>
                <a:prstClr val="black"/>
              </a:solidFill>
              <a:latin typeface="Meiryo UI" pitchFamily="50" charset="-128"/>
              <a:ea typeface="Meiryo UI" pitchFamily="50" charset="-128"/>
              <a:cs typeface="Meiryo UI" pitchFamily="50" charset="-128"/>
            </a:endParaRPr>
          </a:p>
          <a:p>
            <a:pPr marL="87313" indent="-87313"/>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3667862" y="1027798"/>
            <a:ext cx="2215348" cy="184666"/>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794,778</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12" y="1502822"/>
            <a:ext cx="2676144" cy="1780032"/>
          </a:xfrm>
          <a:prstGeom prst="rect">
            <a:avLst/>
          </a:prstGeom>
        </p:spPr>
      </p:pic>
      <p:sp>
        <p:nvSpPr>
          <p:cNvPr id="13" name="正方形/長方形 12"/>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chemeClr val="tx1"/>
                </a:solidFill>
                <a:latin typeface="Meiryo UI" pitchFamily="50" charset="-128"/>
                <a:ea typeface="Meiryo UI" pitchFamily="50" charset="-128"/>
                <a:cs typeface="Meiryo UI" pitchFamily="50" charset="-128"/>
              </a:rPr>
              <a:t>&lt;2016</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・府立</a:t>
            </a:r>
            <a:r>
              <a:rPr lang="ja-JP" altLang="en-US" sz="1050" dirty="0">
                <a:solidFill>
                  <a:srgbClr val="FF0000"/>
                </a:solidFill>
                <a:latin typeface="Meiryo UI" pitchFamily="50" charset="-128"/>
                <a:ea typeface="Meiryo UI" pitchFamily="50" charset="-128"/>
                <a:cs typeface="Meiryo UI" pitchFamily="50" charset="-128"/>
              </a:rPr>
              <a:t>高校及び府立支援</a:t>
            </a:r>
            <a:r>
              <a:rPr lang="ja-JP" altLang="en-US" sz="1050" dirty="0" smtClean="0">
                <a:solidFill>
                  <a:srgbClr val="FF0000"/>
                </a:solidFill>
                <a:latin typeface="Meiryo UI" pitchFamily="50" charset="-128"/>
                <a:ea typeface="Meiryo UI" pitchFamily="50" charset="-128"/>
                <a:cs typeface="Meiryo UI" pitchFamily="50" charset="-128"/>
              </a:rPr>
              <a:t>学校への</a:t>
            </a:r>
            <a:r>
              <a:rPr lang="en-US" altLang="ja-JP" sz="1050" dirty="0" smtClean="0">
                <a:solidFill>
                  <a:srgbClr val="FF0000"/>
                </a:solidFill>
                <a:latin typeface="Meiryo UI" pitchFamily="50" charset="-128"/>
                <a:ea typeface="Meiryo UI" pitchFamily="50" charset="-128"/>
                <a:cs typeface="Meiryo UI" pitchFamily="50" charset="-128"/>
              </a:rPr>
              <a:t>LED</a:t>
            </a:r>
            <a:r>
              <a:rPr lang="ja-JP" altLang="en-US" sz="1050" dirty="0" smtClean="0">
                <a:solidFill>
                  <a:srgbClr val="FF0000"/>
                </a:solidFill>
                <a:latin typeface="Meiryo UI" pitchFamily="50" charset="-128"/>
                <a:ea typeface="Meiryo UI" pitchFamily="50" charset="-128"/>
                <a:cs typeface="Meiryo UI" pitchFamily="50" charset="-128"/>
              </a:rPr>
              <a:t>照明の導入</a:t>
            </a:r>
            <a:endParaRPr lang="en-US" altLang="ja-JP" sz="1050" dirty="0" smtClean="0">
              <a:solidFill>
                <a:srgbClr val="FF0000"/>
              </a:solidFill>
              <a:latin typeface="Meiryo UI" pitchFamily="50" charset="-128"/>
              <a:ea typeface="Meiryo UI" pitchFamily="50" charset="-128"/>
              <a:cs typeface="Meiryo UI" pitchFamily="50" charset="-128"/>
            </a:endParaRPr>
          </a:p>
          <a:p>
            <a:pPr marL="87313" lvl="0" indent="-87313"/>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srgbClr val="FF0000"/>
                </a:solidFill>
                <a:latin typeface="Meiryo UI" pitchFamily="50" charset="-128"/>
                <a:ea typeface="Meiryo UI" pitchFamily="50" charset="-128"/>
                <a:cs typeface="Meiryo UI" pitchFamily="50" charset="-128"/>
              </a:rPr>
              <a:t>年度</a:t>
            </a:r>
            <a:r>
              <a:rPr lang="ja-JP" altLang="en-US" sz="1050" dirty="0">
                <a:solidFill>
                  <a:srgbClr val="FF0000"/>
                </a:solidFill>
                <a:latin typeface="Meiryo UI" pitchFamily="50" charset="-128"/>
                <a:ea typeface="Meiryo UI" pitchFamily="50" charset="-128"/>
                <a:cs typeface="Meiryo UI" pitchFamily="50" charset="-128"/>
              </a:rPr>
              <a:t>は</a:t>
            </a:r>
            <a:r>
              <a:rPr lang="ja-JP" altLang="en-US" sz="1050" dirty="0" smtClean="0">
                <a:solidFill>
                  <a:srgbClr val="FF0000"/>
                </a:solidFill>
                <a:latin typeface="Meiryo UI" pitchFamily="50" charset="-128"/>
                <a:ea typeface="Meiryo UI" pitchFamily="50" charset="-128"/>
                <a:cs typeface="Meiryo UI" pitchFamily="50" charset="-128"/>
              </a:rPr>
              <a:t>、清水谷高等学校外</a:t>
            </a:r>
            <a:r>
              <a:rPr lang="en-US" altLang="ja-JP" sz="1050" dirty="0" smtClean="0">
                <a:solidFill>
                  <a:srgbClr val="FF0000"/>
                </a:solidFill>
                <a:latin typeface="Meiryo UI" pitchFamily="50" charset="-128"/>
                <a:ea typeface="Meiryo UI" pitchFamily="50" charset="-128"/>
                <a:cs typeface="Meiryo UI" pitchFamily="50" charset="-128"/>
              </a:rPr>
              <a:t>42</a:t>
            </a:r>
            <a:r>
              <a:rPr lang="ja-JP" altLang="en-US" sz="1050" dirty="0" smtClean="0">
                <a:solidFill>
                  <a:srgbClr val="FF0000"/>
                </a:solidFill>
                <a:latin typeface="Meiryo UI" pitchFamily="50" charset="-128"/>
                <a:ea typeface="Meiryo UI" pitchFamily="50" charset="-128"/>
                <a:cs typeface="Meiryo UI" pitchFamily="50" charset="-128"/>
              </a:rPr>
              <a:t>校</a:t>
            </a:r>
            <a:r>
              <a:rPr lang="ja-JP" altLang="en-US" sz="1050" dirty="0">
                <a:solidFill>
                  <a:srgbClr val="FF0000"/>
                </a:solidFill>
                <a:latin typeface="Meiryo UI" pitchFamily="50" charset="-128"/>
                <a:ea typeface="Meiryo UI" pitchFamily="50" charset="-128"/>
                <a:cs typeface="Meiryo UI" pitchFamily="50" charset="-128"/>
              </a:rPr>
              <a:t>の体育館（競技場及び武道場</a:t>
            </a:r>
            <a:r>
              <a:rPr lang="ja-JP" altLang="en-US" sz="1050" dirty="0" smtClean="0">
                <a:solidFill>
                  <a:srgbClr val="FF0000"/>
                </a:solidFill>
                <a:latin typeface="Meiryo UI" pitchFamily="50" charset="-128"/>
                <a:ea typeface="Meiryo UI" pitchFamily="50" charset="-128"/>
                <a:cs typeface="Meiryo UI" pitchFamily="50" charset="-128"/>
              </a:rPr>
              <a:t>）等への</a:t>
            </a:r>
            <a:endParaRPr lang="en-US" altLang="ja-JP" sz="1050" dirty="0" smtClean="0">
              <a:solidFill>
                <a:srgbClr val="FF0000"/>
              </a:solidFill>
              <a:latin typeface="Meiryo UI" pitchFamily="50" charset="-128"/>
              <a:ea typeface="Meiryo UI" pitchFamily="50" charset="-128"/>
              <a:cs typeface="Meiryo UI" pitchFamily="50" charset="-128"/>
            </a:endParaRPr>
          </a:p>
          <a:p>
            <a:pPr marL="87313" lvl="0" indent="-87313"/>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LED</a:t>
            </a:r>
            <a:r>
              <a:rPr lang="ja-JP" altLang="en-US" sz="1050" dirty="0" smtClean="0">
                <a:solidFill>
                  <a:srgbClr val="FF0000"/>
                </a:solidFill>
                <a:latin typeface="Meiryo UI" pitchFamily="50" charset="-128"/>
                <a:ea typeface="Meiryo UI" pitchFamily="50" charset="-128"/>
                <a:cs typeface="Meiryo UI" pitchFamily="50" charset="-128"/>
              </a:rPr>
              <a:t>照明</a:t>
            </a:r>
            <a:r>
              <a:rPr lang="ja-JP" altLang="en-US" sz="1050" dirty="0">
                <a:solidFill>
                  <a:srgbClr val="FF0000"/>
                </a:solidFill>
                <a:latin typeface="Meiryo UI" pitchFamily="50" charset="-128"/>
                <a:ea typeface="Meiryo UI" pitchFamily="50" charset="-128"/>
                <a:cs typeface="Meiryo UI" pitchFamily="50" charset="-128"/>
              </a:rPr>
              <a:t>の</a:t>
            </a:r>
            <a:r>
              <a:rPr lang="ja-JP" altLang="en-US" sz="1050" dirty="0" smtClean="0">
                <a:solidFill>
                  <a:srgbClr val="FF0000"/>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（大阪市</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prstClr val="black"/>
                </a:solidFill>
                <a:latin typeface="Meiryo UI" pitchFamily="50" charset="-128"/>
                <a:ea typeface="Meiryo UI" pitchFamily="50" charset="-128"/>
                <a:cs typeface="Meiryo UI" pitchFamily="50" charset="-128"/>
              </a:rPr>
              <a:t>　　　・道路照明灯</a:t>
            </a:r>
            <a:r>
              <a:rPr lang="en-US" altLang="ja-JP" sz="1050" dirty="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高圧ナトリウム灯</a:t>
            </a:r>
            <a:r>
              <a:rPr lang="en-US" altLang="ja-JP" sz="1050" dirty="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化</a:t>
            </a:r>
            <a:r>
              <a:rPr lang="en-US" altLang="ja-JP" sz="1050" dirty="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リース方式による導入含む）</a:t>
            </a:r>
          </a:p>
          <a:p>
            <a:pPr lvl="0"/>
            <a:r>
              <a:rPr lang="ja-JP" altLang="en-US" sz="1050" dirty="0">
                <a:solidFill>
                  <a:prstClr val="black"/>
                </a:solidFill>
                <a:latin typeface="Meiryo UI" pitchFamily="50" charset="-128"/>
                <a:ea typeface="Meiryo UI" pitchFamily="50" charset="-128"/>
                <a:cs typeface="Meiryo UI" pitchFamily="50" charset="-128"/>
              </a:rPr>
              <a:t>　　　・公園照明の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化</a:t>
            </a:r>
            <a:endParaRPr lang="en-US" altLang="ja-JP" sz="1050" dirty="0">
              <a:solidFill>
                <a:prstClr val="black"/>
              </a:solidFill>
              <a:latin typeface="Meiryo UI" pitchFamily="50" charset="-128"/>
              <a:ea typeface="Meiryo UI" pitchFamily="50" charset="-128"/>
              <a:cs typeface="Meiryo UI" pitchFamily="50" charset="-128"/>
            </a:endParaRPr>
          </a:p>
          <a:p>
            <a:pPr lvl="0"/>
            <a:r>
              <a:rPr lang="ja-JP" altLang="en-US" sz="1050" dirty="0">
                <a:solidFill>
                  <a:prstClr val="black"/>
                </a:solidFill>
                <a:latin typeface="Meiryo UI" pitchFamily="50" charset="-128"/>
                <a:ea typeface="Meiryo UI" pitchFamily="50" charset="-128"/>
                <a:cs typeface="Meiryo UI" pitchFamily="50" charset="-128"/>
              </a:rPr>
              <a:t>　　　・市営駐車場場内照明の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導入（法円坂駐車場、西横堀駐車場）</a:t>
            </a:r>
            <a:endParaRPr lang="en-US" altLang="ja-JP" sz="1050" dirty="0">
              <a:solidFill>
                <a:prstClr val="black"/>
              </a:solidFill>
              <a:latin typeface="Meiryo UI" pitchFamily="50" charset="-128"/>
              <a:ea typeface="Meiryo UI" pitchFamily="50" charset="-128"/>
              <a:cs typeface="Meiryo UI" pitchFamily="50" charset="-128"/>
            </a:endParaRPr>
          </a:p>
          <a:p>
            <a:pPr lvl="0"/>
            <a:r>
              <a:rPr lang="ja-JP" altLang="en-US" sz="1050" dirty="0">
                <a:solidFill>
                  <a:prstClr val="black"/>
                </a:solidFill>
                <a:latin typeface="Meiryo UI" pitchFamily="50" charset="-128"/>
                <a:ea typeface="Meiryo UI" pitchFamily="50" charset="-128"/>
                <a:cs typeface="Meiryo UI" pitchFamily="50" charset="-128"/>
              </a:rPr>
              <a:t>　　　・市営住宅附帯駐車場照明灯の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化</a:t>
            </a:r>
            <a:endParaRPr lang="en-US" altLang="ja-JP" sz="1050" dirty="0">
              <a:solidFill>
                <a:prstClr val="black"/>
              </a:solidFill>
              <a:latin typeface="Meiryo UI" pitchFamily="50" charset="-128"/>
              <a:ea typeface="Meiryo UI" pitchFamily="50" charset="-128"/>
              <a:cs typeface="Meiryo UI" pitchFamily="50" charset="-128"/>
            </a:endParaRPr>
          </a:p>
          <a:p>
            <a:pPr lvl="0"/>
            <a:r>
              <a:rPr lang="ja-JP" altLang="en-US" sz="1050" dirty="0">
                <a:solidFill>
                  <a:prstClr val="black"/>
                </a:solidFill>
                <a:latin typeface="Meiryo UI" pitchFamily="50" charset="-128"/>
                <a:ea typeface="Meiryo UI" pitchFamily="50" charset="-128"/>
                <a:cs typeface="Meiryo UI" pitchFamily="50" charset="-128"/>
              </a:rPr>
              <a:t>　　　・小</a:t>
            </a:r>
            <a:r>
              <a:rPr lang="ja-JP" altLang="en-US" sz="1050" dirty="0">
                <a:solidFill>
                  <a:srgbClr val="FF0000"/>
                </a:solidFill>
                <a:latin typeface="Meiryo UI" pitchFamily="50" charset="-128"/>
                <a:ea typeface="Meiryo UI" pitchFamily="50" charset="-128"/>
                <a:cs typeface="Meiryo UI" pitchFamily="50" charset="-128"/>
              </a:rPr>
              <a:t>・中・高等</a:t>
            </a:r>
            <a:r>
              <a:rPr lang="ja-JP" altLang="en-US" sz="1050" dirty="0">
                <a:solidFill>
                  <a:prstClr val="black"/>
                </a:solidFill>
                <a:latin typeface="Meiryo UI" pitchFamily="50" charset="-128"/>
                <a:ea typeface="Meiryo UI" pitchFamily="50" charset="-128"/>
                <a:cs typeface="Meiryo UI" pitchFamily="50" charset="-128"/>
              </a:rPr>
              <a:t>学校体育館</a:t>
            </a:r>
            <a:r>
              <a:rPr lang="ja-JP" altLang="en-US" sz="1050" dirty="0">
                <a:solidFill>
                  <a:srgbClr val="FF0000"/>
                </a:solidFill>
                <a:latin typeface="Meiryo UI" pitchFamily="50" charset="-128"/>
                <a:ea typeface="Meiryo UI" pitchFamily="50" charset="-128"/>
                <a:cs typeface="Meiryo UI" pitchFamily="50" charset="-128"/>
              </a:rPr>
              <a:t>等</a:t>
            </a:r>
            <a:r>
              <a:rPr lang="ja-JP" altLang="en-US" sz="1050" dirty="0">
                <a:solidFill>
                  <a:prstClr val="black"/>
                </a:solidFill>
                <a:latin typeface="Meiryo UI" pitchFamily="50" charset="-128"/>
                <a:ea typeface="Meiryo UI" pitchFamily="50" charset="-128"/>
                <a:cs typeface="Meiryo UI" pitchFamily="50" charset="-128"/>
              </a:rPr>
              <a:t>での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照明化（友渕小学校分校</a:t>
            </a:r>
            <a:r>
              <a:rPr lang="ja-JP" altLang="en-US" sz="1050" dirty="0">
                <a:solidFill>
                  <a:srgbClr val="FF0000"/>
                </a:solidFill>
                <a:latin typeface="Meiryo UI" pitchFamily="50" charset="-128"/>
                <a:ea typeface="Meiryo UI" pitchFamily="50" charset="-128"/>
                <a:cs typeface="Meiryo UI" pitchFamily="50" charset="-128"/>
              </a:rPr>
              <a:t>外</a:t>
            </a:r>
            <a:r>
              <a:rPr lang="en-US" altLang="ja-JP" sz="1050" dirty="0">
                <a:solidFill>
                  <a:srgbClr val="FF0000"/>
                </a:solidFill>
                <a:latin typeface="Meiryo UI" pitchFamily="50" charset="-128"/>
                <a:ea typeface="Meiryo UI" pitchFamily="50" charset="-128"/>
                <a:cs typeface="Meiryo UI" pitchFamily="50" charset="-128"/>
              </a:rPr>
              <a:t>147</a:t>
            </a:r>
            <a:r>
              <a:rPr lang="ja-JP" altLang="en-US" sz="1050" dirty="0">
                <a:solidFill>
                  <a:srgbClr val="FF0000"/>
                </a:solidFill>
                <a:latin typeface="Meiryo UI" pitchFamily="50" charset="-128"/>
                <a:ea typeface="Meiryo UI" pitchFamily="50" charset="-128"/>
                <a:cs typeface="Meiryo UI" pitchFamily="50" charset="-128"/>
              </a:rPr>
              <a:t>校</a:t>
            </a:r>
            <a:r>
              <a:rPr lang="ja-JP" altLang="en-US" sz="1050" dirty="0">
                <a:solidFill>
                  <a:prstClr val="black"/>
                </a:solidFill>
                <a:latin typeface="Meiryo UI" pitchFamily="50" charset="-128"/>
                <a:ea typeface="Meiryo UI" pitchFamily="50" charset="-128"/>
                <a:cs typeface="Meiryo UI" pitchFamily="50" charset="-128"/>
              </a:rPr>
              <a:t>）</a:t>
            </a:r>
            <a:endParaRPr lang="en-US" altLang="ja-JP" sz="1050" dirty="0">
              <a:solidFill>
                <a:prstClr val="black"/>
              </a:solidFill>
              <a:latin typeface="Meiryo UI" pitchFamily="50" charset="-128"/>
              <a:ea typeface="Meiryo UI" pitchFamily="50" charset="-128"/>
              <a:cs typeface="Meiryo UI" pitchFamily="50" charset="-128"/>
            </a:endParaRPr>
          </a:p>
          <a:p>
            <a:pPr lvl="0"/>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地下鉄</a:t>
            </a:r>
            <a:r>
              <a:rPr lang="ja-JP" altLang="en-US" sz="1050" dirty="0" smtClean="0">
                <a:solidFill>
                  <a:srgbClr val="FF0000"/>
                </a:solidFill>
                <a:latin typeface="Meiryo UI" pitchFamily="50" charset="-128"/>
                <a:ea typeface="Meiryo UI" pitchFamily="50" charset="-128"/>
                <a:cs typeface="Meiryo UI" pitchFamily="50" charset="-128"/>
              </a:rPr>
              <a:t>駅</a:t>
            </a:r>
            <a:r>
              <a:rPr lang="ja-JP" altLang="en-US" sz="1050" dirty="0">
                <a:solidFill>
                  <a:srgbClr val="FF0000"/>
                </a:solidFill>
                <a:latin typeface="Meiryo UI" pitchFamily="50" charset="-128"/>
                <a:ea typeface="Meiryo UI" pitchFamily="50" charset="-128"/>
                <a:cs typeface="Meiryo UI" pitchFamily="50" charset="-128"/>
              </a:rPr>
              <a:t>設備等の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導入</a:t>
            </a:r>
            <a:endParaRPr lang="en-US" altLang="ja-JP" sz="1050" dirty="0">
              <a:solidFill>
                <a:prstClr val="black"/>
              </a:solidFill>
              <a:latin typeface="Meiryo UI" pitchFamily="50" charset="-128"/>
              <a:ea typeface="Meiryo UI" pitchFamily="50" charset="-128"/>
              <a:cs typeface="Meiryo UI" pitchFamily="50" charset="-128"/>
            </a:endParaRPr>
          </a:p>
          <a:p>
            <a:pPr lvl="0"/>
            <a:r>
              <a:rPr lang="ja-JP" altLang="en-US" sz="1050" dirty="0">
                <a:solidFill>
                  <a:prstClr val="black"/>
                </a:solidFill>
                <a:latin typeface="Meiryo UI" pitchFamily="50" charset="-128"/>
                <a:ea typeface="Meiryo UI" pitchFamily="50" charset="-128"/>
                <a:cs typeface="Meiryo UI" pitchFamily="50" charset="-128"/>
              </a:rPr>
              <a:t>　　　・廃棄物焼却工場の</a:t>
            </a:r>
            <a:r>
              <a:rPr lang="en-US" altLang="ja-JP" sz="1050" dirty="0">
                <a:solidFill>
                  <a:prstClr val="black"/>
                </a:solidFill>
                <a:latin typeface="Meiryo UI" pitchFamily="50" charset="-128"/>
                <a:ea typeface="Meiryo UI" pitchFamily="50" charset="-128"/>
                <a:cs typeface="Meiryo UI" pitchFamily="50" charset="-128"/>
              </a:rPr>
              <a:t>LED</a:t>
            </a:r>
            <a:r>
              <a:rPr lang="ja-JP" altLang="en-US" sz="1050" dirty="0">
                <a:solidFill>
                  <a:prstClr val="black"/>
                </a:solidFill>
                <a:latin typeface="Meiryo UI" pitchFamily="50" charset="-128"/>
                <a:ea typeface="Meiryo UI" pitchFamily="50" charset="-128"/>
                <a:cs typeface="Meiryo UI" pitchFamily="50" charset="-128"/>
              </a:rPr>
              <a:t>化（鶴見工場</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05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671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9"/>
            <a:ext cx="9625781" cy="557539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3" y="1271351"/>
            <a:ext cx="8309168" cy="1438855"/>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電気事業者等による報告制度の推進、エネルギー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電気の需要の平準化の取組促進）　</a:t>
            </a:r>
          </a:p>
        </p:txBody>
      </p:sp>
      <p:sp>
        <p:nvSpPr>
          <p:cNvPr id="14" name="正方形/長方形 13"/>
          <p:cNvSpPr/>
          <p:nvPr/>
        </p:nvSpPr>
        <p:spPr>
          <a:xfrm>
            <a:off x="560512" y="4962318"/>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62957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94147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32</a:t>
            </a:r>
            <a:endParaRPr kumimoji="1" lang="ja-JP" altLang="en-US" b="1" dirty="0"/>
          </a:p>
        </p:txBody>
      </p:sp>
      <p:sp>
        <p:nvSpPr>
          <p:cNvPr id="11" name="角丸四角形 10"/>
          <p:cNvSpPr/>
          <p:nvPr/>
        </p:nvSpPr>
        <p:spPr>
          <a:xfrm>
            <a:off x="243661" y="29125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255155"/>
            <a:ext cx="8912373" cy="1169551"/>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バーチャルパワープラント（</a:t>
            </a:r>
            <a:r>
              <a:rPr lang="en-US" altLang="ja-JP"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VPP</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）構築</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な新エネルギー事業の創出・普及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3" y="1279295"/>
            <a:ext cx="1063501"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p:txBody>
      </p:sp>
      <p:sp>
        <p:nvSpPr>
          <p:cNvPr id="18" name="正方形/長方形 17"/>
          <p:cNvSpPr/>
          <p:nvPr/>
        </p:nvSpPr>
        <p:spPr>
          <a:xfrm>
            <a:off x="8777735" y="3268803"/>
            <a:ext cx="476794"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p:txBody>
      </p:sp>
      <p:sp>
        <p:nvSpPr>
          <p:cNvPr id="19" name="正方形/長方形 18"/>
          <p:cNvSpPr/>
          <p:nvPr/>
        </p:nvSpPr>
        <p:spPr>
          <a:xfrm>
            <a:off x="8758782" y="4962318"/>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1142367"/>
            <a:ext cx="9668458" cy="319140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272480" y="1184024"/>
            <a:ext cx="301663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3315465" y="1268335"/>
            <a:ext cx="2280104"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srgbClr val="FF0000"/>
                </a:solidFill>
                <a:latin typeface="Meiryo UI" pitchFamily="50" charset="-128"/>
                <a:ea typeface="Meiryo UI" pitchFamily="50" charset="-128"/>
                <a:cs typeface="Meiryo UI" pitchFamily="50" charset="-128"/>
              </a:rPr>
              <a:t>8,210</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534453"/>
            <a:ext cx="9089223"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8" name="円/楕円 57"/>
          <p:cNvSpPr/>
          <p:nvPr/>
        </p:nvSpPr>
        <p:spPr bwMode="auto">
          <a:xfrm>
            <a:off x="5557500" y="253144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59" name="テキスト ボックス 52"/>
          <p:cNvSpPr txBox="1">
            <a:spLocks noChangeArrowheads="1"/>
          </p:cNvSpPr>
          <p:nvPr/>
        </p:nvSpPr>
        <p:spPr bwMode="auto">
          <a:xfrm>
            <a:off x="4793847" y="2216456"/>
            <a:ext cx="4432239" cy="269432"/>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282618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18249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62" name="テキスト ボックス 53"/>
          <p:cNvSpPr>
            <a:spLocks noChangeArrowheads="1"/>
          </p:cNvSpPr>
          <p:nvPr/>
        </p:nvSpPr>
        <p:spPr bwMode="auto">
          <a:xfrm>
            <a:off x="6682685" y="281451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369623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369623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37252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prstClr val="white"/>
                    </a:solidFill>
                  </a:rPr>
                  <a:t>エネルギー</a:t>
                </a:r>
                <a:endParaRPr lang="en-US" altLang="ja-JP" sz="1000" b="1" dirty="0">
                  <a:solidFill>
                    <a:prstClr val="white"/>
                  </a:solidFill>
                </a:endParaRPr>
              </a:p>
              <a:p>
                <a:r>
                  <a:rPr lang="ja-JP" altLang="en-US" sz="1000" b="1" dirty="0">
                    <a:solidFill>
                      <a:prstClr val="white"/>
                    </a:solidFill>
                  </a:rPr>
                  <a:t>面的利用</a:t>
                </a:r>
                <a:endParaRPr lang="en-US" altLang="ja-JP" sz="1000" b="1" dirty="0">
                  <a:solidFill>
                    <a:prstClr val="white"/>
                  </a:solidFill>
                </a:endParaRPr>
              </a:p>
              <a:p>
                <a:r>
                  <a:rPr lang="ja-JP" altLang="en-US" sz="1000" b="1" dirty="0">
                    <a:solidFill>
                      <a:prstClr val="white"/>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solidFill>
                    <a:prstClr val="black"/>
                  </a:solidFill>
                </a:rPr>
                <a:t>エネルギーのネットワーク化</a:t>
              </a:r>
            </a:p>
          </p:txBody>
        </p:sp>
      </p:grpSp>
      <p:sp>
        <p:nvSpPr>
          <p:cNvPr id="40" name="角丸四角形 39"/>
          <p:cNvSpPr/>
          <p:nvPr/>
        </p:nvSpPr>
        <p:spPr>
          <a:xfrm>
            <a:off x="118707" y="4412479"/>
            <a:ext cx="9685723" cy="232889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1" name="角丸四角形 40"/>
          <p:cNvSpPr/>
          <p:nvPr/>
        </p:nvSpPr>
        <p:spPr>
          <a:xfrm>
            <a:off x="272480" y="4478914"/>
            <a:ext cx="53913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dirty="0" smtClean="0">
                <a:solidFill>
                  <a:prstClr val="black"/>
                </a:solidFill>
                <a:latin typeface="Meiryo UI" pitchFamily="50" charset="-128"/>
                <a:ea typeface="Meiryo UI" pitchFamily="50" charset="-128"/>
                <a:cs typeface="Meiryo UI" pitchFamily="50" charset="-128"/>
              </a:rPr>
              <a:t>ガス</a:t>
            </a:r>
            <a:r>
              <a:rPr lang="ja-JP" altLang="en-US" sz="1600" b="1" dirty="0">
                <a:solidFill>
                  <a:prstClr val="black"/>
                </a:solidFill>
                <a:latin typeface="Meiryo UI" pitchFamily="50" charset="-128"/>
                <a:ea typeface="Meiryo UI" pitchFamily="50" charset="-128"/>
                <a:cs typeface="Meiryo UI" pitchFamily="50" charset="-128"/>
              </a:rPr>
              <a:t>冷暖房･蓄熱式</a:t>
            </a:r>
            <a:r>
              <a:rPr lang="ja-JP" altLang="en-US" sz="1600" b="1" dirty="0" smtClean="0">
                <a:solidFill>
                  <a:prstClr val="black"/>
                </a:solidFill>
                <a:latin typeface="Meiryo UI" pitchFamily="50" charset="-128"/>
                <a:ea typeface="Meiryo UI" pitchFamily="50" charset="-128"/>
                <a:cs typeface="Meiryo UI" pitchFamily="50" charset="-128"/>
              </a:rPr>
              <a:t>空調・コージェネレーション等の導入促進</a:t>
            </a:r>
            <a:endParaRPr lang="ja-JP" altLang="en-US" sz="1600" b="1" dirty="0">
              <a:solidFill>
                <a:prstClr val="black"/>
              </a:solidFill>
              <a:latin typeface="Meiryo UI" pitchFamily="50" charset="-128"/>
              <a:ea typeface="Meiryo UI" pitchFamily="50" charset="-128"/>
              <a:cs typeface="Meiryo UI" pitchFamily="50" charset="-128"/>
            </a:endParaRPr>
          </a:p>
          <a:p>
            <a:pPr algn="ctr">
              <a:defRPr/>
            </a:pP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142735" y="4861545"/>
            <a:ext cx="6701817" cy="692497"/>
          </a:xfrm>
          <a:prstGeom prst="rect">
            <a:avLst/>
          </a:prstGeom>
          <a:noFill/>
          <a:ln w="9525">
            <a:noFill/>
            <a:miter lim="800000"/>
            <a:headEnd/>
            <a:tailEnd/>
          </a:ln>
        </p:spPr>
        <p:txBody>
          <a:bodyPr wrap="square">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a:t>
            </a:r>
            <a:r>
              <a:rPr lang="ja-JP" altLang="ja-JP" sz="1300" dirty="0" smtClean="0">
                <a:solidFill>
                  <a:prstClr val="black"/>
                </a:solidFill>
                <a:latin typeface="Meiryo UI" pitchFamily="50" charset="-128"/>
                <a:ea typeface="Meiryo UI" pitchFamily="50" charset="-128"/>
                <a:cs typeface="Meiryo UI" pitchFamily="50" charset="-128"/>
              </a:rPr>
              <a:t>電力</a:t>
            </a:r>
            <a:r>
              <a:rPr lang="ja-JP" altLang="en-US" sz="1300" dirty="0" smtClean="0">
                <a:solidFill>
                  <a:prstClr val="black"/>
                </a:solidFill>
                <a:latin typeface="Meiryo UI" pitchFamily="50" charset="-128"/>
                <a:ea typeface="Meiryo UI" pitchFamily="50" charset="-128"/>
                <a:cs typeface="Meiryo UI" pitchFamily="50" charset="-128"/>
              </a:rPr>
              <a:t>ピーク対策に資する設備として、ガス冷暖房、蓄熱式空調機、コージェネレーションシステム</a:t>
            </a:r>
            <a:r>
              <a:rPr lang="ja-JP" altLang="en-US" sz="1300" dirty="0" smtClean="0">
                <a:solidFill>
                  <a:srgbClr val="FF0000"/>
                </a:solidFill>
                <a:latin typeface="Meiryo UI" pitchFamily="50" charset="-128"/>
                <a:ea typeface="Meiryo UI" pitchFamily="50" charset="-128"/>
                <a:cs typeface="Meiryo UI" pitchFamily="50" charset="-128"/>
              </a:rPr>
              <a:t>、燃料電池</a:t>
            </a:r>
            <a:r>
              <a:rPr lang="ja-JP" altLang="en-US" sz="1300" dirty="0" smtClean="0">
                <a:solidFill>
                  <a:prstClr val="black"/>
                </a:solidFill>
                <a:latin typeface="Meiryo UI" pitchFamily="50" charset="-128"/>
                <a:ea typeface="Meiryo UI" pitchFamily="50" charset="-128"/>
                <a:cs typeface="Meiryo UI" pitchFamily="50" charset="-128"/>
              </a:rPr>
              <a:t>等の効果について、ホームページをはじめ、セミナー･啓発イベント等において情報発信</a:t>
            </a:r>
            <a:r>
              <a:rPr lang="ja-JP" altLang="en-US" sz="1300" dirty="0">
                <a:solidFill>
                  <a:prstClr val="black"/>
                </a:solidFill>
                <a:latin typeface="Meiryo UI" pitchFamily="50" charset="-128"/>
                <a:ea typeface="Meiryo UI" pitchFamily="50" charset="-128"/>
                <a:cs typeface="Meiryo UI" pitchFamily="50" charset="-128"/>
              </a:rPr>
              <a:t>することにより</a:t>
            </a:r>
            <a:r>
              <a:rPr lang="ja-JP" altLang="en-US" sz="1300" dirty="0" smtClean="0">
                <a:solidFill>
                  <a:prstClr val="black"/>
                </a:solidFill>
                <a:latin typeface="Meiryo UI" pitchFamily="50" charset="-128"/>
                <a:ea typeface="Meiryo UI" pitchFamily="50" charset="-128"/>
                <a:cs typeface="Meiryo UI" pitchFamily="50" charset="-128"/>
              </a:rPr>
              <a:t>、導入を促進します。</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451497" y="5515729"/>
            <a:ext cx="6231187" cy="1200329"/>
          </a:xfrm>
          <a:prstGeom prst="rect">
            <a:avLst/>
          </a:prstGeom>
          <a:noFill/>
          <a:ln w="9525">
            <a:noFill/>
            <a:miter lim="800000"/>
            <a:headEnd/>
            <a:tailEnd/>
          </a:ln>
        </p:spPr>
        <p:txBody>
          <a:bodyPr wrap="square">
            <a:spAutoFit/>
          </a:bodyPr>
          <a:lstStyle/>
          <a:p>
            <a:pPr marL="85725" indent="-85725"/>
            <a:r>
              <a:rPr lang="ja-JP" altLang="en-US" sz="1200" dirty="0" smtClean="0">
                <a:solidFill>
                  <a:prstClr val="black"/>
                </a:solidFill>
                <a:latin typeface="Meiryo UI" pitchFamily="50" charset="-128"/>
                <a:ea typeface="Meiryo UI" pitchFamily="50" charset="-128"/>
                <a:cs typeface="Meiryo UI" pitchFamily="50" charset="-128"/>
              </a:rPr>
              <a:t>◇ガス</a:t>
            </a:r>
            <a:r>
              <a:rPr lang="ja-JP" altLang="en-US" sz="1200" dirty="0">
                <a:solidFill>
                  <a:prstClr val="black"/>
                </a:solidFill>
                <a:latin typeface="Meiryo UI" pitchFamily="50" charset="-128"/>
                <a:ea typeface="Meiryo UI" pitchFamily="50" charset="-128"/>
                <a:cs typeface="Meiryo UI" pitchFamily="50" charset="-128"/>
              </a:rPr>
              <a:t>冷暖房</a:t>
            </a:r>
            <a:r>
              <a:rPr lang="ja-JP" altLang="en-US" sz="1200" dirty="0" smtClean="0">
                <a:solidFill>
                  <a:prstClr val="black"/>
                </a:solidFill>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ピークカット</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され、電力需要の</a:t>
            </a:r>
            <a:r>
              <a:rPr lang="en-US" altLang="ja-JP" sz="1200" dirty="0" smtClean="0">
                <a:solidFill>
                  <a:prstClr val="black"/>
                </a:solidFill>
                <a:latin typeface="Meiryo UI" pitchFamily="50" charset="-128"/>
                <a:ea typeface="Meiryo UI" pitchFamily="50" charset="-128"/>
                <a:cs typeface="Meiryo UI" pitchFamily="50" charset="-128"/>
              </a:rPr>
              <a:t/>
            </a:r>
            <a:br>
              <a:rPr lang="en-US" altLang="ja-JP" sz="1200" dirty="0" smtClean="0">
                <a:solidFill>
                  <a:prstClr val="black"/>
                </a:solidFill>
                <a:latin typeface="Meiryo UI" pitchFamily="50" charset="-128"/>
                <a:ea typeface="Meiryo UI" pitchFamily="50" charset="-128"/>
                <a:cs typeface="Meiryo UI" pitchFamily="50" charset="-128"/>
              </a:rPr>
            </a:br>
            <a:r>
              <a:rPr lang="ja-JP" altLang="en-US" sz="1200" dirty="0" smtClean="0">
                <a:solidFill>
                  <a:prstClr val="black"/>
                </a:solidFill>
                <a:latin typeface="Meiryo UI" pitchFamily="50" charset="-128"/>
                <a:ea typeface="Meiryo UI" pitchFamily="50" charset="-128"/>
                <a:cs typeface="Meiryo UI" pitchFamily="50" charset="-128"/>
              </a:rPr>
              <a:t>　平準化に寄与します。</a:t>
            </a:r>
            <a:endParaRPr lang="en-US" altLang="ja-JP" sz="1200" dirty="0" smtClean="0">
              <a:solidFill>
                <a:prstClr val="black"/>
              </a:solidFill>
              <a:latin typeface="Meiryo UI" pitchFamily="50" charset="-128"/>
              <a:ea typeface="Meiryo UI" pitchFamily="50" charset="-128"/>
              <a:cs typeface="Meiryo UI" pitchFamily="50" charset="-128"/>
            </a:endParaRPr>
          </a:p>
          <a:p>
            <a:pPr marL="85725" indent="-85725"/>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ピークシフト</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することができ</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
            </a:r>
            <a:br>
              <a:rPr lang="en-US" altLang="ja-JP" sz="1200" dirty="0" smtClean="0">
                <a:solidFill>
                  <a:prstClr val="black"/>
                </a:solidFill>
                <a:latin typeface="Meiryo UI" pitchFamily="50" charset="-128"/>
                <a:ea typeface="Meiryo UI" pitchFamily="50" charset="-128"/>
                <a:cs typeface="Meiryo UI" pitchFamily="50" charset="-128"/>
              </a:rPr>
            </a:br>
            <a:r>
              <a:rPr lang="ja-JP" altLang="en-US" sz="1200" dirty="0" smtClean="0">
                <a:solidFill>
                  <a:prstClr val="black"/>
                </a:solidFill>
                <a:latin typeface="Meiryo UI" pitchFamily="50" charset="-128"/>
                <a:ea typeface="Meiryo UI" pitchFamily="50" charset="-128"/>
                <a:cs typeface="Meiryo UI" pitchFamily="50" charset="-128"/>
              </a:rPr>
              <a:t>　電力</a:t>
            </a:r>
            <a:r>
              <a:rPr lang="ja-JP" altLang="en-US" sz="1200" dirty="0">
                <a:solidFill>
                  <a:prstClr val="black"/>
                </a:solidFill>
                <a:latin typeface="Meiryo UI" pitchFamily="50" charset="-128"/>
                <a:ea typeface="Meiryo UI" pitchFamily="50" charset="-128"/>
                <a:cs typeface="Meiryo UI" pitchFamily="50" charset="-128"/>
              </a:rPr>
              <a:t>需要の平準化に寄与</a:t>
            </a:r>
            <a:r>
              <a:rPr lang="ja-JP" altLang="en-US" sz="1200" dirty="0" smtClean="0">
                <a:solidFill>
                  <a:prstClr val="black"/>
                </a:solidFill>
                <a:latin typeface="Meiryo UI" pitchFamily="50" charset="-128"/>
                <a:ea typeface="Meiryo UI" pitchFamily="50" charset="-128"/>
                <a:cs typeface="Meiryo UI" pitchFamily="50" charset="-128"/>
              </a:rPr>
              <a:t>します。</a:t>
            </a:r>
            <a:endParaRPr lang="en-US" altLang="ja-JP" sz="1200" dirty="0" smtClean="0">
              <a:solidFill>
                <a:prstClr val="black"/>
              </a:solidFill>
              <a:latin typeface="Meiryo UI" pitchFamily="50" charset="-128"/>
              <a:ea typeface="Meiryo UI" pitchFamily="50" charset="-128"/>
              <a:cs typeface="Meiryo UI" pitchFamily="50" charset="-128"/>
            </a:endParaRPr>
          </a:p>
          <a:p>
            <a:pPr marL="85725" indent="-85725"/>
            <a:r>
              <a:rPr lang="ja-JP" altLang="en-US" sz="1200" dirty="0" smtClean="0">
                <a:solidFill>
                  <a:prstClr val="black"/>
                </a:solidFill>
                <a:latin typeface="Meiryo UI" pitchFamily="50" charset="-128"/>
                <a:ea typeface="Meiryo UI" pitchFamily="50" charset="-128"/>
                <a:cs typeface="Meiryo UI" pitchFamily="50" charset="-128"/>
              </a:rPr>
              <a:t>◇コージェネレーションシステム</a:t>
            </a:r>
            <a:r>
              <a:rPr lang="ja-JP" altLang="en-US" sz="1200" dirty="0" smtClean="0">
                <a:solidFill>
                  <a:srgbClr val="FF0000"/>
                </a:solidFill>
                <a:latin typeface="Meiryo UI" pitchFamily="50" charset="-128"/>
                <a:ea typeface="Meiryo UI" pitchFamily="50" charset="-128"/>
                <a:cs typeface="Meiryo UI" pitchFamily="50" charset="-128"/>
              </a:rPr>
              <a:t>、燃料電池</a:t>
            </a:r>
            <a:r>
              <a:rPr lang="ja-JP" altLang="en-US" sz="1200" dirty="0" smtClean="0">
                <a:solidFill>
                  <a:prstClr val="black"/>
                </a:solidFill>
                <a:latin typeface="Meiryo UI" pitchFamily="50" charset="-128"/>
                <a:ea typeface="Meiryo UI" pitchFamily="50" charset="-128"/>
                <a:cs typeface="Meiryo UI" pitchFamily="50" charset="-128"/>
              </a:rPr>
              <a:t>は、自立・分散型電源として、電力需給逼迫時や</a:t>
            </a:r>
            <a:r>
              <a:rPr lang="en-US" altLang="ja-JP" sz="1200" dirty="0" smtClean="0">
                <a:solidFill>
                  <a:prstClr val="black"/>
                </a:solidFill>
                <a:latin typeface="Meiryo UI" pitchFamily="50" charset="-128"/>
                <a:ea typeface="Meiryo UI" pitchFamily="50" charset="-128"/>
                <a:cs typeface="Meiryo UI" pitchFamily="50" charset="-128"/>
              </a:rPr>
              <a:t/>
            </a:r>
            <a:br>
              <a:rPr lang="en-US" altLang="ja-JP" sz="1200" dirty="0" smtClean="0">
                <a:solidFill>
                  <a:prstClr val="black"/>
                </a:solidFill>
                <a:latin typeface="Meiryo UI" pitchFamily="50" charset="-128"/>
                <a:ea typeface="Meiryo UI" pitchFamily="50" charset="-128"/>
                <a:cs typeface="Meiryo UI" pitchFamily="50" charset="-128"/>
              </a:rPr>
            </a:br>
            <a:r>
              <a:rPr lang="ja-JP" altLang="en-US" sz="1200" dirty="0" smtClean="0">
                <a:solidFill>
                  <a:prstClr val="black"/>
                </a:solidFill>
                <a:latin typeface="Meiryo UI" pitchFamily="50" charset="-128"/>
                <a:ea typeface="Meiryo UI" pitchFamily="50" charset="-128"/>
                <a:cs typeface="Meiryo UI" pitchFamily="50" charset="-128"/>
              </a:rPr>
              <a:t>　災害時における電力の安定供給に寄与します</a:t>
            </a:r>
            <a:r>
              <a:rPr lang="ja-JP" altLang="en-US" sz="1200" dirty="0">
                <a:solidFill>
                  <a:prstClr val="black"/>
                </a:solidFill>
                <a:latin typeface="Meiryo UI" pitchFamily="50" charset="-128"/>
                <a:ea typeface="Meiryo UI" pitchFamily="50" charset="-128"/>
                <a:cs typeface="Meiryo UI" pitchFamily="50" charset="-128"/>
              </a:rPr>
              <a:t>。</a:t>
            </a:r>
          </a:p>
        </p:txBody>
      </p:sp>
      <p:sp>
        <p:nvSpPr>
          <p:cNvPr id="44" name="正方形/長方形 43"/>
          <p:cNvSpPr/>
          <p:nvPr/>
        </p:nvSpPr>
        <p:spPr>
          <a:xfrm>
            <a:off x="5681121" y="463803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33</a:t>
            </a:r>
            <a:endParaRPr lang="ja-JP" altLang="en-US" b="1" dirty="0">
              <a:solidFill>
                <a:prstClr val="white"/>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810" t="17344" r="16982" b="30484"/>
          <a:stretch/>
        </p:blipFill>
        <p:spPr bwMode="auto">
          <a:xfrm>
            <a:off x="6844552" y="5081630"/>
            <a:ext cx="2837329" cy="156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角丸四角形 27"/>
          <p:cNvSpPr/>
          <p:nvPr/>
        </p:nvSpPr>
        <p:spPr>
          <a:xfrm>
            <a:off x="1132328" y="537045"/>
            <a:ext cx="8664594" cy="534186"/>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デマンドレスポンスや分散型電源（コージェネレーション等）の普及促進、多様な電力事業者の参入促進などにより、電力ピーク需要の抑制、電力供給の安定化に向けた取組みを促進します。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29" name="角丸四角形 28"/>
          <p:cNvSpPr/>
          <p:nvPr/>
        </p:nvSpPr>
        <p:spPr>
          <a:xfrm>
            <a:off x="139768" y="537045"/>
            <a:ext cx="992560" cy="53418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245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04580" y="614149"/>
            <a:ext cx="9668458" cy="608690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wrap="square" tIns="0" bIns="0"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425884" y="1257120"/>
            <a:ext cx="9089223" cy="1000274"/>
          </a:xfrm>
          <a:prstGeom prst="rect">
            <a:avLst/>
          </a:prstGeom>
          <a:noFill/>
        </p:spPr>
        <p:txBody>
          <a:bodyPr wrap="square" rtlCol="0">
            <a:spAutoFit/>
          </a:bodyPr>
          <a:lstStyle/>
          <a:p>
            <a:r>
              <a:rPr lang="ja-JP" altLang="en-US" sz="1300" dirty="0" smtClean="0">
                <a:solidFill>
                  <a:srgbClr val="FF0000"/>
                </a:solidFill>
                <a:latin typeface="Meiryo UI" pitchFamily="50" charset="-128"/>
                <a:ea typeface="Meiryo UI" pitchFamily="50" charset="-128"/>
                <a:cs typeface="Meiryo UI" pitchFamily="50" charset="-128"/>
              </a:rPr>
              <a:t>◆</a:t>
            </a:r>
            <a:r>
              <a:rPr lang="ja-JP" altLang="en-US" sz="1300" dirty="0" smtClean="0">
                <a:solidFill>
                  <a:srgbClr val="FF0000"/>
                </a:solidFill>
                <a:latin typeface="Meiryo UI" panose="020B0604030504040204" pitchFamily="50" charset="-128"/>
                <a:ea typeface="Meiryo UI" panose="020B0604030504040204" pitchFamily="50" charset="-128"/>
              </a:rPr>
              <a:t>既存のリソースを</a:t>
            </a:r>
            <a:r>
              <a:rPr lang="ja-JP" altLang="en-US" sz="1300" dirty="0">
                <a:solidFill>
                  <a:srgbClr val="FF0000"/>
                </a:solidFill>
                <a:latin typeface="Meiryo UI" panose="020B0604030504040204" pitchFamily="50" charset="-128"/>
                <a:ea typeface="Meiryo UI" panose="020B0604030504040204" pitchFamily="50" charset="-128"/>
              </a:rPr>
              <a:t>活用し、需給逼迫時や電力調達価格上昇時における需要抑制の</a:t>
            </a:r>
            <a:r>
              <a:rPr lang="ja-JP" altLang="en-US" sz="1300" dirty="0" smtClean="0">
                <a:solidFill>
                  <a:srgbClr val="FF0000"/>
                </a:solidFill>
                <a:latin typeface="Meiryo UI" panose="020B0604030504040204" pitchFamily="50" charset="-128"/>
                <a:ea typeface="Meiryo UI" panose="020B0604030504040204" pitchFamily="50" charset="-128"/>
              </a:rPr>
              <a:t>実施や</a:t>
            </a:r>
            <a:r>
              <a:rPr lang="ja-JP" altLang="en-US" sz="1300" dirty="0">
                <a:solidFill>
                  <a:srgbClr val="FF0000"/>
                </a:solidFill>
                <a:latin typeface="Meiryo UI" panose="020B0604030504040204" pitchFamily="50" charset="-128"/>
                <a:ea typeface="Meiryo UI" panose="020B0604030504040204" pitchFamily="50" charset="-128"/>
              </a:rPr>
              <a:t>、再生可能エネルギーの余剰電力時の</a:t>
            </a:r>
            <a:r>
              <a:rPr lang="ja-JP" altLang="en-US" sz="1300" dirty="0" smtClean="0">
                <a:solidFill>
                  <a:srgbClr val="FF0000"/>
                </a:solidFill>
                <a:latin typeface="Meiryo UI" panose="020B0604030504040204" pitchFamily="50" charset="-128"/>
                <a:ea typeface="Meiryo UI" panose="020B0604030504040204" pitchFamily="50" charset="-128"/>
              </a:rPr>
              <a:t>電力</a:t>
            </a:r>
            <a:endParaRPr lang="en-US" altLang="ja-JP" sz="1300" dirty="0" smtClean="0">
              <a:solidFill>
                <a:srgbClr val="FF0000"/>
              </a:solidFill>
              <a:latin typeface="Meiryo UI" panose="020B0604030504040204" pitchFamily="50" charset="-128"/>
              <a:ea typeface="Meiryo UI" panose="020B0604030504040204" pitchFamily="50" charset="-128"/>
            </a:endParaRPr>
          </a:p>
          <a:p>
            <a:r>
              <a:rPr lang="ja-JP" altLang="en-US" sz="1300" dirty="0" smtClean="0">
                <a:solidFill>
                  <a:srgbClr val="FF0000"/>
                </a:solidFill>
                <a:latin typeface="Meiryo UI" panose="020B0604030504040204" pitchFamily="50" charset="-128"/>
                <a:ea typeface="Meiryo UI" panose="020B0604030504040204" pitchFamily="50" charset="-128"/>
              </a:rPr>
              <a:t>　需要</a:t>
            </a:r>
            <a:r>
              <a:rPr lang="ja-JP" altLang="en-US" sz="1300" dirty="0">
                <a:solidFill>
                  <a:srgbClr val="FF0000"/>
                </a:solidFill>
                <a:latin typeface="Meiryo UI" panose="020B0604030504040204" pitchFamily="50" charset="-128"/>
                <a:ea typeface="Meiryo UI" panose="020B0604030504040204" pitchFamily="50" charset="-128"/>
              </a:rPr>
              <a:t>を</a:t>
            </a:r>
            <a:r>
              <a:rPr lang="ja-JP" altLang="en-US" sz="1300" dirty="0" smtClean="0">
                <a:solidFill>
                  <a:srgbClr val="FF0000"/>
                </a:solidFill>
                <a:latin typeface="Meiryo UI" panose="020B0604030504040204" pitchFamily="50" charset="-128"/>
                <a:ea typeface="Meiryo UI" panose="020B0604030504040204" pitchFamily="50" charset="-128"/>
              </a:rPr>
              <a:t>創出し</a:t>
            </a:r>
            <a:r>
              <a:rPr lang="ja-JP" altLang="en-US" sz="1300" dirty="0">
                <a:solidFill>
                  <a:srgbClr val="FF0000"/>
                </a:solidFill>
                <a:latin typeface="Meiryo UI" panose="020B0604030504040204" pitchFamily="50" charset="-128"/>
                <a:ea typeface="Meiryo UI" panose="020B0604030504040204" pitchFamily="50" charset="-128"/>
              </a:rPr>
              <a:t>、エリア単位における地域のエネルギー需要</a:t>
            </a:r>
            <a:r>
              <a:rPr lang="ja-JP" altLang="en-US" sz="1300" dirty="0" smtClean="0">
                <a:solidFill>
                  <a:srgbClr val="FF0000"/>
                </a:solidFill>
                <a:latin typeface="Meiryo UI" panose="020B0604030504040204" pitchFamily="50" charset="-128"/>
                <a:ea typeface="Meiryo UI" panose="020B0604030504040204" pitchFamily="50" charset="-128"/>
              </a:rPr>
              <a:t>の</a:t>
            </a:r>
            <a:r>
              <a:rPr lang="ja-JP" altLang="en-US" sz="1300" dirty="0">
                <a:solidFill>
                  <a:srgbClr val="FF0000"/>
                </a:solidFill>
                <a:latin typeface="Meiryo UI" panose="020B0604030504040204" pitchFamily="50" charset="-128"/>
                <a:ea typeface="Meiryo UI" panose="020B0604030504040204" pitchFamily="50" charset="-128"/>
              </a:rPr>
              <a:t>平準</a:t>
            </a:r>
            <a:r>
              <a:rPr lang="ja-JP" altLang="en-US" sz="1300" dirty="0" smtClean="0">
                <a:solidFill>
                  <a:srgbClr val="FF0000"/>
                </a:solidFill>
                <a:latin typeface="Meiryo UI" panose="020B0604030504040204" pitchFamily="50" charset="-128"/>
                <a:ea typeface="Meiryo UI" panose="020B0604030504040204" pitchFamily="50" charset="-128"/>
              </a:rPr>
              <a:t>化</a:t>
            </a:r>
            <a:r>
              <a:rPr lang="ja-JP" altLang="en-US" sz="1300" dirty="0">
                <a:solidFill>
                  <a:srgbClr val="FF0000"/>
                </a:solidFill>
                <a:latin typeface="Meiryo UI" panose="020B0604030504040204" pitchFamily="50" charset="-128"/>
                <a:ea typeface="Meiryo UI" panose="020B0604030504040204" pitchFamily="50" charset="-128"/>
              </a:rPr>
              <a:t>に資するエネルギーの面的利用のビジネスモデル構築をめざす</a:t>
            </a:r>
            <a:endParaRPr lang="en-US" altLang="ja-JP" sz="1300" dirty="0">
              <a:solidFill>
                <a:srgbClr val="FF0000"/>
              </a:solidFill>
              <a:latin typeface="Meiryo UI" panose="020B0604030504040204" pitchFamily="50" charset="-128"/>
              <a:ea typeface="Meiryo UI" panose="020B0604030504040204" pitchFamily="50" charset="-128"/>
            </a:endParaRPr>
          </a:p>
          <a:p>
            <a:pPr marL="177800" indent="-177800"/>
            <a:endParaRPr lang="en-US" altLang="ja-JP" sz="800" dirty="0" smtClean="0">
              <a:solidFill>
                <a:srgbClr val="FF0000"/>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メイリオ" panose="020B0604030504040204" pitchFamily="50" charset="-128"/>
                <a:ea typeface="メイリオ" panose="020B0604030504040204" pitchFamily="50" charset="-128"/>
              </a:rPr>
              <a:t>府施設･市施設にネガワット</a:t>
            </a:r>
            <a:r>
              <a:rPr lang="en-US" altLang="ja-JP" sz="1200" dirty="0" smtClean="0">
                <a:solidFill>
                  <a:srgbClr val="FF0000"/>
                </a:solidFill>
                <a:latin typeface="メイリオ" panose="020B0604030504040204" pitchFamily="50" charset="-128"/>
                <a:ea typeface="メイリオ" panose="020B0604030504040204" pitchFamily="50" charset="-128"/>
              </a:rPr>
              <a:t>※</a:t>
            </a:r>
            <a:r>
              <a:rPr lang="ja-JP" altLang="en-US" sz="1200" dirty="0" smtClean="0">
                <a:solidFill>
                  <a:srgbClr val="FF0000"/>
                </a:solidFill>
                <a:latin typeface="メイリオ" panose="020B0604030504040204" pitchFamily="50" charset="-128"/>
                <a:ea typeface="メイリオ" panose="020B0604030504040204" pitchFamily="50" charset="-128"/>
              </a:rPr>
              <a:t>取引の導入を検討し</a:t>
            </a:r>
            <a:r>
              <a:rPr lang="ja-JP" altLang="en-US" sz="1200" dirty="0">
                <a:solidFill>
                  <a:srgbClr val="FF0000"/>
                </a:solidFill>
                <a:latin typeface="メイリオ" panose="020B0604030504040204" pitchFamily="50" charset="-128"/>
                <a:ea typeface="メイリオ" panose="020B0604030504040204" pitchFamily="50" charset="-128"/>
              </a:rPr>
              <a:t>、</a:t>
            </a:r>
            <a:r>
              <a:rPr lang="ja-JP" altLang="en-US" sz="1200" dirty="0" smtClean="0">
                <a:solidFill>
                  <a:srgbClr val="FF0000"/>
                </a:solidFill>
                <a:latin typeface="メイリオ" panose="020B0604030504040204" pitchFamily="50" charset="-128"/>
                <a:ea typeface="メイリオ" panose="020B0604030504040204" pitchFamily="50" charset="-128"/>
              </a:rPr>
              <a:t>ネガワット取引の</a:t>
            </a:r>
            <a:r>
              <a:rPr lang="ja-JP" altLang="en-US" sz="1200" dirty="0">
                <a:solidFill>
                  <a:srgbClr val="FF0000"/>
                </a:solidFill>
                <a:latin typeface="メイリオ" panose="020B0604030504040204" pitchFamily="50" charset="-128"/>
                <a:ea typeface="メイリオ" panose="020B0604030504040204" pitchFamily="50" charset="-128"/>
              </a:rPr>
              <a:t>普及拡大を促進</a:t>
            </a:r>
            <a:r>
              <a:rPr lang="ja-JP" altLang="en-US" sz="1200" dirty="0" smtClean="0">
                <a:solidFill>
                  <a:srgbClr val="FF0000"/>
                </a:solidFill>
                <a:latin typeface="メイリオ" panose="020B0604030504040204" pitchFamily="50" charset="-128"/>
                <a:ea typeface="メイリオ" panose="020B0604030504040204" pitchFamily="50" charset="-128"/>
              </a:rPr>
              <a:t>する</a:t>
            </a:r>
            <a:endParaRPr lang="en-US" altLang="ja-JP" sz="1200" dirty="0" smtClean="0">
              <a:solidFill>
                <a:srgbClr val="FF0000"/>
              </a:solidFill>
              <a:latin typeface="メイリオ" panose="020B0604030504040204" pitchFamily="50" charset="-128"/>
              <a:ea typeface="メイリオ" panose="020B0604030504040204" pitchFamily="50" charset="-128"/>
            </a:endParaRPr>
          </a:p>
          <a:p>
            <a:pPr algn="r"/>
            <a:r>
              <a:rPr lang="ja-JP" altLang="en-US" sz="1200" dirty="0">
                <a:solidFill>
                  <a:srgbClr val="FF0000"/>
                </a:solidFill>
                <a:latin typeface="メイリオ" panose="020B0604030504040204" pitchFamily="50" charset="-128"/>
                <a:ea typeface="メイリオ" panose="020B0604030504040204" pitchFamily="50" charset="-128"/>
              </a:rPr>
              <a:t>　</a:t>
            </a:r>
            <a:r>
              <a:rPr lang="ja-JP" altLang="en-US" sz="1200" dirty="0" smtClean="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ネガワット：需要家が節電や自家発電によって需要量を減らした分</a:t>
            </a:r>
            <a:r>
              <a:rPr lang="ja-JP" altLang="en-US" sz="1200" dirty="0" smtClean="0">
                <a:solidFill>
                  <a:srgbClr val="FF0000"/>
                </a:solidFill>
                <a:latin typeface="メイリオ" panose="020B0604030504040204" pitchFamily="50" charset="-128"/>
                <a:ea typeface="メイリオ" panose="020B0604030504040204" pitchFamily="50" charset="-128"/>
              </a:rPr>
              <a:t>を発電</a:t>
            </a:r>
            <a:r>
              <a:rPr lang="ja-JP" altLang="en-US" sz="1200" dirty="0">
                <a:solidFill>
                  <a:srgbClr val="FF0000"/>
                </a:solidFill>
                <a:latin typeface="メイリオ" panose="020B0604030504040204" pitchFamily="50" charset="-128"/>
                <a:ea typeface="メイリオ" panose="020B0604030504040204" pitchFamily="50" charset="-128"/>
              </a:rPr>
              <a:t>したとみなす</a:t>
            </a:r>
            <a:r>
              <a:rPr lang="ja-JP" altLang="en-US" sz="1200" dirty="0" smtClean="0">
                <a:solidFill>
                  <a:srgbClr val="FF0000"/>
                </a:solidFill>
                <a:latin typeface="メイリオ" panose="020B0604030504040204" pitchFamily="50" charset="-128"/>
                <a:ea typeface="メイリオ" panose="020B0604030504040204" pitchFamily="50" charset="-128"/>
              </a:rPr>
              <a:t>こと）</a:t>
            </a:r>
            <a:endParaRPr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34</a:t>
            </a:r>
            <a:endParaRPr lang="ja-JP" altLang="en-US" b="1" dirty="0">
              <a:solidFill>
                <a:prstClr val="white"/>
              </a:solidFill>
            </a:endParaRPr>
          </a:p>
        </p:txBody>
      </p:sp>
      <p:grpSp>
        <p:nvGrpSpPr>
          <p:cNvPr id="29" name="グループ化 28"/>
          <p:cNvGrpSpPr/>
          <p:nvPr/>
        </p:nvGrpSpPr>
        <p:grpSpPr>
          <a:xfrm>
            <a:off x="306940" y="2623203"/>
            <a:ext cx="4437092" cy="2422823"/>
            <a:chOff x="518302" y="4212251"/>
            <a:chExt cx="4437092" cy="2422823"/>
          </a:xfrm>
        </p:grpSpPr>
        <p:sp>
          <p:nvSpPr>
            <p:cNvPr id="30" name="円/楕円 29"/>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75" y="5158219"/>
              <a:ext cx="551330" cy="667541"/>
            </a:xfrm>
            <a:prstGeom prst="rect">
              <a:avLst/>
            </a:prstGeom>
          </p:spPr>
        </p:pic>
        <p:pic>
          <p:nvPicPr>
            <p:cNvPr id="33" name="図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64" y="4777800"/>
              <a:ext cx="642959" cy="642959"/>
            </a:xfrm>
            <a:prstGeom prst="rect">
              <a:avLst/>
            </a:prstGeom>
          </p:spPr>
        </p:pic>
        <p:cxnSp>
          <p:nvCxnSpPr>
            <p:cNvPr id="34" name="直線コネクタ 33"/>
            <p:cNvCxnSpPr/>
            <p:nvPr/>
          </p:nvCxnSpPr>
          <p:spPr>
            <a:xfrm>
              <a:off x="2159046" y="4658823"/>
              <a:ext cx="295836" cy="237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32"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159046" y="5420759"/>
              <a:ext cx="1261884"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需給調整・制御</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518302" y="5810065"/>
              <a:ext cx="1107996"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オフィスビル</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3778270" y="6261817"/>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住宅</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3437933" y="4370617"/>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電気自動車</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4309063" y="5473616"/>
              <a:ext cx="646331"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蓄電池</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1386064" y="4591476"/>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太陽光</a:t>
              </a:r>
              <a:r>
                <a:rPr lang="ja-JP" altLang="en-US" sz="1200" dirty="0">
                  <a:solidFill>
                    <a:prstClr val="black"/>
                  </a:solidFill>
                  <a:latin typeface="メイリオ" panose="020B0604030504040204" pitchFamily="50" charset="-128"/>
                  <a:ea typeface="メイリオ" panose="020B0604030504040204" pitchFamily="50" charset="-128"/>
                </a:rPr>
                <a:t>発電</a:t>
              </a:r>
            </a:p>
          </p:txBody>
        </p:sp>
        <p:cxnSp>
          <p:nvCxnSpPr>
            <p:cNvPr id="50" name="直線コネクタ 49"/>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111366" y="6358075"/>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工場</a:t>
              </a:r>
              <a:endParaRPr lang="ja-JP" altLang="en-US" sz="1200" dirty="0">
                <a:solidFill>
                  <a:prstClr val="black"/>
                </a:solidFill>
                <a:latin typeface="メイリオ" panose="020B0604030504040204" pitchFamily="50" charset="-128"/>
                <a:ea typeface="メイリオ" panose="020B0604030504040204" pitchFamily="50" charset="-128"/>
              </a:endParaRPr>
            </a:p>
          </p:txBody>
        </p:sp>
      </p:grpSp>
      <p:sp>
        <p:nvSpPr>
          <p:cNvPr id="52" name="テキスト ボックス 51"/>
          <p:cNvSpPr txBox="1"/>
          <p:nvPr/>
        </p:nvSpPr>
        <p:spPr>
          <a:xfrm>
            <a:off x="4909359" y="2747339"/>
            <a:ext cx="4605748" cy="738664"/>
          </a:xfrm>
          <a:prstGeom prst="rect">
            <a:avLst/>
          </a:prstGeom>
          <a:noFill/>
        </p:spPr>
        <p:txBody>
          <a:bodyPr wrap="none" rtlCol="0">
            <a:spAutoFit/>
          </a:bodyPr>
          <a:lstStyle/>
          <a:p>
            <a:r>
              <a:rPr lang="ja-JP" altLang="en-US" sz="1400" dirty="0" smtClean="0">
                <a:solidFill>
                  <a:srgbClr val="FF0000"/>
                </a:solidFill>
                <a:latin typeface="メイリオ" panose="020B0604030504040204" pitchFamily="50" charset="-128"/>
                <a:ea typeface="メイリオ" panose="020B0604030504040204" pitchFamily="50" charset="-128"/>
              </a:rPr>
              <a:t>点在する設備をＩｏＴにより一括制御し、電力需給を</a:t>
            </a:r>
            <a:endParaRPr lang="en-US" altLang="ja-JP" sz="1400" dirty="0" smtClean="0">
              <a:solidFill>
                <a:srgbClr val="FF0000"/>
              </a:solidFill>
              <a:latin typeface="メイリオ" panose="020B0604030504040204" pitchFamily="50" charset="-128"/>
              <a:ea typeface="メイリオ" panose="020B0604030504040204" pitchFamily="50" charset="-128"/>
            </a:endParaRPr>
          </a:p>
          <a:p>
            <a:r>
              <a:rPr lang="ja-JP" altLang="en-US" sz="1400" dirty="0" smtClean="0">
                <a:solidFill>
                  <a:srgbClr val="FF0000"/>
                </a:solidFill>
                <a:latin typeface="メイリオ" panose="020B0604030504040204" pitchFamily="50" charset="-128"/>
                <a:ea typeface="メイリオ" panose="020B0604030504040204" pitchFamily="50" charset="-128"/>
              </a:rPr>
              <a:t>調整することで、あたかも</a:t>
            </a:r>
            <a:r>
              <a:rPr lang="en-US" altLang="ja-JP" sz="1400" dirty="0" smtClean="0">
                <a:solidFill>
                  <a:srgbClr val="FF0000"/>
                </a:solidFill>
                <a:latin typeface="メイリオ" panose="020B0604030504040204" pitchFamily="50" charset="-128"/>
                <a:ea typeface="メイリオ" panose="020B0604030504040204" pitchFamily="50" charset="-128"/>
              </a:rPr>
              <a:t>1</a:t>
            </a:r>
            <a:r>
              <a:rPr lang="ja-JP" altLang="en-US" sz="1400" dirty="0" err="1">
                <a:solidFill>
                  <a:srgbClr val="FF0000"/>
                </a:solidFill>
                <a:latin typeface="メイリオ" panose="020B0604030504040204" pitchFamily="50" charset="-128"/>
                <a:ea typeface="メイリオ" panose="020B0604030504040204" pitchFamily="50" charset="-128"/>
              </a:rPr>
              <a:t>つの</a:t>
            </a:r>
            <a:r>
              <a:rPr lang="ja-JP" altLang="en-US" sz="1400" dirty="0">
                <a:solidFill>
                  <a:srgbClr val="FF0000"/>
                </a:solidFill>
                <a:latin typeface="メイリオ" panose="020B0604030504040204" pitchFamily="50" charset="-128"/>
                <a:ea typeface="メイリオ" panose="020B0604030504040204" pitchFamily="50" charset="-128"/>
              </a:rPr>
              <a:t>発電所（仮想発電所</a:t>
            </a:r>
            <a:r>
              <a:rPr lang="ja-JP" altLang="en-US" sz="1400" dirty="0" smtClean="0">
                <a:solidFill>
                  <a:srgbClr val="FF0000"/>
                </a:solidFill>
                <a:latin typeface="メイリオ" panose="020B0604030504040204" pitchFamily="50" charset="-128"/>
                <a:ea typeface="メイリオ" panose="020B0604030504040204" pitchFamily="50" charset="-128"/>
              </a:rPr>
              <a:t>）</a:t>
            </a:r>
            <a:endParaRPr lang="en-US" altLang="ja-JP" sz="1400" dirty="0" smtClean="0">
              <a:solidFill>
                <a:srgbClr val="FF0000"/>
              </a:solidFill>
              <a:latin typeface="メイリオ" panose="020B0604030504040204" pitchFamily="50" charset="-128"/>
              <a:ea typeface="メイリオ" panose="020B0604030504040204" pitchFamily="50" charset="-128"/>
            </a:endParaRPr>
          </a:p>
          <a:p>
            <a:r>
              <a:rPr lang="ja-JP" altLang="en-US" sz="1400" dirty="0" err="1" smtClean="0">
                <a:solidFill>
                  <a:srgbClr val="FF0000"/>
                </a:solidFill>
                <a:latin typeface="メイリオ" panose="020B0604030504040204" pitchFamily="50" charset="-128"/>
                <a:ea typeface="メイリオ" panose="020B0604030504040204" pitchFamily="50" charset="-128"/>
              </a:rPr>
              <a:t>のように</a:t>
            </a:r>
            <a:r>
              <a:rPr lang="ja-JP" altLang="en-US" sz="1400" dirty="0">
                <a:solidFill>
                  <a:srgbClr val="FF0000"/>
                </a:solidFill>
                <a:latin typeface="メイリオ" panose="020B0604030504040204" pitchFamily="50" charset="-128"/>
                <a:ea typeface="メイリオ" panose="020B0604030504040204" pitchFamily="50" charset="-128"/>
              </a:rPr>
              <a:t>機能</a:t>
            </a:r>
            <a:r>
              <a:rPr lang="ja-JP" altLang="en-US" sz="1400" dirty="0" smtClean="0">
                <a:solidFill>
                  <a:srgbClr val="FF0000"/>
                </a:solidFill>
                <a:latin typeface="メイリオ" panose="020B0604030504040204" pitchFamily="50" charset="-128"/>
                <a:ea typeface="メイリオ" panose="020B0604030504040204" pitchFamily="50" charset="-128"/>
              </a:rPr>
              <a:t>させる仕組み</a:t>
            </a:r>
            <a:endParaRPr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668901" y="2412309"/>
            <a:ext cx="4924746" cy="338554"/>
          </a:xfrm>
          <a:prstGeom prst="rect">
            <a:avLst/>
          </a:prstGeom>
          <a:noFill/>
        </p:spPr>
        <p:txBody>
          <a:bodyPr wrap="none" rtlCol="0">
            <a:spAutoFit/>
          </a:bodyPr>
          <a:lstStyle/>
          <a:p>
            <a:pPr algn="ctr"/>
            <a:r>
              <a:rPr lang="en-US" altLang="ja-JP" sz="1600" b="1" dirty="0" smtClean="0">
                <a:solidFill>
                  <a:srgbClr val="FF0000"/>
                </a:solidFill>
                <a:latin typeface="メイリオ" panose="020B0604030504040204" pitchFamily="50" charset="-128"/>
                <a:ea typeface="メイリオ" panose="020B0604030504040204" pitchFamily="50" charset="-128"/>
              </a:rPr>
              <a:t>※VPP</a:t>
            </a:r>
            <a:r>
              <a:rPr lang="ja-JP" altLang="en-US" sz="1600" b="1" dirty="0" smtClean="0">
                <a:solidFill>
                  <a:srgbClr val="FF0000"/>
                </a:solidFill>
                <a:latin typeface="メイリオ" panose="020B0604030504040204" pitchFamily="50" charset="-128"/>
                <a:ea typeface="メイリオ" panose="020B0604030504040204" pitchFamily="50" charset="-128"/>
              </a:rPr>
              <a:t>（バーチャルパワープラント：仮想発電所）</a:t>
            </a:r>
            <a:endParaRPr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54" name="下矢印 53"/>
          <p:cNvSpPr/>
          <p:nvPr/>
        </p:nvSpPr>
        <p:spPr>
          <a:xfrm>
            <a:off x="6443373" y="3538935"/>
            <a:ext cx="1331259" cy="35482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5084170" y="4026719"/>
            <a:ext cx="4079505"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white"/>
                </a:solidFill>
                <a:latin typeface="メイリオ" panose="020B0604030504040204" pitchFamily="50" charset="-128"/>
                <a:ea typeface="メイリオ" panose="020B0604030504040204" pitchFamily="50" charset="-128"/>
              </a:rPr>
              <a:t>○最適な需給制御による省エネ・省</a:t>
            </a:r>
            <a:r>
              <a:rPr lang="en-US" altLang="ja-JP" sz="1600" dirty="0" smtClean="0">
                <a:solidFill>
                  <a:prstClr val="white"/>
                </a:solidFill>
                <a:latin typeface="メイリオ" panose="020B0604030504040204" pitchFamily="50" charset="-128"/>
                <a:ea typeface="メイリオ" panose="020B0604030504040204" pitchFamily="50" charset="-128"/>
              </a:rPr>
              <a:t>CO</a:t>
            </a:r>
            <a:r>
              <a:rPr lang="en-US" altLang="ja-JP" sz="1600" baseline="-25000" dirty="0" smtClean="0">
                <a:solidFill>
                  <a:prstClr val="white"/>
                </a:solidFill>
                <a:latin typeface="メイリオ" panose="020B0604030504040204" pitchFamily="50" charset="-128"/>
                <a:ea typeface="メイリオ" panose="020B0604030504040204" pitchFamily="50" charset="-128"/>
              </a:rPr>
              <a:t>2</a:t>
            </a:r>
          </a:p>
          <a:p>
            <a:r>
              <a:rPr lang="ja-JP" altLang="en-US" sz="1600" dirty="0">
                <a:solidFill>
                  <a:prstClr val="white"/>
                </a:solidFill>
                <a:latin typeface="メイリオ" panose="020B0604030504040204" pitchFamily="50" charset="-128"/>
                <a:ea typeface="メイリオ" panose="020B0604030504040204" pitchFamily="50" charset="-128"/>
              </a:rPr>
              <a:t>○</a:t>
            </a:r>
            <a:r>
              <a:rPr lang="ja-JP" altLang="en-US" sz="1600" dirty="0" smtClean="0">
                <a:solidFill>
                  <a:prstClr val="white"/>
                </a:solidFill>
                <a:latin typeface="メイリオ" panose="020B0604030504040204" pitchFamily="50" charset="-128"/>
                <a:ea typeface="メイリオ" panose="020B0604030504040204" pitchFamily="50" charset="-128"/>
              </a:rPr>
              <a:t>需給調整力の増強により、再エネ電源の</a:t>
            </a:r>
            <a:endParaRPr lang="en-US" altLang="ja-JP" sz="1600" dirty="0" smtClean="0">
              <a:solidFill>
                <a:prstClr val="white"/>
              </a:solidFill>
              <a:latin typeface="メイリオ" panose="020B0604030504040204" pitchFamily="50" charset="-128"/>
              <a:ea typeface="メイリオ" panose="020B0604030504040204" pitchFamily="50" charset="-128"/>
            </a:endParaRPr>
          </a:p>
          <a:p>
            <a:r>
              <a:rPr lang="ja-JP" altLang="en-US" sz="1600" dirty="0">
                <a:solidFill>
                  <a:prstClr val="white"/>
                </a:solidFill>
                <a:latin typeface="メイリオ" panose="020B0604030504040204" pitchFamily="50" charset="-128"/>
                <a:ea typeface="メイリオ" panose="020B0604030504040204" pitchFamily="50" charset="-128"/>
              </a:rPr>
              <a:t>　</a:t>
            </a:r>
            <a:r>
              <a:rPr lang="ja-JP" altLang="en-US" sz="1600" dirty="0" smtClean="0">
                <a:solidFill>
                  <a:prstClr val="white"/>
                </a:solidFill>
                <a:latin typeface="メイリオ" panose="020B0604030504040204" pitchFamily="50" charset="-128"/>
                <a:ea typeface="メイリオ" panose="020B0604030504040204" pitchFamily="50" charset="-128"/>
              </a:rPr>
              <a:t>さらなる導入を可能に</a:t>
            </a:r>
            <a:endParaRPr lang="en-US" altLang="ja-JP" sz="1600" dirty="0" smtClean="0">
              <a:solidFill>
                <a:prstClr val="white"/>
              </a:solidFill>
              <a:latin typeface="メイリオ" panose="020B0604030504040204" pitchFamily="50" charset="-128"/>
              <a:ea typeface="メイリオ" panose="020B0604030504040204" pitchFamily="50" charset="-128"/>
            </a:endParaRPr>
          </a:p>
          <a:p>
            <a:endParaRPr lang="ja-JP" altLang="en-US" sz="1600" dirty="0">
              <a:solidFill>
                <a:prstClr val="white"/>
              </a:solidFill>
              <a:latin typeface="メイリオ" panose="020B0604030504040204" pitchFamily="50" charset="-128"/>
              <a:ea typeface="メイリオ" panose="020B0604030504040204" pitchFamily="50" charset="-128"/>
            </a:endParaRPr>
          </a:p>
        </p:txBody>
      </p: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9572" y="2561263"/>
            <a:ext cx="975618" cy="414070"/>
          </a:xfrm>
          <a:prstGeom prst="rect">
            <a:avLst/>
          </a:prstGeom>
        </p:spPr>
      </p:pic>
      <p:pic>
        <p:nvPicPr>
          <p:cNvPr id="57" name="図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4297" y="3326207"/>
            <a:ext cx="739735" cy="553768"/>
          </a:xfrm>
          <a:prstGeom prst="rect">
            <a:avLst/>
          </a:prstGeom>
        </p:spPr>
      </p:pic>
      <p:pic>
        <p:nvPicPr>
          <p:cNvPr id="66" name="図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2136" y="2317599"/>
            <a:ext cx="969545" cy="434125"/>
          </a:xfrm>
          <a:prstGeom prst="rect">
            <a:avLst/>
          </a:prstGeom>
        </p:spPr>
      </p:pic>
      <p:pic>
        <p:nvPicPr>
          <p:cNvPr id="67" name="図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9826" y="4248665"/>
            <a:ext cx="555364" cy="572955"/>
          </a:xfrm>
          <a:prstGeom prst="rect">
            <a:avLst/>
          </a:prstGeom>
        </p:spPr>
      </p:pic>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097" y="4205277"/>
            <a:ext cx="586975" cy="586975"/>
          </a:xfrm>
          <a:prstGeom prst="rect">
            <a:avLst/>
          </a:prstGeom>
        </p:spPr>
      </p:pic>
      <p:sp>
        <p:nvSpPr>
          <p:cNvPr id="40" name="テキスト ボックス 39"/>
          <p:cNvSpPr txBox="1"/>
          <p:nvPr/>
        </p:nvSpPr>
        <p:spPr>
          <a:xfrm>
            <a:off x="4393980" y="803593"/>
            <a:ext cx="900000" cy="369332"/>
          </a:xfrm>
          <a:prstGeom prst="rect">
            <a:avLst/>
          </a:prstGeom>
          <a:noFill/>
        </p:spPr>
        <p:txBody>
          <a:bodyPr wrap="square" lIns="0" tIns="0" rIns="0" bIns="0" rtlCol="0" anchor="ctr" anchorCtr="1">
            <a:spAutoFit/>
          </a:bodyPr>
          <a:lstStyle/>
          <a:p>
            <a:pPr marL="87313" indent="-87313"/>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府事業</a:t>
            </a:r>
            <a:r>
              <a:rPr lang="en-US" altLang="ja-JP" sz="1200" dirty="0" smtClean="0">
                <a:solidFill>
                  <a:srgbClr val="FF0000"/>
                </a:solidFill>
                <a:latin typeface="Meiryo UI" pitchFamily="50" charset="-128"/>
                <a:ea typeface="Meiryo UI" pitchFamily="50" charset="-128"/>
                <a:cs typeface="Meiryo UI" pitchFamily="50" charset="-128"/>
              </a:rPr>
              <a:t>】</a:t>
            </a:r>
          </a:p>
          <a:p>
            <a:pPr marL="87313" indent="-87313"/>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市事業</a:t>
            </a:r>
            <a:r>
              <a:rPr lang="en-US" altLang="ja-JP" sz="1200" dirty="0" smtClean="0">
                <a:solidFill>
                  <a:srgbClr val="FF0000"/>
                </a:solidFill>
                <a:latin typeface="Meiryo UI" pitchFamily="50" charset="-128"/>
                <a:ea typeface="Meiryo UI" pitchFamily="50" charset="-128"/>
                <a:cs typeface="Meiryo UI" pitchFamily="50" charset="-128"/>
              </a:rPr>
              <a:t>】</a:t>
            </a:r>
          </a:p>
        </p:txBody>
      </p:sp>
      <p:sp>
        <p:nvSpPr>
          <p:cNvPr id="41" name="角丸四角形 40"/>
          <p:cNvSpPr/>
          <p:nvPr/>
        </p:nvSpPr>
        <p:spPr>
          <a:xfrm>
            <a:off x="411373" y="5194453"/>
            <a:ext cx="5085440" cy="31924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rgbClr val="FF0000"/>
                </a:solidFill>
                <a:latin typeface="Meiryo UI" pitchFamily="50" charset="-128"/>
                <a:ea typeface="Meiryo UI" pitchFamily="50" charset="-128"/>
                <a:cs typeface="Meiryo UI" pitchFamily="50" charset="-128"/>
              </a:rPr>
              <a:t>上下水道ポンプ設備と浄水池等バッファを活用した</a:t>
            </a:r>
            <a:r>
              <a:rPr lang="en-US" altLang="ja-JP" sz="1400" b="1" dirty="0" smtClean="0">
                <a:solidFill>
                  <a:srgbClr val="FF0000"/>
                </a:solidFill>
                <a:latin typeface="Meiryo UI" pitchFamily="50" charset="-128"/>
                <a:ea typeface="Meiryo UI" pitchFamily="50" charset="-128"/>
                <a:cs typeface="Meiryo UI" pitchFamily="50" charset="-128"/>
              </a:rPr>
              <a:t>VPP-FS</a:t>
            </a:r>
            <a:r>
              <a:rPr lang="ja-JP" altLang="en-US" sz="1400" b="1" dirty="0" smtClean="0">
                <a:solidFill>
                  <a:srgbClr val="FF0000"/>
                </a:solidFill>
                <a:latin typeface="Meiryo UI" pitchFamily="50" charset="-128"/>
                <a:ea typeface="Meiryo UI" pitchFamily="50" charset="-128"/>
                <a:cs typeface="Meiryo UI" pitchFamily="50" charset="-128"/>
              </a:rPr>
              <a:t>事業</a:t>
            </a:r>
            <a:endParaRPr lang="ja-JP" altLang="en-US" sz="1400" b="1" dirty="0">
              <a:solidFill>
                <a:srgbClr val="FF0000"/>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428156" y="5585808"/>
            <a:ext cx="9089223" cy="1046440"/>
          </a:xfrm>
          <a:prstGeom prst="rect">
            <a:avLst/>
          </a:prstGeom>
          <a:noFill/>
        </p:spPr>
        <p:txBody>
          <a:bodyPr wrap="square" rtlCol="0">
            <a:spAutoFit/>
          </a:bodyPr>
          <a:lstStyle/>
          <a:p>
            <a:r>
              <a:rPr lang="en-US" altLang="ja-JP" sz="1300" dirty="0" smtClean="0">
                <a:solidFill>
                  <a:srgbClr val="FF0000"/>
                </a:solidFill>
                <a:latin typeface="Meiryo UI" pitchFamily="50" charset="-128"/>
                <a:ea typeface="Meiryo UI" pitchFamily="50" charset="-128"/>
                <a:cs typeface="Meiryo UI" pitchFamily="50" charset="-128"/>
              </a:rPr>
              <a:t>【</a:t>
            </a:r>
            <a:r>
              <a:rPr lang="ja-JP" altLang="en-US" sz="1300" dirty="0" smtClean="0">
                <a:solidFill>
                  <a:srgbClr val="FF0000"/>
                </a:solidFill>
                <a:latin typeface="Meiryo UI" pitchFamily="50" charset="-128"/>
                <a:ea typeface="Meiryo UI" pitchFamily="50" charset="-128"/>
                <a:cs typeface="Meiryo UI" pitchFamily="50" charset="-128"/>
              </a:rPr>
              <a:t>平成</a:t>
            </a:r>
            <a:r>
              <a:rPr lang="en-US" altLang="ja-JP" sz="1300" dirty="0" smtClean="0">
                <a:solidFill>
                  <a:srgbClr val="FF0000"/>
                </a:solidFill>
                <a:latin typeface="Meiryo UI" pitchFamily="50" charset="-128"/>
                <a:ea typeface="Meiryo UI" pitchFamily="50" charset="-128"/>
                <a:cs typeface="Meiryo UI" pitchFamily="50" charset="-128"/>
              </a:rPr>
              <a:t>28</a:t>
            </a:r>
            <a:r>
              <a:rPr lang="ja-JP" altLang="en-US" sz="1300" dirty="0" smtClean="0">
                <a:solidFill>
                  <a:srgbClr val="FF0000"/>
                </a:solidFill>
                <a:latin typeface="Meiryo UI" pitchFamily="50" charset="-128"/>
                <a:ea typeface="Meiryo UI" pitchFamily="50" charset="-128"/>
                <a:cs typeface="Meiryo UI" pitchFamily="50" charset="-128"/>
              </a:rPr>
              <a:t>年度地産地消型再生可能エネルギー面的利用等推進事業</a:t>
            </a:r>
            <a:r>
              <a:rPr lang="en-US" altLang="ja-JP" sz="1300" dirty="0" smtClean="0">
                <a:solidFill>
                  <a:srgbClr val="FF0000"/>
                </a:solidFill>
                <a:latin typeface="Meiryo UI" pitchFamily="50" charset="-128"/>
                <a:ea typeface="Meiryo UI" pitchFamily="50" charset="-128"/>
                <a:cs typeface="Meiryo UI" pitchFamily="50" charset="-128"/>
              </a:rPr>
              <a:t>】</a:t>
            </a:r>
          </a:p>
          <a:p>
            <a:r>
              <a:rPr lang="ja-JP" altLang="en-US" sz="13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上水道の</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浄水池や</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下水道の</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ポンプ井・幹線のバッファを活用し、</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上下水道ポンプ</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の稼働時間をシフトすることにより</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、ネガワットや</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再生可能</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の出力</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抑制</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回避等</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に貢献する</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エネルギーマネジメントシステムを検討し、システム導入による事業採算性評価</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(FS)</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を実施した。</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◆検討委員会体制：ニュージェック、日立</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製作所、関西</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電力、大阪府立大学、大阪広域水道企業団、大阪府都市整備部下水道室、</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大阪府環境農林水産部エネルギー政策課</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434189" y="5301732"/>
            <a:ext cx="900000" cy="184666"/>
          </a:xfrm>
          <a:prstGeom prst="rect">
            <a:avLst/>
          </a:prstGeom>
          <a:noFill/>
        </p:spPr>
        <p:txBody>
          <a:bodyPr wrap="square" lIns="0" tIns="0" rIns="0" bIns="0" rtlCol="0" anchor="ctr" anchorCtr="1">
            <a:spAutoFit/>
          </a:bodyPr>
          <a:lstStyle/>
          <a:p>
            <a:pPr marL="87313" indent="-87313"/>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府事業</a:t>
            </a:r>
            <a:r>
              <a:rPr lang="en-US" altLang="ja-JP" sz="1200" dirty="0" smtClean="0">
                <a:solidFill>
                  <a:srgbClr val="FF0000"/>
                </a:solidFill>
                <a:latin typeface="Meiryo UI" pitchFamily="50" charset="-128"/>
                <a:ea typeface="Meiryo UI" pitchFamily="50" charset="-128"/>
                <a:cs typeface="Meiryo UI" pitchFamily="50" charset="-128"/>
              </a:rPr>
              <a:t>】</a:t>
            </a:r>
          </a:p>
        </p:txBody>
      </p:sp>
      <p:sp>
        <p:nvSpPr>
          <p:cNvPr id="42" name="角丸四角形 41"/>
          <p:cNvSpPr/>
          <p:nvPr/>
        </p:nvSpPr>
        <p:spPr>
          <a:xfrm>
            <a:off x="264873" y="780306"/>
            <a:ext cx="410929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srgbClr val="FF0000"/>
              </a:solidFill>
              <a:latin typeface="Meiryo UI" pitchFamily="50" charset="-128"/>
              <a:ea typeface="Meiryo UI" pitchFamily="50" charset="-128"/>
              <a:cs typeface="Meiryo UI" pitchFamily="50" charset="-128"/>
            </a:endParaRPr>
          </a:p>
          <a:p>
            <a:pPr algn="ctr">
              <a:defRPr/>
            </a:pPr>
            <a:r>
              <a:rPr lang="ja-JP" altLang="en-US" sz="1600" b="1" dirty="0" smtClean="0">
                <a:solidFill>
                  <a:srgbClr val="FF0000"/>
                </a:solidFill>
                <a:latin typeface="Meiryo UI" pitchFamily="50" charset="-128"/>
                <a:ea typeface="Meiryo UI" pitchFamily="50" charset="-128"/>
                <a:cs typeface="Meiryo UI" pitchFamily="50" charset="-128"/>
              </a:rPr>
              <a:t>バーチャルパワープラント（</a:t>
            </a:r>
            <a:r>
              <a:rPr lang="en-US" altLang="ja-JP" sz="1600" b="1" dirty="0" smtClean="0">
                <a:solidFill>
                  <a:srgbClr val="FF0000"/>
                </a:solidFill>
                <a:latin typeface="Meiryo UI" pitchFamily="50" charset="-128"/>
                <a:ea typeface="Meiryo UI" pitchFamily="50" charset="-128"/>
                <a:cs typeface="Meiryo UI" pitchFamily="50" charset="-128"/>
              </a:rPr>
              <a:t>VPP</a:t>
            </a:r>
            <a:r>
              <a:rPr lang="ja-JP" altLang="en-US" sz="1600" b="1" dirty="0" smtClean="0">
                <a:solidFill>
                  <a:srgbClr val="FF0000"/>
                </a:solidFill>
                <a:latin typeface="Meiryo UI" pitchFamily="50" charset="-128"/>
                <a:ea typeface="Meiryo UI" pitchFamily="50" charset="-128"/>
                <a:cs typeface="Meiryo UI" pitchFamily="50" charset="-128"/>
              </a:rPr>
              <a:t>）構築事業</a:t>
            </a:r>
            <a:endParaRPr lang="ja-JP" altLang="en-US" sz="1600" b="1" dirty="0">
              <a:solidFill>
                <a:srgbClr val="FF0000"/>
              </a:solidFill>
              <a:latin typeface="Meiryo UI" pitchFamily="50" charset="-128"/>
              <a:ea typeface="Meiryo UI" pitchFamily="50" charset="-128"/>
              <a:cs typeface="Meiryo UI" pitchFamily="50" charset="-128"/>
            </a:endParaRPr>
          </a:p>
          <a:p>
            <a:pPr algn="ctr">
              <a:defRPr/>
            </a:pPr>
            <a:endParaRPr lang="ja-JP" altLang="en-US" sz="14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14522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904"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24" name="角丸四角形 23"/>
          <p:cNvSpPr/>
          <p:nvPr/>
        </p:nvSpPr>
        <p:spPr>
          <a:xfrm>
            <a:off x="5234415" y="578557"/>
            <a:ext cx="4547370"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2" name="角丸四角形 31"/>
          <p:cNvSpPr/>
          <p:nvPr/>
        </p:nvSpPr>
        <p:spPr>
          <a:xfrm>
            <a:off x="5414328" y="682816"/>
            <a:ext cx="2708448" cy="39412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8178749"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338174" y="1340031"/>
            <a:ext cx="417431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solidFill>
                  <a:prstClr val="black"/>
                </a:solidFill>
                <a:latin typeface="Meiryo UI" pitchFamily="50" charset="-128"/>
                <a:ea typeface="Meiryo UI" pitchFamily="50" charset="-128"/>
                <a:cs typeface="Meiryo UI" pitchFamily="50" charset="-128"/>
              </a:rPr>
              <a:t>◆府中央卸売市場内に、民間事業者が、国内初となる</a:t>
            </a:r>
            <a:r>
              <a:rPr lang="en-US" altLang="ja-JP" b="0" i="0" dirty="0" smtClean="0">
                <a:solidFill>
                  <a:prstClr val="black"/>
                </a:solidFill>
                <a:latin typeface="Meiryo UI" pitchFamily="50" charset="-128"/>
                <a:ea typeface="Meiryo UI" pitchFamily="50" charset="-128"/>
                <a:cs typeface="Meiryo UI" pitchFamily="50" charset="-128"/>
              </a:rPr>
              <a:t>1</a:t>
            </a:r>
            <a:r>
              <a:rPr lang="ja-JP" altLang="en-US" b="0" i="0" dirty="0" smtClean="0">
                <a:solidFill>
                  <a:prstClr val="black"/>
                </a:solidFill>
                <a:latin typeface="Meiryo UI" pitchFamily="50" charset="-128"/>
                <a:ea typeface="Meiryo UI" pitchFamily="50" charset="-128"/>
                <a:cs typeface="Meiryo UI" pitchFamily="50" charset="-128"/>
              </a:rPr>
              <a:t>メガ</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ワット級の商用の燃料電池を設置して、</a:t>
            </a:r>
            <a:r>
              <a:rPr lang="en-US" altLang="ja-JP" b="0" i="0" dirty="0" smtClean="0">
                <a:solidFill>
                  <a:prstClr val="black"/>
                </a:solidFill>
                <a:latin typeface="Meiryo UI" pitchFamily="50" charset="-128"/>
                <a:ea typeface="Meiryo UI" pitchFamily="50" charset="-128"/>
                <a:cs typeface="Meiryo UI" pitchFamily="50" charset="-128"/>
              </a:rPr>
              <a:t>CO2</a:t>
            </a:r>
            <a:r>
              <a:rPr lang="ja-JP" altLang="en-US" b="0" i="0" dirty="0" smtClean="0">
                <a:solidFill>
                  <a:prstClr val="black"/>
                </a:solidFill>
                <a:latin typeface="Meiryo UI" pitchFamily="50" charset="-128"/>
                <a:ea typeface="Meiryo UI" pitchFamily="50" charset="-128"/>
                <a:cs typeface="Meiryo UI" pitchFamily="50" charset="-128"/>
              </a:rPr>
              <a:t>削減効果や電力</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供給の安定性・信頼性についての実証事業を行います。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市場は、</a:t>
            </a:r>
            <a:r>
              <a:rPr lang="ja-JP" altLang="en-US" b="0" i="0" dirty="0" smtClean="0">
                <a:solidFill>
                  <a:srgbClr val="FF0000"/>
                </a:solidFill>
                <a:latin typeface="Meiryo UI" pitchFamily="50" charset="-128"/>
                <a:ea typeface="Meiryo UI" pitchFamily="50" charset="-128"/>
                <a:cs typeface="Meiryo UI" pitchFamily="50" charset="-128"/>
              </a:rPr>
              <a:t>災害に強いこの燃料電池を冷蔵庫棟などの</a:t>
            </a:r>
            <a:r>
              <a:rPr lang="ja-JP" altLang="en-US" b="0" i="0" dirty="0" smtClean="0">
                <a:solidFill>
                  <a:prstClr val="black"/>
                </a:solidFill>
                <a:latin typeface="Meiryo UI" pitchFamily="50" charset="-128"/>
                <a:ea typeface="Meiryo UI" pitchFamily="50" charset="-128"/>
                <a:cs typeface="Meiryo UI" pitchFamily="50" charset="-128"/>
              </a:rPr>
              <a:t>電源として活用します。</a:t>
            </a:r>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41" name="大かっこ 40"/>
          <p:cNvSpPr/>
          <p:nvPr/>
        </p:nvSpPr>
        <p:spPr>
          <a:xfrm>
            <a:off x="6430243" y="2415650"/>
            <a:ext cx="2156964" cy="336809"/>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42" name="テキスト ボックス 41"/>
          <p:cNvSpPr txBox="1">
            <a:spLocks noChangeArrowheads="1"/>
          </p:cNvSpPr>
          <p:nvPr/>
        </p:nvSpPr>
        <p:spPr bwMode="auto">
          <a:xfrm>
            <a:off x="5466136" y="2942194"/>
            <a:ext cx="3911119" cy="27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en-US" altLang="ja-JP" sz="1200" b="0" i="0" dirty="0" smtClean="0">
                <a:solidFill>
                  <a:prstClr val="black"/>
                </a:solidFill>
                <a:latin typeface="Meiryo UI" pitchFamily="50" charset="-128"/>
                <a:ea typeface="Meiryo UI" pitchFamily="50" charset="-128"/>
                <a:cs typeface="Meiryo UI" pitchFamily="50" charset="-128"/>
              </a:rPr>
              <a:t>※</a:t>
            </a:r>
            <a:r>
              <a:rPr lang="ja-JP" altLang="en-US" sz="1200" b="0" i="0" dirty="0" smtClean="0">
                <a:solidFill>
                  <a:prstClr val="black"/>
                </a:solidFill>
                <a:latin typeface="Meiryo UI" pitchFamily="50" charset="-128"/>
                <a:ea typeface="Meiryo UI" pitchFamily="50" charset="-128"/>
                <a:cs typeface="Meiryo UI" pitchFamily="50" charset="-128"/>
              </a:rPr>
              <a:t>都市ガスを使用し、燃焼させず化学反応により発電します。</a:t>
            </a:r>
            <a:endParaRPr lang="en-US" altLang="ja-JP" sz="1200" b="0" i="0" dirty="0">
              <a:solidFill>
                <a:prstClr val="black"/>
              </a:solidFill>
              <a:latin typeface="Meiryo UI" pitchFamily="50" charset="-128"/>
              <a:ea typeface="Meiryo UI" pitchFamily="50" charset="-128"/>
              <a:cs typeface="Meiryo UI" pitchFamily="50" charset="-128"/>
            </a:endParaRPr>
          </a:p>
        </p:txBody>
      </p:sp>
      <p:pic>
        <p:nvPicPr>
          <p:cNvPr id="21"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7444695" y="4158828"/>
            <a:ext cx="1825880" cy="523220"/>
          </a:xfrm>
          <a:prstGeom prst="rect">
            <a:avLst/>
          </a:prstGeom>
        </p:spPr>
        <p:txBody>
          <a:bodyPr wrap="square">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メガワットの</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燃料電池（</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SOFC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943038" y="6338724"/>
            <a:ext cx="3240360" cy="307777"/>
          </a:xfrm>
          <a:prstGeom prst="rect">
            <a:avLst/>
          </a:prstGeom>
        </p:spPr>
        <p:txBody>
          <a:bodyPr wrap="squar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92662" y="582147"/>
            <a:ext cx="4976641"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43" name="角丸四角形 42"/>
          <p:cNvSpPr/>
          <p:nvPr/>
        </p:nvSpPr>
        <p:spPr>
          <a:xfrm>
            <a:off x="234623"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 name="円/楕円 3"/>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5" name="二等辺三角形 4"/>
          <p:cNvSpPr/>
          <p:nvPr/>
        </p:nvSpPr>
        <p:spPr>
          <a:xfrm rot="10200000">
            <a:off x="6848408" y="4533698"/>
            <a:ext cx="158085" cy="16093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8"/>
          <p:cNvSpPr txBox="1">
            <a:spLocks noChangeArrowheads="1"/>
          </p:cNvSpPr>
          <p:nvPr/>
        </p:nvSpPr>
        <p:spPr bwMode="auto">
          <a:xfrm>
            <a:off x="175476" y="1605759"/>
            <a:ext cx="47609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solidFill>
                  <a:srgbClr val="FF0000"/>
                </a:solidFill>
                <a:latin typeface="Meiryo UI" pitchFamily="50" charset="-128"/>
                <a:ea typeface="Meiryo UI" pitchFamily="50" charset="-128"/>
                <a:cs typeface="Meiryo UI" pitchFamily="50" charset="-128"/>
              </a:rPr>
              <a:t>◆事業化が期待できる</a:t>
            </a:r>
            <a:r>
              <a:rPr lang="ja-JP" altLang="en-US" sz="1300" dirty="0">
                <a:solidFill>
                  <a:srgbClr val="FF0000"/>
                </a:solidFill>
                <a:latin typeface="Meiryo UI" pitchFamily="50" charset="-128"/>
                <a:ea typeface="Meiryo UI" pitchFamily="50" charset="-128"/>
                <a:cs typeface="Meiryo UI" pitchFamily="50" charset="-128"/>
              </a:rPr>
              <a:t>電池</a:t>
            </a:r>
            <a:r>
              <a:rPr lang="ja-JP" altLang="en-US" sz="1300" dirty="0" smtClean="0">
                <a:solidFill>
                  <a:srgbClr val="FF0000"/>
                </a:solidFill>
                <a:latin typeface="Meiryo UI" pitchFamily="50" charset="-128"/>
                <a:ea typeface="Meiryo UI" pitchFamily="50" charset="-128"/>
                <a:cs typeface="Meiryo UI" pitchFamily="50" charset="-128"/>
              </a:rPr>
              <a:t>関連（蓄電池、水素・燃料電池、太陽電池）の研究開発・実証経費等を支援します。</a:t>
            </a:r>
            <a:endParaRPr lang="en-US" altLang="ja-JP" sz="1300" dirty="0" smtClean="0">
              <a:solidFill>
                <a:srgbClr val="FF0000"/>
              </a:solidFill>
              <a:latin typeface="Meiryo UI" pitchFamily="50" charset="-128"/>
              <a:ea typeface="Meiryo UI" pitchFamily="50" charset="-128"/>
              <a:cs typeface="Meiryo UI" pitchFamily="50" charset="-128"/>
            </a:endParaRPr>
          </a:p>
        </p:txBody>
      </p:sp>
      <p:sp>
        <p:nvSpPr>
          <p:cNvPr id="25" name="正方形/長方形 24"/>
          <p:cNvSpPr/>
          <p:nvPr/>
        </p:nvSpPr>
        <p:spPr>
          <a:xfrm>
            <a:off x="2753796" y="1211530"/>
            <a:ext cx="2484074"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21,088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91500" y="2451702"/>
            <a:ext cx="4320480" cy="1796214"/>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2000"/>
              </a:lnSpc>
              <a:defRPr/>
            </a:pPr>
            <a:r>
              <a:rPr lang="ja-JP" altLang="en-US" sz="1100" dirty="0" smtClean="0">
                <a:solidFill>
                  <a:srgbClr val="FF0000"/>
                </a:solidFill>
                <a:latin typeface="Meiryo UI" pitchFamily="50" charset="-128"/>
                <a:ea typeface="Meiryo UI" pitchFamily="50" charset="-128"/>
                <a:cs typeface="Meiryo UI" pitchFamily="50" charset="-128"/>
              </a:rPr>
              <a:t>新エネルギー産業（電池関連）創出事業補助金</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2000"/>
              </a:lnSpc>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対象者</a:t>
            </a:r>
            <a:r>
              <a:rPr lang="ja-JP" altLang="en-US" sz="1100" dirty="0">
                <a:solidFill>
                  <a:srgbClr val="FF0000"/>
                </a:solidFill>
                <a:latin typeface="Meiryo UI" pitchFamily="50" charset="-128"/>
                <a:ea typeface="Meiryo UI" pitchFamily="50" charset="-128"/>
                <a:cs typeface="Meiryo UI" pitchFamily="50" charset="-128"/>
              </a:rPr>
              <a:t>：大阪府内に事業所を置く民間事</a:t>
            </a:r>
            <a:r>
              <a:rPr lang="ja-JP" altLang="en-US" sz="1100" dirty="0" smtClean="0">
                <a:solidFill>
                  <a:srgbClr val="FF0000"/>
                </a:solidFill>
                <a:latin typeface="Meiryo UI" pitchFamily="50" charset="-128"/>
                <a:ea typeface="Meiryo UI" pitchFamily="50" charset="-128"/>
                <a:cs typeface="Meiryo UI" pitchFamily="50" charset="-128"/>
              </a:rPr>
              <a:t>業者等</a:t>
            </a:r>
            <a:endParaRPr lang="ja-JP" altLang="en-US" sz="1100" dirty="0">
              <a:solidFill>
                <a:srgbClr val="FF0000"/>
              </a:solidFill>
              <a:latin typeface="Meiryo UI" pitchFamily="50" charset="-128"/>
              <a:ea typeface="Meiryo UI" pitchFamily="50" charset="-128"/>
              <a:cs typeface="Meiryo UI" pitchFamily="50" charset="-128"/>
            </a:endParaRPr>
          </a:p>
          <a:p>
            <a:pPr>
              <a:lnSpc>
                <a:spcPts val="2000"/>
              </a:lnSpc>
              <a:defRPr/>
            </a:pPr>
            <a:r>
              <a:rPr lang="ja-JP" altLang="en-US" sz="1100" dirty="0" smtClean="0">
                <a:solidFill>
                  <a:srgbClr val="FF0000"/>
                </a:solidFill>
                <a:latin typeface="Meiryo UI" pitchFamily="50" charset="-128"/>
                <a:ea typeface="Meiryo UI" pitchFamily="50" charset="-128"/>
                <a:cs typeface="Meiryo UI" pitchFamily="50" charset="-128"/>
              </a:rPr>
              <a:t>　対象</a:t>
            </a:r>
            <a:r>
              <a:rPr lang="ja-JP" altLang="en-US" sz="1100" dirty="0">
                <a:solidFill>
                  <a:srgbClr val="FF0000"/>
                </a:solidFill>
                <a:latin typeface="Meiryo UI" pitchFamily="50" charset="-128"/>
                <a:ea typeface="Meiryo UI" pitchFamily="50" charset="-128"/>
                <a:cs typeface="Meiryo UI" pitchFamily="50" charset="-128"/>
              </a:rPr>
              <a:t>経費：新エネルギー産業（電池関連）における研究開発、</a:t>
            </a:r>
            <a:r>
              <a:rPr lang="ja-JP" altLang="en-US" sz="1100" dirty="0" smtClean="0">
                <a:solidFill>
                  <a:srgbClr val="FF0000"/>
                </a:solidFill>
                <a:latin typeface="Meiryo UI" pitchFamily="50" charset="-128"/>
                <a:ea typeface="Meiryo UI" pitchFamily="50" charset="-128"/>
                <a:cs typeface="Meiryo UI" pitchFamily="50" charset="-128"/>
              </a:rPr>
              <a:t>試作</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2000"/>
              </a:lnSpc>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　　　　　　　開発、実証、試験</a:t>
            </a:r>
            <a:r>
              <a:rPr lang="ja-JP" altLang="en-US" sz="1100" dirty="0">
                <a:solidFill>
                  <a:srgbClr val="FF0000"/>
                </a:solidFill>
                <a:latin typeface="Meiryo UI" pitchFamily="50" charset="-128"/>
                <a:ea typeface="Meiryo UI" pitchFamily="50" charset="-128"/>
                <a:cs typeface="Meiryo UI" pitchFamily="50" charset="-128"/>
              </a:rPr>
              <a:t>分析・評価</a:t>
            </a:r>
            <a:r>
              <a:rPr lang="ja-JP" altLang="en-US" sz="1100" dirty="0" smtClean="0">
                <a:solidFill>
                  <a:srgbClr val="FF0000"/>
                </a:solidFill>
                <a:latin typeface="Meiryo UI" pitchFamily="50" charset="-128"/>
                <a:ea typeface="Meiryo UI" pitchFamily="50" charset="-128"/>
                <a:cs typeface="Meiryo UI" pitchFamily="50" charset="-128"/>
              </a:rPr>
              <a:t>・認証など</a:t>
            </a:r>
            <a:r>
              <a:rPr lang="ja-JP" altLang="en-US" sz="1100" dirty="0">
                <a:solidFill>
                  <a:srgbClr val="FF0000"/>
                </a:solidFill>
                <a:latin typeface="Meiryo UI" pitchFamily="50" charset="-128"/>
                <a:ea typeface="Meiryo UI" pitchFamily="50" charset="-128"/>
                <a:cs typeface="Meiryo UI" pitchFamily="50" charset="-128"/>
              </a:rPr>
              <a:t>の取組みに</a:t>
            </a:r>
            <a:r>
              <a:rPr lang="ja-JP" altLang="en-US" sz="1100" dirty="0" smtClean="0">
                <a:solidFill>
                  <a:srgbClr val="FF0000"/>
                </a:solidFill>
                <a:latin typeface="Meiryo UI" pitchFamily="50" charset="-128"/>
                <a:ea typeface="Meiryo UI" pitchFamily="50" charset="-128"/>
                <a:cs typeface="Meiryo UI" pitchFamily="50" charset="-128"/>
              </a:rPr>
              <a:t>必要な</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2000"/>
              </a:lnSpc>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　　　　　　　経費</a:t>
            </a:r>
            <a:r>
              <a:rPr lang="ja-JP" altLang="en-US" sz="1100" dirty="0">
                <a:solidFill>
                  <a:srgbClr val="FF0000"/>
                </a:solidFill>
                <a:latin typeface="Meiryo UI" pitchFamily="50" charset="-128"/>
                <a:ea typeface="Meiryo UI" pitchFamily="50" charset="-128"/>
                <a:cs typeface="Meiryo UI" pitchFamily="50" charset="-128"/>
              </a:rPr>
              <a:t>の</a:t>
            </a:r>
            <a:r>
              <a:rPr lang="ja-JP" altLang="en-US" sz="1100" dirty="0" smtClean="0">
                <a:solidFill>
                  <a:srgbClr val="FF0000"/>
                </a:solidFill>
                <a:latin typeface="Meiryo UI" pitchFamily="50" charset="-128"/>
                <a:ea typeface="Meiryo UI" pitchFamily="50" charset="-128"/>
                <a:cs typeface="Meiryo UI" pitchFamily="50" charset="-128"/>
              </a:rPr>
              <a:t>一部を</a:t>
            </a:r>
            <a:r>
              <a:rPr lang="ja-JP" altLang="en-US" sz="1100" dirty="0">
                <a:solidFill>
                  <a:srgbClr val="FF0000"/>
                </a:solidFill>
                <a:latin typeface="Meiryo UI" pitchFamily="50" charset="-128"/>
                <a:ea typeface="Meiryo UI" pitchFamily="50" charset="-128"/>
                <a:cs typeface="Meiryo UI" pitchFamily="50" charset="-128"/>
              </a:rPr>
              <a:t>助成</a:t>
            </a:r>
          </a:p>
          <a:p>
            <a:pPr>
              <a:lnSpc>
                <a:spcPts val="2000"/>
              </a:lnSpc>
              <a:defRPr/>
            </a:pPr>
            <a:r>
              <a:rPr lang="ja-JP" altLang="en-US" sz="1100" dirty="0" smtClean="0">
                <a:solidFill>
                  <a:srgbClr val="FF0000"/>
                </a:solidFill>
                <a:latin typeface="Meiryo UI" pitchFamily="50" charset="-128"/>
                <a:ea typeface="Meiryo UI" pitchFamily="50" charset="-128"/>
                <a:cs typeface="Meiryo UI" pitchFamily="50" charset="-128"/>
              </a:rPr>
              <a:t>　助成</a:t>
            </a:r>
            <a:r>
              <a:rPr lang="ja-JP" altLang="en-US" sz="1100" dirty="0">
                <a:solidFill>
                  <a:srgbClr val="FF0000"/>
                </a:solidFill>
                <a:latin typeface="Meiryo UI" pitchFamily="50" charset="-128"/>
                <a:ea typeface="Meiryo UI" pitchFamily="50" charset="-128"/>
                <a:cs typeface="Meiryo UI" pitchFamily="50" charset="-128"/>
              </a:rPr>
              <a:t>金額：１件あたり</a:t>
            </a:r>
            <a:r>
              <a:rPr lang="ja-JP" altLang="en-US" sz="1100" dirty="0" smtClean="0">
                <a:solidFill>
                  <a:srgbClr val="FF0000"/>
                </a:solidFill>
                <a:latin typeface="Meiryo UI" pitchFamily="50" charset="-128"/>
                <a:ea typeface="Meiryo UI" pitchFamily="50" charset="-128"/>
                <a:cs typeface="Meiryo UI" pitchFamily="50" charset="-128"/>
              </a:rPr>
              <a:t>上限</a:t>
            </a:r>
            <a:r>
              <a:rPr lang="en-US" altLang="ja-JP" sz="1100" dirty="0" smtClean="0">
                <a:solidFill>
                  <a:srgbClr val="FF0000"/>
                </a:solidFill>
                <a:latin typeface="Meiryo UI" pitchFamily="50" charset="-128"/>
                <a:ea typeface="Meiryo UI" pitchFamily="50" charset="-128"/>
                <a:cs typeface="Meiryo UI" pitchFamily="50" charset="-128"/>
              </a:rPr>
              <a:t>1,000</a:t>
            </a:r>
            <a:r>
              <a:rPr lang="ja-JP" altLang="en-US" sz="1100" dirty="0" smtClean="0">
                <a:solidFill>
                  <a:srgbClr val="FF0000"/>
                </a:solidFill>
                <a:latin typeface="Meiryo UI" pitchFamily="50" charset="-128"/>
                <a:ea typeface="Meiryo UI" pitchFamily="50" charset="-128"/>
                <a:cs typeface="Meiryo UI" pitchFamily="50" charset="-128"/>
              </a:rPr>
              <a:t>万円</a:t>
            </a:r>
            <a:endParaRPr lang="ja-JP" altLang="en-US" sz="1100" dirty="0">
              <a:solidFill>
                <a:srgbClr val="FF0000"/>
              </a:solidFill>
              <a:latin typeface="Meiryo UI" pitchFamily="50" charset="-128"/>
              <a:ea typeface="Meiryo UI" pitchFamily="50" charset="-128"/>
              <a:cs typeface="Meiryo UI" pitchFamily="50" charset="-128"/>
            </a:endParaRPr>
          </a:p>
          <a:p>
            <a:pPr>
              <a:lnSpc>
                <a:spcPts val="2000"/>
              </a:lnSpc>
              <a:defRPr/>
            </a:pPr>
            <a:r>
              <a:rPr lang="ja-JP" altLang="en-US" sz="1100" dirty="0" smtClean="0">
                <a:solidFill>
                  <a:srgbClr val="FF0000"/>
                </a:solidFill>
                <a:latin typeface="Meiryo UI" pitchFamily="50" charset="-128"/>
                <a:ea typeface="Meiryo UI" pitchFamily="50" charset="-128"/>
                <a:cs typeface="Meiryo UI" pitchFamily="50" charset="-128"/>
              </a:rPr>
              <a:t>　助成率</a:t>
            </a:r>
            <a:r>
              <a:rPr lang="ja-JP" altLang="en-US" sz="1100" dirty="0">
                <a:solidFill>
                  <a:srgbClr val="FF0000"/>
                </a:solidFill>
                <a:latin typeface="Meiryo UI" pitchFamily="50" charset="-128"/>
                <a:ea typeface="Meiryo UI" pitchFamily="50" charset="-128"/>
                <a:cs typeface="Meiryo UI" pitchFamily="50" charset="-128"/>
              </a:rPr>
              <a:t>：中小企業　</a:t>
            </a:r>
            <a:r>
              <a:rPr lang="ja-JP" altLang="en-US" sz="1100" dirty="0" smtClean="0">
                <a:solidFill>
                  <a:srgbClr val="FF0000"/>
                </a:solidFill>
                <a:latin typeface="Meiryo UI" pitchFamily="50" charset="-128"/>
                <a:ea typeface="Meiryo UI" pitchFamily="50" charset="-128"/>
                <a:cs typeface="Meiryo UI" pitchFamily="50" charset="-128"/>
              </a:rPr>
              <a:t>１</a:t>
            </a:r>
            <a:r>
              <a:rPr lang="en-US" altLang="ja-JP" sz="1100" dirty="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２以内、その他の企業　</a:t>
            </a:r>
            <a:r>
              <a:rPr lang="ja-JP" altLang="en-US" sz="1100" dirty="0" smtClean="0">
                <a:solidFill>
                  <a:srgbClr val="FF0000"/>
                </a:solidFill>
                <a:latin typeface="Meiryo UI" pitchFamily="50" charset="-128"/>
                <a:ea typeface="Meiryo UI" pitchFamily="50" charset="-128"/>
                <a:cs typeface="Meiryo UI" pitchFamily="50" charset="-128"/>
              </a:rPr>
              <a:t>１</a:t>
            </a:r>
            <a:r>
              <a:rPr lang="en-US" altLang="ja-JP" sz="1100" dirty="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３以内</a:t>
            </a:r>
          </a:p>
        </p:txBody>
      </p:sp>
      <p:sp>
        <p:nvSpPr>
          <p:cNvPr id="31" name="星 16 30"/>
          <p:cNvSpPr>
            <a:spLocks noChangeArrowheads="1"/>
          </p:cNvSpPr>
          <p:nvPr/>
        </p:nvSpPr>
        <p:spPr bwMode="auto">
          <a:xfrm>
            <a:off x="1236309" y="5174226"/>
            <a:ext cx="2831600" cy="818105"/>
          </a:xfrm>
          <a:prstGeom prst="star16">
            <a:avLst>
              <a:gd name="adj" fmla="val 42144"/>
            </a:avLst>
          </a:prstGeom>
          <a:solidFill>
            <a:schemeClr val="tx2">
              <a:lumMod val="60000"/>
              <a:lumOff val="40000"/>
            </a:schemeClr>
          </a:solidFill>
          <a:ln w="9525" algn="ctr">
            <a:solidFill>
              <a:schemeClr val="tx1"/>
            </a:solidFill>
            <a:round/>
            <a:headEnd/>
            <a:tailEnd/>
          </a:ln>
        </p:spPr>
        <p:txBody>
          <a:bodyPr vert="horz" lIns="0" r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革新的な</a:t>
            </a:r>
            <a:endParaRPr lang="en-US" altLang="ja-JP" sz="1200" b="1" dirty="0" smtClean="0">
              <a:solidFill>
                <a:prstClr val="white"/>
              </a:solidFill>
              <a:latin typeface="HGSｺﾞｼｯｸE" panose="020B0900000000000000" pitchFamily="50" charset="-128"/>
              <a:ea typeface="HGSｺﾞｼｯｸE" panose="020B0900000000000000" pitchFamily="50" charset="-128"/>
            </a:endParaRPr>
          </a:p>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電池関連ビジネス創出</a:t>
            </a:r>
            <a:endParaRPr lang="ja-JP" altLang="en-US" sz="1200" b="1" dirty="0">
              <a:solidFill>
                <a:prstClr val="white"/>
              </a:solidFill>
              <a:latin typeface="HGSｺﾞｼｯｸE" panose="020B0900000000000000" pitchFamily="50" charset="-128"/>
              <a:ea typeface="HGSｺﾞｼｯｸE" panose="020B0900000000000000" pitchFamily="50" charset="-128"/>
            </a:endParaRPr>
          </a:p>
        </p:txBody>
      </p:sp>
      <p:sp>
        <p:nvSpPr>
          <p:cNvPr id="33" name="下矢印 32"/>
          <p:cNvSpPr/>
          <p:nvPr/>
        </p:nvSpPr>
        <p:spPr>
          <a:xfrm>
            <a:off x="2307160" y="4734215"/>
            <a:ext cx="658779" cy="360188"/>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37" name="正方形/長方形 36"/>
          <p:cNvSpPr/>
          <p:nvPr/>
        </p:nvSpPr>
        <p:spPr>
          <a:xfrm>
            <a:off x="656662" y="4437425"/>
            <a:ext cx="1510984" cy="459965"/>
          </a:xfrm>
          <a:prstGeom prst="rect">
            <a:avLst/>
          </a:prstGeom>
          <a:solidFill>
            <a:srgbClr val="FFFFCC"/>
          </a:solid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2015</a:t>
            </a:r>
            <a:r>
              <a:rPr lang="ja-JP" altLang="en-US" sz="1050" dirty="0" smtClean="0">
                <a:solidFill>
                  <a:srgbClr val="FF0000"/>
                </a:solidFill>
                <a:latin typeface="Meiryo UI" pitchFamily="50" charset="-128"/>
                <a:ea typeface="Meiryo UI" pitchFamily="50" charset="-128"/>
                <a:cs typeface="Meiryo UI" pitchFamily="50" charset="-128"/>
              </a:rPr>
              <a:t>年度実績＞</a:t>
            </a:r>
            <a:endParaRPr lang="en-US" altLang="ja-JP" sz="1050" dirty="0" smtClean="0">
              <a:solidFill>
                <a:srgbClr val="FF0000"/>
              </a:solidFill>
              <a:latin typeface="Meiryo UI" pitchFamily="50" charset="-128"/>
              <a:ea typeface="Meiryo UI" pitchFamily="50" charset="-128"/>
              <a:cs typeface="Meiryo UI" pitchFamily="50" charset="-128"/>
            </a:endParaRPr>
          </a:p>
          <a:p>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・採択件数</a:t>
            </a:r>
            <a:r>
              <a:rPr lang="ja-JP"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474" y="3287649"/>
            <a:ext cx="2036064" cy="1286256"/>
          </a:xfrm>
          <a:prstGeom prst="rect">
            <a:avLst/>
          </a:prstGeom>
        </p:spPr>
      </p:pic>
      <p:sp>
        <p:nvSpPr>
          <p:cNvPr id="30" name="円/楕円 29"/>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35</a:t>
            </a:r>
            <a:endParaRPr lang="ja-JP" altLang="en-US" b="1" dirty="0">
              <a:solidFill>
                <a:prstClr val="white"/>
              </a:solidFill>
            </a:endParaRPr>
          </a:p>
        </p:txBody>
      </p:sp>
    </p:spTree>
    <p:extLst>
      <p:ext uri="{BB962C8B-B14F-4D97-AF65-F5344CB8AC3E}">
        <p14:creationId xmlns:p14="http://schemas.microsoft.com/office/powerpoint/2010/main" val="79966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角丸四角形 6"/>
          <p:cNvSpPr/>
          <p:nvPr/>
        </p:nvSpPr>
        <p:spPr>
          <a:xfrm>
            <a:off x="263117" y="1779989"/>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制度の推進</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29306" y="2245752"/>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対し、電力需給に関する府への報告を義務付けるとともに、府はその内容を公表します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日施行）に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13" name="角丸四角形 12"/>
          <p:cNvSpPr/>
          <p:nvPr/>
        </p:nvSpPr>
        <p:spPr>
          <a:xfrm>
            <a:off x="292236" y="3789040"/>
            <a:ext cx="2895101"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4221088"/>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5" name="テキスト ボックス 28"/>
          <p:cNvSpPr txBox="1">
            <a:spLocks noChangeArrowheads="1"/>
          </p:cNvSpPr>
          <p:nvPr/>
        </p:nvSpPr>
        <p:spPr bwMode="auto">
          <a:xfrm>
            <a:off x="272479" y="2780928"/>
            <a:ext cx="45279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a:latin typeface="Meiryo UI" pitchFamily="50" charset="-128"/>
                <a:ea typeface="Meiryo UI" pitchFamily="50" charset="-128"/>
                <a:cs typeface="Meiryo UI" pitchFamily="50" charset="-128"/>
              </a:rPr>
              <a:t>対象</a:t>
            </a:r>
            <a:r>
              <a:rPr lang="ja-JP" altLang="en-US" sz="1050" b="0" i="0" smtClean="0">
                <a:latin typeface="Meiryo UI" pitchFamily="50" charset="-128"/>
                <a:ea typeface="Meiryo UI" pitchFamily="50" charset="-128"/>
                <a:cs typeface="Meiryo UI" pitchFamily="50" charset="-128"/>
              </a:rPr>
              <a:t>：</a:t>
            </a:r>
            <a:r>
              <a:rPr lang="ja-JP" altLang="en-US" sz="1050" b="0" i="0">
                <a:latin typeface="Meiryo UI" pitchFamily="50" charset="-128"/>
                <a:ea typeface="Meiryo UI" pitchFamily="50" charset="-128"/>
                <a:cs typeface="Meiryo UI" pitchFamily="50" charset="-128"/>
              </a:rPr>
              <a:t>小売</a:t>
            </a:r>
            <a:r>
              <a:rPr lang="ja-JP" altLang="en-US" sz="1050" b="0" i="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報告時期：電力需給がひっ迫する時期（毎年の夏・冬）の</a:t>
            </a:r>
            <a:r>
              <a:rPr lang="ja-JP" altLang="en-US" sz="1050" b="0" i="0" dirty="0" smtClean="0">
                <a:latin typeface="Meiryo UI" pitchFamily="50" charset="-128"/>
                <a:ea typeface="Meiryo UI" pitchFamily="50" charset="-128"/>
                <a:cs typeface="Meiryo UI" pitchFamily="50" charset="-128"/>
              </a:rPr>
              <a:t>前後</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8"/>
          <p:cNvSpPr txBox="1">
            <a:spLocks noChangeArrowheads="1"/>
          </p:cNvSpPr>
          <p:nvPr/>
        </p:nvSpPr>
        <p:spPr bwMode="auto">
          <a:xfrm>
            <a:off x="307122" y="4985300"/>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及び実績報告書の届出の提出を義務づけ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36</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8628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1" y="591058"/>
            <a:ext cx="9645825"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37</a:t>
            </a:r>
            <a:endParaRPr kumimoji="1" lang="ja-JP" altLang="en-US" b="1" dirty="0"/>
          </a:p>
        </p:txBody>
      </p:sp>
      <p:sp>
        <p:nvSpPr>
          <p:cNvPr id="54" name="角丸四角形 53"/>
          <p:cNvSpPr/>
          <p:nvPr/>
        </p:nvSpPr>
        <p:spPr>
          <a:xfrm>
            <a:off x="279026" y="713890"/>
            <a:ext cx="3119267"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416496" y="4571576"/>
            <a:ext cx="253142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rgbClr val="FF0000"/>
                </a:solidFill>
                <a:latin typeface="Meiryo UI" pitchFamily="50" charset="-128"/>
                <a:ea typeface="Meiryo UI" pitchFamily="50" charset="-128"/>
                <a:cs typeface="Meiryo UI" pitchFamily="50" charset="-128"/>
              </a:rPr>
              <a:t>電力・ガス自由化に係る啓発</a:t>
            </a:r>
            <a:endParaRPr lang="ja-JP" altLang="en-US" sz="1400" b="1" dirty="0">
              <a:solidFill>
                <a:srgbClr val="FF0000"/>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632518" y="5033528"/>
            <a:ext cx="907301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dirty="0" smtClean="0">
                <a:solidFill>
                  <a:srgbClr val="FF0000"/>
                </a:solidFill>
                <a:latin typeface="Meiryo UI" pitchFamily="50" charset="-128"/>
                <a:ea typeface="Meiryo UI" pitchFamily="50" charset="-128"/>
                <a:cs typeface="Meiryo UI" pitchFamily="50" charset="-128"/>
              </a:rPr>
              <a:t>◆「</a:t>
            </a:r>
            <a:r>
              <a:rPr lang="ja-JP" altLang="en-US" sz="1300" dirty="0">
                <a:solidFill>
                  <a:srgbClr val="FF0000"/>
                </a:solidFill>
                <a:latin typeface="Meiryo UI" pitchFamily="50" charset="-128"/>
                <a:ea typeface="Meiryo UI" pitchFamily="50" charset="-128"/>
                <a:cs typeface="Meiryo UI" pitchFamily="50" charset="-128"/>
              </a:rPr>
              <a:t>電力会社を変えても安定供給や電力の品質に影響は生じない」といった電力供給のしくみや制度について、正しく理解している</a:t>
            </a:r>
            <a:r>
              <a:rPr lang="ja-JP" altLang="en-US" sz="1300" dirty="0" smtClean="0">
                <a:solidFill>
                  <a:srgbClr val="FF0000"/>
                </a:solidFill>
                <a:latin typeface="Meiryo UI" pitchFamily="50" charset="-128"/>
                <a:ea typeface="Meiryo UI" pitchFamily="50" charset="-128"/>
                <a:cs typeface="Meiryo UI" pitchFamily="50" charset="-128"/>
              </a:rPr>
              <a:t>方がまだまだ少なく、また、</a:t>
            </a:r>
            <a:r>
              <a:rPr lang="en-US" altLang="ja-JP" sz="1300" dirty="0" smtClean="0">
                <a:solidFill>
                  <a:srgbClr val="FF0000"/>
                </a:solidFill>
                <a:latin typeface="Meiryo UI" pitchFamily="50" charset="-128"/>
                <a:ea typeface="Meiryo UI" pitchFamily="50" charset="-128"/>
                <a:cs typeface="Meiryo UI" pitchFamily="50" charset="-128"/>
              </a:rPr>
              <a:t>H29</a:t>
            </a:r>
            <a:r>
              <a:rPr lang="ja-JP" altLang="en-US" sz="1300" dirty="0" smtClean="0">
                <a:solidFill>
                  <a:srgbClr val="FF0000"/>
                </a:solidFill>
                <a:latin typeface="Meiryo UI" pitchFamily="50" charset="-128"/>
                <a:ea typeface="Meiryo UI" pitchFamily="50" charset="-128"/>
                <a:cs typeface="Meiryo UI" pitchFamily="50" charset="-128"/>
              </a:rPr>
              <a:t>年４月</a:t>
            </a:r>
            <a:r>
              <a:rPr lang="ja-JP" altLang="en-US" sz="1300" dirty="0">
                <a:solidFill>
                  <a:srgbClr val="FF0000"/>
                </a:solidFill>
                <a:latin typeface="Meiryo UI" pitchFamily="50" charset="-128"/>
                <a:ea typeface="Meiryo UI" pitchFamily="50" charset="-128"/>
                <a:cs typeface="Meiryo UI" pitchFamily="50" charset="-128"/>
              </a:rPr>
              <a:t>からはガスの小売も自由化されることから</a:t>
            </a:r>
            <a:r>
              <a:rPr lang="ja-JP" altLang="en-US" sz="1300" dirty="0" smtClean="0">
                <a:solidFill>
                  <a:srgbClr val="FF0000"/>
                </a:solidFill>
                <a:latin typeface="Meiryo UI" pitchFamily="50" charset="-128"/>
                <a:ea typeface="Meiryo UI" pitchFamily="50" charset="-128"/>
                <a:cs typeface="Meiryo UI" pitchFamily="50" charset="-128"/>
              </a:rPr>
              <a:t>、様々</a:t>
            </a:r>
            <a:r>
              <a:rPr lang="ja-JP" altLang="en-US" sz="1300" dirty="0">
                <a:solidFill>
                  <a:srgbClr val="FF0000"/>
                </a:solidFill>
                <a:latin typeface="Meiryo UI" pitchFamily="50" charset="-128"/>
                <a:ea typeface="Meiryo UI" pitchFamily="50" charset="-128"/>
                <a:cs typeface="Meiryo UI" pitchFamily="50" charset="-128"/>
              </a:rPr>
              <a:t>な広報媒体を活用して情報提供するとともに、消費生活センターや府内市町村とも連携しながら、府民、事業者からの相談・問い合わせ</a:t>
            </a:r>
            <a:r>
              <a:rPr lang="ja-JP" altLang="en-US" sz="1300" dirty="0" smtClean="0">
                <a:solidFill>
                  <a:srgbClr val="FF0000"/>
                </a:solidFill>
                <a:latin typeface="Meiryo UI" pitchFamily="50" charset="-128"/>
                <a:ea typeface="Meiryo UI" pitchFamily="50" charset="-128"/>
                <a:cs typeface="Meiryo UI" pitchFamily="50" charset="-128"/>
              </a:rPr>
              <a:t>に対応します。</a:t>
            </a:r>
            <a:endParaRPr lang="en-US" altLang="ja-JP" sz="1300" dirty="0" smtClean="0">
              <a:solidFill>
                <a:srgbClr val="FF0000"/>
              </a:solidFill>
              <a:latin typeface="Meiryo UI" pitchFamily="50" charset="-128"/>
              <a:ea typeface="Meiryo UI" pitchFamily="50" charset="-128"/>
              <a:cs typeface="Meiryo UI" pitchFamily="50" charset="-128"/>
            </a:endParaRPr>
          </a:p>
          <a:p>
            <a:pPr marL="82550" indent="-82550"/>
            <a:r>
              <a:rPr lang="ja-JP" altLang="en-US" sz="1300" dirty="0" smtClean="0">
                <a:solidFill>
                  <a:srgbClr val="FF0000"/>
                </a:solidFill>
                <a:latin typeface="Meiryo UI" pitchFamily="50" charset="-128"/>
                <a:ea typeface="Meiryo UI" pitchFamily="50" charset="-128"/>
                <a:cs typeface="Meiryo UI" pitchFamily="50" charset="-128"/>
              </a:rPr>
              <a:t>＜参考＞</a:t>
            </a:r>
            <a:endParaRPr lang="en-US" altLang="ja-JP" sz="1300" dirty="0" smtClean="0">
              <a:solidFill>
                <a:srgbClr val="FF0000"/>
              </a:solidFill>
              <a:latin typeface="Meiryo UI" pitchFamily="50" charset="-128"/>
              <a:ea typeface="Meiryo UI" pitchFamily="50" charset="-128"/>
              <a:cs typeface="Meiryo UI" pitchFamily="50" charset="-128"/>
            </a:endParaRPr>
          </a:p>
          <a:p>
            <a:pPr marL="82550" indent="-82550"/>
            <a:r>
              <a:rPr lang="ja-JP" altLang="en-US" sz="1300" dirty="0">
                <a:solidFill>
                  <a:srgbClr val="FF0000"/>
                </a:solidFill>
                <a:latin typeface="Meiryo UI" pitchFamily="50" charset="-128"/>
                <a:ea typeface="Meiryo UI" pitchFamily="50" charset="-128"/>
                <a:cs typeface="Meiryo UI" pitchFamily="50" charset="-128"/>
              </a:rPr>
              <a:t>　</a:t>
            </a:r>
            <a:r>
              <a:rPr lang="en-US" altLang="ja-JP" sz="1300" dirty="0" smtClean="0">
                <a:solidFill>
                  <a:srgbClr val="FF0000"/>
                </a:solidFill>
                <a:latin typeface="Meiryo UI" pitchFamily="50" charset="-128"/>
                <a:ea typeface="Meiryo UI" pitchFamily="50" charset="-128"/>
                <a:cs typeface="Meiryo UI" pitchFamily="50" charset="-128"/>
              </a:rPr>
              <a:t>H26</a:t>
            </a:r>
            <a:r>
              <a:rPr lang="ja-JP" altLang="en-US" sz="1300" dirty="0" smtClean="0">
                <a:solidFill>
                  <a:srgbClr val="FF0000"/>
                </a:solidFill>
                <a:latin typeface="Meiryo UI" pitchFamily="50" charset="-128"/>
                <a:ea typeface="Meiryo UI" pitchFamily="50" charset="-128"/>
                <a:cs typeface="Meiryo UI" pitchFamily="50" charset="-128"/>
              </a:rPr>
              <a:t>～</a:t>
            </a:r>
            <a:r>
              <a:rPr lang="en-US" altLang="ja-JP" sz="1300" dirty="0" smtClean="0">
                <a:solidFill>
                  <a:srgbClr val="FF0000"/>
                </a:solidFill>
                <a:latin typeface="Meiryo UI" pitchFamily="50" charset="-128"/>
                <a:ea typeface="Meiryo UI" pitchFamily="50" charset="-128"/>
                <a:cs typeface="Meiryo UI" pitchFamily="50" charset="-128"/>
              </a:rPr>
              <a:t>28</a:t>
            </a:r>
            <a:r>
              <a:rPr lang="ja-JP" altLang="en-US" sz="1300" dirty="0" smtClean="0">
                <a:solidFill>
                  <a:srgbClr val="FF0000"/>
                </a:solidFill>
                <a:latin typeface="Meiryo UI" pitchFamily="50" charset="-128"/>
                <a:ea typeface="Meiryo UI" pitchFamily="50" charset="-128"/>
                <a:cs typeface="Meiryo UI" pitchFamily="50" charset="-128"/>
              </a:rPr>
              <a:t>年度には、大阪府</a:t>
            </a:r>
            <a:r>
              <a:rPr lang="ja-JP" altLang="en-US" sz="1300" dirty="0">
                <a:solidFill>
                  <a:srgbClr val="FF0000"/>
                </a:solidFill>
                <a:latin typeface="Meiryo UI" pitchFamily="50" charset="-128"/>
                <a:ea typeface="Meiryo UI" pitchFamily="50" charset="-128"/>
                <a:cs typeface="Meiryo UI" pitchFamily="50" charset="-128"/>
              </a:rPr>
              <a:t>・大阪市と小売電気事業者等</a:t>
            </a:r>
            <a:r>
              <a:rPr lang="en-US" altLang="ja-JP" sz="1300" dirty="0">
                <a:solidFill>
                  <a:srgbClr val="FF0000"/>
                </a:solidFill>
                <a:latin typeface="Meiryo UI" pitchFamily="50" charset="-128"/>
                <a:ea typeface="Meiryo UI" pitchFamily="50" charset="-128"/>
                <a:cs typeface="Meiryo UI" pitchFamily="50" charset="-128"/>
              </a:rPr>
              <a:t>12</a:t>
            </a:r>
            <a:r>
              <a:rPr lang="ja-JP" altLang="en-US" sz="1300" dirty="0">
                <a:solidFill>
                  <a:srgbClr val="FF0000"/>
                </a:solidFill>
                <a:latin typeface="Meiryo UI" pitchFamily="50" charset="-128"/>
                <a:ea typeface="Meiryo UI" pitchFamily="50" charset="-128"/>
                <a:cs typeface="Meiryo UI" pitchFamily="50" charset="-128"/>
              </a:rPr>
              <a:t>社で構成する「大阪電力選べる環境づくり協議会</a:t>
            </a:r>
            <a:r>
              <a:rPr lang="ja-JP" altLang="en-US" sz="1300" dirty="0" smtClean="0">
                <a:solidFill>
                  <a:srgbClr val="FF0000"/>
                </a:solidFill>
                <a:latin typeface="Meiryo UI" pitchFamily="50" charset="-128"/>
                <a:ea typeface="Meiryo UI" pitchFamily="50" charset="-128"/>
                <a:cs typeface="Meiryo UI" pitchFamily="50" charset="-128"/>
              </a:rPr>
              <a:t>」を設置し、</a:t>
            </a:r>
            <a:r>
              <a:rPr lang="ja-JP" altLang="en-US" sz="1300" dirty="0">
                <a:solidFill>
                  <a:srgbClr val="FF0000"/>
                </a:solidFill>
                <a:latin typeface="Meiryo UI" pitchFamily="50" charset="-128"/>
                <a:ea typeface="Meiryo UI" pitchFamily="50" charset="-128"/>
                <a:cs typeface="Meiryo UI" pitchFamily="50" charset="-128"/>
              </a:rPr>
              <a:t>府内の電力需要者を対象に、電力小売の自由化や電力調達コスト低減に係る情報発信、普及啓発等を</a:t>
            </a:r>
            <a:r>
              <a:rPr lang="ja-JP" altLang="en-US" sz="1300" dirty="0" smtClean="0">
                <a:solidFill>
                  <a:srgbClr val="FF0000"/>
                </a:solidFill>
                <a:latin typeface="Meiryo UI" pitchFamily="50" charset="-128"/>
                <a:ea typeface="Meiryo UI" pitchFamily="50" charset="-128"/>
                <a:cs typeface="Meiryo UI" pitchFamily="50" charset="-128"/>
              </a:rPr>
              <a:t>進めてきましたが、</a:t>
            </a:r>
            <a:r>
              <a:rPr lang="en-US" altLang="ja-JP" sz="1300" dirty="0" smtClean="0">
                <a:solidFill>
                  <a:srgbClr val="FF0000"/>
                </a:solidFill>
                <a:latin typeface="Meiryo UI" pitchFamily="50" charset="-128"/>
                <a:ea typeface="Meiryo UI" pitchFamily="50" charset="-128"/>
                <a:cs typeface="Meiryo UI" pitchFamily="50" charset="-128"/>
              </a:rPr>
              <a:t>95%</a:t>
            </a:r>
            <a:r>
              <a:rPr lang="ja-JP" altLang="en-US" sz="1300" dirty="0" smtClean="0">
                <a:solidFill>
                  <a:srgbClr val="FF0000"/>
                </a:solidFill>
                <a:latin typeface="Meiryo UI" pitchFamily="50" charset="-128"/>
                <a:ea typeface="Meiryo UI" pitchFamily="50" charset="-128"/>
                <a:cs typeface="Meiryo UI" pitchFamily="50" charset="-128"/>
              </a:rPr>
              <a:t>以上の方が電力自由化自体を認知している状況となり、所期の目的を果たせたことから、</a:t>
            </a:r>
            <a:r>
              <a:rPr lang="en-US" altLang="ja-JP" sz="1300" dirty="0" smtClean="0">
                <a:solidFill>
                  <a:srgbClr val="FF0000"/>
                </a:solidFill>
                <a:latin typeface="Meiryo UI" pitchFamily="50" charset="-128"/>
                <a:ea typeface="Meiryo UI" pitchFamily="50" charset="-128"/>
                <a:cs typeface="Meiryo UI" pitchFamily="50" charset="-128"/>
              </a:rPr>
              <a:t>H29</a:t>
            </a:r>
            <a:r>
              <a:rPr lang="ja-JP" altLang="en-US" sz="1300" dirty="0" smtClean="0">
                <a:solidFill>
                  <a:srgbClr val="FF0000"/>
                </a:solidFill>
                <a:latin typeface="Meiryo UI" pitchFamily="50" charset="-128"/>
                <a:ea typeface="Meiryo UI" pitchFamily="50" charset="-128"/>
                <a:cs typeface="Meiryo UI" pitchFamily="50" charset="-128"/>
              </a:rPr>
              <a:t>年</a:t>
            </a:r>
            <a:r>
              <a:rPr lang="en-US" altLang="ja-JP" sz="1300" dirty="0" smtClean="0">
                <a:solidFill>
                  <a:srgbClr val="FF0000"/>
                </a:solidFill>
                <a:latin typeface="Meiryo UI" pitchFamily="50" charset="-128"/>
                <a:ea typeface="Meiryo UI" pitchFamily="50" charset="-128"/>
                <a:cs typeface="Meiryo UI" pitchFamily="50" charset="-128"/>
              </a:rPr>
              <a:t>3</a:t>
            </a:r>
            <a:r>
              <a:rPr lang="ja-JP" altLang="en-US" sz="1300" dirty="0" smtClean="0">
                <a:solidFill>
                  <a:srgbClr val="FF0000"/>
                </a:solidFill>
                <a:latin typeface="Meiryo UI" pitchFamily="50" charset="-128"/>
                <a:ea typeface="Meiryo UI" pitchFamily="50" charset="-128"/>
                <a:cs typeface="Meiryo UI" pitchFamily="50" charset="-128"/>
              </a:rPr>
              <a:t>月末に当協議会は解散しました。</a:t>
            </a:r>
            <a:endParaRPr lang="ja-JP" altLang="en-US" sz="1300" dirty="0">
              <a:solidFill>
                <a:srgbClr val="FF0000"/>
              </a:solidFill>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09811" y="1803728"/>
            <a:ext cx="61063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416496" y="1365877"/>
            <a:ext cx="2053749"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416496" y="3220096"/>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609810" y="3682048"/>
            <a:ext cx="91644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a:t>
            </a:r>
            <a:r>
              <a:rPr lang="ja-JP" altLang="en-US" b="0" i="0" dirty="0" smtClean="0">
                <a:solidFill>
                  <a:srgbClr val="FF0000"/>
                </a:solidFill>
                <a:latin typeface="Meiryo UI" pitchFamily="50" charset="-128"/>
                <a:ea typeface="Meiryo UI" pitchFamily="50" charset="-128"/>
                <a:cs typeface="Meiryo UI" pitchFamily="50" charset="-128"/>
              </a:rPr>
              <a:t>府内の</a:t>
            </a:r>
            <a:r>
              <a:rPr lang="ja-JP" altLang="en-US" b="0" i="0" dirty="0" smtClean="0">
                <a:latin typeface="Meiryo UI" pitchFamily="50" charset="-128"/>
                <a:ea typeface="Meiryo UI" pitchFamily="50" charset="-128"/>
                <a:cs typeface="Meiryo UI" pitchFamily="50" charset="-128"/>
              </a:rPr>
              <a:t>ごみ焼却</a:t>
            </a:r>
            <a:r>
              <a:rPr lang="ja-JP" altLang="en-US" b="0" i="0" dirty="0" smtClean="0">
                <a:solidFill>
                  <a:srgbClr val="FF0000"/>
                </a:solidFill>
                <a:latin typeface="Meiryo UI" pitchFamily="50" charset="-128"/>
                <a:ea typeface="Meiryo UI" pitchFamily="50" charset="-128"/>
                <a:cs typeface="Meiryo UI" pitchFamily="50" charset="-128"/>
              </a:rPr>
              <a:t>施設では、焼却</a:t>
            </a:r>
            <a:r>
              <a:rPr lang="ja-JP" altLang="en-US" b="0" i="0" dirty="0" smtClean="0">
                <a:latin typeface="Meiryo UI" pitchFamily="50" charset="-128"/>
                <a:ea typeface="Meiryo UI" pitchFamily="50" charset="-128"/>
                <a:cs typeface="Meiryo UI" pitchFamily="50" charset="-128"/>
              </a:rPr>
              <a:t>余熱を利用</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a:t>
            </a:r>
            <a:r>
              <a:rPr lang="ja-JP" altLang="en-US" b="0" i="0" dirty="0" smtClean="0">
                <a:solidFill>
                  <a:srgbClr val="FF0000"/>
                </a:solidFill>
                <a:latin typeface="Meiryo UI" pitchFamily="50" charset="-128"/>
                <a:ea typeface="Meiryo UI" pitchFamily="50" charset="-128"/>
                <a:cs typeface="Meiryo UI" pitchFamily="50" charset="-128"/>
              </a:rPr>
              <a:t>した発電を行い、余剰電力を売電しているものがあり、売電</a:t>
            </a:r>
            <a:r>
              <a:rPr lang="ja-JP" altLang="en-US" b="0" i="0" dirty="0" smtClean="0">
                <a:latin typeface="Meiryo UI" pitchFamily="50" charset="-128"/>
                <a:ea typeface="Meiryo UI" pitchFamily="50" charset="-128"/>
                <a:cs typeface="Meiryo UI" pitchFamily="50" charset="-128"/>
              </a:rPr>
              <a:t>している</a:t>
            </a:r>
            <a:r>
              <a:rPr lang="en-US" altLang="ja-JP" b="0" i="0" dirty="0" smtClean="0">
                <a:solidFill>
                  <a:srgbClr val="FF0000"/>
                </a:solidFill>
                <a:latin typeface="Meiryo UI" pitchFamily="50" charset="-128"/>
                <a:ea typeface="Meiryo UI" pitchFamily="50" charset="-128"/>
                <a:cs typeface="Meiryo UI" pitchFamily="50" charset="-128"/>
              </a:rPr>
              <a:t>11</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6702501" y="1530768"/>
            <a:ext cx="2881165" cy="147214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機関、府警本部庁舎、警察署、運転免許試験</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場、学校（高校、支援学校）など</a:t>
            </a:r>
            <a:r>
              <a:rPr lang="en-US" altLang="ja-JP" sz="1050" dirty="0" smtClean="0">
                <a:solidFill>
                  <a:srgbClr val="FF0000"/>
                </a:solidFill>
                <a:latin typeface="Meiryo UI" pitchFamily="50" charset="-128"/>
                <a:ea typeface="Meiryo UI" pitchFamily="50" charset="-128"/>
                <a:cs typeface="Meiryo UI" pitchFamily="50" charset="-128"/>
              </a:rPr>
              <a:t>285</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本庁舎、公園、配水場、下水道抽水所、学校（</a:t>
            </a:r>
            <a:r>
              <a:rPr lang="ja-JP" altLang="en-US" sz="1050" dirty="0" smtClean="0">
                <a:solidFill>
                  <a:srgbClr val="FF0000"/>
                </a:solidFill>
                <a:latin typeface="Meiryo UI" pitchFamily="50" charset="-128"/>
                <a:ea typeface="Meiryo UI" pitchFamily="50" charset="-128"/>
                <a:cs typeface="Meiryo UI" pitchFamily="50" charset="-128"/>
              </a:rPr>
              <a:t>小学校、</a:t>
            </a:r>
            <a:r>
              <a:rPr lang="ja-JP" altLang="en-US" sz="1050" dirty="0" smtClean="0">
                <a:solidFill>
                  <a:schemeClr val="tx1"/>
                </a:solidFill>
                <a:latin typeface="Meiryo UI" pitchFamily="50" charset="-128"/>
                <a:ea typeface="Meiryo UI" pitchFamily="50" charset="-128"/>
                <a:cs typeface="Meiryo UI" pitchFamily="50" charset="-128"/>
              </a:rPr>
              <a:t>中学校、高校）など</a:t>
            </a:r>
            <a:r>
              <a:rPr lang="en-US" altLang="ja-JP" sz="1050" dirty="0" smtClean="0">
                <a:solidFill>
                  <a:schemeClr val="tx1"/>
                </a:solidFill>
                <a:latin typeface="Meiryo UI" pitchFamily="50" charset="-128"/>
                <a:ea typeface="Meiryo UI" pitchFamily="50" charset="-128"/>
                <a:cs typeface="Meiryo UI" pitchFamily="50" charset="-128"/>
              </a:rPr>
              <a:t>213</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3401634" y="714773"/>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2405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47787" y="568588"/>
            <a:ext cx="9792000" cy="618343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382208" y="5332148"/>
            <a:ext cx="4824000" cy="1224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4" name="図 53"/>
          <p:cNvPicPr/>
          <p:nvPr/>
        </p:nvPicPr>
        <p:blipFill>
          <a:blip r:embed="rId3">
            <a:extLst>
              <a:ext uri="{28A0092B-C50C-407E-A947-70E740481C1C}">
                <a14:useLocalDpi xmlns:a14="http://schemas.microsoft.com/office/drawing/2010/main" val="0"/>
              </a:ext>
            </a:extLst>
          </a:blip>
          <a:stretch>
            <a:fillRect/>
          </a:stretch>
        </p:blipFill>
        <p:spPr>
          <a:xfrm>
            <a:off x="4453156" y="6099827"/>
            <a:ext cx="500601" cy="328268"/>
          </a:xfrm>
          <a:prstGeom prst="rect">
            <a:avLst/>
          </a:prstGeom>
        </p:spPr>
      </p:pic>
      <p:pic>
        <p:nvPicPr>
          <p:cNvPr id="1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600" y="6067145"/>
            <a:ext cx="498889" cy="43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38</a:t>
            </a:r>
            <a:endParaRPr lang="ja-JP" altLang="en-US" b="1" dirty="0">
              <a:solidFill>
                <a:prstClr val="white"/>
              </a:solidFill>
            </a:endParaRPr>
          </a:p>
        </p:txBody>
      </p:sp>
      <p:sp>
        <p:nvSpPr>
          <p:cNvPr id="43" name="角丸四角形 42"/>
          <p:cNvSpPr/>
          <p:nvPr/>
        </p:nvSpPr>
        <p:spPr>
          <a:xfrm>
            <a:off x="144342" y="651340"/>
            <a:ext cx="584712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b="1" dirty="0" smtClean="0">
                <a:solidFill>
                  <a:prstClr val="black"/>
                </a:solidFill>
                <a:latin typeface="Meiryo UI" pitchFamily="50" charset="-128"/>
                <a:ea typeface="Meiryo UI" pitchFamily="50" charset="-128"/>
                <a:cs typeface="Meiryo UI" pitchFamily="50" charset="-128"/>
              </a:rPr>
              <a:t>　　</a:t>
            </a: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7518267" y="583913"/>
            <a:ext cx="2137834" cy="607434"/>
          </a:xfrm>
          <a:prstGeom prst="rect">
            <a:avLst/>
          </a:prstGeom>
          <a:noFill/>
        </p:spPr>
        <p:txBody>
          <a:bodyPr wrap="square" lIns="0" tIns="0" rIns="0" bIns="0" rtlCol="0" anchor="t" anchorCtr="0">
            <a:no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459</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　（予算</a:t>
            </a:r>
            <a:r>
              <a:rPr lang="en-US" altLang="ja-JP" sz="1200" dirty="0" smtClean="0">
                <a:solidFill>
                  <a:srgbClr val="FF0000"/>
                </a:solidFill>
                <a:latin typeface="Meiryo UI" pitchFamily="50" charset="-128"/>
                <a:ea typeface="Meiryo UI" pitchFamily="50" charset="-128"/>
                <a:cs typeface="Meiryo UI" pitchFamily="50" charset="-128"/>
              </a:rPr>
              <a:t>117</a:t>
            </a:r>
            <a:r>
              <a:rPr lang="ja-JP" altLang="en-US" sz="1200" dirty="0" smtClean="0">
                <a:solidFill>
                  <a:prstClr val="black"/>
                </a:solidFill>
                <a:latin typeface="Meiryo UI" pitchFamily="50" charset="-128"/>
                <a:ea typeface="Meiryo UI" pitchFamily="50" charset="-128"/>
                <a:cs typeface="Meiryo UI" pitchFamily="50" charset="-128"/>
              </a:rPr>
              <a:t>千円</a:t>
            </a:r>
            <a:r>
              <a:rPr lang="ja-JP" altLang="en-US" sz="1200" dirty="0">
                <a:solidFill>
                  <a:prstClr val="black"/>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66" y="6167513"/>
            <a:ext cx="631061" cy="3320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862" y="6140771"/>
            <a:ext cx="654074" cy="29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28"/>
          <p:cNvSpPr txBox="1">
            <a:spLocks noChangeArrowheads="1"/>
          </p:cNvSpPr>
          <p:nvPr/>
        </p:nvSpPr>
        <p:spPr bwMode="auto">
          <a:xfrm>
            <a:off x="148477" y="1181452"/>
            <a:ext cx="95823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◆大阪府・大阪市は、事業者間の交流やアイデア創出を図る産学官プラットフォーム</a:t>
            </a:r>
            <a:r>
              <a:rPr lang="ja-JP" altLang="en-US" b="0" i="0" dirty="0" smtClean="0">
                <a:solidFill>
                  <a:srgbClr val="FF0000"/>
                </a:solidFill>
                <a:latin typeface="Meiryo UI" pitchFamily="50" charset="-128"/>
                <a:ea typeface="Meiryo UI" pitchFamily="50" charset="-128"/>
                <a:cs typeface="Meiryo UI" pitchFamily="50" charset="-128"/>
              </a:rPr>
              <a:t>「</a:t>
            </a:r>
            <a:r>
              <a:rPr lang="en-US" altLang="ja-JP" b="0" i="0" dirty="0" smtClean="0">
                <a:solidFill>
                  <a:srgbClr val="FF0000"/>
                </a:solidFill>
                <a:latin typeface="Meiryo UI" pitchFamily="50" charset="-128"/>
                <a:ea typeface="Meiryo UI" pitchFamily="50" charset="-128"/>
                <a:cs typeface="Meiryo UI" pitchFamily="50" charset="-128"/>
              </a:rPr>
              <a:t>H</a:t>
            </a:r>
            <a:r>
              <a:rPr lang="ja-JP" altLang="en-US" sz="1050" b="0" i="0" dirty="0" smtClean="0">
                <a:solidFill>
                  <a:srgbClr val="FF0000"/>
                </a:solidFill>
                <a:latin typeface="Meiryo UI" pitchFamily="50" charset="-128"/>
                <a:ea typeface="Meiryo UI" pitchFamily="50" charset="-128"/>
                <a:cs typeface="Meiryo UI" pitchFamily="50" charset="-128"/>
              </a:rPr>
              <a:t>２</a:t>
            </a:r>
            <a:r>
              <a:rPr lang="en-US" altLang="ja-JP" b="0" i="0" dirty="0" smtClean="0">
                <a:solidFill>
                  <a:srgbClr val="FF0000"/>
                </a:solidFill>
                <a:latin typeface="Meiryo UI" pitchFamily="50" charset="-128"/>
                <a:ea typeface="Meiryo UI" pitchFamily="50" charset="-128"/>
                <a:cs typeface="Meiryo UI" pitchFamily="50" charset="-128"/>
              </a:rPr>
              <a:t>Osaka</a:t>
            </a:r>
            <a:r>
              <a:rPr lang="ja-JP" altLang="en-US" b="0" i="0" dirty="0" smtClean="0">
                <a:solidFill>
                  <a:srgbClr val="FF0000"/>
                </a:solidFill>
                <a:latin typeface="Meiryo UI" pitchFamily="50" charset="-128"/>
                <a:ea typeface="Meiryo UI" pitchFamily="50" charset="-128"/>
                <a:cs typeface="Meiryo UI" pitchFamily="50" charset="-128"/>
              </a:rPr>
              <a:t>ビジョン推進会議」</a:t>
            </a:r>
            <a:r>
              <a:rPr lang="ja-JP" altLang="en-US" b="0" i="0" dirty="0" smtClean="0">
                <a:solidFill>
                  <a:prstClr val="black"/>
                </a:solidFill>
                <a:latin typeface="Meiryo UI" pitchFamily="50" charset="-128"/>
                <a:ea typeface="Meiryo UI" pitchFamily="50" charset="-128"/>
                <a:cs typeface="Meiryo UI" pitchFamily="50" charset="-128"/>
              </a:rPr>
              <a:t>を運営することにより、</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新たな水素プロジェクトを創出していくとともに、水素に関する正しい知識の普及等に取組みます。</a:t>
            </a:r>
            <a:endParaRPr lang="en-US" altLang="ja-JP" b="0" i="0" dirty="0">
              <a:solidFill>
                <a:prstClr val="black"/>
              </a:solidFill>
              <a:latin typeface="Meiryo UI" pitchFamily="50" charset="-128"/>
              <a:ea typeface="Meiryo UI" pitchFamily="50" charset="-128"/>
              <a:cs typeface="Meiryo UI" pitchFamily="50" charset="-128"/>
            </a:endParaRPr>
          </a:p>
        </p:txBody>
      </p:sp>
      <p:grpSp>
        <p:nvGrpSpPr>
          <p:cNvPr id="70" name="グループ化 69"/>
          <p:cNvGrpSpPr/>
          <p:nvPr/>
        </p:nvGrpSpPr>
        <p:grpSpPr>
          <a:xfrm>
            <a:off x="392889" y="1771068"/>
            <a:ext cx="4647199" cy="3087535"/>
            <a:chOff x="4056670" y="2348878"/>
            <a:chExt cx="4905147" cy="4134873"/>
          </a:xfrm>
        </p:grpSpPr>
        <p:sp>
          <p:nvSpPr>
            <p:cNvPr id="77" name="下矢印 76"/>
            <p:cNvSpPr/>
            <p:nvPr/>
          </p:nvSpPr>
          <p:spPr>
            <a:xfrm rot="1870785">
              <a:off x="4403231" y="4495461"/>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8" name="下矢印 77"/>
            <p:cNvSpPr/>
            <p:nvPr/>
          </p:nvSpPr>
          <p:spPr>
            <a:xfrm rot="689070">
              <a:off x="5421114" y="4542653"/>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9" name="下矢印 78"/>
            <p:cNvSpPr/>
            <p:nvPr/>
          </p:nvSpPr>
          <p:spPr>
            <a:xfrm rot="20880412">
              <a:off x="6813048" y="4512289"/>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0" name="下矢印 79"/>
            <p:cNvSpPr/>
            <p:nvPr/>
          </p:nvSpPr>
          <p:spPr>
            <a:xfrm rot="20408667">
              <a:off x="7989373" y="4468766"/>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grpSp>
          <p:nvGrpSpPr>
            <p:cNvPr id="81" name="グループ化 80"/>
            <p:cNvGrpSpPr/>
            <p:nvPr/>
          </p:nvGrpSpPr>
          <p:grpSpPr>
            <a:xfrm>
              <a:off x="4056670" y="2348878"/>
              <a:ext cx="4905147" cy="4134873"/>
              <a:chOff x="4056670" y="2348878"/>
              <a:chExt cx="4905147" cy="4134873"/>
            </a:xfrm>
          </p:grpSpPr>
          <p:grpSp>
            <p:nvGrpSpPr>
              <p:cNvPr id="82" name="グループ化 81"/>
              <p:cNvGrpSpPr/>
              <p:nvPr/>
            </p:nvGrpSpPr>
            <p:grpSpPr>
              <a:xfrm>
                <a:off x="4056670" y="2348878"/>
                <a:ext cx="4905147" cy="4134873"/>
                <a:chOff x="505411" y="5003498"/>
                <a:chExt cx="6656487" cy="4600950"/>
              </a:xfrm>
            </p:grpSpPr>
            <p:sp>
              <p:nvSpPr>
                <p:cNvPr id="84" name="角丸四角形 83"/>
                <p:cNvSpPr/>
                <p:nvPr/>
              </p:nvSpPr>
              <p:spPr>
                <a:xfrm>
                  <a:off x="520786"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076044"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4085568" y="8242323"/>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5833875" y="8252972"/>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左中かっこ 87"/>
                <p:cNvSpPr/>
                <p:nvPr/>
              </p:nvSpPr>
              <p:spPr>
                <a:xfrm rot="16200000">
                  <a:off x="5367497" y="7320736"/>
                  <a:ext cx="392064" cy="3196739"/>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lang="ja-JP" altLang="en-US" sz="1400">
                    <a:solidFill>
                      <a:prstClr val="black"/>
                    </a:solidFill>
                  </a:endParaRPr>
                </a:p>
              </p:txBody>
            </p:sp>
            <p:sp>
              <p:nvSpPr>
                <p:cNvPr id="89" name="角丸四角形 88"/>
                <p:cNvSpPr/>
                <p:nvPr/>
              </p:nvSpPr>
              <p:spPr>
                <a:xfrm>
                  <a:off x="3933432" y="9076213"/>
                  <a:ext cx="3134374" cy="528235"/>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900" b="1"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90" name="グループ化 89"/>
                <p:cNvGrpSpPr/>
                <p:nvPr/>
              </p:nvGrpSpPr>
              <p:grpSpPr>
                <a:xfrm>
                  <a:off x="505411" y="5003498"/>
                  <a:ext cx="6656487" cy="2353424"/>
                  <a:chOff x="395735" y="5412777"/>
                  <a:chExt cx="6408712" cy="2128996"/>
                </a:xfrm>
              </p:grpSpPr>
              <p:sp>
                <p:nvSpPr>
                  <p:cNvPr id="91" name="角丸四角形 90"/>
                  <p:cNvSpPr/>
                  <p:nvPr/>
                </p:nvSpPr>
                <p:spPr>
                  <a:xfrm>
                    <a:off x="395735" y="5706513"/>
                    <a:ext cx="6408712" cy="1835260"/>
                  </a:xfrm>
                  <a:prstGeom prst="roundRect">
                    <a:avLst>
                      <a:gd name="adj" fmla="val 253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ja-JP" altLang="en-US" sz="1400" dirty="0">
                      <a:solidFill>
                        <a:prstClr val="black"/>
                      </a:solidFill>
                    </a:endParaRPr>
                  </a:p>
                </p:txBody>
              </p:sp>
              <p:sp>
                <p:nvSpPr>
                  <p:cNvPr id="92" name="角丸四角形 91"/>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推進会議</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92"/>
                  <p:cNvSpPr/>
                  <p:nvPr/>
                </p:nvSpPr>
                <p:spPr>
                  <a:xfrm>
                    <a:off x="598626" y="6621448"/>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690400" y="6620651"/>
                    <a:ext cx="1217502" cy="79200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95" name="円/楕円 94"/>
                  <p:cNvSpPr/>
                  <p:nvPr/>
                </p:nvSpPr>
                <p:spPr>
                  <a:xfrm>
                    <a:off x="2124087" y="6567975"/>
                    <a:ext cx="1440000" cy="828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a:xfrm>
                    <a:off x="5114488" y="6621446"/>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96"/>
                  <p:cNvSpPr/>
                  <p:nvPr/>
                </p:nvSpPr>
                <p:spPr>
                  <a:xfrm>
                    <a:off x="3636095" y="6567975"/>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2236934" y="6710968"/>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3749102" y="6679289"/>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100" name="角丸四角形 99"/>
                  <p:cNvSpPr/>
                  <p:nvPr/>
                </p:nvSpPr>
                <p:spPr>
                  <a:xfrm>
                    <a:off x="5232908" y="6729367"/>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sp>
            <p:nvSpPr>
              <p:cNvPr id="83" name="角丸四角形 82"/>
              <p:cNvSpPr/>
              <p:nvPr/>
            </p:nvSpPr>
            <p:spPr>
              <a:xfrm>
                <a:off x="5075010" y="4646986"/>
                <a:ext cx="3097390" cy="463983"/>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取組内容別に</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研究会を</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立上げ</a:t>
                </a:r>
              </a:p>
            </p:txBody>
          </p:sp>
        </p:grpSp>
      </p:grpSp>
      <p:sp>
        <p:nvSpPr>
          <p:cNvPr id="71" name="角丸四角形 70"/>
          <p:cNvSpPr/>
          <p:nvPr/>
        </p:nvSpPr>
        <p:spPr>
          <a:xfrm>
            <a:off x="551488" y="5568975"/>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導入促進</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420" y="6173657"/>
            <a:ext cx="710110" cy="3259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角丸四角形 72"/>
          <p:cNvSpPr/>
          <p:nvPr/>
        </p:nvSpPr>
        <p:spPr>
          <a:xfrm>
            <a:off x="3607731"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水素発電等の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a:solidFill>
                  <a:prstClr val="white"/>
                </a:solidFill>
                <a:latin typeface="Meiryo UI" pitchFamily="50" charset="-128"/>
                <a:ea typeface="Meiryo UI" pitchFamily="50" charset="-128"/>
                <a:cs typeface="Meiryo UI" pitchFamily="50" charset="-128"/>
              </a:rPr>
              <a:t>様々</a:t>
            </a:r>
            <a:r>
              <a:rPr lang="ja-JP" altLang="en-US" sz="1000" b="1" dirty="0" smtClean="0">
                <a:solidFill>
                  <a:prstClr val="white"/>
                </a:solidFill>
                <a:latin typeface="Meiryo UI" pitchFamily="50" charset="-128"/>
                <a:ea typeface="Meiryo UI" pitchFamily="50" charset="-128"/>
                <a:cs typeface="Meiryo UI" pitchFamily="50" charset="-128"/>
              </a:rPr>
              <a:t>な水素</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9578" y="6067145"/>
            <a:ext cx="304577" cy="3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6260" y="5969096"/>
            <a:ext cx="259278" cy="5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角丸四角形 71"/>
          <p:cNvSpPr/>
          <p:nvPr/>
        </p:nvSpPr>
        <p:spPr>
          <a:xfrm>
            <a:off x="2071166"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純水素型定置用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燃料電池の活用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モデルの構築</a:t>
            </a:r>
            <a:endParaRPr lang="ja-JP" altLang="en-US" sz="1000" b="1" dirty="0">
              <a:solidFill>
                <a:prstClr val="white"/>
              </a:solidFill>
              <a:latin typeface="Meiryo UI" pitchFamily="50" charset="-128"/>
              <a:ea typeface="Meiryo UI" pitchFamily="50" charset="-128"/>
              <a:cs typeface="Meiryo UI" pitchFamily="50" charset="-128"/>
            </a:endParaRPr>
          </a:p>
        </p:txBody>
      </p:sp>
      <p:sp>
        <p:nvSpPr>
          <p:cNvPr id="108" name="下矢印 24"/>
          <p:cNvSpPr/>
          <p:nvPr/>
        </p:nvSpPr>
        <p:spPr bwMode="auto">
          <a:xfrm>
            <a:off x="-34031" y="4450108"/>
            <a:ext cx="5588958" cy="103844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018905" y="4859048"/>
            <a:ext cx="1483085" cy="46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プロジェクト</a:t>
            </a:r>
            <a:endParaRPr lang="en-US" altLang="ja-JP" sz="1000" b="1" dirty="0" smtClean="0">
              <a:solidFill>
                <a:prstClr val="black"/>
              </a:solidFill>
              <a:latin typeface="Meiryo UI" pitchFamily="50" charset="-128"/>
              <a:ea typeface="Meiryo UI" pitchFamily="50" charset="-128"/>
              <a:cs typeface="Meiryo UI" pitchFamily="50" charset="-128"/>
            </a:endParaRPr>
          </a:p>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創出を図る</a:t>
            </a:r>
            <a:endParaRPr lang="ja-JP" altLang="en-US" sz="1000" dirty="0">
              <a:solidFill>
                <a:prstClr val="black"/>
              </a:solidFill>
              <a:latin typeface="Meiryo UI" pitchFamily="50" charset="-128"/>
              <a:ea typeface="Meiryo UI" pitchFamily="50" charset="-128"/>
              <a:cs typeface="Meiryo UI" pitchFamily="50" charset="-128"/>
            </a:endParaRPr>
          </a:p>
        </p:txBody>
      </p:sp>
      <p:grpSp>
        <p:nvGrpSpPr>
          <p:cNvPr id="109" name="グループ化 108"/>
          <p:cNvGrpSpPr/>
          <p:nvPr/>
        </p:nvGrpSpPr>
        <p:grpSpPr>
          <a:xfrm>
            <a:off x="7920993" y="2661227"/>
            <a:ext cx="1864194" cy="2013728"/>
            <a:chOff x="-1190650" y="616090"/>
            <a:chExt cx="7574385" cy="10528110"/>
          </a:xfrm>
        </p:grpSpPr>
        <p:grpSp>
          <p:nvGrpSpPr>
            <p:cNvPr id="110" name="グループ化 109"/>
            <p:cNvGrpSpPr/>
            <p:nvPr/>
          </p:nvGrpSpPr>
          <p:grpSpPr>
            <a:xfrm>
              <a:off x="-1190650" y="616090"/>
              <a:ext cx="7574385" cy="8398926"/>
              <a:chOff x="-1190650" y="616090"/>
              <a:chExt cx="7574385" cy="8398926"/>
            </a:xfrm>
          </p:grpSpPr>
          <p:pic>
            <p:nvPicPr>
              <p:cNvPr id="112" name="Picture 3"/>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88641" y="616090"/>
                <a:ext cx="7572376" cy="465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4"/>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0650" y="4300141"/>
                <a:ext cx="75628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1" name="Picture 5"/>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71600" y="7029400"/>
              <a:ext cx="75247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4" name="角丸四角形 113"/>
          <p:cNvSpPr/>
          <p:nvPr/>
        </p:nvSpPr>
        <p:spPr>
          <a:xfrm>
            <a:off x="5991464" y="1776752"/>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5251180" y="2161736"/>
            <a:ext cx="4505432" cy="5868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◆大阪府は、企業の協賛により、水素・燃料電池工作コンクールを開催し、</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通じて特性</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理解してもらう</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ことで、水素の社会受容性の向上を図ります。　</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Rectangle 3"/>
          <p:cNvSpPr>
            <a:spLocks noChangeArrowheads="1"/>
          </p:cNvSpPr>
          <p:nvPr/>
        </p:nvSpPr>
        <p:spPr bwMode="auto">
          <a:xfrm>
            <a:off x="5226689" y="2730832"/>
            <a:ext cx="2665729" cy="12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36000" rIns="91429" bIns="3600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defRPr/>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年度実施状況＞</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の全小・中学校（約</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校）</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電池で発電した電気を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様々なアイデアを募集。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その中から優れたアイデアを選定し、「水素・燃料</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電池キット</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」を使って、実際に作品を工作</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サブタイトル 2"/>
          <p:cNvSpPr txBox="1">
            <a:spLocks/>
          </p:cNvSpPr>
          <p:nvPr/>
        </p:nvSpPr>
        <p:spPr>
          <a:xfrm>
            <a:off x="896829" y="2110516"/>
            <a:ext cx="3830389" cy="548113"/>
          </a:xfrm>
          <a:prstGeom prst="rect">
            <a:avLst/>
          </a:prstGeom>
          <a:noFill/>
          <a:ln>
            <a:noFill/>
            <a:prstDash val="solid"/>
          </a:ln>
        </p:spPr>
        <p:txBody>
          <a:bodyPr vert="horz" lIns="100570" tIns="0" rIns="10057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構成団体：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エネルギー供給、住宅、金融</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アプリメーカー、</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次世代エネルギービジネス</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支援機関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226689" y="4333149"/>
            <a:ext cx="2601062" cy="600164"/>
          </a:xfrm>
          <a:prstGeom prst="rect">
            <a:avLst/>
          </a:prstGeom>
          <a:noFill/>
        </p:spPr>
        <p:txBody>
          <a:bodyPr wrap="square" rtlCol="0">
            <a:spAutoFit/>
          </a:bodyPr>
          <a:lstStyle/>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・優秀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、中学生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２作品）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100" dirty="0">
              <a:solidFill>
                <a:prstClr val="black"/>
              </a:solidFill>
            </a:endParaRPr>
          </a:p>
        </p:txBody>
      </p:sp>
      <p:sp>
        <p:nvSpPr>
          <p:cNvPr id="4" name="テキスト ボックス 3"/>
          <p:cNvSpPr txBox="1"/>
          <p:nvPr/>
        </p:nvSpPr>
        <p:spPr>
          <a:xfrm>
            <a:off x="5226689" y="3978849"/>
            <a:ext cx="2802886" cy="600164"/>
          </a:xfrm>
          <a:prstGeom prst="rect">
            <a:avLst/>
          </a:prstGeom>
          <a:noFill/>
        </p:spPr>
        <p:txBody>
          <a:bodyPr wrap="square" rtlCol="0">
            <a:spAutoFit/>
          </a:bodyPr>
          <a:lstStyle/>
          <a:p>
            <a:pPr eaLnBrk="0" hangingPunct="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、中学生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prstClr val="black"/>
              </a:solidFill>
            </a:endParaRPr>
          </a:p>
        </p:txBody>
      </p:sp>
      <p:sp>
        <p:nvSpPr>
          <p:cNvPr id="57" name="正方形/長方形 56"/>
          <p:cNvSpPr/>
          <p:nvPr/>
        </p:nvSpPr>
        <p:spPr>
          <a:xfrm>
            <a:off x="5251180" y="5059786"/>
            <a:ext cx="2533052" cy="1422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r>
              <a:rPr lang="ja-JP" altLang="ja-JP" sz="1100" dirty="0">
                <a:solidFill>
                  <a:prstClr val="black"/>
                </a:solidFill>
                <a:latin typeface="Meiryo UI" panose="020B0604030504040204" pitchFamily="50" charset="-128"/>
                <a:ea typeface="Meiryo UI" panose="020B0604030504040204" pitchFamily="50" charset="-128"/>
              </a:rPr>
              <a:t>◆また</a:t>
            </a:r>
            <a:r>
              <a:rPr lang="ja-JP"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大阪市では、</a:t>
            </a:r>
            <a:r>
              <a:rPr lang="ja-JP" altLang="ja-JP" sz="1100" dirty="0" smtClean="0">
                <a:solidFill>
                  <a:prstClr val="black"/>
                </a:solidFill>
                <a:latin typeface="Meiryo UI" panose="020B0604030504040204" pitchFamily="50" charset="-128"/>
                <a:ea typeface="Meiryo UI" panose="020B0604030504040204" pitchFamily="50" charset="-128"/>
              </a:rPr>
              <a:t>環境</a:t>
            </a:r>
            <a:r>
              <a:rPr lang="ja-JP" altLang="ja-JP" sz="1100" dirty="0">
                <a:solidFill>
                  <a:prstClr val="black"/>
                </a:solidFill>
                <a:latin typeface="Meiryo UI" panose="020B0604030504040204" pitchFamily="50" charset="-128"/>
                <a:ea typeface="Meiryo UI" panose="020B0604030504040204" pitchFamily="50" charset="-128"/>
              </a:rPr>
              <a:t>問題と水素</a:t>
            </a:r>
            <a:r>
              <a:rPr lang="ja-JP" altLang="ja-JP" sz="1100" dirty="0" smtClean="0">
                <a:solidFill>
                  <a:prstClr val="black"/>
                </a:solidFill>
                <a:latin typeface="Meiryo UI" panose="020B0604030504040204" pitchFamily="50" charset="-128"/>
                <a:ea typeface="Meiryo UI" panose="020B0604030504040204" pitchFamily="50" charset="-128"/>
              </a:rPr>
              <a:t>エネ</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ルギー</a:t>
            </a:r>
            <a:r>
              <a:rPr lang="ja-JP" altLang="ja-JP" sz="1100" dirty="0">
                <a:solidFill>
                  <a:prstClr val="black"/>
                </a:solidFill>
                <a:latin typeface="Meiryo UI" panose="020B0604030504040204" pitchFamily="50" charset="-128"/>
                <a:ea typeface="Meiryo UI" panose="020B0604030504040204" pitchFamily="50" charset="-128"/>
              </a:rPr>
              <a:t>についての正しい理解の促進を</a:t>
            </a:r>
            <a:r>
              <a:rPr lang="ja-JP" altLang="ja-JP" sz="1100" dirty="0" smtClean="0">
                <a:solidFill>
                  <a:prstClr val="black"/>
                </a:solidFill>
                <a:latin typeface="Meiryo UI" panose="020B0604030504040204" pitchFamily="50" charset="-128"/>
                <a:ea typeface="Meiryo UI" panose="020B0604030504040204" pitchFamily="50" charset="-128"/>
              </a:rPr>
              <a:t>目</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的</a:t>
            </a:r>
            <a:r>
              <a:rPr lang="ja-JP" altLang="ja-JP" sz="1100" dirty="0">
                <a:solidFill>
                  <a:prstClr val="black"/>
                </a:solidFill>
                <a:latin typeface="Meiryo UI" panose="020B0604030504040204" pitchFamily="50" charset="-128"/>
                <a:ea typeface="Meiryo UI" panose="020B0604030504040204" pitchFamily="50" charset="-128"/>
              </a:rPr>
              <a:t>として、大阪市域の小中学校を対象</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配布</a:t>
            </a:r>
            <a:r>
              <a:rPr lang="ja-JP" altLang="ja-JP" sz="1100" dirty="0">
                <a:solidFill>
                  <a:prstClr val="black"/>
                </a:solidFill>
                <a:latin typeface="Meiryo UI" panose="020B0604030504040204" pitchFamily="50" charset="-128"/>
                <a:ea typeface="Meiryo UI" panose="020B0604030504040204" pitchFamily="50" charset="-128"/>
              </a:rPr>
              <a:t>している副読本「おおさか環境科」（小学校</a:t>
            </a:r>
            <a:r>
              <a:rPr lang="en-US" altLang="ja-JP" sz="1100" dirty="0" smtClean="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6</a:t>
            </a:r>
            <a:r>
              <a:rPr lang="ja-JP" altLang="ja-JP" sz="1100" dirty="0">
                <a:solidFill>
                  <a:prstClr val="black"/>
                </a:solidFill>
                <a:latin typeface="Meiryo UI" panose="020B0604030504040204" pitchFamily="50" charset="-128"/>
                <a:ea typeface="Meiryo UI" panose="020B0604030504040204" pitchFamily="50" charset="-128"/>
              </a:rPr>
              <a:t>年生）に水素・燃料電池</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関して</a:t>
            </a:r>
            <a:r>
              <a:rPr lang="ja-JP" altLang="ja-JP" sz="1100" dirty="0">
                <a:solidFill>
                  <a:prstClr val="black"/>
                </a:solidFill>
                <a:latin typeface="Meiryo UI" panose="020B0604030504040204" pitchFamily="50" charset="-128"/>
                <a:ea typeface="Meiryo UI" panose="020B0604030504040204" pitchFamily="50" charset="-128"/>
              </a:rPr>
              <a:t>掲載するなど</a:t>
            </a:r>
            <a:r>
              <a:rPr lang="ja-JP" altLang="ja-JP" sz="1100" dirty="0" smtClean="0">
                <a:solidFill>
                  <a:prstClr val="black"/>
                </a:solidFill>
                <a:latin typeface="Meiryo UI" panose="020B0604030504040204" pitchFamily="50" charset="-128"/>
                <a:ea typeface="Meiryo UI" panose="020B0604030504040204" pitchFamily="50" charset="-128"/>
              </a:rPr>
              <a:t>、普及</a:t>
            </a:r>
            <a:r>
              <a:rPr lang="ja-JP" altLang="ja-JP" sz="1100" dirty="0">
                <a:solidFill>
                  <a:prstClr val="black"/>
                </a:solidFill>
                <a:latin typeface="Meiryo UI" panose="020B0604030504040204" pitchFamily="50" charset="-128"/>
                <a:ea typeface="Meiryo UI" panose="020B0604030504040204" pitchFamily="50" charset="-128"/>
              </a:rPr>
              <a:t>・啓発に</a:t>
            </a:r>
            <a:r>
              <a:rPr lang="ja-JP" altLang="ja-JP" sz="1100" dirty="0" smtClean="0">
                <a:solidFill>
                  <a:prstClr val="black"/>
                </a:solidFill>
                <a:latin typeface="Meiryo UI" panose="020B0604030504040204" pitchFamily="50" charset="-128"/>
                <a:ea typeface="Meiryo UI" panose="020B0604030504040204" pitchFamily="50" charset="-128"/>
              </a:rPr>
              <a:t>取り</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組んで</a:t>
            </a:r>
            <a:r>
              <a:rPr lang="ja-JP" altLang="ja-JP" sz="1100" dirty="0">
                <a:solidFill>
                  <a:prstClr val="black"/>
                </a:solidFill>
                <a:latin typeface="Meiryo UI" panose="020B0604030504040204" pitchFamily="50" charset="-128"/>
                <a:ea typeface="Meiryo UI" panose="020B0604030504040204" pitchFamily="50" charset="-128"/>
              </a:rPr>
              <a:t>います。</a:t>
            </a:r>
          </a:p>
        </p:txBody>
      </p:sp>
      <p:pic>
        <p:nvPicPr>
          <p:cNvPr id="5" name="図 4"/>
          <p:cNvPicPr>
            <a:picLocks noChangeAspect="1"/>
          </p:cNvPicPr>
          <p:nvPr/>
        </p:nvPicPr>
        <p:blipFill>
          <a:blip r:embed="rId16"/>
          <a:stretch>
            <a:fillRect/>
          </a:stretch>
        </p:blipFill>
        <p:spPr>
          <a:xfrm>
            <a:off x="7888849" y="5093048"/>
            <a:ext cx="880364" cy="1237927"/>
          </a:xfrm>
          <a:prstGeom prst="rect">
            <a:avLst/>
          </a:prstGeom>
        </p:spPr>
      </p:pic>
      <p:pic>
        <p:nvPicPr>
          <p:cNvPr id="6" name="図 5"/>
          <p:cNvPicPr>
            <a:picLocks noChangeAspect="1"/>
          </p:cNvPicPr>
          <p:nvPr/>
        </p:nvPicPr>
        <p:blipFill>
          <a:blip r:embed="rId17"/>
          <a:stretch>
            <a:fillRect/>
          </a:stretch>
        </p:blipFill>
        <p:spPr>
          <a:xfrm>
            <a:off x="8836422" y="5093048"/>
            <a:ext cx="916727" cy="1237795"/>
          </a:xfrm>
          <a:prstGeom prst="rect">
            <a:avLst/>
          </a:prstGeom>
        </p:spPr>
      </p:pic>
      <p:sp>
        <p:nvSpPr>
          <p:cNvPr id="60" name="正方形/長方形 59"/>
          <p:cNvSpPr/>
          <p:nvPr/>
        </p:nvSpPr>
        <p:spPr>
          <a:xfrm>
            <a:off x="7949140" y="6353207"/>
            <a:ext cx="1899949" cy="221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おおさか環境科掲載部分</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611018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6341" y="4039737"/>
            <a:ext cx="9804822" cy="27601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555119" y="5889814"/>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 name="正方形/長方形 3"/>
          <p:cNvSpPr/>
          <p:nvPr/>
        </p:nvSpPr>
        <p:spPr>
          <a:xfrm>
            <a:off x="8057488" y="6470109"/>
            <a:ext cx="1715275" cy="186940"/>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555119" y="6334486"/>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249" y="4617063"/>
            <a:ext cx="1226355"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87" y="4617063"/>
            <a:ext cx="1105826"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138218" y="5594880"/>
            <a:ext cx="985765" cy="1943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ディスペンサー</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505453" y="5594880"/>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999387" y="5594880"/>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36165" y="429154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9" y="4617063"/>
            <a:ext cx="115921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8"/>
          <p:cNvSpPr txBox="1">
            <a:spLocks noChangeArrowheads="1"/>
          </p:cNvSpPr>
          <p:nvPr/>
        </p:nvSpPr>
        <p:spPr bwMode="auto">
          <a:xfrm>
            <a:off x="151899" y="4661870"/>
            <a:ext cx="42424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solidFill>
                  <a:prstClr val="black"/>
                </a:solidFill>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a:t>
            </a:r>
            <a:r>
              <a:rPr lang="ja-JP" altLang="en-US" b="0" i="0" dirty="0" smtClean="0">
                <a:solidFill>
                  <a:srgbClr val="FF0000"/>
                </a:solidFill>
                <a:latin typeface="Meiryo UI" pitchFamily="50" charset="-128"/>
                <a:ea typeface="Meiryo UI" pitchFamily="50" charset="-128"/>
                <a:cs typeface="Meiryo UI" pitchFamily="50" charset="-128"/>
              </a:rPr>
              <a:t>促進</a:t>
            </a:r>
            <a:r>
              <a:rPr lang="ja-JP" altLang="en-US" b="0" i="0" dirty="0" smtClean="0">
                <a:solidFill>
                  <a:prstClr val="black"/>
                </a:solidFill>
                <a:latin typeface="Meiryo UI" pitchFamily="50" charset="-128"/>
                <a:ea typeface="Meiryo UI" pitchFamily="50" charset="-128"/>
                <a:cs typeface="Meiryo UI" pitchFamily="50" charset="-128"/>
              </a:rPr>
              <a:t>し、</a:t>
            </a:r>
            <a:endParaRPr lang="en-US" altLang="ja-JP" b="0" i="0" dirty="0" smtClean="0">
              <a:solidFill>
                <a:prstClr val="black"/>
              </a:solidFill>
              <a:latin typeface="Meiryo UI" pitchFamily="50" charset="-128"/>
              <a:ea typeface="Meiryo UI" pitchFamily="50" charset="-128"/>
              <a:cs typeface="Meiryo UI" pitchFamily="50" charset="-128"/>
            </a:endParaRPr>
          </a:p>
          <a:p>
            <a:pPr marL="179388" indent="-179388"/>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srgbClr val="FF0000"/>
                </a:solidFill>
                <a:latin typeface="Meiryo UI" pitchFamily="50" charset="-128"/>
                <a:ea typeface="Meiryo UI" pitchFamily="50" charset="-128"/>
                <a:cs typeface="Meiryo UI" pitchFamily="50" charset="-128"/>
              </a:rPr>
              <a:t>関空のショーケース機能の維持・発展につなげます。　</a:t>
            </a:r>
            <a:endParaRPr lang="en-US" altLang="ja-JP" b="0" i="0" dirty="0">
              <a:solidFill>
                <a:srgbClr val="FF0000"/>
              </a:solidFill>
              <a:latin typeface="Meiryo UI" pitchFamily="50" charset="-128"/>
              <a:ea typeface="Meiryo UI" pitchFamily="50" charset="-128"/>
              <a:cs typeface="Meiryo UI" pitchFamily="50" charset="-128"/>
            </a:endParaRPr>
          </a:p>
        </p:txBody>
      </p:sp>
      <p:sp>
        <p:nvSpPr>
          <p:cNvPr id="14" name="正方形/長方形 13"/>
          <p:cNvSpPr/>
          <p:nvPr/>
        </p:nvSpPr>
        <p:spPr>
          <a:xfrm>
            <a:off x="236115" y="5385527"/>
            <a:ext cx="3934684" cy="1173026"/>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prstClr val="black"/>
                </a:solidFill>
                <a:latin typeface="Meiryo UI" pitchFamily="50" charset="-128"/>
                <a:ea typeface="Meiryo UI" pitchFamily="50" charset="-128"/>
                <a:cs typeface="Meiryo UI" pitchFamily="50" charset="-128"/>
              </a:rPr>
              <a:t>　　・燃料電池フォークリフトの貨物上屋への導入</a:t>
            </a:r>
            <a:r>
              <a:rPr lang="ja-JP" altLang="en-US" sz="1100" dirty="0">
                <a:solidFill>
                  <a:prstClr val="black"/>
                </a:solidFill>
                <a:latin typeface="Meiryo UI" pitchFamily="50" charset="-128"/>
                <a:ea typeface="Meiryo UI" pitchFamily="50" charset="-128"/>
                <a:cs typeface="Meiryo UI" pitchFamily="50" charset="-128"/>
              </a:rPr>
              <a:t>や</a:t>
            </a:r>
            <a:r>
              <a:rPr lang="ja-JP" altLang="en-US" sz="1100" dirty="0" smtClean="0">
                <a:solidFill>
                  <a:prstClr val="black"/>
                </a:solidFill>
                <a:latin typeface="Meiryo UI" pitchFamily="50" charset="-128"/>
                <a:ea typeface="Meiryo UI" pitchFamily="50" charset="-128"/>
                <a:cs typeface="Meiryo UI" pitchFamily="50" charset="-128"/>
              </a:rPr>
              <a:t>、水素供給施設</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等のインフラ整備（</a:t>
            </a:r>
            <a:r>
              <a:rPr lang="en-US" altLang="ja-JP" sz="1100" dirty="0" smtClean="0">
                <a:solidFill>
                  <a:prstClr val="black"/>
                </a:solidFill>
                <a:latin typeface="Meiryo UI" pitchFamily="50" charset="-128"/>
                <a:ea typeface="Meiryo UI" pitchFamily="50" charset="-128"/>
                <a:cs typeface="Meiryo UI" pitchFamily="50" charset="-128"/>
              </a:rPr>
              <a:t>2014</a:t>
            </a:r>
            <a:r>
              <a:rPr lang="ja-JP" altLang="en-US" sz="1100" dirty="0">
                <a:solidFill>
                  <a:srgbClr val="FF0000"/>
                </a:solidFill>
                <a:latin typeface="Meiryo UI" pitchFamily="50" charset="-128"/>
                <a:ea typeface="Meiryo UI" pitchFamily="50" charset="-128"/>
                <a:cs typeface="Meiryo UI" pitchFamily="50" charset="-128"/>
              </a:rPr>
              <a:t>年度</a:t>
            </a:r>
            <a:r>
              <a:rPr lang="ja-JP" altLang="en-US" sz="1100" dirty="0" smtClean="0">
                <a:solidFill>
                  <a:srgbClr val="FF0000"/>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・水素ステーションの整備（平成</a:t>
            </a:r>
            <a:r>
              <a:rPr lang="en-US" altLang="ja-JP" sz="1100" dirty="0" smtClean="0">
                <a:solidFill>
                  <a:prstClr val="black"/>
                </a:solidFill>
                <a:latin typeface="Meiryo UI" pitchFamily="50" charset="-128"/>
                <a:ea typeface="Meiryo UI" pitchFamily="50" charset="-128"/>
                <a:cs typeface="Meiryo UI" pitchFamily="50" charset="-128"/>
              </a:rPr>
              <a:t>28</a:t>
            </a:r>
            <a:r>
              <a:rPr lang="ja-JP" altLang="en-US" sz="1100" dirty="0" smtClean="0">
                <a:solidFill>
                  <a:prstClr val="black"/>
                </a:solidFill>
                <a:latin typeface="Meiryo UI" pitchFamily="50" charset="-128"/>
                <a:ea typeface="Meiryo UI" pitchFamily="50" charset="-128"/>
                <a:cs typeface="Meiryo UI" pitchFamily="50" charset="-128"/>
              </a:rPr>
              <a:t>年</a:t>
            </a:r>
            <a:r>
              <a:rPr lang="en-US" altLang="ja-JP" sz="1100" dirty="0" smtClean="0">
                <a:solidFill>
                  <a:prstClr val="black"/>
                </a:solidFill>
                <a:latin typeface="Meiryo UI" pitchFamily="50" charset="-128"/>
                <a:ea typeface="Meiryo UI" pitchFamily="50" charset="-128"/>
                <a:cs typeface="Meiryo UI" pitchFamily="50" charset="-128"/>
              </a:rPr>
              <a:t>1</a:t>
            </a:r>
            <a:r>
              <a:rPr lang="ja-JP" altLang="en-US" sz="1100" dirty="0" smtClean="0">
                <a:solidFill>
                  <a:prstClr val="black"/>
                </a:solidFill>
                <a:latin typeface="Meiryo UI" pitchFamily="50" charset="-128"/>
                <a:ea typeface="Meiryo UI" pitchFamily="50" charset="-128"/>
                <a:cs typeface="Meiryo UI" pitchFamily="50" charset="-128"/>
              </a:rPr>
              <a:t>月</a:t>
            </a:r>
            <a:r>
              <a:rPr lang="en-US" altLang="ja-JP" sz="1100" dirty="0" smtClean="0">
                <a:solidFill>
                  <a:prstClr val="black"/>
                </a:solidFill>
                <a:latin typeface="Meiryo UI" pitchFamily="50" charset="-128"/>
                <a:ea typeface="Meiryo UI" pitchFamily="50" charset="-128"/>
                <a:cs typeface="Meiryo UI" pitchFamily="50" charset="-128"/>
              </a:rPr>
              <a:t>29</a:t>
            </a:r>
            <a:r>
              <a:rPr lang="ja-JP" altLang="en-US" sz="1100" dirty="0" smtClean="0">
                <a:solidFill>
                  <a:prstClr val="black"/>
                </a:solidFill>
                <a:latin typeface="Meiryo UI" pitchFamily="50" charset="-128"/>
                <a:ea typeface="Meiryo UI" pitchFamily="50" charset="-128"/>
                <a:cs typeface="Meiryo UI" pitchFamily="50" charset="-128"/>
              </a:rPr>
              <a:t>日開所）</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・水素発電システム等、エネルギー供給に関する検討</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4408017" y="5847837"/>
            <a:ext cx="5454108" cy="9520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6" name="角丸四角形 15"/>
          <p:cNvSpPr/>
          <p:nvPr/>
        </p:nvSpPr>
        <p:spPr>
          <a:xfrm>
            <a:off x="144366" y="4176558"/>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空港における水素エネルギーの導入</a:t>
            </a:r>
            <a:r>
              <a:rPr lang="ja-JP" altLang="en-US" sz="1600" b="1" dirty="0" smtClean="0">
                <a:solidFill>
                  <a:srgbClr val="FF0000"/>
                </a:solidFill>
                <a:latin typeface="Meiryo UI" pitchFamily="50" charset="-128"/>
                <a:ea typeface="Meiryo UI" pitchFamily="50" charset="-128"/>
                <a:cs typeface="Meiryo UI" pitchFamily="50" charset="-128"/>
              </a:rPr>
              <a:t>促進</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17" name="角丸四角形 16"/>
          <p:cNvSpPr/>
          <p:nvPr/>
        </p:nvSpPr>
        <p:spPr>
          <a:xfrm>
            <a:off x="52693" y="537603"/>
            <a:ext cx="9804822" cy="33840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8" name="角丸四角形 17"/>
          <p:cNvSpPr/>
          <p:nvPr/>
        </p:nvSpPr>
        <p:spPr>
          <a:xfrm>
            <a:off x="138811" y="630086"/>
            <a:ext cx="471600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5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500" b="1" dirty="0">
              <a:solidFill>
                <a:prstClr val="black"/>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071011" y="599752"/>
            <a:ext cx="1821543"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128</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srgbClr val="FF0000"/>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p>
        </p:txBody>
      </p:sp>
      <p:sp>
        <p:nvSpPr>
          <p:cNvPr id="20" name="テキスト ボックス 28"/>
          <p:cNvSpPr txBox="1">
            <a:spLocks noChangeArrowheads="1"/>
          </p:cNvSpPr>
          <p:nvPr/>
        </p:nvSpPr>
        <p:spPr bwMode="auto">
          <a:xfrm>
            <a:off x="109199" y="1058066"/>
            <a:ext cx="53908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◆大阪府・大阪市は、産学官で構成する「次世代自動車普及</a:t>
            </a:r>
            <a:r>
              <a:rPr lang="ja-JP" altLang="en-US" b="0" i="0" dirty="0" smtClean="0">
                <a:solidFill>
                  <a:srgbClr val="FF0000"/>
                </a:solidFill>
                <a:latin typeface="Meiryo UI" pitchFamily="50" charset="-128"/>
                <a:ea typeface="Meiryo UI" pitchFamily="50" charset="-128"/>
                <a:cs typeface="Meiryo UI" pitchFamily="50" charset="-128"/>
              </a:rPr>
              <a:t>推進</a:t>
            </a:r>
            <a:r>
              <a:rPr lang="ja-JP" altLang="en-US" b="0" i="0" dirty="0" smtClean="0">
                <a:solidFill>
                  <a:prstClr val="black"/>
                </a:solidFill>
                <a:latin typeface="Meiryo UI" pitchFamily="50" charset="-128"/>
                <a:ea typeface="Meiryo UI" pitchFamily="50" charset="-128"/>
                <a:cs typeface="Meiryo UI" pitchFamily="50" charset="-128"/>
              </a:rPr>
              <a:t>協議会」</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において、燃料電池自動車の普及及び水素ステーション整備の促進に向け、</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協議会の構成団体と協力して取り組みます。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2"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grpSp>
        <p:nvGrpSpPr>
          <p:cNvPr id="25" name="グループ化 24"/>
          <p:cNvGrpSpPr/>
          <p:nvPr/>
        </p:nvGrpSpPr>
        <p:grpSpPr>
          <a:xfrm>
            <a:off x="224285" y="1771385"/>
            <a:ext cx="4562286" cy="2072124"/>
            <a:chOff x="292525" y="1744089"/>
            <a:chExt cx="4562286" cy="2072124"/>
          </a:xfrm>
        </p:grpSpPr>
        <p:sp>
          <p:nvSpPr>
            <p:cNvPr id="21" name="タイトル 1"/>
            <p:cNvSpPr txBox="1">
              <a:spLocks/>
            </p:cNvSpPr>
            <p:nvPr/>
          </p:nvSpPr>
          <p:spPr bwMode="auto">
            <a:xfrm>
              <a:off x="292525" y="1744089"/>
              <a:ext cx="4562286" cy="2072124"/>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8638" indent="-171450">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8638" indent="-171450">
                <a:spcBef>
                  <a:spcPts val="0"/>
                </a:spcBef>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イワタニ水素</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ステーション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ENEOS </a:t>
              </a:r>
              <a:r>
                <a:rPr lang="en-US" altLang="ja-JP"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岩谷産業</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 大阪森之宮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大阪市中央区：岩谷産業</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 大阪本町</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marL="538163" indent="-180975">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大阪市住之江区：岩谷瓦斯</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 大阪住之江</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552524" y="2031302"/>
              <a:ext cx="2300538" cy="602726"/>
            </a:xfrm>
            <a:prstGeom prst="rect">
              <a:avLst/>
            </a:prstGeom>
            <a:noFill/>
          </p:spPr>
          <p:txBody>
            <a:bodyPr wrap="square" lIns="0" tIns="0" rIns="0" bIns="0" rtlCol="0" anchor="ctr" anchorCtr="0">
              <a:noAutofit/>
            </a:bodyPr>
            <a:lstStyle/>
            <a:p>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の改訂を踏まえ、整備目標数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年度目標の明確化</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2428571" y="2139048"/>
              <a:ext cx="127879" cy="3175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6" name="角丸四角形 25"/>
          <p:cNvSpPr/>
          <p:nvPr/>
        </p:nvSpPr>
        <p:spPr>
          <a:xfrm>
            <a:off x="5097452" y="1988296"/>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取組内容</a:t>
            </a:r>
            <a:r>
              <a:rPr lang="en-US" altLang="ja-JP" sz="1100" b="1" dirty="0" smtClean="0">
                <a:solidFill>
                  <a:prstClr val="black"/>
                </a:solidFill>
                <a:latin typeface="Meiryo UI" pitchFamily="50" charset="-128"/>
                <a:ea typeface="Meiryo UI" pitchFamily="50" charset="-128"/>
                <a:cs typeface="Meiryo UI" pitchFamily="50" charset="-128"/>
              </a:rPr>
              <a:t>】</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48000" y="2367088"/>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水素ステーション</a:t>
            </a:r>
            <a:endParaRPr lang="en-US" altLang="ja-JP" sz="11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100" b="1" dirty="0" smtClean="0">
                <a:solidFill>
                  <a:prstClr val="black"/>
                </a:solidFill>
                <a:latin typeface="Meiryo UI" pitchFamily="50" charset="-128"/>
                <a:ea typeface="Meiryo UI" pitchFamily="50" charset="-128"/>
                <a:cs typeface="Meiryo UI" pitchFamily="50" charset="-128"/>
              </a:rPr>
              <a:t>整備促進</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5148000" y="2956736"/>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技術開発支援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148000" y="3447879"/>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社会環境の醸成</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33" name="Rectangle 3"/>
          <p:cNvSpPr>
            <a:spLocks noChangeArrowheads="1"/>
          </p:cNvSpPr>
          <p:nvPr/>
        </p:nvSpPr>
        <p:spPr bwMode="auto">
          <a:xfrm>
            <a:off x="6595207" y="3379639"/>
            <a:ext cx="3273091"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水素ステーション併設の情報</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発信拠点に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おいて、水素・燃料電池工作コンクールの実施や消防・教育関係者等への水素</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認知度向上に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向けた研修会等に取組みます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3"/>
          <p:cNvSpPr>
            <a:spLocks noChangeArrowheads="1"/>
          </p:cNvSpPr>
          <p:nvPr/>
        </p:nvSpPr>
        <p:spPr bwMode="auto">
          <a:xfrm>
            <a:off x="6632462" y="2822076"/>
            <a:ext cx="3167597"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等の建設コスト低減と中小企業等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の参入のきっかけづくりのため、事業者を対象とした水素ステーション見学会や新技術ニーズ説明会を開催します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06843" y="2349543"/>
            <a:ext cx="3111327" cy="377586"/>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913433" y="949183"/>
            <a:ext cx="3640424" cy="1138033"/>
            <a:chOff x="1544270" y="1405877"/>
            <a:chExt cx="6196082" cy="826356"/>
          </a:xfrm>
        </p:grpSpPr>
        <p:grpSp>
          <p:nvGrpSpPr>
            <p:cNvPr id="36" name="グループ化 35"/>
            <p:cNvGrpSpPr/>
            <p:nvPr/>
          </p:nvGrpSpPr>
          <p:grpSpPr>
            <a:xfrm>
              <a:off x="1544270" y="1865170"/>
              <a:ext cx="6196082" cy="367063"/>
              <a:chOff x="1546312" y="1685447"/>
              <a:chExt cx="6196082" cy="367063"/>
            </a:xfrm>
          </p:grpSpPr>
          <p:sp>
            <p:nvSpPr>
              <p:cNvPr id="40" name="上矢印 39"/>
              <p:cNvSpPr/>
              <p:nvPr/>
            </p:nvSpPr>
            <p:spPr>
              <a:xfrm>
                <a:off x="2773843" y="1695620"/>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1" name="上矢印 40"/>
              <p:cNvSpPr/>
              <p:nvPr/>
            </p:nvSpPr>
            <p:spPr>
              <a:xfrm>
                <a:off x="6302235" y="1685447"/>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2" name="角丸四角形 41"/>
              <p:cNvSpPr/>
              <p:nvPr/>
            </p:nvSpPr>
            <p:spPr>
              <a:xfrm>
                <a:off x="5048280" y="1823176"/>
                <a:ext cx="2694114" cy="221626"/>
              </a:xfrm>
              <a:prstGeom prst="round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546312" y="1823176"/>
                <a:ext cx="2694114" cy="22933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矢印 43"/>
              <p:cNvSpPr/>
              <p:nvPr/>
            </p:nvSpPr>
            <p:spPr>
              <a:xfrm rot="16200000">
                <a:off x="4546362" y="-50669"/>
                <a:ext cx="91763" cy="356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sp>
          <p:nvSpPr>
            <p:cNvPr id="37" name="上矢印 36"/>
            <p:cNvSpPr/>
            <p:nvPr/>
          </p:nvSpPr>
          <p:spPr>
            <a:xfrm>
              <a:off x="4469557" y="1591266"/>
              <a:ext cx="216025"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38" name="角丸四角形 37"/>
            <p:cNvSpPr/>
            <p:nvPr/>
          </p:nvSpPr>
          <p:spPr>
            <a:xfrm>
              <a:off x="1962878" y="1405877"/>
              <a:ext cx="5156124" cy="400612"/>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（自動車メーカー、充電・水素インフラ関係企業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や大学・行政機関等）</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円/楕円 44"/>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39</a:t>
            </a:r>
            <a:endParaRPr lang="ja-JP" altLang="en-US" b="1" dirty="0">
              <a:solidFill>
                <a:prstClr val="white"/>
              </a:solidFill>
            </a:endParaRPr>
          </a:p>
        </p:txBody>
      </p:sp>
    </p:spTree>
    <p:extLst>
      <p:ext uri="{BB962C8B-B14F-4D97-AF65-F5344CB8AC3E}">
        <p14:creationId xmlns:p14="http://schemas.microsoft.com/office/powerpoint/2010/main" val="120680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400878" y="17328"/>
            <a:ext cx="421772"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544375"/>
            <a:ext cx="445483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◆府民、民間事業者、市町村、</a:t>
            </a:r>
            <a:r>
              <a:rPr lang="ja-JP" altLang="en-US" sz="1300" dirty="0" smtClean="0">
                <a:solidFill>
                  <a:srgbClr val="FF0000"/>
                </a:solidFill>
                <a:latin typeface="Meiryo UI" pitchFamily="50" charset="-128"/>
                <a:ea typeface="Meiryo UI" pitchFamily="50" charset="-128"/>
                <a:cs typeface="Meiryo UI" pitchFamily="50" charset="-128"/>
              </a:rPr>
              <a:t>エネルギー</a:t>
            </a:r>
            <a:r>
              <a:rPr lang="ja-JP" altLang="en-US" sz="1300" dirty="0" smtClean="0">
                <a:solidFill>
                  <a:prstClr val="black"/>
                </a:solidFill>
                <a:latin typeface="Meiryo UI" pitchFamily="50" charset="-128"/>
                <a:ea typeface="Meiryo UI" pitchFamily="50" charset="-128"/>
                <a:cs typeface="Meiryo UI" pitchFamily="50" charset="-128"/>
              </a:rPr>
              <a:t>供給事業者等の関係者が情報を共有しつつ、地域のエネルギー問題を協議し、問題解決に向けた取組みを推進します。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735072"/>
            <a:ext cx="4753490" cy="892552"/>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○参加団体：府民団体、事業者団体、エネルギー供給事</a:t>
            </a:r>
            <a:r>
              <a:rPr lang="ja-JP" altLang="en-US" sz="1300" dirty="0">
                <a:solidFill>
                  <a:prstClr val="black"/>
                </a:solidFill>
                <a:latin typeface="Meiryo UI" pitchFamily="50" charset="-128"/>
                <a:ea typeface="Meiryo UI" pitchFamily="50" charset="-128"/>
                <a:cs typeface="Meiryo UI" pitchFamily="50" charset="-128"/>
              </a:rPr>
              <a:t>業者</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市町村等</a:t>
            </a:r>
          </a:p>
          <a:p>
            <a:pPr marL="87313" indent="-87313"/>
            <a:r>
              <a:rPr lang="ja-JP" altLang="en-US" sz="1300" dirty="0" smtClean="0">
                <a:solidFill>
                  <a:prstClr val="black"/>
                </a:solidFill>
                <a:latin typeface="Meiryo UI" pitchFamily="50" charset="-128"/>
                <a:ea typeface="Meiryo UI" pitchFamily="50" charset="-128"/>
                <a:cs typeface="Meiryo UI" pitchFamily="50" charset="-128"/>
              </a:rPr>
              <a:t>○開催予定回数：</a:t>
            </a:r>
            <a:r>
              <a:rPr lang="en-US" altLang="ja-JP" sz="1300" dirty="0">
                <a:solidFill>
                  <a:prstClr val="black"/>
                </a:solidFill>
                <a:latin typeface="Meiryo UI" pitchFamily="50" charset="-128"/>
                <a:ea typeface="Meiryo UI" pitchFamily="50" charset="-128"/>
                <a:cs typeface="Meiryo UI" pitchFamily="50" charset="-128"/>
              </a:rPr>
              <a:t>18</a:t>
            </a:r>
            <a:r>
              <a:rPr lang="ja-JP" altLang="en-US" sz="1300" dirty="0" smtClean="0">
                <a:solidFill>
                  <a:prstClr val="black"/>
                </a:solidFill>
                <a:latin typeface="Meiryo UI" pitchFamily="50" charset="-128"/>
                <a:ea typeface="Meiryo UI" pitchFamily="50" charset="-128"/>
                <a:cs typeface="Meiryo UI" pitchFamily="50" charset="-128"/>
              </a:rPr>
              <a:t>回程度</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181383"/>
            <a:ext cx="3820040" cy="553998"/>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府市共同事業　</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おおさかスマートエネルギーセンター事業）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5,094</a:t>
            </a:r>
            <a:r>
              <a:rPr lang="zh-TW" altLang="en-US" sz="1200" dirty="0" smtClean="0">
                <a:solidFill>
                  <a:srgbClr val="FF0000"/>
                </a:solidFill>
                <a:latin typeface="Meiryo UI" pitchFamily="50" charset="-128"/>
                <a:ea typeface="Meiryo UI" pitchFamily="50" charset="-128"/>
                <a:cs typeface="Meiryo UI" pitchFamily="50" charset="-128"/>
              </a:rPr>
              <a:t>千円</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共通事務費</a:t>
            </a:r>
            <a:r>
              <a:rPr lang="en-US" altLang="ja-JP" sz="1200" dirty="0" smtClean="0">
                <a:solidFill>
                  <a:srgbClr val="FF0000"/>
                </a:solidFill>
                <a:latin typeface="Meiryo UI" pitchFamily="50" charset="-128"/>
                <a:ea typeface="Meiryo UI" pitchFamily="50" charset="-128"/>
                <a:cs typeface="Meiryo UI" pitchFamily="50" charset="-128"/>
              </a:rPr>
              <a:t>3,406</a:t>
            </a:r>
            <a:r>
              <a:rPr lang="ja-JP" altLang="en-US" sz="1200" dirty="0" smtClean="0">
                <a:solidFill>
                  <a:srgbClr val="FF0000"/>
                </a:solidFill>
                <a:latin typeface="Meiryo UI" pitchFamily="50" charset="-128"/>
                <a:ea typeface="Meiryo UI" pitchFamily="50" charset="-128"/>
                <a:cs typeface="Meiryo UI" pitchFamily="50" charset="-128"/>
              </a:rPr>
              <a:t>千円、各事業費</a:t>
            </a:r>
            <a:r>
              <a:rPr lang="en-US" altLang="ja-JP" sz="1200" dirty="0" smtClean="0">
                <a:solidFill>
                  <a:srgbClr val="FF0000"/>
                </a:solidFill>
                <a:latin typeface="Meiryo UI" pitchFamily="50" charset="-128"/>
                <a:ea typeface="Meiryo UI" pitchFamily="50" charset="-128"/>
                <a:cs typeface="Meiryo UI" pitchFamily="50" charset="-128"/>
              </a:rPr>
              <a:t>1,688</a:t>
            </a:r>
            <a:r>
              <a:rPr lang="ja-JP" altLang="en-US" sz="1200" dirty="0" smtClean="0">
                <a:solidFill>
                  <a:srgbClr val="FF0000"/>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775051"/>
            <a:ext cx="4303861" cy="892552"/>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◆大阪府・</a:t>
            </a:r>
            <a:r>
              <a:rPr lang="ja-JP" altLang="en-US" sz="1300" dirty="0" smtClean="0">
                <a:solidFill>
                  <a:prstClr val="black"/>
                </a:solidFill>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102" name="テキスト ボックス 101"/>
          <p:cNvSpPr txBox="1"/>
          <p:nvPr/>
        </p:nvSpPr>
        <p:spPr>
          <a:xfrm>
            <a:off x="4997297" y="2663606"/>
            <a:ext cx="4489189" cy="4016484"/>
          </a:xfrm>
          <a:prstGeom prst="rect">
            <a:avLst/>
          </a:prstGeom>
          <a:noFill/>
        </p:spPr>
        <p:txBody>
          <a:bodyPr wrap="square" rtlCol="0">
            <a:spAutoFit/>
          </a:bodyPr>
          <a:lstStyle/>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事業内容　</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詳細については後述します。）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・創エネ、蓄エネ、省エネ対策の相談･アドバイス・・・・・・</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・国等が実施する各種制度等の周知･</a:t>
            </a:r>
            <a:r>
              <a:rPr lang="en-US" altLang="ja-JP" sz="1300" dirty="0">
                <a:solidFill>
                  <a:prstClr val="black"/>
                </a:solidFill>
                <a:latin typeface="Meiryo UI" pitchFamily="50" charset="-128"/>
                <a:ea typeface="Meiryo UI" pitchFamily="50" charset="-128"/>
                <a:cs typeface="Meiryo UI" pitchFamily="50" charset="-128"/>
              </a:rPr>
              <a:t>PR</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・ＺＥＨ</a:t>
            </a:r>
            <a:r>
              <a:rPr lang="ja-JP" altLang="en-US" sz="1300" dirty="0" smtClean="0">
                <a:solidFill>
                  <a:srgbClr val="FF0000"/>
                </a:solidFill>
                <a:latin typeface="Meiryo UI" pitchFamily="50" charset="-128"/>
                <a:ea typeface="Meiryo UI" pitchFamily="50" charset="-128"/>
                <a:cs typeface="Meiryo UI" pitchFamily="50" charset="-128"/>
              </a:rPr>
              <a:t>（ゼッチ）</a:t>
            </a:r>
            <a:r>
              <a:rPr lang="ja-JP" altLang="en-US" sz="1300" dirty="0" smtClean="0">
                <a:solidFill>
                  <a:prstClr val="black"/>
                </a:solidFill>
                <a:latin typeface="Meiryo UI" pitchFamily="50" charset="-128"/>
                <a:ea typeface="Meiryo UI" pitchFamily="50" charset="-128"/>
                <a:cs typeface="Meiryo UI" pitchFamily="50" charset="-128"/>
              </a:rPr>
              <a:t>普及啓発事業･・・・・・・・・・・・・・・・・・</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・太陽光パネル設置普及啓発事業・・・・・・・・・・・・・・・</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・低利ソーラークレジット事業・・・・・・・・・・・・・・・・・・・・・</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・大阪府住宅用</a:t>
            </a:r>
            <a:r>
              <a:rPr lang="ja-JP" altLang="en-US" sz="1300" dirty="0">
                <a:solidFill>
                  <a:prstClr val="black"/>
                </a:solidFill>
                <a:latin typeface="Meiryo UI" pitchFamily="50" charset="-128"/>
                <a:ea typeface="Meiryo UI" pitchFamily="50" charset="-128"/>
                <a:cs typeface="Meiryo UI" pitchFamily="50" charset="-128"/>
              </a:rPr>
              <a:t>太陽光発電シミュレーションシステム</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a:t>
            </a:r>
            <a:r>
              <a:rPr lang="ja-JP" altLang="en-US" sz="1100" dirty="0" err="1" smtClean="0">
                <a:solidFill>
                  <a:prstClr val="black"/>
                </a:solidFill>
                <a:latin typeface="Meiryo UI" pitchFamily="50" charset="-128"/>
                <a:ea typeface="Meiryo UI" pitchFamily="50" charset="-128"/>
                <a:cs typeface="Meiryo UI" pitchFamily="50" charset="-128"/>
              </a:rPr>
              <a:t>ー</a:t>
            </a:r>
            <a:r>
              <a:rPr lang="ja-JP" altLang="en-US" sz="1100" dirty="0">
                <a:solidFill>
                  <a:prstClr val="black"/>
                </a:solidFill>
                <a:latin typeface="Meiryo UI" pitchFamily="50" charset="-128"/>
                <a:ea typeface="Meiryo UI" pitchFamily="50" charset="-128"/>
                <a:cs typeface="Meiryo UI" pitchFamily="50" charset="-128"/>
              </a:rPr>
              <a:t>環境にもおとくや</a:t>
            </a:r>
            <a:r>
              <a:rPr lang="ja-JP" altLang="en-US" sz="1100" dirty="0" err="1">
                <a:solidFill>
                  <a:prstClr val="black"/>
                </a:solidFill>
                <a:latin typeface="Meiryo UI" pitchFamily="50" charset="-128"/>
                <a:ea typeface="Meiryo UI" pitchFamily="50" charset="-128"/>
                <a:cs typeface="Meiryo UI" pitchFamily="50" charset="-128"/>
              </a:rPr>
              <a:t>ねん</a:t>
            </a:r>
            <a:r>
              <a:rPr lang="ja-JP" altLang="en-US" sz="1100" dirty="0">
                <a:solidFill>
                  <a:prstClr val="black"/>
                </a:solidFill>
                <a:latin typeface="Meiryo UI" pitchFamily="50" charset="-128"/>
                <a:ea typeface="Meiryo UI" pitchFamily="50" charset="-128"/>
                <a:cs typeface="Meiryo UI" pitchFamily="50" charset="-128"/>
              </a:rPr>
              <a:t>ー</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公共施設や民間施設の屋根･遊休地</a:t>
            </a:r>
            <a:r>
              <a:rPr lang="ja-JP" altLang="en-US" sz="1300" dirty="0" smtClean="0">
                <a:solidFill>
                  <a:prstClr val="black"/>
                </a:solidFill>
                <a:latin typeface="Meiryo UI" pitchFamily="50" charset="-128"/>
                <a:ea typeface="Meiryo UI" pitchFamily="50" charset="-128"/>
                <a:cs typeface="Meiryo UI" pitchFamily="50" charset="-128"/>
              </a:rPr>
              <a:t>と太陽光発電</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事</a:t>
            </a:r>
            <a:r>
              <a:rPr lang="ja-JP" altLang="en-US" sz="1300" dirty="0" smtClean="0">
                <a:solidFill>
                  <a:prstClr val="black"/>
                </a:solidFill>
                <a:latin typeface="Meiryo UI" pitchFamily="50" charset="-128"/>
                <a:ea typeface="Meiryo UI" pitchFamily="50" charset="-128"/>
                <a:cs typeface="Meiryo UI" pitchFamily="50" charset="-128"/>
              </a:rPr>
              <a:t>業者とのマッチング等・</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smtClean="0">
                <a:solidFill>
                  <a:prstClr val="black"/>
                </a:solidFill>
                <a:latin typeface="Meiryo UI" pitchFamily="50" charset="-128"/>
                <a:ea typeface="Meiryo UI" pitchFamily="50" charset="-128"/>
                <a:cs typeface="Meiryo UI" pitchFamily="50" charset="-128"/>
              </a:rPr>
              <a:t>　　・</a:t>
            </a:r>
            <a:r>
              <a:rPr lang="zh-TW" altLang="en-US" sz="1300" dirty="0">
                <a:solidFill>
                  <a:prstClr val="black"/>
                </a:solidFill>
                <a:latin typeface="Meiryo UI" pitchFamily="50" charset="-128"/>
                <a:ea typeface="Meiryo UI" pitchFamily="50" charset="-128"/>
                <a:cs typeface="Meiryo UI" pitchFamily="50" charset="-128"/>
              </a:rPr>
              <a:t>府民参加型太陽光発電促進</a:t>
            </a:r>
            <a:r>
              <a:rPr lang="zh-TW" altLang="en-US" sz="1300" dirty="0" smtClean="0">
                <a:solidFill>
                  <a:prstClr val="black"/>
                </a:solidFill>
                <a:latin typeface="Meiryo UI" pitchFamily="50" charset="-128"/>
                <a:ea typeface="Meiryo UI" pitchFamily="50" charset="-128"/>
                <a:cs typeface="Meiryo UI" pitchFamily="50" charset="-128"/>
              </a:rPr>
              <a:t>事業</a:t>
            </a:r>
            <a:r>
              <a:rPr lang="ja-JP" altLang="en-US" sz="1300" dirty="0" smtClean="0">
                <a:solidFill>
                  <a:prstClr val="black"/>
                </a:solidFill>
                <a:latin typeface="Meiryo UI" pitchFamily="50" charset="-128"/>
                <a:ea typeface="Meiryo UI" pitchFamily="50" charset="-128"/>
                <a:cs typeface="Meiryo UI" pitchFamily="50" charset="-128"/>
              </a:rPr>
              <a:t>・・・・・・・・・・・・・・・・</a:t>
            </a:r>
            <a:endParaRPr lang="zh-TW" altLang="en-US"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smtClean="0">
                <a:solidFill>
                  <a:prstClr val="black"/>
                </a:solidFill>
                <a:latin typeface="Meiryo UI" pitchFamily="50" charset="-128"/>
                <a:ea typeface="Meiryo UI" pitchFamily="50" charset="-128"/>
                <a:cs typeface="Meiryo UI" pitchFamily="50" charset="-128"/>
              </a:rPr>
              <a:t>　　・再生</a:t>
            </a:r>
            <a:r>
              <a:rPr lang="ja-JP" altLang="en-US" sz="1300" dirty="0">
                <a:solidFill>
                  <a:prstClr val="black"/>
                </a:solidFill>
                <a:latin typeface="Meiryo UI" pitchFamily="50" charset="-128"/>
                <a:ea typeface="Meiryo UI" pitchFamily="50" charset="-128"/>
                <a:cs typeface="Meiryo UI" pitchFamily="50" charset="-128"/>
              </a:rPr>
              <a:t>可能エネルギーの導入可能性の調査・</a:t>
            </a:r>
            <a:r>
              <a:rPr lang="ja-JP" altLang="en-US" sz="1300" dirty="0" smtClean="0">
                <a:solidFill>
                  <a:prstClr val="black"/>
                </a:solidFill>
                <a:latin typeface="Meiryo UI" pitchFamily="50" charset="-128"/>
                <a:ea typeface="Meiryo UI" pitchFamily="50" charset="-128"/>
                <a:cs typeface="Meiryo UI" pitchFamily="50" charset="-128"/>
              </a:rPr>
              <a:t>検討・・・・・・</a:t>
            </a:r>
            <a:endParaRPr lang="ja-JP" altLang="en-US"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・省エネ・省</a:t>
            </a:r>
            <a:r>
              <a:rPr lang="en-US" altLang="ja-JP" sz="1300" dirty="0" smtClean="0">
                <a:solidFill>
                  <a:prstClr val="black"/>
                </a:solidFill>
                <a:latin typeface="Meiryo UI" pitchFamily="50" charset="-128"/>
                <a:ea typeface="Meiryo UI" pitchFamily="50" charset="-128"/>
                <a:cs typeface="Meiryo UI" pitchFamily="50" charset="-128"/>
              </a:rPr>
              <a:t>CO2</a:t>
            </a:r>
            <a:r>
              <a:rPr lang="ja-JP" altLang="en-US" sz="1300" dirty="0" smtClean="0">
                <a:solidFill>
                  <a:prstClr val="black"/>
                </a:solidFill>
                <a:latin typeface="Meiryo UI" pitchFamily="50" charset="-128"/>
                <a:ea typeface="Meiryo UI" pitchFamily="50" charset="-128"/>
                <a:cs typeface="Meiryo UI" pitchFamily="50" charset="-128"/>
              </a:rPr>
              <a:t>・節電のアドバイス</a:t>
            </a: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相談窓口の設置･運営）</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a:t>
            </a:r>
            <a:r>
              <a:rPr lang="en-US" altLang="ja-JP" sz="1300" dirty="0">
                <a:solidFill>
                  <a:prstClr val="black"/>
                </a:solidFill>
                <a:latin typeface="Meiryo UI" pitchFamily="50" charset="-128"/>
                <a:ea typeface="Meiryo UI" pitchFamily="50" charset="-128"/>
                <a:cs typeface="Meiryo UI" pitchFamily="50" charset="-128"/>
              </a:rPr>
              <a:t>BEMS</a:t>
            </a:r>
            <a:r>
              <a:rPr lang="ja-JP" altLang="en-US" sz="1300" dirty="0">
                <a:solidFill>
                  <a:prstClr val="black"/>
                </a:solidFill>
                <a:latin typeface="Meiryo UI" pitchFamily="50" charset="-128"/>
                <a:ea typeface="Meiryo UI" pitchFamily="50" charset="-128"/>
                <a:cs typeface="Meiryo UI" pitchFamily="50" charset="-128"/>
              </a:rPr>
              <a:t>普及啓発事業・・・・・・・・・・・・・・・・・・・・・・・</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smtClean="0">
                <a:solidFill>
                  <a:prstClr val="black"/>
                </a:solidFill>
                <a:latin typeface="Meiryo UI" pitchFamily="50" charset="-128"/>
                <a:ea typeface="Meiryo UI" pitchFamily="50" charset="-128"/>
                <a:cs typeface="Meiryo UI" pitchFamily="50" charset="-128"/>
              </a:rPr>
              <a:t>　　・省エネ・節電等に係る普及啓発の実施・・・・・・・・・・・・・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・ガス冷暖房・蓄熱式空調・コージェネレーション等</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の導入促進････・・・・・・・・・・・・・・・・・・・・・・・・・・・・・・</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2" name="円/楕円 41"/>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５</a:t>
            </a:r>
            <a:endParaRPr lang="ja-JP" altLang="en-US" b="1" dirty="0">
              <a:solidFill>
                <a:prstClr val="white"/>
              </a:solidFill>
            </a:endParaRPr>
          </a:p>
        </p:txBody>
      </p:sp>
      <p:sp>
        <p:nvSpPr>
          <p:cNvPr id="116" name="テキスト ボックス 115"/>
          <p:cNvSpPr txBox="1"/>
          <p:nvPr/>
        </p:nvSpPr>
        <p:spPr>
          <a:xfrm>
            <a:off x="470811" y="4594514"/>
            <a:ext cx="4034513" cy="1492716"/>
          </a:xfrm>
          <a:prstGeom prst="rect">
            <a:avLst/>
          </a:prstGeom>
          <a:noFill/>
        </p:spPr>
        <p:txBody>
          <a:bodyPr wrap="square" rtlCol="0">
            <a:spAutoFit/>
          </a:bodyPr>
          <a:lstStyle/>
          <a:p>
            <a:pPr marL="87313" indent="-87313"/>
            <a:r>
              <a:rPr lang="en-US" altLang="ja-JP" sz="1300" dirty="0">
                <a:solidFill>
                  <a:prstClr val="black"/>
                </a:solidFill>
                <a:latin typeface="Meiryo UI" pitchFamily="50" charset="-128"/>
                <a:ea typeface="Meiryo UI" pitchFamily="50" charset="-128"/>
                <a:cs typeface="Meiryo UI" pitchFamily="50" charset="-128"/>
              </a:rPr>
              <a:t>1.</a:t>
            </a:r>
            <a:r>
              <a:rPr lang="ja-JP" altLang="en-US" sz="1300" dirty="0">
                <a:solidFill>
                  <a:prstClr val="black"/>
                </a:solidFill>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solidFill>
                  <a:prstClr val="black"/>
                </a:solidFill>
                <a:latin typeface="Meiryo UI" pitchFamily="50" charset="-128"/>
                <a:ea typeface="Meiryo UI" pitchFamily="50" charset="-128"/>
                <a:cs typeface="Meiryo UI" pitchFamily="50" charset="-128"/>
              </a:rPr>
              <a:t>2.</a:t>
            </a:r>
            <a:r>
              <a:rPr lang="ja-JP" altLang="en-US" sz="1300" dirty="0">
                <a:solidFill>
                  <a:prstClr val="black"/>
                </a:solidFill>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solidFill>
                  <a:prstClr val="black"/>
                </a:solidFill>
                <a:latin typeface="Meiryo UI" pitchFamily="50" charset="-128"/>
                <a:ea typeface="Meiryo UI" pitchFamily="50" charset="-128"/>
                <a:cs typeface="Meiryo UI" pitchFamily="50" charset="-128"/>
              </a:rPr>
              <a:t>3.</a:t>
            </a:r>
            <a:r>
              <a:rPr lang="ja-JP" altLang="en-US" sz="1300" dirty="0">
                <a:solidFill>
                  <a:prstClr val="black"/>
                </a:solidFill>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solidFill>
                  <a:prstClr val="black"/>
                </a:solidFill>
                <a:latin typeface="Meiryo UI" pitchFamily="50" charset="-128"/>
                <a:ea typeface="Meiryo UI" pitchFamily="50" charset="-128"/>
                <a:cs typeface="Meiryo UI" pitchFamily="50" charset="-128"/>
              </a:rPr>
              <a:t>4.</a:t>
            </a:r>
            <a:r>
              <a:rPr lang="ja-JP" altLang="en-US" sz="1300" dirty="0">
                <a:solidFill>
                  <a:prstClr val="black"/>
                </a:solidFill>
                <a:latin typeface="Meiryo UI" pitchFamily="50" charset="-128"/>
                <a:ea typeface="Meiryo UI" pitchFamily="50" charset="-128"/>
                <a:cs typeface="Meiryo UI" pitchFamily="50" charset="-128"/>
              </a:rPr>
              <a:t>その他エネルギー対策の推進に関すること</a:t>
            </a:r>
          </a:p>
        </p:txBody>
      </p:sp>
      <p:sp>
        <p:nvSpPr>
          <p:cNvPr id="46" name="角丸四角形 45"/>
          <p:cNvSpPr/>
          <p:nvPr/>
        </p:nvSpPr>
        <p:spPr>
          <a:xfrm>
            <a:off x="274386" y="764704"/>
            <a:ext cx="376535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174178" y="764703"/>
            <a:ext cx="384699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268049" y="2883480"/>
            <a:ext cx="404338" cy="3693319"/>
          </a:xfrm>
          <a:prstGeom prst="rect">
            <a:avLst/>
          </a:prstGeom>
          <a:noFill/>
        </p:spPr>
        <p:txBody>
          <a:bodyPr wrap="square" lIns="0" tIns="0" rIns="0" bIns="0" rtlCol="0" anchor="ctr" anchorCtr="0">
            <a:spAutoFit/>
          </a:bodyPr>
          <a:lstStyle/>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 9</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 9</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 9</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p.10</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p.10</a:t>
            </a:r>
          </a:p>
          <a:p>
            <a:pPr marL="87313" indent="-87313">
              <a:lnSpc>
                <a:spcPts val="1800"/>
              </a:lnSpc>
            </a:pP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p.11</a:t>
            </a:r>
          </a:p>
          <a:p>
            <a:pPr marL="87313" indent="-87313">
              <a:lnSpc>
                <a:spcPts val="1800"/>
              </a:lnSpc>
            </a:pP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p.12</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p.14</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p.19</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p.22</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p.23</a:t>
            </a: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p.24</a:t>
            </a:r>
          </a:p>
          <a:p>
            <a:pPr marL="87313" indent="-87313">
              <a:lnSpc>
                <a:spcPts val="1800"/>
              </a:lnSpc>
            </a:pP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lnSpc>
                <a:spcPts val="1800"/>
              </a:lnSpc>
            </a:pPr>
            <a:r>
              <a:rPr lang="en-US" altLang="ja-JP" sz="1300" dirty="0" smtClean="0">
                <a:solidFill>
                  <a:prstClr val="black"/>
                </a:solidFill>
                <a:latin typeface="Meiryo UI" pitchFamily="50" charset="-128"/>
                <a:ea typeface="Meiryo UI" pitchFamily="50" charset="-128"/>
                <a:cs typeface="Meiryo UI" pitchFamily="50" charset="-128"/>
              </a:rPr>
              <a:t>p.34</a:t>
            </a:r>
          </a:p>
        </p:txBody>
      </p:sp>
      <p:sp>
        <p:nvSpPr>
          <p:cNvPr id="2" name="大かっこ 1"/>
          <p:cNvSpPr/>
          <p:nvPr/>
        </p:nvSpPr>
        <p:spPr>
          <a:xfrm>
            <a:off x="6066528" y="1391003"/>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2763670" y="1213360"/>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434</a:t>
            </a:r>
            <a:r>
              <a:rPr lang="zh-TW" altLang="en-US" sz="1200" dirty="0" smtClean="0">
                <a:solidFill>
                  <a:srgbClr val="FF0000"/>
                </a:solidFill>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正方形/長方形 18"/>
          <p:cNvSpPr/>
          <p:nvPr/>
        </p:nvSpPr>
        <p:spPr>
          <a:xfrm>
            <a:off x="1863672" y="2346442"/>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rgbClr val="FF0000"/>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2016</a:t>
            </a:r>
            <a:r>
              <a:rPr lang="ja-JP" altLang="en-US" sz="1050" dirty="0" smtClean="0">
                <a:solidFill>
                  <a:srgbClr val="FF0000"/>
                </a:solidFill>
                <a:latin typeface="Meiryo UI" pitchFamily="50" charset="-128"/>
                <a:ea typeface="Meiryo UI" pitchFamily="50" charset="-128"/>
                <a:cs typeface="Meiryo UI" pitchFamily="50" charset="-128"/>
              </a:rPr>
              <a:t>年度</a:t>
            </a:r>
            <a:r>
              <a:rPr lang="ja-JP" altLang="en-US" sz="1050" dirty="0">
                <a:solidFill>
                  <a:srgbClr val="FF0000"/>
                </a:solidFill>
                <a:latin typeface="Meiryo UI" pitchFamily="50" charset="-128"/>
                <a:ea typeface="Meiryo UI" pitchFamily="50" charset="-128"/>
                <a:cs typeface="Meiryo UI" pitchFamily="50" charset="-128"/>
              </a:rPr>
              <a:t>実績＞</a:t>
            </a:r>
            <a:endParaRPr lang="en-US" altLang="ja-JP"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srgbClr val="FF0000"/>
                </a:solidFill>
                <a:latin typeface="Meiryo UI" pitchFamily="50" charset="-128"/>
                <a:ea typeface="Meiryo UI" pitchFamily="50" charset="-128"/>
                <a:cs typeface="Meiryo UI" pitchFamily="50" charset="-128"/>
              </a:rPr>
              <a:t>　・全体会議</a:t>
            </a:r>
            <a:r>
              <a:rPr lang="ja-JP" altLang="en-US" sz="1050" dirty="0" smtClean="0">
                <a:solidFill>
                  <a:srgbClr val="FF0000"/>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a:t>
            </a:r>
            <a:r>
              <a:rPr lang="ja-JP" altLang="en-US" sz="1050" dirty="0" smtClean="0">
                <a:solidFill>
                  <a:srgbClr val="FF0000"/>
                </a:solidFill>
                <a:latin typeface="Meiryo UI" pitchFamily="50" charset="-128"/>
                <a:ea typeface="Meiryo UI" pitchFamily="50" charset="-128"/>
                <a:cs typeface="Meiryo UI" pitchFamily="50" charset="-128"/>
              </a:rPr>
              <a:t>回</a:t>
            </a:r>
            <a:r>
              <a:rPr lang="ja-JP" altLang="en-US" sz="1050" dirty="0">
                <a:solidFill>
                  <a:srgbClr val="FF0000"/>
                </a:solidFill>
                <a:latin typeface="Meiryo UI" pitchFamily="50" charset="-128"/>
                <a:ea typeface="Meiryo UI" pitchFamily="50" charset="-128"/>
                <a:cs typeface="Meiryo UI" pitchFamily="50" charset="-128"/>
              </a:rPr>
              <a:t>開催</a:t>
            </a:r>
            <a:endParaRPr lang="en-US" altLang="ja-JP"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srgbClr val="FF0000"/>
                </a:solidFill>
                <a:latin typeface="Meiryo UI" pitchFamily="50" charset="-128"/>
                <a:ea typeface="Meiryo UI" pitchFamily="50" charset="-128"/>
                <a:cs typeface="Meiryo UI" pitchFamily="50" charset="-128"/>
              </a:rPr>
              <a:t>　・事業者部門会議</a:t>
            </a:r>
            <a:r>
              <a:rPr lang="ja-JP" altLang="en-US" sz="1050" dirty="0" smtClean="0">
                <a:solidFill>
                  <a:srgbClr val="FF0000"/>
                </a:solidFill>
                <a:latin typeface="Meiryo UI" pitchFamily="50" charset="-128"/>
                <a:ea typeface="Meiryo UI" pitchFamily="50" charset="-128"/>
                <a:cs typeface="Meiryo UI" pitchFamily="50" charset="-128"/>
              </a:rPr>
              <a:t>：５回開催</a:t>
            </a:r>
            <a:endParaRPr lang="en-US" altLang="ja-JP"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srgbClr val="FF0000"/>
                </a:solidFill>
                <a:latin typeface="Meiryo UI" pitchFamily="50" charset="-128"/>
                <a:ea typeface="Meiryo UI" pitchFamily="50" charset="-128"/>
                <a:cs typeface="Meiryo UI" pitchFamily="50" charset="-128"/>
              </a:rPr>
              <a:t>　・家庭部門会議</a:t>
            </a:r>
            <a:r>
              <a:rPr lang="ja-JP" altLang="en-US" sz="1050" dirty="0" smtClean="0">
                <a:solidFill>
                  <a:srgbClr val="FF0000"/>
                </a:solidFill>
                <a:latin typeface="Meiryo UI" pitchFamily="50" charset="-128"/>
                <a:ea typeface="Meiryo UI" pitchFamily="50" charset="-128"/>
                <a:cs typeface="Meiryo UI" pitchFamily="50" charset="-128"/>
              </a:rPr>
              <a:t>：</a:t>
            </a:r>
            <a:r>
              <a:rPr lang="ja-JP" altLang="en-US" sz="1050" dirty="0">
                <a:solidFill>
                  <a:srgbClr val="FF0000"/>
                </a:solidFill>
                <a:latin typeface="Meiryo UI" pitchFamily="50" charset="-128"/>
                <a:ea typeface="Meiryo UI" pitchFamily="50" charset="-128"/>
                <a:cs typeface="Meiryo UI" pitchFamily="50" charset="-128"/>
              </a:rPr>
              <a:t>３</a:t>
            </a:r>
            <a:r>
              <a:rPr lang="ja-JP" altLang="en-US" sz="1050" dirty="0" smtClean="0">
                <a:solidFill>
                  <a:srgbClr val="FF0000"/>
                </a:solidFill>
                <a:latin typeface="Meiryo UI" pitchFamily="50" charset="-128"/>
                <a:ea typeface="Meiryo UI" pitchFamily="50" charset="-128"/>
                <a:cs typeface="Meiryo UI" pitchFamily="50" charset="-128"/>
              </a:rPr>
              <a:t>回</a:t>
            </a:r>
            <a:r>
              <a:rPr lang="ja-JP" altLang="en-US" sz="1050" dirty="0">
                <a:solidFill>
                  <a:srgbClr val="FF0000"/>
                </a:solidFill>
                <a:latin typeface="Meiryo UI" pitchFamily="50" charset="-128"/>
                <a:ea typeface="Meiryo UI" pitchFamily="50" charset="-128"/>
                <a:cs typeface="Meiryo UI" pitchFamily="50" charset="-128"/>
              </a:rPr>
              <a:t>開催</a:t>
            </a:r>
            <a:endParaRPr lang="en-US" altLang="ja-JP"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srgbClr val="FF0000"/>
                </a:solidFill>
                <a:latin typeface="Meiryo UI" pitchFamily="50" charset="-128"/>
                <a:ea typeface="Meiryo UI" pitchFamily="50" charset="-128"/>
                <a:cs typeface="Meiryo UI" pitchFamily="50" charset="-128"/>
              </a:rPr>
              <a:t>　・市町村部門会議</a:t>
            </a:r>
            <a:r>
              <a:rPr lang="ja-JP" altLang="en-US" sz="1050" dirty="0" smtClean="0">
                <a:solidFill>
                  <a:srgbClr val="FF0000"/>
                </a:solidFill>
                <a:latin typeface="Meiryo UI" pitchFamily="50" charset="-128"/>
                <a:ea typeface="Meiryo UI" pitchFamily="50" charset="-128"/>
                <a:cs typeface="Meiryo UI" pitchFamily="50" charset="-128"/>
              </a:rPr>
              <a:t>：８回</a:t>
            </a:r>
            <a:r>
              <a:rPr lang="ja-JP" altLang="en-US" sz="1050" dirty="0">
                <a:solidFill>
                  <a:srgbClr val="FF0000"/>
                </a:solidFill>
                <a:latin typeface="Meiryo UI" pitchFamily="50" charset="-128"/>
                <a:ea typeface="Meiryo UI" pitchFamily="50" charset="-128"/>
                <a:cs typeface="Meiryo UI" pitchFamily="50" charset="-128"/>
              </a:rPr>
              <a:t>開催</a:t>
            </a:r>
            <a:r>
              <a:rPr lang="en-US" altLang="ja-JP" sz="1050" dirty="0">
                <a:solidFill>
                  <a:srgbClr val="FF0000"/>
                </a:solidFill>
                <a:latin typeface="Meiryo UI" pitchFamily="50" charset="-128"/>
                <a:ea typeface="Meiryo UI" pitchFamily="50" charset="-128"/>
                <a:cs typeface="Meiryo UI" pitchFamily="50" charset="-128"/>
              </a:rPr>
              <a:t>(※)</a:t>
            </a:r>
          </a:p>
          <a:p>
            <a:pPr marL="87313" indent="-87313"/>
            <a:r>
              <a:rPr lang="ja-JP" altLang="en-US" sz="1050" dirty="0">
                <a:solidFill>
                  <a:srgbClr val="FF0000"/>
                </a:solidFill>
                <a:latin typeface="Meiryo UI" pitchFamily="50" charset="-128"/>
                <a:ea typeface="Meiryo UI" pitchFamily="50" charset="-128"/>
                <a:cs typeface="Meiryo UI" pitchFamily="50" charset="-128"/>
              </a:rPr>
              <a:t>　　</a:t>
            </a:r>
            <a:r>
              <a:rPr lang="en-US" altLang="ja-JP" sz="1050" dirty="0">
                <a:solidFill>
                  <a:srgbClr val="FF0000"/>
                </a:solidFill>
                <a:latin typeface="Meiryo UI" pitchFamily="50" charset="-128"/>
                <a:ea typeface="Meiryo UI" pitchFamily="50" charset="-128"/>
                <a:cs typeface="Meiryo UI" pitchFamily="50" charset="-128"/>
              </a:rPr>
              <a:t>※</a:t>
            </a:r>
            <a:r>
              <a:rPr lang="ja-JP" altLang="en-US" sz="1050" dirty="0">
                <a:solidFill>
                  <a:srgbClr val="FF0000"/>
                </a:solidFill>
                <a:latin typeface="Meiryo UI" pitchFamily="50" charset="-128"/>
                <a:ea typeface="Meiryo UI" pitchFamily="50" charset="-128"/>
                <a:cs typeface="Meiryo UI" pitchFamily="50" charset="-128"/>
              </a:rPr>
              <a:t>ブロックごと</a:t>
            </a:r>
            <a:r>
              <a:rPr lang="en-US" altLang="ja-JP" sz="1050" dirty="0">
                <a:solidFill>
                  <a:srgbClr val="FF0000"/>
                </a:solidFill>
                <a:latin typeface="Meiryo UI" pitchFamily="50" charset="-128"/>
                <a:ea typeface="Meiryo UI" pitchFamily="50" charset="-128"/>
                <a:cs typeface="Meiryo UI" pitchFamily="50" charset="-128"/>
              </a:rPr>
              <a:t>(</a:t>
            </a:r>
            <a:r>
              <a:rPr lang="ja-JP" altLang="en-US" sz="1050" dirty="0">
                <a:solidFill>
                  <a:srgbClr val="FF0000"/>
                </a:solidFill>
                <a:latin typeface="Meiryo UI" pitchFamily="50" charset="-128"/>
                <a:ea typeface="Meiryo UI" pitchFamily="50" charset="-128"/>
                <a:cs typeface="Meiryo UI" pitchFamily="50" charset="-128"/>
              </a:rPr>
              <a:t>北摂</a:t>
            </a:r>
            <a:r>
              <a:rPr lang="en-US" altLang="ja-JP" sz="1050" dirty="0" smtClean="0">
                <a:solidFill>
                  <a:srgbClr val="FF0000"/>
                </a:solidFill>
                <a:latin typeface="Meiryo UI" pitchFamily="50" charset="-128"/>
                <a:ea typeface="Meiryo UI" pitchFamily="50" charset="-128"/>
                <a:cs typeface="Meiryo UI" pitchFamily="50" charset="-128"/>
              </a:rPr>
              <a:t>､</a:t>
            </a:r>
            <a:r>
              <a:rPr lang="ja-JP" altLang="en-US" sz="1050" dirty="0" smtClean="0">
                <a:solidFill>
                  <a:srgbClr val="FF0000"/>
                </a:solidFill>
                <a:latin typeface="Meiryo UI" pitchFamily="50" charset="-128"/>
                <a:ea typeface="Meiryo UI" pitchFamily="50" charset="-128"/>
                <a:cs typeface="Meiryo UI" pitchFamily="50" charset="-128"/>
              </a:rPr>
              <a:t>中部</a:t>
            </a:r>
            <a:r>
              <a:rPr lang="en-US" altLang="ja-JP" sz="1050" dirty="0" smtClean="0">
                <a:solidFill>
                  <a:srgbClr val="FF0000"/>
                </a:solidFill>
                <a:latin typeface="Meiryo UI" pitchFamily="50" charset="-128"/>
                <a:ea typeface="Meiryo UI" pitchFamily="50" charset="-128"/>
                <a:cs typeface="Meiryo UI" pitchFamily="50" charset="-128"/>
              </a:rPr>
              <a:t>､</a:t>
            </a:r>
            <a:r>
              <a:rPr lang="ja-JP" altLang="en-US" sz="1050" dirty="0" smtClean="0">
                <a:solidFill>
                  <a:srgbClr val="FF0000"/>
                </a:solidFill>
                <a:latin typeface="Meiryo UI" pitchFamily="50" charset="-128"/>
                <a:ea typeface="Meiryo UI" pitchFamily="50" charset="-128"/>
                <a:cs typeface="Meiryo UI" pitchFamily="50" charset="-128"/>
              </a:rPr>
              <a:t>南河内、泉州</a:t>
            </a:r>
            <a:r>
              <a:rPr lang="en-US" altLang="ja-JP" sz="1050" dirty="0">
                <a:solidFill>
                  <a:srgbClr val="FF0000"/>
                </a:solidFill>
                <a:latin typeface="Meiryo UI" pitchFamily="50" charset="-128"/>
                <a:ea typeface="Meiryo UI" pitchFamily="50" charset="-128"/>
                <a:cs typeface="Meiryo UI" pitchFamily="50" charset="-128"/>
              </a:rPr>
              <a:t>)</a:t>
            </a:r>
            <a:r>
              <a:rPr lang="ja-JP" altLang="en-US" sz="1050" dirty="0" smtClean="0">
                <a:solidFill>
                  <a:srgbClr val="FF0000"/>
                </a:solidFill>
                <a:latin typeface="Meiryo UI" pitchFamily="50" charset="-128"/>
                <a:ea typeface="Meiryo UI" pitchFamily="50" charset="-128"/>
                <a:cs typeface="Meiryo UI" pitchFamily="50" charset="-128"/>
              </a:rPr>
              <a:t>で</a:t>
            </a:r>
            <a:endParaRPr lang="en-US" altLang="ja-JP" sz="105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　　各</a:t>
            </a:r>
            <a:r>
              <a:rPr lang="en-US" altLang="ja-JP" sz="1050" dirty="0">
                <a:solidFill>
                  <a:srgbClr val="FF0000"/>
                </a:solidFill>
                <a:latin typeface="Meiryo UI" pitchFamily="50" charset="-128"/>
                <a:ea typeface="Meiryo UI" pitchFamily="50" charset="-128"/>
                <a:cs typeface="Meiryo UI" pitchFamily="50" charset="-128"/>
              </a:rPr>
              <a:t>2</a:t>
            </a:r>
            <a:r>
              <a:rPr lang="ja-JP" altLang="en-US" sz="1050" dirty="0">
                <a:solidFill>
                  <a:srgbClr val="FF0000"/>
                </a:solidFill>
                <a:latin typeface="Meiryo UI" pitchFamily="50" charset="-128"/>
                <a:ea typeface="Meiryo UI" pitchFamily="50" charset="-128"/>
                <a:cs typeface="Meiryo UI" pitchFamily="50" charset="-128"/>
              </a:rPr>
              <a:t>回</a:t>
            </a:r>
            <a:r>
              <a:rPr lang="ja-JP" altLang="en-US" sz="1050" dirty="0" smtClean="0">
                <a:solidFill>
                  <a:srgbClr val="FF0000"/>
                </a:solidFill>
                <a:latin typeface="Meiryo UI" pitchFamily="50" charset="-128"/>
                <a:ea typeface="Meiryo UI" pitchFamily="50" charset="-128"/>
                <a:cs typeface="Meiryo UI" pitchFamily="50" charset="-128"/>
              </a:rPr>
              <a:t>開催</a:t>
            </a:r>
            <a:endParaRPr lang="ja-JP" altLang="en-US" sz="105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4305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プランの進捗状況</a:t>
            </a:r>
            <a:endParaRPr lang="ja-JP" altLang="en-US" sz="3600" dirty="0">
              <a:solidFill>
                <a:prstClr val="white"/>
              </a:solidFill>
              <a:ea typeface="HGP創英角ｺﾞｼｯｸUB" pitchFamily="50" charset="-128"/>
              <a:cs typeface="ＭＳ Ｐゴシック" charset="-128"/>
            </a:endParaRPr>
          </a:p>
        </p:txBody>
      </p:sp>
      <p:sp>
        <p:nvSpPr>
          <p:cNvPr id="21" name="円/楕円 20"/>
          <p:cNvSpPr/>
          <p:nvPr/>
        </p:nvSpPr>
        <p:spPr>
          <a:xfrm>
            <a:off x="9400877" y="1732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６</a:t>
            </a:r>
            <a:endParaRPr lang="ja-JP" altLang="en-US" b="1" dirty="0">
              <a:solidFill>
                <a:prstClr val="white"/>
              </a:solidFill>
            </a:endParaRPr>
          </a:p>
        </p:txBody>
      </p:sp>
      <p:sp>
        <p:nvSpPr>
          <p:cNvPr id="3" name="Rectangle 6"/>
          <p:cNvSpPr>
            <a:spLocks noChangeArrowheads="1"/>
          </p:cNvSpPr>
          <p:nvPr/>
        </p:nvSpPr>
        <p:spPr bwMode="auto">
          <a:xfrm>
            <a:off x="1338263" y="15779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86991323"/>
              </p:ext>
            </p:extLst>
          </p:nvPr>
        </p:nvGraphicFramePr>
        <p:xfrm>
          <a:off x="1338263" y="652105"/>
          <a:ext cx="7205150"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76.1</a:t>
                      </a:r>
                      <a:r>
                        <a:rPr 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58.4</a:t>
                      </a:r>
                      <a:r>
                        <a:rPr 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16.7</a:t>
                      </a:r>
                      <a:r>
                        <a:rPr lang="ja-JP"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24.7</a:t>
                      </a:r>
                      <a:r>
                        <a:rPr 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-15.1</a:t>
                      </a:r>
                      <a:r>
                        <a:rPr 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75.5</a:t>
                      </a:r>
                      <a:r>
                        <a:rPr lang="ja-JP"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58.0</a:t>
                      </a:r>
                      <a:r>
                        <a:rPr lang="ja-JP" altLang="ja-JP" sz="16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+74.5</a:t>
                      </a:r>
                      <a:r>
                        <a:rPr lang="ja-JP" sz="18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ja-JP" sz="18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1322455" y="6124559"/>
            <a:ext cx="7483342" cy="33855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53.3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59.2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866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314517"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r>
              <a:rPr lang="en-US" altLang="ja-JP"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18</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７</a:t>
            </a:r>
            <a:endParaRPr lang="ja-JP" altLang="en-US" b="1" dirty="0">
              <a:solidFill>
                <a:prstClr val="white"/>
              </a:solidFill>
            </a:endParaRPr>
          </a:p>
        </p:txBody>
      </p:sp>
      <p:sp>
        <p:nvSpPr>
          <p:cNvPr id="8" name="正方形/長方形 7"/>
          <p:cNvSpPr/>
          <p:nvPr/>
        </p:nvSpPr>
        <p:spPr>
          <a:xfrm>
            <a:off x="577131" y="779418"/>
            <a:ext cx="8449303" cy="2862322"/>
          </a:xfrm>
          <a:prstGeom prst="rect">
            <a:avLst/>
          </a:prstGeom>
        </p:spPr>
        <p:txBody>
          <a:bodyPr wrap="square">
            <a:spAutoFit/>
          </a:bodyPr>
          <a:lstStyle/>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国等が実施する各種制度等の周知・Ｐ</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ＺＥＨ（ゼッチ）普及啓発事業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低利ソーラークレジット事業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地域環境活動を広げる府民共同発電補助事業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ー環境にも</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公共施設や民間施設の屋根・遊休地と太陽光発電事業者とのマッチング等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府・市有施設の屋根・土地貸しによる太陽光パネル設置促進事業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3883934"/>
            <a:ext cx="8449303" cy="2631490"/>
          </a:xfrm>
          <a:prstGeom prst="rect">
            <a:avLst/>
          </a:prstGeom>
        </p:spPr>
        <p:txBody>
          <a:bodyPr wrap="square">
            <a:spAutoFit/>
          </a:bodyPr>
          <a:lstStyle/>
          <a:p>
            <a:pPr marL="174625" indent="-174625">
              <a:lnSpc>
                <a:spcPts val="1800"/>
              </a:lnSpc>
            </a:pPr>
            <a:r>
              <a:rPr lang="ja-JP" altLang="en-US" sz="1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地中熱普及促進のための調査事業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下水熱普及促進のための調査事業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廃棄物焼却</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おける発電及び余熱利用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再生可能エネルギーの導入可能性の調査・検討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ダムにおける小水力発電の導入検討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人工光合成を用いた新エネルギー創出の推進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solidFill>
                  <a:prstClr val="black"/>
                </a:solidFill>
                <a:latin typeface="Meiryo UI" pitchFamily="50" charset="-128"/>
                <a:ea typeface="Meiryo UI" pitchFamily="50" charset="-128"/>
                <a:cs typeface="Meiryo UI" pitchFamily="50" charset="-128"/>
              </a:rPr>
              <a:t>○  民間資金を活用したエネルギー施策の推進　　・・・・・・・・・・・・・・</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921750" y="782427"/>
            <a:ext cx="495746" cy="2900794"/>
          </a:xfrm>
          <a:prstGeom prst="rect">
            <a:avLst/>
          </a:prstGeom>
        </p:spPr>
        <p:txBody>
          <a:bodyPr wrap="square">
            <a:spAutoFit/>
          </a:bodyPr>
          <a:lstStyle/>
          <a:p>
            <a:pPr marL="174625" indent="-174625">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9</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p>
        </p:txBody>
      </p:sp>
      <p:sp>
        <p:nvSpPr>
          <p:cNvPr id="10" name="正方形/長方形 9"/>
          <p:cNvSpPr/>
          <p:nvPr/>
        </p:nvSpPr>
        <p:spPr>
          <a:xfrm>
            <a:off x="8921750" y="3870286"/>
            <a:ext cx="495746" cy="2631490"/>
          </a:xfrm>
          <a:prstGeom prst="rect">
            <a:avLst/>
          </a:prstGeom>
        </p:spPr>
        <p:txBody>
          <a:bodyPr wrap="square">
            <a:spAutoFit/>
          </a:bodyPr>
          <a:lstStyle/>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361107" y="6423756"/>
            <a:ext cx="8912373" cy="361637"/>
          </a:xfrm>
          <a:prstGeom prst="rect">
            <a:avLst/>
          </a:prstGeom>
        </p:spPr>
        <p:txBody>
          <a:bodyPr wrap="square">
            <a:spAutoFit/>
          </a:bodyPr>
          <a:lstStyle/>
          <a:p>
            <a:pPr marL="174625" indent="-174625">
              <a:lnSpc>
                <a:spcPts val="2100"/>
              </a:lnSpc>
            </a:pP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8441" y="1295651"/>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604063"/>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■太陽光発電</a:t>
            </a:r>
            <a:r>
              <a:rPr lang="ja-JP" altLang="en-US" u="sng" dirty="0">
                <a:solidFill>
                  <a:prstClr val="black"/>
                </a:solidFill>
                <a:latin typeface="Meiryo UI" pitchFamily="50" charset="-128"/>
                <a:ea typeface="Meiryo UI" pitchFamily="50" charset="-128"/>
                <a:cs typeface="Meiryo UI" pitchFamily="50" charset="-128"/>
              </a:rPr>
              <a:t>以外</a:t>
            </a:r>
            <a:r>
              <a:rPr lang="ja-JP" altLang="en-US" u="sng" dirty="0" smtClean="0">
                <a:solidFill>
                  <a:prstClr val="black"/>
                </a:solidFill>
                <a:latin typeface="Meiryo UI" pitchFamily="50" charset="-128"/>
                <a:ea typeface="Meiryo UI" pitchFamily="50" charset="-128"/>
                <a:cs typeface="Meiryo UI" pitchFamily="50" charset="-128"/>
              </a:rPr>
              <a:t>の再生可能エネルギーの普及促進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■太陽光発電の普及促進</a:t>
            </a:r>
            <a:endParaRPr lang="ja-JP" altLang="en-US" u="sng"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6405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528631" y="3063970"/>
            <a:ext cx="3169912" cy="33889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rgbClr val="FF0000"/>
                </a:solidFill>
                <a:latin typeface="Meiryo UI" pitchFamily="50" charset="-128"/>
                <a:ea typeface="Meiryo UI" pitchFamily="50" charset="-128"/>
                <a:cs typeface="Meiryo UI" pitchFamily="50" charset="-128"/>
              </a:rPr>
              <a:t>ＺＥＨ（ゼッチ）普及</a:t>
            </a:r>
            <a:r>
              <a:rPr lang="ja-JP" altLang="en-US" sz="1600" b="1" dirty="0">
                <a:solidFill>
                  <a:srgbClr val="FF0000"/>
                </a:solidFill>
                <a:latin typeface="Meiryo UI" pitchFamily="50" charset="-128"/>
                <a:ea typeface="Meiryo UI" pitchFamily="50" charset="-128"/>
                <a:cs typeface="Meiryo UI" pitchFamily="50" charset="-128"/>
              </a:rPr>
              <a:t>啓発</a:t>
            </a:r>
            <a:r>
              <a:rPr lang="ja-JP" altLang="en-US" sz="1600" b="1" dirty="0" smtClean="0">
                <a:solidFill>
                  <a:srgbClr val="FF0000"/>
                </a:solidFill>
                <a:latin typeface="Meiryo UI" pitchFamily="50" charset="-128"/>
                <a:ea typeface="Meiryo UI" pitchFamily="50" charset="-128"/>
                <a:cs typeface="Meiryo UI" pitchFamily="50" charset="-128"/>
              </a:rPr>
              <a:t>事業</a:t>
            </a:r>
            <a:endParaRPr lang="ja-JP" altLang="en-US" sz="1600" dirty="0">
              <a:solidFill>
                <a:srgbClr val="FF0000"/>
              </a:solidFill>
              <a:latin typeface="Meiryo UI" pitchFamily="50" charset="-128"/>
              <a:ea typeface="Meiryo UI" pitchFamily="50" charset="-128"/>
              <a:cs typeface="Meiryo UI" pitchFamily="50" charset="-128"/>
            </a:endParaRPr>
          </a:p>
        </p:txBody>
      </p:sp>
      <p:sp>
        <p:nvSpPr>
          <p:cNvPr id="20" name="正方形/長方形 19"/>
          <p:cNvSpPr/>
          <p:nvPr/>
        </p:nvSpPr>
        <p:spPr>
          <a:xfrm>
            <a:off x="3785210" y="3218202"/>
            <a:ext cx="3678458" cy="184666"/>
          </a:xfrm>
          <a:prstGeom prst="rect">
            <a:avLst/>
          </a:prstGeom>
        </p:spPr>
        <p:txBody>
          <a:bodyPr wrap="square" lIns="0" tIns="0" rIns="0" bIns="0" anchor="ctr" anchorCtr="1">
            <a:spAutoFit/>
          </a:bodyPr>
          <a:lstStyle/>
          <a:p>
            <a:pPr marL="95250" indent="-95250"/>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119</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103643" y="1093680"/>
            <a:ext cx="471581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595094"/>
            <a:ext cx="376816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1129645"/>
            <a:ext cx="427032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a:t>
            </a:r>
            <a:r>
              <a:rPr lang="ja-JP" altLang="ja-JP" sz="1600" b="1" dirty="0" smtClean="0">
                <a:solidFill>
                  <a:prstClr val="black"/>
                </a:solidFill>
                <a:latin typeface="Meiryo UI" pitchFamily="50" charset="-128"/>
                <a:ea typeface="Meiryo UI" pitchFamily="50" charset="-128"/>
                <a:cs typeface="Meiryo UI" pitchFamily="50" charset="-128"/>
              </a:rPr>
              <a:t>エネ</a:t>
            </a:r>
            <a:r>
              <a:rPr lang="ja-JP" altLang="en-US" sz="1600" b="1" dirty="0">
                <a:solidFill>
                  <a:prstClr val="black"/>
                </a:solidFill>
                <a:latin typeface="Meiryo UI" pitchFamily="50" charset="-128"/>
                <a:ea typeface="Meiryo UI" pitchFamily="50" charset="-128"/>
                <a:cs typeface="Meiryo UI" pitchFamily="50" charset="-128"/>
              </a:rPr>
              <a:t>、蓄エネ、省エネ対策の相談・</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881672"/>
            <a:ext cx="4574094" cy="600164"/>
          </a:xfrm>
          <a:prstGeom prst="rect">
            <a:avLst/>
          </a:prstGeom>
        </p:spPr>
        <p:txBody>
          <a:bodyPr wrap="square" lIns="0" tIns="0" rIns="0" bIns="0">
            <a:spAutoFit/>
          </a:bodyPr>
          <a:lstStyle/>
          <a:p>
            <a:pPr marL="95250" indent="-95250"/>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879818" y="1093680"/>
            <a:ext cx="492539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1129644"/>
            <a:ext cx="3853753"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国</a:t>
            </a:r>
            <a:r>
              <a:rPr lang="ja-JP" altLang="en-US" sz="1600" b="1" dirty="0">
                <a:solidFill>
                  <a:prstClr val="black"/>
                </a:solidFill>
                <a:latin typeface="Meiryo UI" pitchFamily="50" charset="-128"/>
                <a:ea typeface="Meiryo UI" pitchFamily="50" charset="-128"/>
                <a:cs typeface="Meiryo UI" pitchFamily="50" charset="-128"/>
              </a:rPr>
              <a:t>等が実施する各種制度等の周知・</a:t>
            </a:r>
            <a:r>
              <a:rPr lang="ja-JP" altLang="en-US" sz="1600" b="1" dirty="0" smtClean="0">
                <a:solidFill>
                  <a:prstClr val="black"/>
                </a:solidFill>
                <a:latin typeface="Meiryo UI" pitchFamily="50" charset="-128"/>
                <a:ea typeface="Meiryo UI" pitchFamily="50" charset="-128"/>
                <a:cs typeface="Meiryo UI" pitchFamily="50" charset="-128"/>
              </a:rPr>
              <a:t>ＰＲ</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741824"/>
            <a:ext cx="4642874" cy="400110"/>
          </a:xfrm>
          <a:prstGeom prst="rect">
            <a:avLst/>
          </a:prstGeom>
        </p:spPr>
        <p:txBody>
          <a:bodyPr wrap="square" lIns="0" tIns="0" rIns="0" bIns="0">
            <a:spAutoFit/>
          </a:bodyPr>
          <a:lstStyle/>
          <a:p>
            <a:pPr marL="95250" indent="-95250"/>
            <a:r>
              <a:rPr lang="ja-JP" altLang="en-US" sz="1300" dirty="0" smtClean="0">
                <a:solidFill>
                  <a:prstClr val="black"/>
                </a:solidFill>
                <a:latin typeface="Meiryo UI" pitchFamily="50" charset="-128"/>
                <a:ea typeface="Meiryo UI" pitchFamily="50" charset="-128"/>
                <a:cs typeface="Meiryo UI" pitchFamily="50" charset="-128"/>
              </a:rPr>
              <a:t>◆エネルギー</a:t>
            </a:r>
            <a:r>
              <a:rPr lang="ja-JP" altLang="en-US" sz="1300" dirty="0">
                <a:solidFill>
                  <a:prstClr val="black"/>
                </a:solidFill>
                <a:latin typeface="Meiryo UI" pitchFamily="50" charset="-128"/>
                <a:ea typeface="Meiryo UI" pitchFamily="50" charset="-128"/>
                <a:cs typeface="Meiryo UI" pitchFamily="50" charset="-128"/>
              </a:rPr>
              <a:t>対策のため</a:t>
            </a:r>
            <a:r>
              <a:rPr lang="ja-JP" altLang="en-US" sz="1300" dirty="0" smtClean="0">
                <a:solidFill>
                  <a:prstClr val="black"/>
                </a:solidFill>
                <a:latin typeface="Meiryo UI" pitchFamily="50" charset="-128"/>
                <a:ea typeface="Meiryo UI" pitchFamily="50" charset="-128"/>
                <a:cs typeface="Meiryo UI" pitchFamily="50" charset="-128"/>
              </a:rPr>
              <a:t>国や市町村等</a:t>
            </a:r>
            <a:r>
              <a:rPr lang="ja-JP" altLang="en-US" sz="1300" dirty="0">
                <a:solidFill>
                  <a:prstClr val="black"/>
                </a:solidFill>
                <a:latin typeface="Meiryo UI" pitchFamily="50" charset="-128"/>
                <a:ea typeface="Meiryo UI" pitchFamily="50" charset="-128"/>
                <a:cs typeface="Meiryo UI" pitchFamily="50" charset="-128"/>
              </a:rPr>
              <a:t>が実施する</a:t>
            </a:r>
            <a:r>
              <a:rPr lang="ja-JP" altLang="en-US" sz="1300" dirty="0" smtClean="0">
                <a:solidFill>
                  <a:prstClr val="black"/>
                </a:solidFill>
                <a:latin typeface="Meiryo UI" pitchFamily="50" charset="-128"/>
                <a:ea typeface="Meiryo UI" pitchFamily="50" charset="-128"/>
                <a:cs typeface="Meiryo UI" pitchFamily="50" charset="-128"/>
              </a:rPr>
              <a:t>各種補助事業等について、府民、市民、民間事</a:t>
            </a:r>
            <a:r>
              <a:rPr lang="ja-JP" altLang="en-US" sz="1300" dirty="0">
                <a:solidFill>
                  <a:prstClr val="black"/>
                </a:solidFill>
                <a:latin typeface="Meiryo UI" pitchFamily="50" charset="-128"/>
                <a:ea typeface="Meiryo UI" pitchFamily="50" charset="-128"/>
                <a:cs typeface="Meiryo UI" pitchFamily="50" charset="-128"/>
              </a:rPr>
              <a:t>業者等に</a:t>
            </a:r>
            <a:r>
              <a:rPr lang="ja-JP" altLang="en-US" sz="1300" dirty="0" smtClean="0">
                <a:solidFill>
                  <a:prstClr val="black"/>
                </a:solidFill>
                <a:latin typeface="Meiryo UI" pitchFamily="50" charset="-128"/>
                <a:ea typeface="Meiryo UI" pitchFamily="50" charset="-128"/>
                <a:cs typeface="Meiryo UI" pitchFamily="50" charset="-128"/>
              </a:rPr>
              <a:t>対してわかりやすく紹介します</a:t>
            </a:r>
            <a:r>
              <a:rPr lang="ja-JP" altLang="en-US" sz="1300" dirty="0">
                <a:solidFill>
                  <a:prstClr val="black"/>
                </a:solidFill>
                <a:latin typeface="Meiryo UI" pitchFamily="50" charset="-128"/>
                <a:ea typeface="Meiryo UI" pitchFamily="50" charset="-128"/>
                <a:cs typeface="Meiryo UI" pitchFamily="50" charset="-128"/>
              </a:rPr>
              <a:t>。</a:t>
            </a:r>
          </a:p>
        </p:txBody>
      </p:sp>
      <p:sp>
        <p:nvSpPr>
          <p:cNvPr id="73" name="正方形/長方形 72"/>
          <p:cNvSpPr/>
          <p:nvPr/>
        </p:nvSpPr>
        <p:spPr>
          <a:xfrm>
            <a:off x="7207767" y="1511494"/>
            <a:ext cx="2536494"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83835" y="2380933"/>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prstClr val="black"/>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2016</a:t>
            </a:r>
            <a:r>
              <a:rPr lang="ja-JP" altLang="en-US" sz="1000" dirty="0" smtClean="0">
                <a:solidFill>
                  <a:prstClr val="black"/>
                </a:solidFill>
                <a:latin typeface="Meiryo UI" pitchFamily="50" charset="-128"/>
                <a:ea typeface="Meiryo UI" pitchFamily="50" charset="-128"/>
                <a:cs typeface="Meiryo UI" pitchFamily="50" charset="-128"/>
              </a:rPr>
              <a:t>年度</a:t>
            </a:r>
            <a:r>
              <a:rPr lang="ja-JP" altLang="en-US" sz="1000" dirty="0">
                <a:solidFill>
                  <a:prstClr val="black"/>
                </a:solidFill>
                <a:latin typeface="Meiryo UI" pitchFamily="50" charset="-128"/>
                <a:ea typeface="Meiryo UI" pitchFamily="50" charset="-128"/>
                <a:cs typeface="Meiryo UI" pitchFamily="50" charset="-128"/>
              </a:rPr>
              <a:t>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12</a:t>
            </a:r>
            <a:r>
              <a:rPr lang="ja-JP" altLang="en-US" sz="1000" dirty="0">
                <a:solidFill>
                  <a:srgbClr val="FF0000"/>
                </a:solidFill>
                <a:latin typeface="Meiryo UI" pitchFamily="50" charset="-128"/>
                <a:ea typeface="Meiryo UI" pitchFamily="50" charset="-128"/>
                <a:cs typeface="Meiryo UI" pitchFamily="50" charset="-128"/>
              </a:rPr>
              <a:t>月</a:t>
            </a:r>
            <a:r>
              <a:rPr lang="ja-JP" altLang="en-US" sz="1000" dirty="0" smtClean="0">
                <a:solidFill>
                  <a:srgbClr val="FF0000"/>
                </a:solidFill>
                <a:latin typeface="Meiryo UI" pitchFamily="50" charset="-128"/>
                <a:ea typeface="Meiryo UI" pitchFamily="50" charset="-128"/>
                <a:cs typeface="Meiryo UI" pitchFamily="50" charset="-128"/>
              </a:rPr>
              <a:t>末</a:t>
            </a:r>
            <a:r>
              <a:rPr lang="ja-JP" altLang="en-US" sz="1000" dirty="0">
                <a:solidFill>
                  <a:srgbClr val="FF0000"/>
                </a:solidFill>
                <a:latin typeface="Meiryo UI" pitchFamily="50" charset="-128"/>
                <a:ea typeface="Meiryo UI" pitchFamily="50" charset="-128"/>
                <a:cs typeface="Meiryo UI" pitchFamily="50" charset="-128"/>
              </a:rPr>
              <a:t>現在</a:t>
            </a:r>
            <a:r>
              <a:rPr lang="ja-JP" altLang="en-US" sz="1000" dirty="0" smtClean="0">
                <a:solidFill>
                  <a:srgbClr val="FF0000"/>
                </a:solidFill>
                <a:latin typeface="Meiryo UI" pitchFamily="50" charset="-128"/>
                <a:ea typeface="Meiryo UI" pitchFamily="50" charset="-128"/>
                <a:cs typeface="Meiryo UI" pitchFamily="50" charset="-128"/>
              </a:rPr>
              <a:t>）</a:t>
            </a:r>
            <a:endParaRPr lang="en-US" altLang="ja-JP" sz="1000"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・相談等対応件数：</a:t>
            </a:r>
            <a:r>
              <a:rPr lang="en-US" altLang="ja-JP" sz="1000" dirty="0" smtClean="0">
                <a:solidFill>
                  <a:srgbClr val="FF0000"/>
                </a:solidFill>
                <a:latin typeface="Meiryo UI" pitchFamily="50" charset="-128"/>
                <a:ea typeface="Meiryo UI" pitchFamily="50" charset="-128"/>
                <a:cs typeface="Meiryo UI" pitchFamily="50" charset="-128"/>
              </a:rPr>
              <a:t>563</a:t>
            </a:r>
            <a:r>
              <a:rPr lang="ja-JP" altLang="en-US" sz="1000" dirty="0" smtClean="0">
                <a:solidFill>
                  <a:prstClr val="black"/>
                </a:solidFill>
                <a:latin typeface="Meiryo UI" pitchFamily="50" charset="-128"/>
                <a:ea typeface="Meiryo UI" pitchFamily="50" charset="-128"/>
                <a:cs typeface="Meiryo UI" pitchFamily="50" charset="-128"/>
              </a:rPr>
              <a:t>件</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6298944" y="2163697"/>
            <a:ext cx="3377329" cy="66644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prstClr val="black"/>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2016</a:t>
            </a:r>
            <a:r>
              <a:rPr lang="ja-JP" altLang="en-US" sz="1000" dirty="0" smtClean="0">
                <a:solidFill>
                  <a:prstClr val="black"/>
                </a:solidFill>
                <a:latin typeface="Meiryo UI" pitchFamily="50" charset="-128"/>
                <a:ea typeface="Meiryo UI" pitchFamily="50" charset="-128"/>
                <a:cs typeface="Meiryo UI" pitchFamily="50" charset="-128"/>
              </a:rPr>
              <a:t>年度</a:t>
            </a:r>
            <a:r>
              <a:rPr lang="ja-JP" altLang="en-US" sz="1000" dirty="0">
                <a:solidFill>
                  <a:prstClr val="black"/>
                </a:solidFill>
                <a:latin typeface="Meiryo UI" pitchFamily="50" charset="-128"/>
                <a:ea typeface="Meiryo UI" pitchFamily="50" charset="-128"/>
                <a:cs typeface="Meiryo UI" pitchFamily="50" charset="-128"/>
              </a:rPr>
              <a:t>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12</a:t>
            </a:r>
            <a:r>
              <a:rPr lang="ja-JP" altLang="en-US" sz="1000" dirty="0">
                <a:solidFill>
                  <a:srgbClr val="FF0000"/>
                </a:solidFill>
                <a:latin typeface="Meiryo UI" pitchFamily="50" charset="-128"/>
                <a:ea typeface="Meiryo UI" pitchFamily="50" charset="-128"/>
                <a:cs typeface="Meiryo UI" pitchFamily="50" charset="-128"/>
              </a:rPr>
              <a:t>月</a:t>
            </a:r>
            <a:r>
              <a:rPr lang="ja-JP" altLang="en-US" sz="1000" dirty="0" smtClean="0">
                <a:solidFill>
                  <a:srgbClr val="FF0000"/>
                </a:solidFill>
                <a:latin typeface="Meiryo UI" pitchFamily="50" charset="-128"/>
                <a:ea typeface="Meiryo UI" pitchFamily="50" charset="-128"/>
                <a:cs typeface="Meiryo UI" pitchFamily="50" charset="-128"/>
              </a:rPr>
              <a:t>末</a:t>
            </a:r>
            <a:r>
              <a:rPr lang="ja-JP" altLang="en-US" sz="1000" dirty="0">
                <a:solidFill>
                  <a:srgbClr val="FF0000"/>
                </a:solidFill>
                <a:latin typeface="Meiryo UI" pitchFamily="50" charset="-128"/>
                <a:ea typeface="Meiryo UI" pitchFamily="50" charset="-128"/>
                <a:cs typeface="Meiryo UI" pitchFamily="50" charset="-128"/>
              </a:rPr>
              <a:t>現在</a:t>
            </a:r>
            <a:r>
              <a:rPr lang="ja-JP" altLang="en-US" sz="1000" dirty="0" smtClean="0">
                <a:solidFill>
                  <a:srgbClr val="FF0000"/>
                </a:solidFill>
                <a:latin typeface="Meiryo UI" pitchFamily="50" charset="-128"/>
                <a:ea typeface="Meiryo UI" pitchFamily="50" charset="-128"/>
                <a:cs typeface="Meiryo UI" pitchFamily="50" charset="-128"/>
              </a:rPr>
              <a:t>）</a:t>
            </a:r>
            <a:endParaRPr lang="en-US" altLang="ja-JP" sz="1000"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・ホームページでの情報提供　　・</a:t>
            </a:r>
            <a:r>
              <a:rPr lang="ja-JP" altLang="en-US" sz="1000" dirty="0">
                <a:solidFill>
                  <a:srgbClr val="FF0000"/>
                </a:solidFill>
                <a:latin typeface="Meiryo UI" pitchFamily="50" charset="-128"/>
                <a:ea typeface="Meiryo UI" pitchFamily="50" charset="-128"/>
                <a:cs typeface="Meiryo UI" pitchFamily="50" charset="-128"/>
              </a:rPr>
              <a:t>セミナー</a:t>
            </a:r>
            <a:r>
              <a:rPr lang="ja-JP" altLang="en-US" sz="1000" dirty="0" smtClean="0">
                <a:solidFill>
                  <a:srgbClr val="FF0000"/>
                </a:solidFill>
                <a:latin typeface="Meiryo UI" pitchFamily="50" charset="-128"/>
                <a:ea typeface="Meiryo UI" pitchFamily="50" charset="-128"/>
                <a:cs typeface="Meiryo UI" pitchFamily="50" charset="-128"/>
              </a:rPr>
              <a:t>開催、講演：</a:t>
            </a:r>
            <a:r>
              <a:rPr lang="en-US" altLang="ja-JP" sz="1000" dirty="0" smtClean="0">
                <a:solidFill>
                  <a:srgbClr val="FF0000"/>
                </a:solidFill>
                <a:latin typeface="Meiryo UI" pitchFamily="50" charset="-128"/>
                <a:ea typeface="Meiryo UI" pitchFamily="50" charset="-128"/>
                <a:cs typeface="Meiryo UI" pitchFamily="50" charset="-128"/>
              </a:rPr>
              <a:t>43</a:t>
            </a:r>
            <a:r>
              <a:rPr lang="ja-JP" altLang="en-US" sz="1000" dirty="0" smtClean="0">
                <a:solidFill>
                  <a:prstClr val="black"/>
                </a:solidFill>
                <a:latin typeface="Meiryo UI" pitchFamily="50" charset="-128"/>
                <a:ea typeface="Meiryo UI" pitchFamily="50" charset="-128"/>
                <a:cs typeface="Meiryo UI" pitchFamily="50" charset="-128"/>
              </a:rPr>
              <a:t>回</a:t>
            </a:r>
            <a:endParaRPr lang="en-US" altLang="ja-JP" sz="1000" dirty="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・啓発イベントへの出展：</a:t>
            </a:r>
            <a:r>
              <a:rPr lang="en-US" altLang="ja-JP" sz="1000" dirty="0" smtClean="0">
                <a:solidFill>
                  <a:srgbClr val="FF0000"/>
                </a:solidFill>
                <a:latin typeface="Meiryo UI" pitchFamily="50" charset="-128"/>
                <a:ea typeface="Meiryo UI" pitchFamily="50" charset="-128"/>
                <a:cs typeface="Meiryo UI" pitchFamily="50" charset="-128"/>
              </a:rPr>
              <a:t>4</a:t>
            </a:r>
            <a:r>
              <a:rPr lang="ja-JP" altLang="en-US" sz="1000" dirty="0" smtClean="0">
                <a:solidFill>
                  <a:prstClr val="black"/>
                </a:solidFill>
                <a:latin typeface="Meiryo UI" pitchFamily="50" charset="-128"/>
                <a:ea typeface="Meiryo UI" pitchFamily="50" charset="-128"/>
                <a:cs typeface="Meiryo UI" pitchFamily="50" charset="-128"/>
              </a:rPr>
              <a:t>回</a:t>
            </a:r>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事業者、団体訪問：</a:t>
            </a:r>
            <a:r>
              <a:rPr lang="en-US" altLang="ja-JP" sz="1000" dirty="0" smtClean="0">
                <a:solidFill>
                  <a:srgbClr val="FF0000"/>
                </a:solidFill>
                <a:latin typeface="Meiryo UI" pitchFamily="50" charset="-128"/>
                <a:ea typeface="Meiryo UI" pitchFamily="50" charset="-128"/>
                <a:cs typeface="Meiryo UI" pitchFamily="50" charset="-128"/>
              </a:rPr>
              <a:t>222</a:t>
            </a:r>
            <a:r>
              <a:rPr lang="ja-JP" altLang="en-US" sz="1000" dirty="0" smtClean="0">
                <a:solidFill>
                  <a:prstClr val="black"/>
                </a:solidFill>
                <a:latin typeface="Meiryo UI" pitchFamily="50" charset="-128"/>
                <a:ea typeface="Meiryo UI" pitchFamily="50" charset="-128"/>
                <a:cs typeface="Meiryo UI" pitchFamily="50" charset="-128"/>
              </a:rPr>
              <a:t>回</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a:t>
            </a:r>
            <a:r>
              <a:rPr lang="ja-JP" altLang="en-US" sz="1000" dirty="0">
                <a:solidFill>
                  <a:srgbClr val="FF0000"/>
                </a:solidFill>
                <a:latin typeface="Meiryo UI" pitchFamily="50" charset="-128"/>
                <a:ea typeface="Meiryo UI" pitchFamily="50" charset="-128"/>
                <a:cs typeface="Meiryo UI" pitchFamily="50" charset="-128"/>
              </a:rPr>
              <a:t>チラシ配布：</a:t>
            </a:r>
            <a:r>
              <a:rPr lang="en-US" altLang="ja-JP" sz="1000" dirty="0">
                <a:solidFill>
                  <a:srgbClr val="FF0000"/>
                </a:solidFill>
                <a:latin typeface="Meiryo UI" pitchFamily="50" charset="-128"/>
                <a:ea typeface="Meiryo UI" pitchFamily="50" charset="-128"/>
                <a:cs typeface="Meiryo UI" pitchFamily="50" charset="-128"/>
              </a:rPr>
              <a:t>55000</a:t>
            </a:r>
            <a:r>
              <a:rPr lang="ja-JP" altLang="en-US" sz="1000" dirty="0">
                <a:solidFill>
                  <a:srgbClr val="FF0000"/>
                </a:solidFill>
                <a:latin typeface="Meiryo UI" pitchFamily="50" charset="-128"/>
                <a:ea typeface="Meiryo UI" pitchFamily="50" charset="-128"/>
                <a:cs typeface="Meiryo UI" pitchFamily="50" charset="-128"/>
              </a:rPr>
              <a:t>部</a:t>
            </a:r>
            <a:r>
              <a:rPr lang="ja-JP" altLang="en-US" sz="1000" dirty="0">
                <a:solidFill>
                  <a:prstClr val="black"/>
                </a:solidFill>
                <a:latin typeface="Meiryo UI" pitchFamily="50" charset="-128"/>
                <a:ea typeface="Meiryo UI" pitchFamily="50" charset="-128"/>
                <a:cs typeface="Meiryo UI" pitchFamily="50" charset="-128"/>
              </a:rPr>
              <a:t>　</a:t>
            </a:r>
            <a:endParaRPr lang="en-US" altLang="ja-JP" sz="1000" strike="sngStrike" dirty="0" smtClean="0">
              <a:solidFill>
                <a:srgbClr val="FF0000"/>
              </a:solidFill>
              <a:latin typeface="Meiryo UI" pitchFamily="50" charset="-128"/>
              <a:ea typeface="Meiryo UI" pitchFamily="50" charset="-128"/>
              <a:cs typeface="Meiryo UI" pitchFamily="50" charset="-128"/>
            </a:endParaRPr>
          </a:p>
        </p:txBody>
      </p:sp>
      <p:sp>
        <p:nvSpPr>
          <p:cNvPr id="44" name="星 12 43"/>
          <p:cNvSpPr/>
          <p:nvPr/>
        </p:nvSpPr>
        <p:spPr>
          <a:xfrm>
            <a:off x="129770" y="2939194"/>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43045" y="3493072"/>
            <a:ext cx="5313373" cy="600164"/>
          </a:xfrm>
          <a:prstGeom prst="rect">
            <a:avLst/>
          </a:prstGeom>
          <a:noFill/>
        </p:spPr>
        <p:txBody>
          <a:bodyPr wrap="square" lIns="0" tIns="0" rIns="0" bIns="0" rtlCol="0" anchor="ctr" anchorCtr="0">
            <a:spAutoFit/>
          </a:bodyPr>
          <a:lstStyle/>
          <a:p>
            <a:pPr marL="182563" indent="-182563">
              <a:defRPr/>
            </a:pPr>
            <a:r>
              <a:rPr lang="ja-JP" altLang="en-US" sz="1300" dirty="0" smtClean="0">
                <a:solidFill>
                  <a:srgbClr val="FF0000"/>
                </a:solidFill>
                <a:latin typeface="Meiryo UI" pitchFamily="50" charset="-128"/>
                <a:ea typeface="Meiryo UI" pitchFamily="50" charset="-128"/>
                <a:cs typeface="Meiryo UI" pitchFamily="50" charset="-128"/>
              </a:rPr>
              <a:t>◆太陽光パネルの設置に寄与する</a:t>
            </a:r>
            <a:r>
              <a:rPr lang="en-US" altLang="ja-JP" sz="1300" dirty="0" smtClean="0">
                <a:solidFill>
                  <a:srgbClr val="FF0000"/>
                </a:solidFill>
                <a:latin typeface="Meiryo UI" pitchFamily="50" charset="-128"/>
                <a:ea typeface="Meiryo UI" pitchFamily="50" charset="-128"/>
                <a:cs typeface="Meiryo UI" pitchFamily="50" charset="-128"/>
              </a:rPr>
              <a:t>ZEH</a:t>
            </a:r>
            <a:r>
              <a:rPr lang="ja-JP" altLang="en-US" sz="1300" dirty="0" smtClean="0">
                <a:solidFill>
                  <a:srgbClr val="FF0000"/>
                </a:solidFill>
                <a:latin typeface="Meiryo UI" pitchFamily="50" charset="-128"/>
                <a:ea typeface="Meiryo UI" pitchFamily="50" charset="-128"/>
                <a:cs typeface="Meiryo UI" pitchFamily="50" charset="-128"/>
              </a:rPr>
              <a:t>（ゼッチ：ネット・ゼロ・エネルギー・ハウス）を、関連業界との連携により府民及び府内の中小工務店等に積極的に</a:t>
            </a:r>
            <a:r>
              <a:rPr lang="en-US" altLang="ja-JP" sz="1300" dirty="0" smtClean="0">
                <a:solidFill>
                  <a:srgbClr val="FF0000"/>
                </a:solidFill>
                <a:latin typeface="Meiryo UI" pitchFamily="50" charset="-128"/>
                <a:ea typeface="Meiryo UI" pitchFamily="50" charset="-128"/>
                <a:cs typeface="Meiryo UI" pitchFamily="50" charset="-128"/>
              </a:rPr>
              <a:t>PR</a:t>
            </a:r>
            <a:r>
              <a:rPr lang="ja-JP" altLang="en-US" sz="1300" dirty="0" smtClean="0">
                <a:solidFill>
                  <a:srgbClr val="FF0000"/>
                </a:solidFill>
                <a:latin typeface="Meiryo UI" pitchFamily="50" charset="-128"/>
                <a:ea typeface="Meiryo UI" pitchFamily="50" charset="-128"/>
                <a:cs typeface="Meiryo UI" pitchFamily="50" charset="-128"/>
              </a:rPr>
              <a:t>することで、太陽光パネルの設置促進につなげます。</a:t>
            </a:r>
            <a:endParaRPr lang="en-US" altLang="ja-JP" sz="1300" dirty="0">
              <a:solidFill>
                <a:srgbClr val="FF0000"/>
              </a:solidFill>
              <a:latin typeface="Meiryo UI" pitchFamily="50" charset="-128"/>
              <a:ea typeface="Meiryo UI" pitchFamily="50" charset="-128"/>
              <a:cs typeface="Meiryo UI" pitchFamily="50" charset="-128"/>
            </a:endParaRPr>
          </a:p>
        </p:txBody>
      </p:sp>
      <p:sp>
        <p:nvSpPr>
          <p:cNvPr id="21" name="正方形/長方形 20"/>
          <p:cNvSpPr/>
          <p:nvPr/>
        </p:nvSpPr>
        <p:spPr>
          <a:xfrm>
            <a:off x="6153448" y="5029871"/>
            <a:ext cx="3443866" cy="1631216"/>
          </a:xfrm>
          <a:prstGeom prst="rect">
            <a:avLst/>
          </a:prstGeom>
          <a:ln>
            <a:solidFill>
              <a:schemeClr val="tx1"/>
            </a:solidFill>
            <a:prstDash val="dash"/>
          </a:ln>
        </p:spPr>
        <p:txBody>
          <a:bodyPr wrap="square">
            <a:spAutoFit/>
          </a:bodyPr>
          <a:lstStyle/>
          <a:p>
            <a:pPr marL="85725" indent="-85725"/>
            <a:r>
              <a:rPr lang="en-US" altLang="ja-JP" sz="1000" dirty="0" smtClean="0">
                <a:solidFill>
                  <a:srgbClr val="FF0000"/>
                </a:solidFill>
                <a:latin typeface="Meiryo UI" panose="020B0604030504040204" pitchFamily="50" charset="-128"/>
                <a:ea typeface="Meiryo UI" panose="020B0604030504040204" pitchFamily="50" charset="-128"/>
              </a:rPr>
              <a:t>ZEH</a:t>
            </a:r>
            <a:r>
              <a:rPr lang="ja-JP" altLang="en-US" sz="1000" dirty="0" smtClean="0">
                <a:solidFill>
                  <a:srgbClr val="FF0000"/>
                </a:solidFill>
                <a:latin typeface="Meiryo UI" panose="020B0604030504040204" pitchFamily="50" charset="-128"/>
                <a:ea typeface="Meiryo UI" panose="020B0604030504040204" pitchFamily="50" charset="-128"/>
              </a:rPr>
              <a:t>（ゼッチ：ネット・ゼロ・エネルギー・ハウス）とは</a:t>
            </a:r>
            <a:endParaRPr lang="en-US" altLang="ja-JP" sz="1000" dirty="0" smtClean="0">
              <a:solidFill>
                <a:srgbClr val="FF0000"/>
              </a:solidFill>
              <a:latin typeface="Meiryo UI" panose="020B0604030504040204" pitchFamily="50" charset="-128"/>
              <a:ea typeface="Meiryo UI" panose="020B0604030504040204" pitchFamily="50" charset="-128"/>
            </a:endParaRPr>
          </a:p>
          <a:p>
            <a:pPr marL="85725" indent="-85725"/>
            <a:endParaRPr lang="en-US" altLang="ja-JP" sz="1000" dirty="0" smtClean="0">
              <a:solidFill>
                <a:srgbClr val="FF0000"/>
              </a:solidFill>
              <a:latin typeface="Meiryo UI" panose="020B0604030504040204" pitchFamily="50" charset="-128"/>
              <a:ea typeface="Meiryo UI" panose="020B0604030504040204" pitchFamily="50" charset="-128"/>
            </a:endParaRPr>
          </a:p>
          <a:p>
            <a:pPr marL="85725" indent="-85725"/>
            <a:r>
              <a:rPr lang="ja-JP" altLang="en-US" sz="1000" dirty="0" smtClean="0">
                <a:solidFill>
                  <a:srgbClr val="FF0000"/>
                </a:solidFill>
                <a:latin typeface="Meiryo UI" panose="020B0604030504040204" pitchFamily="50" charset="-128"/>
                <a:ea typeface="Meiryo UI" panose="020B0604030504040204" pitchFamily="50" charset="-128"/>
              </a:rPr>
              <a:t>・快適な室内環境を保ちながら、住宅の高断熱化と高効率設備によりできるだけ省エネした上で、家庭で</a:t>
            </a:r>
            <a:r>
              <a:rPr lang="en-US" altLang="ja-JP" sz="1000" dirty="0" smtClean="0">
                <a:solidFill>
                  <a:srgbClr val="FF0000"/>
                </a:solidFill>
                <a:latin typeface="Meiryo UI" panose="020B0604030504040204" pitchFamily="50" charset="-128"/>
                <a:ea typeface="Meiryo UI" panose="020B0604030504040204" pitchFamily="50" charset="-128"/>
              </a:rPr>
              <a:t>1</a:t>
            </a:r>
            <a:r>
              <a:rPr lang="ja-JP" altLang="en-US" sz="1000" dirty="0" smtClean="0">
                <a:solidFill>
                  <a:srgbClr val="FF0000"/>
                </a:solidFill>
                <a:latin typeface="Meiryo UI" panose="020B0604030504040204" pitchFamily="50" charset="-128"/>
                <a:ea typeface="Meiryo UI" panose="020B0604030504040204" pitchFamily="50" charset="-128"/>
              </a:rPr>
              <a:t>年間に消費するエネルギー量を太陽光発電などで創ることで、正味（ネット）で概ね「ゼロ」以下にする住宅のことです。</a:t>
            </a:r>
            <a:endParaRPr lang="en-US" altLang="ja-JP" sz="1000" dirty="0" smtClean="0">
              <a:solidFill>
                <a:srgbClr val="FF0000"/>
              </a:solidFill>
              <a:latin typeface="Meiryo UI" panose="020B0604030504040204" pitchFamily="50" charset="-128"/>
              <a:ea typeface="Meiryo UI" panose="020B0604030504040204" pitchFamily="50" charset="-128"/>
            </a:endParaRPr>
          </a:p>
          <a:p>
            <a:pPr marL="85725" indent="-85725"/>
            <a:endParaRPr lang="en-US" altLang="ja-JP" sz="1000" dirty="0" smtClean="0">
              <a:solidFill>
                <a:srgbClr val="FF0000"/>
              </a:solidFill>
              <a:latin typeface="Meiryo UI" panose="020B0604030504040204" pitchFamily="50" charset="-128"/>
              <a:ea typeface="Meiryo UI" panose="020B0604030504040204" pitchFamily="50" charset="-128"/>
            </a:endParaRPr>
          </a:p>
          <a:p>
            <a:pPr marL="85725" indent="-85725"/>
            <a:r>
              <a:rPr lang="ja-JP" altLang="en-US" sz="1000" dirty="0" smtClean="0">
                <a:solidFill>
                  <a:srgbClr val="FF0000"/>
                </a:solidFill>
                <a:latin typeface="Meiryo UI" panose="020B0604030504040204" pitchFamily="50" charset="-128"/>
                <a:ea typeface="Meiryo UI" panose="020B0604030504040204" pitchFamily="50" charset="-128"/>
              </a:rPr>
              <a:t>・国では</a:t>
            </a:r>
            <a:r>
              <a:rPr lang="en-US" altLang="ja-JP" sz="1000" dirty="0" smtClean="0">
                <a:solidFill>
                  <a:srgbClr val="FF0000"/>
                </a:solidFill>
                <a:latin typeface="Meiryo UI" panose="020B0604030504040204" pitchFamily="50" charset="-128"/>
                <a:ea typeface="Meiryo UI" panose="020B0604030504040204" pitchFamily="50" charset="-128"/>
              </a:rPr>
              <a:t>2020</a:t>
            </a:r>
            <a:r>
              <a:rPr lang="ja-JP" altLang="en-US" sz="1000" dirty="0" smtClean="0">
                <a:solidFill>
                  <a:srgbClr val="FF0000"/>
                </a:solidFill>
                <a:latin typeface="Meiryo UI" panose="020B0604030504040204" pitchFamily="50" charset="-128"/>
                <a:ea typeface="Meiryo UI" panose="020B0604030504040204" pitchFamily="50" charset="-128"/>
              </a:rPr>
              <a:t>年（平成</a:t>
            </a:r>
            <a:r>
              <a:rPr lang="en-US" altLang="ja-JP" sz="1000" dirty="0" smtClean="0">
                <a:solidFill>
                  <a:srgbClr val="FF0000"/>
                </a:solidFill>
                <a:latin typeface="Meiryo UI" panose="020B0604030504040204" pitchFamily="50" charset="-128"/>
                <a:ea typeface="Meiryo UI" panose="020B0604030504040204" pitchFamily="50" charset="-128"/>
              </a:rPr>
              <a:t>32</a:t>
            </a:r>
            <a:r>
              <a:rPr lang="ja-JP" altLang="en-US" sz="1000" dirty="0" smtClean="0">
                <a:solidFill>
                  <a:srgbClr val="FF0000"/>
                </a:solidFill>
                <a:latin typeface="Meiryo UI" panose="020B0604030504040204" pitchFamily="50" charset="-128"/>
                <a:ea typeface="Meiryo UI" panose="020B0604030504040204" pitchFamily="50" charset="-128"/>
              </a:rPr>
              <a:t>年）までにハウスメーカー等の建築する注文戸建住宅の過半数で「</a:t>
            </a:r>
            <a:r>
              <a:rPr lang="en-US" altLang="ja-JP" sz="1000" dirty="0" smtClean="0">
                <a:solidFill>
                  <a:srgbClr val="FF0000"/>
                </a:solidFill>
                <a:latin typeface="Meiryo UI" panose="020B0604030504040204" pitchFamily="50" charset="-128"/>
                <a:ea typeface="Meiryo UI" panose="020B0604030504040204" pitchFamily="50" charset="-128"/>
              </a:rPr>
              <a:t>ZEH</a:t>
            </a:r>
            <a:r>
              <a:rPr lang="ja-JP" altLang="en-US" sz="1000" dirty="0" smtClean="0">
                <a:solidFill>
                  <a:srgbClr val="FF0000"/>
                </a:solidFill>
                <a:latin typeface="Meiryo UI" panose="020B0604030504040204" pitchFamily="50" charset="-128"/>
                <a:ea typeface="Meiryo UI" panose="020B0604030504040204" pitchFamily="50" charset="-128"/>
              </a:rPr>
              <a:t>」を実現することをめざし、補助金や</a:t>
            </a:r>
            <a:r>
              <a:rPr lang="en-US" altLang="ja-JP" sz="1000" dirty="0" smtClean="0">
                <a:solidFill>
                  <a:srgbClr val="FF0000"/>
                </a:solidFill>
                <a:latin typeface="Meiryo UI" panose="020B0604030504040204" pitchFamily="50" charset="-128"/>
                <a:ea typeface="Meiryo UI" panose="020B0604030504040204" pitchFamily="50" charset="-128"/>
              </a:rPr>
              <a:t>ZEH</a:t>
            </a:r>
            <a:r>
              <a:rPr lang="ja-JP" altLang="en-US" sz="1000" dirty="0" smtClean="0">
                <a:solidFill>
                  <a:srgbClr val="FF0000"/>
                </a:solidFill>
                <a:latin typeface="Meiryo UI" panose="020B0604030504040204" pitchFamily="50" charset="-128"/>
                <a:ea typeface="Meiryo UI" panose="020B0604030504040204" pitchFamily="50" charset="-128"/>
              </a:rPr>
              <a:t>ビルダー登録等の支援制度を実施しています。</a:t>
            </a:r>
            <a:endParaRPr lang="ja-JP" altLang="en-US" sz="1000" dirty="0">
              <a:solidFill>
                <a:srgbClr val="FF0000"/>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03644" y="4102974"/>
            <a:ext cx="167490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0" y="4277195"/>
            <a:ext cx="5717576" cy="249305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882" y="3511668"/>
            <a:ext cx="4297325" cy="1060616"/>
          </a:xfrm>
          <a:prstGeom prst="rect">
            <a:avLst/>
          </a:prstGeom>
        </p:spPr>
      </p:pic>
      <p:sp>
        <p:nvSpPr>
          <p:cNvPr id="5" name="角丸四角形 4"/>
          <p:cNvSpPr/>
          <p:nvPr/>
        </p:nvSpPr>
        <p:spPr>
          <a:xfrm>
            <a:off x="113538" y="2939194"/>
            <a:ext cx="9694076" cy="38147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081187" y="534654"/>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a:t>
            </a:r>
            <a:r>
              <a:rPr lang="ja-JP" altLang="en-US" sz="1600" b="1" dirty="0" smtClean="0">
                <a:solidFill>
                  <a:prstClr val="black"/>
                </a:solidFill>
                <a:latin typeface="Meiryo UI" pitchFamily="50" charset="-128"/>
                <a:ea typeface="Meiryo UI" pitchFamily="50" charset="-128"/>
                <a:cs typeface="Meiryo UI" pitchFamily="50" charset="-128"/>
              </a:rPr>
              <a:t>、</a:t>
            </a:r>
            <a:endParaRPr lang="en-US" altLang="ja-JP" sz="1600" b="1" dirty="0" smtClean="0">
              <a:solidFill>
                <a:prstClr val="black"/>
              </a:solidFill>
              <a:latin typeface="Meiryo UI" pitchFamily="50" charset="-128"/>
              <a:ea typeface="Meiryo UI" pitchFamily="50" charset="-128"/>
              <a:cs typeface="Meiryo UI" pitchFamily="50" charset="-128"/>
            </a:endParaRPr>
          </a:p>
          <a:p>
            <a:r>
              <a:rPr lang="ja-JP" altLang="en-US" sz="1600" b="1" dirty="0" smtClean="0">
                <a:solidFill>
                  <a:prstClr val="black"/>
                </a:solidFill>
                <a:latin typeface="Meiryo UI" pitchFamily="50" charset="-128"/>
                <a:ea typeface="Meiryo UI" pitchFamily="50" charset="-128"/>
                <a:cs typeface="Meiryo UI" pitchFamily="50" charset="-128"/>
              </a:rPr>
              <a:t>その他</a:t>
            </a:r>
            <a:r>
              <a:rPr lang="ja-JP" altLang="en-US" sz="1600" b="1" dirty="0">
                <a:solidFill>
                  <a:prstClr val="black"/>
                </a:solidFill>
                <a:latin typeface="Meiryo UI" pitchFamily="50" charset="-128"/>
                <a:ea typeface="Meiryo UI" pitchFamily="50" charset="-128"/>
                <a:cs typeface="Meiryo UI" pitchFamily="50" charset="-128"/>
              </a:rPr>
              <a:t>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6" name="角丸四角形 25"/>
          <p:cNvSpPr/>
          <p:nvPr/>
        </p:nvSpPr>
        <p:spPr>
          <a:xfrm>
            <a:off x="88627" y="534654"/>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42249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22580</TotalTime>
  <Words>7905</Words>
  <Application>Microsoft Office PowerPoint</Application>
  <PresentationFormat>A4 210 x 297 mm</PresentationFormat>
  <Paragraphs>1462</Paragraphs>
  <Slides>40</Slides>
  <Notes>9</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大阪府･大阪市で取組む エネルギー関連の施策事業集 ～2017年度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dc:title>
  <dc:creator>三島　博樹</dc:creator>
  <cp:lastModifiedBy>山本　祐一</cp:lastModifiedBy>
  <cp:revision>1458</cp:revision>
  <cp:lastPrinted>2017-03-15T04:14:49Z</cp:lastPrinted>
  <dcterms:created xsi:type="dcterms:W3CDTF">2014-02-03T04:47:03Z</dcterms:created>
  <dcterms:modified xsi:type="dcterms:W3CDTF">2017-03-15T05:48:17Z</dcterms:modified>
</cp:coreProperties>
</file>