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BF8"/>
    <a:srgbClr val="3E4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1" autoAdjust="0"/>
    <p:restoredTop sz="99496" autoAdjust="0"/>
  </p:normalViewPr>
  <p:slideViewPr>
    <p:cSldViewPr>
      <p:cViewPr>
        <p:scale>
          <a:sx n="120" d="100"/>
          <a:sy n="120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\LIB\LIB\&#9675;&#28201;&#26262;&#21270;&#23550;&#31574;&#65319;\01.&#28201;&#26262;&#21270;&#23550;&#31574;\H26&#35336;&#30011;&#12539;&#21046;&#24230;&#35211;&#30452;&#12375;(H25&#20316;&#26989;&#20998;&#65289;\&#22320;&#29699;&#28201;&#26262;&#21270;&#23550;&#31574;&#23455;&#34892;&#35336;&#30011;&#65288;A3&#27010;&#35201;&#29256;&#65289;\&#27010;&#35201;%20&#22259;-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34013018423378"/>
          <c:y val="6.6979513017881798E-2"/>
          <c:w val="0.62215423827985961"/>
          <c:h val="0.841818398077883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'[概要 図-1.xls]排出係数変動'!$A$4</c:f>
              <c:strCache>
                <c:ptCount val="1"/>
                <c:pt idx="0">
                  <c:v>産業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図-1.xls]排出係数変動'!$B$4:$K$4</c:f>
              <c:numCache>
                <c:formatCode>General</c:formatCode>
                <c:ptCount val="10"/>
                <c:pt idx="0" formatCode="#,##0_);[Red]\(#,##0\)">
                  <c:v>2592.1873704204481</c:v>
                </c:pt>
                <c:pt idx="2" formatCode="#,##0_);[Red]\(#,##0\)">
                  <c:v>2010.2346544978104</c:v>
                </c:pt>
                <c:pt idx="3" formatCode="#,##0_);[Red]\(#,##0\)">
                  <c:v>2012.6924544259446</c:v>
                </c:pt>
                <c:pt idx="4" formatCode="#,##0_);[Red]\(#,##0\)">
                  <c:v>1986.3106706808712</c:v>
                </c:pt>
                <c:pt idx="5" formatCode="#,##0_);[Red]\(#,##0\)">
                  <c:v>1830.6841382350906</c:v>
                </c:pt>
                <c:pt idx="6" formatCode="#,##0_);[Red]\(#,##0\)">
                  <c:v>1644.5891722964573</c:v>
                </c:pt>
                <c:pt idx="7" formatCode="#,##0_);[Red]\(#,##0\)">
                  <c:v>1736.9774902375591</c:v>
                </c:pt>
                <c:pt idx="8" formatCode="#,##0_);[Red]\(#,##0\)">
                  <c:v>1995.0833795767792</c:v>
                </c:pt>
                <c:pt idx="9" formatCode="#,##0_);[Red]\(#,##0\)">
                  <c:v>2013.4664956315951</c:v>
                </c:pt>
              </c:numCache>
            </c:numRef>
          </c:val>
        </c:ser>
        <c:ser>
          <c:idx val="1"/>
          <c:order val="1"/>
          <c:tx>
            <c:strRef>
              <c:f>'[概要 図-1.xls]排出係数変動'!$A$5</c:f>
              <c:strCache>
                <c:ptCount val="1"/>
                <c:pt idx="0">
                  <c:v>民生（業務）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図-1.xls]排出係数変動'!$B$5:$K$5</c:f>
              <c:numCache>
                <c:formatCode>General</c:formatCode>
                <c:ptCount val="10"/>
                <c:pt idx="0" formatCode="#,##0_);[Red]\(#,##0\)">
                  <c:v>860.00723125854313</c:v>
                </c:pt>
                <c:pt idx="2" formatCode="#,##0_);[Red]\(#,##0\)">
                  <c:v>1125.5456608184036</c:v>
                </c:pt>
                <c:pt idx="3" formatCode="#,##0_);[Red]\(#,##0\)">
                  <c:v>1058.9332023276497</c:v>
                </c:pt>
                <c:pt idx="4" formatCode="#,##0_);[Red]\(#,##0\)">
                  <c:v>1139.1892102033971</c:v>
                </c:pt>
                <c:pt idx="5" formatCode="#,##0_);[Red]\(#,##0\)">
                  <c:v>1082.3935129492938</c:v>
                </c:pt>
                <c:pt idx="6" formatCode="#,##0_);[Red]\(#,##0\)">
                  <c:v>919.30668427599016</c:v>
                </c:pt>
                <c:pt idx="7" formatCode="#,##0_);[Red]\(#,##0\)">
                  <c:v>979.88987192243474</c:v>
                </c:pt>
                <c:pt idx="8" formatCode="#,##0_);[Red]\(#,##0\)">
                  <c:v>1248.3429353082342</c:v>
                </c:pt>
                <c:pt idx="9" formatCode="#,##0_);[Red]\(#,##0\)">
                  <c:v>1369.7345617569699</c:v>
                </c:pt>
              </c:numCache>
            </c:numRef>
          </c:val>
        </c:ser>
        <c:ser>
          <c:idx val="2"/>
          <c:order val="2"/>
          <c:tx>
            <c:strRef>
              <c:f>'[概要 図-1.xls]排出係数変動'!$A$6</c:f>
              <c:strCache>
                <c:ptCount val="1"/>
                <c:pt idx="0">
                  <c:v>民生（家庭）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図-1.xls]排出係数変動'!$B$6:$K$6</c:f>
              <c:numCache>
                <c:formatCode>General</c:formatCode>
                <c:ptCount val="10"/>
                <c:pt idx="0" formatCode="#,##0_);[Red]\(#,##0\)">
                  <c:v>787.64304255016918</c:v>
                </c:pt>
                <c:pt idx="2" formatCode="#,##0_);[Red]\(#,##0\)">
                  <c:v>1025.902900485602</c:v>
                </c:pt>
                <c:pt idx="3" formatCode="#,##0_);[Red]\(#,##0\)">
                  <c:v>970.9633314860115</c:v>
                </c:pt>
                <c:pt idx="4" formatCode="#,##0_);[Red]\(#,##0\)">
                  <c:v>1012.9413039216554</c:v>
                </c:pt>
                <c:pt idx="5" formatCode="#,##0_);[Red]\(#,##0\)">
                  <c:v>972.09627577058052</c:v>
                </c:pt>
                <c:pt idx="6" formatCode="#,##0_);[Red]\(#,##0\)">
                  <c:v>854.62618813667427</c:v>
                </c:pt>
                <c:pt idx="7" formatCode="#,##0_);[Red]\(#,##0\)">
                  <c:v>924.59862732259512</c:v>
                </c:pt>
                <c:pt idx="8" formatCode="#,##0_);[Red]\(#,##0\)">
                  <c:v>1139.0546851774907</c:v>
                </c:pt>
                <c:pt idx="9" formatCode="#,##0_);[Red]\(#,##0\)">
                  <c:v>1229.9887742190308</c:v>
                </c:pt>
              </c:numCache>
            </c:numRef>
          </c:val>
        </c:ser>
        <c:ser>
          <c:idx val="3"/>
          <c:order val="3"/>
          <c:tx>
            <c:strRef>
              <c:f>'[概要 図-1.xls]排出係数変動'!$A$7</c:f>
              <c:strCache>
                <c:ptCount val="1"/>
                <c:pt idx="0">
                  <c:v>運輸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/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図-1.xls]排出係数変動'!$B$7:$K$7</c:f>
              <c:numCache>
                <c:formatCode>General</c:formatCode>
                <c:ptCount val="10"/>
                <c:pt idx="0" formatCode="#,##0_);[Red]\(#,##0\)">
                  <c:v>754.91101273650156</c:v>
                </c:pt>
                <c:pt idx="2" formatCode="#,##0_);[Red]\(#,##0\)">
                  <c:v>881.65939469455691</c:v>
                </c:pt>
                <c:pt idx="3" formatCode="#,##0_);[Red]\(#,##0\)">
                  <c:v>862.26001755566699</c:v>
                </c:pt>
                <c:pt idx="4" formatCode="#,##0_);[Red]\(#,##0\)">
                  <c:v>820.35489706390626</c:v>
                </c:pt>
                <c:pt idx="5" formatCode="#,##0_);[Red]\(#,##0\)">
                  <c:v>772.38847525872006</c:v>
                </c:pt>
                <c:pt idx="6" formatCode="#,##0_);[Red]\(#,##0\)">
                  <c:v>744.79761666023307</c:v>
                </c:pt>
                <c:pt idx="7" formatCode="#,##0_);[Red]\(#,##0\)">
                  <c:v>726.7954430974969</c:v>
                </c:pt>
                <c:pt idx="8" formatCode="#,##0_);[Red]\(#,##0\)">
                  <c:v>694.67929279871566</c:v>
                </c:pt>
                <c:pt idx="9" formatCode="#,##0_);[Red]\(#,##0\)">
                  <c:v>695.28971297795681</c:v>
                </c:pt>
              </c:numCache>
            </c:numRef>
          </c:val>
        </c:ser>
        <c:ser>
          <c:idx val="4"/>
          <c:order val="4"/>
          <c:tx>
            <c:strRef>
              <c:f>'[概要 図-1.xls]排出係数変動'!$A$8</c:f>
              <c:strCache>
                <c:ptCount val="1"/>
                <c:pt idx="0">
                  <c:v>廃棄物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5.0237446356767605E-3"/>
                  <c:y val="-3.13159689955794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18823171011798E-2"/>
                  <c:y val="2.59623974536408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16595546005487E-3"/>
                  <c:y val="5.3956931142469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96149024148057E-3"/>
                  <c:y val="7.24865846597276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178991164995143E-3"/>
                  <c:y val="1.270618997648797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0939394262483019E-3"/>
                  <c:y val="2.47324873314270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546917344067213E-3"/>
                  <c:y val="-1.40548294389046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662786548113993E-3"/>
                  <c:y val="7.0329876097929053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4833557339099992E-3"/>
                  <c:y val="2.223583245885395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1117952209337605E-3"/>
                  <c:y val="2.77304785488298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図-1.xls]排出係数変動'!$B$8:$K$8</c:f>
              <c:numCache>
                <c:formatCode>General</c:formatCode>
                <c:ptCount val="10"/>
                <c:pt idx="0" formatCode="#,##0_);[Red]\(#,##0\)">
                  <c:v>228.32888134133873</c:v>
                </c:pt>
                <c:pt idx="2" formatCode="#,##0_);[Red]\(#,##0\)">
                  <c:v>204.81426073315106</c:v>
                </c:pt>
                <c:pt idx="3" formatCode="#,##0_);[Red]\(#,##0\)">
                  <c:v>227.74848201002709</c:v>
                </c:pt>
                <c:pt idx="4" formatCode="#,##0_);[Red]\(#,##0\)">
                  <c:v>214.81801662873468</c:v>
                </c:pt>
                <c:pt idx="5" formatCode="#,##0_);[Red]\(#,##0\)">
                  <c:v>200.62087776614447</c:v>
                </c:pt>
                <c:pt idx="6" formatCode="#,##0_);[Red]\(#,##0\)">
                  <c:v>186.60244343792766</c:v>
                </c:pt>
                <c:pt idx="7" formatCode="#,##0_);[Red]\(#,##0\)">
                  <c:v>182.4496079971029</c:v>
                </c:pt>
                <c:pt idx="8" formatCode="#,##0_);[Red]\(#,##0\)">
                  <c:v>183.85290460541637</c:v>
                </c:pt>
                <c:pt idx="9" formatCode="#,##0_);[Red]\(#,##0\)">
                  <c:v>180.03322116913583</c:v>
                </c:pt>
              </c:numCache>
            </c:numRef>
          </c:val>
        </c:ser>
        <c:ser>
          <c:idx val="5"/>
          <c:order val="5"/>
          <c:tx>
            <c:strRef>
              <c:f>'[概要 図-1.xls]排出係数変動'!$A$9</c:f>
              <c:strCache>
                <c:ptCount val="1"/>
                <c:pt idx="0">
                  <c:v>ｴﾈﾙｷﾞｰ転換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3.0022521830370668E-2"/>
                  <c:y val="-2.753007828239061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38248077945781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312070032794945E-2"/>
                  <c:y val="-6.88307685963172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25286101252279E-2"/>
                  <c:y val="4.67119668346150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025290610256311E-2"/>
                  <c:y val="1.26485897070909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229469585405678E-2"/>
                  <c:y val="1.27271482056433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104338483666692E-2"/>
                  <c:y val="-7.4140422309002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5526408380823727E-2"/>
                  <c:y val="-2.07360864170341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099954858618666E-2"/>
                  <c:y val="-1.97913701139299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2005333490544886E-2"/>
                  <c:y val="-3.99297592901475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図-1.xls]排出係数変動'!$B$9:$K$9</c:f>
              <c:numCache>
                <c:formatCode>General</c:formatCode>
                <c:ptCount val="10"/>
                <c:pt idx="0" formatCode="#,##0_);[Red]\(#,##0\)">
                  <c:v>72.10666191793436</c:v>
                </c:pt>
                <c:pt idx="2" formatCode="#,##0_);[Red]\(#,##0\)">
                  <c:v>26.434191134138207</c:v>
                </c:pt>
                <c:pt idx="3" formatCode="#,##0_);[Red]\(#,##0\)">
                  <c:v>28.29328246208766</c:v>
                </c:pt>
                <c:pt idx="4" formatCode="#,##0_);[Red]\(#,##0\)">
                  <c:v>35.186415432569405</c:v>
                </c:pt>
                <c:pt idx="5" formatCode="#,##0_);[Red]\(#,##0\)">
                  <c:v>34.438217826252554</c:v>
                </c:pt>
                <c:pt idx="6" formatCode="#,##0_);[Red]\(#,##0\)">
                  <c:v>30.671779132722776</c:v>
                </c:pt>
                <c:pt idx="7" formatCode="#,##0_);[Red]\(#,##0\)">
                  <c:v>33.432139959453323</c:v>
                </c:pt>
                <c:pt idx="8" formatCode="#,##0_);[Red]\(#,##0\)">
                  <c:v>39.30251403217013</c:v>
                </c:pt>
                <c:pt idx="9" formatCode="#,##0_);[Red]\(#,##0\)">
                  <c:v>40.906975201992495</c:v>
                </c:pt>
              </c:numCache>
            </c:numRef>
          </c:val>
        </c:ser>
        <c:ser>
          <c:idx val="6"/>
          <c:order val="6"/>
          <c:tx>
            <c:strRef>
              <c:f>'[概要 図-1.xls]排出係数変動'!$A$10</c:f>
              <c:strCache>
                <c:ptCount val="1"/>
                <c:pt idx="0">
                  <c:v>その他ガス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4.9518823171011798E-2"/>
                  <c:y val="-2.59623974536407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414408751462393E-3"/>
                  <c:y val="-2.390909595515062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014480446252536E-3"/>
                  <c:y val="2.23485659458728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996707464283326E-3"/>
                  <c:y val="1.98745549555548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098839545436481E-3"/>
                  <c:y val="-1.79334078708439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621754056110401E-4"/>
                  <c:y val="1.9360721903719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7754526991940864E-3"/>
                  <c:y val="-1.04003615862220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575854570305217E-3"/>
                  <c:y val="-2.09751726653503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5510452088222621E-3"/>
                  <c:y val="-6.933574390814256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図-1.xls]排出係数変動'!$B$10:$K$10</c:f>
              <c:numCache>
                <c:formatCode>General</c:formatCode>
                <c:ptCount val="10"/>
                <c:pt idx="0" formatCode="#,##0_);[Red]\(#,##0\)">
                  <c:v>617.09733343617177</c:v>
                </c:pt>
                <c:pt idx="2" formatCode="#,##0_);[Red]\(#,##0\)">
                  <c:v>295.33239945318348</c:v>
                </c:pt>
                <c:pt idx="3" formatCode="#,##0_);[Red]\(#,##0\)">
                  <c:v>260.42753132960326</c:v>
                </c:pt>
                <c:pt idx="4" formatCode="#,##0_);[Red]\(#,##0\)">
                  <c:v>234.37399784953485</c:v>
                </c:pt>
                <c:pt idx="5" formatCode="#,##0_);[Red]\(#,##0\)">
                  <c:v>185.79425288668443</c:v>
                </c:pt>
                <c:pt idx="6" formatCode="#,##0_);[Red]\(#,##0\)">
                  <c:v>188.43453973729424</c:v>
                </c:pt>
                <c:pt idx="7" formatCode="#,##0_);[Red]\(#,##0\)">
                  <c:v>199.14469409929359</c:v>
                </c:pt>
                <c:pt idx="8" formatCode="#,##0_);[Red]\(#,##0\)">
                  <c:v>213.89879102039606</c:v>
                </c:pt>
                <c:pt idx="9" formatCode="#,##0_);[Red]\(#,##0\)">
                  <c:v>234.68639118368725</c:v>
                </c:pt>
              </c:numCache>
            </c:numRef>
          </c:val>
        </c:ser>
        <c:ser>
          <c:idx val="7"/>
          <c:order val="7"/>
          <c:tx>
            <c:strRef>
              <c:f>'[概要 図-1.xls]排出係数変動'!$A$11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196213597910129E-4"/>
                  <c:y val="6.8445734313422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414479215920718E-3"/>
                  <c:y val="8.87323072531341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0335075278131882E-4"/>
                  <c:y val="8.36222058345425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217276039763205E-3"/>
                  <c:y val="0.128396412684064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875853647556351E-3"/>
                  <c:y val="6.7671495745811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0875853647556351E-3"/>
                  <c:y val="1.4658197936738273E-2"/>
                </c:manualLayout>
              </c:layout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図-1.xls]排出係数変動'!$B$11:$K$11</c:f>
              <c:numCache>
                <c:formatCode>General</c:formatCode>
                <c:ptCount val="10"/>
                <c:pt idx="0" formatCode="#,##0_);[Red]\(#,##0\)">
                  <c:v>5912.2815336611056</c:v>
                </c:pt>
                <c:pt idx="2" formatCode="#,##0_);[Red]\(#,##0\)">
                  <c:v>5569.9234618168457</c:v>
                </c:pt>
                <c:pt idx="3" formatCode="#,##0_);[Red]\(#,##0\)">
                  <c:v>5421.3183015969908</c:v>
                </c:pt>
                <c:pt idx="4" formatCode="#,##0_);[Red]\(#,##0\)">
                  <c:v>5443.1745117806695</c:v>
                </c:pt>
                <c:pt idx="5" formatCode="#,##0_);[Red]\(#,##0\)">
                  <c:v>5078.4157506927659</c:v>
                </c:pt>
                <c:pt idx="6" formatCode="#,##0_);[Red]\(#,##0\)">
                  <c:v>4568.1139951888526</c:v>
                </c:pt>
                <c:pt idx="7" formatCode="#,##0_);[Red]\(#,##0\)">
                  <c:v>4783.4820444819234</c:v>
                </c:pt>
                <c:pt idx="8" formatCode="#,##0_);[Red]\(#,##0\)">
                  <c:v>5515.7909147671307</c:v>
                </c:pt>
                <c:pt idx="9" formatCode="#,##0_);[Red]\(#,##0\)">
                  <c:v>5764.1061321403677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100"/>
        <c:axId val="87040512"/>
        <c:axId val="34608192"/>
      </c:barChart>
      <c:catAx>
        <c:axId val="87040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00" b="0"/>
                </a:pPr>
                <a:r>
                  <a:rPr lang="ja-JP" sz="300" b="0"/>
                  <a:t>年度</a:t>
                </a:r>
              </a:p>
            </c:rich>
          </c:tx>
          <c:layout>
            <c:manualLayout>
              <c:xMode val="edge"/>
              <c:yMode val="edge"/>
              <c:x val="0.73230871269009801"/>
              <c:y val="0.918990744868854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608192"/>
        <c:crosses val="autoZero"/>
        <c:auto val="1"/>
        <c:lblAlgn val="ctr"/>
        <c:lblOffset val="50"/>
        <c:noMultiLvlLbl val="0"/>
      </c:catAx>
      <c:valAx>
        <c:axId val="34608192"/>
        <c:scaling>
          <c:orientation val="minMax"/>
          <c:max val="6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dirty="0"/>
                  <a:t>温室効果ガス排出量</a:t>
                </a:r>
                <a:r>
                  <a:rPr lang="en-US" dirty="0"/>
                  <a:t>(</a:t>
                </a:r>
                <a:r>
                  <a:rPr lang="ja-JP" dirty="0"/>
                  <a:t>万</a:t>
                </a:r>
                <a:r>
                  <a:rPr lang="en-US" dirty="0"/>
                  <a:t>t-CO2)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0"/>
              <c:y val="0.24014141766528219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87040512"/>
        <c:crosses val="autoZero"/>
        <c:crossBetween val="between"/>
        <c:majorUnit val="1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0.75312</cdr:x>
      <cdr:y>0.63509</cdr:y>
    </cdr:from>
    <cdr:to>
      <cdr:x>0.99883</cdr:x>
      <cdr:y>0.87684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2401639" y="1139613"/>
          <a:ext cx="783528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90000" rtlCol="0"/>
        <a:lstStyle xmlns:a="http://schemas.openxmlformats.org/drawingml/2006/main"/>
        <a:p xmlns:a="http://schemas.openxmlformats.org/drawingml/2006/main"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産業 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35%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(-22%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0.74978</cdr:x>
      <cdr:y>0.47458</cdr:y>
    </cdr:from>
    <cdr:to>
      <cdr:x>0.99548</cdr:x>
      <cdr:y>0.71632</cdr:y>
    </cdr:to>
    <cdr:sp macro="" textlink="">
      <cdr:nvSpPr>
        <cdr:cNvPr id="7" name="テキスト ボックス 1"/>
        <cdr:cNvSpPr txBox="1"/>
      </cdr:nvSpPr>
      <cdr:spPr>
        <a:xfrm xmlns:a="http://schemas.openxmlformats.org/drawingml/2006/main">
          <a:off x="2390967" y="851581"/>
          <a:ext cx="783529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 </a:t>
          </a:r>
          <a:r>
            <a:rPr lang="en-US" altLang="ja-JP" sz="800" b="0" u="sng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24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＋</a:t>
          </a:r>
          <a:r>
            <a: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59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0.74645</cdr:x>
      <cdr:y>0.29477</cdr:y>
    </cdr:from>
    <cdr:to>
      <cdr:x>0.99216</cdr:x>
      <cdr:y>0.53652</cdr:y>
    </cdr:to>
    <cdr:sp macro="" textlink="">
      <cdr:nvSpPr>
        <cdr:cNvPr id="8" name="テキスト ボックス 1"/>
        <cdr:cNvSpPr txBox="1"/>
      </cdr:nvSpPr>
      <cdr:spPr>
        <a:xfrm xmlns:a="http://schemas.openxmlformats.org/drawingml/2006/main">
          <a:off x="2380367" y="528942"/>
          <a:ext cx="783528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家庭 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21%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＋</a:t>
          </a:r>
          <a:r>
            <a: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56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0.75344</cdr:x>
      <cdr:y>0.02997</cdr:y>
    </cdr:from>
    <cdr:to>
      <cdr:x>0.89018</cdr:x>
      <cdr:y>0.07832</cdr:y>
    </cdr:to>
    <cdr:sp macro="" textlink="">
      <cdr:nvSpPr>
        <cdr:cNvPr id="10" name="テキスト ボックス 9"/>
        <cdr:cNvSpPr txBox="1"/>
      </cdr:nvSpPr>
      <cdr:spPr>
        <a:xfrm xmlns:a="http://schemas.openxmlformats.org/drawingml/2006/main">
          <a:off x="2402648" y="53779"/>
          <a:ext cx="436039" cy="867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tIns="0" rtlCol="0"/>
        <a:lstStyle xmlns:a="http://schemas.openxmlformats.org/drawingml/2006/main"/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その他ガス</a:t>
          </a:r>
          <a:endParaRPr lang="ja-JP" altLang="en-US" sz="5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0.74978</cdr:x>
      <cdr:y>0.07455</cdr:y>
    </cdr:from>
    <cdr:to>
      <cdr:x>0.97465</cdr:x>
      <cdr:y>0.11341</cdr:y>
    </cdr:to>
    <cdr:sp macro="" textlink="">
      <cdr:nvSpPr>
        <cdr:cNvPr id="11" name="テキスト ボックス 1"/>
        <cdr:cNvSpPr txBox="1"/>
      </cdr:nvSpPr>
      <cdr:spPr>
        <a:xfrm xmlns:a="http://schemas.openxmlformats.org/drawingml/2006/main">
          <a:off x="2390977" y="133773"/>
          <a:ext cx="717089" cy="69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エネルギー転換</a:t>
          </a:r>
          <a:endParaRPr lang="ja-JP" altLang="en-US" sz="5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0.76563</cdr:x>
      <cdr:y>0.11144</cdr:y>
    </cdr:from>
    <cdr:to>
      <cdr:x>0.90236</cdr:x>
      <cdr:y>0.15979</cdr:y>
    </cdr:to>
    <cdr:sp macro="" textlink="">
      <cdr:nvSpPr>
        <cdr:cNvPr id="12" name="テキスト ボックス 1"/>
        <cdr:cNvSpPr txBox="1"/>
      </cdr:nvSpPr>
      <cdr:spPr>
        <a:xfrm xmlns:a="http://schemas.openxmlformats.org/drawingml/2006/main">
          <a:off x="2441516" y="199970"/>
          <a:ext cx="436039" cy="86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廃棄物</a:t>
          </a:r>
        </a:p>
      </cdr:txBody>
    </cdr:sp>
  </cdr:relSizeAnchor>
  <cdr:relSizeAnchor xmlns:cdr="http://schemas.openxmlformats.org/drawingml/2006/chartDrawing">
    <cdr:from>
      <cdr:x>0.75732</cdr:x>
      <cdr:y>0.67522</cdr:y>
    </cdr:from>
    <cdr:to>
      <cdr:x>0.78045</cdr:x>
      <cdr:y>0.71535</cdr:y>
    </cdr:to>
    <cdr:sp macro="" textlink="">
      <cdr:nvSpPr>
        <cdr:cNvPr id="13" name="正方形/長方形 12"/>
        <cdr:cNvSpPr/>
      </cdr:nvSpPr>
      <cdr:spPr>
        <a:xfrm xmlns:a="http://schemas.openxmlformats.org/drawingml/2006/main">
          <a:off x="2415026" y="1211621"/>
          <a:ext cx="73752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0.74775</cdr:x>
      <cdr:y>0.79561</cdr:y>
    </cdr:from>
    <cdr:to>
      <cdr:x>0.97642</cdr:x>
      <cdr:y>0.916</cdr:y>
    </cdr:to>
    <cdr:sp macro="" textlink="">
      <cdr:nvSpPr>
        <cdr:cNvPr id="14" name="テキスト ボックス 1"/>
        <cdr:cNvSpPr txBox="1"/>
      </cdr:nvSpPr>
      <cdr:spPr>
        <a:xfrm xmlns:a="http://schemas.openxmlformats.org/drawingml/2006/main">
          <a:off x="2384500" y="1427645"/>
          <a:ext cx="72921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　 </a:t>
          </a:r>
          <a:r>
            <a:rPr lang="ja-JP" altLang="en-US" sz="5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排出量割合</a:t>
          </a:r>
          <a:endParaRPr lang="en-US" altLang="ja-JP" sz="500" b="0" u="sng" dirty="0" smtClean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  <a:p xmlns:a="http://schemas.openxmlformats.org/drawingml/2006/main">
          <a:r>
            <a:rPr lang="ja-JP" altLang="en-US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　</a:t>
          </a:r>
          <a:r>
            <a:rPr lang="en-US" altLang="ja-JP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(1990</a:t>
          </a:r>
          <a:r>
            <a:rPr lang="ja-JP" altLang="en-US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年度比）</a:t>
          </a:r>
          <a:endParaRPr lang="ja-JP" altLang="en-US" sz="5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22385" y="2608943"/>
            <a:ext cx="9100623" cy="4203337"/>
          </a:xfrm>
          <a:prstGeom prst="roundRect">
            <a:avLst>
              <a:gd name="adj" fmla="val 3299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61" y="-5349"/>
            <a:ext cx="9144000" cy="338005"/>
          </a:xfrm>
          <a:gradFill flip="none" rotWithShape="1">
            <a:gsLst>
              <a:gs pos="80000">
                <a:srgbClr val="0070C0"/>
              </a:gs>
              <a:gs pos="0">
                <a:srgbClr val="0070C0"/>
              </a:gs>
              <a:gs pos="100000">
                <a:srgbClr val="0070C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gradFill>
              <a:gsLst>
                <a:gs pos="0">
                  <a:srgbClr val="0070C0"/>
                </a:gs>
                <a:gs pos="100000">
                  <a:srgbClr val="0070C0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kumimoji="1" lang="ja-JP" altLang="en-US" sz="16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大阪府地球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温暖化対策実行計画（区域施策編）</a:t>
            </a:r>
            <a:r>
              <a:rPr kumimoji="1" lang="ja-JP" altLang="en-US" sz="16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概要版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988" y="372433"/>
            <a:ext cx="3772924" cy="2619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現状と課題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1899" y="379901"/>
            <a:ext cx="9115656" cy="2185003"/>
          </a:xfrm>
          <a:prstGeom prst="roundRect">
            <a:avLst>
              <a:gd name="adj" fmla="val 5686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-25773" y="634383"/>
            <a:ext cx="915332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◆府域</a:t>
            </a:r>
            <a:endParaRPr lang="ja-JP" altLang="en-US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/>
            <a:endParaRPr lang="en-US" altLang="ja-JP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05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endParaRPr lang="en-US" altLang="ja-JP" sz="105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endParaRPr lang="en-US" altLang="ja-JP" sz="105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  <a:endParaRPr lang="en-US" altLang="ja-JP" sz="105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としては、グローバルかつ長期的な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視点に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立ち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、国の施策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等との整合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を図りながら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、地域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に応じて、継続的、計画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的に施策を推進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ために、本計画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○温室効果ガスの排出を抑制する「緩和策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」に加えて、人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康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等への影響を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軽減する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「適応策」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に位置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づ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en-US" altLang="ja-JP" sz="10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9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en-US" altLang="ja-JP" sz="9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ja-JP" altLang="en-US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計画目標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温室効果ガス排出量を</a:t>
            </a:r>
            <a:endParaRPr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</a:t>
            </a:r>
            <a:endParaRPr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265488" y="2909888"/>
            <a:ext cx="19545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92967"/>
              </p:ext>
            </p:extLst>
          </p:nvPr>
        </p:nvGraphicFramePr>
        <p:xfrm>
          <a:off x="4745004" y="871288"/>
          <a:ext cx="4363500" cy="1586115"/>
        </p:xfrm>
        <a:graphic>
          <a:graphicData uri="http://schemas.openxmlformats.org/drawingml/2006/table">
            <a:tbl>
              <a:tblPr/>
              <a:tblGrid>
                <a:gridCol w="364637"/>
                <a:gridCol w="427451"/>
                <a:gridCol w="3571412"/>
              </a:tblGrid>
              <a:tr h="1631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主な部門等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課　　　　　　　　　　　　　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家庭部門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1990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年度に比べ１人当たりのエネルギー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消費は、依然として高く、節電により向上した　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省エネ意識を定着させ省エネ・省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lang="en-US" altLang="ja-JP" sz="8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型のライフスタイルの転換につなげていくことが必要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業務部門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大規模事業者 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 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基本的な設備対策や運用改善が不十分な事業者への対策が必要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中小事業者    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 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費用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のかかる省エネ設備更新やエネルギー管理体制の整備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は困難で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あり、 運用改善等ソフト面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での対策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支援必要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産業部門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17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運輸部門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引き続き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、自動車から公共交通機関への利用転換や、エコカー使用の促進、エコドライブの推進等が必要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再生可能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エネルギーの普及促進等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固定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価格買取制度見直し等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で導入機運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が下がる可能性があり、普及拡大に向け効果的な対策が必要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適応策の推進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既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に現れつつある地球温暖化の影響に対応（適応策）が必要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3184023" y="5697169"/>
            <a:ext cx="578869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ごとの対策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の取組状況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把握し、進行管理を行う目的で設定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条例対象事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業者（産業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系）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の温室効果ガス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削減率   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床面積あたりの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エネルギー消費量  ・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人当りの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 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8719915" y="5047042"/>
            <a:ext cx="359601" cy="70103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651557" y="5047042"/>
            <a:ext cx="492443" cy="82190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温暖化の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影響の軽減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058324" y="2938801"/>
            <a:ext cx="6021192" cy="2773048"/>
            <a:chOff x="2585044" y="3082961"/>
            <a:chExt cx="6021192" cy="2773048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585044" y="3082961"/>
              <a:ext cx="3744416" cy="194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ja-JP" altLang="en-US" sz="11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◆取組の</a:t>
              </a:r>
              <a:r>
                <a:rPr lang="ja-JP" altLang="en-US" sz="11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推進（主な部門等）</a:t>
              </a:r>
              <a:endPara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692050" y="3754632"/>
              <a:ext cx="122062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民生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270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ｔ－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7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673318" y="3269301"/>
              <a:ext cx="1220627" cy="4462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民生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家庭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（対策による削減量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247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万ｔ－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700" baseline="-25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725860" y="3292497"/>
              <a:ext cx="889673" cy="39988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725861" y="4836434"/>
              <a:ext cx="893188" cy="48170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717822" y="3767556"/>
              <a:ext cx="892543" cy="31270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650129" y="3741210"/>
              <a:ext cx="4187358" cy="6463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●評価制度等による温暖化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防止条例に基づく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取組の促進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●中小事業者向け省エネ診断や商工会等の経営指導員と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連携した対策支援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●省エネ性能の良い高効率機器等の導入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促進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二等辺三角形 27"/>
            <p:cNvSpPr/>
            <p:nvPr/>
          </p:nvSpPr>
          <p:spPr>
            <a:xfrm rot="5400000">
              <a:off x="7007007" y="4203900"/>
              <a:ext cx="2006676" cy="260149"/>
            </a:xfrm>
            <a:prstGeom prst="triangle">
              <a:avLst>
                <a:gd name="adj" fmla="val 4917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8246635" y="3492439"/>
              <a:ext cx="359601" cy="166475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257158" y="3653617"/>
              <a:ext cx="338554" cy="159135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温室効果ガスの削減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893297" y="3715577"/>
              <a:ext cx="195814" cy="13437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eaVert" wrap="square" lIns="36000" tIns="36000" rIns="36000" bIns="36000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対策指標による進捗管理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2723496" y="4104592"/>
              <a:ext cx="886869" cy="29567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655835" y="4856478"/>
              <a:ext cx="4181651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●太陽光発電設備等の再生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可能エネルギーの普及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●高効率コージェネレーションシステム等の省エネ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・省</a:t>
              </a: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8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関連機器等の導入促進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●蓄電池、燃料電池等エネルギー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関連技術・製品の開発支援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2717822" y="4488287"/>
              <a:ext cx="897711" cy="264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648193" y="4449296"/>
              <a:ext cx="4189293" cy="33855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●電車、バス等公共交通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利用促進等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エコカー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の普及促進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おおさか交通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エコチャレンジ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運動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等による事業者の取組の促進　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725861" y="4823372"/>
              <a:ext cx="967855" cy="5078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再生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可能エネルギー・省エネ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機器の普及促進等</a:t>
              </a:r>
              <a:endPara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2727800" y="5390531"/>
              <a:ext cx="891249" cy="465477"/>
            </a:xfrm>
            <a:prstGeom prst="round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652981" y="5394344"/>
              <a:ext cx="4187357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●おおさかヒートアイランド対策推進計画に基づく対策を推進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●大阪府域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へ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の地球温暖化の影響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把握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地球温暖化対策の影響を踏まえ対策を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検討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二等辺三角形 39"/>
            <p:cNvSpPr/>
            <p:nvPr/>
          </p:nvSpPr>
          <p:spPr>
            <a:xfrm rot="5400000">
              <a:off x="7829527" y="5460571"/>
              <a:ext cx="361633" cy="260151"/>
            </a:xfrm>
            <a:prstGeom prst="triangle">
              <a:avLst>
                <a:gd name="adj" fmla="val 4857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646258" y="3330632"/>
              <a:ext cx="4191229" cy="33855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HEMS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等によるエネルギー使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用量等の見える化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取組の普及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●キャンペーン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やセミナー等に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よる普及啓発   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LED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化等による省エネ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・省</a:t>
              </a: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8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機器の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導入促進 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2744430" y="5534363"/>
              <a:ext cx="959886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適応策の推進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680898" y="4080262"/>
              <a:ext cx="102341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産業部門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282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－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7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80898" y="4451186"/>
              <a:ext cx="102341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運輸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71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－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7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4716015" y="666628"/>
            <a:ext cx="4079219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900"/>
              </a:lnSpc>
            </a:pP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◆部門別</a:t>
            </a:r>
            <a:endParaRPr lang="en-US" altLang="ja-JP" sz="105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58324" y="5964762"/>
            <a:ext cx="6021192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進行管理、推進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・進行管理は、環境審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議会温暖化対策部会により点検・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・対策の推進に当たっては、府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整備し、「おおさか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スマートエネルギー協議会」をより一層活用するなど、府民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、民　　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間事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業者、市町村等と緊密に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連携するとともに、広域的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な問題に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ついては、国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や関西広域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連合に働きかける。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2385" y="2608943"/>
            <a:ext cx="3772924" cy="2619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</a:t>
            </a:r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の地球温暖化対策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004150" y="2909888"/>
            <a:ext cx="1" cy="37746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14083" y="817872"/>
            <a:ext cx="1677597" cy="178510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○温室効果ガス排出量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2010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年度以降増加。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年度は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5,764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トン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となり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1990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比べ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2.5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％減少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2011</a:t>
            </a:r>
            <a:r>
              <a:rPr lang="ja-JP" altLang="en-US" sz="900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年度に排出量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増加している主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な原因は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、原子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力発電所の停止に伴う火力発電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所の稼動増加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省エネ・省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</a:t>
            </a:r>
            <a:r>
              <a:rPr lang="en-US" altLang="ja-JP" sz="900" baseline="-25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取組により、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1990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年度に比べ産業部門、運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輸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部門の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排出量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が減少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1" name="グラフ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730943"/>
              </p:ext>
            </p:extLst>
          </p:nvPr>
        </p:nvGraphicFramePr>
        <p:xfrm>
          <a:off x="1679957" y="777219"/>
          <a:ext cx="3188906" cy="179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3" name="テキスト ボックス 1"/>
          <p:cNvSpPr txBox="1"/>
          <p:nvPr/>
        </p:nvSpPr>
        <p:spPr>
          <a:xfrm>
            <a:off x="4054992" y="1052736"/>
            <a:ext cx="748143" cy="360040"/>
          </a:xfrm>
          <a:prstGeom prst="rect">
            <a:avLst/>
          </a:prstGeom>
        </p:spPr>
        <p:txBody>
          <a:bodyPr wrap="square" lIns="900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運輸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en-US" altLang="ja-JP" sz="8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%</a:t>
            </a: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(-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7.9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%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081596" y="1383994"/>
            <a:ext cx="73752" cy="72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65" name="正方形/長方形 64"/>
          <p:cNvSpPr/>
          <p:nvPr/>
        </p:nvSpPr>
        <p:spPr>
          <a:xfrm>
            <a:off x="4070924" y="1131806"/>
            <a:ext cx="73752" cy="72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66" name="正方形/長方形 65"/>
          <p:cNvSpPr/>
          <p:nvPr/>
        </p:nvSpPr>
        <p:spPr>
          <a:xfrm>
            <a:off x="4082535" y="1710424"/>
            <a:ext cx="73752" cy="720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3976727" y="874377"/>
            <a:ext cx="201115" cy="10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3970996" y="944724"/>
            <a:ext cx="1998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3964006" y="1016732"/>
            <a:ext cx="213836" cy="30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1"/>
          <p:cNvSpPr txBox="1"/>
          <p:nvPr/>
        </p:nvSpPr>
        <p:spPr>
          <a:xfrm>
            <a:off x="3976727" y="650636"/>
            <a:ext cx="758574" cy="191684"/>
          </a:xfrm>
          <a:prstGeom prst="rect">
            <a:avLst/>
          </a:prstGeom>
        </p:spPr>
        <p:txBody>
          <a:bodyPr wrap="square" lIns="900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-2.5%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" y="4679212"/>
            <a:ext cx="2837898" cy="202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テキスト ボックス 2" title="※電気の排出係数は関西電力株式会社の2012年度の値（0.514kg-CO２/kWh）を用いて設定（進行管理にも活用）"/>
          <p:cNvSpPr txBox="1">
            <a:spLocks noChangeArrowheads="1"/>
          </p:cNvSpPr>
          <p:nvPr/>
        </p:nvSpPr>
        <p:spPr bwMode="auto">
          <a:xfrm>
            <a:off x="20568" y="4445789"/>
            <a:ext cx="2983582" cy="26653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800"/>
              </a:lnSpc>
            </a:pP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※電気の排出係数は関西電力株式会社の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2012</a:t>
            </a: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年度の値（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0.514kg-CO</a:t>
            </a:r>
            <a:r>
              <a:rPr lang="ja-JP" sz="600" baseline="-250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２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/kWh</a:t>
            </a:r>
            <a:r>
              <a:rPr lang="ja-JP" sz="6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  <a:endParaRPr lang="en-US" altLang="ja-JP" sz="600" dirty="0" smtClean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>
              <a:lnSpc>
                <a:spcPts val="800"/>
              </a:lnSpc>
            </a:pPr>
            <a:r>
              <a:rPr lang="ja-JP" altLang="en-US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sz="6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を</a:t>
            </a: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用いて設定（進行管理にも活用）</a:t>
            </a:r>
          </a:p>
        </p:txBody>
      </p:sp>
      <p:sp>
        <p:nvSpPr>
          <p:cNvPr id="53" name="テキスト ボックス 2" title="※電気の排出係数は関西電力株式会社の2012年度の値（0.514kg-CO２/kWh）を用いて設定（進行管理にも活用）"/>
          <p:cNvSpPr txBox="1">
            <a:spLocks noChangeArrowheads="1"/>
          </p:cNvSpPr>
          <p:nvPr/>
        </p:nvSpPr>
        <p:spPr bwMode="auto">
          <a:xfrm>
            <a:off x="185256" y="6597178"/>
            <a:ext cx="2983582" cy="26653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800"/>
              </a:lnSpc>
            </a:pPr>
            <a:r>
              <a:rPr lang="en-US" altLang="ja-JP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※1990</a:t>
            </a:r>
            <a:r>
              <a:rPr lang="ja-JP" altLang="en-US" sz="600" dirty="0" err="1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、</a:t>
            </a:r>
            <a:r>
              <a:rPr lang="en-US" altLang="ja-JP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2005</a:t>
            </a:r>
            <a:r>
              <a:rPr lang="ja-JP" altLang="en-US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年度の電気の排出係数は各年度の関西電力株式会社の値を使用</a:t>
            </a:r>
            <a:endParaRPr lang="ja-JP" sz="6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67102" y="-3082"/>
            <a:ext cx="116570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資料２－２別紙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456</Words>
  <Application>Microsoft Office PowerPoint</Application>
  <PresentationFormat>画面に合わせる (4:3)</PresentationFormat>
  <Paragraphs>163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大阪府地球温暖化対策実行計画（区域施策編）　概要版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大阪府・市ヒートアイランド対策基本方針</dc:title>
  <dc:creator>永田　将也</dc:creator>
  <cp:lastModifiedBy>山本　祐一</cp:lastModifiedBy>
  <cp:revision>369</cp:revision>
  <cp:lastPrinted>2016-02-09T00:52:48Z</cp:lastPrinted>
  <dcterms:created xsi:type="dcterms:W3CDTF">2014-02-20T08:45:46Z</dcterms:created>
  <dcterms:modified xsi:type="dcterms:W3CDTF">2016-02-09T02:26:39Z</dcterms:modified>
</cp:coreProperties>
</file>