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4"/>
  </p:notesMasterIdLst>
  <p:handoutMasterIdLst>
    <p:handoutMasterId r:id="rId15"/>
  </p:handoutMasterIdLst>
  <p:sldIdLst>
    <p:sldId id="256" r:id="rId2"/>
    <p:sldId id="258" r:id="rId3"/>
    <p:sldId id="339" r:id="rId4"/>
    <p:sldId id="333" r:id="rId5"/>
    <p:sldId id="468" r:id="rId6"/>
    <p:sldId id="469" r:id="rId7"/>
    <p:sldId id="458" r:id="rId8"/>
    <p:sldId id="456" r:id="rId9"/>
    <p:sldId id="451" r:id="rId10"/>
    <p:sldId id="440" r:id="rId11"/>
    <p:sldId id="434" r:id="rId12"/>
    <p:sldId id="405" r:id="rId1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5" autoAdjust="0"/>
    <p:restoredTop sz="97647" autoAdjust="0"/>
  </p:normalViewPr>
  <p:slideViewPr>
    <p:cSldViewPr snapToGrid="0">
      <p:cViewPr varScale="1">
        <p:scale>
          <a:sx n="69" d="100"/>
          <a:sy n="69" d="100"/>
        </p:scale>
        <p:origin x="-1164"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754D6AE8-8F66-4CB1-9FB2-59D48F5AD3D9}" type="datetimeFigureOut">
              <a:rPr kumimoji="1" lang="ja-JP" altLang="en-US" smtClean="0"/>
              <a:pPr/>
              <a:t>2016/2/9</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8" cy="496967"/>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4"/>
            <a:ext cx="2949788" cy="496967"/>
          </a:xfrm>
          <a:prstGeom prst="rect">
            <a:avLst/>
          </a:prstGeom>
        </p:spPr>
        <p:txBody>
          <a:bodyPr vert="horz" lIns="91427" tIns="45714" rIns="91427" bIns="45714" rtlCol="0"/>
          <a:lstStyle>
            <a:lvl1pPr algn="r">
              <a:defRPr sz="1200"/>
            </a:lvl1pPr>
          </a:lstStyle>
          <a:p>
            <a:fld id="{053C139E-BDA4-4D3D-AFA7-E87CA0FBBD34}" type="datetimeFigureOut">
              <a:rPr kumimoji="1" lang="ja-JP" altLang="en-US" smtClean="0"/>
              <a:pPr/>
              <a:t>2016/2/9</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50"/>
            <a:ext cx="2949788"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50"/>
            <a:ext cx="2949788" cy="496967"/>
          </a:xfrm>
          <a:prstGeom prst="rect">
            <a:avLst/>
          </a:prstGeom>
        </p:spPr>
        <p:txBody>
          <a:bodyPr vert="horz" lIns="91427" tIns="45714" rIns="91427" bIns="45714"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a:t>
            </a:fld>
            <a:endParaRPr kumimoji="1" lang="ja-JP" altLang="en-US"/>
          </a:p>
        </p:txBody>
      </p:sp>
    </p:spTree>
    <p:extLst>
      <p:ext uri="{BB962C8B-B14F-4D97-AF65-F5344CB8AC3E}">
        <p14:creationId xmlns:p14="http://schemas.microsoft.com/office/powerpoint/2010/main" val="144848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410235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2016/2/9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2016</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2046668" y="5013176"/>
            <a:ext cx="6048672" cy="936104"/>
          </a:xfrm>
        </p:spPr>
        <p:txBody>
          <a:bodyPr>
            <a:noAutofit/>
          </a:bodyPr>
          <a:lstStyle/>
          <a:p>
            <a:r>
              <a:rPr kumimoji="1" lang="ja-JP" altLang="en-US" sz="2400" b="1" dirty="0" smtClean="0"/>
              <a:t>２０１６年２月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
        <p:nvSpPr>
          <p:cNvPr id="2" name="テキスト ボックス 1"/>
          <p:cNvSpPr txBox="1"/>
          <p:nvPr/>
        </p:nvSpPr>
        <p:spPr>
          <a:xfrm>
            <a:off x="3425586" y="3472762"/>
            <a:ext cx="3152633" cy="430887"/>
          </a:xfrm>
          <a:prstGeom prst="rect">
            <a:avLst/>
          </a:prstGeom>
          <a:noFill/>
        </p:spPr>
        <p:txBody>
          <a:bodyPr wrap="square" lIns="0" tIns="0" rIns="0" bIns="0" rtlCol="0" anchor="ctr" anchorCtr="1">
            <a:spAutoFit/>
          </a:bodyPr>
          <a:lstStyle/>
          <a:p>
            <a:r>
              <a:rPr kumimoji="1" lang="en-US" altLang="ja-JP" sz="2800" dirty="0" smtClean="0"/>
              <a:t>【</a:t>
            </a:r>
            <a:r>
              <a:rPr lang="ja-JP" altLang="en-US" sz="2800" dirty="0" smtClean="0"/>
              <a:t>素案（抜粋版）</a:t>
            </a:r>
            <a:r>
              <a:rPr kumimoji="1" lang="en-US" altLang="ja-JP" sz="2800" dirty="0" smtClean="0"/>
              <a:t>】</a:t>
            </a:r>
            <a:endParaRPr kumimoji="1" lang="ja-JP" altLang="en-US" sz="2800" dirty="0"/>
          </a:p>
        </p:txBody>
      </p:sp>
      <p:sp>
        <p:nvSpPr>
          <p:cNvPr id="5" name="テキスト ボックス 3"/>
          <p:cNvSpPr txBox="1"/>
          <p:nvPr/>
        </p:nvSpPr>
        <p:spPr>
          <a:xfrm>
            <a:off x="8041342" y="195543"/>
            <a:ext cx="1644463" cy="361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kern="100" dirty="0" smtClean="0">
                <a:effectLst/>
                <a:ea typeface="ＭＳ ゴシック"/>
                <a:cs typeface="Times New Roman"/>
              </a:rPr>
              <a:t>資料</a:t>
            </a:r>
            <a:r>
              <a:rPr lang="ja-JP" altLang="en-US" sz="2000" kern="100" dirty="0">
                <a:ea typeface="ＭＳ ゴシック"/>
                <a:cs typeface="Times New Roman"/>
              </a:rPr>
              <a:t>２－１</a:t>
            </a:r>
            <a:endParaRPr lang="ja-JP" sz="2000" kern="100" dirty="0">
              <a:effectLst/>
              <a:ea typeface="ＭＳ 明朝"/>
              <a:cs typeface="Times New Roman"/>
            </a:endParaRPr>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656"/>
          <a:stretch/>
        </p:blipFill>
        <p:spPr bwMode="auto">
          <a:xfrm>
            <a:off x="366645" y="3372774"/>
            <a:ext cx="4978395" cy="26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ja-JP" altLang="en-US" b="1" dirty="0" smtClean="0">
                <a:solidFill>
                  <a:prstClr val="white"/>
                </a:solidFill>
              </a:rPr>
              <a:t>９</a:t>
            </a:r>
            <a:endParaRPr lang="ja-JP" altLang="en-US" b="1" dirty="0">
              <a:solidFill>
                <a:prstClr val="white"/>
              </a:solidFill>
            </a:endParaRPr>
          </a:p>
        </p:txBody>
      </p:sp>
      <p:sp>
        <p:nvSpPr>
          <p:cNvPr id="16" name="角丸四角形 15"/>
          <p:cNvSpPr/>
          <p:nvPr/>
        </p:nvSpPr>
        <p:spPr>
          <a:xfrm>
            <a:off x="281581" y="764704"/>
            <a:ext cx="3015235"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539306" y="1561366"/>
            <a:ext cx="85171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◆需要家（中小事業者等）の</a:t>
            </a:r>
            <a:r>
              <a:rPr lang="ja-JP" altLang="en-US" b="0" i="0" dirty="0" smtClean="0">
                <a:latin typeface="Meiryo UI" pitchFamily="50" charset="-128"/>
                <a:ea typeface="Meiryo UI" pitchFamily="50" charset="-128"/>
                <a:cs typeface="Meiryo UI" pitchFamily="50" charset="-128"/>
              </a:rPr>
              <a:t>節電・省エネを</a:t>
            </a:r>
            <a:r>
              <a:rPr lang="ja-JP" altLang="en-US" b="0" i="0" dirty="0">
                <a:latin typeface="Meiryo UI" pitchFamily="50" charset="-128"/>
                <a:ea typeface="Meiryo UI" pitchFamily="50" charset="-128"/>
                <a:cs typeface="Meiryo UI" pitchFamily="50" charset="-128"/>
              </a:rPr>
              <a:t>促すため、電力需要のピークシフトや省エネの具体的な方法を提案する事業者を、「おおさか版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BEMS</a:t>
            </a:r>
            <a:r>
              <a:rPr lang="ja-JP" altLang="en-US" b="0" i="0" dirty="0" smtClean="0">
                <a:latin typeface="Meiryo UI" pitchFamily="50" charset="-128"/>
                <a:ea typeface="Meiryo UI" pitchFamily="50" charset="-128"/>
                <a:cs typeface="Meiryo UI" pitchFamily="50" charset="-128"/>
              </a:rPr>
              <a:t>の一層の認知度向上のため、より</a:t>
            </a:r>
            <a:r>
              <a:rPr lang="ja-JP" altLang="en-US" b="0" dirty="0" smtClean="0">
                <a:latin typeface="Meiryo UI" pitchFamily="50" charset="-128"/>
                <a:ea typeface="Meiryo UI" pitchFamily="50" charset="-128"/>
                <a:cs typeface="Meiryo UI" pitchFamily="50" charset="-128"/>
              </a:rPr>
              <a:t>積極的</a:t>
            </a:r>
            <a:r>
              <a:rPr lang="ja-JP" altLang="en-US" b="0" dirty="0">
                <a:latin typeface="Meiryo UI" pitchFamily="50" charset="-128"/>
                <a:ea typeface="Meiryo UI" pitchFamily="50" charset="-128"/>
                <a:cs typeface="Meiryo UI" pitchFamily="50" charset="-128"/>
              </a:rPr>
              <a:t>なエネマネの情報発信を実施し</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BEMS</a:t>
            </a:r>
            <a:r>
              <a:rPr lang="ja-JP" altLang="en-US" b="0" dirty="0">
                <a:latin typeface="Meiryo UI" pitchFamily="50" charset="-128"/>
                <a:ea typeface="Meiryo UI" pitchFamily="50" charset="-128"/>
                <a:cs typeface="Meiryo UI" pitchFamily="50" charset="-128"/>
              </a:rPr>
              <a:t>の導入促進を図り、中小事業者の省エネ・節電につなげます</a:t>
            </a:r>
            <a:r>
              <a:rPr lang="ja-JP" altLang="en-US" b="0" dirty="0" smtClean="0">
                <a:latin typeface="Meiryo UI" pitchFamily="50" charset="-128"/>
                <a:ea typeface="Meiryo UI" pitchFamily="50" charset="-128"/>
                <a:cs typeface="Meiryo UI" pitchFamily="50" charset="-128"/>
              </a:rPr>
              <a:t>。</a:t>
            </a:r>
            <a:endParaRPr lang="en-US" altLang="ja-JP" b="0" dirty="0" smtClean="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 「ロゴ」の活用、「</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導入事例集」等を</a:t>
            </a:r>
            <a:r>
              <a:rPr lang="ja-JP" altLang="en-US" b="0" i="0" dirty="0" smtClean="0">
                <a:latin typeface="Meiryo UI" pitchFamily="50" charset="-128"/>
                <a:ea typeface="Meiryo UI" pitchFamily="50" charset="-128"/>
                <a:cs typeface="Meiryo UI" pitchFamily="50" charset="-128"/>
              </a:rPr>
              <a:t>作成、</a:t>
            </a:r>
            <a:r>
              <a:rPr lang="ja-JP" altLang="en-US" b="0" i="0" dirty="0">
                <a:latin typeface="Meiryo UI" pitchFamily="50" charset="-128"/>
                <a:ea typeface="Meiryo UI" pitchFamily="50" charset="-128"/>
                <a:cs typeface="Meiryo UI" pitchFamily="50" charset="-128"/>
              </a:rPr>
              <a:t>セミナーの</a:t>
            </a:r>
            <a:r>
              <a:rPr lang="ja-JP" altLang="en-US" b="0" i="0" dirty="0" smtClean="0">
                <a:latin typeface="Meiryo UI" pitchFamily="50" charset="-128"/>
                <a:ea typeface="Meiryo UI" pitchFamily="50" charset="-128"/>
                <a:cs typeface="Meiryo UI" pitchFamily="50" charset="-128"/>
              </a:rPr>
              <a:t>開催、各種業界</a:t>
            </a:r>
            <a:r>
              <a:rPr lang="ja-JP" altLang="en-US" b="0" i="0" dirty="0">
                <a:latin typeface="Meiryo UI" pitchFamily="50" charset="-128"/>
                <a:ea typeface="Meiryo UI" pitchFamily="50" charset="-128"/>
                <a:cs typeface="Meiryo UI" pitchFamily="50" charset="-128"/>
              </a:rPr>
              <a:t>団体</a:t>
            </a:r>
            <a:r>
              <a:rPr lang="ja-JP" altLang="en-US" b="0" i="0" dirty="0" smtClean="0">
                <a:latin typeface="Meiryo UI" pitchFamily="50" charset="-128"/>
                <a:ea typeface="Meiryo UI" pitchFamily="50" charset="-128"/>
                <a:cs typeface="Meiryo UI" pitchFamily="50" charset="-128"/>
              </a:rPr>
              <a:t>と密に連携）</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824801" y="1260802"/>
            <a:ext cx="66258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a:t>
            </a:r>
            <a:r>
              <a:rPr lang="ja-JP" altLang="en-US" sz="1100" b="0" i="0" dirty="0">
                <a:solidFill>
                  <a:prstClr val="black"/>
                </a:solidFill>
                <a:latin typeface="Meiryo UI" pitchFamily="50" charset="-128"/>
                <a:ea typeface="Meiryo UI" pitchFamily="50" charset="-128"/>
                <a:cs typeface="Meiryo UI" pitchFamily="50" charset="-128"/>
              </a:rPr>
              <a:t>ビルや工場等の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見える化」する</a:t>
            </a:r>
            <a:r>
              <a:rPr lang="ja-JP" altLang="en-US" sz="1100" b="0" i="0" dirty="0" smtClean="0">
                <a:solidFill>
                  <a:prstClr val="black"/>
                </a:solidFill>
                <a:latin typeface="Meiryo UI" pitchFamily="50" charset="-128"/>
                <a:ea typeface="Meiryo UI" pitchFamily="50" charset="-128"/>
                <a:cs typeface="Meiryo UI" pitchFamily="50" charset="-128"/>
              </a:rPr>
              <a:t>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787184" y="1003713"/>
            <a:ext cx="1583170" cy="46181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 </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22</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3419216" y="918657"/>
            <a:ext cx="3687220"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775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AutoShape 187"/>
          <p:cNvSpPr>
            <a:spLocks noChangeArrowheads="1"/>
          </p:cNvSpPr>
          <p:nvPr/>
        </p:nvSpPr>
        <p:spPr bwMode="auto">
          <a:xfrm>
            <a:off x="1846541" y="2995461"/>
            <a:ext cx="2018601"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300" b="1" dirty="0" smtClean="0">
                <a:ea typeface="HG丸ｺﾞｼｯｸM-PRO" pitchFamily="50" charset="-128"/>
              </a:rPr>
              <a:t>おおさか版</a:t>
            </a:r>
            <a:r>
              <a:rPr lang="en-US" altLang="ja-JP" sz="1300" b="1" dirty="0" smtClean="0">
                <a:ea typeface="HG丸ｺﾞｼｯｸM-PRO" pitchFamily="50" charset="-128"/>
              </a:rPr>
              <a:t>BEMS</a:t>
            </a:r>
            <a:r>
              <a:rPr lang="ja-JP" altLang="en-US" sz="1300" b="1" dirty="0" smtClean="0">
                <a:ea typeface="HG丸ｺﾞｼｯｸM-PRO" pitchFamily="50" charset="-128"/>
              </a:rPr>
              <a:t>事業者</a:t>
            </a:r>
            <a:endParaRPr lang="ja-JP" altLang="en-US" sz="1300" b="1" dirty="0">
              <a:ea typeface="HG丸ｺﾞｼｯｸM-PRO" pitchFamily="50" charset="-128"/>
            </a:endParaRPr>
          </a:p>
        </p:txBody>
      </p:sp>
      <p:sp>
        <p:nvSpPr>
          <p:cNvPr id="97" name="AutoShape 187"/>
          <p:cNvSpPr>
            <a:spLocks noChangeArrowheads="1"/>
          </p:cNvSpPr>
          <p:nvPr/>
        </p:nvSpPr>
        <p:spPr bwMode="auto">
          <a:xfrm>
            <a:off x="6265911" y="2845700"/>
            <a:ext cx="2691900"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300" b="1" dirty="0" smtClean="0">
                <a:ea typeface="HG丸ｺﾞｼｯｸM-PRO" pitchFamily="50" charset="-128"/>
              </a:rPr>
              <a:t>BEMS</a:t>
            </a:r>
            <a:r>
              <a:rPr lang="ja-JP" altLang="en-US" sz="1300" b="1" dirty="0" smtClean="0">
                <a:ea typeface="HG丸ｺﾞｼｯｸM-PRO" pitchFamily="50" charset="-128"/>
              </a:rPr>
              <a:t>導入促進に向けた普及啓発</a:t>
            </a:r>
            <a:endParaRPr lang="ja-JP" altLang="en-US" sz="1300" b="1" dirty="0">
              <a:ea typeface="HG丸ｺﾞｼｯｸM-PRO" pitchFamily="50" charset="-128"/>
            </a:endParaRPr>
          </a:p>
        </p:txBody>
      </p:sp>
      <p:sp>
        <p:nvSpPr>
          <p:cNvPr id="100" name="円/楕円 99"/>
          <p:cNvSpPr>
            <a:spLocks noChangeAspect="1"/>
          </p:cNvSpPr>
          <p:nvPr/>
        </p:nvSpPr>
        <p:spPr bwMode="auto">
          <a:xfrm>
            <a:off x="6538102" y="3274032"/>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1" name="円/楕円 100"/>
          <p:cNvSpPr>
            <a:spLocks noChangeAspect="1"/>
          </p:cNvSpPr>
          <p:nvPr/>
        </p:nvSpPr>
        <p:spPr bwMode="auto">
          <a:xfrm>
            <a:off x="7259322" y="4435244"/>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2" name="円/楕円 101"/>
          <p:cNvSpPr>
            <a:spLocks noChangeAspect="1"/>
          </p:cNvSpPr>
          <p:nvPr/>
        </p:nvSpPr>
        <p:spPr bwMode="auto">
          <a:xfrm>
            <a:off x="5809351" y="4403345"/>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5" name="テキスト ボックス 71"/>
          <p:cNvSpPr txBox="1">
            <a:spLocks noChangeArrowheads="1"/>
          </p:cNvSpPr>
          <p:nvPr/>
        </p:nvSpPr>
        <p:spPr bwMode="auto">
          <a:xfrm>
            <a:off x="6645361" y="3699566"/>
            <a:ext cx="2014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smtClean="0">
                <a:latin typeface="HG創英ﾌﾟﾚｾﾞﾝｽEB" pitchFamily="17" charset="-128"/>
                <a:ea typeface="HG創英ﾌﾟﾚｾﾞﾝｽEB" pitchFamily="17" charset="-128"/>
              </a:rPr>
              <a:t>おおさか</a:t>
            </a:r>
            <a:endParaRPr lang="en-US" altLang="ja-JP" sz="1100" dirty="0" smtClean="0">
              <a:latin typeface="HG創英ﾌﾟﾚｾﾞﾝｽEB" pitchFamily="17" charset="-128"/>
              <a:ea typeface="HG創英ﾌﾟﾚｾﾞﾝｽEB" pitchFamily="17" charset="-128"/>
            </a:endParaRPr>
          </a:p>
          <a:p>
            <a:pPr eaLnBrk="1" hangingPunct="1">
              <a:spcBef>
                <a:spcPct val="0"/>
              </a:spcBef>
              <a:buFontTx/>
              <a:buNone/>
            </a:pPr>
            <a:r>
              <a:rPr lang="ja-JP" altLang="en-US" sz="1100" dirty="0" smtClean="0">
                <a:latin typeface="HG創英ﾌﾟﾚｾﾞﾝｽEB" pitchFamily="17" charset="-128"/>
                <a:ea typeface="HG創英ﾌﾟﾚｾﾞﾝｽEB" pitchFamily="17" charset="-128"/>
              </a:rPr>
              <a:t>スマートエネルギーセンター</a:t>
            </a:r>
            <a:endParaRPr lang="ja-JP" altLang="en-US" sz="1100" dirty="0">
              <a:latin typeface="HG創英ﾌﾟﾚｾﾞﾝｽEB" pitchFamily="17" charset="-128"/>
              <a:ea typeface="HG創英ﾌﾟﾚｾﾞﾝｽEB" pitchFamily="17" charset="-128"/>
            </a:endParaRPr>
          </a:p>
        </p:txBody>
      </p:sp>
      <p:sp>
        <p:nvSpPr>
          <p:cNvPr id="106" name="テキスト ボックス 72"/>
          <p:cNvSpPr txBox="1">
            <a:spLocks noChangeArrowheads="1"/>
          </p:cNvSpPr>
          <p:nvPr/>
        </p:nvSpPr>
        <p:spPr bwMode="auto">
          <a:xfrm>
            <a:off x="5795809" y="5678122"/>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latin typeface="HG創英ﾌﾟﾚｾﾞﾝｽEB" pitchFamily="17" charset="-128"/>
                <a:ea typeface="HG創英ﾌﾟﾚｾﾞﾝｽEB" pitchFamily="17" charset="-128"/>
              </a:rPr>
              <a:t>おおさか版</a:t>
            </a:r>
            <a:endParaRPr lang="en-US" altLang="ja-JP" sz="1100" dirty="0" smtClean="0">
              <a:latin typeface="HG創英ﾌﾟﾚｾﾞﾝｽEB" pitchFamily="17" charset="-128"/>
              <a:ea typeface="HG創英ﾌﾟﾚｾﾞﾝｽEB" pitchFamily="17" charset="-128"/>
            </a:endParaRPr>
          </a:p>
          <a:p>
            <a:pPr algn="ctr" eaLnBrk="1" hangingPunct="1">
              <a:spcBef>
                <a:spcPct val="0"/>
              </a:spcBef>
              <a:buFontTx/>
              <a:buNone/>
            </a:pPr>
            <a:r>
              <a:rPr lang="ja-JP" altLang="en-US" sz="1100" dirty="0">
                <a:latin typeface="HG創英ﾌﾟﾚｾﾞﾝｽEB" pitchFamily="17" charset="-128"/>
                <a:ea typeface="HG創英ﾌﾟﾚｾﾞﾝｽEB" pitchFamily="17" charset="-128"/>
              </a:rPr>
              <a:t>ＢＥＭＳ</a:t>
            </a:r>
            <a:r>
              <a:rPr lang="ja-JP" altLang="en-US" sz="1100" dirty="0" smtClean="0">
                <a:latin typeface="HG創英ﾌﾟﾚｾﾞﾝｽEB" pitchFamily="17" charset="-128"/>
                <a:ea typeface="HG創英ﾌﾟﾚｾﾞﾝｽEB" pitchFamily="17" charset="-128"/>
              </a:rPr>
              <a:t>事</a:t>
            </a:r>
            <a:r>
              <a:rPr lang="ja-JP" altLang="en-US" sz="1100" dirty="0">
                <a:latin typeface="HG創英ﾌﾟﾚｾﾞﾝｽEB" pitchFamily="17" charset="-128"/>
                <a:ea typeface="HG創英ﾌﾟﾚｾﾞﾝｽEB" pitchFamily="17" charset="-128"/>
              </a:rPr>
              <a:t>業者</a:t>
            </a:r>
          </a:p>
        </p:txBody>
      </p:sp>
      <p:sp>
        <p:nvSpPr>
          <p:cNvPr id="107" name="テキスト ボックス 73"/>
          <p:cNvSpPr txBox="1">
            <a:spLocks noChangeArrowheads="1"/>
          </p:cNvSpPr>
          <p:nvPr/>
        </p:nvSpPr>
        <p:spPr bwMode="auto">
          <a:xfrm>
            <a:off x="8168480" y="5742432"/>
            <a:ext cx="1441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a:latin typeface="HG創英ﾌﾟﾚｾﾞﾝｽEB" pitchFamily="17" charset="-128"/>
                <a:ea typeface="HG創英ﾌﾟﾚｾﾞﾝｽEB" pitchFamily="17" charset="-128"/>
              </a:rPr>
              <a:t>事業者</a:t>
            </a:r>
          </a:p>
        </p:txBody>
      </p:sp>
      <p:sp>
        <p:nvSpPr>
          <p:cNvPr id="108" name="右矢印 107"/>
          <p:cNvSpPr/>
          <p:nvPr/>
        </p:nvSpPr>
        <p:spPr>
          <a:xfrm rot="3732064">
            <a:off x="7830935" y="4228848"/>
            <a:ext cx="392113" cy="257175"/>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sp>
        <p:nvSpPr>
          <p:cNvPr id="109" name="右矢印 108"/>
          <p:cNvSpPr/>
          <p:nvPr/>
        </p:nvSpPr>
        <p:spPr>
          <a:xfrm>
            <a:off x="7084017" y="5738116"/>
            <a:ext cx="1322338" cy="25400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110" name="直線矢印コネクタ 109"/>
          <p:cNvCxnSpPr/>
          <p:nvPr/>
        </p:nvCxnSpPr>
        <p:spPr>
          <a:xfrm>
            <a:off x="8791324" y="4715715"/>
            <a:ext cx="377825" cy="7413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8664324" y="4787152"/>
            <a:ext cx="342900" cy="6731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8521449" y="4858590"/>
            <a:ext cx="304800" cy="6016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8394449" y="4918915"/>
            <a:ext cx="287338" cy="56515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8273799" y="4964952"/>
            <a:ext cx="265113" cy="519113"/>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8161087" y="5026865"/>
            <a:ext cx="233362" cy="4572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16" name="グループ化 13"/>
          <p:cNvGrpSpPr>
            <a:grpSpLocks/>
          </p:cNvGrpSpPr>
          <p:nvPr/>
        </p:nvGrpSpPr>
        <p:grpSpPr bwMode="auto">
          <a:xfrm rot="-1664396">
            <a:off x="7945038" y="4478549"/>
            <a:ext cx="976312" cy="382587"/>
            <a:chOff x="7074272" y="5301208"/>
            <a:chExt cx="975072" cy="381709"/>
          </a:xfrm>
        </p:grpSpPr>
        <p:sp>
          <p:nvSpPr>
            <p:cNvPr id="117" name="角丸四角形 116"/>
            <p:cNvSpPr/>
            <p:nvPr/>
          </p:nvSpPr>
          <p:spPr>
            <a:xfrm>
              <a:off x="7091571" y="5301208"/>
              <a:ext cx="855453" cy="381709"/>
            </a:xfrm>
            <a:prstGeom prst="roundRect">
              <a:avLst/>
            </a:prstGeom>
            <a:gradFill>
              <a:gsLst>
                <a:gs pos="0">
                  <a:srgbClr val="4F81BD">
                    <a:shade val="51000"/>
                    <a:satMod val="130000"/>
                    <a:alpha val="57000"/>
                  </a:srgbClr>
                </a:gs>
                <a:gs pos="80000">
                  <a:srgbClr val="4F81BD">
                    <a:shade val="93000"/>
                    <a:satMod val="130000"/>
                  </a:srgbClr>
                </a:gs>
                <a:gs pos="100000">
                  <a:srgbClr val="4F81BD">
                    <a:shade val="94000"/>
                    <a:satMod val="135000"/>
                  </a:srgbClr>
                </a:gs>
              </a:gsLst>
              <a:lin ang="2700000" scaled="1"/>
            </a:gradFill>
            <a:ln>
              <a:noFill/>
              <a:tailEnd type="triangle"/>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schemeClr val="tx1"/>
                </a:solidFill>
              </a:endParaRPr>
            </a:p>
          </p:txBody>
        </p:sp>
        <p:sp>
          <p:nvSpPr>
            <p:cNvPr id="118" name="テキスト ボックス 76"/>
            <p:cNvSpPr txBox="1">
              <a:spLocks noChangeArrowheads="1"/>
            </p:cNvSpPr>
            <p:nvPr/>
          </p:nvSpPr>
          <p:spPr bwMode="auto">
            <a:xfrm>
              <a:off x="7074272" y="5353468"/>
              <a:ext cx="975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schemeClr val="bg1"/>
                  </a:solidFill>
                  <a:latin typeface="HG創英ﾌﾟﾚｾﾞﾝｽEB" pitchFamily="17" charset="-128"/>
                  <a:ea typeface="HG創英ﾌﾟﾚｾﾞﾝｽEB" pitchFamily="17" charset="-128"/>
                </a:rPr>
                <a:t>業界団体</a:t>
              </a:r>
              <a:endParaRPr lang="ja-JP" altLang="en-US" sz="1400" dirty="0">
                <a:solidFill>
                  <a:schemeClr val="bg1"/>
                </a:solidFill>
                <a:latin typeface="HG創英ﾌﾟﾚｾﾞﾝｽEB" pitchFamily="17" charset="-128"/>
                <a:ea typeface="HG創英ﾌﾟﾚｾﾞﾝｽEB" pitchFamily="17" charset="-128"/>
              </a:endParaRPr>
            </a:p>
          </p:txBody>
        </p:sp>
      </p:grpSp>
      <p:sp>
        <p:nvSpPr>
          <p:cNvPr id="119" name="左右矢印 118"/>
          <p:cNvSpPr/>
          <p:nvPr/>
        </p:nvSpPr>
        <p:spPr>
          <a:xfrm rot="17990256">
            <a:off x="6101909" y="4791660"/>
            <a:ext cx="1762820" cy="258417"/>
          </a:xfrm>
          <a:prstGeom prst="leftRightArrow">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20" name="テキスト ボックス 103"/>
          <p:cNvSpPr txBox="1">
            <a:spLocks noChangeArrowheads="1"/>
          </p:cNvSpPr>
          <p:nvPr/>
        </p:nvSpPr>
        <p:spPr bwMode="auto">
          <a:xfrm>
            <a:off x="5577056" y="4538526"/>
            <a:ext cx="14934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t>●</a:t>
            </a:r>
            <a:r>
              <a:rPr lang="ja-JP" altLang="en-US" sz="1100" dirty="0" smtClean="0"/>
              <a:t>登録・公表、連携</a:t>
            </a:r>
            <a:endParaRPr lang="en-US" altLang="ja-JP" sz="1100" dirty="0" smtClean="0"/>
          </a:p>
          <a:p>
            <a:pPr eaLnBrk="1" hangingPunct="1">
              <a:spcBef>
                <a:spcPct val="0"/>
              </a:spcBef>
              <a:buFontTx/>
              <a:buNone/>
            </a:pPr>
            <a:r>
              <a:rPr lang="ja-JP" altLang="en-US" sz="1100" dirty="0" smtClean="0"/>
              <a:t>　・販促</a:t>
            </a:r>
            <a:r>
              <a:rPr lang="ja-JP" altLang="en-US" sz="1100" dirty="0"/>
              <a:t>資料</a:t>
            </a:r>
            <a:r>
              <a:rPr lang="ja-JP" altLang="en-US" sz="1100" dirty="0" smtClean="0"/>
              <a:t>提供</a:t>
            </a:r>
            <a:endParaRPr lang="en-US" altLang="ja-JP" sz="1100" dirty="0" smtClean="0"/>
          </a:p>
          <a:p>
            <a:pPr eaLnBrk="1" hangingPunct="1">
              <a:spcBef>
                <a:spcPct val="0"/>
              </a:spcBef>
              <a:buFontTx/>
              <a:buNone/>
            </a:pPr>
            <a:r>
              <a:rPr lang="ja-JP" altLang="en-US" sz="1100" dirty="0" smtClean="0"/>
              <a:t>　・実績報告</a:t>
            </a:r>
            <a:endParaRPr lang="ja-JP" altLang="en-US" sz="1100" dirty="0"/>
          </a:p>
        </p:txBody>
      </p:sp>
      <p:sp>
        <p:nvSpPr>
          <p:cNvPr id="121" name="テキスト ボックス 99"/>
          <p:cNvSpPr txBox="1">
            <a:spLocks noChangeArrowheads="1"/>
          </p:cNvSpPr>
          <p:nvPr/>
        </p:nvSpPr>
        <p:spPr bwMode="auto">
          <a:xfrm>
            <a:off x="7084017" y="6068316"/>
            <a:ext cx="1580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提案・営業</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r>
              <a:rPr lang="ja-JP" altLang="en-US" sz="1000" dirty="0">
                <a:solidFill>
                  <a:srgbClr val="000000"/>
                </a:solidFill>
                <a:latin typeface="Calibri" pitchFamily="34" charset="0"/>
              </a:rPr>
              <a:t> </a:t>
            </a:r>
            <a:r>
              <a:rPr lang="ja-JP" altLang="en-US" sz="1000" dirty="0" smtClean="0">
                <a:solidFill>
                  <a:srgbClr val="000000"/>
                </a:solidFill>
                <a:latin typeface="Calibri" pitchFamily="34" charset="0"/>
              </a:rPr>
              <a:t>他</a:t>
            </a:r>
            <a:endParaRPr lang="en-US" altLang="ja-JP" sz="1000" dirty="0">
              <a:solidFill>
                <a:srgbClr val="000000"/>
              </a:solidFill>
              <a:latin typeface="Calibri" pitchFamily="34" charset="0"/>
            </a:endParaRPr>
          </a:p>
        </p:txBody>
      </p:sp>
      <p:sp>
        <p:nvSpPr>
          <p:cNvPr id="122" name="テキスト ボックス 99"/>
          <p:cNvSpPr txBox="1">
            <a:spLocks noChangeArrowheads="1"/>
          </p:cNvSpPr>
          <p:nvPr/>
        </p:nvSpPr>
        <p:spPr bwMode="auto">
          <a:xfrm>
            <a:off x="8451664" y="3661126"/>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・啓発</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・ロゴ</a:t>
            </a:r>
            <a:r>
              <a:rPr lang="ja-JP" altLang="en-US" sz="1000" dirty="0">
                <a:solidFill>
                  <a:srgbClr val="000000"/>
                </a:solidFill>
                <a:latin typeface="Calibri" pitchFamily="34" charset="0"/>
              </a:rPr>
              <a:t>活用</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ＨＰ、事例集 他</a:t>
            </a:r>
            <a:endParaRPr lang="en-US" altLang="ja-JP" sz="1000" dirty="0">
              <a:solidFill>
                <a:srgbClr val="000000"/>
              </a:solidFill>
              <a:latin typeface="Calibri" pitchFamily="34" charset="0"/>
            </a:endParaRPr>
          </a:p>
        </p:txBody>
      </p:sp>
      <p:pic>
        <p:nvPicPr>
          <p:cNvPr id="1026" name="Picture 2" descr="E:\LIB\エネルギー政策課\◇04＿事業\01＿スマC\21 BEMS\素材集\ems_logo\ems_logo\EMS_基本ロゴ.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3860" y="4937821"/>
            <a:ext cx="71532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3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a:solidFill>
                  <a:prstClr val="white"/>
                </a:solidFill>
              </a:rPr>
              <a:t>1</a:t>
            </a:r>
            <a:r>
              <a:rPr lang="en-US" altLang="ja-JP" b="1" dirty="0" smtClean="0">
                <a:solidFill>
                  <a:prstClr val="white"/>
                </a:solidFill>
              </a:rPr>
              <a:t>0</a:t>
            </a:r>
            <a:endParaRPr lang="ja-JP" altLang="en-US" b="1" dirty="0">
              <a:solidFill>
                <a:prstClr val="white"/>
              </a:solidFill>
            </a:endParaRPr>
          </a:p>
        </p:txBody>
      </p:sp>
      <p:sp>
        <p:nvSpPr>
          <p:cNvPr id="10" name="角丸四角形 9"/>
          <p:cNvSpPr/>
          <p:nvPr/>
        </p:nvSpPr>
        <p:spPr>
          <a:xfrm>
            <a:off x="83460" y="623041"/>
            <a:ext cx="9694076" cy="605485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prstClr val="black"/>
              </a:solidFill>
              <a:latin typeface="Meiryo UI" pitchFamily="50" charset="-128"/>
              <a:ea typeface="Meiryo UI" pitchFamily="50" charset="-128"/>
              <a:cs typeface="Meiryo UI" pitchFamily="50" charset="-128"/>
            </a:endParaRPr>
          </a:p>
          <a:p>
            <a:endParaRPr lang="en-US" altLang="ja-JP" sz="1200" dirty="0">
              <a:solidFill>
                <a:prstClr val="black"/>
              </a:solidFill>
              <a:latin typeface="Meiryo UI" pitchFamily="50" charset="-128"/>
              <a:ea typeface="Meiryo UI" pitchFamily="50" charset="-128"/>
              <a:cs typeface="Meiryo UI" pitchFamily="50" charset="-128"/>
            </a:endParaRPr>
          </a:p>
          <a:p>
            <a:endParaRPr lang="en-US" altLang="ja-JP" sz="1200" dirty="0" smtClean="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a:p>
            <a:endParaRPr lang="en-US" altLang="ja-JP" sz="1300" dirty="0">
              <a:solidFill>
                <a:srgbClr val="FF0000"/>
              </a:solidFill>
              <a:latin typeface="Meiryo UI" pitchFamily="50" charset="-128"/>
              <a:ea typeface="Meiryo UI" pitchFamily="50" charset="-128"/>
              <a:cs typeface="Meiryo UI" pitchFamily="50" charset="-128"/>
            </a:endParaRPr>
          </a:p>
          <a:p>
            <a:endParaRPr lang="en-US" altLang="ja-JP" sz="1300" dirty="0">
              <a:solidFill>
                <a:prstClr val="black"/>
              </a:solidFill>
              <a:latin typeface="Meiryo UI" pitchFamily="50" charset="-128"/>
              <a:ea typeface="Meiryo UI" pitchFamily="50" charset="-128"/>
              <a:cs typeface="Meiryo UI" pitchFamily="50" charset="-128"/>
            </a:endParaRPr>
          </a:p>
          <a:p>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11" name="角丸四角形 10"/>
          <p:cNvSpPr/>
          <p:nvPr/>
        </p:nvSpPr>
        <p:spPr>
          <a:xfrm>
            <a:off x="563234" y="780705"/>
            <a:ext cx="3381318"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solidFill>
                  <a:schemeClr val="tx1"/>
                </a:solidFill>
                <a:latin typeface="Meiryo UI" pitchFamily="50" charset="-128"/>
                <a:ea typeface="Meiryo UI" pitchFamily="50" charset="-128"/>
                <a:cs typeface="Meiryo UI" pitchFamily="50" charset="-128"/>
              </a:rPr>
              <a:t>クールスポットモデル拠点推進事業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4079594" y="950063"/>
            <a:ext cx="2234121"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星 12 12"/>
          <p:cNvSpPr/>
          <p:nvPr/>
        </p:nvSpPr>
        <p:spPr>
          <a:xfrm>
            <a:off x="153131" y="712894"/>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8"/>
          <p:cNvSpPr txBox="1">
            <a:spLocks noChangeArrowheads="1"/>
          </p:cNvSpPr>
          <p:nvPr/>
        </p:nvSpPr>
        <p:spPr bwMode="auto">
          <a:xfrm>
            <a:off x="5895804" y="3802822"/>
            <a:ext cx="1497034" cy="1015663"/>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クーラー使用電力量等の削減</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dist" defTabSz="914400" eaLnBrk="1" fontAlgn="base" latinLnBrk="0" hangingPunct="1">
              <a:lnSpc>
                <a:spcPct val="100000"/>
              </a:lnSpc>
              <a:spcBef>
                <a:spcPct val="0"/>
              </a:spcBef>
              <a:spcAft>
                <a:spcPct val="0"/>
              </a:spcAft>
              <a:buClrTx/>
              <a:buSzTx/>
              <a:buFontTx/>
              <a:buNone/>
              <a:tabLst/>
              <a:defRPr/>
            </a:pPr>
            <a:r>
              <a:rPr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人工排熱の低減</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⇒緩和策</a:t>
            </a:r>
          </a:p>
        </p:txBody>
      </p:sp>
      <p:sp>
        <p:nvSpPr>
          <p:cNvPr id="15" name="テキスト ボックス 19"/>
          <p:cNvSpPr txBox="1">
            <a:spLocks noChangeArrowheads="1"/>
          </p:cNvSpPr>
          <p:nvPr/>
        </p:nvSpPr>
        <p:spPr bwMode="auto">
          <a:xfrm>
            <a:off x="7728681" y="3802822"/>
            <a:ext cx="1478223" cy="1015663"/>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暑熱環境改善</a:t>
            </a: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eaLnBrk="1" fontAlgn="base" hangingPunct="1">
              <a:spcBef>
                <a:spcPct val="0"/>
              </a:spcBef>
              <a:spcAft>
                <a:spcPct val="0"/>
              </a:spcAft>
              <a:buNone/>
            </a:pPr>
            <a:r>
              <a:rPr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適応</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策</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eaLnBrk="1" fontAlgn="base" hangingPunct="1">
              <a:spcBef>
                <a:spcPct val="0"/>
              </a:spcBef>
              <a:spcAft>
                <a:spcPct val="0"/>
              </a:spcAft>
              <a:buNone/>
            </a:pPr>
            <a:endPar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7"/>
          <p:cNvSpPr txBox="1">
            <a:spLocks noChangeArrowheads="1"/>
          </p:cNvSpPr>
          <p:nvPr/>
        </p:nvSpPr>
        <p:spPr bwMode="auto">
          <a:xfrm>
            <a:off x="6313715" y="2752403"/>
            <a:ext cx="2460627" cy="523220"/>
          </a:xfrm>
          <a:prstGeom prst="rect">
            <a:avLst/>
          </a:prstGeom>
          <a:solidFill>
            <a:schemeClr val="accent3">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都市部の身近なところでの</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クールスポットづくり</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20"/>
          <p:cNvSpPr txBox="1">
            <a:spLocks noChangeArrowheads="1"/>
          </p:cNvSpPr>
          <p:nvPr/>
        </p:nvSpPr>
        <p:spPr bwMode="auto">
          <a:xfrm>
            <a:off x="5895804" y="5147010"/>
            <a:ext cx="3311101" cy="954107"/>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・ヒートアイランド現象の対策を</a:t>
            </a:r>
            <a:r>
              <a:rPr kumimoji="1" lang="ja-JP" altLang="en-US" sz="1400" b="0"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緩和策</a:t>
            </a: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適応策</a:t>
            </a: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の両面から図る。</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・他地域の見本となるクールスポットを創出し、</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府内に広げていく。</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p:nvPr/>
        </p:nvCxnSpPr>
        <p:spPr>
          <a:xfrm>
            <a:off x="6768446" y="3504049"/>
            <a:ext cx="0" cy="298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310480" y="3504049"/>
            <a:ext cx="0" cy="298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768446" y="4818485"/>
            <a:ext cx="0" cy="328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3826" y="3783867"/>
            <a:ext cx="1465466"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（クールスポットのイメージ）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90148" y="6009023"/>
            <a:ext cx="500810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ミスト発生器、打ち水ルーバー、日除け</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、遮熱性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塗料、再帰性フィルム等でクールスポットを作っています。</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02" y="4014699"/>
            <a:ext cx="3568027" cy="1994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直線矢印コネクタ 23"/>
          <p:cNvCxnSpPr/>
          <p:nvPr/>
        </p:nvCxnSpPr>
        <p:spPr>
          <a:xfrm>
            <a:off x="8310480" y="4818485"/>
            <a:ext cx="0" cy="328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6" idx="2"/>
          </p:cNvCxnSpPr>
          <p:nvPr/>
        </p:nvCxnSpPr>
        <p:spPr>
          <a:xfrm flipH="1">
            <a:off x="7544028" y="3275623"/>
            <a:ext cx="1" cy="228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768446" y="3510413"/>
            <a:ext cx="15420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8"/>
          <p:cNvSpPr txBox="1">
            <a:spLocks noChangeArrowheads="1"/>
          </p:cNvSpPr>
          <p:nvPr/>
        </p:nvSpPr>
        <p:spPr bwMode="auto">
          <a:xfrm>
            <a:off x="138821" y="1465999"/>
            <a:ext cx="96250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◆屋外空間における夏の昼間の暑熱環境の改善を図るため、民間事業者の協力を得て都市部の身近な空きスペース（公開空地等）を対象に</a:t>
            </a:r>
          </a:p>
          <a:p>
            <a:pPr marL="87313" indent="-87313" eaLnBrk="1" hangingPunct="1"/>
            <a:r>
              <a:rPr lang="ja-JP" altLang="en-US" b="0" i="0" dirty="0">
                <a:latin typeface="Meiryo UI" pitchFamily="50" charset="-128"/>
                <a:ea typeface="Meiryo UI" pitchFamily="50" charset="-128"/>
                <a:cs typeface="Meiryo UI" pitchFamily="50" charset="-128"/>
              </a:rPr>
              <a:t>　提案公募し、他の地域における見本となるものについて設備設置費等を助成することで、魅力あるクールスポットを創出します。</a:t>
            </a:r>
          </a:p>
          <a:p>
            <a:pPr marL="87313" indent="-87313" eaLnBrk="1" hangingPunct="1"/>
            <a:r>
              <a:rPr lang="ja-JP" altLang="en-US" b="0" i="0" dirty="0">
                <a:latin typeface="Meiryo UI" pitchFamily="50" charset="-128"/>
                <a:ea typeface="Meiryo UI" pitchFamily="50" charset="-128"/>
                <a:cs typeface="Meiryo UI" pitchFamily="50" charset="-128"/>
              </a:rPr>
              <a:t>◆併せて電力使用量が多い平日の昼間に、クールスポットへ出かけていただき、一般家庭のクーラー等の電力消費の削減を図ります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370836" y="2436961"/>
            <a:ext cx="5292985" cy="12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＜事業概要＞</a:t>
            </a:r>
          </a:p>
          <a:p>
            <a:pPr marL="87313" indent="-87313" eaLnBrk="1" hangingPunct="1"/>
            <a:r>
              <a:rPr lang="ja-JP" altLang="en-US" b="0" i="0" dirty="0">
                <a:latin typeface="Meiryo UI" pitchFamily="50" charset="-128"/>
                <a:ea typeface="Meiryo UI" pitchFamily="50" charset="-128"/>
                <a:cs typeface="Meiryo UI" pitchFamily="50" charset="-128"/>
              </a:rPr>
              <a:t>　・事業期間：</a:t>
            </a:r>
            <a:r>
              <a:rPr lang="en-US" altLang="ja-JP" b="0" i="0" dirty="0">
                <a:latin typeface="Meiryo UI" pitchFamily="50" charset="-128"/>
                <a:ea typeface="Meiryo UI" pitchFamily="50" charset="-128"/>
                <a:cs typeface="Meiryo UI" pitchFamily="50" charset="-128"/>
              </a:rPr>
              <a:t>2016</a:t>
            </a:r>
            <a:r>
              <a:rPr lang="ja-JP" altLang="en-US" b="0" i="0" dirty="0">
                <a:latin typeface="Meiryo UI" pitchFamily="50" charset="-128"/>
                <a:ea typeface="Meiryo UI" pitchFamily="50" charset="-128"/>
                <a:cs typeface="Meiryo UI" pitchFamily="50" charset="-128"/>
              </a:rPr>
              <a:t>年度から</a:t>
            </a:r>
            <a:r>
              <a:rPr lang="en-US" altLang="ja-JP" b="0" i="0" dirty="0">
                <a:latin typeface="Meiryo UI" pitchFamily="50" charset="-128"/>
                <a:ea typeface="Meiryo UI" pitchFamily="50" charset="-128"/>
                <a:cs typeface="Meiryo UI" pitchFamily="50" charset="-128"/>
              </a:rPr>
              <a:t>2020</a:t>
            </a:r>
            <a:r>
              <a:rPr lang="ja-JP" altLang="en-US" b="0" i="0" dirty="0">
                <a:latin typeface="Meiryo UI" pitchFamily="50" charset="-128"/>
                <a:ea typeface="Meiryo UI" pitchFamily="50" charset="-128"/>
                <a:cs typeface="Meiryo UI" pitchFamily="50" charset="-128"/>
              </a:rPr>
              <a:t>年度（４年間を予定）</a:t>
            </a: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箇所数</a:t>
            </a:r>
            <a:r>
              <a:rPr lang="ja-JP" altLang="en-US" b="0" i="0" dirty="0">
                <a:latin typeface="Meiryo UI" pitchFamily="50" charset="-128"/>
                <a:ea typeface="Meiryo UI" pitchFamily="50" charset="-128"/>
                <a:cs typeface="Meiryo UI" pitchFamily="50" charset="-128"/>
              </a:rPr>
              <a:t>：約２箇所</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年度</a:t>
            </a:r>
          </a:p>
          <a:p>
            <a:pPr marL="982663" indent="-982663" eaLnBrk="1" hangingPunct="1"/>
            <a:r>
              <a:rPr lang="ja-JP" altLang="en-US" b="0" i="0" dirty="0">
                <a:latin typeface="Meiryo UI" pitchFamily="50" charset="-128"/>
                <a:ea typeface="Meiryo UI" pitchFamily="50" charset="-128"/>
                <a:cs typeface="Meiryo UI" pitchFamily="50" charset="-128"/>
              </a:rPr>
              <a:t>　・対象設備：ミスト発生器・ 打ち水ルーバー・散水設備・日除け・遮熱性</a:t>
            </a:r>
            <a:r>
              <a:rPr lang="ja-JP" altLang="en-US" b="0" i="0" dirty="0" smtClean="0">
                <a:latin typeface="Meiryo UI" pitchFamily="50" charset="-128"/>
                <a:ea typeface="Meiryo UI" pitchFamily="50" charset="-128"/>
                <a:cs typeface="Meiryo UI" pitchFamily="50" charset="-128"/>
              </a:rPr>
              <a:t>塗料・</a:t>
            </a:r>
            <a:r>
              <a:rPr lang="ja-JP" altLang="en-US" b="0" i="0" dirty="0">
                <a:latin typeface="Meiryo UI" pitchFamily="50" charset="-128"/>
                <a:ea typeface="Meiryo UI" pitchFamily="50" charset="-128"/>
                <a:cs typeface="Meiryo UI" pitchFamily="50" charset="-128"/>
              </a:rPr>
              <a:t>再帰性フィルム・保水性、高日射反射率舗装・地上部</a:t>
            </a:r>
            <a:r>
              <a:rPr lang="ja-JP" altLang="en-US" b="0" i="0" dirty="0" smtClean="0">
                <a:latin typeface="Meiryo UI" pitchFamily="50" charset="-128"/>
                <a:ea typeface="Meiryo UI" pitchFamily="50" charset="-128"/>
                <a:cs typeface="Meiryo UI" pitchFamily="50" charset="-128"/>
              </a:rPr>
              <a:t>緑化・</a:t>
            </a:r>
            <a:r>
              <a:rPr lang="ja-JP" altLang="en-US" b="0" i="0" dirty="0">
                <a:latin typeface="Meiryo UI" pitchFamily="50" charset="-128"/>
                <a:ea typeface="Meiryo UI" pitchFamily="50" charset="-128"/>
                <a:cs typeface="Meiryo UI" pitchFamily="50" charset="-128"/>
              </a:rPr>
              <a:t>壁面緑化</a:t>
            </a:r>
            <a:r>
              <a:rPr lang="ja-JP" altLang="en-US" b="0" i="0" dirty="0" smtClean="0">
                <a:latin typeface="Meiryo UI" pitchFamily="50" charset="-128"/>
                <a:ea typeface="Meiryo UI" pitchFamily="50" charset="-128"/>
                <a:cs typeface="Meiryo UI" pitchFamily="50" charset="-128"/>
              </a:rPr>
              <a:t>等</a:t>
            </a:r>
            <a:endParaRPr lang="ja-JP" altLang="en-US"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8646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611811"/>
            <a:ext cx="9668458" cy="41681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5" name="角丸四角形 14"/>
          <p:cNvSpPr/>
          <p:nvPr/>
        </p:nvSpPr>
        <p:spPr>
          <a:xfrm>
            <a:off x="360408" y="760936"/>
            <a:ext cx="361320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エネルギー面的利用促進事業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4052457" y="812729"/>
            <a:ext cx="279494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（予算額</a:t>
            </a:r>
            <a:r>
              <a:rPr lang="en-US" altLang="ja-JP" sz="1200" dirty="0" smtClean="0">
                <a:latin typeface="Meiryo UI" pitchFamily="50" charset="-128"/>
                <a:ea typeface="Meiryo UI" pitchFamily="50" charset="-128"/>
                <a:cs typeface="Meiryo UI" pitchFamily="50" charset="-128"/>
              </a:rPr>
              <a:t>10,005</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409008"/>
            <a:ext cx="9089223" cy="892552"/>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endParaRPr lang="ja-JP" altLang="en-US" sz="1300" dirty="0">
              <a:latin typeface="Meiryo UI" pitchFamily="50" charset="-128"/>
              <a:ea typeface="Meiryo UI" pitchFamily="50" charset="-128"/>
              <a:cs typeface="Meiryo UI" pitchFamily="50" charset="-128"/>
            </a:endParaRPr>
          </a:p>
        </p:txBody>
      </p:sp>
      <p:sp>
        <p:nvSpPr>
          <p:cNvPr id="58" name="円/楕円 57"/>
          <p:cNvSpPr/>
          <p:nvPr/>
        </p:nvSpPr>
        <p:spPr bwMode="auto">
          <a:xfrm>
            <a:off x="5557500" y="283650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p>
        </p:txBody>
      </p:sp>
      <p:sp>
        <p:nvSpPr>
          <p:cNvPr id="59" name="テキスト ボックス 52"/>
          <p:cNvSpPr txBox="1">
            <a:spLocks noChangeArrowheads="1"/>
          </p:cNvSpPr>
          <p:nvPr/>
        </p:nvSpPr>
        <p:spPr bwMode="auto">
          <a:xfrm>
            <a:off x="5667902" y="2548410"/>
            <a:ext cx="2885497" cy="300757"/>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latin typeface="メイリオ" pitchFamily="50" charset="-128"/>
                <a:ea typeface="メイリオ" pitchFamily="50" charset="-128"/>
                <a:cs typeface="メイリオ" pitchFamily="50" charset="-128"/>
              </a:rPr>
              <a:t>エネルギー面的利用促進協議会</a:t>
            </a:r>
            <a:r>
              <a:rPr lang="en-US" altLang="ja-JP" sz="1100" b="1" dirty="0">
                <a:latin typeface="メイリオ" pitchFamily="50" charset="-128"/>
                <a:ea typeface="メイリオ" pitchFamily="50" charset="-128"/>
                <a:cs typeface="メイリオ" pitchFamily="50" charset="-128"/>
              </a:rPr>
              <a:t>(</a:t>
            </a:r>
            <a:r>
              <a:rPr lang="ja-JP" altLang="en-US" sz="1100" b="1" dirty="0">
                <a:latin typeface="メイリオ" pitchFamily="50" charset="-128"/>
                <a:ea typeface="メイリオ" pitchFamily="50" charset="-128"/>
                <a:cs typeface="メイリオ" pitchFamily="50" charset="-128"/>
              </a:rPr>
              <a:t>仮称</a:t>
            </a:r>
            <a:r>
              <a:rPr lang="en-US" altLang="ja-JP" sz="1100" b="1" dirty="0">
                <a:latin typeface="メイリオ" pitchFamily="50" charset="-128"/>
                <a:ea typeface="メイリオ" pitchFamily="50" charset="-128"/>
                <a:cs typeface="メイリオ" pitchFamily="50" charset="-128"/>
              </a:rPr>
              <a:t>)</a:t>
            </a:r>
            <a:endParaRPr lang="ja-JP" altLang="en-US" sz="1100" b="1" dirty="0">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313124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48755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mn-ea"/>
                <a:ea typeface="+mn-ea"/>
              </a:rPr>
              <a:t>改築更新を迎える</a:t>
            </a:r>
            <a:r>
              <a:rPr lang="en-US" altLang="ja-JP" sz="900" b="1" dirty="0">
                <a:solidFill>
                  <a:srgbClr val="000099"/>
                </a:solidFill>
                <a:latin typeface="+mn-ea"/>
                <a:ea typeface="+mn-ea"/>
              </a:rPr>
              <a:t/>
            </a:r>
            <a:br>
              <a:rPr lang="en-US" altLang="ja-JP" sz="900" b="1" dirty="0">
                <a:solidFill>
                  <a:srgbClr val="000099"/>
                </a:solidFill>
                <a:latin typeface="+mn-ea"/>
                <a:ea typeface="+mn-ea"/>
              </a:rPr>
            </a:br>
            <a:r>
              <a:rPr lang="ja-JP" altLang="en-US" sz="900" b="1" dirty="0">
                <a:solidFill>
                  <a:srgbClr val="000099"/>
                </a:solidFill>
                <a:latin typeface="+mn-ea"/>
                <a:ea typeface="+mn-ea"/>
              </a:rPr>
              <a:t>建築物が集まる区域</a:t>
            </a:r>
          </a:p>
        </p:txBody>
      </p:sp>
      <p:sp>
        <p:nvSpPr>
          <p:cNvPr id="62" name="テキスト ボックス 53"/>
          <p:cNvSpPr>
            <a:spLocks noChangeArrowheads="1"/>
          </p:cNvSpPr>
          <p:nvPr/>
        </p:nvSpPr>
        <p:spPr bwMode="auto">
          <a:xfrm>
            <a:off x="6682685" y="311957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400129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400129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67758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schemeClr val="bg1"/>
                    </a:solidFill>
                  </a:rPr>
                  <a:t>エネルギー</a:t>
                </a:r>
                <a:endParaRPr lang="en-US" altLang="ja-JP" sz="1000" b="1" dirty="0">
                  <a:solidFill>
                    <a:schemeClr val="bg1"/>
                  </a:solidFill>
                </a:endParaRPr>
              </a:p>
              <a:p>
                <a:r>
                  <a:rPr lang="ja-JP" altLang="en-US" sz="1000" b="1" dirty="0">
                    <a:solidFill>
                      <a:schemeClr val="bg1"/>
                    </a:solidFill>
                  </a:rPr>
                  <a:t>面的利用</a:t>
                </a:r>
                <a:endParaRPr lang="en-US" altLang="ja-JP" sz="1000" b="1" dirty="0">
                  <a:solidFill>
                    <a:schemeClr val="bg1"/>
                  </a:solidFill>
                </a:endParaRPr>
              </a:p>
              <a:p>
                <a:r>
                  <a:rPr lang="ja-JP" altLang="en-US" sz="1000" b="1" dirty="0">
                    <a:solidFill>
                      <a:schemeClr val="bg1"/>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t>エネルギーのネットワーク化</a:t>
              </a:r>
            </a:p>
          </p:txBody>
        </p:sp>
      </p:gr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～電力供給の安定化～</a:t>
            </a:r>
            <a:endParaRPr lang="ja-JP" altLang="en-US" sz="1300" dirty="0">
              <a:solidFill>
                <a:schemeClr val="bg1"/>
              </a:solidFill>
              <a:ea typeface="HGP創英角ｺﾞｼｯｸUB" pitchFamily="50" charset="-128"/>
              <a:cs typeface="ＭＳ Ｐゴシック" charset="-128"/>
            </a:endParaRPr>
          </a:p>
        </p:txBody>
      </p:sp>
      <p:sp>
        <p:nvSpPr>
          <p:cNvPr id="31" name="円/楕円 30"/>
          <p:cNvSpPr/>
          <p:nvPr/>
        </p:nvSpPr>
        <p:spPr>
          <a:xfrm>
            <a:off x="9345488"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11</a:t>
            </a:r>
            <a:endParaRPr kumimoji="1" lang="ja-JP" altLang="en-US" b="1" dirty="0"/>
          </a:p>
        </p:txBody>
      </p:sp>
      <p:sp>
        <p:nvSpPr>
          <p:cNvPr id="28" name="角丸四角形 27"/>
          <p:cNvSpPr/>
          <p:nvPr/>
        </p:nvSpPr>
        <p:spPr>
          <a:xfrm>
            <a:off x="163773" y="4954132"/>
            <a:ext cx="9613763" cy="1678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735693" y="5131059"/>
            <a:ext cx="295991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環境交流</a:t>
            </a:r>
            <a:r>
              <a:rPr lang="ja-JP" altLang="en-US" sz="1600" b="1" dirty="0" smtClean="0">
                <a:solidFill>
                  <a:schemeClr val="tx1"/>
                </a:solidFill>
                <a:latin typeface="Meiryo UI" pitchFamily="50" charset="-128"/>
                <a:ea typeface="Meiryo UI" pitchFamily="50" charset="-128"/>
                <a:cs typeface="Meiryo UI" pitchFamily="50" charset="-128"/>
              </a:rPr>
              <a:t>パートナーシップ</a:t>
            </a:r>
            <a:r>
              <a:rPr lang="ja-JP" altLang="ja-JP" sz="1600" b="1" dirty="0" smtClean="0">
                <a:solidFill>
                  <a:schemeClr val="tx1"/>
                </a:solidFill>
                <a:latin typeface="Meiryo UI" pitchFamily="50" charset="-128"/>
                <a:ea typeface="Meiryo UI" pitchFamily="50" charset="-128"/>
                <a:cs typeface="Meiryo UI" pitchFamily="50" charset="-128"/>
              </a:rPr>
              <a:t>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3705069" y="5133295"/>
            <a:ext cx="1596291"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3</a:t>
            </a:r>
            <a:r>
              <a:rPr lang="en-US" altLang="ja-JP" sz="1200" dirty="0" smtClean="0">
                <a:latin typeface="Meiryo UI" pitchFamily="50" charset="-128"/>
                <a:ea typeface="Meiryo UI" pitchFamily="50" charset="-128"/>
                <a:cs typeface="Meiryo UI" pitchFamily="50" charset="-128"/>
              </a:rPr>
              <a:t>,000</a:t>
            </a:r>
            <a:r>
              <a:rPr lang="ja-JP"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2" name="テキスト ボックス 28"/>
          <p:cNvSpPr txBox="1">
            <a:spLocks noChangeArrowheads="1"/>
          </p:cNvSpPr>
          <p:nvPr/>
        </p:nvSpPr>
        <p:spPr bwMode="auto">
          <a:xfrm>
            <a:off x="343541" y="5691657"/>
            <a:ext cx="42975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の協働取組を促進するための交流セミナーや</a:t>
            </a:r>
            <a:r>
              <a:rPr lang="en-US" altLang="ja-JP" b="0" i="0" dirty="0">
                <a:latin typeface="Meiryo UI" pitchFamily="50" charset="-128"/>
                <a:ea typeface="Meiryo UI" pitchFamily="50" charset="-128"/>
                <a:cs typeface="Meiryo UI" pitchFamily="50" charset="-128"/>
              </a:rPr>
              <a:t>NPO</a:t>
            </a:r>
            <a:r>
              <a:rPr lang="ja-JP" altLang="en-US" b="0" i="0" dirty="0">
                <a:latin typeface="Meiryo UI" pitchFamily="50" charset="-128"/>
                <a:ea typeface="Meiryo UI" pitchFamily="50" charset="-128"/>
                <a:cs typeface="Meiryo UI" pitchFamily="50" charset="-128"/>
              </a:rPr>
              <a:t>に携わっている方々への人材育成講座の実施を通じて、交流の「機会」を提供し、積極的に取組みを支援</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5475918" y="5320308"/>
            <a:ext cx="4125187" cy="12234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＜事業内容＞</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①環境</a:t>
            </a:r>
            <a:r>
              <a:rPr lang="en-US" altLang="ja-JP" sz="1050" b="0" i="0" dirty="0">
                <a:latin typeface="Meiryo UI" pitchFamily="50" charset="-128"/>
                <a:ea typeface="Meiryo UI" pitchFamily="50" charset="-128"/>
                <a:cs typeface="Meiryo UI" pitchFamily="50" charset="-128"/>
              </a:rPr>
              <a:t>NPO</a:t>
            </a:r>
            <a:r>
              <a:rPr lang="ja-JP" altLang="en-US" sz="1050" b="0" i="0" dirty="0">
                <a:latin typeface="Meiryo UI" pitchFamily="50" charset="-128"/>
                <a:ea typeface="Meiryo UI" pitchFamily="50" charset="-128"/>
                <a:cs typeface="Meiryo UI" pitchFamily="50" charset="-128"/>
              </a:rPr>
              <a:t>等の登録制度の運用と活用</a:t>
            </a:r>
          </a:p>
          <a:p>
            <a:pPr marL="87313" indent="-87313" eaLnBrk="1" hangingPunct="1"/>
            <a:r>
              <a:rPr lang="ja-JP" altLang="en-US" sz="1050" b="0" i="0" dirty="0" smtClean="0">
                <a:latin typeface="Meiryo UI" pitchFamily="50" charset="-128"/>
                <a:ea typeface="Meiryo UI" pitchFamily="50" charset="-128"/>
                <a:cs typeface="Meiryo UI" pitchFamily="50" charset="-128"/>
              </a:rPr>
              <a:t>　②交流</a:t>
            </a:r>
            <a:r>
              <a:rPr lang="ja-JP" altLang="en-US" sz="1050" b="0" i="0" dirty="0">
                <a:latin typeface="Meiryo UI" pitchFamily="50" charset="-128"/>
                <a:ea typeface="Meiryo UI" pitchFamily="50" charset="-128"/>
                <a:cs typeface="Meiryo UI" pitchFamily="50" charset="-128"/>
              </a:rPr>
              <a:t>セミナーの実施</a:t>
            </a:r>
          </a:p>
          <a:p>
            <a:pPr marL="87313" indent="-87313" eaLnBrk="1" hangingPunct="1"/>
            <a:r>
              <a:rPr lang="ja-JP" altLang="en-US" sz="1050" b="0" i="0" dirty="0" smtClean="0">
                <a:latin typeface="Meiryo UI" pitchFamily="50" charset="-128"/>
                <a:ea typeface="Meiryo UI" pitchFamily="50" charset="-128"/>
                <a:cs typeface="Meiryo UI" pitchFamily="50" charset="-128"/>
              </a:rPr>
              <a:t>　③人材</a:t>
            </a:r>
            <a:r>
              <a:rPr lang="ja-JP" altLang="en-US" sz="1050" b="0" i="0" dirty="0">
                <a:latin typeface="Meiryo UI" pitchFamily="50" charset="-128"/>
                <a:ea typeface="Meiryo UI" pitchFamily="50" charset="-128"/>
                <a:cs typeface="Meiryo UI" pitchFamily="50" charset="-128"/>
              </a:rPr>
              <a:t>育成講座の実施</a:t>
            </a:r>
          </a:p>
          <a:p>
            <a:pPr marL="87313" indent="-87313" eaLnBrk="1" hangingPunct="1"/>
            <a:r>
              <a:rPr lang="ja-JP" altLang="en-US" sz="1050" b="0" i="0" dirty="0" smtClean="0">
                <a:latin typeface="Meiryo UI" pitchFamily="50" charset="-128"/>
                <a:ea typeface="Meiryo UI" pitchFamily="50" charset="-128"/>
                <a:cs typeface="Meiryo UI" pitchFamily="50" charset="-128"/>
              </a:rPr>
              <a:t>　④環境</a:t>
            </a:r>
            <a:r>
              <a:rPr lang="ja-JP" altLang="en-US" sz="1050" b="0" i="0" dirty="0">
                <a:latin typeface="Meiryo UI" pitchFamily="50" charset="-128"/>
                <a:ea typeface="Meiryo UI" pitchFamily="50" charset="-128"/>
                <a:cs typeface="Meiryo UI" pitchFamily="50" charset="-128"/>
              </a:rPr>
              <a:t>教育研究会の実施</a:t>
            </a:r>
          </a:p>
          <a:p>
            <a:pPr marL="87313" indent="-87313" eaLnBrk="1" hangingPunct="1"/>
            <a:r>
              <a:rPr lang="ja-JP" altLang="en-US" sz="1050" b="0" i="0" dirty="0" smtClean="0">
                <a:latin typeface="Meiryo UI" pitchFamily="50" charset="-128"/>
                <a:ea typeface="Meiryo UI" pitchFamily="50" charset="-128"/>
                <a:cs typeface="Meiryo UI" pitchFamily="50" charset="-128"/>
              </a:rPr>
              <a:t>　⑤</a:t>
            </a:r>
            <a:r>
              <a:rPr lang="en-US" altLang="ja-JP" sz="1050" b="0" i="0" dirty="0" smtClean="0">
                <a:latin typeface="Meiryo UI" pitchFamily="50" charset="-128"/>
                <a:ea typeface="Meiryo UI" pitchFamily="50" charset="-128"/>
                <a:cs typeface="Meiryo UI" pitchFamily="50" charset="-128"/>
              </a:rPr>
              <a:t>SNS</a:t>
            </a:r>
            <a:r>
              <a:rPr lang="ja-JP" altLang="en-US" sz="1050" b="0" i="0" dirty="0">
                <a:latin typeface="Meiryo UI" pitchFamily="50" charset="-128"/>
                <a:ea typeface="Meiryo UI" pitchFamily="50" charset="-128"/>
                <a:cs typeface="Meiryo UI" pitchFamily="50" charset="-128"/>
              </a:rPr>
              <a:t>等を活用した</a:t>
            </a:r>
            <a:r>
              <a:rPr lang="en-US" altLang="ja-JP" sz="1050" b="0" i="0" dirty="0">
                <a:latin typeface="Meiryo UI" pitchFamily="50" charset="-128"/>
                <a:ea typeface="Meiryo UI" pitchFamily="50" charset="-128"/>
                <a:cs typeface="Meiryo UI" pitchFamily="50" charset="-128"/>
              </a:rPr>
              <a:t>NPO</a:t>
            </a:r>
            <a:r>
              <a:rPr lang="ja-JP" altLang="en-US" sz="1050" b="0" i="0" dirty="0">
                <a:latin typeface="Meiryo UI" pitchFamily="50" charset="-128"/>
                <a:ea typeface="Meiryo UI" pitchFamily="50" charset="-128"/>
                <a:cs typeface="Meiryo UI" pitchFamily="50" charset="-128"/>
              </a:rPr>
              <a:t>等の活動の情報発信</a:t>
            </a:r>
          </a:p>
          <a:p>
            <a:pPr marL="87313" indent="-87313" eaLnBrk="1" hangingPunct="1"/>
            <a:r>
              <a:rPr lang="ja-JP" altLang="en-US" sz="1050" b="0" i="0" dirty="0">
                <a:latin typeface="Meiryo UI" pitchFamily="50" charset="-128"/>
                <a:ea typeface="Meiryo UI" pitchFamily="50" charset="-128"/>
                <a:cs typeface="Meiryo UI" pitchFamily="50" charset="-128"/>
              </a:rPr>
              <a:t>＊事業に連動して、企業や市町村等とのつなぎを必要に応じて、府が実施</a:t>
            </a:r>
            <a:r>
              <a:rPr lang="ja-JP" altLang="en-US" sz="1050" b="0" i="0" dirty="0" smtClean="0">
                <a:latin typeface="Meiryo UI" pitchFamily="50" charset="-128"/>
                <a:ea typeface="Meiryo UI" pitchFamily="50" charset="-128"/>
                <a:cs typeface="Meiryo UI" pitchFamily="50" charset="-128"/>
              </a:rPr>
              <a:t>。</a:t>
            </a:r>
            <a:endParaRPr lang="ja-JP" altLang="en-US" sz="1050" b="0" i="0" dirty="0">
              <a:latin typeface="Meiryo UI" pitchFamily="50" charset="-128"/>
              <a:ea typeface="Meiryo UI" pitchFamily="50" charset="-128"/>
              <a:cs typeface="Meiryo UI" pitchFamily="50" charset="-128"/>
            </a:endParaRPr>
          </a:p>
        </p:txBody>
      </p:sp>
      <p:sp>
        <p:nvSpPr>
          <p:cNvPr id="34" name="星 12 33"/>
          <p:cNvSpPr/>
          <p:nvPr/>
        </p:nvSpPr>
        <p:spPr>
          <a:xfrm>
            <a:off x="217917" y="5023049"/>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620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プランの進捗状況</a:t>
            </a:r>
            <a:endParaRPr lang="ja-JP" sz="3600" dirty="0">
              <a:solidFill>
                <a:schemeClr val="bg1"/>
              </a:solidFill>
              <a:ea typeface="HGP創英角ｺﾞｼｯｸUB" pitchFamily="50" charset="-128"/>
              <a:cs typeface="ＭＳ Ｐゴシック" charset="-128"/>
            </a:endParaRPr>
          </a:p>
        </p:txBody>
      </p:sp>
      <p:sp>
        <p:nvSpPr>
          <p:cNvPr id="21" name="円/楕円 20"/>
          <p:cNvSpPr/>
          <p:nvPr/>
        </p:nvSpPr>
        <p:spPr>
          <a:xfrm>
            <a:off x="9400877"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3" name="Rectangle 6"/>
          <p:cNvSpPr>
            <a:spLocks noChangeArrowheads="1"/>
          </p:cNvSpPr>
          <p:nvPr/>
        </p:nvSpPr>
        <p:spPr bwMode="auto">
          <a:xfrm>
            <a:off x="1338263" y="15779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91161964"/>
              </p:ext>
            </p:extLst>
          </p:nvPr>
        </p:nvGraphicFramePr>
        <p:xfrm>
          <a:off x="1350425" y="645188"/>
          <a:ext cx="7205150"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42.2</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+56.9</a:t>
                      </a:r>
                      <a:r>
                        <a:rPr 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37.9</a:t>
                      </a:r>
                      <a:r>
                        <a:rPr lang="ja-JP"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1427887" y="6174091"/>
            <a:ext cx="6701503" cy="246221"/>
          </a:xfrm>
          <a:prstGeom prst="rect">
            <a:avLst/>
          </a:prstGeom>
        </p:spPr>
        <p:txBody>
          <a:bodyPr wrap="square" lIns="0" tIns="0" r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lvl="0" indent="-95250"/>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+44.9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49.9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1714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461865"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800" dirty="0" smtClean="0">
                <a:solidFill>
                  <a:schemeClr val="bg1"/>
                </a:solidFill>
                <a:ea typeface="HGP創英角ｺﾞｼｯｸUB" pitchFamily="50" charset="-128"/>
                <a:cs typeface="ＭＳ Ｐゴシック" charset="-128"/>
              </a:rPr>
              <a:t>再生可能エネルギーの普及拡大に関する施策･事業一覧</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
        <p:nvSpPr>
          <p:cNvPr id="8" name="正方形/長方形 7"/>
          <p:cNvSpPr/>
          <p:nvPr/>
        </p:nvSpPr>
        <p:spPr>
          <a:xfrm>
            <a:off x="577131" y="723998"/>
            <a:ext cx="9344421" cy="2862322"/>
          </a:xfrm>
          <a:prstGeom prst="rect">
            <a:avLst/>
          </a:prstGeom>
        </p:spPr>
        <p:txBody>
          <a:bodyPr wrap="square">
            <a:spAutoFit/>
          </a:bodyPr>
          <a:lstStyle/>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等が実施する各種制度等の周知・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Ｐ</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R</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太陽光</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パネル設置普及啓発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住宅用太陽光発電シミュレーションシステム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ー環境にもお得や</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ー</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府・市有</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施設の屋根貸しによる太陽光発電事業</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府・</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市有地の土地貸し</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による太陽光発電</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公共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施設や民間施設の屋根・遊休地と太陽光発電事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業者とのマッチング等①</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公共施設や民間施設の屋根・遊休地と太陽光発電事業者とのマッチング</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等②</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3769719"/>
            <a:ext cx="8912373" cy="2631490"/>
          </a:xfrm>
          <a:prstGeom prst="rect">
            <a:avLst/>
          </a:prstGeom>
        </p:spPr>
        <p:txBody>
          <a:bodyPr wrap="square">
            <a:spAutoFit/>
          </a:bodyPr>
          <a:lstStyle/>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地中熱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等導入促進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下水熱普及促進のための調査事業</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廃棄物焼却工場における発電及び余熱</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発電</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latin typeface="Meiryo UI" panose="020B0604030504040204" pitchFamily="50" charset="-128"/>
                <a:ea typeface="Meiryo UI" panose="020B0604030504040204" pitchFamily="50" charset="-128"/>
                <a:cs typeface="Meiryo UI" panose="020B0604030504040204" pitchFamily="50" charset="-128"/>
              </a:rPr>
              <a:t>下水処理場汚泥固形燃料化</a:t>
            </a:r>
            <a:r>
              <a:rPr lang="zh-TW" altLang="en-US" sz="15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zh-TW"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上水道施設における小水力</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発電</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ダムにおける小水力発電の導入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エネルギーの利用</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再生可能エネルギーの導入可能性の調査・</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500" dirty="0">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latin typeface="Meiryo UI" pitchFamily="50" charset="-128"/>
                <a:ea typeface="Meiryo UI" pitchFamily="50" charset="-128"/>
                <a:cs typeface="Meiryo UI" pitchFamily="50" charset="-128"/>
              </a:rPr>
              <a:t>○  民間資金を活用したエネルギー施策の推進</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492809"/>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■その他の再生可能エネルギーの普及促進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■太陽光発電の普及促進</a:t>
            </a:r>
            <a:endParaRPr lang="ja-JP" altLang="en-US" u="sng" dirty="0">
              <a:latin typeface="Meiryo UI" pitchFamily="50" charset="-128"/>
              <a:ea typeface="Meiryo UI" pitchFamily="50" charset="-128"/>
              <a:cs typeface="Meiryo UI" pitchFamily="50" charset="-128"/>
            </a:endParaRPr>
          </a:p>
        </p:txBody>
      </p:sp>
      <p:sp>
        <p:nvSpPr>
          <p:cNvPr id="20" name="正方形/長方形 19"/>
          <p:cNvSpPr/>
          <p:nvPr/>
        </p:nvSpPr>
        <p:spPr>
          <a:xfrm>
            <a:off x="361107" y="6478348"/>
            <a:ext cx="8912373" cy="361637"/>
          </a:xfrm>
          <a:prstGeom prst="rect">
            <a:avLst/>
          </a:prstGeom>
        </p:spPr>
        <p:txBody>
          <a:bodyPr wrap="square">
            <a:spAutoFit/>
          </a:bodyPr>
          <a:lstStyle/>
          <a:p>
            <a:pPr marL="174625" indent="-174625">
              <a:lnSpc>
                <a:spcPts val="2100"/>
              </a:lnSpc>
            </a:pP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52288" y="1694082"/>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2288" y="4058937"/>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2850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461865" cy="614145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727978" y="897380"/>
            <a:ext cx="9128397" cy="2246769"/>
          </a:xfrm>
          <a:prstGeom prst="rect">
            <a:avLst/>
          </a:prstGeom>
        </p:spPr>
        <p:txBody>
          <a:bodyPr wrap="square">
            <a:spAutoFit/>
          </a:bodyPr>
          <a:lstStyle/>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アドバイス</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省エネビルサポート事業</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行動の普及啓発</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環境交流パートナーシップ事業</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クールスポットモデル拠点推進事業</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949896"/>
            <a:ext cx="8912373" cy="1438855"/>
          </a:xfrm>
          <a:prstGeom prst="rect">
            <a:avLst/>
          </a:prstGeom>
        </p:spPr>
        <p:txBody>
          <a:bodyPr wrap="square">
            <a:spAutoFit/>
          </a:bodyPr>
          <a:lstStyle/>
          <a:p>
            <a:pPr marL="174625" indent="-174625">
              <a:lnSpc>
                <a:spcPts val="21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○大阪スマートエネルギープロジェクト推進</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コーディネート事業</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創造館における中小企業向け省エネ啓発・専門家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グリーンエコプラザ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68800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■省エネ機器･設備の導入促進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243663" y="62068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■省エネ型ライフスタイル･ビジネススタイルへの転換</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ja-JP" altLang="en-US" b="1" dirty="0">
                <a:solidFill>
                  <a:prstClr val="white"/>
                </a:solidFill>
              </a:rPr>
              <a:t>４</a:t>
            </a:r>
          </a:p>
        </p:txBody>
      </p:sp>
      <p:sp>
        <p:nvSpPr>
          <p:cNvPr id="11" name="正方形/長方形 10"/>
          <p:cNvSpPr/>
          <p:nvPr/>
        </p:nvSpPr>
        <p:spPr>
          <a:xfrm>
            <a:off x="704528" y="3721826"/>
            <a:ext cx="8912373" cy="900246"/>
          </a:xfrm>
          <a:prstGeom prst="rect">
            <a:avLst/>
          </a:prstGeom>
        </p:spPr>
        <p:txBody>
          <a:bodyPr wrap="square">
            <a:spAutoFit/>
          </a:bodyPr>
          <a:lstStyle/>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○エネルギー消費の抑制に係る制度の推進</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○大阪市エコ</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457756"/>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■住宅・建築物の省エネ化</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361107" y="6379731"/>
            <a:ext cx="8912373" cy="361637"/>
          </a:xfrm>
          <a:prstGeom prst="rect">
            <a:avLst/>
          </a:prstGeom>
        </p:spPr>
        <p:txBody>
          <a:bodyPr wrap="square">
            <a:spAutoFit/>
          </a:bodyPr>
          <a:lstStyle/>
          <a:p>
            <a:pPr marL="174625" indent="-174625">
              <a:lnSpc>
                <a:spcPts val="2100"/>
              </a:lnSpc>
            </a:pPr>
            <a:r>
              <a:rPr lang="en-US"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807805" y="256225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807805" y="228812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0312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8"/>
            <a:ext cx="9625781" cy="601050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正方形/長方形 7"/>
          <p:cNvSpPr/>
          <p:nvPr/>
        </p:nvSpPr>
        <p:spPr>
          <a:xfrm>
            <a:off x="560512" y="1118105"/>
            <a:ext cx="9128397" cy="1708160"/>
          </a:xfrm>
          <a:prstGeom prst="rect">
            <a:avLst/>
          </a:prstGeom>
        </p:spPr>
        <p:txBody>
          <a:bodyPr wrap="square">
            <a:spAutoFit/>
          </a:bodyPr>
          <a:lstStyle/>
          <a:p>
            <a:pPr marL="174625" indent="-174625">
              <a:lnSpc>
                <a:spcPts val="21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夏期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・冬期の節電</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（一般電気事業者等による報告制度の推進、エネルギー</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電気の需要の平準化の取組促進）　</a:t>
            </a:r>
          </a:p>
        </p:txBody>
      </p:sp>
      <p:sp>
        <p:nvSpPr>
          <p:cNvPr id="14" name="正方形/長方形 13"/>
          <p:cNvSpPr/>
          <p:nvPr/>
        </p:nvSpPr>
        <p:spPr>
          <a:xfrm>
            <a:off x="560512" y="4937506"/>
            <a:ext cx="8912373" cy="900246"/>
          </a:xfrm>
          <a:prstGeom prst="rect">
            <a:avLst/>
          </a:prstGeom>
        </p:spPr>
        <p:txBody>
          <a:bodyPr wrap="square">
            <a:spAutoFit/>
          </a:bodyPr>
          <a:lstStyle/>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参入</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604762"/>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■多様な電力事業者の参入促進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243663" y="788232"/>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■電力ピーク需要の抑制</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600" dirty="0">
                <a:solidFill>
                  <a:prstClr val="white"/>
                </a:solidFill>
                <a:ea typeface="HGP創英角ｺﾞｼｯｸUB" pitchFamily="50" charset="-128"/>
                <a:cs typeface="ＭＳ Ｐゴシック" charset="-128"/>
              </a:rPr>
              <a:t>電力需要の平準化と電力供給の安定化に</a:t>
            </a:r>
            <a:r>
              <a:rPr lang="ja-JP" altLang="en-US" sz="2600" dirty="0" smtClean="0">
                <a:solidFill>
                  <a:prstClr val="white"/>
                </a:solidFill>
                <a:ea typeface="HGP創英角ｺﾞｼｯｸUB" pitchFamily="50" charset="-128"/>
                <a:cs typeface="ＭＳ Ｐゴシック" charset="-128"/>
              </a:rPr>
              <a:t>関する施策･事業一覧</a:t>
            </a:r>
            <a:endParaRPr lang="ja-JP" altLang="en-US" sz="2600" dirty="0">
              <a:solidFill>
                <a:prstClr val="white"/>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ja-JP" altLang="en-US" b="1" dirty="0" smtClean="0">
                <a:solidFill>
                  <a:prstClr val="white"/>
                </a:solidFill>
              </a:rPr>
              <a:t>５</a:t>
            </a:r>
            <a:endParaRPr lang="ja-JP" altLang="en-US" b="1" dirty="0">
              <a:solidFill>
                <a:prstClr val="white"/>
              </a:solidFill>
            </a:endParaRPr>
          </a:p>
        </p:txBody>
      </p:sp>
      <p:sp>
        <p:nvSpPr>
          <p:cNvPr id="11" name="角丸四角形 10"/>
          <p:cNvSpPr/>
          <p:nvPr/>
        </p:nvSpPr>
        <p:spPr>
          <a:xfrm>
            <a:off x="243661" y="292494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■電力供給の安定化</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560512" y="3267561"/>
            <a:ext cx="8912373" cy="1169551"/>
          </a:xfrm>
          <a:prstGeom prst="rect">
            <a:avLst/>
          </a:prstGeom>
        </p:spPr>
        <p:txBody>
          <a:bodyPr wrap="square">
            <a:spAutoFit/>
          </a:bodyPr>
          <a:lstStyle/>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な新エネルギー事業の創出・普及</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咲</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洲地区スマートコミュニティ実証</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642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44884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2800" dirty="0" smtClean="0">
                <a:solidFill>
                  <a:schemeClr val="bg1"/>
                </a:solidFill>
                <a:ea typeface="HGP創英角ｺﾞｼｯｸUB" pitchFamily="50" charset="-128"/>
                <a:cs typeface="ＭＳ Ｐゴシック" charset="-128"/>
              </a:rPr>
              <a:t>　</a:t>
            </a:r>
            <a:r>
              <a:rPr lang="en-US" altLang="ja-JP" sz="2800" dirty="0" smtClean="0">
                <a:solidFill>
                  <a:schemeClr val="bg1"/>
                </a:solidFill>
                <a:ea typeface="HGP創英角ｺﾞｼｯｸUB" pitchFamily="50" charset="-128"/>
                <a:cs typeface="ＭＳ Ｐゴシック" charset="-128"/>
              </a:rPr>
              <a:t>2016</a:t>
            </a:r>
            <a:r>
              <a:rPr lang="ja-JP" altLang="en-US" sz="2800" dirty="0" smtClean="0">
                <a:solidFill>
                  <a:schemeClr val="bg1"/>
                </a:solidFill>
                <a:ea typeface="HGP創英角ｺﾞｼｯｸUB" pitchFamily="50" charset="-128"/>
                <a:cs typeface="ＭＳ Ｐゴシック" charset="-128"/>
              </a:rPr>
              <a:t>年度大阪府・大阪市のエネルギー関連重点施策</a:t>
            </a:r>
            <a:endParaRPr lang="ja-JP" altLang="en-US" sz="2800" dirty="0">
              <a:solidFill>
                <a:schemeClr val="bg1"/>
              </a:solidFill>
              <a:ea typeface="HGP創英角ｺﾞｼｯｸUB" pitchFamily="50" charset="-128"/>
              <a:cs typeface="ＭＳ Ｐゴシック" charset="-128"/>
            </a:endParaRPr>
          </a:p>
        </p:txBody>
      </p:sp>
      <p:sp>
        <p:nvSpPr>
          <p:cNvPr id="21" name="円/楕円 20"/>
          <p:cNvSpPr/>
          <p:nvPr/>
        </p:nvSpPr>
        <p:spPr>
          <a:xfrm>
            <a:off x="9400877"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６</a:t>
            </a:r>
            <a:endParaRPr lang="ja-JP" altLang="en-US" b="1" dirty="0">
              <a:solidFill>
                <a:prstClr val="white"/>
              </a:solidFill>
            </a:endParaRPr>
          </a:p>
        </p:txBody>
      </p:sp>
      <p:sp>
        <p:nvSpPr>
          <p:cNvPr id="6" name="正方形/長方形 5"/>
          <p:cNvSpPr/>
          <p:nvPr/>
        </p:nvSpPr>
        <p:spPr>
          <a:xfrm>
            <a:off x="136477" y="772571"/>
            <a:ext cx="9655503" cy="563231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■プラン達成に向け、スピードアップ（ブラシュ・アップ）を図ることを目的に、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（１）再生可能エネルギーの普及拡大（太陽光発電の普及促進等）</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b="1" dirty="0" smtClean="0">
                <a:latin typeface="Meiryo UI" pitchFamily="50" charset="-128"/>
                <a:ea typeface="Meiryo UI" pitchFamily="50" charset="-128"/>
                <a:cs typeface="Meiryo UI" pitchFamily="50" charset="-128"/>
              </a:rPr>
              <a:t>　（２）エネルギー消費の抑制（省エネ型ライフスタイルへの転換等）</a:t>
            </a:r>
            <a:endParaRPr lang="en-US" altLang="ja-JP" b="1" dirty="0" smtClean="0">
              <a:latin typeface="Meiryo UI" pitchFamily="50" charset="-128"/>
              <a:ea typeface="Meiryo UI" pitchFamily="50" charset="-128"/>
              <a:cs typeface="Meiryo UI" pitchFamily="50" charset="-128"/>
            </a:endParaRPr>
          </a:p>
          <a:p>
            <a:pPr marL="95250" indent="-95250"/>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（３）電力需要の平準化と電力供給の安定化（電力ピーク需要の抑制等）</a:t>
            </a:r>
            <a:endParaRPr lang="en-US" altLang="ja-JP" b="1" dirty="0" smtClean="0">
              <a:latin typeface="Meiryo UI" pitchFamily="50" charset="-128"/>
              <a:ea typeface="Meiryo UI" pitchFamily="50" charset="-128"/>
              <a:cs typeface="Meiryo UI" pitchFamily="50" charset="-128"/>
            </a:endParaRPr>
          </a:p>
          <a:p>
            <a:pPr marL="95250" indent="-95250"/>
            <a:r>
              <a:rPr lang="ja-JP" altLang="en-US" b="1" dirty="0" smtClean="0">
                <a:latin typeface="Meiryo UI" pitchFamily="50" charset="-128"/>
                <a:ea typeface="Meiryo UI" pitchFamily="50" charset="-128"/>
                <a:cs typeface="Meiryo UI" pitchFamily="50" charset="-128"/>
              </a:rPr>
              <a:t>　　の各項において、</a:t>
            </a:r>
            <a:r>
              <a:rPr lang="en-US" altLang="ja-JP" b="1" dirty="0" smtClean="0">
                <a:latin typeface="Meiryo UI" pitchFamily="50" charset="-128"/>
                <a:ea typeface="Meiryo UI" pitchFamily="50" charset="-128"/>
                <a:cs typeface="Meiryo UI" pitchFamily="50" charset="-128"/>
              </a:rPr>
              <a:t>2016</a:t>
            </a:r>
            <a:r>
              <a:rPr lang="ja-JP" altLang="en-US" b="1" dirty="0" smtClean="0">
                <a:latin typeface="Meiryo UI" pitchFamily="50" charset="-128"/>
                <a:ea typeface="Meiryo UI" pitchFamily="50" charset="-128"/>
                <a:cs typeface="Meiryo UI" pitchFamily="50" charset="-128"/>
              </a:rPr>
              <a:t>年度の大阪府・大阪市のエネルギー関連重点施策として、</a:t>
            </a:r>
            <a:endParaRPr lang="en-US" altLang="ja-JP" b="1" dirty="0" smtClean="0">
              <a:latin typeface="Meiryo UI" pitchFamily="50" charset="-128"/>
              <a:ea typeface="Meiryo UI" pitchFamily="50" charset="-128"/>
              <a:cs typeface="Meiryo UI" pitchFamily="50" charset="-128"/>
            </a:endParaRPr>
          </a:p>
          <a:p>
            <a:pPr marL="95250" indent="-95250"/>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　以下の取り組みの強化を行う。</a:t>
            </a:r>
            <a:endParaRPr lang="en-US" altLang="ja-JP" b="1" dirty="0" smtClean="0">
              <a:latin typeface="Meiryo UI" pitchFamily="50" charset="-128"/>
              <a:ea typeface="Meiryo UI" pitchFamily="50" charset="-128"/>
              <a:cs typeface="Meiryo UI" pitchFamily="50" charset="-128"/>
            </a:endParaRPr>
          </a:p>
          <a:p>
            <a:pPr marL="95250" indent="-95250"/>
            <a:endParaRPr lang="en-US" altLang="ja-JP" b="1" dirty="0" smtClean="0">
              <a:latin typeface="Meiryo UI" pitchFamily="50" charset="-128"/>
              <a:ea typeface="Meiryo UI" pitchFamily="50" charset="-128"/>
              <a:cs typeface="Meiryo UI" pitchFamily="50" charset="-128"/>
            </a:endParaRPr>
          </a:p>
          <a:p>
            <a:pPr marL="95250" indent="-95250"/>
            <a:r>
              <a:rPr lang="ja-JP" altLang="en-US" b="1" dirty="0" smtClean="0">
                <a:latin typeface="Meiryo UI" pitchFamily="50" charset="-128"/>
                <a:ea typeface="Meiryo UI" pitchFamily="50" charset="-128"/>
                <a:cs typeface="Meiryo UI" pitchFamily="50" charset="-128"/>
              </a:rPr>
              <a:t>■</a:t>
            </a:r>
            <a:r>
              <a:rPr lang="en-US" altLang="ja-JP" b="1" dirty="0" smtClean="0">
                <a:latin typeface="Meiryo UI" pitchFamily="50" charset="-128"/>
                <a:ea typeface="Meiryo UI" pitchFamily="50" charset="-128"/>
                <a:cs typeface="Meiryo UI" pitchFamily="50" charset="-128"/>
              </a:rPr>
              <a:t>2016</a:t>
            </a:r>
            <a:r>
              <a:rPr lang="ja-JP" altLang="en-US" b="1" dirty="0" smtClean="0">
                <a:latin typeface="Meiryo UI" pitchFamily="50" charset="-128"/>
                <a:ea typeface="Meiryo UI" pitchFamily="50" charset="-128"/>
                <a:cs typeface="Meiryo UI" pitchFamily="50" charset="-128"/>
              </a:rPr>
              <a:t>年度</a:t>
            </a:r>
            <a:r>
              <a:rPr lang="ja-JP" altLang="en-US" b="1" dirty="0" smtClean="0">
                <a:latin typeface="Meiryo UI" pitchFamily="50" charset="-128"/>
                <a:ea typeface="Meiryo UI" pitchFamily="50" charset="-128"/>
                <a:cs typeface="Meiryo UI" pitchFamily="50" charset="-128"/>
              </a:rPr>
              <a:t>の大阪府・大阪市のエネルギー関連重点</a:t>
            </a:r>
            <a:r>
              <a:rPr lang="ja-JP" altLang="en-US" b="1" dirty="0" smtClean="0">
                <a:latin typeface="Meiryo UI" pitchFamily="50" charset="-128"/>
                <a:ea typeface="Meiryo UI" pitchFamily="50" charset="-128"/>
                <a:cs typeface="Meiryo UI" pitchFamily="50" charset="-128"/>
              </a:rPr>
              <a:t>施策</a:t>
            </a:r>
            <a:endParaRPr lang="en-US" altLang="ja-JP" b="1" dirty="0" smtClean="0">
              <a:latin typeface="Meiryo UI" pitchFamily="50" charset="-128"/>
              <a:ea typeface="Meiryo UI" pitchFamily="50" charset="-128"/>
              <a:cs typeface="Meiryo UI" pitchFamily="50" charset="-128"/>
            </a:endParaRPr>
          </a:p>
          <a:p>
            <a:pPr marL="95250" indent="-95250"/>
            <a:r>
              <a:rPr lang="ja-JP" altLang="en-US" b="1" dirty="0">
                <a:latin typeface="Meiryo UI" pitchFamily="50" charset="-128"/>
                <a:ea typeface="Meiryo UI" pitchFamily="50" charset="-128"/>
                <a:cs typeface="Meiryo UI" pitchFamily="50" charset="-128"/>
              </a:rPr>
              <a:t>　</a:t>
            </a:r>
            <a:endParaRPr lang="en-US" altLang="ja-JP" b="1" dirty="0" smtClean="0">
              <a:latin typeface="Meiryo UI" pitchFamily="50" charset="-128"/>
              <a:ea typeface="Meiryo UI" pitchFamily="50" charset="-128"/>
              <a:cs typeface="Meiryo UI" pitchFamily="50" charset="-128"/>
            </a:endParaRPr>
          </a:p>
          <a:p>
            <a:pPr marL="95250" indent="-95250"/>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（１）「太陽光発電の普及促進の強化」　　　　　：カテゴリー　</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供給力増加</a:t>
            </a:r>
            <a:r>
              <a:rPr lang="en-US" altLang="ja-JP" b="1" dirty="0" smtClean="0">
                <a:latin typeface="Meiryo UI" pitchFamily="50" charset="-128"/>
                <a:ea typeface="Meiryo UI" pitchFamily="50" charset="-128"/>
                <a:cs typeface="Meiryo UI" pitchFamily="50" charset="-128"/>
              </a:rPr>
              <a:t>』</a:t>
            </a:r>
          </a:p>
          <a:p>
            <a:pPr marL="95250" indent="-95250"/>
            <a:r>
              <a:rPr lang="ja-JP" altLang="en-US" b="1" dirty="0" smtClean="0">
                <a:latin typeface="Meiryo UI" pitchFamily="50" charset="-128"/>
                <a:ea typeface="Meiryo UI" pitchFamily="50" charset="-128"/>
                <a:cs typeface="Meiryo UI" pitchFamily="50" charset="-128"/>
              </a:rPr>
              <a:t>　　　　　　</a:t>
            </a:r>
            <a:r>
              <a:rPr lang="ja-JP" altLang="en-US" b="1" dirty="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地域環境活動を広げる府民共同発電補助事業</a:t>
            </a:r>
            <a:endParaRPr lang="en-US" altLang="ja-JP" b="1" dirty="0" smtClean="0">
              <a:latin typeface="Meiryo UI" pitchFamily="50" charset="-128"/>
              <a:ea typeface="Meiryo UI" pitchFamily="50" charset="-128"/>
              <a:cs typeface="Meiryo UI" pitchFamily="50" charset="-128"/>
            </a:endParaRPr>
          </a:p>
          <a:p>
            <a:pPr marL="95250" indent="-95250"/>
            <a:endParaRPr lang="en-US" altLang="ja-JP" b="1" dirty="0">
              <a:latin typeface="Meiryo UI" pitchFamily="50" charset="-128"/>
              <a:ea typeface="Meiryo UI" pitchFamily="50" charset="-128"/>
              <a:cs typeface="Meiryo UI" pitchFamily="50" charset="-128"/>
            </a:endParaRPr>
          </a:p>
          <a:p>
            <a:pPr marL="95250" indent="-95250"/>
            <a:r>
              <a:rPr lang="ja-JP" altLang="en-US" b="1" dirty="0" smtClean="0">
                <a:latin typeface="Meiryo UI" pitchFamily="50" charset="-128"/>
                <a:ea typeface="Meiryo UI" pitchFamily="50" charset="-128"/>
                <a:cs typeface="Meiryo UI" pitchFamily="50" charset="-128"/>
              </a:rPr>
              <a:t>　　　　 　「太陽光以外の再エネの取り組みの強化」 ：カテゴリー　</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供給力増加</a:t>
            </a:r>
            <a:r>
              <a:rPr lang="en-US" altLang="ja-JP" b="1" dirty="0" smtClean="0">
                <a:latin typeface="Meiryo UI" pitchFamily="50" charset="-128"/>
                <a:ea typeface="Meiryo UI" pitchFamily="50" charset="-128"/>
                <a:cs typeface="Meiryo UI" pitchFamily="50" charset="-128"/>
              </a:rPr>
              <a:t>』</a:t>
            </a:r>
          </a:p>
          <a:p>
            <a:pPr marL="95250" indent="-95250"/>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　　　　　■下水熱普及促進のための調査事業</a:t>
            </a:r>
            <a:endParaRPr lang="en-US" altLang="ja-JP" b="1" dirty="0" smtClean="0">
              <a:latin typeface="Meiryo UI" pitchFamily="50" charset="-128"/>
              <a:ea typeface="Meiryo UI" pitchFamily="50" charset="-128"/>
              <a:cs typeface="Meiryo UI" pitchFamily="50" charset="-128"/>
            </a:endParaRPr>
          </a:p>
          <a:p>
            <a:pPr marL="95250" indent="-95250"/>
            <a:endParaRPr lang="en-US" altLang="ja-JP" b="1" dirty="0">
              <a:latin typeface="Meiryo UI" pitchFamily="50" charset="-128"/>
              <a:ea typeface="Meiryo UI" pitchFamily="50" charset="-128"/>
              <a:cs typeface="Meiryo UI" pitchFamily="50" charset="-128"/>
            </a:endParaRPr>
          </a:p>
          <a:p>
            <a:pPr marL="95250" indent="-95250"/>
            <a:r>
              <a:rPr lang="ja-JP" altLang="en-US" b="1" dirty="0" smtClean="0">
                <a:latin typeface="Meiryo UI" pitchFamily="50" charset="-128"/>
                <a:ea typeface="Meiryo UI" pitchFamily="50" charset="-128"/>
                <a:cs typeface="Meiryo UI" pitchFamily="50" charset="-128"/>
              </a:rPr>
              <a:t>　（２）「</a:t>
            </a:r>
            <a:r>
              <a:rPr lang="en-US" altLang="ja-JP" b="1" dirty="0" smtClean="0">
                <a:latin typeface="Meiryo UI" pitchFamily="50" charset="-128"/>
                <a:ea typeface="Meiryo UI" pitchFamily="50" charset="-128"/>
                <a:cs typeface="Meiryo UI" pitchFamily="50" charset="-128"/>
              </a:rPr>
              <a:t>BEMS</a:t>
            </a:r>
            <a:r>
              <a:rPr lang="ja-JP" altLang="en-US" b="1" dirty="0" smtClean="0">
                <a:latin typeface="Meiryo UI" pitchFamily="50" charset="-128"/>
                <a:ea typeface="Meiryo UI" pitchFamily="50" charset="-128"/>
                <a:cs typeface="Meiryo UI" pitchFamily="50" charset="-128"/>
              </a:rPr>
              <a:t>等の省エネの取り組みの強化」　　：カテゴリー　</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需要の削減</a:t>
            </a:r>
            <a:r>
              <a:rPr lang="en-US" altLang="ja-JP" b="1" dirty="0" smtClean="0">
                <a:latin typeface="Meiryo UI" pitchFamily="50" charset="-128"/>
                <a:ea typeface="Meiryo UI" pitchFamily="50" charset="-128"/>
                <a:cs typeface="Meiryo UI" pitchFamily="50" charset="-128"/>
              </a:rPr>
              <a:t>』</a:t>
            </a:r>
          </a:p>
          <a:p>
            <a:pPr marL="95250" indent="-95250"/>
            <a:r>
              <a:rPr lang="ja-JP" altLang="en-US" b="1" dirty="0" smtClean="0">
                <a:latin typeface="Meiryo UI" pitchFamily="50" charset="-128"/>
                <a:ea typeface="Meiryo UI" pitchFamily="50" charset="-128"/>
                <a:cs typeface="Meiryo UI" pitchFamily="50" charset="-128"/>
              </a:rPr>
              <a:t>　　　　　　■</a:t>
            </a:r>
            <a:r>
              <a:rPr lang="en-US" altLang="ja-JP" b="1" dirty="0" smtClean="0">
                <a:latin typeface="Meiryo UI" pitchFamily="50" charset="-128"/>
                <a:ea typeface="Meiryo UI" pitchFamily="50" charset="-128"/>
                <a:cs typeface="Meiryo UI" pitchFamily="50" charset="-128"/>
              </a:rPr>
              <a:t>BEMS</a:t>
            </a:r>
            <a:r>
              <a:rPr lang="ja-JP" altLang="en-US" b="1" dirty="0" smtClean="0">
                <a:latin typeface="Meiryo UI" pitchFamily="50" charset="-128"/>
                <a:ea typeface="Meiryo UI" pitchFamily="50" charset="-128"/>
                <a:cs typeface="Meiryo UI" pitchFamily="50" charset="-128"/>
              </a:rPr>
              <a:t>普及啓発事業</a:t>
            </a:r>
            <a:endParaRPr lang="en-US" altLang="ja-JP" b="1" dirty="0" smtClean="0">
              <a:latin typeface="Meiryo UI" pitchFamily="50" charset="-128"/>
              <a:ea typeface="Meiryo UI" pitchFamily="50" charset="-128"/>
              <a:cs typeface="Meiryo UI" pitchFamily="50" charset="-128"/>
            </a:endParaRPr>
          </a:p>
          <a:p>
            <a:pPr marL="95250" indent="-95250"/>
            <a:endParaRPr lang="en-US" altLang="ja-JP" b="1" dirty="0">
              <a:latin typeface="Meiryo UI" pitchFamily="50" charset="-128"/>
              <a:ea typeface="Meiryo UI" pitchFamily="50" charset="-128"/>
              <a:cs typeface="Meiryo UI" pitchFamily="50" charset="-128"/>
            </a:endParaRPr>
          </a:p>
          <a:p>
            <a:pPr marL="95250" indent="-95250"/>
            <a:r>
              <a:rPr lang="ja-JP" altLang="en-US" b="1" dirty="0" smtClean="0">
                <a:latin typeface="Meiryo UI" pitchFamily="50" charset="-128"/>
                <a:ea typeface="Meiryo UI" pitchFamily="50" charset="-128"/>
                <a:cs typeface="Meiryo UI" pitchFamily="50" charset="-128"/>
              </a:rPr>
              <a:t>　（３）「エネルギー面的利用の取り組みの強化」　：カテゴリー　</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供給力増加</a:t>
            </a:r>
            <a:r>
              <a:rPr lang="en-US" altLang="ja-JP" b="1" dirty="0" smtClean="0">
                <a:latin typeface="Meiryo UI" pitchFamily="50" charset="-128"/>
                <a:ea typeface="Meiryo UI" pitchFamily="50" charset="-128"/>
                <a:cs typeface="Meiryo UI" pitchFamily="50" charset="-128"/>
              </a:rPr>
              <a:t>』</a:t>
            </a:r>
          </a:p>
          <a:p>
            <a:pPr marL="95250" indent="-95250"/>
            <a:r>
              <a:rPr lang="ja-JP" altLang="en-US" b="1" dirty="0">
                <a:latin typeface="Meiryo UI" pitchFamily="50" charset="-128"/>
                <a:ea typeface="Meiryo UI" pitchFamily="50" charset="-128"/>
                <a:cs typeface="Meiryo UI" pitchFamily="50" charset="-128"/>
              </a:rPr>
              <a:t>　</a:t>
            </a:r>
            <a:r>
              <a:rPr lang="ja-JP" altLang="en-US" b="1" dirty="0" smtClean="0">
                <a:latin typeface="Meiryo UI" pitchFamily="50" charset="-128"/>
                <a:ea typeface="Meiryo UI" pitchFamily="50" charset="-128"/>
                <a:cs typeface="Meiryo UI" pitchFamily="50" charset="-128"/>
              </a:rPr>
              <a:t>　　　　　■地域</a:t>
            </a:r>
            <a:r>
              <a:rPr lang="en-US" altLang="ja-JP" b="1" dirty="0" smtClean="0">
                <a:latin typeface="Meiryo UI" pitchFamily="50" charset="-128"/>
                <a:ea typeface="Meiryo UI" pitchFamily="50" charset="-128"/>
                <a:cs typeface="Meiryo UI" pitchFamily="50" charset="-128"/>
              </a:rPr>
              <a:t>PPS</a:t>
            </a:r>
            <a:r>
              <a:rPr lang="ja-JP" altLang="en-US" b="1" dirty="0" smtClean="0">
                <a:latin typeface="Meiryo UI" pitchFamily="50" charset="-128"/>
                <a:ea typeface="Meiryo UI" pitchFamily="50" charset="-128"/>
                <a:cs typeface="Meiryo UI" pitchFamily="50" charset="-128"/>
              </a:rPr>
              <a:t>事業（エネルギー面的利用促進事業）</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0438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ja-JP" altLang="en-US" b="1" dirty="0" smtClean="0">
                <a:solidFill>
                  <a:prstClr val="white"/>
                </a:solidFill>
              </a:rPr>
              <a:t>７</a:t>
            </a:r>
            <a:endParaRPr lang="ja-JP" altLang="en-US" b="1" dirty="0">
              <a:solidFill>
                <a:prstClr val="white"/>
              </a:solidFill>
            </a:endParaRPr>
          </a:p>
        </p:txBody>
      </p:sp>
      <p:sp>
        <p:nvSpPr>
          <p:cNvPr id="22" name="角丸四角形 21"/>
          <p:cNvSpPr/>
          <p:nvPr/>
        </p:nvSpPr>
        <p:spPr>
          <a:xfrm>
            <a:off x="140629" y="555195"/>
            <a:ext cx="9692296" cy="618679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687608" y="692696"/>
            <a:ext cx="430256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900779" y="1201975"/>
            <a:ext cx="2170720" cy="184666"/>
          </a:xfrm>
          <a:prstGeom prst="rect">
            <a:avLst/>
          </a:prstGeom>
          <a:noFill/>
        </p:spPr>
        <p:txBody>
          <a:bodyPr wrap="square" lIns="0" tIns="0" rIns="0" bIns="0" rtlCol="0" anchor="ctr" anchorCtr="1">
            <a:spAutoFit/>
          </a:bodyPr>
          <a:lstStyle/>
          <a:p>
            <a:pPr marL="87313" indent="-87313" algn="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2,000</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sp>
        <p:nvSpPr>
          <p:cNvPr id="28" name="星 12 27"/>
          <p:cNvSpPr/>
          <p:nvPr/>
        </p:nvSpPr>
        <p:spPr>
          <a:xfrm>
            <a:off x="186251" y="58677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90375" y="1497431"/>
            <a:ext cx="9406939"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latin typeface="Meiryo UI" pitchFamily="50" charset="-128"/>
                <a:ea typeface="Meiryo UI" pitchFamily="50" charset="-128"/>
                <a:cs typeface="Meiryo UI" pitchFamily="50" charset="-128"/>
              </a:rPr>
              <a:t>NPO</a:t>
            </a:r>
            <a:r>
              <a:rPr lang="ja-JP" altLang="en-US" sz="1300" dirty="0" smtClean="0">
                <a:latin typeface="Meiryo UI" pitchFamily="50" charset="-128"/>
                <a:ea typeface="Meiryo UI" pitchFamily="50" charset="-128"/>
                <a:cs typeface="Meiryo UI" pitchFamily="50" charset="-128"/>
              </a:rPr>
              <a:t>等に対して補助。</a:t>
            </a:r>
            <a:endParaRPr lang="en-US" altLang="ja-JP" sz="1300" dirty="0" smtClean="0">
              <a:latin typeface="Meiryo UI" pitchFamily="50" charset="-128"/>
              <a:ea typeface="Meiryo UI" pitchFamily="50" charset="-128"/>
              <a:cs typeface="Meiryo UI" pitchFamily="50" charset="-128"/>
            </a:endParaRPr>
          </a:p>
        </p:txBody>
      </p:sp>
      <p:sp>
        <p:nvSpPr>
          <p:cNvPr id="30" name="正方形/長方形 29"/>
          <p:cNvSpPr/>
          <p:nvPr/>
        </p:nvSpPr>
        <p:spPr>
          <a:xfrm>
            <a:off x="946798" y="2019581"/>
            <a:ext cx="7518351" cy="1277273"/>
          </a:xfrm>
          <a:prstGeom prst="rect">
            <a:avLst/>
          </a:prstGeom>
          <a:ln>
            <a:solidFill>
              <a:schemeClr val="tx1"/>
            </a:solidFill>
            <a:prstDash val="dash"/>
          </a:ln>
        </p:spPr>
        <p:txBody>
          <a:bodyPr wrap="square">
            <a:spAutoFit/>
          </a:bodyPr>
          <a:lstStyle/>
          <a:p>
            <a:pPr marL="85725" indent="-85725"/>
            <a:r>
              <a:rPr lang="ja-JP" altLang="en-US" sz="1100" dirty="0">
                <a:latin typeface="Meiryo UI" panose="020B0604030504040204" pitchFamily="50" charset="-128"/>
                <a:ea typeface="Meiryo UI" panose="020B0604030504040204" pitchFamily="50" charset="-128"/>
              </a:rPr>
              <a:t>補助対象：公益を目的とした活動等をする</a:t>
            </a:r>
            <a:r>
              <a:rPr lang="ja-JP" altLang="en-US" sz="1100" dirty="0" smtClean="0">
                <a:latin typeface="Meiryo UI" panose="020B0604030504040204" pitchFamily="50" charset="-128"/>
                <a:ea typeface="Meiryo UI" panose="020B0604030504040204" pitchFamily="50" charset="-128"/>
              </a:rPr>
              <a:t>団体</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NPO</a:t>
            </a:r>
            <a:r>
              <a:rPr lang="ja-JP" altLang="en-US" sz="1100" dirty="0" smtClean="0">
                <a:latin typeface="Meiryo UI" panose="020B0604030504040204" pitchFamily="50" charset="-128"/>
                <a:ea typeface="Meiryo UI" panose="020B0604030504040204" pitchFamily="50" charset="-128"/>
              </a:rPr>
              <a:t>法人、市民</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、自治会、学校</a:t>
            </a:r>
            <a:r>
              <a:rPr lang="ja-JP" altLang="en-US" sz="1100" dirty="0">
                <a:latin typeface="Meiryo UI" panose="020B0604030504040204" pitchFamily="50" charset="-128"/>
                <a:ea typeface="Meiryo UI" panose="020B0604030504040204" pitchFamily="50" charset="-128"/>
              </a:rPr>
              <a:t>法人、社会福祉法人</a:t>
            </a:r>
            <a:r>
              <a:rPr lang="ja-JP" altLang="en-US" sz="1100" dirty="0" smtClean="0">
                <a:latin typeface="Meiryo UI" panose="020B0604030504040204" pitchFamily="50" charset="-128"/>
                <a:ea typeface="Meiryo UI" panose="020B0604030504040204" pitchFamily="50" charset="-128"/>
              </a:rPr>
              <a:t>等）</a:t>
            </a:r>
            <a:endParaRPr lang="en-US" altLang="ja-JP" sz="1100" dirty="0">
              <a:latin typeface="Meiryo UI" panose="020B0604030504040204" pitchFamily="50" charset="-128"/>
              <a:ea typeface="Meiryo UI" panose="020B0604030504040204" pitchFamily="50" charset="-128"/>
            </a:endParaRPr>
          </a:p>
          <a:p>
            <a:pPr marL="622300" indent="-622300"/>
            <a:r>
              <a:rPr lang="ja-JP" altLang="en-US" sz="1100" dirty="0">
                <a:latin typeface="Meiryo UI" panose="020B0604030504040204" pitchFamily="50" charset="-128"/>
                <a:ea typeface="Meiryo UI" panose="020B0604030504040204" pitchFamily="50" charset="-128"/>
              </a:rPr>
              <a:t>対象施設：公益的施設</a:t>
            </a:r>
            <a:r>
              <a:rPr lang="ja-JP" altLang="en-US" sz="1100" dirty="0" smtClean="0">
                <a:latin typeface="Meiryo UI" panose="020B0604030504040204" pitchFamily="50" charset="-128"/>
                <a:ea typeface="Meiryo UI" panose="020B0604030504040204" pitchFamily="50" charset="-128"/>
              </a:rPr>
              <a:t>（市町村施設、</a:t>
            </a:r>
            <a:r>
              <a:rPr lang="ja-JP" altLang="en-US" sz="1100" dirty="0">
                <a:latin typeface="Meiryo UI" panose="020B0604030504040204" pitchFamily="50" charset="-128"/>
                <a:ea typeface="Meiryo UI" panose="020B0604030504040204" pitchFamily="50" charset="-128"/>
              </a:rPr>
              <a:t>小学校</a:t>
            </a:r>
            <a:r>
              <a:rPr lang="ja-JP" altLang="en-US" sz="1100" dirty="0" smtClean="0">
                <a:latin typeface="Meiryo UI" panose="020B0604030504040204" pitchFamily="50" charset="-128"/>
                <a:ea typeface="Meiryo UI" panose="020B0604030504040204" pitchFamily="50" charset="-128"/>
              </a:rPr>
              <a:t>、幼稚園、保育園、社会</a:t>
            </a:r>
            <a:r>
              <a:rPr lang="ja-JP" altLang="en-US" sz="1100" dirty="0">
                <a:latin typeface="Meiryo UI" panose="020B0604030504040204" pitchFamily="50" charset="-128"/>
                <a:ea typeface="Meiryo UI" panose="020B0604030504040204" pitchFamily="50" charset="-128"/>
              </a:rPr>
              <a:t>福祉施設等）のうち補助</a:t>
            </a:r>
            <a:r>
              <a:rPr lang="ja-JP" altLang="en-US" sz="1100" dirty="0" smtClean="0">
                <a:latin typeface="Meiryo UI" panose="020B0604030504040204" pitchFamily="50" charset="-128"/>
                <a:ea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が管理する</a:t>
            </a:r>
            <a:r>
              <a:rPr lang="ja-JP" altLang="en-US" sz="1100" dirty="0">
                <a:latin typeface="Meiryo UI" panose="020B0604030504040204" pitchFamily="50" charset="-128"/>
                <a:ea typeface="Meiryo UI" panose="020B0604030504040204" pitchFamily="50" charset="-128"/>
              </a:rPr>
              <a:t>ものを除く。</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予定</a:t>
            </a:r>
            <a:r>
              <a:rPr lang="ja-JP" altLang="en-US" sz="1100" dirty="0">
                <a:latin typeface="Meiryo UI" panose="020B0604030504040204" pitchFamily="50" charset="-128"/>
                <a:ea typeface="Meiryo UI" panose="020B0604030504040204" pitchFamily="50" charset="-128"/>
              </a:rPr>
              <a:t>件数</a:t>
            </a:r>
            <a:r>
              <a:rPr lang="ja-JP" altLang="en-US" sz="1100" dirty="0" smtClean="0">
                <a:latin typeface="Meiryo UI" panose="020B0604030504040204" pitchFamily="50" charset="-128"/>
                <a:ea typeface="Meiryo UI" panose="020B0604030504040204" pitchFamily="50" charset="-128"/>
              </a:rPr>
              <a:t>：２件</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補 助 率</a:t>
            </a:r>
            <a:r>
              <a:rPr lang="ja-JP" altLang="en-US" sz="1100" dirty="0">
                <a:latin typeface="Meiryo UI" panose="020B0604030504040204" pitchFamily="50" charset="-128"/>
                <a:ea typeface="Meiryo UI" panose="020B0604030504040204" pitchFamily="50" charset="-128"/>
              </a:rPr>
              <a:t>：対象</a:t>
            </a:r>
            <a:r>
              <a:rPr lang="ja-JP" altLang="en-US" sz="1100" dirty="0" smtClean="0">
                <a:latin typeface="Meiryo UI" panose="020B0604030504040204" pitchFamily="50" charset="-128"/>
                <a:ea typeface="Meiryo UI" panose="020B0604030504040204" pitchFamily="50" charset="-128"/>
              </a:rPr>
              <a:t>経費の</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（最大</a:t>
            </a:r>
            <a:r>
              <a:rPr lang="en-US" altLang="ja-JP" sz="1100" dirty="0" smtClean="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条　　　件</a:t>
            </a:r>
            <a:r>
              <a:rPr lang="ja-JP" altLang="en-US" sz="1100" dirty="0">
                <a:latin typeface="Meiryo UI" panose="020B0604030504040204" pitchFamily="50" charset="-128"/>
                <a:ea typeface="Meiryo UI" panose="020B0604030504040204" pitchFamily="50" charset="-128"/>
              </a:rPr>
              <a:t>：初期費用のうち、</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％以上かつ</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者以上は寄付によること</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設置</a:t>
            </a:r>
            <a:r>
              <a:rPr lang="ja-JP" altLang="en-US" sz="1100" dirty="0">
                <a:latin typeface="Meiryo UI" panose="020B0604030504040204" pitchFamily="50" charset="-128"/>
                <a:ea typeface="Meiryo UI" panose="020B0604030504040204" pitchFamily="50" charset="-128"/>
              </a:rPr>
              <a:t>後５年間、施設と連携して</a:t>
            </a:r>
            <a:r>
              <a:rPr lang="ja-JP" altLang="en-US" sz="1100" dirty="0" smtClean="0">
                <a:latin typeface="Meiryo UI" panose="020B0604030504040204" pitchFamily="50" charset="-128"/>
                <a:ea typeface="Meiryo UI" panose="020B0604030504040204" pitchFamily="50" charset="-128"/>
              </a:rPr>
              <a:t>環境活動等を</a:t>
            </a:r>
            <a:r>
              <a:rPr lang="ja-JP" altLang="en-US" sz="1100" dirty="0">
                <a:latin typeface="Meiryo UI" panose="020B0604030504040204" pitchFamily="50" charset="-128"/>
                <a:ea typeface="Meiryo UI" panose="020B0604030504040204" pitchFamily="50" charset="-128"/>
              </a:rPr>
              <a:t>行う</a:t>
            </a:r>
            <a:r>
              <a:rPr lang="ja-JP" altLang="en-US" sz="1100" dirty="0" smtClean="0">
                <a:latin typeface="Meiryo UI" panose="020B0604030504040204" pitchFamily="50" charset="-128"/>
                <a:ea typeface="Meiryo UI" panose="020B0604030504040204" pitchFamily="50" charset="-128"/>
              </a:rPr>
              <a:t>こと</a:t>
            </a:r>
            <a:endParaRPr lang="ja-JP" altLang="en-US" sz="1100" dirty="0">
              <a:latin typeface="Meiryo UI" panose="020B0604030504040204" pitchFamily="50" charset="-128"/>
              <a:ea typeface="Meiryo UI" panose="020B0604030504040204" pitchFamily="50" charset="-128"/>
            </a:endParaRP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54" y="3352415"/>
            <a:ext cx="6465404" cy="331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1264203" y="3523899"/>
            <a:ext cx="1447123" cy="276999"/>
          </a:xfrm>
          <a:prstGeom prst="rect">
            <a:avLst/>
          </a:prstGeom>
          <a:noFill/>
        </p:spPr>
        <p:txBody>
          <a:bodyPr wrap="square" rtlCol="0">
            <a:spAutoFit/>
          </a:bodyPr>
          <a:lstStyle/>
          <a:p>
            <a:pPr marL="87313" indent="-87313"/>
            <a:r>
              <a:rPr kumimoji="1" lang="ja-JP" altLang="en-US" sz="1200" dirty="0" smtClean="0">
                <a:latin typeface="Meiryo UI" pitchFamily="50" charset="-128"/>
                <a:ea typeface="Meiryo UI" pitchFamily="50" charset="-128"/>
                <a:cs typeface="Meiryo UI" pitchFamily="50" charset="-128"/>
              </a:rPr>
              <a:t>＜事業フロー＞</a:t>
            </a:r>
            <a:endParaRPr kumimoji="1" lang="ja-JP" altLang="en-US" sz="12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5895416" y="217452"/>
            <a:ext cx="2334232" cy="215444"/>
          </a:xfrm>
          <a:prstGeom prst="rect">
            <a:avLst/>
          </a:prstGeom>
          <a:solidFill>
            <a:srgbClr val="00B0F0"/>
          </a:solidFill>
        </p:spPr>
        <p:txBody>
          <a:bodyPr wrap="square" lIns="0" tIns="0" rIns="0" bIns="0" rtlCol="0" anchor="ctr" anchorCtr="0">
            <a:spAutoFit/>
          </a:bodyPr>
          <a:lstStyle/>
          <a:p>
            <a:pPr lvl="0" algn="just"/>
            <a:r>
              <a:rPr lang="ja-JP" altLang="en-US" sz="1400" dirty="0" smtClean="0">
                <a:solidFill>
                  <a:schemeClr val="bg1"/>
                </a:solidFill>
                <a:ea typeface="HGP創英角ｺﾞｼｯｸUB" pitchFamily="50" charset="-128"/>
                <a:cs typeface="ＭＳ Ｐゴシック" charset="-128"/>
              </a:rPr>
              <a:t>～太陽光発電の普及促進～</a:t>
            </a:r>
            <a:endParaRPr lang="en-US" altLang="ja-JP" sz="1400" dirty="0" smtClean="0">
              <a:solidFill>
                <a:schemeClr val="bg1"/>
              </a:solidFill>
              <a:ea typeface="HGP創英角ｺﾞｼｯｸUB" pitchFamily="50" charset="-128"/>
              <a:cs typeface="ＭＳ Ｐゴシック" charset="-128"/>
            </a:endParaRPr>
          </a:p>
        </p:txBody>
      </p:sp>
    </p:spTree>
    <p:extLst>
      <p:ext uri="{BB962C8B-B14F-4D97-AF65-F5344CB8AC3E}">
        <p14:creationId xmlns:p14="http://schemas.microsoft.com/office/powerpoint/2010/main" val="2014003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400" dirty="0" smtClean="0">
                <a:solidFill>
                  <a:prstClr val="white"/>
                </a:solidFill>
                <a:latin typeface="Calibri"/>
                <a:ea typeface="HGP創英角ｺﾞｼｯｸUB" pitchFamily="50" charset="-128"/>
                <a:cs typeface="ＭＳ Ｐゴシック" charset="-128"/>
              </a:rPr>
              <a:t>～その他の再生可能エネルギーの普及促進～</a:t>
            </a:r>
            <a:r>
              <a:rPr lang="ja-JP" altLang="en-US" sz="14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ja-JP" altLang="en-US" b="1" dirty="0" smtClean="0"/>
              <a:t>８</a:t>
            </a:r>
            <a:endParaRPr kumimoji="1" lang="ja-JP" altLang="en-US" b="1" dirty="0"/>
          </a:p>
        </p:txBody>
      </p:sp>
      <p:sp>
        <p:nvSpPr>
          <p:cNvPr id="23" name="角丸四角形 22"/>
          <p:cNvSpPr/>
          <p:nvPr/>
        </p:nvSpPr>
        <p:spPr>
          <a:xfrm>
            <a:off x="128464" y="620688"/>
            <a:ext cx="9468850"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7" name="角丸四角形 26"/>
          <p:cNvSpPr/>
          <p:nvPr/>
        </p:nvSpPr>
        <p:spPr>
          <a:xfrm>
            <a:off x="668524" y="757276"/>
            <a:ext cx="403224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下水熱普及促進のための調査事業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星 12 43"/>
          <p:cNvSpPr/>
          <p:nvPr/>
        </p:nvSpPr>
        <p:spPr>
          <a:xfrm>
            <a:off x="193475" y="680028"/>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14367" y="794401"/>
            <a:ext cx="2327176"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（予算額</a:t>
            </a:r>
            <a:r>
              <a:rPr lang="en-US" altLang="ja-JP" sz="1200" dirty="0" smtClean="0">
                <a:latin typeface="Meiryo UI" pitchFamily="50" charset="-128"/>
                <a:ea typeface="Meiryo UI" pitchFamily="50" charset="-128"/>
                <a:cs typeface="Meiryo UI" pitchFamily="50" charset="-128"/>
              </a:rPr>
              <a:t>5,724</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15" name="テキスト ボックス 14"/>
          <p:cNvSpPr txBox="1"/>
          <p:nvPr/>
        </p:nvSpPr>
        <p:spPr>
          <a:xfrm>
            <a:off x="226595" y="1348978"/>
            <a:ext cx="6108342" cy="2400657"/>
          </a:xfrm>
          <a:prstGeom prst="rect">
            <a:avLst/>
          </a:prstGeom>
          <a:noFill/>
        </p:spPr>
        <p:txBody>
          <a:bodyPr wrap="square" rtlCol="0">
            <a:spAutoFit/>
          </a:bodyPr>
          <a:lstStyle/>
          <a:p>
            <a:pPr>
              <a:spcBef>
                <a:spcPct val="0"/>
              </a:spcBef>
            </a:pPr>
            <a:r>
              <a:rPr lang="ja-JP" altLang="en-US" sz="1300" dirty="0" smtClean="0">
                <a:latin typeface="Meiryo UI" pitchFamily="50" charset="-128"/>
                <a:ea typeface="Meiryo UI" pitchFamily="50" charset="-128"/>
                <a:cs typeface="Meiryo UI" pitchFamily="50" charset="-128"/>
              </a:rPr>
              <a:t>◆都市部</a:t>
            </a:r>
            <a:r>
              <a:rPr lang="ja-JP" altLang="en-US" sz="1300" dirty="0">
                <a:latin typeface="Meiryo UI" pitchFamily="50" charset="-128"/>
                <a:ea typeface="Meiryo UI" pitchFamily="50" charset="-128"/>
                <a:cs typeface="Meiryo UI" pitchFamily="50" charset="-128"/>
              </a:rPr>
              <a:t>の賦存量が多く、近年国の規制緩和も進む「下水熱」</a:t>
            </a:r>
            <a:r>
              <a:rPr lang="ja-JP" altLang="en-US" sz="1300" dirty="0" smtClean="0">
                <a:latin typeface="Meiryo UI" pitchFamily="50" charset="-128"/>
                <a:ea typeface="Meiryo UI" pitchFamily="50" charset="-128"/>
                <a:cs typeface="Meiryo UI" pitchFamily="50" charset="-128"/>
              </a:rPr>
              <a:t>の利用を促進します。</a:t>
            </a:r>
            <a:endParaRPr lang="en-US" altLang="ja-JP" sz="1300" dirty="0" smtClean="0">
              <a:latin typeface="Meiryo UI" pitchFamily="50" charset="-128"/>
              <a:ea typeface="Meiryo UI" pitchFamily="50" charset="-128"/>
              <a:cs typeface="Meiryo UI" pitchFamily="50" charset="-128"/>
            </a:endParaRPr>
          </a:p>
          <a:p>
            <a:pPr marL="177800">
              <a:spcBef>
                <a:spcPct val="0"/>
              </a:spcBef>
            </a:pPr>
            <a:r>
              <a:rPr lang="ja-JP" altLang="en-US" sz="1300" dirty="0" smtClean="0">
                <a:latin typeface="Meiryo UI" pitchFamily="50" charset="-128"/>
                <a:ea typeface="Meiryo UI" pitchFamily="50" charset="-128"/>
                <a:cs typeface="Meiryo UI" pitchFamily="50" charset="-128"/>
              </a:rPr>
              <a:t>また、中小企業等省エネに関心の高い事業者へ幅広く</a:t>
            </a:r>
            <a:r>
              <a:rPr lang="ja-JP" altLang="en-US" sz="1300" dirty="0">
                <a:latin typeface="Meiryo UI" pitchFamily="50" charset="-128"/>
                <a:ea typeface="Meiryo UI" pitchFamily="50" charset="-128"/>
                <a:cs typeface="Meiryo UI" pitchFamily="50" charset="-128"/>
              </a:rPr>
              <a:t>熱源利用として普及させることを目的とします。</a:t>
            </a:r>
            <a:endParaRPr lang="en-US" altLang="ja-JP" sz="1300" dirty="0">
              <a:latin typeface="Meiryo UI" pitchFamily="50" charset="-128"/>
              <a:ea typeface="Meiryo UI" pitchFamily="50" charset="-128"/>
              <a:cs typeface="Meiryo UI" pitchFamily="50" charset="-128"/>
            </a:endParaRPr>
          </a:p>
          <a:p>
            <a:pPr>
              <a:spcBef>
                <a:spcPct val="0"/>
              </a:spcBef>
            </a:pPr>
            <a:endParaRPr lang="en-US" altLang="ja-JP" sz="1300" dirty="0" smtClean="0">
              <a:latin typeface="Meiryo UI" pitchFamily="50" charset="-128"/>
              <a:ea typeface="Meiryo UI" pitchFamily="50" charset="-128"/>
              <a:cs typeface="Meiryo UI" pitchFamily="50" charset="-128"/>
            </a:endParaRPr>
          </a:p>
          <a:p>
            <a:pPr marL="177800" indent="-177800">
              <a:spcBef>
                <a:spcPct val="0"/>
              </a:spcBef>
            </a:pPr>
            <a:r>
              <a:rPr lang="ja-JP" altLang="en-US" sz="1300" dirty="0" smtClean="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府域に賦存量が多い（全国第</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位）</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下水熱利用</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を促進するため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流域下水幹線の熱利用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ポテンシャルマップ（下水幹線の位置・流量・温度・管更正計画など）を作成し</a:t>
            </a:r>
            <a:r>
              <a:rPr lang="ja-JP" altLang="en-US" sz="1300" dirty="0" smtClean="0">
                <a:solidFill>
                  <a:srgbClr val="000000"/>
                </a:solidFill>
                <a:latin typeface="Meiryo UI" pitchFamily="50" charset="-128"/>
                <a:ea typeface="Meiryo UI" pitchFamily="50" charset="-128"/>
                <a:cs typeface="Meiryo UI" pitchFamily="50" charset="-128"/>
              </a:rPr>
              <a:t>、</a:t>
            </a:r>
            <a:r>
              <a:rPr lang="ja-JP" altLang="en-US" sz="1300" dirty="0">
                <a:solidFill>
                  <a:srgbClr val="000000"/>
                </a:solidFill>
                <a:latin typeface="Meiryo UI" pitchFamily="50" charset="-128"/>
                <a:ea typeface="Meiryo UI" pitchFamily="50" charset="-128"/>
                <a:cs typeface="Meiryo UI" pitchFamily="50" charset="-128"/>
              </a:rPr>
              <a:t>民間事業者に</a:t>
            </a:r>
            <a:r>
              <a:rPr lang="ja-JP" altLang="en-US" sz="1300" dirty="0" smtClean="0">
                <a:solidFill>
                  <a:srgbClr val="000000"/>
                </a:solidFill>
                <a:latin typeface="Meiryo UI" pitchFamily="50" charset="-128"/>
                <a:ea typeface="Meiryo UI" pitchFamily="50" charset="-128"/>
                <a:cs typeface="Meiryo UI" pitchFamily="50" charset="-128"/>
              </a:rPr>
              <a:t>よる大規模再開発計画</a:t>
            </a:r>
            <a:r>
              <a:rPr lang="ja-JP" altLang="en-US" sz="1300" dirty="0">
                <a:solidFill>
                  <a:srgbClr val="000000"/>
                </a:solidFill>
                <a:latin typeface="Meiryo UI" pitchFamily="50" charset="-128"/>
                <a:ea typeface="Meiryo UI" pitchFamily="50" charset="-128"/>
                <a:cs typeface="Meiryo UI" pitchFamily="50" charset="-128"/>
              </a:rPr>
              <a:t>等の熱利用ニーズを</a:t>
            </a:r>
            <a:r>
              <a:rPr lang="ja-JP" altLang="en-US" sz="1300" dirty="0" smtClean="0">
                <a:solidFill>
                  <a:srgbClr val="000000"/>
                </a:solidFill>
                <a:latin typeface="Meiryo UI" pitchFamily="50" charset="-128"/>
                <a:ea typeface="Meiryo UI" pitchFamily="50" charset="-128"/>
                <a:cs typeface="Meiryo UI" pitchFamily="50" charset="-128"/>
              </a:rPr>
              <a:t>整理し、</a:t>
            </a:r>
            <a:r>
              <a:rPr lang="ja-JP" altLang="en-US" sz="1300" dirty="0">
                <a:solidFill>
                  <a:srgbClr val="000000"/>
                </a:solidFill>
                <a:latin typeface="Meiryo UI" pitchFamily="50" charset="-128"/>
                <a:ea typeface="Meiryo UI" pitchFamily="50" charset="-128"/>
                <a:cs typeface="Meiryo UI" pitchFamily="50" charset="-128"/>
              </a:rPr>
              <a:t>両者のマッチングを</a:t>
            </a:r>
            <a:r>
              <a:rPr lang="ja-JP" altLang="en-US" sz="1300" dirty="0" smtClean="0">
                <a:solidFill>
                  <a:srgbClr val="000000"/>
                </a:solidFill>
                <a:latin typeface="Meiryo UI" pitchFamily="50" charset="-128"/>
                <a:ea typeface="Meiryo UI" pitchFamily="50" charset="-128"/>
                <a:cs typeface="Meiryo UI" pitchFamily="50" charset="-128"/>
              </a:rPr>
              <a:t>行います。</a:t>
            </a:r>
            <a:endParaRPr lang="en-US" altLang="ja-JP" sz="1300" dirty="0">
              <a:solidFill>
                <a:srgbClr val="000000"/>
              </a:solidFill>
              <a:latin typeface="Meiryo UI" pitchFamily="50" charset="-128"/>
              <a:ea typeface="Meiryo UI" pitchFamily="50" charset="-128"/>
              <a:cs typeface="Meiryo UI" pitchFamily="50" charset="-128"/>
            </a:endParaRPr>
          </a:p>
          <a:p>
            <a:pPr>
              <a:spcBef>
                <a:spcPct val="0"/>
              </a:spcBef>
            </a:pPr>
            <a:endParaRPr lang="ja-JP" altLang="en-US" sz="1300" dirty="0" smtClean="0">
              <a:latin typeface="Meiryo UI" pitchFamily="50" charset="-128"/>
              <a:ea typeface="Meiryo UI" pitchFamily="50" charset="-128"/>
              <a:cs typeface="Meiryo UI" pitchFamily="50" charset="-128"/>
            </a:endParaRPr>
          </a:p>
          <a:p>
            <a:pPr marL="900113" indent="-900113" fontAlgn="auto">
              <a:spcBef>
                <a:spcPts val="0"/>
              </a:spcBef>
              <a:spcAft>
                <a:spcPts val="0"/>
              </a:spcAft>
              <a:defRPr/>
            </a:pPr>
            <a:r>
              <a:rPr lang="ja-JP" altLang="en-US" sz="1300" dirty="0" smtClean="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下水熱・・・</a:t>
            </a:r>
            <a:r>
              <a:rPr lang="ja-JP" altLang="en-US" sz="1000" dirty="0">
                <a:solidFill>
                  <a:prstClr val="black"/>
                </a:solidFill>
                <a:latin typeface="Meiryo UI" panose="020B0604030504040204" pitchFamily="50" charset="-128"/>
                <a:ea typeface="Meiryo UI" panose="020B0604030504040204" pitchFamily="50" charset="-128"/>
              </a:rPr>
              <a:t>・下水水温と大気温との</a:t>
            </a:r>
            <a:r>
              <a:rPr lang="ja-JP" altLang="en-US" sz="1000" dirty="0" smtClean="0">
                <a:solidFill>
                  <a:prstClr val="black"/>
                </a:solidFill>
                <a:latin typeface="Meiryo UI" panose="020B0604030504040204" pitchFamily="50" charset="-128"/>
                <a:ea typeface="Meiryo UI" panose="020B0604030504040204" pitchFamily="50" charset="-128"/>
              </a:rPr>
              <a:t>差（温度差エネルギー</a:t>
            </a:r>
            <a:r>
              <a:rPr lang="ja-JP" altLang="en-US" sz="1000" dirty="0">
                <a:solidFill>
                  <a:prstClr val="black"/>
                </a:solidFill>
                <a:latin typeface="Meiryo UI" panose="020B0604030504040204" pitchFamily="50" charset="-128"/>
                <a:ea typeface="Meiryo UI" panose="020B0604030504040204" pitchFamily="50" charset="-128"/>
              </a:rPr>
              <a:t>）を、冷暖房や</a:t>
            </a:r>
            <a:r>
              <a:rPr lang="ja-JP" altLang="en-US" sz="1000" dirty="0" smtClean="0">
                <a:solidFill>
                  <a:prstClr val="black"/>
                </a:solidFill>
                <a:latin typeface="Meiryo UI" panose="020B0604030504040204" pitchFamily="50" charset="-128"/>
                <a:ea typeface="Meiryo UI" panose="020B0604030504040204" pitchFamily="50" charset="-128"/>
              </a:rPr>
              <a:t>給湯等に活用・</a:t>
            </a:r>
            <a:r>
              <a:rPr lang="ja-JP" altLang="en-US" sz="1000" dirty="0">
                <a:solidFill>
                  <a:prstClr val="black"/>
                </a:solidFill>
                <a:latin typeface="Meiryo UI" panose="020B0604030504040204" pitchFamily="50" charset="-128"/>
                <a:ea typeface="Meiryo UI" panose="020B0604030504040204" pitchFamily="50" charset="-128"/>
              </a:rPr>
              <a:t>利用する下水の種類（処理水、</a:t>
            </a:r>
            <a:r>
              <a:rPr lang="ja-JP" altLang="en-US" sz="1000" dirty="0" smtClean="0">
                <a:solidFill>
                  <a:prstClr val="black"/>
                </a:solidFill>
                <a:latin typeface="Meiryo UI" panose="020B0604030504040204" pitchFamily="50" charset="-128"/>
                <a:ea typeface="Meiryo UI" panose="020B0604030504040204" pitchFamily="50" charset="-128"/>
              </a:rPr>
              <a:t>未処理下水</a:t>
            </a:r>
            <a:r>
              <a:rPr lang="ja-JP" altLang="en-US" sz="1000" dirty="0">
                <a:solidFill>
                  <a:prstClr val="black"/>
                </a:solidFill>
                <a:latin typeface="Meiryo UI" panose="020B0604030504040204" pitchFamily="50" charset="-128"/>
                <a:ea typeface="Meiryo UI" panose="020B0604030504040204" pitchFamily="50" charset="-128"/>
              </a:rPr>
              <a:t>）、利用方法（間接利用</a:t>
            </a:r>
            <a:r>
              <a:rPr lang="ja-JP" altLang="en-US" sz="1000" dirty="0" smtClean="0">
                <a:solidFill>
                  <a:prstClr val="black"/>
                </a:solidFill>
                <a:latin typeface="Meiryo UI" panose="020B0604030504040204" pitchFamily="50" charset="-128"/>
                <a:ea typeface="Meiryo UI" panose="020B0604030504040204" pitchFamily="50" charset="-128"/>
              </a:rPr>
              <a:t>、直接利用</a:t>
            </a:r>
            <a:r>
              <a:rPr lang="ja-JP" altLang="en-US" sz="1000" dirty="0">
                <a:solidFill>
                  <a:prstClr val="black"/>
                </a:solidFill>
                <a:latin typeface="Meiryo UI" panose="020B0604030504040204" pitchFamily="50" charset="-128"/>
                <a:ea typeface="Meiryo UI" panose="020B0604030504040204" pitchFamily="50" charset="-128"/>
              </a:rPr>
              <a:t>）により</a:t>
            </a:r>
            <a:r>
              <a:rPr lang="en-US" altLang="ja-JP" sz="1000" dirty="0">
                <a:solidFill>
                  <a:prstClr val="black"/>
                </a:solidFill>
                <a:latin typeface="Meiryo UI" panose="020B0604030504040204" pitchFamily="50" charset="-128"/>
                <a:ea typeface="Meiryo UI" panose="020B0604030504040204" pitchFamily="50" charset="-128"/>
              </a:rPr>
              <a:t>4</a:t>
            </a:r>
            <a:r>
              <a:rPr lang="ja-JP" altLang="en-US" sz="1000" dirty="0" smtClean="0">
                <a:solidFill>
                  <a:prstClr val="black"/>
                </a:solidFill>
                <a:latin typeface="Meiryo UI" panose="020B0604030504040204" pitchFamily="50" charset="-128"/>
                <a:ea typeface="Meiryo UI" panose="020B0604030504040204" pitchFamily="50" charset="-128"/>
              </a:rPr>
              <a:t>タイプあり、幅広い</a:t>
            </a:r>
            <a:r>
              <a:rPr lang="ja-JP" altLang="en-US" sz="1000" dirty="0">
                <a:solidFill>
                  <a:prstClr val="black"/>
                </a:solidFill>
                <a:latin typeface="Meiryo UI" panose="020B0604030504040204" pitchFamily="50" charset="-128"/>
                <a:ea typeface="Meiryo UI" panose="020B0604030504040204" pitchFamily="50" charset="-128"/>
              </a:rPr>
              <a:t>利用のため</a:t>
            </a:r>
            <a:r>
              <a:rPr lang="ja-JP" altLang="en-US" sz="1000" dirty="0" smtClean="0">
                <a:solidFill>
                  <a:prstClr val="black"/>
                </a:solidFill>
                <a:latin typeface="Meiryo UI" panose="020B0604030504040204" pitchFamily="50" charset="-128"/>
                <a:ea typeface="Meiryo UI" panose="020B0604030504040204" pitchFamily="50" charset="-128"/>
              </a:rPr>
              <a:t>には</a:t>
            </a:r>
            <a:r>
              <a:rPr lang="ja-JP" altLang="en-US" sz="1000" dirty="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未処理</a:t>
            </a:r>
            <a:r>
              <a:rPr lang="ja-JP" altLang="en-US" sz="1000" dirty="0">
                <a:solidFill>
                  <a:prstClr val="black"/>
                </a:solidFill>
                <a:latin typeface="Meiryo UI" panose="020B0604030504040204" pitchFamily="50" charset="-128"/>
                <a:ea typeface="Meiryo UI" panose="020B0604030504040204" pitchFamily="50" charset="-128"/>
              </a:rPr>
              <a:t>水の</a:t>
            </a:r>
            <a:r>
              <a:rPr lang="ja-JP" altLang="en-US" sz="1000" dirty="0" smtClean="0">
                <a:solidFill>
                  <a:prstClr val="black"/>
                </a:solidFill>
                <a:latin typeface="Meiryo UI" panose="020B0604030504040204" pitchFamily="50" charset="-128"/>
                <a:ea typeface="Meiryo UI" panose="020B0604030504040204" pitchFamily="50" charset="-128"/>
              </a:rPr>
              <a:t>利用が重要</a:t>
            </a:r>
            <a:r>
              <a:rPr lang="ja-JP" altLang="en-US" sz="1000" dirty="0" smtClean="0">
                <a:latin typeface="Meiryo UI" pitchFamily="50" charset="-128"/>
                <a:ea typeface="Meiryo UI" pitchFamily="50" charset="-128"/>
                <a:cs typeface="Meiryo UI" pitchFamily="50" charset="-128"/>
              </a:rPr>
              <a:t>。</a:t>
            </a:r>
            <a:endParaRPr lang="ja-JP" altLang="en-US" sz="1000" dirty="0">
              <a:latin typeface="Meiryo UI" pitchFamily="50" charset="-128"/>
              <a:ea typeface="Meiryo UI" pitchFamily="50" charset="-128"/>
              <a:cs typeface="Meiryo UI" pitchFamily="50" charset="-128"/>
            </a:endParaRPr>
          </a:p>
        </p:txBody>
      </p:sp>
      <p:pic>
        <p:nvPicPr>
          <p:cNvPr id="16" name="図 10"/>
          <p:cNvPicPr>
            <a:picLocks noChangeAspect="1" noChangeArrowheads="1"/>
          </p:cNvPicPr>
          <p:nvPr/>
        </p:nvPicPr>
        <p:blipFill>
          <a:blip r:embed="rId2">
            <a:extLst>
              <a:ext uri="{28A0092B-C50C-407E-A947-70E740481C1C}">
                <a14:useLocalDpi xmlns:a14="http://schemas.microsoft.com/office/drawing/2010/main" val="0"/>
              </a:ext>
            </a:extLst>
          </a:blip>
          <a:srcRect l="7413" t="15710" r="29344" b="17844"/>
          <a:stretch>
            <a:fillRect/>
          </a:stretch>
        </p:blipFill>
        <p:spPr bwMode="auto">
          <a:xfrm>
            <a:off x="6416825" y="1424353"/>
            <a:ext cx="3097368" cy="203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0"/>
          <p:cNvSpPr txBox="1">
            <a:spLocks noChangeArrowheads="1"/>
          </p:cNvSpPr>
          <p:nvPr/>
        </p:nvSpPr>
        <p:spPr bwMode="auto">
          <a:xfrm>
            <a:off x="7141628" y="3445839"/>
            <a:ext cx="18415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Meiryo UI" pitchFamily="50" charset="-128"/>
                <a:ea typeface="Meiryo UI" pitchFamily="50" charset="-128"/>
                <a:cs typeface="Meiryo UI" pitchFamily="50" charset="-128"/>
              </a:rPr>
              <a:t>気温と下水熱の温度差イメージ</a:t>
            </a:r>
          </a:p>
        </p:txBody>
      </p:sp>
      <p:pic>
        <p:nvPicPr>
          <p:cNvPr id="20"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405103" y="3735988"/>
            <a:ext cx="6748943" cy="270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10"/>
          <p:cNvSpPr txBox="1">
            <a:spLocks noChangeArrowheads="1"/>
          </p:cNvSpPr>
          <p:nvPr/>
        </p:nvSpPr>
        <p:spPr bwMode="auto">
          <a:xfrm>
            <a:off x="459695" y="4063831"/>
            <a:ext cx="18058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a:latin typeface="ＭＳ Ｐゴシック" charset="-128"/>
                <a:ea typeface="Meiryo UI" pitchFamily="50" charset="-128"/>
                <a:cs typeface="Meiryo UI" pitchFamily="50" charset="-128"/>
              </a:rPr>
              <a:t>★</a:t>
            </a:r>
            <a:r>
              <a:rPr lang="ja-JP" altLang="en-US" sz="1400" b="0" i="0" dirty="0" smtClean="0">
                <a:latin typeface="Meiryo UI" pitchFamily="50" charset="-128"/>
                <a:ea typeface="Meiryo UI" pitchFamily="50" charset="-128"/>
                <a:cs typeface="Meiryo UI" pitchFamily="50" charset="-128"/>
              </a:rPr>
              <a:t>下水熱利用イメージ</a:t>
            </a:r>
            <a:endParaRPr lang="en-US" altLang="ja-JP" sz="1100" b="0" i="0" dirty="0" smtClean="0">
              <a:latin typeface="ＭＳ Ｐゴシック" charset="-128"/>
              <a:ea typeface="Meiryo UI" pitchFamily="50" charset="-128"/>
              <a:cs typeface="Meiryo UI" pitchFamily="50" charset="-128"/>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81397" y="3741395"/>
            <a:ext cx="1818028" cy="258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20"/>
          <p:cNvSpPr txBox="1">
            <a:spLocks noChangeArrowheads="1"/>
          </p:cNvSpPr>
          <p:nvPr/>
        </p:nvSpPr>
        <p:spPr bwMode="auto">
          <a:xfrm>
            <a:off x="7387296" y="6368815"/>
            <a:ext cx="14428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000" dirty="0">
                <a:latin typeface="Meiryo UI" pitchFamily="50" charset="-128"/>
                <a:ea typeface="Meiryo UI" pitchFamily="50" charset="-128"/>
                <a:cs typeface="Meiryo UI" pitchFamily="50" charset="-128"/>
              </a:rPr>
              <a:t>ポテンシャルマップのイメージ</a:t>
            </a:r>
          </a:p>
        </p:txBody>
      </p:sp>
    </p:spTree>
    <p:extLst>
      <p:ext uri="{BB962C8B-B14F-4D97-AF65-F5344CB8AC3E}">
        <p14:creationId xmlns:p14="http://schemas.microsoft.com/office/powerpoint/2010/main" val="150897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20940</TotalTime>
  <Words>1231</Words>
  <Application>Microsoft Office PowerPoint</Application>
  <PresentationFormat>A4 210 x 297 mm</PresentationFormat>
  <Paragraphs>294</Paragraphs>
  <Slides>12</Slides>
  <Notes>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大阪府･大阪市で取組む エネルギー関連の施策事業集 ～2016年度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dc:title>
  <dc:creator>田村　友宣</dc:creator>
  <cp:lastModifiedBy>三島　博樹</cp:lastModifiedBy>
  <cp:revision>1257</cp:revision>
  <cp:lastPrinted>2016-02-03T07:56:43Z</cp:lastPrinted>
  <dcterms:created xsi:type="dcterms:W3CDTF">2014-02-03T04:47:03Z</dcterms:created>
  <dcterms:modified xsi:type="dcterms:W3CDTF">2016-02-09T02:21:50Z</dcterms:modified>
</cp:coreProperties>
</file>