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2" r:id="rId2"/>
    <p:sldId id="274" r:id="rId3"/>
    <p:sldId id="285" r:id="rId4"/>
    <p:sldId id="273" r:id="rId5"/>
    <p:sldId id="286" r:id="rId6"/>
    <p:sldId id="280" r:id="rId7"/>
    <p:sldId id="284" r:id="rId8"/>
    <p:sldId id="283" r:id="rId9"/>
    <p:sldId id="282" r:id="rId10"/>
    <p:sldId id="281" r:id="rId11"/>
    <p:sldId id="276" r:id="rId12"/>
    <p:sldId id="279" r:id="rId13"/>
  </p:sldIdLst>
  <p:sldSz cx="7561263" cy="10693400"/>
  <p:notesSz cx="6807200" cy="9939338"/>
  <p:defaultTextStyle>
    <a:defPPr>
      <a:defRPr lang="ja-JP"/>
    </a:defPPr>
    <a:lvl1pPr marL="0" algn="l" defTabSz="995690" rtl="0" eaLnBrk="1" latinLnBrk="0" hangingPunct="1">
      <a:defRPr kumimoji="1" sz="2000" kern="1200">
        <a:solidFill>
          <a:schemeClr val="tx1"/>
        </a:solidFill>
        <a:latin typeface="+mn-lt"/>
        <a:ea typeface="+mn-ea"/>
        <a:cs typeface="+mn-cs"/>
      </a:defRPr>
    </a:lvl1pPr>
    <a:lvl2pPr marL="497845" algn="l" defTabSz="995690" rtl="0" eaLnBrk="1" latinLnBrk="0" hangingPunct="1">
      <a:defRPr kumimoji="1" sz="2000" kern="1200">
        <a:solidFill>
          <a:schemeClr val="tx1"/>
        </a:solidFill>
        <a:latin typeface="+mn-lt"/>
        <a:ea typeface="+mn-ea"/>
        <a:cs typeface="+mn-cs"/>
      </a:defRPr>
    </a:lvl2pPr>
    <a:lvl3pPr marL="995690" algn="l" defTabSz="995690" rtl="0" eaLnBrk="1" latinLnBrk="0" hangingPunct="1">
      <a:defRPr kumimoji="1" sz="2000" kern="1200">
        <a:solidFill>
          <a:schemeClr val="tx1"/>
        </a:solidFill>
        <a:latin typeface="+mn-lt"/>
        <a:ea typeface="+mn-ea"/>
        <a:cs typeface="+mn-cs"/>
      </a:defRPr>
    </a:lvl3pPr>
    <a:lvl4pPr marL="1493535" algn="l" defTabSz="995690" rtl="0" eaLnBrk="1" latinLnBrk="0" hangingPunct="1">
      <a:defRPr kumimoji="1" sz="2000" kern="1200">
        <a:solidFill>
          <a:schemeClr val="tx1"/>
        </a:solidFill>
        <a:latin typeface="+mn-lt"/>
        <a:ea typeface="+mn-ea"/>
        <a:cs typeface="+mn-cs"/>
      </a:defRPr>
    </a:lvl4pPr>
    <a:lvl5pPr marL="1991380" algn="l" defTabSz="995690" rtl="0" eaLnBrk="1" latinLnBrk="0" hangingPunct="1">
      <a:defRPr kumimoji="1" sz="2000" kern="1200">
        <a:solidFill>
          <a:schemeClr val="tx1"/>
        </a:solidFill>
        <a:latin typeface="+mn-lt"/>
        <a:ea typeface="+mn-ea"/>
        <a:cs typeface="+mn-cs"/>
      </a:defRPr>
    </a:lvl5pPr>
    <a:lvl6pPr marL="2489225" algn="l" defTabSz="995690" rtl="0" eaLnBrk="1" latinLnBrk="0" hangingPunct="1">
      <a:defRPr kumimoji="1" sz="2000" kern="1200">
        <a:solidFill>
          <a:schemeClr val="tx1"/>
        </a:solidFill>
        <a:latin typeface="+mn-lt"/>
        <a:ea typeface="+mn-ea"/>
        <a:cs typeface="+mn-cs"/>
      </a:defRPr>
    </a:lvl6pPr>
    <a:lvl7pPr marL="2987070" algn="l" defTabSz="995690" rtl="0" eaLnBrk="1" latinLnBrk="0" hangingPunct="1">
      <a:defRPr kumimoji="1" sz="2000" kern="1200">
        <a:solidFill>
          <a:schemeClr val="tx1"/>
        </a:solidFill>
        <a:latin typeface="+mn-lt"/>
        <a:ea typeface="+mn-ea"/>
        <a:cs typeface="+mn-cs"/>
      </a:defRPr>
    </a:lvl7pPr>
    <a:lvl8pPr marL="3484916" algn="l" defTabSz="995690" rtl="0" eaLnBrk="1" latinLnBrk="0" hangingPunct="1">
      <a:defRPr kumimoji="1" sz="2000" kern="1200">
        <a:solidFill>
          <a:schemeClr val="tx1"/>
        </a:solidFill>
        <a:latin typeface="+mn-lt"/>
        <a:ea typeface="+mn-ea"/>
        <a:cs typeface="+mn-cs"/>
      </a:defRPr>
    </a:lvl8pPr>
    <a:lvl9pPr marL="3982761" algn="l" defTabSz="995690" rtl="0" eaLnBrk="1" latinLnBrk="0" hangingPunct="1">
      <a:defRPr kumimoji="1"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CC"/>
    <a:srgbClr val="66FFFF"/>
    <a:srgbClr val="FF6600"/>
    <a:srgbClr val="FFFFCC"/>
    <a:srgbClr val="CCFF99"/>
    <a:srgbClr val="CCFFFF"/>
    <a:srgbClr val="99FF66"/>
    <a:srgbClr val="00FF9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9820" autoAdjust="0"/>
  </p:normalViewPr>
  <p:slideViewPr>
    <p:cSldViewPr>
      <p:cViewPr>
        <p:scale>
          <a:sx n="66" d="100"/>
          <a:sy n="66" d="100"/>
        </p:scale>
        <p:origin x="-1746" y="750"/>
      </p:cViewPr>
      <p:guideLst>
        <p:guide orient="horz" pos="3369"/>
        <p:guide pos="238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15" tIns="45708" rIns="91415"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0"/>
            <a:ext cx="2949575" cy="496888"/>
          </a:xfrm>
          <a:prstGeom prst="rect">
            <a:avLst/>
          </a:prstGeom>
        </p:spPr>
        <p:txBody>
          <a:bodyPr vert="horz" lIns="91415" tIns="45708" rIns="91415" bIns="45708" rtlCol="0"/>
          <a:lstStyle>
            <a:lvl1pPr algn="r">
              <a:defRPr sz="1200"/>
            </a:lvl1pPr>
          </a:lstStyle>
          <a:p>
            <a:fld id="{A9847F49-BFAC-4C64-B1F2-C47CC120E884}" type="datetimeFigureOut">
              <a:rPr kumimoji="1" lang="ja-JP" altLang="en-US" smtClean="0"/>
              <a:t>2015/7/15</a:t>
            </a:fld>
            <a:endParaRPr kumimoji="1" lang="ja-JP" altLang="en-US"/>
          </a:p>
        </p:txBody>
      </p:sp>
      <p:sp>
        <p:nvSpPr>
          <p:cNvPr id="4" name="スライド イメージ プレースホルダー 3"/>
          <p:cNvSpPr>
            <a:spLocks noGrp="1" noRot="1" noChangeAspect="1"/>
          </p:cNvSpPr>
          <p:nvPr>
            <p:ph type="sldImg" idx="2"/>
          </p:nvPr>
        </p:nvSpPr>
        <p:spPr>
          <a:xfrm>
            <a:off x="2085975" y="746125"/>
            <a:ext cx="2635250" cy="3725863"/>
          </a:xfrm>
          <a:prstGeom prst="rect">
            <a:avLst/>
          </a:prstGeom>
          <a:noFill/>
          <a:ln w="12700">
            <a:solidFill>
              <a:prstClr val="black"/>
            </a:solidFill>
          </a:ln>
        </p:spPr>
        <p:txBody>
          <a:bodyPr vert="horz" lIns="91415" tIns="45708" rIns="91415" bIns="45708"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15" tIns="45708" rIns="91415" bIns="4570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863"/>
            <a:ext cx="2949575" cy="496887"/>
          </a:xfrm>
          <a:prstGeom prst="rect">
            <a:avLst/>
          </a:prstGeom>
        </p:spPr>
        <p:txBody>
          <a:bodyPr vert="horz" lIns="91415" tIns="45708" rIns="91415"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3"/>
            <a:ext cx="2949575" cy="496887"/>
          </a:xfrm>
          <a:prstGeom prst="rect">
            <a:avLst/>
          </a:prstGeom>
        </p:spPr>
        <p:txBody>
          <a:bodyPr vert="horz" lIns="91415" tIns="45708" rIns="91415" bIns="45708" rtlCol="0" anchor="b"/>
          <a:lstStyle>
            <a:lvl1pPr algn="r">
              <a:defRPr sz="1200"/>
            </a:lvl1pPr>
          </a:lstStyle>
          <a:p>
            <a:fld id="{93081ACD-0CFA-4891-925F-3A66BE62EE3A}" type="slidenum">
              <a:rPr kumimoji="1" lang="ja-JP" altLang="en-US" smtClean="0"/>
              <a:t>‹#›</a:t>
            </a:fld>
            <a:endParaRPr kumimoji="1" lang="ja-JP" altLang="en-US"/>
          </a:p>
        </p:txBody>
      </p:sp>
    </p:spTree>
    <p:extLst>
      <p:ext uri="{BB962C8B-B14F-4D97-AF65-F5344CB8AC3E}">
        <p14:creationId xmlns:p14="http://schemas.microsoft.com/office/powerpoint/2010/main" val="18102077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21890"/>
            <a:ext cx="6427074" cy="2292150"/>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34190" y="6059595"/>
            <a:ext cx="5292884" cy="2732757"/>
          </a:xfrm>
        </p:spPr>
        <p:txBody>
          <a:bodyPr/>
          <a:lstStyle>
            <a:lvl1pPr marL="0" indent="0" algn="ctr">
              <a:buNone/>
              <a:defRPr>
                <a:solidFill>
                  <a:schemeClr val="tx1">
                    <a:tint val="75000"/>
                  </a:schemeClr>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E92F8D5-7028-4E4E-AE8E-AF10661F17D1}" type="datetime1">
              <a:rPr kumimoji="1" lang="ja-JP" altLang="en-US" smtClean="0"/>
              <a:t>2015/7/15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D85550-DDED-4286-BFF2-0D2448B8BF0A}" type="slidenum">
              <a:rPr kumimoji="1" lang="ja-JP" altLang="en-US" smtClean="0"/>
              <a:t>‹#›</a:t>
            </a:fld>
            <a:endParaRPr kumimoji="1" lang="ja-JP" altLang="en-US"/>
          </a:p>
        </p:txBody>
      </p:sp>
    </p:spTree>
    <p:extLst>
      <p:ext uri="{BB962C8B-B14F-4D97-AF65-F5344CB8AC3E}">
        <p14:creationId xmlns:p14="http://schemas.microsoft.com/office/powerpoint/2010/main" val="342702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7AA9341-95E1-4019-9675-DCBE7B719A79}" type="datetime1">
              <a:rPr kumimoji="1" lang="ja-JP" altLang="en-US" smtClean="0"/>
              <a:t>2015/7/15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D85550-DDED-4286-BFF2-0D2448B8BF0A}" type="slidenum">
              <a:rPr kumimoji="1" lang="ja-JP" altLang="en-US" smtClean="0"/>
              <a:t>‹#›</a:t>
            </a:fld>
            <a:endParaRPr kumimoji="1" lang="ja-JP" altLang="en-US"/>
          </a:p>
        </p:txBody>
      </p:sp>
    </p:spTree>
    <p:extLst>
      <p:ext uri="{BB962C8B-B14F-4D97-AF65-F5344CB8AC3E}">
        <p14:creationId xmlns:p14="http://schemas.microsoft.com/office/powerpoint/2010/main" val="3646495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481916" y="428235"/>
            <a:ext cx="1701284" cy="912404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78063" y="428235"/>
            <a:ext cx="4977831" cy="912404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B90015D-E346-4F4B-922C-3A8548C73423}" type="datetime1">
              <a:rPr kumimoji="1" lang="ja-JP" altLang="en-US" smtClean="0"/>
              <a:t>2015/7/15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D85550-DDED-4286-BFF2-0D2448B8BF0A}" type="slidenum">
              <a:rPr kumimoji="1" lang="ja-JP" altLang="en-US" smtClean="0"/>
              <a:t>‹#›</a:t>
            </a:fld>
            <a:endParaRPr kumimoji="1" lang="ja-JP" altLang="en-US"/>
          </a:p>
        </p:txBody>
      </p:sp>
    </p:spTree>
    <p:extLst>
      <p:ext uri="{BB962C8B-B14F-4D97-AF65-F5344CB8AC3E}">
        <p14:creationId xmlns:p14="http://schemas.microsoft.com/office/powerpoint/2010/main" val="339426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A76A68E-EE4D-4556-B3C3-C9C651F1D683}" type="datetime1">
              <a:rPr kumimoji="1" lang="ja-JP" altLang="en-US" smtClean="0"/>
              <a:t>2015/7/15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D85550-DDED-4286-BFF2-0D2448B8BF0A}" type="slidenum">
              <a:rPr kumimoji="1" lang="ja-JP" altLang="en-US" smtClean="0"/>
              <a:t>‹#›</a:t>
            </a:fld>
            <a:endParaRPr kumimoji="1" lang="ja-JP" altLang="en-US"/>
          </a:p>
        </p:txBody>
      </p:sp>
    </p:spTree>
    <p:extLst>
      <p:ext uri="{BB962C8B-B14F-4D97-AF65-F5344CB8AC3E}">
        <p14:creationId xmlns:p14="http://schemas.microsoft.com/office/powerpoint/2010/main" val="180397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9" y="6871502"/>
            <a:ext cx="6427074" cy="2123828"/>
          </a:xfrm>
        </p:spPr>
        <p:txBody>
          <a:bodyPr anchor="t"/>
          <a:lstStyle>
            <a:lvl1pPr algn="l">
              <a:defRPr sz="44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97289" y="4532322"/>
            <a:ext cx="6427074" cy="2339179"/>
          </a:xfrm>
        </p:spPr>
        <p:txBody>
          <a:bodyPr anchor="b"/>
          <a:lstStyle>
            <a:lvl1pPr marL="0" indent="0">
              <a:buNone/>
              <a:defRPr sz="2200">
                <a:solidFill>
                  <a:schemeClr val="tx1">
                    <a:tint val="75000"/>
                  </a:schemeClr>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41680B9-2DBE-4A9E-AAA8-A0717B1E6959}" type="datetime1">
              <a:rPr kumimoji="1" lang="ja-JP" altLang="en-US" smtClean="0"/>
              <a:t>2015/7/15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ED85550-DDED-4286-BFF2-0D2448B8BF0A}" type="slidenum">
              <a:rPr kumimoji="1" lang="ja-JP" altLang="en-US" smtClean="0"/>
              <a:t>‹#›</a:t>
            </a:fld>
            <a:endParaRPr kumimoji="1" lang="ja-JP" altLang="en-US"/>
          </a:p>
        </p:txBody>
      </p:sp>
    </p:spTree>
    <p:extLst>
      <p:ext uri="{BB962C8B-B14F-4D97-AF65-F5344CB8AC3E}">
        <p14:creationId xmlns:p14="http://schemas.microsoft.com/office/powerpoint/2010/main" val="4033391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78064" y="2495129"/>
            <a:ext cx="3339558" cy="705715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843642" y="2495129"/>
            <a:ext cx="3339558" cy="7057150"/>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00C3432-DB38-4DDB-87C0-B0C28002C068}" type="datetime1">
              <a:rPr kumimoji="1" lang="ja-JP" altLang="en-US" smtClean="0"/>
              <a:t>2015/7/15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ED85550-DDED-4286-BFF2-0D2448B8BF0A}" type="slidenum">
              <a:rPr kumimoji="1" lang="ja-JP" altLang="en-US" smtClean="0"/>
              <a:t>‹#›</a:t>
            </a:fld>
            <a:endParaRPr kumimoji="1" lang="ja-JP" altLang="en-US"/>
          </a:p>
        </p:txBody>
      </p:sp>
    </p:spTree>
    <p:extLst>
      <p:ext uri="{BB962C8B-B14F-4D97-AF65-F5344CB8AC3E}">
        <p14:creationId xmlns:p14="http://schemas.microsoft.com/office/powerpoint/2010/main" val="412262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8066" y="2393641"/>
            <a:ext cx="3340871" cy="997555"/>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78066" y="3391194"/>
            <a:ext cx="3340871" cy="616108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841021" y="2393641"/>
            <a:ext cx="3342183" cy="997555"/>
          </a:xfrm>
        </p:spPr>
        <p:txBody>
          <a:bodyPr anchor="b"/>
          <a:lstStyle>
            <a:lvl1pPr marL="0" indent="0">
              <a:buNone/>
              <a:defRPr sz="2600" b="1"/>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841021" y="3391194"/>
            <a:ext cx="3342183" cy="6161082"/>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B32C93C-BA19-45C1-871C-3412C114A098}" type="datetime1">
              <a:rPr kumimoji="1" lang="ja-JP" altLang="en-US" smtClean="0"/>
              <a:t>2015/7/15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ED85550-DDED-4286-BFF2-0D2448B8BF0A}" type="slidenum">
              <a:rPr kumimoji="1" lang="ja-JP" altLang="en-US" smtClean="0"/>
              <a:t>‹#›</a:t>
            </a:fld>
            <a:endParaRPr kumimoji="1" lang="ja-JP" altLang="en-US"/>
          </a:p>
        </p:txBody>
      </p:sp>
    </p:spTree>
    <p:extLst>
      <p:ext uri="{BB962C8B-B14F-4D97-AF65-F5344CB8AC3E}">
        <p14:creationId xmlns:p14="http://schemas.microsoft.com/office/powerpoint/2010/main" val="86860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0F5BAE6-0D60-41CC-9100-EF3383835E75}" type="datetime1">
              <a:rPr kumimoji="1" lang="ja-JP" altLang="en-US" smtClean="0"/>
              <a:t>2015/7/15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ED85550-DDED-4286-BFF2-0D2448B8BF0A}" type="slidenum">
              <a:rPr kumimoji="1" lang="ja-JP" altLang="en-US" smtClean="0"/>
              <a:t>‹#›</a:t>
            </a:fld>
            <a:endParaRPr kumimoji="1" lang="ja-JP" altLang="en-US"/>
          </a:p>
        </p:txBody>
      </p:sp>
    </p:spTree>
    <p:extLst>
      <p:ext uri="{BB962C8B-B14F-4D97-AF65-F5344CB8AC3E}">
        <p14:creationId xmlns:p14="http://schemas.microsoft.com/office/powerpoint/2010/main" val="3826944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F0F767E-9353-47D1-BE07-B6AD9942C22F}" type="datetime1">
              <a:rPr kumimoji="1" lang="ja-JP" altLang="en-US" smtClean="0"/>
              <a:t>2015/7/15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ED85550-DDED-4286-BFF2-0D2448B8BF0A}" type="slidenum">
              <a:rPr kumimoji="1" lang="ja-JP" altLang="en-US" smtClean="0"/>
              <a:t>‹#›</a:t>
            </a:fld>
            <a:endParaRPr kumimoji="1" lang="ja-JP" altLang="en-US"/>
          </a:p>
        </p:txBody>
      </p:sp>
    </p:spTree>
    <p:extLst>
      <p:ext uri="{BB962C8B-B14F-4D97-AF65-F5344CB8AC3E}">
        <p14:creationId xmlns:p14="http://schemas.microsoft.com/office/powerpoint/2010/main" val="4169195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5" y="425759"/>
            <a:ext cx="2487604" cy="1811938"/>
          </a:xfrm>
        </p:spPr>
        <p:txBody>
          <a:bodyPr anchor="b"/>
          <a:lstStyle>
            <a:lvl1pPr algn="l">
              <a:defRPr sz="22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956246" y="425760"/>
            <a:ext cx="4226957" cy="9126521"/>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78065" y="2237696"/>
            <a:ext cx="2487604" cy="7314584"/>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A920B8B-A871-4BCF-B20A-C88202605B0C}" type="datetime1">
              <a:rPr kumimoji="1" lang="ja-JP" altLang="en-US" smtClean="0"/>
              <a:t>2015/7/15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ED85550-DDED-4286-BFF2-0D2448B8BF0A}" type="slidenum">
              <a:rPr kumimoji="1" lang="ja-JP" altLang="en-US" smtClean="0"/>
              <a:t>‹#›</a:t>
            </a:fld>
            <a:endParaRPr kumimoji="1" lang="ja-JP" altLang="en-US"/>
          </a:p>
        </p:txBody>
      </p:sp>
    </p:spTree>
    <p:extLst>
      <p:ext uri="{BB962C8B-B14F-4D97-AF65-F5344CB8AC3E}">
        <p14:creationId xmlns:p14="http://schemas.microsoft.com/office/powerpoint/2010/main" val="4098535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1"/>
            <a:ext cx="4536758" cy="883692"/>
          </a:xfrm>
        </p:spPr>
        <p:txBody>
          <a:bodyPr anchor="b"/>
          <a:lstStyle>
            <a:lvl1pPr algn="l">
              <a:defRPr sz="22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482060" y="955476"/>
            <a:ext cx="4536758" cy="6416040"/>
          </a:xfrm>
        </p:spPr>
        <p:txBody>
          <a:bodyPr/>
          <a:lstStyle>
            <a:lvl1pPr marL="0" indent="0">
              <a:buNone/>
              <a:defRPr sz="35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endParaRPr kumimoji="1" lang="ja-JP" altLang="en-US"/>
          </a:p>
        </p:txBody>
      </p:sp>
      <p:sp>
        <p:nvSpPr>
          <p:cNvPr id="4" name="テキスト プレースホルダー 3"/>
          <p:cNvSpPr>
            <a:spLocks noGrp="1"/>
          </p:cNvSpPr>
          <p:nvPr>
            <p:ph type="body" sz="half" idx="2"/>
          </p:nvPr>
        </p:nvSpPr>
        <p:spPr>
          <a:xfrm>
            <a:off x="1482060" y="8369073"/>
            <a:ext cx="4536758" cy="1254988"/>
          </a:xfrm>
        </p:spPr>
        <p:txBody>
          <a:bodyPr/>
          <a:lstStyle>
            <a:lvl1pPr marL="0" indent="0">
              <a:buNone/>
              <a:defRPr sz="1500"/>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878BC64-930C-47A7-ABD5-EF7DBE4A87E8}" type="datetime1">
              <a:rPr kumimoji="1" lang="ja-JP" altLang="en-US" smtClean="0"/>
              <a:t>2015/7/15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ED85550-DDED-4286-BFF2-0D2448B8BF0A}" type="slidenum">
              <a:rPr kumimoji="1" lang="ja-JP" altLang="en-US" smtClean="0"/>
              <a:t>‹#›</a:t>
            </a:fld>
            <a:endParaRPr kumimoji="1" lang="ja-JP" altLang="en-US"/>
          </a:p>
        </p:txBody>
      </p:sp>
    </p:spTree>
    <p:extLst>
      <p:ext uri="{BB962C8B-B14F-4D97-AF65-F5344CB8AC3E}">
        <p14:creationId xmlns:p14="http://schemas.microsoft.com/office/powerpoint/2010/main" val="26739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3" y="428232"/>
            <a:ext cx="6805137" cy="1782233"/>
          </a:xfrm>
          <a:prstGeom prst="rect">
            <a:avLst/>
          </a:prstGeom>
        </p:spPr>
        <p:txBody>
          <a:bodyPr vert="horz" lIns="99569" tIns="49785" rIns="99569" bIns="49785"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8063" y="2495129"/>
            <a:ext cx="6805137" cy="7057150"/>
          </a:xfrm>
          <a:prstGeom prst="rect">
            <a:avLst/>
          </a:prstGeom>
        </p:spPr>
        <p:txBody>
          <a:bodyPr vert="horz" lIns="99569" tIns="49785" rIns="99569" bIns="49785"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78063" y="9911201"/>
            <a:ext cx="1764295" cy="569323"/>
          </a:xfrm>
          <a:prstGeom prst="rect">
            <a:avLst/>
          </a:prstGeom>
        </p:spPr>
        <p:txBody>
          <a:bodyPr vert="horz" lIns="99569" tIns="49785" rIns="99569" bIns="49785" rtlCol="0" anchor="ctr"/>
          <a:lstStyle>
            <a:lvl1pPr algn="l">
              <a:defRPr sz="1300">
                <a:solidFill>
                  <a:schemeClr val="tx1">
                    <a:tint val="75000"/>
                  </a:schemeClr>
                </a:solidFill>
              </a:defRPr>
            </a:lvl1pPr>
          </a:lstStyle>
          <a:p>
            <a:fld id="{90FF1728-2976-4757-8BEC-023BFBABC2F9}" type="datetime1">
              <a:rPr kumimoji="1" lang="ja-JP" altLang="en-US" smtClean="0"/>
              <a:t>2015/7/15</a:t>
            </a:fld>
            <a:endParaRPr kumimoji="1" lang="ja-JP" altLang="en-US"/>
          </a:p>
        </p:txBody>
      </p:sp>
      <p:sp>
        <p:nvSpPr>
          <p:cNvPr id="5" name="フッター プレースホルダー 4"/>
          <p:cNvSpPr>
            <a:spLocks noGrp="1"/>
          </p:cNvSpPr>
          <p:nvPr>
            <p:ph type="ftr" sz="quarter" idx="3"/>
          </p:nvPr>
        </p:nvSpPr>
        <p:spPr>
          <a:xfrm>
            <a:off x="2583432" y="9911201"/>
            <a:ext cx="2394400" cy="569323"/>
          </a:xfrm>
          <a:prstGeom prst="rect">
            <a:avLst/>
          </a:prstGeom>
        </p:spPr>
        <p:txBody>
          <a:bodyPr vert="horz" lIns="99569" tIns="49785" rIns="99569" bIns="49785"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8905" y="9911201"/>
            <a:ext cx="1764295" cy="569323"/>
          </a:xfrm>
          <a:prstGeom prst="rect">
            <a:avLst/>
          </a:prstGeom>
        </p:spPr>
        <p:txBody>
          <a:bodyPr vert="horz" lIns="99569" tIns="49785" rIns="99569" bIns="49785" rtlCol="0" anchor="ctr"/>
          <a:lstStyle>
            <a:lvl1pPr algn="r">
              <a:defRPr sz="1300">
                <a:solidFill>
                  <a:schemeClr val="tx1">
                    <a:tint val="75000"/>
                  </a:schemeClr>
                </a:solidFill>
              </a:defRPr>
            </a:lvl1pPr>
          </a:lstStyle>
          <a:p>
            <a:fld id="{8ED85550-DDED-4286-BFF2-0D2448B8BF0A}" type="slidenum">
              <a:rPr kumimoji="1" lang="ja-JP" altLang="en-US" smtClean="0"/>
              <a:t>‹#›</a:t>
            </a:fld>
            <a:endParaRPr kumimoji="1" lang="ja-JP" altLang="en-US"/>
          </a:p>
        </p:txBody>
      </p:sp>
    </p:spTree>
    <p:extLst>
      <p:ext uri="{BB962C8B-B14F-4D97-AF65-F5344CB8AC3E}">
        <p14:creationId xmlns:p14="http://schemas.microsoft.com/office/powerpoint/2010/main" val="848087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95690" rtl="0" eaLnBrk="1" latinLnBrk="0" hangingPunct="1">
        <a:spcBef>
          <a:spcPct val="0"/>
        </a:spcBef>
        <a:buNone/>
        <a:defRPr kumimoji="1" sz="4800" kern="1200">
          <a:solidFill>
            <a:schemeClr val="tx1"/>
          </a:solidFill>
          <a:latin typeface="+mj-lt"/>
          <a:ea typeface="+mj-ea"/>
          <a:cs typeface="+mj-cs"/>
        </a:defRPr>
      </a:lvl1pPr>
    </p:titleStyle>
    <p:bodyStyle>
      <a:lvl1pPr marL="373384" indent="-373384" algn="l" defTabSz="995690" rtl="0" eaLnBrk="1" latinLnBrk="0" hangingPunct="1">
        <a:spcBef>
          <a:spcPct val="20000"/>
        </a:spcBef>
        <a:buFont typeface="Arial" pitchFamily="34" charset="0"/>
        <a:buChar char="•"/>
        <a:defRPr kumimoji="1" sz="3500" kern="1200">
          <a:solidFill>
            <a:schemeClr val="tx1"/>
          </a:solidFill>
          <a:latin typeface="+mn-lt"/>
          <a:ea typeface="+mn-ea"/>
          <a:cs typeface="+mn-cs"/>
        </a:defRPr>
      </a:lvl1pPr>
      <a:lvl2pPr marL="808998" indent="-311153" algn="l" defTabSz="995690" rtl="0" eaLnBrk="1" latinLnBrk="0" hangingPunct="1">
        <a:spcBef>
          <a:spcPct val="20000"/>
        </a:spcBef>
        <a:buFont typeface="Arial" pitchFamily="34" charset="0"/>
        <a:buChar char="–"/>
        <a:defRPr kumimoji="1" sz="3000" kern="1200">
          <a:solidFill>
            <a:schemeClr val="tx1"/>
          </a:solidFill>
          <a:latin typeface="+mn-lt"/>
          <a:ea typeface="+mn-ea"/>
          <a:cs typeface="+mn-cs"/>
        </a:defRPr>
      </a:lvl2pPr>
      <a:lvl3pPr marL="1244613" indent="-248923" algn="l" defTabSz="995690" rtl="0" eaLnBrk="1" latinLnBrk="0" hangingPunct="1">
        <a:spcBef>
          <a:spcPct val="20000"/>
        </a:spcBef>
        <a:buFont typeface="Arial" pitchFamily="34" charset="0"/>
        <a:buChar char="•"/>
        <a:defRPr kumimoji="1" sz="2600" kern="1200">
          <a:solidFill>
            <a:schemeClr val="tx1"/>
          </a:solidFill>
          <a:latin typeface="+mn-lt"/>
          <a:ea typeface="+mn-ea"/>
          <a:cs typeface="+mn-cs"/>
        </a:defRPr>
      </a:lvl3pPr>
      <a:lvl4pPr marL="1742458"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4pPr>
      <a:lvl5pPr marL="2240303"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5pPr>
      <a:lvl6pPr marL="2738148"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6pPr>
      <a:lvl7pPr marL="3235993"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7pPr>
      <a:lvl8pPr marL="3733838"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8pPr>
      <a:lvl9pPr marL="4231683" indent="-248923" algn="l" defTabSz="995690" rtl="0" eaLnBrk="1" latinLnBrk="0" hangingPunct="1">
        <a:spcBef>
          <a:spcPct val="20000"/>
        </a:spcBef>
        <a:buFont typeface="Arial" pitchFamily="34" charset="0"/>
        <a:buChar char="•"/>
        <a:defRPr kumimoji="1" sz="2200" kern="1200">
          <a:solidFill>
            <a:schemeClr val="tx1"/>
          </a:solidFill>
          <a:latin typeface="+mn-lt"/>
          <a:ea typeface="+mn-ea"/>
          <a:cs typeface="+mn-cs"/>
        </a:defRPr>
      </a:lvl9pPr>
    </p:bodyStyle>
    <p:otherStyle>
      <a:defPPr>
        <a:defRPr lang="ja-JP"/>
      </a:defPPr>
      <a:lvl1pPr marL="0" algn="l" defTabSz="995690" rtl="0" eaLnBrk="1" latinLnBrk="0" hangingPunct="1">
        <a:defRPr kumimoji="1" sz="2000" kern="1200">
          <a:solidFill>
            <a:schemeClr val="tx1"/>
          </a:solidFill>
          <a:latin typeface="+mn-lt"/>
          <a:ea typeface="+mn-ea"/>
          <a:cs typeface="+mn-cs"/>
        </a:defRPr>
      </a:lvl1pPr>
      <a:lvl2pPr marL="497845" algn="l" defTabSz="995690" rtl="0" eaLnBrk="1" latinLnBrk="0" hangingPunct="1">
        <a:defRPr kumimoji="1" sz="2000" kern="1200">
          <a:solidFill>
            <a:schemeClr val="tx1"/>
          </a:solidFill>
          <a:latin typeface="+mn-lt"/>
          <a:ea typeface="+mn-ea"/>
          <a:cs typeface="+mn-cs"/>
        </a:defRPr>
      </a:lvl2pPr>
      <a:lvl3pPr marL="995690" algn="l" defTabSz="995690" rtl="0" eaLnBrk="1" latinLnBrk="0" hangingPunct="1">
        <a:defRPr kumimoji="1" sz="2000" kern="1200">
          <a:solidFill>
            <a:schemeClr val="tx1"/>
          </a:solidFill>
          <a:latin typeface="+mn-lt"/>
          <a:ea typeface="+mn-ea"/>
          <a:cs typeface="+mn-cs"/>
        </a:defRPr>
      </a:lvl3pPr>
      <a:lvl4pPr marL="1493535" algn="l" defTabSz="995690" rtl="0" eaLnBrk="1" latinLnBrk="0" hangingPunct="1">
        <a:defRPr kumimoji="1" sz="2000" kern="1200">
          <a:solidFill>
            <a:schemeClr val="tx1"/>
          </a:solidFill>
          <a:latin typeface="+mn-lt"/>
          <a:ea typeface="+mn-ea"/>
          <a:cs typeface="+mn-cs"/>
        </a:defRPr>
      </a:lvl4pPr>
      <a:lvl5pPr marL="1991380" algn="l" defTabSz="995690" rtl="0" eaLnBrk="1" latinLnBrk="0" hangingPunct="1">
        <a:defRPr kumimoji="1" sz="2000" kern="1200">
          <a:solidFill>
            <a:schemeClr val="tx1"/>
          </a:solidFill>
          <a:latin typeface="+mn-lt"/>
          <a:ea typeface="+mn-ea"/>
          <a:cs typeface="+mn-cs"/>
        </a:defRPr>
      </a:lvl5pPr>
      <a:lvl6pPr marL="2489225" algn="l" defTabSz="995690" rtl="0" eaLnBrk="1" latinLnBrk="0" hangingPunct="1">
        <a:defRPr kumimoji="1" sz="2000" kern="1200">
          <a:solidFill>
            <a:schemeClr val="tx1"/>
          </a:solidFill>
          <a:latin typeface="+mn-lt"/>
          <a:ea typeface="+mn-ea"/>
          <a:cs typeface="+mn-cs"/>
        </a:defRPr>
      </a:lvl6pPr>
      <a:lvl7pPr marL="2987070" algn="l" defTabSz="995690" rtl="0" eaLnBrk="1" latinLnBrk="0" hangingPunct="1">
        <a:defRPr kumimoji="1" sz="2000" kern="1200">
          <a:solidFill>
            <a:schemeClr val="tx1"/>
          </a:solidFill>
          <a:latin typeface="+mn-lt"/>
          <a:ea typeface="+mn-ea"/>
          <a:cs typeface="+mn-cs"/>
        </a:defRPr>
      </a:lvl7pPr>
      <a:lvl8pPr marL="3484916" algn="l" defTabSz="995690" rtl="0" eaLnBrk="1" latinLnBrk="0" hangingPunct="1">
        <a:defRPr kumimoji="1" sz="2000" kern="1200">
          <a:solidFill>
            <a:schemeClr val="tx1"/>
          </a:solidFill>
          <a:latin typeface="+mn-lt"/>
          <a:ea typeface="+mn-ea"/>
          <a:cs typeface="+mn-cs"/>
        </a:defRPr>
      </a:lvl8pPr>
      <a:lvl9pPr marL="3982761" algn="l" defTabSz="995690"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9.emf"/><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media/image44.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emf"/><Relationship Id="rId4" Type="http://schemas.openxmlformats.org/officeDocument/2006/relationships/image" Target="../media/image41.emf"/></Relationships>
</file>

<file path=ppt/slides/_rels/slide12.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emf"/><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emf"/></Relationships>
</file>

<file path=ppt/slides/_rels/slide9.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4869" b="27165"/>
          <a:stretch/>
        </p:blipFill>
        <p:spPr bwMode="auto">
          <a:xfrm>
            <a:off x="317359" y="335856"/>
            <a:ext cx="6991664" cy="1016697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正方形/長方形 30"/>
          <p:cNvSpPr/>
          <p:nvPr/>
        </p:nvSpPr>
        <p:spPr>
          <a:xfrm>
            <a:off x="-14022" y="4482604"/>
            <a:ext cx="7597056"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ja-JP" alt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HG丸ｺﾞｼｯｸM-PRO" panose="020F0600000000000000" pitchFamily="50" charset="-128"/>
                <a:ea typeface="HG丸ｺﾞｼｯｸM-PRO" panose="020F0600000000000000" pitchFamily="50" charset="-128"/>
                <a:cs typeface="メイリオ" panose="020B0604030504040204" pitchFamily="50" charset="-128"/>
              </a:rPr>
              <a:t>省エネのすすめ</a:t>
            </a:r>
            <a:endParaRPr lang="en-US" altLang="ja-JP"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algn="ctr"/>
            <a:r>
              <a:rPr lang="ja-JP" alt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HG丸ｺﾞｼｯｸM-PRO" panose="020F0600000000000000" pitchFamily="50" charset="-128"/>
                <a:ea typeface="HG丸ｺﾞｼｯｸM-PRO" panose="020F0600000000000000" pitchFamily="50" charset="-128"/>
                <a:cs typeface="メイリオ" panose="020B0604030504040204" pitchFamily="50" charset="-128"/>
              </a:rPr>
              <a:t>テナントビル編</a:t>
            </a:r>
            <a:endParaRPr lang="en-US" altLang="ja-JP"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8" name="正方形/長方形 7"/>
          <p:cNvSpPr/>
          <p:nvPr/>
        </p:nvSpPr>
        <p:spPr>
          <a:xfrm>
            <a:off x="2988543" y="9235132"/>
            <a:ext cx="1739579" cy="523220"/>
          </a:xfrm>
          <a:prstGeom prst="rect">
            <a:avLst/>
          </a:prstGeom>
        </p:spPr>
        <p:txBody>
          <a:bodyPr wrap="none">
            <a:spAutoFit/>
          </a:bodyPr>
          <a:lstStyle/>
          <a:p>
            <a:r>
              <a:rPr lang="ja-JP" altLang="en-US" sz="2800" b="1" dirty="0">
                <a:solidFill>
                  <a:schemeClr val="bg1">
                    <a:lumMod val="95000"/>
                  </a:schemeClr>
                </a:solidFill>
              </a:rPr>
              <a:t>大　阪　府</a:t>
            </a:r>
          </a:p>
        </p:txBody>
      </p:sp>
    </p:spTree>
    <p:extLst>
      <p:ext uri="{BB962C8B-B14F-4D97-AF65-F5344CB8AC3E}">
        <p14:creationId xmlns:p14="http://schemas.microsoft.com/office/powerpoint/2010/main" val="4102193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ー 1"/>
          <p:cNvSpPr txBox="1">
            <a:spLocks/>
          </p:cNvSpPr>
          <p:nvPr/>
        </p:nvSpPr>
        <p:spPr>
          <a:xfrm>
            <a:off x="3300578" y="10102598"/>
            <a:ext cx="720079" cy="569323"/>
          </a:xfrm>
          <a:prstGeom prst="rect">
            <a:avLst/>
          </a:prstGeom>
        </p:spPr>
        <p:txBody>
          <a:bodyPr vert="horz" lIns="99569" tIns="49785" rIns="99569" bIns="49785" rtlCol="0" anchor="ctr"/>
          <a:lstStyle>
            <a:defPPr>
              <a:defRPr lang="ja-JP"/>
            </a:defPPr>
            <a:lvl1pPr marL="0" algn="r" defTabSz="995690" rtl="0" eaLnBrk="1" latinLnBrk="0" hangingPunct="1">
              <a:defRPr kumimoji="1" sz="1300" kern="1200">
                <a:solidFill>
                  <a:schemeClr val="tx1">
                    <a:tint val="75000"/>
                  </a:schemeClr>
                </a:solidFill>
                <a:latin typeface="+mn-lt"/>
                <a:ea typeface="+mn-ea"/>
                <a:cs typeface="+mn-cs"/>
              </a:defRPr>
            </a:lvl1pPr>
            <a:lvl2pPr marL="497845" algn="l" defTabSz="995690" rtl="0" eaLnBrk="1" latinLnBrk="0" hangingPunct="1">
              <a:defRPr kumimoji="1" sz="2000" kern="1200">
                <a:solidFill>
                  <a:schemeClr val="tx1"/>
                </a:solidFill>
                <a:latin typeface="+mn-lt"/>
                <a:ea typeface="+mn-ea"/>
                <a:cs typeface="+mn-cs"/>
              </a:defRPr>
            </a:lvl2pPr>
            <a:lvl3pPr marL="995690" algn="l" defTabSz="995690" rtl="0" eaLnBrk="1" latinLnBrk="0" hangingPunct="1">
              <a:defRPr kumimoji="1" sz="2000" kern="1200">
                <a:solidFill>
                  <a:schemeClr val="tx1"/>
                </a:solidFill>
                <a:latin typeface="+mn-lt"/>
                <a:ea typeface="+mn-ea"/>
                <a:cs typeface="+mn-cs"/>
              </a:defRPr>
            </a:lvl3pPr>
            <a:lvl4pPr marL="1493535" algn="l" defTabSz="995690" rtl="0" eaLnBrk="1" latinLnBrk="0" hangingPunct="1">
              <a:defRPr kumimoji="1" sz="2000" kern="1200">
                <a:solidFill>
                  <a:schemeClr val="tx1"/>
                </a:solidFill>
                <a:latin typeface="+mn-lt"/>
                <a:ea typeface="+mn-ea"/>
                <a:cs typeface="+mn-cs"/>
              </a:defRPr>
            </a:lvl4pPr>
            <a:lvl5pPr marL="1991380" algn="l" defTabSz="995690" rtl="0" eaLnBrk="1" latinLnBrk="0" hangingPunct="1">
              <a:defRPr kumimoji="1" sz="2000" kern="1200">
                <a:solidFill>
                  <a:schemeClr val="tx1"/>
                </a:solidFill>
                <a:latin typeface="+mn-lt"/>
                <a:ea typeface="+mn-ea"/>
                <a:cs typeface="+mn-cs"/>
              </a:defRPr>
            </a:lvl5pPr>
            <a:lvl6pPr marL="2489225" algn="l" defTabSz="995690" rtl="0" eaLnBrk="1" latinLnBrk="0" hangingPunct="1">
              <a:defRPr kumimoji="1" sz="2000" kern="1200">
                <a:solidFill>
                  <a:schemeClr val="tx1"/>
                </a:solidFill>
                <a:latin typeface="+mn-lt"/>
                <a:ea typeface="+mn-ea"/>
                <a:cs typeface="+mn-cs"/>
              </a:defRPr>
            </a:lvl6pPr>
            <a:lvl7pPr marL="2987070" algn="l" defTabSz="995690" rtl="0" eaLnBrk="1" latinLnBrk="0" hangingPunct="1">
              <a:defRPr kumimoji="1" sz="2000" kern="1200">
                <a:solidFill>
                  <a:schemeClr val="tx1"/>
                </a:solidFill>
                <a:latin typeface="+mn-lt"/>
                <a:ea typeface="+mn-ea"/>
                <a:cs typeface="+mn-cs"/>
              </a:defRPr>
            </a:lvl7pPr>
            <a:lvl8pPr marL="3484916" algn="l" defTabSz="995690" rtl="0" eaLnBrk="1" latinLnBrk="0" hangingPunct="1">
              <a:defRPr kumimoji="1" sz="2000" kern="1200">
                <a:solidFill>
                  <a:schemeClr val="tx1"/>
                </a:solidFill>
                <a:latin typeface="+mn-lt"/>
                <a:ea typeface="+mn-ea"/>
                <a:cs typeface="+mn-cs"/>
              </a:defRPr>
            </a:lvl8pPr>
            <a:lvl9pPr marL="3982761" algn="l" defTabSz="995690" rtl="0" eaLnBrk="1" latinLnBrk="0" hangingPunct="1">
              <a:defRPr kumimoji="1" sz="2000" kern="1200">
                <a:solidFill>
                  <a:schemeClr val="tx1"/>
                </a:solidFill>
                <a:latin typeface="+mn-lt"/>
                <a:ea typeface="+mn-ea"/>
                <a:cs typeface="+mn-cs"/>
              </a:defRPr>
            </a:lvl9pPr>
          </a:lstStyle>
          <a:p>
            <a:r>
              <a:rPr lang="ja-JP" altLang="en-US" dirty="0" smtClean="0"/>
              <a:t>－９－</a:t>
            </a:r>
            <a:endParaRPr lang="ja-JP" altLang="en-US" dirty="0"/>
          </a:p>
        </p:txBody>
      </p:sp>
      <p:sp>
        <p:nvSpPr>
          <p:cNvPr id="8" name="角丸四角形 7"/>
          <p:cNvSpPr/>
          <p:nvPr/>
        </p:nvSpPr>
        <p:spPr>
          <a:xfrm>
            <a:off x="295891" y="450156"/>
            <a:ext cx="6969478" cy="4608512"/>
          </a:xfrm>
          <a:prstGeom prst="roundRect">
            <a:avLst>
              <a:gd name="adj" fmla="val 0"/>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251" tIns="50626" rIns="101251" bIns="50626" rtlCol="0" anchor="t" anchorCtr="0"/>
          <a:lstStyle/>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p:txBody>
      </p:sp>
      <p:sp>
        <p:nvSpPr>
          <p:cNvPr id="11" name="角丸四角形 10"/>
          <p:cNvSpPr/>
          <p:nvPr/>
        </p:nvSpPr>
        <p:spPr>
          <a:xfrm>
            <a:off x="295891" y="5440163"/>
            <a:ext cx="6969478" cy="4608512"/>
          </a:xfrm>
          <a:prstGeom prst="roundRect">
            <a:avLst>
              <a:gd name="adj" fmla="val 0"/>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251" tIns="50626" rIns="101251" bIns="50626" rtlCol="0" anchor="t" anchorCtr="0"/>
          <a:lstStyle/>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p:txBody>
      </p:sp>
      <p:sp>
        <p:nvSpPr>
          <p:cNvPr id="5" name="角丸四角形 4"/>
          <p:cNvSpPr/>
          <p:nvPr/>
        </p:nvSpPr>
        <p:spPr>
          <a:xfrm>
            <a:off x="379090" y="1602284"/>
            <a:ext cx="6785917" cy="966786"/>
          </a:xfrm>
          <a:prstGeom prst="roundRect">
            <a:avLst/>
          </a:prstGeom>
          <a:solidFill>
            <a:schemeClr val="accent1">
              <a:lumMod val="20000"/>
              <a:lumOff val="80000"/>
              <a:alpha val="53000"/>
            </a:schemeClr>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 name="角丸四角形 5"/>
          <p:cNvSpPr/>
          <p:nvPr/>
        </p:nvSpPr>
        <p:spPr>
          <a:xfrm>
            <a:off x="379090" y="698989"/>
            <a:ext cx="6425877" cy="975303"/>
          </a:xfrm>
          <a:prstGeom prst="round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ct val="150000"/>
              </a:lnSpc>
              <a:spcBef>
                <a:spcPts val="0"/>
              </a:spcBef>
              <a:spcAft>
                <a:spcPts val="0"/>
              </a:spcAft>
              <a:defRPr/>
            </a:pPr>
            <a:r>
              <a:rPr lang="ja-JP" altLang="en-US" sz="1200" b="1" dirty="0">
                <a:solidFill>
                  <a:schemeClr val="tx2"/>
                </a:solidFill>
                <a:latin typeface="+mj-ea"/>
                <a:ea typeface="+mj-ea"/>
              </a:rPr>
              <a:t>◆　</a:t>
            </a:r>
            <a:r>
              <a:rPr lang="ja-JP" altLang="en-US" sz="1200" b="1" dirty="0" smtClean="0">
                <a:solidFill>
                  <a:schemeClr val="tx2"/>
                </a:solidFill>
                <a:latin typeface="+mj-ea"/>
                <a:ea typeface="+mj-ea"/>
              </a:rPr>
              <a:t>施設</a:t>
            </a:r>
            <a:r>
              <a:rPr lang="en-US" altLang="ja-JP" sz="1200" b="1" dirty="0" smtClean="0">
                <a:solidFill>
                  <a:schemeClr val="tx2"/>
                </a:solidFill>
                <a:latin typeface="+mj-ea"/>
                <a:ea typeface="+mj-ea"/>
              </a:rPr>
              <a:t>H</a:t>
            </a:r>
            <a:r>
              <a:rPr lang="ja-JP" altLang="en-US" sz="1200" b="1" dirty="0" smtClean="0">
                <a:solidFill>
                  <a:srgbClr val="1F497D"/>
                </a:solidFill>
                <a:latin typeface="+mn-ea"/>
              </a:rPr>
              <a:t>（延床面積</a:t>
            </a:r>
            <a:r>
              <a:rPr lang="ja-JP" altLang="en-US" sz="1200" b="1" dirty="0">
                <a:solidFill>
                  <a:srgbClr val="1F497D"/>
                </a:solidFill>
                <a:latin typeface="+mn-ea"/>
              </a:rPr>
              <a:t>　</a:t>
            </a:r>
            <a:r>
              <a:rPr lang="en-US" altLang="ja-JP" sz="1200" b="1" dirty="0">
                <a:solidFill>
                  <a:srgbClr val="1F497D"/>
                </a:solidFill>
                <a:latin typeface="+mn-ea"/>
              </a:rPr>
              <a:t>3,600</a:t>
            </a:r>
            <a:r>
              <a:rPr lang="ja-JP" altLang="en-US" sz="1200" b="1" dirty="0">
                <a:solidFill>
                  <a:srgbClr val="1F497D"/>
                </a:solidFill>
                <a:latin typeface="+mn-ea"/>
              </a:rPr>
              <a:t>㎡）の事例</a:t>
            </a:r>
            <a:endParaRPr lang="en-US" altLang="ja-JP" sz="1200" b="1" dirty="0">
              <a:solidFill>
                <a:schemeClr val="tx2"/>
              </a:solidFill>
              <a:latin typeface="+mj-ea"/>
              <a:ea typeface="+mj-ea"/>
            </a:endParaRPr>
          </a:p>
          <a:p>
            <a:pPr algn="l">
              <a:lnSpc>
                <a:spcPts val="2100"/>
              </a:lnSpc>
              <a:defRPr/>
            </a:pPr>
            <a:r>
              <a:rPr lang="ja-JP" altLang="en-US" sz="1600" b="1" dirty="0">
                <a:solidFill>
                  <a:schemeClr val="tx1"/>
                </a:solidFill>
                <a:latin typeface="+mn-ea"/>
              </a:rPr>
              <a:t>　　</a:t>
            </a:r>
            <a:r>
              <a:rPr lang="ja-JP" altLang="en-US" sz="1400" b="1" dirty="0">
                <a:solidFill>
                  <a:schemeClr val="tx1"/>
                </a:solidFill>
                <a:latin typeface="+mn-ea"/>
              </a:rPr>
              <a:t>過剰な換気が</a:t>
            </a:r>
            <a:r>
              <a:rPr lang="en-US" altLang="ja-JP" sz="1400" b="1" dirty="0">
                <a:solidFill>
                  <a:schemeClr val="tx1"/>
                </a:solidFill>
                <a:latin typeface="+mn-ea"/>
              </a:rPr>
              <a:t>24</a:t>
            </a:r>
            <a:r>
              <a:rPr lang="ja-JP" altLang="en-US" sz="1400" b="1" dirty="0">
                <a:solidFill>
                  <a:schemeClr val="tx1"/>
                </a:solidFill>
                <a:latin typeface="+mn-ea"/>
              </a:rPr>
              <a:t>時間年中されており、空調負荷が増大している。</a:t>
            </a:r>
            <a:r>
              <a:rPr lang="en-US" altLang="ja-JP" sz="1400" b="1" dirty="0">
                <a:solidFill>
                  <a:schemeClr val="tx1"/>
                </a:solidFill>
                <a:latin typeface="+mj-ea"/>
              </a:rPr>
              <a:t> </a:t>
            </a:r>
          </a:p>
          <a:p>
            <a:pPr algn="l">
              <a:lnSpc>
                <a:spcPts val="2100"/>
              </a:lnSpc>
              <a:defRPr/>
            </a:pPr>
            <a:r>
              <a:rPr lang="ja-JP" altLang="en-US" sz="1400" b="1" dirty="0">
                <a:solidFill>
                  <a:schemeClr val="tx1"/>
                </a:solidFill>
                <a:latin typeface="+mj-ea"/>
              </a:rPr>
              <a:t>　　　</a:t>
            </a:r>
            <a:r>
              <a:rPr lang="en-US" altLang="ja-JP" sz="1400" b="1" dirty="0">
                <a:solidFill>
                  <a:schemeClr val="tx1"/>
                </a:solidFill>
                <a:latin typeface="+mj-ea"/>
              </a:rPr>
              <a:t>(</a:t>
            </a:r>
            <a:r>
              <a:rPr lang="ja-JP" altLang="en-US" sz="1400" b="1" dirty="0">
                <a:solidFill>
                  <a:schemeClr val="tx1"/>
                </a:solidFill>
                <a:latin typeface="+mj-ea"/>
              </a:rPr>
              <a:t>ＣＯ</a:t>
            </a:r>
            <a:r>
              <a:rPr lang="ja-JP" altLang="en-US" sz="1400" b="1" baseline="-25000" dirty="0">
                <a:solidFill>
                  <a:schemeClr val="tx1"/>
                </a:solidFill>
                <a:latin typeface="+mj-ea"/>
              </a:rPr>
              <a:t>２</a:t>
            </a:r>
            <a:r>
              <a:rPr lang="ja-JP" altLang="en-US" sz="1400" b="1" dirty="0">
                <a:solidFill>
                  <a:schemeClr val="tx1"/>
                </a:solidFill>
                <a:latin typeface="+mj-ea"/>
              </a:rPr>
              <a:t>濃度が、</a:t>
            </a:r>
            <a:r>
              <a:rPr lang="en-US" altLang="ja-JP" sz="1400" b="1" dirty="0">
                <a:solidFill>
                  <a:schemeClr val="tx1"/>
                </a:solidFill>
                <a:latin typeface="+mj-ea"/>
              </a:rPr>
              <a:t>500</a:t>
            </a:r>
            <a:r>
              <a:rPr lang="ja-JP" altLang="en-US" sz="1400" b="1" dirty="0">
                <a:solidFill>
                  <a:schemeClr val="tx1"/>
                </a:solidFill>
                <a:latin typeface="+mj-ea"/>
              </a:rPr>
              <a:t>～</a:t>
            </a:r>
            <a:r>
              <a:rPr lang="en-US" altLang="ja-JP" sz="1400" b="1" dirty="0">
                <a:solidFill>
                  <a:schemeClr val="tx1"/>
                </a:solidFill>
                <a:latin typeface="+mj-ea"/>
              </a:rPr>
              <a:t>600ppm</a:t>
            </a:r>
            <a:r>
              <a:rPr lang="ja-JP" altLang="en-US" sz="1400" b="1" dirty="0">
                <a:solidFill>
                  <a:schemeClr val="tx1"/>
                </a:solidFill>
                <a:latin typeface="+mj-ea"/>
              </a:rPr>
              <a:t>と低い。</a:t>
            </a:r>
            <a:r>
              <a:rPr lang="ja-JP" altLang="en-US" sz="1400" b="1" dirty="0">
                <a:solidFill>
                  <a:schemeClr val="tx1"/>
                </a:solidFill>
                <a:latin typeface="+mn-ea"/>
              </a:rPr>
              <a:t>）</a:t>
            </a:r>
            <a:endParaRPr lang="en-US" altLang="ja-JP" sz="1400" b="1" dirty="0">
              <a:solidFill>
                <a:schemeClr val="tx1"/>
              </a:solidFill>
              <a:latin typeface="+mn-ea"/>
            </a:endParaRPr>
          </a:p>
          <a:p>
            <a:pPr algn="l">
              <a:lnSpc>
                <a:spcPts val="2100"/>
              </a:lnSpc>
              <a:defRPr/>
            </a:pPr>
            <a:endParaRPr lang="en-US" altLang="ja-JP" sz="2000" b="1" dirty="0">
              <a:solidFill>
                <a:schemeClr val="tx1"/>
              </a:solidFill>
              <a:latin typeface="+mn-ea"/>
            </a:endParaRPr>
          </a:p>
          <a:p>
            <a:pPr algn="l">
              <a:lnSpc>
                <a:spcPts val="2100"/>
              </a:lnSpc>
              <a:defRPr/>
            </a:pPr>
            <a:r>
              <a:rPr lang="ja-JP" altLang="en-US" sz="1600" b="1" dirty="0">
                <a:solidFill>
                  <a:schemeClr val="tx1"/>
                </a:solidFill>
                <a:latin typeface="+mn-ea"/>
              </a:rPr>
              <a:t>　　　</a:t>
            </a:r>
            <a:endParaRPr lang="en-US" altLang="ja-JP" sz="2000" b="1" dirty="0">
              <a:solidFill>
                <a:schemeClr val="tx1"/>
              </a:solidFill>
              <a:latin typeface="+mn-ea"/>
            </a:endParaRPr>
          </a:p>
          <a:p>
            <a:pPr algn="l">
              <a:lnSpc>
                <a:spcPts val="2100"/>
              </a:lnSpc>
              <a:defRPr/>
            </a:pPr>
            <a:r>
              <a:rPr lang="ja-JP" altLang="en-US" sz="1600" b="1" dirty="0">
                <a:solidFill>
                  <a:schemeClr val="tx1"/>
                </a:solidFill>
                <a:latin typeface="+mn-ea"/>
              </a:rPr>
              <a:t>　　　</a:t>
            </a:r>
            <a:endParaRPr lang="en-US" altLang="ja-JP" sz="2000" b="1" dirty="0">
              <a:solidFill>
                <a:schemeClr val="tx1"/>
              </a:solidFill>
              <a:latin typeface="+mn-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sp>
        <p:nvSpPr>
          <p:cNvPr id="7" name="正方形/長方形 14"/>
          <p:cNvSpPr>
            <a:spLocks noChangeArrowheads="1"/>
          </p:cNvSpPr>
          <p:nvPr/>
        </p:nvSpPr>
        <p:spPr bwMode="auto">
          <a:xfrm>
            <a:off x="379090" y="476250"/>
            <a:ext cx="58498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ja-JP" altLang="en-US" b="1" dirty="0">
                <a:solidFill>
                  <a:srgbClr val="000000"/>
                </a:solidFill>
                <a:latin typeface="Calibri" pitchFamily="34" charset="0"/>
              </a:rPr>
              <a:t>空調</a:t>
            </a:r>
            <a:r>
              <a:rPr lang="ja-JP" altLang="en-US" b="1" dirty="0" smtClean="0">
                <a:solidFill>
                  <a:srgbClr val="000000"/>
                </a:solidFill>
                <a:latin typeface="Calibri" pitchFamily="34" charset="0"/>
              </a:rPr>
              <a:t>－４</a:t>
            </a:r>
            <a:r>
              <a:rPr lang="ja-JP" altLang="en-US" b="1" dirty="0">
                <a:solidFill>
                  <a:srgbClr val="000000"/>
                </a:solidFill>
                <a:latin typeface="Calibri" pitchFamily="34" charset="0"/>
              </a:rPr>
              <a:t>　換気量を削減して空調負荷を大幅低減！</a:t>
            </a:r>
            <a:endParaRPr lang="en-US" altLang="ja-JP" b="1" dirty="0">
              <a:solidFill>
                <a:srgbClr val="000000"/>
              </a:solidFill>
              <a:latin typeface="Calibri" pitchFamily="34" charset="0"/>
            </a:endParaRPr>
          </a:p>
        </p:txBody>
      </p:sp>
      <p:sp>
        <p:nvSpPr>
          <p:cNvPr id="9" name="テキスト ボックス 2"/>
          <p:cNvSpPr txBox="1">
            <a:spLocks noChangeArrowheads="1"/>
          </p:cNvSpPr>
          <p:nvPr/>
        </p:nvSpPr>
        <p:spPr bwMode="auto">
          <a:xfrm>
            <a:off x="324247" y="1716582"/>
            <a:ext cx="356495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fontAlgn="auto">
              <a:lnSpc>
                <a:spcPts val="1600"/>
              </a:lnSpc>
              <a:spcBef>
                <a:spcPts val="0"/>
              </a:spcBef>
              <a:spcAft>
                <a:spcPts val="0"/>
              </a:spcAft>
              <a:buFont typeface="Arial" charset="0"/>
              <a:buNone/>
              <a:defRPr/>
            </a:pPr>
            <a:r>
              <a:rPr lang="ja-JP" altLang="en-US" sz="1400" dirty="0">
                <a:latin typeface="HGP創英角ｺﾞｼｯｸUB" pitchFamily="50" charset="-128"/>
                <a:ea typeface="HGP創英角ｺﾞｼｯｸUB" pitchFamily="50" charset="-128"/>
              </a:rPr>
              <a:t>排気ファンを一部停止</a:t>
            </a:r>
            <a:r>
              <a:rPr lang="ja-JP" altLang="en-US" sz="1400" dirty="0" smtClean="0">
                <a:latin typeface="HGP創英角ｺﾞｼｯｸUB" pitchFamily="50" charset="-128"/>
                <a:ea typeface="HGP創英角ｺﾞｼｯｸUB" pitchFamily="50" charset="-128"/>
              </a:rPr>
              <a:t>させ、換気量を抑制</a:t>
            </a:r>
            <a:endParaRPr lang="en-US" altLang="ja-JP" sz="1400" dirty="0" smtClean="0">
              <a:latin typeface="HGP創英角ｺﾞｼｯｸUB" pitchFamily="50" charset="-128"/>
              <a:ea typeface="HGP創英角ｺﾞｼｯｸUB" pitchFamily="50" charset="-128"/>
            </a:endParaRPr>
          </a:p>
          <a:p>
            <a:pPr fontAlgn="auto">
              <a:lnSpc>
                <a:spcPts val="1600"/>
              </a:lnSpc>
              <a:spcBef>
                <a:spcPts val="0"/>
              </a:spcBef>
              <a:spcAft>
                <a:spcPts val="0"/>
              </a:spcAft>
              <a:buFont typeface="Arial" charset="0"/>
              <a:buNone/>
              <a:defRPr/>
            </a:pPr>
            <a:r>
              <a:rPr lang="ja-JP" altLang="en-US" sz="1400" dirty="0" smtClean="0">
                <a:latin typeface="HGP創英角ｺﾞｼｯｸUB" pitchFamily="50" charset="-128"/>
                <a:ea typeface="HGP創英角ｺﾞｼｯｸUB" pitchFamily="50" charset="-128"/>
              </a:rPr>
              <a:t>させると</a:t>
            </a:r>
            <a:r>
              <a:rPr lang="en-US" altLang="ja-JP" sz="1400" dirty="0" smtClean="0">
                <a:latin typeface="HGP創英角ｺﾞｼｯｸUB" pitchFamily="50" charset="-128"/>
                <a:ea typeface="HGP創英角ｺﾞｼｯｸUB" pitchFamily="50" charset="-128"/>
              </a:rPr>
              <a:t>…</a:t>
            </a:r>
          </a:p>
          <a:p>
            <a:pPr fontAlgn="auto">
              <a:lnSpc>
                <a:spcPts val="1600"/>
              </a:lnSpc>
              <a:spcBef>
                <a:spcPts val="0"/>
              </a:spcBef>
              <a:spcAft>
                <a:spcPts val="0"/>
              </a:spcAft>
              <a:buFont typeface="Arial" charset="0"/>
              <a:buNone/>
              <a:defRPr/>
            </a:pPr>
            <a:r>
              <a:rPr lang="ja-JP" altLang="en-US" sz="1200" b="1" dirty="0" smtClean="0">
                <a:latin typeface="ＭＳ Ｐゴシック"/>
              </a:rPr>
              <a:t>（</a:t>
            </a:r>
            <a:r>
              <a:rPr lang="ja-JP" altLang="en-US" sz="1200" b="1" dirty="0">
                <a:latin typeface="+mj-ea"/>
              </a:rPr>
              <a:t>ＣＯ</a:t>
            </a:r>
            <a:r>
              <a:rPr lang="ja-JP" altLang="en-US" sz="1200" b="1" baseline="-25000" dirty="0">
                <a:latin typeface="+mj-ea"/>
              </a:rPr>
              <a:t>２</a:t>
            </a:r>
            <a:r>
              <a:rPr lang="ja-JP" altLang="en-US" sz="1200" b="1" dirty="0">
                <a:latin typeface="+mj-ea"/>
              </a:rPr>
              <a:t>濃度　</a:t>
            </a:r>
            <a:r>
              <a:rPr lang="en-US" altLang="ja-JP" sz="1200" b="1" dirty="0">
                <a:latin typeface="+mj-ea"/>
              </a:rPr>
              <a:t>600ppm</a:t>
            </a:r>
            <a:r>
              <a:rPr lang="ja-JP" altLang="en-US" sz="1200" b="1" dirty="0">
                <a:latin typeface="+mj-ea"/>
              </a:rPr>
              <a:t>を</a:t>
            </a:r>
            <a:r>
              <a:rPr lang="en-US" altLang="ja-JP" sz="1200" b="1" dirty="0">
                <a:latin typeface="+mj-ea"/>
              </a:rPr>
              <a:t>800ppm</a:t>
            </a:r>
            <a:r>
              <a:rPr lang="ja-JP" altLang="en-US" sz="1200" b="1" dirty="0">
                <a:latin typeface="+mj-ea"/>
              </a:rPr>
              <a:t>程度に調整</a:t>
            </a:r>
            <a:r>
              <a:rPr lang="ja-JP" altLang="en-US" sz="1200" b="1" dirty="0" smtClean="0">
                <a:latin typeface="+mj-ea"/>
              </a:rPr>
              <a:t>する。）</a:t>
            </a:r>
            <a:endParaRPr lang="ja-JP" altLang="en-US" sz="1200" dirty="0">
              <a:latin typeface="HGP創英角ｺﾞｼｯｸUB" pitchFamily="50" charset="-128"/>
              <a:ea typeface="HGP創英角ｺﾞｼｯｸUB" pitchFamily="50" charset="-128"/>
            </a:endParaRPr>
          </a:p>
        </p:txBody>
      </p:sp>
      <p:sp>
        <p:nvSpPr>
          <p:cNvPr id="10" name="下矢印 9"/>
          <p:cNvSpPr/>
          <p:nvPr/>
        </p:nvSpPr>
        <p:spPr>
          <a:xfrm rot="16200000">
            <a:off x="3600610" y="1854311"/>
            <a:ext cx="576066" cy="504056"/>
          </a:xfrm>
          <a:prstGeom prst="downArrow">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t>　</a:t>
            </a:r>
          </a:p>
        </p:txBody>
      </p:sp>
      <p:sp>
        <p:nvSpPr>
          <p:cNvPr id="12" name="テキスト ボックス 2"/>
          <p:cNvSpPr txBox="1">
            <a:spLocks noChangeArrowheads="1"/>
          </p:cNvSpPr>
          <p:nvPr/>
        </p:nvSpPr>
        <p:spPr bwMode="auto">
          <a:xfrm>
            <a:off x="4140671" y="1653082"/>
            <a:ext cx="30963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eaLnBrk="1" hangingPunct="1">
              <a:lnSpc>
                <a:spcPts val="2000"/>
              </a:lnSpc>
              <a:spcBef>
                <a:spcPct val="0"/>
              </a:spcBef>
              <a:buFont typeface="Arial" charset="0"/>
              <a:buNone/>
              <a:defRPr/>
            </a:pPr>
            <a:r>
              <a:rPr lang="ja-JP" altLang="en-US" sz="1300" dirty="0" smtClean="0">
                <a:solidFill>
                  <a:srgbClr val="FF0000"/>
                </a:solidFill>
                <a:latin typeface="HGS創英角ｺﾞｼｯｸUB" pitchFamily="50" charset="-128"/>
                <a:ea typeface="HGS創英角ｺﾞｼｯｸUB" pitchFamily="50" charset="-128"/>
              </a:rPr>
              <a:t>★ 年間 </a:t>
            </a:r>
            <a:r>
              <a:rPr lang="en-US" altLang="ja-JP" sz="13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en-US" altLang="ja-JP" sz="17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57,413kWh</a:t>
            </a:r>
            <a:r>
              <a:rPr lang="ja-JP" altLang="en-US" sz="2000" dirty="0" smtClean="0">
                <a:solidFill>
                  <a:srgbClr val="FF0000"/>
                </a:solidFill>
                <a:latin typeface="HGS創英角ｺﾞｼｯｸUB" pitchFamily="50" charset="-128"/>
                <a:ea typeface="HGS創英角ｺﾞｼｯｸUB" pitchFamily="50" charset="-128"/>
              </a:rPr>
              <a:t> </a:t>
            </a:r>
            <a:r>
              <a:rPr lang="ja-JP" altLang="en-US" sz="1300" dirty="0" smtClean="0">
                <a:solidFill>
                  <a:srgbClr val="FF0000"/>
                </a:solidFill>
                <a:latin typeface="HGS創英角ｺﾞｼｯｸUB" pitchFamily="50" charset="-128"/>
                <a:ea typeface="HGS創英角ｺﾞｼｯｸUB" pitchFamily="50" charset="-128"/>
              </a:rPr>
              <a:t>の省エネ！</a:t>
            </a:r>
            <a:endParaRPr lang="en-US" altLang="ja-JP" sz="1300" dirty="0" smtClean="0">
              <a:solidFill>
                <a:srgbClr val="FF0000"/>
              </a:solidFill>
              <a:latin typeface="HGS創英角ｺﾞｼｯｸUB" pitchFamily="50" charset="-128"/>
              <a:ea typeface="HGS創英角ｺﾞｼｯｸUB" pitchFamily="50" charset="-128"/>
            </a:endParaRPr>
          </a:p>
          <a:p>
            <a:pPr eaLnBrk="1" hangingPunct="1">
              <a:lnSpc>
                <a:spcPts val="2000"/>
              </a:lnSpc>
              <a:spcBef>
                <a:spcPct val="0"/>
              </a:spcBef>
              <a:buFont typeface="Arial" charset="0"/>
              <a:buNone/>
              <a:defRPr/>
            </a:pPr>
            <a:r>
              <a:rPr lang="ja-JP" altLang="en-US" sz="1300" dirty="0" smtClean="0">
                <a:solidFill>
                  <a:srgbClr val="FF0000"/>
                </a:solidFill>
                <a:latin typeface="HGS創英角ｺﾞｼｯｸUB" pitchFamily="50" charset="-128"/>
                <a:ea typeface="HGS創英角ｺﾞｼｯｸUB" pitchFamily="50" charset="-128"/>
              </a:rPr>
              <a:t>★ 年間 </a:t>
            </a:r>
            <a:r>
              <a:rPr lang="en-US" altLang="ja-JP" sz="13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en-US" altLang="ja-JP" sz="17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92.4</a:t>
            </a:r>
            <a:r>
              <a:rPr lang="ja-JP" altLang="en-US" sz="17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万円</a:t>
            </a:r>
            <a:r>
              <a:rPr lang="ja-JP" altLang="en-US" sz="2000" dirty="0" smtClean="0">
                <a:solidFill>
                  <a:srgbClr val="FF0000"/>
                </a:solidFill>
                <a:latin typeface="HGS創英角ｺﾞｼｯｸUB" pitchFamily="50" charset="-128"/>
                <a:ea typeface="HGS創英角ｺﾞｼｯｸUB" pitchFamily="50" charset="-128"/>
              </a:rPr>
              <a:t> </a:t>
            </a:r>
            <a:r>
              <a:rPr lang="ja-JP" altLang="en-US" sz="1300" dirty="0" smtClean="0">
                <a:solidFill>
                  <a:srgbClr val="FF0000"/>
                </a:solidFill>
                <a:latin typeface="HGS創英角ｺﾞｼｯｸUB" pitchFamily="50" charset="-128"/>
                <a:ea typeface="HGS創英角ｺﾞｼｯｸUB" pitchFamily="50" charset="-128"/>
              </a:rPr>
              <a:t>のコスト削減！</a:t>
            </a:r>
            <a:endParaRPr lang="en-US" altLang="ja-JP" sz="1300" dirty="0" smtClean="0">
              <a:solidFill>
                <a:srgbClr val="FF0000"/>
              </a:solidFill>
              <a:latin typeface="HGS創英角ｺﾞｼｯｸUB" pitchFamily="50" charset="-128"/>
              <a:ea typeface="HGS創英角ｺﾞｼｯｸUB" pitchFamily="50" charset="-128"/>
            </a:endParaRPr>
          </a:p>
          <a:p>
            <a:pPr eaLnBrk="1" hangingPunct="1">
              <a:lnSpc>
                <a:spcPts val="2000"/>
              </a:lnSpc>
              <a:spcBef>
                <a:spcPct val="0"/>
              </a:spcBef>
              <a:buFontTx/>
              <a:buNone/>
              <a:defRPr/>
            </a:pPr>
            <a:r>
              <a:rPr lang="ja-JP" altLang="en-US" sz="1300" dirty="0" smtClean="0">
                <a:solidFill>
                  <a:srgbClr val="FF0000"/>
                </a:solidFill>
                <a:latin typeface="HGS創英角ｺﾞｼｯｸUB" pitchFamily="50" charset="-128"/>
                <a:ea typeface="HGS創英角ｺﾞｼｯｸUB" pitchFamily="50" charset="-128"/>
              </a:rPr>
              <a:t>★ 投資</a:t>
            </a:r>
            <a:r>
              <a:rPr lang="ja-JP" altLang="en-US" sz="1600" dirty="0" smtClean="0">
                <a:solidFill>
                  <a:srgbClr val="FF0000"/>
                </a:solidFill>
                <a:latin typeface="HGS創英角ｺﾞｼｯｸUB" pitchFamily="50" charset="-128"/>
                <a:ea typeface="HGS創英角ｺﾞｼｯｸUB" pitchFamily="50" charset="-128"/>
              </a:rPr>
              <a:t>　</a:t>
            </a:r>
            <a:r>
              <a:rPr lang="en-US" altLang="ja-JP" sz="17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0</a:t>
            </a:r>
            <a:r>
              <a:rPr lang="ja-JP" altLang="en-US" sz="17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円</a:t>
            </a:r>
            <a:r>
              <a:rPr lang="ja-JP" altLang="en-US" sz="20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ja-JP" altLang="en-US" sz="1300" dirty="0" smtClean="0">
                <a:solidFill>
                  <a:srgbClr val="FF0000"/>
                </a:solidFill>
                <a:latin typeface="HGS創英角ｺﾞｼｯｸUB" pitchFamily="50" charset="-128"/>
                <a:ea typeface="HGS創英角ｺﾞｼｯｸUB" pitchFamily="50" charset="-128"/>
              </a:rPr>
              <a:t>！</a:t>
            </a:r>
          </a:p>
        </p:txBody>
      </p:sp>
      <p:sp>
        <p:nvSpPr>
          <p:cNvPr id="13" name="角丸四角形 12"/>
          <p:cNvSpPr/>
          <p:nvPr/>
        </p:nvSpPr>
        <p:spPr>
          <a:xfrm>
            <a:off x="421866" y="3108127"/>
            <a:ext cx="5113286" cy="795511"/>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a:lnSpc>
                <a:spcPts val="1700"/>
              </a:lnSpc>
              <a:defRPr/>
            </a:pPr>
            <a:r>
              <a:rPr lang="ja-JP" altLang="en-US" sz="1000" dirty="0">
                <a:solidFill>
                  <a:schemeClr val="tx1"/>
                </a:solidFill>
                <a:latin typeface="+mj-ea"/>
              </a:rPr>
              <a:t>過剰な換気により、冷暖房による</a:t>
            </a:r>
            <a:r>
              <a:rPr lang="ja-JP" altLang="en-US" sz="1000" b="1" dirty="0">
                <a:solidFill>
                  <a:srgbClr val="FF0000"/>
                </a:solidFill>
                <a:latin typeface="+mj-ea"/>
              </a:rPr>
              <a:t>冷気や暖気がムダに放出</a:t>
            </a:r>
            <a:r>
              <a:rPr lang="ja-JP" altLang="en-US" sz="1000" dirty="0">
                <a:solidFill>
                  <a:schemeClr val="tx1"/>
                </a:solidFill>
                <a:latin typeface="+mj-ea"/>
              </a:rPr>
              <a:t>され、エネルギー損失が生じます。</a:t>
            </a:r>
            <a:endParaRPr lang="en-US" altLang="ja-JP" sz="1000" dirty="0">
              <a:solidFill>
                <a:schemeClr val="tx1"/>
              </a:solidFill>
              <a:latin typeface="+mj-ea"/>
            </a:endParaRPr>
          </a:p>
          <a:p>
            <a:pPr algn="l">
              <a:lnSpc>
                <a:spcPts val="1700"/>
              </a:lnSpc>
              <a:defRPr/>
            </a:pPr>
            <a:r>
              <a:rPr lang="ja-JP" altLang="en-US" sz="1000" b="1" dirty="0">
                <a:solidFill>
                  <a:srgbClr val="FF0000"/>
                </a:solidFill>
                <a:latin typeface="+mj-ea"/>
              </a:rPr>
              <a:t>ビル衛生管理法の基準（ＣＯ</a:t>
            </a:r>
            <a:r>
              <a:rPr lang="ja-JP" altLang="en-US" sz="1000" b="1" baseline="-25000" dirty="0">
                <a:solidFill>
                  <a:srgbClr val="FF0000"/>
                </a:solidFill>
                <a:latin typeface="+mj-ea"/>
              </a:rPr>
              <a:t>２</a:t>
            </a:r>
            <a:r>
              <a:rPr lang="ja-JP" altLang="en-US" sz="1000" b="1" dirty="0">
                <a:solidFill>
                  <a:srgbClr val="FF0000"/>
                </a:solidFill>
                <a:latin typeface="+mj-ea"/>
              </a:rPr>
              <a:t>濃度</a:t>
            </a:r>
            <a:r>
              <a:rPr lang="en-US" altLang="ja-JP" sz="1000" b="1" dirty="0">
                <a:solidFill>
                  <a:srgbClr val="FF0000"/>
                </a:solidFill>
                <a:latin typeface="+mj-ea"/>
              </a:rPr>
              <a:t>1,000ppm</a:t>
            </a:r>
            <a:r>
              <a:rPr lang="ja-JP" altLang="en-US" sz="1000" b="1" dirty="0">
                <a:solidFill>
                  <a:srgbClr val="FF0000"/>
                </a:solidFill>
                <a:latin typeface="+mj-ea"/>
              </a:rPr>
              <a:t>以下</a:t>
            </a:r>
            <a:r>
              <a:rPr lang="ja-JP" altLang="en-US" sz="1000" dirty="0">
                <a:solidFill>
                  <a:schemeClr val="tx1"/>
                </a:solidFill>
                <a:latin typeface="+mj-ea"/>
              </a:rPr>
              <a:t>）を超過しない範囲で、換気量を調整してください。　　　　</a:t>
            </a:r>
          </a:p>
        </p:txBody>
      </p:sp>
      <p:pic>
        <p:nvPicPr>
          <p:cNvPr id="14" name="Picture 23" descr="C:\Users\1-NishiiY\AppData\Local\Microsoft\Windows\Temporary Internet Files\Content.IE5\X7VHIV34\MC90043261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09" y="2754412"/>
            <a:ext cx="4524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2"/>
          <p:cNvSpPr txBox="1">
            <a:spLocks noChangeArrowheads="1"/>
          </p:cNvSpPr>
          <p:nvPr/>
        </p:nvSpPr>
        <p:spPr bwMode="auto">
          <a:xfrm>
            <a:off x="955675" y="2795116"/>
            <a:ext cx="21768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eaLnBrk="1" hangingPunct="1">
              <a:spcBef>
                <a:spcPct val="0"/>
              </a:spcBef>
              <a:buFont typeface="Arial" charset="0"/>
              <a:buNone/>
              <a:defRPr/>
            </a:pPr>
            <a:r>
              <a:rPr lang="ja-JP" altLang="en-US" sz="1600" dirty="0" smtClean="0">
                <a:solidFill>
                  <a:srgbClr val="FF33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省エネのポイント！</a:t>
            </a:r>
          </a:p>
        </p:txBody>
      </p:sp>
      <p:sp>
        <p:nvSpPr>
          <p:cNvPr id="16" name="メモ 15"/>
          <p:cNvSpPr/>
          <p:nvPr/>
        </p:nvSpPr>
        <p:spPr>
          <a:xfrm>
            <a:off x="350887" y="2682405"/>
            <a:ext cx="5157935" cy="1224135"/>
          </a:xfrm>
          <a:prstGeom prst="foldedCorner">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7" name="角丸四角形 16"/>
          <p:cNvSpPr/>
          <p:nvPr/>
        </p:nvSpPr>
        <p:spPr>
          <a:xfrm>
            <a:off x="5866584" y="4453037"/>
            <a:ext cx="1083291" cy="317599"/>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800"/>
              </a:lnSpc>
              <a:spcBef>
                <a:spcPts val="0"/>
              </a:spcBef>
              <a:spcAft>
                <a:spcPts val="0"/>
              </a:spcAft>
              <a:defRPr/>
            </a:pPr>
            <a:r>
              <a:rPr lang="ja-JP" altLang="en-US" sz="1000" dirty="0">
                <a:solidFill>
                  <a:schemeClr val="tx1"/>
                </a:solidFill>
                <a:latin typeface="+mj-ea"/>
                <a:ea typeface="+mj-ea"/>
              </a:rPr>
              <a:t>ＣＯ</a:t>
            </a:r>
            <a:r>
              <a:rPr lang="ja-JP" altLang="en-US" sz="1000" baseline="-25000" dirty="0">
                <a:solidFill>
                  <a:schemeClr val="tx1"/>
                </a:solidFill>
                <a:latin typeface="+mj-ea"/>
                <a:ea typeface="+mj-ea"/>
              </a:rPr>
              <a:t>２</a:t>
            </a:r>
            <a:r>
              <a:rPr lang="ja-JP" altLang="en-US" sz="1000" dirty="0">
                <a:solidFill>
                  <a:schemeClr val="tx1"/>
                </a:solidFill>
                <a:latin typeface="+mj-ea"/>
                <a:ea typeface="+mj-ea"/>
              </a:rPr>
              <a:t>メーター</a:t>
            </a: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sp>
        <p:nvSpPr>
          <p:cNvPr id="19" name="角丸四角形 18"/>
          <p:cNvSpPr/>
          <p:nvPr/>
        </p:nvSpPr>
        <p:spPr>
          <a:xfrm>
            <a:off x="569621" y="4698628"/>
            <a:ext cx="3463200" cy="360040"/>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2800"/>
              </a:lnSpc>
              <a:spcBef>
                <a:spcPts val="0"/>
              </a:spcBef>
              <a:spcAft>
                <a:spcPts val="0"/>
              </a:spcAft>
              <a:defRPr/>
            </a:pPr>
            <a:r>
              <a:rPr lang="en-US" altLang="ja-JP" sz="800" dirty="0">
                <a:solidFill>
                  <a:schemeClr val="tx1"/>
                </a:solidFill>
                <a:latin typeface="+mj-ea"/>
                <a:ea typeface="+mj-ea"/>
              </a:rPr>
              <a:t>※</a:t>
            </a:r>
            <a:r>
              <a:rPr lang="ja-JP" altLang="en-US" sz="800" dirty="0">
                <a:solidFill>
                  <a:schemeClr val="tx1"/>
                </a:solidFill>
                <a:latin typeface="+mj-ea"/>
                <a:ea typeface="+mj-ea"/>
              </a:rPr>
              <a:t>電力単価は、年間の総電力平均単価を採用しています。</a:t>
            </a:r>
            <a:endParaRPr lang="en-US" altLang="ja-JP" sz="800" b="1" dirty="0">
              <a:solidFill>
                <a:schemeClr val="tx1"/>
              </a:solidFill>
              <a:latin typeface="+mj-ea"/>
              <a:ea typeface="+mj-ea"/>
            </a:endParaRPr>
          </a:p>
          <a:p>
            <a:pPr algn="l" fontAlgn="auto">
              <a:lnSpc>
                <a:spcPts val="2800"/>
              </a:lnSpc>
              <a:spcBef>
                <a:spcPts val="0"/>
              </a:spcBef>
              <a:spcAft>
                <a:spcPts val="0"/>
              </a:spcAft>
              <a:defRPr/>
            </a:pPr>
            <a:endParaRPr lang="en-US" altLang="ja-JP" sz="2000" b="1" dirty="0">
              <a:solidFill>
                <a:schemeClr val="tx1"/>
              </a:solidFill>
              <a:latin typeface="+mj-ea"/>
              <a:ea typeface="+mj-ea"/>
            </a:endParaRPr>
          </a:p>
          <a:p>
            <a:pPr algn="l" fontAlgn="auto">
              <a:lnSpc>
                <a:spcPts val="2800"/>
              </a:lnSpc>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pic>
        <p:nvPicPr>
          <p:cNvPr id="20" name="Picture 2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108" y="3978548"/>
            <a:ext cx="4784675"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3"/>
          <p:cNvPicPr>
            <a:picLocks noChangeAspect="1" noChangeArrowheads="1"/>
          </p:cNvPicPr>
          <p:nvPr/>
        </p:nvPicPr>
        <p:blipFill>
          <a:blip r:embed="rId4">
            <a:extLst>
              <a:ext uri="{28A0092B-C50C-407E-A947-70E740481C1C}">
                <a14:useLocalDpi xmlns:a14="http://schemas.microsoft.com/office/drawing/2010/main" val="0"/>
              </a:ext>
            </a:extLst>
          </a:blip>
          <a:srcRect l="8850" r="2367"/>
          <a:stretch>
            <a:fillRect/>
          </a:stretch>
        </p:blipFill>
        <p:spPr bwMode="auto">
          <a:xfrm>
            <a:off x="5616624" y="2729460"/>
            <a:ext cx="1476375" cy="1723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角丸四角形 21"/>
          <p:cNvSpPr/>
          <p:nvPr/>
        </p:nvSpPr>
        <p:spPr>
          <a:xfrm>
            <a:off x="364108" y="6375449"/>
            <a:ext cx="6800899" cy="771451"/>
          </a:xfrm>
          <a:prstGeom prst="roundRect">
            <a:avLst/>
          </a:prstGeom>
          <a:solidFill>
            <a:schemeClr val="accent1">
              <a:lumMod val="20000"/>
              <a:lumOff val="80000"/>
              <a:alpha val="53000"/>
            </a:schemeClr>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3" name="角丸四角形 22"/>
          <p:cNvSpPr/>
          <p:nvPr/>
        </p:nvSpPr>
        <p:spPr>
          <a:xfrm>
            <a:off x="348055" y="5850756"/>
            <a:ext cx="6456912" cy="617431"/>
          </a:xfrm>
          <a:prstGeom prst="round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600"/>
              </a:lnSpc>
              <a:spcBef>
                <a:spcPts val="0"/>
              </a:spcBef>
              <a:spcAft>
                <a:spcPts val="0"/>
              </a:spcAft>
              <a:defRPr/>
            </a:pPr>
            <a:r>
              <a:rPr lang="ja-JP" altLang="en-US" sz="1200" b="1" dirty="0">
                <a:solidFill>
                  <a:schemeClr val="tx2"/>
                </a:solidFill>
                <a:latin typeface="+mj-ea"/>
                <a:ea typeface="+mj-ea"/>
              </a:rPr>
              <a:t>◆　</a:t>
            </a:r>
            <a:r>
              <a:rPr lang="ja-JP" altLang="en-US" sz="1200" b="1" dirty="0" smtClean="0">
                <a:solidFill>
                  <a:schemeClr val="tx2"/>
                </a:solidFill>
                <a:latin typeface="+mj-ea"/>
                <a:ea typeface="+mj-ea"/>
              </a:rPr>
              <a:t>施設</a:t>
            </a:r>
            <a:r>
              <a:rPr lang="en-US" altLang="ja-JP" sz="1200" b="1" dirty="0" smtClean="0">
                <a:solidFill>
                  <a:schemeClr val="tx2"/>
                </a:solidFill>
                <a:latin typeface="+mj-ea"/>
                <a:ea typeface="+mj-ea"/>
              </a:rPr>
              <a:t>I</a:t>
            </a:r>
            <a:r>
              <a:rPr lang="ja-JP" altLang="en-US" sz="1200" b="1" dirty="0" smtClean="0">
                <a:solidFill>
                  <a:srgbClr val="1F497D"/>
                </a:solidFill>
                <a:latin typeface="+mn-ea"/>
              </a:rPr>
              <a:t>（延床面積</a:t>
            </a:r>
            <a:r>
              <a:rPr lang="ja-JP" altLang="en-US" sz="1200" b="1" dirty="0">
                <a:solidFill>
                  <a:srgbClr val="1F497D"/>
                </a:solidFill>
                <a:latin typeface="+mn-ea"/>
              </a:rPr>
              <a:t>　</a:t>
            </a:r>
            <a:r>
              <a:rPr lang="en-US" altLang="ja-JP" sz="1200" b="1" dirty="0">
                <a:solidFill>
                  <a:srgbClr val="1F497D"/>
                </a:solidFill>
                <a:latin typeface="+mn-ea"/>
              </a:rPr>
              <a:t>9,200</a:t>
            </a:r>
            <a:r>
              <a:rPr lang="ja-JP" altLang="en-US" sz="1200" b="1" dirty="0">
                <a:solidFill>
                  <a:srgbClr val="1F497D"/>
                </a:solidFill>
                <a:latin typeface="+mn-ea"/>
              </a:rPr>
              <a:t>㎡）の事例</a:t>
            </a:r>
            <a:endParaRPr lang="en-US" altLang="ja-JP" sz="1200" b="1" dirty="0">
              <a:solidFill>
                <a:srgbClr val="1F497D"/>
              </a:solidFill>
              <a:latin typeface="+mn-ea"/>
            </a:endParaRPr>
          </a:p>
          <a:p>
            <a:pPr algn="l">
              <a:lnSpc>
                <a:spcPts val="1600"/>
              </a:lnSpc>
              <a:defRPr/>
            </a:pPr>
            <a:r>
              <a:rPr lang="ja-JP" altLang="en-US" sz="1600" b="1" dirty="0">
                <a:solidFill>
                  <a:schemeClr val="tx1"/>
                </a:solidFill>
                <a:latin typeface="+mn-ea"/>
              </a:rPr>
              <a:t>　　</a:t>
            </a:r>
            <a:r>
              <a:rPr lang="ja-JP" altLang="en-US" sz="1400" b="1" dirty="0">
                <a:solidFill>
                  <a:schemeClr val="tx1"/>
                </a:solidFill>
                <a:latin typeface="+mn-ea"/>
              </a:rPr>
              <a:t>ボイラに燃焼用空気が過剰に送られているため、排ガス損失が生じている</a:t>
            </a:r>
            <a:r>
              <a:rPr lang="ja-JP" altLang="en-US" sz="1400" b="1" dirty="0" smtClean="0">
                <a:solidFill>
                  <a:schemeClr val="tx1"/>
                </a:solidFill>
                <a:latin typeface="+mn-ea"/>
              </a:rPr>
              <a:t>。</a:t>
            </a:r>
            <a:endParaRPr lang="en-US" altLang="ja-JP" sz="2000" b="1" dirty="0">
              <a:solidFill>
                <a:schemeClr val="tx2"/>
              </a:solidFill>
              <a:latin typeface="+mj-ea"/>
              <a:ea typeface="+mj-ea"/>
            </a:endParaRPr>
          </a:p>
        </p:txBody>
      </p:sp>
      <p:sp>
        <p:nvSpPr>
          <p:cNvPr id="24" name="正方形/長方形 14"/>
          <p:cNvSpPr>
            <a:spLocks noChangeArrowheads="1"/>
          </p:cNvSpPr>
          <p:nvPr/>
        </p:nvSpPr>
        <p:spPr bwMode="auto">
          <a:xfrm>
            <a:off x="352127" y="5490716"/>
            <a:ext cx="710091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ja-JP" altLang="en-US" sz="1900" b="1" dirty="0">
                <a:solidFill>
                  <a:srgbClr val="000000"/>
                </a:solidFill>
                <a:latin typeface="Calibri" pitchFamily="34" charset="0"/>
              </a:rPr>
              <a:t>熱源設備－１　ボイラの燃焼空気比の低減で約</a:t>
            </a:r>
            <a:r>
              <a:rPr lang="en-US" altLang="ja-JP" sz="1900" b="1" dirty="0">
                <a:solidFill>
                  <a:srgbClr val="000000"/>
                </a:solidFill>
                <a:latin typeface="Calibri" pitchFamily="34" charset="0"/>
              </a:rPr>
              <a:t>2</a:t>
            </a:r>
            <a:r>
              <a:rPr lang="ja-JP" altLang="en-US" sz="1900" b="1" dirty="0">
                <a:solidFill>
                  <a:srgbClr val="000000"/>
                </a:solidFill>
                <a:latin typeface="Calibri" pitchFamily="34" charset="0"/>
              </a:rPr>
              <a:t>％の省エネ！</a:t>
            </a:r>
            <a:endParaRPr lang="en-US" altLang="ja-JP" sz="1900" b="1" dirty="0">
              <a:solidFill>
                <a:srgbClr val="000000"/>
              </a:solidFill>
              <a:latin typeface="Calibri" pitchFamily="34" charset="0"/>
            </a:endParaRPr>
          </a:p>
        </p:txBody>
      </p:sp>
      <p:sp>
        <p:nvSpPr>
          <p:cNvPr id="25" name="テキスト ボックス 2"/>
          <p:cNvSpPr txBox="1">
            <a:spLocks noChangeArrowheads="1"/>
          </p:cNvSpPr>
          <p:nvPr/>
        </p:nvSpPr>
        <p:spPr bwMode="auto">
          <a:xfrm>
            <a:off x="334334" y="6426821"/>
            <a:ext cx="3553900" cy="690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fontAlgn="auto">
              <a:lnSpc>
                <a:spcPts val="2200"/>
              </a:lnSpc>
              <a:spcBef>
                <a:spcPts val="0"/>
              </a:spcBef>
              <a:spcAft>
                <a:spcPts val="0"/>
              </a:spcAft>
              <a:buFont typeface="Arial" charset="0"/>
              <a:buNone/>
              <a:defRPr/>
            </a:pPr>
            <a:r>
              <a:rPr lang="ja-JP" altLang="en-US" sz="1300" dirty="0">
                <a:latin typeface="HGP創英角ｺﾞｼｯｸUB" pitchFamily="50" charset="-128"/>
                <a:ea typeface="HGP創英角ｺﾞｼｯｸUB" pitchFamily="50" charset="-128"/>
              </a:rPr>
              <a:t>ボイラの燃焼空気比を</a:t>
            </a:r>
            <a:r>
              <a:rPr lang="en-US" altLang="ja-JP" sz="1300" dirty="0">
                <a:latin typeface="HGP創英角ｺﾞｼｯｸUB" pitchFamily="50" charset="-128"/>
                <a:ea typeface="HGP創英角ｺﾞｼｯｸUB" pitchFamily="50" charset="-128"/>
              </a:rPr>
              <a:t>1.6</a:t>
            </a:r>
            <a:r>
              <a:rPr lang="ja-JP" altLang="en-US" sz="1300" dirty="0">
                <a:latin typeface="HGP創英角ｺﾞｼｯｸUB" pitchFamily="50" charset="-128"/>
                <a:ea typeface="HGP創英角ｺﾞｼｯｸUB" pitchFamily="50" charset="-128"/>
              </a:rPr>
              <a:t>から</a:t>
            </a:r>
            <a:r>
              <a:rPr lang="en-US" altLang="ja-JP" sz="1300" dirty="0">
                <a:latin typeface="HGP創英角ｺﾞｼｯｸUB" pitchFamily="50" charset="-128"/>
                <a:ea typeface="HGP創英角ｺﾞｼｯｸUB" pitchFamily="50" charset="-128"/>
              </a:rPr>
              <a:t>1.3</a:t>
            </a:r>
            <a:r>
              <a:rPr lang="ja-JP" altLang="en-US" sz="1300" dirty="0">
                <a:latin typeface="HGP創英角ｺﾞｼｯｸUB" pitchFamily="50" charset="-128"/>
                <a:ea typeface="HGP創英角ｺﾞｼｯｸUB" pitchFamily="50" charset="-128"/>
              </a:rPr>
              <a:t>に下げる</a:t>
            </a:r>
            <a:r>
              <a:rPr lang="ja-JP" altLang="en-US" sz="1300" dirty="0" smtClean="0">
                <a:latin typeface="HGP創英角ｺﾞｼｯｸUB" pitchFamily="50" charset="-128"/>
                <a:ea typeface="HGP創英角ｺﾞｼｯｸUB" pitchFamily="50" charset="-128"/>
              </a:rPr>
              <a:t>と</a:t>
            </a:r>
            <a:r>
              <a:rPr lang="en-US" altLang="ja-JP" sz="1300" dirty="0" smtClean="0">
                <a:latin typeface="HGP創英角ｺﾞｼｯｸUB" pitchFamily="50" charset="-128"/>
                <a:ea typeface="HGP創英角ｺﾞｼｯｸUB" pitchFamily="50" charset="-128"/>
              </a:rPr>
              <a:t>…</a:t>
            </a:r>
            <a:endParaRPr lang="ja-JP" altLang="en-US" sz="1300" dirty="0">
              <a:latin typeface="HGP創英角ｺﾞｼｯｸUB" pitchFamily="50" charset="-128"/>
              <a:ea typeface="HGP創英角ｺﾞｼｯｸUB" pitchFamily="50" charset="-128"/>
            </a:endParaRPr>
          </a:p>
          <a:p>
            <a:pPr eaLnBrk="1" hangingPunct="1">
              <a:lnSpc>
                <a:spcPts val="2200"/>
              </a:lnSpc>
              <a:buFont typeface="Arial" charset="0"/>
              <a:buNone/>
              <a:defRPr/>
            </a:pPr>
            <a:r>
              <a:rPr lang="ja-JP" altLang="en-US" sz="1100" b="1" dirty="0" smtClean="0">
                <a:latin typeface="ＭＳ Ｐゴシック"/>
              </a:rPr>
              <a:t>（</a:t>
            </a:r>
            <a:r>
              <a:rPr lang="ja-JP" altLang="en-US" sz="1100" b="1" dirty="0">
                <a:latin typeface="+mn-ea"/>
              </a:rPr>
              <a:t>排ガス中の酸素濃度　</a:t>
            </a:r>
            <a:r>
              <a:rPr lang="en-US" altLang="ja-JP" sz="1100" b="1" dirty="0" smtClean="0">
                <a:latin typeface="+mn-ea"/>
              </a:rPr>
              <a:t>8.1</a:t>
            </a:r>
            <a:r>
              <a:rPr lang="ja-JP" altLang="en-US" sz="1100" b="1" dirty="0" smtClean="0">
                <a:latin typeface="+mn-ea"/>
              </a:rPr>
              <a:t>％⇒</a:t>
            </a:r>
            <a:r>
              <a:rPr lang="en-US" altLang="ja-JP" sz="1100" b="1" dirty="0" smtClean="0">
                <a:latin typeface="+mn-ea"/>
              </a:rPr>
              <a:t>4.9</a:t>
            </a:r>
            <a:r>
              <a:rPr lang="ja-JP" altLang="en-US" sz="1100" b="1" dirty="0" smtClean="0">
                <a:latin typeface="+mn-ea"/>
              </a:rPr>
              <a:t>％）</a:t>
            </a:r>
            <a:endParaRPr lang="en-US" altLang="ja-JP" sz="1100" b="1" dirty="0">
              <a:latin typeface="+mn-ea"/>
            </a:endParaRPr>
          </a:p>
        </p:txBody>
      </p:sp>
      <p:sp>
        <p:nvSpPr>
          <p:cNvPr id="26" name="下矢印 25"/>
          <p:cNvSpPr/>
          <p:nvPr/>
        </p:nvSpPr>
        <p:spPr>
          <a:xfrm rot="16200000">
            <a:off x="3618531" y="6552753"/>
            <a:ext cx="504055" cy="396208"/>
          </a:xfrm>
          <a:prstGeom prst="downArrow">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t>　</a:t>
            </a:r>
          </a:p>
        </p:txBody>
      </p:sp>
      <p:sp>
        <p:nvSpPr>
          <p:cNvPr id="27" name="テキスト ボックス 2"/>
          <p:cNvSpPr txBox="1">
            <a:spLocks noChangeArrowheads="1"/>
          </p:cNvSpPr>
          <p:nvPr/>
        </p:nvSpPr>
        <p:spPr bwMode="auto">
          <a:xfrm>
            <a:off x="4068663" y="6400542"/>
            <a:ext cx="3168352" cy="746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eaLnBrk="1" hangingPunct="1">
              <a:lnSpc>
                <a:spcPts val="1700"/>
              </a:lnSpc>
              <a:spcBef>
                <a:spcPct val="0"/>
              </a:spcBef>
              <a:buFont typeface="Arial" charset="0"/>
              <a:buNone/>
              <a:defRPr/>
            </a:pPr>
            <a:r>
              <a:rPr lang="ja-JP" altLang="en-US" sz="1300" dirty="0" smtClean="0">
                <a:solidFill>
                  <a:srgbClr val="FF0000"/>
                </a:solidFill>
                <a:latin typeface="HGS創英角ｺﾞｼｯｸUB" pitchFamily="50" charset="-128"/>
                <a:ea typeface="HGS創英角ｺﾞｼｯｸUB" pitchFamily="50" charset="-128"/>
              </a:rPr>
              <a:t>★ 年間ガス </a:t>
            </a:r>
            <a:r>
              <a:rPr lang="en-US" altLang="ja-JP" sz="13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en-US" altLang="ja-JP" sz="17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1,492m</a:t>
            </a:r>
            <a:r>
              <a:rPr lang="en-US" altLang="ja-JP" sz="1700" baseline="300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3</a:t>
            </a:r>
            <a:r>
              <a:rPr lang="ja-JP" altLang="en-US" sz="2000" dirty="0" smtClean="0">
                <a:solidFill>
                  <a:srgbClr val="FF0000"/>
                </a:solidFill>
                <a:latin typeface="HGS創英角ｺﾞｼｯｸUB" pitchFamily="50" charset="-128"/>
                <a:ea typeface="HGS創英角ｺﾞｼｯｸUB" pitchFamily="50" charset="-128"/>
              </a:rPr>
              <a:t> </a:t>
            </a:r>
            <a:r>
              <a:rPr lang="ja-JP" altLang="en-US" sz="1300" dirty="0" smtClean="0">
                <a:solidFill>
                  <a:srgbClr val="FF0000"/>
                </a:solidFill>
                <a:latin typeface="HGS創英角ｺﾞｼｯｸUB" pitchFamily="50" charset="-128"/>
                <a:ea typeface="HGS創英角ｺﾞｼｯｸUB" pitchFamily="50" charset="-128"/>
              </a:rPr>
              <a:t>の省エネ！</a:t>
            </a:r>
            <a:endParaRPr lang="en-US" altLang="ja-JP" sz="1300" dirty="0" smtClean="0">
              <a:solidFill>
                <a:srgbClr val="FF0000"/>
              </a:solidFill>
              <a:latin typeface="HGS創英角ｺﾞｼｯｸUB" pitchFamily="50" charset="-128"/>
              <a:ea typeface="HGS創英角ｺﾞｼｯｸUB" pitchFamily="50" charset="-128"/>
            </a:endParaRPr>
          </a:p>
          <a:p>
            <a:pPr eaLnBrk="1" hangingPunct="1">
              <a:lnSpc>
                <a:spcPts val="1700"/>
              </a:lnSpc>
              <a:spcBef>
                <a:spcPct val="0"/>
              </a:spcBef>
              <a:buFont typeface="Arial" charset="0"/>
              <a:buNone/>
              <a:defRPr/>
            </a:pPr>
            <a:r>
              <a:rPr lang="ja-JP" altLang="en-US" sz="1300" dirty="0" smtClean="0">
                <a:solidFill>
                  <a:srgbClr val="FF0000"/>
                </a:solidFill>
                <a:latin typeface="HGS創英角ｺﾞｼｯｸUB" pitchFamily="50" charset="-128"/>
                <a:ea typeface="HGS創英角ｺﾞｼｯｸUB" pitchFamily="50" charset="-128"/>
              </a:rPr>
              <a:t>★ 年間 </a:t>
            </a:r>
            <a:r>
              <a:rPr lang="en-US" altLang="ja-JP" sz="13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en-US" altLang="ja-JP" sz="17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15.2</a:t>
            </a:r>
            <a:r>
              <a:rPr lang="ja-JP" altLang="en-US" sz="17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万円</a:t>
            </a:r>
            <a:r>
              <a:rPr lang="ja-JP" altLang="en-US" sz="2000" dirty="0" smtClean="0">
                <a:solidFill>
                  <a:srgbClr val="FF0000"/>
                </a:solidFill>
                <a:latin typeface="HGS創英角ｺﾞｼｯｸUB" pitchFamily="50" charset="-128"/>
                <a:ea typeface="HGS創英角ｺﾞｼｯｸUB" pitchFamily="50" charset="-128"/>
              </a:rPr>
              <a:t> </a:t>
            </a:r>
            <a:r>
              <a:rPr lang="ja-JP" altLang="en-US" sz="1300" dirty="0" smtClean="0">
                <a:solidFill>
                  <a:srgbClr val="FF0000"/>
                </a:solidFill>
                <a:latin typeface="HGS創英角ｺﾞｼｯｸUB" pitchFamily="50" charset="-128"/>
                <a:ea typeface="HGS創英角ｺﾞｼｯｸUB" pitchFamily="50" charset="-128"/>
              </a:rPr>
              <a:t>のコスト削減！</a:t>
            </a:r>
            <a:endParaRPr lang="en-US" altLang="ja-JP" sz="1300" dirty="0" smtClean="0">
              <a:solidFill>
                <a:srgbClr val="FF0000"/>
              </a:solidFill>
              <a:latin typeface="HGS創英角ｺﾞｼｯｸUB" pitchFamily="50" charset="-128"/>
              <a:ea typeface="HGS創英角ｺﾞｼｯｸUB" pitchFamily="50" charset="-128"/>
            </a:endParaRPr>
          </a:p>
          <a:p>
            <a:pPr eaLnBrk="1" hangingPunct="1">
              <a:lnSpc>
                <a:spcPts val="1700"/>
              </a:lnSpc>
              <a:spcBef>
                <a:spcPct val="0"/>
              </a:spcBef>
              <a:buFontTx/>
              <a:buNone/>
              <a:defRPr/>
            </a:pPr>
            <a:r>
              <a:rPr lang="ja-JP" altLang="en-US" sz="1300" dirty="0" smtClean="0">
                <a:solidFill>
                  <a:srgbClr val="FF0000"/>
                </a:solidFill>
                <a:latin typeface="HGS創英角ｺﾞｼｯｸUB" pitchFamily="50" charset="-128"/>
                <a:ea typeface="HGS創英角ｺﾞｼｯｸUB" pitchFamily="50" charset="-128"/>
              </a:rPr>
              <a:t>★ 投資</a:t>
            </a:r>
            <a:r>
              <a:rPr lang="ja-JP" altLang="en-US" sz="1600" dirty="0" smtClean="0">
                <a:solidFill>
                  <a:srgbClr val="FF0000"/>
                </a:solidFill>
                <a:latin typeface="HGS創英角ｺﾞｼｯｸUB" pitchFamily="50" charset="-128"/>
                <a:ea typeface="HGS創英角ｺﾞｼｯｸUB" pitchFamily="50" charset="-128"/>
              </a:rPr>
              <a:t>　</a:t>
            </a:r>
            <a:r>
              <a:rPr lang="en-US" altLang="ja-JP" sz="17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0</a:t>
            </a:r>
            <a:r>
              <a:rPr lang="ja-JP" altLang="en-US" sz="17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円</a:t>
            </a:r>
            <a:r>
              <a:rPr lang="ja-JP" altLang="en-US" sz="20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ja-JP" altLang="en-US" sz="1300" dirty="0" smtClean="0">
                <a:solidFill>
                  <a:srgbClr val="FF0000"/>
                </a:solidFill>
                <a:latin typeface="HGS創英角ｺﾞｼｯｸUB" pitchFamily="50" charset="-128"/>
                <a:ea typeface="HGS創英角ｺﾞｼｯｸUB" pitchFamily="50" charset="-128"/>
              </a:rPr>
              <a:t>！</a:t>
            </a:r>
          </a:p>
        </p:txBody>
      </p:sp>
      <p:pic>
        <p:nvPicPr>
          <p:cNvPr id="38" name="Picture 23" descr="C:\Users\1-NishiiY\AppData\Local\Microsoft\Windows\Temporary Internet Files\Content.IE5\X7VHIV34\MC90043261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506" y="7375625"/>
            <a:ext cx="452438" cy="36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テキスト ボックス 2"/>
          <p:cNvSpPr txBox="1">
            <a:spLocks noChangeArrowheads="1"/>
          </p:cNvSpPr>
          <p:nvPr/>
        </p:nvSpPr>
        <p:spPr bwMode="auto">
          <a:xfrm>
            <a:off x="932306" y="7362924"/>
            <a:ext cx="2058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eaLnBrk="1" hangingPunct="1">
              <a:spcBef>
                <a:spcPct val="0"/>
              </a:spcBef>
              <a:buFont typeface="Arial" charset="0"/>
              <a:buNone/>
              <a:defRPr/>
            </a:pPr>
            <a:r>
              <a:rPr lang="ja-JP" altLang="en-US" sz="1600" dirty="0" smtClean="0">
                <a:solidFill>
                  <a:srgbClr val="FF33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省エネのポイント！</a:t>
            </a:r>
          </a:p>
        </p:txBody>
      </p:sp>
      <p:sp>
        <p:nvSpPr>
          <p:cNvPr id="40" name="メモ 39"/>
          <p:cNvSpPr/>
          <p:nvPr/>
        </p:nvSpPr>
        <p:spPr>
          <a:xfrm>
            <a:off x="422118" y="7290916"/>
            <a:ext cx="6670881" cy="2099470"/>
          </a:xfrm>
          <a:prstGeom prst="foldedCorner">
            <a:avLst>
              <a:gd name="adj" fmla="val 12397"/>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2" name="グループ化 1"/>
          <p:cNvGrpSpPr/>
          <p:nvPr/>
        </p:nvGrpSpPr>
        <p:grpSpPr>
          <a:xfrm>
            <a:off x="492751" y="7729205"/>
            <a:ext cx="3433951" cy="1349087"/>
            <a:chOff x="492751" y="7729205"/>
            <a:chExt cx="3433951" cy="1349087"/>
          </a:xfrm>
        </p:grpSpPr>
        <p:sp>
          <p:nvSpPr>
            <p:cNvPr id="41" name="テキスト ボックス 10"/>
            <p:cNvSpPr txBox="1">
              <a:spLocks noChangeArrowheads="1"/>
            </p:cNvSpPr>
            <p:nvPr/>
          </p:nvSpPr>
          <p:spPr bwMode="auto">
            <a:xfrm>
              <a:off x="492751" y="7729205"/>
              <a:ext cx="3433951" cy="134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eaLnBrk="1" hangingPunct="1">
                <a:lnSpc>
                  <a:spcPts val="1300"/>
                </a:lnSpc>
                <a:spcBef>
                  <a:spcPct val="0"/>
                </a:spcBef>
                <a:buFontTx/>
                <a:buNone/>
                <a:defRPr/>
              </a:pPr>
              <a:r>
                <a:rPr lang="ja-JP" altLang="en-US" sz="1000" dirty="0" smtClean="0">
                  <a:latin typeface="+mj-ea"/>
                  <a:ea typeface="+mj-ea"/>
                </a:rPr>
                <a:t>空気比が適正</a:t>
              </a:r>
              <a:r>
                <a:rPr lang="ja-JP" altLang="en-US" sz="1000" dirty="0">
                  <a:latin typeface="+mj-ea"/>
                  <a:ea typeface="+mj-ea"/>
                </a:rPr>
                <a:t>値</a:t>
              </a:r>
              <a:r>
                <a:rPr lang="ja-JP" altLang="en-US" sz="1000" dirty="0" smtClean="0">
                  <a:latin typeface="+mj-ea"/>
                  <a:ea typeface="+mj-ea"/>
                </a:rPr>
                <a:t>より大きすぎると、排ガス量も増加するため、</a:t>
              </a:r>
              <a:endParaRPr lang="en-US" altLang="ja-JP" sz="1000" dirty="0" smtClean="0">
                <a:latin typeface="+mj-ea"/>
                <a:ea typeface="+mj-ea"/>
              </a:endParaRPr>
            </a:p>
            <a:p>
              <a:pPr eaLnBrk="1" hangingPunct="1">
                <a:lnSpc>
                  <a:spcPts val="1300"/>
                </a:lnSpc>
                <a:spcBef>
                  <a:spcPct val="0"/>
                </a:spcBef>
                <a:buFontTx/>
                <a:buNone/>
                <a:defRPr/>
              </a:pPr>
              <a:r>
                <a:rPr lang="ja-JP" altLang="en-US" sz="1000" dirty="0" smtClean="0">
                  <a:latin typeface="+mj-ea"/>
                  <a:ea typeface="+mj-ea"/>
                </a:rPr>
                <a:t>エネルギーの損失が生じます。</a:t>
              </a:r>
              <a:endParaRPr lang="en-US" altLang="ja-JP" sz="1000" dirty="0" smtClean="0">
                <a:latin typeface="+mj-ea"/>
                <a:ea typeface="+mj-ea"/>
              </a:endParaRPr>
            </a:p>
            <a:p>
              <a:pPr eaLnBrk="1" hangingPunct="1">
                <a:lnSpc>
                  <a:spcPts val="1300"/>
                </a:lnSpc>
                <a:spcBef>
                  <a:spcPct val="0"/>
                </a:spcBef>
                <a:buFontTx/>
                <a:buNone/>
                <a:defRPr/>
              </a:pPr>
              <a:r>
                <a:rPr lang="ja-JP" altLang="en-US" sz="1000" dirty="0" smtClean="0">
                  <a:latin typeface="+mj-ea"/>
                  <a:ea typeface="+mj-ea"/>
                </a:rPr>
                <a:t>排</a:t>
              </a:r>
              <a:r>
                <a:rPr lang="ja-JP" altLang="en-US" sz="1000" dirty="0">
                  <a:latin typeface="+mj-ea"/>
                  <a:ea typeface="+mj-ea"/>
                </a:rPr>
                <a:t>ガス中</a:t>
              </a:r>
              <a:r>
                <a:rPr lang="ja-JP" altLang="en-US" sz="1000" dirty="0" smtClean="0">
                  <a:latin typeface="+mj-ea"/>
                  <a:ea typeface="+mj-ea"/>
                </a:rPr>
                <a:t>の酸素濃度を指標として、ボイラへの送風量を減らして、空気比を調整しましょう。</a:t>
              </a:r>
              <a:endParaRPr lang="en-US" altLang="ja-JP" sz="1000" dirty="0" smtClean="0">
                <a:latin typeface="+mj-ea"/>
                <a:ea typeface="+mj-ea"/>
              </a:endParaRPr>
            </a:p>
            <a:p>
              <a:pPr eaLnBrk="1" hangingPunct="1">
                <a:lnSpc>
                  <a:spcPts val="1300"/>
                </a:lnSpc>
                <a:spcBef>
                  <a:spcPct val="0"/>
                </a:spcBef>
                <a:buFontTx/>
                <a:buNone/>
                <a:defRPr/>
              </a:pPr>
              <a:endParaRPr lang="en-US" altLang="ja-JP" sz="1000" dirty="0" smtClean="0">
                <a:latin typeface="+mj-ea"/>
                <a:ea typeface="+mj-ea"/>
              </a:endParaRPr>
            </a:p>
            <a:p>
              <a:pPr eaLnBrk="1" hangingPunct="1">
                <a:lnSpc>
                  <a:spcPts val="1100"/>
                </a:lnSpc>
                <a:spcBef>
                  <a:spcPct val="0"/>
                </a:spcBef>
                <a:buFontTx/>
                <a:buNone/>
                <a:defRPr/>
              </a:pPr>
              <a:r>
                <a:rPr lang="ja-JP" altLang="en-US" sz="1400" dirty="0" smtClean="0">
                  <a:latin typeface="+mj-ea"/>
                  <a:ea typeface="+mj-ea"/>
                </a:rPr>
                <a:t>　　　　　　　　　　　　　</a:t>
              </a:r>
              <a:r>
                <a:rPr lang="ja-JP" altLang="en-US" sz="1100" b="1" dirty="0" smtClean="0">
                  <a:solidFill>
                    <a:srgbClr val="FF0000"/>
                  </a:solidFill>
                  <a:latin typeface="+mj-ea"/>
                  <a:ea typeface="+mj-ea"/>
                </a:rPr>
                <a:t>２１</a:t>
              </a:r>
              <a:endParaRPr lang="en-US" altLang="ja-JP" sz="1100" b="1" dirty="0">
                <a:solidFill>
                  <a:srgbClr val="FF0000"/>
                </a:solidFill>
                <a:latin typeface="+mj-ea"/>
                <a:ea typeface="+mj-ea"/>
              </a:endParaRPr>
            </a:p>
            <a:p>
              <a:pPr eaLnBrk="1" hangingPunct="1">
                <a:lnSpc>
                  <a:spcPts val="1100"/>
                </a:lnSpc>
                <a:spcBef>
                  <a:spcPct val="0"/>
                </a:spcBef>
                <a:buFontTx/>
                <a:buNone/>
                <a:defRPr/>
              </a:pPr>
              <a:r>
                <a:rPr lang="ja-JP" altLang="en-US" sz="1400" b="1" dirty="0" smtClean="0">
                  <a:solidFill>
                    <a:srgbClr val="FF0000"/>
                  </a:solidFill>
                  <a:latin typeface="+mj-ea"/>
                  <a:ea typeface="+mj-ea"/>
                </a:rPr>
                <a:t>　</a:t>
              </a:r>
              <a:r>
                <a:rPr lang="ja-JP" altLang="en-US" sz="1100" b="1" dirty="0" smtClean="0">
                  <a:solidFill>
                    <a:srgbClr val="FF0000"/>
                  </a:solidFill>
                  <a:latin typeface="+mj-ea"/>
                  <a:ea typeface="+mj-ea"/>
                </a:rPr>
                <a:t>空気比＝</a:t>
              </a:r>
              <a:endParaRPr lang="en-US" altLang="ja-JP" sz="1100" b="1" dirty="0" smtClean="0">
                <a:solidFill>
                  <a:srgbClr val="FF0000"/>
                </a:solidFill>
                <a:latin typeface="+mj-ea"/>
                <a:ea typeface="+mj-ea"/>
              </a:endParaRPr>
            </a:p>
            <a:p>
              <a:pPr eaLnBrk="1" hangingPunct="1">
                <a:lnSpc>
                  <a:spcPts val="1100"/>
                </a:lnSpc>
                <a:spcBef>
                  <a:spcPct val="0"/>
                </a:spcBef>
                <a:buFontTx/>
                <a:buNone/>
                <a:defRPr/>
              </a:pPr>
              <a:r>
                <a:rPr lang="en-US" altLang="ja-JP" sz="1400" b="1" dirty="0" smtClean="0">
                  <a:solidFill>
                    <a:srgbClr val="FF0000"/>
                  </a:solidFill>
                  <a:latin typeface="+mj-ea"/>
                  <a:ea typeface="+mj-ea"/>
                </a:rPr>
                <a:t>     </a:t>
              </a:r>
              <a:r>
                <a:rPr lang="ja-JP" altLang="en-US" sz="1400" b="1" dirty="0" smtClean="0">
                  <a:solidFill>
                    <a:srgbClr val="FF0000"/>
                  </a:solidFill>
                  <a:latin typeface="+mj-ea"/>
                  <a:ea typeface="+mj-ea"/>
                </a:rPr>
                <a:t>　　　　　　</a:t>
              </a:r>
              <a:r>
                <a:rPr lang="ja-JP" altLang="en-US" sz="1100" b="1" dirty="0" smtClean="0">
                  <a:solidFill>
                    <a:srgbClr val="FF0000"/>
                  </a:solidFill>
                  <a:latin typeface="+mj-ea"/>
                  <a:ea typeface="+mj-ea"/>
                </a:rPr>
                <a:t>２１－酸素濃度（％）</a:t>
              </a:r>
              <a:endParaRPr lang="en-US" altLang="ja-JP" sz="1100" b="1" dirty="0" smtClean="0">
                <a:solidFill>
                  <a:srgbClr val="FF0000"/>
                </a:solidFill>
                <a:latin typeface="+mj-ea"/>
                <a:ea typeface="+mj-ea"/>
              </a:endParaRPr>
            </a:p>
          </p:txBody>
        </p:sp>
        <p:cxnSp>
          <p:nvCxnSpPr>
            <p:cNvPr id="42" name="直線コネクタ 41"/>
            <p:cNvCxnSpPr/>
            <p:nvPr/>
          </p:nvCxnSpPr>
          <p:spPr>
            <a:xfrm>
              <a:off x="1525907" y="8803084"/>
              <a:ext cx="125978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43"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5968" y="7434934"/>
            <a:ext cx="2038999" cy="180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角丸四角形吹き出し 43"/>
          <p:cNvSpPr/>
          <p:nvPr/>
        </p:nvSpPr>
        <p:spPr>
          <a:xfrm>
            <a:off x="2990598" y="8339629"/>
            <a:ext cx="1645071" cy="610424"/>
          </a:xfrm>
          <a:prstGeom prst="wedgeRoundRectCallout">
            <a:avLst>
              <a:gd name="adj1" fmla="val 70680"/>
              <a:gd name="adj2" fmla="val 7702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l">
              <a:lnSpc>
                <a:spcPts val="1200"/>
              </a:lnSpc>
              <a:defRPr/>
            </a:pPr>
            <a:r>
              <a:rPr lang="ja-JP" altLang="en-US" sz="850" dirty="0">
                <a:solidFill>
                  <a:schemeClr val="tx1"/>
                </a:solidFill>
              </a:rPr>
              <a:t>空気比を</a:t>
            </a:r>
            <a:r>
              <a:rPr lang="en-US" altLang="ja-JP" sz="850" b="1" dirty="0">
                <a:solidFill>
                  <a:srgbClr val="FF0000"/>
                </a:solidFill>
              </a:rPr>
              <a:t>1.6</a:t>
            </a:r>
            <a:r>
              <a:rPr lang="ja-JP" altLang="en-US" sz="850" dirty="0">
                <a:solidFill>
                  <a:schemeClr val="tx1"/>
                </a:solidFill>
              </a:rPr>
              <a:t>から</a:t>
            </a:r>
            <a:r>
              <a:rPr lang="en-US" altLang="ja-JP" sz="850" b="1" dirty="0">
                <a:solidFill>
                  <a:srgbClr val="FF0000"/>
                </a:solidFill>
              </a:rPr>
              <a:t>1.3</a:t>
            </a:r>
            <a:r>
              <a:rPr lang="ja-JP" altLang="en-US" sz="850" dirty="0">
                <a:solidFill>
                  <a:schemeClr val="tx1"/>
                </a:solidFill>
              </a:rPr>
              <a:t>に下げると、</a:t>
            </a:r>
            <a:endParaRPr lang="en-US" altLang="ja-JP" sz="850" dirty="0">
              <a:solidFill>
                <a:schemeClr val="tx1"/>
              </a:solidFill>
            </a:endParaRPr>
          </a:p>
          <a:p>
            <a:pPr algn="l">
              <a:lnSpc>
                <a:spcPts val="1200"/>
              </a:lnSpc>
              <a:defRPr/>
            </a:pPr>
            <a:r>
              <a:rPr lang="en-US" altLang="ja-JP" sz="850" b="1" dirty="0">
                <a:solidFill>
                  <a:srgbClr val="FF0000"/>
                </a:solidFill>
              </a:rPr>
              <a:t>2.2</a:t>
            </a:r>
            <a:r>
              <a:rPr lang="ja-JP" altLang="en-US" sz="850" b="1" dirty="0">
                <a:solidFill>
                  <a:srgbClr val="FF0000"/>
                </a:solidFill>
              </a:rPr>
              <a:t>％の省エネ</a:t>
            </a:r>
            <a:r>
              <a:rPr lang="ja-JP" altLang="en-US" sz="850" dirty="0">
                <a:solidFill>
                  <a:schemeClr val="tx1"/>
                </a:solidFill>
              </a:rPr>
              <a:t>！</a:t>
            </a:r>
            <a:endParaRPr lang="en-US" altLang="ja-JP" sz="850" dirty="0">
              <a:solidFill>
                <a:schemeClr val="tx1"/>
              </a:solidFill>
            </a:endParaRPr>
          </a:p>
          <a:p>
            <a:pPr algn="l">
              <a:lnSpc>
                <a:spcPts val="1200"/>
              </a:lnSpc>
              <a:defRPr/>
            </a:pPr>
            <a:r>
              <a:rPr lang="ja-JP" altLang="en-US" sz="850" dirty="0">
                <a:solidFill>
                  <a:schemeClr val="tx1"/>
                </a:solidFill>
              </a:rPr>
              <a:t>酸素濃度は、</a:t>
            </a:r>
            <a:r>
              <a:rPr lang="en-US" altLang="ja-JP" sz="850" b="1" dirty="0">
                <a:solidFill>
                  <a:srgbClr val="FF0000"/>
                </a:solidFill>
              </a:rPr>
              <a:t>8.1</a:t>
            </a:r>
            <a:r>
              <a:rPr lang="ja-JP" altLang="en-US" sz="850" b="1" dirty="0">
                <a:solidFill>
                  <a:srgbClr val="FF0000"/>
                </a:solidFill>
              </a:rPr>
              <a:t>％</a:t>
            </a:r>
            <a:r>
              <a:rPr lang="en-US" altLang="ja-JP" sz="850" dirty="0">
                <a:solidFill>
                  <a:schemeClr val="tx1"/>
                </a:solidFill>
              </a:rPr>
              <a:t>⇒</a:t>
            </a:r>
            <a:r>
              <a:rPr lang="en-US" altLang="ja-JP" sz="850" b="1" dirty="0">
                <a:solidFill>
                  <a:srgbClr val="FF0000"/>
                </a:solidFill>
              </a:rPr>
              <a:t>4.9</a:t>
            </a:r>
            <a:r>
              <a:rPr lang="ja-JP" altLang="en-US" sz="850" b="1" dirty="0">
                <a:solidFill>
                  <a:srgbClr val="FF0000"/>
                </a:solidFill>
              </a:rPr>
              <a:t>％</a:t>
            </a:r>
            <a:endParaRPr lang="ja-JP" altLang="en-US" sz="850" dirty="0">
              <a:solidFill>
                <a:schemeClr val="tx1"/>
              </a:solidFill>
            </a:endParaRPr>
          </a:p>
        </p:txBody>
      </p:sp>
      <p:sp>
        <p:nvSpPr>
          <p:cNvPr id="45" name="角丸四角形 44"/>
          <p:cNvSpPr/>
          <p:nvPr/>
        </p:nvSpPr>
        <p:spPr>
          <a:xfrm>
            <a:off x="2785687" y="8950053"/>
            <a:ext cx="1933103" cy="440333"/>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300"/>
              </a:lnSpc>
              <a:spcBef>
                <a:spcPts val="0"/>
              </a:spcBef>
              <a:spcAft>
                <a:spcPts val="0"/>
              </a:spcAft>
              <a:defRPr/>
            </a:pPr>
            <a:r>
              <a:rPr lang="ja-JP" altLang="en-US" sz="800" dirty="0">
                <a:solidFill>
                  <a:schemeClr val="tx1"/>
                </a:solidFill>
                <a:latin typeface="+mj-ea"/>
              </a:rPr>
              <a:t>出典：ビル省エネ手帳</a:t>
            </a:r>
            <a:r>
              <a:rPr lang="en-US" altLang="ja-JP" sz="800" dirty="0">
                <a:solidFill>
                  <a:schemeClr val="tx1"/>
                </a:solidFill>
                <a:latin typeface="+mj-ea"/>
              </a:rPr>
              <a:t>2013</a:t>
            </a:r>
          </a:p>
          <a:p>
            <a:pPr algn="l" fontAlgn="auto">
              <a:lnSpc>
                <a:spcPts val="1300"/>
              </a:lnSpc>
              <a:spcBef>
                <a:spcPts val="0"/>
              </a:spcBef>
              <a:spcAft>
                <a:spcPts val="0"/>
              </a:spcAft>
              <a:defRPr/>
            </a:pPr>
            <a:r>
              <a:rPr lang="ja-JP" altLang="en-US" sz="800" dirty="0">
                <a:solidFill>
                  <a:schemeClr val="tx1"/>
                </a:solidFill>
                <a:latin typeface="+mj-ea"/>
              </a:rPr>
              <a:t>　　　　（</a:t>
            </a:r>
            <a:r>
              <a:rPr lang="en-US" altLang="ja-JP" sz="800" dirty="0">
                <a:solidFill>
                  <a:schemeClr val="tx1"/>
                </a:solidFill>
                <a:latin typeface="+mj-ea"/>
              </a:rPr>
              <a:t>(</a:t>
            </a:r>
            <a:r>
              <a:rPr lang="ja-JP" altLang="en-US" sz="800" dirty="0">
                <a:solidFill>
                  <a:schemeClr val="tx1"/>
                </a:solidFill>
                <a:latin typeface="+mj-ea"/>
              </a:rPr>
              <a:t>一財）省エネルギーセンター）</a:t>
            </a:r>
            <a:endParaRPr lang="en-US" altLang="ja-JP" sz="800" b="1" dirty="0">
              <a:solidFill>
                <a:schemeClr val="tx2"/>
              </a:solidFill>
              <a:latin typeface="+mj-ea"/>
              <a:ea typeface="+mj-ea"/>
            </a:endParaRPr>
          </a:p>
        </p:txBody>
      </p:sp>
      <p:sp>
        <p:nvSpPr>
          <p:cNvPr id="46" name="角丸四角形 45"/>
          <p:cNvSpPr/>
          <p:nvPr/>
        </p:nvSpPr>
        <p:spPr>
          <a:xfrm>
            <a:off x="4860751" y="9811196"/>
            <a:ext cx="2448271" cy="253975"/>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100"/>
              </a:lnSpc>
              <a:spcBef>
                <a:spcPts val="0"/>
              </a:spcBef>
              <a:spcAft>
                <a:spcPts val="0"/>
              </a:spcAft>
              <a:defRPr/>
            </a:pPr>
            <a:r>
              <a:rPr lang="en-US" altLang="ja-JP" sz="800" dirty="0">
                <a:solidFill>
                  <a:schemeClr val="tx1"/>
                </a:solidFill>
                <a:latin typeface="+mj-ea"/>
                <a:ea typeface="+mj-ea"/>
              </a:rPr>
              <a:t>※</a:t>
            </a:r>
            <a:r>
              <a:rPr lang="ja-JP" altLang="en-US" sz="800" dirty="0">
                <a:solidFill>
                  <a:schemeClr val="tx1"/>
                </a:solidFill>
                <a:latin typeface="+mj-ea"/>
                <a:ea typeface="+mj-ea"/>
              </a:rPr>
              <a:t>ガス単価は、年間の平均単価を採用しています。</a:t>
            </a:r>
            <a:endParaRPr lang="en-US" altLang="ja-JP" sz="800" b="1" dirty="0">
              <a:solidFill>
                <a:schemeClr val="tx1"/>
              </a:solidFill>
              <a:latin typeface="+mj-ea"/>
              <a:ea typeface="+mj-ea"/>
            </a:endParaRPr>
          </a:p>
          <a:p>
            <a:pPr algn="l" fontAlgn="auto">
              <a:lnSpc>
                <a:spcPts val="2800"/>
              </a:lnSpc>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pic>
        <p:nvPicPr>
          <p:cNvPr id="47" name="Picture 2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3098" y="9451156"/>
            <a:ext cx="4641669" cy="593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882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ー 1"/>
          <p:cNvSpPr txBox="1">
            <a:spLocks/>
          </p:cNvSpPr>
          <p:nvPr/>
        </p:nvSpPr>
        <p:spPr>
          <a:xfrm>
            <a:off x="3300578" y="10102598"/>
            <a:ext cx="912101" cy="569323"/>
          </a:xfrm>
          <a:prstGeom prst="rect">
            <a:avLst/>
          </a:prstGeom>
        </p:spPr>
        <p:txBody>
          <a:bodyPr vert="horz" lIns="99569" tIns="49785" rIns="99569" bIns="49785" rtlCol="0" anchor="ctr"/>
          <a:lstStyle>
            <a:defPPr>
              <a:defRPr lang="ja-JP"/>
            </a:defPPr>
            <a:lvl1pPr marL="0" algn="r" defTabSz="995690" rtl="0" eaLnBrk="1" latinLnBrk="0" hangingPunct="1">
              <a:defRPr kumimoji="1" sz="1300" kern="1200">
                <a:solidFill>
                  <a:schemeClr val="tx1">
                    <a:tint val="75000"/>
                  </a:schemeClr>
                </a:solidFill>
                <a:latin typeface="+mn-lt"/>
                <a:ea typeface="+mn-ea"/>
                <a:cs typeface="+mn-cs"/>
              </a:defRPr>
            </a:lvl1pPr>
            <a:lvl2pPr marL="497845" algn="l" defTabSz="995690" rtl="0" eaLnBrk="1" latinLnBrk="0" hangingPunct="1">
              <a:defRPr kumimoji="1" sz="2000" kern="1200">
                <a:solidFill>
                  <a:schemeClr val="tx1"/>
                </a:solidFill>
                <a:latin typeface="+mn-lt"/>
                <a:ea typeface="+mn-ea"/>
                <a:cs typeface="+mn-cs"/>
              </a:defRPr>
            </a:lvl2pPr>
            <a:lvl3pPr marL="995690" algn="l" defTabSz="995690" rtl="0" eaLnBrk="1" latinLnBrk="0" hangingPunct="1">
              <a:defRPr kumimoji="1" sz="2000" kern="1200">
                <a:solidFill>
                  <a:schemeClr val="tx1"/>
                </a:solidFill>
                <a:latin typeface="+mn-lt"/>
                <a:ea typeface="+mn-ea"/>
                <a:cs typeface="+mn-cs"/>
              </a:defRPr>
            </a:lvl3pPr>
            <a:lvl4pPr marL="1493535" algn="l" defTabSz="995690" rtl="0" eaLnBrk="1" latinLnBrk="0" hangingPunct="1">
              <a:defRPr kumimoji="1" sz="2000" kern="1200">
                <a:solidFill>
                  <a:schemeClr val="tx1"/>
                </a:solidFill>
                <a:latin typeface="+mn-lt"/>
                <a:ea typeface="+mn-ea"/>
                <a:cs typeface="+mn-cs"/>
              </a:defRPr>
            </a:lvl4pPr>
            <a:lvl5pPr marL="1991380" algn="l" defTabSz="995690" rtl="0" eaLnBrk="1" latinLnBrk="0" hangingPunct="1">
              <a:defRPr kumimoji="1" sz="2000" kern="1200">
                <a:solidFill>
                  <a:schemeClr val="tx1"/>
                </a:solidFill>
                <a:latin typeface="+mn-lt"/>
                <a:ea typeface="+mn-ea"/>
                <a:cs typeface="+mn-cs"/>
              </a:defRPr>
            </a:lvl5pPr>
            <a:lvl6pPr marL="2489225" algn="l" defTabSz="995690" rtl="0" eaLnBrk="1" latinLnBrk="0" hangingPunct="1">
              <a:defRPr kumimoji="1" sz="2000" kern="1200">
                <a:solidFill>
                  <a:schemeClr val="tx1"/>
                </a:solidFill>
                <a:latin typeface="+mn-lt"/>
                <a:ea typeface="+mn-ea"/>
                <a:cs typeface="+mn-cs"/>
              </a:defRPr>
            </a:lvl6pPr>
            <a:lvl7pPr marL="2987070" algn="l" defTabSz="995690" rtl="0" eaLnBrk="1" latinLnBrk="0" hangingPunct="1">
              <a:defRPr kumimoji="1" sz="2000" kern="1200">
                <a:solidFill>
                  <a:schemeClr val="tx1"/>
                </a:solidFill>
                <a:latin typeface="+mn-lt"/>
                <a:ea typeface="+mn-ea"/>
                <a:cs typeface="+mn-cs"/>
              </a:defRPr>
            </a:lvl7pPr>
            <a:lvl8pPr marL="3484916" algn="l" defTabSz="995690" rtl="0" eaLnBrk="1" latinLnBrk="0" hangingPunct="1">
              <a:defRPr kumimoji="1" sz="2000" kern="1200">
                <a:solidFill>
                  <a:schemeClr val="tx1"/>
                </a:solidFill>
                <a:latin typeface="+mn-lt"/>
                <a:ea typeface="+mn-ea"/>
                <a:cs typeface="+mn-cs"/>
              </a:defRPr>
            </a:lvl8pPr>
            <a:lvl9pPr marL="3982761" algn="l" defTabSz="995690" rtl="0" eaLnBrk="1" latinLnBrk="0" hangingPunct="1">
              <a:defRPr kumimoji="1" sz="2000" kern="1200">
                <a:solidFill>
                  <a:schemeClr val="tx1"/>
                </a:solidFill>
                <a:latin typeface="+mn-lt"/>
                <a:ea typeface="+mn-ea"/>
                <a:cs typeface="+mn-cs"/>
              </a:defRPr>
            </a:lvl9pPr>
          </a:lstStyle>
          <a:p>
            <a:r>
              <a:rPr lang="ja-JP" altLang="en-US" dirty="0" smtClean="0"/>
              <a:t>－</a:t>
            </a:r>
            <a:r>
              <a:rPr lang="en-US" altLang="ja-JP" dirty="0" smtClean="0"/>
              <a:t>10</a:t>
            </a:r>
            <a:r>
              <a:rPr lang="ja-JP" altLang="en-US" dirty="0"/>
              <a:t> </a:t>
            </a:r>
            <a:r>
              <a:rPr lang="ja-JP" altLang="en-US" dirty="0" smtClean="0"/>
              <a:t>－</a:t>
            </a:r>
            <a:endParaRPr lang="ja-JP" altLang="en-US" dirty="0"/>
          </a:p>
        </p:txBody>
      </p:sp>
      <p:sp>
        <p:nvSpPr>
          <p:cNvPr id="8" name="角丸四角形 7"/>
          <p:cNvSpPr/>
          <p:nvPr/>
        </p:nvSpPr>
        <p:spPr>
          <a:xfrm>
            <a:off x="322882" y="204540"/>
            <a:ext cx="6969478" cy="4608512"/>
          </a:xfrm>
          <a:prstGeom prst="roundRect">
            <a:avLst>
              <a:gd name="adj" fmla="val 0"/>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251" tIns="50626" rIns="101251" bIns="50626" rtlCol="0" anchor="t" anchorCtr="0"/>
          <a:lstStyle/>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p:txBody>
      </p:sp>
      <p:sp>
        <p:nvSpPr>
          <p:cNvPr id="11" name="角丸四角形 10"/>
          <p:cNvSpPr/>
          <p:nvPr/>
        </p:nvSpPr>
        <p:spPr>
          <a:xfrm>
            <a:off x="295891" y="5470500"/>
            <a:ext cx="6969478" cy="4608512"/>
          </a:xfrm>
          <a:prstGeom prst="roundRect">
            <a:avLst>
              <a:gd name="adj" fmla="val 0"/>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251" tIns="50626" rIns="101251" bIns="50626" rtlCol="0" anchor="t" anchorCtr="0"/>
          <a:lstStyle/>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p:txBody>
      </p:sp>
      <p:sp>
        <p:nvSpPr>
          <p:cNvPr id="5" name="角丸四角形 4"/>
          <p:cNvSpPr/>
          <p:nvPr/>
        </p:nvSpPr>
        <p:spPr>
          <a:xfrm>
            <a:off x="456183" y="1458269"/>
            <a:ext cx="6780832" cy="864096"/>
          </a:xfrm>
          <a:prstGeom prst="roundRect">
            <a:avLst/>
          </a:prstGeom>
          <a:solidFill>
            <a:schemeClr val="accent1">
              <a:lumMod val="20000"/>
              <a:lumOff val="80000"/>
              <a:alpha val="53000"/>
            </a:schemeClr>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 name="角丸四角形 5"/>
          <p:cNvSpPr/>
          <p:nvPr/>
        </p:nvSpPr>
        <p:spPr>
          <a:xfrm>
            <a:off x="396256" y="666180"/>
            <a:ext cx="7165007" cy="869210"/>
          </a:xfrm>
          <a:prstGeom prst="round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700"/>
              </a:lnSpc>
              <a:spcBef>
                <a:spcPts val="0"/>
              </a:spcBef>
              <a:spcAft>
                <a:spcPts val="0"/>
              </a:spcAft>
              <a:defRPr/>
            </a:pPr>
            <a:r>
              <a:rPr lang="ja-JP" altLang="en-US" sz="1200" b="1" dirty="0">
                <a:solidFill>
                  <a:schemeClr val="tx2"/>
                </a:solidFill>
                <a:latin typeface="+mj-ea"/>
                <a:ea typeface="+mj-ea"/>
              </a:rPr>
              <a:t>◆　</a:t>
            </a:r>
            <a:r>
              <a:rPr lang="ja-JP" altLang="en-US" sz="1200" b="1" dirty="0" smtClean="0">
                <a:solidFill>
                  <a:schemeClr val="tx2"/>
                </a:solidFill>
                <a:latin typeface="+mj-ea"/>
                <a:ea typeface="+mj-ea"/>
              </a:rPr>
              <a:t>施設</a:t>
            </a:r>
            <a:r>
              <a:rPr lang="en-US" altLang="ja-JP" sz="1200" b="1" dirty="0" smtClean="0">
                <a:solidFill>
                  <a:schemeClr val="tx2"/>
                </a:solidFill>
                <a:latin typeface="+mj-ea"/>
                <a:ea typeface="+mj-ea"/>
              </a:rPr>
              <a:t>J</a:t>
            </a:r>
            <a:r>
              <a:rPr lang="ja-JP" altLang="en-US" sz="1200" b="1" dirty="0" smtClean="0">
                <a:solidFill>
                  <a:srgbClr val="1F497D"/>
                </a:solidFill>
                <a:latin typeface="+mn-ea"/>
              </a:rPr>
              <a:t>（延床面積</a:t>
            </a:r>
            <a:r>
              <a:rPr lang="ja-JP" altLang="en-US" sz="1200" b="1" dirty="0">
                <a:solidFill>
                  <a:srgbClr val="1F497D"/>
                </a:solidFill>
                <a:latin typeface="+mn-ea"/>
              </a:rPr>
              <a:t>　</a:t>
            </a:r>
            <a:r>
              <a:rPr lang="en-US" altLang="ja-JP" sz="1200" b="1" dirty="0">
                <a:solidFill>
                  <a:srgbClr val="1F497D"/>
                </a:solidFill>
                <a:latin typeface="+mn-ea"/>
              </a:rPr>
              <a:t>5,400</a:t>
            </a:r>
            <a:r>
              <a:rPr lang="ja-JP" altLang="en-US" sz="1200" b="1" dirty="0">
                <a:solidFill>
                  <a:srgbClr val="1F497D"/>
                </a:solidFill>
                <a:latin typeface="+mn-ea"/>
              </a:rPr>
              <a:t>㎡）の事例</a:t>
            </a:r>
            <a:endParaRPr lang="en-US" altLang="ja-JP" sz="1200" b="1" dirty="0">
              <a:solidFill>
                <a:srgbClr val="1F497D"/>
              </a:solidFill>
              <a:latin typeface="+mn-ea"/>
            </a:endParaRPr>
          </a:p>
          <a:p>
            <a:pPr algn="l">
              <a:lnSpc>
                <a:spcPts val="1700"/>
              </a:lnSpc>
              <a:defRPr/>
            </a:pPr>
            <a:r>
              <a:rPr lang="ja-JP" altLang="en-US" sz="1600" b="1" dirty="0">
                <a:solidFill>
                  <a:schemeClr val="tx1"/>
                </a:solidFill>
                <a:latin typeface="+mn-ea"/>
              </a:rPr>
              <a:t>　　</a:t>
            </a:r>
            <a:r>
              <a:rPr lang="ja-JP" altLang="en-US" sz="1200" b="1" dirty="0">
                <a:solidFill>
                  <a:schemeClr val="tx1"/>
                </a:solidFill>
                <a:latin typeface="+mn-ea"/>
              </a:rPr>
              <a:t>ボイラが頻繁に停止起動を繰り返し、起動ごとにパージ運転が行われるためボイラ内が</a:t>
            </a:r>
            <a:r>
              <a:rPr lang="ja-JP" altLang="en-US" sz="1200" b="1" dirty="0" smtClean="0">
                <a:solidFill>
                  <a:schemeClr val="tx1"/>
                </a:solidFill>
                <a:latin typeface="+mn-ea"/>
              </a:rPr>
              <a:t>冷やされて</a:t>
            </a:r>
            <a:endParaRPr lang="en-US" altLang="ja-JP" sz="1200" b="1" dirty="0" smtClean="0">
              <a:solidFill>
                <a:schemeClr val="tx1"/>
              </a:solidFill>
              <a:latin typeface="+mn-ea"/>
            </a:endParaRPr>
          </a:p>
          <a:p>
            <a:pPr algn="l">
              <a:lnSpc>
                <a:spcPts val="1700"/>
              </a:lnSpc>
              <a:defRPr/>
            </a:pPr>
            <a:r>
              <a:rPr lang="ja-JP" altLang="en-US" sz="1200" b="1" dirty="0">
                <a:solidFill>
                  <a:schemeClr val="tx1"/>
                </a:solidFill>
                <a:latin typeface="+mn-ea"/>
              </a:rPr>
              <a:t>　</a:t>
            </a:r>
            <a:r>
              <a:rPr lang="ja-JP" altLang="en-US" sz="1200" b="1" dirty="0" smtClean="0">
                <a:solidFill>
                  <a:schemeClr val="tx1"/>
                </a:solidFill>
                <a:latin typeface="+mn-ea"/>
              </a:rPr>
              <a:t>　 損失</a:t>
            </a:r>
            <a:r>
              <a:rPr lang="ja-JP" altLang="en-US" sz="1200" b="1" dirty="0">
                <a:solidFill>
                  <a:schemeClr val="tx1"/>
                </a:solidFill>
                <a:latin typeface="+mn-ea"/>
              </a:rPr>
              <a:t>が増える。　</a:t>
            </a:r>
            <a:r>
              <a:rPr lang="en-US" altLang="ja-JP" sz="1200" b="1" dirty="0">
                <a:solidFill>
                  <a:schemeClr val="tx1"/>
                </a:solidFill>
                <a:latin typeface="+mn-ea"/>
              </a:rPr>
              <a:t>(</a:t>
            </a:r>
            <a:r>
              <a:rPr lang="ja-JP" altLang="en-US" sz="1200" b="1" dirty="0">
                <a:solidFill>
                  <a:schemeClr val="tx1"/>
                </a:solidFill>
                <a:latin typeface="+mn-ea"/>
              </a:rPr>
              <a:t>貯湯タンク温度が</a:t>
            </a:r>
            <a:r>
              <a:rPr lang="en-US" altLang="ja-JP" sz="1200" b="1" dirty="0">
                <a:solidFill>
                  <a:schemeClr val="tx1"/>
                </a:solidFill>
                <a:latin typeface="+mn-ea"/>
              </a:rPr>
              <a:t>63</a:t>
            </a:r>
            <a:r>
              <a:rPr lang="ja-JP" altLang="en-US" sz="1200" b="1" dirty="0">
                <a:solidFill>
                  <a:schemeClr val="tx1"/>
                </a:solidFill>
                <a:latin typeface="+mn-ea"/>
              </a:rPr>
              <a:t>℃で起動、</a:t>
            </a:r>
            <a:r>
              <a:rPr lang="en-US" altLang="ja-JP" sz="1200" b="1" dirty="0">
                <a:solidFill>
                  <a:schemeClr val="tx1"/>
                </a:solidFill>
                <a:latin typeface="+mn-ea"/>
              </a:rPr>
              <a:t>65℃</a:t>
            </a:r>
            <a:r>
              <a:rPr lang="ja-JP" altLang="en-US" sz="1200" b="1" dirty="0">
                <a:solidFill>
                  <a:schemeClr val="tx1"/>
                </a:solidFill>
                <a:latin typeface="+mn-ea"/>
              </a:rPr>
              <a:t>で停止。　起動・停止の</a:t>
            </a:r>
            <a:r>
              <a:rPr lang="en-US" altLang="ja-JP" sz="1200" b="1" dirty="0">
                <a:solidFill>
                  <a:schemeClr val="tx1"/>
                </a:solidFill>
                <a:latin typeface="+mn-ea"/>
              </a:rPr>
              <a:t>1</a:t>
            </a:r>
            <a:r>
              <a:rPr lang="ja-JP" altLang="en-US" sz="1200" b="1" dirty="0">
                <a:solidFill>
                  <a:schemeClr val="tx1"/>
                </a:solidFill>
                <a:latin typeface="+mn-ea"/>
              </a:rPr>
              <a:t>サイクルは約</a:t>
            </a:r>
            <a:r>
              <a:rPr lang="en-US" altLang="ja-JP" sz="1200" b="1" dirty="0">
                <a:solidFill>
                  <a:schemeClr val="tx1"/>
                </a:solidFill>
                <a:latin typeface="+mn-ea"/>
              </a:rPr>
              <a:t>4</a:t>
            </a:r>
            <a:r>
              <a:rPr lang="ja-JP" altLang="en-US" sz="1200" b="1" dirty="0">
                <a:solidFill>
                  <a:schemeClr val="tx1"/>
                </a:solidFill>
                <a:latin typeface="+mn-ea"/>
              </a:rPr>
              <a:t>分間。）</a:t>
            </a:r>
            <a:endParaRPr lang="en-US" altLang="ja-JP" sz="1200" b="1" dirty="0">
              <a:solidFill>
                <a:schemeClr val="tx1"/>
              </a:solidFill>
              <a:latin typeface="+mn-ea"/>
            </a:endParaRPr>
          </a:p>
          <a:p>
            <a:pPr algn="l" fontAlgn="auto">
              <a:spcBef>
                <a:spcPts val="0"/>
              </a:spcBef>
              <a:spcAft>
                <a:spcPts val="0"/>
              </a:spcAft>
              <a:defRPr/>
            </a:pPr>
            <a:endParaRPr lang="en-US" altLang="ja-JP" sz="2400" b="1" dirty="0">
              <a:solidFill>
                <a:schemeClr val="tx2"/>
              </a:solidFill>
              <a:latin typeface="+mj-ea"/>
              <a:ea typeface="+mj-ea"/>
            </a:endParaRPr>
          </a:p>
        </p:txBody>
      </p:sp>
      <p:sp>
        <p:nvSpPr>
          <p:cNvPr id="7" name="正方形/長方形 14"/>
          <p:cNvSpPr>
            <a:spLocks noChangeArrowheads="1"/>
          </p:cNvSpPr>
          <p:nvPr/>
        </p:nvSpPr>
        <p:spPr bwMode="auto">
          <a:xfrm>
            <a:off x="364702" y="306140"/>
            <a:ext cx="6900667" cy="384721"/>
          </a:xfrm>
          <a:prstGeom prst="rect">
            <a:avLst/>
          </a:prstGeom>
          <a:noFill/>
          <a:ln>
            <a:noFill/>
          </a:ln>
        </p:spPr>
        <p:txBody>
          <a:bodyPr wrap="square">
            <a:spAutoFit/>
          </a:bodyPr>
          <a:lstStyle/>
          <a:p>
            <a:pPr algn="l"/>
            <a:r>
              <a:rPr lang="ja-JP" altLang="en-US" sz="1900" b="1" dirty="0">
                <a:solidFill>
                  <a:srgbClr val="000000"/>
                </a:solidFill>
                <a:latin typeface="Calibri" pitchFamily="34" charset="0"/>
              </a:rPr>
              <a:t>熱源設備－２　ボイラの起動・停止温度の調整で熱損失の低減！</a:t>
            </a:r>
            <a:endParaRPr lang="en-US" altLang="ja-JP" sz="1900" b="1" dirty="0">
              <a:solidFill>
                <a:srgbClr val="000000"/>
              </a:solidFill>
              <a:latin typeface="Calibri" pitchFamily="34" charset="0"/>
            </a:endParaRPr>
          </a:p>
        </p:txBody>
      </p:sp>
      <p:sp>
        <p:nvSpPr>
          <p:cNvPr id="9" name="テキスト ボックス 2"/>
          <p:cNvSpPr txBox="1">
            <a:spLocks noChangeArrowheads="1"/>
          </p:cNvSpPr>
          <p:nvPr/>
        </p:nvSpPr>
        <p:spPr bwMode="auto">
          <a:xfrm>
            <a:off x="456183" y="1602284"/>
            <a:ext cx="3197635"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charset="-128"/>
              </a:defRPr>
            </a:lvl9pPr>
          </a:lstStyle>
          <a:p>
            <a:pPr>
              <a:lnSpc>
                <a:spcPts val="2200"/>
              </a:lnSpc>
              <a:spcBef>
                <a:spcPct val="0"/>
              </a:spcBef>
              <a:buFont typeface="Arial" charset="0"/>
              <a:buNone/>
            </a:pPr>
            <a:r>
              <a:rPr lang="ja-JP" altLang="en-US" sz="1400" dirty="0">
                <a:latin typeface="HGP創英角ｺﾞｼｯｸUB" pitchFamily="50" charset="-128"/>
                <a:ea typeface="HGP創英角ｺﾞｼｯｸUB" pitchFamily="50" charset="-128"/>
              </a:rPr>
              <a:t>ボイラが稼動する温度幅を広げると</a:t>
            </a:r>
            <a:r>
              <a:rPr lang="en-US" altLang="ja-JP" sz="1400" dirty="0">
                <a:latin typeface="HGP創英角ｺﾞｼｯｸUB" pitchFamily="50" charset="-128"/>
                <a:ea typeface="HGP創英角ｺﾞｼｯｸUB" pitchFamily="50" charset="-128"/>
              </a:rPr>
              <a:t>…</a:t>
            </a:r>
          </a:p>
          <a:p>
            <a:pPr>
              <a:lnSpc>
                <a:spcPts val="2200"/>
              </a:lnSpc>
              <a:spcBef>
                <a:spcPct val="0"/>
              </a:spcBef>
              <a:buFont typeface="Arial" charset="0"/>
              <a:buNone/>
            </a:pPr>
            <a:r>
              <a:rPr lang="ja-JP" altLang="en-US" sz="1400" dirty="0">
                <a:latin typeface="HGP創英角ｺﾞｼｯｸUB" pitchFamily="50" charset="-128"/>
                <a:ea typeface="HGP創英角ｺﾞｼｯｸUB" pitchFamily="50" charset="-128"/>
              </a:rPr>
              <a:t>　</a:t>
            </a:r>
            <a:r>
              <a:rPr lang="ja-JP" altLang="en-US" sz="1200" b="1" dirty="0">
                <a:latin typeface="ＭＳ Ｐゴシック" charset="-128"/>
              </a:rPr>
              <a:t>（起動</a:t>
            </a:r>
            <a:r>
              <a:rPr lang="en-US" altLang="ja-JP" sz="1200" b="1" dirty="0">
                <a:latin typeface="ＭＳ Ｐゴシック" charset="-128"/>
              </a:rPr>
              <a:t>60℃</a:t>
            </a:r>
            <a:r>
              <a:rPr lang="ja-JP" altLang="en-US" sz="1200" b="1" dirty="0" err="1">
                <a:latin typeface="ＭＳ Ｐゴシック" charset="-128"/>
              </a:rPr>
              <a:t>、</a:t>
            </a:r>
            <a:r>
              <a:rPr lang="ja-JP" altLang="en-US" sz="1200" b="1" dirty="0">
                <a:latin typeface="ＭＳ Ｐゴシック" charset="-128"/>
              </a:rPr>
              <a:t>停止</a:t>
            </a:r>
            <a:r>
              <a:rPr lang="en-US" altLang="ja-JP" sz="1200" b="1" dirty="0">
                <a:latin typeface="ＭＳ Ｐゴシック" charset="-128"/>
              </a:rPr>
              <a:t>65℃</a:t>
            </a:r>
            <a:r>
              <a:rPr lang="ja-JP" altLang="en-US" sz="1200" b="1" dirty="0">
                <a:latin typeface="ＭＳ Ｐゴシック" charset="-128"/>
              </a:rPr>
              <a:t>に設定）</a:t>
            </a:r>
          </a:p>
        </p:txBody>
      </p:sp>
      <p:sp>
        <p:nvSpPr>
          <p:cNvPr id="10" name="下矢印 9"/>
          <p:cNvSpPr/>
          <p:nvPr/>
        </p:nvSpPr>
        <p:spPr>
          <a:xfrm rot="16200000">
            <a:off x="3467744" y="1649438"/>
            <a:ext cx="504057" cy="409749"/>
          </a:xfrm>
          <a:prstGeom prst="downArrow">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t>　</a:t>
            </a:r>
          </a:p>
        </p:txBody>
      </p:sp>
      <p:sp>
        <p:nvSpPr>
          <p:cNvPr id="12" name="テキスト ボックス 2"/>
          <p:cNvSpPr txBox="1">
            <a:spLocks noChangeArrowheads="1"/>
          </p:cNvSpPr>
          <p:nvPr/>
        </p:nvSpPr>
        <p:spPr bwMode="auto">
          <a:xfrm>
            <a:off x="3996655" y="1458268"/>
            <a:ext cx="3240360"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eaLnBrk="1" hangingPunct="1">
              <a:lnSpc>
                <a:spcPts val="1900"/>
              </a:lnSpc>
              <a:spcBef>
                <a:spcPct val="0"/>
              </a:spcBef>
              <a:buFont typeface="Arial" charset="0"/>
              <a:buNone/>
              <a:defRPr/>
            </a:pPr>
            <a:r>
              <a:rPr lang="ja-JP" altLang="en-US" sz="1400" dirty="0" smtClean="0">
                <a:solidFill>
                  <a:srgbClr val="FF0000"/>
                </a:solidFill>
                <a:latin typeface="HGS創英角ｺﾞｼｯｸUB" pitchFamily="50" charset="-128"/>
                <a:ea typeface="HGS創英角ｺﾞｼｯｸUB" pitchFamily="50" charset="-128"/>
              </a:rPr>
              <a:t>★ 年間ガス </a:t>
            </a:r>
            <a:r>
              <a:rPr lang="en-US" altLang="ja-JP" sz="14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en-US" altLang="ja-JP" sz="18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2,035m</a:t>
            </a:r>
            <a:r>
              <a:rPr lang="en-US" altLang="ja-JP" sz="1800" baseline="300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3</a:t>
            </a:r>
            <a:r>
              <a:rPr lang="ja-JP" altLang="en-US" sz="2000" dirty="0" smtClean="0">
                <a:solidFill>
                  <a:srgbClr val="FF0000"/>
                </a:solidFill>
                <a:latin typeface="HGS創英角ｺﾞｼｯｸUB" pitchFamily="50" charset="-128"/>
                <a:ea typeface="HGS創英角ｺﾞｼｯｸUB" pitchFamily="50" charset="-128"/>
              </a:rPr>
              <a:t> </a:t>
            </a:r>
            <a:r>
              <a:rPr lang="ja-JP" altLang="en-US" sz="1400" dirty="0" smtClean="0">
                <a:solidFill>
                  <a:srgbClr val="FF0000"/>
                </a:solidFill>
                <a:latin typeface="HGS創英角ｺﾞｼｯｸUB" pitchFamily="50" charset="-128"/>
                <a:ea typeface="HGS創英角ｺﾞｼｯｸUB" pitchFamily="50" charset="-128"/>
              </a:rPr>
              <a:t>の省エネ！</a:t>
            </a:r>
            <a:endParaRPr lang="en-US" altLang="ja-JP" sz="1400" dirty="0" smtClean="0">
              <a:solidFill>
                <a:srgbClr val="FF0000"/>
              </a:solidFill>
              <a:latin typeface="HGS創英角ｺﾞｼｯｸUB" pitchFamily="50" charset="-128"/>
              <a:ea typeface="HGS創英角ｺﾞｼｯｸUB" pitchFamily="50" charset="-128"/>
            </a:endParaRPr>
          </a:p>
          <a:p>
            <a:pPr eaLnBrk="1" hangingPunct="1">
              <a:lnSpc>
                <a:spcPts val="1900"/>
              </a:lnSpc>
              <a:spcBef>
                <a:spcPct val="0"/>
              </a:spcBef>
              <a:buFont typeface="Arial" charset="0"/>
              <a:buNone/>
              <a:defRPr/>
            </a:pPr>
            <a:r>
              <a:rPr lang="ja-JP" altLang="en-US" sz="1400" dirty="0" smtClean="0">
                <a:solidFill>
                  <a:srgbClr val="FF0000"/>
                </a:solidFill>
                <a:latin typeface="HGS創英角ｺﾞｼｯｸUB" pitchFamily="50" charset="-128"/>
                <a:ea typeface="HGS創英角ｺﾞｼｯｸUB" pitchFamily="50" charset="-128"/>
              </a:rPr>
              <a:t>★ 年間 </a:t>
            </a:r>
            <a:r>
              <a:rPr lang="en-US" altLang="ja-JP" sz="14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en-US" altLang="ja-JP" sz="18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18.9</a:t>
            </a:r>
            <a:r>
              <a:rPr lang="ja-JP" altLang="en-US" sz="18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万円</a:t>
            </a:r>
            <a:r>
              <a:rPr lang="ja-JP" altLang="en-US" sz="2000" dirty="0" smtClean="0">
                <a:solidFill>
                  <a:srgbClr val="FF0000"/>
                </a:solidFill>
                <a:latin typeface="HGS創英角ｺﾞｼｯｸUB" pitchFamily="50" charset="-128"/>
                <a:ea typeface="HGS創英角ｺﾞｼｯｸUB" pitchFamily="50" charset="-128"/>
              </a:rPr>
              <a:t> </a:t>
            </a:r>
            <a:r>
              <a:rPr lang="ja-JP" altLang="en-US" sz="1400" dirty="0" smtClean="0">
                <a:solidFill>
                  <a:srgbClr val="FF0000"/>
                </a:solidFill>
                <a:latin typeface="HGS創英角ｺﾞｼｯｸUB" pitchFamily="50" charset="-128"/>
                <a:ea typeface="HGS創英角ｺﾞｼｯｸUB" pitchFamily="50" charset="-128"/>
              </a:rPr>
              <a:t>のコスト削減！</a:t>
            </a:r>
            <a:endParaRPr lang="en-US" altLang="ja-JP" sz="1400" dirty="0" smtClean="0">
              <a:solidFill>
                <a:srgbClr val="FF0000"/>
              </a:solidFill>
              <a:latin typeface="HGS創英角ｺﾞｼｯｸUB" pitchFamily="50" charset="-128"/>
              <a:ea typeface="HGS創英角ｺﾞｼｯｸUB" pitchFamily="50" charset="-128"/>
            </a:endParaRPr>
          </a:p>
          <a:p>
            <a:pPr eaLnBrk="1" hangingPunct="1">
              <a:lnSpc>
                <a:spcPts val="1900"/>
              </a:lnSpc>
              <a:spcBef>
                <a:spcPct val="0"/>
              </a:spcBef>
              <a:buFontTx/>
              <a:buNone/>
              <a:defRPr/>
            </a:pPr>
            <a:r>
              <a:rPr lang="ja-JP" altLang="en-US" sz="1400" dirty="0" smtClean="0">
                <a:solidFill>
                  <a:srgbClr val="FF0000"/>
                </a:solidFill>
                <a:latin typeface="HGS創英角ｺﾞｼｯｸUB" pitchFamily="50" charset="-128"/>
                <a:ea typeface="HGS創英角ｺﾞｼｯｸUB" pitchFamily="50" charset="-128"/>
              </a:rPr>
              <a:t>★ 投資</a:t>
            </a:r>
            <a:r>
              <a:rPr lang="ja-JP" altLang="en-US" sz="1600" dirty="0" smtClean="0">
                <a:solidFill>
                  <a:srgbClr val="FF0000"/>
                </a:solidFill>
                <a:latin typeface="HGS創英角ｺﾞｼｯｸUB" pitchFamily="50" charset="-128"/>
                <a:ea typeface="HGS創英角ｺﾞｼｯｸUB" pitchFamily="50" charset="-128"/>
              </a:rPr>
              <a:t>　</a:t>
            </a:r>
            <a:r>
              <a:rPr lang="en-US" altLang="ja-JP" sz="18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0</a:t>
            </a:r>
            <a:r>
              <a:rPr lang="ja-JP" altLang="en-US" sz="18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円</a:t>
            </a:r>
            <a:r>
              <a:rPr lang="ja-JP" altLang="en-US" sz="20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ja-JP" altLang="en-US" sz="1400" dirty="0" smtClean="0">
                <a:solidFill>
                  <a:srgbClr val="FF0000"/>
                </a:solidFill>
                <a:latin typeface="HGS創英角ｺﾞｼｯｸUB" pitchFamily="50" charset="-128"/>
                <a:ea typeface="HGS創英角ｺﾞｼｯｸUB" pitchFamily="50" charset="-128"/>
              </a:rPr>
              <a:t>！</a:t>
            </a:r>
          </a:p>
        </p:txBody>
      </p:sp>
      <p:pic>
        <p:nvPicPr>
          <p:cNvPr id="13" name="Picture 23" descr="C:\Users\1-NishiiY\AppData\Local\Microsoft\Windows\Temporary Internet Files\Content.IE5\X7VHIV34\MC90043261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257" y="2479080"/>
            <a:ext cx="431800" cy="32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2"/>
          <p:cNvSpPr txBox="1">
            <a:spLocks noChangeArrowheads="1"/>
          </p:cNvSpPr>
          <p:nvPr/>
        </p:nvSpPr>
        <p:spPr bwMode="auto">
          <a:xfrm>
            <a:off x="1028701" y="2466379"/>
            <a:ext cx="21038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eaLnBrk="1" hangingPunct="1">
              <a:spcBef>
                <a:spcPct val="0"/>
              </a:spcBef>
              <a:buFont typeface="Arial" charset="0"/>
              <a:buNone/>
              <a:defRPr/>
            </a:pPr>
            <a:r>
              <a:rPr lang="ja-JP" altLang="en-US" sz="1600" dirty="0" smtClean="0">
                <a:solidFill>
                  <a:srgbClr val="FF33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省エネのポイント！</a:t>
            </a:r>
          </a:p>
        </p:txBody>
      </p:sp>
      <p:sp>
        <p:nvSpPr>
          <p:cNvPr id="15" name="メモ 14"/>
          <p:cNvSpPr/>
          <p:nvPr/>
        </p:nvSpPr>
        <p:spPr>
          <a:xfrm>
            <a:off x="418482" y="2394372"/>
            <a:ext cx="3433339" cy="1319806"/>
          </a:xfrm>
          <a:prstGeom prst="foldedCorner">
            <a:avLst>
              <a:gd name="adj" fmla="val 12397"/>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 name="テキスト ボックス 10"/>
          <p:cNvSpPr txBox="1">
            <a:spLocks noChangeArrowheads="1"/>
          </p:cNvSpPr>
          <p:nvPr/>
        </p:nvSpPr>
        <p:spPr bwMode="auto">
          <a:xfrm>
            <a:off x="540271" y="2788284"/>
            <a:ext cx="3216357" cy="925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eaLnBrk="1" hangingPunct="1">
              <a:lnSpc>
                <a:spcPts val="1300"/>
              </a:lnSpc>
              <a:spcBef>
                <a:spcPct val="0"/>
              </a:spcBef>
              <a:buFontTx/>
              <a:buNone/>
              <a:defRPr/>
            </a:pPr>
            <a:r>
              <a:rPr lang="ja-JP" altLang="en-US" sz="950" dirty="0">
                <a:latin typeface="+mj-ea"/>
              </a:rPr>
              <a:t>ボイラ停止後に再着火</a:t>
            </a:r>
            <a:r>
              <a:rPr lang="ja-JP" altLang="en-US" sz="950" dirty="0" smtClean="0">
                <a:latin typeface="+mj-ea"/>
              </a:rPr>
              <a:t>する際には</a:t>
            </a:r>
            <a:r>
              <a:rPr lang="ja-JP" altLang="en-US" sz="950" dirty="0">
                <a:latin typeface="+mj-ea"/>
              </a:rPr>
              <a:t>、</a:t>
            </a:r>
            <a:endParaRPr lang="en-US" altLang="ja-JP" sz="950" dirty="0">
              <a:latin typeface="+mj-ea"/>
            </a:endParaRPr>
          </a:p>
          <a:p>
            <a:pPr eaLnBrk="1" hangingPunct="1">
              <a:lnSpc>
                <a:spcPts val="1300"/>
              </a:lnSpc>
              <a:spcBef>
                <a:spcPct val="0"/>
              </a:spcBef>
              <a:buFontTx/>
              <a:buNone/>
              <a:defRPr/>
            </a:pPr>
            <a:r>
              <a:rPr lang="ja-JP" altLang="en-US" sz="950" dirty="0" smtClean="0">
                <a:latin typeface="+mj-ea"/>
              </a:rPr>
              <a:t>安全</a:t>
            </a:r>
            <a:r>
              <a:rPr lang="ja-JP" altLang="en-US" sz="950" dirty="0">
                <a:latin typeface="+mj-ea"/>
              </a:rPr>
              <a:t>のため燃焼室を</a:t>
            </a:r>
            <a:r>
              <a:rPr lang="ja-JP" altLang="en-US" sz="950" b="1" dirty="0">
                <a:solidFill>
                  <a:srgbClr val="FF0000"/>
                </a:solidFill>
                <a:latin typeface="+mj-ea"/>
              </a:rPr>
              <a:t>換気（パージ）</a:t>
            </a:r>
            <a:r>
              <a:rPr lang="ja-JP" altLang="en-US" sz="950" dirty="0">
                <a:latin typeface="+mj-ea"/>
              </a:rPr>
              <a:t>する必要がありますが、</a:t>
            </a:r>
            <a:endParaRPr lang="en-US" altLang="ja-JP" sz="950" dirty="0">
              <a:latin typeface="+mj-ea"/>
            </a:endParaRPr>
          </a:p>
          <a:p>
            <a:pPr eaLnBrk="1" hangingPunct="1">
              <a:lnSpc>
                <a:spcPts val="1300"/>
              </a:lnSpc>
              <a:spcBef>
                <a:spcPct val="0"/>
              </a:spcBef>
              <a:buFontTx/>
              <a:buNone/>
              <a:defRPr/>
            </a:pPr>
            <a:r>
              <a:rPr lang="ja-JP" altLang="en-US" sz="950" dirty="0" smtClean="0">
                <a:latin typeface="+mj-ea"/>
              </a:rPr>
              <a:t>パージ</a:t>
            </a:r>
            <a:r>
              <a:rPr lang="ja-JP" altLang="en-US" sz="950" dirty="0">
                <a:latin typeface="+mj-ea"/>
              </a:rPr>
              <a:t>によりボイラ内は冷やされ、</a:t>
            </a:r>
            <a:r>
              <a:rPr lang="ja-JP" altLang="en-US" sz="950" b="1" dirty="0">
                <a:solidFill>
                  <a:srgbClr val="FF0000"/>
                </a:solidFill>
                <a:latin typeface="+mj-ea"/>
              </a:rPr>
              <a:t>熱損失が生じます</a:t>
            </a:r>
            <a:r>
              <a:rPr lang="ja-JP" altLang="en-US" sz="950" dirty="0">
                <a:latin typeface="+mj-ea"/>
              </a:rPr>
              <a:t>。</a:t>
            </a:r>
            <a:endParaRPr lang="en-US" altLang="ja-JP" sz="950" dirty="0">
              <a:latin typeface="+mj-ea"/>
            </a:endParaRPr>
          </a:p>
          <a:p>
            <a:pPr eaLnBrk="1" hangingPunct="1">
              <a:lnSpc>
                <a:spcPts val="1300"/>
              </a:lnSpc>
              <a:spcBef>
                <a:spcPct val="0"/>
              </a:spcBef>
              <a:buFontTx/>
              <a:buNone/>
              <a:defRPr/>
            </a:pPr>
            <a:r>
              <a:rPr lang="ja-JP" altLang="en-US" sz="950" dirty="0" smtClean="0">
                <a:latin typeface="+mj-ea"/>
              </a:rPr>
              <a:t>起動</a:t>
            </a:r>
            <a:r>
              <a:rPr lang="ja-JP" altLang="en-US" sz="950" dirty="0">
                <a:latin typeface="+mj-ea"/>
              </a:rPr>
              <a:t>・停止のサイクルが短いと、ボイラ効率が低下します</a:t>
            </a:r>
            <a:endParaRPr lang="en-US" altLang="ja-JP" sz="950" dirty="0">
              <a:latin typeface="+mj-ea"/>
            </a:endParaRPr>
          </a:p>
          <a:p>
            <a:pPr eaLnBrk="1" hangingPunct="1">
              <a:lnSpc>
                <a:spcPts val="1300"/>
              </a:lnSpc>
              <a:spcBef>
                <a:spcPct val="0"/>
              </a:spcBef>
              <a:buFontTx/>
              <a:buNone/>
              <a:defRPr/>
            </a:pPr>
            <a:r>
              <a:rPr lang="ja-JP" altLang="en-US" sz="950" dirty="0" smtClean="0">
                <a:latin typeface="+mj-ea"/>
              </a:rPr>
              <a:t>の</a:t>
            </a:r>
            <a:r>
              <a:rPr lang="ja-JP" altLang="en-US" sz="950" dirty="0">
                <a:latin typeface="+mj-ea"/>
              </a:rPr>
              <a:t>で、適正な温度設定が重要</a:t>
            </a:r>
            <a:r>
              <a:rPr lang="ja-JP" altLang="en-US" sz="950" dirty="0" smtClean="0">
                <a:latin typeface="+mj-ea"/>
              </a:rPr>
              <a:t>です。</a:t>
            </a:r>
            <a:endParaRPr lang="en-US" altLang="ja-JP" sz="950" b="1" dirty="0" smtClean="0">
              <a:solidFill>
                <a:srgbClr val="FF0000"/>
              </a:solidFill>
              <a:latin typeface="+mj-ea"/>
              <a:ea typeface="+mj-ea"/>
            </a:endParaRPr>
          </a:p>
        </p:txBody>
      </p:sp>
      <p:sp>
        <p:nvSpPr>
          <p:cNvPr id="17" name="角丸四角形吹き出し 16"/>
          <p:cNvSpPr/>
          <p:nvPr/>
        </p:nvSpPr>
        <p:spPr>
          <a:xfrm>
            <a:off x="5220792" y="4230576"/>
            <a:ext cx="1944216" cy="510468"/>
          </a:xfrm>
          <a:prstGeom prst="wedgeRoundRectCallout">
            <a:avLst>
              <a:gd name="adj1" fmla="val -26878"/>
              <a:gd name="adj2" fmla="val -7960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a:pPr>
            <a:r>
              <a:rPr lang="ja-JP" altLang="en-US" sz="900" dirty="0" smtClean="0">
                <a:solidFill>
                  <a:schemeClr val="tx1"/>
                </a:solidFill>
              </a:rPr>
              <a:t>ボイラの稼動温度幅を広げると、パージ回数が</a:t>
            </a:r>
            <a:r>
              <a:rPr lang="en-US" altLang="ja-JP" sz="900" dirty="0" smtClean="0">
                <a:solidFill>
                  <a:schemeClr val="tx1"/>
                </a:solidFill>
              </a:rPr>
              <a:t>1</a:t>
            </a:r>
            <a:r>
              <a:rPr lang="ja-JP" altLang="en-US" sz="900" dirty="0" smtClean="0">
                <a:solidFill>
                  <a:schemeClr val="tx1"/>
                </a:solidFill>
              </a:rPr>
              <a:t>日</a:t>
            </a:r>
            <a:r>
              <a:rPr lang="en-US" altLang="ja-JP" sz="900" dirty="0" smtClean="0">
                <a:solidFill>
                  <a:schemeClr val="tx1"/>
                </a:solidFill>
              </a:rPr>
              <a:t>97</a:t>
            </a:r>
            <a:r>
              <a:rPr lang="ja-JP" altLang="en-US" sz="900" dirty="0" smtClean="0">
                <a:solidFill>
                  <a:schemeClr val="tx1"/>
                </a:solidFill>
              </a:rPr>
              <a:t>回から</a:t>
            </a:r>
            <a:r>
              <a:rPr lang="en-US" altLang="ja-JP" sz="900" dirty="0" smtClean="0">
                <a:solidFill>
                  <a:schemeClr val="tx1"/>
                </a:solidFill>
              </a:rPr>
              <a:t>42</a:t>
            </a:r>
            <a:r>
              <a:rPr lang="ja-JP" altLang="en-US" sz="900" dirty="0" smtClean="0">
                <a:solidFill>
                  <a:schemeClr val="tx1"/>
                </a:solidFill>
              </a:rPr>
              <a:t>回になり、熱損失が低減！</a:t>
            </a:r>
            <a:endParaRPr lang="ja-JP" altLang="en-US" sz="900" dirty="0">
              <a:solidFill>
                <a:schemeClr val="tx1"/>
              </a:solidFill>
            </a:endParaRPr>
          </a:p>
        </p:txBody>
      </p:sp>
      <p:pic>
        <p:nvPicPr>
          <p:cNvPr id="19" name="Picture 25"/>
          <p:cNvPicPr>
            <a:picLocks noChangeAspect="1" noChangeArrowheads="1"/>
          </p:cNvPicPr>
          <p:nvPr/>
        </p:nvPicPr>
        <p:blipFill>
          <a:blip r:embed="rId3">
            <a:extLst>
              <a:ext uri="{28A0092B-C50C-407E-A947-70E740481C1C}">
                <a14:useLocalDpi xmlns:a14="http://schemas.microsoft.com/office/drawing/2010/main" val="0"/>
              </a:ext>
            </a:extLst>
          </a:blip>
          <a:srcRect l="14024" r="-841"/>
          <a:stretch>
            <a:fillRect/>
          </a:stretch>
        </p:blipFill>
        <p:spPr bwMode="auto">
          <a:xfrm>
            <a:off x="4212679" y="2650977"/>
            <a:ext cx="3071813" cy="147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テキスト ボックス 10"/>
          <p:cNvSpPr txBox="1">
            <a:spLocks noChangeArrowheads="1"/>
          </p:cNvSpPr>
          <p:nvPr/>
        </p:nvSpPr>
        <p:spPr bwMode="auto">
          <a:xfrm>
            <a:off x="3867943" y="2322364"/>
            <a:ext cx="3582988" cy="308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eaLnBrk="1" hangingPunct="1">
              <a:lnSpc>
                <a:spcPts val="2000"/>
              </a:lnSpc>
              <a:spcBef>
                <a:spcPct val="0"/>
              </a:spcBef>
              <a:buFontTx/>
              <a:buNone/>
              <a:defRPr/>
            </a:pPr>
            <a:r>
              <a:rPr lang="en-US" altLang="ja-JP" sz="1100" b="1" dirty="0" smtClean="0">
                <a:solidFill>
                  <a:schemeClr val="tx2"/>
                </a:solidFill>
                <a:latin typeface="+mj-ea"/>
                <a:ea typeface="+mj-ea"/>
              </a:rPr>
              <a:t>【</a:t>
            </a:r>
            <a:r>
              <a:rPr lang="ja-JP" altLang="en-US" sz="1100" b="1" dirty="0" smtClean="0">
                <a:solidFill>
                  <a:schemeClr val="tx2"/>
                </a:solidFill>
                <a:latin typeface="+mj-ea"/>
                <a:ea typeface="+mj-ea"/>
              </a:rPr>
              <a:t>現　状</a:t>
            </a:r>
            <a:r>
              <a:rPr lang="en-US" altLang="ja-JP" sz="1100" b="1" dirty="0" smtClean="0">
                <a:solidFill>
                  <a:schemeClr val="tx2"/>
                </a:solidFill>
                <a:latin typeface="+mj-ea"/>
                <a:ea typeface="+mj-ea"/>
              </a:rPr>
              <a:t>】</a:t>
            </a:r>
            <a:r>
              <a:rPr lang="ja-JP" altLang="en-US" sz="1100" b="1" dirty="0" smtClean="0">
                <a:solidFill>
                  <a:schemeClr val="tx2"/>
                </a:solidFill>
                <a:latin typeface="+mj-ea"/>
                <a:ea typeface="+mj-ea"/>
              </a:rPr>
              <a:t>　稼動温度　</a:t>
            </a:r>
            <a:r>
              <a:rPr lang="en-US" altLang="ja-JP" sz="1100" b="1" dirty="0" smtClean="0">
                <a:solidFill>
                  <a:schemeClr val="tx2"/>
                </a:solidFill>
                <a:latin typeface="+mj-ea"/>
                <a:ea typeface="+mj-ea"/>
              </a:rPr>
              <a:t>63</a:t>
            </a:r>
            <a:r>
              <a:rPr lang="ja-JP" altLang="en-US" sz="1100" b="1" dirty="0" smtClean="0">
                <a:solidFill>
                  <a:schemeClr val="tx2"/>
                </a:solidFill>
                <a:latin typeface="+mj-ea"/>
                <a:ea typeface="+mj-ea"/>
              </a:rPr>
              <a:t>～</a:t>
            </a:r>
            <a:r>
              <a:rPr lang="en-US" altLang="ja-JP" sz="1100" b="1" dirty="0" smtClean="0">
                <a:solidFill>
                  <a:schemeClr val="tx2"/>
                </a:solidFill>
                <a:latin typeface="+mj-ea"/>
                <a:ea typeface="+mj-ea"/>
              </a:rPr>
              <a:t>65</a:t>
            </a:r>
            <a:r>
              <a:rPr lang="ja-JP" altLang="en-US" sz="1100" b="1" dirty="0" smtClean="0">
                <a:solidFill>
                  <a:schemeClr val="tx2"/>
                </a:solidFill>
                <a:latin typeface="+mj-ea"/>
                <a:ea typeface="+mj-ea"/>
              </a:rPr>
              <a:t>℃</a:t>
            </a:r>
            <a:endParaRPr lang="en-US" altLang="ja-JP" sz="1100" b="1" dirty="0" smtClean="0">
              <a:solidFill>
                <a:schemeClr val="tx2"/>
              </a:solidFill>
              <a:latin typeface="+mj-ea"/>
              <a:ea typeface="+mj-ea"/>
            </a:endParaRPr>
          </a:p>
        </p:txBody>
      </p:sp>
      <p:sp>
        <p:nvSpPr>
          <p:cNvPr id="21" name="テキスト ボックス 10"/>
          <p:cNvSpPr txBox="1">
            <a:spLocks noChangeArrowheads="1"/>
          </p:cNvSpPr>
          <p:nvPr/>
        </p:nvSpPr>
        <p:spPr bwMode="auto">
          <a:xfrm>
            <a:off x="3780631" y="3186460"/>
            <a:ext cx="2448272"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eaLnBrk="1" hangingPunct="1">
              <a:lnSpc>
                <a:spcPts val="2000"/>
              </a:lnSpc>
              <a:spcBef>
                <a:spcPct val="0"/>
              </a:spcBef>
              <a:buFontTx/>
              <a:buNone/>
              <a:defRPr/>
            </a:pPr>
            <a:r>
              <a:rPr lang="ja-JP" altLang="en-US" sz="1200" b="1" dirty="0" smtClean="0">
                <a:solidFill>
                  <a:schemeClr val="tx2"/>
                </a:solidFill>
                <a:latin typeface="+mj-ea"/>
                <a:ea typeface="+mj-ea"/>
              </a:rPr>
              <a:t>　</a:t>
            </a:r>
            <a:r>
              <a:rPr lang="en-US" altLang="ja-JP" sz="1100" b="1" dirty="0" smtClean="0">
                <a:solidFill>
                  <a:schemeClr val="tx2"/>
                </a:solidFill>
                <a:latin typeface="+mj-ea"/>
                <a:ea typeface="+mj-ea"/>
              </a:rPr>
              <a:t>【</a:t>
            </a:r>
            <a:r>
              <a:rPr lang="ja-JP" altLang="en-US" sz="1100" b="1" dirty="0" smtClean="0">
                <a:solidFill>
                  <a:schemeClr val="tx2"/>
                </a:solidFill>
                <a:latin typeface="+mj-ea"/>
                <a:ea typeface="+mj-ea"/>
              </a:rPr>
              <a:t>改善後</a:t>
            </a:r>
            <a:r>
              <a:rPr lang="en-US" altLang="ja-JP" sz="1100" b="1" dirty="0" smtClean="0">
                <a:solidFill>
                  <a:schemeClr val="tx2"/>
                </a:solidFill>
                <a:latin typeface="+mj-ea"/>
                <a:ea typeface="+mj-ea"/>
              </a:rPr>
              <a:t>】</a:t>
            </a:r>
            <a:r>
              <a:rPr lang="ja-JP" altLang="en-US" sz="1100" b="1" dirty="0" smtClean="0">
                <a:solidFill>
                  <a:schemeClr val="tx2"/>
                </a:solidFill>
                <a:latin typeface="+mj-ea"/>
                <a:ea typeface="+mj-ea"/>
              </a:rPr>
              <a:t>　稼動温度　</a:t>
            </a:r>
            <a:r>
              <a:rPr lang="en-US" altLang="ja-JP" sz="1100" b="1" dirty="0" smtClean="0">
                <a:solidFill>
                  <a:schemeClr val="tx2"/>
                </a:solidFill>
                <a:latin typeface="+mj-ea"/>
                <a:ea typeface="+mj-ea"/>
              </a:rPr>
              <a:t>60</a:t>
            </a:r>
            <a:r>
              <a:rPr lang="ja-JP" altLang="en-US" sz="1100" b="1" dirty="0" smtClean="0">
                <a:solidFill>
                  <a:schemeClr val="tx2"/>
                </a:solidFill>
                <a:latin typeface="+mj-ea"/>
                <a:ea typeface="+mj-ea"/>
              </a:rPr>
              <a:t>～</a:t>
            </a:r>
            <a:r>
              <a:rPr lang="en-US" altLang="ja-JP" sz="1100" b="1" dirty="0" smtClean="0">
                <a:solidFill>
                  <a:schemeClr val="tx2"/>
                </a:solidFill>
                <a:latin typeface="+mj-ea"/>
                <a:ea typeface="+mj-ea"/>
              </a:rPr>
              <a:t>65</a:t>
            </a:r>
            <a:r>
              <a:rPr lang="ja-JP" altLang="en-US" sz="1100" b="1" dirty="0" smtClean="0">
                <a:solidFill>
                  <a:schemeClr val="tx2"/>
                </a:solidFill>
                <a:latin typeface="+mj-ea"/>
                <a:ea typeface="+mj-ea"/>
              </a:rPr>
              <a:t>℃　</a:t>
            </a:r>
            <a:endParaRPr lang="en-US" altLang="ja-JP" sz="1100" b="1" dirty="0" smtClean="0">
              <a:solidFill>
                <a:schemeClr val="tx2"/>
              </a:solidFill>
              <a:latin typeface="+mj-ea"/>
              <a:ea typeface="+mj-ea"/>
            </a:endParaRPr>
          </a:p>
        </p:txBody>
      </p:sp>
      <p:sp>
        <p:nvSpPr>
          <p:cNvPr id="22" name="角丸四角形 21"/>
          <p:cNvSpPr/>
          <p:nvPr/>
        </p:nvSpPr>
        <p:spPr>
          <a:xfrm>
            <a:off x="458940" y="4626620"/>
            <a:ext cx="2961651" cy="253975"/>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100"/>
              </a:lnSpc>
              <a:spcBef>
                <a:spcPts val="0"/>
              </a:spcBef>
              <a:spcAft>
                <a:spcPts val="0"/>
              </a:spcAft>
              <a:defRPr/>
            </a:pPr>
            <a:r>
              <a:rPr lang="en-US" altLang="ja-JP" sz="800" dirty="0" smtClean="0">
                <a:solidFill>
                  <a:schemeClr val="tx1"/>
                </a:solidFill>
                <a:latin typeface="+mj-ea"/>
                <a:ea typeface="+mj-ea"/>
              </a:rPr>
              <a:t>※</a:t>
            </a:r>
            <a:r>
              <a:rPr lang="ja-JP" altLang="en-US" sz="800" dirty="0" smtClean="0">
                <a:solidFill>
                  <a:schemeClr val="tx1"/>
                </a:solidFill>
                <a:latin typeface="+mj-ea"/>
                <a:ea typeface="+mj-ea"/>
              </a:rPr>
              <a:t>ガス単価は、年間の平均単価を採用しています。</a:t>
            </a:r>
            <a:endParaRPr lang="en-US" altLang="ja-JP" sz="800" b="1" dirty="0" smtClean="0">
              <a:solidFill>
                <a:schemeClr val="tx1"/>
              </a:solidFill>
              <a:latin typeface="+mj-ea"/>
              <a:ea typeface="+mj-ea"/>
            </a:endParaRPr>
          </a:p>
          <a:p>
            <a:pPr algn="l" fontAlgn="auto">
              <a:lnSpc>
                <a:spcPts val="2800"/>
              </a:lnSpc>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pic>
        <p:nvPicPr>
          <p:cNvPr id="23" name="Picture 2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4489" y="3834532"/>
            <a:ext cx="4588270"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角丸四角形 28"/>
          <p:cNvSpPr/>
          <p:nvPr/>
        </p:nvSpPr>
        <p:spPr>
          <a:xfrm>
            <a:off x="384175" y="6605762"/>
            <a:ext cx="6780834" cy="826848"/>
          </a:xfrm>
          <a:prstGeom prst="roundRect">
            <a:avLst/>
          </a:prstGeom>
          <a:solidFill>
            <a:schemeClr val="accent1">
              <a:lumMod val="20000"/>
              <a:lumOff val="80000"/>
              <a:alpha val="53000"/>
            </a:schemeClr>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0" name="角丸四角形 29"/>
          <p:cNvSpPr/>
          <p:nvPr/>
        </p:nvSpPr>
        <p:spPr>
          <a:xfrm>
            <a:off x="396256" y="5850756"/>
            <a:ext cx="6768751" cy="792088"/>
          </a:xfrm>
          <a:prstGeom prst="round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600"/>
              </a:lnSpc>
              <a:spcBef>
                <a:spcPts val="0"/>
              </a:spcBef>
              <a:spcAft>
                <a:spcPts val="0"/>
              </a:spcAft>
              <a:defRPr/>
            </a:pPr>
            <a:r>
              <a:rPr lang="ja-JP" altLang="en-US" sz="1100" b="1" dirty="0">
                <a:solidFill>
                  <a:schemeClr val="tx2"/>
                </a:solidFill>
                <a:latin typeface="+mj-ea"/>
                <a:ea typeface="+mj-ea"/>
              </a:rPr>
              <a:t>◆　</a:t>
            </a:r>
            <a:r>
              <a:rPr lang="ja-JP" altLang="en-US" sz="1100" b="1" dirty="0" smtClean="0">
                <a:solidFill>
                  <a:schemeClr val="tx2"/>
                </a:solidFill>
                <a:latin typeface="+mj-ea"/>
                <a:ea typeface="+mj-ea"/>
              </a:rPr>
              <a:t>施設</a:t>
            </a:r>
            <a:r>
              <a:rPr lang="en-US" altLang="ja-JP" sz="1100" b="1" dirty="0" smtClean="0">
                <a:solidFill>
                  <a:schemeClr val="tx2"/>
                </a:solidFill>
                <a:latin typeface="+mj-ea"/>
                <a:ea typeface="+mj-ea"/>
              </a:rPr>
              <a:t>K</a:t>
            </a:r>
            <a:r>
              <a:rPr lang="ja-JP" altLang="en-US" sz="1100" b="1" dirty="0" smtClean="0">
                <a:solidFill>
                  <a:schemeClr val="tx2"/>
                </a:solidFill>
                <a:latin typeface="+mj-ea"/>
                <a:ea typeface="+mj-ea"/>
              </a:rPr>
              <a:t>の</a:t>
            </a:r>
            <a:r>
              <a:rPr lang="ja-JP" altLang="en-US" sz="1100" b="1" dirty="0">
                <a:solidFill>
                  <a:srgbClr val="1F497D"/>
                </a:solidFill>
                <a:latin typeface="+mn-ea"/>
              </a:rPr>
              <a:t>事例</a:t>
            </a:r>
            <a:endParaRPr lang="en-US" altLang="ja-JP" sz="1100" b="1" dirty="0">
              <a:solidFill>
                <a:srgbClr val="1F497D"/>
              </a:solidFill>
              <a:latin typeface="+mn-ea"/>
            </a:endParaRPr>
          </a:p>
          <a:p>
            <a:pPr algn="l">
              <a:lnSpc>
                <a:spcPts val="1600"/>
              </a:lnSpc>
              <a:defRPr/>
            </a:pPr>
            <a:r>
              <a:rPr lang="ja-JP" altLang="en-US" sz="1600" b="1" dirty="0">
                <a:solidFill>
                  <a:schemeClr val="tx1"/>
                </a:solidFill>
                <a:latin typeface="+mn-ea"/>
              </a:rPr>
              <a:t>　　</a:t>
            </a:r>
            <a:r>
              <a:rPr lang="ja-JP" altLang="en-US" sz="1200" b="1" dirty="0">
                <a:solidFill>
                  <a:schemeClr val="tx1"/>
                </a:solidFill>
                <a:latin typeface="+mn-ea"/>
              </a:rPr>
              <a:t>蒸気配管の減圧弁と付属するバルブ・フランジ（</a:t>
            </a:r>
            <a:r>
              <a:rPr lang="en-US" altLang="ja-JP" sz="1200" b="1" dirty="0">
                <a:solidFill>
                  <a:schemeClr val="tx1"/>
                </a:solidFill>
                <a:latin typeface="+mn-ea"/>
              </a:rPr>
              <a:t>6</a:t>
            </a:r>
            <a:r>
              <a:rPr lang="ja-JP" altLang="en-US" sz="1200" b="1" dirty="0">
                <a:solidFill>
                  <a:schemeClr val="tx1"/>
                </a:solidFill>
                <a:latin typeface="+mn-ea"/>
              </a:rPr>
              <a:t>か所）に保温がなされず、放熱によるエネルギー</a:t>
            </a:r>
            <a:endParaRPr lang="en-US" altLang="ja-JP" sz="1200" b="1" dirty="0">
              <a:solidFill>
                <a:schemeClr val="tx1"/>
              </a:solidFill>
              <a:latin typeface="+mn-ea"/>
            </a:endParaRPr>
          </a:p>
          <a:p>
            <a:pPr algn="l">
              <a:lnSpc>
                <a:spcPts val="1600"/>
              </a:lnSpc>
              <a:defRPr/>
            </a:pPr>
            <a:r>
              <a:rPr lang="ja-JP" altLang="en-US" sz="1200" b="1" dirty="0">
                <a:solidFill>
                  <a:schemeClr val="tx1"/>
                </a:solidFill>
                <a:latin typeface="+mn-ea"/>
              </a:rPr>
              <a:t>　　損失が生じている。　</a:t>
            </a:r>
            <a:r>
              <a:rPr lang="en-US" altLang="ja-JP" sz="1200" b="1" dirty="0">
                <a:solidFill>
                  <a:schemeClr val="tx1"/>
                </a:solidFill>
                <a:latin typeface="+mn-ea"/>
              </a:rPr>
              <a:t>(</a:t>
            </a:r>
            <a:r>
              <a:rPr lang="ja-JP" altLang="en-US" sz="1200" b="1" dirty="0">
                <a:solidFill>
                  <a:schemeClr val="tx1"/>
                </a:solidFill>
                <a:latin typeface="+mn-ea"/>
              </a:rPr>
              <a:t>ボイラ運転時間　</a:t>
            </a:r>
            <a:r>
              <a:rPr lang="en-US" altLang="ja-JP" sz="1200" b="1" dirty="0">
                <a:solidFill>
                  <a:schemeClr val="tx1"/>
                </a:solidFill>
                <a:latin typeface="+mn-ea"/>
              </a:rPr>
              <a:t>8</a:t>
            </a:r>
            <a:r>
              <a:rPr lang="ja-JP" altLang="en-US" sz="1200" b="1" dirty="0">
                <a:solidFill>
                  <a:schemeClr val="tx1"/>
                </a:solidFill>
                <a:latin typeface="+mn-ea"/>
              </a:rPr>
              <a:t>時間</a:t>
            </a:r>
            <a:r>
              <a:rPr lang="en-US" altLang="ja-JP" sz="1200" b="1" dirty="0">
                <a:solidFill>
                  <a:schemeClr val="tx1"/>
                </a:solidFill>
                <a:latin typeface="+mn-ea"/>
              </a:rPr>
              <a:t>/</a:t>
            </a:r>
            <a:r>
              <a:rPr lang="ja-JP" altLang="en-US" sz="1200" b="1" dirty="0">
                <a:solidFill>
                  <a:schemeClr val="tx1"/>
                </a:solidFill>
                <a:latin typeface="+mn-ea"/>
              </a:rPr>
              <a:t>日</a:t>
            </a:r>
            <a:r>
              <a:rPr lang="en-US" altLang="ja-JP" sz="1200" b="1" dirty="0">
                <a:solidFill>
                  <a:schemeClr val="tx1"/>
                </a:solidFill>
                <a:latin typeface="+mn-ea"/>
              </a:rPr>
              <a:t>×246</a:t>
            </a:r>
            <a:r>
              <a:rPr lang="ja-JP" altLang="en-US" sz="1200" b="1" dirty="0">
                <a:solidFill>
                  <a:schemeClr val="tx1"/>
                </a:solidFill>
                <a:latin typeface="+mn-ea"/>
              </a:rPr>
              <a:t>日</a:t>
            </a:r>
            <a:r>
              <a:rPr lang="en-US" altLang="ja-JP" sz="1200" b="1" dirty="0">
                <a:solidFill>
                  <a:schemeClr val="tx1"/>
                </a:solidFill>
                <a:latin typeface="+mn-ea"/>
              </a:rPr>
              <a:t>/</a:t>
            </a:r>
            <a:r>
              <a:rPr lang="ja-JP" altLang="en-US" sz="1200" b="1" dirty="0">
                <a:solidFill>
                  <a:schemeClr val="tx1"/>
                </a:solidFill>
                <a:latin typeface="+mn-ea"/>
              </a:rPr>
              <a:t>年）</a:t>
            </a:r>
            <a:endParaRPr lang="en-US" altLang="ja-JP" sz="1200" b="1" dirty="0">
              <a:solidFill>
                <a:schemeClr val="tx1"/>
              </a:solidFill>
              <a:latin typeface="+mn-ea"/>
            </a:endParaRPr>
          </a:p>
          <a:p>
            <a:pPr algn="l" fontAlgn="auto">
              <a:spcBef>
                <a:spcPts val="0"/>
              </a:spcBef>
              <a:spcAft>
                <a:spcPts val="0"/>
              </a:spcAft>
              <a:defRPr/>
            </a:pPr>
            <a:endParaRPr lang="en-US" altLang="ja-JP" sz="2400" b="1" dirty="0">
              <a:solidFill>
                <a:schemeClr val="tx2"/>
              </a:solidFill>
              <a:latin typeface="+mj-ea"/>
              <a:ea typeface="+mj-ea"/>
            </a:endParaRPr>
          </a:p>
        </p:txBody>
      </p:sp>
      <p:sp>
        <p:nvSpPr>
          <p:cNvPr id="31" name="正方形/長方形 14"/>
          <p:cNvSpPr>
            <a:spLocks noChangeArrowheads="1"/>
          </p:cNvSpPr>
          <p:nvPr/>
        </p:nvSpPr>
        <p:spPr bwMode="auto">
          <a:xfrm>
            <a:off x="396255" y="5566370"/>
            <a:ext cx="66419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ja-JP" altLang="en-US" b="1" dirty="0">
                <a:solidFill>
                  <a:srgbClr val="000000"/>
                </a:solidFill>
                <a:latin typeface="Calibri" pitchFamily="34" charset="0"/>
              </a:rPr>
              <a:t>熱源設備－３　蒸気配管の保温で、放熱損失の低減！</a:t>
            </a:r>
            <a:endParaRPr lang="en-US" altLang="ja-JP" b="1" dirty="0">
              <a:solidFill>
                <a:srgbClr val="000000"/>
              </a:solidFill>
              <a:latin typeface="Calibri" pitchFamily="34" charset="0"/>
            </a:endParaRPr>
          </a:p>
        </p:txBody>
      </p:sp>
      <p:sp>
        <p:nvSpPr>
          <p:cNvPr id="32" name="テキスト ボックス 2"/>
          <p:cNvSpPr txBox="1">
            <a:spLocks noChangeArrowheads="1"/>
          </p:cNvSpPr>
          <p:nvPr/>
        </p:nvSpPr>
        <p:spPr bwMode="auto">
          <a:xfrm>
            <a:off x="384175" y="6714852"/>
            <a:ext cx="3828504" cy="69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charset="-128"/>
              </a:defRPr>
            </a:lvl9pPr>
          </a:lstStyle>
          <a:p>
            <a:pPr>
              <a:lnSpc>
                <a:spcPts val="2500"/>
              </a:lnSpc>
              <a:spcBef>
                <a:spcPct val="0"/>
              </a:spcBef>
              <a:buFont typeface="Arial" charset="0"/>
              <a:buNone/>
            </a:pPr>
            <a:r>
              <a:rPr lang="ja-JP" altLang="en-US" sz="1300" dirty="0">
                <a:latin typeface="HGP創英角ｺﾞｼｯｸUB" pitchFamily="50" charset="-128"/>
                <a:ea typeface="HGP創英角ｺﾞｼｯｸUB" pitchFamily="50" charset="-128"/>
              </a:rPr>
              <a:t>減圧弁・フランジ</a:t>
            </a:r>
            <a:r>
              <a:rPr lang="en-US" altLang="ja-JP" sz="1300" dirty="0">
                <a:latin typeface="HGP創英角ｺﾞｼｯｸUB" pitchFamily="50" charset="-128"/>
                <a:ea typeface="HGP創英角ｺﾞｼｯｸUB" pitchFamily="50" charset="-128"/>
              </a:rPr>
              <a:t>6</a:t>
            </a:r>
            <a:r>
              <a:rPr lang="ja-JP" altLang="en-US" sz="1300" dirty="0">
                <a:latin typeface="HGP創英角ｺﾞｼｯｸUB" pitchFamily="50" charset="-128"/>
                <a:ea typeface="HGP創英角ｺﾞｼｯｸUB" pitchFamily="50" charset="-128"/>
              </a:rPr>
              <a:t>か所を、厚さ</a:t>
            </a:r>
            <a:r>
              <a:rPr lang="en-US" altLang="ja-JP" sz="1300" dirty="0">
                <a:latin typeface="HGP創英角ｺﾞｼｯｸUB" pitchFamily="50" charset="-128"/>
                <a:ea typeface="HGP創英角ｺﾞｼｯｸUB" pitchFamily="50" charset="-128"/>
              </a:rPr>
              <a:t>30mm</a:t>
            </a:r>
            <a:r>
              <a:rPr lang="ja-JP" altLang="en-US" sz="1300" dirty="0">
                <a:latin typeface="HGP創英角ｺﾞｼｯｸUB" pitchFamily="50" charset="-128"/>
                <a:ea typeface="HGP創英角ｺﾞｼｯｸUB" pitchFamily="50" charset="-128"/>
              </a:rPr>
              <a:t>程度</a:t>
            </a:r>
            <a:endParaRPr lang="en-US" altLang="ja-JP" sz="1300" dirty="0">
              <a:latin typeface="HGP創英角ｺﾞｼｯｸUB" pitchFamily="50" charset="-128"/>
              <a:ea typeface="HGP創英角ｺﾞｼｯｸUB" pitchFamily="50" charset="-128"/>
            </a:endParaRPr>
          </a:p>
          <a:p>
            <a:pPr>
              <a:lnSpc>
                <a:spcPts val="2200"/>
              </a:lnSpc>
              <a:spcBef>
                <a:spcPct val="0"/>
              </a:spcBef>
              <a:buFont typeface="Arial" charset="0"/>
              <a:buNone/>
            </a:pPr>
            <a:r>
              <a:rPr lang="ja-JP" altLang="en-US" sz="1300" dirty="0">
                <a:latin typeface="HGP創英角ｺﾞｼｯｸUB" pitchFamily="50" charset="-128"/>
                <a:ea typeface="HGP創英角ｺﾞｼｯｸUB" pitchFamily="50" charset="-128"/>
              </a:rPr>
              <a:t>の保温材で覆うと</a:t>
            </a:r>
            <a:r>
              <a:rPr lang="en-US" altLang="ja-JP" sz="1300" dirty="0">
                <a:latin typeface="HGP創英角ｺﾞｼｯｸUB" pitchFamily="50" charset="-128"/>
                <a:ea typeface="HGP創英角ｺﾞｼｯｸUB" pitchFamily="50" charset="-128"/>
              </a:rPr>
              <a:t>…</a:t>
            </a:r>
            <a:endParaRPr lang="ja-JP" altLang="en-US" sz="1300" dirty="0">
              <a:latin typeface="HGP創英角ｺﾞｼｯｸUB" pitchFamily="50" charset="-128"/>
              <a:ea typeface="HGP創英角ｺﾞｼｯｸUB" pitchFamily="50" charset="-128"/>
            </a:endParaRPr>
          </a:p>
        </p:txBody>
      </p:sp>
      <p:sp>
        <p:nvSpPr>
          <p:cNvPr id="33" name="下矢印 32"/>
          <p:cNvSpPr/>
          <p:nvPr/>
        </p:nvSpPr>
        <p:spPr>
          <a:xfrm rot="16200000">
            <a:off x="3476366" y="6842633"/>
            <a:ext cx="504054" cy="392512"/>
          </a:xfrm>
          <a:prstGeom prst="downArrow">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t>　</a:t>
            </a:r>
          </a:p>
        </p:txBody>
      </p:sp>
      <p:sp>
        <p:nvSpPr>
          <p:cNvPr id="34" name="テキスト ボックス 2"/>
          <p:cNvSpPr txBox="1">
            <a:spLocks noChangeArrowheads="1"/>
          </p:cNvSpPr>
          <p:nvPr/>
        </p:nvSpPr>
        <p:spPr bwMode="auto">
          <a:xfrm>
            <a:off x="4051498" y="6570836"/>
            <a:ext cx="32575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eaLnBrk="1" hangingPunct="1">
              <a:lnSpc>
                <a:spcPts val="2000"/>
              </a:lnSpc>
              <a:spcBef>
                <a:spcPct val="0"/>
              </a:spcBef>
              <a:buFont typeface="Arial" charset="0"/>
              <a:buNone/>
              <a:defRPr/>
            </a:pPr>
            <a:r>
              <a:rPr lang="ja-JP" altLang="en-US" sz="1300" dirty="0" smtClean="0">
                <a:solidFill>
                  <a:srgbClr val="FF0000"/>
                </a:solidFill>
                <a:latin typeface="HGS創英角ｺﾞｼｯｸUB" pitchFamily="50" charset="-128"/>
                <a:ea typeface="HGS創英角ｺﾞｼｯｸUB" pitchFamily="50" charset="-128"/>
              </a:rPr>
              <a:t>★ 年間灯油 </a:t>
            </a:r>
            <a:r>
              <a:rPr lang="en-US" altLang="ja-JP" sz="13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en-US" altLang="ja-JP" sz="17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1,180ℓ</a:t>
            </a:r>
            <a:r>
              <a:rPr lang="ja-JP" altLang="en-US" sz="2000" dirty="0" smtClean="0">
                <a:solidFill>
                  <a:srgbClr val="FF0000"/>
                </a:solidFill>
                <a:latin typeface="HGS創英角ｺﾞｼｯｸUB" pitchFamily="50" charset="-128"/>
                <a:ea typeface="HGS創英角ｺﾞｼｯｸUB" pitchFamily="50" charset="-128"/>
              </a:rPr>
              <a:t> </a:t>
            </a:r>
            <a:r>
              <a:rPr lang="ja-JP" altLang="en-US" sz="1300" dirty="0" smtClean="0">
                <a:solidFill>
                  <a:srgbClr val="FF0000"/>
                </a:solidFill>
                <a:latin typeface="HGS創英角ｺﾞｼｯｸUB" pitchFamily="50" charset="-128"/>
                <a:ea typeface="HGS創英角ｺﾞｼｯｸUB" pitchFamily="50" charset="-128"/>
              </a:rPr>
              <a:t>の省エネ！</a:t>
            </a:r>
            <a:endParaRPr lang="en-US" altLang="ja-JP" sz="1300" dirty="0" smtClean="0">
              <a:solidFill>
                <a:srgbClr val="FF0000"/>
              </a:solidFill>
              <a:latin typeface="HGS創英角ｺﾞｼｯｸUB" pitchFamily="50" charset="-128"/>
              <a:ea typeface="HGS創英角ｺﾞｼｯｸUB" pitchFamily="50" charset="-128"/>
            </a:endParaRPr>
          </a:p>
          <a:p>
            <a:pPr eaLnBrk="1" hangingPunct="1">
              <a:lnSpc>
                <a:spcPts val="2000"/>
              </a:lnSpc>
              <a:spcBef>
                <a:spcPct val="0"/>
              </a:spcBef>
              <a:buFont typeface="Arial" charset="0"/>
              <a:buNone/>
              <a:defRPr/>
            </a:pPr>
            <a:r>
              <a:rPr lang="ja-JP" altLang="en-US" sz="1300" dirty="0" smtClean="0">
                <a:solidFill>
                  <a:srgbClr val="FF0000"/>
                </a:solidFill>
                <a:latin typeface="HGS創英角ｺﾞｼｯｸUB" pitchFamily="50" charset="-128"/>
                <a:ea typeface="HGS創英角ｺﾞｼｯｸUB" pitchFamily="50" charset="-128"/>
              </a:rPr>
              <a:t>★ 年間 </a:t>
            </a:r>
            <a:r>
              <a:rPr lang="en-US" altLang="ja-JP" sz="13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en-US" altLang="ja-JP" sz="1700" dirty="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8.6</a:t>
            </a:r>
            <a:r>
              <a:rPr lang="ja-JP" altLang="en-US" sz="17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万円</a:t>
            </a:r>
            <a:r>
              <a:rPr lang="ja-JP" altLang="en-US" sz="2000" dirty="0" smtClean="0">
                <a:solidFill>
                  <a:srgbClr val="FF0000"/>
                </a:solidFill>
                <a:latin typeface="HGS創英角ｺﾞｼｯｸUB" pitchFamily="50" charset="-128"/>
                <a:ea typeface="HGS創英角ｺﾞｼｯｸUB" pitchFamily="50" charset="-128"/>
              </a:rPr>
              <a:t> </a:t>
            </a:r>
            <a:r>
              <a:rPr lang="ja-JP" altLang="en-US" sz="1300" dirty="0" smtClean="0">
                <a:solidFill>
                  <a:srgbClr val="FF0000"/>
                </a:solidFill>
                <a:latin typeface="HGS創英角ｺﾞｼｯｸUB" pitchFamily="50" charset="-128"/>
                <a:ea typeface="HGS創英角ｺﾞｼｯｸUB" pitchFamily="50" charset="-128"/>
              </a:rPr>
              <a:t>のコスト削減！</a:t>
            </a:r>
            <a:endParaRPr lang="en-US" altLang="ja-JP" sz="1300" dirty="0" smtClean="0">
              <a:solidFill>
                <a:srgbClr val="FF0000"/>
              </a:solidFill>
              <a:latin typeface="HGS創英角ｺﾞｼｯｸUB" pitchFamily="50" charset="-128"/>
              <a:ea typeface="HGS創英角ｺﾞｼｯｸUB" pitchFamily="50" charset="-128"/>
            </a:endParaRPr>
          </a:p>
          <a:p>
            <a:pPr eaLnBrk="1" hangingPunct="1">
              <a:lnSpc>
                <a:spcPts val="2000"/>
              </a:lnSpc>
              <a:spcBef>
                <a:spcPct val="0"/>
              </a:spcBef>
              <a:buFontTx/>
              <a:buNone/>
              <a:defRPr/>
            </a:pPr>
            <a:r>
              <a:rPr lang="ja-JP" altLang="en-US" sz="1300" dirty="0" smtClean="0">
                <a:solidFill>
                  <a:srgbClr val="FF0000"/>
                </a:solidFill>
                <a:latin typeface="HGS創英角ｺﾞｼｯｸUB" pitchFamily="50" charset="-128"/>
                <a:ea typeface="HGS創英角ｺﾞｼｯｸUB" pitchFamily="50" charset="-128"/>
              </a:rPr>
              <a:t>★ 投資回収</a:t>
            </a:r>
            <a:r>
              <a:rPr lang="ja-JP" altLang="en-US" sz="1600" dirty="0">
                <a:solidFill>
                  <a:srgbClr val="FF0000"/>
                </a:solidFill>
                <a:latin typeface="HGS創英角ｺﾞｼｯｸUB" pitchFamily="50" charset="-128"/>
                <a:ea typeface="HGS創英角ｺﾞｼｯｸUB" pitchFamily="50" charset="-128"/>
              </a:rPr>
              <a:t>　</a:t>
            </a:r>
            <a:r>
              <a:rPr lang="en-US" altLang="ja-JP" sz="17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2.1</a:t>
            </a:r>
            <a:r>
              <a:rPr lang="ja-JP" altLang="en-US" sz="17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年</a:t>
            </a:r>
            <a:r>
              <a:rPr lang="ja-JP" altLang="en-US" sz="20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ja-JP" altLang="en-US" sz="1300" dirty="0" smtClean="0">
                <a:solidFill>
                  <a:srgbClr val="FF0000"/>
                </a:solidFill>
                <a:latin typeface="HGS創英角ｺﾞｼｯｸUB" pitchFamily="50" charset="-128"/>
                <a:ea typeface="HGS創英角ｺﾞｼｯｸUB" pitchFamily="50" charset="-128"/>
              </a:rPr>
              <a:t>！</a:t>
            </a:r>
          </a:p>
        </p:txBody>
      </p:sp>
      <p:pic>
        <p:nvPicPr>
          <p:cNvPr id="35"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9077290"/>
            <a:ext cx="4104853" cy="73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3" descr="C:\Users\1-NishiiY\AppData\Local\Microsoft\Windows\Temporary Internet Files\Content.IE5\X7VHIV34\MC90043261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25" y="7608540"/>
            <a:ext cx="45243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テキスト ボックス 2"/>
          <p:cNvSpPr txBox="1">
            <a:spLocks noChangeArrowheads="1"/>
          </p:cNvSpPr>
          <p:nvPr/>
        </p:nvSpPr>
        <p:spPr bwMode="auto">
          <a:xfrm>
            <a:off x="987425" y="7595840"/>
            <a:ext cx="214513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eaLnBrk="1" hangingPunct="1">
              <a:spcBef>
                <a:spcPct val="0"/>
              </a:spcBef>
              <a:buFont typeface="Arial" charset="0"/>
              <a:buNone/>
              <a:defRPr/>
            </a:pPr>
            <a:r>
              <a:rPr lang="ja-JP" altLang="en-US" sz="1600" dirty="0" smtClean="0">
                <a:solidFill>
                  <a:srgbClr val="FF33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省エネのポイント！</a:t>
            </a:r>
          </a:p>
        </p:txBody>
      </p:sp>
      <p:sp>
        <p:nvSpPr>
          <p:cNvPr id="38" name="メモ 37"/>
          <p:cNvSpPr/>
          <p:nvPr/>
        </p:nvSpPr>
        <p:spPr>
          <a:xfrm>
            <a:off x="458941" y="7506940"/>
            <a:ext cx="2841638" cy="1340703"/>
          </a:xfrm>
          <a:prstGeom prst="foldedCorner">
            <a:avLst>
              <a:gd name="adj" fmla="val 12397"/>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9" name="テキスト ボックス 10"/>
          <p:cNvSpPr txBox="1">
            <a:spLocks noChangeArrowheads="1"/>
          </p:cNvSpPr>
          <p:nvPr/>
        </p:nvSpPr>
        <p:spPr bwMode="auto">
          <a:xfrm>
            <a:off x="420689" y="8037165"/>
            <a:ext cx="2879890" cy="81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eaLnBrk="1" hangingPunct="1">
              <a:lnSpc>
                <a:spcPts val="1400"/>
              </a:lnSpc>
              <a:spcBef>
                <a:spcPct val="0"/>
              </a:spcBef>
              <a:buFontTx/>
              <a:buNone/>
              <a:defRPr/>
            </a:pPr>
            <a:r>
              <a:rPr lang="ja-JP" altLang="en-US" sz="1000" dirty="0" smtClean="0">
                <a:latin typeface="+mj-ea"/>
              </a:rPr>
              <a:t>蒸気配管を</a:t>
            </a:r>
            <a:r>
              <a:rPr lang="ja-JP" altLang="en-US" sz="1000" b="1" dirty="0">
                <a:solidFill>
                  <a:srgbClr val="FF0000"/>
                </a:solidFill>
                <a:latin typeface="+mj-ea"/>
              </a:rPr>
              <a:t>保温</a:t>
            </a:r>
            <a:r>
              <a:rPr lang="ja-JP" altLang="en-US" sz="1000" dirty="0">
                <a:latin typeface="+mj-ea"/>
              </a:rPr>
              <a:t>する</a:t>
            </a:r>
            <a:r>
              <a:rPr lang="ja-JP" altLang="en-US" sz="1000" dirty="0" smtClean="0">
                <a:latin typeface="+mj-ea"/>
              </a:rPr>
              <a:t>ことにより、</a:t>
            </a:r>
            <a:r>
              <a:rPr lang="ja-JP" altLang="en-US" sz="1000" b="1" dirty="0" smtClean="0">
                <a:solidFill>
                  <a:srgbClr val="FF0000"/>
                </a:solidFill>
                <a:latin typeface="+mj-ea"/>
              </a:rPr>
              <a:t>放熱損失を低減</a:t>
            </a:r>
            <a:endParaRPr lang="en-US" altLang="ja-JP" sz="1000" b="1" dirty="0" smtClean="0">
              <a:solidFill>
                <a:srgbClr val="FF0000"/>
              </a:solidFill>
              <a:latin typeface="+mj-ea"/>
            </a:endParaRPr>
          </a:p>
          <a:p>
            <a:pPr eaLnBrk="1" hangingPunct="1">
              <a:lnSpc>
                <a:spcPts val="1400"/>
              </a:lnSpc>
              <a:spcBef>
                <a:spcPct val="0"/>
              </a:spcBef>
              <a:buFontTx/>
              <a:buNone/>
              <a:defRPr/>
            </a:pPr>
            <a:r>
              <a:rPr lang="ja-JP" altLang="en-US" sz="1000" dirty="0">
                <a:latin typeface="+mj-ea"/>
              </a:rPr>
              <a:t>でき</a:t>
            </a:r>
            <a:r>
              <a:rPr lang="ja-JP" altLang="en-US" sz="1000" dirty="0" smtClean="0">
                <a:latin typeface="+mj-ea"/>
              </a:rPr>
              <a:t>ます。</a:t>
            </a:r>
            <a:endParaRPr lang="ja-JP" altLang="en-US" sz="1000" dirty="0">
              <a:latin typeface="+mj-ea"/>
            </a:endParaRPr>
          </a:p>
          <a:p>
            <a:pPr eaLnBrk="1" hangingPunct="1">
              <a:lnSpc>
                <a:spcPts val="1400"/>
              </a:lnSpc>
              <a:spcBef>
                <a:spcPct val="0"/>
              </a:spcBef>
              <a:buFontTx/>
              <a:buNone/>
              <a:defRPr/>
            </a:pPr>
            <a:r>
              <a:rPr lang="ja-JP" altLang="en-US" sz="1000" dirty="0" smtClean="0">
                <a:latin typeface="+mj-ea"/>
              </a:rPr>
              <a:t>また</a:t>
            </a:r>
            <a:r>
              <a:rPr lang="ja-JP" altLang="en-US" sz="1000" dirty="0">
                <a:latin typeface="+mj-ea"/>
              </a:rPr>
              <a:t>、</a:t>
            </a:r>
            <a:r>
              <a:rPr lang="ja-JP" altLang="en-US" sz="1000" b="1" dirty="0" smtClean="0">
                <a:solidFill>
                  <a:srgbClr val="FF0000"/>
                </a:solidFill>
                <a:latin typeface="+mj-ea"/>
              </a:rPr>
              <a:t>夏</a:t>
            </a:r>
            <a:r>
              <a:rPr lang="ja-JP" altLang="en-US" sz="1000" b="1" dirty="0">
                <a:solidFill>
                  <a:srgbClr val="FF0000"/>
                </a:solidFill>
                <a:latin typeface="+mj-ea"/>
              </a:rPr>
              <a:t>の冷房負荷も少なく</a:t>
            </a:r>
            <a:r>
              <a:rPr lang="ja-JP" altLang="en-US" sz="1000" dirty="0" smtClean="0">
                <a:latin typeface="+mj-ea"/>
              </a:rPr>
              <a:t>なるので、さらに</a:t>
            </a:r>
            <a:endParaRPr lang="ja-JP" altLang="en-US" sz="1000" dirty="0">
              <a:latin typeface="+mj-ea"/>
            </a:endParaRPr>
          </a:p>
          <a:p>
            <a:pPr eaLnBrk="1" hangingPunct="1">
              <a:lnSpc>
                <a:spcPts val="1400"/>
              </a:lnSpc>
              <a:spcBef>
                <a:spcPct val="0"/>
              </a:spcBef>
              <a:buFontTx/>
              <a:buNone/>
              <a:defRPr/>
            </a:pPr>
            <a:r>
              <a:rPr lang="ja-JP" altLang="en-US" sz="1000" dirty="0" smtClean="0">
                <a:latin typeface="+mj-ea"/>
              </a:rPr>
              <a:t>省エネになります</a:t>
            </a:r>
            <a:endParaRPr lang="en-US" altLang="ja-JP" sz="1000" b="1" dirty="0" smtClean="0">
              <a:solidFill>
                <a:srgbClr val="FF0000"/>
              </a:solidFill>
              <a:latin typeface="+mj-ea"/>
              <a:ea typeface="+mj-ea"/>
            </a:endParaRPr>
          </a:p>
        </p:txBody>
      </p:sp>
      <p:pic>
        <p:nvPicPr>
          <p:cNvPr id="40" name="図 10"/>
          <p:cNvPicPr>
            <a:picLocks noChangeAspect="1" noChangeArrowheads="1"/>
          </p:cNvPicPr>
          <p:nvPr/>
        </p:nvPicPr>
        <p:blipFill>
          <a:blip r:embed="rId6" cstate="print">
            <a:extLst>
              <a:ext uri="{28A0092B-C50C-407E-A947-70E740481C1C}">
                <a14:useLocalDpi xmlns:a14="http://schemas.microsoft.com/office/drawing/2010/main" val="0"/>
              </a:ext>
            </a:extLst>
          </a:blip>
          <a:srcRect t="-3" b="6441"/>
          <a:stretch>
            <a:fillRect/>
          </a:stretch>
        </p:blipFill>
        <p:spPr bwMode="auto">
          <a:xfrm>
            <a:off x="5436815" y="7578948"/>
            <a:ext cx="1764566" cy="96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テキスト ボックス 40"/>
          <p:cNvSpPr txBox="1"/>
          <p:nvPr/>
        </p:nvSpPr>
        <p:spPr>
          <a:xfrm>
            <a:off x="6374805" y="7675786"/>
            <a:ext cx="663351" cy="2308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ja-JP" altLang="en-US" sz="900" b="1" dirty="0"/>
              <a:t>室温</a:t>
            </a:r>
            <a:r>
              <a:rPr lang="en-US" altLang="ja-JP" sz="900" b="1" dirty="0"/>
              <a:t>36</a:t>
            </a:r>
            <a:r>
              <a:rPr lang="ja-JP" altLang="en-US" sz="900" b="1" dirty="0"/>
              <a:t>℃</a:t>
            </a:r>
          </a:p>
        </p:txBody>
      </p:sp>
      <p:grpSp>
        <p:nvGrpSpPr>
          <p:cNvPr id="42" name="グループ化 24"/>
          <p:cNvGrpSpPr>
            <a:grpSpLocks/>
          </p:cNvGrpSpPr>
          <p:nvPr/>
        </p:nvGrpSpPr>
        <p:grpSpPr bwMode="auto">
          <a:xfrm>
            <a:off x="4212679" y="8926413"/>
            <a:ext cx="2988702" cy="1081508"/>
            <a:chOff x="3611427" y="3390900"/>
            <a:chExt cx="4524197" cy="1482725"/>
          </a:xfrm>
        </p:grpSpPr>
        <p:pic>
          <p:nvPicPr>
            <p:cNvPr id="43" name="Picture 14"/>
            <p:cNvPicPr>
              <a:picLocks noChangeAspect="1" noChangeArrowheads="1"/>
            </p:cNvPicPr>
            <p:nvPr/>
          </p:nvPicPr>
          <p:blipFill>
            <a:blip r:embed="rId7">
              <a:extLst>
                <a:ext uri="{28A0092B-C50C-407E-A947-70E740481C1C}">
                  <a14:useLocalDpi xmlns:a14="http://schemas.microsoft.com/office/drawing/2010/main" val="0"/>
                </a:ext>
              </a:extLst>
            </a:blip>
            <a:srcRect b="5817"/>
            <a:stretch>
              <a:fillRect/>
            </a:stretch>
          </p:blipFill>
          <p:spPr bwMode="auto">
            <a:xfrm>
              <a:off x="3611427" y="3390900"/>
              <a:ext cx="4414838" cy="148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4" name="テキスト ボックス 43"/>
            <p:cNvSpPr txBox="1"/>
            <p:nvPr/>
          </p:nvSpPr>
          <p:spPr>
            <a:xfrm>
              <a:off x="4153807" y="3428968"/>
              <a:ext cx="1782624" cy="3375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ja-JP" altLang="en-US" sz="900" b="1" dirty="0"/>
                <a:t>保温された</a:t>
              </a:r>
              <a:r>
                <a:rPr lang="ja-JP" altLang="en-US" sz="900" b="1" dirty="0" smtClean="0"/>
                <a:t>箇</a:t>
              </a:r>
              <a:r>
                <a:rPr lang="en-US" altLang="ja-JP" sz="1000" b="1" dirty="0" smtClean="0"/>
                <a:t>50</a:t>
              </a:r>
              <a:r>
                <a:rPr lang="ja-JP" altLang="en-US" sz="1000" b="1" dirty="0"/>
                <a:t>℃</a:t>
              </a:r>
            </a:p>
          </p:txBody>
        </p:sp>
        <p:sp>
          <p:nvSpPr>
            <p:cNvPr id="45" name="テキスト ボックス 44"/>
            <p:cNvSpPr txBox="1"/>
            <p:nvPr/>
          </p:nvSpPr>
          <p:spPr>
            <a:xfrm>
              <a:off x="7274038" y="3390900"/>
              <a:ext cx="861586" cy="50634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ja-JP" altLang="en-US" sz="900" b="1" dirty="0"/>
                <a:t>減圧弁　</a:t>
              </a:r>
              <a:r>
                <a:rPr lang="en-US" altLang="ja-JP" sz="900" b="1" dirty="0"/>
                <a:t>143</a:t>
              </a:r>
              <a:r>
                <a:rPr lang="ja-JP" altLang="en-US" sz="900" b="1" dirty="0"/>
                <a:t>℃</a:t>
              </a:r>
            </a:p>
          </p:txBody>
        </p:sp>
        <p:sp>
          <p:nvSpPr>
            <p:cNvPr id="46" name="下矢印 45"/>
            <p:cNvSpPr/>
            <p:nvPr/>
          </p:nvSpPr>
          <p:spPr>
            <a:xfrm>
              <a:off x="4859107" y="3752540"/>
              <a:ext cx="263972" cy="390190"/>
            </a:xfrm>
            <a:prstGeom prst="downArrow">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sp>
          <p:nvSpPr>
            <p:cNvPr id="47" name="右矢印 46"/>
            <p:cNvSpPr/>
            <p:nvPr/>
          </p:nvSpPr>
          <p:spPr>
            <a:xfrm rot="8108787">
              <a:off x="6843021" y="3849612"/>
              <a:ext cx="492886" cy="315959"/>
            </a:xfrm>
            <a:prstGeom prst="rightArrow">
              <a:avLst>
                <a:gd name="adj1" fmla="val 50000"/>
                <a:gd name="adj2" fmla="val 4427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dirty="0"/>
            </a:p>
          </p:txBody>
        </p:sp>
      </p:grpSp>
      <p:sp>
        <p:nvSpPr>
          <p:cNvPr id="48" name="角丸四角形吹き出し 47"/>
          <p:cNvSpPr/>
          <p:nvPr/>
        </p:nvSpPr>
        <p:spPr>
          <a:xfrm>
            <a:off x="3492600" y="7798896"/>
            <a:ext cx="1728192" cy="840179"/>
          </a:xfrm>
          <a:prstGeom prst="wedgeRoundRectCallout">
            <a:avLst>
              <a:gd name="adj1" fmla="val -3933"/>
              <a:gd name="adj2" fmla="val 11912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l">
              <a:lnSpc>
                <a:spcPts val="1100"/>
              </a:lnSpc>
              <a:defRPr/>
            </a:pPr>
            <a:r>
              <a:rPr lang="ja-JP" altLang="en-US" sz="900" dirty="0">
                <a:solidFill>
                  <a:schemeClr val="tx1"/>
                </a:solidFill>
              </a:rPr>
              <a:t>サーモカメラで見ると</a:t>
            </a:r>
            <a:r>
              <a:rPr lang="ja-JP" altLang="en-US" sz="900" dirty="0" smtClean="0">
                <a:solidFill>
                  <a:schemeClr val="tx1"/>
                </a:solidFill>
              </a:rPr>
              <a:t>、保温</a:t>
            </a:r>
            <a:r>
              <a:rPr lang="ja-JP" altLang="en-US" sz="900" dirty="0">
                <a:solidFill>
                  <a:schemeClr val="tx1"/>
                </a:solidFill>
              </a:rPr>
              <a:t>された箇所とされていない</a:t>
            </a:r>
            <a:r>
              <a:rPr lang="ja-JP" altLang="en-US" sz="900" dirty="0" smtClean="0">
                <a:solidFill>
                  <a:schemeClr val="tx1"/>
                </a:solidFill>
              </a:rPr>
              <a:t>箇所の</a:t>
            </a:r>
            <a:r>
              <a:rPr lang="ja-JP" altLang="en-US" sz="900" dirty="0">
                <a:solidFill>
                  <a:schemeClr val="tx1"/>
                </a:solidFill>
              </a:rPr>
              <a:t>温度差がはっきりわかります！</a:t>
            </a:r>
          </a:p>
        </p:txBody>
      </p:sp>
      <p:sp>
        <p:nvSpPr>
          <p:cNvPr id="49" name="角丸四角形 48"/>
          <p:cNvSpPr/>
          <p:nvPr/>
        </p:nvSpPr>
        <p:spPr>
          <a:xfrm>
            <a:off x="396255" y="9811196"/>
            <a:ext cx="2880320" cy="196725"/>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100"/>
              </a:lnSpc>
              <a:spcBef>
                <a:spcPts val="0"/>
              </a:spcBef>
              <a:spcAft>
                <a:spcPts val="0"/>
              </a:spcAft>
              <a:defRPr/>
            </a:pPr>
            <a:r>
              <a:rPr lang="en-US" altLang="ja-JP" sz="800" dirty="0">
                <a:solidFill>
                  <a:schemeClr val="tx1"/>
                </a:solidFill>
                <a:latin typeface="+mj-ea"/>
                <a:ea typeface="+mj-ea"/>
              </a:rPr>
              <a:t>※</a:t>
            </a:r>
            <a:r>
              <a:rPr lang="ja-JP" altLang="en-US" sz="800" dirty="0">
                <a:solidFill>
                  <a:schemeClr val="tx1"/>
                </a:solidFill>
                <a:latin typeface="+mj-ea"/>
                <a:ea typeface="+mj-ea"/>
              </a:rPr>
              <a:t>灯油単価は、年間の平均単価を採用しています。</a:t>
            </a:r>
            <a:endParaRPr lang="en-US" altLang="ja-JP" sz="800" b="1" dirty="0">
              <a:solidFill>
                <a:schemeClr val="tx1"/>
              </a:solidFill>
              <a:latin typeface="+mj-ea"/>
              <a:ea typeface="+mj-ea"/>
            </a:endParaRPr>
          </a:p>
          <a:p>
            <a:pPr algn="l" fontAlgn="auto">
              <a:lnSpc>
                <a:spcPts val="2800"/>
              </a:lnSpc>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sp>
        <p:nvSpPr>
          <p:cNvPr id="50" name="右矢印 49"/>
          <p:cNvSpPr/>
          <p:nvPr/>
        </p:nvSpPr>
        <p:spPr>
          <a:xfrm rot="5400000">
            <a:off x="6370754" y="8589601"/>
            <a:ext cx="279057" cy="30925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ja-JP" altLang="en-US" dirty="0"/>
          </a:p>
        </p:txBody>
      </p:sp>
    </p:spTree>
    <p:extLst>
      <p:ext uri="{BB962C8B-B14F-4D97-AF65-F5344CB8AC3E}">
        <p14:creationId xmlns:p14="http://schemas.microsoft.com/office/powerpoint/2010/main" val="2576358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318863" y="2898427"/>
            <a:ext cx="6858953" cy="1296145"/>
          </a:xfrm>
          <a:prstGeom prst="roundRect">
            <a:avLst>
              <a:gd name="adj" fmla="val 0"/>
            </a:avLst>
          </a:prstGeom>
          <a:solidFill>
            <a:srgbClr val="FFFFCC"/>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1251" tIns="50626" rIns="101251" bIns="50626" rtlCol="0" anchor="t" anchorCtr="0"/>
          <a:lstStyle/>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p:txBody>
      </p:sp>
      <p:sp>
        <p:nvSpPr>
          <p:cNvPr id="45" name="角丸四角形 44"/>
          <p:cNvSpPr/>
          <p:nvPr/>
        </p:nvSpPr>
        <p:spPr>
          <a:xfrm>
            <a:off x="5004767" y="2869962"/>
            <a:ext cx="2264400" cy="132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39"/>
          <p:cNvSpPr/>
          <p:nvPr/>
        </p:nvSpPr>
        <p:spPr>
          <a:xfrm>
            <a:off x="304363" y="6210796"/>
            <a:ext cx="6858953" cy="1075035"/>
          </a:xfrm>
          <a:prstGeom prst="roundRect">
            <a:avLst>
              <a:gd name="adj" fmla="val 0"/>
            </a:avLst>
          </a:prstGeom>
          <a:solidFill>
            <a:srgbClr val="FFFFCC"/>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1251" tIns="50626" rIns="101251" bIns="50626" rtlCol="0" anchor="t" anchorCtr="0"/>
          <a:lstStyle/>
          <a:p>
            <a:pPr defTabSz="1012517"/>
            <a:endParaRPr lang="en-US" altLang="ja-JP" sz="1300" dirty="0">
              <a:solidFill>
                <a:prstClr val="black"/>
              </a:solidFill>
            </a:endParaRPr>
          </a:p>
        </p:txBody>
      </p:sp>
      <p:sp>
        <p:nvSpPr>
          <p:cNvPr id="5" name="角丸四角形 4"/>
          <p:cNvSpPr/>
          <p:nvPr/>
        </p:nvSpPr>
        <p:spPr>
          <a:xfrm>
            <a:off x="324247" y="1223194"/>
            <a:ext cx="6858953" cy="1188000"/>
          </a:xfrm>
          <a:prstGeom prst="roundRect">
            <a:avLst>
              <a:gd name="adj" fmla="val 0"/>
            </a:avLst>
          </a:prstGeom>
          <a:solidFill>
            <a:srgbClr val="FFFFCC"/>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1251" tIns="50626" rIns="101251" bIns="50626" rtlCol="0" anchor="t" anchorCtr="0"/>
          <a:lstStyle/>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p:txBody>
      </p:sp>
      <p:sp>
        <p:nvSpPr>
          <p:cNvPr id="2" name="スライド番号プレースホルダー 1"/>
          <p:cNvSpPr>
            <a:spLocks noGrp="1"/>
          </p:cNvSpPr>
          <p:nvPr>
            <p:ph type="sldNum" sz="quarter" idx="12"/>
          </p:nvPr>
        </p:nvSpPr>
        <p:spPr>
          <a:xfrm>
            <a:off x="5616735" y="9721873"/>
            <a:ext cx="1764295" cy="569323"/>
          </a:xfrm>
        </p:spPr>
        <p:txBody>
          <a:bodyPr/>
          <a:lstStyle/>
          <a:p>
            <a:r>
              <a:rPr lang="en-US" altLang="ja-JP" dirty="0"/>
              <a:t>6</a:t>
            </a:r>
            <a:endParaRPr kumimoji="1" lang="ja-JP" altLang="en-US" dirty="0"/>
          </a:p>
        </p:txBody>
      </p:sp>
      <p:sp>
        <p:nvSpPr>
          <p:cNvPr id="7" name="正方形/長方形 6"/>
          <p:cNvSpPr/>
          <p:nvPr/>
        </p:nvSpPr>
        <p:spPr>
          <a:xfrm>
            <a:off x="180231" y="299322"/>
            <a:ext cx="7200799" cy="504056"/>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ja-JP" altLang="en-US" b="1"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省エネ支援事業のご紹介</a:t>
            </a:r>
            <a:endParaRPr lang="en-US" altLang="ja-JP" b="1"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9" name="角丸四角形 18"/>
          <p:cNvSpPr/>
          <p:nvPr/>
        </p:nvSpPr>
        <p:spPr>
          <a:xfrm>
            <a:off x="135819" y="8400880"/>
            <a:ext cx="7245211" cy="1761920"/>
          </a:xfrm>
          <a:prstGeom prst="roundRect">
            <a:avLst/>
          </a:prstGeom>
          <a:solidFill>
            <a:srgbClr val="5BB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32779" rtl="0" eaLnBrk="1" latinLnBrk="0" hangingPunct="1">
              <a:defRPr kumimoji="1" sz="1800" kern="1200">
                <a:solidFill>
                  <a:schemeClr val="lt1"/>
                </a:solidFill>
                <a:latin typeface="+mn-lt"/>
                <a:ea typeface="+mn-ea"/>
                <a:cs typeface="+mn-cs"/>
              </a:defRPr>
            </a:lvl1pPr>
            <a:lvl2pPr marL="466390" algn="l" defTabSz="932779" rtl="0" eaLnBrk="1" latinLnBrk="0" hangingPunct="1">
              <a:defRPr kumimoji="1" sz="1800" kern="1200">
                <a:solidFill>
                  <a:schemeClr val="lt1"/>
                </a:solidFill>
                <a:latin typeface="+mn-lt"/>
                <a:ea typeface="+mn-ea"/>
                <a:cs typeface="+mn-cs"/>
              </a:defRPr>
            </a:lvl2pPr>
            <a:lvl3pPr marL="932779" algn="l" defTabSz="932779" rtl="0" eaLnBrk="1" latinLnBrk="0" hangingPunct="1">
              <a:defRPr kumimoji="1" sz="1800" kern="1200">
                <a:solidFill>
                  <a:schemeClr val="lt1"/>
                </a:solidFill>
                <a:latin typeface="+mn-lt"/>
                <a:ea typeface="+mn-ea"/>
                <a:cs typeface="+mn-cs"/>
              </a:defRPr>
            </a:lvl3pPr>
            <a:lvl4pPr marL="1399169" algn="l" defTabSz="932779" rtl="0" eaLnBrk="1" latinLnBrk="0" hangingPunct="1">
              <a:defRPr kumimoji="1" sz="1800" kern="1200">
                <a:solidFill>
                  <a:schemeClr val="lt1"/>
                </a:solidFill>
                <a:latin typeface="+mn-lt"/>
                <a:ea typeface="+mn-ea"/>
                <a:cs typeface="+mn-cs"/>
              </a:defRPr>
            </a:lvl4pPr>
            <a:lvl5pPr marL="1865559" algn="l" defTabSz="932779" rtl="0" eaLnBrk="1" latinLnBrk="0" hangingPunct="1">
              <a:defRPr kumimoji="1" sz="1800" kern="1200">
                <a:solidFill>
                  <a:schemeClr val="lt1"/>
                </a:solidFill>
                <a:latin typeface="+mn-lt"/>
                <a:ea typeface="+mn-ea"/>
                <a:cs typeface="+mn-cs"/>
              </a:defRPr>
            </a:lvl5pPr>
            <a:lvl6pPr marL="2331949" algn="l" defTabSz="932779" rtl="0" eaLnBrk="1" latinLnBrk="0" hangingPunct="1">
              <a:defRPr kumimoji="1" sz="1800" kern="1200">
                <a:solidFill>
                  <a:schemeClr val="lt1"/>
                </a:solidFill>
                <a:latin typeface="+mn-lt"/>
                <a:ea typeface="+mn-ea"/>
                <a:cs typeface="+mn-cs"/>
              </a:defRPr>
            </a:lvl6pPr>
            <a:lvl7pPr marL="2798338" algn="l" defTabSz="932779" rtl="0" eaLnBrk="1" latinLnBrk="0" hangingPunct="1">
              <a:defRPr kumimoji="1" sz="1800" kern="1200">
                <a:solidFill>
                  <a:schemeClr val="lt1"/>
                </a:solidFill>
                <a:latin typeface="+mn-lt"/>
                <a:ea typeface="+mn-ea"/>
                <a:cs typeface="+mn-cs"/>
              </a:defRPr>
            </a:lvl7pPr>
            <a:lvl8pPr marL="3264728" algn="l" defTabSz="932779" rtl="0" eaLnBrk="1" latinLnBrk="0" hangingPunct="1">
              <a:defRPr kumimoji="1" sz="1800" kern="1200">
                <a:solidFill>
                  <a:schemeClr val="lt1"/>
                </a:solidFill>
                <a:latin typeface="+mn-lt"/>
                <a:ea typeface="+mn-ea"/>
                <a:cs typeface="+mn-cs"/>
              </a:defRPr>
            </a:lvl8pPr>
            <a:lvl9pPr marL="3731118" algn="l" defTabSz="932779" rtl="0" eaLnBrk="1" latinLnBrk="0" hangingPunct="1">
              <a:defRPr kumimoji="1" sz="1800" kern="1200">
                <a:solidFill>
                  <a:schemeClr val="lt1"/>
                </a:solidFill>
                <a:latin typeface="+mn-lt"/>
                <a:ea typeface="+mn-ea"/>
                <a:cs typeface="+mn-cs"/>
              </a:defRPr>
            </a:lvl9pPr>
          </a:lstStyle>
          <a:p>
            <a:pPr algn="ctr"/>
            <a:endParaRPr lang="ja-JP" altLang="en-US"/>
          </a:p>
        </p:txBody>
      </p:sp>
      <p:pic>
        <p:nvPicPr>
          <p:cNvPr id="20" name="Picture 4" descr="C:\Users\yanagisawat\AppData\Local\Microsoft\Windows\Temporary Internet Files\Content.IE5\283CSTV6\MC90043259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7157" y="8783998"/>
            <a:ext cx="1194599" cy="1188572"/>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51"/>
          <p:cNvSpPr txBox="1"/>
          <p:nvPr/>
        </p:nvSpPr>
        <p:spPr>
          <a:xfrm>
            <a:off x="4557011" y="9575459"/>
            <a:ext cx="2304846" cy="257442"/>
          </a:xfrm>
          <a:prstGeom prst="roundRect">
            <a:avLst/>
          </a:prstGeom>
          <a:solidFill>
            <a:schemeClr val="bg1"/>
          </a:solidFill>
          <a:ln w="3175">
            <a:solidFill>
              <a:schemeClr val="tx1"/>
            </a:solidFill>
          </a:ln>
          <a:effectLst>
            <a:innerShdw blurRad="63500" dist="50800" dir="16200000">
              <a:srgbClr val="002060">
                <a:alpha val="50000"/>
              </a:srgbClr>
            </a:innerShdw>
          </a:effectLst>
        </p:spPr>
        <p:txBody>
          <a:bodyPr wrap="square" lIns="93278" tIns="46639" rIns="93278" bIns="46639" rtlCol="0">
            <a:spAutoFit/>
          </a:bodyPr>
          <a:lstStyle>
            <a:defPPr>
              <a:defRPr lang="ja-JP"/>
            </a:defPPr>
            <a:lvl1pPr marL="0" algn="l" defTabSz="932779" rtl="0" eaLnBrk="1" latinLnBrk="0" hangingPunct="1">
              <a:defRPr kumimoji="1" sz="1800" kern="1200">
                <a:solidFill>
                  <a:schemeClr val="tx1"/>
                </a:solidFill>
                <a:latin typeface="+mn-lt"/>
                <a:ea typeface="+mn-ea"/>
                <a:cs typeface="+mn-cs"/>
              </a:defRPr>
            </a:lvl1pPr>
            <a:lvl2pPr marL="466390" algn="l" defTabSz="932779" rtl="0" eaLnBrk="1" latinLnBrk="0" hangingPunct="1">
              <a:defRPr kumimoji="1" sz="1800" kern="1200">
                <a:solidFill>
                  <a:schemeClr val="tx1"/>
                </a:solidFill>
                <a:latin typeface="+mn-lt"/>
                <a:ea typeface="+mn-ea"/>
                <a:cs typeface="+mn-cs"/>
              </a:defRPr>
            </a:lvl2pPr>
            <a:lvl3pPr marL="932779" algn="l" defTabSz="932779" rtl="0" eaLnBrk="1" latinLnBrk="0" hangingPunct="1">
              <a:defRPr kumimoji="1" sz="1800" kern="1200">
                <a:solidFill>
                  <a:schemeClr val="tx1"/>
                </a:solidFill>
                <a:latin typeface="+mn-lt"/>
                <a:ea typeface="+mn-ea"/>
                <a:cs typeface="+mn-cs"/>
              </a:defRPr>
            </a:lvl3pPr>
            <a:lvl4pPr marL="1399169" algn="l" defTabSz="932779" rtl="0" eaLnBrk="1" latinLnBrk="0" hangingPunct="1">
              <a:defRPr kumimoji="1" sz="1800" kern="1200">
                <a:solidFill>
                  <a:schemeClr val="tx1"/>
                </a:solidFill>
                <a:latin typeface="+mn-lt"/>
                <a:ea typeface="+mn-ea"/>
                <a:cs typeface="+mn-cs"/>
              </a:defRPr>
            </a:lvl4pPr>
            <a:lvl5pPr marL="1865559" algn="l" defTabSz="932779" rtl="0" eaLnBrk="1" latinLnBrk="0" hangingPunct="1">
              <a:defRPr kumimoji="1" sz="1800" kern="1200">
                <a:solidFill>
                  <a:schemeClr val="tx1"/>
                </a:solidFill>
                <a:latin typeface="+mn-lt"/>
                <a:ea typeface="+mn-ea"/>
                <a:cs typeface="+mn-cs"/>
              </a:defRPr>
            </a:lvl5pPr>
            <a:lvl6pPr marL="2331949" algn="l" defTabSz="932779" rtl="0" eaLnBrk="1" latinLnBrk="0" hangingPunct="1">
              <a:defRPr kumimoji="1" sz="1800" kern="1200">
                <a:solidFill>
                  <a:schemeClr val="tx1"/>
                </a:solidFill>
                <a:latin typeface="+mn-lt"/>
                <a:ea typeface="+mn-ea"/>
                <a:cs typeface="+mn-cs"/>
              </a:defRPr>
            </a:lvl6pPr>
            <a:lvl7pPr marL="2798338" algn="l" defTabSz="932779" rtl="0" eaLnBrk="1" latinLnBrk="0" hangingPunct="1">
              <a:defRPr kumimoji="1" sz="1800" kern="1200">
                <a:solidFill>
                  <a:schemeClr val="tx1"/>
                </a:solidFill>
                <a:latin typeface="+mn-lt"/>
                <a:ea typeface="+mn-ea"/>
                <a:cs typeface="+mn-cs"/>
              </a:defRPr>
            </a:lvl7pPr>
            <a:lvl8pPr marL="3264728" algn="l" defTabSz="932779" rtl="0" eaLnBrk="1" latinLnBrk="0" hangingPunct="1">
              <a:defRPr kumimoji="1" sz="1800" kern="1200">
                <a:solidFill>
                  <a:schemeClr val="tx1"/>
                </a:solidFill>
                <a:latin typeface="+mn-lt"/>
                <a:ea typeface="+mn-ea"/>
                <a:cs typeface="+mn-cs"/>
              </a:defRPr>
            </a:lvl8pPr>
            <a:lvl9pPr marL="3731118" algn="l" defTabSz="932779" rtl="0" eaLnBrk="1" latinLnBrk="0" hangingPunct="1">
              <a:defRPr kumimoji="1" sz="1800" kern="1200">
                <a:solidFill>
                  <a:schemeClr val="tx1"/>
                </a:solidFill>
                <a:latin typeface="+mn-lt"/>
                <a:ea typeface="+mn-ea"/>
                <a:cs typeface="+mn-cs"/>
              </a:defRPr>
            </a:lvl9pPr>
          </a:lstStyle>
          <a:p>
            <a:pPr algn="ctr"/>
            <a:r>
              <a:rPr lang="ja-JP" altLang="en-US" sz="900" dirty="0" smtClean="0">
                <a:latin typeface="HGS創英角ﾎﾟｯﾌﾟ体" panose="040B0A00000000000000" pitchFamily="50" charset="-128"/>
                <a:ea typeface="HGS創英角ﾎﾟｯﾌﾟ体" panose="040B0A00000000000000" pitchFamily="50" charset="-128"/>
              </a:rPr>
              <a:t>おおさかスマートエネルギーセンター</a:t>
            </a:r>
            <a:endParaRPr lang="ja-JP" altLang="en-US" sz="900" dirty="0">
              <a:latin typeface="HGS創英角ﾎﾟｯﾌﾟ体" panose="040B0A00000000000000" pitchFamily="50" charset="-128"/>
              <a:ea typeface="HGS創英角ﾎﾟｯﾌﾟ体" panose="040B0A00000000000000" pitchFamily="50" charset="-128"/>
            </a:endParaRPr>
          </a:p>
        </p:txBody>
      </p:sp>
      <p:sp>
        <p:nvSpPr>
          <p:cNvPr id="22" name="テキスト ボックス 52"/>
          <p:cNvSpPr txBox="1"/>
          <p:nvPr/>
        </p:nvSpPr>
        <p:spPr>
          <a:xfrm>
            <a:off x="6718908" y="9571103"/>
            <a:ext cx="555541" cy="274468"/>
          </a:xfrm>
          <a:prstGeom prst="roundRect">
            <a:avLst/>
          </a:prstGeom>
          <a:solidFill>
            <a:srgbClr val="002060"/>
          </a:solidFill>
          <a:ln w="3175">
            <a:solidFill>
              <a:schemeClr val="tx1"/>
            </a:solidFill>
          </a:ln>
          <a:effectLst>
            <a:innerShdw blurRad="63500" dist="50800" dir="16200000">
              <a:srgbClr val="002060">
                <a:alpha val="50000"/>
              </a:srgbClr>
            </a:innerShdw>
          </a:effectLst>
        </p:spPr>
        <p:txBody>
          <a:bodyPr wrap="square" lIns="93278" tIns="46639" rIns="93278" bIns="46639" rtlCol="0">
            <a:spAutoFit/>
          </a:bodyPr>
          <a:lstStyle>
            <a:defPPr>
              <a:defRPr lang="ja-JP"/>
            </a:defPPr>
            <a:lvl1pPr marL="0" algn="l" defTabSz="932779" rtl="0" eaLnBrk="1" latinLnBrk="0" hangingPunct="1">
              <a:defRPr kumimoji="1" sz="1800" kern="1200">
                <a:solidFill>
                  <a:schemeClr val="tx1"/>
                </a:solidFill>
                <a:latin typeface="+mn-lt"/>
                <a:ea typeface="+mn-ea"/>
                <a:cs typeface="+mn-cs"/>
              </a:defRPr>
            </a:lvl1pPr>
            <a:lvl2pPr marL="466390" algn="l" defTabSz="932779" rtl="0" eaLnBrk="1" latinLnBrk="0" hangingPunct="1">
              <a:defRPr kumimoji="1" sz="1800" kern="1200">
                <a:solidFill>
                  <a:schemeClr val="tx1"/>
                </a:solidFill>
                <a:latin typeface="+mn-lt"/>
                <a:ea typeface="+mn-ea"/>
                <a:cs typeface="+mn-cs"/>
              </a:defRPr>
            </a:lvl2pPr>
            <a:lvl3pPr marL="932779" algn="l" defTabSz="932779" rtl="0" eaLnBrk="1" latinLnBrk="0" hangingPunct="1">
              <a:defRPr kumimoji="1" sz="1800" kern="1200">
                <a:solidFill>
                  <a:schemeClr val="tx1"/>
                </a:solidFill>
                <a:latin typeface="+mn-lt"/>
                <a:ea typeface="+mn-ea"/>
                <a:cs typeface="+mn-cs"/>
              </a:defRPr>
            </a:lvl3pPr>
            <a:lvl4pPr marL="1399169" algn="l" defTabSz="932779" rtl="0" eaLnBrk="1" latinLnBrk="0" hangingPunct="1">
              <a:defRPr kumimoji="1" sz="1800" kern="1200">
                <a:solidFill>
                  <a:schemeClr val="tx1"/>
                </a:solidFill>
                <a:latin typeface="+mn-lt"/>
                <a:ea typeface="+mn-ea"/>
                <a:cs typeface="+mn-cs"/>
              </a:defRPr>
            </a:lvl4pPr>
            <a:lvl5pPr marL="1865559" algn="l" defTabSz="932779" rtl="0" eaLnBrk="1" latinLnBrk="0" hangingPunct="1">
              <a:defRPr kumimoji="1" sz="1800" kern="1200">
                <a:solidFill>
                  <a:schemeClr val="tx1"/>
                </a:solidFill>
                <a:latin typeface="+mn-lt"/>
                <a:ea typeface="+mn-ea"/>
                <a:cs typeface="+mn-cs"/>
              </a:defRPr>
            </a:lvl5pPr>
            <a:lvl6pPr marL="2331949" algn="l" defTabSz="932779" rtl="0" eaLnBrk="1" latinLnBrk="0" hangingPunct="1">
              <a:defRPr kumimoji="1" sz="1800" kern="1200">
                <a:solidFill>
                  <a:schemeClr val="tx1"/>
                </a:solidFill>
                <a:latin typeface="+mn-lt"/>
                <a:ea typeface="+mn-ea"/>
                <a:cs typeface="+mn-cs"/>
              </a:defRPr>
            </a:lvl6pPr>
            <a:lvl7pPr marL="2798338" algn="l" defTabSz="932779" rtl="0" eaLnBrk="1" latinLnBrk="0" hangingPunct="1">
              <a:defRPr kumimoji="1" sz="1800" kern="1200">
                <a:solidFill>
                  <a:schemeClr val="tx1"/>
                </a:solidFill>
                <a:latin typeface="+mn-lt"/>
                <a:ea typeface="+mn-ea"/>
                <a:cs typeface="+mn-cs"/>
              </a:defRPr>
            </a:lvl7pPr>
            <a:lvl8pPr marL="3264728" algn="l" defTabSz="932779" rtl="0" eaLnBrk="1" latinLnBrk="0" hangingPunct="1">
              <a:defRPr kumimoji="1" sz="1800" kern="1200">
                <a:solidFill>
                  <a:schemeClr val="tx1"/>
                </a:solidFill>
                <a:latin typeface="+mn-lt"/>
                <a:ea typeface="+mn-ea"/>
                <a:cs typeface="+mn-cs"/>
              </a:defRPr>
            </a:lvl8pPr>
            <a:lvl9pPr marL="3731118" algn="l" defTabSz="932779" rtl="0" eaLnBrk="1" latinLnBrk="0" hangingPunct="1">
              <a:defRPr kumimoji="1" sz="1800" kern="1200">
                <a:solidFill>
                  <a:schemeClr val="tx1"/>
                </a:solidFill>
                <a:latin typeface="+mn-lt"/>
                <a:ea typeface="+mn-ea"/>
                <a:cs typeface="+mn-cs"/>
              </a:defRPr>
            </a:lvl9pPr>
          </a:lstStyle>
          <a:p>
            <a:pPr algn="ctr"/>
            <a:r>
              <a:rPr lang="ja-JP" altLang="en-US" sz="1000" dirty="0" smtClean="0">
                <a:solidFill>
                  <a:schemeClr val="bg1"/>
                </a:solidFill>
                <a:latin typeface="HGS創英角ﾎﾟｯﾌﾟ体" panose="040B0A00000000000000" pitchFamily="50" charset="-128"/>
                <a:ea typeface="HGS創英角ﾎﾟｯﾌﾟ体" panose="040B0A00000000000000" pitchFamily="50" charset="-128"/>
              </a:rPr>
              <a:t>検索</a:t>
            </a:r>
            <a:endParaRPr lang="ja-JP" altLang="en-US" sz="1000" dirty="0">
              <a:solidFill>
                <a:schemeClr val="bg1"/>
              </a:solidFill>
              <a:latin typeface="HGS創英角ﾎﾟｯﾌﾟ体" panose="040B0A00000000000000" pitchFamily="50" charset="-128"/>
              <a:ea typeface="HGS創英角ﾎﾟｯﾌﾟ体" panose="040B0A00000000000000" pitchFamily="50" charset="-128"/>
            </a:endParaRPr>
          </a:p>
        </p:txBody>
      </p:sp>
      <p:sp>
        <p:nvSpPr>
          <p:cNvPr id="23" name="上矢印 22"/>
          <p:cNvSpPr>
            <a:spLocks noChangeAspect="1"/>
          </p:cNvSpPr>
          <p:nvPr/>
        </p:nvSpPr>
        <p:spPr>
          <a:xfrm rot="18973775">
            <a:off x="7133000" y="9748190"/>
            <a:ext cx="127649" cy="197755"/>
          </a:xfrm>
          <a:prstGeom prst="upArrow">
            <a:avLst>
              <a:gd name="adj1" fmla="val 34593"/>
              <a:gd name="adj2" fmla="val 7971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32779" rtl="0" eaLnBrk="1" latinLnBrk="0" hangingPunct="1">
              <a:defRPr kumimoji="1" sz="1800" kern="1200">
                <a:solidFill>
                  <a:schemeClr val="lt1"/>
                </a:solidFill>
                <a:latin typeface="+mn-lt"/>
                <a:ea typeface="+mn-ea"/>
                <a:cs typeface="+mn-cs"/>
              </a:defRPr>
            </a:lvl1pPr>
            <a:lvl2pPr marL="466390" algn="l" defTabSz="932779" rtl="0" eaLnBrk="1" latinLnBrk="0" hangingPunct="1">
              <a:defRPr kumimoji="1" sz="1800" kern="1200">
                <a:solidFill>
                  <a:schemeClr val="lt1"/>
                </a:solidFill>
                <a:latin typeface="+mn-lt"/>
                <a:ea typeface="+mn-ea"/>
                <a:cs typeface="+mn-cs"/>
              </a:defRPr>
            </a:lvl2pPr>
            <a:lvl3pPr marL="932779" algn="l" defTabSz="932779" rtl="0" eaLnBrk="1" latinLnBrk="0" hangingPunct="1">
              <a:defRPr kumimoji="1" sz="1800" kern="1200">
                <a:solidFill>
                  <a:schemeClr val="lt1"/>
                </a:solidFill>
                <a:latin typeface="+mn-lt"/>
                <a:ea typeface="+mn-ea"/>
                <a:cs typeface="+mn-cs"/>
              </a:defRPr>
            </a:lvl3pPr>
            <a:lvl4pPr marL="1399169" algn="l" defTabSz="932779" rtl="0" eaLnBrk="1" latinLnBrk="0" hangingPunct="1">
              <a:defRPr kumimoji="1" sz="1800" kern="1200">
                <a:solidFill>
                  <a:schemeClr val="lt1"/>
                </a:solidFill>
                <a:latin typeface="+mn-lt"/>
                <a:ea typeface="+mn-ea"/>
                <a:cs typeface="+mn-cs"/>
              </a:defRPr>
            </a:lvl4pPr>
            <a:lvl5pPr marL="1865559" algn="l" defTabSz="932779" rtl="0" eaLnBrk="1" latinLnBrk="0" hangingPunct="1">
              <a:defRPr kumimoji="1" sz="1800" kern="1200">
                <a:solidFill>
                  <a:schemeClr val="lt1"/>
                </a:solidFill>
                <a:latin typeface="+mn-lt"/>
                <a:ea typeface="+mn-ea"/>
                <a:cs typeface="+mn-cs"/>
              </a:defRPr>
            </a:lvl5pPr>
            <a:lvl6pPr marL="2331949" algn="l" defTabSz="932779" rtl="0" eaLnBrk="1" latinLnBrk="0" hangingPunct="1">
              <a:defRPr kumimoji="1" sz="1800" kern="1200">
                <a:solidFill>
                  <a:schemeClr val="lt1"/>
                </a:solidFill>
                <a:latin typeface="+mn-lt"/>
                <a:ea typeface="+mn-ea"/>
                <a:cs typeface="+mn-cs"/>
              </a:defRPr>
            </a:lvl6pPr>
            <a:lvl7pPr marL="2798338" algn="l" defTabSz="932779" rtl="0" eaLnBrk="1" latinLnBrk="0" hangingPunct="1">
              <a:defRPr kumimoji="1" sz="1800" kern="1200">
                <a:solidFill>
                  <a:schemeClr val="lt1"/>
                </a:solidFill>
                <a:latin typeface="+mn-lt"/>
                <a:ea typeface="+mn-ea"/>
                <a:cs typeface="+mn-cs"/>
              </a:defRPr>
            </a:lvl7pPr>
            <a:lvl8pPr marL="3264728" algn="l" defTabSz="932779" rtl="0" eaLnBrk="1" latinLnBrk="0" hangingPunct="1">
              <a:defRPr kumimoji="1" sz="1800" kern="1200">
                <a:solidFill>
                  <a:schemeClr val="lt1"/>
                </a:solidFill>
                <a:latin typeface="+mn-lt"/>
                <a:ea typeface="+mn-ea"/>
                <a:cs typeface="+mn-cs"/>
              </a:defRPr>
            </a:lvl8pPr>
            <a:lvl9pPr marL="3731118" algn="l" defTabSz="932779"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4" name="正方形/長方形 23"/>
          <p:cNvSpPr/>
          <p:nvPr/>
        </p:nvSpPr>
        <p:spPr>
          <a:xfrm>
            <a:off x="168262" y="9449977"/>
            <a:ext cx="6291860" cy="555854"/>
          </a:xfrm>
          <a:prstGeom prst="rect">
            <a:avLst/>
          </a:prstGeom>
        </p:spPr>
        <p:txBody>
          <a:bodyPr wrap="square" lIns="93278" tIns="46639" rIns="93278" bIns="46639">
            <a:spAutoFit/>
          </a:bodyPr>
          <a:lstStyle>
            <a:defPPr>
              <a:defRPr lang="ja-JP"/>
            </a:defPPr>
            <a:lvl1pPr marL="0" algn="l" defTabSz="932779" rtl="0" eaLnBrk="1" latinLnBrk="0" hangingPunct="1">
              <a:defRPr kumimoji="1" sz="1800" kern="1200">
                <a:solidFill>
                  <a:schemeClr val="tx1"/>
                </a:solidFill>
                <a:latin typeface="+mn-lt"/>
                <a:ea typeface="+mn-ea"/>
                <a:cs typeface="+mn-cs"/>
              </a:defRPr>
            </a:lvl1pPr>
            <a:lvl2pPr marL="466390" algn="l" defTabSz="932779" rtl="0" eaLnBrk="1" latinLnBrk="0" hangingPunct="1">
              <a:defRPr kumimoji="1" sz="1800" kern="1200">
                <a:solidFill>
                  <a:schemeClr val="tx1"/>
                </a:solidFill>
                <a:latin typeface="+mn-lt"/>
                <a:ea typeface="+mn-ea"/>
                <a:cs typeface="+mn-cs"/>
              </a:defRPr>
            </a:lvl2pPr>
            <a:lvl3pPr marL="932779" algn="l" defTabSz="932779" rtl="0" eaLnBrk="1" latinLnBrk="0" hangingPunct="1">
              <a:defRPr kumimoji="1" sz="1800" kern="1200">
                <a:solidFill>
                  <a:schemeClr val="tx1"/>
                </a:solidFill>
                <a:latin typeface="+mn-lt"/>
                <a:ea typeface="+mn-ea"/>
                <a:cs typeface="+mn-cs"/>
              </a:defRPr>
            </a:lvl3pPr>
            <a:lvl4pPr marL="1399169" algn="l" defTabSz="932779" rtl="0" eaLnBrk="1" latinLnBrk="0" hangingPunct="1">
              <a:defRPr kumimoji="1" sz="1800" kern="1200">
                <a:solidFill>
                  <a:schemeClr val="tx1"/>
                </a:solidFill>
                <a:latin typeface="+mn-lt"/>
                <a:ea typeface="+mn-ea"/>
                <a:cs typeface="+mn-cs"/>
              </a:defRPr>
            </a:lvl4pPr>
            <a:lvl5pPr marL="1865559" algn="l" defTabSz="932779" rtl="0" eaLnBrk="1" latinLnBrk="0" hangingPunct="1">
              <a:defRPr kumimoji="1" sz="1800" kern="1200">
                <a:solidFill>
                  <a:schemeClr val="tx1"/>
                </a:solidFill>
                <a:latin typeface="+mn-lt"/>
                <a:ea typeface="+mn-ea"/>
                <a:cs typeface="+mn-cs"/>
              </a:defRPr>
            </a:lvl5pPr>
            <a:lvl6pPr marL="2331949" algn="l" defTabSz="932779" rtl="0" eaLnBrk="1" latinLnBrk="0" hangingPunct="1">
              <a:defRPr kumimoji="1" sz="1800" kern="1200">
                <a:solidFill>
                  <a:schemeClr val="tx1"/>
                </a:solidFill>
                <a:latin typeface="+mn-lt"/>
                <a:ea typeface="+mn-ea"/>
                <a:cs typeface="+mn-cs"/>
              </a:defRPr>
            </a:lvl6pPr>
            <a:lvl7pPr marL="2798338" algn="l" defTabSz="932779" rtl="0" eaLnBrk="1" latinLnBrk="0" hangingPunct="1">
              <a:defRPr kumimoji="1" sz="1800" kern="1200">
                <a:solidFill>
                  <a:schemeClr val="tx1"/>
                </a:solidFill>
                <a:latin typeface="+mn-lt"/>
                <a:ea typeface="+mn-ea"/>
                <a:cs typeface="+mn-cs"/>
              </a:defRPr>
            </a:lvl7pPr>
            <a:lvl8pPr marL="3264728" algn="l" defTabSz="932779" rtl="0" eaLnBrk="1" latinLnBrk="0" hangingPunct="1">
              <a:defRPr kumimoji="1" sz="1800" kern="1200">
                <a:solidFill>
                  <a:schemeClr val="tx1"/>
                </a:solidFill>
                <a:latin typeface="+mn-lt"/>
                <a:ea typeface="+mn-ea"/>
                <a:cs typeface="+mn-cs"/>
              </a:defRPr>
            </a:lvl8pPr>
            <a:lvl9pPr marL="3731118" algn="l" defTabSz="932779" rtl="0" eaLnBrk="1" latinLnBrk="0" hangingPunct="1">
              <a:defRPr kumimoji="1" sz="1800" kern="1200">
                <a:solidFill>
                  <a:schemeClr val="tx1"/>
                </a:solidFill>
                <a:latin typeface="+mn-lt"/>
                <a:ea typeface="+mn-ea"/>
                <a:cs typeface="+mn-cs"/>
              </a:defRPr>
            </a:lvl9pPr>
          </a:lstStyle>
          <a:p>
            <a:pPr lvl="0">
              <a:lnSpc>
                <a:spcPts val="1800"/>
              </a:lnSpc>
            </a:pPr>
            <a:r>
              <a:rPr lang="ja-JP" altLang="en-US" sz="900" spc="306" dirty="0" smtClean="0">
                <a:ln w="6350" cmpd="sng">
                  <a:noFill/>
                  <a:prstDash val="solid"/>
                  <a:miter lim="800000"/>
                </a:ln>
                <a:latin typeface="Century" panose="02040604050505020304" pitchFamily="18" charset="0"/>
                <a:ea typeface="HGS創英角ﾎﾟｯﾌﾟ体" panose="040B0A00000000000000" pitchFamily="50" charset="-128"/>
              </a:rPr>
              <a:t>■</a:t>
            </a:r>
            <a:r>
              <a:rPr lang="en-US" altLang="ja-JP" sz="900" spc="306" dirty="0" smtClean="0">
                <a:ln w="6350" cmpd="sng">
                  <a:noFill/>
                  <a:prstDash val="solid"/>
                  <a:miter lim="800000"/>
                </a:ln>
                <a:latin typeface="Century" panose="02040604050505020304" pitchFamily="18" charset="0"/>
                <a:ea typeface="HGS創英角ﾎﾟｯﾌﾟ体" panose="040B0A00000000000000" pitchFamily="50" charset="-128"/>
              </a:rPr>
              <a:t>TEL</a:t>
            </a:r>
            <a:r>
              <a:rPr lang="ja-JP" altLang="en-US" sz="900" spc="306" dirty="0">
                <a:ln w="6350" cmpd="sng">
                  <a:noFill/>
                  <a:prstDash val="solid"/>
                  <a:miter lim="800000"/>
                </a:ln>
                <a:latin typeface="Century" panose="02040604050505020304" pitchFamily="18" charset="0"/>
                <a:ea typeface="HGS創英角ﾎﾟｯﾌﾟ体" panose="040B0A00000000000000" pitchFamily="50" charset="-128"/>
              </a:rPr>
              <a:t>；</a:t>
            </a:r>
            <a:r>
              <a:rPr lang="en-US" altLang="ja-JP" sz="900" spc="306" dirty="0" smtClean="0">
                <a:ln w="6350" cmpd="sng">
                  <a:noFill/>
                  <a:prstDash val="solid"/>
                  <a:miter lim="800000"/>
                </a:ln>
                <a:latin typeface="Century" panose="02040604050505020304" pitchFamily="18" charset="0"/>
                <a:ea typeface="HGS創英角ﾎﾟｯﾌﾟ体" panose="040B0A00000000000000" pitchFamily="50" charset="-128"/>
              </a:rPr>
              <a:t>06-6210-9254</a:t>
            </a:r>
            <a:r>
              <a:rPr lang="ja-JP" altLang="en-US" sz="900" spc="306" dirty="0">
                <a:ln w="6350" cmpd="sng">
                  <a:noFill/>
                  <a:prstDash val="solid"/>
                  <a:miter lim="800000"/>
                </a:ln>
                <a:latin typeface="Century" panose="02040604050505020304" pitchFamily="18" charset="0"/>
                <a:ea typeface="HGS創英角ﾎﾟｯﾌﾟ体" panose="040B0A00000000000000" pitchFamily="50" charset="-128"/>
              </a:rPr>
              <a:t> </a:t>
            </a:r>
            <a:r>
              <a:rPr lang="ja-JP" altLang="en-US" sz="900" spc="306" dirty="0" smtClean="0">
                <a:ln w="6350" cmpd="sng">
                  <a:noFill/>
                  <a:prstDash val="solid"/>
                  <a:miter lim="800000"/>
                </a:ln>
                <a:latin typeface="Century" panose="02040604050505020304" pitchFamily="18" charset="0"/>
                <a:ea typeface="HGS創英角ﾎﾟｯﾌﾟ体" panose="040B0A00000000000000" pitchFamily="50" charset="-128"/>
              </a:rPr>
              <a:t>■</a:t>
            </a:r>
            <a:r>
              <a:rPr lang="en-US" altLang="ja-JP" sz="900" spc="306" dirty="0" smtClean="0">
                <a:ln w="6350" cmpd="sng">
                  <a:noFill/>
                  <a:prstDash val="solid"/>
                  <a:miter lim="800000"/>
                </a:ln>
                <a:latin typeface="Century" panose="02040604050505020304" pitchFamily="18" charset="0"/>
                <a:ea typeface="HGS創英角ﾎﾟｯﾌﾟ体" panose="040B0A00000000000000" pitchFamily="50" charset="-128"/>
              </a:rPr>
              <a:t>FAX</a:t>
            </a:r>
            <a:r>
              <a:rPr lang="ja-JP" altLang="en-US" sz="900" spc="306" dirty="0" smtClean="0">
                <a:ln w="6350" cmpd="sng">
                  <a:noFill/>
                  <a:prstDash val="solid"/>
                  <a:miter lim="800000"/>
                </a:ln>
                <a:latin typeface="Century" panose="02040604050505020304" pitchFamily="18" charset="0"/>
                <a:ea typeface="HGS創英角ﾎﾟｯﾌﾟ体" panose="040B0A00000000000000" pitchFamily="50" charset="-128"/>
              </a:rPr>
              <a:t>：</a:t>
            </a:r>
            <a:r>
              <a:rPr lang="en-US" altLang="ja-JP" sz="900" spc="306" dirty="0" smtClean="0">
                <a:ln w="6350" cmpd="sng">
                  <a:noFill/>
                  <a:prstDash val="solid"/>
                  <a:miter lim="800000"/>
                </a:ln>
                <a:latin typeface="Century" panose="02040604050505020304" pitchFamily="18" charset="0"/>
                <a:ea typeface="HGS創英角ﾎﾟｯﾌﾟ体" panose="040B0A00000000000000" pitchFamily="50" charset="-128"/>
              </a:rPr>
              <a:t>06-6210-9259</a:t>
            </a:r>
            <a:endParaRPr lang="en-US" altLang="ja-JP" sz="900" spc="306" dirty="0">
              <a:ln w="6350" cmpd="sng">
                <a:noFill/>
                <a:prstDash val="solid"/>
                <a:miter lim="800000"/>
              </a:ln>
              <a:latin typeface="Century" panose="02040604050505020304" pitchFamily="18" charset="0"/>
              <a:ea typeface="HGS創英角ﾎﾟｯﾌﾟ体" panose="040B0A00000000000000" pitchFamily="50" charset="-128"/>
            </a:endParaRPr>
          </a:p>
          <a:p>
            <a:pPr lvl="0">
              <a:lnSpc>
                <a:spcPts val="1800"/>
              </a:lnSpc>
            </a:pPr>
            <a:r>
              <a:rPr lang="ja-JP" altLang="en-US" sz="900" spc="306" dirty="0" smtClean="0">
                <a:ln w="6350" cmpd="sng">
                  <a:noFill/>
                  <a:prstDash val="solid"/>
                  <a:miter lim="800000"/>
                </a:ln>
                <a:latin typeface="Century" panose="02040604050505020304" pitchFamily="18" charset="0"/>
                <a:ea typeface="HGS創英角ﾎﾟｯﾌﾟ体" panose="040B0A00000000000000" pitchFamily="50" charset="-128"/>
              </a:rPr>
              <a:t>■</a:t>
            </a:r>
            <a:r>
              <a:rPr lang="en-US" altLang="ja-JP" sz="900" spc="306" dirty="0" smtClean="0">
                <a:ln w="6350" cmpd="sng">
                  <a:noFill/>
                  <a:prstDash val="solid"/>
                  <a:miter lim="800000"/>
                </a:ln>
                <a:latin typeface="Century" panose="02040604050505020304" pitchFamily="18" charset="0"/>
                <a:ea typeface="HGS創英角ﾎﾟｯﾌﾟ体" panose="040B0A00000000000000" pitchFamily="50" charset="-128"/>
              </a:rPr>
              <a:t>E-mail</a:t>
            </a:r>
            <a:r>
              <a:rPr lang="ja-JP" altLang="en-US" sz="900" spc="306" dirty="0">
                <a:ln w="6350" cmpd="sng">
                  <a:noFill/>
                  <a:prstDash val="solid"/>
                  <a:miter lim="800000"/>
                </a:ln>
                <a:latin typeface="Century" panose="02040604050505020304" pitchFamily="18" charset="0"/>
                <a:ea typeface="HGS創英角ﾎﾟｯﾌﾟ体" panose="040B0A00000000000000" pitchFamily="50" charset="-128"/>
              </a:rPr>
              <a:t>：</a:t>
            </a:r>
            <a:r>
              <a:rPr lang="en-US" altLang="ja-JP" sz="900" u="sng" spc="306" dirty="0" smtClean="0">
                <a:ln w="6350" cmpd="sng">
                  <a:noFill/>
                  <a:prstDash val="solid"/>
                  <a:miter lim="800000"/>
                </a:ln>
                <a:latin typeface="Century" panose="02040604050505020304" pitchFamily="18" charset="0"/>
                <a:ea typeface="HGS創英角ﾎﾟｯﾌﾟ体" panose="040B0A00000000000000" pitchFamily="50" charset="-128"/>
                <a:cs typeface="Times New Roman" panose="02020603050405020304" pitchFamily="18" charset="0"/>
              </a:rPr>
              <a:t>eneseisaku-01@gbox.pref.osaka.lg.jp</a:t>
            </a:r>
            <a:endParaRPr lang="en-US" altLang="ja-JP" sz="900" u="sng" spc="306" dirty="0">
              <a:ln w="6350" cmpd="sng">
                <a:noFill/>
                <a:prstDash val="solid"/>
                <a:miter lim="800000"/>
              </a:ln>
              <a:latin typeface="Century" panose="02040604050505020304" pitchFamily="18" charset="0"/>
              <a:ea typeface="HGS創英角ﾎﾟｯﾌﾟ体" panose="040B0A00000000000000" pitchFamily="50" charset="-128"/>
              <a:cs typeface="Times New Roman" panose="02020603050405020304" pitchFamily="18" charset="0"/>
            </a:endParaRPr>
          </a:p>
        </p:txBody>
      </p:sp>
      <p:sp>
        <p:nvSpPr>
          <p:cNvPr id="25" name="正方形/長方形 24"/>
          <p:cNvSpPr/>
          <p:nvPr/>
        </p:nvSpPr>
        <p:spPr>
          <a:xfrm>
            <a:off x="131106" y="8831667"/>
            <a:ext cx="7236767" cy="755909"/>
          </a:xfrm>
          <a:prstGeom prst="rect">
            <a:avLst/>
          </a:prstGeom>
        </p:spPr>
        <p:txBody>
          <a:bodyPr wrap="square" lIns="93278" tIns="46639" rIns="93278" bIns="46639">
            <a:spAutoFit/>
          </a:bodyPr>
          <a:lstStyle>
            <a:defPPr>
              <a:defRPr lang="ja-JP"/>
            </a:defPPr>
            <a:lvl1pPr marL="0" algn="l" defTabSz="932779" rtl="0" eaLnBrk="1" latinLnBrk="0" hangingPunct="1">
              <a:defRPr kumimoji="1" sz="1800" kern="1200">
                <a:solidFill>
                  <a:schemeClr val="tx1"/>
                </a:solidFill>
                <a:latin typeface="+mn-lt"/>
                <a:ea typeface="+mn-ea"/>
                <a:cs typeface="+mn-cs"/>
              </a:defRPr>
            </a:lvl1pPr>
            <a:lvl2pPr marL="466390" algn="l" defTabSz="932779" rtl="0" eaLnBrk="1" latinLnBrk="0" hangingPunct="1">
              <a:defRPr kumimoji="1" sz="1800" kern="1200">
                <a:solidFill>
                  <a:schemeClr val="tx1"/>
                </a:solidFill>
                <a:latin typeface="+mn-lt"/>
                <a:ea typeface="+mn-ea"/>
                <a:cs typeface="+mn-cs"/>
              </a:defRPr>
            </a:lvl2pPr>
            <a:lvl3pPr marL="932779" algn="l" defTabSz="932779" rtl="0" eaLnBrk="1" latinLnBrk="0" hangingPunct="1">
              <a:defRPr kumimoji="1" sz="1800" kern="1200">
                <a:solidFill>
                  <a:schemeClr val="tx1"/>
                </a:solidFill>
                <a:latin typeface="+mn-lt"/>
                <a:ea typeface="+mn-ea"/>
                <a:cs typeface="+mn-cs"/>
              </a:defRPr>
            </a:lvl3pPr>
            <a:lvl4pPr marL="1399169" algn="l" defTabSz="932779" rtl="0" eaLnBrk="1" latinLnBrk="0" hangingPunct="1">
              <a:defRPr kumimoji="1" sz="1800" kern="1200">
                <a:solidFill>
                  <a:schemeClr val="tx1"/>
                </a:solidFill>
                <a:latin typeface="+mn-lt"/>
                <a:ea typeface="+mn-ea"/>
                <a:cs typeface="+mn-cs"/>
              </a:defRPr>
            </a:lvl4pPr>
            <a:lvl5pPr marL="1865559" algn="l" defTabSz="932779" rtl="0" eaLnBrk="1" latinLnBrk="0" hangingPunct="1">
              <a:defRPr kumimoji="1" sz="1800" kern="1200">
                <a:solidFill>
                  <a:schemeClr val="tx1"/>
                </a:solidFill>
                <a:latin typeface="+mn-lt"/>
                <a:ea typeface="+mn-ea"/>
                <a:cs typeface="+mn-cs"/>
              </a:defRPr>
            </a:lvl5pPr>
            <a:lvl6pPr marL="2331949" algn="l" defTabSz="932779" rtl="0" eaLnBrk="1" latinLnBrk="0" hangingPunct="1">
              <a:defRPr kumimoji="1" sz="1800" kern="1200">
                <a:solidFill>
                  <a:schemeClr val="tx1"/>
                </a:solidFill>
                <a:latin typeface="+mn-lt"/>
                <a:ea typeface="+mn-ea"/>
                <a:cs typeface="+mn-cs"/>
              </a:defRPr>
            </a:lvl6pPr>
            <a:lvl7pPr marL="2798338" algn="l" defTabSz="932779" rtl="0" eaLnBrk="1" latinLnBrk="0" hangingPunct="1">
              <a:defRPr kumimoji="1" sz="1800" kern="1200">
                <a:solidFill>
                  <a:schemeClr val="tx1"/>
                </a:solidFill>
                <a:latin typeface="+mn-lt"/>
                <a:ea typeface="+mn-ea"/>
                <a:cs typeface="+mn-cs"/>
              </a:defRPr>
            </a:lvl7pPr>
            <a:lvl8pPr marL="3264728" algn="l" defTabSz="932779" rtl="0" eaLnBrk="1" latinLnBrk="0" hangingPunct="1">
              <a:defRPr kumimoji="1" sz="1800" kern="1200">
                <a:solidFill>
                  <a:schemeClr val="tx1"/>
                </a:solidFill>
                <a:latin typeface="+mn-lt"/>
                <a:ea typeface="+mn-ea"/>
                <a:cs typeface="+mn-cs"/>
              </a:defRPr>
            </a:lvl8pPr>
            <a:lvl9pPr marL="3731118" algn="l" defTabSz="932779" rtl="0" eaLnBrk="1" latinLnBrk="0" hangingPunct="1">
              <a:defRPr kumimoji="1" sz="1800" kern="1200">
                <a:solidFill>
                  <a:schemeClr val="tx1"/>
                </a:solidFill>
                <a:latin typeface="+mn-lt"/>
                <a:ea typeface="+mn-ea"/>
                <a:cs typeface="+mn-cs"/>
              </a:defRPr>
            </a:lvl9pPr>
          </a:lstStyle>
          <a:p>
            <a:pPr lvl="0" algn="ctr">
              <a:spcAft>
                <a:spcPts val="300"/>
              </a:spcAft>
            </a:pPr>
            <a:r>
              <a:rPr lang="en-US" altLang="ja-JP" sz="2000" b="1" spc="306" dirty="0" smtClean="0">
                <a:ln w="6350" cmpd="sng">
                  <a:solidFill>
                    <a:schemeClr val="bg1"/>
                  </a:solidFill>
                  <a:prstDash val="solid"/>
                  <a:miter lim="800000"/>
                </a:ln>
                <a:latin typeface="HGS創英角ﾎﾟｯﾌﾟ体" panose="040B0A00000000000000" pitchFamily="50" charset="-128"/>
                <a:ea typeface="HGS創英角ﾎﾟｯﾌﾟ体" panose="040B0A00000000000000" pitchFamily="50" charset="-128"/>
              </a:rPr>
              <a:t>『</a:t>
            </a:r>
            <a:r>
              <a:rPr lang="ja-JP" altLang="en-US" sz="2000" b="1" spc="306" dirty="0" smtClean="0">
                <a:ln w="6350" cmpd="sng">
                  <a:solidFill>
                    <a:schemeClr val="bg1"/>
                  </a:solidFill>
                  <a:prstDash val="solid"/>
                  <a:miter lim="800000"/>
                </a:ln>
                <a:latin typeface="HGS創英角ﾎﾟｯﾌﾟ体" panose="040B0A00000000000000" pitchFamily="50" charset="-128"/>
                <a:ea typeface="HGS創英角ﾎﾟｯﾌﾟ体" panose="040B0A00000000000000" pitchFamily="50" charset="-128"/>
              </a:rPr>
              <a:t>おおさかスマートエネルギーセンター</a:t>
            </a:r>
            <a:r>
              <a:rPr lang="en-US" altLang="ja-JP" sz="2000" b="1" spc="306" dirty="0" smtClean="0">
                <a:ln w="6350" cmpd="sng">
                  <a:solidFill>
                    <a:schemeClr val="bg1"/>
                  </a:solidFill>
                  <a:prstDash val="solid"/>
                  <a:miter lim="800000"/>
                </a:ln>
                <a:latin typeface="HGS創英角ﾎﾟｯﾌﾟ体" panose="040B0A00000000000000" pitchFamily="50" charset="-128"/>
                <a:ea typeface="HGS創英角ﾎﾟｯﾌﾟ体" panose="040B0A00000000000000" pitchFamily="50" charset="-128"/>
              </a:rPr>
              <a:t>』</a:t>
            </a:r>
          </a:p>
          <a:p>
            <a:pPr lvl="0" algn="ctr">
              <a:spcAft>
                <a:spcPts val="300"/>
              </a:spcAft>
            </a:pPr>
            <a:r>
              <a:rPr lang="ja-JP" altLang="en-US" sz="900" spc="306" dirty="0">
                <a:ln w="6350" cmpd="sng">
                  <a:noFill/>
                  <a:prstDash val="solid"/>
                  <a:miter lim="800000"/>
                </a:ln>
                <a:latin typeface="HGS創英角ﾎﾟｯﾌﾟ体" panose="040B0A00000000000000" pitchFamily="50" charset="-128"/>
                <a:ea typeface="HGS創英角ﾎﾟｯﾌﾟ体" panose="040B0A00000000000000" pitchFamily="50" charset="-128"/>
              </a:rPr>
              <a:t>（大阪府 環境農林水産部 エネルギー政策課 内）</a:t>
            </a:r>
            <a:endParaRPr lang="en-US" altLang="ja-JP" sz="900" b="1" spc="306" dirty="0" smtClean="0">
              <a:ln w="6350" cmpd="sng">
                <a:solidFill>
                  <a:schemeClr val="bg1"/>
                </a:solidFill>
                <a:prstDash val="solid"/>
                <a:miter lim="800000"/>
              </a:ln>
              <a:latin typeface="HGS創英角ﾎﾟｯﾌﾟ体" panose="040B0A00000000000000" pitchFamily="50" charset="-128"/>
              <a:ea typeface="HGS創英角ﾎﾟｯﾌﾟ体" panose="040B0A00000000000000" pitchFamily="50" charset="-128"/>
            </a:endParaRPr>
          </a:p>
          <a:p>
            <a:pPr lvl="0" algn="ctr">
              <a:spcAft>
                <a:spcPts val="300"/>
              </a:spcAft>
            </a:pPr>
            <a:endParaRPr lang="en-US" altLang="ja-JP" sz="900" b="1" spc="306" dirty="0" smtClean="0">
              <a:ln w="6350" cmpd="sng">
                <a:solidFill>
                  <a:schemeClr val="bg1"/>
                </a:solidFill>
                <a:prstDash val="solid"/>
                <a:miter lim="800000"/>
              </a:ln>
              <a:latin typeface="HGS創英角ﾎﾟｯﾌﾟ体" panose="040B0A00000000000000" pitchFamily="50" charset="-128"/>
              <a:ea typeface="HGS創英角ﾎﾟｯﾌﾟ体" panose="040B0A00000000000000" pitchFamily="50" charset="-128"/>
            </a:endParaRPr>
          </a:p>
        </p:txBody>
      </p:sp>
      <p:grpSp>
        <p:nvGrpSpPr>
          <p:cNvPr id="26" name="グループ化 25"/>
          <p:cNvGrpSpPr/>
          <p:nvPr/>
        </p:nvGrpSpPr>
        <p:grpSpPr>
          <a:xfrm>
            <a:off x="144263" y="8462674"/>
            <a:ext cx="7236767" cy="340410"/>
            <a:chOff x="8402" y="7950348"/>
            <a:chExt cx="7200257" cy="340410"/>
          </a:xfrm>
        </p:grpSpPr>
        <p:sp>
          <p:nvSpPr>
            <p:cNvPr id="28" name="正方形/長方形 27"/>
            <p:cNvSpPr/>
            <p:nvPr/>
          </p:nvSpPr>
          <p:spPr>
            <a:xfrm>
              <a:off x="8402" y="7950348"/>
              <a:ext cx="7200257" cy="340410"/>
            </a:xfrm>
            <a:prstGeom prst="rect">
              <a:avLst/>
            </a:prstGeom>
          </p:spPr>
          <p:txBody>
            <a:bodyPr wrap="square" lIns="93278" tIns="46639" rIns="93278" bIns="46639">
              <a:spAutoFit/>
            </a:bodyPr>
            <a:lstStyle>
              <a:defPPr>
                <a:defRPr lang="ja-JP"/>
              </a:defPPr>
              <a:lvl1pPr marL="0" algn="l" defTabSz="932779" rtl="0" eaLnBrk="1" latinLnBrk="0" hangingPunct="1">
                <a:defRPr kumimoji="1" sz="1800" kern="1200">
                  <a:solidFill>
                    <a:schemeClr val="tx1"/>
                  </a:solidFill>
                  <a:latin typeface="+mn-lt"/>
                  <a:ea typeface="+mn-ea"/>
                  <a:cs typeface="+mn-cs"/>
                </a:defRPr>
              </a:lvl1pPr>
              <a:lvl2pPr marL="466390" algn="l" defTabSz="932779" rtl="0" eaLnBrk="1" latinLnBrk="0" hangingPunct="1">
                <a:defRPr kumimoji="1" sz="1800" kern="1200">
                  <a:solidFill>
                    <a:schemeClr val="tx1"/>
                  </a:solidFill>
                  <a:latin typeface="+mn-lt"/>
                  <a:ea typeface="+mn-ea"/>
                  <a:cs typeface="+mn-cs"/>
                </a:defRPr>
              </a:lvl2pPr>
              <a:lvl3pPr marL="932779" algn="l" defTabSz="932779" rtl="0" eaLnBrk="1" latinLnBrk="0" hangingPunct="1">
                <a:defRPr kumimoji="1" sz="1800" kern="1200">
                  <a:solidFill>
                    <a:schemeClr val="tx1"/>
                  </a:solidFill>
                  <a:latin typeface="+mn-lt"/>
                  <a:ea typeface="+mn-ea"/>
                  <a:cs typeface="+mn-cs"/>
                </a:defRPr>
              </a:lvl3pPr>
              <a:lvl4pPr marL="1399169" algn="l" defTabSz="932779" rtl="0" eaLnBrk="1" latinLnBrk="0" hangingPunct="1">
                <a:defRPr kumimoji="1" sz="1800" kern="1200">
                  <a:solidFill>
                    <a:schemeClr val="tx1"/>
                  </a:solidFill>
                  <a:latin typeface="+mn-lt"/>
                  <a:ea typeface="+mn-ea"/>
                  <a:cs typeface="+mn-cs"/>
                </a:defRPr>
              </a:lvl4pPr>
              <a:lvl5pPr marL="1865559" algn="l" defTabSz="932779" rtl="0" eaLnBrk="1" latinLnBrk="0" hangingPunct="1">
                <a:defRPr kumimoji="1" sz="1800" kern="1200">
                  <a:solidFill>
                    <a:schemeClr val="tx1"/>
                  </a:solidFill>
                  <a:latin typeface="+mn-lt"/>
                  <a:ea typeface="+mn-ea"/>
                  <a:cs typeface="+mn-cs"/>
                </a:defRPr>
              </a:lvl5pPr>
              <a:lvl6pPr marL="2331949" algn="l" defTabSz="932779" rtl="0" eaLnBrk="1" latinLnBrk="0" hangingPunct="1">
                <a:defRPr kumimoji="1" sz="1800" kern="1200">
                  <a:solidFill>
                    <a:schemeClr val="tx1"/>
                  </a:solidFill>
                  <a:latin typeface="+mn-lt"/>
                  <a:ea typeface="+mn-ea"/>
                  <a:cs typeface="+mn-cs"/>
                </a:defRPr>
              </a:lvl6pPr>
              <a:lvl7pPr marL="2798338" algn="l" defTabSz="932779" rtl="0" eaLnBrk="1" latinLnBrk="0" hangingPunct="1">
                <a:defRPr kumimoji="1" sz="1800" kern="1200">
                  <a:solidFill>
                    <a:schemeClr val="tx1"/>
                  </a:solidFill>
                  <a:latin typeface="+mn-lt"/>
                  <a:ea typeface="+mn-ea"/>
                  <a:cs typeface="+mn-cs"/>
                </a:defRPr>
              </a:lvl7pPr>
              <a:lvl8pPr marL="3264728" algn="l" defTabSz="932779" rtl="0" eaLnBrk="1" latinLnBrk="0" hangingPunct="1">
                <a:defRPr kumimoji="1" sz="1800" kern="1200">
                  <a:solidFill>
                    <a:schemeClr val="tx1"/>
                  </a:solidFill>
                  <a:latin typeface="+mn-lt"/>
                  <a:ea typeface="+mn-ea"/>
                  <a:cs typeface="+mn-cs"/>
                </a:defRPr>
              </a:lvl8pPr>
              <a:lvl9pPr marL="3731118" algn="l" defTabSz="932779" rtl="0" eaLnBrk="1" latinLnBrk="0" hangingPunct="1">
                <a:defRPr kumimoji="1" sz="1800" kern="1200">
                  <a:solidFill>
                    <a:schemeClr val="tx1"/>
                  </a:solidFill>
                  <a:latin typeface="+mn-lt"/>
                  <a:ea typeface="+mn-ea"/>
                  <a:cs typeface="+mn-cs"/>
                </a:defRPr>
              </a:lvl9pPr>
            </a:lstStyle>
            <a:p>
              <a:pPr lvl="0" algn="ctr"/>
              <a:r>
                <a:rPr lang="ja-JP" altLang="en-US" sz="1600" b="1" spc="306" dirty="0" smtClean="0">
                  <a:ln w="12700" cmpd="sng">
                    <a:noFill/>
                    <a:prstDash val="solid"/>
                    <a:miter lim="800000"/>
                  </a:ln>
                  <a:latin typeface="HGS創英角ﾎﾟｯﾌﾟ体" panose="040B0A00000000000000" pitchFamily="50" charset="-128"/>
                  <a:ea typeface="HGS創英角ﾎﾟｯﾌﾟ体" panose="040B0A00000000000000" pitchFamily="50" charset="-128"/>
                </a:rPr>
                <a:t>お問合わせ先</a:t>
              </a:r>
              <a:endParaRPr lang="en-US" altLang="ja-JP" sz="1600" b="1" spc="306" dirty="0">
                <a:ln w="12700" cmpd="sng">
                  <a:noFill/>
                  <a:prstDash val="solid"/>
                  <a:miter lim="800000"/>
                </a:ln>
                <a:effectLst/>
                <a:latin typeface="HGS創英角ﾎﾟｯﾌﾟ体" panose="040B0A00000000000000" pitchFamily="50" charset="-128"/>
                <a:ea typeface="HGS創英角ﾎﾟｯﾌﾟ体" panose="040B0A00000000000000" pitchFamily="50" charset="-128"/>
              </a:endParaRPr>
            </a:p>
          </p:txBody>
        </p:sp>
        <p:cxnSp>
          <p:nvCxnSpPr>
            <p:cNvPr id="29" name="直線コネクタ 28"/>
            <p:cNvCxnSpPr/>
            <p:nvPr/>
          </p:nvCxnSpPr>
          <p:spPr>
            <a:xfrm>
              <a:off x="769493" y="8154992"/>
              <a:ext cx="162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4775820" y="8154992"/>
              <a:ext cx="162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 name="Picture 2" descr="E:\LIB\エネルギー政策課\◇04＿事業\01＿スマエネC\広報\パンフ・チラシ・ポスター・パネル等\モッピー データ\01_mop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366" y="8453487"/>
            <a:ext cx="852355" cy="1037203"/>
          </a:xfrm>
          <a:prstGeom prst="rect">
            <a:avLst/>
          </a:prstGeom>
          <a:noFill/>
          <a:extLst>
            <a:ext uri="{909E8E84-426E-40DD-AFC4-6F175D3DCCD1}">
              <a14:hiddenFill xmlns:a14="http://schemas.microsoft.com/office/drawing/2010/main">
                <a:solidFill>
                  <a:srgbClr val="FFFFFF"/>
                </a:solidFill>
              </a14:hiddenFill>
            </a:ext>
          </a:extLst>
        </p:spPr>
      </p:pic>
      <p:sp>
        <p:nvSpPr>
          <p:cNvPr id="31" name="角丸四角形 30"/>
          <p:cNvSpPr/>
          <p:nvPr/>
        </p:nvSpPr>
        <p:spPr>
          <a:xfrm>
            <a:off x="331093" y="1098228"/>
            <a:ext cx="3372955" cy="288033"/>
          </a:xfrm>
          <a:prstGeom prst="roundRect">
            <a:avLst>
              <a:gd name="adj" fmla="val 0"/>
            </a:avLst>
          </a:prstGeom>
          <a:solidFill>
            <a:srgbClr val="0070C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省エネの取組み事例の収集・ＰＲ</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角丸四角形 33"/>
          <p:cNvSpPr/>
          <p:nvPr/>
        </p:nvSpPr>
        <p:spPr>
          <a:xfrm>
            <a:off x="318441" y="4695602"/>
            <a:ext cx="6858953" cy="1075035"/>
          </a:xfrm>
          <a:prstGeom prst="roundRect">
            <a:avLst>
              <a:gd name="adj" fmla="val 0"/>
            </a:avLst>
          </a:prstGeom>
          <a:solidFill>
            <a:srgbClr val="FFFFCC"/>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01251" tIns="50626" rIns="101251" bIns="50626" rtlCol="0" anchor="t" anchorCtr="0"/>
          <a:lstStyle/>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p:txBody>
      </p:sp>
      <p:sp>
        <p:nvSpPr>
          <p:cNvPr id="35" name="テキスト ボックス 34"/>
          <p:cNvSpPr txBox="1"/>
          <p:nvPr/>
        </p:nvSpPr>
        <p:spPr>
          <a:xfrm>
            <a:off x="377966" y="1587819"/>
            <a:ext cx="6858953" cy="719688"/>
          </a:xfrm>
          <a:prstGeom prst="rect">
            <a:avLst/>
          </a:prstGeom>
          <a:noFill/>
        </p:spPr>
        <p:txBody>
          <a:bodyPr wrap="square" lIns="101251" tIns="50626" rIns="101251" bIns="50626" rtlCol="0" anchor="ctr" anchorCtr="0">
            <a:noAutofit/>
          </a:bodyPr>
          <a:lstStyle/>
          <a:p>
            <a:pPr defTabSz="1012517"/>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省エネ意識及び知識の向上を図るため、中小規模の事業者</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defTabSz="1012517"/>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（ビル、工場、病院等を含めた建物用途全般</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）を対象に</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取組み</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defTabSz="1012517"/>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事例を幅広く収集し、それらを一元化して府</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ホームページ</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に</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defTabSz="1012517"/>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掲載するなど、その</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取組みを</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ＰＲしています。</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角丸四角形 35"/>
          <p:cNvSpPr/>
          <p:nvPr/>
        </p:nvSpPr>
        <p:spPr>
          <a:xfrm>
            <a:off x="319371" y="2754412"/>
            <a:ext cx="3384677" cy="288033"/>
          </a:xfrm>
          <a:prstGeom prst="roundRect">
            <a:avLst>
              <a:gd name="adj" fmla="val 0"/>
            </a:avLst>
          </a:prstGeom>
          <a:solidFill>
            <a:srgbClr val="0070C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ＢＥＭＳの導入</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a:xfrm>
            <a:off x="315452" y="6066780"/>
            <a:ext cx="3388596" cy="288033"/>
          </a:xfrm>
          <a:prstGeom prst="roundRect">
            <a:avLst>
              <a:gd name="adj" fmla="val 0"/>
            </a:avLst>
          </a:prstGeom>
          <a:solidFill>
            <a:srgbClr val="0070C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新電力等の情報提供</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315452" y="7794972"/>
            <a:ext cx="6973117" cy="50405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99569" tIns="49785" rIns="99569" bIns="49785" rtlCol="0" anchor="ctr" anchorCtr="0"/>
          <a:lstStyle/>
          <a:p>
            <a:pPr algn="ct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みなさまの省エネ、創エネ、節電等に関するお悩み、ご相談にお応えします！</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p:cNvSpPr txBox="1"/>
          <p:nvPr/>
        </p:nvSpPr>
        <p:spPr>
          <a:xfrm>
            <a:off x="394536" y="3192631"/>
            <a:ext cx="6858953" cy="935713"/>
          </a:xfrm>
          <a:prstGeom prst="rect">
            <a:avLst/>
          </a:prstGeom>
          <a:noFill/>
        </p:spPr>
        <p:txBody>
          <a:bodyPr wrap="square" lIns="101251" tIns="50626" rIns="101251" bIns="50626" rtlCol="0" anchor="ctr" anchorCtr="0">
            <a:noAutofit/>
          </a:bodyPr>
          <a:lstStyle/>
          <a:p>
            <a:pPr defTabSz="1012517"/>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おおさか版ＢＥＭＳ事業者が「見える化」と具体的な提案に</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1012517"/>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より節電をサポートします。</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1012517">
              <a:lnSpc>
                <a:spcPts val="1440"/>
              </a:lnSpc>
            </a:pP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おおさか版</a:t>
            </a:r>
            <a:r>
              <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BEMS</a:t>
            </a: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事業者</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電力使用状況の「見える化」と節電等の</a:t>
            </a:r>
            <a:endParaRPr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1012517">
              <a:lnSpc>
                <a:spcPts val="1440"/>
              </a:lnSpc>
            </a:pP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具体的な方法を提案する府の登録事業者）</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角丸四角形 31"/>
          <p:cNvSpPr/>
          <p:nvPr/>
        </p:nvSpPr>
        <p:spPr>
          <a:xfrm>
            <a:off x="320040" y="4554611"/>
            <a:ext cx="3384007" cy="288033"/>
          </a:xfrm>
          <a:prstGeom prst="roundRect">
            <a:avLst>
              <a:gd name="adj" fmla="val 0"/>
            </a:avLst>
          </a:prstGeom>
          <a:solidFill>
            <a:srgbClr val="0070C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省エネ診断の実施</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テキスト ボックス 38"/>
          <p:cNvSpPr txBox="1"/>
          <p:nvPr/>
        </p:nvSpPr>
        <p:spPr>
          <a:xfrm>
            <a:off x="394536" y="4842644"/>
            <a:ext cx="6858953" cy="803000"/>
          </a:xfrm>
          <a:prstGeom prst="rect">
            <a:avLst/>
          </a:prstGeom>
          <a:noFill/>
        </p:spPr>
        <p:txBody>
          <a:bodyPr wrap="square" lIns="101251" tIns="50626" rIns="101251" bIns="50626" rtlCol="0" anchor="ctr" anchorCtr="0">
            <a:noAutofit/>
          </a:bodyPr>
          <a:lstStyle/>
          <a:p>
            <a:pPr defTabSz="1012517"/>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専門機関と連携して、エネルギー使用量の現状分析等を行い、</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1012517"/>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具体的な改善策についてアドバイスしています。</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テキスト ボックス 40"/>
          <p:cNvSpPr txBox="1"/>
          <p:nvPr/>
        </p:nvSpPr>
        <p:spPr>
          <a:xfrm>
            <a:off x="394536" y="6354812"/>
            <a:ext cx="6858953" cy="803000"/>
          </a:xfrm>
          <a:prstGeom prst="rect">
            <a:avLst/>
          </a:prstGeom>
          <a:noFill/>
        </p:spPr>
        <p:txBody>
          <a:bodyPr wrap="square" lIns="101251" tIns="50626" rIns="101251" bIns="50626" rtlCol="0" anchor="ctr" anchorCtr="0">
            <a:noAutofit/>
          </a:bodyPr>
          <a:lstStyle/>
          <a:p>
            <a:pPr defTabSz="1012517"/>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「大阪電力選べる環境づくり協議会」では、新電力や電力</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1012517"/>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調達コストの低減などについての情報を提供します。</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767" y="4554612"/>
            <a:ext cx="2264472" cy="1324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 3"/>
          <p:cNvSpPr/>
          <p:nvPr/>
        </p:nvSpPr>
        <p:spPr>
          <a:xfrm>
            <a:off x="5004767" y="6210796"/>
            <a:ext cx="2264400" cy="1324800"/>
          </a:xfrm>
          <a:prstGeom prst="round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Picture 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4767" y="2926610"/>
            <a:ext cx="2154241" cy="1267663"/>
          </a:xfrm>
          <a:prstGeom prst="rect">
            <a:avLst/>
          </a:prstGeom>
          <a:noFill/>
          <a:extLst>
            <a:ext uri="{909E8E84-426E-40DD-AFC4-6F175D3DCCD1}">
              <a14:hiddenFill xmlns:a14="http://schemas.microsoft.com/office/drawing/2010/main">
                <a:solidFill>
                  <a:srgbClr val="FFFFFF"/>
                </a:solidFill>
              </a14:hiddenFill>
            </a:ext>
          </a:extLst>
        </p:spPr>
      </p:pic>
      <p:pic>
        <p:nvPicPr>
          <p:cNvPr id="43" name="図 42" descr="説明: http://kids.wanpug.com/illust/illust2105.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6895" y="3170240"/>
            <a:ext cx="1188944" cy="1240356"/>
          </a:xfrm>
          <a:prstGeom prst="rect">
            <a:avLst/>
          </a:prstGeom>
          <a:noFill/>
        </p:spPr>
      </p:pic>
      <p:sp>
        <p:nvSpPr>
          <p:cNvPr id="47" name="角丸四角形 46"/>
          <p:cNvSpPr/>
          <p:nvPr/>
        </p:nvSpPr>
        <p:spPr>
          <a:xfrm>
            <a:off x="5004767" y="1154794"/>
            <a:ext cx="2264400" cy="1324800"/>
          </a:xfrm>
          <a:prstGeom prst="roundRect">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108223" y="10315252"/>
            <a:ext cx="7375737" cy="261610"/>
          </a:xfrm>
          <a:prstGeom prst="rect">
            <a:avLst/>
          </a:prstGeom>
          <a:noFill/>
        </p:spPr>
        <p:txBody>
          <a:bodyPr wrap="none" rtlCol="0">
            <a:spAutoFit/>
          </a:bodyPr>
          <a:lstStyle/>
          <a:p>
            <a:r>
              <a:rPr kumimoji="1" lang="ja-JP" altLang="en-US" sz="1100" dirty="0" smtClean="0"/>
              <a:t>表紙の写真：本町駅付近から梅田方面を臨む　（提供：ブログ「</a:t>
            </a:r>
            <a:r>
              <a:rPr lang="en-US" altLang="ja-JP" sz="1100" dirty="0"/>
              <a:t>Re-urbanization -</a:t>
            </a:r>
            <a:r>
              <a:rPr lang="ja-JP" altLang="en-US" sz="1100" dirty="0"/>
              <a:t>再都市化</a:t>
            </a:r>
            <a:r>
              <a:rPr lang="en-US" altLang="ja-JP" sz="1100" dirty="0"/>
              <a:t>-</a:t>
            </a:r>
            <a:r>
              <a:rPr kumimoji="1" lang="ja-JP" altLang="en-US" sz="1100" dirty="0" smtClean="0"/>
              <a:t>」　</a:t>
            </a:r>
            <a:r>
              <a:rPr lang="en-US" altLang="ja-JP" sz="1100" dirty="0" smtClean="0"/>
              <a:t>http</a:t>
            </a:r>
            <a:r>
              <a:rPr lang="en-US" altLang="ja-JP" sz="1100" dirty="0"/>
              <a:t>://saitoshika-west.com</a:t>
            </a:r>
            <a:r>
              <a:rPr lang="en-US" altLang="ja-JP" sz="1100" dirty="0" smtClean="0"/>
              <a:t>/</a:t>
            </a:r>
            <a:r>
              <a:rPr lang="ja-JP" altLang="en-US" sz="1100" dirty="0" smtClean="0"/>
              <a:t>　</a:t>
            </a:r>
            <a:r>
              <a:rPr kumimoji="1" lang="ja-JP" altLang="en-US" sz="1100" dirty="0" smtClean="0"/>
              <a:t>）</a:t>
            </a:r>
            <a:endParaRPr kumimoji="1" lang="ja-JP" altLang="en-US" sz="1100" dirty="0"/>
          </a:p>
        </p:txBody>
      </p:sp>
    </p:spTree>
    <p:extLst>
      <p:ext uri="{BB962C8B-B14F-4D97-AF65-F5344CB8AC3E}">
        <p14:creationId xmlns:p14="http://schemas.microsoft.com/office/powerpoint/2010/main" val="4165488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180231" y="1810887"/>
            <a:ext cx="7200799" cy="2318232"/>
          </a:xfrm>
          <a:prstGeom prst="roundRect">
            <a:avLst>
              <a:gd name="adj" fmla="val 0"/>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251" tIns="50626" rIns="101251" bIns="50626" rtlCol="0" anchor="t" anchorCtr="0"/>
          <a:lstStyle/>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p:txBody>
      </p:sp>
      <p:sp>
        <p:nvSpPr>
          <p:cNvPr id="2" name="スライド番号プレースホルダー 1"/>
          <p:cNvSpPr>
            <a:spLocks noGrp="1"/>
          </p:cNvSpPr>
          <p:nvPr>
            <p:ph type="sldNum" sz="quarter" idx="12"/>
          </p:nvPr>
        </p:nvSpPr>
        <p:spPr>
          <a:xfrm>
            <a:off x="3300578" y="10102598"/>
            <a:ext cx="720079" cy="569323"/>
          </a:xfrm>
        </p:spPr>
        <p:txBody>
          <a:bodyPr/>
          <a:lstStyle/>
          <a:p>
            <a:r>
              <a:rPr lang="ja-JP" altLang="en-US" dirty="0" smtClean="0"/>
              <a:t>－１－</a:t>
            </a:r>
            <a:endParaRPr kumimoji="1" lang="ja-JP" altLang="en-US" dirty="0"/>
          </a:p>
        </p:txBody>
      </p:sp>
      <p:sp>
        <p:nvSpPr>
          <p:cNvPr id="7" name="正方形/長方形 6"/>
          <p:cNvSpPr/>
          <p:nvPr/>
        </p:nvSpPr>
        <p:spPr>
          <a:xfrm>
            <a:off x="180231" y="1306831"/>
            <a:ext cx="7226009" cy="504056"/>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ja-JP" altLang="en-US" b="1"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「省エネ」は経営強化の</a:t>
            </a:r>
            <a:r>
              <a:rPr lang="ja-JP" altLang="en-US" b="1"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キーワード</a:t>
            </a:r>
            <a:endParaRPr lang="ja-JP" altLang="en-US" b="1"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7" name="テキスト ボックス 46"/>
          <p:cNvSpPr txBox="1"/>
          <p:nvPr/>
        </p:nvSpPr>
        <p:spPr>
          <a:xfrm>
            <a:off x="326520" y="1810887"/>
            <a:ext cx="7054510" cy="2318232"/>
          </a:xfrm>
          <a:prstGeom prst="rect">
            <a:avLst/>
          </a:prstGeom>
          <a:noFill/>
        </p:spPr>
        <p:txBody>
          <a:bodyPr wrap="square" lIns="101251" tIns="50626" rIns="101251" bIns="50626" rtlCol="0">
            <a:spAutoFit/>
          </a:bodyPr>
          <a:lstStyle/>
          <a:p>
            <a:pPr defTabSz="1012517">
              <a:lnSpc>
                <a:spcPct val="150000"/>
              </a:lnSpc>
            </a:pPr>
            <a:r>
              <a:rPr lang="ja-JP" altLang="en-US" sz="1200" b="1" dirty="0">
                <a:solidFill>
                  <a:prstClr val="black"/>
                </a:solidFill>
                <a:latin typeface="メイリオ" panose="020B0604030504040204" pitchFamily="50" charset="-128"/>
                <a:ea typeface="メイリオ" panose="020B0604030504040204" pitchFamily="50" charset="-128"/>
              </a:rPr>
              <a:t>➢</a:t>
            </a:r>
            <a:r>
              <a:rPr lang="ja-JP" altLang="en-US" sz="1200" b="1" u="sng" dirty="0">
                <a:solidFill>
                  <a:prstClr val="black"/>
                </a:solidFill>
                <a:latin typeface="メイリオ" panose="020B0604030504040204" pitchFamily="50" charset="-128"/>
                <a:ea typeface="メイリオ" panose="020B0604030504040204" pitchFamily="50" charset="-128"/>
              </a:rPr>
              <a:t>省エネは「電気・ガス料金の削減」につながります！</a:t>
            </a:r>
            <a:endParaRPr lang="en-US" altLang="ja-JP" sz="1200" b="1" u="sng" dirty="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・省エネ</a:t>
            </a:r>
            <a:r>
              <a:rPr lang="ja-JP" altLang="en-US" sz="1200" dirty="0">
                <a:solidFill>
                  <a:prstClr val="black"/>
                </a:solidFill>
                <a:latin typeface="メイリオ" panose="020B0604030504040204" pitchFamily="50" charset="-128"/>
                <a:ea typeface="メイリオ" panose="020B0604030504040204" pitchFamily="50" charset="-128"/>
              </a:rPr>
              <a:t>設備を導入すれば、ビルの資産価値が上がり、快適性が向上するとともに、電気・ガス</a:t>
            </a:r>
            <a:endParaRPr lang="en-US" altLang="ja-JP" sz="1200" dirty="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料金の削減を図ることができます。</a:t>
            </a:r>
          </a:p>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・また</a:t>
            </a:r>
            <a:r>
              <a:rPr lang="ja-JP" altLang="en-US" sz="1200" dirty="0">
                <a:solidFill>
                  <a:prstClr val="black"/>
                </a:solidFill>
                <a:latin typeface="メイリオ" panose="020B0604030504040204" pitchFamily="50" charset="-128"/>
                <a:ea typeface="メイリオ" panose="020B0604030504040204" pitchFamily="50" charset="-128"/>
              </a:rPr>
              <a:t>、既存設備をかしこく使うことでも、電気・ガス料金の削減を図ることができます。</a:t>
            </a:r>
          </a:p>
          <a:p>
            <a:pPr defTabSz="1012517">
              <a:lnSpc>
                <a:spcPct val="150000"/>
              </a:lnSpc>
            </a:pPr>
            <a:r>
              <a:rPr lang="ja-JP" altLang="en-US" sz="1200" b="1" dirty="0" smtClean="0">
                <a:solidFill>
                  <a:prstClr val="black"/>
                </a:solidFill>
                <a:latin typeface="メイリオ" panose="020B0604030504040204" pitchFamily="50" charset="-128"/>
                <a:ea typeface="メイリオ" panose="020B0604030504040204" pitchFamily="50" charset="-128"/>
              </a:rPr>
              <a:t>➢</a:t>
            </a:r>
            <a:r>
              <a:rPr lang="ja-JP" altLang="en-US" sz="1200" b="1" u="sng" dirty="0" smtClean="0">
                <a:solidFill>
                  <a:prstClr val="black"/>
                </a:solidFill>
                <a:latin typeface="メイリオ" panose="020B0604030504040204" pitchFamily="50" charset="-128"/>
                <a:ea typeface="メイリオ" panose="020B0604030504040204" pitchFamily="50" charset="-128"/>
              </a:rPr>
              <a:t>省エネは「テナントの信頼獲得」につながります！</a:t>
            </a:r>
            <a:endParaRPr lang="en-US" altLang="ja-JP" sz="1200" b="1" u="sng"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平成</a:t>
            </a:r>
            <a:r>
              <a:rPr lang="en-US" altLang="ja-JP" sz="1200" dirty="0" smtClean="0">
                <a:solidFill>
                  <a:prstClr val="black"/>
                </a:solidFill>
                <a:latin typeface="メイリオ" panose="020B0604030504040204" pitchFamily="50" charset="-128"/>
                <a:ea typeface="メイリオ" panose="020B0604030504040204" pitchFamily="50" charset="-128"/>
              </a:rPr>
              <a:t>23</a:t>
            </a:r>
            <a:r>
              <a:rPr lang="ja-JP" altLang="en-US" sz="1200" dirty="0" smtClean="0">
                <a:solidFill>
                  <a:prstClr val="black"/>
                </a:solidFill>
                <a:latin typeface="メイリオ" panose="020B0604030504040204" pitchFamily="50" charset="-128"/>
                <a:ea typeface="メイリオ" panose="020B0604030504040204" pitchFamily="50" charset="-128"/>
              </a:rPr>
              <a:t>年３月の東日本</a:t>
            </a:r>
            <a:r>
              <a:rPr lang="ja-JP" altLang="en-US" sz="1200" dirty="0">
                <a:solidFill>
                  <a:prstClr val="black"/>
                </a:solidFill>
                <a:latin typeface="メイリオ" panose="020B0604030504040204" pitchFamily="50" charset="-128"/>
                <a:ea typeface="メイリオ" panose="020B0604030504040204" pitchFamily="50" charset="-128"/>
              </a:rPr>
              <a:t>大震災以降、テナントの省エネへの関心が高まっています。</a:t>
            </a:r>
          </a:p>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・テナント</a:t>
            </a:r>
            <a:r>
              <a:rPr lang="ja-JP" altLang="en-US" sz="1200" dirty="0">
                <a:solidFill>
                  <a:prstClr val="black"/>
                </a:solidFill>
                <a:latin typeface="メイリオ" panose="020B0604030504040204" pitchFamily="50" charset="-128"/>
                <a:ea typeface="メイリオ" panose="020B0604030504040204" pitchFamily="50" charset="-128"/>
              </a:rPr>
              <a:t>に電気・ガス料金が削減できる情報や選択肢を提供することは、テナントの</a:t>
            </a:r>
            <a:r>
              <a:rPr lang="ja-JP" altLang="en-US" sz="1200" dirty="0" smtClean="0">
                <a:solidFill>
                  <a:prstClr val="black"/>
                </a:solidFill>
                <a:latin typeface="メイリオ" panose="020B0604030504040204" pitchFamily="50" charset="-128"/>
                <a:ea typeface="メイリオ" panose="020B0604030504040204" pitchFamily="50" charset="-128"/>
              </a:rPr>
              <a:t>信頼獲得</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に</a:t>
            </a:r>
            <a:r>
              <a:rPr lang="ja-JP" altLang="en-US" sz="1200" dirty="0">
                <a:solidFill>
                  <a:prstClr val="black"/>
                </a:solidFill>
                <a:latin typeface="メイリオ" panose="020B0604030504040204" pitchFamily="50" charset="-128"/>
                <a:ea typeface="メイリオ" panose="020B0604030504040204" pitchFamily="50" charset="-128"/>
              </a:rPr>
              <a:t>つながります</a:t>
            </a:r>
            <a:r>
              <a:rPr lang="ja-JP" altLang="en-US" sz="1200" dirty="0" smtClean="0">
                <a:solidFill>
                  <a:prstClr val="black"/>
                </a:solidFill>
                <a:latin typeface="メイリオ" panose="020B0604030504040204" pitchFamily="50" charset="-128"/>
                <a:ea typeface="メイリオ" panose="020B0604030504040204" pitchFamily="50" charset="-128"/>
              </a:rPr>
              <a:t>。</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46" name="正方形/長方形 45"/>
          <p:cNvSpPr/>
          <p:nvPr/>
        </p:nvSpPr>
        <p:spPr>
          <a:xfrm>
            <a:off x="180232" y="4482604"/>
            <a:ext cx="7200798" cy="56453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t" anchorCtr="0"/>
          <a:lstStyle/>
          <a:p>
            <a:pPr>
              <a:lnSpc>
                <a:spcPct val="150000"/>
              </a:lnSpc>
            </a:pP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民生</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業務</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部門のエネルギー消費量は増加しており</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、その</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中でも多くを</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占める事務所ビル</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ついて</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省エネ</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の取組みを進めていくことは喫緊の課題</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となって</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います</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府域のエネルギー消費量</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業務部門のエネルギー消費量の割合（用途別）</a:t>
            </a:r>
            <a:endParaRPr lang="en-US" altLang="ja-JP" sz="1200"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・このため、国においては、省エネ性能の高い建築物が市場</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評価</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されるよう、建築物の</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省エネルギー</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性能を客観的</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に評価</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して</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わかりやすく表示する建築物省エネルギー性能</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表示制度</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BELS</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）を平成</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26</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年４月にスタートさせました</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、新築建築物について、平成</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32</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年度に</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かけて省エネ基準</a:t>
            </a:r>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へ</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の適合を段階的に義務化すること</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も検討</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されています</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角丸四角形 2"/>
          <p:cNvSpPr/>
          <p:nvPr/>
        </p:nvSpPr>
        <p:spPr>
          <a:xfrm>
            <a:off x="180231" y="378148"/>
            <a:ext cx="7200799" cy="648072"/>
          </a:xfrm>
          <a:prstGeom prst="roundRect">
            <a:avLst/>
          </a:prstGeom>
          <a:solidFill>
            <a:srgbClr val="CCFFCC"/>
          </a:solidFill>
          <a:ln w="9525">
            <a:solidFill>
              <a:schemeClr val="tx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　この</a:t>
            </a:r>
            <a:r>
              <a:rPr lang="ja-JP" altLang="en-US" sz="1200" dirty="0">
                <a:solidFill>
                  <a:prstClr val="black"/>
                </a:solidFill>
                <a:latin typeface="メイリオ" panose="020B0604030504040204" pitchFamily="50" charset="-128"/>
                <a:ea typeface="メイリオ" panose="020B0604030504040204" pitchFamily="50" charset="-128"/>
              </a:rPr>
              <a:t>手引きは、</a:t>
            </a:r>
            <a:r>
              <a:rPr lang="ja-JP" altLang="en-US" sz="1200" dirty="0" smtClean="0">
                <a:solidFill>
                  <a:prstClr val="black"/>
                </a:solidFill>
                <a:latin typeface="メイリオ" panose="020B0604030504040204" pitchFamily="50" charset="-128"/>
                <a:ea typeface="メイリオ" panose="020B0604030504040204" pitchFamily="50" charset="-128"/>
              </a:rPr>
              <a:t>ビルオーナーの皆様が</a:t>
            </a:r>
            <a:r>
              <a:rPr lang="ja-JP" altLang="en-US" sz="1200" dirty="0">
                <a:solidFill>
                  <a:prstClr val="black"/>
                </a:solidFill>
                <a:latin typeface="メイリオ" panose="020B0604030504040204" pitchFamily="50" charset="-128"/>
                <a:ea typeface="メイリオ" panose="020B0604030504040204" pitchFamily="50" charset="-128"/>
              </a:rPr>
              <a:t>「省エネ」により、ビルの資産価値とテナントへのサービス</a:t>
            </a:r>
            <a:endParaRPr lang="en-US" altLang="ja-JP" sz="1200" dirty="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の</a:t>
            </a:r>
            <a:r>
              <a:rPr lang="ja-JP" altLang="en-US" sz="1200" dirty="0">
                <a:solidFill>
                  <a:prstClr val="black"/>
                </a:solidFill>
                <a:latin typeface="メイリオ" panose="020B0604030504040204" pitchFamily="50" charset="-128"/>
                <a:ea typeface="メイリオ" panose="020B0604030504040204" pitchFamily="50" charset="-128"/>
              </a:rPr>
              <a:t>向上を図り、経営強化につなげていただくことを目的にしています</a:t>
            </a:r>
            <a:r>
              <a:rPr lang="ja-JP" altLang="en-US" sz="1200" dirty="0" smtClean="0">
                <a:solidFill>
                  <a:prstClr val="black"/>
                </a:solidFill>
                <a:latin typeface="メイリオ" panose="020B0604030504040204" pitchFamily="50" charset="-128"/>
                <a:ea typeface="メイリオ" panose="020B0604030504040204" pitchFamily="50" charset="-128"/>
              </a:rPr>
              <a:t>。</a:t>
            </a:r>
            <a:endParaRPr kumimoji="1" lang="ja-JP" altLang="en-US" dirty="0"/>
          </a:p>
        </p:txBody>
      </p:sp>
      <p:sp>
        <p:nvSpPr>
          <p:cNvPr id="4" name="横巻き 3"/>
          <p:cNvSpPr/>
          <p:nvPr/>
        </p:nvSpPr>
        <p:spPr>
          <a:xfrm>
            <a:off x="326519" y="4266580"/>
            <a:ext cx="3310096" cy="432048"/>
          </a:xfrm>
          <a:prstGeom prst="horizontalScrol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省エネに関する現状 及び 国の動向</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841" y="5562724"/>
            <a:ext cx="3413712"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1310" y="8083004"/>
            <a:ext cx="1322568" cy="1805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テキスト ボックス 17"/>
          <p:cNvSpPr txBox="1"/>
          <p:nvPr/>
        </p:nvSpPr>
        <p:spPr>
          <a:xfrm>
            <a:off x="5252201" y="9888947"/>
            <a:ext cx="1660785" cy="239042"/>
          </a:xfrm>
          <a:prstGeom prst="rect">
            <a:avLst/>
          </a:prstGeom>
          <a:noFill/>
        </p:spPr>
        <p:txBody>
          <a:bodyPr wrap="square" lIns="99569" tIns="49785" rIns="99569" bIns="49785" rtlCol="0">
            <a:spAutoFit/>
          </a:bodyPr>
          <a:lstStyle/>
          <a:p>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出典：国土交通省資料より</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271" y="5351504"/>
            <a:ext cx="2960828" cy="2227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869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63661" y="2080426"/>
            <a:ext cx="6919315" cy="7586754"/>
          </a:xfrm>
          <a:prstGeom prst="roundRect">
            <a:avLst>
              <a:gd name="adj" fmla="val 0"/>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251" tIns="50626" rIns="101251" bIns="50626" rtlCol="0" anchor="t" anchorCtr="0"/>
          <a:lstStyle/>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p:txBody>
      </p:sp>
      <p:sp>
        <p:nvSpPr>
          <p:cNvPr id="7" name="正方形/長方形 6"/>
          <p:cNvSpPr/>
          <p:nvPr/>
        </p:nvSpPr>
        <p:spPr>
          <a:xfrm>
            <a:off x="180231" y="306140"/>
            <a:ext cx="7200799" cy="504056"/>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ja-JP" altLang="en-US" b="1"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テナント、メンテナンス会社と連携した</a:t>
            </a:r>
            <a:r>
              <a:rPr lang="ja-JP" altLang="en-US" b="1"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取組み</a:t>
            </a:r>
            <a:endParaRPr lang="ja-JP" altLang="en-US" b="1"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7" name="テキスト ボックス 46"/>
          <p:cNvSpPr txBox="1"/>
          <p:nvPr/>
        </p:nvSpPr>
        <p:spPr>
          <a:xfrm>
            <a:off x="402361" y="2106340"/>
            <a:ext cx="6793982" cy="7292671"/>
          </a:xfrm>
          <a:prstGeom prst="rect">
            <a:avLst/>
          </a:prstGeom>
          <a:noFill/>
        </p:spPr>
        <p:txBody>
          <a:bodyPr wrap="square" lIns="101251" tIns="50626" rIns="101251" bIns="50626" rtlCol="0">
            <a:spAutoFit/>
          </a:bodyPr>
          <a:lstStyle/>
          <a:p>
            <a:pPr defTabSz="1012517">
              <a:lnSpc>
                <a:spcPct val="150000"/>
              </a:lnSpc>
            </a:pPr>
            <a:r>
              <a:rPr lang="ja-JP" altLang="en-US" sz="1200" b="1" dirty="0" smtClean="0">
                <a:solidFill>
                  <a:prstClr val="black"/>
                </a:solidFill>
                <a:latin typeface="メイリオ" panose="020B0604030504040204" pitchFamily="50" charset="-128"/>
                <a:ea typeface="メイリオ" panose="020B0604030504040204" pitchFamily="50" charset="-128"/>
              </a:rPr>
              <a:t>➢</a:t>
            </a:r>
            <a:r>
              <a:rPr lang="ja-JP" altLang="en-US" sz="1200" b="1" u="sng" dirty="0" smtClean="0">
                <a:solidFill>
                  <a:prstClr val="black"/>
                </a:solidFill>
                <a:latin typeface="メイリオ" panose="020B0604030504040204" pitchFamily="50" charset="-128"/>
                <a:ea typeface="メイリオ" panose="020B0604030504040204" pitchFamily="50" charset="-128"/>
              </a:rPr>
              <a:t>テナントと省エネに関する情報や課題を共有しましょう！</a:t>
            </a:r>
            <a:endParaRPr lang="en-US" altLang="ja-JP" sz="1200" b="1" u="sng"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・日頃のテナントとのコミュニケーションの一環として、テナントのニーズ把握とあわ</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せて、省エネに関する情報などを提供し、課題を共有することで、テナントにも関心</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を持っていただくようにしましょう。</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・例えば、ＢＣＰ</a:t>
            </a:r>
            <a:r>
              <a:rPr lang="en-US" altLang="ja-JP" sz="1200" baseline="30000" dirty="0" smtClean="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や環境配慮などテナントが関心を持つ内容とあわせて、テナントが</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実施している</a:t>
            </a:r>
            <a:r>
              <a:rPr lang="ja-JP" altLang="en-US" sz="1200" dirty="0">
                <a:solidFill>
                  <a:prstClr val="black"/>
                </a:solidFill>
                <a:latin typeface="メイリオ" panose="020B0604030504040204" pitchFamily="50" charset="-128"/>
                <a:ea typeface="メイリオ" panose="020B0604030504040204" pitchFamily="50" charset="-128"/>
              </a:rPr>
              <a:t>優良</a:t>
            </a:r>
            <a:r>
              <a:rPr lang="ja-JP" altLang="en-US" sz="1200" dirty="0" smtClean="0">
                <a:solidFill>
                  <a:prstClr val="black"/>
                </a:solidFill>
                <a:latin typeface="メイリオ" panose="020B0604030504040204" pitchFamily="50" charset="-128"/>
                <a:ea typeface="メイリオ" panose="020B0604030504040204" pitchFamily="50" charset="-128"/>
              </a:rPr>
              <a:t>事例や省エネの最新動向など、定期的に情報共有及び情報交換を</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行う会議を開催するのもよいでしょう。</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・オーナーの立場からは、省エネの取組みの中でテナントの快適性を損なうものは実施</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しづらいものですが、テナントと一緒になって考えることで、テナントの理解を得な</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　が</a:t>
            </a:r>
            <a:r>
              <a:rPr lang="ja-JP" altLang="en-US" sz="1200" dirty="0" err="1" smtClean="0">
                <a:solidFill>
                  <a:prstClr val="black"/>
                </a:solidFill>
                <a:latin typeface="メイリオ" panose="020B0604030504040204" pitchFamily="50" charset="-128"/>
                <a:ea typeface="メイリオ" panose="020B0604030504040204" pitchFamily="50" charset="-128"/>
              </a:rPr>
              <a:t>ら</a:t>
            </a:r>
            <a:r>
              <a:rPr lang="ja-JP" altLang="en-US" sz="1200" dirty="0" smtClean="0">
                <a:solidFill>
                  <a:prstClr val="black"/>
                </a:solidFill>
                <a:latin typeface="メイリオ" panose="020B0604030504040204" pitchFamily="50" charset="-128"/>
                <a:ea typeface="メイリオ" panose="020B0604030504040204" pitchFamily="50" charset="-128"/>
              </a:rPr>
              <a:t>進めることが</a:t>
            </a:r>
            <a:r>
              <a:rPr lang="ja-JP" altLang="en-US" sz="1200" dirty="0">
                <a:solidFill>
                  <a:prstClr val="black"/>
                </a:solidFill>
                <a:latin typeface="メイリオ" panose="020B0604030504040204" pitchFamily="50" charset="-128"/>
                <a:ea typeface="メイリオ" panose="020B0604030504040204" pitchFamily="50" charset="-128"/>
              </a:rPr>
              <a:t>できます</a:t>
            </a:r>
            <a:r>
              <a:rPr lang="ja-JP" altLang="en-US" sz="1200" dirty="0" smtClean="0">
                <a:solidFill>
                  <a:prstClr val="black"/>
                </a:solidFill>
                <a:latin typeface="メイリオ" panose="020B0604030504040204" pitchFamily="50" charset="-128"/>
                <a:ea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rPr>
              <a:t>※</a:t>
            </a:r>
            <a:r>
              <a:rPr lang="ja-JP" altLang="en-US" sz="1050" dirty="0" smtClean="0">
                <a:solidFill>
                  <a:prstClr val="black"/>
                </a:solidFill>
                <a:latin typeface="メイリオ" panose="020B0604030504040204" pitchFamily="50" charset="-128"/>
                <a:ea typeface="メイリオ" panose="020B0604030504040204" pitchFamily="50" charset="-128"/>
              </a:rPr>
              <a:t>ＢＣＰ：緊急</a:t>
            </a:r>
            <a:r>
              <a:rPr lang="ja-JP" altLang="en-US" sz="1050" dirty="0">
                <a:solidFill>
                  <a:prstClr val="black"/>
                </a:solidFill>
                <a:latin typeface="メイリオ" panose="020B0604030504040204" pitchFamily="50" charset="-128"/>
                <a:ea typeface="メイリオ" panose="020B0604030504040204" pitchFamily="50" charset="-128"/>
              </a:rPr>
              <a:t>時企業存続計画または事業継続</a:t>
            </a:r>
            <a:r>
              <a:rPr lang="ja-JP" altLang="en-US" sz="1050" dirty="0" smtClean="0">
                <a:solidFill>
                  <a:prstClr val="black"/>
                </a:solidFill>
                <a:latin typeface="メイリオ" panose="020B0604030504040204" pitchFamily="50" charset="-128"/>
                <a:ea typeface="メイリオ" panose="020B0604030504040204" pitchFamily="50" charset="-128"/>
              </a:rPr>
              <a:t>計画</a:t>
            </a:r>
            <a:endParaRPr lang="en-US" altLang="ja-JP" sz="1050" dirty="0" smtClean="0">
              <a:solidFill>
                <a:prstClr val="black"/>
              </a:solidFill>
              <a:latin typeface="メイリオ" panose="020B0604030504040204" pitchFamily="50" charset="-128"/>
              <a:ea typeface="メイリオ" panose="020B0604030504040204" pitchFamily="50" charset="-128"/>
            </a:endParaRPr>
          </a:p>
          <a:p>
            <a:pPr marL="266700" indent="-266700" defTabSz="1012517">
              <a:lnSpc>
                <a:spcPct val="150000"/>
              </a:lnSpc>
            </a:pPr>
            <a:r>
              <a:rPr lang="ja-JP" altLang="en-US" sz="1050" dirty="0">
                <a:solidFill>
                  <a:prstClr val="black"/>
                </a:solidFill>
                <a:latin typeface="メイリオ" panose="020B0604030504040204" pitchFamily="50" charset="-128"/>
                <a:ea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rPr>
              <a:t>　地震</a:t>
            </a:r>
            <a:r>
              <a:rPr lang="ja-JP" altLang="en-US" sz="1050" dirty="0">
                <a:solidFill>
                  <a:prstClr val="black"/>
                </a:solidFill>
                <a:latin typeface="メイリオ" panose="020B0604030504040204" pitchFamily="50" charset="-128"/>
                <a:ea typeface="メイリオ" panose="020B0604030504040204" pitchFamily="50" charset="-128"/>
              </a:rPr>
              <a:t>などの災害が発生し、企業が被害を受けたとしても、従業員や資産などの被害を最小限</a:t>
            </a:r>
            <a:r>
              <a:rPr lang="ja-JP" altLang="en-US" sz="1050" dirty="0" smtClean="0">
                <a:solidFill>
                  <a:prstClr val="black"/>
                </a:solidFill>
                <a:latin typeface="メイリオ" panose="020B0604030504040204" pitchFamily="50" charset="-128"/>
                <a:ea typeface="メイリオ" panose="020B0604030504040204" pitchFamily="50" charset="-128"/>
              </a:rPr>
              <a:t>に</a:t>
            </a:r>
            <a:endParaRPr lang="en-US" altLang="ja-JP" sz="1050" dirty="0" smtClean="0">
              <a:solidFill>
                <a:prstClr val="black"/>
              </a:solidFill>
              <a:latin typeface="メイリオ" panose="020B0604030504040204" pitchFamily="50" charset="-128"/>
              <a:ea typeface="メイリオ" panose="020B0604030504040204" pitchFamily="50" charset="-128"/>
            </a:endParaRPr>
          </a:p>
          <a:p>
            <a:pPr marL="266700" indent="-266700" defTabSz="1012517">
              <a:lnSpc>
                <a:spcPct val="150000"/>
              </a:lnSpc>
            </a:pPr>
            <a:r>
              <a:rPr lang="ja-JP" altLang="en-US" sz="1050" dirty="0">
                <a:solidFill>
                  <a:prstClr val="black"/>
                </a:solidFill>
                <a:latin typeface="メイリオ" panose="020B0604030504040204" pitchFamily="50" charset="-128"/>
                <a:ea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rPr>
              <a:t>　とどめ</a:t>
            </a:r>
            <a:r>
              <a:rPr lang="ja-JP" altLang="en-US" sz="1050" dirty="0">
                <a:solidFill>
                  <a:prstClr val="black"/>
                </a:solidFill>
                <a:latin typeface="メイリオ" panose="020B0604030504040204" pitchFamily="50" charset="-128"/>
                <a:ea typeface="メイリオ" panose="020B0604030504040204" pitchFamily="50" charset="-128"/>
              </a:rPr>
              <a:t>、事業が中断しても早期に事業再開や復旧が可能となるように、平常時に行うべき活動</a:t>
            </a:r>
            <a:r>
              <a:rPr lang="ja-JP" altLang="en-US" sz="1050" dirty="0" smtClean="0">
                <a:solidFill>
                  <a:prstClr val="black"/>
                </a:solidFill>
                <a:latin typeface="メイリオ" panose="020B0604030504040204" pitchFamily="50" charset="-128"/>
                <a:ea typeface="メイリオ" panose="020B0604030504040204" pitchFamily="50" charset="-128"/>
              </a:rPr>
              <a:t>や</a:t>
            </a:r>
            <a:endParaRPr lang="en-US" altLang="ja-JP" sz="1050" dirty="0" smtClean="0">
              <a:solidFill>
                <a:prstClr val="black"/>
              </a:solidFill>
              <a:latin typeface="メイリオ" panose="020B0604030504040204" pitchFamily="50" charset="-128"/>
              <a:ea typeface="メイリオ" panose="020B0604030504040204" pitchFamily="50" charset="-128"/>
            </a:endParaRPr>
          </a:p>
          <a:p>
            <a:pPr marL="266700" indent="-266700" defTabSz="1012517">
              <a:lnSpc>
                <a:spcPct val="150000"/>
              </a:lnSpc>
            </a:pPr>
            <a:r>
              <a:rPr lang="ja-JP" altLang="en-US" sz="1050" dirty="0">
                <a:solidFill>
                  <a:prstClr val="black"/>
                </a:solidFill>
                <a:latin typeface="メイリオ" panose="020B0604030504040204" pitchFamily="50" charset="-128"/>
                <a:ea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rPr>
              <a:t>　緊急</a:t>
            </a:r>
            <a:r>
              <a:rPr lang="ja-JP" altLang="en-US" sz="1050" dirty="0">
                <a:solidFill>
                  <a:prstClr val="black"/>
                </a:solidFill>
                <a:latin typeface="メイリオ" panose="020B0604030504040204" pitchFamily="50" charset="-128"/>
                <a:ea typeface="メイリオ" panose="020B0604030504040204" pitchFamily="50" charset="-128"/>
              </a:rPr>
              <a:t>時の対応を準備して決めておく計画の</a:t>
            </a:r>
            <a:r>
              <a:rPr lang="ja-JP" altLang="en-US" sz="1050" dirty="0" smtClean="0">
                <a:solidFill>
                  <a:prstClr val="black"/>
                </a:solidFill>
                <a:latin typeface="メイリオ" panose="020B0604030504040204" pitchFamily="50" charset="-128"/>
                <a:ea typeface="メイリオ" panose="020B0604030504040204" pitchFamily="50" charset="-128"/>
              </a:rPr>
              <a:t>こと。</a:t>
            </a:r>
            <a:endParaRPr lang="ja-JP" altLang="en-US" sz="1050" dirty="0">
              <a:solidFill>
                <a:prstClr val="black"/>
              </a:solidFill>
              <a:latin typeface="メイリオ" panose="020B0604030504040204" pitchFamily="50" charset="-128"/>
              <a:ea typeface="メイリオ" panose="020B0604030504040204" pitchFamily="50" charset="-128"/>
            </a:endParaRPr>
          </a:p>
          <a:p>
            <a:pPr defTabSz="1012517"/>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b="1" dirty="0" smtClean="0">
                <a:solidFill>
                  <a:prstClr val="black"/>
                </a:solidFill>
                <a:latin typeface="メイリオ" panose="020B0604030504040204" pitchFamily="50" charset="-128"/>
                <a:ea typeface="メイリオ" panose="020B0604030504040204" pitchFamily="50" charset="-128"/>
              </a:rPr>
              <a:t>➢</a:t>
            </a:r>
            <a:r>
              <a:rPr lang="ja-JP" altLang="en-US" sz="1200" b="1" u="sng" dirty="0" smtClean="0">
                <a:solidFill>
                  <a:prstClr val="black"/>
                </a:solidFill>
                <a:latin typeface="メイリオ" panose="020B0604030504040204" pitchFamily="50" charset="-128"/>
                <a:ea typeface="メイリオ" panose="020B0604030504040204" pitchFamily="50" charset="-128"/>
              </a:rPr>
              <a:t>エネルギーの使用状況等の「見える化」を進めていきましょう！</a:t>
            </a:r>
            <a:endParaRPr lang="en-US" altLang="ja-JP" sz="1200" b="1" u="sng"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・省エネに関する情報</a:t>
            </a:r>
            <a:r>
              <a:rPr lang="ja-JP" altLang="en-US" sz="1200" dirty="0">
                <a:solidFill>
                  <a:prstClr val="black"/>
                </a:solidFill>
                <a:latin typeface="メイリオ" panose="020B0604030504040204" pitchFamily="50" charset="-128"/>
                <a:ea typeface="メイリオ" panose="020B0604030504040204" pitchFamily="50" charset="-128"/>
              </a:rPr>
              <a:t>や選択肢</a:t>
            </a:r>
            <a:r>
              <a:rPr lang="ja-JP" altLang="en-US" sz="1200" dirty="0" smtClean="0">
                <a:solidFill>
                  <a:prstClr val="black"/>
                </a:solidFill>
                <a:latin typeface="メイリオ" panose="020B0604030504040204" pitchFamily="50" charset="-128"/>
                <a:ea typeface="メイリオ" panose="020B0604030504040204" pitchFamily="50" charset="-128"/>
              </a:rPr>
              <a:t>をテナントに提供することは、テナントの電気・ガス料金</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　の削減、ひいてはテナントの満足度向上につながります。</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・省エネは、テナント自身が今どのくらいの電気やガスを使っているかを知るところから</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始まります。</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・テナント毎に個別メーターを設置する、電気・ガス料金の請求書に電気・ガスの使用量</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を併せて記載するなどの「見える化」を進めていきましょう。</a:t>
            </a:r>
          </a:p>
          <a:p>
            <a:pPr defTabSz="1012517"/>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b="1" dirty="0" smtClean="0">
                <a:solidFill>
                  <a:prstClr val="black"/>
                </a:solidFill>
                <a:latin typeface="メイリオ" panose="020B0604030504040204" pitchFamily="50" charset="-128"/>
                <a:ea typeface="メイリオ" panose="020B0604030504040204" pitchFamily="50" charset="-128"/>
              </a:rPr>
              <a:t>➢</a:t>
            </a:r>
            <a:r>
              <a:rPr lang="ja-JP" altLang="en-US" sz="1200" b="1" u="sng" dirty="0" smtClean="0">
                <a:solidFill>
                  <a:prstClr val="black"/>
                </a:solidFill>
                <a:latin typeface="メイリオ" panose="020B0604030504040204" pitchFamily="50" charset="-128"/>
                <a:ea typeface="メイリオ" panose="020B0604030504040204" pitchFamily="50" charset="-128"/>
              </a:rPr>
              <a:t>省エネの成果は、テナント、メンテナンス会社と共有しましょう！</a:t>
            </a:r>
            <a:endParaRPr lang="en-US" altLang="ja-JP" sz="1200" b="1" u="sng" dirty="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省エネの取組みにより削減</a:t>
            </a:r>
            <a:r>
              <a:rPr lang="ja-JP" altLang="en-US" sz="1200" dirty="0">
                <a:solidFill>
                  <a:prstClr val="black"/>
                </a:solidFill>
                <a:latin typeface="メイリオ" panose="020B0604030504040204" pitchFamily="50" charset="-128"/>
                <a:ea typeface="メイリオ" panose="020B0604030504040204" pitchFamily="50" charset="-128"/>
              </a:rPr>
              <a:t>できた電気・ガス料金の</a:t>
            </a:r>
            <a:r>
              <a:rPr lang="ja-JP" altLang="en-US" sz="1200" dirty="0" smtClean="0">
                <a:solidFill>
                  <a:prstClr val="black"/>
                </a:solidFill>
                <a:latin typeface="メイリオ" panose="020B0604030504040204" pitchFamily="50" charset="-128"/>
                <a:ea typeface="メイリオ" panose="020B0604030504040204" pitchFamily="50" charset="-128"/>
              </a:rPr>
              <a:t>一部をテナントやメンテナンス会社</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に還元することが、テナント等の満足度向上とさら</a:t>
            </a:r>
            <a:r>
              <a:rPr lang="ja-JP" altLang="en-US" sz="1200" dirty="0">
                <a:solidFill>
                  <a:prstClr val="black"/>
                </a:solidFill>
                <a:latin typeface="メイリオ" panose="020B0604030504040204" pitchFamily="50" charset="-128"/>
                <a:ea typeface="メイリオ" panose="020B0604030504040204" pitchFamily="50" charset="-128"/>
              </a:rPr>
              <a:t>なる省エネ</a:t>
            </a:r>
            <a:r>
              <a:rPr lang="ja-JP" altLang="en-US" sz="1200" dirty="0" smtClean="0">
                <a:solidFill>
                  <a:prstClr val="black"/>
                </a:solidFill>
                <a:latin typeface="メイリオ" panose="020B0604030504040204" pitchFamily="50" charset="-128"/>
                <a:ea typeface="メイリオ" panose="020B0604030504040204" pitchFamily="50" charset="-128"/>
              </a:rPr>
              <a:t>推進に</a:t>
            </a:r>
            <a:r>
              <a:rPr lang="ja-JP" altLang="en-US" sz="1200" dirty="0">
                <a:solidFill>
                  <a:prstClr val="black"/>
                </a:solidFill>
                <a:latin typeface="メイリオ" panose="020B0604030504040204" pitchFamily="50" charset="-128"/>
                <a:ea typeface="メイリオ" panose="020B0604030504040204" pitchFamily="50" charset="-128"/>
              </a:rPr>
              <a:t>つながります</a:t>
            </a:r>
            <a:r>
              <a:rPr lang="ja-JP" altLang="en-US" sz="1200" dirty="0" smtClean="0">
                <a:solidFill>
                  <a:prstClr val="black"/>
                </a:solidFill>
                <a:latin typeface="メイリオ" panose="020B0604030504040204" pitchFamily="50" charset="-128"/>
                <a:ea typeface="メイリオ" panose="020B0604030504040204" pitchFamily="50" charset="-128"/>
              </a:rPr>
              <a:t>。</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17" name="スライド番号プレースホルダー 1"/>
          <p:cNvSpPr txBox="1">
            <a:spLocks/>
          </p:cNvSpPr>
          <p:nvPr/>
        </p:nvSpPr>
        <p:spPr>
          <a:xfrm>
            <a:off x="3300578" y="10102598"/>
            <a:ext cx="720079" cy="569323"/>
          </a:xfrm>
          <a:prstGeom prst="rect">
            <a:avLst/>
          </a:prstGeom>
        </p:spPr>
        <p:txBody>
          <a:bodyPr vert="horz" lIns="99569" tIns="49785" rIns="99569" bIns="49785" rtlCol="0" anchor="ctr"/>
          <a:lstStyle>
            <a:defPPr>
              <a:defRPr lang="ja-JP"/>
            </a:defPPr>
            <a:lvl1pPr marL="0" algn="r" defTabSz="995690" rtl="0" eaLnBrk="1" latinLnBrk="0" hangingPunct="1">
              <a:defRPr kumimoji="1" sz="1300" kern="1200">
                <a:solidFill>
                  <a:schemeClr val="tx1">
                    <a:tint val="75000"/>
                  </a:schemeClr>
                </a:solidFill>
                <a:latin typeface="+mn-lt"/>
                <a:ea typeface="+mn-ea"/>
                <a:cs typeface="+mn-cs"/>
              </a:defRPr>
            </a:lvl1pPr>
            <a:lvl2pPr marL="497845" algn="l" defTabSz="995690" rtl="0" eaLnBrk="1" latinLnBrk="0" hangingPunct="1">
              <a:defRPr kumimoji="1" sz="2000" kern="1200">
                <a:solidFill>
                  <a:schemeClr val="tx1"/>
                </a:solidFill>
                <a:latin typeface="+mn-lt"/>
                <a:ea typeface="+mn-ea"/>
                <a:cs typeface="+mn-cs"/>
              </a:defRPr>
            </a:lvl2pPr>
            <a:lvl3pPr marL="995690" algn="l" defTabSz="995690" rtl="0" eaLnBrk="1" latinLnBrk="0" hangingPunct="1">
              <a:defRPr kumimoji="1" sz="2000" kern="1200">
                <a:solidFill>
                  <a:schemeClr val="tx1"/>
                </a:solidFill>
                <a:latin typeface="+mn-lt"/>
                <a:ea typeface="+mn-ea"/>
                <a:cs typeface="+mn-cs"/>
              </a:defRPr>
            </a:lvl3pPr>
            <a:lvl4pPr marL="1493535" algn="l" defTabSz="995690" rtl="0" eaLnBrk="1" latinLnBrk="0" hangingPunct="1">
              <a:defRPr kumimoji="1" sz="2000" kern="1200">
                <a:solidFill>
                  <a:schemeClr val="tx1"/>
                </a:solidFill>
                <a:latin typeface="+mn-lt"/>
                <a:ea typeface="+mn-ea"/>
                <a:cs typeface="+mn-cs"/>
              </a:defRPr>
            </a:lvl4pPr>
            <a:lvl5pPr marL="1991380" algn="l" defTabSz="995690" rtl="0" eaLnBrk="1" latinLnBrk="0" hangingPunct="1">
              <a:defRPr kumimoji="1" sz="2000" kern="1200">
                <a:solidFill>
                  <a:schemeClr val="tx1"/>
                </a:solidFill>
                <a:latin typeface="+mn-lt"/>
                <a:ea typeface="+mn-ea"/>
                <a:cs typeface="+mn-cs"/>
              </a:defRPr>
            </a:lvl5pPr>
            <a:lvl6pPr marL="2489225" algn="l" defTabSz="995690" rtl="0" eaLnBrk="1" latinLnBrk="0" hangingPunct="1">
              <a:defRPr kumimoji="1" sz="2000" kern="1200">
                <a:solidFill>
                  <a:schemeClr val="tx1"/>
                </a:solidFill>
                <a:latin typeface="+mn-lt"/>
                <a:ea typeface="+mn-ea"/>
                <a:cs typeface="+mn-cs"/>
              </a:defRPr>
            </a:lvl6pPr>
            <a:lvl7pPr marL="2987070" algn="l" defTabSz="995690" rtl="0" eaLnBrk="1" latinLnBrk="0" hangingPunct="1">
              <a:defRPr kumimoji="1" sz="2000" kern="1200">
                <a:solidFill>
                  <a:schemeClr val="tx1"/>
                </a:solidFill>
                <a:latin typeface="+mn-lt"/>
                <a:ea typeface="+mn-ea"/>
                <a:cs typeface="+mn-cs"/>
              </a:defRPr>
            </a:lvl7pPr>
            <a:lvl8pPr marL="3484916" algn="l" defTabSz="995690" rtl="0" eaLnBrk="1" latinLnBrk="0" hangingPunct="1">
              <a:defRPr kumimoji="1" sz="2000" kern="1200">
                <a:solidFill>
                  <a:schemeClr val="tx1"/>
                </a:solidFill>
                <a:latin typeface="+mn-lt"/>
                <a:ea typeface="+mn-ea"/>
                <a:cs typeface="+mn-cs"/>
              </a:defRPr>
            </a:lvl8pPr>
            <a:lvl9pPr marL="3982761" algn="l" defTabSz="995690" rtl="0" eaLnBrk="1" latinLnBrk="0" hangingPunct="1">
              <a:defRPr kumimoji="1" sz="2000" kern="1200">
                <a:solidFill>
                  <a:schemeClr val="tx1"/>
                </a:solidFill>
                <a:latin typeface="+mn-lt"/>
                <a:ea typeface="+mn-ea"/>
                <a:cs typeface="+mn-cs"/>
              </a:defRPr>
            </a:lvl9pPr>
          </a:lstStyle>
          <a:p>
            <a:r>
              <a:rPr lang="ja-JP" altLang="en-US" dirty="0" smtClean="0"/>
              <a:t>－２－</a:t>
            </a:r>
            <a:endParaRPr lang="ja-JP" altLang="en-US" dirty="0"/>
          </a:p>
        </p:txBody>
      </p:sp>
      <p:sp>
        <p:nvSpPr>
          <p:cNvPr id="3" name="テキスト ボックス 2"/>
          <p:cNvSpPr txBox="1"/>
          <p:nvPr/>
        </p:nvSpPr>
        <p:spPr>
          <a:xfrm>
            <a:off x="180231" y="937613"/>
            <a:ext cx="7417415" cy="923330"/>
          </a:xfrm>
          <a:prstGeom prst="rect">
            <a:avLst/>
          </a:prstGeom>
          <a:noFill/>
        </p:spPr>
        <p:txBody>
          <a:bodyPr wrap="none" rtlCol="0">
            <a:spAutoFit/>
          </a:bodyPr>
          <a:lstStyle/>
          <a:p>
            <a:pPr>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・テナントビルでのエネルギー使用量の内訳をみると、テナントが関わる部分が多くを占めています。</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　また、日々の設備・機器の運転管理は、メンテナンス会社に頼ることになります。</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・このため、テナントやメンテナンス会社と一緒になって省エネを進めていくことが大切です。</a:t>
            </a:r>
            <a:endParaRPr kumimoji="1" lang="ja-JP" altLang="en-US" sz="1200" dirty="0"/>
          </a:p>
        </p:txBody>
      </p:sp>
      <p:sp>
        <p:nvSpPr>
          <p:cNvPr id="4" name="正方形/長方形 3"/>
          <p:cNvSpPr/>
          <p:nvPr/>
        </p:nvSpPr>
        <p:spPr>
          <a:xfrm>
            <a:off x="612279" y="5130676"/>
            <a:ext cx="5976664" cy="1080120"/>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71793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25309" y="1836761"/>
            <a:ext cx="6858953" cy="6581311"/>
          </a:xfrm>
          <a:prstGeom prst="roundRect">
            <a:avLst>
              <a:gd name="adj" fmla="val 0"/>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251" tIns="50626" rIns="101251" bIns="50626" rtlCol="0" anchor="t" anchorCtr="0"/>
          <a:lstStyle/>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830" y="3329657"/>
            <a:ext cx="4366568" cy="1704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6"/>
          <p:cNvSpPr/>
          <p:nvPr/>
        </p:nvSpPr>
        <p:spPr>
          <a:xfrm>
            <a:off x="180231" y="306140"/>
            <a:ext cx="7200799" cy="504056"/>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ja-JP" altLang="en-US" b="1"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電気料金を下げるために</a:t>
            </a:r>
            <a:endParaRPr lang="en-US" altLang="ja-JP" b="1"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 name="テキスト ボックス 3"/>
          <p:cNvSpPr txBox="1"/>
          <p:nvPr/>
        </p:nvSpPr>
        <p:spPr>
          <a:xfrm>
            <a:off x="146235" y="766225"/>
            <a:ext cx="7246459" cy="1052083"/>
          </a:xfrm>
          <a:prstGeom prst="rect">
            <a:avLst/>
          </a:prstGeom>
          <a:noFill/>
        </p:spPr>
        <p:txBody>
          <a:bodyPr wrap="square" lIns="101251" tIns="50626" rIns="101251" bIns="50626" rtlCol="0" anchor="ctr" anchorCtr="0">
            <a:noAutofit/>
          </a:bodyPr>
          <a:lstStyle/>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・電気</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料金</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を下げるためには、ピークカットやピークシフトで「基本料金」と「電力量料金」の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1012517">
              <a:lnSpc>
                <a:spcPct val="150000"/>
              </a:lnSpc>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いずれか、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また</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は両方を下げる方法があります。（ガスにはこのような制度はありません。）</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・また、電力</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会社を選ぶことで、</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電気料金</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が下がる場合もあります</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293358" y="2150550"/>
            <a:ext cx="6890904" cy="922978"/>
          </a:xfrm>
          <a:prstGeom prst="rect">
            <a:avLst/>
          </a:prstGeom>
          <a:noFill/>
        </p:spPr>
        <p:txBody>
          <a:bodyPr wrap="square" lIns="101251" tIns="50626" rIns="101251" bIns="50626" rtlCol="0">
            <a:spAutoFit/>
          </a:bodyPr>
          <a:lstStyle/>
          <a:p>
            <a:pPr defTabSz="1012517">
              <a:lnSpc>
                <a:spcPts val="1600"/>
              </a:lnSpc>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・基本</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料金を下げるには、契約電力を下げる必要があります。</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1012517">
              <a:lnSpc>
                <a:spcPts val="1600"/>
              </a:lnSpc>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・契約</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電力は</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ｋＷ以上の場合は電力会社との協議となりますが、</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500</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ｋＷ未満の場合は、最大需要</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1012517">
              <a:lnSpc>
                <a:spcPts val="1600"/>
              </a:lnSpc>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電力</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の値によって自動的に更新されます</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1012517">
              <a:lnSpc>
                <a:spcPts val="1600"/>
              </a:lnSpc>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ため</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、一時的に多くの電力</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を使ってしまうと、その後の一年間の基本料金は上がってしまいます。</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角丸四角形吹き出し 23"/>
          <p:cNvSpPr/>
          <p:nvPr/>
        </p:nvSpPr>
        <p:spPr>
          <a:xfrm>
            <a:off x="4692916" y="3176736"/>
            <a:ext cx="2320830" cy="563618"/>
          </a:xfrm>
          <a:prstGeom prst="wedgeRoundRectCallout">
            <a:avLst>
              <a:gd name="adj1" fmla="val -97463"/>
              <a:gd name="adj2" fmla="val 33102"/>
              <a:gd name="adj3" fmla="val 16667"/>
            </a:avLst>
          </a:prstGeom>
          <a:ln w="19050"/>
        </p:spPr>
        <p:style>
          <a:lnRef idx="2">
            <a:schemeClr val="accent5"/>
          </a:lnRef>
          <a:fillRef idx="1">
            <a:schemeClr val="lt1"/>
          </a:fillRef>
          <a:effectRef idx="0">
            <a:schemeClr val="accent5"/>
          </a:effectRef>
          <a:fontRef idx="minor">
            <a:schemeClr val="dk1"/>
          </a:fontRef>
        </p:style>
        <p:txBody>
          <a:bodyPr lIns="101251" tIns="50626" rIns="101251" bIns="50626" rtlCol="0" anchor="ctr"/>
          <a:lstStyle/>
          <a:p>
            <a:pPr defTabSz="1012517"/>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このケースでは、４月</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～翌年３月の契約電力は、もっとも大きい値である</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、４月</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の値が適用される。</a:t>
            </a:r>
          </a:p>
        </p:txBody>
      </p:sp>
      <p:sp>
        <p:nvSpPr>
          <p:cNvPr id="25" name="下矢印 24"/>
          <p:cNvSpPr/>
          <p:nvPr/>
        </p:nvSpPr>
        <p:spPr>
          <a:xfrm>
            <a:off x="4734398" y="3826534"/>
            <a:ext cx="2302373" cy="498093"/>
          </a:xfrm>
          <a:prstGeom prst="downArrow">
            <a:avLst>
              <a:gd name="adj1" fmla="val 65685"/>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1251" tIns="50626" rIns="101251" bIns="50626" rtlCol="0" anchor="b" anchorCtr="0"/>
          <a:lstStyle/>
          <a:p>
            <a:pPr algn="ctr" defTabSz="1012517"/>
            <a:r>
              <a:rPr lang="ja-JP" altLang="en-US" sz="120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ピークカット</a:t>
            </a:r>
            <a:endParaRPr lang="ja-JP" altLang="en-US" sz="120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4977665" y="4324627"/>
            <a:ext cx="1900323" cy="709069"/>
          </a:xfrm>
          <a:prstGeom prst="rect">
            <a:avLst/>
          </a:prstGeom>
          <a:noFill/>
        </p:spPr>
        <p:txBody>
          <a:bodyPr wrap="square" lIns="101251" tIns="50626" rIns="101251" bIns="50626" rtlCol="0" anchor="ctr" anchorCtr="0">
            <a:noAutofit/>
          </a:bodyPr>
          <a:lstStyle/>
          <a:p>
            <a:pPr defTabSz="1012517"/>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ピーク時の電力を</a:t>
            </a:r>
            <a:r>
              <a:rPr lang="ja-JP" altLang="en-US" sz="1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抑え、</a:t>
            </a:r>
            <a:endParaRPr lang="en-US" altLang="ja-JP" sz="1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1012517"/>
            <a:r>
              <a:rPr lang="ja-JP" altLang="en-US" sz="1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最大</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需要</a:t>
            </a:r>
            <a:r>
              <a:rPr lang="ja-JP" altLang="en-US" sz="1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電力を下げる</a:t>
            </a:r>
            <a:endParaRPr lang="en-US" altLang="ja-JP" sz="1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1012517"/>
            <a:r>
              <a:rPr lang="ja-JP" altLang="en-US" sz="12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こと</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が必要！</a:t>
            </a:r>
          </a:p>
        </p:txBody>
      </p:sp>
      <p:sp>
        <p:nvSpPr>
          <p:cNvPr id="3" name="角丸四角形 2"/>
          <p:cNvSpPr/>
          <p:nvPr/>
        </p:nvSpPr>
        <p:spPr>
          <a:xfrm>
            <a:off x="336973" y="1851025"/>
            <a:ext cx="3816424" cy="288033"/>
          </a:xfrm>
          <a:prstGeom prst="roundRect">
            <a:avLst>
              <a:gd name="adj" fmla="val 0"/>
            </a:avLst>
          </a:prstGeom>
          <a:solidFill>
            <a:srgbClr val="0070C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①基本料金を下げるには（ピークカット）</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テキスト ボックス 44"/>
          <p:cNvSpPr txBox="1"/>
          <p:nvPr/>
        </p:nvSpPr>
        <p:spPr>
          <a:xfrm>
            <a:off x="469325" y="3073528"/>
            <a:ext cx="2659867" cy="256129"/>
          </a:xfrm>
          <a:prstGeom prst="rect">
            <a:avLst/>
          </a:prstGeom>
          <a:noFill/>
        </p:spPr>
        <p:txBody>
          <a:bodyPr wrap="square" lIns="101251" tIns="50626" rIns="101251" bIns="50626" rtlCol="0">
            <a:spAutoFit/>
          </a:bodyPr>
          <a:lstStyle/>
          <a:p>
            <a:pPr defTabSz="1012517"/>
            <a:r>
              <a:rPr lang="en-US" altLang="ja-JP" sz="1000" dirty="0">
                <a:solidFill>
                  <a:prstClr val="black"/>
                </a:solidFill>
              </a:rPr>
              <a:t>【</a:t>
            </a:r>
            <a:r>
              <a:rPr lang="ja-JP" altLang="en-US" sz="1000" dirty="0">
                <a:solidFill>
                  <a:prstClr val="black"/>
                </a:solidFill>
              </a:rPr>
              <a:t>例</a:t>
            </a:r>
            <a:r>
              <a:rPr lang="en-US" altLang="ja-JP" sz="1000" dirty="0">
                <a:solidFill>
                  <a:prstClr val="black"/>
                </a:solidFill>
              </a:rPr>
              <a:t>】</a:t>
            </a:r>
            <a:r>
              <a:rPr lang="ja-JP" altLang="en-US" sz="1000" dirty="0">
                <a:solidFill>
                  <a:prstClr val="black"/>
                </a:solidFill>
              </a:rPr>
              <a:t>基本料金の仕組み（高圧受電の場合）</a:t>
            </a:r>
          </a:p>
        </p:txBody>
      </p:sp>
      <p:sp>
        <p:nvSpPr>
          <p:cNvPr id="47" name="テキスト ボックス 46"/>
          <p:cNvSpPr txBox="1"/>
          <p:nvPr/>
        </p:nvSpPr>
        <p:spPr>
          <a:xfrm>
            <a:off x="336973" y="5632513"/>
            <a:ext cx="6699798" cy="512610"/>
          </a:xfrm>
          <a:prstGeom prst="rect">
            <a:avLst/>
          </a:prstGeom>
          <a:noFill/>
        </p:spPr>
        <p:txBody>
          <a:bodyPr wrap="square" lIns="101251" tIns="50626" rIns="101251" bIns="50626" rtlCol="0">
            <a:spAutoFit/>
          </a:bodyPr>
          <a:lstStyle/>
          <a:p>
            <a:pPr defTabSz="1012517">
              <a:lnSpc>
                <a:spcPts val="1600"/>
              </a:lnSpc>
            </a:pPr>
            <a:r>
              <a:rPr lang="ja-JP" altLang="en-US" sz="1100" dirty="0" smtClean="0">
                <a:solidFill>
                  <a:prstClr val="black"/>
                </a:solidFill>
                <a:latin typeface="メイリオ" panose="020B0604030504040204" pitchFamily="50" charset="-128"/>
                <a:ea typeface="メイリオ" panose="020B0604030504040204" pitchFamily="50" charset="-128"/>
              </a:rPr>
              <a:t>・電</a:t>
            </a:r>
            <a:r>
              <a:rPr lang="ja-JP" altLang="en-US" sz="1100" dirty="0">
                <a:solidFill>
                  <a:prstClr val="black"/>
                </a:solidFill>
                <a:latin typeface="メイリオ" panose="020B0604030504040204" pitchFamily="50" charset="-128"/>
                <a:ea typeface="メイリオ" panose="020B0604030504040204" pitchFamily="50" charset="-128"/>
              </a:rPr>
              <a:t>力量料金を下げるには</a:t>
            </a:r>
            <a:r>
              <a:rPr lang="ja-JP" altLang="en-US" sz="1100" dirty="0" smtClean="0">
                <a:solidFill>
                  <a:prstClr val="black"/>
                </a:solidFill>
                <a:latin typeface="メイリオ" panose="020B0604030504040204" pitchFamily="50" charset="-128"/>
                <a:ea typeface="メイリオ" panose="020B0604030504040204" pitchFamily="50" charset="-128"/>
              </a:rPr>
              <a:t>、電力需要が高くなるピーク時間帯（平日昼間など）の電力使用量を、電気</a:t>
            </a:r>
            <a:endParaRPr lang="en-US" altLang="ja-JP" sz="1100" dirty="0" smtClean="0">
              <a:solidFill>
                <a:prstClr val="black"/>
              </a:solidFill>
              <a:latin typeface="メイリオ" panose="020B0604030504040204" pitchFamily="50" charset="-128"/>
              <a:ea typeface="メイリオ" panose="020B0604030504040204" pitchFamily="50" charset="-128"/>
            </a:endParaRPr>
          </a:p>
          <a:p>
            <a:pPr defTabSz="1012517">
              <a:lnSpc>
                <a:spcPts val="1600"/>
              </a:lnSpc>
            </a:pPr>
            <a:r>
              <a:rPr lang="ja-JP" altLang="en-US" sz="1100" dirty="0">
                <a:solidFill>
                  <a:prstClr val="black"/>
                </a:solidFill>
                <a:latin typeface="メイリオ" panose="020B0604030504040204" pitchFamily="50" charset="-128"/>
                <a:ea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rPr>
              <a:t>料金の安い時間帯（</a:t>
            </a:r>
            <a:r>
              <a:rPr lang="ja-JP" altLang="en-US" sz="1100" dirty="0">
                <a:solidFill>
                  <a:prstClr val="black"/>
                </a:solidFill>
                <a:latin typeface="メイリオ" panose="020B0604030504040204" pitchFamily="50" charset="-128"/>
                <a:ea typeface="メイリオ" panose="020B0604030504040204" pitchFamily="50" charset="-128"/>
              </a:rPr>
              <a:t>夜間、</a:t>
            </a:r>
            <a:r>
              <a:rPr lang="ja-JP" altLang="en-US" sz="1100" dirty="0" smtClean="0">
                <a:solidFill>
                  <a:prstClr val="black"/>
                </a:solidFill>
                <a:latin typeface="メイリオ" panose="020B0604030504040204" pitchFamily="50" charset="-128"/>
                <a:ea typeface="メイリオ" panose="020B0604030504040204" pitchFamily="50" charset="-128"/>
              </a:rPr>
              <a:t>休日など）にシフトさせる</a:t>
            </a:r>
            <a:r>
              <a:rPr lang="ja-JP" altLang="en-US" sz="1100" dirty="0">
                <a:solidFill>
                  <a:prstClr val="black"/>
                </a:solidFill>
                <a:latin typeface="メイリオ" panose="020B0604030504040204" pitchFamily="50" charset="-128"/>
                <a:ea typeface="メイリオ" panose="020B0604030504040204" pitchFamily="50" charset="-128"/>
              </a:rPr>
              <a:t>ことにより</a:t>
            </a:r>
            <a:r>
              <a:rPr lang="ja-JP" altLang="en-US" sz="1100" dirty="0" smtClean="0">
                <a:solidFill>
                  <a:prstClr val="black"/>
                </a:solidFill>
                <a:latin typeface="メイリオ" panose="020B0604030504040204" pitchFamily="50" charset="-128"/>
                <a:ea typeface="メイリオ" panose="020B0604030504040204" pitchFamily="50" charset="-128"/>
              </a:rPr>
              <a:t>、電</a:t>
            </a:r>
            <a:r>
              <a:rPr lang="ja-JP" altLang="en-US" sz="1100" dirty="0">
                <a:solidFill>
                  <a:prstClr val="black"/>
                </a:solidFill>
                <a:latin typeface="メイリオ" panose="020B0604030504040204" pitchFamily="50" charset="-128"/>
                <a:ea typeface="メイリオ" panose="020B0604030504040204" pitchFamily="50" charset="-128"/>
              </a:rPr>
              <a:t>力量料金を抑えます。</a:t>
            </a:r>
            <a:endParaRPr lang="en-US" altLang="ja-JP" sz="1100" dirty="0">
              <a:solidFill>
                <a:prstClr val="black"/>
              </a:solidFill>
              <a:latin typeface="メイリオ" panose="020B0604030504040204" pitchFamily="50" charset="-128"/>
              <a:ea typeface="メイリオ" panose="020B0604030504040204" pitchFamily="50" charset="-128"/>
            </a:endParaRPr>
          </a:p>
        </p:txBody>
      </p:sp>
      <p:pic>
        <p:nvPicPr>
          <p:cNvPr id="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317" y="6197590"/>
            <a:ext cx="2892512" cy="157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8484" y="6202125"/>
            <a:ext cx="2845778" cy="1567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角丸四角形吹き出し 49"/>
          <p:cNvSpPr/>
          <p:nvPr/>
        </p:nvSpPr>
        <p:spPr>
          <a:xfrm>
            <a:off x="580005" y="7781092"/>
            <a:ext cx="2549188" cy="471579"/>
          </a:xfrm>
          <a:prstGeom prst="wedgeRoundRectCallout">
            <a:avLst>
              <a:gd name="adj1" fmla="val -5506"/>
              <a:gd name="adj2" fmla="val -68666"/>
              <a:gd name="adj3" fmla="val 16667"/>
            </a:avLst>
          </a:prstGeom>
          <a:ln w="12700">
            <a:solidFill>
              <a:schemeClr val="accent1"/>
            </a:solidFill>
          </a:ln>
        </p:spPr>
        <p:style>
          <a:lnRef idx="2">
            <a:schemeClr val="accent2"/>
          </a:lnRef>
          <a:fillRef idx="1">
            <a:schemeClr val="lt1"/>
          </a:fillRef>
          <a:effectRef idx="0">
            <a:schemeClr val="accent2"/>
          </a:effectRef>
          <a:fontRef idx="minor">
            <a:schemeClr val="dk1"/>
          </a:fontRef>
        </p:style>
        <p:txBody>
          <a:bodyPr lIns="101251" tIns="50626" rIns="101251" bIns="50626" rtlCol="0" anchor="ctr"/>
          <a:lstStyle/>
          <a:p>
            <a:pPr defTabSz="1012517"/>
            <a:r>
              <a:rPr lang="ja-JP" altLang="en-US" sz="1200" dirty="0" smtClean="0">
                <a:solidFill>
                  <a:prstClr val="black"/>
                </a:solidFill>
                <a:latin typeface="メイリオ" panose="020B0604030504040204" pitchFamily="50" charset="-128"/>
                <a:ea typeface="メイリオ" panose="020B0604030504040204" pitchFamily="50" charset="-128"/>
              </a:rPr>
              <a:t>電気料金</a:t>
            </a:r>
            <a:r>
              <a:rPr lang="ja-JP" altLang="en-US" sz="1200" dirty="0">
                <a:solidFill>
                  <a:prstClr val="black"/>
                </a:solidFill>
                <a:latin typeface="メイリオ" panose="020B0604030504040204" pitchFamily="50" charset="-128"/>
                <a:ea typeface="メイリオ" panose="020B0604030504040204" pitchFamily="50" charset="-128"/>
              </a:rPr>
              <a:t>の高い時間帯</a:t>
            </a:r>
            <a:r>
              <a:rPr lang="ja-JP" altLang="en-US" sz="1200" dirty="0" smtClean="0">
                <a:solidFill>
                  <a:prstClr val="black"/>
                </a:solidFill>
                <a:latin typeface="メイリオ" panose="020B0604030504040204" pitchFamily="50" charset="-128"/>
                <a:ea typeface="メイリオ" panose="020B0604030504040204" pitchFamily="50" charset="-128"/>
              </a:rPr>
              <a:t>に使</a:t>
            </a:r>
            <a:r>
              <a:rPr lang="ja-JP" altLang="en-US" sz="1200" dirty="0">
                <a:solidFill>
                  <a:prstClr val="black"/>
                </a:solidFill>
                <a:latin typeface="メイリオ" panose="020B0604030504040204" pitchFamily="50" charset="-128"/>
                <a:ea typeface="メイリオ" panose="020B0604030504040204" pitchFamily="50" charset="-128"/>
              </a:rPr>
              <a:t>用量が多くなって</a:t>
            </a:r>
            <a:r>
              <a:rPr lang="ja-JP" altLang="en-US" sz="1200" dirty="0" smtClean="0">
                <a:solidFill>
                  <a:prstClr val="black"/>
                </a:solidFill>
                <a:latin typeface="メイリオ" panose="020B0604030504040204" pitchFamily="50" charset="-128"/>
                <a:ea typeface="メイリオ" panose="020B0604030504040204" pitchFamily="50" charset="-128"/>
              </a:rPr>
              <a:t>いる⇒</a:t>
            </a:r>
            <a:r>
              <a:rPr lang="ja-JP" altLang="en-US" sz="1200" dirty="0">
                <a:solidFill>
                  <a:prstClr val="black"/>
                </a:solidFill>
                <a:latin typeface="メイリオ" panose="020B0604030504040204" pitchFamily="50" charset="-128"/>
                <a:ea typeface="メイリオ" panose="020B0604030504040204" pitchFamily="50" charset="-128"/>
              </a:rPr>
              <a:t>電力量料金　高</a:t>
            </a:r>
          </a:p>
        </p:txBody>
      </p:sp>
      <p:sp>
        <p:nvSpPr>
          <p:cNvPr id="51" name="角丸四角形吹き出し 50"/>
          <p:cNvSpPr/>
          <p:nvPr/>
        </p:nvSpPr>
        <p:spPr>
          <a:xfrm>
            <a:off x="4501773" y="7770000"/>
            <a:ext cx="2596889" cy="432048"/>
          </a:xfrm>
          <a:prstGeom prst="wedgeRoundRectCallout">
            <a:avLst>
              <a:gd name="adj1" fmla="val -28048"/>
              <a:gd name="adj2" fmla="val -62067"/>
              <a:gd name="adj3" fmla="val 16667"/>
            </a:avLst>
          </a:prstGeom>
          <a:ln w="12700">
            <a:solidFill>
              <a:srgbClr val="3366FF"/>
            </a:solidFill>
          </a:ln>
        </p:spPr>
        <p:style>
          <a:lnRef idx="2">
            <a:schemeClr val="accent2"/>
          </a:lnRef>
          <a:fillRef idx="1">
            <a:schemeClr val="lt1"/>
          </a:fillRef>
          <a:effectRef idx="0">
            <a:schemeClr val="accent2"/>
          </a:effectRef>
          <a:fontRef idx="minor">
            <a:schemeClr val="dk1"/>
          </a:fontRef>
        </p:style>
        <p:txBody>
          <a:bodyPr lIns="101251" tIns="50626" rIns="101251" bIns="50626" rtlCol="0" anchor="ctr"/>
          <a:lstStyle/>
          <a:p>
            <a:pPr defTabSz="1012517"/>
            <a:r>
              <a:rPr lang="ja-JP" altLang="en-US" sz="1200" dirty="0" smtClean="0">
                <a:solidFill>
                  <a:prstClr val="black"/>
                </a:solidFill>
                <a:latin typeface="メイリオ" panose="020B0604030504040204" pitchFamily="50" charset="-128"/>
                <a:ea typeface="メイリオ" panose="020B0604030504040204" pitchFamily="50" charset="-128"/>
              </a:rPr>
              <a:t>電気料金の安い時間帯に使</a:t>
            </a:r>
            <a:r>
              <a:rPr lang="ja-JP" altLang="en-US" sz="1200" dirty="0">
                <a:solidFill>
                  <a:prstClr val="black"/>
                </a:solidFill>
                <a:latin typeface="メイリオ" panose="020B0604030504040204" pitchFamily="50" charset="-128"/>
                <a:ea typeface="メイリオ" panose="020B0604030504040204" pitchFamily="50" charset="-128"/>
              </a:rPr>
              <a:t>用量</a:t>
            </a:r>
            <a:r>
              <a:rPr lang="ja-JP" altLang="en-US" sz="1200" dirty="0" smtClean="0">
                <a:solidFill>
                  <a:prstClr val="black"/>
                </a:solidFill>
                <a:latin typeface="メイリオ" panose="020B0604030504040204" pitchFamily="50" charset="-128"/>
                <a:ea typeface="メイリオ" panose="020B0604030504040204" pitchFamily="50" charset="-128"/>
              </a:rPr>
              <a:t>を</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r>
              <a:rPr lang="ja-JP" altLang="en-US" sz="1200" dirty="0" smtClean="0">
                <a:solidFill>
                  <a:prstClr val="black"/>
                </a:solidFill>
                <a:latin typeface="メイリオ" panose="020B0604030504040204" pitchFamily="50" charset="-128"/>
                <a:ea typeface="メイリオ" panose="020B0604030504040204" pitchFamily="50" charset="-128"/>
              </a:rPr>
              <a:t>シフトさせる⇒</a:t>
            </a:r>
            <a:r>
              <a:rPr lang="ja-JP" altLang="en-US" sz="1200" dirty="0">
                <a:solidFill>
                  <a:prstClr val="black"/>
                </a:solidFill>
                <a:latin typeface="メイリオ" panose="020B0604030504040204" pitchFamily="50" charset="-128"/>
                <a:ea typeface="メイリオ" panose="020B0604030504040204" pitchFamily="50" charset="-128"/>
              </a:rPr>
              <a:t>電力量料金　安</a:t>
            </a:r>
          </a:p>
        </p:txBody>
      </p:sp>
      <p:sp>
        <p:nvSpPr>
          <p:cNvPr id="52" name="右矢印 51"/>
          <p:cNvSpPr/>
          <p:nvPr/>
        </p:nvSpPr>
        <p:spPr>
          <a:xfrm>
            <a:off x="3247349" y="6588420"/>
            <a:ext cx="1207614" cy="609952"/>
          </a:xfrm>
          <a:prstGeom prst="rightArrow">
            <a:avLst>
              <a:gd name="adj1" fmla="val 53453"/>
              <a:gd name="adj2" fmla="val 36174"/>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1251" tIns="50626" rIns="101251" bIns="50626" rtlCol="0" anchor="ctr"/>
          <a:lstStyle/>
          <a:p>
            <a:pPr algn="ctr" defTabSz="1012517"/>
            <a:r>
              <a:rPr lang="ja-JP" altLang="en-US" sz="1100" dirty="0">
                <a:solidFill>
                  <a:prstClr val="white"/>
                </a:solidFill>
                <a:latin typeface="メイリオ" panose="020B0604030504040204" pitchFamily="50" charset="-128"/>
                <a:ea typeface="メイリオ" panose="020B0604030504040204" pitchFamily="50" charset="-128"/>
              </a:rPr>
              <a:t>ピークシフト</a:t>
            </a:r>
          </a:p>
        </p:txBody>
      </p:sp>
      <p:sp>
        <p:nvSpPr>
          <p:cNvPr id="53" name="テキスト ボックス 52"/>
          <p:cNvSpPr txBox="1"/>
          <p:nvPr/>
        </p:nvSpPr>
        <p:spPr>
          <a:xfrm>
            <a:off x="3188166" y="7181326"/>
            <a:ext cx="1326884" cy="840905"/>
          </a:xfrm>
          <a:prstGeom prst="rect">
            <a:avLst/>
          </a:prstGeom>
          <a:noFill/>
        </p:spPr>
        <p:txBody>
          <a:bodyPr wrap="square" lIns="101251" tIns="50626" rIns="101251" bIns="50626" rtlCol="0">
            <a:spAutoFit/>
          </a:bodyPr>
          <a:lstStyle/>
          <a:p>
            <a:pPr defTabSz="1012517"/>
            <a:r>
              <a:rPr lang="ja-JP" altLang="en-US" sz="1200" b="1" dirty="0">
                <a:solidFill>
                  <a:srgbClr val="FF0000"/>
                </a:solidFill>
                <a:latin typeface="メイリオ" panose="020B0604030504040204" pitchFamily="50" charset="-128"/>
                <a:ea typeface="メイリオ" panose="020B0604030504040204" pitchFamily="50" charset="-128"/>
              </a:rPr>
              <a:t>電力ピーク</a:t>
            </a:r>
            <a:r>
              <a:rPr lang="ja-JP" altLang="en-US" sz="1200" b="1" dirty="0" smtClean="0">
                <a:solidFill>
                  <a:srgbClr val="FF0000"/>
                </a:solidFill>
                <a:latin typeface="メイリオ" panose="020B0604030504040204" pitchFamily="50" charset="-128"/>
                <a:ea typeface="メイリオ" panose="020B0604030504040204" pitchFamily="50" charset="-128"/>
              </a:rPr>
              <a:t>を</a:t>
            </a:r>
            <a:endParaRPr lang="en-US" altLang="ja-JP" sz="1200" b="1" dirty="0" smtClean="0">
              <a:solidFill>
                <a:srgbClr val="FF0000"/>
              </a:solidFill>
              <a:latin typeface="メイリオ" panose="020B0604030504040204" pitchFamily="50" charset="-128"/>
              <a:ea typeface="メイリオ" panose="020B0604030504040204" pitchFamily="50" charset="-128"/>
            </a:endParaRPr>
          </a:p>
          <a:p>
            <a:pPr defTabSz="1012517"/>
            <a:r>
              <a:rPr lang="ja-JP" altLang="en-US" sz="1200" b="1" dirty="0" smtClean="0">
                <a:solidFill>
                  <a:srgbClr val="FF0000"/>
                </a:solidFill>
                <a:latin typeface="メイリオ" panose="020B0604030504040204" pitchFamily="50" charset="-128"/>
                <a:ea typeface="メイリオ" panose="020B0604030504040204" pitchFamily="50" charset="-128"/>
              </a:rPr>
              <a:t>電気料金</a:t>
            </a:r>
            <a:r>
              <a:rPr lang="ja-JP" altLang="en-US" sz="1200" b="1" dirty="0">
                <a:solidFill>
                  <a:srgbClr val="FF0000"/>
                </a:solidFill>
                <a:latin typeface="メイリオ" panose="020B0604030504040204" pitchFamily="50" charset="-128"/>
                <a:ea typeface="メイリオ" panose="020B0604030504040204" pitchFamily="50" charset="-128"/>
              </a:rPr>
              <a:t>の</a:t>
            </a:r>
            <a:endParaRPr lang="en-US" altLang="ja-JP" sz="1200" b="1" dirty="0">
              <a:solidFill>
                <a:srgbClr val="FF0000"/>
              </a:solidFill>
              <a:latin typeface="メイリオ" panose="020B0604030504040204" pitchFamily="50" charset="-128"/>
              <a:ea typeface="メイリオ" panose="020B0604030504040204" pitchFamily="50" charset="-128"/>
            </a:endParaRPr>
          </a:p>
          <a:p>
            <a:pPr defTabSz="1012517"/>
            <a:r>
              <a:rPr lang="ja-JP" altLang="en-US" sz="1200" b="1" dirty="0">
                <a:solidFill>
                  <a:srgbClr val="FF0000"/>
                </a:solidFill>
                <a:latin typeface="メイリオ" panose="020B0604030504040204" pitchFamily="50" charset="-128"/>
                <a:ea typeface="メイリオ" panose="020B0604030504040204" pitchFamily="50" charset="-128"/>
              </a:rPr>
              <a:t>安い時間帯</a:t>
            </a:r>
            <a:r>
              <a:rPr lang="ja-JP" altLang="en-US" sz="1200" b="1" dirty="0" smtClean="0">
                <a:solidFill>
                  <a:srgbClr val="FF0000"/>
                </a:solidFill>
                <a:latin typeface="メイリオ" panose="020B0604030504040204" pitchFamily="50" charset="-128"/>
                <a:ea typeface="メイリオ" panose="020B0604030504040204" pitchFamily="50" charset="-128"/>
              </a:rPr>
              <a:t>に</a:t>
            </a:r>
            <a:endParaRPr lang="en-US" altLang="ja-JP" sz="1200" b="1" dirty="0" smtClean="0">
              <a:solidFill>
                <a:srgbClr val="FF0000"/>
              </a:solidFill>
              <a:latin typeface="メイリオ" panose="020B0604030504040204" pitchFamily="50" charset="-128"/>
              <a:ea typeface="メイリオ" panose="020B0604030504040204" pitchFamily="50" charset="-128"/>
            </a:endParaRPr>
          </a:p>
          <a:p>
            <a:pPr defTabSz="1012517"/>
            <a:r>
              <a:rPr lang="ja-JP" altLang="en-US" sz="1200" b="1" dirty="0">
                <a:solidFill>
                  <a:srgbClr val="FF0000"/>
                </a:solidFill>
                <a:latin typeface="メイリオ" panose="020B0604030504040204" pitchFamily="50" charset="-128"/>
                <a:ea typeface="メイリオ" panose="020B0604030504040204" pitchFamily="50" charset="-128"/>
              </a:rPr>
              <a:t>シフト</a:t>
            </a:r>
            <a:r>
              <a:rPr lang="ja-JP" altLang="en-US" sz="1200" b="1" dirty="0" smtClean="0">
                <a:solidFill>
                  <a:srgbClr val="FF0000"/>
                </a:solidFill>
                <a:latin typeface="メイリオ" panose="020B0604030504040204" pitchFamily="50" charset="-128"/>
                <a:ea typeface="メイリオ" panose="020B0604030504040204" pitchFamily="50" charset="-128"/>
              </a:rPr>
              <a:t>させる</a:t>
            </a:r>
            <a:r>
              <a:rPr lang="ja-JP" altLang="en-US" sz="1200" b="1" dirty="0">
                <a:solidFill>
                  <a:srgbClr val="FF0000"/>
                </a:solidFill>
                <a:latin typeface="メイリオ" panose="020B0604030504040204" pitchFamily="50" charset="-128"/>
                <a:ea typeface="メイリオ" panose="020B0604030504040204" pitchFamily="50" charset="-128"/>
              </a:rPr>
              <a:t>！</a:t>
            </a:r>
          </a:p>
        </p:txBody>
      </p:sp>
      <p:sp>
        <p:nvSpPr>
          <p:cNvPr id="38" name="円/楕円 37"/>
          <p:cNvSpPr/>
          <p:nvPr/>
        </p:nvSpPr>
        <p:spPr>
          <a:xfrm>
            <a:off x="1409925" y="6266904"/>
            <a:ext cx="715584" cy="1431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101251" tIns="50626" rIns="101251" bIns="50626" rtlCol="0" anchor="ctr"/>
          <a:lstStyle/>
          <a:p>
            <a:pPr algn="ctr" defTabSz="1012517"/>
            <a:endParaRPr lang="ja-JP" altLang="en-US">
              <a:solidFill>
                <a:prstClr val="white"/>
              </a:solidFill>
            </a:endParaRPr>
          </a:p>
        </p:txBody>
      </p:sp>
      <p:sp>
        <p:nvSpPr>
          <p:cNvPr id="39" name="円/楕円 38"/>
          <p:cNvSpPr/>
          <p:nvPr/>
        </p:nvSpPr>
        <p:spPr>
          <a:xfrm>
            <a:off x="4722293" y="6266904"/>
            <a:ext cx="715584" cy="1431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101251" tIns="50626" rIns="101251" bIns="50626" rtlCol="0" anchor="ctr"/>
          <a:lstStyle/>
          <a:p>
            <a:pPr algn="ctr" defTabSz="1012517"/>
            <a:endParaRPr lang="ja-JP" altLang="en-US">
              <a:solidFill>
                <a:prstClr val="white"/>
              </a:solidFill>
            </a:endParaRPr>
          </a:p>
        </p:txBody>
      </p:sp>
      <p:sp>
        <p:nvSpPr>
          <p:cNvPr id="40" name="二等辺三角形 39"/>
          <p:cNvSpPr/>
          <p:nvPr/>
        </p:nvSpPr>
        <p:spPr>
          <a:xfrm rot="10800000">
            <a:off x="2773580" y="8526936"/>
            <a:ext cx="1919336" cy="395944"/>
          </a:xfrm>
          <a:prstGeom prst="triangle">
            <a:avLst/>
          </a:prstGeom>
          <a:ln>
            <a:noFill/>
          </a:ln>
        </p:spPr>
        <p:style>
          <a:lnRef idx="1">
            <a:schemeClr val="accent5"/>
          </a:lnRef>
          <a:fillRef idx="2">
            <a:schemeClr val="accent5"/>
          </a:fillRef>
          <a:effectRef idx="1">
            <a:schemeClr val="accent5"/>
          </a:effectRef>
          <a:fontRef idx="minor">
            <a:schemeClr val="dk1"/>
          </a:fontRef>
        </p:style>
        <p:txBody>
          <a:bodyPr lIns="101251" tIns="50626" rIns="101251" bIns="50626" spcCol="0" rtlCol="0" anchor="ctr"/>
          <a:lstStyle/>
          <a:p>
            <a:pPr algn="ctr" defTabSz="1012517"/>
            <a:endParaRPr lang="ja-JP" altLang="en-US">
              <a:solidFill>
                <a:prstClr val="black"/>
              </a:solidFill>
            </a:endParaRPr>
          </a:p>
        </p:txBody>
      </p:sp>
      <p:sp>
        <p:nvSpPr>
          <p:cNvPr id="41" name="テキスト ボックス 40"/>
          <p:cNvSpPr txBox="1"/>
          <p:nvPr/>
        </p:nvSpPr>
        <p:spPr>
          <a:xfrm>
            <a:off x="610379" y="8600069"/>
            <a:ext cx="6267611" cy="286907"/>
          </a:xfrm>
          <a:prstGeom prst="rect">
            <a:avLst/>
          </a:prstGeom>
          <a:noFill/>
        </p:spPr>
        <p:txBody>
          <a:bodyPr wrap="square" lIns="101251" tIns="50626" rIns="101251" bIns="50626" rtlCol="0">
            <a:spAutoFit/>
          </a:bodyPr>
          <a:lstStyle/>
          <a:p>
            <a:pPr algn="ctr" defTabSz="1012517"/>
            <a:r>
              <a:rPr lang="ja-JP" altLang="en-US" sz="1200" b="1" dirty="0">
                <a:solidFill>
                  <a:prstClr val="black"/>
                </a:solidFill>
                <a:latin typeface="メイリオ" panose="020B0604030504040204" pitchFamily="50" charset="-128"/>
                <a:ea typeface="メイリオ" panose="020B0604030504040204" pitchFamily="50" charset="-128"/>
              </a:rPr>
              <a:t>これらの節電対策を効果的に進めるには、デマンド監視装置の導入が有効です。</a:t>
            </a:r>
            <a:endParaRPr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42" name="テキスト ボックス 41"/>
          <p:cNvSpPr txBox="1"/>
          <p:nvPr/>
        </p:nvSpPr>
        <p:spPr>
          <a:xfrm>
            <a:off x="335911" y="9047691"/>
            <a:ext cx="6857908" cy="1032607"/>
          </a:xfrm>
          <a:prstGeom prst="rect">
            <a:avLst/>
          </a:prstGeom>
          <a:solidFill>
            <a:schemeClr val="accent4">
              <a:lumMod val="40000"/>
              <a:lumOff val="60000"/>
            </a:schemeClr>
          </a:solidFill>
          <a:ln>
            <a:noFill/>
          </a:ln>
        </p:spPr>
        <p:style>
          <a:lnRef idx="1">
            <a:schemeClr val="accent6"/>
          </a:lnRef>
          <a:fillRef idx="3">
            <a:schemeClr val="accent6"/>
          </a:fillRef>
          <a:effectRef idx="2">
            <a:schemeClr val="accent6"/>
          </a:effectRef>
          <a:fontRef idx="minor">
            <a:schemeClr val="lt1"/>
          </a:fontRef>
        </p:style>
        <p:txBody>
          <a:bodyPr wrap="square" lIns="101251" tIns="50626" rIns="101251" bIns="50626" rtlCol="0">
            <a:noAutofit/>
          </a:bodyPr>
          <a:lstStyle/>
          <a:p>
            <a:pPr defTabSz="1012517"/>
            <a:r>
              <a:rPr lang="ja-JP" altLang="en-US" sz="1200" dirty="0" smtClean="0">
                <a:solidFill>
                  <a:schemeClr val="tx1"/>
                </a:solidFill>
                <a:latin typeface="メイリオ" panose="020B0604030504040204" pitchFamily="50" charset="-128"/>
                <a:ea typeface="メイリオ" panose="020B0604030504040204" pitchFamily="50" charset="-128"/>
              </a:rPr>
              <a:t>デマンド</a:t>
            </a:r>
            <a:r>
              <a:rPr lang="ja-JP" altLang="en-US" sz="1200" dirty="0">
                <a:solidFill>
                  <a:schemeClr val="tx1"/>
                </a:solidFill>
                <a:latin typeface="メイリオ" panose="020B0604030504040204" pitchFamily="50" charset="-128"/>
                <a:ea typeface="メイリオ" panose="020B0604030504040204" pitchFamily="50" charset="-128"/>
              </a:rPr>
              <a:t>監視</a:t>
            </a:r>
            <a:r>
              <a:rPr lang="ja-JP" altLang="en-US" sz="1200" dirty="0" smtClean="0">
                <a:solidFill>
                  <a:schemeClr val="tx1"/>
                </a:solidFill>
                <a:latin typeface="メイリオ" panose="020B0604030504040204" pitchFamily="50" charset="-128"/>
                <a:ea typeface="メイリオ" panose="020B0604030504040204" pitchFamily="50" charset="-128"/>
              </a:rPr>
              <a:t>装置：あらかじめ</a:t>
            </a:r>
            <a:r>
              <a:rPr lang="ja-JP" altLang="en-US" sz="1200" dirty="0">
                <a:solidFill>
                  <a:schemeClr val="tx1"/>
                </a:solidFill>
                <a:latin typeface="メイリオ" panose="020B0604030504040204" pitchFamily="50" charset="-128"/>
                <a:ea typeface="メイリオ" panose="020B0604030504040204" pitchFamily="50" charset="-128"/>
              </a:rPr>
              <a:t>設定した目標電力を超えそう</a:t>
            </a:r>
            <a:r>
              <a:rPr lang="ja-JP" altLang="en-US" sz="1200" dirty="0" smtClean="0">
                <a:solidFill>
                  <a:schemeClr val="tx1"/>
                </a:solidFill>
                <a:latin typeface="メイリオ" panose="020B0604030504040204" pitchFamily="50" charset="-128"/>
                <a:ea typeface="メイリオ" panose="020B0604030504040204" pitchFamily="50" charset="-128"/>
              </a:rPr>
              <a:t>になったとき、</a:t>
            </a:r>
            <a:endParaRPr lang="en-US" altLang="ja-JP" sz="1200" dirty="0" smtClean="0">
              <a:solidFill>
                <a:schemeClr val="tx1"/>
              </a:solidFill>
              <a:latin typeface="メイリオ" panose="020B0604030504040204" pitchFamily="50" charset="-128"/>
              <a:ea typeface="メイリオ" panose="020B0604030504040204" pitchFamily="50" charset="-128"/>
            </a:endParaRPr>
          </a:p>
          <a:p>
            <a:pPr defTabSz="1012517"/>
            <a:r>
              <a:rPr lang="ja-JP" altLang="en-US" sz="1200" dirty="0">
                <a:solidFill>
                  <a:schemeClr val="tx1"/>
                </a:solidFill>
                <a:latin typeface="メイリオ" panose="020B0604030504040204" pitchFamily="50" charset="-128"/>
                <a:ea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rPr>
              <a:t>　　　　　　　   警報</a:t>
            </a:r>
            <a:r>
              <a:rPr lang="ja-JP" altLang="en-US" sz="1200" dirty="0">
                <a:solidFill>
                  <a:schemeClr val="tx1"/>
                </a:solidFill>
                <a:latin typeface="メイリオ" panose="020B0604030504040204" pitchFamily="50" charset="-128"/>
                <a:ea typeface="メイリオ" panose="020B0604030504040204" pitchFamily="50" charset="-128"/>
              </a:rPr>
              <a:t>などでお知らせします</a:t>
            </a:r>
            <a:r>
              <a:rPr lang="ja-JP" altLang="en-US" sz="1200" dirty="0" smtClean="0">
                <a:solidFill>
                  <a:schemeClr val="tx1"/>
                </a:solidFill>
                <a:latin typeface="メイリオ" panose="020B0604030504040204" pitchFamily="50" charset="-128"/>
                <a:ea typeface="メイリオ" panose="020B0604030504040204" pitchFamily="50" charset="-128"/>
              </a:rPr>
              <a:t>。</a:t>
            </a:r>
            <a:endParaRPr lang="en-US" altLang="ja-JP" sz="1200" dirty="0" smtClean="0">
              <a:solidFill>
                <a:schemeClr val="tx1"/>
              </a:solidFill>
              <a:latin typeface="メイリオ" panose="020B0604030504040204" pitchFamily="50" charset="-128"/>
              <a:ea typeface="メイリオ" panose="020B0604030504040204" pitchFamily="50" charset="-128"/>
            </a:endParaRPr>
          </a:p>
          <a:p>
            <a:pPr defTabSz="1012517">
              <a:spcBef>
                <a:spcPts val="600"/>
              </a:spcBef>
            </a:pPr>
            <a:r>
              <a:rPr lang="en-US" altLang="ja-JP" sz="1200" dirty="0" smtClean="0">
                <a:solidFill>
                  <a:schemeClr val="tx1"/>
                </a:solidFill>
                <a:latin typeface="メイリオ" panose="020B0604030504040204" pitchFamily="50" charset="-128"/>
                <a:ea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rPr>
              <a:t>メリット</a:t>
            </a:r>
            <a:r>
              <a:rPr lang="en-US" altLang="ja-JP" sz="1200" dirty="0" smtClean="0">
                <a:solidFill>
                  <a:schemeClr val="tx1"/>
                </a:solidFill>
                <a:latin typeface="メイリオ" panose="020B0604030504040204" pitchFamily="50" charset="-128"/>
                <a:ea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rPr>
              <a:t>Ⅰ</a:t>
            </a:r>
            <a:r>
              <a:rPr lang="ja-JP" altLang="en-US" sz="1200" dirty="0" err="1" smtClean="0">
                <a:solidFill>
                  <a:schemeClr val="tx1"/>
                </a:solidFill>
                <a:latin typeface="メイリオ" panose="020B0604030504040204" pitchFamily="50" charset="-128"/>
                <a:ea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rPr>
              <a:t>電気</a:t>
            </a:r>
            <a:r>
              <a:rPr lang="ja-JP" altLang="en-US" sz="1200" dirty="0">
                <a:solidFill>
                  <a:schemeClr val="tx1"/>
                </a:solidFill>
                <a:latin typeface="メイリオ" panose="020B0604030504040204" pitchFamily="50" charset="-128"/>
                <a:ea typeface="メイリオ" panose="020B0604030504040204" pitchFamily="50" charset="-128"/>
              </a:rPr>
              <a:t>の使用状況の見える化が可能です。</a:t>
            </a:r>
            <a:endParaRPr lang="en-US" altLang="ja-JP" sz="1200" dirty="0">
              <a:solidFill>
                <a:schemeClr val="tx1"/>
              </a:solidFill>
              <a:latin typeface="メイリオ" panose="020B0604030504040204" pitchFamily="50" charset="-128"/>
              <a:ea typeface="メイリオ" panose="020B0604030504040204" pitchFamily="50" charset="-128"/>
            </a:endParaRPr>
          </a:p>
          <a:p>
            <a:pPr defTabSz="1012517"/>
            <a:r>
              <a:rPr lang="ja-JP" altLang="en-US" sz="1200" dirty="0" smtClean="0">
                <a:solidFill>
                  <a:schemeClr val="tx1"/>
                </a:solidFill>
                <a:latin typeface="メイリオ" panose="020B0604030504040204" pitchFamily="50" charset="-128"/>
                <a:ea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rPr>
              <a:t>Ⅱ</a:t>
            </a:r>
            <a:r>
              <a:rPr lang="ja-JP" altLang="en-US" sz="1200" dirty="0" err="1" smtClean="0">
                <a:solidFill>
                  <a:schemeClr val="tx1"/>
                </a:solidFill>
                <a:latin typeface="メイリオ" panose="020B0604030504040204" pitchFamily="50" charset="-128"/>
                <a:ea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rPr>
              <a:t>目標</a:t>
            </a:r>
            <a:r>
              <a:rPr lang="ja-JP" altLang="en-US" sz="1200" dirty="0">
                <a:solidFill>
                  <a:schemeClr val="tx1"/>
                </a:solidFill>
                <a:latin typeface="メイリオ" panose="020B0604030504040204" pitchFamily="50" charset="-128"/>
                <a:ea typeface="メイリオ" panose="020B0604030504040204" pitchFamily="50" charset="-128"/>
              </a:rPr>
              <a:t>電力の超過の恐れがあるときに“気づき”を与えます。</a:t>
            </a:r>
            <a:endParaRPr lang="en-US" altLang="ja-JP" sz="1200" dirty="0">
              <a:solidFill>
                <a:schemeClr val="tx1"/>
              </a:solidFill>
              <a:latin typeface="メイリオ" panose="020B0604030504040204" pitchFamily="50" charset="-128"/>
              <a:ea typeface="メイリオ" panose="020B0604030504040204" pitchFamily="50" charset="-128"/>
            </a:endParaRPr>
          </a:p>
          <a:p>
            <a:pPr defTabSz="1012517"/>
            <a:r>
              <a:rPr lang="ja-JP" altLang="en-US" sz="1200" dirty="0" smtClean="0">
                <a:solidFill>
                  <a:schemeClr val="tx1"/>
                </a:solidFill>
                <a:latin typeface="メイリオ" panose="020B0604030504040204" pitchFamily="50" charset="-128"/>
                <a:ea typeface="メイリオ" panose="020B0604030504040204" pitchFamily="50" charset="-128"/>
              </a:rPr>
              <a:t>　                        </a:t>
            </a:r>
            <a:r>
              <a:rPr lang="en-US" altLang="ja-JP" sz="1200" dirty="0" smtClean="0">
                <a:solidFill>
                  <a:schemeClr val="tx1"/>
                </a:solidFill>
                <a:latin typeface="メイリオ" panose="020B0604030504040204" pitchFamily="50" charset="-128"/>
                <a:ea typeface="メイリオ" panose="020B0604030504040204" pitchFamily="50" charset="-128"/>
              </a:rPr>
              <a:t>Ⅲ</a:t>
            </a:r>
            <a:r>
              <a:rPr lang="ja-JP" altLang="en-US" sz="1200" dirty="0" err="1" smtClean="0">
                <a:solidFill>
                  <a:schemeClr val="tx1"/>
                </a:solidFill>
                <a:latin typeface="メイリオ" panose="020B0604030504040204" pitchFamily="50" charset="-128"/>
                <a:ea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rPr>
              <a:t>負荷</a:t>
            </a:r>
            <a:r>
              <a:rPr lang="ja-JP" altLang="en-US" sz="1200" dirty="0">
                <a:solidFill>
                  <a:schemeClr val="tx1"/>
                </a:solidFill>
                <a:latin typeface="メイリオ" panose="020B0604030504040204" pitchFamily="50" charset="-128"/>
                <a:ea typeface="メイリオ" panose="020B0604030504040204" pitchFamily="50" charset="-128"/>
              </a:rPr>
              <a:t>の自動制御も可能です。</a:t>
            </a:r>
            <a:endParaRPr lang="en-US" altLang="ja-JP" sz="1200" dirty="0">
              <a:solidFill>
                <a:schemeClr val="tx1"/>
              </a:solidFill>
              <a:latin typeface="メイリオ" panose="020B0604030504040204" pitchFamily="50" charset="-128"/>
              <a:ea typeface="メイリオ" panose="020B0604030504040204" pitchFamily="50" charset="-128"/>
            </a:endParaRPr>
          </a:p>
        </p:txBody>
      </p:sp>
      <p:grpSp>
        <p:nvGrpSpPr>
          <p:cNvPr id="43" name="Group 5"/>
          <p:cNvGrpSpPr>
            <a:grpSpLocks noChangeAspect="1"/>
          </p:cNvGrpSpPr>
          <p:nvPr/>
        </p:nvGrpSpPr>
        <p:grpSpPr bwMode="auto">
          <a:xfrm>
            <a:off x="6205831" y="9101058"/>
            <a:ext cx="966914" cy="820015"/>
            <a:chOff x="3201" y="5030"/>
            <a:chExt cx="908" cy="726"/>
          </a:xfrm>
        </p:grpSpPr>
        <p:sp>
          <p:nvSpPr>
            <p:cNvPr id="54" name="AutoShape 4"/>
            <p:cNvSpPr>
              <a:spLocks noChangeAspect="1" noChangeArrowheads="1" noTextEdit="1"/>
            </p:cNvSpPr>
            <p:nvPr/>
          </p:nvSpPr>
          <p:spPr bwMode="auto">
            <a:xfrm>
              <a:off x="3201" y="5030"/>
              <a:ext cx="908" cy="7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012517"/>
              <a:endParaRPr lang="ja-JP" altLang="en-US">
                <a:solidFill>
                  <a:prstClr val="black"/>
                </a:solidFill>
              </a:endParaRPr>
            </a:p>
          </p:txBody>
        </p:sp>
        <p:pic>
          <p:nvPicPr>
            <p:cNvPr id="5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1" y="5030"/>
              <a:ext cx="913" cy="7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57" name="テキスト ボックス 56"/>
          <p:cNvSpPr txBox="1"/>
          <p:nvPr/>
        </p:nvSpPr>
        <p:spPr>
          <a:xfrm>
            <a:off x="5648238" y="9905297"/>
            <a:ext cx="1660785" cy="239042"/>
          </a:xfrm>
          <a:prstGeom prst="rect">
            <a:avLst/>
          </a:prstGeom>
          <a:noFill/>
        </p:spPr>
        <p:txBody>
          <a:bodyPr wrap="square" lIns="99569" tIns="49785" rIns="99569" bIns="49785" rtlCol="0">
            <a:spAutoFit/>
          </a:bodyPr>
          <a:lstStyle/>
          <a:p>
            <a:r>
              <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出典：経済産業省資料より</a:t>
            </a:r>
            <a:r>
              <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336973" y="5321727"/>
            <a:ext cx="3816424" cy="288033"/>
          </a:xfrm>
          <a:prstGeom prst="roundRect">
            <a:avLst>
              <a:gd name="adj" fmla="val 0"/>
            </a:avLst>
          </a:prstGeom>
          <a:solidFill>
            <a:srgbClr val="0070C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②電力量料金を下げるには（ピークシフト）</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スライド番号プレースホルダー 1"/>
          <p:cNvSpPr txBox="1">
            <a:spLocks/>
          </p:cNvSpPr>
          <p:nvPr/>
        </p:nvSpPr>
        <p:spPr>
          <a:xfrm>
            <a:off x="3300578" y="10102598"/>
            <a:ext cx="720079" cy="569323"/>
          </a:xfrm>
          <a:prstGeom prst="rect">
            <a:avLst/>
          </a:prstGeom>
        </p:spPr>
        <p:txBody>
          <a:bodyPr vert="horz" lIns="99569" tIns="49785" rIns="99569" bIns="49785" rtlCol="0" anchor="ctr"/>
          <a:lstStyle>
            <a:defPPr>
              <a:defRPr lang="ja-JP"/>
            </a:defPPr>
            <a:lvl1pPr marL="0" algn="r" defTabSz="995690" rtl="0" eaLnBrk="1" latinLnBrk="0" hangingPunct="1">
              <a:defRPr kumimoji="1" sz="1300" kern="1200">
                <a:solidFill>
                  <a:schemeClr val="tx1">
                    <a:tint val="75000"/>
                  </a:schemeClr>
                </a:solidFill>
                <a:latin typeface="+mn-lt"/>
                <a:ea typeface="+mn-ea"/>
                <a:cs typeface="+mn-cs"/>
              </a:defRPr>
            </a:lvl1pPr>
            <a:lvl2pPr marL="497845" algn="l" defTabSz="995690" rtl="0" eaLnBrk="1" latinLnBrk="0" hangingPunct="1">
              <a:defRPr kumimoji="1" sz="2000" kern="1200">
                <a:solidFill>
                  <a:schemeClr val="tx1"/>
                </a:solidFill>
                <a:latin typeface="+mn-lt"/>
                <a:ea typeface="+mn-ea"/>
                <a:cs typeface="+mn-cs"/>
              </a:defRPr>
            </a:lvl2pPr>
            <a:lvl3pPr marL="995690" algn="l" defTabSz="995690" rtl="0" eaLnBrk="1" latinLnBrk="0" hangingPunct="1">
              <a:defRPr kumimoji="1" sz="2000" kern="1200">
                <a:solidFill>
                  <a:schemeClr val="tx1"/>
                </a:solidFill>
                <a:latin typeface="+mn-lt"/>
                <a:ea typeface="+mn-ea"/>
                <a:cs typeface="+mn-cs"/>
              </a:defRPr>
            </a:lvl3pPr>
            <a:lvl4pPr marL="1493535" algn="l" defTabSz="995690" rtl="0" eaLnBrk="1" latinLnBrk="0" hangingPunct="1">
              <a:defRPr kumimoji="1" sz="2000" kern="1200">
                <a:solidFill>
                  <a:schemeClr val="tx1"/>
                </a:solidFill>
                <a:latin typeface="+mn-lt"/>
                <a:ea typeface="+mn-ea"/>
                <a:cs typeface="+mn-cs"/>
              </a:defRPr>
            </a:lvl4pPr>
            <a:lvl5pPr marL="1991380" algn="l" defTabSz="995690" rtl="0" eaLnBrk="1" latinLnBrk="0" hangingPunct="1">
              <a:defRPr kumimoji="1" sz="2000" kern="1200">
                <a:solidFill>
                  <a:schemeClr val="tx1"/>
                </a:solidFill>
                <a:latin typeface="+mn-lt"/>
                <a:ea typeface="+mn-ea"/>
                <a:cs typeface="+mn-cs"/>
              </a:defRPr>
            </a:lvl5pPr>
            <a:lvl6pPr marL="2489225" algn="l" defTabSz="995690" rtl="0" eaLnBrk="1" latinLnBrk="0" hangingPunct="1">
              <a:defRPr kumimoji="1" sz="2000" kern="1200">
                <a:solidFill>
                  <a:schemeClr val="tx1"/>
                </a:solidFill>
                <a:latin typeface="+mn-lt"/>
                <a:ea typeface="+mn-ea"/>
                <a:cs typeface="+mn-cs"/>
              </a:defRPr>
            </a:lvl6pPr>
            <a:lvl7pPr marL="2987070" algn="l" defTabSz="995690" rtl="0" eaLnBrk="1" latinLnBrk="0" hangingPunct="1">
              <a:defRPr kumimoji="1" sz="2000" kern="1200">
                <a:solidFill>
                  <a:schemeClr val="tx1"/>
                </a:solidFill>
                <a:latin typeface="+mn-lt"/>
                <a:ea typeface="+mn-ea"/>
                <a:cs typeface="+mn-cs"/>
              </a:defRPr>
            </a:lvl7pPr>
            <a:lvl8pPr marL="3484916" algn="l" defTabSz="995690" rtl="0" eaLnBrk="1" latinLnBrk="0" hangingPunct="1">
              <a:defRPr kumimoji="1" sz="2000" kern="1200">
                <a:solidFill>
                  <a:schemeClr val="tx1"/>
                </a:solidFill>
                <a:latin typeface="+mn-lt"/>
                <a:ea typeface="+mn-ea"/>
                <a:cs typeface="+mn-cs"/>
              </a:defRPr>
            </a:lvl8pPr>
            <a:lvl9pPr marL="3982761" algn="l" defTabSz="995690" rtl="0" eaLnBrk="1" latinLnBrk="0" hangingPunct="1">
              <a:defRPr kumimoji="1" sz="2000" kern="1200">
                <a:solidFill>
                  <a:schemeClr val="tx1"/>
                </a:solidFill>
                <a:latin typeface="+mn-lt"/>
                <a:ea typeface="+mn-ea"/>
                <a:cs typeface="+mn-cs"/>
              </a:defRPr>
            </a:lvl9pPr>
          </a:lstStyle>
          <a:p>
            <a:r>
              <a:rPr lang="ja-JP" altLang="en-US" dirty="0" smtClean="0"/>
              <a:t>－３－</a:t>
            </a:r>
            <a:endParaRPr lang="ja-JP" altLang="en-US" dirty="0"/>
          </a:p>
        </p:txBody>
      </p:sp>
      <p:sp>
        <p:nvSpPr>
          <p:cNvPr id="8" name="雲形吹き出し 7"/>
          <p:cNvSpPr/>
          <p:nvPr/>
        </p:nvSpPr>
        <p:spPr>
          <a:xfrm>
            <a:off x="4977665" y="1458268"/>
            <a:ext cx="2426838" cy="864096"/>
          </a:xfrm>
          <a:prstGeom prst="cloudCallout">
            <a:avLst>
              <a:gd name="adj1" fmla="val -68412"/>
              <a:gd name="adj2" fmla="val 50101"/>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テナントと協力しての実施が必要です！</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59912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32149" y="7490390"/>
            <a:ext cx="6901929" cy="2752854"/>
          </a:xfrm>
          <a:prstGeom prst="roundRect">
            <a:avLst>
              <a:gd name="adj" fmla="val 0"/>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251" tIns="50626" rIns="101251" bIns="50626" rtlCol="0" anchor="t" anchorCtr="0"/>
          <a:lstStyle/>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p:txBody>
      </p:sp>
      <p:sp>
        <p:nvSpPr>
          <p:cNvPr id="7" name="正方形/長方形 6"/>
          <p:cNvSpPr/>
          <p:nvPr/>
        </p:nvSpPr>
        <p:spPr>
          <a:xfrm>
            <a:off x="204204" y="6875790"/>
            <a:ext cx="7200799" cy="53339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ja-JP" altLang="en-US" b="1"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設備更新は計画的に</a:t>
            </a:r>
            <a:endParaRPr lang="ja-JP" altLang="en-US" b="1"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7" name="テキスト ボックス 46"/>
          <p:cNvSpPr txBox="1"/>
          <p:nvPr/>
        </p:nvSpPr>
        <p:spPr>
          <a:xfrm>
            <a:off x="436764" y="7490390"/>
            <a:ext cx="6968239" cy="2779897"/>
          </a:xfrm>
          <a:prstGeom prst="rect">
            <a:avLst/>
          </a:prstGeom>
          <a:noFill/>
        </p:spPr>
        <p:txBody>
          <a:bodyPr wrap="square" lIns="101251" tIns="50626" rIns="101251" bIns="50626" rtlCol="0">
            <a:spAutoFit/>
          </a:bodyPr>
          <a:lstStyle/>
          <a:p>
            <a:pPr defTabSz="1012517">
              <a:lnSpc>
                <a:spcPct val="150000"/>
              </a:lnSpc>
            </a:pPr>
            <a:r>
              <a:rPr lang="ja-JP" altLang="en-US" sz="1200" b="1" dirty="0" smtClean="0">
                <a:solidFill>
                  <a:prstClr val="black"/>
                </a:solidFill>
                <a:latin typeface="メイリオ" panose="020B0604030504040204" pitchFamily="50" charset="-128"/>
                <a:ea typeface="メイリオ" panose="020B0604030504040204" pitchFamily="50" charset="-128"/>
              </a:rPr>
              <a:t>➢</a:t>
            </a:r>
            <a:r>
              <a:rPr lang="ja-JP" altLang="en-US" sz="1200" b="1" u="sng" dirty="0" smtClean="0">
                <a:solidFill>
                  <a:prstClr val="black"/>
                </a:solidFill>
                <a:latin typeface="メイリオ" panose="020B0604030504040204" pitchFamily="50" charset="-128"/>
                <a:ea typeface="メイリオ" panose="020B0604030504040204" pitchFamily="50" charset="-128"/>
              </a:rPr>
              <a:t>耐用年数を踏まえて、計画的に設備を更新しましょう！</a:t>
            </a:r>
            <a:endParaRPr lang="en-US" altLang="ja-JP" sz="1200" b="1" u="sng"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・設備更新の時期が適切な時期を過ぎると、設備の性能が低下するとともに、故障や事故を</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招きやすくなります。</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・また、急な更新をせざるを得ない場合は、その時に有効な補助金が用意されていない可能性</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もあるなどのデメリットもあります。</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endParaRPr lang="ja-JP" altLang="en-US"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b="1" dirty="0" smtClean="0">
                <a:solidFill>
                  <a:prstClr val="black"/>
                </a:solidFill>
                <a:latin typeface="メイリオ" panose="020B0604030504040204" pitchFamily="50" charset="-128"/>
                <a:ea typeface="メイリオ" panose="020B0604030504040204" pitchFamily="50" charset="-128"/>
              </a:rPr>
              <a:t>➢</a:t>
            </a:r>
            <a:r>
              <a:rPr lang="ja-JP" altLang="en-US" sz="1200" b="1" u="sng" dirty="0" smtClean="0">
                <a:solidFill>
                  <a:prstClr val="black"/>
                </a:solidFill>
                <a:latin typeface="メイリオ" panose="020B0604030504040204" pitchFamily="50" charset="-128"/>
                <a:ea typeface="メイリオ" panose="020B0604030504040204" pitchFamily="50" charset="-128"/>
              </a:rPr>
              <a:t>導入する設備の規模を確認しましょう！</a:t>
            </a:r>
            <a:endParaRPr lang="en-US" altLang="ja-JP" sz="1200" b="1" u="sng" dirty="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・必要</a:t>
            </a:r>
            <a:r>
              <a:rPr lang="ja-JP" altLang="en-US" sz="1200" dirty="0">
                <a:solidFill>
                  <a:prstClr val="black"/>
                </a:solidFill>
                <a:latin typeface="メイリオ" panose="020B0604030504040204" pitchFamily="50" charset="-128"/>
                <a:ea typeface="メイリオ" panose="020B0604030504040204" pitchFamily="50" charset="-128"/>
              </a:rPr>
              <a:t>な能力に比べ、余裕が十分にある設備が入っている場合</a:t>
            </a:r>
            <a:r>
              <a:rPr lang="ja-JP" altLang="en-US" sz="1200" dirty="0" smtClean="0">
                <a:solidFill>
                  <a:prstClr val="black"/>
                </a:solidFill>
                <a:latin typeface="メイリオ" panose="020B0604030504040204" pitchFamily="50" charset="-128"/>
                <a:ea typeface="メイリオ" panose="020B0604030504040204" pitchFamily="50" charset="-128"/>
              </a:rPr>
              <a:t>がよくあります。</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・この場合、設備</a:t>
            </a:r>
            <a:r>
              <a:rPr lang="ja-JP" altLang="en-US" sz="1200" dirty="0">
                <a:solidFill>
                  <a:prstClr val="black"/>
                </a:solidFill>
                <a:latin typeface="メイリオ" panose="020B0604030504040204" pitchFamily="50" charset="-128"/>
                <a:ea typeface="メイリオ" panose="020B0604030504040204" pitchFamily="50" charset="-128"/>
              </a:rPr>
              <a:t>更新時</a:t>
            </a:r>
            <a:r>
              <a:rPr lang="ja-JP" altLang="en-US" sz="1200" dirty="0" smtClean="0">
                <a:solidFill>
                  <a:prstClr val="black"/>
                </a:solidFill>
                <a:latin typeface="メイリオ" panose="020B0604030504040204" pitchFamily="50" charset="-128"/>
                <a:ea typeface="メイリオ" panose="020B0604030504040204" pitchFamily="50" charset="-128"/>
              </a:rPr>
              <a:t>に現状の使用状況に合う規模に下げれば、</a:t>
            </a:r>
            <a:r>
              <a:rPr lang="ja-JP" altLang="en-US" sz="1200" dirty="0">
                <a:solidFill>
                  <a:prstClr val="black"/>
                </a:solidFill>
                <a:latin typeface="メイリオ" panose="020B0604030504040204" pitchFamily="50" charset="-128"/>
                <a:ea typeface="メイリオ" panose="020B0604030504040204" pitchFamily="50" charset="-128"/>
              </a:rPr>
              <a:t>設備</a:t>
            </a:r>
            <a:r>
              <a:rPr lang="ja-JP" altLang="en-US" sz="1200" dirty="0" smtClean="0">
                <a:solidFill>
                  <a:prstClr val="black"/>
                </a:solidFill>
                <a:latin typeface="メイリオ" panose="020B0604030504040204" pitchFamily="50" charset="-128"/>
                <a:ea typeface="メイリオ" panose="020B0604030504040204" pitchFamily="50" charset="-128"/>
              </a:rPr>
              <a:t>投資コストと運転コスト</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の抑制になり、電気</a:t>
            </a:r>
            <a:r>
              <a:rPr lang="ja-JP" altLang="en-US" sz="1200" dirty="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ガス料金を下げることができます。</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17" name="スライド番号プレースホルダー 1"/>
          <p:cNvSpPr txBox="1">
            <a:spLocks/>
          </p:cNvSpPr>
          <p:nvPr/>
        </p:nvSpPr>
        <p:spPr>
          <a:xfrm>
            <a:off x="3300578" y="10102598"/>
            <a:ext cx="720079" cy="569323"/>
          </a:xfrm>
          <a:prstGeom prst="rect">
            <a:avLst/>
          </a:prstGeom>
        </p:spPr>
        <p:txBody>
          <a:bodyPr vert="horz" lIns="99569" tIns="49785" rIns="99569" bIns="49785" rtlCol="0" anchor="ctr"/>
          <a:lstStyle>
            <a:defPPr>
              <a:defRPr lang="ja-JP"/>
            </a:defPPr>
            <a:lvl1pPr marL="0" algn="r" defTabSz="995690" rtl="0" eaLnBrk="1" latinLnBrk="0" hangingPunct="1">
              <a:defRPr kumimoji="1" sz="1300" kern="1200">
                <a:solidFill>
                  <a:schemeClr val="tx1">
                    <a:tint val="75000"/>
                  </a:schemeClr>
                </a:solidFill>
                <a:latin typeface="+mn-lt"/>
                <a:ea typeface="+mn-ea"/>
                <a:cs typeface="+mn-cs"/>
              </a:defRPr>
            </a:lvl1pPr>
            <a:lvl2pPr marL="497845" algn="l" defTabSz="995690" rtl="0" eaLnBrk="1" latinLnBrk="0" hangingPunct="1">
              <a:defRPr kumimoji="1" sz="2000" kern="1200">
                <a:solidFill>
                  <a:schemeClr val="tx1"/>
                </a:solidFill>
                <a:latin typeface="+mn-lt"/>
                <a:ea typeface="+mn-ea"/>
                <a:cs typeface="+mn-cs"/>
              </a:defRPr>
            </a:lvl2pPr>
            <a:lvl3pPr marL="995690" algn="l" defTabSz="995690" rtl="0" eaLnBrk="1" latinLnBrk="0" hangingPunct="1">
              <a:defRPr kumimoji="1" sz="2000" kern="1200">
                <a:solidFill>
                  <a:schemeClr val="tx1"/>
                </a:solidFill>
                <a:latin typeface="+mn-lt"/>
                <a:ea typeface="+mn-ea"/>
                <a:cs typeface="+mn-cs"/>
              </a:defRPr>
            </a:lvl3pPr>
            <a:lvl4pPr marL="1493535" algn="l" defTabSz="995690" rtl="0" eaLnBrk="1" latinLnBrk="0" hangingPunct="1">
              <a:defRPr kumimoji="1" sz="2000" kern="1200">
                <a:solidFill>
                  <a:schemeClr val="tx1"/>
                </a:solidFill>
                <a:latin typeface="+mn-lt"/>
                <a:ea typeface="+mn-ea"/>
                <a:cs typeface="+mn-cs"/>
              </a:defRPr>
            </a:lvl4pPr>
            <a:lvl5pPr marL="1991380" algn="l" defTabSz="995690" rtl="0" eaLnBrk="1" latinLnBrk="0" hangingPunct="1">
              <a:defRPr kumimoji="1" sz="2000" kern="1200">
                <a:solidFill>
                  <a:schemeClr val="tx1"/>
                </a:solidFill>
                <a:latin typeface="+mn-lt"/>
                <a:ea typeface="+mn-ea"/>
                <a:cs typeface="+mn-cs"/>
              </a:defRPr>
            </a:lvl5pPr>
            <a:lvl6pPr marL="2489225" algn="l" defTabSz="995690" rtl="0" eaLnBrk="1" latinLnBrk="0" hangingPunct="1">
              <a:defRPr kumimoji="1" sz="2000" kern="1200">
                <a:solidFill>
                  <a:schemeClr val="tx1"/>
                </a:solidFill>
                <a:latin typeface="+mn-lt"/>
                <a:ea typeface="+mn-ea"/>
                <a:cs typeface="+mn-cs"/>
              </a:defRPr>
            </a:lvl6pPr>
            <a:lvl7pPr marL="2987070" algn="l" defTabSz="995690" rtl="0" eaLnBrk="1" latinLnBrk="0" hangingPunct="1">
              <a:defRPr kumimoji="1" sz="2000" kern="1200">
                <a:solidFill>
                  <a:schemeClr val="tx1"/>
                </a:solidFill>
                <a:latin typeface="+mn-lt"/>
                <a:ea typeface="+mn-ea"/>
                <a:cs typeface="+mn-cs"/>
              </a:defRPr>
            </a:lvl7pPr>
            <a:lvl8pPr marL="3484916" algn="l" defTabSz="995690" rtl="0" eaLnBrk="1" latinLnBrk="0" hangingPunct="1">
              <a:defRPr kumimoji="1" sz="2000" kern="1200">
                <a:solidFill>
                  <a:schemeClr val="tx1"/>
                </a:solidFill>
                <a:latin typeface="+mn-lt"/>
                <a:ea typeface="+mn-ea"/>
                <a:cs typeface="+mn-cs"/>
              </a:defRPr>
            </a:lvl8pPr>
            <a:lvl9pPr marL="3982761" algn="l" defTabSz="995690" rtl="0" eaLnBrk="1" latinLnBrk="0" hangingPunct="1">
              <a:defRPr kumimoji="1" sz="2000" kern="1200">
                <a:solidFill>
                  <a:schemeClr val="tx1"/>
                </a:solidFill>
                <a:latin typeface="+mn-lt"/>
                <a:ea typeface="+mn-ea"/>
                <a:cs typeface="+mn-cs"/>
              </a:defRPr>
            </a:lvl9pPr>
          </a:lstStyle>
          <a:p>
            <a:r>
              <a:rPr lang="ja-JP" altLang="en-US" dirty="0" smtClean="0"/>
              <a:t>－４－</a:t>
            </a:r>
            <a:endParaRPr lang="ja-JP" altLang="en-US" dirty="0"/>
          </a:p>
        </p:txBody>
      </p:sp>
      <p:sp>
        <p:nvSpPr>
          <p:cNvPr id="10" name="角丸四角形 9"/>
          <p:cNvSpPr/>
          <p:nvPr/>
        </p:nvSpPr>
        <p:spPr>
          <a:xfrm>
            <a:off x="375125" y="897303"/>
            <a:ext cx="6858953" cy="5760640"/>
          </a:xfrm>
          <a:prstGeom prst="roundRect">
            <a:avLst>
              <a:gd name="adj" fmla="val 0"/>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251" tIns="50626" rIns="101251" bIns="50626" rtlCol="0" anchor="t" anchorCtr="0"/>
          <a:lstStyle/>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p:txBody>
      </p:sp>
      <p:sp>
        <p:nvSpPr>
          <p:cNvPr id="8" name="テキスト ボックス 7"/>
          <p:cNvSpPr txBox="1"/>
          <p:nvPr/>
        </p:nvSpPr>
        <p:spPr>
          <a:xfrm>
            <a:off x="415897" y="1185336"/>
            <a:ext cx="5574895" cy="5365220"/>
          </a:xfrm>
          <a:prstGeom prst="rect">
            <a:avLst/>
          </a:prstGeom>
          <a:noFill/>
        </p:spPr>
        <p:txBody>
          <a:bodyPr wrap="square" lIns="101251" tIns="50626" rIns="101251" bIns="50626" rtlCol="0">
            <a:spAutoFit/>
          </a:bodyPr>
          <a:lstStyle/>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✔クラウド型</a:t>
            </a:r>
            <a:r>
              <a:rPr lang="en-US" altLang="ja-JP" sz="1200" dirty="0">
                <a:solidFill>
                  <a:prstClr val="black"/>
                </a:solidFill>
                <a:latin typeface="メイリオ" panose="020B0604030504040204" pitchFamily="50" charset="-128"/>
                <a:ea typeface="メイリオ" panose="020B0604030504040204" pitchFamily="50" charset="-128"/>
              </a:rPr>
              <a:t>BEMS</a:t>
            </a:r>
            <a:r>
              <a:rPr lang="ja-JP" altLang="en-US" sz="1200" dirty="0">
                <a:solidFill>
                  <a:prstClr val="black"/>
                </a:solidFill>
                <a:latin typeface="メイリオ" panose="020B0604030504040204" pitchFamily="50" charset="-128"/>
                <a:ea typeface="メイリオ" panose="020B0604030504040204" pitchFamily="50" charset="-128"/>
              </a:rPr>
              <a:t>導入「見える化</a:t>
            </a:r>
            <a:r>
              <a:rPr lang="ja-JP" altLang="en-US" sz="1200" dirty="0" smtClean="0">
                <a:solidFill>
                  <a:prstClr val="black"/>
                </a:solidFill>
                <a:latin typeface="メイリオ" panose="020B0604030504040204" pitchFamily="50" charset="-128"/>
                <a:ea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・全テナントの</a:t>
            </a:r>
            <a:r>
              <a:rPr lang="en-US" altLang="ja-JP" sz="1200" dirty="0" smtClean="0">
                <a:solidFill>
                  <a:prstClr val="black"/>
                </a:solidFill>
                <a:latin typeface="メイリオ" panose="020B0604030504040204" pitchFamily="50" charset="-128"/>
                <a:ea typeface="メイリオ" panose="020B0604030504040204" pitchFamily="50" charset="-128"/>
              </a:rPr>
              <a:t>PC</a:t>
            </a:r>
            <a:r>
              <a:rPr lang="ja-JP" altLang="en-US" sz="1200" dirty="0" smtClean="0">
                <a:solidFill>
                  <a:prstClr val="black"/>
                </a:solidFill>
                <a:latin typeface="メイリオ" panose="020B0604030504040204" pitchFamily="50" charset="-128"/>
                <a:ea typeface="メイリオ" panose="020B0604030504040204" pitchFamily="50" charset="-128"/>
              </a:rPr>
              <a:t>に、エネルギーの使用量や料金が常時</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 　把握でき、前日や前月等との比較ができる「見える化」</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 　システムを導入している。</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 ・毎年１回、積極的に省エネに取り組んだテナントに対し、</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 　記念品を添えて表彰している。</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✔テナント</a:t>
            </a:r>
            <a:r>
              <a:rPr lang="ja-JP" altLang="en-US" sz="1200" dirty="0">
                <a:solidFill>
                  <a:prstClr val="black"/>
                </a:solidFill>
                <a:latin typeface="メイリオ" panose="020B0604030504040204" pitchFamily="50" charset="-128"/>
                <a:ea typeface="メイリオ" panose="020B0604030504040204" pitchFamily="50" charset="-128"/>
              </a:rPr>
              <a:t>への</a:t>
            </a:r>
            <a:r>
              <a:rPr lang="ja-JP" altLang="en-US" sz="1200" dirty="0" smtClean="0">
                <a:solidFill>
                  <a:prstClr val="black"/>
                </a:solidFill>
                <a:latin typeface="メイリオ" panose="020B0604030504040204" pitchFamily="50" charset="-128"/>
                <a:ea typeface="メイリオ" panose="020B0604030504040204" pitchFamily="50" charset="-128"/>
              </a:rPr>
              <a:t>働きかけ</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・アンケート</a:t>
            </a:r>
            <a:r>
              <a:rPr lang="ja-JP" altLang="en-US" sz="1200" dirty="0">
                <a:solidFill>
                  <a:prstClr val="black"/>
                </a:solidFill>
                <a:latin typeface="メイリオ" panose="020B0604030504040204" pitchFamily="50" charset="-128"/>
                <a:ea typeface="メイリオ" panose="020B0604030504040204" pitchFamily="50" charset="-128"/>
              </a:rPr>
              <a:t>で出てきた省エネ</a:t>
            </a:r>
            <a:r>
              <a:rPr lang="ja-JP" altLang="en-US" sz="1200" dirty="0" smtClean="0">
                <a:solidFill>
                  <a:prstClr val="black"/>
                </a:solidFill>
                <a:latin typeface="メイリオ" panose="020B0604030504040204" pitchFamily="50" charset="-128"/>
                <a:ea typeface="メイリオ" panose="020B0604030504040204" pitchFamily="50" charset="-128"/>
              </a:rPr>
              <a:t>策を横展開している。</a:t>
            </a:r>
            <a:endParaRPr lang="ja-JP" altLang="en-US" sz="1200" dirty="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 ・オープン前に、館内放送等でアナウンスするとともに、</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巡回</a:t>
            </a:r>
            <a:r>
              <a:rPr lang="ja-JP" altLang="en-US" sz="1200" dirty="0">
                <a:solidFill>
                  <a:prstClr val="black"/>
                </a:solidFill>
                <a:latin typeface="メイリオ" panose="020B0604030504040204" pitchFamily="50" charset="-128"/>
                <a:ea typeface="メイリオ" panose="020B0604030504040204" pitchFamily="50" charset="-128"/>
              </a:rPr>
              <a:t>でのチェック、</a:t>
            </a:r>
            <a:r>
              <a:rPr lang="ja-JP" altLang="en-US" sz="1200" dirty="0" smtClean="0">
                <a:solidFill>
                  <a:prstClr val="black"/>
                </a:solidFill>
                <a:latin typeface="メイリオ" panose="020B0604030504040204" pitchFamily="50" charset="-128"/>
                <a:ea typeface="メイリオ" panose="020B0604030504040204" pitchFamily="50" charset="-128"/>
              </a:rPr>
              <a:t>声掛けをしている。</a:t>
            </a:r>
            <a:endParaRPr lang="ja-JP" altLang="en-US" sz="1200" dirty="0">
              <a:solidFill>
                <a:prstClr val="black"/>
              </a:solidFill>
              <a:latin typeface="メイリオ" panose="020B0604030504040204" pitchFamily="50" charset="-128"/>
              <a:ea typeface="メイリオ" panose="020B0604030504040204" pitchFamily="50" charset="-128"/>
            </a:endParaRPr>
          </a:p>
          <a:p>
            <a:pPr defTabSz="1012517">
              <a:lnSpc>
                <a:spcPct val="150000"/>
              </a:lnSpc>
            </a:pP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endParaRPr lang="en-US" altLang="ja-JP" sz="1200" dirty="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✔省エネの選択肢の提供</a:t>
            </a:r>
            <a:endParaRPr lang="en-US" altLang="ja-JP" sz="1200" dirty="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・照明を細かくゾーニングし、必要な部分だけ点灯できる</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ようにしている。</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✔テナントへ</a:t>
            </a:r>
            <a:r>
              <a:rPr lang="ja-JP" altLang="en-US" sz="1200" dirty="0" smtClean="0">
                <a:solidFill>
                  <a:prstClr val="black"/>
                </a:solidFill>
                <a:latin typeface="メイリオ" panose="020B0604030504040204" pitchFamily="50" charset="-128"/>
                <a:ea typeface="メイリオ" panose="020B0604030504040204" pitchFamily="50" charset="-128"/>
              </a:rPr>
              <a:t>の啓発</a:t>
            </a:r>
            <a:endParaRPr lang="en-US" altLang="ja-JP" sz="1200" dirty="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・電気料金等の請求書に、電気料金単価と使用量に併せ、</a:t>
            </a:r>
            <a:endParaRPr lang="en-US" altLang="ja-JP" sz="1200" dirty="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en-US" altLang="ja-JP" sz="1200" dirty="0">
                <a:solidFill>
                  <a:prstClr val="black"/>
                </a:solidFill>
                <a:latin typeface="メイリオ" panose="020B0604030504040204" pitchFamily="50" charset="-128"/>
                <a:ea typeface="メイリオ" panose="020B0604030504040204" pitchFamily="50" charset="-128"/>
              </a:rPr>
              <a:t>CO</a:t>
            </a:r>
            <a:r>
              <a:rPr lang="en-US" altLang="ja-JP" sz="1200" baseline="-25000" dirty="0">
                <a:solidFill>
                  <a:prstClr val="black"/>
                </a:solidFill>
                <a:latin typeface="メイリオ" panose="020B0604030504040204" pitchFamily="50" charset="-128"/>
                <a:ea typeface="メイリオ" panose="020B0604030504040204" pitchFamily="50" charset="-128"/>
              </a:rPr>
              <a:t>2</a:t>
            </a:r>
            <a:r>
              <a:rPr lang="ja-JP" altLang="en-US" sz="1200" dirty="0">
                <a:solidFill>
                  <a:prstClr val="black"/>
                </a:solidFill>
                <a:latin typeface="メイリオ" panose="020B0604030504040204" pitchFamily="50" charset="-128"/>
                <a:ea typeface="メイリオ" panose="020B0604030504040204" pitchFamily="50" charset="-128"/>
              </a:rPr>
              <a:t>排出量を記載している</a:t>
            </a:r>
            <a:r>
              <a:rPr lang="ja-JP" altLang="en-US" sz="1200" dirty="0" smtClean="0">
                <a:solidFill>
                  <a:prstClr val="black"/>
                </a:solidFill>
                <a:latin typeface="メイリオ" panose="020B0604030504040204" pitchFamily="50" charset="-128"/>
                <a:ea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 ・省エネの取組内容をテナントに報告している。</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9" name="角丸四角形 8"/>
          <p:cNvSpPr/>
          <p:nvPr/>
        </p:nvSpPr>
        <p:spPr>
          <a:xfrm>
            <a:off x="375124" y="897303"/>
            <a:ext cx="4197594" cy="288033"/>
          </a:xfrm>
          <a:prstGeom prst="roundRect">
            <a:avLst>
              <a:gd name="adj" fmla="val 0"/>
            </a:avLst>
          </a:prstGeom>
          <a:solidFill>
            <a:srgbClr val="0070C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事例１）商業ビル</a:t>
            </a:r>
            <a:r>
              <a:rPr kumimoji="1"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延床面積</a:t>
            </a:r>
            <a:r>
              <a:rPr kumimoji="1"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18</a:t>
            </a:r>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万</a:t>
            </a:r>
            <a:r>
              <a:rPr kumimoji="1"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m</a:t>
            </a:r>
            <a:r>
              <a:rPr kumimoji="1" lang="en-US" altLang="ja-JP" sz="1400" b="1" baseline="30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の取組み</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角丸四角形 10"/>
          <p:cNvSpPr/>
          <p:nvPr/>
        </p:nvSpPr>
        <p:spPr>
          <a:xfrm>
            <a:off x="375125" y="4137662"/>
            <a:ext cx="4557631" cy="311645"/>
          </a:xfrm>
          <a:prstGeom prst="roundRect">
            <a:avLst>
              <a:gd name="adj" fmla="val 0"/>
            </a:avLst>
          </a:prstGeom>
          <a:solidFill>
            <a:srgbClr val="0070C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（事例２）</a:t>
            </a:r>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オフィスビル</a:t>
            </a:r>
            <a:r>
              <a:rPr kumimoji="1"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延床面積</a:t>
            </a:r>
            <a:r>
              <a:rPr kumimoji="1"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2500m</a:t>
            </a:r>
            <a:r>
              <a:rPr kumimoji="1" lang="en-US" altLang="ja-JP" sz="1400" b="1" baseline="30000"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2</a:t>
            </a:r>
            <a:r>
              <a:rPr kumimoji="1" lang="en-US" altLang="ja-JP"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1" dirty="0" smtClean="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の取組み</a:t>
            </a:r>
            <a:endParaRPr kumimoji="1"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角丸四角形 3"/>
          <p:cNvSpPr/>
          <p:nvPr/>
        </p:nvSpPr>
        <p:spPr>
          <a:xfrm>
            <a:off x="612279" y="306140"/>
            <a:ext cx="3672408" cy="432048"/>
          </a:xfrm>
          <a:prstGeom prst="roundRect">
            <a:avLst>
              <a:gd name="adj" fmla="val 50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大阪府内での取組事例</a:t>
            </a:r>
            <a:endParaRPr kumimoji="1" lang="ja-JP" altLang="en-US" b="1"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757" y="4519347"/>
            <a:ext cx="1026636" cy="764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6" descr="画像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942062" y="1329351"/>
            <a:ext cx="2136775" cy="1603375"/>
          </a:xfrm>
          <a:prstGeom prst="rect">
            <a:avLst/>
          </a:prstGeom>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0768" y="5373187"/>
            <a:ext cx="1368152" cy="1026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6165769" y="4770704"/>
            <a:ext cx="607859"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全点灯</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4981845" y="5755816"/>
            <a:ext cx="748923" cy="261610"/>
          </a:xfrm>
          <a:prstGeom prst="rect">
            <a:avLst/>
          </a:prstGeom>
          <a:noFill/>
        </p:spPr>
        <p:txBody>
          <a:bodyPr wrap="non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一部点灯</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トライプ矢印 1"/>
          <p:cNvSpPr/>
          <p:nvPr/>
        </p:nvSpPr>
        <p:spPr>
          <a:xfrm rot="2315317">
            <a:off x="5687353" y="5088511"/>
            <a:ext cx="762005" cy="386527"/>
          </a:xfrm>
          <a:prstGeom prst="stripedRightArrow">
            <a:avLst>
              <a:gd name="adj1" fmla="val 40143"/>
              <a:gd name="adj2"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596149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80231" y="306140"/>
            <a:ext cx="7200799" cy="504056"/>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ja-JP" altLang="en-US" b="1" dirty="0" smtClean="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rPr>
              <a:t>省エネ対策の具体的事例</a:t>
            </a:r>
            <a:endParaRPr lang="ja-JP" altLang="en-US" b="1" dirty="0">
              <a:solidFill>
                <a:schemeClr val="bg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 name="テキスト ボックス 3"/>
          <p:cNvSpPr txBox="1"/>
          <p:nvPr/>
        </p:nvSpPr>
        <p:spPr>
          <a:xfrm>
            <a:off x="58234" y="4698628"/>
            <a:ext cx="7322795" cy="576064"/>
          </a:xfrm>
          <a:prstGeom prst="rect">
            <a:avLst/>
          </a:prstGeom>
          <a:noFill/>
        </p:spPr>
        <p:txBody>
          <a:bodyPr wrap="square" lIns="101251" tIns="50626" rIns="101251" bIns="50626" rtlCol="0" anchor="ctr" anchorCtr="0">
            <a:noAutofit/>
          </a:bodyPr>
          <a:lstStyle/>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・大阪府立環境農林水産総合研究所が実施した省エネ診断のうち、直ちに導入できる「運用改善」や</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1012517">
              <a:lnSpc>
                <a:spcPct val="150000"/>
              </a:lnSpc>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比較的短い年数で投資回収ができる「設備導入」を中心とした省エネ改善提案事例をご紹介します。</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スライド番号プレースホルダー 1"/>
          <p:cNvSpPr txBox="1">
            <a:spLocks/>
          </p:cNvSpPr>
          <p:nvPr/>
        </p:nvSpPr>
        <p:spPr>
          <a:xfrm>
            <a:off x="3300578" y="10102598"/>
            <a:ext cx="720079" cy="569323"/>
          </a:xfrm>
          <a:prstGeom prst="rect">
            <a:avLst/>
          </a:prstGeom>
        </p:spPr>
        <p:txBody>
          <a:bodyPr vert="horz" lIns="99569" tIns="49785" rIns="99569" bIns="49785" rtlCol="0" anchor="ctr"/>
          <a:lstStyle>
            <a:defPPr>
              <a:defRPr lang="ja-JP"/>
            </a:defPPr>
            <a:lvl1pPr marL="0" algn="r" defTabSz="995690" rtl="0" eaLnBrk="1" latinLnBrk="0" hangingPunct="1">
              <a:defRPr kumimoji="1" sz="1300" kern="1200">
                <a:solidFill>
                  <a:schemeClr val="tx1">
                    <a:tint val="75000"/>
                  </a:schemeClr>
                </a:solidFill>
                <a:latin typeface="+mn-lt"/>
                <a:ea typeface="+mn-ea"/>
                <a:cs typeface="+mn-cs"/>
              </a:defRPr>
            </a:lvl1pPr>
            <a:lvl2pPr marL="497845" algn="l" defTabSz="995690" rtl="0" eaLnBrk="1" latinLnBrk="0" hangingPunct="1">
              <a:defRPr kumimoji="1" sz="2000" kern="1200">
                <a:solidFill>
                  <a:schemeClr val="tx1"/>
                </a:solidFill>
                <a:latin typeface="+mn-lt"/>
                <a:ea typeface="+mn-ea"/>
                <a:cs typeface="+mn-cs"/>
              </a:defRPr>
            </a:lvl2pPr>
            <a:lvl3pPr marL="995690" algn="l" defTabSz="995690" rtl="0" eaLnBrk="1" latinLnBrk="0" hangingPunct="1">
              <a:defRPr kumimoji="1" sz="2000" kern="1200">
                <a:solidFill>
                  <a:schemeClr val="tx1"/>
                </a:solidFill>
                <a:latin typeface="+mn-lt"/>
                <a:ea typeface="+mn-ea"/>
                <a:cs typeface="+mn-cs"/>
              </a:defRPr>
            </a:lvl3pPr>
            <a:lvl4pPr marL="1493535" algn="l" defTabSz="995690" rtl="0" eaLnBrk="1" latinLnBrk="0" hangingPunct="1">
              <a:defRPr kumimoji="1" sz="2000" kern="1200">
                <a:solidFill>
                  <a:schemeClr val="tx1"/>
                </a:solidFill>
                <a:latin typeface="+mn-lt"/>
                <a:ea typeface="+mn-ea"/>
                <a:cs typeface="+mn-cs"/>
              </a:defRPr>
            </a:lvl4pPr>
            <a:lvl5pPr marL="1991380" algn="l" defTabSz="995690" rtl="0" eaLnBrk="1" latinLnBrk="0" hangingPunct="1">
              <a:defRPr kumimoji="1" sz="2000" kern="1200">
                <a:solidFill>
                  <a:schemeClr val="tx1"/>
                </a:solidFill>
                <a:latin typeface="+mn-lt"/>
                <a:ea typeface="+mn-ea"/>
                <a:cs typeface="+mn-cs"/>
              </a:defRPr>
            </a:lvl5pPr>
            <a:lvl6pPr marL="2489225" algn="l" defTabSz="995690" rtl="0" eaLnBrk="1" latinLnBrk="0" hangingPunct="1">
              <a:defRPr kumimoji="1" sz="2000" kern="1200">
                <a:solidFill>
                  <a:schemeClr val="tx1"/>
                </a:solidFill>
                <a:latin typeface="+mn-lt"/>
                <a:ea typeface="+mn-ea"/>
                <a:cs typeface="+mn-cs"/>
              </a:defRPr>
            </a:lvl6pPr>
            <a:lvl7pPr marL="2987070" algn="l" defTabSz="995690" rtl="0" eaLnBrk="1" latinLnBrk="0" hangingPunct="1">
              <a:defRPr kumimoji="1" sz="2000" kern="1200">
                <a:solidFill>
                  <a:schemeClr val="tx1"/>
                </a:solidFill>
                <a:latin typeface="+mn-lt"/>
                <a:ea typeface="+mn-ea"/>
                <a:cs typeface="+mn-cs"/>
              </a:defRPr>
            </a:lvl7pPr>
            <a:lvl8pPr marL="3484916" algn="l" defTabSz="995690" rtl="0" eaLnBrk="1" latinLnBrk="0" hangingPunct="1">
              <a:defRPr kumimoji="1" sz="2000" kern="1200">
                <a:solidFill>
                  <a:schemeClr val="tx1"/>
                </a:solidFill>
                <a:latin typeface="+mn-lt"/>
                <a:ea typeface="+mn-ea"/>
                <a:cs typeface="+mn-cs"/>
              </a:defRPr>
            </a:lvl8pPr>
            <a:lvl9pPr marL="3982761" algn="l" defTabSz="995690" rtl="0" eaLnBrk="1" latinLnBrk="0" hangingPunct="1">
              <a:defRPr kumimoji="1" sz="2000" kern="1200">
                <a:solidFill>
                  <a:schemeClr val="tx1"/>
                </a:solidFill>
                <a:latin typeface="+mn-lt"/>
                <a:ea typeface="+mn-ea"/>
                <a:cs typeface="+mn-cs"/>
              </a:defRPr>
            </a:lvl9pPr>
          </a:lstStyle>
          <a:p>
            <a:r>
              <a:rPr lang="ja-JP" altLang="en-US" dirty="0" smtClean="0"/>
              <a:t>－５－</a:t>
            </a:r>
            <a:endParaRPr lang="ja-JP" altLang="en-US" dirty="0"/>
          </a:p>
        </p:txBody>
      </p:sp>
      <p:sp>
        <p:nvSpPr>
          <p:cNvPr id="9" name="角丸四角形 8"/>
          <p:cNvSpPr/>
          <p:nvPr/>
        </p:nvSpPr>
        <p:spPr>
          <a:xfrm>
            <a:off x="238647" y="5441869"/>
            <a:ext cx="6969478" cy="4608512"/>
          </a:xfrm>
          <a:prstGeom prst="roundRect">
            <a:avLst>
              <a:gd name="adj" fmla="val 0"/>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50626" rIns="72000" bIns="50626" rtlCol="0" anchor="t" anchorCtr="0"/>
          <a:lstStyle/>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p:txBody>
      </p:sp>
      <p:sp>
        <p:nvSpPr>
          <p:cNvPr id="10" name="正方形/長方形 14"/>
          <p:cNvSpPr>
            <a:spLocks noChangeArrowheads="1"/>
          </p:cNvSpPr>
          <p:nvPr/>
        </p:nvSpPr>
        <p:spPr bwMode="auto">
          <a:xfrm>
            <a:off x="253611" y="5494086"/>
            <a:ext cx="684398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ja-JP" altLang="en-US" sz="1900" b="1" dirty="0">
                <a:solidFill>
                  <a:srgbClr val="000000"/>
                </a:solidFill>
                <a:latin typeface="Calibri" pitchFamily="34" charset="0"/>
              </a:rPr>
              <a:t>照明－１　白熱電球をＬＥＤ電球に交換して約</a:t>
            </a:r>
            <a:r>
              <a:rPr lang="en-US" altLang="ja-JP" sz="1900" b="1" dirty="0">
                <a:solidFill>
                  <a:srgbClr val="000000"/>
                </a:solidFill>
                <a:latin typeface="Calibri" pitchFamily="34" charset="0"/>
              </a:rPr>
              <a:t>9</a:t>
            </a:r>
            <a:r>
              <a:rPr lang="ja-JP" altLang="en-US" sz="1900" b="1" dirty="0">
                <a:solidFill>
                  <a:srgbClr val="000000"/>
                </a:solidFill>
                <a:latin typeface="Calibri" pitchFamily="34" charset="0"/>
              </a:rPr>
              <a:t>割の省エネ！</a:t>
            </a:r>
            <a:endParaRPr lang="ja-JP" altLang="en-US" sz="1900" dirty="0"/>
          </a:p>
        </p:txBody>
      </p:sp>
      <p:sp>
        <p:nvSpPr>
          <p:cNvPr id="11" name="角丸四角形 10"/>
          <p:cNvSpPr/>
          <p:nvPr/>
        </p:nvSpPr>
        <p:spPr>
          <a:xfrm>
            <a:off x="263978" y="5828349"/>
            <a:ext cx="5316853" cy="567633"/>
          </a:xfrm>
          <a:prstGeom prst="round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72000" rIns="72000"/>
          <a:lstStyle/>
          <a:p>
            <a:pPr algn="l" fontAlgn="auto">
              <a:lnSpc>
                <a:spcPts val="1440"/>
              </a:lnSpc>
              <a:spcBef>
                <a:spcPts val="0"/>
              </a:spcBef>
              <a:spcAft>
                <a:spcPts val="0"/>
              </a:spcAft>
              <a:defRPr/>
            </a:pPr>
            <a:r>
              <a:rPr lang="ja-JP" altLang="en-US" sz="2000" b="1" dirty="0">
                <a:solidFill>
                  <a:schemeClr val="tx2"/>
                </a:solidFill>
                <a:latin typeface="+mj-ea"/>
                <a:ea typeface="+mj-ea"/>
              </a:rPr>
              <a:t>　</a:t>
            </a:r>
            <a:r>
              <a:rPr lang="ja-JP" altLang="en-US" sz="1200" b="1" dirty="0" smtClean="0">
                <a:solidFill>
                  <a:schemeClr val="tx2"/>
                </a:solidFill>
                <a:latin typeface="+mj-ea"/>
                <a:ea typeface="+mj-ea"/>
              </a:rPr>
              <a:t>◆</a:t>
            </a:r>
            <a:r>
              <a:rPr lang="ja-JP" altLang="en-US" sz="1200" b="1" dirty="0">
                <a:solidFill>
                  <a:schemeClr val="tx2"/>
                </a:solidFill>
                <a:latin typeface="+mj-ea"/>
                <a:ea typeface="+mj-ea"/>
              </a:rPr>
              <a:t>　</a:t>
            </a:r>
            <a:r>
              <a:rPr lang="ja-JP" altLang="en-US" sz="1200" b="1" dirty="0" smtClean="0">
                <a:solidFill>
                  <a:schemeClr val="tx2"/>
                </a:solidFill>
                <a:latin typeface="+mj-ea"/>
                <a:ea typeface="+mj-ea"/>
              </a:rPr>
              <a:t>施設</a:t>
            </a:r>
            <a:r>
              <a:rPr lang="en-US" altLang="ja-JP" sz="1200" b="1" dirty="0" smtClean="0">
                <a:solidFill>
                  <a:schemeClr val="tx2"/>
                </a:solidFill>
                <a:latin typeface="+mj-ea"/>
                <a:ea typeface="+mj-ea"/>
              </a:rPr>
              <a:t>A</a:t>
            </a:r>
            <a:r>
              <a:rPr lang="ja-JP" altLang="en-US" sz="1200" b="1" dirty="0" smtClean="0">
                <a:solidFill>
                  <a:schemeClr val="tx2"/>
                </a:solidFill>
                <a:latin typeface="+mj-ea"/>
                <a:ea typeface="+mj-ea"/>
              </a:rPr>
              <a:t>（延床面積</a:t>
            </a:r>
            <a:r>
              <a:rPr lang="ja-JP" altLang="en-US" sz="1200" b="1" dirty="0">
                <a:solidFill>
                  <a:schemeClr val="tx2"/>
                </a:solidFill>
                <a:latin typeface="+mj-ea"/>
                <a:ea typeface="+mj-ea"/>
              </a:rPr>
              <a:t>　</a:t>
            </a:r>
            <a:r>
              <a:rPr lang="en-US" altLang="ja-JP" sz="1200" b="1" dirty="0">
                <a:solidFill>
                  <a:schemeClr val="tx2"/>
                </a:solidFill>
                <a:latin typeface="+mj-ea"/>
                <a:ea typeface="+mj-ea"/>
              </a:rPr>
              <a:t>9,200</a:t>
            </a:r>
            <a:r>
              <a:rPr lang="ja-JP" altLang="en-US" sz="1200" b="1" dirty="0">
                <a:solidFill>
                  <a:schemeClr val="tx2"/>
                </a:solidFill>
                <a:latin typeface="+mj-ea"/>
              </a:rPr>
              <a:t> ㎡）</a:t>
            </a:r>
            <a:r>
              <a:rPr lang="ja-JP" altLang="en-US" sz="1200" b="1" dirty="0">
                <a:solidFill>
                  <a:schemeClr val="tx2"/>
                </a:solidFill>
                <a:latin typeface="+mj-ea"/>
                <a:ea typeface="+mj-ea"/>
              </a:rPr>
              <a:t>の事例</a:t>
            </a:r>
            <a:endParaRPr lang="en-US" altLang="ja-JP" sz="1200" b="1" dirty="0">
              <a:solidFill>
                <a:schemeClr val="tx2"/>
              </a:solidFill>
              <a:latin typeface="+mj-ea"/>
              <a:ea typeface="+mj-ea"/>
            </a:endParaRPr>
          </a:p>
          <a:p>
            <a:pPr algn="l" fontAlgn="auto">
              <a:lnSpc>
                <a:spcPts val="2100"/>
              </a:lnSpc>
              <a:spcBef>
                <a:spcPts val="0"/>
              </a:spcBef>
              <a:spcAft>
                <a:spcPts val="0"/>
              </a:spcAft>
              <a:defRPr/>
            </a:pPr>
            <a:r>
              <a:rPr lang="ja-JP" altLang="en-US" sz="1800" b="1" dirty="0">
                <a:solidFill>
                  <a:schemeClr val="tx1"/>
                </a:solidFill>
                <a:latin typeface="+mj-ea"/>
                <a:ea typeface="+mj-ea"/>
              </a:rPr>
              <a:t>　　　</a:t>
            </a:r>
            <a:r>
              <a:rPr lang="ja-JP" altLang="en-US" sz="1400" b="1" dirty="0" smtClean="0">
                <a:solidFill>
                  <a:schemeClr val="tx1"/>
                </a:solidFill>
                <a:latin typeface="+mj-ea"/>
                <a:ea typeface="+mj-ea"/>
              </a:rPr>
              <a:t>個</a:t>
            </a:r>
            <a:r>
              <a:rPr lang="ja-JP" altLang="en-US" sz="1400" b="1" dirty="0">
                <a:solidFill>
                  <a:schemeClr val="tx1"/>
                </a:solidFill>
                <a:latin typeface="+mj-ea"/>
                <a:ea typeface="+mj-ea"/>
              </a:rPr>
              <a:t>室内の保安灯に白熱電球（</a:t>
            </a:r>
            <a:r>
              <a:rPr lang="en-US" altLang="ja-JP" sz="1400" b="1" dirty="0">
                <a:solidFill>
                  <a:schemeClr val="tx1"/>
                </a:solidFill>
                <a:latin typeface="+mj-ea"/>
                <a:ea typeface="+mj-ea"/>
              </a:rPr>
              <a:t>50W)</a:t>
            </a:r>
            <a:r>
              <a:rPr lang="ja-JP" altLang="en-US" sz="1400" b="1" dirty="0">
                <a:solidFill>
                  <a:schemeClr val="tx1"/>
                </a:solidFill>
                <a:latin typeface="+mj-ea"/>
                <a:ea typeface="+mj-ea"/>
              </a:rPr>
              <a:t>が使用されている。</a:t>
            </a:r>
            <a:endParaRPr lang="en-US" altLang="ja-JP" sz="1400" b="1" dirty="0">
              <a:solidFill>
                <a:schemeClr val="tx1"/>
              </a:solidFill>
              <a:latin typeface="+mj-ea"/>
              <a:ea typeface="+mj-ea"/>
            </a:endParaRPr>
          </a:p>
          <a:p>
            <a:pPr algn="l" fontAlgn="auto">
              <a:spcBef>
                <a:spcPts val="0"/>
              </a:spcBef>
              <a:spcAft>
                <a:spcPts val="0"/>
              </a:spcAft>
              <a:defRPr/>
            </a:pPr>
            <a:endParaRPr lang="en-US" altLang="ja-JP" sz="2000" b="1" dirty="0">
              <a:solidFill>
                <a:schemeClr val="tx1"/>
              </a:solidFill>
              <a:latin typeface="+mj-ea"/>
              <a:ea typeface="+mj-ea"/>
            </a:endParaRPr>
          </a:p>
          <a:p>
            <a:pPr algn="l" fontAlgn="auto">
              <a:spcBef>
                <a:spcPts val="0"/>
              </a:spcBef>
              <a:spcAft>
                <a:spcPts val="0"/>
              </a:spcAft>
              <a:defRPr/>
            </a:pPr>
            <a:endParaRPr lang="en-US" altLang="ja-JP" sz="2000" b="1" dirty="0">
              <a:solidFill>
                <a:schemeClr val="tx1"/>
              </a:solidFill>
              <a:latin typeface="+mj-ea"/>
              <a:ea typeface="+mj-ea"/>
            </a:endParaRPr>
          </a:p>
          <a:p>
            <a:pPr algn="l" fontAlgn="auto">
              <a:spcBef>
                <a:spcPts val="0"/>
              </a:spcBef>
              <a:spcAft>
                <a:spcPts val="0"/>
              </a:spcAft>
              <a:defRPr/>
            </a:pPr>
            <a:r>
              <a:rPr lang="ja-JP" altLang="en-US" sz="2000" b="1" dirty="0">
                <a:solidFill>
                  <a:schemeClr val="tx1"/>
                </a:solidFill>
                <a:latin typeface="+mj-ea"/>
                <a:ea typeface="+mj-ea"/>
              </a:rPr>
              <a:t>　　　　</a:t>
            </a:r>
            <a:endParaRPr lang="en-US" altLang="ja-JP" sz="2000" b="1" dirty="0">
              <a:solidFill>
                <a:schemeClr val="tx1"/>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sp>
        <p:nvSpPr>
          <p:cNvPr id="12" name="角丸四角形 11"/>
          <p:cNvSpPr/>
          <p:nvPr/>
        </p:nvSpPr>
        <p:spPr>
          <a:xfrm>
            <a:off x="324247" y="6440107"/>
            <a:ext cx="6773353" cy="999838"/>
          </a:xfrm>
          <a:prstGeom prst="roundRect">
            <a:avLst/>
          </a:prstGeom>
          <a:solidFill>
            <a:schemeClr val="accent1">
              <a:lumMod val="20000"/>
              <a:lumOff val="80000"/>
              <a:alpha val="53000"/>
            </a:schemeClr>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 name="テキスト ボックス 2"/>
          <p:cNvSpPr txBox="1">
            <a:spLocks noChangeArrowheads="1"/>
          </p:cNvSpPr>
          <p:nvPr/>
        </p:nvSpPr>
        <p:spPr bwMode="auto">
          <a:xfrm>
            <a:off x="324247" y="6501226"/>
            <a:ext cx="2976331" cy="99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a:lnSpc>
                <a:spcPts val="1800"/>
              </a:lnSpc>
              <a:spcBef>
                <a:spcPct val="0"/>
              </a:spcBef>
              <a:buFont typeface="Arial" charset="0"/>
              <a:buNone/>
              <a:defRPr/>
            </a:pPr>
            <a:r>
              <a:rPr lang="en-US" altLang="ja-JP" sz="1400" dirty="0" smtClean="0">
                <a:latin typeface="HGP創英角ｺﾞｼｯｸUB" pitchFamily="50" charset="-128"/>
                <a:ea typeface="HGP創英角ｺﾞｼｯｸUB" pitchFamily="50" charset="-128"/>
              </a:rPr>
              <a:t>1</a:t>
            </a:r>
            <a:r>
              <a:rPr lang="ja-JP" altLang="en-US" sz="1400" dirty="0" smtClean="0">
                <a:latin typeface="HGP創英角ｺﾞｼｯｸUB" pitchFamily="50" charset="-128"/>
                <a:ea typeface="HGP創英角ｺﾞｼｯｸUB" pitchFamily="50" charset="-128"/>
              </a:rPr>
              <a:t>日</a:t>
            </a:r>
            <a:r>
              <a:rPr lang="en-US" altLang="ja-JP" sz="1400" dirty="0" smtClean="0">
                <a:latin typeface="HGP創英角ｺﾞｼｯｸUB" pitchFamily="50" charset="-128"/>
                <a:ea typeface="HGP創英角ｺﾞｼｯｸUB" pitchFamily="50" charset="-128"/>
              </a:rPr>
              <a:t>7</a:t>
            </a:r>
            <a:r>
              <a:rPr lang="ja-JP" altLang="en-US" sz="1400" dirty="0" smtClean="0">
                <a:latin typeface="HGP創英角ｺﾞｼｯｸUB" pitchFamily="50" charset="-128"/>
                <a:ea typeface="HGP創英角ｺﾞｼｯｸUB" pitchFamily="50" charset="-128"/>
              </a:rPr>
              <a:t>時間点灯する白熱電球</a:t>
            </a:r>
            <a:r>
              <a:rPr lang="en-US" altLang="ja-JP" sz="1400" dirty="0" smtClean="0">
                <a:latin typeface="HGP創英角ｺﾞｼｯｸUB" pitchFamily="50" charset="-128"/>
                <a:ea typeface="HGP創英角ｺﾞｼｯｸUB" pitchFamily="50" charset="-128"/>
              </a:rPr>
              <a:t>150</a:t>
            </a:r>
            <a:r>
              <a:rPr lang="ja-JP" altLang="en-US" sz="1400" dirty="0" smtClean="0">
                <a:latin typeface="HGP創英角ｺﾞｼｯｸUB" pitchFamily="50" charset="-128"/>
                <a:ea typeface="HGP創英角ｺﾞｼｯｸUB" pitchFamily="50" charset="-128"/>
              </a:rPr>
              <a:t>灯</a:t>
            </a:r>
            <a:endParaRPr lang="en-US" altLang="ja-JP" sz="1400" dirty="0" smtClean="0">
              <a:latin typeface="HGP創英角ｺﾞｼｯｸUB" pitchFamily="50" charset="-128"/>
              <a:ea typeface="HGP創英角ｺﾞｼｯｸUB" pitchFamily="50" charset="-128"/>
            </a:endParaRPr>
          </a:p>
          <a:p>
            <a:pPr>
              <a:lnSpc>
                <a:spcPts val="2500"/>
              </a:lnSpc>
              <a:spcBef>
                <a:spcPct val="0"/>
              </a:spcBef>
              <a:buFont typeface="Arial" charset="0"/>
              <a:buNone/>
              <a:defRPr/>
            </a:pPr>
            <a:r>
              <a:rPr lang="ja-JP" altLang="en-US" sz="1400" dirty="0" smtClean="0">
                <a:latin typeface="HGP創英角ｺﾞｼｯｸUB" pitchFamily="50" charset="-128"/>
                <a:ea typeface="HGP創英角ｺﾞｼｯｸUB" pitchFamily="50" charset="-128"/>
              </a:rPr>
              <a:t>をＬＥＤ電球に交換すると</a:t>
            </a:r>
            <a:r>
              <a:rPr lang="en-US" altLang="ja-JP" sz="1400" dirty="0" smtClean="0">
                <a:latin typeface="HGP創英角ｺﾞｼｯｸUB" pitchFamily="50" charset="-128"/>
                <a:ea typeface="HGP創英角ｺﾞｼｯｸUB" pitchFamily="50" charset="-128"/>
              </a:rPr>
              <a:t>…</a:t>
            </a:r>
          </a:p>
          <a:p>
            <a:pPr>
              <a:lnSpc>
                <a:spcPts val="2500"/>
              </a:lnSpc>
              <a:spcBef>
                <a:spcPct val="0"/>
              </a:spcBef>
              <a:buFont typeface="Arial" charset="0"/>
              <a:buNone/>
              <a:defRPr/>
            </a:pPr>
            <a:r>
              <a:rPr lang="en-US" altLang="ja-JP" sz="1400" b="1" dirty="0" smtClean="0">
                <a:latin typeface="+mj-ea"/>
                <a:ea typeface="+mj-ea"/>
              </a:rPr>
              <a:t>  </a:t>
            </a:r>
            <a:r>
              <a:rPr lang="en-US" altLang="ja-JP" sz="1200" b="1" dirty="0" smtClean="0">
                <a:latin typeface="+mj-ea"/>
                <a:ea typeface="+mj-ea"/>
              </a:rPr>
              <a:t>(</a:t>
            </a:r>
            <a:r>
              <a:rPr lang="ja-JP" altLang="en-US" sz="1200" b="1" dirty="0" smtClean="0">
                <a:latin typeface="+mj-ea"/>
                <a:ea typeface="+mj-ea"/>
              </a:rPr>
              <a:t>点灯：</a:t>
            </a:r>
            <a:r>
              <a:rPr lang="en-US" altLang="ja-JP" sz="1200" b="1" dirty="0" smtClean="0">
                <a:latin typeface="+mj-ea"/>
                <a:ea typeface="+mj-ea"/>
              </a:rPr>
              <a:t>365</a:t>
            </a:r>
            <a:r>
              <a:rPr lang="ja-JP" altLang="en-US" sz="1200" b="1" dirty="0" smtClean="0">
                <a:latin typeface="+mj-ea"/>
                <a:ea typeface="+mj-ea"/>
              </a:rPr>
              <a:t>日</a:t>
            </a:r>
            <a:r>
              <a:rPr lang="en-US" altLang="ja-JP" sz="1200" b="1" dirty="0" smtClean="0">
                <a:latin typeface="+mj-ea"/>
                <a:ea typeface="+mj-ea"/>
              </a:rPr>
              <a:t>/</a:t>
            </a:r>
            <a:r>
              <a:rPr lang="ja-JP" altLang="en-US" sz="1200" b="1" dirty="0" smtClean="0">
                <a:latin typeface="+mj-ea"/>
                <a:ea typeface="+mj-ea"/>
              </a:rPr>
              <a:t>年、</a:t>
            </a:r>
            <a:r>
              <a:rPr lang="en-US" altLang="ja-JP" sz="1200" b="1" dirty="0" smtClean="0">
                <a:latin typeface="+mj-ea"/>
                <a:ea typeface="+mj-ea"/>
              </a:rPr>
              <a:t>50W</a:t>
            </a:r>
            <a:r>
              <a:rPr lang="ja-JP" altLang="en-US" sz="1200" b="1" dirty="0" smtClean="0">
                <a:latin typeface="+mj-ea"/>
                <a:ea typeface="+mj-ea"/>
              </a:rPr>
              <a:t>⇒</a:t>
            </a:r>
            <a:r>
              <a:rPr lang="en-US" altLang="ja-JP" sz="1200" b="1" dirty="0" smtClean="0">
                <a:latin typeface="+mj-ea"/>
                <a:ea typeface="+mj-ea"/>
              </a:rPr>
              <a:t>6.3W</a:t>
            </a:r>
            <a:r>
              <a:rPr lang="ja-JP" altLang="en-US" sz="1200" b="1" dirty="0" smtClean="0">
                <a:latin typeface="+mj-ea"/>
                <a:ea typeface="+mj-ea"/>
              </a:rPr>
              <a:t>）</a:t>
            </a:r>
            <a:endParaRPr lang="ja-JP" altLang="en-US" sz="1200" dirty="0" smtClean="0">
              <a:solidFill>
                <a:srgbClr val="FF0000"/>
              </a:solidFill>
              <a:latin typeface="HGS創英角ｺﾞｼｯｸUB" pitchFamily="50" charset="-128"/>
              <a:ea typeface="HGS創英角ｺﾞｼｯｸUB" pitchFamily="50" charset="-128"/>
            </a:endParaRPr>
          </a:p>
        </p:txBody>
      </p:sp>
      <p:sp>
        <p:nvSpPr>
          <p:cNvPr id="14" name="テキスト ボックス 2"/>
          <p:cNvSpPr txBox="1">
            <a:spLocks noChangeArrowheads="1"/>
          </p:cNvSpPr>
          <p:nvPr/>
        </p:nvSpPr>
        <p:spPr bwMode="auto">
          <a:xfrm>
            <a:off x="3723388" y="6496213"/>
            <a:ext cx="3374212"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eaLnBrk="1" hangingPunct="1">
              <a:lnSpc>
                <a:spcPts val="2300"/>
              </a:lnSpc>
              <a:spcBef>
                <a:spcPct val="0"/>
              </a:spcBef>
              <a:buFont typeface="Arial" charset="0"/>
              <a:buNone/>
              <a:defRPr/>
            </a:pPr>
            <a:r>
              <a:rPr lang="ja-JP" altLang="en-US" sz="1400" dirty="0" smtClean="0">
                <a:solidFill>
                  <a:srgbClr val="FF0000"/>
                </a:solidFill>
                <a:latin typeface="HGS創英角ｺﾞｼｯｸUB" pitchFamily="50" charset="-128"/>
                <a:ea typeface="HGS創英角ｺﾞｼｯｸUB" pitchFamily="50" charset="-128"/>
              </a:rPr>
              <a:t>★ 年間 </a:t>
            </a:r>
            <a:r>
              <a:rPr lang="en-US" altLang="ja-JP" sz="16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16,749kWh</a:t>
            </a:r>
            <a:r>
              <a:rPr lang="ja-JP" altLang="en-US" sz="2000" dirty="0" smtClean="0">
                <a:solidFill>
                  <a:srgbClr val="FF0000"/>
                </a:solidFill>
                <a:latin typeface="HGS創英角ｺﾞｼｯｸUB" pitchFamily="50" charset="-128"/>
                <a:ea typeface="HGS創英角ｺﾞｼｯｸUB" pitchFamily="50" charset="-128"/>
              </a:rPr>
              <a:t> </a:t>
            </a:r>
            <a:r>
              <a:rPr lang="ja-JP" altLang="en-US" sz="1400" dirty="0" smtClean="0">
                <a:solidFill>
                  <a:srgbClr val="FF0000"/>
                </a:solidFill>
                <a:latin typeface="HGS創英角ｺﾞｼｯｸUB" pitchFamily="50" charset="-128"/>
                <a:ea typeface="HGS創英角ｺﾞｼｯｸUB" pitchFamily="50" charset="-128"/>
              </a:rPr>
              <a:t>の省エネ！</a:t>
            </a:r>
            <a:endParaRPr lang="en-US" altLang="ja-JP" sz="1400" dirty="0" smtClean="0">
              <a:solidFill>
                <a:srgbClr val="FF0000"/>
              </a:solidFill>
              <a:latin typeface="HGS創英角ｺﾞｼｯｸUB" pitchFamily="50" charset="-128"/>
              <a:ea typeface="HGS創英角ｺﾞｼｯｸUB" pitchFamily="50" charset="-128"/>
            </a:endParaRPr>
          </a:p>
          <a:p>
            <a:pPr eaLnBrk="1" hangingPunct="1">
              <a:lnSpc>
                <a:spcPts val="2000"/>
              </a:lnSpc>
              <a:spcBef>
                <a:spcPct val="0"/>
              </a:spcBef>
              <a:buFont typeface="Arial" charset="0"/>
              <a:buNone/>
              <a:defRPr/>
            </a:pPr>
            <a:r>
              <a:rPr lang="ja-JP" altLang="en-US" sz="1400" dirty="0" smtClean="0">
                <a:solidFill>
                  <a:srgbClr val="FF0000"/>
                </a:solidFill>
                <a:latin typeface="HGS創英角ｺﾞｼｯｸUB" pitchFamily="50" charset="-128"/>
                <a:ea typeface="HGS創英角ｺﾞｼｯｸUB" pitchFamily="50" charset="-128"/>
              </a:rPr>
              <a:t>★ 年間 </a:t>
            </a:r>
            <a:r>
              <a:rPr lang="en-US" altLang="ja-JP" sz="16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26.5</a:t>
            </a:r>
            <a:r>
              <a:rPr lang="ja-JP" altLang="en-US" sz="16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万円</a:t>
            </a:r>
            <a:r>
              <a:rPr lang="ja-JP" altLang="en-US" sz="2000" dirty="0" smtClean="0">
                <a:solidFill>
                  <a:srgbClr val="FF0000"/>
                </a:solidFill>
                <a:latin typeface="HGS創英角ｺﾞｼｯｸUB" pitchFamily="50" charset="-128"/>
                <a:ea typeface="HGS創英角ｺﾞｼｯｸUB" pitchFamily="50" charset="-128"/>
              </a:rPr>
              <a:t> </a:t>
            </a:r>
            <a:r>
              <a:rPr lang="ja-JP" altLang="en-US" sz="1400" dirty="0" smtClean="0">
                <a:solidFill>
                  <a:srgbClr val="FF0000"/>
                </a:solidFill>
                <a:latin typeface="HGS創英角ｺﾞｼｯｸUB" pitchFamily="50" charset="-128"/>
                <a:ea typeface="HGS創英角ｺﾞｼｯｸUB" pitchFamily="50" charset="-128"/>
              </a:rPr>
              <a:t>のコスト削減！</a:t>
            </a:r>
            <a:endParaRPr lang="en-US" altLang="ja-JP" sz="1400" dirty="0" smtClean="0">
              <a:solidFill>
                <a:srgbClr val="FF0000"/>
              </a:solidFill>
              <a:latin typeface="HGS創英角ｺﾞｼｯｸUB" pitchFamily="50" charset="-128"/>
              <a:ea typeface="HGS創英角ｺﾞｼｯｸUB" pitchFamily="50" charset="-128"/>
            </a:endParaRPr>
          </a:p>
          <a:p>
            <a:pPr eaLnBrk="1" hangingPunct="1">
              <a:lnSpc>
                <a:spcPts val="2300"/>
              </a:lnSpc>
              <a:spcBef>
                <a:spcPct val="0"/>
              </a:spcBef>
              <a:buFontTx/>
              <a:buNone/>
              <a:defRPr/>
            </a:pPr>
            <a:r>
              <a:rPr lang="ja-JP" altLang="en-US" sz="1400" dirty="0" smtClean="0">
                <a:solidFill>
                  <a:srgbClr val="FF0000"/>
                </a:solidFill>
                <a:latin typeface="HGS創英角ｺﾞｼｯｸUB" pitchFamily="50" charset="-128"/>
                <a:ea typeface="HGS創英角ｺﾞｼｯｸUB" pitchFamily="50" charset="-128"/>
              </a:rPr>
              <a:t>★ 投資回収 </a:t>
            </a:r>
            <a:r>
              <a:rPr lang="en-US" altLang="ja-JP" sz="16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0.7</a:t>
            </a:r>
            <a:r>
              <a:rPr lang="ja-JP" altLang="en-US" sz="16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年</a:t>
            </a:r>
            <a:r>
              <a:rPr lang="ja-JP" altLang="en-US" sz="18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ja-JP" altLang="en-US" sz="1800" dirty="0" smtClean="0">
                <a:solidFill>
                  <a:srgbClr val="FF0000"/>
                </a:solidFill>
                <a:latin typeface="HGS創英角ｺﾞｼｯｸUB" pitchFamily="50" charset="-128"/>
                <a:ea typeface="HGS創英角ｺﾞｼｯｸUB" pitchFamily="50" charset="-128"/>
              </a:rPr>
              <a:t>！</a:t>
            </a:r>
          </a:p>
        </p:txBody>
      </p:sp>
      <p:sp>
        <p:nvSpPr>
          <p:cNvPr id="15" name="下矢印 14"/>
          <p:cNvSpPr/>
          <p:nvPr/>
        </p:nvSpPr>
        <p:spPr>
          <a:xfrm rot="16200000">
            <a:off x="3179452" y="6687435"/>
            <a:ext cx="572173" cy="490774"/>
          </a:xfrm>
          <a:prstGeom prst="downArrow">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6" name="メモ 15"/>
          <p:cNvSpPr/>
          <p:nvPr/>
        </p:nvSpPr>
        <p:spPr>
          <a:xfrm>
            <a:off x="324247" y="7526734"/>
            <a:ext cx="4320480" cy="1132334"/>
          </a:xfrm>
          <a:prstGeom prst="foldedCorner">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pic>
        <p:nvPicPr>
          <p:cNvPr id="17" name="Picture 23" descr="C:\Users\1-NishiiY\AppData\Local\Microsoft\Windows\Temporary Internet Files\Content.IE5\X7VHIV34\MC900432617[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469" y="7589875"/>
            <a:ext cx="428625" cy="37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2"/>
          <p:cNvSpPr txBox="1">
            <a:spLocks noChangeArrowheads="1"/>
          </p:cNvSpPr>
          <p:nvPr/>
        </p:nvSpPr>
        <p:spPr bwMode="auto">
          <a:xfrm>
            <a:off x="1028635" y="7578951"/>
            <a:ext cx="20382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eaLnBrk="1" hangingPunct="1">
              <a:spcBef>
                <a:spcPct val="0"/>
              </a:spcBef>
              <a:buFont typeface="Arial" charset="0"/>
              <a:buNone/>
              <a:defRPr/>
            </a:pPr>
            <a:r>
              <a:rPr lang="ja-JP" altLang="en-US" sz="1600" dirty="0" smtClean="0">
                <a:solidFill>
                  <a:srgbClr val="FF33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省エネのポイント！</a:t>
            </a:r>
          </a:p>
        </p:txBody>
      </p:sp>
      <p:sp>
        <p:nvSpPr>
          <p:cNvPr id="19" name="角丸四角形 18"/>
          <p:cNvSpPr/>
          <p:nvPr/>
        </p:nvSpPr>
        <p:spPr>
          <a:xfrm>
            <a:off x="324247" y="7920512"/>
            <a:ext cx="4320480" cy="797271"/>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200"/>
              </a:lnSpc>
              <a:spcBef>
                <a:spcPts val="0"/>
              </a:spcBef>
              <a:spcAft>
                <a:spcPts val="0"/>
              </a:spcAft>
              <a:defRPr/>
            </a:pPr>
            <a:r>
              <a:rPr lang="ja-JP" altLang="en-US" sz="1000" dirty="0">
                <a:solidFill>
                  <a:schemeClr val="tx1"/>
                </a:solidFill>
                <a:latin typeface="+mj-ea"/>
                <a:ea typeface="+mj-ea"/>
              </a:rPr>
              <a:t>白熱電球からＬＥＤ電球への交換は、</a:t>
            </a:r>
            <a:r>
              <a:rPr lang="ja-JP" altLang="en-US" sz="1000" b="1" dirty="0">
                <a:solidFill>
                  <a:srgbClr val="FF0000"/>
                </a:solidFill>
                <a:latin typeface="+mj-ea"/>
                <a:ea typeface="+mj-ea"/>
              </a:rPr>
              <a:t>工事が不要</a:t>
            </a:r>
            <a:r>
              <a:rPr lang="ja-JP" altLang="en-US" sz="1000" dirty="0">
                <a:solidFill>
                  <a:schemeClr val="tx1"/>
                </a:solidFill>
                <a:latin typeface="+mj-ea"/>
                <a:ea typeface="+mj-ea"/>
              </a:rPr>
              <a:t>で</a:t>
            </a:r>
            <a:r>
              <a:rPr lang="ja-JP" altLang="en-US" sz="1000" b="1" dirty="0">
                <a:solidFill>
                  <a:srgbClr val="FF0000"/>
                </a:solidFill>
                <a:latin typeface="+mj-ea"/>
                <a:ea typeface="+mj-ea"/>
              </a:rPr>
              <a:t>省エネ効率も高い</a:t>
            </a:r>
            <a:r>
              <a:rPr lang="ja-JP" altLang="en-US" sz="1000" dirty="0">
                <a:solidFill>
                  <a:schemeClr val="tx1"/>
                </a:solidFill>
                <a:latin typeface="+mj-ea"/>
                <a:ea typeface="+mj-ea"/>
              </a:rPr>
              <a:t>ので、比較的、大きなコスト削減効果を見込めます。</a:t>
            </a:r>
            <a:endParaRPr lang="en-US" altLang="ja-JP" sz="1000" dirty="0">
              <a:solidFill>
                <a:schemeClr val="tx1"/>
              </a:solidFill>
              <a:latin typeface="+mj-ea"/>
              <a:ea typeface="+mj-ea"/>
            </a:endParaRPr>
          </a:p>
          <a:p>
            <a:pPr algn="l" fontAlgn="auto">
              <a:lnSpc>
                <a:spcPts val="1200"/>
              </a:lnSpc>
              <a:spcBef>
                <a:spcPts val="0"/>
              </a:spcBef>
              <a:spcAft>
                <a:spcPts val="0"/>
              </a:spcAft>
              <a:defRPr/>
            </a:pPr>
            <a:r>
              <a:rPr lang="ja-JP" altLang="en-US" sz="1000" dirty="0">
                <a:solidFill>
                  <a:schemeClr val="tx1"/>
                </a:solidFill>
                <a:latin typeface="+mj-ea"/>
                <a:ea typeface="+mj-ea"/>
              </a:rPr>
              <a:t>また同様に、少ない照度でも支障がない</a:t>
            </a:r>
            <a:r>
              <a:rPr lang="ja-JP" altLang="en-US" sz="1000" b="1" dirty="0">
                <a:solidFill>
                  <a:srgbClr val="FF0000"/>
                </a:solidFill>
                <a:latin typeface="+mj-ea"/>
                <a:ea typeface="+mj-ea"/>
              </a:rPr>
              <a:t>間接照明の白熱電球</a:t>
            </a:r>
            <a:r>
              <a:rPr lang="ja-JP" altLang="en-US" sz="1000" dirty="0">
                <a:solidFill>
                  <a:schemeClr val="tx1"/>
                </a:solidFill>
                <a:latin typeface="+mj-ea"/>
                <a:ea typeface="+mj-ea"/>
              </a:rPr>
              <a:t>等も</a:t>
            </a:r>
            <a:endParaRPr lang="en-US" altLang="ja-JP" sz="1000" dirty="0">
              <a:solidFill>
                <a:schemeClr val="tx1"/>
              </a:solidFill>
              <a:latin typeface="+mj-ea"/>
              <a:ea typeface="+mj-ea"/>
            </a:endParaRPr>
          </a:p>
          <a:p>
            <a:pPr algn="l" fontAlgn="auto">
              <a:lnSpc>
                <a:spcPts val="1200"/>
              </a:lnSpc>
              <a:spcBef>
                <a:spcPts val="0"/>
              </a:spcBef>
              <a:spcAft>
                <a:spcPts val="0"/>
              </a:spcAft>
              <a:defRPr/>
            </a:pPr>
            <a:r>
              <a:rPr lang="ja-JP" altLang="en-US" sz="1000" dirty="0">
                <a:solidFill>
                  <a:schemeClr val="tx1"/>
                </a:solidFill>
                <a:latin typeface="+mj-ea"/>
                <a:ea typeface="+mj-ea"/>
              </a:rPr>
              <a:t>消費電力の小さいＬＥＤ電球に交換すると効果的です。</a:t>
            </a:r>
            <a:endParaRPr lang="en-US" altLang="ja-JP" sz="1000" dirty="0">
              <a:solidFill>
                <a:schemeClr val="tx1"/>
              </a:solidFill>
              <a:latin typeface="+mj-ea"/>
              <a:ea typeface="+mj-ea"/>
            </a:endParaRPr>
          </a:p>
          <a:p>
            <a:pPr algn="l" fontAlgn="auto">
              <a:lnSpc>
                <a:spcPts val="2800"/>
              </a:lnSpc>
              <a:spcBef>
                <a:spcPts val="0"/>
              </a:spcBef>
              <a:spcAft>
                <a:spcPts val="0"/>
              </a:spcAft>
              <a:defRPr/>
            </a:pPr>
            <a:endParaRPr lang="en-US" altLang="ja-JP" sz="2000" b="1" dirty="0">
              <a:solidFill>
                <a:schemeClr val="tx1"/>
              </a:solidFill>
              <a:latin typeface="+mj-ea"/>
              <a:ea typeface="+mj-ea"/>
            </a:endParaRPr>
          </a:p>
          <a:p>
            <a:pPr algn="l" fontAlgn="auto">
              <a:lnSpc>
                <a:spcPts val="2800"/>
              </a:lnSpc>
              <a:spcBef>
                <a:spcPts val="0"/>
              </a:spcBef>
              <a:spcAft>
                <a:spcPts val="0"/>
              </a:spcAft>
              <a:defRPr/>
            </a:pPr>
            <a:endParaRPr lang="en-US" altLang="ja-JP" sz="2000" b="1" dirty="0">
              <a:solidFill>
                <a:schemeClr val="tx1"/>
              </a:solidFill>
              <a:latin typeface="+mj-ea"/>
              <a:ea typeface="+mj-ea"/>
            </a:endParaRPr>
          </a:p>
          <a:p>
            <a:pPr algn="l" fontAlgn="auto">
              <a:lnSpc>
                <a:spcPts val="2800"/>
              </a:lnSpc>
              <a:spcBef>
                <a:spcPts val="0"/>
              </a:spcBef>
              <a:spcAft>
                <a:spcPts val="0"/>
              </a:spcAft>
              <a:defRPr/>
            </a:pPr>
            <a:endParaRPr lang="en-US" altLang="ja-JP" sz="2000" b="1" dirty="0">
              <a:solidFill>
                <a:schemeClr val="tx1"/>
              </a:solidFill>
              <a:latin typeface="+mj-ea"/>
              <a:ea typeface="+mj-ea"/>
            </a:endParaRPr>
          </a:p>
          <a:p>
            <a:pPr algn="l" fontAlgn="auto">
              <a:lnSpc>
                <a:spcPts val="2800"/>
              </a:lnSpc>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pic>
        <p:nvPicPr>
          <p:cNvPr id="20" name="図 13" descr="http://saturn.tlt.co.jp/product/File.do?name=LDA6L2.jpg&amp;type=original"/>
          <p:cNvPicPr>
            <a:picLocks noChangeAspect="1" noChangeArrowheads="1"/>
          </p:cNvPicPr>
          <p:nvPr/>
        </p:nvPicPr>
        <p:blipFill>
          <a:blip r:embed="rId3">
            <a:extLst>
              <a:ext uri="{28A0092B-C50C-407E-A947-70E740481C1C}">
                <a14:useLocalDpi xmlns:a14="http://schemas.microsoft.com/office/drawing/2010/main" val="0"/>
              </a:ext>
            </a:extLst>
          </a:blip>
          <a:srcRect l="15108" t="4565" r="17938" b="3160"/>
          <a:stretch>
            <a:fillRect/>
          </a:stretch>
        </p:blipFill>
        <p:spPr bwMode="auto">
          <a:xfrm>
            <a:off x="6403114" y="7661884"/>
            <a:ext cx="694486" cy="9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12" descr="http://ec2.images-amazon.com/images/I/11S7QF9P14L.jpg"/>
          <p:cNvPicPr>
            <a:picLocks noChangeAspect="1" noChangeArrowheads="1"/>
          </p:cNvPicPr>
          <p:nvPr/>
        </p:nvPicPr>
        <p:blipFill>
          <a:blip r:embed="rId4">
            <a:extLst>
              <a:ext uri="{28A0092B-C50C-407E-A947-70E740481C1C}">
                <a14:useLocalDpi xmlns:a14="http://schemas.microsoft.com/office/drawing/2010/main" val="0"/>
              </a:ext>
            </a:extLst>
          </a:blip>
          <a:srcRect l="23531" t="12714" r="25436" b="14296"/>
          <a:stretch>
            <a:fillRect/>
          </a:stretch>
        </p:blipFill>
        <p:spPr bwMode="auto">
          <a:xfrm>
            <a:off x="4765674" y="7650956"/>
            <a:ext cx="684824" cy="98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右矢印 21"/>
          <p:cNvSpPr/>
          <p:nvPr/>
        </p:nvSpPr>
        <p:spPr>
          <a:xfrm>
            <a:off x="5724408" y="8082599"/>
            <a:ext cx="448095" cy="27563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ja-JP" altLang="en-US" dirty="0"/>
          </a:p>
        </p:txBody>
      </p:sp>
      <p:pic>
        <p:nvPicPr>
          <p:cNvPr id="23" name="Picture 17"/>
          <p:cNvPicPr>
            <a:picLocks noChangeAspect="1" noChangeArrowheads="1"/>
          </p:cNvPicPr>
          <p:nvPr/>
        </p:nvPicPr>
        <p:blipFill>
          <a:blip r:embed="rId5">
            <a:extLst>
              <a:ext uri="{28A0092B-C50C-407E-A947-70E740481C1C}">
                <a14:useLocalDpi xmlns:a14="http://schemas.microsoft.com/office/drawing/2010/main" val="0"/>
              </a:ext>
            </a:extLst>
          </a:blip>
          <a:srcRect l="18118" t="12334" r="23376" b="4643"/>
          <a:stretch>
            <a:fillRect/>
          </a:stretch>
        </p:blipFill>
        <p:spPr bwMode="auto">
          <a:xfrm>
            <a:off x="5496739" y="8780928"/>
            <a:ext cx="903435" cy="962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角丸四角形 25"/>
          <p:cNvSpPr/>
          <p:nvPr/>
        </p:nvSpPr>
        <p:spPr>
          <a:xfrm>
            <a:off x="434902" y="9690341"/>
            <a:ext cx="3463200" cy="360040"/>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2800"/>
              </a:lnSpc>
              <a:spcBef>
                <a:spcPts val="0"/>
              </a:spcBef>
              <a:spcAft>
                <a:spcPts val="0"/>
              </a:spcAft>
              <a:defRPr/>
            </a:pPr>
            <a:r>
              <a:rPr lang="en-US" altLang="ja-JP" sz="800" dirty="0">
                <a:solidFill>
                  <a:schemeClr val="tx1"/>
                </a:solidFill>
                <a:latin typeface="+mj-ea"/>
                <a:ea typeface="+mj-ea"/>
              </a:rPr>
              <a:t>※</a:t>
            </a:r>
            <a:r>
              <a:rPr lang="ja-JP" altLang="en-US" sz="800" dirty="0">
                <a:solidFill>
                  <a:schemeClr val="tx1"/>
                </a:solidFill>
                <a:latin typeface="+mj-ea"/>
                <a:ea typeface="+mj-ea"/>
              </a:rPr>
              <a:t>電力単価は、年間の総電力平均単価を採用しています。</a:t>
            </a:r>
            <a:endParaRPr lang="en-US" altLang="ja-JP" sz="800" b="1" dirty="0">
              <a:solidFill>
                <a:schemeClr val="tx1"/>
              </a:solidFill>
              <a:latin typeface="+mj-ea"/>
              <a:ea typeface="+mj-ea"/>
            </a:endParaRPr>
          </a:p>
          <a:p>
            <a:pPr algn="l" fontAlgn="auto">
              <a:lnSpc>
                <a:spcPts val="2800"/>
              </a:lnSpc>
              <a:spcBef>
                <a:spcPts val="0"/>
              </a:spcBef>
              <a:spcAft>
                <a:spcPts val="0"/>
              </a:spcAft>
              <a:defRPr/>
            </a:pPr>
            <a:endParaRPr lang="en-US" altLang="ja-JP" sz="2000" b="1" dirty="0">
              <a:solidFill>
                <a:schemeClr val="tx1"/>
              </a:solidFill>
              <a:latin typeface="+mj-ea"/>
              <a:ea typeface="+mj-ea"/>
            </a:endParaRPr>
          </a:p>
          <a:p>
            <a:pPr algn="l" fontAlgn="auto">
              <a:lnSpc>
                <a:spcPts val="2800"/>
              </a:lnSpc>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pic>
        <p:nvPicPr>
          <p:cNvPr id="27" name="Picture 3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4995" y="8731076"/>
            <a:ext cx="4420680" cy="1099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角丸四角形 28"/>
          <p:cNvSpPr/>
          <p:nvPr/>
        </p:nvSpPr>
        <p:spPr>
          <a:xfrm>
            <a:off x="4757306" y="8659068"/>
            <a:ext cx="739433" cy="290843"/>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800"/>
              </a:lnSpc>
              <a:spcBef>
                <a:spcPts val="0"/>
              </a:spcBef>
              <a:spcAft>
                <a:spcPts val="0"/>
              </a:spcAft>
              <a:defRPr/>
            </a:pPr>
            <a:r>
              <a:rPr lang="ja-JP" altLang="en-US" sz="1000" dirty="0">
                <a:solidFill>
                  <a:schemeClr val="tx1"/>
                </a:solidFill>
                <a:latin typeface="+mj-ea"/>
                <a:ea typeface="+mj-ea"/>
              </a:rPr>
              <a:t>白熱電球</a:t>
            </a:r>
            <a:r>
              <a:rPr lang="ja-JP" altLang="en-US" sz="1200" b="1" dirty="0">
                <a:solidFill>
                  <a:schemeClr val="tx2"/>
                </a:solidFill>
                <a:latin typeface="+mj-ea"/>
                <a:ea typeface="+mj-ea"/>
              </a:rPr>
              <a:t>　</a:t>
            </a:r>
            <a:endParaRPr lang="en-US" altLang="ja-JP" sz="12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sp>
        <p:nvSpPr>
          <p:cNvPr id="31" name="角丸四角形 30"/>
          <p:cNvSpPr/>
          <p:nvPr/>
        </p:nvSpPr>
        <p:spPr>
          <a:xfrm>
            <a:off x="6414736" y="8670866"/>
            <a:ext cx="793389" cy="382249"/>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800"/>
              </a:lnSpc>
              <a:spcBef>
                <a:spcPts val="0"/>
              </a:spcBef>
              <a:spcAft>
                <a:spcPts val="0"/>
              </a:spcAft>
              <a:defRPr/>
            </a:pPr>
            <a:r>
              <a:rPr lang="ja-JP" altLang="en-US" sz="1000" dirty="0">
                <a:solidFill>
                  <a:schemeClr val="tx1"/>
                </a:solidFill>
                <a:latin typeface="+mj-ea"/>
                <a:ea typeface="+mj-ea"/>
              </a:rPr>
              <a:t>ＬＥＤ電球</a:t>
            </a:r>
            <a:r>
              <a:rPr lang="ja-JP" altLang="en-US" sz="1200" b="1" dirty="0">
                <a:solidFill>
                  <a:schemeClr val="tx2"/>
                </a:solidFill>
                <a:latin typeface="+mj-ea"/>
                <a:ea typeface="+mj-ea"/>
              </a:rPr>
              <a:t>　</a:t>
            </a:r>
            <a:endParaRPr lang="en-US" altLang="ja-JP" sz="12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sp>
        <p:nvSpPr>
          <p:cNvPr id="32" name="角丸四角形 31"/>
          <p:cNvSpPr/>
          <p:nvPr/>
        </p:nvSpPr>
        <p:spPr>
          <a:xfrm>
            <a:off x="5479477" y="9739188"/>
            <a:ext cx="1253482" cy="382249"/>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800"/>
              </a:lnSpc>
              <a:spcBef>
                <a:spcPts val="0"/>
              </a:spcBef>
              <a:spcAft>
                <a:spcPts val="0"/>
              </a:spcAft>
              <a:defRPr/>
            </a:pPr>
            <a:r>
              <a:rPr lang="ja-JP" altLang="en-US" sz="1000" dirty="0">
                <a:solidFill>
                  <a:schemeClr val="tx1"/>
                </a:solidFill>
                <a:latin typeface="+mj-ea"/>
                <a:ea typeface="+mj-ea"/>
              </a:rPr>
              <a:t>壁面の間接照明</a:t>
            </a:r>
            <a:r>
              <a:rPr lang="ja-JP" altLang="en-US" sz="1200" b="1" dirty="0">
                <a:solidFill>
                  <a:schemeClr val="tx2"/>
                </a:solidFill>
                <a:latin typeface="+mj-ea"/>
                <a:ea typeface="+mj-ea"/>
              </a:rPr>
              <a:t>　</a:t>
            </a:r>
            <a:endParaRPr lang="en-US" altLang="ja-JP" sz="12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sp>
        <p:nvSpPr>
          <p:cNvPr id="28" name="テキスト ボックス 27"/>
          <p:cNvSpPr txBox="1"/>
          <p:nvPr/>
        </p:nvSpPr>
        <p:spPr>
          <a:xfrm>
            <a:off x="61668" y="882204"/>
            <a:ext cx="7488833" cy="504056"/>
          </a:xfrm>
          <a:prstGeom prst="rect">
            <a:avLst/>
          </a:prstGeom>
          <a:noFill/>
        </p:spPr>
        <p:txBody>
          <a:bodyPr wrap="square" lIns="101251" tIns="50626" rIns="101251" bIns="50626" rtlCol="0" anchor="ctr" anchorCtr="0">
            <a:noAutofit/>
          </a:bodyPr>
          <a:lstStyle/>
          <a:p>
            <a:pPr defTabSz="1012517">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・省エネ対策は、「設備投資」と、既存設備の使い方を工夫する「運用改善」に大きく分けられます。</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8423" y="1321307"/>
            <a:ext cx="3502071" cy="3224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1539092" y="1527206"/>
            <a:ext cx="369332" cy="553998"/>
          </a:xfrm>
          <a:prstGeom prst="rect">
            <a:avLst/>
          </a:prstGeom>
          <a:noFill/>
        </p:spPr>
        <p:txBody>
          <a:bodyPr vert="eaVert" wrap="none" rtlCol="0">
            <a:spAutoFit/>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コスト</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5096629" y="4122564"/>
            <a:ext cx="800219" cy="276999"/>
          </a:xfrm>
          <a:prstGeom prst="rect">
            <a:avLst/>
          </a:prstGeom>
          <a:noFill/>
        </p:spPr>
        <p:txBody>
          <a:bodyPr wrap="none" rtlCol="0">
            <a:spAutoFit/>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対策効果</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53015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ー 1"/>
          <p:cNvSpPr txBox="1">
            <a:spLocks/>
          </p:cNvSpPr>
          <p:nvPr/>
        </p:nvSpPr>
        <p:spPr>
          <a:xfrm>
            <a:off x="3300578" y="10102598"/>
            <a:ext cx="720079" cy="569323"/>
          </a:xfrm>
          <a:prstGeom prst="rect">
            <a:avLst/>
          </a:prstGeom>
        </p:spPr>
        <p:txBody>
          <a:bodyPr vert="horz" lIns="99569" tIns="49785" rIns="99569" bIns="49785" rtlCol="0" anchor="ctr"/>
          <a:lstStyle>
            <a:defPPr>
              <a:defRPr lang="ja-JP"/>
            </a:defPPr>
            <a:lvl1pPr marL="0" algn="r" defTabSz="995690" rtl="0" eaLnBrk="1" latinLnBrk="0" hangingPunct="1">
              <a:defRPr kumimoji="1" sz="1300" kern="1200">
                <a:solidFill>
                  <a:schemeClr val="tx1">
                    <a:tint val="75000"/>
                  </a:schemeClr>
                </a:solidFill>
                <a:latin typeface="+mn-lt"/>
                <a:ea typeface="+mn-ea"/>
                <a:cs typeface="+mn-cs"/>
              </a:defRPr>
            </a:lvl1pPr>
            <a:lvl2pPr marL="497845" algn="l" defTabSz="995690" rtl="0" eaLnBrk="1" latinLnBrk="0" hangingPunct="1">
              <a:defRPr kumimoji="1" sz="2000" kern="1200">
                <a:solidFill>
                  <a:schemeClr val="tx1"/>
                </a:solidFill>
                <a:latin typeface="+mn-lt"/>
                <a:ea typeface="+mn-ea"/>
                <a:cs typeface="+mn-cs"/>
              </a:defRPr>
            </a:lvl2pPr>
            <a:lvl3pPr marL="995690" algn="l" defTabSz="995690" rtl="0" eaLnBrk="1" latinLnBrk="0" hangingPunct="1">
              <a:defRPr kumimoji="1" sz="2000" kern="1200">
                <a:solidFill>
                  <a:schemeClr val="tx1"/>
                </a:solidFill>
                <a:latin typeface="+mn-lt"/>
                <a:ea typeface="+mn-ea"/>
                <a:cs typeface="+mn-cs"/>
              </a:defRPr>
            </a:lvl3pPr>
            <a:lvl4pPr marL="1493535" algn="l" defTabSz="995690" rtl="0" eaLnBrk="1" latinLnBrk="0" hangingPunct="1">
              <a:defRPr kumimoji="1" sz="2000" kern="1200">
                <a:solidFill>
                  <a:schemeClr val="tx1"/>
                </a:solidFill>
                <a:latin typeface="+mn-lt"/>
                <a:ea typeface="+mn-ea"/>
                <a:cs typeface="+mn-cs"/>
              </a:defRPr>
            </a:lvl4pPr>
            <a:lvl5pPr marL="1991380" algn="l" defTabSz="995690" rtl="0" eaLnBrk="1" latinLnBrk="0" hangingPunct="1">
              <a:defRPr kumimoji="1" sz="2000" kern="1200">
                <a:solidFill>
                  <a:schemeClr val="tx1"/>
                </a:solidFill>
                <a:latin typeface="+mn-lt"/>
                <a:ea typeface="+mn-ea"/>
                <a:cs typeface="+mn-cs"/>
              </a:defRPr>
            </a:lvl5pPr>
            <a:lvl6pPr marL="2489225" algn="l" defTabSz="995690" rtl="0" eaLnBrk="1" latinLnBrk="0" hangingPunct="1">
              <a:defRPr kumimoji="1" sz="2000" kern="1200">
                <a:solidFill>
                  <a:schemeClr val="tx1"/>
                </a:solidFill>
                <a:latin typeface="+mn-lt"/>
                <a:ea typeface="+mn-ea"/>
                <a:cs typeface="+mn-cs"/>
              </a:defRPr>
            </a:lvl6pPr>
            <a:lvl7pPr marL="2987070" algn="l" defTabSz="995690" rtl="0" eaLnBrk="1" latinLnBrk="0" hangingPunct="1">
              <a:defRPr kumimoji="1" sz="2000" kern="1200">
                <a:solidFill>
                  <a:schemeClr val="tx1"/>
                </a:solidFill>
                <a:latin typeface="+mn-lt"/>
                <a:ea typeface="+mn-ea"/>
                <a:cs typeface="+mn-cs"/>
              </a:defRPr>
            </a:lvl7pPr>
            <a:lvl8pPr marL="3484916" algn="l" defTabSz="995690" rtl="0" eaLnBrk="1" latinLnBrk="0" hangingPunct="1">
              <a:defRPr kumimoji="1" sz="2000" kern="1200">
                <a:solidFill>
                  <a:schemeClr val="tx1"/>
                </a:solidFill>
                <a:latin typeface="+mn-lt"/>
                <a:ea typeface="+mn-ea"/>
                <a:cs typeface="+mn-cs"/>
              </a:defRPr>
            </a:lvl8pPr>
            <a:lvl9pPr marL="3982761" algn="l" defTabSz="995690" rtl="0" eaLnBrk="1" latinLnBrk="0" hangingPunct="1">
              <a:defRPr kumimoji="1" sz="2000" kern="1200">
                <a:solidFill>
                  <a:schemeClr val="tx1"/>
                </a:solidFill>
                <a:latin typeface="+mn-lt"/>
                <a:ea typeface="+mn-ea"/>
                <a:cs typeface="+mn-cs"/>
              </a:defRPr>
            </a:lvl9pPr>
          </a:lstStyle>
          <a:p>
            <a:r>
              <a:rPr lang="ja-JP" altLang="en-US" dirty="0" smtClean="0"/>
              <a:t>－６－</a:t>
            </a:r>
            <a:endParaRPr lang="ja-JP" altLang="en-US" dirty="0"/>
          </a:p>
        </p:txBody>
      </p:sp>
      <p:sp>
        <p:nvSpPr>
          <p:cNvPr id="8" name="角丸四角形 7"/>
          <p:cNvSpPr/>
          <p:nvPr/>
        </p:nvSpPr>
        <p:spPr>
          <a:xfrm>
            <a:off x="295891" y="450156"/>
            <a:ext cx="6969478" cy="4608512"/>
          </a:xfrm>
          <a:prstGeom prst="roundRect">
            <a:avLst>
              <a:gd name="adj" fmla="val 0"/>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251" tIns="50626" rIns="101251" bIns="50626" rtlCol="0" anchor="t" anchorCtr="0"/>
          <a:lstStyle/>
          <a:p>
            <a:endParaRPr lang="en-US" altLang="ja-JP" sz="1900" b="1" dirty="0">
              <a:solidFill>
                <a:srgbClr val="000000"/>
              </a:solidFill>
              <a:latin typeface="Calibri" pitchFamily="34" charset="0"/>
            </a:endParaRPr>
          </a:p>
        </p:txBody>
      </p:sp>
      <p:sp>
        <p:nvSpPr>
          <p:cNvPr id="11" name="角丸四角形 10"/>
          <p:cNvSpPr/>
          <p:nvPr/>
        </p:nvSpPr>
        <p:spPr>
          <a:xfrm>
            <a:off x="295891" y="5385339"/>
            <a:ext cx="6969478" cy="4608512"/>
          </a:xfrm>
          <a:prstGeom prst="roundRect">
            <a:avLst>
              <a:gd name="adj" fmla="val 0"/>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251" tIns="50626" rIns="101251" bIns="50626" rtlCol="0" anchor="t" anchorCtr="0"/>
          <a:lstStyle/>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p:txBody>
      </p:sp>
      <p:sp>
        <p:nvSpPr>
          <p:cNvPr id="6" name="正方形/長方形 14"/>
          <p:cNvSpPr>
            <a:spLocks noChangeArrowheads="1"/>
          </p:cNvSpPr>
          <p:nvPr/>
        </p:nvSpPr>
        <p:spPr bwMode="auto">
          <a:xfrm>
            <a:off x="87313" y="836613"/>
            <a:ext cx="70056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endParaRPr lang="en-US" altLang="ja-JP" sz="2400" b="1" dirty="0">
              <a:solidFill>
                <a:srgbClr val="000000"/>
              </a:solidFill>
              <a:latin typeface="Calibri" pitchFamily="34" charset="0"/>
            </a:endParaRPr>
          </a:p>
        </p:txBody>
      </p:sp>
      <p:sp>
        <p:nvSpPr>
          <p:cNvPr id="10" name="正方形/長方形 14"/>
          <p:cNvSpPr>
            <a:spLocks noChangeArrowheads="1"/>
          </p:cNvSpPr>
          <p:nvPr/>
        </p:nvSpPr>
        <p:spPr bwMode="auto">
          <a:xfrm>
            <a:off x="377826" y="523999"/>
            <a:ext cx="6462246"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900" b="1" dirty="0">
                <a:solidFill>
                  <a:srgbClr val="000000"/>
                </a:solidFill>
                <a:latin typeface="Calibri" pitchFamily="34" charset="0"/>
              </a:rPr>
              <a:t>照明－２　蛍光灯を直管型ＬＥＤに更新して約</a:t>
            </a:r>
            <a:r>
              <a:rPr lang="en-US" altLang="ja-JP" sz="1900" b="1" dirty="0">
                <a:solidFill>
                  <a:srgbClr val="000000"/>
                </a:solidFill>
                <a:latin typeface="Calibri" pitchFamily="34" charset="0"/>
              </a:rPr>
              <a:t>5</a:t>
            </a:r>
            <a:r>
              <a:rPr lang="ja-JP" altLang="en-US" sz="1900" b="1" dirty="0">
                <a:solidFill>
                  <a:srgbClr val="000000"/>
                </a:solidFill>
                <a:latin typeface="Calibri" pitchFamily="34" charset="0"/>
              </a:rPr>
              <a:t>割の省エネ！</a:t>
            </a:r>
            <a:endParaRPr lang="en-US" altLang="ja-JP" sz="1900" b="1" dirty="0">
              <a:solidFill>
                <a:srgbClr val="000000"/>
              </a:solidFill>
              <a:latin typeface="Calibri" pitchFamily="34" charset="0"/>
            </a:endParaRPr>
          </a:p>
        </p:txBody>
      </p:sp>
      <p:sp>
        <p:nvSpPr>
          <p:cNvPr id="12" name="角丸四角形 11"/>
          <p:cNvSpPr/>
          <p:nvPr/>
        </p:nvSpPr>
        <p:spPr>
          <a:xfrm>
            <a:off x="508893" y="922091"/>
            <a:ext cx="4279850" cy="464169"/>
          </a:xfrm>
          <a:prstGeom prst="round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500"/>
              </a:lnSpc>
              <a:spcBef>
                <a:spcPts val="0"/>
              </a:spcBef>
              <a:spcAft>
                <a:spcPts val="0"/>
              </a:spcAft>
              <a:defRPr/>
            </a:pPr>
            <a:r>
              <a:rPr lang="ja-JP" altLang="en-US" sz="1200" b="1" dirty="0" smtClean="0">
                <a:solidFill>
                  <a:schemeClr val="tx2"/>
                </a:solidFill>
                <a:latin typeface="+mj-ea"/>
                <a:ea typeface="+mj-ea"/>
              </a:rPr>
              <a:t>◆</a:t>
            </a:r>
            <a:r>
              <a:rPr lang="ja-JP" altLang="en-US" sz="1200" b="1" dirty="0">
                <a:solidFill>
                  <a:schemeClr val="tx2"/>
                </a:solidFill>
                <a:latin typeface="+mj-ea"/>
                <a:ea typeface="+mj-ea"/>
              </a:rPr>
              <a:t>　</a:t>
            </a:r>
            <a:r>
              <a:rPr lang="ja-JP" altLang="en-US" sz="1200" b="1" dirty="0" smtClean="0">
                <a:solidFill>
                  <a:schemeClr val="tx2"/>
                </a:solidFill>
                <a:latin typeface="+mj-ea"/>
                <a:ea typeface="+mj-ea"/>
              </a:rPr>
              <a:t>施設</a:t>
            </a:r>
            <a:r>
              <a:rPr lang="en-US" altLang="ja-JP" sz="1200" b="1" dirty="0" smtClean="0">
                <a:solidFill>
                  <a:schemeClr val="tx2"/>
                </a:solidFill>
                <a:latin typeface="+mj-ea"/>
                <a:ea typeface="+mj-ea"/>
              </a:rPr>
              <a:t>B</a:t>
            </a:r>
            <a:r>
              <a:rPr lang="ja-JP" altLang="en-US" sz="1200" b="1" dirty="0" smtClean="0">
                <a:solidFill>
                  <a:schemeClr val="tx2"/>
                </a:solidFill>
                <a:latin typeface="+mj-ea"/>
                <a:ea typeface="+mj-ea"/>
              </a:rPr>
              <a:t>の</a:t>
            </a:r>
            <a:r>
              <a:rPr lang="ja-JP" altLang="en-US" sz="1200" b="1" dirty="0">
                <a:solidFill>
                  <a:schemeClr val="tx2"/>
                </a:solidFill>
                <a:latin typeface="+mj-ea"/>
                <a:ea typeface="+mj-ea"/>
              </a:rPr>
              <a:t>事例</a:t>
            </a:r>
            <a:endParaRPr lang="en-US" altLang="ja-JP" sz="1200" b="1" dirty="0">
              <a:solidFill>
                <a:schemeClr val="tx2"/>
              </a:solidFill>
              <a:latin typeface="+mj-ea"/>
              <a:ea typeface="+mj-ea"/>
            </a:endParaRPr>
          </a:p>
          <a:p>
            <a:pPr algn="l" fontAlgn="auto">
              <a:lnSpc>
                <a:spcPts val="1500"/>
              </a:lnSpc>
              <a:spcBef>
                <a:spcPts val="0"/>
              </a:spcBef>
              <a:spcAft>
                <a:spcPts val="0"/>
              </a:spcAft>
              <a:defRPr/>
            </a:pPr>
            <a:r>
              <a:rPr lang="ja-JP" altLang="en-US" sz="1800" b="1" dirty="0">
                <a:solidFill>
                  <a:schemeClr val="tx1"/>
                </a:solidFill>
                <a:latin typeface="+mj-ea"/>
                <a:ea typeface="+mj-ea"/>
              </a:rPr>
              <a:t>　　</a:t>
            </a:r>
            <a:r>
              <a:rPr lang="ja-JP" altLang="en-US" sz="1400" b="1" dirty="0" smtClean="0">
                <a:solidFill>
                  <a:prstClr val="black"/>
                </a:solidFill>
                <a:latin typeface="ＭＳ Ｐゴシック"/>
              </a:rPr>
              <a:t>食堂</a:t>
            </a:r>
            <a:r>
              <a:rPr lang="ja-JP" altLang="en-US" sz="1400" b="1" dirty="0">
                <a:solidFill>
                  <a:prstClr val="black"/>
                </a:solidFill>
                <a:latin typeface="ＭＳ Ｐゴシック"/>
              </a:rPr>
              <a:t>に１灯用蛍光灯</a:t>
            </a:r>
            <a:r>
              <a:rPr lang="en-US" altLang="ja-JP" sz="1400" b="1" dirty="0">
                <a:solidFill>
                  <a:prstClr val="black"/>
                </a:solidFill>
                <a:latin typeface="ＭＳ Ｐゴシック"/>
              </a:rPr>
              <a:t>(36W</a:t>
            </a:r>
            <a:r>
              <a:rPr lang="ja-JP" altLang="en-US" sz="1400" b="1" dirty="0">
                <a:solidFill>
                  <a:prstClr val="black"/>
                </a:solidFill>
                <a:latin typeface="ＭＳ Ｐゴシック"/>
              </a:rPr>
              <a:t>型）が使用されている。</a:t>
            </a:r>
            <a:r>
              <a:rPr lang="ja-JP" altLang="en-US" sz="1600" b="1" dirty="0">
                <a:solidFill>
                  <a:prstClr val="black"/>
                </a:solidFill>
                <a:latin typeface="ＭＳ Ｐゴシック"/>
              </a:rPr>
              <a:t>　</a:t>
            </a:r>
            <a:endParaRPr lang="en-US" altLang="ja-JP" sz="1600" b="1" dirty="0">
              <a:solidFill>
                <a:prstClr val="black"/>
              </a:solidFill>
              <a:latin typeface="ＭＳ Ｐゴシック"/>
            </a:endParaRPr>
          </a:p>
          <a:p>
            <a:pPr algn="l" fontAlgn="auto">
              <a:lnSpc>
                <a:spcPts val="2100"/>
              </a:lnSpc>
              <a:spcBef>
                <a:spcPts val="0"/>
              </a:spcBef>
              <a:spcAft>
                <a:spcPts val="0"/>
              </a:spcAft>
              <a:defRPr/>
            </a:pPr>
            <a:r>
              <a:rPr lang="ja-JP" altLang="en-US" sz="1600" b="1" dirty="0">
                <a:solidFill>
                  <a:schemeClr val="tx1"/>
                </a:solidFill>
                <a:latin typeface="+mj-ea"/>
                <a:ea typeface="+mj-ea"/>
              </a:rPr>
              <a:t>　　　</a:t>
            </a:r>
            <a:endParaRPr lang="en-US" altLang="ja-JP" sz="2000" b="1" dirty="0">
              <a:solidFill>
                <a:schemeClr val="tx1"/>
              </a:solidFill>
              <a:latin typeface="+mj-ea"/>
              <a:ea typeface="+mj-ea"/>
            </a:endParaRPr>
          </a:p>
          <a:p>
            <a:pPr algn="l" fontAlgn="auto">
              <a:spcBef>
                <a:spcPts val="0"/>
              </a:spcBef>
              <a:spcAft>
                <a:spcPts val="0"/>
              </a:spcAft>
              <a:defRPr/>
            </a:pPr>
            <a:endParaRPr lang="en-US" altLang="ja-JP" sz="2000" b="1" dirty="0">
              <a:solidFill>
                <a:schemeClr val="tx1"/>
              </a:solidFill>
              <a:latin typeface="+mj-ea"/>
              <a:ea typeface="+mj-ea"/>
            </a:endParaRPr>
          </a:p>
          <a:p>
            <a:pPr algn="l" fontAlgn="auto">
              <a:spcBef>
                <a:spcPts val="0"/>
              </a:spcBef>
              <a:spcAft>
                <a:spcPts val="0"/>
              </a:spcAft>
              <a:defRPr/>
            </a:pPr>
            <a:endParaRPr lang="en-US" altLang="ja-JP" sz="2000" b="1" dirty="0">
              <a:solidFill>
                <a:schemeClr val="tx1"/>
              </a:solidFill>
              <a:latin typeface="+mj-ea"/>
              <a:ea typeface="+mj-ea"/>
            </a:endParaRPr>
          </a:p>
          <a:p>
            <a:pPr algn="l" fontAlgn="auto">
              <a:spcBef>
                <a:spcPts val="0"/>
              </a:spcBef>
              <a:spcAft>
                <a:spcPts val="0"/>
              </a:spcAft>
              <a:defRPr/>
            </a:pPr>
            <a:r>
              <a:rPr lang="ja-JP" altLang="en-US" sz="2000" b="1" dirty="0">
                <a:solidFill>
                  <a:schemeClr val="tx1"/>
                </a:solidFill>
                <a:latin typeface="+mj-ea"/>
                <a:ea typeface="+mj-ea"/>
              </a:rPr>
              <a:t>　　　　</a:t>
            </a:r>
            <a:endParaRPr lang="en-US" altLang="ja-JP" sz="2000" b="1" dirty="0">
              <a:solidFill>
                <a:schemeClr val="tx1"/>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sp>
        <p:nvSpPr>
          <p:cNvPr id="13" name="角丸四角形 12"/>
          <p:cNvSpPr/>
          <p:nvPr/>
        </p:nvSpPr>
        <p:spPr>
          <a:xfrm>
            <a:off x="377826" y="1471638"/>
            <a:ext cx="6787181" cy="974486"/>
          </a:xfrm>
          <a:prstGeom prst="roundRect">
            <a:avLst/>
          </a:prstGeom>
          <a:solidFill>
            <a:schemeClr val="accent1">
              <a:lumMod val="20000"/>
              <a:lumOff val="80000"/>
              <a:alpha val="53000"/>
            </a:schemeClr>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4" name="テキスト ボックス 2"/>
          <p:cNvSpPr txBox="1">
            <a:spLocks noChangeArrowheads="1"/>
          </p:cNvSpPr>
          <p:nvPr/>
        </p:nvSpPr>
        <p:spPr bwMode="auto">
          <a:xfrm>
            <a:off x="4212679" y="1584350"/>
            <a:ext cx="310616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eaLnBrk="1" hangingPunct="1">
              <a:lnSpc>
                <a:spcPts val="1800"/>
              </a:lnSpc>
              <a:spcBef>
                <a:spcPct val="0"/>
              </a:spcBef>
              <a:buFont typeface="Arial" charset="0"/>
              <a:buNone/>
              <a:defRPr/>
            </a:pPr>
            <a:r>
              <a:rPr lang="ja-JP" altLang="en-US" sz="1400" dirty="0" smtClean="0">
                <a:solidFill>
                  <a:srgbClr val="FF0000"/>
                </a:solidFill>
                <a:latin typeface="HGS創英角ｺﾞｼｯｸUB" pitchFamily="50" charset="-128"/>
                <a:ea typeface="HGS創英角ｺﾞｼｯｸUB" pitchFamily="50" charset="-128"/>
              </a:rPr>
              <a:t>★ 年間 </a:t>
            </a:r>
            <a:r>
              <a:rPr lang="en-US" altLang="ja-JP" sz="16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19,716kWh</a:t>
            </a:r>
            <a:r>
              <a:rPr lang="ja-JP" altLang="en-US" sz="2000" dirty="0" smtClean="0">
                <a:solidFill>
                  <a:srgbClr val="FF0000"/>
                </a:solidFill>
                <a:latin typeface="HGS創英角ｺﾞｼｯｸUB" pitchFamily="50" charset="-128"/>
                <a:ea typeface="HGS創英角ｺﾞｼｯｸUB" pitchFamily="50" charset="-128"/>
              </a:rPr>
              <a:t> </a:t>
            </a:r>
            <a:r>
              <a:rPr lang="ja-JP" altLang="en-US" sz="1400" dirty="0" smtClean="0">
                <a:solidFill>
                  <a:srgbClr val="FF0000"/>
                </a:solidFill>
                <a:latin typeface="HGS創英角ｺﾞｼｯｸUB" pitchFamily="50" charset="-128"/>
                <a:ea typeface="HGS創英角ｺﾞｼｯｸUB" pitchFamily="50" charset="-128"/>
              </a:rPr>
              <a:t>の省エネ！</a:t>
            </a:r>
            <a:endParaRPr lang="en-US" altLang="ja-JP" sz="1400" dirty="0" smtClean="0">
              <a:solidFill>
                <a:srgbClr val="FF0000"/>
              </a:solidFill>
              <a:latin typeface="HGS創英角ｺﾞｼｯｸUB" pitchFamily="50" charset="-128"/>
              <a:ea typeface="HGS創英角ｺﾞｼｯｸUB" pitchFamily="50" charset="-128"/>
            </a:endParaRPr>
          </a:p>
          <a:p>
            <a:pPr eaLnBrk="1" hangingPunct="1">
              <a:lnSpc>
                <a:spcPts val="1800"/>
              </a:lnSpc>
              <a:spcBef>
                <a:spcPct val="0"/>
              </a:spcBef>
              <a:buFont typeface="Arial" charset="0"/>
              <a:buNone/>
              <a:defRPr/>
            </a:pPr>
            <a:r>
              <a:rPr lang="ja-JP" altLang="en-US" sz="1400" dirty="0" smtClean="0">
                <a:solidFill>
                  <a:srgbClr val="FF0000"/>
                </a:solidFill>
                <a:latin typeface="HGS創英角ｺﾞｼｯｸUB" pitchFamily="50" charset="-128"/>
                <a:ea typeface="HGS創英角ｺﾞｼｯｸUB" pitchFamily="50" charset="-128"/>
              </a:rPr>
              <a:t>★ 年間 </a:t>
            </a:r>
            <a:r>
              <a:rPr lang="en-US" altLang="ja-JP" sz="16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33.0</a:t>
            </a:r>
            <a:r>
              <a:rPr lang="ja-JP" altLang="en-US" sz="16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万円</a:t>
            </a:r>
            <a:r>
              <a:rPr lang="ja-JP" altLang="en-US" sz="2000" dirty="0" smtClean="0">
                <a:solidFill>
                  <a:srgbClr val="FF0000"/>
                </a:solidFill>
                <a:latin typeface="HGS創英角ｺﾞｼｯｸUB" pitchFamily="50" charset="-128"/>
                <a:ea typeface="HGS創英角ｺﾞｼｯｸUB" pitchFamily="50" charset="-128"/>
              </a:rPr>
              <a:t> </a:t>
            </a:r>
            <a:r>
              <a:rPr lang="ja-JP" altLang="en-US" sz="1400" dirty="0" smtClean="0">
                <a:solidFill>
                  <a:srgbClr val="FF0000"/>
                </a:solidFill>
                <a:latin typeface="HGS創英角ｺﾞｼｯｸUB" pitchFamily="50" charset="-128"/>
                <a:ea typeface="HGS創英角ｺﾞｼｯｸUB" pitchFamily="50" charset="-128"/>
              </a:rPr>
              <a:t>のコスト削減！</a:t>
            </a:r>
            <a:endParaRPr lang="en-US" altLang="ja-JP" sz="1400" dirty="0" smtClean="0">
              <a:solidFill>
                <a:srgbClr val="FF0000"/>
              </a:solidFill>
              <a:latin typeface="HGS創英角ｺﾞｼｯｸUB" pitchFamily="50" charset="-128"/>
              <a:ea typeface="HGS創英角ｺﾞｼｯｸUB" pitchFamily="50" charset="-128"/>
            </a:endParaRPr>
          </a:p>
          <a:p>
            <a:pPr eaLnBrk="1" hangingPunct="1">
              <a:lnSpc>
                <a:spcPts val="1800"/>
              </a:lnSpc>
              <a:spcBef>
                <a:spcPct val="0"/>
              </a:spcBef>
              <a:buFontTx/>
              <a:buNone/>
              <a:defRPr/>
            </a:pPr>
            <a:r>
              <a:rPr lang="ja-JP" altLang="en-US" sz="1400" dirty="0" smtClean="0">
                <a:solidFill>
                  <a:srgbClr val="FF0000"/>
                </a:solidFill>
                <a:latin typeface="HGS創英角ｺﾞｼｯｸUB" pitchFamily="50" charset="-128"/>
                <a:ea typeface="HGS創英角ｺﾞｼｯｸUB" pitchFamily="50" charset="-128"/>
              </a:rPr>
              <a:t>★ 投資回収 </a:t>
            </a:r>
            <a:r>
              <a:rPr lang="en-US" altLang="ja-JP" sz="14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en-US" altLang="ja-JP" sz="16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7.5</a:t>
            </a:r>
            <a:r>
              <a:rPr lang="ja-JP" altLang="en-US" sz="16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年</a:t>
            </a:r>
            <a:r>
              <a:rPr lang="ja-JP" altLang="en-US" sz="20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ja-JP" altLang="en-US" sz="1400" dirty="0" smtClean="0">
                <a:solidFill>
                  <a:srgbClr val="FF0000"/>
                </a:solidFill>
                <a:latin typeface="HGS創英角ｺﾞｼｯｸUB" pitchFamily="50" charset="-128"/>
                <a:ea typeface="HGS創英角ｺﾞｼｯｸUB" pitchFamily="50" charset="-128"/>
              </a:rPr>
              <a:t>！</a:t>
            </a:r>
          </a:p>
        </p:txBody>
      </p:sp>
      <p:sp>
        <p:nvSpPr>
          <p:cNvPr id="15" name="テキスト ボックス 2"/>
          <p:cNvSpPr txBox="1">
            <a:spLocks noChangeArrowheads="1"/>
          </p:cNvSpPr>
          <p:nvPr/>
        </p:nvSpPr>
        <p:spPr bwMode="auto">
          <a:xfrm>
            <a:off x="443415" y="1584350"/>
            <a:ext cx="37564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fontAlgn="auto">
              <a:lnSpc>
                <a:spcPts val="2000"/>
              </a:lnSpc>
              <a:spcBef>
                <a:spcPts val="0"/>
              </a:spcBef>
              <a:spcAft>
                <a:spcPts val="0"/>
              </a:spcAft>
              <a:buFont typeface="Arial" charset="0"/>
              <a:buNone/>
              <a:defRPr/>
            </a:pPr>
            <a:r>
              <a:rPr lang="en-US" altLang="ja-JP" sz="1400" dirty="0" smtClean="0">
                <a:latin typeface="HGP創英角ｺﾞｼｯｸUB" pitchFamily="50" charset="-128"/>
                <a:ea typeface="HGP創英角ｺﾞｼｯｸUB" pitchFamily="50" charset="-128"/>
              </a:rPr>
              <a:t>1</a:t>
            </a:r>
            <a:r>
              <a:rPr lang="ja-JP" altLang="en-US" sz="1400" dirty="0" smtClean="0">
                <a:latin typeface="HGP創英角ｺﾞｼｯｸUB" pitchFamily="50" charset="-128"/>
                <a:ea typeface="HGP創英角ｺﾞｼｯｸUB" pitchFamily="50" charset="-128"/>
              </a:rPr>
              <a:t>日</a:t>
            </a:r>
            <a:r>
              <a:rPr lang="en-US" altLang="ja-JP" sz="1400" dirty="0" smtClean="0">
                <a:latin typeface="HGP創英角ｺﾞｼｯｸUB" pitchFamily="50" charset="-128"/>
                <a:ea typeface="HGP創英角ｺﾞｼｯｸUB" pitchFamily="50" charset="-128"/>
              </a:rPr>
              <a:t>12.5</a:t>
            </a:r>
            <a:r>
              <a:rPr lang="ja-JP" altLang="en-US" sz="1400" dirty="0" smtClean="0">
                <a:latin typeface="HGP創英角ｺﾞｼｯｸUB" pitchFamily="50" charset="-128"/>
                <a:ea typeface="HGP創英角ｺﾞｼｯｸUB" pitchFamily="50" charset="-128"/>
              </a:rPr>
              <a:t>時間点灯</a:t>
            </a:r>
            <a:r>
              <a:rPr lang="ja-JP" altLang="en-US" sz="1400" dirty="0">
                <a:latin typeface="HGP創英角ｺﾞｼｯｸUB" pitchFamily="50" charset="-128"/>
                <a:ea typeface="HGP創英角ｺﾞｼｯｸUB" pitchFamily="50" charset="-128"/>
              </a:rPr>
              <a:t>している</a:t>
            </a:r>
            <a:r>
              <a:rPr lang="ja-JP" altLang="en-US" sz="1400" dirty="0" smtClean="0">
                <a:latin typeface="HGP創英角ｺﾞｼｯｸUB" pitchFamily="50" charset="-128"/>
                <a:ea typeface="HGP創英角ｺﾞｼｯｸUB" pitchFamily="50" charset="-128"/>
              </a:rPr>
              <a:t>蛍光灯</a:t>
            </a:r>
            <a:r>
              <a:rPr lang="ja-JP" altLang="en-US" sz="1400" dirty="0">
                <a:latin typeface="HGP創英角ｺﾞｼｯｸUB" pitchFamily="50" charset="-128"/>
                <a:ea typeface="HGP創英角ｺﾞｼｯｸUB" pitchFamily="50" charset="-128"/>
              </a:rPr>
              <a:t>（</a:t>
            </a:r>
            <a:r>
              <a:rPr lang="en-US" altLang="ja-JP" sz="1400" dirty="0" smtClean="0">
                <a:latin typeface="HGP創英角ｺﾞｼｯｸUB" pitchFamily="50" charset="-128"/>
                <a:ea typeface="HGP創英角ｺﾞｼｯｸUB" pitchFamily="50" charset="-128"/>
              </a:rPr>
              <a:t>259</a:t>
            </a:r>
            <a:r>
              <a:rPr lang="ja-JP" altLang="en-US" sz="1400" dirty="0" smtClean="0">
                <a:latin typeface="HGP創英角ｺﾞｼｯｸUB" pitchFamily="50" charset="-128"/>
                <a:ea typeface="HGP創英角ｺﾞｼｯｸUB" pitchFamily="50" charset="-128"/>
              </a:rPr>
              <a:t>台）</a:t>
            </a:r>
            <a:endParaRPr lang="en-US" altLang="ja-JP" sz="1400" dirty="0">
              <a:latin typeface="HGP創英角ｺﾞｼｯｸUB" pitchFamily="50" charset="-128"/>
              <a:ea typeface="HGP創英角ｺﾞｼｯｸUB" pitchFamily="50" charset="-128"/>
            </a:endParaRPr>
          </a:p>
          <a:p>
            <a:pPr fontAlgn="auto">
              <a:lnSpc>
                <a:spcPts val="2000"/>
              </a:lnSpc>
              <a:spcBef>
                <a:spcPts val="0"/>
              </a:spcBef>
              <a:spcAft>
                <a:spcPts val="0"/>
              </a:spcAft>
              <a:buFont typeface="Arial" charset="0"/>
              <a:buNone/>
              <a:defRPr/>
            </a:pPr>
            <a:r>
              <a:rPr lang="ja-JP" altLang="en-US" sz="1400" dirty="0" smtClean="0">
                <a:latin typeface="HGP創英角ｺﾞｼｯｸUB" pitchFamily="50" charset="-128"/>
                <a:ea typeface="HGP創英角ｺﾞｼｯｸUB" pitchFamily="50" charset="-128"/>
              </a:rPr>
              <a:t>を直管型</a:t>
            </a:r>
            <a:r>
              <a:rPr lang="ja-JP" altLang="en-US" sz="1400" dirty="0">
                <a:latin typeface="HGP創英角ｺﾞｼｯｸUB" pitchFamily="50" charset="-128"/>
                <a:ea typeface="HGP創英角ｺﾞｼｯｸUB" pitchFamily="50" charset="-128"/>
              </a:rPr>
              <a:t>ＬＥＤに交換すると</a:t>
            </a:r>
            <a:r>
              <a:rPr lang="en-US" altLang="ja-JP" sz="1400" dirty="0">
                <a:latin typeface="HGP創英角ｺﾞｼｯｸUB" pitchFamily="50" charset="-128"/>
                <a:ea typeface="HGP創英角ｺﾞｼｯｸUB" pitchFamily="50" charset="-128"/>
              </a:rPr>
              <a:t>…</a:t>
            </a:r>
            <a:endParaRPr lang="ja-JP" altLang="en-US" sz="1400" dirty="0">
              <a:latin typeface="HGP創英角ｺﾞｼｯｸUB" pitchFamily="50" charset="-128"/>
              <a:ea typeface="HGP創英角ｺﾞｼｯｸUB" pitchFamily="50" charset="-128"/>
            </a:endParaRPr>
          </a:p>
          <a:p>
            <a:pPr>
              <a:lnSpc>
                <a:spcPts val="2000"/>
              </a:lnSpc>
              <a:spcBef>
                <a:spcPct val="0"/>
              </a:spcBef>
              <a:buFont typeface="Arial" charset="0"/>
              <a:buNone/>
              <a:defRPr/>
            </a:pPr>
            <a:r>
              <a:rPr lang="en-US" altLang="ja-JP" sz="1400" b="1" dirty="0" smtClean="0">
                <a:latin typeface="+mj-ea"/>
                <a:ea typeface="+mj-ea"/>
              </a:rPr>
              <a:t>  </a:t>
            </a:r>
            <a:r>
              <a:rPr lang="en-US" altLang="ja-JP" sz="1200" b="1" dirty="0" smtClean="0">
                <a:latin typeface="+mj-ea"/>
                <a:ea typeface="+mj-ea"/>
              </a:rPr>
              <a:t>(</a:t>
            </a:r>
            <a:r>
              <a:rPr lang="ja-JP" altLang="en-US" sz="1200" b="1" dirty="0" smtClean="0">
                <a:latin typeface="+mj-ea"/>
                <a:ea typeface="+mj-ea"/>
              </a:rPr>
              <a:t>点灯：</a:t>
            </a:r>
            <a:r>
              <a:rPr lang="en-US" altLang="ja-JP" sz="1200" b="1" dirty="0" smtClean="0">
                <a:latin typeface="+mj-ea"/>
                <a:ea typeface="+mj-ea"/>
              </a:rPr>
              <a:t>290</a:t>
            </a:r>
            <a:r>
              <a:rPr lang="ja-JP" altLang="en-US" sz="1200" b="1" dirty="0" smtClean="0">
                <a:latin typeface="+mj-ea"/>
                <a:ea typeface="+mj-ea"/>
              </a:rPr>
              <a:t>日</a:t>
            </a:r>
            <a:r>
              <a:rPr lang="en-US" altLang="ja-JP" sz="1200" b="1" dirty="0" smtClean="0">
                <a:latin typeface="+mj-ea"/>
                <a:ea typeface="+mj-ea"/>
              </a:rPr>
              <a:t>/</a:t>
            </a:r>
            <a:r>
              <a:rPr lang="ja-JP" altLang="en-US" sz="1200" b="1" dirty="0" smtClean="0">
                <a:latin typeface="+mj-ea"/>
                <a:ea typeface="+mj-ea"/>
              </a:rPr>
              <a:t>年、</a:t>
            </a:r>
            <a:r>
              <a:rPr lang="en-US" altLang="ja-JP" sz="1200" b="1" dirty="0" smtClean="0">
                <a:latin typeface="+mj-ea"/>
              </a:rPr>
              <a:t>40W</a:t>
            </a:r>
            <a:r>
              <a:rPr lang="ja-JP" altLang="en-US" sz="1200" b="1" dirty="0">
                <a:latin typeface="+mj-ea"/>
              </a:rPr>
              <a:t>⇒</a:t>
            </a:r>
            <a:r>
              <a:rPr lang="en-US" altLang="ja-JP" sz="1200" b="1" dirty="0" smtClean="0">
                <a:latin typeface="+mj-ea"/>
              </a:rPr>
              <a:t>19W</a:t>
            </a:r>
            <a:r>
              <a:rPr lang="ja-JP" altLang="en-US" sz="1200" b="1" dirty="0">
                <a:latin typeface="+mj-ea"/>
              </a:rPr>
              <a:t>　</a:t>
            </a:r>
            <a:r>
              <a:rPr lang="ja-JP" altLang="en-US" sz="1200" b="1" dirty="0" smtClean="0">
                <a:latin typeface="+mj-ea"/>
                <a:ea typeface="+mj-ea"/>
              </a:rPr>
              <a:t>）</a:t>
            </a:r>
            <a:r>
              <a:rPr lang="ja-JP" altLang="en-US" sz="2000" dirty="0" smtClean="0">
                <a:solidFill>
                  <a:srgbClr val="FFFF00"/>
                </a:solidFill>
                <a:latin typeface="HGS創英角ｺﾞｼｯｸUB" pitchFamily="50" charset="-128"/>
                <a:ea typeface="HGS創英角ｺﾞｼｯｸUB" pitchFamily="50" charset="-128"/>
              </a:rPr>
              <a:t>　</a:t>
            </a:r>
            <a:endParaRPr lang="ja-JP" altLang="en-US" sz="2000" dirty="0" smtClean="0">
              <a:solidFill>
                <a:srgbClr val="FF0000"/>
              </a:solidFill>
              <a:latin typeface="HGS創英角ｺﾞｼｯｸUB" pitchFamily="50" charset="-128"/>
              <a:ea typeface="HGS創英角ｺﾞｼｯｸUB" pitchFamily="50" charset="-128"/>
            </a:endParaRPr>
          </a:p>
        </p:txBody>
      </p:sp>
      <p:sp>
        <p:nvSpPr>
          <p:cNvPr id="16" name="下矢印 15"/>
          <p:cNvSpPr/>
          <p:nvPr/>
        </p:nvSpPr>
        <p:spPr>
          <a:xfrm rot="16200000">
            <a:off x="3796190" y="1802751"/>
            <a:ext cx="504055" cy="391155"/>
          </a:xfrm>
          <a:prstGeom prst="downArrow">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7" name="角丸四角形 16"/>
          <p:cNvSpPr/>
          <p:nvPr/>
        </p:nvSpPr>
        <p:spPr>
          <a:xfrm>
            <a:off x="590611" y="3036070"/>
            <a:ext cx="4414156" cy="504056"/>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600"/>
              </a:lnSpc>
              <a:spcBef>
                <a:spcPts val="0"/>
              </a:spcBef>
              <a:spcAft>
                <a:spcPts val="0"/>
              </a:spcAft>
              <a:defRPr/>
            </a:pPr>
            <a:r>
              <a:rPr lang="ja-JP" altLang="en-US" sz="1000" dirty="0">
                <a:solidFill>
                  <a:schemeClr val="tx1"/>
                </a:solidFill>
                <a:latin typeface="+mj-ea"/>
              </a:rPr>
              <a:t>照明を更新する際は、事前に、</a:t>
            </a:r>
            <a:r>
              <a:rPr lang="ja-JP" altLang="en-US" sz="1000" b="1" dirty="0">
                <a:solidFill>
                  <a:srgbClr val="FF0000"/>
                </a:solidFill>
                <a:latin typeface="+mj-ea"/>
              </a:rPr>
              <a:t>必要な明るさが確保</a:t>
            </a:r>
            <a:r>
              <a:rPr lang="ja-JP" altLang="en-US" sz="1000" dirty="0">
                <a:solidFill>
                  <a:schemeClr val="tx1"/>
                </a:solidFill>
                <a:latin typeface="+mj-ea"/>
              </a:rPr>
              <a:t>できる機種を選定した上で、</a:t>
            </a:r>
            <a:r>
              <a:rPr lang="ja-JP" altLang="en-US" sz="1000" b="1" dirty="0">
                <a:solidFill>
                  <a:srgbClr val="FF0000"/>
                </a:solidFill>
                <a:latin typeface="+mj-ea"/>
              </a:rPr>
              <a:t>設置場所・台数等</a:t>
            </a:r>
            <a:r>
              <a:rPr lang="ja-JP" altLang="en-US" sz="1000" dirty="0">
                <a:solidFill>
                  <a:schemeClr val="tx1"/>
                </a:solidFill>
                <a:latin typeface="+mj-ea"/>
              </a:rPr>
              <a:t>を確定してください。</a:t>
            </a:r>
            <a:endParaRPr lang="en-US" altLang="ja-JP" sz="1000" dirty="0">
              <a:solidFill>
                <a:schemeClr val="tx1"/>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pic>
        <p:nvPicPr>
          <p:cNvPr id="19" name="Picture 23" descr="C:\Users\1-NishiiY\AppData\Local\Microsoft\Windows\Temporary Internet Files\Content.IE5\X7VHIV34\MC90043261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57" y="2620938"/>
            <a:ext cx="4286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テキスト ボックス 2"/>
          <p:cNvSpPr txBox="1">
            <a:spLocks noChangeArrowheads="1"/>
          </p:cNvSpPr>
          <p:nvPr/>
        </p:nvSpPr>
        <p:spPr bwMode="auto">
          <a:xfrm>
            <a:off x="1052857" y="2609826"/>
            <a:ext cx="22708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eaLnBrk="1" hangingPunct="1">
              <a:spcBef>
                <a:spcPct val="0"/>
              </a:spcBef>
              <a:buFont typeface="Arial" charset="0"/>
              <a:buNone/>
              <a:defRPr/>
            </a:pPr>
            <a:r>
              <a:rPr lang="ja-JP" altLang="en-US" sz="1400" dirty="0" smtClean="0">
                <a:solidFill>
                  <a:srgbClr val="FF33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省エネのポイント！</a:t>
            </a:r>
          </a:p>
        </p:txBody>
      </p:sp>
      <p:sp>
        <p:nvSpPr>
          <p:cNvPr id="21" name="メモ 20"/>
          <p:cNvSpPr/>
          <p:nvPr/>
        </p:nvSpPr>
        <p:spPr>
          <a:xfrm>
            <a:off x="462308" y="2538389"/>
            <a:ext cx="4445593" cy="1008111"/>
          </a:xfrm>
          <a:prstGeom prst="foldedCorner">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2" name="角丸四角形 21"/>
          <p:cNvSpPr/>
          <p:nvPr/>
        </p:nvSpPr>
        <p:spPr>
          <a:xfrm>
            <a:off x="5666185" y="4750453"/>
            <a:ext cx="1414896" cy="252028"/>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800"/>
              </a:lnSpc>
              <a:spcBef>
                <a:spcPts val="0"/>
              </a:spcBef>
              <a:spcAft>
                <a:spcPts val="0"/>
              </a:spcAft>
              <a:defRPr/>
            </a:pPr>
            <a:r>
              <a:rPr lang="ja-JP" altLang="en-US" sz="1200" dirty="0" smtClean="0">
                <a:solidFill>
                  <a:schemeClr val="tx1"/>
                </a:solidFill>
                <a:latin typeface="+mj-ea"/>
                <a:ea typeface="+mj-ea"/>
              </a:rPr>
              <a:t>　</a:t>
            </a:r>
            <a:r>
              <a:rPr lang="ja-JP" altLang="en-US" sz="1100" dirty="0" smtClean="0">
                <a:solidFill>
                  <a:schemeClr val="tx1"/>
                </a:solidFill>
                <a:latin typeface="+mj-ea"/>
                <a:ea typeface="+mj-ea"/>
              </a:rPr>
              <a:t>直管型</a:t>
            </a:r>
            <a:r>
              <a:rPr lang="ja-JP" altLang="en-US" sz="1100" dirty="0">
                <a:solidFill>
                  <a:schemeClr val="tx1"/>
                </a:solidFill>
                <a:latin typeface="+mj-ea"/>
                <a:ea typeface="+mj-ea"/>
              </a:rPr>
              <a:t>ＬＥＤ</a:t>
            </a:r>
            <a:r>
              <a:rPr lang="ja-JP" altLang="en-US" sz="1200" b="1" dirty="0">
                <a:solidFill>
                  <a:schemeClr val="tx2"/>
                </a:solidFill>
                <a:latin typeface="+mj-ea"/>
                <a:ea typeface="+mj-ea"/>
              </a:rPr>
              <a:t>　</a:t>
            </a:r>
            <a:endParaRPr lang="en-US" altLang="ja-JP" sz="12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sp>
        <p:nvSpPr>
          <p:cNvPr id="23" name="角丸四角形 22"/>
          <p:cNvSpPr/>
          <p:nvPr/>
        </p:nvSpPr>
        <p:spPr>
          <a:xfrm>
            <a:off x="5851732" y="3168458"/>
            <a:ext cx="966294" cy="252028"/>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800"/>
              </a:lnSpc>
              <a:spcBef>
                <a:spcPts val="0"/>
              </a:spcBef>
              <a:spcAft>
                <a:spcPts val="0"/>
              </a:spcAft>
              <a:defRPr/>
            </a:pPr>
            <a:r>
              <a:rPr lang="ja-JP" altLang="en-US" sz="1200" dirty="0" smtClean="0">
                <a:solidFill>
                  <a:schemeClr val="tx1"/>
                </a:solidFill>
                <a:latin typeface="+mj-ea"/>
                <a:ea typeface="+mj-ea"/>
              </a:rPr>
              <a:t>　</a:t>
            </a:r>
            <a:r>
              <a:rPr lang="ja-JP" altLang="en-US" sz="1100" dirty="0" smtClean="0">
                <a:solidFill>
                  <a:schemeClr val="tx1"/>
                </a:solidFill>
                <a:latin typeface="+mj-ea"/>
                <a:ea typeface="+mj-ea"/>
              </a:rPr>
              <a:t>蛍光灯</a:t>
            </a:r>
            <a:endParaRPr lang="en-US" altLang="ja-JP" sz="11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sp>
        <p:nvSpPr>
          <p:cNvPr id="24" name="右矢印 23"/>
          <p:cNvSpPr/>
          <p:nvPr/>
        </p:nvSpPr>
        <p:spPr>
          <a:xfrm rot="5400000">
            <a:off x="6008458" y="3639152"/>
            <a:ext cx="336208" cy="36036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ja-JP" altLang="en-US" dirty="0"/>
          </a:p>
        </p:txBody>
      </p:sp>
      <p:pic>
        <p:nvPicPr>
          <p:cNvPr id="25" name="図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356" y="2609827"/>
            <a:ext cx="2019300" cy="47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図 20"/>
          <p:cNvPicPr>
            <a:picLocks noChangeAspect="1" noChangeArrowheads="1"/>
          </p:cNvPicPr>
          <p:nvPr/>
        </p:nvPicPr>
        <p:blipFill>
          <a:blip r:embed="rId4">
            <a:extLst>
              <a:ext uri="{28A0092B-C50C-407E-A947-70E740481C1C}">
                <a14:useLocalDpi xmlns:a14="http://schemas.microsoft.com/office/drawing/2010/main" val="0"/>
              </a:ext>
            </a:extLst>
          </a:blip>
          <a:srcRect l="8942" t="4631" r="12570" b="26927"/>
          <a:stretch>
            <a:fillRect/>
          </a:stretch>
        </p:blipFill>
        <p:spPr bwMode="auto">
          <a:xfrm>
            <a:off x="5194693" y="4175022"/>
            <a:ext cx="1985963" cy="45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角丸四角形 26"/>
          <p:cNvSpPr/>
          <p:nvPr/>
        </p:nvSpPr>
        <p:spPr>
          <a:xfrm>
            <a:off x="353497" y="4737854"/>
            <a:ext cx="3874669" cy="320814"/>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100"/>
              </a:lnSpc>
              <a:spcBef>
                <a:spcPts val="0"/>
              </a:spcBef>
              <a:spcAft>
                <a:spcPts val="0"/>
              </a:spcAft>
              <a:defRPr/>
            </a:pPr>
            <a:r>
              <a:rPr lang="en-US" altLang="ja-JP" sz="800" dirty="0">
                <a:solidFill>
                  <a:schemeClr val="tx1"/>
                </a:solidFill>
                <a:latin typeface="+mj-ea"/>
                <a:ea typeface="+mj-ea"/>
              </a:rPr>
              <a:t>※</a:t>
            </a:r>
            <a:r>
              <a:rPr lang="ja-JP" altLang="en-US" sz="800" dirty="0">
                <a:solidFill>
                  <a:schemeClr val="tx1"/>
                </a:solidFill>
                <a:latin typeface="+mj-ea"/>
                <a:ea typeface="+mj-ea"/>
              </a:rPr>
              <a:t>電力単価は、年間の平均従量単価及びデマンド単価を採用しています。</a:t>
            </a:r>
            <a:endParaRPr lang="en-US" altLang="ja-JP" sz="800" dirty="0">
              <a:solidFill>
                <a:schemeClr val="tx1"/>
              </a:solidFill>
              <a:latin typeface="+mj-ea"/>
              <a:ea typeface="+mj-ea"/>
            </a:endParaRPr>
          </a:p>
          <a:p>
            <a:pPr algn="l" fontAlgn="auto">
              <a:lnSpc>
                <a:spcPts val="1100"/>
              </a:lnSpc>
              <a:spcBef>
                <a:spcPts val="0"/>
              </a:spcBef>
              <a:spcAft>
                <a:spcPts val="0"/>
              </a:spcAft>
              <a:defRPr/>
            </a:pPr>
            <a:r>
              <a:rPr lang="en-US" altLang="ja-JP" sz="800" dirty="0">
                <a:solidFill>
                  <a:schemeClr val="tx1"/>
                </a:solidFill>
                <a:latin typeface="+mj-ea"/>
                <a:ea typeface="+mj-ea"/>
              </a:rPr>
              <a:t>※</a:t>
            </a:r>
            <a:r>
              <a:rPr lang="ja-JP" altLang="en-US" sz="800" dirty="0">
                <a:solidFill>
                  <a:schemeClr val="tx1"/>
                </a:solidFill>
                <a:latin typeface="+mj-ea"/>
                <a:ea typeface="+mj-ea"/>
              </a:rPr>
              <a:t>イニシャルコストに、工事費は含みません。</a:t>
            </a:r>
            <a:endParaRPr lang="en-US" altLang="ja-JP" sz="800" dirty="0">
              <a:solidFill>
                <a:schemeClr val="tx1"/>
              </a:solidFill>
              <a:latin typeface="+mj-ea"/>
              <a:ea typeface="+mj-ea"/>
            </a:endParaRPr>
          </a:p>
          <a:p>
            <a:pPr algn="l" fontAlgn="auto">
              <a:lnSpc>
                <a:spcPts val="2800"/>
              </a:lnSpc>
              <a:spcBef>
                <a:spcPts val="0"/>
              </a:spcBef>
              <a:spcAft>
                <a:spcPts val="0"/>
              </a:spcAft>
              <a:defRPr/>
            </a:pPr>
            <a:endParaRPr lang="en-US" altLang="ja-JP" sz="2000" b="1" dirty="0">
              <a:solidFill>
                <a:schemeClr val="tx1"/>
              </a:solidFill>
              <a:latin typeface="+mj-ea"/>
              <a:ea typeface="+mj-ea"/>
            </a:endParaRPr>
          </a:p>
          <a:p>
            <a:pPr algn="l" fontAlgn="auto">
              <a:lnSpc>
                <a:spcPts val="2800"/>
              </a:lnSpc>
              <a:spcBef>
                <a:spcPts val="0"/>
              </a:spcBef>
              <a:spcAft>
                <a:spcPts val="0"/>
              </a:spcAft>
              <a:defRPr/>
            </a:pPr>
            <a:endParaRPr lang="en-US" altLang="ja-JP" sz="2000" b="1" dirty="0">
              <a:solidFill>
                <a:schemeClr val="tx1"/>
              </a:solidFill>
              <a:latin typeface="+mj-ea"/>
              <a:ea typeface="+mj-ea"/>
            </a:endParaRPr>
          </a:p>
          <a:p>
            <a:pPr algn="l" fontAlgn="auto">
              <a:lnSpc>
                <a:spcPts val="2800"/>
              </a:lnSpc>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pic>
        <p:nvPicPr>
          <p:cNvPr id="28" name="Picture 29"/>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826" y="3651228"/>
            <a:ext cx="4711629" cy="1091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正方形/長方形 14"/>
          <p:cNvSpPr>
            <a:spLocks noChangeArrowheads="1"/>
          </p:cNvSpPr>
          <p:nvPr/>
        </p:nvSpPr>
        <p:spPr bwMode="auto">
          <a:xfrm>
            <a:off x="443415" y="5418708"/>
            <a:ext cx="6798198"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ja-JP" altLang="en-US" sz="1900" b="1" dirty="0">
                <a:solidFill>
                  <a:srgbClr val="000000"/>
                </a:solidFill>
                <a:latin typeface="Calibri" pitchFamily="34" charset="0"/>
              </a:rPr>
              <a:t>照明－３　誘導灯をＬＥＤ型器具に更新して約</a:t>
            </a:r>
            <a:r>
              <a:rPr lang="en-US" altLang="ja-JP" sz="1900" b="1" dirty="0">
                <a:solidFill>
                  <a:srgbClr val="000000"/>
                </a:solidFill>
                <a:latin typeface="Calibri" pitchFamily="34" charset="0"/>
              </a:rPr>
              <a:t>9</a:t>
            </a:r>
            <a:r>
              <a:rPr lang="ja-JP" altLang="en-US" sz="1900" b="1" dirty="0">
                <a:solidFill>
                  <a:srgbClr val="000000"/>
                </a:solidFill>
                <a:latin typeface="Calibri" pitchFamily="34" charset="0"/>
              </a:rPr>
              <a:t>割の省エネ！</a:t>
            </a:r>
            <a:endParaRPr lang="en-US" altLang="ja-JP" sz="1900" b="1" dirty="0">
              <a:solidFill>
                <a:srgbClr val="000000"/>
              </a:solidFill>
              <a:latin typeface="Calibri" pitchFamily="34" charset="0"/>
            </a:endParaRPr>
          </a:p>
        </p:txBody>
      </p:sp>
      <p:sp>
        <p:nvSpPr>
          <p:cNvPr id="30" name="角丸四角形 29"/>
          <p:cNvSpPr/>
          <p:nvPr/>
        </p:nvSpPr>
        <p:spPr>
          <a:xfrm>
            <a:off x="572379" y="5778748"/>
            <a:ext cx="4144356" cy="639389"/>
          </a:xfrm>
          <a:prstGeom prst="round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2000"/>
              </a:lnSpc>
              <a:spcBef>
                <a:spcPts val="0"/>
              </a:spcBef>
              <a:spcAft>
                <a:spcPts val="0"/>
              </a:spcAft>
              <a:defRPr/>
            </a:pPr>
            <a:r>
              <a:rPr lang="ja-JP" altLang="en-US" sz="1200" b="1" dirty="0" smtClean="0">
                <a:solidFill>
                  <a:schemeClr val="tx2"/>
                </a:solidFill>
                <a:latin typeface="+mj-ea"/>
                <a:ea typeface="+mj-ea"/>
              </a:rPr>
              <a:t>◆</a:t>
            </a:r>
            <a:r>
              <a:rPr lang="ja-JP" altLang="en-US" sz="1200" b="1" dirty="0">
                <a:solidFill>
                  <a:schemeClr val="tx2"/>
                </a:solidFill>
                <a:latin typeface="+mj-ea"/>
                <a:ea typeface="+mj-ea"/>
              </a:rPr>
              <a:t>　</a:t>
            </a:r>
            <a:r>
              <a:rPr lang="ja-JP" altLang="en-US" sz="1200" b="1" dirty="0" smtClean="0">
                <a:solidFill>
                  <a:schemeClr val="tx2"/>
                </a:solidFill>
                <a:latin typeface="+mj-ea"/>
                <a:ea typeface="+mj-ea"/>
              </a:rPr>
              <a:t>施設</a:t>
            </a:r>
            <a:r>
              <a:rPr lang="en-US" altLang="ja-JP" sz="1200" b="1" dirty="0" smtClean="0">
                <a:solidFill>
                  <a:schemeClr val="tx2"/>
                </a:solidFill>
                <a:latin typeface="+mj-ea"/>
                <a:ea typeface="+mj-ea"/>
              </a:rPr>
              <a:t>C</a:t>
            </a:r>
            <a:r>
              <a:rPr lang="ja-JP" altLang="en-US" sz="1200" b="1" dirty="0" smtClean="0">
                <a:solidFill>
                  <a:schemeClr val="tx2"/>
                </a:solidFill>
                <a:latin typeface="+mj-ea"/>
                <a:ea typeface="+mj-ea"/>
              </a:rPr>
              <a:t>（延床面積</a:t>
            </a:r>
            <a:r>
              <a:rPr lang="ja-JP" altLang="en-US" sz="1200" b="1" dirty="0">
                <a:solidFill>
                  <a:schemeClr val="tx2"/>
                </a:solidFill>
                <a:latin typeface="+mj-ea"/>
                <a:ea typeface="+mj-ea"/>
              </a:rPr>
              <a:t>　</a:t>
            </a:r>
            <a:r>
              <a:rPr lang="en-US" altLang="ja-JP" sz="1200" b="1" dirty="0">
                <a:solidFill>
                  <a:schemeClr val="tx2"/>
                </a:solidFill>
                <a:latin typeface="+mj-ea"/>
              </a:rPr>
              <a:t> 3,500 </a:t>
            </a:r>
            <a:r>
              <a:rPr lang="ja-JP" altLang="en-US" sz="1200" b="1" dirty="0">
                <a:solidFill>
                  <a:schemeClr val="tx2"/>
                </a:solidFill>
                <a:latin typeface="+mj-ea"/>
                <a:ea typeface="+mj-ea"/>
              </a:rPr>
              <a:t>㎡）の事例</a:t>
            </a:r>
            <a:endParaRPr lang="en-US" altLang="ja-JP" sz="1200" b="1" dirty="0">
              <a:solidFill>
                <a:schemeClr val="tx2"/>
              </a:solidFill>
              <a:latin typeface="+mj-ea"/>
              <a:ea typeface="+mj-ea"/>
            </a:endParaRPr>
          </a:p>
          <a:p>
            <a:pPr algn="l" fontAlgn="auto">
              <a:lnSpc>
                <a:spcPts val="2000"/>
              </a:lnSpc>
              <a:spcBef>
                <a:spcPts val="0"/>
              </a:spcBef>
              <a:spcAft>
                <a:spcPts val="0"/>
              </a:spcAft>
              <a:defRPr/>
            </a:pPr>
            <a:r>
              <a:rPr lang="ja-JP" altLang="en-US" sz="1800" b="1" dirty="0">
                <a:solidFill>
                  <a:schemeClr val="tx1"/>
                </a:solidFill>
                <a:latin typeface="+mj-ea"/>
                <a:ea typeface="+mj-ea"/>
              </a:rPr>
              <a:t>　　</a:t>
            </a:r>
            <a:r>
              <a:rPr lang="ja-JP" altLang="en-US" sz="1400" b="1" dirty="0" smtClean="0">
                <a:solidFill>
                  <a:schemeClr val="tx1"/>
                </a:solidFill>
                <a:latin typeface="+mj-ea"/>
              </a:rPr>
              <a:t>誘導</a:t>
            </a:r>
            <a:r>
              <a:rPr lang="ja-JP" altLang="en-US" sz="1400" b="1" dirty="0">
                <a:solidFill>
                  <a:schemeClr val="tx1"/>
                </a:solidFill>
                <a:latin typeface="+mj-ea"/>
              </a:rPr>
              <a:t>灯に、蛍光灯型の器具が使用されている。</a:t>
            </a:r>
            <a:r>
              <a:rPr lang="ja-JP" altLang="en-US" sz="1600" b="1" dirty="0">
                <a:solidFill>
                  <a:prstClr val="black"/>
                </a:solidFill>
                <a:latin typeface="ＭＳ Ｐゴシック"/>
              </a:rPr>
              <a:t>　</a:t>
            </a:r>
            <a:endParaRPr lang="en-US" altLang="ja-JP" sz="1600" b="1" dirty="0">
              <a:solidFill>
                <a:prstClr val="black"/>
              </a:solidFill>
              <a:latin typeface="ＭＳ Ｐゴシック"/>
            </a:endParaRPr>
          </a:p>
          <a:p>
            <a:pPr algn="l" fontAlgn="auto">
              <a:lnSpc>
                <a:spcPts val="2100"/>
              </a:lnSpc>
              <a:spcBef>
                <a:spcPts val="0"/>
              </a:spcBef>
              <a:spcAft>
                <a:spcPts val="0"/>
              </a:spcAft>
              <a:defRPr/>
            </a:pPr>
            <a:r>
              <a:rPr lang="ja-JP" altLang="en-US" sz="1600" b="1" dirty="0">
                <a:solidFill>
                  <a:schemeClr val="tx1"/>
                </a:solidFill>
                <a:latin typeface="+mj-ea"/>
                <a:ea typeface="+mj-ea"/>
              </a:rPr>
              <a:t>　　　</a:t>
            </a:r>
            <a:endParaRPr lang="en-US" altLang="ja-JP" sz="2000" b="1" dirty="0">
              <a:solidFill>
                <a:schemeClr val="tx1"/>
              </a:solidFill>
              <a:latin typeface="+mj-ea"/>
              <a:ea typeface="+mj-ea"/>
            </a:endParaRPr>
          </a:p>
          <a:p>
            <a:pPr algn="l" fontAlgn="auto">
              <a:spcBef>
                <a:spcPts val="0"/>
              </a:spcBef>
              <a:spcAft>
                <a:spcPts val="0"/>
              </a:spcAft>
              <a:defRPr/>
            </a:pPr>
            <a:endParaRPr lang="en-US" altLang="ja-JP" sz="2000" b="1" dirty="0">
              <a:solidFill>
                <a:schemeClr val="tx1"/>
              </a:solidFill>
              <a:latin typeface="+mj-ea"/>
              <a:ea typeface="+mj-ea"/>
            </a:endParaRPr>
          </a:p>
          <a:p>
            <a:pPr algn="l" fontAlgn="auto">
              <a:spcBef>
                <a:spcPts val="0"/>
              </a:spcBef>
              <a:spcAft>
                <a:spcPts val="0"/>
              </a:spcAft>
              <a:defRPr/>
            </a:pPr>
            <a:endParaRPr lang="en-US" altLang="ja-JP" sz="2000" b="1" dirty="0">
              <a:solidFill>
                <a:schemeClr val="tx1"/>
              </a:solidFill>
              <a:latin typeface="+mj-ea"/>
              <a:ea typeface="+mj-ea"/>
            </a:endParaRPr>
          </a:p>
          <a:p>
            <a:pPr algn="l" fontAlgn="auto">
              <a:spcBef>
                <a:spcPts val="0"/>
              </a:spcBef>
              <a:spcAft>
                <a:spcPts val="0"/>
              </a:spcAft>
              <a:defRPr/>
            </a:pPr>
            <a:r>
              <a:rPr lang="ja-JP" altLang="en-US" sz="2000" b="1" dirty="0">
                <a:solidFill>
                  <a:schemeClr val="tx1"/>
                </a:solidFill>
                <a:latin typeface="+mj-ea"/>
                <a:ea typeface="+mj-ea"/>
              </a:rPr>
              <a:t>　　　　</a:t>
            </a:r>
            <a:endParaRPr lang="en-US" altLang="ja-JP" sz="2000" b="1" dirty="0">
              <a:solidFill>
                <a:schemeClr val="tx1"/>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sp>
        <p:nvSpPr>
          <p:cNvPr id="31" name="角丸四角形 30"/>
          <p:cNvSpPr/>
          <p:nvPr/>
        </p:nvSpPr>
        <p:spPr>
          <a:xfrm>
            <a:off x="380530" y="6404337"/>
            <a:ext cx="6837506" cy="1102603"/>
          </a:xfrm>
          <a:prstGeom prst="roundRect">
            <a:avLst/>
          </a:prstGeom>
          <a:solidFill>
            <a:schemeClr val="accent1">
              <a:lumMod val="20000"/>
              <a:lumOff val="80000"/>
              <a:alpha val="53000"/>
            </a:schemeClr>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2" name="テキスト ボックス 2"/>
          <p:cNvSpPr txBox="1">
            <a:spLocks noChangeArrowheads="1"/>
          </p:cNvSpPr>
          <p:nvPr/>
        </p:nvSpPr>
        <p:spPr bwMode="auto">
          <a:xfrm>
            <a:off x="4428707" y="6528579"/>
            <a:ext cx="2878280"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eaLnBrk="1" hangingPunct="1">
              <a:lnSpc>
                <a:spcPts val="2100"/>
              </a:lnSpc>
              <a:spcBef>
                <a:spcPct val="0"/>
              </a:spcBef>
              <a:buFont typeface="Arial" charset="0"/>
              <a:buNone/>
              <a:defRPr/>
            </a:pPr>
            <a:r>
              <a:rPr lang="ja-JP" altLang="en-US" sz="1300" dirty="0" smtClean="0">
                <a:solidFill>
                  <a:srgbClr val="FF0000"/>
                </a:solidFill>
                <a:latin typeface="HGS創英角ｺﾞｼｯｸUB" pitchFamily="50" charset="-128"/>
                <a:ea typeface="HGS創英角ｺﾞｼｯｸUB" pitchFamily="50" charset="-128"/>
              </a:rPr>
              <a:t>★ 年間 </a:t>
            </a:r>
            <a:r>
              <a:rPr lang="en-US" altLang="ja-JP" sz="13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en-US" altLang="ja-JP" sz="15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13,415kWh</a:t>
            </a:r>
            <a:r>
              <a:rPr lang="ja-JP" altLang="en-US" sz="1600" dirty="0" smtClean="0">
                <a:solidFill>
                  <a:srgbClr val="FF0000"/>
                </a:solidFill>
                <a:latin typeface="HGS創英角ｺﾞｼｯｸUB" pitchFamily="50" charset="-128"/>
                <a:ea typeface="HGS創英角ｺﾞｼｯｸUB" pitchFamily="50" charset="-128"/>
              </a:rPr>
              <a:t> </a:t>
            </a:r>
            <a:r>
              <a:rPr lang="ja-JP" altLang="en-US" sz="1300" dirty="0" smtClean="0">
                <a:solidFill>
                  <a:srgbClr val="FF0000"/>
                </a:solidFill>
                <a:latin typeface="HGS創英角ｺﾞｼｯｸUB" pitchFamily="50" charset="-128"/>
                <a:ea typeface="HGS創英角ｺﾞｼｯｸUB" pitchFamily="50" charset="-128"/>
              </a:rPr>
              <a:t>の省エネ！</a:t>
            </a:r>
            <a:endParaRPr lang="en-US" altLang="ja-JP" sz="1300" dirty="0" smtClean="0">
              <a:solidFill>
                <a:srgbClr val="FF0000"/>
              </a:solidFill>
              <a:latin typeface="HGS創英角ｺﾞｼｯｸUB" pitchFamily="50" charset="-128"/>
              <a:ea typeface="HGS創英角ｺﾞｼｯｸUB" pitchFamily="50" charset="-128"/>
            </a:endParaRPr>
          </a:p>
          <a:p>
            <a:pPr eaLnBrk="1" hangingPunct="1">
              <a:lnSpc>
                <a:spcPts val="2100"/>
              </a:lnSpc>
              <a:spcBef>
                <a:spcPct val="0"/>
              </a:spcBef>
              <a:buFont typeface="Arial" charset="0"/>
              <a:buNone/>
              <a:defRPr/>
            </a:pPr>
            <a:r>
              <a:rPr lang="ja-JP" altLang="en-US" sz="1300" dirty="0" smtClean="0">
                <a:solidFill>
                  <a:srgbClr val="FF0000"/>
                </a:solidFill>
                <a:latin typeface="HGS創英角ｺﾞｼｯｸUB" pitchFamily="50" charset="-128"/>
                <a:ea typeface="HGS創英角ｺﾞｼｯｸUB" pitchFamily="50" charset="-128"/>
              </a:rPr>
              <a:t>★ 年間 </a:t>
            </a:r>
            <a:r>
              <a:rPr lang="ja-JP" altLang="en-US" sz="13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en-US" altLang="ja-JP" sz="15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17.8</a:t>
            </a:r>
            <a:r>
              <a:rPr lang="ja-JP" altLang="en-US" sz="15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万円</a:t>
            </a:r>
            <a:r>
              <a:rPr lang="ja-JP" altLang="en-US" sz="2000" dirty="0" smtClean="0">
                <a:solidFill>
                  <a:srgbClr val="FF0000"/>
                </a:solidFill>
                <a:latin typeface="HGS創英角ｺﾞｼｯｸUB" pitchFamily="50" charset="-128"/>
                <a:ea typeface="HGS創英角ｺﾞｼｯｸUB" pitchFamily="50" charset="-128"/>
              </a:rPr>
              <a:t> </a:t>
            </a:r>
            <a:r>
              <a:rPr lang="ja-JP" altLang="en-US" sz="1300" dirty="0" smtClean="0">
                <a:solidFill>
                  <a:srgbClr val="FF0000"/>
                </a:solidFill>
                <a:latin typeface="HGS創英角ｺﾞｼｯｸUB" pitchFamily="50" charset="-128"/>
                <a:ea typeface="HGS創英角ｺﾞｼｯｸUB" pitchFamily="50" charset="-128"/>
              </a:rPr>
              <a:t>のコスト削減！</a:t>
            </a:r>
            <a:endParaRPr lang="en-US" altLang="ja-JP" sz="1300" dirty="0" smtClean="0">
              <a:solidFill>
                <a:srgbClr val="FF0000"/>
              </a:solidFill>
              <a:latin typeface="HGS創英角ｺﾞｼｯｸUB" pitchFamily="50" charset="-128"/>
              <a:ea typeface="HGS創英角ｺﾞｼｯｸUB" pitchFamily="50" charset="-128"/>
            </a:endParaRPr>
          </a:p>
          <a:p>
            <a:pPr eaLnBrk="1" hangingPunct="1">
              <a:lnSpc>
                <a:spcPts val="2100"/>
              </a:lnSpc>
              <a:spcBef>
                <a:spcPct val="0"/>
              </a:spcBef>
              <a:buFontTx/>
              <a:buNone/>
              <a:defRPr/>
            </a:pPr>
            <a:r>
              <a:rPr lang="ja-JP" altLang="en-US" sz="1300" dirty="0" smtClean="0">
                <a:solidFill>
                  <a:srgbClr val="FF0000"/>
                </a:solidFill>
                <a:latin typeface="HGS創英角ｺﾞｼｯｸUB" pitchFamily="50" charset="-128"/>
                <a:ea typeface="HGS創英角ｺﾞｼｯｸUB" pitchFamily="50" charset="-128"/>
              </a:rPr>
              <a:t>★ 投資回収 </a:t>
            </a:r>
            <a:r>
              <a:rPr lang="en-US" altLang="ja-JP" sz="13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en-US" altLang="ja-JP" sz="15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6.4</a:t>
            </a:r>
            <a:r>
              <a:rPr lang="ja-JP" altLang="en-US" sz="15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年</a:t>
            </a:r>
            <a:r>
              <a:rPr lang="ja-JP" altLang="en-US" sz="20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ja-JP" altLang="en-US" sz="1300" dirty="0" smtClean="0">
                <a:solidFill>
                  <a:srgbClr val="FF0000"/>
                </a:solidFill>
                <a:latin typeface="HGS創英角ｺﾞｼｯｸUB" pitchFamily="50" charset="-128"/>
                <a:ea typeface="HGS創英角ｺﾞｼｯｸUB" pitchFamily="50" charset="-128"/>
              </a:rPr>
              <a:t>！</a:t>
            </a:r>
          </a:p>
        </p:txBody>
      </p:sp>
      <p:sp>
        <p:nvSpPr>
          <p:cNvPr id="33" name="テキスト ボックス 2"/>
          <p:cNvSpPr txBox="1">
            <a:spLocks noChangeArrowheads="1"/>
          </p:cNvSpPr>
          <p:nvPr/>
        </p:nvSpPr>
        <p:spPr bwMode="auto">
          <a:xfrm>
            <a:off x="396877" y="6495937"/>
            <a:ext cx="4144356" cy="964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fontAlgn="auto">
              <a:lnSpc>
                <a:spcPts val="1800"/>
              </a:lnSpc>
              <a:spcBef>
                <a:spcPts val="0"/>
              </a:spcBef>
              <a:spcAft>
                <a:spcPts val="0"/>
              </a:spcAft>
              <a:buFont typeface="Arial" charset="0"/>
              <a:buNone/>
              <a:defRPr/>
            </a:pPr>
            <a:r>
              <a:rPr lang="ja-JP" altLang="en-US" sz="1300" dirty="0">
                <a:latin typeface="HGP創英角ｺﾞｼｯｸUB" pitchFamily="50" charset="-128"/>
                <a:ea typeface="HGP創英角ｺﾞｼｯｸUB" pitchFamily="50" charset="-128"/>
              </a:rPr>
              <a:t>常時点灯している誘導</a:t>
            </a:r>
            <a:r>
              <a:rPr lang="ja-JP" altLang="en-US" sz="1300" dirty="0" smtClean="0">
                <a:latin typeface="HGP創英角ｺﾞｼｯｸUB" pitchFamily="50" charset="-128"/>
                <a:ea typeface="HGP創英角ｺﾞｼｯｸUB" pitchFamily="50" charset="-128"/>
              </a:rPr>
              <a:t>灯</a:t>
            </a:r>
            <a:r>
              <a:rPr lang="en-US" altLang="ja-JP" sz="1300" dirty="0" smtClean="0">
                <a:latin typeface="HGP創英角ｺﾞｼｯｸUB" pitchFamily="50" charset="-128"/>
                <a:ea typeface="HGP創英角ｺﾞｼｯｸUB" pitchFamily="50" charset="-128"/>
              </a:rPr>
              <a:t>(</a:t>
            </a:r>
            <a:r>
              <a:rPr lang="ja-JP" altLang="en-US" sz="1300" dirty="0" smtClean="0">
                <a:latin typeface="HGP創英角ｺﾞｼｯｸUB" pitchFamily="50" charset="-128"/>
                <a:ea typeface="HGP創英角ｺﾞｼｯｸUB" pitchFamily="50" charset="-128"/>
              </a:rPr>
              <a:t>大型</a:t>
            </a:r>
            <a:r>
              <a:rPr lang="en-US" altLang="ja-JP" sz="1300" dirty="0">
                <a:latin typeface="HGP創英角ｺﾞｼｯｸUB" pitchFamily="50" charset="-128"/>
                <a:ea typeface="HGP創英角ｺﾞｼｯｸUB" pitchFamily="50" charset="-128"/>
              </a:rPr>
              <a:t>2</a:t>
            </a:r>
            <a:r>
              <a:rPr lang="ja-JP" altLang="en-US" sz="1300" dirty="0" smtClean="0">
                <a:latin typeface="HGP創英角ｺﾞｼｯｸUB" pitchFamily="50" charset="-128"/>
                <a:ea typeface="HGP創英角ｺﾞｼｯｸUB" pitchFamily="50" charset="-128"/>
              </a:rPr>
              <a:t>台、点滅式</a:t>
            </a:r>
            <a:r>
              <a:rPr lang="ja-JP" altLang="en-US" sz="1300" dirty="0">
                <a:latin typeface="HGP創英角ｺﾞｼｯｸUB" pitchFamily="50" charset="-128"/>
                <a:ea typeface="HGP創英角ｺﾞｼｯｸUB" pitchFamily="50" charset="-128"/>
              </a:rPr>
              <a:t>大型</a:t>
            </a:r>
            <a:r>
              <a:rPr lang="en-US" altLang="ja-JP" sz="1300" dirty="0" smtClean="0">
                <a:latin typeface="HGP創英角ｺﾞｼｯｸUB" pitchFamily="50" charset="-128"/>
                <a:ea typeface="HGP創英角ｺﾞｼｯｸUB" pitchFamily="50" charset="-128"/>
              </a:rPr>
              <a:t>12</a:t>
            </a:r>
            <a:r>
              <a:rPr lang="ja-JP" altLang="en-US" sz="1300" dirty="0" smtClean="0">
                <a:latin typeface="HGP創英角ｺﾞｼｯｸUB" pitchFamily="50" charset="-128"/>
                <a:ea typeface="HGP創英角ｺﾞｼｯｸUB" pitchFamily="50" charset="-128"/>
              </a:rPr>
              <a:t>台、</a:t>
            </a:r>
            <a:endParaRPr lang="en-US" altLang="ja-JP" sz="1300" dirty="0" smtClean="0">
              <a:latin typeface="HGP創英角ｺﾞｼｯｸUB" pitchFamily="50" charset="-128"/>
              <a:ea typeface="HGP創英角ｺﾞｼｯｸUB" pitchFamily="50" charset="-128"/>
            </a:endParaRPr>
          </a:p>
          <a:p>
            <a:pPr fontAlgn="auto">
              <a:lnSpc>
                <a:spcPts val="1800"/>
              </a:lnSpc>
              <a:spcBef>
                <a:spcPts val="0"/>
              </a:spcBef>
              <a:spcAft>
                <a:spcPts val="0"/>
              </a:spcAft>
              <a:buFont typeface="Arial" charset="0"/>
              <a:buNone/>
              <a:defRPr/>
            </a:pPr>
            <a:r>
              <a:rPr lang="ja-JP" altLang="en-US" sz="1300" dirty="0" smtClean="0">
                <a:latin typeface="HGP創英角ｺﾞｼｯｸUB" pitchFamily="50" charset="-128"/>
                <a:ea typeface="HGP創英角ｺﾞｼｯｸUB" pitchFamily="50" charset="-128"/>
              </a:rPr>
              <a:t>中型</a:t>
            </a:r>
            <a:r>
              <a:rPr lang="en-US" altLang="ja-JP" sz="1300" dirty="0" smtClean="0">
                <a:latin typeface="HGP創英角ｺﾞｼｯｸUB" pitchFamily="50" charset="-128"/>
                <a:ea typeface="HGP創英角ｺﾞｼｯｸUB" pitchFamily="50" charset="-128"/>
              </a:rPr>
              <a:t>20</a:t>
            </a:r>
            <a:r>
              <a:rPr lang="ja-JP" altLang="en-US" sz="1300" dirty="0" smtClean="0">
                <a:latin typeface="HGP創英角ｺﾞｼｯｸUB" pitchFamily="50" charset="-128"/>
                <a:ea typeface="HGP創英角ｺﾞｼｯｸUB" pitchFamily="50" charset="-128"/>
              </a:rPr>
              <a:t>台</a:t>
            </a:r>
            <a:r>
              <a:rPr lang="en-US" altLang="ja-JP" sz="1300" dirty="0" smtClean="0">
                <a:latin typeface="HGP創英角ｺﾞｼｯｸUB" pitchFamily="50" charset="-128"/>
                <a:ea typeface="HGP創英角ｺﾞｼｯｸUB" pitchFamily="50" charset="-128"/>
              </a:rPr>
              <a:t>)</a:t>
            </a:r>
            <a:r>
              <a:rPr lang="ja-JP" altLang="en-US" sz="1300" dirty="0" smtClean="0">
                <a:latin typeface="HGP創英角ｺﾞｼｯｸUB" pitchFamily="50" charset="-128"/>
                <a:ea typeface="HGP創英角ｺﾞｼｯｸUB" pitchFamily="50" charset="-128"/>
              </a:rPr>
              <a:t>をＬＥＤ型</a:t>
            </a:r>
            <a:r>
              <a:rPr lang="ja-JP" altLang="en-US" sz="1300" dirty="0">
                <a:latin typeface="HGP創英角ｺﾞｼｯｸUB" pitchFamily="50" charset="-128"/>
                <a:ea typeface="HGP創英角ｺﾞｼｯｸUB" pitchFamily="50" charset="-128"/>
              </a:rPr>
              <a:t>の器具に交換する</a:t>
            </a:r>
            <a:r>
              <a:rPr lang="ja-JP" altLang="en-US" sz="1300" dirty="0" smtClean="0">
                <a:latin typeface="HGP創英角ｺﾞｼｯｸUB" pitchFamily="50" charset="-128"/>
                <a:ea typeface="HGP創英角ｺﾞｼｯｸUB" pitchFamily="50" charset="-128"/>
              </a:rPr>
              <a:t>と</a:t>
            </a:r>
            <a:r>
              <a:rPr lang="en-US" altLang="ja-JP" sz="1300" dirty="0" smtClean="0">
                <a:latin typeface="HGP創英角ｺﾞｼｯｸUB" pitchFamily="50" charset="-128"/>
                <a:ea typeface="HGP創英角ｺﾞｼｯｸUB" pitchFamily="50" charset="-128"/>
              </a:rPr>
              <a:t>…</a:t>
            </a:r>
            <a:endParaRPr lang="ja-JP" altLang="en-US" sz="1300" dirty="0">
              <a:latin typeface="HGP創英角ｺﾞｼｯｸUB" pitchFamily="50" charset="-128"/>
              <a:ea typeface="HGP創英角ｺﾞｼｯｸUB" pitchFamily="50" charset="-128"/>
            </a:endParaRPr>
          </a:p>
          <a:p>
            <a:pPr fontAlgn="auto">
              <a:lnSpc>
                <a:spcPts val="1600"/>
              </a:lnSpc>
              <a:spcBef>
                <a:spcPts val="0"/>
              </a:spcBef>
              <a:spcAft>
                <a:spcPts val="0"/>
              </a:spcAft>
              <a:buFont typeface="Arial" charset="0"/>
              <a:buNone/>
              <a:defRPr/>
            </a:pPr>
            <a:r>
              <a:rPr lang="ja-JP" altLang="en-US" sz="1200" b="1" dirty="0">
                <a:latin typeface="+mj-ea"/>
                <a:ea typeface="+mj-ea"/>
              </a:rPr>
              <a:t>　</a:t>
            </a:r>
            <a:r>
              <a:rPr lang="en-US" altLang="ja-JP" sz="1100" b="1" dirty="0" smtClean="0">
                <a:latin typeface="+mj-ea"/>
              </a:rPr>
              <a:t>(</a:t>
            </a:r>
            <a:r>
              <a:rPr lang="ja-JP" altLang="en-US" sz="1100" b="1" dirty="0">
                <a:latin typeface="+mj-ea"/>
              </a:rPr>
              <a:t>大型</a:t>
            </a:r>
            <a:r>
              <a:rPr lang="ja-JP" altLang="en-US" sz="1100" b="1" dirty="0" smtClean="0">
                <a:latin typeface="+mj-ea"/>
              </a:rPr>
              <a:t>：</a:t>
            </a:r>
            <a:r>
              <a:rPr lang="en-US" altLang="ja-JP" sz="1100" b="1" dirty="0" smtClean="0">
                <a:latin typeface="+mj-ea"/>
              </a:rPr>
              <a:t>85W</a:t>
            </a:r>
            <a:r>
              <a:rPr lang="ja-JP" altLang="en-US" sz="1100" b="1" dirty="0" smtClean="0">
                <a:latin typeface="+mj-ea"/>
              </a:rPr>
              <a:t>⇒</a:t>
            </a:r>
            <a:r>
              <a:rPr lang="en-US" altLang="ja-JP" sz="1100" b="1" dirty="0" smtClean="0">
                <a:latin typeface="+mj-ea"/>
              </a:rPr>
              <a:t>10.5W</a:t>
            </a:r>
            <a:r>
              <a:rPr lang="ja-JP" altLang="en-US" sz="1100" b="1" dirty="0" err="1" smtClean="0">
                <a:latin typeface="+mj-ea"/>
              </a:rPr>
              <a:t>、</a:t>
            </a:r>
            <a:r>
              <a:rPr lang="ja-JP" altLang="en-US" sz="1100" b="1" dirty="0" smtClean="0">
                <a:latin typeface="+mj-ea"/>
              </a:rPr>
              <a:t>点滅式</a:t>
            </a:r>
            <a:r>
              <a:rPr lang="ja-JP" altLang="en-US" sz="1100" b="1" dirty="0">
                <a:latin typeface="+mj-ea"/>
              </a:rPr>
              <a:t>大型</a:t>
            </a:r>
            <a:r>
              <a:rPr lang="ja-JP" altLang="en-US" sz="1100" b="1" dirty="0" smtClean="0">
                <a:latin typeface="+mj-ea"/>
              </a:rPr>
              <a:t>：</a:t>
            </a:r>
            <a:r>
              <a:rPr lang="en-US" altLang="ja-JP" sz="1100" b="1" dirty="0" smtClean="0">
                <a:latin typeface="+mj-ea"/>
              </a:rPr>
              <a:t>85W</a:t>
            </a:r>
            <a:r>
              <a:rPr lang="ja-JP" altLang="en-US" sz="1100" b="1" dirty="0" smtClean="0">
                <a:latin typeface="+mj-ea"/>
              </a:rPr>
              <a:t>⇒</a:t>
            </a:r>
            <a:r>
              <a:rPr lang="en-US" altLang="ja-JP" sz="1100" b="1" dirty="0" smtClean="0">
                <a:latin typeface="+mj-ea"/>
              </a:rPr>
              <a:t>5.3W</a:t>
            </a:r>
            <a:r>
              <a:rPr lang="ja-JP" altLang="en-US" sz="1100" b="1" dirty="0" err="1" smtClean="0">
                <a:latin typeface="+mj-ea"/>
              </a:rPr>
              <a:t>、</a:t>
            </a:r>
            <a:endParaRPr lang="en-US" altLang="ja-JP" sz="1100" b="1" dirty="0" smtClean="0">
              <a:latin typeface="+mj-ea"/>
            </a:endParaRPr>
          </a:p>
          <a:p>
            <a:pPr fontAlgn="auto">
              <a:lnSpc>
                <a:spcPts val="1600"/>
              </a:lnSpc>
              <a:spcBef>
                <a:spcPts val="0"/>
              </a:spcBef>
              <a:spcAft>
                <a:spcPts val="0"/>
              </a:spcAft>
              <a:buFont typeface="Arial" charset="0"/>
              <a:buNone/>
              <a:defRPr/>
            </a:pPr>
            <a:r>
              <a:rPr lang="ja-JP" altLang="en-US" sz="1100" b="1" dirty="0">
                <a:latin typeface="+mj-ea"/>
              </a:rPr>
              <a:t>　</a:t>
            </a:r>
            <a:r>
              <a:rPr lang="ja-JP" altLang="en-US" sz="1100" b="1" dirty="0" smtClean="0">
                <a:latin typeface="+mj-ea"/>
              </a:rPr>
              <a:t>中型</a:t>
            </a:r>
            <a:r>
              <a:rPr lang="ja-JP" altLang="en-US" sz="1100" b="1" dirty="0">
                <a:latin typeface="+mj-ea"/>
              </a:rPr>
              <a:t>：</a:t>
            </a:r>
            <a:r>
              <a:rPr lang="en-US" altLang="ja-JP" sz="1100" b="1" dirty="0" smtClean="0">
                <a:latin typeface="+mj-ea"/>
              </a:rPr>
              <a:t>24W</a:t>
            </a:r>
            <a:r>
              <a:rPr lang="ja-JP" altLang="en-US" sz="1100" b="1" dirty="0" smtClean="0">
                <a:latin typeface="+mj-ea"/>
              </a:rPr>
              <a:t>⇒</a:t>
            </a:r>
            <a:r>
              <a:rPr lang="en-US" altLang="ja-JP" sz="1100" b="1" dirty="0" smtClean="0">
                <a:latin typeface="+mj-ea"/>
              </a:rPr>
              <a:t>2.7W</a:t>
            </a:r>
            <a:r>
              <a:rPr lang="ja-JP" altLang="en-US" sz="1100" b="1" dirty="0" err="1" smtClean="0">
                <a:latin typeface="+mj-ea"/>
              </a:rPr>
              <a:t>、</a:t>
            </a:r>
            <a:r>
              <a:rPr lang="ja-JP" altLang="en-US" sz="1100" b="1" dirty="0">
                <a:latin typeface="+mj-ea"/>
              </a:rPr>
              <a:t>　</a:t>
            </a:r>
            <a:r>
              <a:rPr lang="ja-JP" altLang="en-US" sz="1100" b="1" dirty="0" smtClean="0">
                <a:latin typeface="+mj-ea"/>
              </a:rPr>
              <a:t> 点灯：</a:t>
            </a:r>
            <a:r>
              <a:rPr lang="en-US" altLang="ja-JP" sz="1100" b="1" dirty="0">
                <a:latin typeface="+mj-ea"/>
              </a:rPr>
              <a:t>24</a:t>
            </a:r>
            <a:r>
              <a:rPr lang="ja-JP" altLang="en-US" sz="1100" b="1" dirty="0">
                <a:latin typeface="+mj-ea"/>
              </a:rPr>
              <a:t>時間</a:t>
            </a:r>
            <a:r>
              <a:rPr lang="en-US" altLang="ja-JP" sz="1100" b="1" dirty="0">
                <a:latin typeface="+mj-ea"/>
              </a:rPr>
              <a:t>/</a:t>
            </a:r>
            <a:r>
              <a:rPr lang="ja-JP" altLang="en-US" sz="1100" b="1" dirty="0">
                <a:latin typeface="+mj-ea"/>
              </a:rPr>
              <a:t>日</a:t>
            </a:r>
            <a:r>
              <a:rPr lang="en-US" altLang="ja-JP" sz="1100" b="1" dirty="0">
                <a:latin typeface="+mj-ea"/>
              </a:rPr>
              <a:t>×365</a:t>
            </a:r>
            <a:r>
              <a:rPr lang="ja-JP" altLang="en-US" sz="1100" b="1" dirty="0">
                <a:latin typeface="+mj-ea"/>
              </a:rPr>
              <a:t>日</a:t>
            </a:r>
            <a:r>
              <a:rPr lang="en-US" altLang="ja-JP" sz="1100" b="1" dirty="0">
                <a:latin typeface="+mj-ea"/>
              </a:rPr>
              <a:t>/</a:t>
            </a:r>
            <a:r>
              <a:rPr lang="ja-JP" altLang="en-US" sz="1100" b="1" dirty="0">
                <a:latin typeface="+mj-ea"/>
              </a:rPr>
              <a:t>年</a:t>
            </a:r>
            <a:r>
              <a:rPr lang="ja-JP" altLang="en-US" sz="1100" b="1" dirty="0" smtClean="0">
                <a:latin typeface="+mj-ea"/>
              </a:rPr>
              <a:t>）</a:t>
            </a:r>
            <a:r>
              <a:rPr lang="ja-JP" altLang="en-US" sz="2000" dirty="0">
                <a:solidFill>
                  <a:srgbClr val="FFFF00"/>
                </a:solidFill>
                <a:latin typeface="HGS創英角ｺﾞｼｯｸUB" pitchFamily="50" charset="-128"/>
                <a:ea typeface="HGS創英角ｺﾞｼｯｸUB" pitchFamily="50" charset="-128"/>
              </a:rPr>
              <a:t>　</a:t>
            </a:r>
            <a:endParaRPr lang="ja-JP" altLang="en-US" sz="2000" dirty="0">
              <a:solidFill>
                <a:srgbClr val="FF0000"/>
              </a:solidFill>
              <a:latin typeface="HGS創英角ｺﾞｼｯｸUB" pitchFamily="50" charset="-128"/>
              <a:ea typeface="HGS創英角ｺﾞｼｯｸUB" pitchFamily="50" charset="-128"/>
            </a:endParaRPr>
          </a:p>
        </p:txBody>
      </p:sp>
      <p:sp>
        <p:nvSpPr>
          <p:cNvPr id="34" name="下矢印 33"/>
          <p:cNvSpPr/>
          <p:nvPr/>
        </p:nvSpPr>
        <p:spPr>
          <a:xfrm rot="16200000">
            <a:off x="3975455" y="6909676"/>
            <a:ext cx="553791" cy="352704"/>
          </a:xfrm>
          <a:prstGeom prst="downArrow">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t>　</a:t>
            </a:r>
          </a:p>
        </p:txBody>
      </p:sp>
      <p:sp>
        <p:nvSpPr>
          <p:cNvPr id="35" name="角丸四角形 34"/>
          <p:cNvSpPr/>
          <p:nvPr/>
        </p:nvSpPr>
        <p:spPr>
          <a:xfrm>
            <a:off x="554355" y="8122515"/>
            <a:ext cx="3521649" cy="427519"/>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500"/>
              </a:lnSpc>
              <a:spcBef>
                <a:spcPts val="0"/>
              </a:spcBef>
              <a:spcAft>
                <a:spcPts val="0"/>
              </a:spcAft>
              <a:defRPr/>
            </a:pPr>
            <a:r>
              <a:rPr lang="ja-JP" altLang="en-US" sz="1000" b="1" dirty="0">
                <a:solidFill>
                  <a:srgbClr val="FF0000"/>
                </a:solidFill>
                <a:latin typeface="+mj-ea"/>
              </a:rPr>
              <a:t>長時間使用</a:t>
            </a:r>
            <a:r>
              <a:rPr lang="ja-JP" altLang="en-US" sz="1000" dirty="0">
                <a:solidFill>
                  <a:schemeClr val="tx1"/>
                </a:solidFill>
                <a:latin typeface="+mj-ea"/>
              </a:rPr>
              <a:t>している照明は、</a:t>
            </a:r>
            <a:r>
              <a:rPr lang="ja-JP" altLang="en-US" sz="1000" b="1" dirty="0">
                <a:solidFill>
                  <a:srgbClr val="FF0000"/>
                </a:solidFill>
                <a:latin typeface="+mj-ea"/>
              </a:rPr>
              <a:t>比較的早く投資回収</a:t>
            </a:r>
            <a:r>
              <a:rPr lang="ja-JP" altLang="en-US" sz="1000" dirty="0">
                <a:solidFill>
                  <a:schemeClr val="tx1"/>
                </a:solidFill>
                <a:latin typeface="+mj-ea"/>
              </a:rPr>
              <a:t>できるので、</a:t>
            </a:r>
            <a:endParaRPr lang="en-US" altLang="ja-JP" sz="1000" dirty="0">
              <a:solidFill>
                <a:schemeClr val="tx1"/>
              </a:solidFill>
              <a:latin typeface="+mj-ea"/>
            </a:endParaRPr>
          </a:p>
          <a:p>
            <a:pPr algn="l" fontAlgn="auto">
              <a:lnSpc>
                <a:spcPts val="1500"/>
              </a:lnSpc>
              <a:spcBef>
                <a:spcPts val="0"/>
              </a:spcBef>
              <a:spcAft>
                <a:spcPts val="0"/>
              </a:spcAft>
              <a:defRPr/>
            </a:pPr>
            <a:r>
              <a:rPr lang="ja-JP" altLang="en-US" sz="1000" dirty="0">
                <a:solidFill>
                  <a:schemeClr val="tx1"/>
                </a:solidFill>
                <a:latin typeface="+mj-ea"/>
              </a:rPr>
              <a:t>優先的にＬＥＤに更新されることをお勧めします。</a:t>
            </a:r>
            <a:endParaRPr lang="en-US" altLang="ja-JP" sz="1000" dirty="0">
              <a:solidFill>
                <a:schemeClr val="tx1"/>
              </a:solidFill>
              <a:latin typeface="+mj-ea"/>
            </a:endParaRPr>
          </a:p>
          <a:p>
            <a:pPr algn="l" fontAlgn="auto">
              <a:lnSpc>
                <a:spcPts val="2800"/>
              </a:lnSpc>
              <a:spcBef>
                <a:spcPts val="0"/>
              </a:spcBef>
              <a:spcAft>
                <a:spcPts val="0"/>
              </a:spcAft>
              <a:defRPr/>
            </a:pPr>
            <a:endParaRPr lang="en-US" altLang="ja-JP" sz="2000" b="1" dirty="0">
              <a:solidFill>
                <a:schemeClr val="tx1"/>
              </a:solidFill>
              <a:latin typeface="+mj-ea"/>
              <a:ea typeface="+mj-ea"/>
            </a:endParaRPr>
          </a:p>
          <a:p>
            <a:pPr algn="l" fontAlgn="auto">
              <a:lnSpc>
                <a:spcPts val="2800"/>
              </a:lnSpc>
              <a:spcBef>
                <a:spcPts val="0"/>
              </a:spcBef>
              <a:spcAft>
                <a:spcPts val="0"/>
              </a:spcAft>
              <a:defRPr/>
            </a:pPr>
            <a:endParaRPr lang="en-US" altLang="ja-JP" sz="2000" b="1" dirty="0">
              <a:solidFill>
                <a:schemeClr val="tx1"/>
              </a:solidFill>
              <a:latin typeface="+mj-ea"/>
              <a:ea typeface="+mj-ea"/>
            </a:endParaRPr>
          </a:p>
          <a:p>
            <a:pPr algn="l" fontAlgn="auto">
              <a:lnSpc>
                <a:spcPts val="2800"/>
              </a:lnSpc>
              <a:spcBef>
                <a:spcPts val="0"/>
              </a:spcBef>
              <a:spcAft>
                <a:spcPts val="0"/>
              </a:spcAft>
              <a:defRPr/>
            </a:pPr>
            <a:endParaRPr lang="en-US" altLang="ja-JP" sz="2000" b="1" dirty="0">
              <a:solidFill>
                <a:schemeClr val="tx1"/>
              </a:solidFill>
              <a:latin typeface="+mj-ea"/>
              <a:ea typeface="+mj-ea"/>
            </a:endParaRPr>
          </a:p>
          <a:p>
            <a:pPr algn="l" fontAlgn="auto">
              <a:lnSpc>
                <a:spcPts val="2800"/>
              </a:lnSpc>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pic>
        <p:nvPicPr>
          <p:cNvPr id="36" name="Picture 23" descr="C:\Users\1-NishiiY\AppData\Local\Microsoft\Windows\Temporary Internet Files\Content.IE5\X7VHIV34\MC90043261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781" y="7692302"/>
            <a:ext cx="4286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テキスト ボックス 2"/>
          <p:cNvSpPr txBox="1">
            <a:spLocks noChangeArrowheads="1"/>
          </p:cNvSpPr>
          <p:nvPr/>
        </p:nvSpPr>
        <p:spPr bwMode="auto">
          <a:xfrm>
            <a:off x="1009582" y="7722393"/>
            <a:ext cx="22278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eaLnBrk="1" hangingPunct="1">
              <a:spcBef>
                <a:spcPct val="0"/>
              </a:spcBef>
              <a:buFont typeface="Arial" charset="0"/>
              <a:buNone/>
              <a:defRPr/>
            </a:pPr>
            <a:r>
              <a:rPr lang="ja-JP" altLang="en-US" sz="1400" dirty="0" smtClean="0">
                <a:solidFill>
                  <a:srgbClr val="FF33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省エネのポイント！</a:t>
            </a:r>
          </a:p>
        </p:txBody>
      </p:sp>
      <p:sp>
        <p:nvSpPr>
          <p:cNvPr id="38" name="メモ 37"/>
          <p:cNvSpPr/>
          <p:nvPr/>
        </p:nvSpPr>
        <p:spPr>
          <a:xfrm>
            <a:off x="419032" y="7650956"/>
            <a:ext cx="3629184" cy="1000739"/>
          </a:xfrm>
          <a:prstGeom prst="foldedCorner">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9" name="角丸四角形 38"/>
          <p:cNvSpPr/>
          <p:nvPr/>
        </p:nvSpPr>
        <p:spPr>
          <a:xfrm>
            <a:off x="5497065" y="9685203"/>
            <a:ext cx="1414896" cy="382249"/>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800"/>
              </a:lnSpc>
              <a:spcBef>
                <a:spcPts val="0"/>
              </a:spcBef>
              <a:spcAft>
                <a:spcPts val="0"/>
              </a:spcAft>
              <a:defRPr/>
            </a:pPr>
            <a:r>
              <a:rPr lang="ja-JP" altLang="en-US" sz="1100" dirty="0">
                <a:solidFill>
                  <a:schemeClr val="tx1"/>
                </a:solidFill>
                <a:latin typeface="+mj-ea"/>
                <a:ea typeface="+mj-ea"/>
              </a:rPr>
              <a:t>ＬＥＤ型の誘導灯</a:t>
            </a:r>
            <a:r>
              <a:rPr lang="ja-JP" altLang="en-US" sz="1200" b="1" dirty="0">
                <a:solidFill>
                  <a:schemeClr val="tx2"/>
                </a:solidFill>
                <a:latin typeface="+mj-ea"/>
                <a:ea typeface="+mj-ea"/>
              </a:rPr>
              <a:t>　</a:t>
            </a:r>
            <a:endParaRPr lang="en-US" altLang="ja-JP" sz="12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sp>
        <p:nvSpPr>
          <p:cNvPr id="40" name="角丸四角形 39"/>
          <p:cNvSpPr/>
          <p:nvPr/>
        </p:nvSpPr>
        <p:spPr>
          <a:xfrm>
            <a:off x="5362771" y="8299028"/>
            <a:ext cx="1944216" cy="382249"/>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800"/>
              </a:lnSpc>
              <a:spcBef>
                <a:spcPts val="0"/>
              </a:spcBef>
              <a:spcAft>
                <a:spcPts val="0"/>
              </a:spcAft>
              <a:defRPr/>
            </a:pPr>
            <a:r>
              <a:rPr lang="ja-JP" altLang="en-US" sz="1100" dirty="0">
                <a:solidFill>
                  <a:schemeClr val="tx1"/>
                </a:solidFill>
                <a:latin typeface="+mj-ea"/>
                <a:ea typeface="+mj-ea"/>
              </a:rPr>
              <a:t>蛍光灯型の誘導灯</a:t>
            </a:r>
            <a:endParaRPr lang="en-US" altLang="ja-JP" sz="11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pic>
        <p:nvPicPr>
          <p:cNvPr id="4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8544" y="7682732"/>
            <a:ext cx="2057433" cy="66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7">
            <a:extLst>
              <a:ext uri="{28A0092B-C50C-407E-A947-70E740481C1C}">
                <a14:useLocalDpi xmlns:a14="http://schemas.microsoft.com/office/drawing/2010/main" val="0"/>
              </a:ext>
            </a:extLst>
          </a:blip>
          <a:srcRect l="22697" r="24881"/>
          <a:stretch>
            <a:fillRect/>
          </a:stretch>
        </p:blipFill>
        <p:spPr bwMode="auto">
          <a:xfrm>
            <a:off x="5692728" y="9122892"/>
            <a:ext cx="704437" cy="65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右矢印 42"/>
          <p:cNvSpPr/>
          <p:nvPr/>
        </p:nvSpPr>
        <p:spPr>
          <a:xfrm rot="5400000">
            <a:off x="5856449" y="8707725"/>
            <a:ext cx="394123" cy="360362"/>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defRPr/>
            </a:pPr>
            <a:endParaRPr lang="ja-JP" altLang="en-US" dirty="0"/>
          </a:p>
        </p:txBody>
      </p:sp>
      <p:pic>
        <p:nvPicPr>
          <p:cNvPr id="44" name="Picture 30"/>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764" y="8731076"/>
            <a:ext cx="5230067" cy="88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角丸四角形 44"/>
          <p:cNvSpPr/>
          <p:nvPr/>
        </p:nvSpPr>
        <p:spPr>
          <a:xfrm>
            <a:off x="380530" y="9628899"/>
            <a:ext cx="3272011" cy="326313"/>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100"/>
              </a:lnSpc>
              <a:spcBef>
                <a:spcPts val="0"/>
              </a:spcBef>
              <a:spcAft>
                <a:spcPts val="0"/>
              </a:spcAft>
              <a:defRPr/>
            </a:pPr>
            <a:r>
              <a:rPr lang="en-US" altLang="ja-JP" sz="800" dirty="0">
                <a:solidFill>
                  <a:schemeClr val="tx1"/>
                </a:solidFill>
                <a:latin typeface="+mj-ea"/>
                <a:ea typeface="+mj-ea"/>
              </a:rPr>
              <a:t>※</a:t>
            </a:r>
            <a:r>
              <a:rPr lang="ja-JP" altLang="en-US" sz="800" dirty="0">
                <a:solidFill>
                  <a:schemeClr val="tx1"/>
                </a:solidFill>
                <a:latin typeface="+mj-ea"/>
                <a:ea typeface="+mj-ea"/>
              </a:rPr>
              <a:t>電力単価は、年間の平均従量単価を採用しています。</a:t>
            </a:r>
            <a:endParaRPr lang="en-US" altLang="ja-JP" sz="800" dirty="0">
              <a:solidFill>
                <a:schemeClr val="tx1"/>
              </a:solidFill>
              <a:latin typeface="+mj-ea"/>
              <a:ea typeface="+mj-ea"/>
            </a:endParaRPr>
          </a:p>
          <a:p>
            <a:pPr algn="l" fontAlgn="auto">
              <a:lnSpc>
                <a:spcPts val="1100"/>
              </a:lnSpc>
              <a:spcBef>
                <a:spcPts val="0"/>
              </a:spcBef>
              <a:spcAft>
                <a:spcPts val="0"/>
              </a:spcAft>
              <a:defRPr/>
            </a:pPr>
            <a:r>
              <a:rPr lang="en-US" altLang="ja-JP" sz="800" dirty="0">
                <a:solidFill>
                  <a:schemeClr val="tx1"/>
                </a:solidFill>
                <a:latin typeface="+mj-ea"/>
                <a:ea typeface="+mj-ea"/>
              </a:rPr>
              <a:t>※</a:t>
            </a:r>
            <a:r>
              <a:rPr lang="ja-JP" altLang="en-US" sz="800" dirty="0">
                <a:solidFill>
                  <a:schemeClr val="tx1"/>
                </a:solidFill>
                <a:latin typeface="+mj-ea"/>
                <a:ea typeface="+mj-ea"/>
              </a:rPr>
              <a:t>イニシャルコストに、工事費は含みません。</a:t>
            </a:r>
            <a:endParaRPr lang="en-US" altLang="ja-JP" sz="800" dirty="0">
              <a:solidFill>
                <a:schemeClr val="tx1"/>
              </a:solidFill>
              <a:latin typeface="+mj-ea"/>
              <a:ea typeface="+mj-ea"/>
            </a:endParaRPr>
          </a:p>
          <a:p>
            <a:pPr algn="l" fontAlgn="auto">
              <a:lnSpc>
                <a:spcPts val="2800"/>
              </a:lnSpc>
              <a:spcBef>
                <a:spcPts val="0"/>
              </a:spcBef>
              <a:spcAft>
                <a:spcPts val="0"/>
              </a:spcAft>
              <a:defRPr/>
            </a:pPr>
            <a:endParaRPr lang="en-US" altLang="ja-JP" sz="800" b="1" dirty="0">
              <a:solidFill>
                <a:schemeClr val="tx1"/>
              </a:solidFill>
              <a:latin typeface="+mj-ea"/>
              <a:ea typeface="+mj-ea"/>
            </a:endParaRPr>
          </a:p>
          <a:p>
            <a:pPr algn="l" fontAlgn="auto">
              <a:lnSpc>
                <a:spcPts val="2800"/>
              </a:lnSpc>
              <a:spcBef>
                <a:spcPts val="0"/>
              </a:spcBef>
              <a:spcAft>
                <a:spcPts val="0"/>
              </a:spcAft>
              <a:defRPr/>
            </a:pPr>
            <a:endParaRPr lang="en-US" altLang="ja-JP" sz="800" b="1" dirty="0">
              <a:solidFill>
                <a:schemeClr val="tx1"/>
              </a:solidFill>
              <a:latin typeface="+mj-ea"/>
              <a:ea typeface="+mj-ea"/>
            </a:endParaRPr>
          </a:p>
          <a:p>
            <a:pPr algn="l" fontAlgn="auto">
              <a:lnSpc>
                <a:spcPts val="2800"/>
              </a:lnSpc>
              <a:spcBef>
                <a:spcPts val="0"/>
              </a:spcBef>
              <a:spcAft>
                <a:spcPts val="0"/>
              </a:spcAft>
              <a:defRPr/>
            </a:pPr>
            <a:r>
              <a:rPr lang="ja-JP" altLang="en-US" sz="800" b="1" dirty="0">
                <a:solidFill>
                  <a:schemeClr val="tx2"/>
                </a:solidFill>
                <a:latin typeface="+mj-ea"/>
                <a:ea typeface="+mj-ea"/>
              </a:rPr>
              <a:t>　</a:t>
            </a:r>
            <a:endParaRPr lang="en-US" altLang="ja-JP" sz="800" b="1" dirty="0">
              <a:solidFill>
                <a:schemeClr val="tx2"/>
              </a:solidFill>
              <a:latin typeface="+mj-ea"/>
              <a:ea typeface="+mj-ea"/>
            </a:endParaRPr>
          </a:p>
          <a:p>
            <a:pPr algn="l" fontAlgn="auto">
              <a:spcBef>
                <a:spcPts val="0"/>
              </a:spcBef>
              <a:spcAft>
                <a:spcPts val="0"/>
              </a:spcAft>
              <a:defRPr/>
            </a:pPr>
            <a:r>
              <a:rPr lang="ja-JP" altLang="en-US" sz="800" b="1" dirty="0">
                <a:solidFill>
                  <a:schemeClr val="tx2"/>
                </a:solidFill>
                <a:latin typeface="+mj-ea"/>
                <a:ea typeface="+mj-ea"/>
              </a:rPr>
              <a:t>　　　</a:t>
            </a:r>
            <a:endParaRPr lang="en-US" altLang="ja-JP" sz="800" b="1" dirty="0">
              <a:solidFill>
                <a:schemeClr val="tx2"/>
              </a:solidFill>
              <a:latin typeface="+mj-ea"/>
              <a:ea typeface="+mj-ea"/>
            </a:endParaRPr>
          </a:p>
          <a:p>
            <a:pPr algn="l" fontAlgn="auto">
              <a:spcBef>
                <a:spcPts val="0"/>
              </a:spcBef>
              <a:spcAft>
                <a:spcPts val="0"/>
              </a:spcAft>
              <a:defRPr/>
            </a:pPr>
            <a:r>
              <a:rPr lang="ja-JP" altLang="en-US" sz="800" b="1" dirty="0">
                <a:solidFill>
                  <a:srgbClr val="FF0000"/>
                </a:solidFill>
                <a:latin typeface="+mj-ea"/>
                <a:ea typeface="+mj-ea"/>
              </a:rPr>
              <a:t>　　</a:t>
            </a:r>
            <a:r>
              <a:rPr lang="ja-JP" altLang="en-US" sz="800" b="1" dirty="0">
                <a:solidFill>
                  <a:schemeClr val="tx2"/>
                </a:solidFill>
                <a:latin typeface="+mj-ea"/>
                <a:ea typeface="+mj-ea"/>
              </a:rPr>
              <a:t>　　</a:t>
            </a:r>
            <a:endParaRPr lang="en-US" altLang="ja-JP" sz="800" b="1" dirty="0">
              <a:solidFill>
                <a:schemeClr val="tx2"/>
              </a:solidFill>
              <a:latin typeface="+mj-ea"/>
              <a:ea typeface="+mj-ea"/>
            </a:endParaRPr>
          </a:p>
          <a:p>
            <a:pPr algn="l" fontAlgn="auto">
              <a:spcBef>
                <a:spcPts val="0"/>
              </a:spcBef>
              <a:spcAft>
                <a:spcPts val="0"/>
              </a:spcAft>
              <a:defRPr/>
            </a:pPr>
            <a:r>
              <a:rPr lang="ja-JP" altLang="en-US" sz="800" b="1" dirty="0">
                <a:solidFill>
                  <a:schemeClr val="tx2"/>
                </a:solidFill>
                <a:latin typeface="+mj-ea"/>
                <a:ea typeface="+mj-ea"/>
              </a:rPr>
              <a:t>　　</a:t>
            </a:r>
            <a:endParaRPr lang="en-US" altLang="ja-JP" sz="800" b="1" dirty="0">
              <a:solidFill>
                <a:schemeClr val="tx2"/>
              </a:solidFill>
              <a:latin typeface="+mj-ea"/>
              <a:ea typeface="+mj-ea"/>
            </a:endParaRPr>
          </a:p>
        </p:txBody>
      </p:sp>
    </p:spTree>
    <p:extLst>
      <p:ext uri="{BB962C8B-B14F-4D97-AF65-F5344CB8AC3E}">
        <p14:creationId xmlns:p14="http://schemas.microsoft.com/office/powerpoint/2010/main" val="658882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ー 1"/>
          <p:cNvSpPr txBox="1">
            <a:spLocks/>
          </p:cNvSpPr>
          <p:nvPr/>
        </p:nvSpPr>
        <p:spPr>
          <a:xfrm>
            <a:off x="3300578" y="10102598"/>
            <a:ext cx="720079" cy="569323"/>
          </a:xfrm>
          <a:prstGeom prst="rect">
            <a:avLst/>
          </a:prstGeom>
        </p:spPr>
        <p:txBody>
          <a:bodyPr vert="horz" lIns="99569" tIns="49785" rIns="99569" bIns="49785" rtlCol="0" anchor="ctr"/>
          <a:lstStyle>
            <a:defPPr>
              <a:defRPr lang="ja-JP"/>
            </a:defPPr>
            <a:lvl1pPr marL="0" algn="r" defTabSz="995690" rtl="0" eaLnBrk="1" latinLnBrk="0" hangingPunct="1">
              <a:defRPr kumimoji="1" sz="1300" kern="1200">
                <a:solidFill>
                  <a:schemeClr val="tx1">
                    <a:tint val="75000"/>
                  </a:schemeClr>
                </a:solidFill>
                <a:latin typeface="+mn-lt"/>
                <a:ea typeface="+mn-ea"/>
                <a:cs typeface="+mn-cs"/>
              </a:defRPr>
            </a:lvl1pPr>
            <a:lvl2pPr marL="497845" algn="l" defTabSz="995690" rtl="0" eaLnBrk="1" latinLnBrk="0" hangingPunct="1">
              <a:defRPr kumimoji="1" sz="2000" kern="1200">
                <a:solidFill>
                  <a:schemeClr val="tx1"/>
                </a:solidFill>
                <a:latin typeface="+mn-lt"/>
                <a:ea typeface="+mn-ea"/>
                <a:cs typeface="+mn-cs"/>
              </a:defRPr>
            </a:lvl2pPr>
            <a:lvl3pPr marL="995690" algn="l" defTabSz="995690" rtl="0" eaLnBrk="1" latinLnBrk="0" hangingPunct="1">
              <a:defRPr kumimoji="1" sz="2000" kern="1200">
                <a:solidFill>
                  <a:schemeClr val="tx1"/>
                </a:solidFill>
                <a:latin typeface="+mn-lt"/>
                <a:ea typeface="+mn-ea"/>
                <a:cs typeface="+mn-cs"/>
              </a:defRPr>
            </a:lvl3pPr>
            <a:lvl4pPr marL="1493535" algn="l" defTabSz="995690" rtl="0" eaLnBrk="1" latinLnBrk="0" hangingPunct="1">
              <a:defRPr kumimoji="1" sz="2000" kern="1200">
                <a:solidFill>
                  <a:schemeClr val="tx1"/>
                </a:solidFill>
                <a:latin typeface="+mn-lt"/>
                <a:ea typeface="+mn-ea"/>
                <a:cs typeface="+mn-cs"/>
              </a:defRPr>
            </a:lvl4pPr>
            <a:lvl5pPr marL="1991380" algn="l" defTabSz="995690" rtl="0" eaLnBrk="1" latinLnBrk="0" hangingPunct="1">
              <a:defRPr kumimoji="1" sz="2000" kern="1200">
                <a:solidFill>
                  <a:schemeClr val="tx1"/>
                </a:solidFill>
                <a:latin typeface="+mn-lt"/>
                <a:ea typeface="+mn-ea"/>
                <a:cs typeface="+mn-cs"/>
              </a:defRPr>
            </a:lvl5pPr>
            <a:lvl6pPr marL="2489225" algn="l" defTabSz="995690" rtl="0" eaLnBrk="1" latinLnBrk="0" hangingPunct="1">
              <a:defRPr kumimoji="1" sz="2000" kern="1200">
                <a:solidFill>
                  <a:schemeClr val="tx1"/>
                </a:solidFill>
                <a:latin typeface="+mn-lt"/>
                <a:ea typeface="+mn-ea"/>
                <a:cs typeface="+mn-cs"/>
              </a:defRPr>
            </a:lvl6pPr>
            <a:lvl7pPr marL="2987070" algn="l" defTabSz="995690" rtl="0" eaLnBrk="1" latinLnBrk="0" hangingPunct="1">
              <a:defRPr kumimoji="1" sz="2000" kern="1200">
                <a:solidFill>
                  <a:schemeClr val="tx1"/>
                </a:solidFill>
                <a:latin typeface="+mn-lt"/>
                <a:ea typeface="+mn-ea"/>
                <a:cs typeface="+mn-cs"/>
              </a:defRPr>
            </a:lvl7pPr>
            <a:lvl8pPr marL="3484916" algn="l" defTabSz="995690" rtl="0" eaLnBrk="1" latinLnBrk="0" hangingPunct="1">
              <a:defRPr kumimoji="1" sz="2000" kern="1200">
                <a:solidFill>
                  <a:schemeClr val="tx1"/>
                </a:solidFill>
                <a:latin typeface="+mn-lt"/>
                <a:ea typeface="+mn-ea"/>
                <a:cs typeface="+mn-cs"/>
              </a:defRPr>
            </a:lvl8pPr>
            <a:lvl9pPr marL="3982761" algn="l" defTabSz="995690" rtl="0" eaLnBrk="1" latinLnBrk="0" hangingPunct="1">
              <a:defRPr kumimoji="1" sz="2000" kern="1200">
                <a:solidFill>
                  <a:schemeClr val="tx1"/>
                </a:solidFill>
                <a:latin typeface="+mn-lt"/>
                <a:ea typeface="+mn-ea"/>
                <a:cs typeface="+mn-cs"/>
              </a:defRPr>
            </a:lvl9pPr>
          </a:lstStyle>
          <a:p>
            <a:r>
              <a:rPr lang="ja-JP" altLang="en-US" dirty="0" smtClean="0"/>
              <a:t>－７－</a:t>
            </a:r>
            <a:endParaRPr lang="ja-JP" altLang="en-US" dirty="0"/>
          </a:p>
        </p:txBody>
      </p:sp>
      <p:sp>
        <p:nvSpPr>
          <p:cNvPr id="8" name="角丸四角形 7"/>
          <p:cNvSpPr/>
          <p:nvPr/>
        </p:nvSpPr>
        <p:spPr>
          <a:xfrm>
            <a:off x="354144" y="378148"/>
            <a:ext cx="6969478" cy="4608512"/>
          </a:xfrm>
          <a:prstGeom prst="roundRect">
            <a:avLst>
              <a:gd name="adj" fmla="val 0"/>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251" tIns="50626" rIns="101251" bIns="50626" rtlCol="0" anchor="t" anchorCtr="0"/>
          <a:lstStyle/>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p:txBody>
      </p:sp>
      <p:sp>
        <p:nvSpPr>
          <p:cNvPr id="11" name="角丸四角形 10"/>
          <p:cNvSpPr/>
          <p:nvPr/>
        </p:nvSpPr>
        <p:spPr>
          <a:xfrm>
            <a:off x="296024" y="5382168"/>
            <a:ext cx="6969478" cy="4608512"/>
          </a:xfrm>
          <a:prstGeom prst="roundRect">
            <a:avLst>
              <a:gd name="adj" fmla="val 0"/>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251" tIns="50626" rIns="101251" bIns="50626" rtlCol="0" anchor="t" anchorCtr="0"/>
          <a:lstStyle/>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p:txBody>
      </p:sp>
      <p:sp>
        <p:nvSpPr>
          <p:cNvPr id="5" name="正方形/長方形 14"/>
          <p:cNvSpPr>
            <a:spLocks noChangeArrowheads="1"/>
          </p:cNvSpPr>
          <p:nvPr/>
        </p:nvSpPr>
        <p:spPr bwMode="auto">
          <a:xfrm>
            <a:off x="395270" y="497483"/>
            <a:ext cx="6770720" cy="369332"/>
          </a:xfrm>
          <a:prstGeom prst="rect">
            <a:avLst/>
          </a:prstGeom>
          <a:noFill/>
          <a:ln>
            <a:noFill/>
          </a:ln>
        </p:spPr>
        <p:txBody>
          <a:bodyPr wrap="square">
            <a:spAutoFit/>
          </a:bodyPr>
          <a:lstStyle/>
          <a:p>
            <a:pPr>
              <a:defRPr/>
            </a:pPr>
            <a:r>
              <a:rPr lang="ja-JP" altLang="en-US" sz="1700" b="1" spc="-150" dirty="0">
                <a:solidFill>
                  <a:srgbClr val="000000"/>
                </a:solidFill>
                <a:latin typeface="Calibri" pitchFamily="34" charset="0"/>
                <a:ea typeface="ＭＳ Ｐゴシック" pitchFamily="50" charset="-128"/>
              </a:rPr>
              <a:t>照明</a:t>
            </a:r>
            <a:r>
              <a:rPr lang="ja-JP" altLang="en-US" sz="1700" b="1" spc="-150" dirty="0" smtClean="0">
                <a:solidFill>
                  <a:srgbClr val="000000"/>
                </a:solidFill>
                <a:latin typeface="Calibri" pitchFamily="34" charset="0"/>
                <a:ea typeface="ＭＳ Ｐゴシック" pitchFamily="50" charset="-128"/>
              </a:rPr>
              <a:t>－４</a:t>
            </a:r>
            <a:r>
              <a:rPr lang="ja-JP" altLang="en-US" sz="1700" b="1" spc="-150" dirty="0">
                <a:solidFill>
                  <a:srgbClr val="000000"/>
                </a:solidFill>
                <a:latin typeface="Calibri" pitchFamily="34" charset="0"/>
                <a:ea typeface="ＭＳ Ｐゴシック" pitchFamily="50" charset="-128"/>
              </a:rPr>
              <a:t>　人の出入りの多い場所に人感センサを設置して約</a:t>
            </a:r>
            <a:r>
              <a:rPr lang="en-US" altLang="ja-JP" sz="1700" b="1" spc="-150" dirty="0">
                <a:solidFill>
                  <a:srgbClr val="000000"/>
                </a:solidFill>
                <a:latin typeface="Calibri" pitchFamily="34" charset="0"/>
                <a:ea typeface="ＭＳ Ｐゴシック" pitchFamily="50" charset="-128"/>
              </a:rPr>
              <a:t>7</a:t>
            </a:r>
            <a:r>
              <a:rPr lang="ja-JP" altLang="en-US" sz="1700" b="1" spc="-150" dirty="0">
                <a:solidFill>
                  <a:srgbClr val="000000"/>
                </a:solidFill>
                <a:latin typeface="Calibri" pitchFamily="34" charset="0"/>
                <a:ea typeface="ＭＳ Ｐゴシック" pitchFamily="50" charset="-128"/>
              </a:rPr>
              <a:t>割の省エネ</a:t>
            </a:r>
            <a:r>
              <a:rPr lang="ja-JP" altLang="en-US" sz="1800" b="1" spc="-150" dirty="0">
                <a:solidFill>
                  <a:srgbClr val="000000"/>
                </a:solidFill>
                <a:latin typeface="Calibri" pitchFamily="34" charset="0"/>
                <a:ea typeface="ＭＳ Ｐゴシック" pitchFamily="50" charset="-128"/>
              </a:rPr>
              <a:t>！</a:t>
            </a:r>
            <a:endParaRPr lang="ja-JP" altLang="en-US" sz="1800" spc="-150" dirty="0">
              <a:ea typeface="ＭＳ Ｐゴシック" pitchFamily="50" charset="-128"/>
            </a:endParaRPr>
          </a:p>
        </p:txBody>
      </p:sp>
      <p:sp>
        <p:nvSpPr>
          <p:cNvPr id="25" name="角丸四角形 24"/>
          <p:cNvSpPr/>
          <p:nvPr/>
        </p:nvSpPr>
        <p:spPr>
          <a:xfrm>
            <a:off x="395270" y="840702"/>
            <a:ext cx="6770720" cy="761582"/>
          </a:xfrm>
          <a:prstGeom prst="round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500"/>
              </a:lnSpc>
              <a:spcBef>
                <a:spcPts val="0"/>
              </a:spcBef>
              <a:spcAft>
                <a:spcPts val="0"/>
              </a:spcAft>
              <a:defRPr/>
            </a:pPr>
            <a:r>
              <a:rPr lang="ja-JP" altLang="en-US" sz="2000" b="1" dirty="0">
                <a:solidFill>
                  <a:schemeClr val="tx2"/>
                </a:solidFill>
                <a:latin typeface="+mj-ea"/>
                <a:ea typeface="+mj-ea"/>
              </a:rPr>
              <a:t>　</a:t>
            </a:r>
            <a:r>
              <a:rPr lang="ja-JP" altLang="en-US" sz="1200" b="1" dirty="0" smtClean="0">
                <a:solidFill>
                  <a:schemeClr val="tx2"/>
                </a:solidFill>
                <a:latin typeface="+mj-ea"/>
                <a:ea typeface="+mj-ea"/>
              </a:rPr>
              <a:t>◆</a:t>
            </a:r>
            <a:r>
              <a:rPr lang="ja-JP" altLang="en-US" sz="1200" b="1" dirty="0">
                <a:solidFill>
                  <a:schemeClr val="tx2"/>
                </a:solidFill>
                <a:latin typeface="+mj-ea"/>
                <a:ea typeface="+mj-ea"/>
              </a:rPr>
              <a:t>　</a:t>
            </a:r>
            <a:r>
              <a:rPr lang="ja-JP" altLang="en-US" sz="1200" b="1" dirty="0" smtClean="0">
                <a:solidFill>
                  <a:schemeClr val="tx2"/>
                </a:solidFill>
                <a:latin typeface="+mj-ea"/>
                <a:ea typeface="+mj-ea"/>
              </a:rPr>
              <a:t>施設</a:t>
            </a:r>
            <a:r>
              <a:rPr lang="en-US" altLang="ja-JP" sz="1200" b="1" dirty="0" smtClean="0">
                <a:solidFill>
                  <a:schemeClr val="tx2"/>
                </a:solidFill>
                <a:latin typeface="+mj-ea"/>
                <a:ea typeface="+mj-ea"/>
              </a:rPr>
              <a:t>D</a:t>
            </a:r>
            <a:r>
              <a:rPr lang="ja-JP" altLang="en-US" sz="1200" b="1" dirty="0" smtClean="0">
                <a:solidFill>
                  <a:schemeClr val="tx2"/>
                </a:solidFill>
                <a:latin typeface="+mj-ea"/>
              </a:rPr>
              <a:t>の</a:t>
            </a:r>
            <a:r>
              <a:rPr lang="ja-JP" altLang="en-US" sz="1200" b="1" dirty="0">
                <a:solidFill>
                  <a:schemeClr val="tx2"/>
                </a:solidFill>
                <a:latin typeface="+mj-ea"/>
              </a:rPr>
              <a:t>事例</a:t>
            </a:r>
            <a:endParaRPr lang="en-US" altLang="ja-JP" sz="1200" b="1" dirty="0">
              <a:solidFill>
                <a:schemeClr val="tx2"/>
              </a:solidFill>
              <a:latin typeface="+mj-ea"/>
              <a:ea typeface="+mj-ea"/>
            </a:endParaRPr>
          </a:p>
          <a:p>
            <a:pPr algn="l" fontAlgn="auto">
              <a:lnSpc>
                <a:spcPts val="1500"/>
              </a:lnSpc>
              <a:spcBef>
                <a:spcPts val="0"/>
              </a:spcBef>
              <a:spcAft>
                <a:spcPts val="0"/>
              </a:spcAft>
              <a:defRPr/>
            </a:pPr>
            <a:r>
              <a:rPr lang="ja-JP" altLang="en-US" sz="1800" b="1" dirty="0">
                <a:solidFill>
                  <a:schemeClr val="tx1"/>
                </a:solidFill>
                <a:latin typeface="+mj-ea"/>
                <a:ea typeface="+mj-ea"/>
              </a:rPr>
              <a:t>　　　</a:t>
            </a:r>
            <a:r>
              <a:rPr lang="ja-JP" altLang="en-US" sz="1400" b="1" dirty="0" smtClean="0">
                <a:solidFill>
                  <a:schemeClr val="tx1"/>
                </a:solidFill>
                <a:latin typeface="+mj-ea"/>
              </a:rPr>
              <a:t>トイレ</a:t>
            </a:r>
            <a:r>
              <a:rPr lang="ja-JP" altLang="en-US" sz="1400" b="1" dirty="0">
                <a:solidFill>
                  <a:schemeClr val="tx1"/>
                </a:solidFill>
                <a:latin typeface="+mj-ea"/>
              </a:rPr>
              <a:t>の照明が、未利用時にも点灯されている。</a:t>
            </a:r>
            <a:endParaRPr lang="en-US" altLang="ja-JP" sz="1400" b="1" dirty="0">
              <a:solidFill>
                <a:schemeClr val="tx1"/>
              </a:solidFill>
              <a:latin typeface="+mj-ea"/>
            </a:endParaRPr>
          </a:p>
          <a:p>
            <a:pPr algn="l" fontAlgn="auto">
              <a:lnSpc>
                <a:spcPts val="1500"/>
              </a:lnSpc>
              <a:spcBef>
                <a:spcPts val="0"/>
              </a:spcBef>
              <a:spcAft>
                <a:spcPts val="0"/>
              </a:spcAft>
              <a:defRPr/>
            </a:pPr>
            <a:r>
              <a:rPr lang="ja-JP" altLang="en-US" sz="1400" b="1" dirty="0">
                <a:solidFill>
                  <a:schemeClr val="tx1"/>
                </a:solidFill>
                <a:latin typeface="+mj-ea"/>
              </a:rPr>
              <a:t>　　　　</a:t>
            </a:r>
            <a:r>
              <a:rPr lang="en-US" altLang="ja-JP" sz="1400" b="1" dirty="0" smtClean="0">
                <a:solidFill>
                  <a:schemeClr val="tx1"/>
                </a:solidFill>
                <a:latin typeface="+mj-ea"/>
              </a:rPr>
              <a:t>(</a:t>
            </a:r>
            <a:r>
              <a:rPr lang="en-US" altLang="ja-JP" sz="1400" b="1" dirty="0">
                <a:solidFill>
                  <a:schemeClr val="tx1"/>
                </a:solidFill>
                <a:latin typeface="+mj-ea"/>
              </a:rPr>
              <a:t>9</a:t>
            </a:r>
            <a:r>
              <a:rPr lang="ja-JP" altLang="en-US" sz="1400" b="1" dirty="0">
                <a:solidFill>
                  <a:schemeClr val="tx1"/>
                </a:solidFill>
                <a:latin typeface="+mj-ea"/>
              </a:rPr>
              <a:t>か所のトイレで、</a:t>
            </a:r>
            <a:r>
              <a:rPr lang="en-US" altLang="ja-JP" sz="1400" b="1" dirty="0">
                <a:solidFill>
                  <a:schemeClr val="tx1"/>
                </a:solidFill>
                <a:latin typeface="+mj-ea"/>
              </a:rPr>
              <a:t>32W</a:t>
            </a:r>
            <a:r>
              <a:rPr lang="ja-JP" altLang="en-US" sz="1400" b="1" dirty="0">
                <a:solidFill>
                  <a:schemeClr val="tx1"/>
                </a:solidFill>
                <a:latin typeface="+mj-ea"/>
              </a:rPr>
              <a:t>型蛍光灯が計</a:t>
            </a:r>
            <a:r>
              <a:rPr lang="en-US" altLang="ja-JP" sz="1400" b="1" dirty="0">
                <a:solidFill>
                  <a:schemeClr val="tx1"/>
                </a:solidFill>
                <a:latin typeface="+mj-ea"/>
              </a:rPr>
              <a:t>23</a:t>
            </a:r>
            <a:r>
              <a:rPr lang="ja-JP" altLang="en-US" sz="1400" b="1" dirty="0">
                <a:solidFill>
                  <a:schemeClr val="tx1"/>
                </a:solidFill>
                <a:latin typeface="+mj-ea"/>
              </a:rPr>
              <a:t>台、</a:t>
            </a:r>
            <a:r>
              <a:rPr lang="en-US" altLang="ja-JP" sz="1400" b="1" dirty="0">
                <a:solidFill>
                  <a:schemeClr val="tx1"/>
                </a:solidFill>
                <a:latin typeface="+mj-ea"/>
              </a:rPr>
              <a:t>27W</a:t>
            </a:r>
            <a:r>
              <a:rPr lang="ja-JP" altLang="en-US" sz="1400" b="1" dirty="0">
                <a:solidFill>
                  <a:schemeClr val="tx1"/>
                </a:solidFill>
                <a:latin typeface="+mj-ea"/>
              </a:rPr>
              <a:t>型コンパクト型蛍光灯が計</a:t>
            </a:r>
            <a:r>
              <a:rPr lang="en-US" altLang="ja-JP" sz="1400" b="1" dirty="0">
                <a:solidFill>
                  <a:schemeClr val="tx1"/>
                </a:solidFill>
                <a:latin typeface="+mj-ea"/>
              </a:rPr>
              <a:t>10</a:t>
            </a:r>
            <a:r>
              <a:rPr lang="ja-JP" altLang="en-US" sz="1400" b="1" dirty="0">
                <a:solidFill>
                  <a:schemeClr val="tx1"/>
                </a:solidFill>
                <a:latin typeface="+mj-ea"/>
              </a:rPr>
              <a:t>台）</a:t>
            </a:r>
            <a:endParaRPr lang="en-US" altLang="ja-JP" sz="1400" b="1" dirty="0">
              <a:solidFill>
                <a:schemeClr val="tx1"/>
              </a:solidFill>
              <a:latin typeface="+mj-ea"/>
            </a:endParaRPr>
          </a:p>
          <a:p>
            <a:pPr algn="l" fontAlgn="auto">
              <a:lnSpc>
                <a:spcPts val="2100"/>
              </a:lnSpc>
              <a:spcBef>
                <a:spcPts val="0"/>
              </a:spcBef>
              <a:spcAft>
                <a:spcPts val="0"/>
              </a:spcAft>
              <a:defRPr/>
            </a:pPr>
            <a:endParaRPr lang="en-US" altLang="ja-JP" sz="1600" b="1" dirty="0">
              <a:solidFill>
                <a:schemeClr val="tx1"/>
              </a:solidFill>
              <a:latin typeface="+mj-ea"/>
              <a:ea typeface="+mj-ea"/>
            </a:endParaRPr>
          </a:p>
          <a:p>
            <a:pPr algn="l" fontAlgn="auto">
              <a:lnSpc>
                <a:spcPts val="2100"/>
              </a:lnSpc>
              <a:spcBef>
                <a:spcPts val="0"/>
              </a:spcBef>
              <a:spcAft>
                <a:spcPts val="0"/>
              </a:spcAft>
              <a:defRPr/>
            </a:pPr>
            <a:r>
              <a:rPr lang="ja-JP" altLang="en-US" sz="2000" b="1" dirty="0">
                <a:solidFill>
                  <a:schemeClr val="tx1"/>
                </a:solidFill>
                <a:latin typeface="+mj-ea"/>
                <a:ea typeface="+mj-ea"/>
              </a:rPr>
              <a:t>　　　　</a:t>
            </a:r>
            <a:endParaRPr lang="en-US" altLang="ja-JP" sz="2000" b="1" dirty="0">
              <a:solidFill>
                <a:schemeClr val="tx1"/>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sp>
        <p:nvSpPr>
          <p:cNvPr id="26" name="角丸四角形 25"/>
          <p:cNvSpPr/>
          <p:nvPr/>
        </p:nvSpPr>
        <p:spPr>
          <a:xfrm>
            <a:off x="437046" y="1602284"/>
            <a:ext cx="6828455" cy="966549"/>
          </a:xfrm>
          <a:prstGeom prst="roundRect">
            <a:avLst/>
          </a:prstGeom>
          <a:solidFill>
            <a:schemeClr val="accent1">
              <a:lumMod val="20000"/>
              <a:lumOff val="80000"/>
              <a:alpha val="53000"/>
            </a:schemeClr>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 name="テキスト ボックス 2"/>
          <p:cNvSpPr txBox="1">
            <a:spLocks noChangeArrowheads="1"/>
          </p:cNvSpPr>
          <p:nvPr/>
        </p:nvSpPr>
        <p:spPr bwMode="auto">
          <a:xfrm>
            <a:off x="4381723" y="1622921"/>
            <a:ext cx="357537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eaLnBrk="1" hangingPunct="1">
              <a:lnSpc>
                <a:spcPts val="2000"/>
              </a:lnSpc>
              <a:spcBef>
                <a:spcPct val="0"/>
              </a:spcBef>
              <a:buFont typeface="Arial" charset="0"/>
              <a:buNone/>
              <a:defRPr/>
            </a:pPr>
            <a:r>
              <a:rPr lang="ja-JP" altLang="en-US" sz="1400" dirty="0" smtClean="0">
                <a:solidFill>
                  <a:srgbClr val="FF0000"/>
                </a:solidFill>
                <a:latin typeface="HGS創英角ｺﾞｼｯｸUB" pitchFamily="50" charset="-128"/>
                <a:ea typeface="HGS創英角ｺﾞｼｯｸUB" pitchFamily="50" charset="-128"/>
              </a:rPr>
              <a:t>★ 年間 </a:t>
            </a:r>
            <a:r>
              <a:rPr lang="en-US" altLang="ja-JP" sz="14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en-US" altLang="ja-JP" sz="16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1,717kWh</a:t>
            </a:r>
            <a:r>
              <a:rPr lang="ja-JP" altLang="en-US" sz="2000" dirty="0" smtClean="0">
                <a:solidFill>
                  <a:srgbClr val="FF0000"/>
                </a:solidFill>
                <a:latin typeface="HGS創英角ｺﾞｼｯｸUB" pitchFamily="50" charset="-128"/>
                <a:ea typeface="HGS創英角ｺﾞｼｯｸUB" pitchFamily="50" charset="-128"/>
              </a:rPr>
              <a:t> </a:t>
            </a:r>
            <a:r>
              <a:rPr lang="ja-JP" altLang="en-US" sz="1400" dirty="0" smtClean="0">
                <a:solidFill>
                  <a:srgbClr val="FF0000"/>
                </a:solidFill>
                <a:latin typeface="HGS創英角ｺﾞｼｯｸUB" pitchFamily="50" charset="-128"/>
                <a:ea typeface="HGS創英角ｺﾞｼｯｸUB" pitchFamily="50" charset="-128"/>
              </a:rPr>
              <a:t>の省エネ！</a:t>
            </a:r>
            <a:endParaRPr lang="en-US" altLang="ja-JP" sz="1400" dirty="0" smtClean="0">
              <a:solidFill>
                <a:srgbClr val="FF0000"/>
              </a:solidFill>
              <a:latin typeface="HGS創英角ｺﾞｼｯｸUB" pitchFamily="50" charset="-128"/>
              <a:ea typeface="HGS創英角ｺﾞｼｯｸUB" pitchFamily="50" charset="-128"/>
            </a:endParaRPr>
          </a:p>
          <a:p>
            <a:pPr eaLnBrk="1" hangingPunct="1">
              <a:lnSpc>
                <a:spcPts val="2000"/>
              </a:lnSpc>
              <a:spcBef>
                <a:spcPct val="0"/>
              </a:spcBef>
              <a:buFont typeface="Arial" charset="0"/>
              <a:buNone/>
              <a:defRPr/>
            </a:pPr>
            <a:r>
              <a:rPr lang="ja-JP" altLang="en-US" sz="1400" dirty="0" smtClean="0">
                <a:solidFill>
                  <a:srgbClr val="FF0000"/>
                </a:solidFill>
                <a:latin typeface="HGS創英角ｺﾞｼｯｸUB" pitchFamily="50" charset="-128"/>
                <a:ea typeface="HGS創英角ｺﾞｼｯｸUB" pitchFamily="50" charset="-128"/>
              </a:rPr>
              <a:t>★ 年間 </a:t>
            </a:r>
            <a:r>
              <a:rPr lang="en-US" altLang="ja-JP" sz="14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en-US" altLang="ja-JP" sz="1600" dirty="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1.9</a:t>
            </a:r>
            <a:r>
              <a:rPr lang="ja-JP" altLang="en-US" sz="16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万円</a:t>
            </a:r>
            <a:r>
              <a:rPr lang="ja-JP" altLang="en-US" sz="2000" dirty="0" smtClean="0">
                <a:solidFill>
                  <a:srgbClr val="FF0000"/>
                </a:solidFill>
                <a:latin typeface="HGS創英角ｺﾞｼｯｸUB" pitchFamily="50" charset="-128"/>
                <a:ea typeface="HGS創英角ｺﾞｼｯｸUB" pitchFamily="50" charset="-128"/>
              </a:rPr>
              <a:t> </a:t>
            </a:r>
            <a:r>
              <a:rPr lang="ja-JP" altLang="en-US" sz="1400" dirty="0" smtClean="0">
                <a:solidFill>
                  <a:srgbClr val="FF0000"/>
                </a:solidFill>
                <a:latin typeface="HGS創英角ｺﾞｼｯｸUB" pitchFamily="50" charset="-128"/>
                <a:ea typeface="HGS創英角ｺﾞｼｯｸUB" pitchFamily="50" charset="-128"/>
              </a:rPr>
              <a:t>のコスト削減！</a:t>
            </a:r>
            <a:endParaRPr lang="en-US" altLang="ja-JP" sz="1400" dirty="0" smtClean="0">
              <a:solidFill>
                <a:srgbClr val="FF0000"/>
              </a:solidFill>
              <a:latin typeface="HGS創英角ｺﾞｼｯｸUB" pitchFamily="50" charset="-128"/>
              <a:ea typeface="HGS創英角ｺﾞｼｯｸUB" pitchFamily="50" charset="-128"/>
            </a:endParaRPr>
          </a:p>
          <a:p>
            <a:pPr eaLnBrk="1" hangingPunct="1">
              <a:lnSpc>
                <a:spcPts val="2000"/>
              </a:lnSpc>
              <a:spcBef>
                <a:spcPct val="0"/>
              </a:spcBef>
              <a:buFontTx/>
              <a:buNone/>
              <a:defRPr/>
            </a:pPr>
            <a:r>
              <a:rPr lang="ja-JP" altLang="en-US" sz="1400" dirty="0" smtClean="0">
                <a:solidFill>
                  <a:srgbClr val="FF0000"/>
                </a:solidFill>
                <a:latin typeface="HGS創英角ｺﾞｼｯｸUB" pitchFamily="50" charset="-128"/>
                <a:ea typeface="HGS創英角ｺﾞｼｯｸUB" pitchFamily="50" charset="-128"/>
              </a:rPr>
              <a:t>★ 投資回収 </a:t>
            </a:r>
            <a:r>
              <a:rPr lang="en-US" altLang="ja-JP" sz="14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en-US" altLang="ja-JP" sz="16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4.2</a:t>
            </a:r>
            <a:r>
              <a:rPr lang="ja-JP" altLang="en-US" sz="16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年</a:t>
            </a:r>
            <a:r>
              <a:rPr lang="ja-JP" altLang="en-US" sz="20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ja-JP" altLang="en-US" sz="1400" dirty="0" smtClean="0">
                <a:solidFill>
                  <a:srgbClr val="FF0000"/>
                </a:solidFill>
                <a:latin typeface="HGS創英角ｺﾞｼｯｸUB" pitchFamily="50" charset="-128"/>
                <a:ea typeface="HGS創英角ｺﾞｼｯｸUB" pitchFamily="50" charset="-128"/>
              </a:rPr>
              <a:t>！</a:t>
            </a:r>
          </a:p>
        </p:txBody>
      </p:sp>
      <p:sp>
        <p:nvSpPr>
          <p:cNvPr id="28" name="テキスト ボックス 2"/>
          <p:cNvSpPr txBox="1">
            <a:spLocks noChangeArrowheads="1"/>
          </p:cNvSpPr>
          <p:nvPr/>
        </p:nvSpPr>
        <p:spPr bwMode="auto">
          <a:xfrm>
            <a:off x="468263" y="1707059"/>
            <a:ext cx="363144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fontAlgn="auto">
              <a:lnSpc>
                <a:spcPts val="1800"/>
              </a:lnSpc>
              <a:spcBef>
                <a:spcPts val="0"/>
              </a:spcBef>
              <a:spcAft>
                <a:spcPts val="0"/>
              </a:spcAft>
              <a:buFont typeface="Arial" charset="0"/>
              <a:buNone/>
              <a:defRPr/>
            </a:pPr>
            <a:r>
              <a:rPr lang="ja-JP" altLang="en-US" sz="1400" dirty="0">
                <a:latin typeface="HGP創英角ｺﾞｼｯｸUB" pitchFamily="50" charset="-128"/>
                <a:ea typeface="HGP創英角ｺﾞｼｯｸUB" pitchFamily="50" charset="-128"/>
              </a:rPr>
              <a:t>人感</a:t>
            </a:r>
            <a:r>
              <a:rPr lang="ja-JP" altLang="en-US" sz="1400" dirty="0" smtClean="0">
                <a:latin typeface="HGP創英角ｺﾞｼｯｸUB" pitchFamily="50" charset="-128"/>
                <a:ea typeface="HGP創英角ｺﾞｼｯｸUB" pitchFamily="50" charset="-128"/>
              </a:rPr>
              <a:t>センサを</a:t>
            </a:r>
            <a:r>
              <a:rPr lang="en-US" altLang="ja-JP" sz="1400" dirty="0" smtClean="0">
                <a:latin typeface="HGP創英角ｺﾞｼｯｸUB" pitchFamily="50" charset="-128"/>
                <a:ea typeface="HGP創英角ｺﾞｼｯｸUB" pitchFamily="50" charset="-128"/>
              </a:rPr>
              <a:t>9</a:t>
            </a:r>
            <a:r>
              <a:rPr lang="ja-JP" altLang="en-US" sz="1400" dirty="0" smtClean="0">
                <a:latin typeface="HGP創英角ｺﾞｼｯｸUB" pitchFamily="50" charset="-128"/>
                <a:ea typeface="HGP創英角ｺﾞｼｯｸUB" pitchFamily="50" charset="-128"/>
              </a:rPr>
              <a:t>台設置</a:t>
            </a:r>
            <a:r>
              <a:rPr lang="ja-JP" altLang="en-US" sz="1400" dirty="0">
                <a:latin typeface="HGP創英角ｺﾞｼｯｸUB" pitchFamily="50" charset="-128"/>
                <a:ea typeface="HGP創英角ｺﾞｼｯｸUB" pitchFamily="50" charset="-128"/>
              </a:rPr>
              <a:t>して点灯時間</a:t>
            </a:r>
            <a:r>
              <a:rPr lang="ja-JP" altLang="en-US" sz="1400" dirty="0" smtClean="0">
                <a:latin typeface="HGP創英角ｺﾞｼｯｸUB" pitchFamily="50" charset="-128"/>
                <a:ea typeface="HGP創英角ｺﾞｼｯｸUB" pitchFamily="50" charset="-128"/>
              </a:rPr>
              <a:t>を</a:t>
            </a:r>
            <a:endParaRPr lang="en-US" altLang="ja-JP" sz="1400" dirty="0" smtClean="0">
              <a:latin typeface="HGP創英角ｺﾞｼｯｸUB" pitchFamily="50" charset="-128"/>
              <a:ea typeface="HGP創英角ｺﾞｼｯｸUB" pitchFamily="50" charset="-128"/>
            </a:endParaRPr>
          </a:p>
          <a:p>
            <a:pPr fontAlgn="auto">
              <a:lnSpc>
                <a:spcPts val="2000"/>
              </a:lnSpc>
              <a:spcBef>
                <a:spcPts val="0"/>
              </a:spcBef>
              <a:spcAft>
                <a:spcPts val="0"/>
              </a:spcAft>
              <a:buFont typeface="Arial" charset="0"/>
              <a:buNone/>
              <a:defRPr/>
            </a:pPr>
            <a:r>
              <a:rPr lang="ja-JP" altLang="en-US" sz="1400" dirty="0" smtClean="0">
                <a:latin typeface="HGP創英角ｺﾞｼｯｸUB" pitchFamily="50" charset="-128"/>
                <a:ea typeface="HGP創英角ｺﾞｼｯｸUB" pitchFamily="50" charset="-128"/>
              </a:rPr>
              <a:t>短縮</a:t>
            </a:r>
            <a:r>
              <a:rPr lang="ja-JP" altLang="en-US" sz="1400" dirty="0">
                <a:latin typeface="HGP創英角ｺﾞｼｯｸUB" pitchFamily="50" charset="-128"/>
                <a:ea typeface="HGP創英角ｺﾞｼｯｸUB" pitchFamily="50" charset="-128"/>
              </a:rPr>
              <a:t>させると</a:t>
            </a:r>
            <a:r>
              <a:rPr lang="en-US" altLang="ja-JP" sz="1400" dirty="0" smtClean="0">
                <a:latin typeface="HGP創英角ｺﾞｼｯｸUB" pitchFamily="50" charset="-128"/>
                <a:ea typeface="HGP創英角ｺﾞｼｯｸUB" pitchFamily="50" charset="-128"/>
              </a:rPr>
              <a:t>…</a:t>
            </a:r>
          </a:p>
          <a:p>
            <a:pPr fontAlgn="auto">
              <a:lnSpc>
                <a:spcPts val="2000"/>
              </a:lnSpc>
              <a:spcBef>
                <a:spcPts val="0"/>
              </a:spcBef>
              <a:spcAft>
                <a:spcPts val="0"/>
              </a:spcAft>
              <a:buFont typeface="Arial" charset="0"/>
              <a:buNone/>
              <a:defRPr/>
            </a:pPr>
            <a:r>
              <a:rPr lang="ja-JP" altLang="en-US" sz="1200" b="1" dirty="0" smtClean="0">
                <a:latin typeface="+mj-ea"/>
              </a:rPr>
              <a:t>（点灯時間：</a:t>
            </a:r>
            <a:r>
              <a:rPr lang="en-US" altLang="ja-JP" sz="1200" b="1" dirty="0" smtClean="0">
                <a:latin typeface="+mj-ea"/>
              </a:rPr>
              <a:t>10</a:t>
            </a:r>
            <a:r>
              <a:rPr lang="ja-JP" altLang="en-US" sz="1200" b="1" dirty="0" smtClean="0">
                <a:latin typeface="+mj-ea"/>
              </a:rPr>
              <a:t>時間</a:t>
            </a:r>
            <a:r>
              <a:rPr lang="en-US" altLang="ja-JP" sz="1200" b="1" dirty="0" smtClean="0">
                <a:latin typeface="+mj-ea"/>
              </a:rPr>
              <a:t>/</a:t>
            </a:r>
            <a:r>
              <a:rPr lang="ja-JP" altLang="en-US" sz="1200" b="1" dirty="0" smtClean="0">
                <a:latin typeface="+mj-ea"/>
              </a:rPr>
              <a:t>日⇒</a:t>
            </a:r>
            <a:r>
              <a:rPr lang="en-US" altLang="ja-JP" sz="1200" b="1" dirty="0">
                <a:latin typeface="+mj-ea"/>
              </a:rPr>
              <a:t>3</a:t>
            </a:r>
            <a:r>
              <a:rPr lang="ja-JP" altLang="en-US" sz="1200" b="1" dirty="0" smtClean="0">
                <a:latin typeface="+mj-ea"/>
              </a:rPr>
              <a:t>時間</a:t>
            </a:r>
            <a:r>
              <a:rPr lang="en-US" altLang="ja-JP" sz="1200" b="1" dirty="0" smtClean="0">
                <a:latin typeface="+mj-ea"/>
              </a:rPr>
              <a:t>/</a:t>
            </a:r>
            <a:r>
              <a:rPr lang="ja-JP" altLang="en-US" sz="1200" b="1" dirty="0" smtClean="0">
                <a:latin typeface="+mj-ea"/>
              </a:rPr>
              <a:t>日に短縮。</a:t>
            </a:r>
            <a:r>
              <a:rPr lang="en-US" altLang="ja-JP" sz="1200" b="1" dirty="0" smtClean="0">
                <a:latin typeface="+mj-ea"/>
              </a:rPr>
              <a:t>220</a:t>
            </a:r>
            <a:r>
              <a:rPr lang="ja-JP" altLang="en-US" sz="1200" b="1" dirty="0" smtClean="0">
                <a:latin typeface="+mj-ea"/>
              </a:rPr>
              <a:t>日</a:t>
            </a:r>
            <a:r>
              <a:rPr lang="en-US" altLang="ja-JP" sz="1200" b="1" dirty="0">
                <a:latin typeface="+mj-ea"/>
              </a:rPr>
              <a:t>/</a:t>
            </a:r>
            <a:r>
              <a:rPr lang="ja-JP" altLang="en-US" sz="1200" b="1" dirty="0" smtClean="0">
                <a:latin typeface="+mj-ea"/>
              </a:rPr>
              <a:t>年）</a:t>
            </a:r>
            <a:endParaRPr lang="en-US" altLang="ja-JP" sz="1200" b="1" dirty="0">
              <a:latin typeface="+mj-ea"/>
            </a:endParaRPr>
          </a:p>
        </p:txBody>
      </p:sp>
      <p:sp>
        <p:nvSpPr>
          <p:cNvPr id="29" name="下矢印 28"/>
          <p:cNvSpPr/>
          <p:nvPr/>
        </p:nvSpPr>
        <p:spPr>
          <a:xfrm rot="16200000">
            <a:off x="3945210" y="1869753"/>
            <a:ext cx="576064" cy="329158"/>
          </a:xfrm>
          <a:prstGeom prst="downArrow">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t>　</a:t>
            </a:r>
          </a:p>
        </p:txBody>
      </p:sp>
      <p:sp>
        <p:nvSpPr>
          <p:cNvPr id="30" name="角丸四角形 29"/>
          <p:cNvSpPr/>
          <p:nvPr/>
        </p:nvSpPr>
        <p:spPr>
          <a:xfrm>
            <a:off x="531956" y="3114452"/>
            <a:ext cx="4184779" cy="521132"/>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500"/>
              </a:lnSpc>
              <a:spcBef>
                <a:spcPts val="0"/>
              </a:spcBef>
              <a:spcAft>
                <a:spcPts val="0"/>
              </a:spcAft>
              <a:defRPr/>
            </a:pPr>
            <a:r>
              <a:rPr lang="ja-JP" altLang="en-US" sz="1000" dirty="0">
                <a:solidFill>
                  <a:schemeClr val="tx1"/>
                </a:solidFill>
                <a:latin typeface="+mj-ea"/>
              </a:rPr>
              <a:t>共用トイレなど、</a:t>
            </a:r>
            <a:r>
              <a:rPr lang="ja-JP" altLang="en-US" sz="1000" b="1" dirty="0">
                <a:solidFill>
                  <a:srgbClr val="FF0000"/>
                </a:solidFill>
                <a:latin typeface="+mj-ea"/>
              </a:rPr>
              <a:t>照明の点滅が頻繁な場所</a:t>
            </a:r>
            <a:r>
              <a:rPr lang="ja-JP" altLang="en-US" sz="1000" dirty="0">
                <a:solidFill>
                  <a:schemeClr val="tx1"/>
                </a:solidFill>
                <a:latin typeface="+mj-ea"/>
              </a:rPr>
              <a:t>には、</a:t>
            </a:r>
            <a:r>
              <a:rPr lang="ja-JP" altLang="en-US" sz="1000" b="1" dirty="0">
                <a:solidFill>
                  <a:srgbClr val="FF0000"/>
                </a:solidFill>
                <a:latin typeface="+mj-ea"/>
              </a:rPr>
              <a:t>人感センサ</a:t>
            </a:r>
            <a:r>
              <a:rPr lang="ja-JP" altLang="en-US" sz="1000" dirty="0">
                <a:solidFill>
                  <a:schemeClr val="tx1"/>
                </a:solidFill>
                <a:latin typeface="+mj-ea"/>
              </a:rPr>
              <a:t>を設置すると、</a:t>
            </a:r>
            <a:endParaRPr lang="en-US" altLang="ja-JP" sz="1000" dirty="0">
              <a:solidFill>
                <a:schemeClr val="tx1"/>
              </a:solidFill>
              <a:latin typeface="+mj-ea"/>
            </a:endParaRPr>
          </a:p>
          <a:p>
            <a:pPr algn="l" fontAlgn="auto">
              <a:lnSpc>
                <a:spcPts val="1500"/>
              </a:lnSpc>
              <a:spcBef>
                <a:spcPts val="0"/>
              </a:spcBef>
              <a:spcAft>
                <a:spcPts val="0"/>
              </a:spcAft>
              <a:defRPr/>
            </a:pPr>
            <a:r>
              <a:rPr lang="ja-JP" altLang="en-US" sz="1000" dirty="0">
                <a:solidFill>
                  <a:schemeClr val="tx1"/>
                </a:solidFill>
                <a:latin typeface="+mj-ea"/>
              </a:rPr>
              <a:t>効果的に省エネが図られます。</a:t>
            </a:r>
            <a:endParaRPr lang="en-US" altLang="ja-JP" sz="1000" dirty="0">
              <a:solidFill>
                <a:schemeClr val="tx1"/>
              </a:solidFill>
              <a:latin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pic>
        <p:nvPicPr>
          <p:cNvPr id="31" name="Picture 23" descr="C:\Users\1-NishiiY\AppData\Local\Microsoft\Windows\Temporary Internet Files\Content.IE5\X7VHIV34\MC90043261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976" y="2757835"/>
            <a:ext cx="4286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テキスト ボックス 2"/>
          <p:cNvSpPr txBox="1">
            <a:spLocks noChangeArrowheads="1"/>
          </p:cNvSpPr>
          <p:nvPr/>
        </p:nvSpPr>
        <p:spPr bwMode="auto">
          <a:xfrm>
            <a:off x="965776" y="2682404"/>
            <a:ext cx="2586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eaLnBrk="1" hangingPunct="1">
              <a:spcBef>
                <a:spcPct val="0"/>
              </a:spcBef>
              <a:buFont typeface="Arial" charset="0"/>
              <a:buNone/>
              <a:defRPr/>
            </a:pPr>
            <a:r>
              <a:rPr lang="ja-JP" altLang="en-US" sz="1400" dirty="0" smtClean="0">
                <a:solidFill>
                  <a:srgbClr val="FF33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省エネのポイント！</a:t>
            </a:r>
          </a:p>
        </p:txBody>
      </p:sp>
      <p:sp>
        <p:nvSpPr>
          <p:cNvPr id="33" name="メモ 32"/>
          <p:cNvSpPr/>
          <p:nvPr/>
        </p:nvSpPr>
        <p:spPr>
          <a:xfrm>
            <a:off x="531956" y="2682404"/>
            <a:ext cx="4002551" cy="869444"/>
          </a:xfrm>
          <a:prstGeom prst="foldedCorner">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34" name="角丸四角形 33"/>
          <p:cNvSpPr/>
          <p:nvPr/>
        </p:nvSpPr>
        <p:spPr>
          <a:xfrm>
            <a:off x="5687500" y="4094500"/>
            <a:ext cx="1058906" cy="382249"/>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800"/>
              </a:lnSpc>
              <a:spcBef>
                <a:spcPts val="0"/>
              </a:spcBef>
              <a:spcAft>
                <a:spcPts val="0"/>
              </a:spcAft>
              <a:defRPr/>
            </a:pPr>
            <a:r>
              <a:rPr lang="ja-JP" altLang="en-US" sz="1000" dirty="0">
                <a:solidFill>
                  <a:schemeClr val="tx1"/>
                </a:solidFill>
                <a:latin typeface="+mj-ea"/>
                <a:ea typeface="+mj-ea"/>
              </a:rPr>
              <a:t>人感センサ</a:t>
            </a:r>
            <a:endParaRPr lang="en-US" altLang="ja-JP" sz="1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pic>
        <p:nvPicPr>
          <p:cNvPr id="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791" y="2972147"/>
            <a:ext cx="18097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角丸四角形 35"/>
          <p:cNvSpPr/>
          <p:nvPr/>
        </p:nvSpPr>
        <p:spPr>
          <a:xfrm>
            <a:off x="539803" y="4626620"/>
            <a:ext cx="3713483" cy="288032"/>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100"/>
              </a:lnSpc>
              <a:spcBef>
                <a:spcPts val="0"/>
              </a:spcBef>
              <a:spcAft>
                <a:spcPts val="0"/>
              </a:spcAft>
              <a:defRPr/>
            </a:pPr>
            <a:r>
              <a:rPr lang="en-US" altLang="ja-JP" sz="800" dirty="0">
                <a:solidFill>
                  <a:schemeClr val="tx1"/>
                </a:solidFill>
                <a:latin typeface="+mj-ea"/>
                <a:ea typeface="+mj-ea"/>
              </a:rPr>
              <a:t>※</a:t>
            </a:r>
            <a:r>
              <a:rPr lang="ja-JP" altLang="en-US" sz="800" dirty="0">
                <a:solidFill>
                  <a:schemeClr val="tx1"/>
                </a:solidFill>
                <a:latin typeface="+mj-ea"/>
                <a:ea typeface="+mj-ea"/>
              </a:rPr>
              <a:t>電力単価は、年間の平均従量単価を採用しています。</a:t>
            </a:r>
            <a:endParaRPr lang="en-US" altLang="ja-JP" sz="800" dirty="0">
              <a:solidFill>
                <a:schemeClr val="tx1"/>
              </a:solidFill>
              <a:latin typeface="+mj-ea"/>
              <a:ea typeface="+mj-ea"/>
            </a:endParaRPr>
          </a:p>
          <a:p>
            <a:pPr algn="l" fontAlgn="auto">
              <a:lnSpc>
                <a:spcPts val="1100"/>
              </a:lnSpc>
              <a:spcBef>
                <a:spcPts val="0"/>
              </a:spcBef>
              <a:spcAft>
                <a:spcPts val="0"/>
              </a:spcAft>
              <a:defRPr/>
            </a:pPr>
            <a:r>
              <a:rPr lang="en-US" altLang="ja-JP" sz="800" dirty="0">
                <a:solidFill>
                  <a:schemeClr val="tx1"/>
                </a:solidFill>
                <a:latin typeface="+mj-ea"/>
                <a:ea typeface="+mj-ea"/>
              </a:rPr>
              <a:t>※</a:t>
            </a:r>
            <a:r>
              <a:rPr lang="ja-JP" altLang="en-US" sz="800" dirty="0">
                <a:solidFill>
                  <a:schemeClr val="tx1"/>
                </a:solidFill>
                <a:latin typeface="+mj-ea"/>
                <a:ea typeface="+mj-ea"/>
              </a:rPr>
              <a:t>イニシャルコストに、工事費は含みません。</a:t>
            </a:r>
            <a:endParaRPr lang="en-US" altLang="ja-JP" sz="800" dirty="0">
              <a:solidFill>
                <a:schemeClr val="tx1"/>
              </a:solidFill>
              <a:latin typeface="+mj-ea"/>
              <a:ea typeface="+mj-ea"/>
            </a:endParaRPr>
          </a:p>
          <a:p>
            <a:pPr algn="l" fontAlgn="auto">
              <a:lnSpc>
                <a:spcPts val="2800"/>
              </a:lnSpc>
              <a:spcBef>
                <a:spcPts val="0"/>
              </a:spcBef>
              <a:spcAft>
                <a:spcPts val="0"/>
              </a:spcAft>
              <a:defRPr/>
            </a:pPr>
            <a:endParaRPr lang="en-US" altLang="ja-JP" sz="2000" b="1" dirty="0">
              <a:solidFill>
                <a:schemeClr val="tx1"/>
              </a:solidFill>
              <a:latin typeface="+mj-ea"/>
              <a:ea typeface="+mj-ea"/>
            </a:endParaRPr>
          </a:p>
          <a:p>
            <a:pPr algn="l" fontAlgn="auto">
              <a:lnSpc>
                <a:spcPts val="2800"/>
              </a:lnSpc>
              <a:spcBef>
                <a:spcPts val="0"/>
              </a:spcBef>
              <a:spcAft>
                <a:spcPts val="0"/>
              </a:spcAft>
              <a:defRPr/>
            </a:pPr>
            <a:endParaRPr lang="en-US" altLang="ja-JP" sz="2000" b="1" dirty="0">
              <a:solidFill>
                <a:schemeClr val="tx1"/>
              </a:solidFill>
              <a:latin typeface="+mj-ea"/>
              <a:ea typeface="+mj-ea"/>
            </a:endParaRPr>
          </a:p>
          <a:p>
            <a:pPr algn="l" fontAlgn="auto">
              <a:lnSpc>
                <a:spcPts val="2800"/>
              </a:lnSpc>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pic>
        <p:nvPicPr>
          <p:cNvPr id="37" name="Picture 2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256" y="3672056"/>
            <a:ext cx="4680519" cy="92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正方形/長方形 14"/>
          <p:cNvSpPr>
            <a:spLocks noChangeArrowheads="1"/>
          </p:cNvSpPr>
          <p:nvPr/>
        </p:nvSpPr>
        <p:spPr bwMode="auto">
          <a:xfrm>
            <a:off x="437046" y="5418708"/>
            <a:ext cx="6663903"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ja-JP" altLang="en-US" sz="1900" b="1" dirty="0">
                <a:solidFill>
                  <a:srgbClr val="000000"/>
                </a:solidFill>
                <a:latin typeface="Calibri" pitchFamily="34" charset="0"/>
              </a:rPr>
              <a:t>空調－１　空調温度設定を</a:t>
            </a:r>
            <a:r>
              <a:rPr lang="en-US" altLang="ja-JP" sz="1900" b="1" dirty="0">
                <a:solidFill>
                  <a:srgbClr val="000000"/>
                </a:solidFill>
                <a:latin typeface="Calibri" pitchFamily="34" charset="0"/>
              </a:rPr>
              <a:t>1</a:t>
            </a:r>
            <a:r>
              <a:rPr lang="ja-JP" altLang="en-US" sz="1900" b="1" dirty="0">
                <a:solidFill>
                  <a:srgbClr val="000000"/>
                </a:solidFill>
                <a:latin typeface="Calibri" pitchFamily="34" charset="0"/>
              </a:rPr>
              <a:t>～</a:t>
            </a:r>
            <a:r>
              <a:rPr lang="en-US" altLang="ja-JP" sz="1900" b="1" dirty="0">
                <a:solidFill>
                  <a:srgbClr val="000000"/>
                </a:solidFill>
                <a:latin typeface="Calibri" pitchFamily="34" charset="0"/>
              </a:rPr>
              <a:t>2</a:t>
            </a:r>
            <a:r>
              <a:rPr lang="ja-JP" altLang="en-US" sz="1900" b="1" dirty="0">
                <a:solidFill>
                  <a:srgbClr val="000000"/>
                </a:solidFill>
                <a:latin typeface="Calibri" pitchFamily="34" charset="0"/>
              </a:rPr>
              <a:t>℃緩和して約</a:t>
            </a:r>
            <a:r>
              <a:rPr lang="en-US" altLang="ja-JP" sz="1900" b="1" dirty="0">
                <a:solidFill>
                  <a:srgbClr val="000000"/>
                </a:solidFill>
                <a:latin typeface="Calibri" pitchFamily="34" charset="0"/>
              </a:rPr>
              <a:t>1</a:t>
            </a:r>
            <a:r>
              <a:rPr lang="ja-JP" altLang="en-US" sz="1900" b="1" dirty="0">
                <a:solidFill>
                  <a:srgbClr val="000000"/>
                </a:solidFill>
                <a:latin typeface="Calibri" pitchFamily="34" charset="0"/>
              </a:rPr>
              <a:t>割の省エネ！</a:t>
            </a:r>
            <a:endParaRPr lang="ja-JP" altLang="en-US" sz="1900" dirty="0"/>
          </a:p>
        </p:txBody>
      </p:sp>
      <p:sp>
        <p:nvSpPr>
          <p:cNvPr id="39" name="角丸四角形 38"/>
          <p:cNvSpPr/>
          <p:nvPr/>
        </p:nvSpPr>
        <p:spPr>
          <a:xfrm>
            <a:off x="354144" y="6282804"/>
            <a:ext cx="6811846" cy="910391"/>
          </a:xfrm>
          <a:prstGeom prst="roundRect">
            <a:avLst/>
          </a:prstGeom>
          <a:solidFill>
            <a:schemeClr val="accent1">
              <a:lumMod val="20000"/>
              <a:lumOff val="80000"/>
              <a:alpha val="53000"/>
            </a:schemeClr>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0" name="角丸四角形 39"/>
          <p:cNvSpPr/>
          <p:nvPr/>
        </p:nvSpPr>
        <p:spPr>
          <a:xfrm>
            <a:off x="578818" y="5712420"/>
            <a:ext cx="5971580" cy="648071"/>
          </a:xfrm>
          <a:prstGeom prst="round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800"/>
              </a:lnSpc>
              <a:spcBef>
                <a:spcPts val="0"/>
              </a:spcBef>
              <a:spcAft>
                <a:spcPts val="0"/>
              </a:spcAft>
              <a:defRPr/>
            </a:pPr>
            <a:r>
              <a:rPr lang="ja-JP" altLang="en-US" sz="1200" b="1" dirty="0">
                <a:solidFill>
                  <a:schemeClr val="tx2"/>
                </a:solidFill>
                <a:latin typeface="+mj-ea"/>
                <a:ea typeface="+mj-ea"/>
              </a:rPr>
              <a:t>◆　</a:t>
            </a:r>
            <a:r>
              <a:rPr lang="ja-JP" altLang="en-US" sz="1200" b="1" dirty="0" smtClean="0">
                <a:solidFill>
                  <a:schemeClr val="tx2"/>
                </a:solidFill>
                <a:latin typeface="+mj-ea"/>
                <a:ea typeface="+mj-ea"/>
              </a:rPr>
              <a:t>施設</a:t>
            </a:r>
            <a:r>
              <a:rPr lang="en-US" altLang="ja-JP" sz="1200" b="1" dirty="0" smtClean="0">
                <a:solidFill>
                  <a:schemeClr val="tx2"/>
                </a:solidFill>
                <a:latin typeface="+mj-ea"/>
                <a:ea typeface="+mj-ea"/>
              </a:rPr>
              <a:t>E</a:t>
            </a:r>
            <a:r>
              <a:rPr lang="ja-JP" altLang="en-US" sz="1200" b="1" dirty="0" smtClean="0">
                <a:solidFill>
                  <a:schemeClr val="tx2"/>
                </a:solidFill>
                <a:latin typeface="+mj-ea"/>
                <a:ea typeface="+mj-ea"/>
              </a:rPr>
              <a:t>の</a:t>
            </a:r>
            <a:r>
              <a:rPr lang="ja-JP" altLang="en-US" sz="1200" b="1" dirty="0">
                <a:solidFill>
                  <a:schemeClr val="tx2"/>
                </a:solidFill>
                <a:latin typeface="+mj-ea"/>
                <a:ea typeface="+mj-ea"/>
              </a:rPr>
              <a:t>事例</a:t>
            </a:r>
            <a:endParaRPr lang="en-US" altLang="ja-JP" sz="1200" b="1" dirty="0">
              <a:solidFill>
                <a:schemeClr val="tx2"/>
              </a:solidFill>
              <a:latin typeface="+mj-ea"/>
              <a:ea typeface="+mj-ea"/>
            </a:endParaRPr>
          </a:p>
          <a:p>
            <a:pPr algn="l" fontAlgn="auto">
              <a:lnSpc>
                <a:spcPts val="1800"/>
              </a:lnSpc>
              <a:spcBef>
                <a:spcPts val="0"/>
              </a:spcBef>
              <a:spcAft>
                <a:spcPts val="0"/>
              </a:spcAft>
              <a:defRPr/>
            </a:pPr>
            <a:r>
              <a:rPr lang="ja-JP" altLang="en-US" sz="1600" b="1" dirty="0">
                <a:solidFill>
                  <a:schemeClr val="tx1"/>
                </a:solidFill>
                <a:latin typeface="+mj-ea"/>
              </a:rPr>
              <a:t>　　</a:t>
            </a:r>
            <a:r>
              <a:rPr lang="ja-JP" altLang="en-US" sz="1400" b="1" dirty="0">
                <a:solidFill>
                  <a:schemeClr val="tx1"/>
                </a:solidFill>
                <a:latin typeface="+mj-ea"/>
              </a:rPr>
              <a:t>冷暖房の温度設定に統一されたルールがない。</a:t>
            </a:r>
            <a:endParaRPr lang="en-US" altLang="ja-JP" sz="1400" b="1" dirty="0">
              <a:solidFill>
                <a:schemeClr val="tx1"/>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sp>
        <p:nvSpPr>
          <p:cNvPr id="41" name="テキスト ボックス 2"/>
          <p:cNvSpPr txBox="1">
            <a:spLocks noChangeArrowheads="1"/>
          </p:cNvSpPr>
          <p:nvPr/>
        </p:nvSpPr>
        <p:spPr bwMode="auto">
          <a:xfrm>
            <a:off x="4020657" y="6331421"/>
            <a:ext cx="308748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eaLnBrk="1" hangingPunct="1">
              <a:lnSpc>
                <a:spcPts val="2000"/>
              </a:lnSpc>
              <a:spcBef>
                <a:spcPct val="0"/>
              </a:spcBef>
              <a:buFont typeface="Arial" charset="0"/>
              <a:buNone/>
              <a:defRPr/>
            </a:pPr>
            <a:r>
              <a:rPr lang="ja-JP" altLang="en-US" sz="1400" dirty="0" smtClean="0">
                <a:solidFill>
                  <a:srgbClr val="FF0000"/>
                </a:solidFill>
                <a:latin typeface="HGS創英角ｺﾞｼｯｸUB" pitchFamily="50" charset="-128"/>
                <a:ea typeface="HGS創英角ｺﾞｼｯｸUB" pitchFamily="50" charset="-128"/>
              </a:rPr>
              <a:t>★ 空調</a:t>
            </a:r>
            <a:r>
              <a:rPr lang="ja-JP" altLang="en-US" sz="1400" dirty="0">
                <a:solidFill>
                  <a:srgbClr val="FF0000"/>
                </a:solidFill>
                <a:latin typeface="HGS創英角ｺﾞｼｯｸUB" pitchFamily="50" charset="-128"/>
                <a:ea typeface="HGS創英角ｺﾞｼｯｸUB" pitchFamily="50" charset="-128"/>
              </a:rPr>
              <a:t>負荷</a:t>
            </a:r>
            <a:r>
              <a:rPr lang="ja-JP" altLang="en-US" sz="1400" dirty="0" smtClean="0">
                <a:solidFill>
                  <a:srgbClr val="FF0000"/>
                </a:solidFill>
                <a:latin typeface="HGS創英角ｺﾞｼｯｸUB" pitchFamily="50" charset="-128"/>
                <a:ea typeface="HGS創英角ｺﾞｼｯｸUB" pitchFamily="50" charset="-128"/>
              </a:rPr>
              <a:t>が 約 </a:t>
            </a:r>
            <a:r>
              <a:rPr lang="en-US" altLang="ja-JP" sz="1600" b="1"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10</a:t>
            </a:r>
            <a:r>
              <a:rPr lang="ja-JP" altLang="en-US" sz="1600" b="1"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a:t>
            </a:r>
            <a:r>
              <a:rPr lang="ja-JP" altLang="en-US" sz="2000" b="1"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ja-JP" altLang="en-US" sz="1400" dirty="0" smtClean="0">
                <a:solidFill>
                  <a:srgbClr val="FF0000"/>
                </a:solidFill>
                <a:latin typeface="HGS創英角ｺﾞｼｯｸUB" pitchFamily="50" charset="-128"/>
                <a:ea typeface="HGS創英角ｺﾞｼｯｸUB" pitchFamily="50" charset="-128"/>
              </a:rPr>
              <a:t>削減</a:t>
            </a:r>
            <a:r>
              <a:rPr lang="ja-JP" altLang="en-US" sz="1400" dirty="0">
                <a:solidFill>
                  <a:srgbClr val="FF0000"/>
                </a:solidFill>
                <a:latin typeface="HGS創英角ｺﾞｼｯｸUB" pitchFamily="50" charset="-128"/>
                <a:ea typeface="HGS創英角ｺﾞｼｯｸUB" pitchFamily="50" charset="-128"/>
              </a:rPr>
              <a:t>！</a:t>
            </a:r>
            <a:endParaRPr lang="en-US" altLang="ja-JP" sz="1400" dirty="0" smtClean="0">
              <a:solidFill>
                <a:srgbClr val="FF0000"/>
              </a:solidFill>
              <a:latin typeface="HGS創英角ｺﾞｼｯｸUB" pitchFamily="50" charset="-128"/>
              <a:ea typeface="HGS創英角ｺﾞｼｯｸUB" pitchFamily="50" charset="-128"/>
            </a:endParaRPr>
          </a:p>
          <a:p>
            <a:pPr eaLnBrk="1" hangingPunct="1">
              <a:lnSpc>
                <a:spcPts val="2000"/>
              </a:lnSpc>
              <a:spcBef>
                <a:spcPct val="0"/>
              </a:spcBef>
              <a:buFont typeface="Arial" charset="0"/>
              <a:buNone/>
              <a:defRPr/>
            </a:pPr>
            <a:r>
              <a:rPr lang="ja-JP" altLang="en-US" sz="1400" dirty="0" smtClean="0">
                <a:solidFill>
                  <a:srgbClr val="FF0000"/>
                </a:solidFill>
                <a:latin typeface="HGS創英角ｺﾞｼｯｸUB" pitchFamily="50" charset="-128"/>
                <a:ea typeface="HGS創英角ｺﾞｼｯｸUB" pitchFamily="50" charset="-128"/>
              </a:rPr>
              <a:t>★ 年間 </a:t>
            </a:r>
            <a:r>
              <a:rPr lang="en-US" altLang="ja-JP" sz="14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en-US" altLang="ja-JP" sz="16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20,299kWh</a:t>
            </a:r>
            <a:r>
              <a:rPr lang="ja-JP" altLang="en-US" sz="1600" dirty="0" smtClean="0">
                <a:solidFill>
                  <a:srgbClr val="FF0000"/>
                </a:solidFill>
                <a:latin typeface="HGS創英角ｺﾞｼｯｸUB" pitchFamily="50" charset="-128"/>
                <a:ea typeface="HGS創英角ｺﾞｼｯｸUB" pitchFamily="50" charset="-128"/>
              </a:rPr>
              <a:t> </a:t>
            </a:r>
            <a:r>
              <a:rPr lang="ja-JP" altLang="en-US" sz="1400" dirty="0" smtClean="0">
                <a:solidFill>
                  <a:srgbClr val="FF0000"/>
                </a:solidFill>
                <a:latin typeface="HGS創英角ｺﾞｼｯｸUB" pitchFamily="50" charset="-128"/>
                <a:ea typeface="HGS創英角ｺﾞｼｯｸUB" pitchFamily="50" charset="-128"/>
              </a:rPr>
              <a:t>の省エネ！</a:t>
            </a:r>
            <a:endParaRPr lang="en-US" altLang="ja-JP" sz="1400" dirty="0" smtClean="0">
              <a:solidFill>
                <a:srgbClr val="FF0000"/>
              </a:solidFill>
              <a:latin typeface="HGS創英角ｺﾞｼｯｸUB" pitchFamily="50" charset="-128"/>
              <a:ea typeface="HGS創英角ｺﾞｼｯｸUB" pitchFamily="50" charset="-128"/>
            </a:endParaRPr>
          </a:p>
          <a:p>
            <a:pPr eaLnBrk="1" hangingPunct="1">
              <a:lnSpc>
                <a:spcPts val="2000"/>
              </a:lnSpc>
              <a:spcBef>
                <a:spcPct val="0"/>
              </a:spcBef>
              <a:buFont typeface="Arial" charset="0"/>
              <a:buNone/>
              <a:defRPr/>
            </a:pPr>
            <a:r>
              <a:rPr lang="ja-JP" altLang="en-US" sz="1400" dirty="0" smtClean="0">
                <a:solidFill>
                  <a:srgbClr val="FF0000"/>
                </a:solidFill>
                <a:latin typeface="HGS創英角ｺﾞｼｯｸUB" pitchFamily="50" charset="-128"/>
                <a:ea typeface="HGS創英角ｺﾞｼｯｸUB" pitchFamily="50" charset="-128"/>
              </a:rPr>
              <a:t>★ 年間 </a:t>
            </a:r>
            <a:r>
              <a:rPr lang="en-US" altLang="ja-JP" sz="14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en-US" altLang="ja-JP" sz="16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27.6</a:t>
            </a:r>
            <a:r>
              <a:rPr lang="ja-JP" altLang="en-US" sz="16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万円</a:t>
            </a:r>
            <a:r>
              <a:rPr lang="ja-JP" altLang="en-US" sz="2000" dirty="0" smtClean="0">
                <a:solidFill>
                  <a:srgbClr val="FF0000"/>
                </a:solidFill>
                <a:latin typeface="HGS創英角ｺﾞｼｯｸUB" pitchFamily="50" charset="-128"/>
                <a:ea typeface="HGS創英角ｺﾞｼｯｸUB" pitchFamily="50" charset="-128"/>
              </a:rPr>
              <a:t> </a:t>
            </a:r>
            <a:r>
              <a:rPr lang="ja-JP" altLang="en-US" sz="1400" dirty="0" smtClean="0">
                <a:solidFill>
                  <a:srgbClr val="FF0000"/>
                </a:solidFill>
                <a:latin typeface="HGS創英角ｺﾞｼｯｸUB" pitchFamily="50" charset="-128"/>
                <a:ea typeface="HGS創英角ｺﾞｼｯｸUB" pitchFamily="50" charset="-128"/>
              </a:rPr>
              <a:t>のコスト削減！</a:t>
            </a:r>
          </a:p>
        </p:txBody>
      </p:sp>
      <p:sp>
        <p:nvSpPr>
          <p:cNvPr id="42" name="テキスト ボックス 2"/>
          <p:cNvSpPr txBox="1">
            <a:spLocks noChangeArrowheads="1"/>
          </p:cNvSpPr>
          <p:nvPr/>
        </p:nvSpPr>
        <p:spPr bwMode="auto">
          <a:xfrm>
            <a:off x="370142" y="6627655"/>
            <a:ext cx="32876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charset="-128"/>
              </a:defRPr>
            </a:lvl9pPr>
          </a:lstStyle>
          <a:p>
            <a:pPr>
              <a:spcBef>
                <a:spcPct val="0"/>
              </a:spcBef>
              <a:buFont typeface="Arial" charset="0"/>
              <a:buNone/>
            </a:pPr>
            <a:r>
              <a:rPr lang="ja-JP" altLang="en-US" sz="1400" dirty="0">
                <a:latin typeface="HGP創英角ｺﾞｼｯｸUB" pitchFamily="50" charset="-128"/>
                <a:ea typeface="HGP創英角ｺﾞｼｯｸUB" pitchFamily="50" charset="-128"/>
              </a:rPr>
              <a:t>空調の設定温度を</a:t>
            </a:r>
            <a:r>
              <a:rPr lang="en-US" altLang="ja-JP" sz="1400" dirty="0">
                <a:latin typeface="HGP創英角ｺﾞｼｯｸUB" pitchFamily="50" charset="-128"/>
                <a:ea typeface="HGP創英角ｺﾞｼｯｸUB" pitchFamily="50" charset="-128"/>
              </a:rPr>
              <a:t>1</a:t>
            </a:r>
            <a:r>
              <a:rPr lang="ja-JP" altLang="en-US" sz="1400" dirty="0">
                <a:latin typeface="HGP創英角ｺﾞｼｯｸUB" pitchFamily="50" charset="-128"/>
                <a:ea typeface="HGP創英角ｺﾞｼｯｸUB" pitchFamily="50" charset="-128"/>
              </a:rPr>
              <a:t>℃～</a:t>
            </a:r>
            <a:r>
              <a:rPr lang="en-US" altLang="ja-JP" sz="1400" dirty="0">
                <a:latin typeface="HGP創英角ｺﾞｼｯｸUB" pitchFamily="50" charset="-128"/>
                <a:ea typeface="HGP創英角ｺﾞｼｯｸUB" pitchFamily="50" charset="-128"/>
              </a:rPr>
              <a:t>2℃</a:t>
            </a:r>
            <a:r>
              <a:rPr lang="ja-JP" altLang="en-US" sz="1400" dirty="0">
                <a:latin typeface="HGP創英角ｺﾞｼｯｸUB" pitchFamily="50" charset="-128"/>
                <a:ea typeface="HGP創英角ｺﾞｼｯｸUB" pitchFamily="50" charset="-128"/>
              </a:rPr>
              <a:t>　緩めると</a:t>
            </a:r>
            <a:r>
              <a:rPr lang="en-US" altLang="ja-JP" sz="1400" dirty="0">
                <a:latin typeface="HGP創英角ｺﾞｼｯｸUB" pitchFamily="50" charset="-128"/>
                <a:ea typeface="HGP創英角ｺﾞｼｯｸUB" pitchFamily="50" charset="-128"/>
              </a:rPr>
              <a:t>…</a:t>
            </a:r>
          </a:p>
        </p:txBody>
      </p:sp>
      <p:sp>
        <p:nvSpPr>
          <p:cNvPr id="43" name="下矢印 42"/>
          <p:cNvSpPr/>
          <p:nvPr/>
        </p:nvSpPr>
        <p:spPr>
          <a:xfrm rot="16200000">
            <a:off x="3538327" y="6520554"/>
            <a:ext cx="508611" cy="456048"/>
          </a:xfrm>
          <a:prstGeom prst="downArrow">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t>　</a:t>
            </a:r>
          </a:p>
        </p:txBody>
      </p:sp>
      <p:sp>
        <p:nvSpPr>
          <p:cNvPr id="44" name="角丸四角形 43"/>
          <p:cNvSpPr/>
          <p:nvPr/>
        </p:nvSpPr>
        <p:spPr>
          <a:xfrm>
            <a:off x="396255" y="7879976"/>
            <a:ext cx="3442628" cy="995116"/>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600"/>
              </a:lnSpc>
              <a:spcBef>
                <a:spcPts val="0"/>
              </a:spcBef>
              <a:spcAft>
                <a:spcPts val="0"/>
              </a:spcAft>
              <a:defRPr/>
            </a:pPr>
            <a:r>
              <a:rPr lang="ja-JP" altLang="en-US" sz="1000" dirty="0">
                <a:solidFill>
                  <a:schemeClr val="tx1"/>
                </a:solidFill>
                <a:latin typeface="+mj-ea"/>
              </a:rPr>
              <a:t>空調の設定温度については、各部屋に</a:t>
            </a:r>
            <a:r>
              <a:rPr lang="ja-JP" altLang="en-US" sz="1000" b="1" dirty="0">
                <a:solidFill>
                  <a:srgbClr val="FF0000"/>
                </a:solidFill>
                <a:latin typeface="+mj-ea"/>
              </a:rPr>
              <a:t>温度計を設置</a:t>
            </a:r>
            <a:r>
              <a:rPr lang="ja-JP" altLang="en-US" sz="1000" dirty="0">
                <a:solidFill>
                  <a:schemeClr val="tx1"/>
                </a:solidFill>
                <a:latin typeface="+mj-ea"/>
              </a:rPr>
              <a:t>したり、</a:t>
            </a:r>
            <a:r>
              <a:rPr lang="ja-JP" altLang="en-US" sz="1000" b="1" dirty="0">
                <a:solidFill>
                  <a:srgbClr val="FF0000"/>
                </a:solidFill>
                <a:latin typeface="+mj-ea"/>
              </a:rPr>
              <a:t>設定温度の目安を表示</a:t>
            </a:r>
            <a:r>
              <a:rPr lang="ja-JP" altLang="en-US" sz="1000" dirty="0">
                <a:solidFill>
                  <a:schemeClr val="tx1"/>
                </a:solidFill>
                <a:latin typeface="+mj-ea"/>
              </a:rPr>
              <a:t>すると、従業員や利用者等の意思統一が図られ、省エネの意識が効果的に浸透します。</a:t>
            </a:r>
            <a:endParaRPr lang="en-US" altLang="ja-JP" sz="1000" dirty="0">
              <a:solidFill>
                <a:schemeClr val="tx1"/>
              </a:solidFill>
              <a:latin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pic>
        <p:nvPicPr>
          <p:cNvPr id="45" name="Picture 23" descr="C:\Users\1-NishiiY\AppData\Local\Microsoft\Windows\Temporary Internet Files\Content.IE5\X7VHIV34\MC90043261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916" y="7506939"/>
            <a:ext cx="452438" cy="33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テキスト ボックス 2"/>
          <p:cNvSpPr txBox="1">
            <a:spLocks noChangeArrowheads="1"/>
          </p:cNvSpPr>
          <p:nvPr/>
        </p:nvSpPr>
        <p:spPr bwMode="auto">
          <a:xfrm>
            <a:off x="956716" y="7534049"/>
            <a:ext cx="1954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eaLnBrk="1" hangingPunct="1">
              <a:spcBef>
                <a:spcPct val="0"/>
              </a:spcBef>
              <a:buFont typeface="Arial" charset="0"/>
              <a:buNone/>
              <a:defRPr/>
            </a:pPr>
            <a:r>
              <a:rPr lang="ja-JP" altLang="en-US" sz="1400" dirty="0" smtClean="0">
                <a:solidFill>
                  <a:srgbClr val="FF33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省エネのポイント！</a:t>
            </a:r>
          </a:p>
        </p:txBody>
      </p:sp>
      <p:sp>
        <p:nvSpPr>
          <p:cNvPr id="47" name="メモ 46"/>
          <p:cNvSpPr/>
          <p:nvPr/>
        </p:nvSpPr>
        <p:spPr>
          <a:xfrm>
            <a:off x="396255" y="7434931"/>
            <a:ext cx="3455018" cy="1368153"/>
          </a:xfrm>
          <a:prstGeom prst="foldedCorner">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48" name="グループ化 2"/>
          <p:cNvGrpSpPr>
            <a:grpSpLocks/>
          </p:cNvGrpSpPr>
          <p:nvPr/>
        </p:nvGrpSpPr>
        <p:grpSpPr bwMode="auto">
          <a:xfrm>
            <a:off x="4068663" y="7290917"/>
            <a:ext cx="3097327" cy="2152717"/>
            <a:chOff x="5000886" y="3938059"/>
            <a:chExt cx="3786187" cy="2432155"/>
          </a:xfrm>
        </p:grpSpPr>
        <p:pic>
          <p:nvPicPr>
            <p:cNvPr id="49"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886" y="4071514"/>
              <a:ext cx="3786187"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6299" y="3938059"/>
              <a:ext cx="365760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 name="角丸四角形 50"/>
          <p:cNvSpPr/>
          <p:nvPr/>
        </p:nvSpPr>
        <p:spPr>
          <a:xfrm>
            <a:off x="4146061" y="9451156"/>
            <a:ext cx="3347803" cy="497607"/>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a:lnSpc>
                <a:spcPts val="1200"/>
              </a:lnSpc>
              <a:defRPr/>
            </a:pPr>
            <a:r>
              <a:rPr lang="en-US" altLang="ja-JP" sz="900" dirty="0">
                <a:solidFill>
                  <a:prstClr val="black"/>
                </a:solidFill>
              </a:rPr>
              <a:t>※</a:t>
            </a:r>
            <a:r>
              <a:rPr lang="ja-JP" altLang="en-US" sz="900" dirty="0">
                <a:solidFill>
                  <a:prstClr val="black"/>
                </a:solidFill>
              </a:rPr>
              <a:t>　現状の冷暖房の消費電力量がわからない場合は、</a:t>
            </a:r>
            <a:endParaRPr lang="en-US" altLang="ja-JP" sz="900" dirty="0">
              <a:solidFill>
                <a:prstClr val="black"/>
              </a:solidFill>
            </a:endParaRPr>
          </a:p>
          <a:p>
            <a:pPr algn="l">
              <a:lnSpc>
                <a:spcPts val="1200"/>
              </a:lnSpc>
              <a:defRPr/>
            </a:pPr>
            <a:r>
              <a:rPr lang="ja-JP" altLang="en-US" sz="900" dirty="0">
                <a:solidFill>
                  <a:prstClr val="black"/>
                </a:solidFill>
              </a:rPr>
              <a:t>　　 冷暖房を使用していない月を基準月とすれば、</a:t>
            </a:r>
            <a:endParaRPr lang="en-US" altLang="ja-JP" sz="900" dirty="0">
              <a:solidFill>
                <a:prstClr val="black"/>
              </a:solidFill>
            </a:endParaRPr>
          </a:p>
          <a:p>
            <a:pPr algn="l">
              <a:lnSpc>
                <a:spcPts val="1200"/>
              </a:lnSpc>
              <a:defRPr/>
            </a:pPr>
            <a:r>
              <a:rPr lang="en-US" altLang="ja-JP" sz="900" dirty="0">
                <a:solidFill>
                  <a:prstClr val="black"/>
                </a:solidFill>
              </a:rPr>
              <a:t>       </a:t>
            </a:r>
            <a:r>
              <a:rPr lang="ja-JP" altLang="en-US" sz="900" dirty="0">
                <a:solidFill>
                  <a:prstClr val="black"/>
                </a:solidFill>
              </a:rPr>
              <a:t>概算することができます。</a:t>
            </a:r>
            <a:endParaRPr lang="en-US" altLang="ja-JP" sz="900" b="1" dirty="0">
              <a:solidFill>
                <a:schemeClr val="tx2"/>
              </a:solidFill>
              <a:latin typeface="+mj-ea"/>
              <a:ea typeface="+mj-ea"/>
            </a:endParaRPr>
          </a:p>
        </p:txBody>
      </p:sp>
      <p:pic>
        <p:nvPicPr>
          <p:cNvPr id="52"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685" y="9091116"/>
            <a:ext cx="4052135" cy="53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角丸四角形 52"/>
          <p:cNvSpPr/>
          <p:nvPr/>
        </p:nvSpPr>
        <p:spPr>
          <a:xfrm>
            <a:off x="277548" y="9629229"/>
            <a:ext cx="3210211" cy="253975"/>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100"/>
              </a:lnSpc>
              <a:spcBef>
                <a:spcPts val="0"/>
              </a:spcBef>
              <a:spcAft>
                <a:spcPts val="0"/>
              </a:spcAft>
              <a:defRPr/>
            </a:pPr>
            <a:r>
              <a:rPr lang="ja-JP" altLang="en-US" sz="950" dirty="0" smtClean="0">
                <a:solidFill>
                  <a:schemeClr val="tx1"/>
                </a:solidFill>
                <a:latin typeface="+mj-ea"/>
                <a:ea typeface="+mj-ea"/>
              </a:rPr>
              <a:t>　　</a:t>
            </a:r>
            <a:r>
              <a:rPr lang="en-US" altLang="ja-JP" sz="800" dirty="0" smtClean="0">
                <a:solidFill>
                  <a:schemeClr val="tx1"/>
                </a:solidFill>
                <a:latin typeface="+mj-ea"/>
                <a:ea typeface="+mj-ea"/>
              </a:rPr>
              <a:t>※</a:t>
            </a:r>
            <a:r>
              <a:rPr lang="ja-JP" altLang="en-US" sz="800" dirty="0">
                <a:solidFill>
                  <a:schemeClr val="tx1"/>
                </a:solidFill>
                <a:latin typeface="+mj-ea"/>
                <a:ea typeface="+mj-ea"/>
              </a:rPr>
              <a:t>電力単価は、年間の平均従量単価を採用しています。</a:t>
            </a:r>
            <a:endParaRPr lang="en-US" altLang="ja-JP" sz="800" b="1" dirty="0">
              <a:solidFill>
                <a:schemeClr val="tx1"/>
              </a:solidFill>
              <a:latin typeface="+mj-ea"/>
              <a:ea typeface="+mj-ea"/>
            </a:endParaRPr>
          </a:p>
          <a:p>
            <a:pPr algn="l" fontAlgn="auto">
              <a:lnSpc>
                <a:spcPts val="2800"/>
              </a:lnSpc>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spTree>
    <p:extLst>
      <p:ext uri="{BB962C8B-B14F-4D97-AF65-F5344CB8AC3E}">
        <p14:creationId xmlns:p14="http://schemas.microsoft.com/office/powerpoint/2010/main" val="658882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スライド番号プレースホルダー 1"/>
          <p:cNvSpPr txBox="1">
            <a:spLocks/>
          </p:cNvSpPr>
          <p:nvPr/>
        </p:nvSpPr>
        <p:spPr>
          <a:xfrm>
            <a:off x="3300578" y="10102598"/>
            <a:ext cx="720079" cy="569323"/>
          </a:xfrm>
          <a:prstGeom prst="rect">
            <a:avLst/>
          </a:prstGeom>
        </p:spPr>
        <p:txBody>
          <a:bodyPr vert="horz" lIns="99569" tIns="49785" rIns="99569" bIns="49785" rtlCol="0" anchor="ctr"/>
          <a:lstStyle>
            <a:defPPr>
              <a:defRPr lang="ja-JP"/>
            </a:defPPr>
            <a:lvl1pPr marL="0" algn="r" defTabSz="995690" rtl="0" eaLnBrk="1" latinLnBrk="0" hangingPunct="1">
              <a:defRPr kumimoji="1" sz="1300" kern="1200">
                <a:solidFill>
                  <a:schemeClr val="tx1">
                    <a:tint val="75000"/>
                  </a:schemeClr>
                </a:solidFill>
                <a:latin typeface="+mn-lt"/>
                <a:ea typeface="+mn-ea"/>
                <a:cs typeface="+mn-cs"/>
              </a:defRPr>
            </a:lvl1pPr>
            <a:lvl2pPr marL="497845" algn="l" defTabSz="995690" rtl="0" eaLnBrk="1" latinLnBrk="0" hangingPunct="1">
              <a:defRPr kumimoji="1" sz="2000" kern="1200">
                <a:solidFill>
                  <a:schemeClr val="tx1"/>
                </a:solidFill>
                <a:latin typeface="+mn-lt"/>
                <a:ea typeface="+mn-ea"/>
                <a:cs typeface="+mn-cs"/>
              </a:defRPr>
            </a:lvl2pPr>
            <a:lvl3pPr marL="995690" algn="l" defTabSz="995690" rtl="0" eaLnBrk="1" latinLnBrk="0" hangingPunct="1">
              <a:defRPr kumimoji="1" sz="2000" kern="1200">
                <a:solidFill>
                  <a:schemeClr val="tx1"/>
                </a:solidFill>
                <a:latin typeface="+mn-lt"/>
                <a:ea typeface="+mn-ea"/>
                <a:cs typeface="+mn-cs"/>
              </a:defRPr>
            </a:lvl3pPr>
            <a:lvl4pPr marL="1493535" algn="l" defTabSz="995690" rtl="0" eaLnBrk="1" latinLnBrk="0" hangingPunct="1">
              <a:defRPr kumimoji="1" sz="2000" kern="1200">
                <a:solidFill>
                  <a:schemeClr val="tx1"/>
                </a:solidFill>
                <a:latin typeface="+mn-lt"/>
                <a:ea typeface="+mn-ea"/>
                <a:cs typeface="+mn-cs"/>
              </a:defRPr>
            </a:lvl4pPr>
            <a:lvl5pPr marL="1991380" algn="l" defTabSz="995690" rtl="0" eaLnBrk="1" latinLnBrk="0" hangingPunct="1">
              <a:defRPr kumimoji="1" sz="2000" kern="1200">
                <a:solidFill>
                  <a:schemeClr val="tx1"/>
                </a:solidFill>
                <a:latin typeface="+mn-lt"/>
                <a:ea typeface="+mn-ea"/>
                <a:cs typeface="+mn-cs"/>
              </a:defRPr>
            </a:lvl5pPr>
            <a:lvl6pPr marL="2489225" algn="l" defTabSz="995690" rtl="0" eaLnBrk="1" latinLnBrk="0" hangingPunct="1">
              <a:defRPr kumimoji="1" sz="2000" kern="1200">
                <a:solidFill>
                  <a:schemeClr val="tx1"/>
                </a:solidFill>
                <a:latin typeface="+mn-lt"/>
                <a:ea typeface="+mn-ea"/>
                <a:cs typeface="+mn-cs"/>
              </a:defRPr>
            </a:lvl6pPr>
            <a:lvl7pPr marL="2987070" algn="l" defTabSz="995690" rtl="0" eaLnBrk="1" latinLnBrk="0" hangingPunct="1">
              <a:defRPr kumimoji="1" sz="2000" kern="1200">
                <a:solidFill>
                  <a:schemeClr val="tx1"/>
                </a:solidFill>
                <a:latin typeface="+mn-lt"/>
                <a:ea typeface="+mn-ea"/>
                <a:cs typeface="+mn-cs"/>
              </a:defRPr>
            </a:lvl7pPr>
            <a:lvl8pPr marL="3484916" algn="l" defTabSz="995690" rtl="0" eaLnBrk="1" latinLnBrk="0" hangingPunct="1">
              <a:defRPr kumimoji="1" sz="2000" kern="1200">
                <a:solidFill>
                  <a:schemeClr val="tx1"/>
                </a:solidFill>
                <a:latin typeface="+mn-lt"/>
                <a:ea typeface="+mn-ea"/>
                <a:cs typeface="+mn-cs"/>
              </a:defRPr>
            </a:lvl8pPr>
            <a:lvl9pPr marL="3982761" algn="l" defTabSz="995690" rtl="0" eaLnBrk="1" latinLnBrk="0" hangingPunct="1">
              <a:defRPr kumimoji="1" sz="2000" kern="1200">
                <a:solidFill>
                  <a:schemeClr val="tx1"/>
                </a:solidFill>
                <a:latin typeface="+mn-lt"/>
                <a:ea typeface="+mn-ea"/>
                <a:cs typeface="+mn-cs"/>
              </a:defRPr>
            </a:lvl9pPr>
          </a:lstStyle>
          <a:p>
            <a:r>
              <a:rPr lang="ja-JP" altLang="en-US" dirty="0" smtClean="0"/>
              <a:t>－８－</a:t>
            </a:r>
            <a:endParaRPr lang="ja-JP" altLang="en-US" dirty="0"/>
          </a:p>
        </p:txBody>
      </p:sp>
      <p:sp>
        <p:nvSpPr>
          <p:cNvPr id="8" name="角丸四角形 7"/>
          <p:cNvSpPr/>
          <p:nvPr/>
        </p:nvSpPr>
        <p:spPr>
          <a:xfrm>
            <a:off x="295891" y="450156"/>
            <a:ext cx="6969478" cy="4608512"/>
          </a:xfrm>
          <a:prstGeom prst="roundRect">
            <a:avLst>
              <a:gd name="adj" fmla="val 0"/>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251" tIns="50626" rIns="101251" bIns="50626" rtlCol="0" anchor="t" anchorCtr="0"/>
          <a:lstStyle/>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p:txBody>
      </p:sp>
      <p:sp>
        <p:nvSpPr>
          <p:cNvPr id="11" name="角丸四角形 10"/>
          <p:cNvSpPr/>
          <p:nvPr/>
        </p:nvSpPr>
        <p:spPr>
          <a:xfrm>
            <a:off x="252239" y="5357639"/>
            <a:ext cx="6969478" cy="4608512"/>
          </a:xfrm>
          <a:prstGeom prst="roundRect">
            <a:avLst>
              <a:gd name="adj" fmla="val 0"/>
            </a:avLst>
          </a:prstGeom>
          <a:solidFill>
            <a:srgbClr val="FFFFCC"/>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1251" tIns="50626" rIns="101251" bIns="50626" rtlCol="0" anchor="t" anchorCtr="0"/>
          <a:lstStyle/>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a:p>
            <a:pPr defTabSz="1012517"/>
            <a:endParaRPr lang="en-US" altLang="ja-JP" sz="1300" dirty="0">
              <a:solidFill>
                <a:prstClr val="black"/>
              </a:solidFill>
            </a:endParaRPr>
          </a:p>
        </p:txBody>
      </p:sp>
      <p:sp>
        <p:nvSpPr>
          <p:cNvPr id="5" name="角丸四角形 4"/>
          <p:cNvSpPr/>
          <p:nvPr/>
        </p:nvSpPr>
        <p:spPr>
          <a:xfrm>
            <a:off x="387351" y="1458615"/>
            <a:ext cx="6777658" cy="1182687"/>
          </a:xfrm>
          <a:prstGeom prst="roundRect">
            <a:avLst/>
          </a:prstGeom>
          <a:solidFill>
            <a:schemeClr val="accent1">
              <a:lumMod val="20000"/>
              <a:lumOff val="80000"/>
              <a:alpha val="53000"/>
            </a:schemeClr>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6" name="角丸四角形 5"/>
          <p:cNvSpPr/>
          <p:nvPr/>
        </p:nvSpPr>
        <p:spPr>
          <a:xfrm>
            <a:off x="212947" y="882204"/>
            <a:ext cx="7180609" cy="621556"/>
          </a:xfrm>
          <a:prstGeom prst="round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600"/>
              </a:lnSpc>
              <a:spcBef>
                <a:spcPts val="0"/>
              </a:spcBef>
              <a:spcAft>
                <a:spcPts val="0"/>
              </a:spcAft>
              <a:defRPr/>
            </a:pPr>
            <a:r>
              <a:rPr lang="ja-JP" altLang="en-US" sz="1200" b="1" dirty="0" smtClean="0">
                <a:solidFill>
                  <a:schemeClr val="tx2"/>
                </a:solidFill>
                <a:latin typeface="+mj-ea"/>
                <a:ea typeface="+mj-ea"/>
              </a:rPr>
              <a:t>　　◆</a:t>
            </a:r>
            <a:r>
              <a:rPr lang="ja-JP" altLang="en-US" sz="1200" b="1" dirty="0">
                <a:solidFill>
                  <a:schemeClr val="tx2"/>
                </a:solidFill>
                <a:latin typeface="+mj-ea"/>
                <a:ea typeface="+mj-ea"/>
              </a:rPr>
              <a:t>　</a:t>
            </a:r>
            <a:r>
              <a:rPr lang="ja-JP" altLang="en-US" sz="1200" b="1" dirty="0" smtClean="0">
                <a:solidFill>
                  <a:schemeClr val="tx2"/>
                </a:solidFill>
                <a:latin typeface="+mj-ea"/>
                <a:ea typeface="+mj-ea"/>
              </a:rPr>
              <a:t>施設</a:t>
            </a:r>
            <a:r>
              <a:rPr lang="en-US" altLang="ja-JP" sz="1200" b="1" dirty="0" smtClean="0">
                <a:solidFill>
                  <a:schemeClr val="tx2"/>
                </a:solidFill>
                <a:latin typeface="+mj-ea"/>
                <a:ea typeface="+mj-ea"/>
              </a:rPr>
              <a:t>F</a:t>
            </a:r>
            <a:r>
              <a:rPr lang="ja-JP" altLang="en-US" sz="1200" b="1" dirty="0" smtClean="0">
                <a:solidFill>
                  <a:srgbClr val="1F497D"/>
                </a:solidFill>
                <a:latin typeface="+mn-ea"/>
              </a:rPr>
              <a:t>（延床面積</a:t>
            </a:r>
            <a:r>
              <a:rPr lang="ja-JP" altLang="en-US" sz="1200" b="1" dirty="0">
                <a:solidFill>
                  <a:srgbClr val="1F497D"/>
                </a:solidFill>
                <a:latin typeface="+mn-ea"/>
              </a:rPr>
              <a:t>　</a:t>
            </a:r>
            <a:r>
              <a:rPr lang="en-US" altLang="ja-JP" sz="1200" b="1" dirty="0">
                <a:solidFill>
                  <a:srgbClr val="1F497D"/>
                </a:solidFill>
                <a:latin typeface="+mn-ea"/>
              </a:rPr>
              <a:t>3,600</a:t>
            </a:r>
            <a:r>
              <a:rPr lang="ja-JP" altLang="en-US" sz="1200" b="1" dirty="0">
                <a:solidFill>
                  <a:srgbClr val="1F497D"/>
                </a:solidFill>
                <a:latin typeface="+mn-ea"/>
              </a:rPr>
              <a:t>㎡）の</a:t>
            </a:r>
            <a:r>
              <a:rPr lang="ja-JP" altLang="en-US" sz="1200" b="1" dirty="0">
                <a:solidFill>
                  <a:schemeClr val="tx2"/>
                </a:solidFill>
                <a:latin typeface="+mj-ea"/>
              </a:rPr>
              <a:t>事例</a:t>
            </a:r>
            <a:endParaRPr lang="en-US" altLang="ja-JP" sz="1200" b="1" dirty="0">
              <a:solidFill>
                <a:schemeClr val="tx2"/>
              </a:solidFill>
              <a:latin typeface="+mj-ea"/>
              <a:ea typeface="+mj-ea"/>
            </a:endParaRPr>
          </a:p>
          <a:p>
            <a:pPr algn="l" fontAlgn="auto">
              <a:lnSpc>
                <a:spcPts val="1600"/>
              </a:lnSpc>
              <a:spcBef>
                <a:spcPts val="0"/>
              </a:spcBef>
              <a:spcAft>
                <a:spcPts val="0"/>
              </a:spcAft>
              <a:defRPr/>
            </a:pPr>
            <a:r>
              <a:rPr lang="ja-JP" altLang="en-US" sz="1600" b="1" dirty="0">
                <a:solidFill>
                  <a:schemeClr val="tx1"/>
                </a:solidFill>
                <a:latin typeface="+mj-ea"/>
              </a:rPr>
              <a:t>　　</a:t>
            </a:r>
            <a:r>
              <a:rPr lang="ja-JP" altLang="en-US" sz="1600" b="1" dirty="0" smtClean="0">
                <a:solidFill>
                  <a:schemeClr val="tx1"/>
                </a:solidFill>
                <a:latin typeface="+mj-ea"/>
              </a:rPr>
              <a:t>　</a:t>
            </a:r>
            <a:r>
              <a:rPr lang="ja-JP" altLang="en-US" sz="1250" b="1" dirty="0" smtClean="0">
                <a:solidFill>
                  <a:schemeClr val="tx1"/>
                </a:solidFill>
                <a:latin typeface="+mj-ea"/>
              </a:rPr>
              <a:t>空調</a:t>
            </a:r>
            <a:r>
              <a:rPr lang="ja-JP" altLang="en-US" sz="1250" b="1" dirty="0">
                <a:solidFill>
                  <a:schemeClr val="tx1"/>
                </a:solidFill>
                <a:latin typeface="+mj-ea"/>
              </a:rPr>
              <a:t>のフィルターが埃などで目詰まりしているため、風量が低下してガス消費量が増加している。</a:t>
            </a:r>
            <a:r>
              <a:rPr lang="ja-JP" altLang="en-US" sz="1250" b="1" dirty="0">
                <a:solidFill>
                  <a:schemeClr val="tx2"/>
                </a:solidFill>
                <a:latin typeface="+mj-ea"/>
              </a:rPr>
              <a:t>　</a:t>
            </a:r>
            <a:endParaRPr lang="en-US" altLang="ja-JP" sz="1250" b="1" dirty="0">
              <a:solidFill>
                <a:schemeClr val="tx2"/>
              </a:solidFill>
              <a:latin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sp>
        <p:nvSpPr>
          <p:cNvPr id="7" name="正方形/長方形 14"/>
          <p:cNvSpPr>
            <a:spLocks noChangeArrowheads="1"/>
          </p:cNvSpPr>
          <p:nvPr/>
        </p:nvSpPr>
        <p:spPr bwMode="auto">
          <a:xfrm>
            <a:off x="369490" y="476250"/>
            <a:ext cx="6867525"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ja-JP" altLang="en-US" sz="1900" b="1" dirty="0">
                <a:solidFill>
                  <a:srgbClr val="000000"/>
                </a:solidFill>
                <a:latin typeface="Calibri" pitchFamily="34" charset="0"/>
              </a:rPr>
              <a:t>空調－２　空調のフィルターの定期的な清掃で約</a:t>
            </a:r>
            <a:r>
              <a:rPr lang="en-US" altLang="ja-JP" sz="1900" b="1" dirty="0">
                <a:solidFill>
                  <a:srgbClr val="000000"/>
                </a:solidFill>
                <a:latin typeface="Calibri" pitchFamily="34" charset="0"/>
              </a:rPr>
              <a:t>5</a:t>
            </a:r>
            <a:r>
              <a:rPr lang="ja-JP" altLang="en-US" sz="1900" b="1" dirty="0">
                <a:solidFill>
                  <a:srgbClr val="000000"/>
                </a:solidFill>
                <a:latin typeface="Calibri" pitchFamily="34" charset="0"/>
              </a:rPr>
              <a:t>％の省エネ！</a:t>
            </a:r>
          </a:p>
        </p:txBody>
      </p:sp>
      <p:sp>
        <p:nvSpPr>
          <p:cNvPr id="9" name="テキスト ボックス 2"/>
          <p:cNvSpPr txBox="1">
            <a:spLocks noChangeArrowheads="1"/>
          </p:cNvSpPr>
          <p:nvPr/>
        </p:nvSpPr>
        <p:spPr bwMode="auto">
          <a:xfrm>
            <a:off x="4068664" y="1552104"/>
            <a:ext cx="30963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eaLnBrk="1" hangingPunct="1">
              <a:lnSpc>
                <a:spcPts val="2400"/>
              </a:lnSpc>
              <a:spcBef>
                <a:spcPct val="0"/>
              </a:spcBef>
              <a:buFont typeface="Arial" charset="0"/>
              <a:buNone/>
              <a:defRPr/>
            </a:pPr>
            <a:r>
              <a:rPr lang="ja-JP" altLang="en-US" sz="1400" dirty="0" smtClean="0">
                <a:solidFill>
                  <a:srgbClr val="FF0000"/>
                </a:solidFill>
                <a:latin typeface="HGS創英角ｺﾞｼｯｸUB" pitchFamily="50" charset="-128"/>
                <a:ea typeface="HGS創英角ｺﾞｼｯｸUB" pitchFamily="50" charset="-128"/>
              </a:rPr>
              <a:t>★ ガス消費量が </a:t>
            </a:r>
            <a:r>
              <a:rPr lang="ja-JP" altLang="en-US" sz="1600" dirty="0" smtClean="0">
                <a:solidFill>
                  <a:srgbClr val="FF0000"/>
                </a:solidFill>
                <a:latin typeface="HGS創英角ｺﾞｼｯｸUB" pitchFamily="50" charset="-128"/>
                <a:ea typeface="HGS創英角ｺﾞｼｯｸUB" pitchFamily="50" charset="-128"/>
              </a:rPr>
              <a:t>約 </a:t>
            </a:r>
            <a:r>
              <a:rPr lang="en-US" altLang="ja-JP" sz="1600" b="1"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5</a:t>
            </a:r>
            <a:r>
              <a:rPr lang="ja-JP" altLang="en-US" sz="1600" b="1"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a:t>
            </a:r>
            <a:r>
              <a:rPr lang="ja-JP" altLang="en-US" sz="2000" b="1"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ja-JP" altLang="en-US" sz="1400" dirty="0" smtClean="0">
                <a:solidFill>
                  <a:srgbClr val="FF0000"/>
                </a:solidFill>
                <a:latin typeface="HGS創英角ｺﾞｼｯｸUB" pitchFamily="50" charset="-128"/>
                <a:ea typeface="HGS創英角ｺﾞｼｯｸUB" pitchFamily="50" charset="-128"/>
              </a:rPr>
              <a:t>削減</a:t>
            </a:r>
            <a:r>
              <a:rPr lang="ja-JP" altLang="en-US" sz="1400" dirty="0">
                <a:solidFill>
                  <a:srgbClr val="FF0000"/>
                </a:solidFill>
                <a:latin typeface="HGS創英角ｺﾞｼｯｸUB" pitchFamily="50" charset="-128"/>
                <a:ea typeface="HGS創英角ｺﾞｼｯｸUB" pitchFamily="50" charset="-128"/>
              </a:rPr>
              <a:t>！</a:t>
            </a:r>
            <a:endParaRPr lang="en-US" altLang="ja-JP" sz="1400" dirty="0" smtClean="0">
              <a:solidFill>
                <a:srgbClr val="FF0000"/>
              </a:solidFill>
              <a:latin typeface="HGS創英角ｺﾞｼｯｸUB" pitchFamily="50" charset="-128"/>
              <a:ea typeface="HGS創英角ｺﾞｼｯｸUB" pitchFamily="50" charset="-128"/>
            </a:endParaRPr>
          </a:p>
          <a:p>
            <a:pPr eaLnBrk="1" hangingPunct="1">
              <a:lnSpc>
                <a:spcPts val="2400"/>
              </a:lnSpc>
              <a:spcBef>
                <a:spcPct val="0"/>
              </a:spcBef>
              <a:buFont typeface="Arial" charset="0"/>
              <a:buNone/>
              <a:defRPr/>
            </a:pPr>
            <a:r>
              <a:rPr lang="ja-JP" altLang="en-US" sz="1400" dirty="0" smtClean="0">
                <a:solidFill>
                  <a:srgbClr val="FF0000"/>
                </a:solidFill>
                <a:latin typeface="HGS創英角ｺﾞｼｯｸUB" pitchFamily="50" charset="-128"/>
                <a:ea typeface="HGS創英角ｺﾞｼｯｸUB" pitchFamily="50" charset="-128"/>
              </a:rPr>
              <a:t>★ 年間ガス</a:t>
            </a:r>
            <a:r>
              <a:rPr lang="en-US" altLang="ja-JP" sz="14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en-US" altLang="ja-JP" sz="16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5,152m</a:t>
            </a:r>
            <a:r>
              <a:rPr lang="en-US" altLang="ja-JP" sz="1600" baseline="300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3</a:t>
            </a:r>
            <a:r>
              <a:rPr lang="ja-JP" altLang="en-US" sz="2000" dirty="0" smtClean="0">
                <a:solidFill>
                  <a:srgbClr val="FF0000"/>
                </a:solidFill>
                <a:latin typeface="HGS創英角ｺﾞｼｯｸUB" pitchFamily="50" charset="-128"/>
                <a:ea typeface="HGS創英角ｺﾞｼｯｸUB" pitchFamily="50" charset="-128"/>
              </a:rPr>
              <a:t> </a:t>
            </a:r>
            <a:r>
              <a:rPr lang="ja-JP" altLang="en-US" sz="1400" dirty="0" smtClean="0">
                <a:solidFill>
                  <a:srgbClr val="FF0000"/>
                </a:solidFill>
                <a:latin typeface="HGS創英角ｺﾞｼｯｸUB" pitchFamily="50" charset="-128"/>
                <a:ea typeface="HGS創英角ｺﾞｼｯｸUB" pitchFamily="50" charset="-128"/>
              </a:rPr>
              <a:t>の省エネ！</a:t>
            </a:r>
            <a:endParaRPr lang="en-US" altLang="ja-JP" sz="1400" dirty="0" smtClean="0">
              <a:solidFill>
                <a:srgbClr val="FF0000"/>
              </a:solidFill>
              <a:latin typeface="HGS創英角ｺﾞｼｯｸUB" pitchFamily="50" charset="-128"/>
              <a:ea typeface="HGS創英角ｺﾞｼｯｸUB" pitchFamily="50" charset="-128"/>
            </a:endParaRPr>
          </a:p>
          <a:p>
            <a:pPr eaLnBrk="1" hangingPunct="1">
              <a:lnSpc>
                <a:spcPts val="2400"/>
              </a:lnSpc>
              <a:spcBef>
                <a:spcPct val="0"/>
              </a:spcBef>
              <a:buFont typeface="Arial" charset="0"/>
              <a:buNone/>
              <a:defRPr/>
            </a:pPr>
            <a:r>
              <a:rPr lang="ja-JP" altLang="en-US" sz="1400" dirty="0" smtClean="0">
                <a:solidFill>
                  <a:srgbClr val="FF0000"/>
                </a:solidFill>
                <a:latin typeface="HGS創英角ｺﾞｼｯｸUB" pitchFamily="50" charset="-128"/>
                <a:ea typeface="HGS創英角ｺﾞｼｯｸUB" pitchFamily="50" charset="-128"/>
              </a:rPr>
              <a:t>★ 年間 </a:t>
            </a:r>
            <a:r>
              <a:rPr lang="en-US" altLang="ja-JP" sz="14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en-US" altLang="ja-JP" sz="1600" dirty="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42</a:t>
            </a:r>
            <a:r>
              <a:rPr lang="en-US" altLang="ja-JP" sz="16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.5</a:t>
            </a:r>
            <a:r>
              <a:rPr lang="ja-JP" altLang="en-US" sz="16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万円</a:t>
            </a:r>
            <a:r>
              <a:rPr lang="ja-JP" altLang="en-US" sz="2000" dirty="0" smtClean="0">
                <a:solidFill>
                  <a:srgbClr val="FF0000"/>
                </a:solidFill>
                <a:latin typeface="HGS創英角ｺﾞｼｯｸUB" pitchFamily="50" charset="-128"/>
                <a:ea typeface="HGS創英角ｺﾞｼｯｸUB" pitchFamily="50" charset="-128"/>
              </a:rPr>
              <a:t> </a:t>
            </a:r>
            <a:r>
              <a:rPr lang="ja-JP" altLang="en-US" sz="1400" dirty="0" smtClean="0">
                <a:solidFill>
                  <a:srgbClr val="FF0000"/>
                </a:solidFill>
                <a:latin typeface="HGS創英角ｺﾞｼｯｸUB" pitchFamily="50" charset="-128"/>
                <a:ea typeface="HGS創英角ｺﾞｼｯｸUB" pitchFamily="50" charset="-128"/>
              </a:rPr>
              <a:t>のコスト削減！</a:t>
            </a:r>
          </a:p>
        </p:txBody>
      </p:sp>
      <p:sp>
        <p:nvSpPr>
          <p:cNvPr id="10" name="角丸四角形 9"/>
          <p:cNvSpPr/>
          <p:nvPr/>
        </p:nvSpPr>
        <p:spPr>
          <a:xfrm>
            <a:off x="453187" y="3344068"/>
            <a:ext cx="2986926" cy="562472"/>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600"/>
              </a:lnSpc>
              <a:spcBef>
                <a:spcPts val="0"/>
              </a:spcBef>
              <a:spcAft>
                <a:spcPts val="0"/>
              </a:spcAft>
              <a:defRPr/>
            </a:pPr>
            <a:r>
              <a:rPr lang="ja-JP" altLang="en-US" sz="1000" dirty="0">
                <a:solidFill>
                  <a:schemeClr val="tx1"/>
                </a:solidFill>
                <a:latin typeface="+mj-ea"/>
              </a:rPr>
              <a:t>脱衣室やベッドの上など、</a:t>
            </a:r>
            <a:r>
              <a:rPr lang="ja-JP" altLang="en-US" sz="1000" b="1" dirty="0">
                <a:solidFill>
                  <a:srgbClr val="FF0000"/>
                </a:solidFill>
                <a:latin typeface="+mj-ea"/>
              </a:rPr>
              <a:t>埃がたまりやすい場所</a:t>
            </a:r>
            <a:r>
              <a:rPr lang="ja-JP" altLang="en-US" sz="1000" dirty="0">
                <a:solidFill>
                  <a:schemeClr val="tx1"/>
                </a:solidFill>
                <a:latin typeface="+mj-ea"/>
              </a:rPr>
              <a:t>は、</a:t>
            </a:r>
            <a:endParaRPr lang="en-US" altLang="ja-JP" sz="1000" dirty="0">
              <a:solidFill>
                <a:schemeClr val="tx1"/>
              </a:solidFill>
              <a:latin typeface="+mj-ea"/>
            </a:endParaRPr>
          </a:p>
          <a:p>
            <a:pPr algn="l" fontAlgn="auto">
              <a:lnSpc>
                <a:spcPts val="1600"/>
              </a:lnSpc>
              <a:spcBef>
                <a:spcPts val="0"/>
              </a:spcBef>
              <a:spcAft>
                <a:spcPts val="0"/>
              </a:spcAft>
              <a:defRPr/>
            </a:pPr>
            <a:r>
              <a:rPr lang="ja-JP" altLang="en-US" sz="1000" dirty="0">
                <a:solidFill>
                  <a:schemeClr val="tx1"/>
                </a:solidFill>
                <a:latin typeface="+mj-ea"/>
              </a:rPr>
              <a:t>特にこまめにフィルタを清掃することをお勧めします。</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sp>
        <p:nvSpPr>
          <p:cNvPr id="12" name="テキスト ボックス 2"/>
          <p:cNvSpPr txBox="1">
            <a:spLocks noChangeArrowheads="1"/>
          </p:cNvSpPr>
          <p:nvPr/>
        </p:nvSpPr>
        <p:spPr bwMode="auto">
          <a:xfrm>
            <a:off x="387351" y="1732846"/>
            <a:ext cx="3273266" cy="73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charset="-128"/>
              </a:defRPr>
            </a:lvl9pPr>
          </a:lstStyle>
          <a:p>
            <a:pPr>
              <a:lnSpc>
                <a:spcPts val="2500"/>
              </a:lnSpc>
              <a:spcBef>
                <a:spcPct val="0"/>
              </a:spcBef>
              <a:buFont typeface="Arial" charset="0"/>
              <a:buNone/>
            </a:pPr>
            <a:r>
              <a:rPr lang="ja-JP" altLang="en-US" sz="1400" dirty="0">
                <a:latin typeface="HGP創英角ｺﾞｼｯｸUB" pitchFamily="50" charset="-128"/>
                <a:ea typeface="HGP創英角ｺﾞｼｯｸUB" pitchFamily="50" charset="-128"/>
              </a:rPr>
              <a:t>空調のフィルターを定期的（月</a:t>
            </a:r>
            <a:r>
              <a:rPr lang="en-US" altLang="ja-JP" sz="1400" dirty="0">
                <a:latin typeface="HGP創英角ｺﾞｼｯｸUB" pitchFamily="50" charset="-128"/>
                <a:ea typeface="HGP創英角ｺﾞｼｯｸUB" pitchFamily="50" charset="-128"/>
              </a:rPr>
              <a:t>1</a:t>
            </a:r>
            <a:r>
              <a:rPr lang="ja-JP" altLang="en-US" sz="1400" dirty="0">
                <a:latin typeface="HGP創英角ｺﾞｼｯｸUB" pitchFamily="50" charset="-128"/>
                <a:ea typeface="HGP創英角ｺﾞｼｯｸUB" pitchFamily="50" charset="-128"/>
              </a:rPr>
              <a:t>回程度）に</a:t>
            </a:r>
            <a:endParaRPr lang="en-US" altLang="ja-JP" sz="1400" dirty="0">
              <a:latin typeface="HGP創英角ｺﾞｼｯｸUB" pitchFamily="50" charset="-128"/>
              <a:ea typeface="HGP創英角ｺﾞｼｯｸUB" pitchFamily="50" charset="-128"/>
            </a:endParaRPr>
          </a:p>
          <a:p>
            <a:pPr>
              <a:lnSpc>
                <a:spcPts val="2500"/>
              </a:lnSpc>
              <a:spcBef>
                <a:spcPct val="0"/>
              </a:spcBef>
              <a:buFont typeface="Arial" charset="0"/>
              <a:buNone/>
            </a:pPr>
            <a:r>
              <a:rPr lang="ja-JP" altLang="en-US" sz="1400" dirty="0">
                <a:latin typeface="HGP創英角ｺﾞｼｯｸUB" pitchFamily="50" charset="-128"/>
                <a:ea typeface="HGP創英角ｺﾞｼｯｸUB" pitchFamily="50" charset="-128"/>
              </a:rPr>
              <a:t>清掃すると</a:t>
            </a:r>
            <a:r>
              <a:rPr lang="en-US" altLang="ja-JP" sz="1400" dirty="0">
                <a:latin typeface="HGP創英角ｺﾞｼｯｸUB" pitchFamily="50" charset="-128"/>
                <a:ea typeface="HGP創英角ｺﾞｼｯｸUB" pitchFamily="50" charset="-128"/>
              </a:rPr>
              <a:t>…</a:t>
            </a:r>
          </a:p>
        </p:txBody>
      </p:sp>
      <p:sp>
        <p:nvSpPr>
          <p:cNvPr id="13" name="下矢印 12"/>
          <p:cNvSpPr/>
          <p:nvPr/>
        </p:nvSpPr>
        <p:spPr>
          <a:xfrm rot="16200000">
            <a:off x="3587267" y="1912980"/>
            <a:ext cx="578747" cy="384043"/>
          </a:xfrm>
          <a:prstGeom prst="downArrow">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t>　</a:t>
            </a:r>
          </a:p>
        </p:txBody>
      </p:sp>
      <p:pic>
        <p:nvPicPr>
          <p:cNvPr id="14" name="Picture 23" descr="C:\Users\1-NishiiY\AppData\Local\Microsoft\Windows\Temporary Internet Files\Content.IE5\X7VHIV34\MC90043261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709" y="2851249"/>
            <a:ext cx="445604"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2"/>
          <p:cNvSpPr txBox="1">
            <a:spLocks noChangeArrowheads="1"/>
          </p:cNvSpPr>
          <p:nvPr/>
        </p:nvSpPr>
        <p:spPr bwMode="auto">
          <a:xfrm>
            <a:off x="996945" y="2838549"/>
            <a:ext cx="23036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eaLnBrk="1" hangingPunct="1">
              <a:spcBef>
                <a:spcPct val="0"/>
              </a:spcBef>
              <a:buFont typeface="Arial" charset="0"/>
              <a:buNone/>
              <a:defRPr/>
            </a:pPr>
            <a:r>
              <a:rPr lang="ja-JP" altLang="en-US" sz="1400" dirty="0" smtClean="0">
                <a:solidFill>
                  <a:srgbClr val="FF33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省エネのポイント！</a:t>
            </a:r>
          </a:p>
        </p:txBody>
      </p:sp>
      <p:sp>
        <p:nvSpPr>
          <p:cNvPr id="16" name="メモ 15"/>
          <p:cNvSpPr/>
          <p:nvPr/>
        </p:nvSpPr>
        <p:spPr>
          <a:xfrm>
            <a:off x="387350" y="2754413"/>
            <a:ext cx="3052763" cy="1152128"/>
          </a:xfrm>
          <a:prstGeom prst="foldedCorner">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pic>
        <p:nvPicPr>
          <p:cNvPr id="17" name="図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6227" y="2898428"/>
            <a:ext cx="1450882" cy="114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64239" y="2898428"/>
            <a:ext cx="1500768" cy="114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角丸四角形 19"/>
          <p:cNvSpPr/>
          <p:nvPr/>
        </p:nvSpPr>
        <p:spPr>
          <a:xfrm>
            <a:off x="4799274" y="4292173"/>
            <a:ext cx="1795264" cy="382249"/>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800"/>
              </a:lnSpc>
              <a:spcBef>
                <a:spcPts val="0"/>
              </a:spcBef>
              <a:spcAft>
                <a:spcPts val="0"/>
              </a:spcAft>
              <a:defRPr/>
            </a:pPr>
            <a:r>
              <a:rPr lang="ja-JP" altLang="en-US" sz="1000" dirty="0">
                <a:solidFill>
                  <a:schemeClr val="tx1"/>
                </a:solidFill>
                <a:latin typeface="+mj-ea"/>
                <a:ea typeface="+mj-ea"/>
              </a:rPr>
              <a:t>エアコンや給気口の目詰まり</a:t>
            </a:r>
            <a:endParaRPr lang="en-US" altLang="ja-JP" sz="1000" b="1" dirty="0">
              <a:solidFill>
                <a:schemeClr val="tx2"/>
              </a:solidFill>
              <a:latin typeface="+mj-ea"/>
              <a:ea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sp>
        <p:nvSpPr>
          <p:cNvPr id="21" name="角丸四角形 20"/>
          <p:cNvSpPr/>
          <p:nvPr/>
        </p:nvSpPr>
        <p:spPr>
          <a:xfrm>
            <a:off x="395536" y="4817492"/>
            <a:ext cx="2953047" cy="253975"/>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100"/>
              </a:lnSpc>
              <a:spcBef>
                <a:spcPts val="0"/>
              </a:spcBef>
              <a:spcAft>
                <a:spcPts val="0"/>
              </a:spcAft>
              <a:defRPr/>
            </a:pPr>
            <a:r>
              <a:rPr lang="en-US" altLang="ja-JP" sz="800" dirty="0">
                <a:solidFill>
                  <a:schemeClr val="tx1"/>
                </a:solidFill>
                <a:latin typeface="+mj-ea"/>
                <a:ea typeface="+mj-ea"/>
              </a:rPr>
              <a:t>※</a:t>
            </a:r>
            <a:r>
              <a:rPr lang="ja-JP" altLang="en-US" sz="800" dirty="0">
                <a:solidFill>
                  <a:schemeClr val="tx1"/>
                </a:solidFill>
                <a:latin typeface="+mj-ea"/>
                <a:ea typeface="+mj-ea"/>
              </a:rPr>
              <a:t>ガス単価は、年間の平均単価を採用しています。</a:t>
            </a:r>
            <a:endParaRPr lang="en-US" altLang="ja-JP" sz="800" b="1" dirty="0">
              <a:solidFill>
                <a:schemeClr val="tx1"/>
              </a:solidFill>
              <a:latin typeface="+mj-ea"/>
              <a:ea typeface="+mj-ea"/>
            </a:endParaRPr>
          </a:p>
          <a:p>
            <a:pPr algn="l" fontAlgn="auto">
              <a:lnSpc>
                <a:spcPts val="2800"/>
              </a:lnSpc>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pic>
        <p:nvPicPr>
          <p:cNvPr id="22" name="Picture 2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 y="4050556"/>
            <a:ext cx="4475423"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角丸四角形 23"/>
          <p:cNvSpPr/>
          <p:nvPr/>
        </p:nvSpPr>
        <p:spPr>
          <a:xfrm>
            <a:off x="453187" y="5778748"/>
            <a:ext cx="6639812" cy="576064"/>
          </a:xfrm>
          <a:prstGeom prst="round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600"/>
              </a:lnSpc>
              <a:spcBef>
                <a:spcPts val="0"/>
              </a:spcBef>
              <a:spcAft>
                <a:spcPts val="0"/>
              </a:spcAft>
              <a:defRPr/>
            </a:pPr>
            <a:r>
              <a:rPr lang="ja-JP" altLang="en-US" sz="1200" b="1" dirty="0">
                <a:solidFill>
                  <a:schemeClr val="tx2"/>
                </a:solidFill>
                <a:latin typeface="+mj-ea"/>
                <a:ea typeface="+mj-ea"/>
              </a:rPr>
              <a:t>◆　</a:t>
            </a:r>
            <a:r>
              <a:rPr lang="ja-JP" altLang="en-US" sz="1200" b="1" dirty="0" smtClean="0">
                <a:solidFill>
                  <a:schemeClr val="tx2"/>
                </a:solidFill>
                <a:latin typeface="+mj-ea"/>
                <a:ea typeface="+mj-ea"/>
              </a:rPr>
              <a:t>施設</a:t>
            </a:r>
            <a:r>
              <a:rPr lang="en-US" altLang="ja-JP" sz="1200" b="1" dirty="0" smtClean="0">
                <a:solidFill>
                  <a:schemeClr val="tx2"/>
                </a:solidFill>
                <a:latin typeface="+mj-ea"/>
                <a:ea typeface="+mj-ea"/>
              </a:rPr>
              <a:t>G</a:t>
            </a:r>
            <a:r>
              <a:rPr lang="ja-JP" altLang="en-US" sz="1200" b="1" dirty="0" smtClean="0">
                <a:solidFill>
                  <a:srgbClr val="1F497D"/>
                </a:solidFill>
                <a:latin typeface="+mn-ea"/>
              </a:rPr>
              <a:t>の</a:t>
            </a:r>
            <a:r>
              <a:rPr lang="ja-JP" altLang="en-US" sz="1200" b="1" dirty="0">
                <a:solidFill>
                  <a:schemeClr val="tx2"/>
                </a:solidFill>
                <a:latin typeface="+mj-ea"/>
              </a:rPr>
              <a:t>事例</a:t>
            </a:r>
            <a:endParaRPr lang="en-US" altLang="ja-JP" sz="1200" b="1" dirty="0">
              <a:solidFill>
                <a:schemeClr val="tx2"/>
              </a:solidFill>
              <a:latin typeface="+mj-ea"/>
              <a:ea typeface="+mj-ea"/>
            </a:endParaRPr>
          </a:p>
          <a:p>
            <a:pPr algn="l" fontAlgn="auto">
              <a:lnSpc>
                <a:spcPts val="1600"/>
              </a:lnSpc>
              <a:spcBef>
                <a:spcPts val="0"/>
              </a:spcBef>
              <a:spcAft>
                <a:spcPts val="0"/>
              </a:spcAft>
              <a:defRPr/>
            </a:pPr>
            <a:r>
              <a:rPr lang="ja-JP" altLang="en-US" sz="1600" b="1" dirty="0">
                <a:solidFill>
                  <a:schemeClr val="tx1"/>
                </a:solidFill>
                <a:latin typeface="+mj-ea"/>
              </a:rPr>
              <a:t>　　</a:t>
            </a:r>
            <a:r>
              <a:rPr lang="ja-JP" altLang="en-US" sz="1400" b="1" dirty="0">
                <a:solidFill>
                  <a:schemeClr val="tx1"/>
                </a:solidFill>
                <a:latin typeface="+mj-ea"/>
              </a:rPr>
              <a:t>冷房時、吸収式冷温水機の冷水出口温度が常時</a:t>
            </a:r>
            <a:r>
              <a:rPr lang="en-US" altLang="ja-JP" sz="1400" b="1" dirty="0">
                <a:solidFill>
                  <a:schemeClr val="tx1"/>
                </a:solidFill>
                <a:latin typeface="+mj-ea"/>
              </a:rPr>
              <a:t>7℃</a:t>
            </a:r>
            <a:r>
              <a:rPr lang="ja-JP" altLang="en-US" sz="1400" b="1" dirty="0">
                <a:solidFill>
                  <a:schemeClr val="tx1"/>
                </a:solidFill>
                <a:latin typeface="+mj-ea"/>
              </a:rPr>
              <a:t>に設定されている。</a:t>
            </a:r>
            <a:endParaRPr lang="en-US" altLang="ja-JP" sz="14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sp>
        <p:nvSpPr>
          <p:cNvPr id="25" name="正方形/長方形 14"/>
          <p:cNvSpPr>
            <a:spLocks noChangeArrowheads="1"/>
          </p:cNvSpPr>
          <p:nvPr/>
        </p:nvSpPr>
        <p:spPr bwMode="auto">
          <a:xfrm>
            <a:off x="212947" y="5418708"/>
            <a:ext cx="6807362" cy="369332"/>
          </a:xfrm>
          <a:prstGeom prst="rect">
            <a:avLst/>
          </a:prstGeom>
          <a:noFill/>
          <a:ln>
            <a:noFill/>
          </a:ln>
          <a:extLst/>
        </p:spPr>
        <p:txBody>
          <a:bodyPr wrap="square">
            <a:spAutoFit/>
          </a:bodyPr>
          <a:lstStyle/>
          <a:p>
            <a:pPr algn="l"/>
            <a:r>
              <a:rPr lang="ja-JP" altLang="en-US" sz="1800" b="1" dirty="0">
                <a:solidFill>
                  <a:srgbClr val="000000"/>
                </a:solidFill>
                <a:latin typeface="Calibri" pitchFamily="34" charset="0"/>
              </a:rPr>
              <a:t>空調－３　吸収式冷温水機の冷水出口温度調整で約</a:t>
            </a:r>
            <a:r>
              <a:rPr lang="en-US" altLang="ja-JP" sz="1800" b="1" dirty="0">
                <a:solidFill>
                  <a:srgbClr val="000000"/>
                </a:solidFill>
                <a:latin typeface="Calibri" pitchFamily="34" charset="0"/>
              </a:rPr>
              <a:t>8</a:t>
            </a:r>
            <a:r>
              <a:rPr lang="ja-JP" altLang="en-US" sz="1800" b="1" dirty="0">
                <a:solidFill>
                  <a:srgbClr val="000000"/>
                </a:solidFill>
                <a:latin typeface="Calibri" pitchFamily="34" charset="0"/>
              </a:rPr>
              <a:t>％の省エネ！</a:t>
            </a:r>
          </a:p>
        </p:txBody>
      </p:sp>
      <p:sp>
        <p:nvSpPr>
          <p:cNvPr id="26" name="角丸四角形 25"/>
          <p:cNvSpPr/>
          <p:nvPr/>
        </p:nvSpPr>
        <p:spPr>
          <a:xfrm>
            <a:off x="395536" y="6303045"/>
            <a:ext cx="6697463" cy="880005"/>
          </a:xfrm>
          <a:prstGeom prst="roundRect">
            <a:avLst/>
          </a:prstGeom>
          <a:solidFill>
            <a:schemeClr val="accent1">
              <a:lumMod val="20000"/>
              <a:lumOff val="80000"/>
              <a:alpha val="53000"/>
            </a:schemeClr>
          </a:solidFill>
          <a:ln w="444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27" name="テキスト ボックス 2"/>
          <p:cNvSpPr txBox="1">
            <a:spLocks noChangeArrowheads="1"/>
          </p:cNvSpPr>
          <p:nvPr/>
        </p:nvSpPr>
        <p:spPr bwMode="auto">
          <a:xfrm>
            <a:off x="3698031" y="6282804"/>
            <a:ext cx="3322278"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eaLnBrk="1" hangingPunct="1">
              <a:lnSpc>
                <a:spcPts val="2100"/>
              </a:lnSpc>
              <a:spcBef>
                <a:spcPct val="0"/>
              </a:spcBef>
              <a:buFont typeface="Arial" charset="0"/>
              <a:buNone/>
              <a:defRPr/>
            </a:pPr>
            <a:r>
              <a:rPr lang="ja-JP" altLang="en-US" sz="1400" dirty="0" smtClean="0">
                <a:solidFill>
                  <a:srgbClr val="FF0000"/>
                </a:solidFill>
                <a:latin typeface="HGS創英角ｺﾞｼｯｸUB" pitchFamily="50" charset="-128"/>
                <a:ea typeface="HGS創英角ｺﾞｼｯｸUB" pitchFamily="50" charset="-128"/>
              </a:rPr>
              <a:t>★ ガス消費量が 約 </a:t>
            </a:r>
            <a:r>
              <a:rPr lang="en-US" altLang="ja-JP" sz="1600" b="1"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8</a:t>
            </a:r>
            <a:r>
              <a:rPr lang="ja-JP" altLang="en-US" sz="1600" b="1"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a:t>
            </a:r>
            <a:r>
              <a:rPr lang="ja-JP" altLang="en-US" sz="2000" b="1"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ja-JP" altLang="en-US" sz="1400" dirty="0" smtClean="0">
                <a:solidFill>
                  <a:srgbClr val="FF0000"/>
                </a:solidFill>
                <a:latin typeface="HGS創英角ｺﾞｼｯｸUB" pitchFamily="50" charset="-128"/>
                <a:ea typeface="HGS創英角ｺﾞｼｯｸUB" pitchFamily="50" charset="-128"/>
              </a:rPr>
              <a:t>削減</a:t>
            </a:r>
            <a:r>
              <a:rPr lang="ja-JP" altLang="en-US" sz="1400" dirty="0">
                <a:solidFill>
                  <a:srgbClr val="FF0000"/>
                </a:solidFill>
                <a:latin typeface="HGS創英角ｺﾞｼｯｸUB" pitchFamily="50" charset="-128"/>
                <a:ea typeface="HGS創英角ｺﾞｼｯｸUB" pitchFamily="50" charset="-128"/>
              </a:rPr>
              <a:t>！</a:t>
            </a:r>
            <a:endParaRPr lang="en-US" altLang="ja-JP" sz="1400" dirty="0" smtClean="0">
              <a:solidFill>
                <a:srgbClr val="FF0000"/>
              </a:solidFill>
              <a:latin typeface="HGS創英角ｺﾞｼｯｸUB" pitchFamily="50" charset="-128"/>
              <a:ea typeface="HGS創英角ｺﾞｼｯｸUB" pitchFamily="50" charset="-128"/>
            </a:endParaRPr>
          </a:p>
          <a:p>
            <a:pPr eaLnBrk="1" hangingPunct="1">
              <a:lnSpc>
                <a:spcPts val="2100"/>
              </a:lnSpc>
              <a:spcBef>
                <a:spcPct val="0"/>
              </a:spcBef>
              <a:buFont typeface="Arial" charset="0"/>
              <a:buNone/>
              <a:defRPr/>
            </a:pPr>
            <a:r>
              <a:rPr lang="ja-JP" altLang="en-US" sz="1400" dirty="0" smtClean="0">
                <a:solidFill>
                  <a:srgbClr val="FF0000"/>
                </a:solidFill>
                <a:latin typeface="HGS創英角ｺﾞｼｯｸUB" pitchFamily="50" charset="-128"/>
                <a:ea typeface="HGS創英角ｺﾞｼｯｸUB" pitchFamily="50" charset="-128"/>
              </a:rPr>
              <a:t>★ 年間ガス </a:t>
            </a:r>
            <a:r>
              <a:rPr lang="en-US" altLang="ja-JP" sz="14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en-US" altLang="ja-JP" sz="16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825m</a:t>
            </a:r>
            <a:r>
              <a:rPr lang="en-US" altLang="ja-JP" sz="1600" baseline="300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3</a:t>
            </a:r>
            <a:r>
              <a:rPr lang="ja-JP" altLang="en-US" sz="2000" dirty="0" smtClean="0">
                <a:solidFill>
                  <a:srgbClr val="FF0000"/>
                </a:solidFill>
                <a:latin typeface="HGS創英角ｺﾞｼｯｸUB" pitchFamily="50" charset="-128"/>
                <a:ea typeface="HGS創英角ｺﾞｼｯｸUB" pitchFamily="50" charset="-128"/>
              </a:rPr>
              <a:t> </a:t>
            </a:r>
            <a:r>
              <a:rPr lang="ja-JP" altLang="en-US" sz="1400" dirty="0" smtClean="0">
                <a:solidFill>
                  <a:srgbClr val="FF0000"/>
                </a:solidFill>
                <a:latin typeface="HGS創英角ｺﾞｼｯｸUB" pitchFamily="50" charset="-128"/>
                <a:ea typeface="HGS創英角ｺﾞｼｯｸUB" pitchFamily="50" charset="-128"/>
              </a:rPr>
              <a:t>の省エネ！</a:t>
            </a:r>
            <a:endParaRPr lang="en-US" altLang="ja-JP" sz="1400" dirty="0" smtClean="0">
              <a:solidFill>
                <a:srgbClr val="FF0000"/>
              </a:solidFill>
              <a:latin typeface="HGS創英角ｺﾞｼｯｸUB" pitchFamily="50" charset="-128"/>
              <a:ea typeface="HGS創英角ｺﾞｼｯｸUB" pitchFamily="50" charset="-128"/>
            </a:endParaRPr>
          </a:p>
          <a:p>
            <a:pPr eaLnBrk="1" hangingPunct="1">
              <a:lnSpc>
                <a:spcPts val="2100"/>
              </a:lnSpc>
              <a:spcBef>
                <a:spcPct val="0"/>
              </a:spcBef>
              <a:buFont typeface="Arial" charset="0"/>
              <a:buNone/>
              <a:defRPr/>
            </a:pPr>
            <a:r>
              <a:rPr lang="ja-JP" altLang="en-US" sz="1400" dirty="0" smtClean="0">
                <a:solidFill>
                  <a:srgbClr val="FF0000"/>
                </a:solidFill>
                <a:latin typeface="HGS創英角ｺﾞｼｯｸUB" pitchFamily="50" charset="-128"/>
                <a:ea typeface="HGS創英角ｺﾞｼｯｸUB" pitchFamily="50" charset="-128"/>
              </a:rPr>
              <a:t>★ 年間 </a:t>
            </a:r>
            <a:r>
              <a:rPr lang="en-US" altLang="ja-JP" sz="14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 </a:t>
            </a:r>
            <a:r>
              <a:rPr lang="en-US" altLang="ja-JP" sz="16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8.0</a:t>
            </a:r>
            <a:r>
              <a:rPr lang="ja-JP" altLang="en-US" sz="1600" dirty="0" smtClean="0">
                <a:solidFill>
                  <a:srgbClr val="FF00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万円</a:t>
            </a:r>
            <a:r>
              <a:rPr lang="ja-JP" altLang="en-US" sz="2000" dirty="0" smtClean="0">
                <a:solidFill>
                  <a:srgbClr val="FF0000"/>
                </a:solidFill>
                <a:latin typeface="HGS創英角ｺﾞｼｯｸUB" pitchFamily="50" charset="-128"/>
                <a:ea typeface="HGS創英角ｺﾞｼｯｸUB" pitchFamily="50" charset="-128"/>
              </a:rPr>
              <a:t> </a:t>
            </a:r>
            <a:r>
              <a:rPr lang="ja-JP" altLang="en-US" sz="1400" dirty="0" smtClean="0">
                <a:solidFill>
                  <a:srgbClr val="FF0000"/>
                </a:solidFill>
                <a:latin typeface="HGS創英角ｺﾞｼｯｸUB" pitchFamily="50" charset="-128"/>
                <a:ea typeface="HGS創英角ｺﾞｼｯｸUB" pitchFamily="50" charset="-128"/>
              </a:rPr>
              <a:t>のコスト削減！</a:t>
            </a:r>
          </a:p>
        </p:txBody>
      </p:sp>
      <p:sp>
        <p:nvSpPr>
          <p:cNvPr id="28" name="テキスト ボックス 2"/>
          <p:cNvSpPr txBox="1">
            <a:spLocks noChangeArrowheads="1"/>
          </p:cNvSpPr>
          <p:nvPr/>
        </p:nvSpPr>
        <p:spPr bwMode="auto">
          <a:xfrm>
            <a:off x="408334" y="6570836"/>
            <a:ext cx="28538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charset="-128"/>
              </a:defRPr>
            </a:lvl9pPr>
          </a:lstStyle>
          <a:p>
            <a:pPr>
              <a:spcBef>
                <a:spcPct val="0"/>
              </a:spcBef>
              <a:buFont typeface="Arial" charset="0"/>
              <a:buNone/>
            </a:pPr>
            <a:r>
              <a:rPr lang="ja-JP" altLang="en-US" sz="1400" dirty="0">
                <a:latin typeface="HGP創英角ｺﾞｼｯｸUB" pitchFamily="50" charset="-128"/>
                <a:ea typeface="HGP創英角ｺﾞｼｯｸUB" pitchFamily="50" charset="-128"/>
              </a:rPr>
              <a:t>冷水出口温度を</a:t>
            </a:r>
            <a:r>
              <a:rPr lang="en-US" altLang="ja-JP" sz="1400" dirty="0">
                <a:latin typeface="HGP創英角ｺﾞｼｯｸUB" pitchFamily="50" charset="-128"/>
                <a:ea typeface="HGP創英角ｺﾞｼｯｸUB" pitchFamily="50" charset="-128"/>
              </a:rPr>
              <a:t>10</a:t>
            </a:r>
            <a:r>
              <a:rPr lang="ja-JP" altLang="en-US" sz="1400" dirty="0">
                <a:latin typeface="HGP創英角ｺﾞｼｯｸUB" pitchFamily="50" charset="-128"/>
                <a:ea typeface="HGP創英角ｺﾞｼｯｸUB" pitchFamily="50" charset="-128"/>
              </a:rPr>
              <a:t>℃に上げると</a:t>
            </a:r>
            <a:r>
              <a:rPr lang="en-US" altLang="ja-JP" sz="1400" dirty="0">
                <a:latin typeface="HGP創英角ｺﾞｼｯｸUB" pitchFamily="50" charset="-128"/>
                <a:ea typeface="HGP創英角ｺﾞｼｯｸUB" pitchFamily="50" charset="-128"/>
              </a:rPr>
              <a:t>…</a:t>
            </a:r>
            <a:endParaRPr lang="ja-JP" altLang="en-US" sz="1400" dirty="0">
              <a:latin typeface="HGP創英角ｺﾞｼｯｸUB" pitchFamily="50" charset="-128"/>
              <a:ea typeface="HGP創英角ｺﾞｼｯｸUB" pitchFamily="50" charset="-128"/>
            </a:endParaRPr>
          </a:p>
        </p:txBody>
      </p:sp>
      <p:sp>
        <p:nvSpPr>
          <p:cNvPr id="29" name="下矢印 28"/>
          <p:cNvSpPr/>
          <p:nvPr/>
        </p:nvSpPr>
        <p:spPr>
          <a:xfrm rot="16200000">
            <a:off x="3115347" y="6553249"/>
            <a:ext cx="647701" cy="394843"/>
          </a:xfrm>
          <a:prstGeom prst="downArrow">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t>　</a:t>
            </a:r>
          </a:p>
        </p:txBody>
      </p:sp>
      <p:pic>
        <p:nvPicPr>
          <p:cNvPr id="40" name="Picture 14"/>
          <p:cNvPicPr>
            <a:picLocks noChangeAspect="1" noChangeArrowheads="1"/>
          </p:cNvPicPr>
          <p:nvPr/>
        </p:nvPicPr>
        <p:blipFill>
          <a:blip r:embed="rId6">
            <a:extLst>
              <a:ext uri="{28A0092B-C50C-407E-A947-70E740481C1C}">
                <a14:useLocalDpi xmlns:a14="http://schemas.microsoft.com/office/drawing/2010/main" val="0"/>
              </a:ext>
            </a:extLst>
          </a:blip>
          <a:srcRect l="4311" t="2278" r="11180" b="17056"/>
          <a:stretch>
            <a:fillRect/>
          </a:stretch>
        </p:blipFill>
        <p:spPr bwMode="auto">
          <a:xfrm>
            <a:off x="2675011" y="7373864"/>
            <a:ext cx="1753692" cy="1646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角丸四角形 40"/>
          <p:cNvSpPr/>
          <p:nvPr/>
        </p:nvSpPr>
        <p:spPr>
          <a:xfrm>
            <a:off x="422745" y="7731486"/>
            <a:ext cx="2252266" cy="835844"/>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600"/>
              </a:lnSpc>
              <a:spcBef>
                <a:spcPts val="0"/>
              </a:spcBef>
              <a:spcAft>
                <a:spcPts val="0"/>
              </a:spcAft>
              <a:defRPr/>
            </a:pPr>
            <a:r>
              <a:rPr lang="ja-JP" altLang="en-US" sz="1000" dirty="0">
                <a:solidFill>
                  <a:schemeClr val="tx1"/>
                </a:solidFill>
                <a:latin typeface="+mj-ea"/>
              </a:rPr>
              <a:t>吸収式冷温水機の</a:t>
            </a:r>
            <a:r>
              <a:rPr lang="ja-JP" altLang="en-US" sz="1000" b="1" dirty="0">
                <a:solidFill>
                  <a:srgbClr val="FF0000"/>
                </a:solidFill>
                <a:latin typeface="+mj-ea"/>
              </a:rPr>
              <a:t>冷温水出口温度</a:t>
            </a:r>
            <a:endParaRPr lang="en-US" altLang="ja-JP" sz="1000" b="1" dirty="0">
              <a:solidFill>
                <a:srgbClr val="FF0000"/>
              </a:solidFill>
              <a:latin typeface="+mj-ea"/>
            </a:endParaRPr>
          </a:p>
          <a:p>
            <a:pPr algn="l" fontAlgn="auto">
              <a:lnSpc>
                <a:spcPts val="1600"/>
              </a:lnSpc>
              <a:spcBef>
                <a:spcPts val="0"/>
              </a:spcBef>
              <a:spcAft>
                <a:spcPts val="0"/>
              </a:spcAft>
              <a:defRPr/>
            </a:pPr>
            <a:r>
              <a:rPr lang="ja-JP" altLang="en-US" sz="1000" dirty="0">
                <a:solidFill>
                  <a:schemeClr val="tx1"/>
                </a:solidFill>
                <a:latin typeface="+mj-ea"/>
              </a:rPr>
              <a:t>の設定を緩和することにより、ガスの</a:t>
            </a:r>
            <a:endParaRPr lang="en-US" altLang="ja-JP" sz="1000" dirty="0">
              <a:solidFill>
                <a:schemeClr val="tx1"/>
              </a:solidFill>
              <a:latin typeface="+mj-ea"/>
            </a:endParaRPr>
          </a:p>
          <a:p>
            <a:pPr algn="l" fontAlgn="auto">
              <a:lnSpc>
                <a:spcPts val="1600"/>
              </a:lnSpc>
              <a:spcBef>
                <a:spcPts val="0"/>
              </a:spcBef>
              <a:spcAft>
                <a:spcPts val="0"/>
              </a:spcAft>
              <a:defRPr/>
            </a:pPr>
            <a:r>
              <a:rPr lang="ja-JP" altLang="en-US" sz="1000" dirty="0">
                <a:solidFill>
                  <a:schemeClr val="tx1"/>
                </a:solidFill>
                <a:latin typeface="+mj-ea"/>
              </a:rPr>
              <a:t>消費量は削減されます。</a:t>
            </a:r>
            <a:endParaRPr lang="en-US" altLang="ja-JP" sz="1000" b="1" dirty="0">
              <a:solidFill>
                <a:schemeClr val="tx2"/>
              </a:solidFill>
              <a:latin typeface="+mj-ea"/>
              <a:ea typeface="+mj-ea"/>
            </a:endParaRPr>
          </a:p>
        </p:txBody>
      </p:sp>
      <p:pic>
        <p:nvPicPr>
          <p:cNvPr id="42" name="Picture 23" descr="C:\Users\1-NishiiY\AppData\Local\Microsoft\Windows\Temporary Internet Files\Content.IE5\X7VHIV34\MC90043261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55" y="7345749"/>
            <a:ext cx="452438" cy="3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テキスト ボックス 2"/>
          <p:cNvSpPr txBox="1">
            <a:spLocks noChangeArrowheads="1"/>
          </p:cNvSpPr>
          <p:nvPr/>
        </p:nvSpPr>
        <p:spPr bwMode="auto">
          <a:xfrm>
            <a:off x="828055" y="7333049"/>
            <a:ext cx="19207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16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1600">
                <a:solidFill>
                  <a:schemeClr val="tx1"/>
                </a:solidFill>
                <a:latin typeface="Calibri" pitchFamily="34" charset="0"/>
                <a:ea typeface="ＭＳ Ｐゴシック" pitchFamily="50" charset="-128"/>
              </a:defRPr>
            </a:lvl9pPr>
          </a:lstStyle>
          <a:p>
            <a:pPr eaLnBrk="1" hangingPunct="1">
              <a:spcBef>
                <a:spcPct val="0"/>
              </a:spcBef>
              <a:buFont typeface="Arial" charset="0"/>
              <a:buNone/>
              <a:defRPr/>
            </a:pPr>
            <a:r>
              <a:rPr lang="ja-JP" altLang="en-US" sz="1400" dirty="0" smtClean="0">
                <a:solidFill>
                  <a:srgbClr val="FF3300"/>
                </a:solidFill>
                <a:effectLst>
                  <a:outerShdw blurRad="38100" dist="38100" dir="2700000" algn="tl">
                    <a:srgbClr val="000000">
                      <a:alpha val="43137"/>
                    </a:srgbClr>
                  </a:outerShdw>
                </a:effectLst>
                <a:latin typeface="HGS創英角ｺﾞｼｯｸUB" pitchFamily="50" charset="-128"/>
                <a:ea typeface="HGS創英角ｺﾞｼｯｸUB" pitchFamily="50" charset="-128"/>
              </a:rPr>
              <a:t>省エネのポイント！</a:t>
            </a:r>
          </a:p>
        </p:txBody>
      </p:sp>
      <p:sp>
        <p:nvSpPr>
          <p:cNvPr id="44" name="メモ 43"/>
          <p:cNvSpPr/>
          <p:nvPr/>
        </p:nvSpPr>
        <p:spPr>
          <a:xfrm>
            <a:off x="323851" y="7261042"/>
            <a:ext cx="4475424" cy="1755857"/>
          </a:xfrm>
          <a:prstGeom prst="foldedCorner">
            <a:avLst/>
          </a:prstGeom>
          <a:no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45" name="角丸四角形 44"/>
          <p:cNvSpPr/>
          <p:nvPr/>
        </p:nvSpPr>
        <p:spPr>
          <a:xfrm>
            <a:off x="5455898" y="9462859"/>
            <a:ext cx="1493085" cy="348337"/>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800"/>
              </a:lnSpc>
              <a:spcBef>
                <a:spcPts val="0"/>
              </a:spcBef>
              <a:spcAft>
                <a:spcPts val="0"/>
              </a:spcAft>
              <a:defRPr/>
            </a:pPr>
            <a:r>
              <a:rPr lang="ja-JP" altLang="en-US" sz="900" dirty="0">
                <a:solidFill>
                  <a:schemeClr val="tx1"/>
                </a:solidFill>
                <a:latin typeface="+mj-ea"/>
                <a:ea typeface="+mj-ea"/>
              </a:rPr>
              <a:t>吸収式冷温水機</a:t>
            </a: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sp>
        <p:nvSpPr>
          <p:cNvPr id="46" name="角丸四角形 45"/>
          <p:cNvSpPr/>
          <p:nvPr/>
        </p:nvSpPr>
        <p:spPr>
          <a:xfrm>
            <a:off x="612279" y="8597205"/>
            <a:ext cx="1872010" cy="419694"/>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300"/>
              </a:lnSpc>
              <a:spcBef>
                <a:spcPts val="0"/>
              </a:spcBef>
              <a:spcAft>
                <a:spcPts val="0"/>
              </a:spcAft>
              <a:defRPr/>
            </a:pPr>
            <a:r>
              <a:rPr lang="ja-JP" altLang="en-US" sz="800" dirty="0">
                <a:solidFill>
                  <a:schemeClr val="tx1"/>
                </a:solidFill>
                <a:latin typeface="+mj-ea"/>
              </a:rPr>
              <a:t>出典：ビル省エネ手帳</a:t>
            </a:r>
            <a:r>
              <a:rPr lang="en-US" altLang="ja-JP" sz="800" dirty="0">
                <a:solidFill>
                  <a:schemeClr val="tx1"/>
                </a:solidFill>
                <a:latin typeface="+mj-ea"/>
              </a:rPr>
              <a:t>2013</a:t>
            </a:r>
          </a:p>
          <a:p>
            <a:pPr algn="l" fontAlgn="auto">
              <a:lnSpc>
                <a:spcPts val="1300"/>
              </a:lnSpc>
              <a:spcBef>
                <a:spcPts val="0"/>
              </a:spcBef>
              <a:spcAft>
                <a:spcPts val="0"/>
              </a:spcAft>
              <a:defRPr/>
            </a:pPr>
            <a:r>
              <a:rPr lang="ja-JP" altLang="en-US" sz="800" dirty="0">
                <a:solidFill>
                  <a:schemeClr val="tx1"/>
                </a:solidFill>
                <a:latin typeface="+mj-ea"/>
              </a:rPr>
              <a:t>　　　　（</a:t>
            </a:r>
            <a:r>
              <a:rPr lang="en-US" altLang="ja-JP" sz="800" dirty="0">
                <a:solidFill>
                  <a:schemeClr val="tx1"/>
                </a:solidFill>
                <a:latin typeface="+mj-ea"/>
              </a:rPr>
              <a:t>(</a:t>
            </a:r>
            <a:r>
              <a:rPr lang="ja-JP" altLang="en-US" sz="800" dirty="0">
                <a:solidFill>
                  <a:schemeClr val="tx1"/>
                </a:solidFill>
                <a:latin typeface="+mj-ea"/>
              </a:rPr>
              <a:t>一財）省エネルギーセンター）</a:t>
            </a:r>
            <a:endParaRPr lang="en-US" altLang="ja-JP" sz="800" b="1" dirty="0">
              <a:solidFill>
                <a:schemeClr val="tx2"/>
              </a:solidFill>
              <a:latin typeface="+mj-ea"/>
              <a:ea typeface="+mj-ea"/>
            </a:endParaRPr>
          </a:p>
        </p:txBody>
      </p:sp>
      <p:pic>
        <p:nvPicPr>
          <p:cNvPr id="47" name="Picture 16"/>
          <p:cNvPicPr>
            <a:picLocks noChangeAspect="1" noChangeArrowheads="1"/>
          </p:cNvPicPr>
          <p:nvPr/>
        </p:nvPicPr>
        <p:blipFill>
          <a:blip r:embed="rId7">
            <a:extLst>
              <a:ext uri="{28A0092B-C50C-407E-A947-70E740481C1C}">
                <a14:useLocalDpi xmlns:a14="http://schemas.microsoft.com/office/drawing/2010/main" val="0"/>
              </a:ext>
            </a:extLst>
          </a:blip>
          <a:srcRect l="616" r="35754"/>
          <a:stretch>
            <a:fillRect/>
          </a:stretch>
        </p:blipFill>
        <p:spPr bwMode="auto">
          <a:xfrm>
            <a:off x="5004767" y="7446635"/>
            <a:ext cx="1884455" cy="197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角丸四角形 47"/>
          <p:cNvSpPr/>
          <p:nvPr/>
        </p:nvSpPr>
        <p:spPr>
          <a:xfrm>
            <a:off x="460728" y="9773245"/>
            <a:ext cx="2887855" cy="253975"/>
          </a:xfrm>
          <a:prstGeom prst="roundRect">
            <a:avLst>
              <a:gd name="adj" fmla="val 420"/>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lstStyle/>
          <a:p>
            <a:pPr algn="l" fontAlgn="auto">
              <a:lnSpc>
                <a:spcPts val="1100"/>
              </a:lnSpc>
              <a:spcBef>
                <a:spcPts val="0"/>
              </a:spcBef>
              <a:spcAft>
                <a:spcPts val="0"/>
              </a:spcAft>
              <a:defRPr/>
            </a:pPr>
            <a:r>
              <a:rPr lang="en-US" altLang="ja-JP" sz="800" dirty="0">
                <a:solidFill>
                  <a:schemeClr val="tx1"/>
                </a:solidFill>
                <a:latin typeface="+mj-ea"/>
                <a:ea typeface="+mj-ea"/>
              </a:rPr>
              <a:t>※</a:t>
            </a:r>
            <a:r>
              <a:rPr lang="ja-JP" altLang="en-US" sz="800" dirty="0">
                <a:solidFill>
                  <a:schemeClr val="tx1"/>
                </a:solidFill>
                <a:latin typeface="+mj-ea"/>
                <a:ea typeface="+mj-ea"/>
              </a:rPr>
              <a:t>ガス単価は、年間の平均単価を採用しています。</a:t>
            </a:r>
            <a:endParaRPr lang="en-US" altLang="ja-JP" sz="800" b="1" dirty="0">
              <a:solidFill>
                <a:schemeClr val="tx1"/>
              </a:solidFill>
              <a:latin typeface="+mj-ea"/>
              <a:ea typeface="+mj-ea"/>
            </a:endParaRPr>
          </a:p>
          <a:p>
            <a:pPr algn="l" fontAlgn="auto">
              <a:lnSpc>
                <a:spcPts val="2800"/>
              </a:lnSpc>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rgbClr val="FF0000"/>
                </a:solidFill>
                <a:latin typeface="+mj-ea"/>
                <a:ea typeface="+mj-ea"/>
              </a:rPr>
              <a:t>　　</a:t>
            </a:r>
            <a:r>
              <a:rPr lang="ja-JP" altLang="en-US" sz="2000" b="1" dirty="0">
                <a:solidFill>
                  <a:schemeClr val="tx2"/>
                </a:solidFill>
                <a:latin typeface="+mj-ea"/>
                <a:ea typeface="+mj-ea"/>
              </a:rPr>
              <a:t>　　</a:t>
            </a:r>
            <a:endParaRPr lang="en-US" altLang="ja-JP" sz="2000" b="1" dirty="0">
              <a:solidFill>
                <a:schemeClr val="tx2"/>
              </a:solidFill>
              <a:latin typeface="+mj-ea"/>
              <a:ea typeface="+mj-ea"/>
            </a:endParaRPr>
          </a:p>
          <a:p>
            <a:pPr algn="l" fontAlgn="auto">
              <a:spcBef>
                <a:spcPts val="0"/>
              </a:spcBef>
              <a:spcAft>
                <a:spcPts val="0"/>
              </a:spcAft>
              <a:defRPr/>
            </a:pPr>
            <a:r>
              <a:rPr lang="ja-JP" altLang="en-US" sz="2000" b="1" dirty="0">
                <a:solidFill>
                  <a:schemeClr val="tx2"/>
                </a:solidFill>
                <a:latin typeface="+mj-ea"/>
                <a:ea typeface="+mj-ea"/>
              </a:rPr>
              <a:t>　　</a:t>
            </a:r>
            <a:endParaRPr lang="en-US" altLang="ja-JP" sz="2400" b="1" dirty="0">
              <a:solidFill>
                <a:schemeClr val="tx2"/>
              </a:solidFill>
              <a:latin typeface="+mj-ea"/>
              <a:ea typeface="+mj-ea"/>
            </a:endParaRPr>
          </a:p>
        </p:txBody>
      </p:sp>
      <p:pic>
        <p:nvPicPr>
          <p:cNvPr id="49" name="Picture 28"/>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263" y="9091116"/>
            <a:ext cx="4538488" cy="70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8882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7937</TotalTime>
  <Words>2083</Words>
  <Application>Microsoft Office PowerPoint</Application>
  <PresentationFormat>ユーザー設定</PresentationFormat>
  <Paragraphs>552</Paragraphs>
  <Slides>12</Slides>
  <Notes>0</Notes>
  <HiddenSlides>0</HiddenSlides>
  <MMClips>0</MMClips>
  <ScaleCrop>false</ScaleCrop>
  <HeadingPairs>
    <vt:vector size="4" baseType="variant">
      <vt:variant>
        <vt:lpstr>テーマ</vt:lpstr>
      </vt:variant>
      <vt:variant>
        <vt:i4>1</vt:i4>
      </vt:variant>
      <vt:variant>
        <vt:lpstr>スライド タイトル</vt:lpstr>
      </vt:variant>
      <vt:variant>
        <vt:i4>12</vt:i4>
      </vt:variant>
    </vt:vector>
  </HeadingPairs>
  <TitlesOfParts>
    <vt:vector size="13"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山本　祐一</cp:lastModifiedBy>
  <cp:revision>650</cp:revision>
  <cp:lastPrinted>2015-07-14T08:58:10Z</cp:lastPrinted>
  <dcterms:created xsi:type="dcterms:W3CDTF">2013-05-02T00:54:47Z</dcterms:created>
  <dcterms:modified xsi:type="dcterms:W3CDTF">2015-07-15T03:05:07Z</dcterms:modified>
</cp:coreProperties>
</file>