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4" r:id="rId3"/>
  </p:sldIdLst>
  <p:sldSz cx="7200900" cy="10080625"/>
  <p:notesSz cx="6807200" cy="9939338"/>
  <p:defaultTextStyle>
    <a:defPPr>
      <a:defRPr lang="ja-JP"/>
    </a:defPPr>
    <a:lvl1pPr marL="0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66390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32779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99169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65559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31949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98338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64728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731118" algn="l" defTabSz="93277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9FF99"/>
    <a:srgbClr val="00CC00"/>
    <a:srgbClr val="FFCC99"/>
    <a:srgbClr val="FF9933"/>
    <a:srgbClr val="BCE292"/>
    <a:srgbClr val="FFCCFF"/>
    <a:srgbClr val="FF00FF"/>
    <a:srgbClr val="5BB3FB"/>
    <a:srgbClr val="008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3" autoAdjust="0"/>
    <p:restoredTop sz="94565" autoAdjust="0"/>
  </p:normalViewPr>
  <p:slideViewPr>
    <p:cSldViewPr>
      <p:cViewPr>
        <p:scale>
          <a:sx n="86" d="100"/>
          <a:sy n="86" d="100"/>
        </p:scale>
        <p:origin x="-1458" y="696"/>
      </p:cViewPr>
      <p:guideLst>
        <p:guide orient="horz" pos="3176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60651924118822"/>
          <c:y val="5.1400554097404488E-2"/>
          <c:w val="0.71900049205677796"/>
          <c:h val="0.7902671637814187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前年度</c:v>
                </c:pt>
              </c:strCache>
            </c:strRef>
          </c:tx>
          <c:marker>
            <c:spPr>
              <a:ln>
                <a:noFill/>
              </a:ln>
            </c:spPr>
          </c:marker>
          <c:cat>
            <c:numRef>
              <c:f>Sheet1!$B$3:$B$14</c:f>
              <c:numCache>
                <c:formatCode>General</c:formatCode>
                <c:ptCount val="12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</c:numCache>
            </c:num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1120</c:v>
                </c:pt>
                <c:pt idx="1">
                  <c:v>1270</c:v>
                </c:pt>
                <c:pt idx="2">
                  <c:v>1480</c:v>
                </c:pt>
                <c:pt idx="3">
                  <c:v>1780</c:v>
                </c:pt>
                <c:pt idx="4">
                  <c:v>1890</c:v>
                </c:pt>
                <c:pt idx="5">
                  <c:v>1509</c:v>
                </c:pt>
                <c:pt idx="6">
                  <c:v>1364</c:v>
                </c:pt>
                <c:pt idx="7">
                  <c:v>920</c:v>
                </c:pt>
                <c:pt idx="8">
                  <c:v>1050</c:v>
                </c:pt>
                <c:pt idx="9">
                  <c:v>1280</c:v>
                </c:pt>
                <c:pt idx="10">
                  <c:v>1250</c:v>
                </c:pt>
                <c:pt idx="11">
                  <c:v>1100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今年度</c:v>
                </c:pt>
              </c:strCache>
            </c:strRef>
          </c:tx>
          <c:marker>
            <c:spPr>
              <a:ln>
                <a:noFill/>
              </a:ln>
            </c:spPr>
          </c:marker>
          <c:cat>
            <c:numRef>
              <c:f>Sheet1!$B$3:$B$14</c:f>
              <c:numCache>
                <c:formatCode>General</c:formatCode>
                <c:ptCount val="12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</c:numCache>
            </c:numRef>
          </c:cat>
          <c:val>
            <c:numRef>
              <c:f>Sheet1!$D$3:$D$14</c:f>
              <c:numCache>
                <c:formatCode>General</c:formatCode>
                <c:ptCount val="12"/>
                <c:pt idx="0">
                  <c:v>1040</c:v>
                </c:pt>
                <c:pt idx="1">
                  <c:v>1100</c:v>
                </c:pt>
                <c:pt idx="2">
                  <c:v>1420</c:v>
                </c:pt>
                <c:pt idx="3">
                  <c:v>1710</c:v>
                </c:pt>
                <c:pt idx="4">
                  <c:v>1795</c:v>
                </c:pt>
                <c:pt idx="5">
                  <c:v>1580</c:v>
                </c:pt>
                <c:pt idx="6">
                  <c:v>1100</c:v>
                </c:pt>
                <c:pt idx="7">
                  <c:v>780</c:v>
                </c:pt>
                <c:pt idx="8">
                  <c:v>1000</c:v>
                </c:pt>
                <c:pt idx="9">
                  <c:v>1150</c:v>
                </c:pt>
                <c:pt idx="10">
                  <c:v>1280</c:v>
                </c:pt>
                <c:pt idx="11">
                  <c:v>1000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1397376"/>
        <c:axId val="235100352"/>
      </c:lineChart>
      <c:catAx>
        <c:axId val="271397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b="0"/>
                  <a:t>月</a:t>
                </a:r>
              </a:p>
            </c:rich>
          </c:tx>
          <c:layout>
            <c:manualLayout>
              <c:xMode val="edge"/>
              <c:yMode val="edge"/>
              <c:x val="0.90888342703270775"/>
              <c:y val="0.846711576364472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5100352"/>
        <c:crosses val="autoZero"/>
        <c:auto val="1"/>
        <c:lblAlgn val="ctr"/>
        <c:lblOffset val="100"/>
        <c:noMultiLvlLbl val="0"/>
      </c:catAx>
      <c:valAx>
        <c:axId val="235100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 b="0"/>
                </a:pPr>
                <a:r>
                  <a:rPr lang="ja-JP" altLang="en-US" sz="900" b="0"/>
                  <a:t>電力使用量</a:t>
                </a:r>
                <a:r>
                  <a:rPr lang="en-US" altLang="ja-JP" sz="900" b="0"/>
                  <a:t>(kWh/</a:t>
                </a:r>
                <a:r>
                  <a:rPr lang="ja-JP" altLang="en-US" sz="900" b="0"/>
                  <a:t>月）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139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769592107081023"/>
          <c:y val="7.0495073875280451E-2"/>
          <c:w val="0.27245394036425108"/>
          <c:h val="0.2285360301526290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ja-JP"/>
        </a:p>
      </c:txPr>
    </c:legend>
    <c:plotVisOnly val="1"/>
    <c:dispBlanksAs val="zero"/>
    <c:showDLblsOverMax val="0"/>
  </c:chart>
  <c:spPr>
    <a:solidFill>
      <a:schemeClr val="bg1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4D072552-91FF-4AE4-9C73-6447FC3344A6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46125"/>
            <a:ext cx="26606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5" cy="4471988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0DC54C90-7C95-45FE-8CFF-5A10303F76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9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54C90-7C95-45FE-8CFF-5A10303F76F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349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54C90-7C95-45FE-8CFF-5A10303F76F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349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131530"/>
            <a:ext cx="6120765" cy="216080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7" y="5712357"/>
            <a:ext cx="5040629" cy="25761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6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2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9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1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64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31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058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26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03694"/>
            <a:ext cx="1620202" cy="86012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6" y="403694"/>
            <a:ext cx="4740593" cy="86012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63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980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3" y="6477736"/>
            <a:ext cx="6120765" cy="2002124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3" y="4272600"/>
            <a:ext cx="6120765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63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2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9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655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319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983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647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311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904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7" y="2352148"/>
            <a:ext cx="3180397" cy="66527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9" y="2352148"/>
            <a:ext cx="3180397" cy="66527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6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7" y="2256476"/>
            <a:ext cx="318164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390" indent="0">
              <a:buNone/>
              <a:defRPr sz="2000" b="1"/>
            </a:lvl2pPr>
            <a:lvl3pPr marL="932779" indent="0">
              <a:buNone/>
              <a:defRPr sz="1800" b="1"/>
            </a:lvl3pPr>
            <a:lvl4pPr marL="1399169" indent="0">
              <a:buNone/>
              <a:defRPr sz="1600" b="1"/>
            </a:lvl4pPr>
            <a:lvl5pPr marL="1865559" indent="0">
              <a:buNone/>
              <a:defRPr sz="1600" b="1"/>
            </a:lvl5pPr>
            <a:lvl6pPr marL="2331949" indent="0">
              <a:buNone/>
              <a:defRPr sz="1600" b="1"/>
            </a:lvl6pPr>
            <a:lvl7pPr marL="2798338" indent="0">
              <a:buNone/>
              <a:defRPr sz="1600" b="1"/>
            </a:lvl7pPr>
            <a:lvl8pPr marL="3264728" indent="0">
              <a:buNone/>
              <a:defRPr sz="1600" b="1"/>
            </a:lvl8pPr>
            <a:lvl9pPr marL="373111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7" y="3196866"/>
            <a:ext cx="318164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56476"/>
            <a:ext cx="318289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390" indent="0">
              <a:buNone/>
              <a:defRPr sz="2000" b="1"/>
            </a:lvl2pPr>
            <a:lvl3pPr marL="932779" indent="0">
              <a:buNone/>
              <a:defRPr sz="1800" b="1"/>
            </a:lvl3pPr>
            <a:lvl4pPr marL="1399169" indent="0">
              <a:buNone/>
              <a:defRPr sz="1600" b="1"/>
            </a:lvl4pPr>
            <a:lvl5pPr marL="1865559" indent="0">
              <a:buNone/>
              <a:defRPr sz="1600" b="1"/>
            </a:lvl5pPr>
            <a:lvl6pPr marL="2331949" indent="0">
              <a:buNone/>
              <a:defRPr sz="1600" b="1"/>
            </a:lvl6pPr>
            <a:lvl7pPr marL="2798338" indent="0">
              <a:buNone/>
              <a:defRPr sz="1600" b="1"/>
            </a:lvl7pPr>
            <a:lvl8pPr marL="3264728" indent="0">
              <a:buNone/>
              <a:defRPr sz="1600" b="1"/>
            </a:lvl8pPr>
            <a:lvl9pPr marL="373111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196866"/>
            <a:ext cx="318289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401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54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49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7" y="401358"/>
            <a:ext cx="2369048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3" y="401361"/>
            <a:ext cx="4025503" cy="860353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7" y="2109465"/>
            <a:ext cx="2369048" cy="6895428"/>
          </a:xfrm>
        </p:spPr>
        <p:txBody>
          <a:bodyPr/>
          <a:lstStyle>
            <a:lvl1pPr marL="0" indent="0">
              <a:buNone/>
              <a:defRPr sz="1400"/>
            </a:lvl1pPr>
            <a:lvl2pPr marL="466390" indent="0">
              <a:buNone/>
              <a:defRPr sz="1200"/>
            </a:lvl2pPr>
            <a:lvl3pPr marL="932779" indent="0">
              <a:buNone/>
              <a:defRPr sz="1000"/>
            </a:lvl3pPr>
            <a:lvl4pPr marL="1399169" indent="0">
              <a:buNone/>
              <a:defRPr sz="900"/>
            </a:lvl4pPr>
            <a:lvl5pPr marL="1865559" indent="0">
              <a:buNone/>
              <a:defRPr sz="900"/>
            </a:lvl5pPr>
            <a:lvl6pPr marL="2331949" indent="0">
              <a:buNone/>
              <a:defRPr sz="900"/>
            </a:lvl6pPr>
            <a:lvl7pPr marL="2798338" indent="0">
              <a:buNone/>
              <a:defRPr sz="900"/>
            </a:lvl7pPr>
            <a:lvl8pPr marL="3264728" indent="0">
              <a:buNone/>
              <a:defRPr sz="900"/>
            </a:lvl8pPr>
            <a:lvl9pPr marL="373111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558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8" y="7056439"/>
            <a:ext cx="432054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8" y="900724"/>
            <a:ext cx="4320540" cy="6048375"/>
          </a:xfrm>
        </p:spPr>
        <p:txBody>
          <a:bodyPr/>
          <a:lstStyle>
            <a:lvl1pPr marL="0" indent="0">
              <a:buNone/>
              <a:defRPr sz="3300"/>
            </a:lvl1pPr>
            <a:lvl2pPr marL="466390" indent="0">
              <a:buNone/>
              <a:defRPr sz="2900"/>
            </a:lvl2pPr>
            <a:lvl3pPr marL="932779" indent="0">
              <a:buNone/>
              <a:defRPr sz="2400"/>
            </a:lvl3pPr>
            <a:lvl4pPr marL="1399169" indent="0">
              <a:buNone/>
              <a:defRPr sz="2000"/>
            </a:lvl4pPr>
            <a:lvl5pPr marL="1865559" indent="0">
              <a:buNone/>
              <a:defRPr sz="2000"/>
            </a:lvl5pPr>
            <a:lvl6pPr marL="2331949" indent="0">
              <a:buNone/>
              <a:defRPr sz="2000"/>
            </a:lvl6pPr>
            <a:lvl7pPr marL="2798338" indent="0">
              <a:buNone/>
              <a:defRPr sz="2000"/>
            </a:lvl7pPr>
            <a:lvl8pPr marL="3264728" indent="0">
              <a:buNone/>
              <a:defRPr sz="2000"/>
            </a:lvl8pPr>
            <a:lvl9pPr marL="3731118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8" y="7889491"/>
            <a:ext cx="432054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66390" indent="0">
              <a:buNone/>
              <a:defRPr sz="1200"/>
            </a:lvl2pPr>
            <a:lvl3pPr marL="932779" indent="0">
              <a:buNone/>
              <a:defRPr sz="1000"/>
            </a:lvl3pPr>
            <a:lvl4pPr marL="1399169" indent="0">
              <a:buNone/>
              <a:defRPr sz="900"/>
            </a:lvl4pPr>
            <a:lvl5pPr marL="1865559" indent="0">
              <a:buNone/>
              <a:defRPr sz="900"/>
            </a:lvl5pPr>
            <a:lvl6pPr marL="2331949" indent="0">
              <a:buNone/>
              <a:defRPr sz="900"/>
            </a:lvl6pPr>
            <a:lvl7pPr marL="2798338" indent="0">
              <a:buNone/>
              <a:defRPr sz="900"/>
            </a:lvl7pPr>
            <a:lvl8pPr marL="3264728" indent="0">
              <a:buNone/>
              <a:defRPr sz="900"/>
            </a:lvl8pPr>
            <a:lvl9pPr marL="373111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969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3692"/>
            <a:ext cx="6480811" cy="1680104"/>
          </a:xfrm>
          <a:prstGeom prst="rect">
            <a:avLst/>
          </a:prstGeom>
        </p:spPr>
        <p:txBody>
          <a:bodyPr vert="horz" lIns="93278" tIns="46639" rIns="93278" bIns="4663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1" cy="6652746"/>
          </a:xfrm>
          <a:prstGeom prst="rect">
            <a:avLst/>
          </a:prstGeom>
        </p:spPr>
        <p:txBody>
          <a:bodyPr vert="horz" lIns="93278" tIns="46639" rIns="93278" bIns="4663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7" y="9343248"/>
            <a:ext cx="1680210" cy="536700"/>
          </a:xfrm>
          <a:prstGeom prst="rect">
            <a:avLst/>
          </a:prstGeom>
        </p:spPr>
        <p:txBody>
          <a:bodyPr vert="horz" lIns="93278" tIns="46639" rIns="93278" bIns="4663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AE9F5-CA59-47DF-A4FE-E5D75852CA00}" type="datetimeFigureOut">
              <a:rPr kumimoji="1" lang="ja-JP" altLang="en-US" smtClean="0"/>
              <a:t>2015/7/14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9" y="9343248"/>
            <a:ext cx="2280285" cy="536700"/>
          </a:xfrm>
          <a:prstGeom prst="rect">
            <a:avLst/>
          </a:prstGeom>
        </p:spPr>
        <p:txBody>
          <a:bodyPr vert="horz" lIns="93278" tIns="46639" rIns="93278" bIns="4663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7" y="9343248"/>
            <a:ext cx="1680210" cy="536700"/>
          </a:xfrm>
          <a:prstGeom prst="rect">
            <a:avLst/>
          </a:prstGeom>
        </p:spPr>
        <p:txBody>
          <a:bodyPr vert="horz" lIns="93278" tIns="46639" rIns="93278" bIns="4663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00F93-9772-4574-98F9-0F963BB818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092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2779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792" indent="-349792" algn="l" defTabSz="9327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7883" indent="-291494" algn="l" defTabSz="93277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65974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364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754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5143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533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923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313" indent="-233195" algn="l" defTabSz="9327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90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79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69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559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949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338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728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118" algn="l" defTabSz="932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11" Type="http://schemas.openxmlformats.org/officeDocument/2006/relationships/image" Target="../media/image13.png"/><Relationship Id="rId5" Type="http://schemas.openxmlformats.org/officeDocument/2006/relationships/image" Target="../media/image10.jpeg"/><Relationship Id="rId10" Type="http://schemas.openxmlformats.org/officeDocument/2006/relationships/image" Target="../media/image12.png"/><Relationship Id="rId4" Type="http://schemas.openxmlformats.org/officeDocument/2006/relationships/image" Target="../media/image9.jpe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角丸四角形 157"/>
          <p:cNvSpPr>
            <a:spLocks noChangeArrowheads="1"/>
          </p:cNvSpPr>
          <p:nvPr/>
        </p:nvSpPr>
        <p:spPr bwMode="auto">
          <a:xfrm>
            <a:off x="850" y="3024088"/>
            <a:ext cx="7200000" cy="3518991"/>
          </a:xfrm>
          <a:prstGeom prst="roundRect">
            <a:avLst>
              <a:gd name="adj" fmla="val 8028"/>
            </a:avLst>
          </a:prstGeom>
          <a:solidFill>
            <a:srgbClr val="8FE2FF"/>
          </a:solidFill>
          <a:ln w="12700">
            <a:noFill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ts val="1300"/>
              </a:lnSpc>
            </a:pP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51" name="正方形/長方形 5"/>
          <p:cNvSpPr/>
          <p:nvPr/>
        </p:nvSpPr>
        <p:spPr>
          <a:xfrm>
            <a:off x="0" y="-1"/>
            <a:ext cx="7200900" cy="1748555"/>
          </a:xfrm>
          <a:custGeom>
            <a:avLst/>
            <a:gdLst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0 w 7200900"/>
              <a:gd name="connsiteY3" fmla="*/ 1799951 h 1799951"/>
              <a:gd name="connsiteX4" fmla="*/ 0 w 7200900"/>
              <a:gd name="connsiteY4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486150 w 7200900"/>
              <a:gd name="connsiteY3" fmla="*/ 17906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486150 w 7200900"/>
              <a:gd name="connsiteY3" fmla="*/ 14858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863009"/>
              <a:gd name="connsiteX1" fmla="*/ 7200900 w 7200900"/>
              <a:gd name="connsiteY1" fmla="*/ 0 h 1863009"/>
              <a:gd name="connsiteX2" fmla="*/ 7200900 w 7200900"/>
              <a:gd name="connsiteY2" fmla="*/ 1799951 h 1863009"/>
              <a:gd name="connsiteX3" fmla="*/ 3486150 w 7200900"/>
              <a:gd name="connsiteY3" fmla="*/ 1485899 h 1863009"/>
              <a:gd name="connsiteX4" fmla="*/ 0 w 7200900"/>
              <a:gd name="connsiteY4" fmla="*/ 1799951 h 1863009"/>
              <a:gd name="connsiteX5" fmla="*/ 0 w 7200900"/>
              <a:gd name="connsiteY5" fmla="*/ 0 h 1863009"/>
              <a:gd name="connsiteX0" fmla="*/ 0 w 7200900"/>
              <a:gd name="connsiteY0" fmla="*/ 0 h 1859158"/>
              <a:gd name="connsiteX1" fmla="*/ 7200900 w 7200900"/>
              <a:gd name="connsiteY1" fmla="*/ 0 h 1859158"/>
              <a:gd name="connsiteX2" fmla="*/ 7200900 w 7200900"/>
              <a:gd name="connsiteY2" fmla="*/ 1799951 h 1859158"/>
              <a:gd name="connsiteX3" fmla="*/ 3524250 w 7200900"/>
              <a:gd name="connsiteY3" fmla="*/ 1438274 h 1859158"/>
              <a:gd name="connsiteX4" fmla="*/ 0 w 7200900"/>
              <a:gd name="connsiteY4" fmla="*/ 1799951 h 1859158"/>
              <a:gd name="connsiteX5" fmla="*/ 0 w 7200900"/>
              <a:gd name="connsiteY5" fmla="*/ 0 h 1859158"/>
              <a:gd name="connsiteX0" fmla="*/ 0 w 7200900"/>
              <a:gd name="connsiteY0" fmla="*/ 0 h 1859158"/>
              <a:gd name="connsiteX1" fmla="*/ 7200900 w 7200900"/>
              <a:gd name="connsiteY1" fmla="*/ 0 h 1859158"/>
              <a:gd name="connsiteX2" fmla="*/ 7200900 w 7200900"/>
              <a:gd name="connsiteY2" fmla="*/ 1799951 h 1859158"/>
              <a:gd name="connsiteX3" fmla="*/ 3524250 w 7200900"/>
              <a:gd name="connsiteY3" fmla="*/ 1438274 h 1859158"/>
              <a:gd name="connsiteX4" fmla="*/ 0 w 7200900"/>
              <a:gd name="connsiteY4" fmla="*/ 1799951 h 1859158"/>
              <a:gd name="connsiteX5" fmla="*/ 0 w 7200900"/>
              <a:gd name="connsiteY5" fmla="*/ 0 h 1859158"/>
              <a:gd name="connsiteX0" fmla="*/ 0 w 7200900"/>
              <a:gd name="connsiteY0" fmla="*/ 0 h 1801446"/>
              <a:gd name="connsiteX1" fmla="*/ 7200900 w 7200900"/>
              <a:gd name="connsiteY1" fmla="*/ 0 h 1801446"/>
              <a:gd name="connsiteX2" fmla="*/ 7200900 w 7200900"/>
              <a:gd name="connsiteY2" fmla="*/ 1799951 h 1801446"/>
              <a:gd name="connsiteX3" fmla="*/ 3524250 w 7200900"/>
              <a:gd name="connsiteY3" fmla="*/ 1438274 h 1801446"/>
              <a:gd name="connsiteX4" fmla="*/ 0 w 7200900"/>
              <a:gd name="connsiteY4" fmla="*/ 1799951 h 1801446"/>
              <a:gd name="connsiteX5" fmla="*/ 0 w 7200900"/>
              <a:gd name="connsiteY5" fmla="*/ 0 h 1801446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524250 w 7200900"/>
              <a:gd name="connsiteY3" fmla="*/ 1438274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524250 w 7200900"/>
              <a:gd name="connsiteY3" fmla="*/ 15620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524250 w 7200900"/>
              <a:gd name="connsiteY3" fmla="*/ 15239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00900" h="1799951">
                <a:moveTo>
                  <a:pt x="0" y="0"/>
                </a:moveTo>
                <a:lnTo>
                  <a:pt x="7200900" y="0"/>
                </a:lnTo>
                <a:lnTo>
                  <a:pt x="7200900" y="1799951"/>
                </a:lnTo>
                <a:cubicBezTo>
                  <a:pt x="6591300" y="1780901"/>
                  <a:pt x="4724400" y="1523999"/>
                  <a:pt x="3524250" y="1523999"/>
                </a:cubicBezTo>
                <a:cubicBezTo>
                  <a:pt x="2324100" y="1523999"/>
                  <a:pt x="638175" y="1733276"/>
                  <a:pt x="0" y="1799951"/>
                </a:cubicBezTo>
                <a:lnTo>
                  <a:pt x="0" y="0"/>
                </a:lnTo>
                <a:close/>
              </a:path>
            </a:pathLst>
          </a:custGeom>
          <a:solidFill>
            <a:srgbClr val="5BB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角丸四角形 53"/>
          <p:cNvSpPr>
            <a:spLocks noChangeArrowheads="1"/>
          </p:cNvSpPr>
          <p:nvPr/>
        </p:nvSpPr>
        <p:spPr bwMode="auto">
          <a:xfrm>
            <a:off x="50" y="6696495"/>
            <a:ext cx="7200000" cy="3384129"/>
          </a:xfrm>
          <a:prstGeom prst="roundRect">
            <a:avLst>
              <a:gd name="adj" fmla="val 7408"/>
            </a:avLst>
          </a:prstGeom>
          <a:solidFill>
            <a:srgbClr val="8FE2FF"/>
          </a:solidFill>
          <a:ln w="12700">
            <a:noFill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ts val="1300"/>
              </a:lnSpc>
            </a:pP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50" y="3528144"/>
            <a:ext cx="4400504" cy="602648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平均気温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は、地球温暖化や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ヒートアイランドの影響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により、この１００年間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で約２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℃上昇しています。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57627" y="3159853"/>
            <a:ext cx="3702864" cy="368291"/>
          </a:xfrm>
          <a:prstGeom prst="roundRect">
            <a:avLst/>
          </a:prstGeom>
          <a:solidFill>
            <a:srgbClr val="FFCCFF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大阪における温暖化とエネルギー消費の現状</a:t>
            </a:r>
            <a:endParaRPr lang="en-US" altLang="ja-JP" sz="1400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264145" y="6877685"/>
            <a:ext cx="3001871" cy="368291"/>
          </a:xfrm>
          <a:prstGeom prst="roundRect">
            <a:avLst/>
          </a:prstGeom>
          <a:solidFill>
            <a:srgbClr val="FFCCFF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大阪のビルの省エネへの取組み</a:t>
            </a:r>
            <a:endParaRPr lang="en-US" altLang="ja-JP" sz="1400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210243" y="7245976"/>
            <a:ext cx="6111546" cy="602648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大阪府内にあるビルの省エネに関する取組状況をホームページで公開しています。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ビル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選び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の際の参考にして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2" name="Picture 4" descr="C:\Users\yanagisawat\AppData\Local\Microsoft\Windows\Temporary Internet Files\Content.IE5\283CSTV6\MC90043259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982" y="-288280"/>
            <a:ext cx="1097143" cy="109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5" name="グループ化 44"/>
          <p:cNvGrpSpPr/>
          <p:nvPr/>
        </p:nvGrpSpPr>
        <p:grpSpPr>
          <a:xfrm>
            <a:off x="5508222" y="-674906"/>
            <a:ext cx="2290064" cy="1970802"/>
            <a:chOff x="5508222" y="-674906"/>
            <a:chExt cx="2290064" cy="1970802"/>
          </a:xfrm>
        </p:grpSpPr>
        <p:pic>
          <p:nvPicPr>
            <p:cNvPr id="49" name="Picture 4" descr="C:\Users\yanagisawat\AppData\Local\Microsoft\Windows\Temporary Internet Files\Content.IE5\283CSTV6\MC900432591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222" y="107324"/>
              <a:ext cx="1188572" cy="1188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3" descr="C:\Users\yanagisawat\AppData\Local\Microsoft\Windows\Temporary Internet Files\Content.IE5\283CSTV6\MC900432589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8286" y="-674906"/>
              <a:ext cx="1920000" cy="1860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7" name="テキスト ボックス 46"/>
          <p:cNvSpPr txBox="1"/>
          <p:nvPr/>
        </p:nvSpPr>
        <p:spPr>
          <a:xfrm>
            <a:off x="686166" y="1295896"/>
            <a:ext cx="24102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 dirty="0" smtClean="0">
                <a:latin typeface="+mn-ea"/>
              </a:rPr>
              <a:t>大阪府広報担当副知事</a:t>
            </a:r>
            <a:r>
              <a:rPr lang="ja-JP" altLang="en-US" sz="700" b="1" dirty="0">
                <a:latin typeface="+mn-ea"/>
              </a:rPr>
              <a:t>も</a:t>
            </a:r>
            <a:r>
              <a:rPr lang="ja-JP" altLang="en-US" sz="700" b="1" dirty="0" err="1">
                <a:latin typeface="+mn-ea"/>
              </a:rPr>
              <a:t>ずやん</a:t>
            </a:r>
            <a:endParaRPr kumimoji="1" lang="ja-JP" altLang="en-US" sz="700" b="1" dirty="0">
              <a:latin typeface="+mn-ea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6" y="-248"/>
            <a:ext cx="1262608" cy="162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正方形/長方形 56"/>
          <p:cNvSpPr/>
          <p:nvPr/>
        </p:nvSpPr>
        <p:spPr>
          <a:xfrm>
            <a:off x="520874" y="359792"/>
            <a:ext cx="5815880" cy="955963"/>
          </a:xfrm>
          <a:prstGeom prst="rect">
            <a:avLst/>
          </a:prstGeom>
        </p:spPr>
        <p:txBody>
          <a:bodyPr wrap="square" lIns="93278" tIns="46639" rIns="93278" bIns="46639">
            <a:spAutoFit/>
          </a:bodyPr>
          <a:lstStyle/>
          <a:p>
            <a:pPr algn="ctr"/>
            <a:r>
              <a:rPr lang="ja-JP" altLang="en-US" sz="2800" spc="306" dirty="0" smtClean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省エネに積極的なビルを</a:t>
            </a:r>
            <a:endParaRPr lang="en-US" altLang="ja-JP" sz="2800" spc="306" dirty="0" smtClean="0">
              <a:ln w="1270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800" spc="306" dirty="0" smtClean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選びましょう！</a:t>
            </a:r>
            <a:endParaRPr lang="en-US" altLang="ja-JP" sz="2800" spc="306" dirty="0" smtClean="0">
              <a:ln w="1270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893905" y="3528144"/>
            <a:ext cx="3378953" cy="641310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ビル等の業務部門のエネルギー消費量は、　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１９９０年度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から約２割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増加しています。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0" descr="説明: C:\Users\NakajimaMar\AppData\Local\Microsoft\Windows\Temporary Internet Files\Content.IE5\994MKWXL\MC9003113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712" y="6898118"/>
            <a:ext cx="61753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216074" y="4140482"/>
            <a:ext cx="3271267" cy="21185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pic>
        <p:nvPicPr>
          <p:cNvPr id="79" name="図 7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2" y="4140482"/>
            <a:ext cx="3228020" cy="209613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上矢印 79"/>
          <p:cNvSpPr/>
          <p:nvPr/>
        </p:nvSpPr>
        <p:spPr>
          <a:xfrm rot="4440874">
            <a:off x="2042308" y="3764643"/>
            <a:ext cx="169545" cy="2320925"/>
          </a:xfrm>
          <a:prstGeom prst="up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cxnSp>
        <p:nvCxnSpPr>
          <p:cNvPr id="81" name="直線コネクタ 80"/>
          <p:cNvCxnSpPr/>
          <p:nvPr/>
        </p:nvCxnSpPr>
        <p:spPr>
          <a:xfrm>
            <a:off x="1138157" y="5215532"/>
            <a:ext cx="2257425" cy="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2906739" y="4968996"/>
            <a:ext cx="563245" cy="250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ja-JP" sz="800" kern="0" dirty="0">
                <a:solidFill>
                  <a:srgbClr val="0070C0"/>
                </a:solidFill>
                <a:effectLst/>
                <a:ea typeface="ShinGoPro-Light-90msp-RKSJ-H-Id"/>
                <a:cs typeface="ShinGoPro-Light-90msp-RKSJ-H-Id"/>
              </a:rPr>
              <a:t>約</a:t>
            </a:r>
            <a:r>
              <a:rPr lang="en-US" sz="800" kern="0" dirty="0">
                <a:solidFill>
                  <a:srgbClr val="0070C0"/>
                </a:solidFill>
                <a:effectLst/>
                <a:ea typeface="ShinGoPro-Light-90msp-RKSJ-H-Id"/>
                <a:cs typeface="ShinGoPro-Light-90msp-RKSJ-H-Id"/>
              </a:rPr>
              <a:t>2</a:t>
            </a:r>
            <a:r>
              <a:rPr lang="ja-JP" sz="800" kern="0" dirty="0">
                <a:solidFill>
                  <a:srgbClr val="0070C0"/>
                </a:solidFill>
                <a:effectLst/>
                <a:ea typeface="ShinGoPro-Light-90msp-RKSJ-H-Id"/>
                <a:cs typeface="ShinGoPro-Light-90msp-RKSJ-H-Id"/>
              </a:rPr>
              <a:t>℃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3266016" y="4782462"/>
            <a:ext cx="0" cy="43307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角丸四角形 83"/>
          <p:cNvSpPr/>
          <p:nvPr/>
        </p:nvSpPr>
        <p:spPr>
          <a:xfrm>
            <a:off x="141230" y="6236612"/>
            <a:ext cx="3243196" cy="306467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ja-JP" altLang="en-US" sz="12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の年平均気温の変化</a:t>
            </a:r>
            <a:endParaRPr lang="en-US" altLang="ja-JP" sz="12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3952720" y="6247274"/>
            <a:ext cx="2816082" cy="306467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ja-JP" altLang="en-US" sz="12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のエネルギー消費量の変化</a:t>
            </a:r>
            <a:endParaRPr lang="en-US" altLang="ja-JP" sz="12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373196" y="7848624"/>
            <a:ext cx="6465089" cy="99885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大規模ビル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３年間の温暖化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対策の計画とその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実績を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公表しています。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152423" y="8374182"/>
            <a:ext cx="1896359" cy="27446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innerShdw blurRad="63500" dist="50800" dir="16200000">
              <a:srgbClr val="002060">
                <a:alpha val="50000"/>
              </a:srgbClr>
            </a:innerShdw>
          </a:effectLst>
        </p:spPr>
        <p:txBody>
          <a:bodyPr wrap="square" lIns="93278" tIns="46639" rIns="93278" bIns="46639" rtlCol="0">
            <a:spAutoFit/>
          </a:bodyPr>
          <a:lstStyle/>
          <a:p>
            <a:pPr algn="ctr"/>
            <a:r>
              <a:rPr lang="ja-JP" altLang="en-US" sz="1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大阪府　温暖化　条例</a:t>
            </a:r>
            <a:endParaRPr lang="ja-JP" altLang="en-US" sz="1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940740" y="8378829"/>
            <a:ext cx="558619" cy="274468"/>
          </a:xfrm>
          <a:prstGeom prst="round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  <a:effectLst>
            <a:innerShdw blurRad="63500" dist="50800" dir="16200000">
              <a:srgbClr val="002060">
                <a:alpha val="50000"/>
              </a:srgbClr>
            </a:innerShdw>
          </a:effectLst>
        </p:spPr>
        <p:txBody>
          <a:bodyPr wrap="square" lIns="93278" tIns="46639" rIns="93278" bIns="46639" rtlCol="0">
            <a:spAutoFit/>
          </a:bodyPr>
          <a:lstStyle/>
          <a:p>
            <a:pPr algn="ctr"/>
            <a:r>
              <a:rPr lang="ja-JP" altLang="en-US" sz="10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検索</a:t>
            </a:r>
            <a:endParaRPr lang="ja-JP" altLang="en-US" sz="1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9" name="上矢印 88"/>
          <p:cNvSpPr>
            <a:spLocks noChangeAspect="1"/>
          </p:cNvSpPr>
          <p:nvPr/>
        </p:nvSpPr>
        <p:spPr>
          <a:xfrm rot="18973775">
            <a:off x="6446472" y="8585380"/>
            <a:ext cx="127649" cy="197755"/>
          </a:xfrm>
          <a:prstGeom prst="upArrow">
            <a:avLst>
              <a:gd name="adj1" fmla="val 34593"/>
              <a:gd name="adj2" fmla="val 7971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角丸四角形 94"/>
          <p:cNvSpPr/>
          <p:nvPr/>
        </p:nvSpPr>
        <p:spPr>
          <a:xfrm>
            <a:off x="349302" y="8928744"/>
            <a:ext cx="6488983" cy="953453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中小規模ビル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639113" y="7931473"/>
            <a:ext cx="3829131" cy="374571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府内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に設置している全ての事業所のエネルギー使用量（原油換算値）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1,500kl/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以上である事業者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-7809" y="1886038"/>
            <a:ext cx="7208659" cy="994034"/>
          </a:xfrm>
          <a:prstGeom prst="roundRect">
            <a:avLst/>
          </a:prstGeom>
          <a:solidFill>
            <a:srgbClr val="5BB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96" name="図 35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698" y="1943968"/>
            <a:ext cx="1081001" cy="86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角丸四角形 54"/>
          <p:cNvSpPr/>
          <p:nvPr/>
        </p:nvSpPr>
        <p:spPr>
          <a:xfrm>
            <a:off x="-55038" y="1926619"/>
            <a:ext cx="6381763" cy="910888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事務所ビルでのエネルギー消費は、テナント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が関わる部分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がその多くを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占めています。省エネに積極的なビルを選び、テナントとオーナーが協力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しあって、省エネを進めていきましょう！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391597" y="9216776"/>
            <a:ext cx="6161181" cy="556181"/>
          </a:xfrm>
          <a:prstGeom prst="round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中小規模のビルや工場等の建物を所有する事業者を対象に、省エネの取組み事例を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幅広く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収集し、それらを公表しています。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756349" y="9504808"/>
            <a:ext cx="2256399" cy="27446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innerShdw blurRad="63500" dist="50800" dir="16200000">
              <a:srgbClr val="002060">
                <a:alpha val="50000"/>
              </a:srgbClr>
            </a:innerShdw>
          </a:effectLst>
        </p:spPr>
        <p:txBody>
          <a:bodyPr wrap="square" lIns="93278" tIns="46639" rIns="93278" bIns="46639" rtlCol="0">
            <a:spAutoFit/>
          </a:bodyPr>
          <a:lstStyle/>
          <a:p>
            <a:pPr algn="ctr"/>
            <a:r>
              <a:rPr lang="ja-JP" altLang="en-US" sz="1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大阪府 省エネチャレンジ</a:t>
            </a:r>
            <a:r>
              <a:rPr lang="ja-JP" altLang="en-US" sz="1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事例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940740" y="9504808"/>
            <a:ext cx="558619" cy="274468"/>
          </a:xfrm>
          <a:prstGeom prst="round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  <a:effectLst>
            <a:innerShdw blurRad="63500" dist="50800" dir="16200000">
              <a:srgbClr val="002060">
                <a:alpha val="50000"/>
              </a:srgbClr>
            </a:innerShdw>
          </a:effectLst>
        </p:spPr>
        <p:txBody>
          <a:bodyPr wrap="square" lIns="93278" tIns="46639" rIns="93278" bIns="46639" rtlCol="0">
            <a:spAutoFit/>
          </a:bodyPr>
          <a:lstStyle/>
          <a:p>
            <a:pPr algn="ctr"/>
            <a:r>
              <a:rPr lang="ja-JP" altLang="en-US" sz="10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検索</a:t>
            </a:r>
            <a:endParaRPr lang="ja-JP" altLang="en-US" sz="1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9" name="上矢印 58"/>
          <p:cNvSpPr>
            <a:spLocks noChangeAspect="1"/>
          </p:cNvSpPr>
          <p:nvPr/>
        </p:nvSpPr>
        <p:spPr>
          <a:xfrm rot="18973775">
            <a:off x="6446472" y="9665500"/>
            <a:ext cx="127649" cy="197755"/>
          </a:xfrm>
          <a:prstGeom prst="upArrow">
            <a:avLst>
              <a:gd name="adj1" fmla="val 34593"/>
              <a:gd name="adj2" fmla="val 7971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490" y="4128441"/>
            <a:ext cx="3034736" cy="21305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右矢印 2"/>
          <p:cNvSpPr/>
          <p:nvPr/>
        </p:nvSpPr>
        <p:spPr>
          <a:xfrm rot="20882888">
            <a:off x="5008370" y="5574438"/>
            <a:ext cx="427634" cy="216024"/>
          </a:xfrm>
          <a:prstGeom prst="rightArrow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968603" y="5326184"/>
            <a:ext cx="539620" cy="238363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２割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76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正方形/長方形 99"/>
          <p:cNvSpPr/>
          <p:nvPr/>
        </p:nvSpPr>
        <p:spPr>
          <a:xfrm>
            <a:off x="-71415" y="143768"/>
            <a:ext cx="7200257" cy="371188"/>
          </a:xfrm>
          <a:prstGeom prst="rect">
            <a:avLst/>
          </a:prstGeom>
        </p:spPr>
        <p:txBody>
          <a:bodyPr wrap="square" lIns="93278" tIns="46639" rIns="93278" bIns="46639">
            <a:spAutoFit/>
          </a:bodyPr>
          <a:lstStyle/>
          <a:p>
            <a:pPr lvl="0"/>
            <a:r>
              <a:rPr lang="ja-JP" altLang="en-US" spc="306" dirty="0" smtClean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◆テナントにおける省エネのすすめ！</a:t>
            </a:r>
            <a:endParaRPr lang="en-US" altLang="ja-JP" spc="306" dirty="0">
              <a:ln w="1270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92D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-7167977" y="9290220"/>
            <a:ext cx="7200257" cy="340410"/>
          </a:xfrm>
          <a:prstGeom prst="rect">
            <a:avLst/>
          </a:prstGeom>
        </p:spPr>
        <p:txBody>
          <a:bodyPr wrap="square" lIns="93278" tIns="46639" rIns="93278" bIns="46639">
            <a:spAutoFit/>
          </a:bodyPr>
          <a:lstStyle/>
          <a:p>
            <a:pPr lvl="0" algn="ctr"/>
            <a:r>
              <a:rPr lang="ja-JP" altLang="en-US" sz="1600" b="1" spc="306" dirty="0" smtClean="0">
                <a:ln w="12700" cmpd="sng">
                  <a:noFill/>
                  <a:prstDash val="solid"/>
                  <a:miter lim="800000"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お問合わせ先</a:t>
            </a:r>
            <a:endParaRPr lang="en-US" altLang="ja-JP" sz="1600" b="1" spc="306" dirty="0">
              <a:ln w="12700" cmpd="sng">
                <a:noFill/>
                <a:prstDash val="solid"/>
                <a:miter lim="800000"/>
              </a:ln>
              <a:effectLst/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5" name="角丸四角形 84"/>
          <p:cNvSpPr>
            <a:spLocks noChangeArrowheads="1"/>
          </p:cNvSpPr>
          <p:nvPr/>
        </p:nvSpPr>
        <p:spPr bwMode="auto">
          <a:xfrm>
            <a:off x="50" y="4752280"/>
            <a:ext cx="7200000" cy="3888432"/>
          </a:xfrm>
          <a:prstGeom prst="roundRect">
            <a:avLst>
              <a:gd name="adj" fmla="val 10751"/>
            </a:avLst>
          </a:prstGeom>
          <a:solidFill>
            <a:srgbClr val="8FE2FF"/>
          </a:solidFill>
          <a:ln w="12700">
            <a:noFill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ts val="1300"/>
              </a:lnSpc>
            </a:pP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287778" y="4869179"/>
            <a:ext cx="2736608" cy="387157"/>
          </a:xfrm>
          <a:prstGeom prst="roundRect">
            <a:avLst/>
          </a:prstGeom>
          <a:solidFill>
            <a:srgbClr val="FFCCFF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すぐにできる省エネのポイント！</a:t>
            </a:r>
            <a:endParaRPr lang="en-US" altLang="ja-JP" sz="14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66" y="5410533"/>
            <a:ext cx="1543249" cy="1922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角丸四角形吹き出し 45"/>
          <p:cNvSpPr/>
          <p:nvPr/>
        </p:nvSpPr>
        <p:spPr>
          <a:xfrm>
            <a:off x="1776003" y="7056536"/>
            <a:ext cx="1857184" cy="504218"/>
          </a:xfrm>
          <a:prstGeom prst="wedgeRoundRectCallout">
            <a:avLst>
              <a:gd name="adj1" fmla="val -100524"/>
              <a:gd name="adj2" fmla="val -13649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エアコンの設定温度を１～</a:t>
            </a:r>
            <a:r>
              <a:rPr lang="en-US" altLang="ja-JP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2</a:t>
            </a: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℃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緩めると、約</a:t>
            </a:r>
            <a:r>
              <a:rPr lang="en-US" altLang="ja-JP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10</a:t>
            </a: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％の省エネ！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1788344" y="5400352"/>
            <a:ext cx="1956122" cy="495558"/>
          </a:xfrm>
          <a:prstGeom prst="wedgeRoundRectCallout">
            <a:avLst>
              <a:gd name="adj1" fmla="val -61389"/>
              <a:gd name="adj2" fmla="val 23497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エアコンフィルタをこまめに清掃すると、約</a:t>
            </a:r>
            <a:r>
              <a:rPr lang="en-US" altLang="ja-JP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10</a:t>
            </a: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％の省エネ！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49" name="角丸四角形吹き出し 48"/>
          <p:cNvSpPr/>
          <p:nvPr/>
        </p:nvSpPr>
        <p:spPr>
          <a:xfrm>
            <a:off x="1796577" y="6082641"/>
            <a:ext cx="1816035" cy="792088"/>
          </a:xfrm>
          <a:prstGeom prst="wedgeRoundRectCallout">
            <a:avLst>
              <a:gd name="adj1" fmla="val -72726"/>
              <a:gd name="adj2" fmla="val 32463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不在時には停止しましょう！</a:t>
            </a:r>
            <a:endParaRPr lang="en-US" altLang="ja-JP" sz="1000" kern="1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700"/>
              </a:lnSpc>
              <a:spcAft>
                <a:spcPts val="0"/>
              </a:spcAft>
            </a:pPr>
            <a:r>
              <a:rPr lang="en-US" altLang="ja-JP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 (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部屋を出る</a:t>
            </a:r>
            <a:r>
              <a:rPr lang="en-US" altLang="ja-JP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30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分前に停止しても、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altLang="ja-JP" sz="750" kern="100" dirty="0">
                <a:solidFill>
                  <a:schemeClr val="tx1"/>
                </a:solidFill>
                <a:latin typeface="+mn-ea"/>
                <a:cs typeface="Times New Roman"/>
              </a:rPr>
              <a:t> </a:t>
            </a:r>
            <a:r>
              <a:rPr lang="en-US" altLang="ja-JP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 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室温はほぼ保たれます。）</a:t>
            </a:r>
            <a:endParaRPr lang="en-US" altLang="ja-JP" sz="750" kern="1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216074" y="7686093"/>
            <a:ext cx="2052228" cy="875984"/>
          </a:xfrm>
          <a:prstGeom prst="wedgeRoundRectCallout">
            <a:avLst>
              <a:gd name="adj1" fmla="val 64816"/>
              <a:gd name="adj2" fmla="val 9532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冷暖房時は、サーキュレーター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や扇風機を活用！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700"/>
              </a:lnSpc>
              <a:spcAft>
                <a:spcPts val="0"/>
              </a:spcAft>
            </a:pP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 （室内空気を循環させると、温度が均一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altLang="ja-JP" sz="750" kern="100" dirty="0">
                <a:solidFill>
                  <a:schemeClr val="tx1"/>
                </a:solidFill>
                <a:latin typeface="+mn-ea"/>
                <a:cs typeface="Times New Roman"/>
              </a:rPr>
              <a:t> </a:t>
            </a:r>
            <a:r>
              <a:rPr lang="en-US" altLang="ja-JP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 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になり省エネになります。）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pic>
        <p:nvPicPr>
          <p:cNvPr id="6" name="Picture 4" descr="C:\Users\nishiiyu\AppData\Local\Microsoft\Windows\Temporary Internet Files\Content.Outlook\GNQ03WRC\image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68" y="6337887"/>
            <a:ext cx="1342242" cy="100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角丸四角形吹き出し 57"/>
          <p:cNvSpPr/>
          <p:nvPr/>
        </p:nvSpPr>
        <p:spPr>
          <a:xfrm>
            <a:off x="3960490" y="6409896"/>
            <a:ext cx="1331535" cy="644498"/>
          </a:xfrm>
          <a:prstGeom prst="wedgeRoundRectCallout">
            <a:avLst>
              <a:gd name="adj1" fmla="val 64743"/>
              <a:gd name="adj2" fmla="val -7256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作業に適した明るさ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を考慮して</a:t>
            </a:r>
            <a:r>
              <a:rPr lang="ja-JP" altLang="en-US" sz="1000" kern="100" dirty="0">
                <a:solidFill>
                  <a:schemeClr val="tx1"/>
                </a:solidFill>
                <a:latin typeface="+mn-ea"/>
                <a:cs typeface="Times New Roman"/>
              </a:rPr>
              <a:t>、照明</a:t>
            </a: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を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間引きしましょう</a:t>
            </a:r>
            <a:r>
              <a:rPr lang="en-US" altLang="ja-JP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!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 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pic>
        <p:nvPicPr>
          <p:cNvPr id="1029" name="Picture 5" descr="C:\Users\nishiiyu\AppData\Local\Microsoft\Windows\Temporary Internet Files\Content.Outlook\GNQ03WRC\image1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3" t="135" r="1828" b="135"/>
          <a:stretch/>
        </p:blipFill>
        <p:spPr bwMode="auto">
          <a:xfrm rot="5400000">
            <a:off x="3894871" y="7351462"/>
            <a:ext cx="1121326" cy="116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角丸四角形吹き出し 59"/>
          <p:cNvSpPr/>
          <p:nvPr/>
        </p:nvSpPr>
        <p:spPr>
          <a:xfrm>
            <a:off x="5167517" y="7470069"/>
            <a:ext cx="1889316" cy="891283"/>
          </a:xfrm>
          <a:prstGeom prst="wedgeRoundRectCallout">
            <a:avLst>
              <a:gd name="adj1" fmla="val -66772"/>
              <a:gd name="adj2" fmla="val 2643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ブラインドを効果的に活用！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700"/>
              </a:lnSpc>
              <a:spcAft>
                <a:spcPts val="0"/>
              </a:spcAft>
            </a:pP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（ブラインドは、夏は太陽熱を遮り、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altLang="ja-JP" sz="750" kern="100" dirty="0">
                <a:solidFill>
                  <a:schemeClr val="tx1"/>
                </a:solidFill>
                <a:latin typeface="+mn-ea"/>
                <a:cs typeface="Times New Roman"/>
              </a:rPr>
              <a:t> </a:t>
            </a:r>
            <a:r>
              <a:rPr lang="en-US" altLang="ja-JP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冬は温かい室内の熱を外に逃がし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altLang="ja-JP" sz="750" kern="100" dirty="0">
                <a:solidFill>
                  <a:schemeClr val="tx1"/>
                </a:solidFill>
                <a:latin typeface="+mn-ea"/>
                <a:cs typeface="Times New Roman"/>
              </a:rPr>
              <a:t> </a:t>
            </a:r>
            <a:r>
              <a:rPr lang="en-US" altLang="ja-JP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ません。）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0" y="8726798"/>
            <a:ext cx="7208659" cy="1354074"/>
            <a:chOff x="50" y="8726798"/>
            <a:chExt cx="7208659" cy="1354074"/>
          </a:xfrm>
        </p:grpSpPr>
        <p:sp>
          <p:nvSpPr>
            <p:cNvPr id="59" name="角丸四角形 58"/>
            <p:cNvSpPr/>
            <p:nvPr/>
          </p:nvSpPr>
          <p:spPr>
            <a:xfrm>
              <a:off x="50" y="8726798"/>
              <a:ext cx="7208659" cy="1354074"/>
            </a:xfrm>
            <a:prstGeom prst="roundRect">
              <a:avLst/>
            </a:prstGeom>
            <a:solidFill>
              <a:srgbClr val="5BB3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76637" y="9648824"/>
              <a:ext cx="6260117" cy="387411"/>
            </a:xfrm>
            <a:prstGeom prst="rect">
              <a:avLst/>
            </a:prstGeom>
          </p:spPr>
          <p:txBody>
            <a:bodyPr wrap="square" lIns="93278" tIns="46639" rIns="93278" bIns="46639">
              <a:spAutoFit/>
            </a:bodyPr>
            <a:lstStyle/>
            <a:p>
              <a:pPr lvl="0">
                <a:lnSpc>
                  <a:spcPts val="1200"/>
                </a:lnSpc>
              </a:pPr>
              <a:r>
                <a:rPr lang="ja-JP" altLang="en-US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■</a:t>
              </a:r>
              <a:r>
                <a:rPr lang="en-US" altLang="ja-JP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TEL</a:t>
              </a:r>
              <a:r>
                <a:rPr lang="ja-JP" altLang="en-US" sz="900" b="1" spc="306" dirty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；</a:t>
              </a:r>
              <a:r>
                <a:rPr lang="en-US" altLang="ja-JP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06-6210-9254</a:t>
              </a:r>
              <a:r>
                <a:rPr lang="ja-JP" altLang="en-US" sz="900" b="1" spc="306" dirty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 </a:t>
              </a:r>
              <a:r>
                <a:rPr lang="ja-JP" altLang="en-US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■</a:t>
              </a:r>
              <a:r>
                <a:rPr lang="en-US" altLang="ja-JP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FAX</a:t>
              </a:r>
              <a:r>
                <a:rPr lang="ja-JP" altLang="en-US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：</a:t>
              </a:r>
              <a:r>
                <a:rPr lang="en-US" altLang="ja-JP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06-6210-9259</a:t>
              </a:r>
              <a:endParaRPr lang="en-US" altLang="ja-JP" sz="900" b="1" spc="306" dirty="0">
                <a:ln w="6350" cmpd="sng">
                  <a:noFill/>
                  <a:prstDash val="solid"/>
                  <a:miter lim="800000"/>
                </a:ln>
                <a:latin typeface="Century" panose="02040604050505020304" pitchFamily="18" charset="0"/>
                <a:ea typeface="ＭＳ ゴシック" panose="020B0609070205080204" pitchFamily="49" charset="-128"/>
              </a:endParaRPr>
            </a:p>
            <a:p>
              <a:pPr lvl="0">
                <a:lnSpc>
                  <a:spcPts val="1200"/>
                </a:lnSpc>
              </a:pPr>
              <a:r>
                <a:rPr lang="ja-JP" altLang="en-US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■</a:t>
              </a:r>
              <a:r>
                <a:rPr lang="en-US" altLang="ja-JP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E-mail</a:t>
              </a:r>
              <a:r>
                <a:rPr lang="ja-JP" altLang="en-US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：</a:t>
              </a:r>
              <a:r>
                <a:rPr lang="en-US" altLang="ja-JP" sz="900" b="1" spc="306" dirty="0" smtClean="0">
                  <a:ln w="6350" cmpd="sng">
                    <a:noFill/>
                    <a:prstDash val="solid"/>
                    <a:miter lim="800000"/>
                  </a:ln>
                  <a:latin typeface="Century" panose="02040604050505020304" pitchFamily="18" charset="0"/>
                  <a:ea typeface="ＭＳ ゴシック" panose="020B0609070205080204" pitchFamily="49" charset="-128"/>
                </a:rPr>
                <a:t>eneseisaku-01@gbox.pref.osaka.lg.jp</a:t>
              </a:r>
              <a:endParaRPr lang="en-US" altLang="ja-JP" sz="900" b="1" spc="306" dirty="0">
                <a:ln w="6350" cmpd="sng">
                  <a:noFill/>
                  <a:prstDash val="solid"/>
                  <a:miter lim="800000"/>
                </a:ln>
                <a:latin typeface="Century" panose="02040604050505020304" pitchFamily="18" charset="0"/>
                <a:ea typeface="ＭＳ ゴシック" panose="020B0609070205080204" pitchFamily="49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593" y="9069887"/>
              <a:ext cx="7200257" cy="578937"/>
            </a:xfrm>
            <a:prstGeom prst="rect">
              <a:avLst/>
            </a:prstGeom>
          </p:spPr>
          <p:txBody>
            <a:bodyPr wrap="square" lIns="93278" tIns="46639" rIns="93278" bIns="46639">
              <a:spAutoFit/>
            </a:bodyPr>
            <a:lstStyle/>
            <a:p>
              <a:pPr lvl="0" algn="ctr">
                <a:spcAft>
                  <a:spcPts val="300"/>
                </a:spcAft>
              </a:pPr>
              <a:r>
                <a:rPr lang="en-US" altLang="ja-JP" sz="2000" b="1" spc="306" dirty="0" smtClean="0">
                  <a:ln w="6350" cmpd="sng">
                    <a:solidFill>
                      <a:schemeClr val="bg1"/>
                    </a:solidFill>
                    <a:prstDash val="solid"/>
                    <a:miter lim="800000"/>
                  </a:ln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『</a:t>
              </a:r>
              <a:r>
                <a:rPr lang="ja-JP" altLang="en-US" sz="2000" b="1" spc="306" dirty="0" smtClean="0">
                  <a:ln w="6350" cmpd="sng">
                    <a:solidFill>
                      <a:schemeClr val="bg1"/>
                    </a:solidFill>
                    <a:prstDash val="solid"/>
                    <a:miter lim="800000"/>
                  </a:ln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おおさかスマートエネルギーセンター</a:t>
              </a:r>
              <a:r>
                <a:rPr lang="en-US" altLang="ja-JP" sz="2000" b="1" spc="306" dirty="0" smtClean="0">
                  <a:ln w="6350" cmpd="sng">
                    <a:solidFill>
                      <a:schemeClr val="bg1"/>
                    </a:solidFill>
                    <a:prstDash val="solid"/>
                    <a:miter lim="800000"/>
                  </a:ln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』</a:t>
              </a:r>
            </a:p>
            <a:p>
              <a:pPr lvl="0" algn="ctr">
                <a:spcAft>
                  <a:spcPts val="300"/>
                </a:spcAft>
              </a:pPr>
              <a:r>
                <a:rPr lang="ja-JP" altLang="en-US" sz="900" spc="306" dirty="0">
                  <a:ln w="6350" cmpd="sng">
                    <a:noFill/>
                    <a:prstDash val="solid"/>
                    <a:miter lim="800000"/>
                  </a:ln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（大阪府 環境農林水産部 エネルギー政策課 内</a:t>
              </a:r>
              <a:r>
                <a:rPr lang="ja-JP" altLang="en-US" sz="900" spc="306" dirty="0" smtClean="0">
                  <a:ln w="6350" cmpd="sng">
                    <a:noFill/>
                    <a:prstDash val="solid"/>
                    <a:miter lim="800000"/>
                  </a:ln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）</a:t>
              </a:r>
              <a:endParaRPr lang="en-US" altLang="ja-JP" sz="900" b="1" spc="306" dirty="0" smtClean="0">
                <a:ln w="6350" cmpd="sng">
                  <a:solidFill>
                    <a:schemeClr val="bg1"/>
                  </a:solidFill>
                  <a:prstDash val="solid"/>
                  <a:miter lim="800000"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88082" y="8745901"/>
              <a:ext cx="5335065" cy="3988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3278" tIns="46639" rIns="93278" bIns="46639" rtlCol="0" anchor="ctr"/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altLang="en-US" sz="1400" kern="100" dirty="0" smtClean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/>
                </a:rPr>
                <a:t>省エネ、創エネ、節電等に関するお悩み・ご相談にお応えします！</a:t>
              </a:r>
              <a:endParaRPr lang="en-US" altLang="ja-JP" sz="1400" kern="1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4392538" y="9679414"/>
              <a:ext cx="2293218" cy="257442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6200000">
                <a:srgbClr val="002060">
                  <a:alpha val="50000"/>
                </a:srgbClr>
              </a:innerShdw>
            </a:effectLst>
          </p:spPr>
          <p:txBody>
            <a:bodyPr wrap="square" lIns="93278" tIns="46639" rIns="93278" bIns="46639" rtlCol="0">
              <a:spAutoFit/>
            </a:bodyPr>
            <a:lstStyle/>
            <a:p>
              <a:pPr algn="ctr"/>
              <a:r>
                <a:rPr lang="ja-JP" altLang="en-US" sz="900" dirty="0" smtClean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おおさかスマートエネルギーセンター</a:t>
              </a:r>
              <a:endParaRPr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6543528" y="9677656"/>
              <a:ext cx="552738" cy="259200"/>
            </a:xfrm>
            <a:prstGeom prst="roundRect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</a:ln>
            <a:effectLst>
              <a:innerShdw blurRad="63500" dist="50800" dir="16200000">
                <a:srgbClr val="002060">
                  <a:alpha val="50000"/>
                </a:srgbClr>
              </a:innerShdw>
            </a:effectLst>
          </p:spPr>
          <p:txBody>
            <a:bodyPr wrap="square" lIns="93278" tIns="46639" rIns="93278" bIns="46639" rtlCol="0">
              <a:spAutoFit/>
            </a:bodyPr>
            <a:lstStyle/>
            <a:p>
              <a:pPr algn="ctr"/>
              <a:r>
                <a:rPr lang="ja-JP" altLang="en-US" sz="1000" dirty="0" smtClean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検索</a:t>
              </a:r>
              <a:endParaRPr lang="ja-JP" altLang="en-US" sz="1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50" name="角丸四角形 49"/>
          <p:cNvSpPr>
            <a:spLocks noChangeArrowheads="1"/>
          </p:cNvSpPr>
          <p:nvPr/>
        </p:nvSpPr>
        <p:spPr bwMode="auto">
          <a:xfrm>
            <a:off x="850" y="1748554"/>
            <a:ext cx="7200000" cy="2931717"/>
          </a:xfrm>
          <a:prstGeom prst="roundRect">
            <a:avLst/>
          </a:prstGeom>
          <a:solidFill>
            <a:srgbClr val="8FE2FF"/>
          </a:solidFill>
          <a:ln w="12700">
            <a:noFill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ts val="1300"/>
              </a:lnSpc>
            </a:pP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88082" y="1871960"/>
            <a:ext cx="4590329" cy="366229"/>
          </a:xfrm>
          <a:prstGeom prst="roundRect">
            <a:avLst/>
          </a:prstGeom>
          <a:solidFill>
            <a:srgbClr val="FFCCFF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エネルギー</a:t>
            </a:r>
            <a:r>
              <a:rPr lang="ja-JP" altLang="en-US" sz="1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使</a:t>
            </a:r>
            <a:r>
              <a:rPr lang="ja-JP" altLang="en-US" sz="1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用量</a:t>
            </a:r>
            <a:r>
              <a:rPr lang="ja-JP" altLang="en-US" sz="1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把握し、削減目標を立てましょう！</a:t>
            </a:r>
            <a:endParaRPr lang="en-US" altLang="ja-JP" sz="14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171557" y="2232000"/>
            <a:ext cx="4995960" cy="872225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ビルオーナーや管理会社に依頼して、入居部分の電気・ガス等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の光熱費の明細書を入手し、エネルギー使用量を把握しましょう。　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また、削減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立てて省エネ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を推進しましょう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74" name="グラフ 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362451"/>
              </p:ext>
            </p:extLst>
          </p:nvPr>
        </p:nvGraphicFramePr>
        <p:xfrm>
          <a:off x="550566" y="3114642"/>
          <a:ext cx="2978147" cy="142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正方形/長方形 5"/>
          <p:cNvSpPr/>
          <p:nvPr/>
        </p:nvSpPr>
        <p:spPr>
          <a:xfrm>
            <a:off x="0" y="-1"/>
            <a:ext cx="7200900" cy="1748555"/>
          </a:xfrm>
          <a:custGeom>
            <a:avLst/>
            <a:gdLst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0 w 7200900"/>
              <a:gd name="connsiteY3" fmla="*/ 1799951 h 1799951"/>
              <a:gd name="connsiteX4" fmla="*/ 0 w 7200900"/>
              <a:gd name="connsiteY4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486150 w 7200900"/>
              <a:gd name="connsiteY3" fmla="*/ 17906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486150 w 7200900"/>
              <a:gd name="connsiteY3" fmla="*/ 14858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863009"/>
              <a:gd name="connsiteX1" fmla="*/ 7200900 w 7200900"/>
              <a:gd name="connsiteY1" fmla="*/ 0 h 1863009"/>
              <a:gd name="connsiteX2" fmla="*/ 7200900 w 7200900"/>
              <a:gd name="connsiteY2" fmla="*/ 1799951 h 1863009"/>
              <a:gd name="connsiteX3" fmla="*/ 3486150 w 7200900"/>
              <a:gd name="connsiteY3" fmla="*/ 1485899 h 1863009"/>
              <a:gd name="connsiteX4" fmla="*/ 0 w 7200900"/>
              <a:gd name="connsiteY4" fmla="*/ 1799951 h 1863009"/>
              <a:gd name="connsiteX5" fmla="*/ 0 w 7200900"/>
              <a:gd name="connsiteY5" fmla="*/ 0 h 1863009"/>
              <a:gd name="connsiteX0" fmla="*/ 0 w 7200900"/>
              <a:gd name="connsiteY0" fmla="*/ 0 h 1859158"/>
              <a:gd name="connsiteX1" fmla="*/ 7200900 w 7200900"/>
              <a:gd name="connsiteY1" fmla="*/ 0 h 1859158"/>
              <a:gd name="connsiteX2" fmla="*/ 7200900 w 7200900"/>
              <a:gd name="connsiteY2" fmla="*/ 1799951 h 1859158"/>
              <a:gd name="connsiteX3" fmla="*/ 3524250 w 7200900"/>
              <a:gd name="connsiteY3" fmla="*/ 1438274 h 1859158"/>
              <a:gd name="connsiteX4" fmla="*/ 0 w 7200900"/>
              <a:gd name="connsiteY4" fmla="*/ 1799951 h 1859158"/>
              <a:gd name="connsiteX5" fmla="*/ 0 w 7200900"/>
              <a:gd name="connsiteY5" fmla="*/ 0 h 1859158"/>
              <a:gd name="connsiteX0" fmla="*/ 0 w 7200900"/>
              <a:gd name="connsiteY0" fmla="*/ 0 h 1859158"/>
              <a:gd name="connsiteX1" fmla="*/ 7200900 w 7200900"/>
              <a:gd name="connsiteY1" fmla="*/ 0 h 1859158"/>
              <a:gd name="connsiteX2" fmla="*/ 7200900 w 7200900"/>
              <a:gd name="connsiteY2" fmla="*/ 1799951 h 1859158"/>
              <a:gd name="connsiteX3" fmla="*/ 3524250 w 7200900"/>
              <a:gd name="connsiteY3" fmla="*/ 1438274 h 1859158"/>
              <a:gd name="connsiteX4" fmla="*/ 0 w 7200900"/>
              <a:gd name="connsiteY4" fmla="*/ 1799951 h 1859158"/>
              <a:gd name="connsiteX5" fmla="*/ 0 w 7200900"/>
              <a:gd name="connsiteY5" fmla="*/ 0 h 1859158"/>
              <a:gd name="connsiteX0" fmla="*/ 0 w 7200900"/>
              <a:gd name="connsiteY0" fmla="*/ 0 h 1801446"/>
              <a:gd name="connsiteX1" fmla="*/ 7200900 w 7200900"/>
              <a:gd name="connsiteY1" fmla="*/ 0 h 1801446"/>
              <a:gd name="connsiteX2" fmla="*/ 7200900 w 7200900"/>
              <a:gd name="connsiteY2" fmla="*/ 1799951 h 1801446"/>
              <a:gd name="connsiteX3" fmla="*/ 3524250 w 7200900"/>
              <a:gd name="connsiteY3" fmla="*/ 1438274 h 1801446"/>
              <a:gd name="connsiteX4" fmla="*/ 0 w 7200900"/>
              <a:gd name="connsiteY4" fmla="*/ 1799951 h 1801446"/>
              <a:gd name="connsiteX5" fmla="*/ 0 w 7200900"/>
              <a:gd name="connsiteY5" fmla="*/ 0 h 1801446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524250 w 7200900"/>
              <a:gd name="connsiteY3" fmla="*/ 1438274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524250 w 7200900"/>
              <a:gd name="connsiteY3" fmla="*/ 15620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  <a:gd name="connsiteX0" fmla="*/ 0 w 7200900"/>
              <a:gd name="connsiteY0" fmla="*/ 0 h 1799951"/>
              <a:gd name="connsiteX1" fmla="*/ 7200900 w 7200900"/>
              <a:gd name="connsiteY1" fmla="*/ 0 h 1799951"/>
              <a:gd name="connsiteX2" fmla="*/ 7200900 w 7200900"/>
              <a:gd name="connsiteY2" fmla="*/ 1799951 h 1799951"/>
              <a:gd name="connsiteX3" fmla="*/ 3524250 w 7200900"/>
              <a:gd name="connsiteY3" fmla="*/ 1523999 h 1799951"/>
              <a:gd name="connsiteX4" fmla="*/ 0 w 7200900"/>
              <a:gd name="connsiteY4" fmla="*/ 1799951 h 1799951"/>
              <a:gd name="connsiteX5" fmla="*/ 0 w 7200900"/>
              <a:gd name="connsiteY5" fmla="*/ 0 h 179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00900" h="1799951">
                <a:moveTo>
                  <a:pt x="0" y="0"/>
                </a:moveTo>
                <a:lnTo>
                  <a:pt x="7200900" y="0"/>
                </a:lnTo>
                <a:lnTo>
                  <a:pt x="7200900" y="1799951"/>
                </a:lnTo>
                <a:cubicBezTo>
                  <a:pt x="6591300" y="1780901"/>
                  <a:pt x="4724400" y="1523999"/>
                  <a:pt x="3524250" y="1523999"/>
                </a:cubicBezTo>
                <a:cubicBezTo>
                  <a:pt x="2324100" y="1523999"/>
                  <a:pt x="638175" y="1733276"/>
                  <a:pt x="0" y="1799951"/>
                </a:cubicBezTo>
                <a:lnTo>
                  <a:pt x="0" y="0"/>
                </a:lnTo>
                <a:close/>
              </a:path>
            </a:pathLst>
          </a:custGeom>
          <a:solidFill>
            <a:srgbClr val="5BB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584226" y="247600"/>
            <a:ext cx="4238261" cy="1048296"/>
          </a:xfrm>
          <a:prstGeom prst="rect">
            <a:avLst/>
          </a:prstGeom>
        </p:spPr>
        <p:txBody>
          <a:bodyPr wrap="square" lIns="93278" tIns="46639" rIns="93278" bIns="46639">
            <a:spAutoFit/>
          </a:bodyPr>
          <a:lstStyle/>
          <a:p>
            <a:pPr lvl="0" algn="ctr"/>
            <a:endParaRPr lang="en-US" altLang="ja-JP" sz="600" b="1" spc="306" dirty="0">
              <a:ln w="1270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 algn="ctr"/>
            <a:r>
              <a:rPr lang="ja-JP" altLang="en-US" sz="2800" spc="306" dirty="0" smtClean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省エネ</a:t>
            </a:r>
            <a:r>
              <a:rPr lang="ja-JP" altLang="en-US" sz="2800" spc="306" dirty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  <a:r>
              <a:rPr lang="ja-JP" altLang="en-US" sz="2800" spc="306" dirty="0" smtClean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取り組んで、</a:t>
            </a:r>
            <a:endParaRPr lang="en-US" altLang="ja-JP" sz="2800" spc="306" dirty="0" smtClean="0">
              <a:ln w="1270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 algn="ctr"/>
            <a:r>
              <a:rPr lang="ja-JP" altLang="en-US" sz="2800" spc="306" dirty="0" smtClean="0">
                <a:ln w="1270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コスト削減！</a:t>
            </a:r>
            <a:endParaRPr lang="en-US" altLang="ja-JP" sz="2800" spc="306" dirty="0" smtClean="0">
              <a:ln w="1270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角丸四角形吹き出し 1"/>
          <p:cNvSpPr/>
          <p:nvPr/>
        </p:nvSpPr>
        <p:spPr>
          <a:xfrm>
            <a:off x="3792067" y="3600152"/>
            <a:ext cx="2030420" cy="615576"/>
          </a:xfrm>
          <a:prstGeom prst="wedgeRoundRectCallout">
            <a:avLst>
              <a:gd name="adj1" fmla="val -70300"/>
              <a:gd name="adj2" fmla="val -4411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</a:rPr>
              <a:t>     表</a:t>
            </a:r>
            <a:r>
              <a:rPr lang="ja-JP" altLang="en-US" sz="1000" dirty="0">
                <a:solidFill>
                  <a:schemeClr val="tx1"/>
                </a:solidFill>
              </a:rPr>
              <a:t>やグラフ</a:t>
            </a:r>
            <a:r>
              <a:rPr lang="ja-JP" altLang="en-US" sz="1000" dirty="0" smtClean="0">
                <a:solidFill>
                  <a:schemeClr val="tx1"/>
                </a:solidFill>
              </a:rPr>
              <a:t>に</a:t>
            </a:r>
            <a:r>
              <a:rPr lang="ja-JP" altLang="en-US" sz="1000" dirty="0">
                <a:solidFill>
                  <a:schemeClr val="tx1"/>
                </a:solidFill>
              </a:rPr>
              <a:t>すると</a:t>
            </a:r>
            <a:r>
              <a:rPr lang="ja-JP" altLang="en-US" sz="1000" dirty="0" smtClean="0">
                <a:solidFill>
                  <a:schemeClr val="tx1"/>
                </a:solidFill>
              </a:rPr>
              <a:t>、エネルギー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  の</a:t>
            </a:r>
            <a:r>
              <a:rPr lang="ja-JP" altLang="en-US" sz="1000" dirty="0">
                <a:solidFill>
                  <a:schemeClr val="tx1"/>
                </a:solidFill>
              </a:rPr>
              <a:t>ムダや省エネ</a:t>
            </a:r>
            <a:r>
              <a:rPr lang="ja-JP" altLang="en-US" sz="1000" dirty="0" smtClean="0">
                <a:solidFill>
                  <a:schemeClr val="tx1"/>
                </a:solidFill>
              </a:rPr>
              <a:t>のポイントが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  見えます！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50" y="2035201"/>
            <a:ext cx="1360165" cy="1492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" name="グループ化 64"/>
          <p:cNvGrpSpPr/>
          <p:nvPr/>
        </p:nvGrpSpPr>
        <p:grpSpPr>
          <a:xfrm>
            <a:off x="-774375" y="-622332"/>
            <a:ext cx="2430609" cy="1918228"/>
            <a:chOff x="5878286" y="-567334"/>
            <a:chExt cx="2430609" cy="1918228"/>
          </a:xfrm>
        </p:grpSpPr>
        <p:pic>
          <p:nvPicPr>
            <p:cNvPr id="66" name="Picture 4" descr="C:\Users\yanagisawat\AppData\Local\Microsoft\Windows\Temporary Internet Files\Content.IE5\283CSTV6\MC900432591[1]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0323" y="162322"/>
              <a:ext cx="1188572" cy="1188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3" descr="C:\Users\yanagisawat\AppData\Local\Microsoft\Windows\Temporary Internet Files\Content.IE5\283CSTV6\MC900432589[1]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8286" y="-567334"/>
              <a:ext cx="1920000" cy="1860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角丸四角形 39"/>
          <p:cNvSpPr/>
          <p:nvPr/>
        </p:nvSpPr>
        <p:spPr>
          <a:xfrm>
            <a:off x="3612612" y="4319313"/>
            <a:ext cx="3516230" cy="334066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個別メーターが設置されていないビルでは、実際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かかった光熱費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把握することはできません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95" y="7743085"/>
            <a:ext cx="824118" cy="7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739" y="4960991"/>
            <a:ext cx="1133589" cy="108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角丸四角形吹き出し 53"/>
          <p:cNvSpPr/>
          <p:nvPr/>
        </p:nvSpPr>
        <p:spPr>
          <a:xfrm>
            <a:off x="5167517" y="4966399"/>
            <a:ext cx="1889316" cy="893118"/>
          </a:xfrm>
          <a:prstGeom prst="wedgeRoundRectCallout">
            <a:avLst>
              <a:gd name="adj1" fmla="val -59929"/>
              <a:gd name="adj2" fmla="val 19614"/>
              <a:gd name="adj3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rtlCol="0" anchor="ctr"/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過剰</a:t>
            </a:r>
            <a:r>
              <a:rPr lang="ja-JP" altLang="en-US" sz="1000" kern="100" dirty="0">
                <a:solidFill>
                  <a:schemeClr val="tx1"/>
                </a:solidFill>
                <a:latin typeface="+mn-ea"/>
                <a:cs typeface="Times New Roman"/>
              </a:rPr>
              <a:t>な</a:t>
            </a:r>
            <a:r>
              <a:rPr lang="ja-JP" altLang="en-US" sz="100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換気は控えましょう！</a:t>
            </a:r>
            <a:endParaRPr lang="en-US" altLang="ja-JP" sz="100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700"/>
              </a:lnSpc>
              <a:spcAft>
                <a:spcPts val="0"/>
              </a:spcAft>
            </a:pP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  （冷暖房時に暖気や冷気が逃げて、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750" kern="100" dirty="0">
                <a:solidFill>
                  <a:schemeClr val="tx1"/>
                </a:solidFill>
                <a:latin typeface="+mn-ea"/>
                <a:cs typeface="Times New Roman"/>
              </a:rPr>
              <a:t>　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　空調負荷が増大してしまいます</a:t>
            </a:r>
            <a:r>
              <a:rPr lang="ja-JP" altLang="en-US" sz="750" kern="100" dirty="0">
                <a:solidFill>
                  <a:schemeClr val="tx1"/>
                </a:solidFill>
                <a:latin typeface="+mn-ea"/>
                <a:cs typeface="Times New Roman"/>
              </a:rPr>
              <a:t>。</a:t>
            </a:r>
            <a:r>
              <a:rPr lang="ja-JP" altLang="en-US" sz="750" kern="100" dirty="0" smtClean="0">
                <a:solidFill>
                  <a:schemeClr val="tx1"/>
                </a:solidFill>
                <a:latin typeface="+mn-ea"/>
                <a:cs typeface="Times New Roman"/>
              </a:rPr>
              <a:t>）</a:t>
            </a:r>
            <a:endParaRPr lang="en-US" altLang="ja-JP" sz="750" kern="100" dirty="0" smtClean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41" name="上矢印 40"/>
          <p:cNvSpPr>
            <a:spLocks noChangeAspect="1"/>
          </p:cNvSpPr>
          <p:nvPr/>
        </p:nvSpPr>
        <p:spPr>
          <a:xfrm rot="18973775">
            <a:off x="6993008" y="9838793"/>
            <a:ext cx="127649" cy="197755"/>
          </a:xfrm>
          <a:prstGeom prst="upArrow">
            <a:avLst>
              <a:gd name="adj1" fmla="val 34593"/>
              <a:gd name="adj2" fmla="val 7971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189" y="64976"/>
            <a:ext cx="965629" cy="159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テキスト ボックス 41"/>
          <p:cNvSpPr txBox="1"/>
          <p:nvPr/>
        </p:nvSpPr>
        <p:spPr>
          <a:xfrm>
            <a:off x="4934638" y="1295896"/>
            <a:ext cx="24102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 dirty="0" smtClean="0">
                <a:latin typeface="+mn-ea"/>
              </a:rPr>
              <a:t>大阪府広報担当副知事</a:t>
            </a:r>
            <a:r>
              <a:rPr lang="ja-JP" altLang="en-US" sz="700" b="1" dirty="0">
                <a:latin typeface="+mn-ea"/>
              </a:rPr>
              <a:t>も</a:t>
            </a:r>
            <a:r>
              <a:rPr lang="ja-JP" altLang="en-US" sz="700" b="1" dirty="0" err="1">
                <a:latin typeface="+mn-ea"/>
              </a:rPr>
              <a:t>ずやん</a:t>
            </a:r>
            <a:endParaRPr kumimoji="1" lang="ja-JP" altLang="en-US" sz="700" b="1" dirty="0">
              <a:latin typeface="+mn-ea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4244016" y="5589774"/>
            <a:ext cx="423036" cy="290347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4667052" y="5734947"/>
            <a:ext cx="605509" cy="2424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56634" y="5904408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rgbClr val="FF0000"/>
                </a:solidFill>
              </a:rPr>
              <a:t>換気はこまめにスイッチ</a:t>
            </a:r>
            <a:r>
              <a:rPr kumimoji="1" lang="en-US" altLang="ja-JP" sz="900" b="1" dirty="0" smtClean="0">
                <a:solidFill>
                  <a:srgbClr val="FF0000"/>
                </a:solidFill>
              </a:rPr>
              <a:t>OFF</a:t>
            </a:r>
            <a:r>
              <a:rPr kumimoji="1" lang="ja-JP" altLang="en-US" sz="900" b="1" dirty="0" smtClean="0">
                <a:solidFill>
                  <a:srgbClr val="FF0000"/>
                </a:solidFill>
              </a:rPr>
              <a:t>！</a:t>
            </a:r>
            <a:endParaRPr kumimoji="1" lang="ja-JP" altLang="en-US" sz="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9050">
          <a:solidFill>
            <a:schemeClr val="tx1"/>
          </a:solidFill>
        </a:ln>
      </a:spPr>
      <a:bodyPr lIns="0" tIns="0" rIns="0" bIns="0" rtlCol="0" anchor="ctr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5313</TotalTime>
  <Words>339</Words>
  <Application>Microsoft Office PowerPoint</Application>
  <PresentationFormat>ユーザー設定</PresentationFormat>
  <Paragraphs>80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Yanagisawa</dc:creator>
  <cp:lastModifiedBy>山本　祐一</cp:lastModifiedBy>
  <cp:revision>432</cp:revision>
  <cp:lastPrinted>2015-07-14T09:05:38Z</cp:lastPrinted>
  <dcterms:created xsi:type="dcterms:W3CDTF">2014-04-16T07:17:06Z</dcterms:created>
  <dcterms:modified xsi:type="dcterms:W3CDTF">2015-07-14T09:10:43Z</dcterms:modified>
</cp:coreProperties>
</file>