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3E4EA-EFC3-459D-8CD1-8F975C207016}" type="datetimeFigureOut">
              <a:rPr kumimoji="1" lang="ja-JP" altLang="en-US" smtClean="0"/>
              <a:t>2016/2/23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CAB60-E366-474E-95DC-007B26F5CD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6846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3E4EA-EFC3-459D-8CD1-8F975C207016}" type="datetimeFigureOut">
              <a:rPr kumimoji="1" lang="ja-JP" altLang="en-US" smtClean="0"/>
              <a:t>2016/2/23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CAB60-E366-474E-95DC-007B26F5CD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2637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3E4EA-EFC3-459D-8CD1-8F975C207016}" type="datetimeFigureOut">
              <a:rPr kumimoji="1" lang="ja-JP" altLang="en-US" smtClean="0"/>
              <a:t>2016/2/23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CAB60-E366-474E-95DC-007B26F5CD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3760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3E4EA-EFC3-459D-8CD1-8F975C207016}" type="datetimeFigureOut">
              <a:rPr kumimoji="1" lang="ja-JP" altLang="en-US" smtClean="0"/>
              <a:t>2016/2/23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CAB60-E366-474E-95DC-007B26F5CD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6729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3E4EA-EFC3-459D-8CD1-8F975C207016}" type="datetimeFigureOut">
              <a:rPr kumimoji="1" lang="ja-JP" altLang="en-US" smtClean="0"/>
              <a:t>2016/2/23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CAB60-E366-474E-95DC-007B26F5CD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7829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3E4EA-EFC3-459D-8CD1-8F975C207016}" type="datetimeFigureOut">
              <a:rPr kumimoji="1" lang="ja-JP" altLang="en-US" smtClean="0"/>
              <a:t>2016/2/23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CAB60-E366-474E-95DC-007B26F5CD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4274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3E4EA-EFC3-459D-8CD1-8F975C207016}" type="datetimeFigureOut">
              <a:rPr kumimoji="1" lang="ja-JP" altLang="en-US" smtClean="0"/>
              <a:t>2016/2/23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CAB60-E366-474E-95DC-007B26F5CD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5491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3E4EA-EFC3-459D-8CD1-8F975C207016}" type="datetimeFigureOut">
              <a:rPr kumimoji="1" lang="ja-JP" altLang="en-US" smtClean="0"/>
              <a:t>2016/2/23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CAB60-E366-474E-95DC-007B26F5CD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7917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3E4EA-EFC3-459D-8CD1-8F975C207016}" type="datetimeFigureOut">
              <a:rPr kumimoji="1" lang="ja-JP" altLang="en-US" smtClean="0"/>
              <a:t>2016/2/23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CAB60-E366-474E-95DC-007B26F5CD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3666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3E4EA-EFC3-459D-8CD1-8F975C207016}" type="datetimeFigureOut">
              <a:rPr kumimoji="1" lang="ja-JP" altLang="en-US" smtClean="0"/>
              <a:t>2016/2/23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CAB60-E366-474E-95DC-007B26F5CD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4024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3E4EA-EFC3-459D-8CD1-8F975C207016}" type="datetimeFigureOut">
              <a:rPr kumimoji="1" lang="ja-JP" altLang="en-US" smtClean="0"/>
              <a:t>2016/2/23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CAB60-E366-474E-95DC-007B26F5CD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7076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3E4EA-EFC3-459D-8CD1-8F975C207016}" type="datetimeFigureOut">
              <a:rPr kumimoji="1" lang="ja-JP" altLang="en-US" smtClean="0"/>
              <a:t>2016/2/23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CAB60-E366-474E-95DC-007B26F5CD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894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1640" y="620688"/>
            <a:ext cx="6552728" cy="819522"/>
          </a:xfrm>
        </p:spPr>
        <p:txBody>
          <a:bodyPr>
            <a:noAutofit/>
          </a:bodyPr>
          <a:lstStyle/>
          <a:p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大阪府再生可能エネルギー等導入推進基金事業</a:t>
            </a:r>
            <a:r>
              <a:rPr kumimoji="1"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kumimoji="1"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導入設備の稼動状況について</a:t>
            </a:r>
            <a:r>
              <a:rPr kumimoji="1"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枚方市</a:t>
            </a:r>
            <a:r>
              <a:rPr kumimoji="1"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kumimoji="1" lang="ja-JP" altLang="en-US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1" name="グループ化 10"/>
          <p:cNvGrpSpPr/>
          <p:nvPr/>
        </p:nvGrpSpPr>
        <p:grpSpPr>
          <a:xfrm>
            <a:off x="933600" y="2668441"/>
            <a:ext cx="7391500" cy="3965672"/>
            <a:chOff x="204836" y="2766614"/>
            <a:chExt cx="8575972" cy="3965672"/>
          </a:xfrm>
        </p:grpSpPr>
        <p:sp>
          <p:nvSpPr>
            <p:cNvPr id="17" name="テキスト ボックス 16"/>
            <p:cNvSpPr txBox="1"/>
            <p:nvPr/>
          </p:nvSpPr>
          <p:spPr>
            <a:xfrm>
              <a:off x="204836" y="2946634"/>
              <a:ext cx="8575972" cy="3785652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txBody>
            <a:bodyPr wrap="square" rtlCol="0">
              <a:spAutoFit/>
            </a:bodyPr>
            <a:lstStyle/>
            <a:p>
              <a:endPara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endPara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endPara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endPara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endPara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endPara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endPara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endPara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endPara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endPara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8" name="角丸四角形 7"/>
            <p:cNvSpPr/>
            <p:nvPr/>
          </p:nvSpPr>
          <p:spPr>
            <a:xfrm>
              <a:off x="346903" y="2766614"/>
              <a:ext cx="2772308" cy="360040"/>
            </a:xfrm>
            <a:prstGeom prst="round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ja-JP" altLang="en-US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２</a:t>
              </a:r>
              <a:r>
                <a:rPr lang="ja-JP" altLang="en-US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zh-TW" altLang="en-US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導入</a:t>
              </a:r>
              <a:r>
                <a:rPr lang="ja-JP" altLang="en-US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設備の概要</a:t>
              </a:r>
              <a:endPara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346901" y="3204719"/>
              <a:ext cx="4590738" cy="43204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ja-JP" altLang="en-US" sz="16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■サプリ村野、磯島小学校、蹉跎東小学校</a:t>
              </a:r>
              <a:endPara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346901" y="4839460"/>
              <a:ext cx="6846511" cy="43204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zh-CN" altLang="en-US" sz="16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■西長尾小学校、西牧野小学校、小倉小学校、中宮北小学校</a:t>
              </a: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941701" y="1565521"/>
            <a:ext cx="7383399" cy="949461"/>
            <a:chOff x="193456" y="1296703"/>
            <a:chExt cx="7383399" cy="949461"/>
          </a:xfrm>
        </p:grpSpPr>
        <p:sp>
          <p:nvSpPr>
            <p:cNvPr id="12" name="テキスト ボックス 11"/>
            <p:cNvSpPr txBox="1"/>
            <p:nvPr/>
          </p:nvSpPr>
          <p:spPr>
            <a:xfrm>
              <a:off x="193456" y="1476723"/>
              <a:ext cx="7383399" cy="769441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txBody>
            <a:bodyPr wrap="square" rtlCol="0">
              <a:spAutoFit/>
            </a:bodyPr>
            <a:lstStyle/>
            <a:p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6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サプリ</a:t>
              </a:r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村野、枚方市立蹉跎東小学校、枚方市立西長尾小学校、枚方市立磯島小学校</a:t>
              </a:r>
              <a:r>
                <a:rPr lang="ja-JP" altLang="en-US" sz="16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</a:t>
              </a:r>
              <a:endPara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6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枚方</a:t>
              </a:r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市立小倉小学校、枚方市立西牧野小学校、枚方市立中宮北小学校</a:t>
              </a:r>
              <a:r>
                <a:rPr lang="en-US" altLang="ja-JP" sz="16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全</a:t>
              </a:r>
              <a:r>
                <a:rPr lang="en-US" altLang="ja-JP" sz="16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7</a:t>
              </a:r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箇所</a:t>
              </a:r>
              <a:r>
                <a:rPr lang="en-US" altLang="ja-JP" sz="16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  <a:endPara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7" name="角丸四角形 6"/>
            <p:cNvSpPr/>
            <p:nvPr/>
          </p:nvSpPr>
          <p:spPr>
            <a:xfrm>
              <a:off x="346902" y="1296703"/>
              <a:ext cx="1656184" cy="360040"/>
            </a:xfrm>
            <a:prstGeom prst="round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ja-JP" altLang="en-US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１　</a:t>
              </a:r>
              <a:r>
                <a:rPr lang="zh-TW" altLang="en-US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導入施設</a:t>
              </a:r>
              <a:endPara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458592"/>
              </p:ext>
            </p:extLst>
          </p:nvPr>
        </p:nvGraphicFramePr>
        <p:xfrm>
          <a:off x="1056044" y="3560265"/>
          <a:ext cx="7136675" cy="11629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73588"/>
                <a:gridCol w="4863087"/>
              </a:tblGrid>
              <a:tr h="370840">
                <a:tc>
                  <a:txBody>
                    <a:bodyPr/>
                    <a:lstStyle/>
                    <a:p>
                      <a:r>
                        <a:rPr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太陽光パネル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10.2kW</a:t>
                      </a:r>
                      <a:r>
                        <a:rPr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255W×40</a:t>
                      </a:r>
                      <a:r>
                        <a:rPr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枚）　カナディアンソーラー製</a:t>
                      </a:r>
                      <a:r>
                        <a:rPr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CS6P-255P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</a:tr>
              <a:tr h="421248">
                <a:tc>
                  <a:txBody>
                    <a:bodyPr/>
                    <a:lstStyle/>
                    <a:p>
                      <a:r>
                        <a:rPr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パワーコンディショナー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10kW</a:t>
                      </a:r>
                      <a:r>
                        <a:rPr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安川電機製 </a:t>
                      </a:r>
                      <a:r>
                        <a:rPr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CEPT-P1AAB010BMC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蓄電池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5.6kWh</a:t>
                      </a:r>
                      <a:r>
                        <a:rPr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ソニー製 </a:t>
                      </a:r>
                      <a:r>
                        <a:rPr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ESSP-4000A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6163805"/>
              </p:ext>
            </p:extLst>
          </p:nvPr>
        </p:nvGraphicFramePr>
        <p:xfrm>
          <a:off x="1037530" y="5173335"/>
          <a:ext cx="7183640" cy="11629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8549"/>
                <a:gridCol w="4895091"/>
              </a:tblGrid>
              <a:tr h="370840">
                <a:tc>
                  <a:txBody>
                    <a:bodyPr/>
                    <a:lstStyle/>
                    <a:p>
                      <a:r>
                        <a:rPr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太陽光パネル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10.75kW</a:t>
                      </a:r>
                      <a:r>
                        <a:rPr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215W×50</a:t>
                      </a:r>
                      <a:r>
                        <a:rPr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枚）　京セラ製</a:t>
                      </a:r>
                      <a:r>
                        <a:rPr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KK215P-3CD4CG</a:t>
                      </a:r>
                    </a:p>
                  </a:txBody>
                  <a:tcPr/>
                </a:tc>
              </a:tr>
              <a:tr h="421248">
                <a:tc>
                  <a:txBody>
                    <a:bodyPr/>
                    <a:lstStyle/>
                    <a:p>
                      <a:r>
                        <a:rPr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パワーコンディショナー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10kW</a:t>
                      </a:r>
                      <a:r>
                        <a:rPr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安川電機製 </a:t>
                      </a:r>
                      <a:r>
                        <a:rPr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CEPT-P1AAB010BMC</a:t>
                      </a:r>
                      <a:endParaRPr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蓄電池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5.6kWh</a:t>
                      </a:r>
                      <a:r>
                        <a:rPr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ソニー製 </a:t>
                      </a:r>
                      <a:r>
                        <a:rPr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ESSP-4000A</a:t>
                      </a:r>
                      <a:endParaRPr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9632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53901" y="369890"/>
            <a:ext cx="8575972" cy="3077766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省エネルギーの効果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通常時は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発電電力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、学校</a:t>
            </a:r>
            <a:r>
              <a:rPr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で使う電気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の一部</a:t>
            </a:r>
            <a:r>
              <a:rPr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として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利用することで、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CO2</a:t>
            </a:r>
            <a:r>
              <a:rPr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排出量削減に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つなげること</a:t>
            </a:r>
            <a:r>
              <a:rPr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ができた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＊発電量：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68,568.70kWh【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月から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⇒平成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年度電気使用量の約９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%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に相当。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環境教育への活用状況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市独自に太陽光発電システムによる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発電状況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わかる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環境教育用表示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モニターを設置し、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児童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への環境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教育や、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来校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・来館される保護者等への啓発にも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活用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している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また、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小学校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では、学校だよりや授業の中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で当該モニターを積極的に周知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その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上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で、天気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によって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発電量に変化があることに注目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させるなど、具体的な環境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教育を行って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いる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5" name="図 4" descr="IMG_0372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180158" y="581192"/>
            <a:ext cx="2543229" cy="1630350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6281642" y="2378677"/>
            <a:ext cx="23402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/>
              <a:t>【</a:t>
            </a:r>
            <a:r>
              <a:rPr lang="ja-JP" altLang="en-US" sz="1400" dirty="0"/>
              <a:t>環境教育用表示モニター</a:t>
            </a:r>
            <a:r>
              <a:rPr lang="en-US" altLang="ja-JP" sz="1400" dirty="0" smtClean="0"/>
              <a:t>】</a:t>
            </a:r>
            <a:endParaRPr kumimoji="1" lang="ja-JP" altLang="en-US" sz="1400" dirty="0"/>
          </a:p>
        </p:txBody>
      </p:sp>
      <p:sp>
        <p:nvSpPr>
          <p:cNvPr id="3" name="角丸四角形 2"/>
          <p:cNvSpPr/>
          <p:nvPr/>
        </p:nvSpPr>
        <p:spPr>
          <a:xfrm>
            <a:off x="467543" y="153866"/>
            <a:ext cx="4824537" cy="432048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　</a:t>
            </a:r>
            <a:r>
              <a:rPr lang="ja-JP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活用状況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・導入によるメリット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53901" y="3780234"/>
            <a:ext cx="8575972" cy="2831544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○災害時に導入設備の機能を十分使えるように、以下の取組みを実施。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60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</a:t>
            </a:r>
            <a:r>
              <a:rPr lang="ja-JP" altLang="ja-JP" sz="160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月に、各小学校等に対して操作等の説明会を開催。</a:t>
            </a: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防災</a:t>
            </a:r>
            <a:r>
              <a:rPr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訓練の際に、順次、設備の概要、操作方法等について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周知。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毎年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月ごろに実施されている「避難所派遣職員研修」の中で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設備</a:t>
            </a:r>
            <a:r>
              <a:rPr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の概要、操作方法等について周知する予定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ja-JP" altLang="en-US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466584" y="3564210"/>
            <a:ext cx="4825496" cy="432048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災害時の操作方法の周知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026" name="Picture 2" descr="\\s22f\LIB\エネルギー政策課\◇04＿事業\■GND基金\24＿完了検査\00＿平成26年度\■26年度完了検査\46~52＿枚方市（H27.3.26,27)\写真\小倉小学校\DSC0167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0824" y="4946085"/>
            <a:ext cx="2165119" cy="1607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\\s22f\LIB\エネルギー政策課\◇04＿事業\■GND基金\24＿完了検査\00＿平成26年度\■26年度完了検査\46~52＿枚方市（H27.3.26,27)\写真\小倉小学校\蓄電池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1243" y="3857359"/>
            <a:ext cx="1512168" cy="1892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テキスト ボックス 12"/>
          <p:cNvSpPr txBox="1"/>
          <p:nvPr/>
        </p:nvSpPr>
        <p:spPr>
          <a:xfrm>
            <a:off x="5682883" y="4638308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/>
              <a:t>【</a:t>
            </a:r>
            <a:r>
              <a:rPr lang="ja-JP" altLang="en-US" sz="1400" dirty="0" smtClean="0"/>
              <a:t>太陽光</a:t>
            </a:r>
            <a:r>
              <a:rPr lang="ja-JP" altLang="en-US" sz="1400" dirty="0"/>
              <a:t>パネル</a:t>
            </a:r>
            <a:r>
              <a:rPr lang="en-US" altLang="ja-JP" sz="1400" dirty="0" smtClean="0"/>
              <a:t>】</a:t>
            </a:r>
            <a:endParaRPr kumimoji="1" lang="ja-JP" altLang="en-US" sz="14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817307" y="5815640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/>
              <a:t>【</a:t>
            </a:r>
            <a:r>
              <a:rPr lang="ja-JP" altLang="en-US" sz="1400" dirty="0"/>
              <a:t>蓄電池</a:t>
            </a:r>
            <a:r>
              <a:rPr lang="en-US" altLang="ja-JP" sz="1400" dirty="0" smtClean="0"/>
              <a:t>】</a:t>
            </a:r>
            <a:endParaRPr kumimoji="1" lang="ja-JP" altLang="en-US" sz="1400" dirty="0"/>
          </a:p>
        </p:txBody>
      </p:sp>
      <p:pic>
        <p:nvPicPr>
          <p:cNvPr id="2" name="Picture 2" descr="\\s22f\LIB\エネルギー政策課\◇04＿事業\■GND基金\24＿完了検査\00＿平成26年度\■26年度完了検査\46~52＿枚方市（H27.3.26,27)\写真\小倉小学校\非常用コンセント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5445224"/>
            <a:ext cx="2736304" cy="1131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テキスト ボックス 14"/>
          <p:cNvSpPr txBox="1"/>
          <p:nvPr/>
        </p:nvSpPr>
        <p:spPr>
          <a:xfrm>
            <a:off x="899592" y="6131110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/>
              <a:t>【</a:t>
            </a:r>
            <a:r>
              <a:rPr lang="ja-JP" altLang="en-US" sz="1400" dirty="0" smtClean="0"/>
              <a:t>非常用</a:t>
            </a:r>
            <a:r>
              <a:rPr lang="ja-JP" altLang="en-US" sz="1400" dirty="0"/>
              <a:t>コンセント</a:t>
            </a:r>
            <a:r>
              <a:rPr lang="en-US" altLang="ja-JP" sz="1400" dirty="0" smtClean="0"/>
              <a:t>】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443634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361</Words>
  <Application>Microsoft Office PowerPoint</Application>
  <PresentationFormat>画面に合わせる (4:3)</PresentationFormat>
  <Paragraphs>65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大阪府再生可能エネルギー等導入推進基金事業 　導入設備の稼動状況について【枚方市】</vt:lpstr>
      <vt:lpstr>PowerPoint プレゼンテーション</vt:lpstr>
    </vt:vector>
  </TitlesOfParts>
  <Company>大阪府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大阪府再生可能エネルギー等導入推進基金事業　設備の稼動状況について</dc:title>
  <dc:creator>石川　智美</dc:creator>
  <cp:lastModifiedBy>石川　智美</cp:lastModifiedBy>
  <cp:revision>16</cp:revision>
  <dcterms:created xsi:type="dcterms:W3CDTF">2016-01-12T01:21:23Z</dcterms:created>
  <dcterms:modified xsi:type="dcterms:W3CDTF">2016-02-23T05:45:11Z</dcterms:modified>
</cp:coreProperties>
</file>