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6" r:id="rId2"/>
  </p:sldIdLst>
  <p:sldSz cx="12801600" cy="9601200" type="A3"/>
  <p:notesSz cx="6807200" cy="9939338"/>
  <p:defaultTextStyle>
    <a:defPPr>
      <a:defRPr lang="ja-JP"/>
    </a:defPPr>
    <a:lvl1pPr algn="l" defTabSz="1279525" rtl="0" fontAlgn="base">
      <a:spcBef>
        <a:spcPct val="0"/>
      </a:spcBef>
      <a:spcAft>
        <a:spcPct val="0"/>
      </a:spcAft>
      <a:defRPr kumimoji="1" sz="2500" kern="1200">
        <a:solidFill>
          <a:schemeClr val="tx1"/>
        </a:solidFill>
        <a:latin typeface="Arial" charset="0"/>
        <a:ea typeface="ＭＳ Ｐゴシック" charset="-128"/>
        <a:cs typeface="+mn-cs"/>
      </a:defRPr>
    </a:lvl1pPr>
    <a:lvl2pPr marL="639763" indent="-182563" algn="l" defTabSz="1279525" rtl="0" fontAlgn="base">
      <a:spcBef>
        <a:spcPct val="0"/>
      </a:spcBef>
      <a:spcAft>
        <a:spcPct val="0"/>
      </a:spcAft>
      <a:defRPr kumimoji="1" sz="2500" kern="1200">
        <a:solidFill>
          <a:schemeClr val="tx1"/>
        </a:solidFill>
        <a:latin typeface="Arial" charset="0"/>
        <a:ea typeface="ＭＳ Ｐゴシック" charset="-128"/>
        <a:cs typeface="+mn-cs"/>
      </a:defRPr>
    </a:lvl2pPr>
    <a:lvl3pPr marL="1279525" indent="-365125" algn="l" defTabSz="1279525" rtl="0" fontAlgn="base">
      <a:spcBef>
        <a:spcPct val="0"/>
      </a:spcBef>
      <a:spcAft>
        <a:spcPct val="0"/>
      </a:spcAft>
      <a:defRPr kumimoji="1" sz="2500" kern="1200">
        <a:solidFill>
          <a:schemeClr val="tx1"/>
        </a:solidFill>
        <a:latin typeface="Arial" charset="0"/>
        <a:ea typeface="ＭＳ Ｐゴシック" charset="-128"/>
        <a:cs typeface="+mn-cs"/>
      </a:defRPr>
    </a:lvl3pPr>
    <a:lvl4pPr marL="1919288" indent="-547688" algn="l" defTabSz="1279525" rtl="0" fontAlgn="base">
      <a:spcBef>
        <a:spcPct val="0"/>
      </a:spcBef>
      <a:spcAft>
        <a:spcPct val="0"/>
      </a:spcAft>
      <a:defRPr kumimoji="1" sz="2500" kern="1200">
        <a:solidFill>
          <a:schemeClr val="tx1"/>
        </a:solidFill>
        <a:latin typeface="Arial" charset="0"/>
        <a:ea typeface="ＭＳ Ｐゴシック" charset="-128"/>
        <a:cs typeface="+mn-cs"/>
      </a:defRPr>
    </a:lvl4pPr>
    <a:lvl5pPr marL="2559050" indent="-730250" algn="l" defTabSz="1279525" rtl="0" fontAlgn="base">
      <a:spcBef>
        <a:spcPct val="0"/>
      </a:spcBef>
      <a:spcAft>
        <a:spcPct val="0"/>
      </a:spcAft>
      <a:defRPr kumimoji="1" sz="2500" kern="1200">
        <a:solidFill>
          <a:schemeClr val="tx1"/>
        </a:solidFill>
        <a:latin typeface="Arial" charset="0"/>
        <a:ea typeface="ＭＳ Ｐゴシック" charset="-128"/>
        <a:cs typeface="+mn-cs"/>
      </a:defRPr>
    </a:lvl5pPr>
    <a:lvl6pPr marL="2286000" algn="l" defTabSz="914400" rtl="0" eaLnBrk="1" latinLnBrk="0" hangingPunct="1">
      <a:defRPr kumimoji="1" sz="2500" kern="1200">
        <a:solidFill>
          <a:schemeClr val="tx1"/>
        </a:solidFill>
        <a:latin typeface="Arial" charset="0"/>
        <a:ea typeface="ＭＳ Ｐゴシック" charset="-128"/>
        <a:cs typeface="+mn-cs"/>
      </a:defRPr>
    </a:lvl6pPr>
    <a:lvl7pPr marL="2743200" algn="l" defTabSz="914400" rtl="0" eaLnBrk="1" latinLnBrk="0" hangingPunct="1">
      <a:defRPr kumimoji="1" sz="2500" kern="1200">
        <a:solidFill>
          <a:schemeClr val="tx1"/>
        </a:solidFill>
        <a:latin typeface="Arial" charset="0"/>
        <a:ea typeface="ＭＳ Ｐゴシック" charset="-128"/>
        <a:cs typeface="+mn-cs"/>
      </a:defRPr>
    </a:lvl7pPr>
    <a:lvl8pPr marL="3200400" algn="l" defTabSz="914400" rtl="0" eaLnBrk="1" latinLnBrk="0" hangingPunct="1">
      <a:defRPr kumimoji="1" sz="2500" kern="1200">
        <a:solidFill>
          <a:schemeClr val="tx1"/>
        </a:solidFill>
        <a:latin typeface="Arial" charset="0"/>
        <a:ea typeface="ＭＳ Ｐゴシック" charset="-128"/>
        <a:cs typeface="+mn-cs"/>
      </a:defRPr>
    </a:lvl8pPr>
    <a:lvl9pPr marL="3657600" algn="l" defTabSz="914400" rtl="0" eaLnBrk="1" latinLnBrk="0" hangingPunct="1">
      <a:defRPr kumimoji="1" sz="2500"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CC"/>
    <a:srgbClr val="FFFF99"/>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8561" autoAdjust="0"/>
  </p:normalViewPr>
  <p:slideViewPr>
    <p:cSldViewPr>
      <p:cViewPr>
        <p:scale>
          <a:sx n="100" d="100"/>
          <a:sy n="100" d="100"/>
        </p:scale>
        <p:origin x="90" y="-72"/>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949787" cy="496571"/>
          </a:xfrm>
          <a:prstGeom prst="rect">
            <a:avLst/>
          </a:prstGeom>
          <a:noFill/>
          <a:ln w="9525">
            <a:noFill/>
            <a:miter lim="800000"/>
            <a:headEnd/>
            <a:tailEnd/>
          </a:ln>
          <a:effectLst/>
        </p:spPr>
        <p:txBody>
          <a:bodyPr vert="horz" wrap="square" lIns="91120" tIns="45560" rIns="91120" bIns="45560" numCol="1" anchor="t" anchorCtr="0" compatLnSpc="1">
            <a:prstTxWarp prst="textNoShape">
              <a:avLst/>
            </a:prstTxWarp>
          </a:bodyPr>
          <a:lstStyle>
            <a:lvl1pPr>
              <a:defRPr sz="1200">
                <a:latin typeface="Calibri" pitchFamily="34" charset="0"/>
              </a:defRPr>
            </a:lvl1pPr>
          </a:lstStyle>
          <a:p>
            <a:endParaRPr lang="en-US" altLang="ja-JP"/>
          </a:p>
        </p:txBody>
      </p:sp>
      <p:sp>
        <p:nvSpPr>
          <p:cNvPr id="15363" name="Rectangle 3"/>
          <p:cNvSpPr>
            <a:spLocks noGrp="1" noChangeArrowheads="1"/>
          </p:cNvSpPr>
          <p:nvPr>
            <p:ph type="dt" idx="1"/>
          </p:nvPr>
        </p:nvSpPr>
        <p:spPr bwMode="auto">
          <a:xfrm>
            <a:off x="3855838" y="0"/>
            <a:ext cx="2949787" cy="496571"/>
          </a:xfrm>
          <a:prstGeom prst="rect">
            <a:avLst/>
          </a:prstGeom>
          <a:noFill/>
          <a:ln w="9525">
            <a:noFill/>
            <a:miter lim="800000"/>
            <a:headEnd/>
            <a:tailEnd/>
          </a:ln>
          <a:effectLst/>
        </p:spPr>
        <p:txBody>
          <a:bodyPr vert="horz" wrap="square" lIns="91120" tIns="45560" rIns="91120" bIns="45560" numCol="1" anchor="t" anchorCtr="0" compatLnSpc="1">
            <a:prstTxWarp prst="textNoShape">
              <a:avLst/>
            </a:prstTxWarp>
          </a:bodyPr>
          <a:lstStyle>
            <a:lvl1pPr algn="r">
              <a:defRPr sz="1200">
                <a:latin typeface="Calibri" pitchFamily="34" charset="0"/>
              </a:defRPr>
            </a:lvl1pPr>
          </a:lstStyle>
          <a:p>
            <a:fld id="{B9BF0D00-A7E0-4199-8A2B-493412573ABF}" type="datetimeFigureOut">
              <a:rPr lang="ja-JP" altLang="en-US"/>
              <a:pPr/>
              <a:t>2018/3/28</a:t>
            </a:fld>
            <a:endParaRPr lang="en-US" altLang="ja-JP"/>
          </a:p>
        </p:txBody>
      </p:sp>
      <p:sp>
        <p:nvSpPr>
          <p:cNvPr id="15364" name="Rectangle 4"/>
          <p:cNvSpPr>
            <a:spLocks noGrp="1" noRot="1" noChangeAspect="1" noChangeArrowheads="1" noTextEdit="1"/>
          </p:cNvSpPr>
          <p:nvPr>
            <p:ph type="sldImg" idx="2"/>
          </p:nvPr>
        </p:nvSpPr>
        <p:spPr bwMode="auto">
          <a:xfrm>
            <a:off x="920750" y="746125"/>
            <a:ext cx="4965700" cy="3725863"/>
          </a:xfrm>
          <a:prstGeom prst="rect">
            <a:avLst/>
          </a:prstGeom>
          <a:noFill/>
          <a:ln w="9525">
            <a:solidFill>
              <a:srgbClr val="000000"/>
            </a:solidFill>
            <a:miter lim="800000"/>
            <a:headEnd/>
            <a:tailEnd/>
          </a:ln>
          <a:effectLst/>
        </p:spPr>
      </p:sp>
      <p:sp>
        <p:nvSpPr>
          <p:cNvPr id="15365" name="Rectangle 5"/>
          <p:cNvSpPr>
            <a:spLocks noGrp="1" noChangeArrowheads="1"/>
          </p:cNvSpPr>
          <p:nvPr>
            <p:ph type="body" sz="quarter" idx="3"/>
          </p:nvPr>
        </p:nvSpPr>
        <p:spPr bwMode="auto">
          <a:xfrm>
            <a:off x="680720" y="4721384"/>
            <a:ext cx="5445760" cy="4472306"/>
          </a:xfrm>
          <a:prstGeom prst="rect">
            <a:avLst/>
          </a:prstGeom>
          <a:noFill/>
          <a:ln w="9525">
            <a:noFill/>
            <a:miter lim="800000"/>
            <a:headEnd/>
            <a:tailEnd/>
          </a:ln>
          <a:effectLst/>
        </p:spPr>
        <p:txBody>
          <a:bodyPr vert="horz" wrap="square" lIns="91120" tIns="45560" rIns="91120" bIns="4556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5366" name="Rectangle 6"/>
          <p:cNvSpPr>
            <a:spLocks noGrp="1" noChangeArrowheads="1"/>
          </p:cNvSpPr>
          <p:nvPr>
            <p:ph type="ftr" sz="quarter" idx="4"/>
          </p:nvPr>
        </p:nvSpPr>
        <p:spPr bwMode="auto">
          <a:xfrm>
            <a:off x="0" y="9441182"/>
            <a:ext cx="2949787" cy="496570"/>
          </a:xfrm>
          <a:prstGeom prst="rect">
            <a:avLst/>
          </a:prstGeom>
          <a:noFill/>
          <a:ln w="9525">
            <a:noFill/>
            <a:miter lim="800000"/>
            <a:headEnd/>
            <a:tailEnd/>
          </a:ln>
          <a:effectLst/>
        </p:spPr>
        <p:txBody>
          <a:bodyPr vert="horz" wrap="square" lIns="91120" tIns="45560" rIns="91120" bIns="45560" numCol="1" anchor="b" anchorCtr="0" compatLnSpc="1">
            <a:prstTxWarp prst="textNoShape">
              <a:avLst/>
            </a:prstTxWarp>
          </a:bodyPr>
          <a:lstStyle>
            <a:lvl1pPr>
              <a:defRPr sz="1200">
                <a:latin typeface="Calibri" pitchFamily="34" charset="0"/>
              </a:defRPr>
            </a:lvl1pPr>
          </a:lstStyle>
          <a:p>
            <a:endParaRPr lang="en-US" altLang="ja-JP"/>
          </a:p>
        </p:txBody>
      </p:sp>
      <p:sp>
        <p:nvSpPr>
          <p:cNvPr id="15367" name="Rectangle 7"/>
          <p:cNvSpPr>
            <a:spLocks noGrp="1" noChangeArrowheads="1"/>
          </p:cNvSpPr>
          <p:nvPr>
            <p:ph type="sldNum" sz="quarter" idx="5"/>
          </p:nvPr>
        </p:nvSpPr>
        <p:spPr bwMode="auto">
          <a:xfrm>
            <a:off x="3855838" y="9441182"/>
            <a:ext cx="2949787" cy="496570"/>
          </a:xfrm>
          <a:prstGeom prst="rect">
            <a:avLst/>
          </a:prstGeom>
          <a:noFill/>
          <a:ln w="9525">
            <a:noFill/>
            <a:miter lim="800000"/>
            <a:headEnd/>
            <a:tailEnd/>
          </a:ln>
          <a:effectLst/>
        </p:spPr>
        <p:txBody>
          <a:bodyPr vert="horz" wrap="square" lIns="91120" tIns="45560" rIns="91120" bIns="45560" numCol="1" anchor="b" anchorCtr="0" compatLnSpc="1">
            <a:prstTxWarp prst="textNoShape">
              <a:avLst/>
            </a:prstTxWarp>
          </a:bodyPr>
          <a:lstStyle>
            <a:lvl1pPr algn="r">
              <a:defRPr sz="1200">
                <a:latin typeface="Calibri" pitchFamily="34" charset="0"/>
              </a:defRPr>
            </a:lvl1pPr>
          </a:lstStyle>
          <a:p>
            <a:fld id="{5AAA8660-73D4-4D53-9249-DF02BC39BAF9}" type="slidenum">
              <a:rPr lang="ja-JP" altLang="en-US"/>
              <a:pPr/>
              <a:t>‹#›</a:t>
            </a:fld>
            <a:endParaRPr lang="en-US" altLang="ja-JP"/>
          </a:p>
        </p:txBody>
      </p:sp>
    </p:spTree>
    <p:extLst>
      <p:ext uri="{BB962C8B-B14F-4D97-AF65-F5344CB8AC3E}">
        <p14:creationId xmlns:p14="http://schemas.microsoft.com/office/powerpoint/2010/main" val="323695488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Calibri" pitchFamily="34" charset="0"/>
        <a:ea typeface="ＭＳ Ｐゴシック" charset="-128"/>
        <a:cs typeface="+mn-cs"/>
      </a:defRPr>
    </a:lvl1pPr>
    <a:lvl2pPr marL="457200" algn="l" rtl="0" fontAlgn="base">
      <a:spcBef>
        <a:spcPct val="30000"/>
      </a:spcBef>
      <a:spcAft>
        <a:spcPct val="0"/>
      </a:spcAft>
      <a:defRPr kumimoji="1" sz="1200" kern="1200">
        <a:solidFill>
          <a:schemeClr val="tx1"/>
        </a:solidFill>
        <a:latin typeface="Calibri" pitchFamily="34" charset="0"/>
        <a:ea typeface="ＭＳ Ｐゴシック" charset="-128"/>
        <a:cs typeface="+mn-cs"/>
      </a:defRPr>
    </a:lvl2pPr>
    <a:lvl3pPr marL="914400" algn="l" rtl="0" fontAlgn="base">
      <a:spcBef>
        <a:spcPct val="30000"/>
      </a:spcBef>
      <a:spcAft>
        <a:spcPct val="0"/>
      </a:spcAft>
      <a:defRPr kumimoji="1" sz="1200" kern="1200">
        <a:solidFill>
          <a:schemeClr val="tx1"/>
        </a:solidFill>
        <a:latin typeface="Calibri" pitchFamily="34" charset="0"/>
        <a:ea typeface="ＭＳ Ｐゴシック" charset="-128"/>
        <a:cs typeface="+mn-cs"/>
      </a:defRPr>
    </a:lvl3pPr>
    <a:lvl4pPr marL="1371600" algn="l" rtl="0" fontAlgn="base">
      <a:spcBef>
        <a:spcPct val="30000"/>
      </a:spcBef>
      <a:spcAft>
        <a:spcPct val="0"/>
      </a:spcAft>
      <a:defRPr kumimoji="1" sz="1200" kern="1200">
        <a:solidFill>
          <a:schemeClr val="tx1"/>
        </a:solidFill>
        <a:latin typeface="Calibri" pitchFamily="34" charset="0"/>
        <a:ea typeface="ＭＳ Ｐゴシック" charset="-128"/>
        <a:cs typeface="+mn-cs"/>
      </a:defRPr>
    </a:lvl4pPr>
    <a:lvl5pPr marL="1828800" algn="l" rtl="0" fontAlgn="base">
      <a:spcBef>
        <a:spcPct val="30000"/>
      </a:spcBef>
      <a:spcAft>
        <a:spcPct val="0"/>
      </a:spcAft>
      <a:defRPr kumimoji="1" sz="1200" kern="1200">
        <a:solidFill>
          <a:schemeClr val="tx1"/>
        </a:solidFill>
        <a:latin typeface="Calibri" pitchFamily="34" charset="0"/>
        <a:ea typeface="ＭＳ Ｐゴシック"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p:txBody>
          <a:bodyPr/>
          <a:lstStyle/>
          <a:p>
            <a:endParaRPr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1" y="2982598"/>
            <a:ext cx="10881360" cy="205803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920241"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9E79B633-C27B-47F2-89DA-A8E9C0D71880}" type="datetimeFigureOut">
              <a:rPr lang="ja-JP" altLang="en-US"/>
              <a:pPr>
                <a:defRPr/>
              </a:pPr>
              <a:t>2018/3/28</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82A0BF6B-C23A-44B1-BF1F-B6DAECA94A4B}" type="slidenum">
              <a:rPr lang="ja-JP" altLang="en-US"/>
              <a:pPr>
                <a:defRPr/>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2FBC0B53-C38C-4E03-ABA6-3578E7FEC88A}" type="datetimeFigureOut">
              <a:rPr lang="ja-JP" altLang="en-US"/>
              <a:pPr>
                <a:defRPr/>
              </a:pPr>
              <a:t>2018/3/28</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59D31EEB-2B5F-4113-A868-984AAAC1BC9A}" type="slidenum">
              <a:rPr lang="ja-JP" altLang="en-US"/>
              <a:pPr>
                <a:defRPr/>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2994959" y="537847"/>
            <a:ext cx="4031615" cy="11470323"/>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895668" y="537847"/>
            <a:ext cx="11885930" cy="11470323"/>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E0243E4D-565E-4811-92D5-CAD21B72B8F8}" type="datetimeFigureOut">
              <a:rPr lang="ja-JP" altLang="en-US"/>
              <a:pPr>
                <a:defRPr/>
              </a:pPr>
              <a:t>2018/3/28</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2FB8C6AA-34D7-4AC5-88B8-E72DF55ABF4C}" type="slidenum">
              <a:rPr lang="ja-JP" altLang="en-US"/>
              <a:pPr>
                <a:defRPr/>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E7F39DCA-B6CE-416E-9913-D6A8E1A9AFAE}" type="datetimeFigureOut">
              <a:rPr lang="ja-JP" altLang="en-US"/>
              <a:pPr>
                <a:defRPr/>
              </a:pPr>
              <a:t>2018/3/28</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685DF8AF-F860-4579-B071-D45D5D07CAA4}" type="slidenum">
              <a:rPr lang="ja-JP" altLang="en-US"/>
              <a:pPr>
                <a:defRPr/>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9" y="6169663"/>
            <a:ext cx="10881360" cy="1906905"/>
          </a:xfrm>
        </p:spPr>
        <p:txBody>
          <a:bodyPr anchor="t"/>
          <a:lstStyle>
            <a:lvl1pPr algn="l">
              <a:defRPr sz="56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1011239"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A05C347A-D9D4-413D-8F18-515760F5982D}" type="datetimeFigureOut">
              <a:rPr lang="ja-JP" altLang="en-US"/>
              <a:pPr>
                <a:defRPr/>
              </a:pPr>
              <a:t>2018/3/28</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BBF2AC61-EB92-4BCD-A6E3-891EE8928B24}" type="slidenum">
              <a:rPr lang="ja-JP" altLang="en-US"/>
              <a:pPr>
                <a:defRPr/>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895669" y="3135948"/>
            <a:ext cx="7958772"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9067801" y="3135948"/>
            <a:ext cx="7958773"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3"/>
          <p:cNvSpPr>
            <a:spLocks noGrp="1"/>
          </p:cNvSpPr>
          <p:nvPr>
            <p:ph type="dt" sz="half" idx="10"/>
          </p:nvPr>
        </p:nvSpPr>
        <p:spPr/>
        <p:txBody>
          <a:bodyPr/>
          <a:lstStyle>
            <a:lvl1pPr>
              <a:defRPr/>
            </a:lvl1pPr>
          </a:lstStyle>
          <a:p>
            <a:pPr>
              <a:defRPr/>
            </a:pPr>
            <a:fld id="{8B21A5FD-C68A-460D-989E-0148C09E5DD1}" type="datetimeFigureOut">
              <a:rPr lang="ja-JP" altLang="en-US"/>
              <a:pPr>
                <a:defRPr/>
              </a:pPr>
              <a:t>2018/3/28</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650C908E-D42C-4F25-9679-F6DA22EA417C}" type="slidenum">
              <a:rPr lang="ja-JP" altLang="en-US"/>
              <a:pPr>
                <a:defRPr/>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0" y="384493"/>
            <a:ext cx="11521440" cy="16002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40081" y="2149160"/>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640081" y="3044826"/>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6503037" y="2149160"/>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6503037" y="3044826"/>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3"/>
          <p:cNvSpPr>
            <a:spLocks noGrp="1"/>
          </p:cNvSpPr>
          <p:nvPr>
            <p:ph type="dt" sz="half" idx="10"/>
          </p:nvPr>
        </p:nvSpPr>
        <p:spPr/>
        <p:txBody>
          <a:bodyPr/>
          <a:lstStyle>
            <a:lvl1pPr>
              <a:defRPr/>
            </a:lvl1pPr>
          </a:lstStyle>
          <a:p>
            <a:pPr>
              <a:defRPr/>
            </a:pPr>
            <a:fld id="{B4A34536-B011-4345-936D-164557677061}" type="datetimeFigureOut">
              <a:rPr lang="ja-JP" altLang="en-US"/>
              <a:pPr>
                <a:defRPr/>
              </a:pPr>
              <a:t>2018/3/28</a:t>
            </a:fld>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E423E726-A99F-4113-85C7-CD268A69119D}" type="slidenum">
              <a:rPr lang="ja-JP" altLang="en-US"/>
              <a:pPr>
                <a:defRPr/>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3"/>
          <p:cNvSpPr>
            <a:spLocks noGrp="1"/>
          </p:cNvSpPr>
          <p:nvPr>
            <p:ph type="dt" sz="half" idx="10"/>
          </p:nvPr>
        </p:nvSpPr>
        <p:spPr/>
        <p:txBody>
          <a:bodyPr/>
          <a:lstStyle>
            <a:lvl1pPr>
              <a:defRPr/>
            </a:lvl1pPr>
          </a:lstStyle>
          <a:p>
            <a:pPr>
              <a:defRPr/>
            </a:pPr>
            <a:fld id="{5A7A844D-896B-4284-8D4A-7B33446171AB}" type="datetimeFigureOut">
              <a:rPr lang="ja-JP" altLang="en-US"/>
              <a:pPr>
                <a:defRPr/>
              </a:pPr>
              <a:t>2018/3/28</a:t>
            </a:fld>
            <a:endParaRPr lang="ja-JP" altLang="en-US"/>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p:cNvSpPr>
            <a:spLocks noGrp="1"/>
          </p:cNvSpPr>
          <p:nvPr>
            <p:ph type="sldNum" sz="quarter" idx="12"/>
          </p:nvPr>
        </p:nvSpPr>
        <p:spPr/>
        <p:txBody>
          <a:bodyPr/>
          <a:lstStyle>
            <a:lvl1pPr>
              <a:defRPr/>
            </a:lvl1pPr>
          </a:lstStyle>
          <a:p>
            <a:pPr>
              <a:defRPr/>
            </a:pPr>
            <a:fld id="{3FBC7BFA-C218-47DE-A0ED-A7F06143B5DB}" type="slidenum">
              <a:rPr lang="ja-JP" altLang="en-US"/>
              <a:pPr>
                <a:defRPr/>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6A99FEA3-BF6C-4322-AC9F-E23596D6C232}" type="datetimeFigureOut">
              <a:rPr lang="ja-JP" altLang="en-US"/>
              <a:pPr>
                <a:defRPr/>
              </a:pPr>
              <a:t>2018/3/28</a:t>
            </a:fld>
            <a:endParaRPr lang="ja-JP" altLang="en-US"/>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p:cNvSpPr>
            <a:spLocks noGrp="1"/>
          </p:cNvSpPr>
          <p:nvPr>
            <p:ph type="sldNum" sz="quarter" idx="12"/>
          </p:nvPr>
        </p:nvSpPr>
        <p:spPr/>
        <p:txBody>
          <a:bodyPr/>
          <a:lstStyle>
            <a:lvl1pPr>
              <a:defRPr/>
            </a:lvl1pPr>
          </a:lstStyle>
          <a:p>
            <a:pPr>
              <a:defRPr/>
            </a:pPr>
            <a:fld id="{8533E692-9DCC-4F4D-95F4-F368D0F7A4FA}" type="slidenum">
              <a:rPr lang="ja-JP" altLang="en-US"/>
              <a:pPr>
                <a:defRPr/>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5005071"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7848165B-2593-444C-BB29-2A93E547AB3D}" type="datetimeFigureOut">
              <a:rPr lang="ja-JP" altLang="en-US"/>
              <a:pPr>
                <a:defRPr/>
              </a:pPr>
              <a:t>2018/3/28</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0F2F8C9E-8846-4418-A942-E914A1BE772A}" type="slidenum">
              <a:rPr lang="ja-JP" altLang="en-US"/>
              <a:pPr>
                <a:defRPr/>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2"/>
            <a:ext cx="7680960" cy="793433"/>
          </a:xfrm>
        </p:spPr>
        <p:txBody>
          <a:bodyPr anchor="b"/>
          <a:lstStyle>
            <a:lvl1pPr algn="l">
              <a:defRPr sz="28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2509203" y="857885"/>
            <a:ext cx="7680960" cy="5760720"/>
          </a:xfrm>
        </p:spPr>
        <p:txBody>
          <a:bodyPr rtlCol="0">
            <a:normAutofit/>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pPr lvl="0"/>
            <a:endParaRPr lang="ja-JP" altLang="en-US" noProof="0"/>
          </a:p>
        </p:txBody>
      </p:sp>
      <p:sp>
        <p:nvSpPr>
          <p:cNvPr id="4" name="テキスト プレースホルダー 3"/>
          <p:cNvSpPr>
            <a:spLocks noGrp="1"/>
          </p:cNvSpPr>
          <p:nvPr>
            <p:ph type="body" sz="half" idx="2"/>
          </p:nvPr>
        </p:nvSpPr>
        <p:spPr>
          <a:xfrm>
            <a:off x="2509203" y="7514275"/>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A54F7F45-0F31-4C73-8C5A-B6F6B037EED7}" type="datetimeFigureOut">
              <a:rPr lang="ja-JP" altLang="en-US"/>
              <a:pPr>
                <a:defRPr/>
              </a:pPr>
              <a:t>2018/3/28</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EC49588F-3934-462F-9F9C-00C163549AED}" type="slidenum">
              <a:rPr lang="ja-JP" altLang="en-US"/>
              <a:pPr>
                <a:defRPr/>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338" name="タイトル プレースホルダー 1"/>
          <p:cNvSpPr>
            <a:spLocks noGrp="1"/>
          </p:cNvSpPr>
          <p:nvPr>
            <p:ph type="title"/>
          </p:nvPr>
        </p:nvSpPr>
        <p:spPr bwMode="auto">
          <a:xfrm>
            <a:off x="639763" y="384175"/>
            <a:ext cx="11522075" cy="1600200"/>
          </a:xfrm>
          <a:prstGeom prst="rect">
            <a:avLst/>
          </a:prstGeom>
          <a:noFill/>
          <a:ln w="9525">
            <a:noFill/>
            <a:miter lim="800000"/>
            <a:headEnd/>
            <a:tailEnd/>
          </a:ln>
        </p:spPr>
        <p:txBody>
          <a:bodyPr vert="horz" wrap="square" lIns="128016" tIns="64008" rIns="128016" bIns="64008" numCol="1" anchor="ctr" anchorCtr="0" compatLnSpc="1">
            <a:prstTxWarp prst="textNoShape">
              <a:avLst/>
            </a:prstTxWarp>
          </a:bodyPr>
          <a:lstStyle/>
          <a:p>
            <a:pPr lvl="0"/>
            <a:r>
              <a:rPr lang="ja-JP" altLang="en-US" smtClean="0"/>
              <a:t>マスター タイトルの書式設定</a:t>
            </a:r>
          </a:p>
        </p:txBody>
      </p:sp>
      <p:sp>
        <p:nvSpPr>
          <p:cNvPr id="14339" name="テキスト プレースホルダー 2"/>
          <p:cNvSpPr>
            <a:spLocks noGrp="1"/>
          </p:cNvSpPr>
          <p:nvPr>
            <p:ph type="body" idx="1"/>
          </p:nvPr>
        </p:nvSpPr>
        <p:spPr bwMode="auto">
          <a:xfrm>
            <a:off x="639763" y="2239963"/>
            <a:ext cx="11522075" cy="6337300"/>
          </a:xfrm>
          <a:prstGeom prst="rect">
            <a:avLst/>
          </a:prstGeom>
          <a:noFill/>
          <a:ln w="9525">
            <a:noFill/>
            <a:miter lim="800000"/>
            <a:headEnd/>
            <a:tailEnd/>
          </a:ln>
        </p:spPr>
        <p:txBody>
          <a:bodyPr vert="horz" wrap="square" lIns="128016" tIns="64008" rIns="128016" bIns="6400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ー 3"/>
          <p:cNvSpPr>
            <a:spLocks noGrp="1"/>
          </p:cNvSpPr>
          <p:nvPr>
            <p:ph type="dt" sz="half" idx="2"/>
          </p:nvPr>
        </p:nvSpPr>
        <p:spPr>
          <a:xfrm>
            <a:off x="639763" y="8899525"/>
            <a:ext cx="2987675" cy="511175"/>
          </a:xfrm>
          <a:prstGeom prst="rect">
            <a:avLst/>
          </a:prstGeom>
        </p:spPr>
        <p:txBody>
          <a:bodyPr vert="horz" lIns="128016" tIns="64008" rIns="128016" bIns="64008" rtlCol="0" anchor="ctr"/>
          <a:lstStyle>
            <a:lvl1pPr algn="l" defTabSz="1280160" fontAlgn="auto">
              <a:spcBef>
                <a:spcPts val="0"/>
              </a:spcBef>
              <a:spcAft>
                <a:spcPts val="0"/>
              </a:spcAft>
              <a:defRPr sz="1700" smtClean="0">
                <a:solidFill>
                  <a:schemeClr val="tx1">
                    <a:tint val="75000"/>
                  </a:schemeClr>
                </a:solidFill>
                <a:latin typeface="+mn-lt"/>
                <a:ea typeface="+mn-ea"/>
              </a:defRPr>
            </a:lvl1pPr>
          </a:lstStyle>
          <a:p>
            <a:pPr>
              <a:defRPr/>
            </a:pPr>
            <a:fld id="{586C1B0F-2EC6-440D-9CF0-FBB05289CBCC}" type="datetimeFigureOut">
              <a:rPr lang="ja-JP" altLang="en-US"/>
              <a:pPr>
                <a:defRPr/>
              </a:pPr>
              <a:t>2018/3/28</a:t>
            </a:fld>
            <a:endParaRPr lang="ja-JP" altLang="en-US"/>
          </a:p>
        </p:txBody>
      </p:sp>
      <p:sp>
        <p:nvSpPr>
          <p:cNvPr id="5" name="フッター プレースホルダー 4"/>
          <p:cNvSpPr>
            <a:spLocks noGrp="1"/>
          </p:cNvSpPr>
          <p:nvPr>
            <p:ph type="ftr" sz="quarter" idx="3"/>
          </p:nvPr>
        </p:nvSpPr>
        <p:spPr>
          <a:xfrm>
            <a:off x="4373563" y="8899525"/>
            <a:ext cx="4054475" cy="511175"/>
          </a:xfrm>
          <a:prstGeom prst="rect">
            <a:avLst/>
          </a:prstGeom>
        </p:spPr>
        <p:txBody>
          <a:bodyPr vert="horz" lIns="128016" tIns="64008" rIns="128016" bIns="64008" rtlCol="0" anchor="ctr"/>
          <a:lstStyle>
            <a:lvl1pPr algn="ctr" defTabSz="1280160" fontAlgn="auto">
              <a:spcBef>
                <a:spcPts val="0"/>
              </a:spcBef>
              <a:spcAft>
                <a:spcPts val="0"/>
              </a:spcAft>
              <a:defRPr sz="1700">
                <a:solidFill>
                  <a:schemeClr val="tx1">
                    <a:tint val="75000"/>
                  </a:schemeClr>
                </a:solidFill>
                <a:latin typeface="+mn-lt"/>
                <a:ea typeface="+mn-ea"/>
              </a:defRPr>
            </a:lvl1pPr>
          </a:lstStyle>
          <a:p>
            <a:pPr>
              <a:defRPr/>
            </a:pPr>
            <a:endParaRPr lang="ja-JP" altLang="en-US"/>
          </a:p>
        </p:txBody>
      </p:sp>
      <p:sp>
        <p:nvSpPr>
          <p:cNvPr id="6" name="スライド番号プレースホルダー 5"/>
          <p:cNvSpPr>
            <a:spLocks noGrp="1"/>
          </p:cNvSpPr>
          <p:nvPr>
            <p:ph type="sldNum" sz="quarter" idx="4"/>
          </p:nvPr>
        </p:nvSpPr>
        <p:spPr>
          <a:xfrm>
            <a:off x="9174163" y="8899525"/>
            <a:ext cx="2987675" cy="511175"/>
          </a:xfrm>
          <a:prstGeom prst="rect">
            <a:avLst/>
          </a:prstGeom>
        </p:spPr>
        <p:txBody>
          <a:bodyPr vert="horz" lIns="128016" tIns="64008" rIns="128016" bIns="64008" rtlCol="0" anchor="ctr"/>
          <a:lstStyle>
            <a:lvl1pPr algn="r" defTabSz="1280160" fontAlgn="auto">
              <a:spcBef>
                <a:spcPts val="0"/>
              </a:spcBef>
              <a:spcAft>
                <a:spcPts val="0"/>
              </a:spcAft>
              <a:defRPr sz="1700" smtClean="0">
                <a:solidFill>
                  <a:schemeClr val="tx1">
                    <a:tint val="75000"/>
                  </a:schemeClr>
                </a:solidFill>
                <a:latin typeface="+mn-lt"/>
                <a:ea typeface="+mn-ea"/>
              </a:defRPr>
            </a:lvl1pPr>
          </a:lstStyle>
          <a:p>
            <a:pPr>
              <a:defRPr/>
            </a:pPr>
            <a:fld id="{9EC3E726-F351-4789-B918-214B6A0CFC7E}"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defTabSz="1279525" rtl="0" fontAlgn="base">
        <a:spcBef>
          <a:spcPct val="0"/>
        </a:spcBef>
        <a:spcAft>
          <a:spcPct val="0"/>
        </a:spcAft>
        <a:defRPr kumimoji="1" sz="6200" kern="1200">
          <a:solidFill>
            <a:schemeClr val="tx1"/>
          </a:solidFill>
          <a:latin typeface="+mj-lt"/>
          <a:ea typeface="+mj-ea"/>
          <a:cs typeface="+mj-cs"/>
        </a:defRPr>
      </a:lvl1pPr>
      <a:lvl2pPr algn="ctr" defTabSz="1279525" rtl="0" fontAlgn="base">
        <a:spcBef>
          <a:spcPct val="0"/>
        </a:spcBef>
        <a:spcAft>
          <a:spcPct val="0"/>
        </a:spcAft>
        <a:defRPr kumimoji="1" sz="6200">
          <a:solidFill>
            <a:schemeClr val="tx1"/>
          </a:solidFill>
          <a:latin typeface="Calibri" pitchFamily="34" charset="0"/>
          <a:ea typeface="ＭＳ Ｐゴシック" charset="-128"/>
        </a:defRPr>
      </a:lvl2pPr>
      <a:lvl3pPr algn="ctr" defTabSz="1279525" rtl="0" fontAlgn="base">
        <a:spcBef>
          <a:spcPct val="0"/>
        </a:spcBef>
        <a:spcAft>
          <a:spcPct val="0"/>
        </a:spcAft>
        <a:defRPr kumimoji="1" sz="6200">
          <a:solidFill>
            <a:schemeClr val="tx1"/>
          </a:solidFill>
          <a:latin typeface="Calibri" pitchFamily="34" charset="0"/>
          <a:ea typeface="ＭＳ Ｐゴシック" charset="-128"/>
        </a:defRPr>
      </a:lvl3pPr>
      <a:lvl4pPr algn="ctr" defTabSz="1279525" rtl="0" fontAlgn="base">
        <a:spcBef>
          <a:spcPct val="0"/>
        </a:spcBef>
        <a:spcAft>
          <a:spcPct val="0"/>
        </a:spcAft>
        <a:defRPr kumimoji="1" sz="6200">
          <a:solidFill>
            <a:schemeClr val="tx1"/>
          </a:solidFill>
          <a:latin typeface="Calibri" pitchFamily="34" charset="0"/>
          <a:ea typeface="ＭＳ Ｐゴシック" charset="-128"/>
        </a:defRPr>
      </a:lvl4pPr>
      <a:lvl5pPr algn="ctr" defTabSz="1279525" rtl="0" fontAlgn="base">
        <a:spcBef>
          <a:spcPct val="0"/>
        </a:spcBef>
        <a:spcAft>
          <a:spcPct val="0"/>
        </a:spcAft>
        <a:defRPr kumimoji="1" sz="6200">
          <a:solidFill>
            <a:schemeClr val="tx1"/>
          </a:solidFill>
          <a:latin typeface="Calibri" pitchFamily="34" charset="0"/>
          <a:ea typeface="ＭＳ Ｐゴシック" charset="-128"/>
        </a:defRPr>
      </a:lvl5pPr>
      <a:lvl6pPr marL="457200" algn="ctr" defTabSz="1279525" rtl="0" fontAlgn="base">
        <a:spcBef>
          <a:spcPct val="0"/>
        </a:spcBef>
        <a:spcAft>
          <a:spcPct val="0"/>
        </a:spcAft>
        <a:defRPr kumimoji="1" sz="6200">
          <a:solidFill>
            <a:schemeClr val="tx1"/>
          </a:solidFill>
          <a:latin typeface="Calibri" pitchFamily="34" charset="0"/>
          <a:ea typeface="ＭＳ Ｐゴシック" charset="-128"/>
        </a:defRPr>
      </a:lvl6pPr>
      <a:lvl7pPr marL="914400" algn="ctr" defTabSz="1279525" rtl="0" fontAlgn="base">
        <a:spcBef>
          <a:spcPct val="0"/>
        </a:spcBef>
        <a:spcAft>
          <a:spcPct val="0"/>
        </a:spcAft>
        <a:defRPr kumimoji="1" sz="6200">
          <a:solidFill>
            <a:schemeClr val="tx1"/>
          </a:solidFill>
          <a:latin typeface="Calibri" pitchFamily="34" charset="0"/>
          <a:ea typeface="ＭＳ Ｐゴシック" charset="-128"/>
        </a:defRPr>
      </a:lvl7pPr>
      <a:lvl8pPr marL="1371600" algn="ctr" defTabSz="1279525" rtl="0" fontAlgn="base">
        <a:spcBef>
          <a:spcPct val="0"/>
        </a:spcBef>
        <a:spcAft>
          <a:spcPct val="0"/>
        </a:spcAft>
        <a:defRPr kumimoji="1" sz="6200">
          <a:solidFill>
            <a:schemeClr val="tx1"/>
          </a:solidFill>
          <a:latin typeface="Calibri" pitchFamily="34" charset="0"/>
          <a:ea typeface="ＭＳ Ｐゴシック" charset="-128"/>
        </a:defRPr>
      </a:lvl8pPr>
      <a:lvl9pPr marL="1828800" algn="ctr" defTabSz="1279525" rtl="0" fontAlgn="base">
        <a:spcBef>
          <a:spcPct val="0"/>
        </a:spcBef>
        <a:spcAft>
          <a:spcPct val="0"/>
        </a:spcAft>
        <a:defRPr kumimoji="1" sz="6200">
          <a:solidFill>
            <a:schemeClr val="tx1"/>
          </a:solidFill>
          <a:latin typeface="Calibri" pitchFamily="34" charset="0"/>
          <a:ea typeface="ＭＳ Ｐゴシック" charset="-128"/>
        </a:defRPr>
      </a:lvl9pPr>
    </p:titleStyle>
    <p:bodyStyle>
      <a:lvl1pPr marL="479425" indent="-479425" algn="l" defTabSz="1279525" rtl="0" fontAlgn="base">
        <a:spcBef>
          <a:spcPct val="20000"/>
        </a:spcBef>
        <a:spcAft>
          <a:spcPct val="0"/>
        </a:spcAft>
        <a:buFont typeface="Arial" charset="0"/>
        <a:buChar char="•"/>
        <a:defRPr kumimoji="1" sz="4500" kern="1200">
          <a:solidFill>
            <a:schemeClr val="tx1"/>
          </a:solidFill>
          <a:latin typeface="+mn-lt"/>
          <a:ea typeface="+mn-ea"/>
          <a:cs typeface="+mn-cs"/>
        </a:defRPr>
      </a:lvl1pPr>
      <a:lvl2pPr marL="1039813" indent="-400050" algn="l" defTabSz="1279525" rtl="0" fontAlgn="base">
        <a:spcBef>
          <a:spcPct val="20000"/>
        </a:spcBef>
        <a:spcAft>
          <a:spcPct val="0"/>
        </a:spcAft>
        <a:buFont typeface="Arial" charset="0"/>
        <a:buChar char="–"/>
        <a:defRPr kumimoji="1" sz="3900" kern="1200">
          <a:solidFill>
            <a:schemeClr val="tx1"/>
          </a:solidFill>
          <a:latin typeface="+mn-lt"/>
          <a:ea typeface="+mn-ea"/>
          <a:cs typeface="+mn-cs"/>
        </a:defRPr>
      </a:lvl2pPr>
      <a:lvl3pPr marL="1600200" indent="-319088" algn="l" defTabSz="1279525" rtl="0" fontAlgn="base">
        <a:spcBef>
          <a:spcPct val="20000"/>
        </a:spcBef>
        <a:spcAft>
          <a:spcPct val="0"/>
        </a:spcAft>
        <a:buFont typeface="Arial" charset="0"/>
        <a:buChar char="•"/>
        <a:defRPr kumimoji="1" sz="3400" kern="1200">
          <a:solidFill>
            <a:schemeClr val="tx1"/>
          </a:solidFill>
          <a:latin typeface="+mn-lt"/>
          <a:ea typeface="+mn-ea"/>
          <a:cs typeface="+mn-cs"/>
        </a:defRPr>
      </a:lvl3pPr>
      <a:lvl4pPr marL="2239963" indent="-319088" algn="l" defTabSz="1279525" rtl="0" fontAlgn="base">
        <a:spcBef>
          <a:spcPct val="20000"/>
        </a:spcBef>
        <a:spcAft>
          <a:spcPct val="0"/>
        </a:spcAft>
        <a:buFont typeface="Arial" charset="0"/>
        <a:buChar char="–"/>
        <a:defRPr kumimoji="1" sz="2800" kern="1200">
          <a:solidFill>
            <a:schemeClr val="tx1"/>
          </a:solidFill>
          <a:latin typeface="+mn-lt"/>
          <a:ea typeface="+mn-ea"/>
          <a:cs typeface="+mn-cs"/>
        </a:defRPr>
      </a:lvl4pPr>
      <a:lvl5pPr marL="2879725" indent="-319088" algn="l" defTabSz="1279525" rtl="0" fontAlgn="base">
        <a:spcBef>
          <a:spcPct val="20000"/>
        </a:spcBef>
        <a:spcAft>
          <a:spcPct val="0"/>
        </a:spcAft>
        <a:buFont typeface="Arial"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テキスト ボックス 65"/>
          <p:cNvSpPr txBox="1"/>
          <p:nvPr/>
        </p:nvSpPr>
        <p:spPr>
          <a:xfrm>
            <a:off x="7780110" y="2768667"/>
            <a:ext cx="5058966" cy="5811847"/>
          </a:xfrm>
          <a:prstGeom prst="rect">
            <a:avLst/>
          </a:prstGeom>
          <a:noFill/>
          <a:ln w="9525">
            <a:noFill/>
          </a:ln>
        </p:spPr>
        <p:style>
          <a:lnRef idx="2">
            <a:schemeClr val="accent1"/>
          </a:lnRef>
          <a:fillRef idx="1">
            <a:schemeClr val="lt1"/>
          </a:fillRef>
          <a:effectRef idx="0">
            <a:schemeClr val="accent1"/>
          </a:effectRef>
          <a:fontRef idx="minor">
            <a:schemeClr val="dk1"/>
          </a:fontRef>
        </p:style>
        <p:txBody>
          <a:bodyPr wrap="square">
            <a:spAutoFit/>
          </a:bodyPr>
          <a:lstStyle/>
          <a:p>
            <a:pPr defTabSz="1280160" fontAlgn="auto">
              <a:spcBef>
                <a:spcPts val="0"/>
              </a:spcBef>
              <a:spcAft>
                <a:spcPts val="0"/>
              </a:spcAft>
              <a:defRPr/>
            </a:pP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考え方</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a:p>
            <a:pPr defTabSz="1280160" fontAlgn="auto">
              <a:lnSpc>
                <a:spcPts val="200"/>
              </a:lnSpc>
              <a:spcBef>
                <a:spcPts val="0"/>
              </a:spcBef>
              <a:spcAft>
                <a:spcPts val="0"/>
              </a:spcAft>
              <a:defRPr/>
            </a:pPr>
            <a:endParaRPr lang="en-US" altLang="ja-JP" sz="1200" dirty="0" smtClean="0">
              <a:latin typeface="ＭＳ Ｐ明朝" panose="02020600040205080304" pitchFamily="18" charset="-128"/>
              <a:ea typeface="ＭＳ Ｐ明朝" panose="02020600040205080304" pitchFamily="18" charset="-128"/>
              <a:cs typeface="Meiryo UI" panose="020B0604030504040204" pitchFamily="50" charset="-128"/>
            </a:endParaRPr>
          </a:p>
          <a:p>
            <a:pPr defTabSz="1280160" fontAlgn="auto">
              <a:spcBef>
                <a:spcPts val="0"/>
              </a:spcBef>
              <a:spcAft>
                <a:spcPts val="0"/>
              </a:spcAft>
              <a:defRPr/>
            </a:pPr>
            <a:r>
              <a:rPr lang="ja-JP" altLang="en-US" sz="1200" dirty="0" smtClean="0">
                <a:latin typeface="ＭＳ Ｐ明朝" panose="02020600040205080304" pitchFamily="18" charset="-128"/>
                <a:ea typeface="ＭＳ Ｐ明朝" panose="02020600040205080304" pitchFamily="18" charset="-128"/>
                <a:cs typeface="Meiryo UI" panose="020B0604030504040204" pitchFamily="50" charset="-128"/>
              </a:rPr>
              <a:t>・ 湾</a:t>
            </a:r>
            <a:r>
              <a:rPr lang="ja-JP" altLang="en-US" sz="1200" dirty="0">
                <a:latin typeface="ＭＳ Ｐ明朝" panose="02020600040205080304" pitchFamily="18" charset="-128"/>
                <a:ea typeface="ＭＳ Ｐ明朝" panose="02020600040205080304" pitchFamily="18" charset="-128"/>
                <a:cs typeface="Meiryo UI" panose="020B0604030504040204" pitchFamily="50" charset="-128"/>
              </a:rPr>
              <a:t>全体への直接的な効果を期待するようなスケールの大きなアイデアと</a:t>
            </a:r>
            <a:r>
              <a:rPr lang="ja-JP" altLang="en-US" sz="1200" dirty="0" smtClean="0">
                <a:latin typeface="ＭＳ Ｐ明朝" panose="02020600040205080304" pitchFamily="18" charset="-128"/>
                <a:ea typeface="ＭＳ Ｐ明朝" panose="02020600040205080304" pitchFamily="18" charset="-128"/>
                <a:cs typeface="Meiryo UI" panose="020B0604030504040204" pitchFamily="50" charset="-128"/>
              </a:rPr>
              <a:t>、</a:t>
            </a:r>
            <a:endParaRPr lang="en-US" altLang="ja-JP" sz="1200" dirty="0" smtClean="0">
              <a:latin typeface="ＭＳ Ｐ明朝" panose="02020600040205080304" pitchFamily="18" charset="-128"/>
              <a:ea typeface="ＭＳ Ｐ明朝" panose="02020600040205080304" pitchFamily="18" charset="-128"/>
              <a:cs typeface="Meiryo UI" panose="020B0604030504040204" pitchFamily="50" charset="-128"/>
            </a:endParaRPr>
          </a:p>
          <a:p>
            <a:pPr defTabSz="1280160" fontAlgn="auto">
              <a:spcBef>
                <a:spcPts val="0"/>
              </a:spcBef>
              <a:spcAft>
                <a:spcPts val="0"/>
              </a:spcAft>
              <a:defRPr/>
            </a:pPr>
            <a:r>
              <a:rPr lang="ja-JP" altLang="en-US" sz="1200" dirty="0" smtClean="0">
                <a:latin typeface="ＭＳ Ｐ明朝" panose="02020600040205080304" pitchFamily="18" charset="-128"/>
                <a:ea typeface="ＭＳ Ｐ明朝" panose="02020600040205080304" pitchFamily="18" charset="-128"/>
                <a:cs typeface="Meiryo UI" panose="020B0604030504040204" pitchFamily="50" charset="-128"/>
              </a:rPr>
              <a:t>   府民</a:t>
            </a:r>
            <a:r>
              <a:rPr lang="ja-JP" altLang="en-US" sz="1200" dirty="0">
                <a:latin typeface="ＭＳ Ｐ明朝" panose="02020600040205080304" pitchFamily="18" charset="-128"/>
                <a:ea typeface="ＭＳ Ｐ明朝" panose="02020600040205080304" pitchFamily="18" charset="-128"/>
                <a:cs typeface="Meiryo UI" panose="020B0604030504040204" pitchFamily="50" charset="-128"/>
              </a:rPr>
              <a:t>が目にしやすい沿岸部の小領域の環境の改善</a:t>
            </a:r>
            <a:r>
              <a:rPr lang="ja-JP" altLang="en-US" sz="12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を目指すアイデア（</a:t>
            </a:r>
            <a:r>
              <a:rPr lang="ja-JP" altLang="en-US" sz="12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湾 </a:t>
            </a:r>
            <a:endParaRPr lang="en-US" altLang="ja-JP" sz="12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endParaRPr>
          </a:p>
          <a:p>
            <a:pPr defTabSz="1280160" fontAlgn="auto">
              <a:spcBef>
                <a:spcPts val="0"/>
              </a:spcBef>
              <a:spcAft>
                <a:spcPts val="0"/>
              </a:spcAft>
              <a:defRPr/>
            </a:pPr>
            <a:r>
              <a:rPr lang="en-US" altLang="ja-JP" sz="12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 </a:t>
            </a:r>
            <a:r>
              <a:rPr lang="en-US" altLang="ja-JP" sz="12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12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全体</a:t>
            </a:r>
            <a:r>
              <a:rPr lang="ja-JP" altLang="en-US" sz="12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への効果の波及を期待するとともに意識啓発機能の発揮等を目指す）</a:t>
            </a:r>
            <a:endParaRPr lang="en-US" altLang="ja-JP" sz="12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endParaRPr>
          </a:p>
          <a:p>
            <a:pPr defTabSz="1280160" fontAlgn="auto">
              <a:spcBef>
                <a:spcPts val="0"/>
              </a:spcBef>
              <a:spcAft>
                <a:spcPts val="0"/>
              </a:spcAft>
              <a:defRPr/>
            </a:pPr>
            <a:r>
              <a:rPr lang="ja-JP" altLang="en-US" sz="1200" dirty="0">
                <a:latin typeface="ＭＳ Ｐ明朝" panose="02020600040205080304" pitchFamily="18" charset="-128"/>
                <a:ea typeface="ＭＳ Ｐ明朝" panose="02020600040205080304" pitchFamily="18" charset="-128"/>
                <a:cs typeface="Meiryo UI" panose="020B0604030504040204" pitchFamily="50" charset="-128"/>
              </a:rPr>
              <a:t>　に分けて考える</a:t>
            </a:r>
            <a:r>
              <a:rPr lang="ja-JP" altLang="en-US" sz="1200" dirty="0" smtClean="0">
                <a:latin typeface="ＭＳ Ｐ明朝" panose="02020600040205080304" pitchFamily="18" charset="-128"/>
                <a:ea typeface="ＭＳ Ｐ明朝" panose="02020600040205080304" pitchFamily="18" charset="-128"/>
                <a:cs typeface="Meiryo UI" panose="020B0604030504040204" pitchFamily="50" charset="-128"/>
              </a:rPr>
              <a:t>。</a:t>
            </a:r>
            <a:endParaRPr lang="en-US" altLang="ja-JP" sz="1200" b="1" dirty="0" smtClean="0">
              <a:latin typeface="ＭＳ Ｐ明朝" panose="02020600040205080304" pitchFamily="18" charset="-128"/>
              <a:ea typeface="ＭＳ Ｐ明朝" panose="02020600040205080304" pitchFamily="18" charset="-128"/>
              <a:cs typeface="Meiryo UI" panose="020B0604030504040204" pitchFamily="50" charset="-128"/>
            </a:endParaRPr>
          </a:p>
          <a:p>
            <a:pPr defTabSz="1280160" fontAlgn="auto">
              <a:lnSpc>
                <a:spcPts val="200"/>
              </a:lnSpc>
              <a:spcBef>
                <a:spcPts val="0"/>
              </a:spcBef>
              <a:spcAft>
                <a:spcPts val="0"/>
              </a:spcAft>
              <a:defRPr/>
            </a:pPr>
            <a:endParaRPr lang="en-US" altLang="ja-JP" sz="1200" b="1" dirty="0">
              <a:latin typeface="ＭＳ Ｐ明朝" panose="02020600040205080304" pitchFamily="18" charset="-128"/>
              <a:ea typeface="ＭＳ Ｐ明朝" panose="02020600040205080304" pitchFamily="18" charset="-128"/>
              <a:cs typeface="Meiryo UI" panose="020B0604030504040204" pitchFamily="50" charset="-128"/>
            </a:endParaRPr>
          </a:p>
          <a:p>
            <a:pPr defTabSz="1280160" fontAlgn="auto">
              <a:lnSpc>
                <a:spcPts val="200"/>
              </a:lnSpc>
              <a:spcBef>
                <a:spcPts val="0"/>
              </a:spcBef>
              <a:spcAft>
                <a:spcPts val="0"/>
              </a:spcAft>
              <a:defRPr/>
            </a:pP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a:p>
            <a:pPr defTabSz="1280160" fontAlgn="auto">
              <a:lnSpc>
                <a:spcPts val="1200"/>
              </a:lnSpc>
              <a:spcBef>
                <a:spcPts val="0"/>
              </a:spcBef>
              <a:spcAft>
                <a:spcPts val="0"/>
              </a:spcAft>
              <a:defRPr/>
            </a:pP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 湾</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全体への効果を期待</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する</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アイデア</a:t>
            </a:r>
            <a:endParaRPr lang="en-US" altLang="ja-JP" sz="1200" b="1" dirty="0" smtClean="0">
              <a:latin typeface="Meiryo UI" panose="020B0604030504040204" pitchFamily="50" charset="-128"/>
              <a:ea typeface="Meiryo UI" panose="020B0604030504040204" pitchFamily="50" charset="-128"/>
              <a:cs typeface="Meiryo UI" panose="020B0604030504040204" pitchFamily="50" charset="-128"/>
            </a:endParaRPr>
          </a:p>
          <a:p>
            <a:pPr defTabSz="1280160" fontAlgn="auto">
              <a:lnSpc>
                <a:spcPts val="1200"/>
              </a:lnSpc>
              <a:spcBef>
                <a:spcPts val="0"/>
              </a:spcBef>
              <a:spcAft>
                <a:spcPts val="0"/>
              </a:spcAft>
              <a:defRPr/>
            </a:pP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実現可能性にとらわれずに意見交換を行った。</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defTabSz="1280160" fontAlgn="auto">
              <a:lnSpc>
                <a:spcPts val="200"/>
              </a:lnSpc>
              <a:spcBef>
                <a:spcPts val="0"/>
              </a:spcBef>
              <a:spcAft>
                <a:spcPts val="0"/>
              </a:spcAft>
              <a:defRPr/>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defTabSz="1280160" fontAlgn="auto">
              <a:lnSpc>
                <a:spcPts val="1260"/>
              </a:lnSpc>
              <a:spcBef>
                <a:spcPts val="0"/>
              </a:spcBef>
              <a:spcAft>
                <a:spcPts val="0"/>
              </a:spcAft>
              <a:defRPr/>
            </a:pP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・埋立地間海域に滞留する栄養塩類を外側の海域</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defTabSz="1280160" fontAlgn="auto">
              <a:lnSpc>
                <a:spcPts val="1260"/>
              </a:lnSpc>
              <a:spcBef>
                <a:spcPts val="0"/>
              </a:spcBef>
              <a:spcAft>
                <a:spcPts val="0"/>
              </a:spcAft>
              <a:defRPr/>
            </a:pPr>
            <a:r>
              <a:rPr lang="en-US" altLang="ja-JP" sz="105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err="1" smtClean="0">
                <a:latin typeface="Meiryo UI" panose="020B0604030504040204" pitchFamily="50" charset="-128"/>
                <a:ea typeface="Meiryo UI" panose="020B0604030504040204" pitchFamily="50" charset="-128"/>
                <a:cs typeface="Meiryo UI" panose="020B0604030504040204" pitchFamily="50" charset="-128"/>
              </a:rPr>
              <a:t>に拡</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散させる。</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defTabSz="1280160" fontAlgn="auto">
              <a:lnSpc>
                <a:spcPts val="200"/>
              </a:lnSpc>
              <a:spcBef>
                <a:spcPts val="0"/>
              </a:spcBef>
              <a:spcAft>
                <a:spcPts val="0"/>
              </a:spcAft>
              <a:defRPr/>
            </a:pP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defTabSz="1280160" fontAlgn="auto">
              <a:lnSpc>
                <a:spcPts val="1260"/>
              </a:lnSpc>
              <a:spcBef>
                <a:spcPts val="0"/>
              </a:spcBef>
              <a:spcAft>
                <a:spcPts val="0"/>
              </a:spcAft>
              <a:defRPr/>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・埋立地間海域に流入する栄養塩類を削減する。</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defTabSz="1280160" fontAlgn="auto">
              <a:lnSpc>
                <a:spcPts val="1200"/>
              </a:lnSpc>
              <a:spcBef>
                <a:spcPts val="0"/>
              </a:spcBef>
              <a:spcAft>
                <a:spcPts val="0"/>
              </a:spcAft>
              <a:defRPr/>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（湾奥部が湾全体の栄養塩の供給源となっていること</a:t>
            </a:r>
            <a:endPar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defTabSz="1280160" fontAlgn="auto">
              <a:lnSpc>
                <a:spcPts val="1200"/>
              </a:lnSpc>
              <a:spcBef>
                <a:spcPts val="0"/>
              </a:spcBef>
              <a:spcAft>
                <a:spcPts val="0"/>
              </a:spcAft>
              <a:defRPr/>
            </a:pP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にも留意する。）</a:t>
            </a:r>
            <a:endPar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defTabSz="1280160" fontAlgn="auto">
              <a:lnSpc>
                <a:spcPts val="200"/>
              </a:lnSpc>
              <a:spcBef>
                <a:spcPts val="0"/>
              </a:spcBef>
              <a:spcAft>
                <a:spcPts val="0"/>
              </a:spcAft>
              <a:defRPr/>
            </a:pP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defTabSz="1280160" fontAlgn="auto">
              <a:lnSpc>
                <a:spcPts val="1260"/>
              </a:lnSpc>
              <a:spcBef>
                <a:spcPts val="0"/>
              </a:spcBef>
              <a:spcAft>
                <a:spcPts val="0"/>
              </a:spcAft>
              <a:defRPr/>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・埋立地間海域の外側の海域に面して整備されて</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defTabSz="1280160" fontAlgn="auto">
              <a:lnSpc>
                <a:spcPts val="1260"/>
              </a:lnSpc>
              <a:spcBef>
                <a:spcPts val="0"/>
              </a:spcBef>
              <a:spcAft>
                <a:spcPts val="0"/>
              </a:spcAft>
              <a:defRPr/>
            </a:pPr>
            <a:r>
              <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いる傾斜型護岸の被覆材</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（消波ブロック）の表層</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defTabSz="1280160" fontAlgn="auto">
              <a:lnSpc>
                <a:spcPts val="1260"/>
              </a:lnSpc>
              <a:spcBef>
                <a:spcPts val="0"/>
              </a:spcBef>
              <a:spcAft>
                <a:spcPts val="0"/>
              </a:spcAft>
              <a:defRPr/>
            </a:pPr>
            <a:r>
              <a:rPr lang="en-US" altLang="ja-JP" sz="105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に、生物共生型の消波ブロックを設置する。</a:t>
            </a:r>
            <a:endParaRPr lang="en-US" altLang="ja-JP" sz="1050" b="1" dirty="0" smtClean="0">
              <a:latin typeface="Meiryo UI" panose="020B0604030504040204" pitchFamily="50" charset="-128"/>
              <a:ea typeface="Meiryo UI" panose="020B0604030504040204" pitchFamily="50" charset="-128"/>
              <a:cs typeface="Meiryo UI" panose="020B0604030504040204" pitchFamily="50" charset="-128"/>
            </a:endParaRPr>
          </a:p>
          <a:p>
            <a:pPr defTabSz="1280160" fontAlgn="auto">
              <a:lnSpc>
                <a:spcPts val="200"/>
              </a:lnSpc>
              <a:spcBef>
                <a:spcPts val="0"/>
              </a:spcBef>
              <a:spcAft>
                <a:spcPts val="0"/>
              </a:spcAft>
              <a:defRPr/>
            </a:pPr>
            <a:endParaRPr lang="en-US" altLang="ja-JP" sz="1050" b="1" dirty="0">
              <a:latin typeface="Meiryo UI" panose="020B0604030504040204" pitchFamily="50" charset="-128"/>
              <a:ea typeface="Meiryo UI" panose="020B0604030504040204" pitchFamily="50" charset="-128"/>
              <a:cs typeface="Meiryo UI" panose="020B0604030504040204" pitchFamily="50" charset="-128"/>
            </a:endParaRPr>
          </a:p>
          <a:p>
            <a:pPr defTabSz="1280160" fontAlgn="auto">
              <a:lnSpc>
                <a:spcPts val="200"/>
              </a:lnSpc>
              <a:spcBef>
                <a:spcPts val="0"/>
              </a:spcBef>
              <a:spcAft>
                <a:spcPts val="0"/>
              </a:spcAft>
              <a:defRPr/>
            </a:pPr>
            <a:endParaRPr lang="en-US" altLang="ja-JP" sz="1200" b="1" dirty="0" smtClean="0">
              <a:latin typeface="Meiryo UI" panose="020B0604030504040204" pitchFamily="50" charset="-128"/>
              <a:ea typeface="Meiryo UI" panose="020B0604030504040204" pitchFamily="50" charset="-128"/>
              <a:cs typeface="Meiryo UI" panose="020B0604030504040204" pitchFamily="50" charset="-128"/>
            </a:endParaRPr>
          </a:p>
          <a:p>
            <a:pPr defTabSz="1280160" fontAlgn="auto">
              <a:lnSpc>
                <a:spcPts val="1200"/>
              </a:lnSpc>
              <a:spcBef>
                <a:spcPts val="0"/>
              </a:spcBef>
              <a:spcAft>
                <a:spcPts val="0"/>
              </a:spcAft>
              <a:defRPr/>
            </a:pP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 小領域の環境改善を目指す</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アイデア</a:t>
            </a:r>
            <a:endParaRPr lang="en-US" altLang="ja-JP" sz="1200" b="1" dirty="0" smtClean="0">
              <a:latin typeface="Meiryo UI" panose="020B0604030504040204" pitchFamily="50" charset="-128"/>
              <a:ea typeface="Meiryo UI" panose="020B0604030504040204" pitchFamily="50" charset="-128"/>
              <a:cs typeface="Meiryo UI" panose="020B0604030504040204" pitchFamily="50" charset="-128"/>
            </a:endParaRPr>
          </a:p>
          <a:p>
            <a:pPr defTabSz="1280160" fontAlgn="auto">
              <a:lnSpc>
                <a:spcPts val="1200"/>
              </a:lnSpc>
              <a:spcBef>
                <a:spcPts val="0"/>
              </a:spcBef>
              <a:spcAft>
                <a:spcPts val="0"/>
              </a:spcAft>
              <a:defRPr/>
            </a:pP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実現可能性にとらわれずに意見交換を行った。</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defTabSz="1280160" fontAlgn="auto">
              <a:lnSpc>
                <a:spcPts val="200"/>
              </a:lnSpc>
              <a:spcBef>
                <a:spcPts val="0"/>
              </a:spcBef>
              <a:spcAft>
                <a:spcPts val="0"/>
              </a:spcAft>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defTabSz="1280160" fontAlgn="auto">
              <a:spcBef>
                <a:spcPts val="0"/>
              </a:spcBef>
              <a:spcAft>
                <a:spcPts val="0"/>
              </a:spcAft>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・河川の河口付近に設置されている</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水門</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を活用</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して、</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defTabSz="1280160" fontAlgn="auto">
              <a:spcBef>
                <a:spcPts val="0"/>
              </a:spcBef>
              <a:spcAft>
                <a:spcPts val="0"/>
              </a:spcAft>
              <a:defRPr/>
            </a:pPr>
            <a:r>
              <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潮汐による流れを創出する。</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defTabSz="1280160" fontAlgn="auto">
              <a:lnSpc>
                <a:spcPts val="200"/>
              </a:lnSpc>
              <a:spcBef>
                <a:spcPts val="0"/>
              </a:spcBef>
              <a:spcAft>
                <a:spcPts val="0"/>
              </a:spcAft>
              <a:defRPr/>
            </a:pP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defTabSz="1280160" fontAlgn="auto">
              <a:spcBef>
                <a:spcPts val="0"/>
              </a:spcBef>
              <a:spcAft>
                <a:spcPts val="0"/>
              </a:spcAft>
              <a:defRPr/>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・浚渫、覆砂により底質を改善</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する。</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defTabSz="1280160" fontAlgn="auto">
              <a:lnSpc>
                <a:spcPts val="200"/>
              </a:lnSpc>
              <a:spcBef>
                <a:spcPts val="0"/>
              </a:spcBef>
              <a:spcAft>
                <a:spcPts val="0"/>
              </a:spcAft>
              <a:defRPr/>
            </a:pP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defTabSz="1280160" fontAlgn="auto">
              <a:spcBef>
                <a:spcPts val="0"/>
              </a:spcBef>
              <a:spcAft>
                <a:spcPts val="0"/>
              </a:spcAft>
              <a:defRPr/>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・護岸に設置されている消波</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ケーソンの遊</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水室</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生物</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defTabSz="1280160" fontAlgn="auto">
              <a:spcBef>
                <a:spcPts val="0"/>
              </a:spcBef>
              <a:spcAft>
                <a:spcPts val="0"/>
              </a:spcAft>
              <a:defRPr/>
            </a:pPr>
            <a:r>
              <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共生機能を付加する。</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defTabSz="1280160" fontAlgn="auto">
              <a:lnSpc>
                <a:spcPts val="200"/>
              </a:lnSpc>
              <a:spcBef>
                <a:spcPts val="0"/>
              </a:spcBef>
              <a:spcAft>
                <a:spcPts val="0"/>
              </a:spcAft>
              <a:defRPr/>
            </a:pP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defTabSz="1280160" fontAlgn="auto">
              <a:spcBef>
                <a:spcPts val="0"/>
              </a:spcBef>
              <a:spcAft>
                <a:spcPts val="0"/>
              </a:spcAft>
              <a:defRPr/>
            </a:pP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護岸の内側にラグーンを創出する。</a:t>
            </a: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defTabSz="1280160" fontAlgn="auto">
              <a:lnSpc>
                <a:spcPts val="200"/>
              </a:lnSpc>
              <a:spcBef>
                <a:spcPts val="0"/>
              </a:spcBef>
              <a:spcAft>
                <a:spcPts val="0"/>
              </a:spcAft>
              <a:defRPr/>
            </a:pP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defTabSz="1280160" fontAlgn="auto">
              <a:spcBef>
                <a:spcPts val="0"/>
              </a:spcBef>
              <a:spcAft>
                <a:spcPts val="0"/>
              </a:spcAft>
              <a:defRPr/>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護岸前面のマウンド部に生物生息基質を設置する</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defTabSz="1280160" fontAlgn="auto">
              <a:lnSpc>
                <a:spcPts val="200"/>
              </a:lnSpc>
              <a:spcBef>
                <a:spcPts val="0"/>
              </a:spcBef>
              <a:spcAft>
                <a:spcPts val="0"/>
              </a:spcAft>
              <a:defRPr/>
            </a:pP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defTabSz="1280160" fontAlgn="auto">
              <a:spcBef>
                <a:spcPts val="0"/>
              </a:spcBef>
              <a:spcAft>
                <a:spcPts val="0"/>
              </a:spcAft>
              <a:defRPr/>
            </a:pP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企業が所有している護岸を生物共生型化する</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defTabSz="1280160" fontAlgn="auto">
              <a:lnSpc>
                <a:spcPts val="200"/>
              </a:lnSpc>
              <a:spcBef>
                <a:spcPts val="0"/>
              </a:spcBef>
              <a:spcAft>
                <a:spcPts val="0"/>
              </a:spcAft>
              <a:defRPr/>
            </a:pP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defTabSz="1280160" fontAlgn="auto">
              <a:spcBef>
                <a:spcPts val="0"/>
              </a:spcBef>
              <a:spcAft>
                <a:spcPts val="0"/>
              </a:spcAft>
              <a:defRPr/>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・陸からアクセスしやすい砂浜、磯浜等の浅場を創出する</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defTabSz="1280160" fontAlgn="auto">
              <a:lnSpc>
                <a:spcPts val="200"/>
              </a:lnSpc>
              <a:spcBef>
                <a:spcPts val="0"/>
              </a:spcBef>
              <a:spcAft>
                <a:spcPts val="0"/>
              </a:spcAft>
              <a:defRPr/>
            </a:pP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defTabSz="1280160" fontAlgn="auto">
              <a:spcBef>
                <a:spcPts val="0"/>
              </a:spcBef>
              <a:spcAft>
                <a:spcPts val="0"/>
              </a:spcAft>
              <a:defRPr/>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浚渫</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窪地の埋戻しにより深みをなくし、覆砂により浅場を創出する。</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defTabSz="1280160" fontAlgn="auto">
              <a:spcBef>
                <a:spcPts val="0"/>
              </a:spcBef>
              <a:spcAft>
                <a:spcPts val="0"/>
              </a:spcAft>
              <a:defRPr/>
            </a:pP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defTabSz="1280160" fontAlgn="auto">
              <a:spcBef>
                <a:spcPts val="0"/>
              </a:spcBef>
              <a:spcAft>
                <a:spcPts val="0"/>
              </a:spcAft>
              <a:defRPr/>
            </a:pP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defTabSz="1280160" fontAlgn="auto">
              <a:spcBef>
                <a:spcPts val="0"/>
              </a:spcBef>
              <a:spcAft>
                <a:spcPts val="0"/>
              </a:spcAft>
              <a:defRPr/>
            </a:pPr>
            <a:endParaRPr lang="ja-JP" altLang="en-US" sz="1000" b="1" dirty="0">
              <a:latin typeface="Meiryo UI" panose="020B0604030504040204" pitchFamily="50" charset="-128"/>
              <a:ea typeface="Meiryo UI" panose="020B0604030504040204" pitchFamily="50" charset="-128"/>
              <a:cs typeface="Meiryo UI" panose="020B0604030504040204" pitchFamily="50" charset="-128"/>
            </a:endParaRPr>
          </a:p>
          <a:p>
            <a:pPr defTabSz="1280160" fontAlgn="auto">
              <a:spcBef>
                <a:spcPts val="0"/>
              </a:spcBef>
              <a:spcAft>
                <a:spcPts val="0"/>
              </a:spcAft>
              <a:defRPr/>
            </a:pP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2" name="グループ化 11"/>
          <p:cNvGrpSpPr/>
          <p:nvPr/>
        </p:nvGrpSpPr>
        <p:grpSpPr>
          <a:xfrm>
            <a:off x="10883017" y="3762235"/>
            <a:ext cx="1953468" cy="3556843"/>
            <a:chOff x="10912627" y="4048867"/>
            <a:chExt cx="1633461" cy="3410360"/>
          </a:xfrm>
        </p:grpSpPr>
        <p:sp>
          <p:nvSpPr>
            <p:cNvPr id="50" name="テキスト ボックス 49"/>
            <p:cNvSpPr txBox="1"/>
            <p:nvPr/>
          </p:nvSpPr>
          <p:spPr>
            <a:xfrm>
              <a:off x="10986241" y="7134616"/>
              <a:ext cx="1559847" cy="324611"/>
            </a:xfrm>
            <a:prstGeom prst="rect">
              <a:avLst/>
            </a:prstGeom>
            <a:noFill/>
            <a:ln w="9525">
              <a:noFill/>
            </a:ln>
          </p:spPr>
          <p:style>
            <a:lnRef idx="2">
              <a:schemeClr val="accent1"/>
            </a:lnRef>
            <a:fillRef idx="1">
              <a:schemeClr val="lt1"/>
            </a:fillRef>
            <a:effectRef idx="0">
              <a:schemeClr val="accent1"/>
            </a:effectRef>
            <a:fontRef idx="minor">
              <a:schemeClr val="dk1"/>
            </a:fontRef>
          </p:style>
          <p:txBody>
            <a:bodyPr wrap="square">
              <a:spAutoFit/>
            </a:bodyPr>
            <a:lstStyle/>
            <a:p>
              <a:pPr defTabSz="1280160" fontAlgn="auto">
                <a:spcBef>
                  <a:spcPts val="0"/>
                </a:spcBef>
                <a:spcAft>
                  <a:spcPts val="0"/>
                </a:spcAft>
                <a:defRPr/>
              </a:pPr>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湾奥部</a:t>
              </a:r>
              <a:r>
                <a:rPr lang="ja-JP" altLang="en-US" sz="800" b="1" dirty="0">
                  <a:latin typeface="Meiryo UI" panose="020B0604030504040204" pitchFamily="50" charset="-128"/>
                  <a:ea typeface="Meiryo UI" panose="020B0604030504040204" pitchFamily="50" charset="-128"/>
                  <a:cs typeface="Meiryo UI" panose="020B0604030504040204" pitchFamily="50" charset="-128"/>
                </a:rPr>
                <a:t>において</a:t>
              </a:r>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小領域の環境改善の</a:t>
              </a:r>
              <a:endParaRPr lang="en-US" altLang="ja-JP" sz="800" b="1" dirty="0" smtClean="0">
                <a:latin typeface="Meiryo UI" panose="020B0604030504040204" pitchFamily="50" charset="-128"/>
                <a:ea typeface="Meiryo UI" panose="020B0604030504040204" pitchFamily="50" charset="-128"/>
                <a:cs typeface="Meiryo UI" panose="020B0604030504040204" pitchFamily="50" charset="-128"/>
              </a:endParaRPr>
            </a:p>
            <a:p>
              <a:pPr defTabSz="1280160" fontAlgn="auto">
                <a:spcBef>
                  <a:spcPts val="0"/>
                </a:spcBef>
                <a:spcAft>
                  <a:spcPts val="0"/>
                </a:spcAft>
                <a:defRPr/>
              </a:pPr>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検討対象とした海域</a:t>
              </a:r>
              <a:endParaRPr lang="en-US" altLang="ja-JP" sz="800" b="1" dirty="0" smtClean="0">
                <a:latin typeface="Meiryo UI" panose="020B0604030504040204" pitchFamily="50" charset="-128"/>
                <a:ea typeface="Meiryo UI" panose="020B0604030504040204" pitchFamily="50" charset="-128"/>
                <a:cs typeface="Meiryo UI" panose="020B0604030504040204" pitchFamily="50" charset="-128"/>
              </a:endParaRPr>
            </a:p>
          </p:txBody>
        </p:sp>
        <p:pic>
          <p:nvPicPr>
            <p:cNvPr id="1032" name="Picture 8"/>
            <p:cNvPicPr>
              <a:picLocks noChangeAspect="1" noChangeArrowheads="1"/>
            </p:cNvPicPr>
            <p:nvPr/>
          </p:nvPicPr>
          <p:blipFill rotWithShape="1">
            <a:blip r:embed="rId3">
              <a:extLst>
                <a:ext uri="{28A0092B-C50C-407E-A947-70E740481C1C}">
                  <a14:useLocalDpi xmlns:a14="http://schemas.microsoft.com/office/drawing/2010/main" val="0"/>
                </a:ext>
              </a:extLst>
            </a:blip>
            <a:srcRect l="9247"/>
            <a:stretch/>
          </p:blipFill>
          <p:spPr bwMode="auto">
            <a:xfrm>
              <a:off x="10912627" y="4048867"/>
              <a:ext cx="1381317" cy="30503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テキスト ボックス 7"/>
            <p:cNvSpPr txBox="1"/>
            <p:nvPr/>
          </p:nvSpPr>
          <p:spPr>
            <a:xfrm>
              <a:off x="11940924" y="4183008"/>
              <a:ext cx="504056" cy="184666"/>
            </a:xfrm>
            <a:prstGeom prst="rect">
              <a:avLst/>
            </a:prstGeom>
            <a:noFill/>
          </p:spPr>
          <p:txBody>
            <a:bodyPr wrap="square" rtlCol="0">
              <a:spAutoFit/>
            </a:bodyPr>
            <a:lstStyle/>
            <a:p>
              <a:r>
                <a:rPr kumimoji="1" lang="ja-JP" altLang="en-US" sz="600" dirty="0" smtClean="0"/>
                <a:t>大阪市</a:t>
              </a:r>
              <a:endParaRPr kumimoji="1" lang="ja-JP" altLang="en-US" sz="600" dirty="0"/>
            </a:p>
          </p:txBody>
        </p:sp>
        <p:sp>
          <p:nvSpPr>
            <p:cNvPr id="54" name="テキスト ボックス 53"/>
            <p:cNvSpPr txBox="1"/>
            <p:nvPr/>
          </p:nvSpPr>
          <p:spPr>
            <a:xfrm>
              <a:off x="11970870" y="5607039"/>
              <a:ext cx="504056" cy="184666"/>
            </a:xfrm>
            <a:prstGeom prst="rect">
              <a:avLst/>
            </a:prstGeom>
            <a:noFill/>
          </p:spPr>
          <p:txBody>
            <a:bodyPr wrap="square" rtlCol="0">
              <a:spAutoFit/>
            </a:bodyPr>
            <a:lstStyle/>
            <a:p>
              <a:r>
                <a:rPr lang="ja-JP" altLang="en-US" sz="600" dirty="0"/>
                <a:t>堺</a:t>
              </a:r>
              <a:r>
                <a:rPr kumimoji="1" lang="ja-JP" altLang="en-US" sz="600" dirty="0" smtClean="0"/>
                <a:t>市</a:t>
              </a:r>
              <a:endParaRPr kumimoji="1" lang="ja-JP" altLang="en-US" sz="600" dirty="0"/>
            </a:p>
          </p:txBody>
        </p:sp>
        <p:sp>
          <p:nvSpPr>
            <p:cNvPr id="56" name="テキスト ボックス 55"/>
            <p:cNvSpPr txBox="1"/>
            <p:nvPr/>
          </p:nvSpPr>
          <p:spPr>
            <a:xfrm>
              <a:off x="11134926" y="6834749"/>
              <a:ext cx="504056" cy="184666"/>
            </a:xfrm>
            <a:prstGeom prst="rect">
              <a:avLst/>
            </a:prstGeom>
            <a:noFill/>
          </p:spPr>
          <p:txBody>
            <a:bodyPr wrap="square" rtlCol="0">
              <a:spAutoFit/>
            </a:bodyPr>
            <a:lstStyle/>
            <a:p>
              <a:r>
                <a:rPr lang="ja-JP" altLang="en-US" sz="600" dirty="0"/>
                <a:t>岸和田</a:t>
              </a:r>
              <a:r>
                <a:rPr kumimoji="1" lang="ja-JP" altLang="en-US" sz="600" dirty="0" smtClean="0"/>
                <a:t>市</a:t>
              </a:r>
              <a:endParaRPr kumimoji="1" lang="ja-JP" altLang="en-US" sz="600" dirty="0"/>
            </a:p>
          </p:txBody>
        </p:sp>
        <p:sp>
          <p:nvSpPr>
            <p:cNvPr id="57" name="テキスト ボックス 56"/>
            <p:cNvSpPr txBox="1"/>
            <p:nvPr/>
          </p:nvSpPr>
          <p:spPr>
            <a:xfrm>
              <a:off x="11718842" y="6061085"/>
              <a:ext cx="504056" cy="184666"/>
            </a:xfrm>
            <a:prstGeom prst="rect">
              <a:avLst/>
            </a:prstGeom>
            <a:noFill/>
          </p:spPr>
          <p:txBody>
            <a:bodyPr wrap="square" rtlCol="0">
              <a:spAutoFit/>
            </a:bodyPr>
            <a:lstStyle/>
            <a:p>
              <a:r>
                <a:rPr lang="ja-JP" altLang="en-US" sz="600" dirty="0"/>
                <a:t>高石</a:t>
              </a:r>
              <a:r>
                <a:rPr kumimoji="1" lang="ja-JP" altLang="en-US" sz="600" dirty="0" smtClean="0"/>
                <a:t>市</a:t>
              </a:r>
              <a:endParaRPr kumimoji="1" lang="ja-JP" altLang="en-US" sz="600" dirty="0"/>
            </a:p>
          </p:txBody>
        </p:sp>
        <p:sp>
          <p:nvSpPr>
            <p:cNvPr id="59" name="テキスト ボックス 58"/>
            <p:cNvSpPr txBox="1"/>
            <p:nvPr/>
          </p:nvSpPr>
          <p:spPr>
            <a:xfrm>
              <a:off x="11358947" y="6345067"/>
              <a:ext cx="504056" cy="184666"/>
            </a:xfrm>
            <a:prstGeom prst="rect">
              <a:avLst/>
            </a:prstGeom>
            <a:noFill/>
          </p:spPr>
          <p:txBody>
            <a:bodyPr wrap="square" rtlCol="0">
              <a:spAutoFit/>
            </a:bodyPr>
            <a:lstStyle/>
            <a:p>
              <a:r>
                <a:rPr lang="ja-JP" altLang="en-US" sz="600" dirty="0"/>
                <a:t>泉大津</a:t>
              </a:r>
              <a:r>
                <a:rPr kumimoji="1" lang="ja-JP" altLang="en-US" sz="600" dirty="0" smtClean="0"/>
                <a:t>市</a:t>
              </a:r>
              <a:endParaRPr kumimoji="1" lang="ja-JP" altLang="en-US" sz="600" dirty="0"/>
            </a:p>
          </p:txBody>
        </p:sp>
        <p:sp>
          <p:nvSpPr>
            <p:cNvPr id="61" name="テキスト ボックス 60"/>
            <p:cNvSpPr txBox="1"/>
            <p:nvPr/>
          </p:nvSpPr>
          <p:spPr>
            <a:xfrm>
              <a:off x="11226258" y="6499360"/>
              <a:ext cx="504056" cy="184666"/>
            </a:xfrm>
            <a:prstGeom prst="rect">
              <a:avLst/>
            </a:prstGeom>
            <a:noFill/>
          </p:spPr>
          <p:txBody>
            <a:bodyPr wrap="square" rtlCol="0">
              <a:spAutoFit/>
            </a:bodyPr>
            <a:lstStyle/>
            <a:p>
              <a:r>
                <a:rPr lang="ja-JP" altLang="en-US" sz="600" dirty="0" smtClean="0"/>
                <a:t>忠岡</a:t>
              </a:r>
              <a:r>
                <a:rPr lang="ja-JP" altLang="en-US" sz="600" dirty="0"/>
                <a:t>町</a:t>
              </a:r>
              <a:endParaRPr kumimoji="1" lang="ja-JP" altLang="en-US" sz="600" dirty="0"/>
            </a:p>
          </p:txBody>
        </p:sp>
        <p:sp>
          <p:nvSpPr>
            <p:cNvPr id="11" name="テキスト ボックス 10"/>
            <p:cNvSpPr txBox="1"/>
            <p:nvPr/>
          </p:nvSpPr>
          <p:spPr>
            <a:xfrm>
              <a:off x="12189776" y="4374836"/>
              <a:ext cx="292388" cy="1415369"/>
            </a:xfrm>
            <a:prstGeom prst="rect">
              <a:avLst/>
            </a:prstGeom>
            <a:noFill/>
          </p:spPr>
          <p:txBody>
            <a:bodyPr vert="eaVert" wrap="square" rtlCol="0">
              <a:spAutoFit/>
            </a:bodyPr>
            <a:lstStyle/>
            <a:p>
              <a:r>
                <a:rPr kumimoji="1" lang="ja-JP" altLang="en-US" sz="700" dirty="0" smtClean="0">
                  <a:latin typeface="Meiryo UI" panose="020B0604030504040204" pitchFamily="50" charset="-128"/>
                  <a:ea typeface="Meiryo UI" panose="020B0604030504040204" pitchFamily="50" charset="-128"/>
                  <a:cs typeface="Meiryo UI" panose="020B0604030504040204" pitchFamily="50" charset="-128"/>
                </a:rPr>
                <a:t>小領域の環境改善について検討</a:t>
              </a:r>
              <a:endParaRPr kumimoji="1" lang="ja-JP" altLang="en-US" sz="700"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1042" name="テキスト ボックス 3"/>
          <p:cNvSpPr txBox="1">
            <a:spLocks noChangeArrowheads="1"/>
          </p:cNvSpPr>
          <p:nvPr/>
        </p:nvSpPr>
        <p:spPr bwMode="auto">
          <a:xfrm>
            <a:off x="1801751" y="116158"/>
            <a:ext cx="8932043" cy="369332"/>
          </a:xfrm>
          <a:prstGeom prst="rect">
            <a:avLst/>
          </a:prstGeom>
          <a:solidFill>
            <a:srgbClr val="0000FF"/>
          </a:solidFill>
          <a:ln w="9525">
            <a:noFill/>
            <a:miter lim="800000"/>
            <a:headEnd/>
            <a:tailEnd/>
          </a:ln>
        </p:spPr>
        <p:txBody>
          <a:bodyPr wrap="square">
            <a:spAutoFit/>
          </a:bodyPr>
          <a:lstStyle/>
          <a:p>
            <a:pPr algn="ctr"/>
            <a:r>
              <a:rPr lang="ja-JP" altLang="en-US" sz="1800" b="1" dirty="0">
                <a:solidFill>
                  <a:schemeClr val="bg1"/>
                </a:solidFill>
                <a:latin typeface="Meiryo UI" pitchFamily="50" charset="-128"/>
                <a:ea typeface="Meiryo UI" pitchFamily="50" charset="-128"/>
                <a:cs typeface="Meiryo UI" pitchFamily="50" charset="-128"/>
              </a:rPr>
              <a:t>「豊かな大阪湾」創出手法に関する懇話会に</a:t>
            </a:r>
            <a:r>
              <a:rPr lang="ja-JP" altLang="en-US" sz="1800" b="1" dirty="0" smtClean="0">
                <a:solidFill>
                  <a:schemeClr val="bg1"/>
                </a:solidFill>
                <a:latin typeface="Meiryo UI" pitchFamily="50" charset="-128"/>
                <a:ea typeface="Meiryo UI" pitchFamily="50" charset="-128"/>
                <a:cs typeface="Meiryo UI" pitchFamily="50" charset="-128"/>
              </a:rPr>
              <a:t>おける情報</a:t>
            </a:r>
            <a:r>
              <a:rPr lang="ja-JP" altLang="en-US" sz="1800" b="1" dirty="0">
                <a:solidFill>
                  <a:schemeClr val="bg1"/>
                </a:solidFill>
                <a:latin typeface="Meiryo UI" pitchFamily="50" charset="-128"/>
                <a:ea typeface="Meiryo UI" pitchFamily="50" charset="-128"/>
                <a:cs typeface="Meiryo UI" pitchFamily="50" charset="-128"/>
              </a:rPr>
              <a:t>共有・意見交換の結果に</a:t>
            </a:r>
            <a:r>
              <a:rPr lang="ja-JP" altLang="en-US" sz="1800" b="1" dirty="0" smtClean="0">
                <a:solidFill>
                  <a:schemeClr val="bg1"/>
                </a:solidFill>
                <a:latin typeface="Meiryo UI" pitchFamily="50" charset="-128"/>
                <a:ea typeface="Meiryo UI" pitchFamily="50" charset="-128"/>
                <a:cs typeface="Meiryo UI" pitchFamily="50" charset="-128"/>
              </a:rPr>
              <a:t>ついて</a:t>
            </a:r>
            <a:endParaRPr lang="ja-JP" altLang="en-US" sz="1800" b="1" dirty="0">
              <a:solidFill>
                <a:schemeClr val="bg1"/>
              </a:solidFill>
              <a:latin typeface="Meiryo UI" pitchFamily="50" charset="-128"/>
              <a:ea typeface="Meiryo UI" pitchFamily="50" charset="-128"/>
              <a:cs typeface="Meiryo UI" pitchFamily="50" charset="-128"/>
            </a:endParaRPr>
          </a:p>
        </p:txBody>
      </p:sp>
      <p:sp>
        <p:nvSpPr>
          <p:cNvPr id="44" name="Text Box 2"/>
          <p:cNvSpPr txBox="1">
            <a:spLocks noChangeArrowheads="1"/>
          </p:cNvSpPr>
          <p:nvPr/>
        </p:nvSpPr>
        <p:spPr bwMode="auto">
          <a:xfrm>
            <a:off x="11258091" y="116158"/>
            <a:ext cx="1490191" cy="419100"/>
          </a:xfrm>
          <a:prstGeom prst="rect">
            <a:avLst/>
          </a:prstGeom>
          <a:solidFill>
            <a:srgbClr val="FFFFFF"/>
          </a:solidFill>
          <a:ln w="9525">
            <a:solidFill>
              <a:srgbClr val="000000"/>
            </a:solidFill>
            <a:miter lim="800000"/>
            <a:headEnd/>
            <a:tailEnd/>
          </a:ln>
        </p:spPr>
        <p:txBody>
          <a:bodyPr lIns="74295" tIns="8890" rIns="74295" bIns="8890"/>
          <a:lstStyle/>
          <a:p>
            <a:pPr algn="ctr" defTabSz="914400">
              <a:lnSpc>
                <a:spcPts val="1600"/>
              </a:lnSpc>
            </a:pPr>
            <a:r>
              <a:rPr lang="ja-JP" altLang="en-US" sz="1200" dirty="0" smtClean="0">
                <a:latin typeface="HG丸ｺﾞｼｯｸM-PRO" panose="020F0600000000000000" pitchFamily="50" charset="-128"/>
                <a:ea typeface="HG丸ｺﾞｼｯｸM-PRO" panose="020F0600000000000000" pitchFamily="50" charset="-128"/>
              </a:rPr>
              <a:t>平成</a:t>
            </a:r>
            <a:r>
              <a:rPr lang="en-US" altLang="ja-JP" sz="1200" dirty="0">
                <a:latin typeface="HG丸ｺﾞｼｯｸM-PRO" panose="020F0600000000000000" pitchFamily="50" charset="-128"/>
                <a:ea typeface="HG丸ｺﾞｼｯｸM-PRO" panose="020F0600000000000000" pitchFamily="50" charset="-128"/>
              </a:rPr>
              <a:t>30</a:t>
            </a:r>
            <a:r>
              <a:rPr lang="ja-JP" altLang="en-US" sz="1200" dirty="0" smtClean="0">
                <a:latin typeface="HG丸ｺﾞｼｯｸM-PRO" panose="020F0600000000000000" pitchFamily="50" charset="-128"/>
                <a:ea typeface="HG丸ｺﾞｼｯｸM-PRO" panose="020F0600000000000000" pitchFamily="50" charset="-128"/>
              </a:rPr>
              <a:t>年３月</a:t>
            </a:r>
            <a:endParaRPr lang="en-US" altLang="ja-JP" sz="1200" dirty="0" smtClean="0">
              <a:latin typeface="HG丸ｺﾞｼｯｸM-PRO" panose="020F0600000000000000" pitchFamily="50" charset="-128"/>
              <a:ea typeface="HG丸ｺﾞｼｯｸM-PRO" panose="020F0600000000000000" pitchFamily="50" charset="-128"/>
            </a:endParaRPr>
          </a:p>
          <a:p>
            <a:pPr algn="ctr" defTabSz="914400">
              <a:lnSpc>
                <a:spcPts val="1600"/>
              </a:lnSpc>
            </a:pPr>
            <a:r>
              <a:rPr lang="ja-JP" altLang="en-US" sz="1200" dirty="0" smtClean="0">
                <a:latin typeface="HG丸ｺﾞｼｯｸM-PRO" panose="020F0600000000000000" pitchFamily="50" charset="-128"/>
                <a:ea typeface="HG丸ｺﾞｼｯｸM-PRO" panose="020F0600000000000000" pitchFamily="50" charset="-128"/>
              </a:rPr>
              <a:t>大阪府環境保全</a:t>
            </a:r>
            <a:r>
              <a:rPr lang="ja-JP" altLang="en-US" sz="1200" dirty="0">
                <a:latin typeface="HG丸ｺﾞｼｯｸM-PRO" panose="020F0600000000000000" pitchFamily="50" charset="-128"/>
                <a:ea typeface="HG丸ｺﾞｼｯｸM-PRO" panose="020F0600000000000000" pitchFamily="50" charset="-128"/>
              </a:rPr>
              <a:t>課</a:t>
            </a:r>
            <a:endParaRPr lang="ja-JP" altLang="ja-JP" sz="1200" dirty="0">
              <a:latin typeface="HG丸ｺﾞｼｯｸM-PRO" panose="020F0600000000000000" pitchFamily="50" charset="-128"/>
              <a:ea typeface="HG丸ｺﾞｼｯｸM-PRO" panose="020F0600000000000000" pitchFamily="50" charset="-128"/>
            </a:endParaRPr>
          </a:p>
        </p:txBody>
      </p:sp>
      <p:sp>
        <p:nvSpPr>
          <p:cNvPr id="47" name="テキスト ボックス 46"/>
          <p:cNvSpPr txBox="1"/>
          <p:nvPr/>
        </p:nvSpPr>
        <p:spPr>
          <a:xfrm>
            <a:off x="-49789" y="857061"/>
            <a:ext cx="12832491" cy="323165"/>
          </a:xfrm>
          <a:prstGeom prst="rect">
            <a:avLst/>
          </a:prstGeom>
          <a:noFill/>
          <a:ln w="9525">
            <a:noFill/>
          </a:ln>
        </p:spPr>
        <p:txBody>
          <a:bodyPr wrap="square" rtlCol="0">
            <a:spAutoFit/>
          </a:bodyPr>
          <a:lstStyle/>
          <a:p>
            <a:pPr marL="174625">
              <a:lnSpc>
                <a:spcPts val="200"/>
              </a:lnSpc>
            </a:pPr>
            <a:endParaRPr lang="en-US" altLang="ja-JP" sz="1200" b="1" dirty="0">
              <a:latin typeface="ＭＳ 明朝" panose="02020609040205080304" pitchFamily="17" charset="-128"/>
              <a:ea typeface="ＭＳ 明朝" panose="02020609040205080304" pitchFamily="17" charset="-128"/>
              <a:cs typeface="Meiryo UI" panose="020B0604030504040204" pitchFamily="50" charset="-128"/>
            </a:endParaRPr>
          </a:p>
          <a:p>
            <a:pPr marL="174625">
              <a:lnSpc>
                <a:spcPts val="200"/>
              </a:lnSpc>
            </a:pPr>
            <a:endParaRPr lang="en-US" altLang="ja-JP" sz="1200" b="1" dirty="0">
              <a:latin typeface="ＭＳ 明朝" panose="02020609040205080304" pitchFamily="17" charset="-128"/>
              <a:ea typeface="ＭＳ 明朝" panose="02020609040205080304" pitchFamily="17" charset="-128"/>
              <a:cs typeface="Meiryo UI" panose="020B0604030504040204" pitchFamily="50" charset="-128"/>
            </a:endParaRPr>
          </a:p>
          <a:p>
            <a:pPr marL="174625">
              <a:lnSpc>
                <a:spcPts val="1400"/>
              </a:lnSpc>
            </a:pPr>
            <a:r>
              <a:rPr lang="ja-JP" altLang="en-US" sz="1200" dirty="0" smtClean="0">
                <a:latin typeface="ＭＳ 明朝" panose="02020609040205080304" pitchFamily="17" charset="-128"/>
                <a:ea typeface="ＭＳ 明朝" panose="02020609040205080304" pitchFamily="17" charset="-128"/>
                <a:cs typeface="Meiryo UI" panose="020B0604030504040204" pitchFamily="50" charset="-128"/>
              </a:rPr>
              <a:t>○ 府</a:t>
            </a:r>
            <a:r>
              <a:rPr lang="ja-JP" altLang="en-US" sz="1200" dirty="0">
                <a:latin typeface="ＭＳ 明朝" panose="02020609040205080304" pitchFamily="17" charset="-128"/>
                <a:ea typeface="ＭＳ 明朝" panose="02020609040205080304" pitchFamily="17" charset="-128"/>
                <a:cs typeface="Meiryo UI" panose="020B0604030504040204" pitchFamily="50" charset="-128"/>
              </a:rPr>
              <a:t>では、多面的価値・機能が最大限に発揮された「豊かな大阪湾」の実現を将来像として掲げる「瀬戸内海の環境の保全に関する大阪府計画」を、平成</a:t>
            </a:r>
            <a:r>
              <a:rPr lang="en-US" altLang="ja-JP" sz="1200" dirty="0">
                <a:latin typeface="ＭＳ 明朝" panose="02020609040205080304" pitchFamily="17" charset="-128"/>
                <a:ea typeface="ＭＳ 明朝" panose="02020609040205080304" pitchFamily="17" charset="-128"/>
                <a:cs typeface="Meiryo UI" panose="020B0604030504040204" pitchFamily="50" charset="-128"/>
              </a:rPr>
              <a:t>28</a:t>
            </a:r>
            <a:r>
              <a:rPr lang="ja-JP" altLang="en-US" sz="1200" dirty="0">
                <a:latin typeface="ＭＳ 明朝" panose="02020609040205080304" pitchFamily="17" charset="-128"/>
                <a:ea typeface="ＭＳ 明朝" panose="02020609040205080304" pitchFamily="17" charset="-128"/>
                <a:cs typeface="Meiryo UI" panose="020B0604030504040204" pitchFamily="50" charset="-128"/>
              </a:rPr>
              <a:t>年</a:t>
            </a:r>
            <a:r>
              <a:rPr lang="en-US" altLang="ja-JP" sz="1200" dirty="0">
                <a:latin typeface="ＭＳ 明朝" panose="02020609040205080304" pitchFamily="17" charset="-128"/>
                <a:ea typeface="ＭＳ 明朝" panose="02020609040205080304" pitchFamily="17" charset="-128"/>
                <a:cs typeface="Meiryo UI" panose="020B0604030504040204" pitchFamily="50" charset="-128"/>
              </a:rPr>
              <a:t>10</a:t>
            </a:r>
            <a:r>
              <a:rPr lang="ja-JP" altLang="en-US" sz="1200" dirty="0">
                <a:latin typeface="ＭＳ 明朝" panose="02020609040205080304" pitchFamily="17" charset="-128"/>
                <a:ea typeface="ＭＳ 明朝" panose="02020609040205080304" pitchFamily="17" charset="-128"/>
                <a:cs typeface="Meiryo UI" panose="020B0604030504040204" pitchFamily="50" charset="-128"/>
              </a:rPr>
              <a:t>月に定めた</a:t>
            </a:r>
            <a:r>
              <a:rPr lang="ja-JP" altLang="en-US" sz="1200" dirty="0" smtClean="0">
                <a:latin typeface="ＭＳ 明朝" panose="02020609040205080304" pitchFamily="17" charset="-128"/>
                <a:ea typeface="ＭＳ 明朝" panose="02020609040205080304" pitchFamily="17" charset="-128"/>
                <a:cs typeface="Meiryo UI" panose="020B0604030504040204" pitchFamily="50" charset="-128"/>
              </a:rPr>
              <a:t>。</a:t>
            </a:r>
            <a:endParaRPr lang="en-US" altLang="ja-JP" sz="1200" dirty="0" smtClean="0">
              <a:latin typeface="ＭＳ 明朝" panose="02020609040205080304" pitchFamily="17" charset="-128"/>
              <a:ea typeface="ＭＳ 明朝" panose="02020609040205080304" pitchFamily="17" charset="-128"/>
              <a:cs typeface="Meiryo UI" panose="020B0604030504040204" pitchFamily="50" charset="-128"/>
            </a:endParaRPr>
          </a:p>
        </p:txBody>
      </p:sp>
      <p:sp>
        <p:nvSpPr>
          <p:cNvPr id="49" name="テキスト ボックス 48"/>
          <p:cNvSpPr txBox="1"/>
          <p:nvPr/>
        </p:nvSpPr>
        <p:spPr>
          <a:xfrm>
            <a:off x="1975" y="2418525"/>
            <a:ext cx="2613930" cy="461665"/>
          </a:xfrm>
          <a:prstGeom prst="rect">
            <a:avLst/>
          </a:prstGeom>
          <a:solidFill>
            <a:srgbClr val="0000FF"/>
          </a:solidFill>
          <a:ln w="9525">
            <a:noFill/>
          </a:ln>
        </p:spPr>
        <p:txBody>
          <a:bodyPr wrap="square" rtlCol="0">
            <a:spAutoFit/>
          </a:bodyPr>
          <a:lstStyle/>
          <a:p>
            <a:r>
              <a:rPr lang="ja-JP"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① 湾奥</a:t>
            </a:r>
            <a:r>
              <a:rPr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部</a:t>
            </a:r>
            <a:r>
              <a:rPr lang="ja-JP"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の環境面の課題</a:t>
            </a:r>
            <a:endParaRPr lang="en-US" altLang="ja-JP"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② 課題を解決するための手法　　　</a:t>
            </a:r>
            <a:endParaRPr lang="ja-JP" altLang="en-US" sz="7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1" name="テキスト ボックス 50"/>
          <p:cNvSpPr txBox="1"/>
          <p:nvPr/>
        </p:nvSpPr>
        <p:spPr>
          <a:xfrm>
            <a:off x="-40608" y="3220400"/>
            <a:ext cx="4152021" cy="2954655"/>
          </a:xfrm>
          <a:prstGeom prst="rect">
            <a:avLst/>
          </a:prstGeom>
          <a:noFill/>
          <a:ln w="9525">
            <a:noFill/>
          </a:ln>
        </p:spPr>
        <p:style>
          <a:lnRef idx="2">
            <a:schemeClr val="accent1"/>
          </a:lnRef>
          <a:fillRef idx="1">
            <a:schemeClr val="lt1"/>
          </a:fillRef>
          <a:effectRef idx="0">
            <a:schemeClr val="accent1"/>
          </a:effectRef>
          <a:fontRef idx="minor">
            <a:schemeClr val="dk1"/>
          </a:fontRef>
        </p:style>
        <p:txBody>
          <a:bodyPr wrap="square">
            <a:spAutoFit/>
          </a:bodyPr>
          <a:lstStyle/>
          <a:p>
            <a:pPr defTabSz="1280160" fontAlgn="auto">
              <a:spcBef>
                <a:spcPts val="0"/>
              </a:spcBef>
              <a:spcAft>
                <a:spcPts val="0"/>
              </a:spcAft>
              <a:defRPr/>
            </a:pP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現状</a:t>
            </a:r>
            <a:endParaRPr lang="en-US" altLang="ja-JP" sz="1200" b="1" dirty="0" smtClean="0">
              <a:latin typeface="Meiryo UI" panose="020B0604030504040204" pitchFamily="50" charset="-128"/>
              <a:ea typeface="Meiryo UI" panose="020B0604030504040204" pitchFamily="50" charset="-128"/>
              <a:cs typeface="Meiryo UI" panose="020B0604030504040204" pitchFamily="50" charset="-128"/>
            </a:endParaRPr>
          </a:p>
          <a:p>
            <a:pPr defTabSz="1280160" fontAlgn="auto">
              <a:lnSpc>
                <a:spcPts val="200"/>
              </a:lnSpc>
              <a:spcBef>
                <a:spcPts val="0"/>
              </a:spcBef>
              <a:spcAft>
                <a:spcPts val="0"/>
              </a:spcAft>
              <a:defRPr/>
            </a:pPr>
            <a:endParaRPr lang="en-US" altLang="ja-JP" sz="1200" b="1" dirty="0" smtClean="0">
              <a:latin typeface="Meiryo UI" panose="020B0604030504040204" pitchFamily="50" charset="-128"/>
              <a:ea typeface="Meiryo UI" panose="020B0604030504040204" pitchFamily="50" charset="-128"/>
              <a:cs typeface="Meiryo UI" panose="020B0604030504040204" pitchFamily="50" charset="-128"/>
            </a:endParaRPr>
          </a:p>
          <a:p>
            <a:pPr defTabSz="1280160" fontAlgn="auto">
              <a:spcBef>
                <a:spcPts val="0"/>
              </a:spcBef>
              <a:spcAft>
                <a:spcPts val="0"/>
              </a:spcAf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ＭＳ Ｐ明朝" panose="02020600040205080304" pitchFamily="18" charset="-128"/>
                <a:ea typeface="ＭＳ Ｐ明朝" panose="02020600040205080304" pitchFamily="18" charset="-128"/>
                <a:cs typeface="Meiryo UI" panose="020B0604030504040204" pitchFamily="50" charset="-128"/>
              </a:rPr>
              <a:t>・栄養塩の濃度が環境基準値よりも高い地点がある。</a:t>
            </a:r>
            <a:endParaRPr lang="en-US" altLang="ja-JP" sz="1200" dirty="0">
              <a:solidFill>
                <a:srgbClr val="FF0000"/>
              </a:solidFill>
              <a:latin typeface="ＭＳ Ｐ明朝" panose="02020600040205080304" pitchFamily="18" charset="-128"/>
              <a:ea typeface="ＭＳ Ｐ明朝" panose="02020600040205080304" pitchFamily="18" charset="-128"/>
              <a:cs typeface="Meiryo UI" panose="020B0604030504040204" pitchFamily="50" charset="-128"/>
            </a:endParaRPr>
          </a:p>
          <a:p>
            <a:pPr defTabSz="1280160" fontAlgn="auto">
              <a:spcBef>
                <a:spcPts val="0"/>
              </a:spcBef>
              <a:spcAft>
                <a:spcPts val="0"/>
              </a:spcAft>
              <a:defRPr/>
            </a:pPr>
            <a:r>
              <a:rPr lang="ja-JP" altLang="en-US" sz="1200" dirty="0" smtClean="0">
                <a:solidFill>
                  <a:srgbClr val="FF0000"/>
                </a:solidFill>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1200" dirty="0" smtClean="0">
                <a:latin typeface="ＭＳ Ｐ明朝" panose="02020600040205080304" pitchFamily="18" charset="-128"/>
                <a:ea typeface="ＭＳ Ｐ明朝" panose="02020600040205080304" pitchFamily="18" charset="-128"/>
                <a:cs typeface="Meiryo UI" panose="020B0604030504040204" pitchFamily="50" charset="-128"/>
              </a:rPr>
              <a:t>夏季に</a:t>
            </a:r>
            <a:r>
              <a:rPr lang="ja-JP" altLang="en-US" sz="1200" dirty="0">
                <a:latin typeface="ＭＳ Ｐ明朝" panose="02020600040205080304" pitchFamily="18" charset="-128"/>
                <a:ea typeface="ＭＳ Ｐ明朝" panose="02020600040205080304" pitchFamily="18" charset="-128"/>
                <a:cs typeface="Meiryo UI" panose="020B0604030504040204" pitchFamily="50" charset="-128"/>
              </a:rPr>
              <a:t>貧酸素水塊が</a:t>
            </a:r>
            <a:r>
              <a:rPr lang="ja-JP" altLang="en-US" sz="1200" dirty="0" smtClean="0">
                <a:latin typeface="ＭＳ Ｐ明朝" panose="02020600040205080304" pitchFamily="18" charset="-128"/>
                <a:ea typeface="ＭＳ Ｐ明朝" panose="02020600040205080304" pitchFamily="18" charset="-128"/>
                <a:cs typeface="Meiryo UI" panose="020B0604030504040204" pitchFamily="50" charset="-128"/>
              </a:rPr>
              <a:t>発生している。</a:t>
            </a:r>
            <a:endParaRPr lang="en-US" altLang="ja-JP" sz="1200" b="1" dirty="0">
              <a:latin typeface="ＭＳ Ｐ明朝" panose="02020600040205080304" pitchFamily="18" charset="-128"/>
              <a:ea typeface="ＭＳ Ｐ明朝" panose="02020600040205080304" pitchFamily="18" charset="-128"/>
              <a:cs typeface="Meiryo UI" panose="020B0604030504040204" pitchFamily="50" charset="-128"/>
            </a:endParaRPr>
          </a:p>
          <a:p>
            <a:pPr defTabSz="1280160" fontAlgn="auto">
              <a:spcBef>
                <a:spcPts val="0"/>
              </a:spcBef>
              <a:spcAft>
                <a:spcPts val="0"/>
              </a:spcAf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（要因として考えられる事項）</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a:p>
            <a:pPr defTabSz="1280160" fontAlgn="auto">
              <a:spcBef>
                <a:spcPts val="0"/>
              </a:spcBef>
              <a:spcAft>
                <a:spcPts val="0"/>
              </a:spcAft>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1200" dirty="0">
                <a:latin typeface="ＭＳ Ｐ明朝" panose="02020600040205080304" pitchFamily="18" charset="-128"/>
                <a:ea typeface="ＭＳ Ｐ明朝" panose="02020600040205080304" pitchFamily="18" charset="-128"/>
                <a:cs typeface="Meiryo UI" panose="020B0604030504040204" pitchFamily="50" charset="-128"/>
              </a:rPr>
              <a:t>大阪</a:t>
            </a:r>
            <a:r>
              <a:rPr lang="ja-JP" altLang="en-US" sz="1200" dirty="0" smtClean="0">
                <a:latin typeface="ＭＳ Ｐ明朝" panose="02020600040205080304" pitchFamily="18" charset="-128"/>
                <a:ea typeface="ＭＳ Ｐ明朝" panose="02020600040205080304" pitchFamily="18" charset="-128"/>
                <a:cs typeface="Meiryo UI" panose="020B0604030504040204" pitchFamily="50" charset="-128"/>
              </a:rPr>
              <a:t>湾</a:t>
            </a:r>
            <a:r>
              <a:rPr lang="ja-JP" altLang="en-US" sz="1200" dirty="0">
                <a:latin typeface="ＭＳ Ｐ明朝" panose="02020600040205080304" pitchFamily="18" charset="-128"/>
                <a:ea typeface="ＭＳ Ｐ明朝" panose="02020600040205080304" pitchFamily="18" charset="-128"/>
                <a:cs typeface="Meiryo UI" panose="020B0604030504040204" pitchFamily="50" charset="-128"/>
              </a:rPr>
              <a:t>へ</a:t>
            </a:r>
            <a:r>
              <a:rPr lang="ja-JP" altLang="en-US" sz="1200" dirty="0" smtClean="0">
                <a:latin typeface="ＭＳ Ｐ明朝" panose="02020600040205080304" pitchFamily="18" charset="-128"/>
                <a:ea typeface="ＭＳ Ｐ明朝" panose="02020600040205080304" pitchFamily="18" charset="-128"/>
                <a:cs typeface="Meiryo UI" panose="020B0604030504040204" pitchFamily="50" charset="-128"/>
              </a:rPr>
              <a:t>の陸域からの栄養塩の流入が湾奥部に</a:t>
            </a:r>
            <a:endParaRPr lang="en-US" altLang="ja-JP" sz="1200" dirty="0" smtClean="0">
              <a:latin typeface="ＭＳ Ｐ明朝" panose="02020600040205080304" pitchFamily="18" charset="-128"/>
              <a:ea typeface="ＭＳ Ｐ明朝" panose="02020600040205080304" pitchFamily="18" charset="-128"/>
              <a:cs typeface="Meiryo UI" panose="020B0604030504040204" pitchFamily="50" charset="-128"/>
            </a:endParaRPr>
          </a:p>
          <a:p>
            <a:pPr defTabSz="1280160" fontAlgn="auto">
              <a:spcBef>
                <a:spcPts val="0"/>
              </a:spcBef>
              <a:spcAft>
                <a:spcPts val="0"/>
              </a:spcAft>
              <a:defRPr/>
            </a:pPr>
            <a:r>
              <a:rPr lang="en-US" altLang="ja-JP" sz="1200" dirty="0">
                <a:latin typeface="ＭＳ Ｐ明朝" panose="02020600040205080304" pitchFamily="18" charset="-128"/>
                <a:ea typeface="ＭＳ Ｐ明朝" panose="02020600040205080304" pitchFamily="18" charset="-128"/>
                <a:cs typeface="Meiryo UI" panose="020B0604030504040204" pitchFamily="50" charset="-128"/>
              </a:rPr>
              <a:t> </a:t>
            </a:r>
            <a:r>
              <a:rPr lang="en-US" altLang="ja-JP" sz="1200" dirty="0" smtClean="0">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1200" dirty="0" smtClean="0">
                <a:latin typeface="ＭＳ Ｐ明朝" panose="02020600040205080304" pitchFamily="18" charset="-128"/>
                <a:ea typeface="ＭＳ Ｐ明朝" panose="02020600040205080304" pitchFamily="18" charset="-128"/>
                <a:cs typeface="Meiryo UI" panose="020B0604030504040204" pitchFamily="50" charset="-128"/>
              </a:rPr>
              <a:t>集中している。</a:t>
            </a:r>
            <a:endParaRPr lang="en-US" altLang="ja-JP" sz="1200" dirty="0">
              <a:latin typeface="ＭＳ Ｐ明朝" panose="02020600040205080304" pitchFamily="18" charset="-128"/>
              <a:ea typeface="ＭＳ Ｐ明朝" panose="02020600040205080304" pitchFamily="18" charset="-128"/>
              <a:cs typeface="Meiryo UI" panose="020B0604030504040204" pitchFamily="50" charset="-128"/>
            </a:endParaRPr>
          </a:p>
          <a:p>
            <a:pPr defTabSz="1280160" fontAlgn="auto">
              <a:spcBef>
                <a:spcPts val="0"/>
              </a:spcBef>
              <a:spcAft>
                <a:spcPts val="0"/>
              </a:spcAft>
              <a:defRPr/>
            </a:pPr>
            <a:r>
              <a:rPr lang="ja-JP" altLang="en-US" sz="1200" b="1" dirty="0" smtClean="0">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1200" dirty="0" smtClean="0">
                <a:latin typeface="ＭＳ Ｐ明朝" panose="02020600040205080304" pitchFamily="18" charset="-128"/>
                <a:ea typeface="ＭＳ Ｐ明朝" panose="02020600040205080304" pitchFamily="18" charset="-128"/>
                <a:cs typeface="Meiryo UI" panose="020B0604030504040204" pitchFamily="50" charset="-128"/>
              </a:rPr>
              <a:t>・大阪湾沿岸の地形改変により、埋立地間周辺に</a:t>
            </a:r>
            <a:endParaRPr lang="en-US" altLang="ja-JP" sz="1200" dirty="0" smtClean="0">
              <a:latin typeface="ＭＳ Ｐ明朝" panose="02020600040205080304" pitchFamily="18" charset="-128"/>
              <a:ea typeface="ＭＳ Ｐ明朝" panose="02020600040205080304" pitchFamily="18" charset="-128"/>
              <a:cs typeface="Meiryo UI" panose="020B0604030504040204" pitchFamily="50" charset="-128"/>
            </a:endParaRPr>
          </a:p>
          <a:p>
            <a:pPr defTabSz="1280160" fontAlgn="auto">
              <a:spcBef>
                <a:spcPts val="0"/>
              </a:spcBef>
              <a:spcAft>
                <a:spcPts val="0"/>
              </a:spcAft>
              <a:defRPr/>
            </a:pPr>
            <a:r>
              <a:rPr lang="en-US" altLang="ja-JP" sz="1200" dirty="0">
                <a:latin typeface="ＭＳ Ｐ明朝" panose="02020600040205080304" pitchFamily="18" charset="-128"/>
                <a:ea typeface="ＭＳ Ｐ明朝" panose="02020600040205080304" pitchFamily="18" charset="-128"/>
                <a:cs typeface="Meiryo UI" panose="020B0604030504040204" pitchFamily="50" charset="-128"/>
              </a:rPr>
              <a:t> </a:t>
            </a:r>
            <a:r>
              <a:rPr lang="en-US" altLang="ja-JP" sz="1200" dirty="0" smtClean="0">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1200" dirty="0" smtClean="0">
                <a:latin typeface="ＭＳ Ｐ明朝" panose="02020600040205080304" pitchFamily="18" charset="-128"/>
                <a:ea typeface="ＭＳ Ｐ明朝" panose="02020600040205080304" pitchFamily="18" charset="-128"/>
                <a:cs typeface="Meiryo UI" panose="020B0604030504040204" pitchFamily="50" charset="-128"/>
              </a:rPr>
              <a:t>停滞水域が出現している（シミュレーション</a:t>
            </a:r>
            <a:r>
              <a:rPr lang="ja-JP" altLang="en-US" sz="1200" dirty="0">
                <a:latin typeface="ＭＳ Ｐ明朝" panose="02020600040205080304" pitchFamily="18" charset="-128"/>
                <a:ea typeface="ＭＳ Ｐ明朝" panose="02020600040205080304" pitchFamily="18" charset="-128"/>
                <a:cs typeface="Meiryo UI" panose="020B0604030504040204" pitchFamily="50" charset="-128"/>
              </a:rPr>
              <a:t>に</a:t>
            </a:r>
            <a:r>
              <a:rPr lang="ja-JP" altLang="en-US" sz="1200" dirty="0" smtClean="0">
                <a:latin typeface="ＭＳ Ｐ明朝" panose="02020600040205080304" pitchFamily="18" charset="-128"/>
                <a:ea typeface="ＭＳ Ｐ明朝" panose="02020600040205080304" pitchFamily="18" charset="-128"/>
                <a:cs typeface="Meiryo UI" panose="020B0604030504040204" pitchFamily="50" charset="-128"/>
              </a:rPr>
              <a:t>よる</a:t>
            </a:r>
            <a:endParaRPr lang="en-US" altLang="ja-JP" sz="1200" dirty="0" smtClean="0">
              <a:latin typeface="ＭＳ Ｐ明朝" panose="02020600040205080304" pitchFamily="18" charset="-128"/>
              <a:ea typeface="ＭＳ Ｐ明朝" panose="02020600040205080304" pitchFamily="18" charset="-128"/>
              <a:cs typeface="Meiryo UI" panose="020B0604030504040204" pitchFamily="50" charset="-128"/>
            </a:endParaRPr>
          </a:p>
          <a:p>
            <a:pPr defTabSz="1280160" fontAlgn="auto">
              <a:spcBef>
                <a:spcPts val="0"/>
              </a:spcBef>
              <a:spcAft>
                <a:spcPts val="0"/>
              </a:spcAft>
              <a:defRPr/>
            </a:pPr>
            <a:r>
              <a:rPr lang="en-US" altLang="ja-JP" sz="1200" dirty="0">
                <a:latin typeface="ＭＳ Ｐ明朝" panose="02020600040205080304" pitchFamily="18" charset="-128"/>
                <a:ea typeface="ＭＳ Ｐ明朝" panose="02020600040205080304" pitchFamily="18" charset="-128"/>
                <a:cs typeface="Meiryo UI" panose="020B0604030504040204" pitchFamily="50" charset="-128"/>
              </a:rPr>
              <a:t> </a:t>
            </a:r>
            <a:r>
              <a:rPr lang="en-US" altLang="ja-JP" sz="1200" dirty="0" smtClean="0">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1200" dirty="0" smtClean="0">
                <a:latin typeface="ＭＳ Ｐ明朝" panose="02020600040205080304" pitchFamily="18" charset="-128"/>
                <a:ea typeface="ＭＳ Ｐ明朝" panose="02020600040205080304" pitchFamily="18" charset="-128"/>
                <a:cs typeface="Meiryo UI" panose="020B0604030504040204" pitchFamily="50" charset="-128"/>
              </a:rPr>
              <a:t>研究結果より）。</a:t>
            </a:r>
            <a:endParaRPr lang="en-US" altLang="ja-JP" sz="1200" b="1" dirty="0" smtClean="0">
              <a:latin typeface="Meiryo UI" panose="020B0604030504040204" pitchFamily="50" charset="-128"/>
              <a:ea typeface="Meiryo UI" panose="020B0604030504040204" pitchFamily="50" charset="-128"/>
              <a:cs typeface="Meiryo UI" panose="020B0604030504040204" pitchFamily="50" charset="-128"/>
            </a:endParaRPr>
          </a:p>
          <a:p>
            <a:pPr defTabSz="1280160" fontAlgn="auto">
              <a:lnSpc>
                <a:spcPts val="200"/>
              </a:lnSpc>
              <a:spcBef>
                <a:spcPts val="0"/>
              </a:spcBef>
              <a:spcAft>
                <a:spcPts val="0"/>
              </a:spcAft>
              <a:defRPr/>
            </a:pPr>
            <a:endParaRPr lang="en-US" altLang="ja-JP" sz="1200" b="1" dirty="0" smtClean="0">
              <a:latin typeface="Meiryo UI" panose="020B0604030504040204" pitchFamily="50" charset="-128"/>
              <a:ea typeface="Meiryo UI" panose="020B0604030504040204" pitchFamily="50" charset="-128"/>
              <a:cs typeface="Meiryo UI" panose="020B0604030504040204" pitchFamily="50" charset="-128"/>
            </a:endParaRPr>
          </a:p>
          <a:p>
            <a:pPr defTabSz="1280160" fontAlgn="auto">
              <a:lnSpc>
                <a:spcPts val="200"/>
              </a:lnSpc>
              <a:spcBef>
                <a:spcPts val="0"/>
              </a:spcBef>
              <a:spcAft>
                <a:spcPts val="0"/>
              </a:spcAft>
              <a:defRPr/>
            </a:pPr>
            <a:endParaRPr lang="en-US" altLang="ja-JP" sz="1200" b="1" dirty="0" smtClean="0">
              <a:latin typeface="Meiryo UI" panose="020B0604030504040204" pitchFamily="50" charset="-128"/>
              <a:ea typeface="Meiryo UI" panose="020B0604030504040204" pitchFamily="50" charset="-128"/>
              <a:cs typeface="Meiryo UI" panose="020B0604030504040204" pitchFamily="50" charset="-128"/>
            </a:endParaRPr>
          </a:p>
          <a:p>
            <a:pPr defTabSz="1280160" fontAlgn="auto">
              <a:lnSpc>
                <a:spcPts val="200"/>
              </a:lnSpc>
              <a:spcBef>
                <a:spcPts val="0"/>
              </a:spcBef>
              <a:spcAft>
                <a:spcPts val="0"/>
              </a:spcAft>
              <a:defRPr/>
            </a:pP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a:p>
            <a:pPr defTabSz="1280160" fontAlgn="auto">
              <a:lnSpc>
                <a:spcPts val="200"/>
              </a:lnSpc>
              <a:spcBef>
                <a:spcPts val="0"/>
              </a:spcBef>
              <a:spcAft>
                <a:spcPts val="0"/>
              </a:spcAft>
              <a:defRPr/>
            </a:pP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a:p>
            <a:pPr defTabSz="1280160" fontAlgn="auto">
              <a:spcBef>
                <a:spcPts val="0"/>
              </a:spcBef>
              <a:spcAft>
                <a:spcPts val="0"/>
              </a:spcAft>
              <a:defRPr/>
            </a:pP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手法を考える上で留意すべき事項</a:t>
            </a:r>
            <a:endParaRPr lang="en-US" altLang="ja-JP" sz="1200" b="1" dirty="0" smtClean="0">
              <a:latin typeface="Meiryo UI" panose="020B0604030504040204" pitchFamily="50" charset="-128"/>
              <a:ea typeface="Meiryo UI" panose="020B0604030504040204" pitchFamily="50" charset="-128"/>
              <a:cs typeface="Meiryo UI" panose="020B0604030504040204" pitchFamily="50" charset="-128"/>
            </a:endParaRPr>
          </a:p>
          <a:p>
            <a:pPr defTabSz="1280160" fontAlgn="auto">
              <a:lnSpc>
                <a:spcPts val="200"/>
              </a:lnSpc>
              <a:spcBef>
                <a:spcPts val="0"/>
              </a:spcBef>
              <a:spcAft>
                <a:spcPts val="0"/>
              </a:spcAft>
              <a:defRPr/>
            </a:pP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a:p>
            <a:pPr defTabSz="1280160" fontAlgn="auto">
              <a:lnSpc>
                <a:spcPts val="200"/>
              </a:lnSpc>
              <a:spcBef>
                <a:spcPts val="0"/>
              </a:spcBef>
              <a:spcAft>
                <a:spcPts val="0"/>
              </a:spcAft>
              <a:defRPr/>
            </a:pP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a:p>
            <a:pPr defTabSz="1280160" fontAlgn="auto">
              <a:spcBef>
                <a:spcPts val="0"/>
              </a:spcBef>
              <a:spcAft>
                <a:spcPts val="0"/>
              </a:spcAft>
              <a:defRPr/>
            </a:pP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ＭＳ Ｐ明朝" panose="02020600040205080304" pitchFamily="18" charset="-128"/>
                <a:ea typeface="ＭＳ Ｐ明朝" panose="02020600040205080304" pitchFamily="18" charset="-128"/>
                <a:cs typeface="Meiryo UI" panose="020B0604030504040204" pitchFamily="50" charset="-128"/>
              </a:rPr>
              <a:t>・湾奥部が、湾全体への栄養塩の供給源となっている</a:t>
            </a:r>
            <a:endParaRPr lang="en-US" altLang="ja-JP" sz="1200" dirty="0" smtClean="0">
              <a:solidFill>
                <a:srgbClr val="FF0000"/>
              </a:solidFill>
              <a:latin typeface="ＭＳ Ｐ明朝" panose="02020600040205080304" pitchFamily="18" charset="-128"/>
              <a:ea typeface="ＭＳ Ｐ明朝" panose="02020600040205080304" pitchFamily="18" charset="-128"/>
              <a:cs typeface="Meiryo UI" panose="020B0604030504040204" pitchFamily="50" charset="-128"/>
            </a:endParaRPr>
          </a:p>
          <a:p>
            <a:pPr defTabSz="1280160" fontAlgn="auto">
              <a:spcBef>
                <a:spcPts val="0"/>
              </a:spcBef>
              <a:spcAft>
                <a:spcPts val="0"/>
              </a:spcAft>
              <a:defRPr/>
            </a:pPr>
            <a:r>
              <a:rPr lang="ja-JP" altLang="en-US" sz="1200" dirty="0">
                <a:solidFill>
                  <a:srgbClr val="FF0000"/>
                </a:solidFill>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12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こと</a:t>
            </a:r>
            <a:r>
              <a:rPr lang="ja-JP" altLang="en-US" sz="12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a:t>
            </a:r>
            <a:endParaRPr lang="en-US" altLang="ja-JP" sz="12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endParaRPr>
          </a:p>
          <a:p>
            <a:pPr defTabSz="1280160" fontAlgn="auto">
              <a:lnSpc>
                <a:spcPts val="200"/>
              </a:lnSpc>
              <a:spcBef>
                <a:spcPts val="0"/>
              </a:spcBef>
              <a:spcAft>
                <a:spcPts val="0"/>
              </a:spcAft>
              <a:defRPr/>
            </a:pP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  </a:t>
            </a:r>
          </a:p>
          <a:p>
            <a:pPr defTabSz="1280160" fontAlgn="auto">
              <a:lnSpc>
                <a:spcPts val="200"/>
              </a:lnSpc>
              <a:spcBef>
                <a:spcPts val="0"/>
              </a:spcBef>
              <a:spcAft>
                <a:spcPts val="0"/>
              </a:spcAft>
              <a:defRPr/>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defTabSz="1280160" fontAlgn="auto">
              <a:lnSpc>
                <a:spcPts val="200"/>
              </a:lnSpc>
              <a:spcBef>
                <a:spcPts val="0"/>
              </a:spcBef>
              <a:spcAft>
                <a:spcPts val="0"/>
              </a:spcAft>
              <a:defRPr/>
            </a:pP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defTabSz="1280160" fontAlgn="auto">
              <a:lnSpc>
                <a:spcPts val="200"/>
              </a:lnSpc>
              <a:spcBef>
                <a:spcPts val="0"/>
              </a:spcBef>
              <a:spcAft>
                <a:spcPts val="0"/>
              </a:spcAft>
              <a:defRPr/>
            </a:pP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defTabSz="1280160" fontAlgn="auto">
              <a:lnSpc>
                <a:spcPts val="200"/>
              </a:lnSpc>
              <a:spcBef>
                <a:spcPts val="0"/>
              </a:spcBef>
              <a:spcAft>
                <a:spcPts val="0"/>
              </a:spcAft>
              <a:defRPr/>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defTabSz="1280160" fontAlgn="auto">
              <a:lnSpc>
                <a:spcPts val="200"/>
              </a:lnSpc>
              <a:spcBef>
                <a:spcPts val="0"/>
              </a:spcBef>
              <a:spcAft>
                <a:spcPts val="0"/>
              </a:spcAft>
              <a:defRPr/>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defTabSz="1280160" fontAlgn="auto">
              <a:lnSpc>
                <a:spcPts val="200"/>
              </a:lnSpc>
              <a:spcBef>
                <a:spcPts val="0"/>
              </a:spcBef>
              <a:spcAft>
                <a:spcPts val="0"/>
              </a:spcAft>
              <a:defRPr/>
            </a:pP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defTabSz="1280160" fontAlgn="auto">
              <a:lnSpc>
                <a:spcPts val="200"/>
              </a:lnSpc>
              <a:spcBef>
                <a:spcPts val="0"/>
              </a:spcBef>
              <a:spcAft>
                <a:spcPts val="0"/>
              </a:spcAft>
              <a:defRPr/>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defTabSz="1280160" fontAlgn="auto">
              <a:lnSpc>
                <a:spcPts val="200"/>
              </a:lnSpc>
              <a:spcBef>
                <a:spcPts val="0"/>
              </a:spcBef>
              <a:spcAft>
                <a:spcPts val="0"/>
              </a:spcAft>
              <a:defRPr/>
            </a:pP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defTabSz="1280160" fontAlgn="auto">
              <a:lnSpc>
                <a:spcPts val="200"/>
              </a:lnSpc>
              <a:spcBef>
                <a:spcPts val="0"/>
              </a:spcBef>
              <a:spcAft>
                <a:spcPts val="0"/>
              </a:spcAft>
              <a:defRPr/>
            </a:pP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defTabSz="1280160" fontAlgn="auto">
              <a:lnSpc>
                <a:spcPts val="200"/>
              </a:lnSpc>
              <a:spcBef>
                <a:spcPts val="0"/>
              </a:spcBef>
              <a:spcAft>
                <a:spcPts val="0"/>
              </a:spcAft>
              <a:defRPr/>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defTabSz="1280160" fontAlgn="auto">
              <a:lnSpc>
                <a:spcPts val="200"/>
              </a:lnSpc>
              <a:spcBef>
                <a:spcPts val="0"/>
              </a:spcBef>
              <a:spcAft>
                <a:spcPts val="0"/>
              </a:spcAft>
              <a:defRPr/>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defTabSz="1280160" fontAlgn="auto">
              <a:spcBef>
                <a:spcPts val="0"/>
              </a:spcBef>
              <a:spcAft>
                <a:spcPts val="0"/>
              </a:spcAft>
              <a:defRPr/>
            </a:pP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手法のアイデア</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（実現</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可能性にとらわれずに意見交換を行った</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60" name="テキスト ボックス 59"/>
          <p:cNvSpPr txBox="1"/>
          <p:nvPr/>
        </p:nvSpPr>
        <p:spPr>
          <a:xfrm>
            <a:off x="7880728" y="8025304"/>
            <a:ext cx="4909675" cy="1569660"/>
          </a:xfrm>
          <a:prstGeom prst="rect">
            <a:avLst/>
          </a:prstGeom>
          <a:noFill/>
          <a:ln w="9525">
            <a:noFill/>
          </a:ln>
        </p:spPr>
        <p:style>
          <a:lnRef idx="2">
            <a:schemeClr val="accent1"/>
          </a:lnRef>
          <a:fillRef idx="1">
            <a:schemeClr val="lt1"/>
          </a:fillRef>
          <a:effectRef idx="0">
            <a:schemeClr val="accent1"/>
          </a:effectRef>
          <a:fontRef idx="minor">
            <a:schemeClr val="dk1"/>
          </a:fontRef>
        </p:style>
        <p:txBody>
          <a:bodyPr wrap="square">
            <a:spAutoFit/>
          </a:bodyPr>
          <a:lstStyle/>
          <a:p>
            <a:pPr defTabSz="1280160" fontAlgn="auto">
              <a:spcBef>
                <a:spcPts val="0"/>
              </a:spcBef>
              <a:spcAft>
                <a:spcPts val="0"/>
              </a:spcAft>
              <a:defRPr/>
            </a:pPr>
            <a:r>
              <a:rPr lang="ja-JP" altLang="en-US" sz="1200" dirty="0">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1200" dirty="0" smtClean="0">
                <a:latin typeface="ＭＳ Ｐ明朝" panose="02020600040205080304" pitchFamily="18" charset="-128"/>
                <a:ea typeface="ＭＳ Ｐ明朝" panose="02020600040205080304" pitchFamily="18" charset="-128"/>
                <a:cs typeface="Meiryo UI" panose="020B0604030504040204" pitchFamily="50" charset="-128"/>
              </a:rPr>
              <a:t>手法の効果を検証するため、現地調査やシミュレーション等を行う必要</a:t>
            </a:r>
            <a:endParaRPr lang="en-US" altLang="ja-JP" sz="1200" dirty="0" smtClean="0">
              <a:latin typeface="ＭＳ Ｐ明朝" panose="02020600040205080304" pitchFamily="18" charset="-128"/>
              <a:ea typeface="ＭＳ Ｐ明朝" panose="02020600040205080304" pitchFamily="18" charset="-128"/>
              <a:cs typeface="Meiryo UI" panose="020B0604030504040204" pitchFamily="50" charset="-128"/>
            </a:endParaRPr>
          </a:p>
          <a:p>
            <a:pPr defTabSz="1280160" fontAlgn="auto">
              <a:spcBef>
                <a:spcPts val="0"/>
              </a:spcBef>
              <a:spcAft>
                <a:spcPts val="0"/>
              </a:spcAft>
              <a:defRPr/>
            </a:pPr>
            <a:r>
              <a:rPr lang="ja-JP" altLang="en-US" sz="1200" dirty="0">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1200" dirty="0" smtClean="0">
                <a:latin typeface="ＭＳ Ｐ明朝" panose="02020600040205080304" pitchFamily="18" charset="-128"/>
                <a:ea typeface="ＭＳ Ｐ明朝" panose="02020600040205080304" pitchFamily="18" charset="-128"/>
                <a:cs typeface="Meiryo UI" panose="020B0604030504040204" pitchFamily="50" charset="-128"/>
              </a:rPr>
              <a:t>がある。</a:t>
            </a:r>
            <a:endParaRPr lang="en-US" altLang="ja-JP" sz="1200" dirty="0" smtClean="0">
              <a:latin typeface="ＭＳ Ｐ明朝" panose="02020600040205080304" pitchFamily="18" charset="-128"/>
              <a:ea typeface="ＭＳ Ｐ明朝" panose="02020600040205080304" pitchFamily="18" charset="-128"/>
              <a:cs typeface="Meiryo UI" panose="020B0604030504040204" pitchFamily="50" charset="-128"/>
            </a:endParaRPr>
          </a:p>
          <a:p>
            <a:pPr defTabSz="1280160" fontAlgn="auto">
              <a:spcBef>
                <a:spcPts val="0"/>
              </a:spcBef>
              <a:spcAft>
                <a:spcPts val="0"/>
              </a:spcAft>
              <a:defRPr/>
            </a:pPr>
            <a:r>
              <a:rPr lang="ja-JP" altLang="en-US" sz="1200" dirty="0" smtClean="0">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1200" dirty="0">
                <a:latin typeface="ＭＳ Ｐ明朝" panose="02020600040205080304" pitchFamily="18" charset="-128"/>
                <a:ea typeface="ＭＳ Ｐ明朝" panose="02020600040205080304" pitchFamily="18" charset="-128"/>
                <a:cs typeface="Meiryo UI" panose="020B0604030504040204" pitchFamily="50" charset="-128"/>
              </a:rPr>
              <a:t>次</a:t>
            </a:r>
            <a:r>
              <a:rPr lang="ja-JP" altLang="en-US" sz="1200" dirty="0" smtClean="0">
                <a:latin typeface="ＭＳ Ｐ明朝" panose="02020600040205080304" pitchFamily="18" charset="-128"/>
                <a:ea typeface="ＭＳ Ｐ明朝" panose="02020600040205080304" pitchFamily="18" charset="-128"/>
                <a:cs typeface="Meiryo UI" panose="020B0604030504040204" pitchFamily="50" charset="-128"/>
              </a:rPr>
              <a:t>に示すような項目について</a:t>
            </a:r>
            <a:r>
              <a:rPr lang="ja-JP" altLang="en-US" sz="1200" dirty="0">
                <a:latin typeface="ＭＳ Ｐ明朝" panose="02020600040205080304" pitchFamily="18" charset="-128"/>
                <a:ea typeface="ＭＳ Ｐ明朝" panose="02020600040205080304" pitchFamily="18" charset="-128"/>
                <a:cs typeface="Meiryo UI" panose="020B0604030504040204" pitchFamily="50" charset="-128"/>
              </a:rPr>
              <a:t>検討する必要がある</a:t>
            </a:r>
            <a:r>
              <a:rPr lang="ja-JP" altLang="en-US" sz="1200" dirty="0" smtClean="0">
                <a:latin typeface="ＭＳ Ｐ明朝" panose="02020600040205080304" pitchFamily="18" charset="-128"/>
                <a:ea typeface="ＭＳ Ｐ明朝" panose="02020600040205080304" pitchFamily="18" charset="-128"/>
                <a:cs typeface="Meiryo UI" panose="020B0604030504040204" pitchFamily="50" charset="-128"/>
              </a:rPr>
              <a:t>。</a:t>
            </a:r>
            <a:endParaRPr lang="en-US" altLang="ja-JP" sz="1200" dirty="0" smtClean="0">
              <a:latin typeface="ＭＳ Ｐ明朝" panose="02020600040205080304" pitchFamily="18" charset="-128"/>
              <a:ea typeface="ＭＳ Ｐ明朝" panose="02020600040205080304" pitchFamily="18" charset="-128"/>
              <a:cs typeface="Meiryo UI" panose="020B0604030504040204" pitchFamily="50" charset="-128"/>
            </a:endParaRPr>
          </a:p>
          <a:p>
            <a:pPr defTabSz="1280160" fontAlgn="auto">
              <a:spcBef>
                <a:spcPts val="0"/>
              </a:spcBef>
              <a:spcAft>
                <a:spcPts val="0"/>
              </a:spcAft>
              <a:defRPr/>
            </a:pPr>
            <a:r>
              <a:rPr lang="ja-JP" altLang="en-US" sz="1200" dirty="0">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1200" dirty="0" smtClean="0">
                <a:latin typeface="ＭＳ Ｐ明朝" panose="02020600040205080304" pitchFamily="18" charset="-128"/>
                <a:ea typeface="ＭＳ Ｐ明朝" panose="02020600040205080304" pitchFamily="18" charset="-128"/>
                <a:cs typeface="Meiryo UI" panose="020B0604030504040204" pitchFamily="50" charset="-128"/>
              </a:rPr>
              <a:t>　　・他海域における類似事例</a:t>
            </a:r>
            <a:endParaRPr lang="en-US" altLang="ja-JP" sz="1200" dirty="0" smtClean="0">
              <a:latin typeface="ＭＳ Ｐ明朝" panose="02020600040205080304" pitchFamily="18" charset="-128"/>
              <a:ea typeface="ＭＳ Ｐ明朝" panose="02020600040205080304" pitchFamily="18" charset="-128"/>
              <a:cs typeface="Meiryo UI" panose="020B0604030504040204" pitchFamily="50" charset="-128"/>
            </a:endParaRPr>
          </a:p>
          <a:p>
            <a:pPr defTabSz="1280160" fontAlgn="auto">
              <a:spcBef>
                <a:spcPts val="0"/>
              </a:spcBef>
              <a:spcAft>
                <a:spcPts val="0"/>
              </a:spcAft>
              <a:defRPr/>
            </a:pPr>
            <a:r>
              <a:rPr lang="ja-JP" altLang="en-US" sz="1200" dirty="0">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1200" dirty="0" smtClean="0">
                <a:latin typeface="ＭＳ Ｐ明朝" panose="02020600040205080304" pitchFamily="18" charset="-128"/>
                <a:ea typeface="ＭＳ Ｐ明朝" panose="02020600040205080304" pitchFamily="18" charset="-128"/>
                <a:cs typeface="Meiryo UI" panose="020B0604030504040204" pitchFamily="50" charset="-128"/>
              </a:rPr>
              <a:t>　　　・施工するにあたって課題となることが想定される事項</a:t>
            </a:r>
            <a:endParaRPr lang="en-US" altLang="ja-JP" sz="1200" dirty="0" smtClean="0">
              <a:latin typeface="ＭＳ Ｐ明朝" panose="02020600040205080304" pitchFamily="18" charset="-128"/>
              <a:ea typeface="ＭＳ Ｐ明朝" panose="02020600040205080304" pitchFamily="18" charset="-128"/>
              <a:cs typeface="Meiryo UI" panose="020B0604030504040204" pitchFamily="50" charset="-128"/>
            </a:endParaRPr>
          </a:p>
          <a:p>
            <a:pPr defTabSz="1280160" fontAlgn="auto">
              <a:spcBef>
                <a:spcPts val="0"/>
              </a:spcBef>
              <a:spcAft>
                <a:spcPts val="0"/>
              </a:spcAft>
              <a:defRPr/>
            </a:pPr>
            <a:r>
              <a:rPr lang="ja-JP" altLang="en-US" sz="1200" dirty="0">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1200" dirty="0" smtClean="0">
                <a:latin typeface="ＭＳ Ｐ明朝" panose="02020600040205080304" pitchFamily="18" charset="-128"/>
                <a:ea typeface="ＭＳ Ｐ明朝" panose="02020600040205080304" pitchFamily="18" charset="-128"/>
                <a:cs typeface="Meiryo UI" panose="020B0604030504040204" pitchFamily="50" charset="-128"/>
              </a:rPr>
              <a:t>　　　・周辺への影響</a:t>
            </a:r>
            <a:endParaRPr lang="en-US" altLang="ja-JP" sz="1200" dirty="0" smtClean="0">
              <a:latin typeface="ＭＳ Ｐ明朝" panose="02020600040205080304" pitchFamily="18" charset="-128"/>
              <a:ea typeface="ＭＳ Ｐ明朝" panose="02020600040205080304" pitchFamily="18" charset="-128"/>
              <a:cs typeface="Meiryo UI" panose="020B0604030504040204" pitchFamily="50" charset="-128"/>
            </a:endParaRPr>
          </a:p>
          <a:p>
            <a:pPr defTabSz="1280160" fontAlgn="auto">
              <a:spcBef>
                <a:spcPts val="0"/>
              </a:spcBef>
              <a:spcAft>
                <a:spcPts val="0"/>
              </a:spcAft>
              <a:defRPr/>
            </a:pPr>
            <a:r>
              <a:rPr lang="ja-JP" altLang="en-US" sz="1200" dirty="0">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1200" dirty="0" smtClean="0">
                <a:latin typeface="ＭＳ Ｐ明朝" panose="02020600040205080304" pitchFamily="18" charset="-128"/>
                <a:ea typeface="ＭＳ Ｐ明朝" panose="02020600040205080304" pitchFamily="18" charset="-128"/>
                <a:cs typeface="Meiryo UI" panose="020B0604030504040204" pitchFamily="50" charset="-128"/>
              </a:rPr>
              <a:t>　　　・社会的にコンセンサスを得る必要がある事項</a:t>
            </a:r>
            <a:endParaRPr lang="en-US" altLang="ja-JP" sz="1200" dirty="0" smtClean="0">
              <a:latin typeface="ＭＳ Ｐ明朝" panose="02020600040205080304" pitchFamily="18" charset="-128"/>
              <a:ea typeface="ＭＳ Ｐ明朝" panose="02020600040205080304" pitchFamily="18" charset="-128"/>
              <a:cs typeface="Meiryo UI" panose="020B0604030504040204" pitchFamily="50" charset="-128"/>
            </a:endParaRPr>
          </a:p>
          <a:p>
            <a:pPr defTabSz="1280160" fontAlgn="auto">
              <a:spcBef>
                <a:spcPts val="0"/>
              </a:spcBef>
              <a:spcAft>
                <a:spcPts val="0"/>
              </a:spcAft>
              <a:defRPr/>
            </a:pPr>
            <a:r>
              <a:rPr lang="ja-JP" altLang="en-US" sz="1200" dirty="0" smtClean="0">
                <a:latin typeface="ＭＳ Ｐ明朝" panose="02020600040205080304" pitchFamily="18" charset="-128"/>
                <a:ea typeface="ＭＳ Ｐ明朝" panose="02020600040205080304" pitchFamily="18" charset="-128"/>
                <a:cs typeface="Meiryo UI" panose="020B0604030504040204" pitchFamily="50" charset="-128"/>
              </a:rPr>
              <a:t>　　　　・想定される費用（イニシャル・ランニング）　　等</a:t>
            </a:r>
            <a:endParaRPr lang="en-US" altLang="ja-JP" sz="1200" dirty="0">
              <a:latin typeface="ＭＳ Ｐ明朝" panose="02020600040205080304" pitchFamily="18" charset="-128"/>
              <a:ea typeface="ＭＳ Ｐ明朝" panose="02020600040205080304" pitchFamily="18" charset="-128"/>
              <a:cs typeface="Meiryo UI" panose="020B0604030504040204" pitchFamily="50" charset="-128"/>
            </a:endParaRPr>
          </a:p>
        </p:txBody>
      </p:sp>
      <p:sp>
        <p:nvSpPr>
          <p:cNvPr id="55" name="テキスト ボックス 54"/>
          <p:cNvSpPr txBox="1"/>
          <p:nvPr/>
        </p:nvSpPr>
        <p:spPr>
          <a:xfrm>
            <a:off x="1975" y="2953092"/>
            <a:ext cx="3474343" cy="295751"/>
          </a:xfrm>
          <a:prstGeom prst="roundRect">
            <a:avLst>
              <a:gd name="adj" fmla="val 10984"/>
            </a:avLst>
          </a:prstGeom>
          <a:solidFill>
            <a:schemeClr val="bg2">
              <a:lumMod val="90000"/>
            </a:schemeClr>
          </a:solidFill>
          <a:ln w="9525">
            <a:solidFill>
              <a:schemeClr val="tx1"/>
            </a:solidFill>
          </a:ln>
        </p:spPr>
        <p:style>
          <a:lnRef idx="2">
            <a:schemeClr val="accent1"/>
          </a:lnRef>
          <a:fillRef idx="1">
            <a:schemeClr val="lt1"/>
          </a:fillRef>
          <a:effectRef idx="0">
            <a:schemeClr val="accent1"/>
          </a:effectRef>
          <a:fontRef idx="minor">
            <a:schemeClr val="dk1"/>
          </a:fontRef>
        </p:style>
        <p:txBody>
          <a:bodyPr wrap="square">
            <a:spAutoFit/>
          </a:bodyPr>
          <a:lstStyle/>
          <a:p>
            <a:pPr defTabSz="1280160" fontAlgn="auto">
              <a:spcBef>
                <a:spcPts val="0"/>
              </a:spcBef>
              <a:spcAft>
                <a:spcPts val="0"/>
              </a:spcAft>
              <a:defRPr/>
            </a:pP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　課題：埋立地間</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海域に栄養塩が偏在して</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いる</a:t>
            </a:r>
            <a:endParaRPr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4" name="表 3"/>
          <p:cNvGraphicFramePr>
            <a:graphicFrameLocks noGrp="1"/>
          </p:cNvGraphicFramePr>
          <p:nvPr>
            <p:extLst>
              <p:ext uri="{D42A27DB-BD31-4B8C-83A1-F6EECF244321}">
                <p14:modId xmlns:p14="http://schemas.microsoft.com/office/powerpoint/2010/main" val="126850700"/>
              </p:ext>
            </p:extLst>
          </p:nvPr>
        </p:nvGraphicFramePr>
        <p:xfrm>
          <a:off x="56431" y="6210962"/>
          <a:ext cx="3419887" cy="2664646"/>
        </p:xfrm>
        <a:graphic>
          <a:graphicData uri="http://schemas.openxmlformats.org/drawingml/2006/table">
            <a:tbl>
              <a:tblPr firstRow="1" bandRow="1">
                <a:tableStyleId>{5C22544A-7EE6-4342-B048-85BDC9FD1C3A}</a:tableStyleId>
              </a:tblPr>
              <a:tblGrid>
                <a:gridCol w="768482"/>
                <a:gridCol w="2651405"/>
              </a:tblGrid>
              <a:tr h="121920">
                <a:tc>
                  <a:txBody>
                    <a:bodyPr/>
                    <a:lstStyle/>
                    <a:p>
                      <a:pPr algn="ctr"/>
                      <a:r>
                        <a:rPr kumimoji="1" lang="ja-JP" altLang="en-US" sz="8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中分類</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1280160" rtl="0" eaLnBrk="1" fontAlgn="auto" latinLnBrk="0" hangingPunct="1">
                        <a:lnSpc>
                          <a:spcPct val="100000"/>
                        </a:lnSpc>
                        <a:spcBef>
                          <a:spcPts val="0"/>
                        </a:spcBef>
                        <a:spcAft>
                          <a:spcPts val="0"/>
                        </a:spcAft>
                        <a:buClrTx/>
                        <a:buSzTx/>
                        <a:buFontTx/>
                        <a:buNone/>
                        <a:tabLst/>
                        <a:defRPr/>
                      </a:pPr>
                      <a:r>
                        <a:rPr lang="ja-JP" altLang="en-US" sz="8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小分類</a:t>
                      </a:r>
                      <a:endParaRPr lang="en-US" altLang="ja-JP" sz="8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21920">
                <a:tc rowSpan="5">
                  <a:txBody>
                    <a:bodyPr/>
                    <a:lstStyle/>
                    <a:p>
                      <a:r>
                        <a:rPr kumimoji="1"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海水の流動性の向上・海水交換の促進</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地形を改変（埋立地や防波堤の形状の変更等）</a:t>
                      </a:r>
                      <a:endParaRPr lang="en-US" altLang="ja-JP"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21920">
                <a:tc vMerge="1">
                  <a:txBody>
                    <a:bodyPr/>
                    <a:lstStyle/>
                    <a:p>
                      <a:endParaRPr kumimoji="1" lang="ja-JP" altLang="en-US"/>
                    </a:p>
                  </a:txBody>
                  <a:tcPr/>
                </a:tc>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防波堤を海水交換型に変更</a:t>
                      </a:r>
                      <a:endParaRPr lang="en-US" altLang="ja-JP"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21920">
                <a:tc vMerge="1">
                  <a:txBody>
                    <a:bodyPr/>
                    <a:lstStyle/>
                    <a:p>
                      <a:endParaRPr kumimoji="1" lang="ja-JP" altLang="en-US" sz="1200" b="0" dirty="0">
                        <a:solidFill>
                          <a:schemeClr val="tx1"/>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事業場排水を活用して海水の流動を制御</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21920">
                <a:tc vMerge="1">
                  <a:txBody>
                    <a:bodyPr/>
                    <a:lstStyle/>
                    <a:p>
                      <a:endParaRPr kumimoji="1" lang="ja-JP" altLang="en-US"/>
                    </a:p>
                  </a:txBody>
                  <a:tcPr/>
                </a:tc>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潮汐残差流の制御により海水交換を促進</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256726">
                <a:tc vMerge="1">
                  <a:txBody>
                    <a:bodyPr/>
                    <a:lstStyle/>
                    <a:p>
                      <a:endParaRPr kumimoji="1" lang="ja-JP" altLang="en-US" sz="1200" b="0" dirty="0">
                        <a:solidFill>
                          <a:schemeClr val="tx1"/>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潮汐と水門を活用した流れの創出</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256726">
                <a:tc rowSpan="2">
                  <a:txBody>
                    <a:bodyPr/>
                    <a:lstStyle/>
                    <a:p>
                      <a:r>
                        <a:rPr kumimoji="1"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陸域から埋立地間海域に流入する栄養塩を減らす</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下水道からの雨天時流入負荷の低減</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256726">
                <a:tc vMerge="1">
                  <a:txBody>
                    <a:bodyPr/>
                    <a:lstStyle/>
                    <a:p>
                      <a:endParaRPr kumimoji="1" lang="ja-JP" altLang="en-US" sz="1200" b="0" dirty="0">
                        <a:solidFill>
                          <a:schemeClr val="tx1"/>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排水処理施設放流水の放流先の変更等</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256726">
                <a:tc>
                  <a:txBody>
                    <a:bodyPr/>
                    <a:lstStyle/>
                    <a:p>
                      <a:r>
                        <a:rPr kumimoji="1"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底質から溶出する栄養塩を減らす</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底質を改善（浚渫・覆砂等）</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aphicFrame>
        <p:nvGraphicFramePr>
          <p:cNvPr id="75" name="表 74"/>
          <p:cNvGraphicFramePr>
            <a:graphicFrameLocks noGrp="1"/>
          </p:cNvGraphicFramePr>
          <p:nvPr>
            <p:extLst>
              <p:ext uri="{D42A27DB-BD31-4B8C-83A1-F6EECF244321}">
                <p14:modId xmlns:p14="http://schemas.microsoft.com/office/powerpoint/2010/main" val="2327862319"/>
              </p:ext>
            </p:extLst>
          </p:nvPr>
        </p:nvGraphicFramePr>
        <p:xfrm>
          <a:off x="3670200" y="6210962"/>
          <a:ext cx="4033157" cy="3266147"/>
        </p:xfrm>
        <a:graphic>
          <a:graphicData uri="http://schemas.openxmlformats.org/drawingml/2006/table">
            <a:tbl>
              <a:tblPr firstRow="1" bandRow="1">
                <a:tableStyleId>{5C22544A-7EE6-4342-B048-85BDC9FD1C3A}</a:tableStyleId>
              </a:tblPr>
              <a:tblGrid>
                <a:gridCol w="1363712"/>
                <a:gridCol w="2669445"/>
              </a:tblGrid>
              <a:tr h="218147">
                <a:tc>
                  <a:txBody>
                    <a:bodyPr/>
                    <a:lstStyle/>
                    <a:p>
                      <a:pPr algn="ctr"/>
                      <a:r>
                        <a:rPr kumimoji="1" lang="ja-JP" altLang="en-US" sz="8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中分類</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1280160" rtl="0" eaLnBrk="1" fontAlgn="auto" latinLnBrk="0" hangingPunct="1">
                        <a:lnSpc>
                          <a:spcPct val="100000"/>
                        </a:lnSpc>
                        <a:spcBef>
                          <a:spcPts val="0"/>
                        </a:spcBef>
                        <a:spcAft>
                          <a:spcPts val="0"/>
                        </a:spcAft>
                        <a:buClrTx/>
                        <a:buSzTx/>
                        <a:buFontTx/>
                        <a:buNone/>
                        <a:tabLst/>
                        <a:defRPr/>
                      </a:pPr>
                      <a:r>
                        <a:rPr lang="ja-JP" altLang="en-US" sz="8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小分類</a:t>
                      </a:r>
                      <a:endParaRPr lang="en-US" altLang="ja-JP" sz="8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218147">
                <a:tc rowSpan="8">
                  <a:txBody>
                    <a:bodyPr/>
                    <a:lstStyle/>
                    <a:p>
                      <a:r>
                        <a:rPr kumimoji="1" lang="ja-JP" altLang="en-US" sz="900" b="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港湾構造物を生物共生型にする</a:t>
                      </a:r>
                      <a:endParaRPr kumimoji="1" lang="ja-JP" altLang="en-US" sz="900" b="0" strike="noStrik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被覆形式</a:t>
                      </a:r>
                      <a:endParaRPr kumimoji="1" lang="en-US" altLang="ja-JP"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7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7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7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護岸の表面を生物の生息に配慮したブロック等で被覆する）</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218147">
                <a:tc vMerge="1">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lang="ja-JP" altLang="en-US" sz="900" strike="noStrike" dirty="0" smtClean="0">
                          <a:latin typeface="Meiryo UI" panose="020B0604030504040204" pitchFamily="50" charset="-128"/>
                          <a:ea typeface="Meiryo UI" panose="020B0604030504040204" pitchFamily="50" charset="-128"/>
                          <a:cs typeface="Meiryo UI" panose="020B0604030504040204" pitchFamily="50" charset="-128"/>
                        </a:rPr>
                        <a:t>被覆形式（干潟を組み合わせ）</a:t>
                      </a:r>
                      <a:endParaRPr lang="en-US" altLang="ja-JP" sz="900" strike="noStrike" dirty="0" smtClean="0">
                        <a:latin typeface="Meiryo UI" panose="020B0604030504040204" pitchFamily="50" charset="-128"/>
                        <a:ea typeface="Meiryo UI" panose="020B0604030504040204" pitchFamily="50" charset="-128"/>
                        <a:cs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218147">
                <a:tc vMerge="1">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桟橋形式</a:t>
                      </a:r>
                      <a:endParaRPr kumimoji="1" lang="en-US" altLang="ja-JP"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7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7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7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桟橋の下の空間を活用して生物への配慮を行う）</a:t>
                      </a:r>
                      <a:endParaRPr kumimoji="1" lang="ja-JP" altLang="en-US" sz="7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95087">
                <a:tc vMerge="1">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消波ケーソン形式</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1280160" rtl="0" eaLnBrk="1" fontAlgn="auto" latinLnBrk="0" hangingPunct="1">
                        <a:lnSpc>
                          <a:spcPct val="100000"/>
                        </a:lnSpc>
                        <a:spcBef>
                          <a:spcPts val="0"/>
                        </a:spcBef>
                        <a:spcAft>
                          <a:spcPts val="0"/>
                        </a:spcAft>
                        <a:buClrTx/>
                        <a:buSzTx/>
                        <a:buFontTx/>
                        <a:buNone/>
                        <a:tabLst/>
                        <a:defRPr/>
                      </a:pP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（消波ケーソンの遊水室を活用して生物への配慮を行う）</a:t>
                      </a:r>
                      <a:endParaRPr lang="en-US" altLang="ja-JP" sz="700" dirty="0" smtClean="0">
                        <a:latin typeface="Meiryo UI" panose="020B0604030504040204" pitchFamily="50" charset="-128"/>
                        <a:ea typeface="Meiryo UI" panose="020B0604030504040204" pitchFamily="50" charset="-128"/>
                        <a:cs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218147">
                <a:tc vMerge="1">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ラグーン形式</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1280160" rtl="0" eaLnBrk="1" fontAlgn="auto" latinLnBrk="0" hangingPunct="1">
                        <a:lnSpc>
                          <a:spcPct val="100000"/>
                        </a:lnSpc>
                        <a:spcBef>
                          <a:spcPts val="0"/>
                        </a:spcBef>
                        <a:spcAft>
                          <a:spcPts val="0"/>
                        </a:spcAft>
                        <a:buClrTx/>
                        <a:buSzTx/>
                        <a:buFontTx/>
                        <a:buNone/>
                        <a:tabLst/>
                        <a:defRPr/>
                      </a:pP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（護岸の内側に、海との海水交換機能を有するラグーンを整備する）</a:t>
                      </a:r>
                      <a:endParaRPr lang="en-US" altLang="ja-JP" sz="700" dirty="0" smtClean="0">
                        <a:latin typeface="Meiryo UI" panose="020B0604030504040204" pitchFamily="50" charset="-128"/>
                        <a:ea typeface="Meiryo UI" panose="020B0604030504040204" pitchFamily="50" charset="-128"/>
                        <a:cs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95087">
                <a:tc vMerge="1">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総合的形式</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1280160" rtl="0" eaLnBrk="1" fontAlgn="auto" latinLnBrk="0" hangingPunct="1">
                        <a:lnSpc>
                          <a:spcPct val="100000"/>
                        </a:lnSpc>
                        <a:spcBef>
                          <a:spcPts val="0"/>
                        </a:spcBef>
                        <a:spcAft>
                          <a:spcPts val="0"/>
                        </a:spcAft>
                        <a:buClrTx/>
                        <a:buSzTx/>
                        <a:buFontTx/>
                        <a:buNone/>
                        <a:tabLst/>
                        <a:defRPr/>
                      </a:pP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（上記の形式を組み合わせる）</a:t>
                      </a:r>
                      <a:endParaRPr lang="en-US" altLang="ja-JP" sz="700" dirty="0" smtClean="0">
                        <a:latin typeface="Meiryo UI" panose="020B0604030504040204" pitchFamily="50" charset="-128"/>
                        <a:ea typeface="Meiryo UI" panose="020B0604030504040204" pitchFamily="50" charset="-128"/>
                        <a:cs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95087">
                <a:tc vMerge="1">
                  <a:txBody>
                    <a:bodyPr/>
                    <a:lstStyle/>
                    <a:p>
                      <a:endParaRPr kumimoji="1" lang="ja-JP" alt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護岸への生物共生パネルの貼付</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95087">
                <a:tc vMerge="1">
                  <a:txBody>
                    <a:bodyPr/>
                    <a:lstStyle/>
                    <a:p>
                      <a:endParaRPr kumimoji="1" lang="ja-JP" altLang="en-US"/>
                    </a:p>
                  </a:txBody>
                  <a:tcPr/>
                </a:tc>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護岸の前面海域に生物生息基質を設置</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50960">
                <a:tc>
                  <a:txBody>
                    <a:bodyPr/>
                    <a:lstStyle/>
                    <a:p>
                      <a:r>
                        <a:rPr kumimoji="1"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防災工事の副次的効果</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防波堤の腹付け工</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38384">
                <a:tc>
                  <a:txBody>
                    <a:bodyPr/>
                    <a:lstStyle/>
                    <a:p>
                      <a:r>
                        <a:rPr kumimoji="1"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浚渫窪地の埋戻し</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浚渫窪地の埋戻し</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218147">
                <a:tc>
                  <a:txBody>
                    <a:bodyPr/>
                    <a:lstStyle/>
                    <a:p>
                      <a:r>
                        <a:rPr kumimoji="1"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浅場を創出する</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覆砂等による浅場</a:t>
                      </a:r>
                      <a:r>
                        <a:rPr lang="en-US" altLang="ja-JP" sz="9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有光層</a:t>
                      </a:r>
                      <a:r>
                        <a:rPr lang="en-US" altLang="ja-JP" sz="9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の創出</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pSp>
        <p:nvGrpSpPr>
          <p:cNvPr id="6" name="グループ化 5"/>
          <p:cNvGrpSpPr/>
          <p:nvPr/>
        </p:nvGrpSpPr>
        <p:grpSpPr>
          <a:xfrm>
            <a:off x="3841049" y="2953092"/>
            <a:ext cx="3873679" cy="3257870"/>
            <a:chOff x="3927204" y="3231222"/>
            <a:chExt cx="3873679" cy="3257870"/>
          </a:xfrm>
        </p:grpSpPr>
        <p:sp>
          <p:nvSpPr>
            <p:cNvPr id="52" name="テキスト ボックス 51"/>
            <p:cNvSpPr txBox="1"/>
            <p:nvPr/>
          </p:nvSpPr>
          <p:spPr>
            <a:xfrm>
              <a:off x="3927204" y="3498530"/>
              <a:ext cx="3873679" cy="2990562"/>
            </a:xfrm>
            <a:prstGeom prst="rect">
              <a:avLst/>
            </a:prstGeom>
            <a:noFill/>
            <a:ln w="9525">
              <a:noFill/>
            </a:ln>
          </p:spPr>
          <p:style>
            <a:lnRef idx="2">
              <a:schemeClr val="accent1"/>
            </a:lnRef>
            <a:fillRef idx="1">
              <a:schemeClr val="lt1"/>
            </a:fillRef>
            <a:effectRef idx="0">
              <a:schemeClr val="accent1"/>
            </a:effectRef>
            <a:fontRef idx="minor">
              <a:schemeClr val="dk1"/>
            </a:fontRef>
          </p:style>
          <p:txBody>
            <a:bodyPr wrap="square">
              <a:spAutoFit/>
            </a:bodyPr>
            <a:lstStyle/>
            <a:p>
              <a:pPr defTabSz="1280160" fontAlgn="auto">
                <a:spcBef>
                  <a:spcPts val="0"/>
                </a:spcBef>
                <a:spcAft>
                  <a:spcPts val="0"/>
                </a:spcAft>
                <a:defRPr/>
              </a:pP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現状</a:t>
              </a:r>
              <a:endParaRPr lang="en-US" altLang="ja-JP" sz="1200" b="1" dirty="0" smtClean="0">
                <a:latin typeface="Meiryo UI" panose="020B0604030504040204" pitchFamily="50" charset="-128"/>
                <a:ea typeface="Meiryo UI" panose="020B0604030504040204" pitchFamily="50" charset="-128"/>
                <a:cs typeface="Meiryo UI" panose="020B0604030504040204" pitchFamily="50" charset="-128"/>
              </a:endParaRPr>
            </a:p>
            <a:p>
              <a:pPr defTabSz="1280160" fontAlgn="auto">
                <a:lnSpc>
                  <a:spcPts val="200"/>
                </a:lnSpc>
                <a:spcBef>
                  <a:spcPts val="0"/>
                </a:spcBef>
                <a:spcAft>
                  <a:spcPts val="0"/>
                </a:spcAft>
                <a:defRPr/>
              </a:pPr>
              <a:endParaRPr lang="en-US" altLang="ja-JP" sz="1200" b="1" dirty="0" smtClean="0">
                <a:latin typeface="Meiryo UI" panose="020B0604030504040204" pitchFamily="50" charset="-128"/>
                <a:ea typeface="Meiryo UI" panose="020B0604030504040204" pitchFamily="50" charset="-128"/>
                <a:cs typeface="Meiryo UI" panose="020B0604030504040204" pitchFamily="50" charset="-128"/>
              </a:endParaRPr>
            </a:p>
            <a:p>
              <a:pPr defTabSz="1280160" fontAlgn="auto">
                <a:spcBef>
                  <a:spcPts val="0"/>
                </a:spcBef>
                <a:spcAft>
                  <a:spcPts val="0"/>
                </a:spcAft>
                <a:defRPr/>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・生物の生息に適している海岸は一部である。</a:t>
              </a:r>
              <a:endParaRPr lang="en-US" altLang="ja-JP" sz="12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endParaRPr>
            </a:p>
            <a:p>
              <a:pPr defTabSz="1280160" fontAlgn="auto">
                <a:spcBef>
                  <a:spcPts val="0"/>
                </a:spcBef>
                <a:spcAft>
                  <a:spcPts val="0"/>
                </a:spcAft>
                <a:defRPr/>
              </a:pPr>
              <a:r>
                <a:rPr lang="ja-JP" altLang="en-US" sz="12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12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・湾全体の生態</a:t>
              </a:r>
              <a:r>
                <a:rPr lang="ja-JP" altLang="en-US" sz="12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系ネットワークの拠点となる場が</a:t>
              </a:r>
              <a:r>
                <a:rPr lang="ja-JP" altLang="en-US" sz="12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不足</a:t>
              </a:r>
              <a:endParaRPr lang="en-US" altLang="ja-JP" sz="12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endParaRPr>
            </a:p>
            <a:p>
              <a:pPr defTabSz="1280160" fontAlgn="auto">
                <a:spcBef>
                  <a:spcPts val="0"/>
                </a:spcBef>
                <a:spcAft>
                  <a:spcPts val="0"/>
                </a:spcAft>
                <a:defRPr/>
              </a:pPr>
              <a:r>
                <a:rPr lang="ja-JP" altLang="en-US" sz="12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12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　している。</a:t>
              </a:r>
              <a:endParaRPr lang="en-US" altLang="ja-JP" sz="1200" b="1"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endParaRPr>
            </a:p>
            <a:p>
              <a:pPr defTabSz="1280160" fontAlgn="auto">
                <a:spcBef>
                  <a:spcPts val="0"/>
                </a:spcBef>
                <a:spcAft>
                  <a:spcPts val="0"/>
                </a:spcAft>
                <a:defRPr/>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要因として考えられる事項）</a:t>
              </a:r>
              <a:endParaRPr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defTabSz="1280160" fontAlgn="auto">
                <a:spcBef>
                  <a:spcPts val="0"/>
                </a:spcBef>
                <a:spcAft>
                  <a:spcPts val="0"/>
                </a:spcAft>
                <a:defRPr/>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・海岸は岸壁や護岸として整備されているが、生物の</a:t>
              </a:r>
              <a:endParaRPr lang="en-US" altLang="ja-JP" sz="12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endParaRPr>
            </a:p>
            <a:p>
              <a:pPr defTabSz="1280160" fontAlgn="auto">
                <a:spcBef>
                  <a:spcPts val="0"/>
                </a:spcBef>
                <a:spcAft>
                  <a:spcPts val="0"/>
                </a:spcAft>
                <a:defRPr/>
              </a:pPr>
              <a:r>
                <a:rPr lang="en-US" altLang="ja-JP" sz="12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 </a:t>
              </a:r>
              <a:r>
                <a:rPr lang="en-US" altLang="ja-JP" sz="12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12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生息に配慮して整備されている箇所は一部である。</a:t>
              </a:r>
              <a:endParaRPr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defTabSz="1280160" fontAlgn="auto">
                <a:lnSpc>
                  <a:spcPts val="200"/>
                </a:lnSpc>
                <a:spcBef>
                  <a:spcPts val="0"/>
                </a:spcBef>
                <a:spcAft>
                  <a:spcPts val="0"/>
                </a:spcAft>
                <a:defRPr/>
              </a:pPr>
              <a:endParaRPr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defTabSz="1280160" fontAlgn="auto">
                <a:lnSpc>
                  <a:spcPts val="200"/>
                </a:lnSpc>
                <a:spcBef>
                  <a:spcPts val="0"/>
                </a:spcBef>
                <a:spcAft>
                  <a:spcPts val="0"/>
                </a:spcAft>
                <a:defRPr/>
              </a:pPr>
              <a:endParaRPr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defTabSz="1280160" fontAlgn="auto">
                <a:spcBef>
                  <a:spcPts val="0"/>
                </a:spcBef>
                <a:spcAft>
                  <a:spcPts val="0"/>
                </a:spcAft>
                <a:defRPr/>
              </a:pP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手法を考える上で留意</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すべき事項</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a:p>
              <a:pPr defTabSz="1280160" fontAlgn="auto">
                <a:spcBef>
                  <a:spcPts val="0"/>
                </a:spcBef>
                <a:spcAft>
                  <a:spcPts val="0"/>
                </a:spcAft>
                <a:defRPr/>
              </a:pPr>
              <a:r>
                <a:rPr lang="ja-JP" altLang="en-US" sz="1200" b="1" dirty="0" smtClean="0">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1200" dirty="0" smtClean="0">
                  <a:latin typeface="ＭＳ Ｐ明朝" panose="02020600040205080304" pitchFamily="18" charset="-128"/>
                  <a:ea typeface="ＭＳ Ｐ明朝" panose="02020600040205080304" pitchFamily="18" charset="-128"/>
                  <a:cs typeface="Meiryo UI" panose="020B0604030504040204" pitchFamily="50" charset="-128"/>
                </a:rPr>
                <a:t>・生態</a:t>
              </a:r>
              <a:r>
                <a:rPr lang="ja-JP" altLang="en-US" sz="1200" dirty="0">
                  <a:latin typeface="ＭＳ Ｐ明朝" panose="02020600040205080304" pitchFamily="18" charset="-128"/>
                  <a:ea typeface="ＭＳ Ｐ明朝" panose="02020600040205080304" pitchFamily="18" charset="-128"/>
                  <a:cs typeface="Meiryo UI" panose="020B0604030504040204" pitchFamily="50" charset="-128"/>
                </a:rPr>
                <a:t>系</a:t>
              </a:r>
              <a:r>
                <a:rPr lang="ja-JP" altLang="en-US" sz="1200" dirty="0" smtClean="0">
                  <a:latin typeface="ＭＳ Ｐ明朝" panose="02020600040205080304" pitchFamily="18" charset="-128"/>
                  <a:ea typeface="ＭＳ Ｐ明朝" panose="02020600040205080304" pitchFamily="18" charset="-128"/>
                  <a:cs typeface="Meiryo UI" panose="020B0604030504040204" pitchFamily="50" charset="-128"/>
                </a:rPr>
                <a:t>ネットワークの拠点となるようにする。</a:t>
              </a:r>
              <a:endParaRPr lang="en-US" altLang="ja-JP" sz="1200" dirty="0">
                <a:latin typeface="ＭＳ Ｐ明朝" panose="02020600040205080304" pitchFamily="18" charset="-128"/>
                <a:ea typeface="ＭＳ Ｐ明朝" panose="02020600040205080304" pitchFamily="18" charset="-128"/>
                <a:cs typeface="Meiryo UI" panose="020B0604030504040204" pitchFamily="50" charset="-128"/>
              </a:endParaRPr>
            </a:p>
            <a:p>
              <a:pPr defTabSz="1280160" fontAlgn="auto">
                <a:spcBef>
                  <a:spcPts val="0"/>
                </a:spcBef>
                <a:spcAft>
                  <a:spcPts val="0"/>
                </a:spcAft>
                <a:defRPr/>
              </a:pPr>
              <a:r>
                <a:rPr lang="ja-JP" altLang="en-US" sz="1200" dirty="0">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1200" dirty="0" smtClean="0">
                  <a:latin typeface="ＭＳ Ｐ明朝" panose="02020600040205080304" pitchFamily="18" charset="-128"/>
                  <a:ea typeface="ＭＳ Ｐ明朝" panose="02020600040205080304" pitchFamily="18" charset="-128"/>
                  <a:cs typeface="Meiryo UI" panose="020B0604030504040204" pitchFamily="50" charset="-128"/>
                </a:rPr>
                <a:t>・光</a:t>
              </a:r>
              <a:r>
                <a:rPr lang="ja-JP" altLang="en-US" sz="1200" dirty="0">
                  <a:latin typeface="ＭＳ Ｐ明朝" panose="02020600040205080304" pitchFamily="18" charset="-128"/>
                  <a:ea typeface="ＭＳ Ｐ明朝" panose="02020600040205080304" pitchFamily="18" charset="-128"/>
                  <a:cs typeface="Meiryo UI" panose="020B0604030504040204" pitchFamily="50" charset="-128"/>
                </a:rPr>
                <a:t>が届く範囲内に</a:t>
              </a:r>
              <a:r>
                <a:rPr lang="ja-JP" altLang="en-US" sz="1200" dirty="0" smtClean="0">
                  <a:latin typeface="ＭＳ Ｐ明朝" panose="02020600040205080304" pitchFamily="18" charset="-128"/>
                  <a:ea typeface="ＭＳ Ｐ明朝" panose="02020600040205080304" pitchFamily="18" charset="-128"/>
                  <a:cs typeface="Meiryo UI" panose="020B0604030504040204" pitchFamily="50" charset="-128"/>
                </a:rPr>
                <a:t>生物生息場</a:t>
              </a:r>
              <a:r>
                <a:rPr lang="ja-JP" altLang="en-US" sz="1200" dirty="0">
                  <a:latin typeface="ＭＳ Ｐ明朝" panose="02020600040205080304" pitchFamily="18" charset="-128"/>
                  <a:ea typeface="ＭＳ Ｐ明朝" panose="02020600040205080304" pitchFamily="18" charset="-128"/>
                  <a:cs typeface="Meiryo UI" panose="020B0604030504040204" pitchFamily="50" charset="-128"/>
                </a:rPr>
                <a:t>を</a:t>
              </a:r>
              <a:r>
                <a:rPr lang="ja-JP" altLang="en-US" sz="1200" dirty="0" smtClean="0">
                  <a:latin typeface="ＭＳ Ｐ明朝" panose="02020600040205080304" pitchFamily="18" charset="-128"/>
                  <a:ea typeface="ＭＳ Ｐ明朝" panose="02020600040205080304" pitchFamily="18" charset="-128"/>
                  <a:cs typeface="Meiryo UI" panose="020B0604030504040204" pitchFamily="50" charset="-128"/>
                </a:rPr>
                <a:t>増やすようにする。</a:t>
              </a:r>
              <a:endParaRPr lang="en-US" altLang="ja-JP" sz="1200" dirty="0" smtClean="0">
                <a:latin typeface="ＭＳ Ｐ明朝" panose="02020600040205080304" pitchFamily="18" charset="-128"/>
                <a:ea typeface="ＭＳ Ｐ明朝" panose="02020600040205080304" pitchFamily="18" charset="-128"/>
                <a:cs typeface="Meiryo UI" panose="020B0604030504040204" pitchFamily="50" charset="-128"/>
              </a:endParaRPr>
            </a:p>
            <a:p>
              <a:pPr defTabSz="1280160" fontAlgn="auto">
                <a:spcBef>
                  <a:spcPts val="0"/>
                </a:spcBef>
                <a:spcAft>
                  <a:spcPts val="0"/>
                </a:spcAft>
                <a:defRPr/>
              </a:pPr>
              <a:r>
                <a:rPr lang="ja-JP" altLang="en-US" sz="1200" dirty="0">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1200" dirty="0" smtClean="0">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1200" dirty="0">
                  <a:latin typeface="ＭＳ Ｐ明朝" panose="02020600040205080304" pitchFamily="18" charset="-128"/>
                  <a:ea typeface="ＭＳ Ｐ明朝" panose="02020600040205080304" pitchFamily="18" charset="-128"/>
                  <a:cs typeface="Meiryo UI" panose="020B0604030504040204" pitchFamily="50" charset="-128"/>
                </a:rPr>
                <a:t>閉鎖性の高い小領域においては、水質改善効果</a:t>
              </a:r>
              <a:r>
                <a:rPr lang="ja-JP" altLang="en-US" sz="1200" dirty="0" smtClean="0">
                  <a:latin typeface="ＭＳ Ｐ明朝" panose="02020600040205080304" pitchFamily="18" charset="-128"/>
                  <a:ea typeface="ＭＳ Ｐ明朝" panose="02020600040205080304" pitchFamily="18" charset="-128"/>
                  <a:cs typeface="Meiryo UI" panose="020B0604030504040204" pitchFamily="50" charset="-128"/>
                </a:rPr>
                <a:t>も</a:t>
              </a:r>
              <a:endParaRPr lang="en-US" altLang="ja-JP" sz="1200" dirty="0" smtClean="0">
                <a:latin typeface="ＭＳ Ｐ明朝" panose="02020600040205080304" pitchFamily="18" charset="-128"/>
                <a:ea typeface="ＭＳ Ｐ明朝" panose="02020600040205080304" pitchFamily="18" charset="-128"/>
                <a:cs typeface="Meiryo UI" panose="020B0604030504040204" pitchFamily="50" charset="-128"/>
              </a:endParaRPr>
            </a:p>
            <a:p>
              <a:pPr defTabSz="1280160" fontAlgn="auto">
                <a:spcBef>
                  <a:spcPts val="0"/>
                </a:spcBef>
                <a:spcAft>
                  <a:spcPts val="0"/>
                </a:spcAft>
                <a:defRPr/>
              </a:pPr>
              <a:r>
                <a:rPr lang="ja-JP" altLang="en-US" sz="1200" dirty="0">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1200" dirty="0" smtClean="0">
                  <a:latin typeface="ＭＳ Ｐ明朝" panose="02020600040205080304" pitchFamily="18" charset="-128"/>
                  <a:ea typeface="ＭＳ Ｐ明朝" panose="02020600040205080304" pitchFamily="18" charset="-128"/>
                  <a:cs typeface="Meiryo UI" panose="020B0604030504040204" pitchFamily="50" charset="-128"/>
                </a:rPr>
                <a:t>発揮されるように</a:t>
              </a:r>
              <a:r>
                <a:rPr lang="ja-JP" altLang="en-US" sz="1200" dirty="0">
                  <a:latin typeface="ＭＳ Ｐ明朝" panose="02020600040205080304" pitchFamily="18" charset="-128"/>
                  <a:ea typeface="ＭＳ Ｐ明朝" panose="02020600040205080304" pitchFamily="18" charset="-128"/>
                  <a:cs typeface="Meiryo UI" panose="020B0604030504040204" pitchFamily="50" charset="-128"/>
                </a:rPr>
                <a:t>する</a:t>
              </a:r>
              <a:r>
                <a:rPr lang="ja-JP" altLang="en-US" sz="1200" dirty="0" smtClean="0">
                  <a:latin typeface="ＭＳ Ｐ明朝" panose="02020600040205080304" pitchFamily="18" charset="-128"/>
                  <a:ea typeface="ＭＳ Ｐ明朝" panose="02020600040205080304" pitchFamily="18" charset="-128"/>
                  <a:cs typeface="Meiryo UI" panose="020B0604030504040204" pitchFamily="50" charset="-128"/>
                </a:rPr>
                <a:t>。</a:t>
              </a:r>
              <a:endParaRPr lang="en-US" altLang="ja-JP" sz="1200" dirty="0">
                <a:latin typeface="ＭＳ Ｐ明朝" panose="02020600040205080304" pitchFamily="18" charset="-128"/>
                <a:ea typeface="ＭＳ Ｐ明朝" panose="02020600040205080304" pitchFamily="18" charset="-128"/>
                <a:cs typeface="Meiryo UI" panose="020B0604030504040204" pitchFamily="50" charset="-128"/>
              </a:endParaRPr>
            </a:p>
            <a:p>
              <a:pPr defTabSz="1280160" fontAlgn="auto">
                <a:spcBef>
                  <a:spcPts val="0"/>
                </a:spcBef>
                <a:spcAft>
                  <a:spcPts val="0"/>
                </a:spcAft>
                <a:defRPr/>
              </a:pPr>
              <a:r>
                <a:rPr lang="ja-JP" altLang="en-US" sz="1200" dirty="0">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1200" dirty="0" smtClean="0">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1200" dirty="0">
                  <a:latin typeface="ＭＳ Ｐ明朝" panose="02020600040205080304" pitchFamily="18" charset="-128"/>
                  <a:ea typeface="ＭＳ Ｐ明朝" panose="02020600040205080304" pitchFamily="18" charset="-128"/>
                  <a:cs typeface="Meiryo UI" panose="020B0604030504040204" pitchFamily="50" charset="-128"/>
                </a:rPr>
                <a:t>海と触れあう場や環境教育の場と</a:t>
              </a:r>
              <a:r>
                <a:rPr lang="ja-JP" altLang="en-US" sz="1200" dirty="0" smtClean="0">
                  <a:latin typeface="ＭＳ Ｐ明朝" panose="02020600040205080304" pitchFamily="18" charset="-128"/>
                  <a:ea typeface="ＭＳ Ｐ明朝" panose="02020600040205080304" pitchFamily="18" charset="-128"/>
                  <a:cs typeface="Meiryo UI" panose="020B0604030504040204" pitchFamily="50" charset="-128"/>
                </a:rPr>
                <a:t>しての活用される</a:t>
              </a:r>
              <a:endParaRPr lang="en-US" altLang="ja-JP" sz="1200" dirty="0" smtClean="0">
                <a:latin typeface="ＭＳ Ｐ明朝" panose="02020600040205080304" pitchFamily="18" charset="-128"/>
                <a:ea typeface="ＭＳ Ｐ明朝" panose="02020600040205080304" pitchFamily="18" charset="-128"/>
                <a:cs typeface="Meiryo UI" panose="020B0604030504040204" pitchFamily="50" charset="-128"/>
              </a:endParaRPr>
            </a:p>
            <a:p>
              <a:pPr defTabSz="1280160" fontAlgn="auto">
                <a:spcBef>
                  <a:spcPts val="0"/>
                </a:spcBef>
                <a:spcAft>
                  <a:spcPts val="0"/>
                </a:spcAft>
                <a:defRPr/>
              </a:pPr>
              <a:r>
                <a:rPr lang="ja-JP" altLang="en-US" sz="1200" dirty="0">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1200" dirty="0" smtClean="0">
                  <a:latin typeface="ＭＳ Ｐ明朝" panose="02020600040205080304" pitchFamily="18" charset="-128"/>
                  <a:ea typeface="ＭＳ Ｐ明朝" panose="02020600040205080304" pitchFamily="18" charset="-128"/>
                  <a:cs typeface="Meiryo UI" panose="020B0604030504040204" pitchFamily="50" charset="-128"/>
                </a:rPr>
                <a:t>　ようにする。</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defTabSz="1280160" fontAlgn="auto">
                <a:lnSpc>
                  <a:spcPts val="200"/>
                </a:lnSpc>
                <a:spcBef>
                  <a:spcPts val="0"/>
                </a:spcBef>
                <a:spcAft>
                  <a:spcPts val="0"/>
                </a:spcAft>
                <a:defRPr/>
              </a:pP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defTabSz="1280160" fontAlgn="auto">
                <a:lnSpc>
                  <a:spcPts val="200"/>
                </a:lnSpc>
                <a:spcBef>
                  <a:spcPts val="0"/>
                </a:spcBef>
                <a:spcAft>
                  <a:spcPts val="0"/>
                </a:spcAft>
                <a:defRPr/>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defTabSz="1280160" fontAlgn="auto">
                <a:spcBef>
                  <a:spcPts val="0"/>
                </a:spcBef>
                <a:spcAft>
                  <a:spcPts val="0"/>
                </a:spcAft>
                <a:defRPr/>
              </a:pP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手法のアイデア</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（実現可能性にとらわれずに意見交換を行った。）</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69" name="テキスト ボックス 68"/>
            <p:cNvSpPr txBox="1"/>
            <p:nvPr/>
          </p:nvSpPr>
          <p:spPr>
            <a:xfrm>
              <a:off x="3975928" y="3231222"/>
              <a:ext cx="3500902" cy="306467"/>
            </a:xfrm>
            <a:prstGeom prst="roundRect">
              <a:avLst/>
            </a:prstGeom>
            <a:solidFill>
              <a:schemeClr val="bg2">
                <a:lumMod val="90000"/>
              </a:schemeClr>
            </a:solidFill>
            <a:ln w="9525">
              <a:solidFill>
                <a:schemeClr val="tx1"/>
              </a:solidFill>
            </a:ln>
          </p:spPr>
          <p:style>
            <a:lnRef idx="2">
              <a:schemeClr val="accent1"/>
            </a:lnRef>
            <a:fillRef idx="1">
              <a:schemeClr val="lt1"/>
            </a:fillRef>
            <a:effectRef idx="0">
              <a:schemeClr val="accent1"/>
            </a:effectRef>
            <a:fontRef idx="minor">
              <a:schemeClr val="dk1"/>
            </a:fontRef>
          </p:style>
          <p:txBody>
            <a:bodyPr wrap="square">
              <a:spAutoFit/>
            </a:bodyPr>
            <a:lstStyle/>
            <a:p>
              <a:pPr defTabSz="1280160" fontAlgn="auto">
                <a:spcBef>
                  <a:spcPts val="0"/>
                </a:spcBef>
                <a:spcAft>
                  <a:spcPts val="0"/>
                </a:spcAft>
                <a:defRPr/>
              </a:pP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　課題：</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生物の生息に適した場が</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少ない</a:t>
              </a:r>
              <a:endParaRPr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6" name="下矢印 75"/>
            <p:cNvSpPr/>
            <p:nvPr/>
          </p:nvSpPr>
          <p:spPr>
            <a:xfrm>
              <a:off x="5611906" y="6025624"/>
              <a:ext cx="428043" cy="215887"/>
            </a:xfrm>
            <a:prstGeom prst="downArrow">
              <a:avLst/>
            </a:prstGeom>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5" name="グループ化 4"/>
          <p:cNvGrpSpPr/>
          <p:nvPr/>
        </p:nvGrpSpPr>
        <p:grpSpPr>
          <a:xfrm>
            <a:off x="-52432" y="1018643"/>
            <a:ext cx="12760928" cy="1400383"/>
            <a:chOff x="-134856" y="1162665"/>
            <a:chExt cx="12760928" cy="1400383"/>
          </a:xfrm>
        </p:grpSpPr>
        <p:sp>
          <p:nvSpPr>
            <p:cNvPr id="20" name="テキスト ボックス 19"/>
            <p:cNvSpPr txBox="1"/>
            <p:nvPr/>
          </p:nvSpPr>
          <p:spPr>
            <a:xfrm>
              <a:off x="-134856" y="1168959"/>
              <a:ext cx="5313933" cy="1323439"/>
            </a:xfrm>
            <a:prstGeom prst="rect">
              <a:avLst/>
            </a:prstGeom>
            <a:noFill/>
            <a:ln w="9525">
              <a:noFill/>
            </a:ln>
          </p:spPr>
          <p:txBody>
            <a:bodyPr wrap="square" rtlCol="0">
              <a:spAutoFit/>
            </a:bodyPr>
            <a:lstStyle/>
            <a:p>
              <a:pPr marL="174625">
                <a:lnSpc>
                  <a:spcPts val="200"/>
                </a:lnSpc>
              </a:pPr>
              <a:endParaRPr lang="en-US" altLang="ja-JP" sz="1200" b="1" dirty="0">
                <a:latin typeface="ＭＳ Ｐ明朝" panose="02020600040205080304" pitchFamily="18" charset="-128"/>
                <a:ea typeface="ＭＳ Ｐ明朝" panose="02020600040205080304" pitchFamily="18" charset="-128"/>
                <a:cs typeface="Meiryo UI" panose="020B0604030504040204" pitchFamily="50" charset="-128"/>
              </a:endParaRPr>
            </a:p>
            <a:p>
              <a:pPr marL="174625">
                <a:lnSpc>
                  <a:spcPts val="200"/>
                </a:lnSpc>
              </a:pPr>
              <a:endParaRPr lang="en-US" altLang="ja-JP" sz="1200" b="1" dirty="0">
                <a:latin typeface="ＭＳ Ｐ明朝" panose="02020600040205080304" pitchFamily="18" charset="-128"/>
                <a:ea typeface="ＭＳ Ｐ明朝" panose="02020600040205080304" pitchFamily="18" charset="-128"/>
                <a:cs typeface="Meiryo UI" panose="020B0604030504040204" pitchFamily="50" charset="-128"/>
              </a:endParaRPr>
            </a:p>
            <a:p>
              <a:pPr marL="174625">
                <a:lnSpc>
                  <a:spcPts val="200"/>
                </a:lnSpc>
              </a:pPr>
              <a:endParaRPr lang="en-US" altLang="ja-JP" sz="1200" dirty="0" smtClean="0">
                <a:latin typeface="ＭＳ Ｐ明朝" panose="02020600040205080304" pitchFamily="18" charset="-128"/>
                <a:ea typeface="ＭＳ Ｐ明朝" panose="02020600040205080304" pitchFamily="18" charset="-128"/>
                <a:cs typeface="Meiryo UI" panose="020B0604030504040204" pitchFamily="50" charset="-128"/>
              </a:endParaRPr>
            </a:p>
            <a:p>
              <a:pPr marL="174625">
                <a:lnSpc>
                  <a:spcPts val="200"/>
                </a:lnSpc>
              </a:pPr>
              <a:endParaRPr lang="en-US" altLang="ja-JP" sz="1200" dirty="0" smtClean="0">
                <a:latin typeface="ＭＳ Ｐ明朝" panose="02020600040205080304" pitchFamily="18" charset="-128"/>
                <a:ea typeface="ＭＳ Ｐ明朝" panose="02020600040205080304" pitchFamily="18" charset="-128"/>
                <a:cs typeface="Meiryo UI" panose="020B0604030504040204" pitchFamily="50" charset="-128"/>
              </a:endParaRPr>
            </a:p>
            <a:p>
              <a:pPr marL="174625">
                <a:lnSpc>
                  <a:spcPts val="1400"/>
                </a:lnSpc>
              </a:pPr>
              <a:r>
                <a:rPr lang="ja-JP" altLang="en-US" sz="1200" dirty="0" smtClean="0">
                  <a:latin typeface="ＭＳ Ｐ明朝" panose="02020600040205080304" pitchFamily="18" charset="-128"/>
                  <a:ea typeface="ＭＳ Ｐ明朝" panose="02020600040205080304" pitchFamily="18" charset="-128"/>
                  <a:cs typeface="Meiryo UI" panose="020B0604030504040204" pitchFamily="50" charset="-128"/>
                </a:rPr>
                <a:t>○ 大阪湾は、海域によって水質の状況等や課題が大きく異なることから、大阪</a:t>
              </a:r>
              <a:endParaRPr lang="en-US" altLang="ja-JP" sz="1200" dirty="0" smtClean="0">
                <a:latin typeface="ＭＳ Ｐ明朝" panose="02020600040205080304" pitchFamily="18" charset="-128"/>
                <a:ea typeface="ＭＳ Ｐ明朝" panose="02020600040205080304" pitchFamily="18" charset="-128"/>
                <a:cs typeface="Meiryo UI" panose="020B0604030504040204" pitchFamily="50" charset="-128"/>
              </a:endParaRPr>
            </a:p>
            <a:p>
              <a:pPr marL="174625">
                <a:lnSpc>
                  <a:spcPts val="1400"/>
                </a:lnSpc>
              </a:pPr>
              <a:r>
                <a:rPr lang="ja-JP" altLang="en-US" sz="1200" dirty="0">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1200" dirty="0" smtClean="0">
                  <a:latin typeface="ＭＳ Ｐ明朝" panose="02020600040205080304" pitchFamily="18" charset="-128"/>
                  <a:ea typeface="ＭＳ Ｐ明朝" panose="02020600040205080304" pitchFamily="18" charset="-128"/>
                  <a:cs typeface="Meiryo UI" panose="020B0604030504040204" pitchFamily="50" charset="-128"/>
                </a:rPr>
                <a:t>　湾を３つのゾーンに区分し、きめ細かく取組を推進することとしている。</a:t>
              </a:r>
              <a:endParaRPr lang="en-US" altLang="ja-JP" sz="1200" dirty="0">
                <a:latin typeface="ＭＳ Ｐ明朝" panose="02020600040205080304" pitchFamily="18" charset="-128"/>
                <a:ea typeface="ＭＳ Ｐ明朝" panose="02020600040205080304" pitchFamily="18" charset="-128"/>
                <a:cs typeface="Meiryo UI" panose="020B0604030504040204" pitchFamily="50" charset="-128"/>
              </a:endParaRPr>
            </a:p>
            <a:p>
              <a:pPr marL="174625">
                <a:lnSpc>
                  <a:spcPts val="200"/>
                </a:lnSpc>
              </a:pPr>
              <a:endParaRPr lang="en-US" altLang="ja-JP" sz="1200" dirty="0" smtClean="0">
                <a:latin typeface="ＭＳ Ｐ明朝" panose="02020600040205080304" pitchFamily="18" charset="-128"/>
                <a:ea typeface="ＭＳ Ｐ明朝" panose="02020600040205080304" pitchFamily="18" charset="-128"/>
                <a:cs typeface="Meiryo UI" panose="020B0604030504040204" pitchFamily="50" charset="-128"/>
              </a:endParaRPr>
            </a:p>
            <a:p>
              <a:pPr marL="174625">
                <a:lnSpc>
                  <a:spcPts val="200"/>
                </a:lnSpc>
              </a:pPr>
              <a:endParaRPr lang="en-US" altLang="ja-JP" sz="1200" dirty="0" smtClean="0">
                <a:latin typeface="ＭＳ Ｐ明朝" panose="02020600040205080304" pitchFamily="18" charset="-128"/>
                <a:ea typeface="ＭＳ Ｐ明朝" panose="02020600040205080304" pitchFamily="18" charset="-128"/>
                <a:cs typeface="Meiryo UI" panose="020B0604030504040204" pitchFamily="50" charset="-128"/>
              </a:endParaRPr>
            </a:p>
            <a:p>
              <a:pPr marL="174625">
                <a:lnSpc>
                  <a:spcPts val="1400"/>
                </a:lnSpc>
              </a:pPr>
              <a:r>
                <a:rPr lang="ja-JP" altLang="en-US" sz="1200" dirty="0" smtClean="0">
                  <a:latin typeface="ＭＳ Ｐ明朝" panose="02020600040205080304" pitchFamily="18" charset="-128"/>
                  <a:ea typeface="ＭＳ Ｐ明朝" panose="02020600040205080304" pitchFamily="18" charset="-128"/>
                  <a:cs typeface="Meiryo UI" panose="020B0604030504040204" pitchFamily="50" charset="-128"/>
                </a:rPr>
                <a:t>○ 湾</a:t>
              </a:r>
              <a:r>
                <a:rPr lang="ja-JP" altLang="en-US" sz="1200" dirty="0">
                  <a:latin typeface="ＭＳ Ｐ明朝" panose="02020600040205080304" pitchFamily="18" charset="-128"/>
                  <a:ea typeface="ＭＳ Ｐ明朝" panose="02020600040205080304" pitchFamily="18" charset="-128"/>
                  <a:cs typeface="Meiryo UI" panose="020B0604030504040204" pitchFamily="50" charset="-128"/>
                </a:rPr>
                <a:t>奥部は、海水の流動性が低く物質が停滞して貧酸素水塊が発生しやすく</a:t>
              </a:r>
              <a:r>
                <a:rPr lang="ja-JP" altLang="en-US" sz="1200" dirty="0" smtClean="0">
                  <a:latin typeface="ＭＳ Ｐ明朝" panose="02020600040205080304" pitchFamily="18" charset="-128"/>
                  <a:ea typeface="ＭＳ Ｐ明朝" panose="02020600040205080304" pitchFamily="18" charset="-128"/>
                  <a:cs typeface="Meiryo UI" panose="020B0604030504040204" pitchFamily="50" charset="-128"/>
                </a:rPr>
                <a:t>、</a:t>
              </a:r>
              <a:endParaRPr lang="en-US" altLang="ja-JP" sz="1200" dirty="0" smtClean="0">
                <a:latin typeface="ＭＳ Ｐ明朝" panose="02020600040205080304" pitchFamily="18" charset="-128"/>
                <a:ea typeface="ＭＳ Ｐ明朝" panose="02020600040205080304" pitchFamily="18" charset="-128"/>
                <a:cs typeface="Meiryo UI" panose="020B0604030504040204" pitchFamily="50" charset="-128"/>
              </a:endParaRPr>
            </a:p>
            <a:p>
              <a:pPr marL="174625">
                <a:lnSpc>
                  <a:spcPts val="1400"/>
                </a:lnSpc>
              </a:pPr>
              <a:r>
                <a:rPr lang="ja-JP" altLang="en-US" sz="1200" dirty="0">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1200" dirty="0" smtClean="0">
                  <a:latin typeface="ＭＳ Ｐ明朝" panose="02020600040205080304" pitchFamily="18" charset="-128"/>
                  <a:ea typeface="ＭＳ Ｐ明朝" panose="02020600040205080304" pitchFamily="18" charset="-128"/>
                  <a:cs typeface="Meiryo UI" panose="020B0604030504040204" pitchFamily="50" charset="-128"/>
                </a:rPr>
                <a:t>　また</a:t>
              </a:r>
              <a:r>
                <a:rPr lang="ja-JP" altLang="en-US" sz="1200" dirty="0">
                  <a:latin typeface="ＭＳ Ｐ明朝" panose="02020600040205080304" pitchFamily="18" charset="-128"/>
                  <a:ea typeface="ＭＳ Ｐ明朝" panose="02020600040205080304" pitchFamily="18" charset="-128"/>
                  <a:cs typeface="Meiryo UI" panose="020B0604030504040204" pitchFamily="50" charset="-128"/>
                </a:rPr>
                <a:t>、魚類等の主成育場として重要な海域であるが生物の生息に適した</a:t>
              </a:r>
              <a:r>
                <a:rPr lang="ja-JP" altLang="en-US" sz="1200" dirty="0" smtClean="0">
                  <a:latin typeface="ＭＳ Ｐ明朝" panose="02020600040205080304" pitchFamily="18" charset="-128"/>
                  <a:ea typeface="ＭＳ Ｐ明朝" panose="02020600040205080304" pitchFamily="18" charset="-128"/>
                  <a:cs typeface="Meiryo UI" panose="020B0604030504040204" pitchFamily="50" charset="-128"/>
                </a:rPr>
                <a:t>場</a:t>
              </a:r>
              <a:endParaRPr lang="en-US" altLang="ja-JP" sz="1200" dirty="0" smtClean="0">
                <a:latin typeface="ＭＳ Ｐ明朝" panose="02020600040205080304" pitchFamily="18" charset="-128"/>
                <a:ea typeface="ＭＳ Ｐ明朝" panose="02020600040205080304" pitchFamily="18" charset="-128"/>
                <a:cs typeface="Meiryo UI" panose="020B0604030504040204" pitchFamily="50" charset="-128"/>
              </a:endParaRPr>
            </a:p>
            <a:p>
              <a:pPr marL="174625">
                <a:lnSpc>
                  <a:spcPts val="1400"/>
                </a:lnSpc>
              </a:pPr>
              <a:r>
                <a:rPr lang="ja-JP" altLang="en-US" sz="1200" dirty="0">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1200" dirty="0" smtClean="0">
                  <a:latin typeface="ＭＳ Ｐ明朝" panose="02020600040205080304" pitchFamily="18" charset="-128"/>
                  <a:ea typeface="ＭＳ Ｐ明朝" panose="02020600040205080304" pitchFamily="18" charset="-128"/>
                  <a:cs typeface="Meiryo UI" panose="020B0604030504040204" pitchFamily="50" charset="-128"/>
                </a:rPr>
                <a:t>　が少ない</a:t>
              </a:r>
              <a:r>
                <a:rPr lang="ja-JP" altLang="en-US" sz="1200" dirty="0">
                  <a:latin typeface="ＭＳ Ｐ明朝" panose="02020600040205080304" pitchFamily="18" charset="-128"/>
                  <a:ea typeface="ＭＳ Ｐ明朝" panose="02020600040205080304" pitchFamily="18" charset="-128"/>
                  <a:cs typeface="Meiryo UI" panose="020B0604030504040204" pitchFamily="50" charset="-128"/>
                </a:rPr>
                <a:t>などの課題が</a:t>
              </a:r>
              <a:r>
                <a:rPr lang="ja-JP" altLang="en-US" sz="1200" dirty="0" smtClean="0">
                  <a:latin typeface="ＭＳ Ｐ明朝" panose="02020600040205080304" pitchFamily="18" charset="-128"/>
                  <a:ea typeface="ＭＳ Ｐ明朝" panose="02020600040205080304" pitchFamily="18" charset="-128"/>
                  <a:cs typeface="Meiryo UI" panose="020B0604030504040204" pitchFamily="50" charset="-128"/>
                </a:rPr>
                <a:t>あり、これらの課題を解決することが、湾全体の環境</a:t>
              </a:r>
              <a:endParaRPr lang="en-US" altLang="ja-JP" sz="1200" dirty="0" smtClean="0">
                <a:latin typeface="ＭＳ Ｐ明朝" panose="02020600040205080304" pitchFamily="18" charset="-128"/>
                <a:ea typeface="ＭＳ Ｐ明朝" panose="02020600040205080304" pitchFamily="18" charset="-128"/>
                <a:cs typeface="Meiryo UI" panose="020B0604030504040204" pitchFamily="50" charset="-128"/>
              </a:endParaRPr>
            </a:p>
            <a:p>
              <a:pPr marL="174625">
                <a:lnSpc>
                  <a:spcPts val="1400"/>
                </a:lnSpc>
              </a:pPr>
              <a:r>
                <a:rPr lang="ja-JP" altLang="en-US" sz="1200" dirty="0">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1200" dirty="0" smtClean="0">
                  <a:latin typeface="ＭＳ Ｐ明朝" panose="02020600040205080304" pitchFamily="18" charset="-128"/>
                  <a:ea typeface="ＭＳ Ｐ明朝" panose="02020600040205080304" pitchFamily="18" charset="-128"/>
                  <a:cs typeface="Meiryo UI" panose="020B0604030504040204" pitchFamily="50" charset="-128"/>
                </a:rPr>
                <a:t>　の保全・再生・創出を図る上で極めて重要。</a:t>
              </a:r>
              <a:endParaRPr lang="en-US" altLang="ja-JP" sz="1200" dirty="0" smtClean="0">
                <a:latin typeface="ＭＳ Ｐ明朝" panose="02020600040205080304" pitchFamily="18" charset="-128"/>
                <a:ea typeface="ＭＳ Ｐ明朝" panose="02020600040205080304" pitchFamily="18" charset="-128"/>
                <a:cs typeface="Meiryo UI" panose="020B0604030504040204" pitchFamily="50" charset="-128"/>
              </a:endParaRPr>
            </a:p>
          </p:txBody>
        </p:sp>
        <p:sp>
          <p:nvSpPr>
            <p:cNvPr id="21" name="テキスト ボックス 20"/>
            <p:cNvSpPr txBox="1"/>
            <p:nvPr/>
          </p:nvSpPr>
          <p:spPr>
            <a:xfrm>
              <a:off x="5561236" y="1162665"/>
              <a:ext cx="7064836" cy="1400383"/>
            </a:xfrm>
            <a:prstGeom prst="rect">
              <a:avLst/>
            </a:prstGeom>
            <a:noFill/>
            <a:ln w="9525">
              <a:noFill/>
            </a:ln>
          </p:spPr>
          <p:txBody>
            <a:bodyPr wrap="square" rtlCol="0">
              <a:spAutoFit/>
            </a:bodyPr>
            <a:lstStyle/>
            <a:p>
              <a:pPr marL="174625">
                <a:lnSpc>
                  <a:spcPts val="200"/>
                </a:lnSpc>
              </a:pPr>
              <a:endParaRPr lang="en-US" altLang="ja-JP" sz="1200" b="1" dirty="0">
                <a:latin typeface="ＭＳ Ｐ明朝" panose="02020600040205080304" pitchFamily="18" charset="-128"/>
                <a:ea typeface="ＭＳ Ｐ明朝" panose="02020600040205080304" pitchFamily="18" charset="-128"/>
                <a:cs typeface="Meiryo UI" panose="020B0604030504040204" pitchFamily="50" charset="-128"/>
              </a:endParaRPr>
            </a:p>
            <a:p>
              <a:pPr marL="174625">
                <a:lnSpc>
                  <a:spcPts val="200"/>
                </a:lnSpc>
              </a:pPr>
              <a:endParaRPr lang="en-US" altLang="ja-JP" sz="1200" b="1" dirty="0">
                <a:latin typeface="ＭＳ Ｐ明朝" panose="02020600040205080304" pitchFamily="18" charset="-128"/>
                <a:ea typeface="ＭＳ Ｐ明朝" panose="02020600040205080304" pitchFamily="18" charset="-128"/>
                <a:cs typeface="Meiryo UI" panose="020B0604030504040204" pitchFamily="50" charset="-128"/>
              </a:endParaRPr>
            </a:p>
            <a:p>
              <a:pPr marL="174625">
                <a:lnSpc>
                  <a:spcPts val="200"/>
                </a:lnSpc>
              </a:pPr>
              <a:endParaRPr lang="en-US" altLang="ja-JP" sz="1200" dirty="0" smtClean="0">
                <a:latin typeface="ＭＳ Ｐ明朝" panose="02020600040205080304" pitchFamily="18" charset="-128"/>
                <a:ea typeface="ＭＳ Ｐ明朝" panose="02020600040205080304" pitchFamily="18" charset="-128"/>
                <a:cs typeface="Meiryo UI" panose="020B0604030504040204" pitchFamily="50" charset="-128"/>
              </a:endParaRPr>
            </a:p>
            <a:p>
              <a:pPr marL="174625">
                <a:lnSpc>
                  <a:spcPts val="200"/>
                </a:lnSpc>
              </a:pPr>
              <a:endParaRPr lang="en-US" altLang="ja-JP" sz="1200" dirty="0" smtClean="0">
                <a:latin typeface="ＭＳ Ｐ明朝" panose="02020600040205080304" pitchFamily="18" charset="-128"/>
                <a:ea typeface="ＭＳ Ｐ明朝" panose="02020600040205080304" pitchFamily="18" charset="-128"/>
                <a:cs typeface="Meiryo UI" panose="020B0604030504040204" pitchFamily="50" charset="-128"/>
              </a:endParaRPr>
            </a:p>
            <a:p>
              <a:pPr marL="174625">
                <a:lnSpc>
                  <a:spcPts val="1400"/>
                </a:lnSpc>
              </a:pPr>
              <a:r>
                <a:rPr lang="ja-JP" altLang="en-US" sz="1200" dirty="0" smtClean="0">
                  <a:latin typeface="ＭＳ Ｐ明朝" panose="02020600040205080304" pitchFamily="18" charset="-128"/>
                  <a:ea typeface="ＭＳ Ｐ明朝" panose="02020600040205080304" pitchFamily="18" charset="-128"/>
                  <a:cs typeface="Meiryo UI" panose="020B0604030504040204" pitchFamily="50" charset="-128"/>
                </a:rPr>
                <a:t>○ 湾奥部において「豊かな大阪湾」を創出する手法を検討するため、外部有識者等と情報を共有しながら、</a:t>
              </a:r>
              <a:endParaRPr lang="en-US" altLang="ja-JP" sz="1200" dirty="0" smtClean="0">
                <a:latin typeface="ＭＳ Ｐ明朝" panose="02020600040205080304" pitchFamily="18" charset="-128"/>
                <a:ea typeface="ＭＳ Ｐ明朝" panose="02020600040205080304" pitchFamily="18" charset="-128"/>
                <a:cs typeface="Meiryo UI" panose="020B0604030504040204" pitchFamily="50" charset="-128"/>
              </a:endParaRPr>
            </a:p>
            <a:p>
              <a:pPr marL="174625">
                <a:lnSpc>
                  <a:spcPts val="1400"/>
                </a:lnSpc>
              </a:pPr>
              <a:r>
                <a:rPr lang="ja-JP" altLang="en-US" sz="1200" dirty="0">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1200" dirty="0" smtClean="0">
                  <a:latin typeface="ＭＳ Ｐ明朝" panose="02020600040205080304" pitchFamily="18" charset="-128"/>
                  <a:ea typeface="ＭＳ Ｐ明朝" panose="02020600040205080304" pitchFamily="18" charset="-128"/>
                  <a:cs typeface="Meiryo UI" panose="020B0604030504040204" pitchFamily="50" charset="-128"/>
                </a:rPr>
                <a:t>　幅広い観点から意見交換を行うため懇話会を設置した。</a:t>
              </a:r>
              <a:endParaRPr lang="en-US" altLang="ja-JP" sz="1200" dirty="0" smtClean="0">
                <a:latin typeface="ＭＳ Ｐ明朝" panose="02020600040205080304" pitchFamily="18" charset="-128"/>
                <a:ea typeface="ＭＳ Ｐ明朝" panose="02020600040205080304" pitchFamily="18" charset="-128"/>
                <a:cs typeface="Meiryo UI" panose="020B0604030504040204" pitchFamily="50" charset="-128"/>
              </a:endParaRPr>
            </a:p>
            <a:p>
              <a:pPr marL="174625">
                <a:lnSpc>
                  <a:spcPts val="200"/>
                </a:lnSpc>
              </a:pPr>
              <a:endParaRPr lang="en-US" altLang="ja-JP" sz="1200" dirty="0">
                <a:latin typeface="ＭＳ Ｐ明朝" panose="02020600040205080304" pitchFamily="18" charset="-128"/>
                <a:ea typeface="ＭＳ Ｐ明朝" panose="02020600040205080304" pitchFamily="18" charset="-128"/>
                <a:cs typeface="Meiryo UI" panose="020B0604030504040204" pitchFamily="50" charset="-128"/>
              </a:endParaRPr>
            </a:p>
            <a:p>
              <a:pPr marL="174625">
                <a:lnSpc>
                  <a:spcPts val="200"/>
                </a:lnSpc>
              </a:pPr>
              <a:endParaRPr lang="en-US" altLang="ja-JP" sz="1200" dirty="0" smtClean="0">
                <a:latin typeface="ＭＳ Ｐ明朝" panose="02020600040205080304" pitchFamily="18" charset="-128"/>
                <a:ea typeface="ＭＳ Ｐ明朝" panose="02020600040205080304" pitchFamily="18" charset="-128"/>
                <a:cs typeface="Meiryo UI" panose="020B0604030504040204" pitchFamily="50" charset="-128"/>
              </a:endParaRPr>
            </a:p>
            <a:p>
              <a:pPr marL="174625">
                <a:lnSpc>
                  <a:spcPts val="200"/>
                </a:lnSpc>
              </a:pPr>
              <a:endParaRPr lang="en-US" altLang="ja-JP" sz="1200" dirty="0" smtClean="0">
                <a:latin typeface="ＭＳ Ｐ明朝" panose="02020600040205080304" pitchFamily="18" charset="-128"/>
                <a:ea typeface="ＭＳ Ｐ明朝" panose="02020600040205080304" pitchFamily="18" charset="-128"/>
                <a:cs typeface="Meiryo UI" panose="020B0604030504040204" pitchFamily="50" charset="-128"/>
              </a:endParaRPr>
            </a:p>
            <a:p>
              <a:pPr marL="174625">
                <a:lnSpc>
                  <a:spcPts val="1400"/>
                </a:lnSpc>
              </a:pPr>
              <a:r>
                <a:rPr lang="ja-JP" altLang="en-US" sz="1200" dirty="0" smtClean="0">
                  <a:latin typeface="ＭＳ Ｐ明朝" panose="02020600040205080304" pitchFamily="18" charset="-128"/>
                  <a:ea typeface="ＭＳ Ｐ明朝" panose="02020600040205080304" pitchFamily="18" charset="-128"/>
                  <a:cs typeface="Meiryo UI" panose="020B0604030504040204" pitchFamily="50" charset="-128"/>
                </a:rPr>
                <a:t>　　（情報共有・意見交換を行った事項）</a:t>
              </a:r>
              <a:r>
                <a:rPr lang="en-US" altLang="ja-JP" sz="1200" dirty="0" smtClean="0">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1200" dirty="0" smtClean="0">
                  <a:latin typeface="ＭＳ Ｐ明朝" panose="02020600040205080304" pitchFamily="18" charset="-128"/>
                  <a:ea typeface="ＭＳ Ｐ明朝" panose="02020600040205080304" pitchFamily="18" charset="-128"/>
                  <a:cs typeface="Meiryo UI" panose="020B0604030504040204" pitchFamily="50" charset="-128"/>
                </a:rPr>
                <a:t>②</a:t>
              </a:r>
              <a:r>
                <a:rPr lang="ja-JP" altLang="en-US" sz="1200" dirty="0">
                  <a:latin typeface="ＭＳ Ｐ明朝" panose="02020600040205080304" pitchFamily="18" charset="-128"/>
                  <a:ea typeface="ＭＳ Ｐ明朝" panose="02020600040205080304" pitchFamily="18" charset="-128"/>
                  <a:cs typeface="Meiryo UI" panose="020B0604030504040204" pitchFamily="50" charset="-128"/>
                </a:rPr>
                <a:t>③については、実現可能性にとらわれずに意見交換を行った</a:t>
              </a:r>
              <a:r>
                <a:rPr lang="ja-JP" altLang="en-US" sz="1200" dirty="0" smtClean="0">
                  <a:latin typeface="ＭＳ Ｐ明朝" panose="02020600040205080304" pitchFamily="18" charset="-128"/>
                  <a:ea typeface="ＭＳ Ｐ明朝" panose="02020600040205080304" pitchFamily="18" charset="-128"/>
                  <a:cs typeface="Meiryo UI" panose="020B0604030504040204" pitchFamily="50" charset="-128"/>
                </a:rPr>
                <a:t>。</a:t>
              </a:r>
              <a:endParaRPr lang="en-US" altLang="ja-JP" sz="1200" dirty="0" smtClean="0">
                <a:latin typeface="ＭＳ Ｐ明朝" panose="02020600040205080304" pitchFamily="18" charset="-128"/>
                <a:ea typeface="ＭＳ Ｐ明朝" panose="02020600040205080304" pitchFamily="18" charset="-128"/>
                <a:cs typeface="Meiryo UI" panose="020B0604030504040204" pitchFamily="50" charset="-128"/>
              </a:endParaRPr>
            </a:p>
            <a:p>
              <a:pPr marL="174625">
                <a:lnSpc>
                  <a:spcPts val="200"/>
                </a:lnSpc>
              </a:pPr>
              <a:endParaRPr lang="en-US" altLang="ja-JP" sz="1200" dirty="0">
                <a:latin typeface="ＭＳ Ｐ明朝" panose="02020600040205080304" pitchFamily="18" charset="-128"/>
                <a:ea typeface="ＭＳ Ｐ明朝" panose="02020600040205080304" pitchFamily="18" charset="-128"/>
                <a:cs typeface="Meiryo UI" panose="020B0604030504040204" pitchFamily="50" charset="-128"/>
              </a:endParaRPr>
            </a:p>
            <a:p>
              <a:pPr marL="174625">
                <a:lnSpc>
                  <a:spcPts val="200"/>
                </a:lnSpc>
              </a:pPr>
              <a:endParaRPr lang="en-US" altLang="ja-JP" sz="1200" dirty="0" smtClean="0">
                <a:latin typeface="ＭＳ Ｐ明朝" panose="02020600040205080304" pitchFamily="18" charset="-128"/>
                <a:ea typeface="ＭＳ Ｐ明朝" panose="02020600040205080304" pitchFamily="18" charset="-128"/>
                <a:cs typeface="Meiryo UI" panose="020B0604030504040204" pitchFamily="50" charset="-128"/>
              </a:endParaRPr>
            </a:p>
            <a:p>
              <a:pPr marL="174625">
                <a:lnSpc>
                  <a:spcPts val="1400"/>
                </a:lnSpc>
              </a:pPr>
              <a:r>
                <a:rPr lang="ja-JP" altLang="en-US" sz="1200" dirty="0" smtClean="0">
                  <a:latin typeface="ＭＳ Ｐ明朝" panose="02020600040205080304" pitchFamily="18" charset="-128"/>
                  <a:ea typeface="ＭＳ Ｐ明朝" panose="02020600040205080304" pitchFamily="18" charset="-128"/>
                  <a:cs typeface="Meiryo UI" panose="020B0604030504040204" pitchFamily="50" charset="-128"/>
                </a:rPr>
                <a:t>　　　① 湾奥部の環境面の課題                 　　   ③ 手法</a:t>
              </a:r>
              <a:r>
                <a:rPr lang="ja-JP" altLang="en-US" sz="1200" dirty="0">
                  <a:latin typeface="ＭＳ Ｐ明朝" panose="02020600040205080304" pitchFamily="18" charset="-128"/>
                  <a:ea typeface="ＭＳ Ｐ明朝" panose="02020600040205080304" pitchFamily="18" charset="-128"/>
                  <a:cs typeface="Meiryo UI" panose="020B0604030504040204" pitchFamily="50" charset="-128"/>
                </a:rPr>
                <a:t>の</a:t>
              </a:r>
              <a:r>
                <a:rPr lang="ja-JP" altLang="en-US" sz="1200" dirty="0" smtClean="0">
                  <a:latin typeface="ＭＳ Ｐ明朝" panose="02020600040205080304" pitchFamily="18" charset="-128"/>
                  <a:ea typeface="ＭＳ Ｐ明朝" panose="02020600040205080304" pitchFamily="18" charset="-128"/>
                  <a:cs typeface="Meiryo UI" panose="020B0604030504040204" pitchFamily="50" charset="-128"/>
                </a:rPr>
                <a:t>適用に</a:t>
              </a:r>
              <a:r>
                <a:rPr lang="ja-JP" altLang="en-US" sz="1200" dirty="0">
                  <a:latin typeface="ＭＳ Ｐ明朝" panose="02020600040205080304" pitchFamily="18" charset="-128"/>
                  <a:ea typeface="ＭＳ Ｐ明朝" panose="02020600040205080304" pitchFamily="18" charset="-128"/>
                  <a:cs typeface="Meiryo UI" panose="020B0604030504040204" pitchFamily="50" charset="-128"/>
                </a:rPr>
                <a:t>係る</a:t>
              </a:r>
              <a:r>
                <a:rPr lang="ja-JP" altLang="en-US" sz="1200" dirty="0" smtClean="0">
                  <a:latin typeface="ＭＳ Ｐ明朝" panose="02020600040205080304" pitchFamily="18" charset="-128"/>
                  <a:ea typeface="ＭＳ Ｐ明朝" panose="02020600040205080304" pitchFamily="18" charset="-128"/>
                  <a:cs typeface="Meiryo UI" panose="020B0604030504040204" pitchFamily="50" charset="-128"/>
                </a:rPr>
                <a:t>着眼点とアイデア</a:t>
              </a:r>
              <a:endParaRPr lang="en-US" altLang="ja-JP" sz="1200" dirty="0" smtClean="0">
                <a:latin typeface="ＭＳ Ｐ明朝" panose="02020600040205080304" pitchFamily="18" charset="-128"/>
                <a:ea typeface="ＭＳ Ｐ明朝" panose="02020600040205080304" pitchFamily="18" charset="-128"/>
                <a:cs typeface="Meiryo UI" panose="020B0604030504040204" pitchFamily="50" charset="-128"/>
              </a:endParaRPr>
            </a:p>
            <a:p>
              <a:pPr marL="174625">
                <a:lnSpc>
                  <a:spcPts val="1400"/>
                </a:lnSpc>
              </a:pPr>
              <a:r>
                <a:rPr lang="ja-JP" altLang="en-US" sz="1200" dirty="0">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1200" dirty="0" smtClean="0">
                  <a:latin typeface="ＭＳ Ｐ明朝" panose="02020600040205080304" pitchFamily="18" charset="-128"/>
                  <a:ea typeface="ＭＳ Ｐ明朝" panose="02020600040205080304" pitchFamily="18" charset="-128"/>
                  <a:cs typeface="Meiryo UI" panose="020B0604030504040204" pitchFamily="50" charset="-128"/>
                </a:rPr>
                <a:t>　　② 課題を解決するための手法               　　④ 手法の適用に係る実現可能性の検討において</a:t>
              </a:r>
              <a:endParaRPr lang="en-US" altLang="ja-JP" sz="1200" dirty="0" smtClean="0">
                <a:latin typeface="ＭＳ Ｐ明朝" panose="02020600040205080304" pitchFamily="18" charset="-128"/>
                <a:ea typeface="ＭＳ Ｐ明朝" panose="02020600040205080304" pitchFamily="18" charset="-128"/>
                <a:cs typeface="Meiryo UI" panose="020B0604030504040204" pitchFamily="50" charset="-128"/>
              </a:endParaRPr>
            </a:p>
            <a:p>
              <a:pPr marL="174625">
                <a:lnSpc>
                  <a:spcPts val="1400"/>
                </a:lnSpc>
              </a:pPr>
              <a:r>
                <a:rPr lang="ja-JP" altLang="en-US" sz="1200" dirty="0" smtClean="0">
                  <a:latin typeface="ＭＳ Ｐ明朝" panose="02020600040205080304" pitchFamily="18" charset="-128"/>
                  <a:ea typeface="ＭＳ Ｐ明朝" panose="02020600040205080304" pitchFamily="18" charset="-128"/>
                  <a:cs typeface="Meiryo UI" panose="020B0604030504040204" pitchFamily="50" charset="-128"/>
                </a:rPr>
                <a:t>　　　　　　　　　　　　　　　　　　　　　　　　　　　　　　　　　考慮すべき事項</a:t>
              </a:r>
              <a:endParaRPr lang="en-US" altLang="ja-JP" sz="1200" dirty="0">
                <a:latin typeface="ＭＳ Ｐ明朝" panose="02020600040205080304" pitchFamily="18" charset="-128"/>
                <a:ea typeface="ＭＳ Ｐ明朝" panose="02020600040205080304" pitchFamily="18" charset="-128"/>
                <a:cs typeface="Meiryo UI" panose="020B0604030504040204" pitchFamily="50" charset="-128"/>
              </a:endParaRPr>
            </a:p>
          </p:txBody>
        </p:sp>
        <p:sp>
          <p:nvSpPr>
            <p:cNvPr id="2" name="右矢印 1"/>
            <p:cNvSpPr/>
            <p:nvPr/>
          </p:nvSpPr>
          <p:spPr>
            <a:xfrm>
              <a:off x="5346206" y="1664965"/>
              <a:ext cx="431242" cy="607537"/>
            </a:xfrm>
            <a:prstGeom prst="rightArrow">
              <a:avLst/>
            </a:prstGeom>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 name="角丸四角形 2"/>
          <p:cNvSpPr/>
          <p:nvPr/>
        </p:nvSpPr>
        <p:spPr>
          <a:xfrm>
            <a:off x="78898" y="747838"/>
            <a:ext cx="12703804" cy="1600538"/>
          </a:xfrm>
          <a:prstGeom prst="roundRect">
            <a:avLst>
              <a:gd name="adj" fmla="val 8978"/>
            </a:avLst>
          </a:prstGeom>
          <a:noFill/>
          <a:ln w="127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テキスト ボックス 47"/>
          <p:cNvSpPr txBox="1"/>
          <p:nvPr/>
        </p:nvSpPr>
        <p:spPr>
          <a:xfrm>
            <a:off x="128780" y="601644"/>
            <a:ext cx="3600677" cy="276999"/>
          </a:xfrm>
          <a:prstGeom prst="rect">
            <a:avLst/>
          </a:prstGeom>
          <a:solidFill>
            <a:srgbClr val="0000FF"/>
          </a:solidFill>
          <a:ln w="9525">
            <a:noFill/>
          </a:ln>
        </p:spPr>
        <p:txBody>
          <a:bodyPr wrap="square" rtlCol="0">
            <a:spAutoFit/>
          </a:bodyPr>
          <a:lstStyle/>
          <a:p>
            <a:pPr algn="ctr"/>
            <a:r>
              <a:rPr lang="ja-JP"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懇話会設置の背景、情報</a:t>
            </a:r>
            <a:r>
              <a:rPr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共有・意見交換</a:t>
            </a:r>
            <a:r>
              <a:rPr lang="ja-JP"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内容</a:t>
            </a:r>
          </a:p>
        </p:txBody>
      </p:sp>
      <p:sp>
        <p:nvSpPr>
          <p:cNvPr id="29" name="下矢印 28"/>
          <p:cNvSpPr/>
          <p:nvPr/>
        </p:nvSpPr>
        <p:spPr>
          <a:xfrm>
            <a:off x="1575836" y="5674591"/>
            <a:ext cx="428043" cy="260327"/>
          </a:xfrm>
          <a:prstGeom prst="downArrow">
            <a:avLst/>
          </a:prstGeom>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 name="テキスト ボックス 63"/>
          <p:cNvSpPr txBox="1"/>
          <p:nvPr/>
        </p:nvSpPr>
        <p:spPr>
          <a:xfrm>
            <a:off x="7812877" y="2458032"/>
            <a:ext cx="3180648" cy="276999"/>
          </a:xfrm>
          <a:prstGeom prst="rect">
            <a:avLst/>
          </a:prstGeom>
          <a:solidFill>
            <a:srgbClr val="0000FF"/>
          </a:solidFill>
          <a:ln w="9525">
            <a:noFill/>
          </a:ln>
        </p:spPr>
        <p:txBody>
          <a:bodyPr wrap="square" rtlCol="0">
            <a:spAutoFit/>
          </a:bodyPr>
          <a:lstStyle/>
          <a:p>
            <a:r>
              <a:rPr lang="ja-JP"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③ </a:t>
            </a:r>
            <a:r>
              <a:rPr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手法</a:t>
            </a:r>
            <a:r>
              <a:rPr lang="ja-JP"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適用</a:t>
            </a:r>
            <a:r>
              <a:rPr lang="ja-JP"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に係る</a:t>
            </a:r>
            <a:r>
              <a:rPr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着眼点</a:t>
            </a:r>
            <a:r>
              <a:rPr lang="ja-JP"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と</a:t>
            </a:r>
            <a:r>
              <a:rPr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アイデア</a:t>
            </a:r>
          </a:p>
        </p:txBody>
      </p:sp>
      <p:sp>
        <p:nvSpPr>
          <p:cNvPr id="65" name="テキスト ボックス 64"/>
          <p:cNvSpPr txBox="1"/>
          <p:nvPr/>
        </p:nvSpPr>
        <p:spPr>
          <a:xfrm>
            <a:off x="7887996" y="7734240"/>
            <a:ext cx="4841236" cy="292388"/>
          </a:xfrm>
          <a:prstGeom prst="rect">
            <a:avLst/>
          </a:prstGeom>
          <a:solidFill>
            <a:srgbClr val="0000FF"/>
          </a:solidFill>
          <a:ln w="9525">
            <a:noFill/>
          </a:ln>
        </p:spPr>
        <p:txBody>
          <a:bodyPr wrap="square" rtlCol="0">
            <a:spAutoFit/>
          </a:bodyPr>
          <a:lstStyle/>
          <a:p>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④</a:t>
            </a:r>
            <a:r>
              <a:rPr lang="ja-JP" altLang="en-US" sz="13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手法</a:t>
            </a:r>
            <a:r>
              <a:rPr lang="ja-JP" altLang="en-US" sz="13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適用</a:t>
            </a:r>
            <a:r>
              <a:rPr lang="ja-JP" altLang="en-US" sz="13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に係る実現可能性の検討において考慮すべき事項</a:t>
            </a:r>
            <a:endParaRPr lang="en-US" altLang="ja-JP" sz="13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7267</TotalTime>
  <Words>509</Words>
  <Application>Microsoft Office PowerPoint</Application>
  <PresentationFormat>A3 297x420 mm</PresentationFormat>
  <Paragraphs>189</Paragraphs>
  <Slides>1</Slides>
  <Notes>1</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Company>大阪府</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田渕　敬一</dc:creator>
  <cp:lastModifiedBy>田渕　敬一</cp:lastModifiedBy>
  <cp:revision>629</cp:revision>
  <cp:lastPrinted>2018-03-27T01:38:42Z</cp:lastPrinted>
  <dcterms:created xsi:type="dcterms:W3CDTF">2015-03-03T02:47:57Z</dcterms:created>
  <dcterms:modified xsi:type="dcterms:W3CDTF">2018-03-28T07:47:22Z</dcterms:modified>
</cp:coreProperties>
</file>