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sldIdLst>
    <p:sldId id="256" r:id="rId2"/>
    <p:sldId id="258" r:id="rId3"/>
    <p:sldId id="259" r:id="rId4"/>
  </p:sldIdLst>
  <p:sldSz cx="12801600" cy="9601200" type="A3"/>
  <p:notesSz cx="6807200" cy="9939338"/>
  <p:defaultTextStyle>
    <a:defPPr>
      <a:defRPr lang="ja-JP"/>
    </a:defPPr>
    <a:lvl1pPr algn="l" defTabSz="1279525" rtl="0" fontAlgn="base">
      <a:spcBef>
        <a:spcPct val="0"/>
      </a:spcBef>
      <a:spcAft>
        <a:spcPct val="0"/>
      </a:spcAft>
      <a:defRPr kumimoji="1" sz="2500" kern="1200">
        <a:solidFill>
          <a:schemeClr val="tx1"/>
        </a:solidFill>
        <a:latin typeface="Arial" charset="0"/>
        <a:ea typeface="ＭＳ Ｐゴシック" charset="-128"/>
        <a:cs typeface="+mn-cs"/>
      </a:defRPr>
    </a:lvl1pPr>
    <a:lvl2pPr marL="639763" indent="-182563" algn="l" defTabSz="1279525" rtl="0" fontAlgn="base">
      <a:spcBef>
        <a:spcPct val="0"/>
      </a:spcBef>
      <a:spcAft>
        <a:spcPct val="0"/>
      </a:spcAft>
      <a:defRPr kumimoji="1" sz="2500" kern="1200">
        <a:solidFill>
          <a:schemeClr val="tx1"/>
        </a:solidFill>
        <a:latin typeface="Arial" charset="0"/>
        <a:ea typeface="ＭＳ Ｐゴシック" charset="-128"/>
        <a:cs typeface="+mn-cs"/>
      </a:defRPr>
    </a:lvl2pPr>
    <a:lvl3pPr marL="1279525" indent="-365125" algn="l" defTabSz="1279525" rtl="0" fontAlgn="base">
      <a:spcBef>
        <a:spcPct val="0"/>
      </a:spcBef>
      <a:spcAft>
        <a:spcPct val="0"/>
      </a:spcAft>
      <a:defRPr kumimoji="1" sz="2500" kern="1200">
        <a:solidFill>
          <a:schemeClr val="tx1"/>
        </a:solidFill>
        <a:latin typeface="Arial" charset="0"/>
        <a:ea typeface="ＭＳ Ｐゴシック" charset="-128"/>
        <a:cs typeface="+mn-cs"/>
      </a:defRPr>
    </a:lvl3pPr>
    <a:lvl4pPr marL="1919288" indent="-547688" algn="l" defTabSz="1279525" rtl="0" fontAlgn="base">
      <a:spcBef>
        <a:spcPct val="0"/>
      </a:spcBef>
      <a:spcAft>
        <a:spcPct val="0"/>
      </a:spcAft>
      <a:defRPr kumimoji="1" sz="2500" kern="1200">
        <a:solidFill>
          <a:schemeClr val="tx1"/>
        </a:solidFill>
        <a:latin typeface="Arial" charset="0"/>
        <a:ea typeface="ＭＳ Ｐゴシック" charset="-128"/>
        <a:cs typeface="+mn-cs"/>
      </a:defRPr>
    </a:lvl4pPr>
    <a:lvl5pPr marL="2559050" indent="-730250" algn="l" defTabSz="1279525" rtl="0" fontAlgn="base">
      <a:spcBef>
        <a:spcPct val="0"/>
      </a:spcBef>
      <a:spcAft>
        <a:spcPct val="0"/>
      </a:spcAft>
      <a:defRPr kumimoji="1" sz="2500" kern="1200">
        <a:solidFill>
          <a:schemeClr val="tx1"/>
        </a:solidFill>
        <a:latin typeface="Arial" charset="0"/>
        <a:ea typeface="ＭＳ Ｐゴシック" charset="-128"/>
        <a:cs typeface="+mn-cs"/>
      </a:defRPr>
    </a:lvl5pPr>
    <a:lvl6pPr marL="2286000" algn="l" defTabSz="914400" rtl="0" eaLnBrk="1" latinLnBrk="0" hangingPunct="1">
      <a:defRPr kumimoji="1" sz="2500" kern="1200">
        <a:solidFill>
          <a:schemeClr val="tx1"/>
        </a:solidFill>
        <a:latin typeface="Arial" charset="0"/>
        <a:ea typeface="ＭＳ Ｐゴシック" charset="-128"/>
        <a:cs typeface="+mn-cs"/>
      </a:defRPr>
    </a:lvl6pPr>
    <a:lvl7pPr marL="2743200" algn="l" defTabSz="914400" rtl="0" eaLnBrk="1" latinLnBrk="0" hangingPunct="1">
      <a:defRPr kumimoji="1" sz="2500" kern="1200">
        <a:solidFill>
          <a:schemeClr val="tx1"/>
        </a:solidFill>
        <a:latin typeface="Arial" charset="0"/>
        <a:ea typeface="ＭＳ Ｐゴシック" charset="-128"/>
        <a:cs typeface="+mn-cs"/>
      </a:defRPr>
    </a:lvl7pPr>
    <a:lvl8pPr marL="3200400" algn="l" defTabSz="914400" rtl="0" eaLnBrk="1" latinLnBrk="0" hangingPunct="1">
      <a:defRPr kumimoji="1" sz="2500" kern="1200">
        <a:solidFill>
          <a:schemeClr val="tx1"/>
        </a:solidFill>
        <a:latin typeface="Arial" charset="0"/>
        <a:ea typeface="ＭＳ Ｐゴシック" charset="-128"/>
        <a:cs typeface="+mn-cs"/>
      </a:defRPr>
    </a:lvl8pPr>
    <a:lvl9pPr marL="3657600" algn="l" defTabSz="914400" rtl="0" eaLnBrk="1" latinLnBrk="0" hangingPunct="1">
      <a:defRPr kumimoji="1" sz="25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024">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50" autoAdjust="0"/>
    <p:restoredTop sz="93716" autoAdjust="0"/>
  </p:normalViewPr>
  <p:slideViewPr>
    <p:cSldViewPr>
      <p:cViewPr varScale="1">
        <p:scale>
          <a:sx n="50" d="100"/>
          <a:sy n="50" d="100"/>
        </p:scale>
        <p:origin x="1758" y="60"/>
      </p:cViewPr>
      <p:guideLst>
        <p:guide orient="horz" pos="3024"/>
        <p:guide pos="4032"/>
      </p:guideLst>
    </p:cSldViewPr>
  </p:slideViewPr>
  <p:notesTextViewPr>
    <p:cViewPr>
      <p:scale>
        <a:sx n="50" d="100"/>
        <a:sy n="50" d="100"/>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1"/>
            <a:ext cx="2949787" cy="496571"/>
          </a:xfrm>
          <a:prstGeom prst="rect">
            <a:avLst/>
          </a:prstGeom>
          <a:noFill/>
          <a:ln w="9525">
            <a:noFill/>
            <a:miter lim="800000"/>
            <a:headEnd/>
            <a:tailEnd/>
          </a:ln>
          <a:effectLst/>
        </p:spPr>
        <p:txBody>
          <a:bodyPr vert="horz" wrap="square" lIns="91112" tIns="45557" rIns="91112" bIns="45557" numCol="1" anchor="t" anchorCtr="0" compatLnSpc="1">
            <a:prstTxWarp prst="textNoShape">
              <a:avLst/>
            </a:prstTxWarp>
          </a:bodyPr>
          <a:lstStyle>
            <a:lvl1pPr>
              <a:defRPr sz="1200">
                <a:latin typeface="Calibri" pitchFamily="34" charset="0"/>
              </a:defRPr>
            </a:lvl1pPr>
          </a:lstStyle>
          <a:p>
            <a:endParaRPr lang="en-US" altLang="ja-JP"/>
          </a:p>
        </p:txBody>
      </p:sp>
      <p:sp>
        <p:nvSpPr>
          <p:cNvPr id="15363" name="Rectangle 3"/>
          <p:cNvSpPr>
            <a:spLocks noGrp="1" noChangeArrowheads="1"/>
          </p:cNvSpPr>
          <p:nvPr>
            <p:ph type="dt" idx="1"/>
          </p:nvPr>
        </p:nvSpPr>
        <p:spPr bwMode="auto">
          <a:xfrm>
            <a:off x="3855839" y="1"/>
            <a:ext cx="2949787" cy="496571"/>
          </a:xfrm>
          <a:prstGeom prst="rect">
            <a:avLst/>
          </a:prstGeom>
          <a:noFill/>
          <a:ln w="9525">
            <a:noFill/>
            <a:miter lim="800000"/>
            <a:headEnd/>
            <a:tailEnd/>
          </a:ln>
          <a:effectLst/>
        </p:spPr>
        <p:txBody>
          <a:bodyPr vert="horz" wrap="square" lIns="91112" tIns="45557" rIns="91112" bIns="45557" numCol="1" anchor="t" anchorCtr="0" compatLnSpc="1">
            <a:prstTxWarp prst="textNoShape">
              <a:avLst/>
            </a:prstTxWarp>
          </a:bodyPr>
          <a:lstStyle>
            <a:lvl1pPr algn="r">
              <a:defRPr sz="1200">
                <a:latin typeface="Calibri" pitchFamily="34" charset="0"/>
              </a:defRPr>
            </a:lvl1pPr>
          </a:lstStyle>
          <a:p>
            <a:fld id="{B9BF0D00-A7E0-4199-8A2B-493412573ABF}" type="datetimeFigureOut">
              <a:rPr lang="ja-JP" altLang="en-US"/>
              <a:pPr/>
              <a:t>2019/4/8</a:t>
            </a:fld>
            <a:endParaRPr lang="en-US" altLang="ja-JP"/>
          </a:p>
        </p:txBody>
      </p:sp>
      <p:sp>
        <p:nvSpPr>
          <p:cNvPr id="15364" name="Rectangle 4"/>
          <p:cNvSpPr>
            <a:spLocks noGrp="1" noRot="1" noChangeAspect="1" noChangeArrowheads="1" noTextEdit="1"/>
          </p:cNvSpPr>
          <p:nvPr>
            <p:ph type="sldImg" idx="2"/>
          </p:nvPr>
        </p:nvSpPr>
        <p:spPr bwMode="auto">
          <a:xfrm>
            <a:off x="919163" y="746125"/>
            <a:ext cx="4968875" cy="3725863"/>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680721" y="4721383"/>
            <a:ext cx="5445760" cy="4472306"/>
          </a:xfrm>
          <a:prstGeom prst="rect">
            <a:avLst/>
          </a:prstGeom>
          <a:noFill/>
          <a:ln w="9525">
            <a:noFill/>
            <a:miter lim="800000"/>
            <a:headEnd/>
            <a:tailEnd/>
          </a:ln>
          <a:effectLst/>
        </p:spPr>
        <p:txBody>
          <a:bodyPr vert="horz" wrap="square" lIns="91112" tIns="45557" rIns="91112" bIns="45557"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5366" name="Rectangle 6"/>
          <p:cNvSpPr>
            <a:spLocks noGrp="1" noChangeArrowheads="1"/>
          </p:cNvSpPr>
          <p:nvPr>
            <p:ph type="ftr" sz="quarter" idx="4"/>
          </p:nvPr>
        </p:nvSpPr>
        <p:spPr bwMode="auto">
          <a:xfrm>
            <a:off x="0" y="9441182"/>
            <a:ext cx="2949787" cy="496570"/>
          </a:xfrm>
          <a:prstGeom prst="rect">
            <a:avLst/>
          </a:prstGeom>
          <a:noFill/>
          <a:ln w="9525">
            <a:noFill/>
            <a:miter lim="800000"/>
            <a:headEnd/>
            <a:tailEnd/>
          </a:ln>
          <a:effectLst/>
        </p:spPr>
        <p:txBody>
          <a:bodyPr vert="horz" wrap="square" lIns="91112" tIns="45557" rIns="91112" bIns="45557" numCol="1" anchor="b" anchorCtr="0" compatLnSpc="1">
            <a:prstTxWarp prst="textNoShape">
              <a:avLst/>
            </a:prstTxWarp>
          </a:bodyPr>
          <a:lstStyle>
            <a:lvl1pPr>
              <a:defRPr sz="1200">
                <a:latin typeface="Calibri" pitchFamily="34" charset="0"/>
              </a:defRPr>
            </a:lvl1pPr>
          </a:lstStyle>
          <a:p>
            <a:endParaRPr lang="en-US" altLang="ja-JP"/>
          </a:p>
        </p:txBody>
      </p:sp>
      <p:sp>
        <p:nvSpPr>
          <p:cNvPr id="15367" name="Rectangle 7"/>
          <p:cNvSpPr>
            <a:spLocks noGrp="1" noChangeArrowheads="1"/>
          </p:cNvSpPr>
          <p:nvPr>
            <p:ph type="sldNum" sz="quarter" idx="5"/>
          </p:nvPr>
        </p:nvSpPr>
        <p:spPr bwMode="auto">
          <a:xfrm>
            <a:off x="3855839" y="9441182"/>
            <a:ext cx="2949787" cy="496570"/>
          </a:xfrm>
          <a:prstGeom prst="rect">
            <a:avLst/>
          </a:prstGeom>
          <a:noFill/>
          <a:ln w="9525">
            <a:noFill/>
            <a:miter lim="800000"/>
            <a:headEnd/>
            <a:tailEnd/>
          </a:ln>
          <a:effectLst/>
        </p:spPr>
        <p:txBody>
          <a:bodyPr vert="horz" wrap="square" lIns="91112" tIns="45557" rIns="91112" bIns="45557" numCol="1" anchor="b" anchorCtr="0" compatLnSpc="1">
            <a:prstTxWarp prst="textNoShape">
              <a:avLst/>
            </a:prstTxWarp>
          </a:bodyPr>
          <a:lstStyle>
            <a:lvl1pPr algn="r">
              <a:defRPr sz="1200">
                <a:latin typeface="Calibri" pitchFamily="34" charset="0"/>
              </a:defRPr>
            </a:lvl1pPr>
          </a:lstStyle>
          <a:p>
            <a:fld id="{5AAA8660-73D4-4D53-9249-DF02BC39BAF9}" type="slidenum">
              <a:rPr lang="ja-JP" altLang="en-US"/>
              <a:pPr/>
              <a:t>‹#›</a:t>
            </a:fld>
            <a:endParaRPr lang="en-US" altLang="ja-JP"/>
          </a:p>
        </p:txBody>
      </p:sp>
    </p:spTree>
    <p:extLst>
      <p:ext uri="{BB962C8B-B14F-4D97-AF65-F5344CB8AC3E}">
        <p14:creationId xmlns:p14="http://schemas.microsoft.com/office/powerpoint/2010/main" val="32369548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Calibri" pitchFamily="34" charset="0"/>
        <a:ea typeface="ＭＳ Ｐゴシック" charset="-128"/>
        <a:cs typeface="+mn-cs"/>
      </a:defRPr>
    </a:lvl1pPr>
    <a:lvl2pPr marL="457200" algn="l" rtl="0" fontAlgn="base">
      <a:spcBef>
        <a:spcPct val="30000"/>
      </a:spcBef>
      <a:spcAft>
        <a:spcPct val="0"/>
      </a:spcAft>
      <a:defRPr kumimoji="1" sz="1200" kern="1200">
        <a:solidFill>
          <a:schemeClr val="tx1"/>
        </a:solidFill>
        <a:latin typeface="Calibri" pitchFamily="34" charset="0"/>
        <a:ea typeface="ＭＳ Ｐゴシック" charset="-128"/>
        <a:cs typeface="+mn-cs"/>
      </a:defRPr>
    </a:lvl2pPr>
    <a:lvl3pPr marL="914400" algn="l" rtl="0" fontAlgn="base">
      <a:spcBef>
        <a:spcPct val="30000"/>
      </a:spcBef>
      <a:spcAft>
        <a:spcPct val="0"/>
      </a:spcAft>
      <a:defRPr kumimoji="1" sz="1200" kern="1200">
        <a:solidFill>
          <a:schemeClr val="tx1"/>
        </a:solidFill>
        <a:latin typeface="Calibri" pitchFamily="34" charset="0"/>
        <a:ea typeface="ＭＳ Ｐゴシック" charset="-128"/>
        <a:cs typeface="+mn-cs"/>
      </a:defRPr>
    </a:lvl3pPr>
    <a:lvl4pPr marL="1371600" algn="l" rtl="0" fontAlgn="base">
      <a:spcBef>
        <a:spcPct val="30000"/>
      </a:spcBef>
      <a:spcAft>
        <a:spcPct val="0"/>
      </a:spcAft>
      <a:defRPr kumimoji="1" sz="1200" kern="1200">
        <a:solidFill>
          <a:schemeClr val="tx1"/>
        </a:solidFill>
        <a:latin typeface="Calibri" pitchFamily="34" charset="0"/>
        <a:ea typeface="ＭＳ Ｐゴシック" charset="-128"/>
        <a:cs typeface="+mn-cs"/>
      </a:defRPr>
    </a:lvl4pPr>
    <a:lvl5pPr marL="1828800" algn="l" rtl="0" fontAlgn="base">
      <a:spcBef>
        <a:spcPct val="30000"/>
      </a:spcBef>
      <a:spcAft>
        <a:spcPct val="0"/>
      </a:spcAft>
      <a:defRPr kumimoji="1" sz="12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ja-JP"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AA8660-73D4-4D53-9249-DF02BC39BAF9}" type="slidenum">
              <a:rPr lang="ja-JP" altLang="en-US" smtClean="0"/>
              <a:pPr/>
              <a:t>2</a:t>
            </a:fld>
            <a:endParaRPr lang="en-US" altLang="ja-JP"/>
          </a:p>
        </p:txBody>
      </p:sp>
    </p:spTree>
    <p:extLst>
      <p:ext uri="{BB962C8B-B14F-4D97-AF65-F5344CB8AC3E}">
        <p14:creationId xmlns:p14="http://schemas.microsoft.com/office/powerpoint/2010/main" val="2008102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AA8660-73D4-4D53-9249-DF02BC39BAF9}" type="slidenum">
              <a:rPr lang="ja-JP" altLang="en-US" smtClean="0"/>
              <a:pPr/>
              <a:t>3</a:t>
            </a:fld>
            <a:endParaRPr lang="en-US" altLang="ja-JP"/>
          </a:p>
        </p:txBody>
      </p:sp>
    </p:spTree>
    <p:extLst>
      <p:ext uri="{BB962C8B-B14F-4D97-AF65-F5344CB8AC3E}">
        <p14:creationId xmlns:p14="http://schemas.microsoft.com/office/powerpoint/2010/main" val="3297425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1" y="2982598"/>
            <a:ext cx="10881360" cy="205803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920241"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9E79B633-C27B-47F2-89DA-A8E9C0D71880}" type="datetimeFigureOut">
              <a:rPr lang="ja-JP" altLang="en-US"/>
              <a:pPr>
                <a:defRPr/>
              </a:pPr>
              <a:t>2019/4/8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82A0BF6B-C23A-44B1-BF1F-B6DAECA94A4B}"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2FBC0B53-C38C-4E03-ABA6-3578E7FEC88A}" type="datetimeFigureOut">
              <a:rPr lang="ja-JP" altLang="en-US"/>
              <a:pPr>
                <a:defRPr/>
              </a:pPr>
              <a:t>2019/4/8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59D31EEB-2B5F-4113-A868-984AAAC1BC9A}"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2994959" y="537847"/>
            <a:ext cx="4031615" cy="1147032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895668" y="537847"/>
            <a:ext cx="11885930" cy="1147032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E0243E4D-565E-4811-92D5-CAD21B72B8F8}" type="datetimeFigureOut">
              <a:rPr lang="ja-JP" altLang="en-US"/>
              <a:pPr>
                <a:defRPr/>
              </a:pPr>
              <a:t>2019/4/8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2FB8C6AA-34D7-4AC5-88B8-E72DF55ABF4C}"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E7F39DCA-B6CE-416E-9913-D6A8E1A9AFAE}" type="datetimeFigureOut">
              <a:rPr lang="ja-JP" altLang="en-US"/>
              <a:pPr>
                <a:defRPr/>
              </a:pPr>
              <a:t>2019/4/8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685DF8AF-F860-4579-B071-D45D5D07CAA4}"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9" y="6169663"/>
            <a:ext cx="10881360" cy="1906905"/>
          </a:xfrm>
        </p:spPr>
        <p:txBody>
          <a:bodyPr anchor="t"/>
          <a:lstStyle>
            <a:lvl1pPr algn="l">
              <a:defRPr sz="56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1011239"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A05C347A-D9D4-413D-8F18-515760F5982D}" type="datetimeFigureOut">
              <a:rPr lang="ja-JP" altLang="en-US"/>
              <a:pPr>
                <a:defRPr/>
              </a:pPr>
              <a:t>2019/4/8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BF2AC61-EB92-4BCD-A6E3-891EE8928B24}"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895669" y="3135948"/>
            <a:ext cx="7958772"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9067801" y="3135948"/>
            <a:ext cx="7958773"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8B21A5FD-C68A-460D-989E-0148C09E5DD1}" type="datetimeFigureOut">
              <a:rPr lang="ja-JP" altLang="en-US"/>
              <a:pPr>
                <a:defRPr/>
              </a:pPr>
              <a:t>2019/4/8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650C908E-D42C-4F25-9679-F6DA22EA417C}"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0" y="384493"/>
            <a:ext cx="11521440" cy="16002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40081" y="2149160"/>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40081" y="3044826"/>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6503037" y="2149160"/>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503037" y="3044826"/>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B4A34536-B011-4345-936D-164557677061}" type="datetimeFigureOut">
              <a:rPr lang="ja-JP" altLang="en-US"/>
              <a:pPr>
                <a:defRPr/>
              </a:pPr>
              <a:t>2019/4/8</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E423E726-A99F-4113-85C7-CD268A69119D}"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5A7A844D-896B-4284-8D4A-7B33446171AB}" type="datetimeFigureOut">
              <a:rPr lang="ja-JP" altLang="en-US"/>
              <a:pPr>
                <a:defRPr/>
              </a:pPr>
              <a:t>2019/4/8</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3FBC7BFA-C218-47DE-A0ED-A7F06143B5DB}"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6A99FEA3-BF6C-4322-AC9F-E23596D6C232}" type="datetimeFigureOut">
              <a:rPr lang="ja-JP" altLang="en-US"/>
              <a:pPr>
                <a:defRPr/>
              </a:pPr>
              <a:t>2019/4/8</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8533E692-9DCC-4F4D-95F4-F368D0F7A4FA}"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5005071"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7848165B-2593-444C-BB29-2A93E547AB3D}" type="datetimeFigureOut">
              <a:rPr lang="ja-JP" altLang="en-US"/>
              <a:pPr>
                <a:defRPr/>
              </a:pPr>
              <a:t>2019/4/8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0F2F8C9E-8846-4418-A942-E914A1BE772A}"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2"/>
            <a:ext cx="7680960" cy="793433"/>
          </a:xfrm>
        </p:spPr>
        <p:txBody>
          <a:bodyPr anchor="b"/>
          <a:lstStyle>
            <a:lvl1pPr algn="l">
              <a:defRPr sz="28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509203" y="857885"/>
            <a:ext cx="7680960" cy="5760720"/>
          </a:xfrm>
        </p:spPr>
        <p:txBody>
          <a:bodyPr rtlCol="0">
            <a:normAutofit/>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pPr lvl="0"/>
            <a:endParaRPr lang="ja-JP" altLang="en-US" noProof="0"/>
          </a:p>
        </p:txBody>
      </p:sp>
      <p:sp>
        <p:nvSpPr>
          <p:cNvPr id="4" name="テキスト プレースホルダー 3"/>
          <p:cNvSpPr>
            <a:spLocks noGrp="1"/>
          </p:cNvSpPr>
          <p:nvPr>
            <p:ph type="body" sz="half" idx="2"/>
          </p:nvPr>
        </p:nvSpPr>
        <p:spPr>
          <a:xfrm>
            <a:off x="2509203" y="7514275"/>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A54F7F45-0F31-4C73-8C5A-B6F6B037EED7}" type="datetimeFigureOut">
              <a:rPr lang="ja-JP" altLang="en-US"/>
              <a:pPr>
                <a:defRPr/>
              </a:pPr>
              <a:t>2019/4/8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EC49588F-3934-462F-9F9C-00C163549AED}"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タイトル プレースホルダー 1"/>
          <p:cNvSpPr>
            <a:spLocks noGrp="1"/>
          </p:cNvSpPr>
          <p:nvPr>
            <p:ph type="title"/>
          </p:nvPr>
        </p:nvSpPr>
        <p:spPr bwMode="auto">
          <a:xfrm>
            <a:off x="639763" y="384175"/>
            <a:ext cx="11522075" cy="1600200"/>
          </a:xfrm>
          <a:prstGeom prst="rect">
            <a:avLst/>
          </a:prstGeom>
          <a:noFill/>
          <a:ln w="9525">
            <a:noFill/>
            <a:miter lim="800000"/>
            <a:headEnd/>
            <a:tailEnd/>
          </a:ln>
        </p:spPr>
        <p:txBody>
          <a:bodyPr vert="horz" wrap="square" lIns="128016" tIns="64008" rIns="128016" bIns="64008" numCol="1" anchor="ctr" anchorCtr="0" compatLnSpc="1">
            <a:prstTxWarp prst="textNoShape">
              <a:avLst/>
            </a:prstTxWarp>
          </a:bodyPr>
          <a:lstStyle/>
          <a:p>
            <a:pPr lvl="0"/>
            <a:r>
              <a:rPr lang="ja-JP" altLang="en-US" smtClean="0"/>
              <a:t>マスター タイトルの書式設定</a:t>
            </a:r>
          </a:p>
        </p:txBody>
      </p:sp>
      <p:sp>
        <p:nvSpPr>
          <p:cNvPr id="14339" name="テキスト プレースホルダー 2"/>
          <p:cNvSpPr>
            <a:spLocks noGrp="1"/>
          </p:cNvSpPr>
          <p:nvPr>
            <p:ph type="body" idx="1"/>
          </p:nvPr>
        </p:nvSpPr>
        <p:spPr bwMode="auto">
          <a:xfrm>
            <a:off x="639763" y="2239963"/>
            <a:ext cx="11522075" cy="6337300"/>
          </a:xfrm>
          <a:prstGeom prst="rect">
            <a:avLst/>
          </a:prstGeom>
          <a:noFill/>
          <a:ln w="9525">
            <a:noFill/>
            <a:miter lim="800000"/>
            <a:headEnd/>
            <a:tailEnd/>
          </a:ln>
        </p:spPr>
        <p:txBody>
          <a:bodyPr vert="horz" wrap="square" lIns="128016" tIns="64008" rIns="128016" bIns="64008"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639763" y="8899525"/>
            <a:ext cx="2987675" cy="511175"/>
          </a:xfrm>
          <a:prstGeom prst="rect">
            <a:avLst/>
          </a:prstGeom>
        </p:spPr>
        <p:txBody>
          <a:bodyPr vert="horz" lIns="128016" tIns="64008" rIns="128016" bIns="64008" rtlCol="0" anchor="ctr"/>
          <a:lstStyle>
            <a:lvl1pPr algn="l" defTabSz="1280160" fontAlgn="auto">
              <a:spcBef>
                <a:spcPts val="0"/>
              </a:spcBef>
              <a:spcAft>
                <a:spcPts val="0"/>
              </a:spcAft>
              <a:defRPr sz="1700" smtClean="0">
                <a:solidFill>
                  <a:schemeClr val="tx1">
                    <a:tint val="75000"/>
                  </a:schemeClr>
                </a:solidFill>
                <a:latin typeface="+mn-lt"/>
                <a:ea typeface="+mn-ea"/>
              </a:defRPr>
            </a:lvl1pPr>
          </a:lstStyle>
          <a:p>
            <a:pPr>
              <a:defRPr/>
            </a:pPr>
            <a:fld id="{586C1B0F-2EC6-440D-9CF0-FBB05289CBCC}" type="datetimeFigureOut">
              <a:rPr lang="ja-JP" altLang="en-US"/>
              <a:pPr>
                <a:defRPr/>
              </a:pPr>
              <a:t>2019/4/8</a:t>
            </a:fld>
            <a:endParaRPr lang="ja-JP" altLang="en-US"/>
          </a:p>
        </p:txBody>
      </p:sp>
      <p:sp>
        <p:nvSpPr>
          <p:cNvPr id="5" name="フッター プレースホルダー 4"/>
          <p:cNvSpPr>
            <a:spLocks noGrp="1"/>
          </p:cNvSpPr>
          <p:nvPr>
            <p:ph type="ftr" sz="quarter" idx="3"/>
          </p:nvPr>
        </p:nvSpPr>
        <p:spPr>
          <a:xfrm>
            <a:off x="4373563" y="8899525"/>
            <a:ext cx="4054475" cy="511175"/>
          </a:xfrm>
          <a:prstGeom prst="rect">
            <a:avLst/>
          </a:prstGeom>
        </p:spPr>
        <p:txBody>
          <a:bodyPr vert="horz" lIns="128016" tIns="64008" rIns="128016" bIns="64008" rtlCol="0" anchor="ctr"/>
          <a:lstStyle>
            <a:lvl1pPr algn="ctr" defTabSz="1280160" fontAlgn="auto">
              <a:spcBef>
                <a:spcPts val="0"/>
              </a:spcBef>
              <a:spcAft>
                <a:spcPts val="0"/>
              </a:spcAft>
              <a:defRPr sz="17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9174163" y="8899525"/>
            <a:ext cx="2987675" cy="511175"/>
          </a:xfrm>
          <a:prstGeom prst="rect">
            <a:avLst/>
          </a:prstGeom>
        </p:spPr>
        <p:txBody>
          <a:bodyPr vert="horz" lIns="128016" tIns="64008" rIns="128016" bIns="64008" rtlCol="0" anchor="ctr"/>
          <a:lstStyle>
            <a:lvl1pPr algn="r" defTabSz="1280160" fontAlgn="auto">
              <a:spcBef>
                <a:spcPts val="0"/>
              </a:spcBef>
              <a:spcAft>
                <a:spcPts val="0"/>
              </a:spcAft>
              <a:defRPr sz="1700" smtClean="0">
                <a:solidFill>
                  <a:schemeClr val="tx1">
                    <a:tint val="75000"/>
                  </a:schemeClr>
                </a:solidFill>
                <a:latin typeface="+mn-lt"/>
                <a:ea typeface="+mn-ea"/>
              </a:defRPr>
            </a:lvl1pPr>
          </a:lstStyle>
          <a:p>
            <a:pPr>
              <a:defRPr/>
            </a:pPr>
            <a:fld id="{9EC3E726-F351-4789-B918-214B6A0CFC7E}"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1279525" rtl="0" fontAlgn="base">
        <a:spcBef>
          <a:spcPct val="0"/>
        </a:spcBef>
        <a:spcAft>
          <a:spcPct val="0"/>
        </a:spcAft>
        <a:defRPr kumimoji="1" sz="6200" kern="1200">
          <a:solidFill>
            <a:schemeClr val="tx1"/>
          </a:solidFill>
          <a:latin typeface="+mj-lt"/>
          <a:ea typeface="+mj-ea"/>
          <a:cs typeface="+mj-cs"/>
        </a:defRPr>
      </a:lvl1pPr>
      <a:lvl2pPr algn="ctr" defTabSz="1279525" rtl="0" fontAlgn="base">
        <a:spcBef>
          <a:spcPct val="0"/>
        </a:spcBef>
        <a:spcAft>
          <a:spcPct val="0"/>
        </a:spcAft>
        <a:defRPr kumimoji="1" sz="6200">
          <a:solidFill>
            <a:schemeClr val="tx1"/>
          </a:solidFill>
          <a:latin typeface="Calibri" pitchFamily="34" charset="0"/>
          <a:ea typeface="ＭＳ Ｐゴシック" charset="-128"/>
        </a:defRPr>
      </a:lvl2pPr>
      <a:lvl3pPr algn="ctr" defTabSz="1279525" rtl="0" fontAlgn="base">
        <a:spcBef>
          <a:spcPct val="0"/>
        </a:spcBef>
        <a:spcAft>
          <a:spcPct val="0"/>
        </a:spcAft>
        <a:defRPr kumimoji="1" sz="6200">
          <a:solidFill>
            <a:schemeClr val="tx1"/>
          </a:solidFill>
          <a:latin typeface="Calibri" pitchFamily="34" charset="0"/>
          <a:ea typeface="ＭＳ Ｐゴシック" charset="-128"/>
        </a:defRPr>
      </a:lvl3pPr>
      <a:lvl4pPr algn="ctr" defTabSz="1279525" rtl="0" fontAlgn="base">
        <a:spcBef>
          <a:spcPct val="0"/>
        </a:spcBef>
        <a:spcAft>
          <a:spcPct val="0"/>
        </a:spcAft>
        <a:defRPr kumimoji="1" sz="6200">
          <a:solidFill>
            <a:schemeClr val="tx1"/>
          </a:solidFill>
          <a:latin typeface="Calibri" pitchFamily="34" charset="0"/>
          <a:ea typeface="ＭＳ Ｐゴシック" charset="-128"/>
        </a:defRPr>
      </a:lvl4pPr>
      <a:lvl5pPr algn="ctr" defTabSz="1279525" rtl="0" fontAlgn="base">
        <a:spcBef>
          <a:spcPct val="0"/>
        </a:spcBef>
        <a:spcAft>
          <a:spcPct val="0"/>
        </a:spcAft>
        <a:defRPr kumimoji="1" sz="6200">
          <a:solidFill>
            <a:schemeClr val="tx1"/>
          </a:solidFill>
          <a:latin typeface="Calibri" pitchFamily="34" charset="0"/>
          <a:ea typeface="ＭＳ Ｐゴシック" charset="-128"/>
        </a:defRPr>
      </a:lvl5pPr>
      <a:lvl6pPr marL="457200" algn="ctr" defTabSz="1279525" rtl="0" fontAlgn="base">
        <a:spcBef>
          <a:spcPct val="0"/>
        </a:spcBef>
        <a:spcAft>
          <a:spcPct val="0"/>
        </a:spcAft>
        <a:defRPr kumimoji="1" sz="6200">
          <a:solidFill>
            <a:schemeClr val="tx1"/>
          </a:solidFill>
          <a:latin typeface="Calibri" pitchFamily="34" charset="0"/>
          <a:ea typeface="ＭＳ Ｐゴシック" charset="-128"/>
        </a:defRPr>
      </a:lvl6pPr>
      <a:lvl7pPr marL="914400" algn="ctr" defTabSz="1279525" rtl="0" fontAlgn="base">
        <a:spcBef>
          <a:spcPct val="0"/>
        </a:spcBef>
        <a:spcAft>
          <a:spcPct val="0"/>
        </a:spcAft>
        <a:defRPr kumimoji="1" sz="6200">
          <a:solidFill>
            <a:schemeClr val="tx1"/>
          </a:solidFill>
          <a:latin typeface="Calibri" pitchFamily="34" charset="0"/>
          <a:ea typeface="ＭＳ Ｐゴシック" charset="-128"/>
        </a:defRPr>
      </a:lvl7pPr>
      <a:lvl8pPr marL="1371600" algn="ctr" defTabSz="1279525" rtl="0" fontAlgn="base">
        <a:spcBef>
          <a:spcPct val="0"/>
        </a:spcBef>
        <a:spcAft>
          <a:spcPct val="0"/>
        </a:spcAft>
        <a:defRPr kumimoji="1" sz="6200">
          <a:solidFill>
            <a:schemeClr val="tx1"/>
          </a:solidFill>
          <a:latin typeface="Calibri" pitchFamily="34" charset="0"/>
          <a:ea typeface="ＭＳ Ｐゴシック" charset="-128"/>
        </a:defRPr>
      </a:lvl8pPr>
      <a:lvl9pPr marL="1828800" algn="ctr" defTabSz="1279525" rtl="0" fontAlgn="base">
        <a:spcBef>
          <a:spcPct val="0"/>
        </a:spcBef>
        <a:spcAft>
          <a:spcPct val="0"/>
        </a:spcAft>
        <a:defRPr kumimoji="1" sz="6200">
          <a:solidFill>
            <a:schemeClr val="tx1"/>
          </a:solidFill>
          <a:latin typeface="Calibri" pitchFamily="34" charset="0"/>
          <a:ea typeface="ＭＳ Ｐゴシック" charset="-128"/>
        </a:defRPr>
      </a:lvl9pPr>
    </p:titleStyle>
    <p:bodyStyle>
      <a:lvl1pPr marL="479425" indent="-479425" algn="l" defTabSz="1279525" rtl="0" fontAlgn="base">
        <a:spcBef>
          <a:spcPct val="20000"/>
        </a:spcBef>
        <a:spcAft>
          <a:spcPct val="0"/>
        </a:spcAft>
        <a:buFont typeface="Arial" charset="0"/>
        <a:buChar char="•"/>
        <a:defRPr kumimoji="1" sz="4500" kern="1200">
          <a:solidFill>
            <a:schemeClr val="tx1"/>
          </a:solidFill>
          <a:latin typeface="+mn-lt"/>
          <a:ea typeface="+mn-ea"/>
          <a:cs typeface="+mn-cs"/>
        </a:defRPr>
      </a:lvl1pPr>
      <a:lvl2pPr marL="1039813" indent="-400050" algn="l" defTabSz="1279525" rtl="0" fontAlgn="base">
        <a:spcBef>
          <a:spcPct val="20000"/>
        </a:spcBef>
        <a:spcAft>
          <a:spcPct val="0"/>
        </a:spcAft>
        <a:buFont typeface="Arial" charset="0"/>
        <a:buChar char="–"/>
        <a:defRPr kumimoji="1" sz="3900" kern="1200">
          <a:solidFill>
            <a:schemeClr val="tx1"/>
          </a:solidFill>
          <a:latin typeface="+mn-lt"/>
          <a:ea typeface="+mn-ea"/>
          <a:cs typeface="+mn-cs"/>
        </a:defRPr>
      </a:lvl2pPr>
      <a:lvl3pPr marL="1600200" indent="-319088" algn="l" defTabSz="1279525" rtl="0" fontAlgn="base">
        <a:spcBef>
          <a:spcPct val="20000"/>
        </a:spcBef>
        <a:spcAft>
          <a:spcPct val="0"/>
        </a:spcAft>
        <a:buFont typeface="Arial" charset="0"/>
        <a:buChar char="•"/>
        <a:defRPr kumimoji="1" sz="3400" kern="1200">
          <a:solidFill>
            <a:schemeClr val="tx1"/>
          </a:solidFill>
          <a:latin typeface="+mn-lt"/>
          <a:ea typeface="+mn-ea"/>
          <a:cs typeface="+mn-cs"/>
        </a:defRPr>
      </a:lvl3pPr>
      <a:lvl4pPr marL="2239963" indent="-319088" algn="l" defTabSz="1279525" rtl="0" fontAlgn="base">
        <a:spcBef>
          <a:spcPct val="20000"/>
        </a:spcBef>
        <a:spcAft>
          <a:spcPct val="0"/>
        </a:spcAft>
        <a:buFont typeface="Arial" charset="0"/>
        <a:buChar char="–"/>
        <a:defRPr kumimoji="1" sz="2800" kern="1200">
          <a:solidFill>
            <a:schemeClr val="tx1"/>
          </a:solidFill>
          <a:latin typeface="+mn-lt"/>
          <a:ea typeface="+mn-ea"/>
          <a:cs typeface="+mn-cs"/>
        </a:defRPr>
      </a:lvl4pPr>
      <a:lvl5pPr marL="2879725" indent="-319088" algn="l" defTabSz="1279525" rtl="0" fontAlgn="base">
        <a:spcBef>
          <a:spcPct val="20000"/>
        </a:spcBef>
        <a:spcAft>
          <a:spcPct val="0"/>
        </a:spcAft>
        <a:buFont typeface="Arial"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10" Type="http://schemas.openxmlformats.org/officeDocument/2006/relationships/image" Target="../media/image8.emf"/><Relationship Id="rId4" Type="http://schemas.openxmlformats.org/officeDocument/2006/relationships/image" Target="../media/image2.jpeg"/><Relationship Id="rId9" Type="http://schemas.openxmlformats.org/officeDocument/2006/relationships/image" Target="../media/image7.emf"/></Relationships>
</file>

<file path=ppt/slides/_rels/slide2.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png"/><Relationship Id="rId7"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 Id="rId9" Type="http://schemas.openxmlformats.org/officeDocument/2006/relationships/image" Target="../media/image15.wmf"/></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角丸四角形 153"/>
          <p:cNvSpPr/>
          <p:nvPr/>
        </p:nvSpPr>
        <p:spPr>
          <a:xfrm>
            <a:off x="64097" y="2484049"/>
            <a:ext cx="5781437" cy="6947372"/>
          </a:xfrm>
          <a:prstGeom prst="roundRect">
            <a:avLst>
              <a:gd name="adj" fmla="val 5670"/>
            </a:avLst>
          </a:prstGeom>
          <a:noFill/>
          <a:ln w="3810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42" name="テキスト ボックス 3"/>
          <p:cNvSpPr txBox="1">
            <a:spLocks noChangeArrowheads="1"/>
          </p:cNvSpPr>
          <p:nvPr/>
        </p:nvSpPr>
        <p:spPr bwMode="auto">
          <a:xfrm>
            <a:off x="0" y="-83503"/>
            <a:ext cx="12801599" cy="568874"/>
          </a:xfrm>
          <a:prstGeom prst="rect">
            <a:avLst/>
          </a:prstGeom>
          <a:solidFill>
            <a:srgbClr val="0000FF"/>
          </a:solidFill>
          <a:ln w="9525">
            <a:noFill/>
            <a:miter lim="800000"/>
            <a:headEnd/>
            <a:tailEnd/>
          </a:ln>
        </p:spPr>
        <p:txBody>
          <a:bodyPr wrap="square" anchor="ctr">
            <a:spAutoFit/>
          </a:bodyPr>
          <a:lstStyle/>
          <a:p>
            <a:pPr algn="ctr">
              <a:lnSpc>
                <a:spcPct val="150000"/>
              </a:lnSpc>
            </a:pPr>
            <a:r>
              <a:rPr lang="ja-JP" altLang="en-US" sz="2400" b="1" dirty="0" smtClean="0">
                <a:solidFill>
                  <a:schemeClr val="bg1"/>
                </a:solidFill>
                <a:latin typeface="Meiryo UI" pitchFamily="50" charset="-128"/>
                <a:ea typeface="Meiryo UI" pitchFamily="50" charset="-128"/>
                <a:cs typeface="Meiryo UI" pitchFamily="50" charset="-128"/>
              </a:rPr>
              <a:t>平成</a:t>
            </a:r>
            <a:r>
              <a:rPr lang="en-US" altLang="ja-JP" sz="2400" b="1" dirty="0" smtClean="0">
                <a:solidFill>
                  <a:schemeClr val="bg1"/>
                </a:solidFill>
                <a:latin typeface="Meiryo UI" pitchFamily="50" charset="-128"/>
                <a:ea typeface="Meiryo UI" pitchFamily="50" charset="-128"/>
                <a:cs typeface="Meiryo UI" pitchFamily="50" charset="-128"/>
              </a:rPr>
              <a:t>30</a:t>
            </a:r>
            <a:r>
              <a:rPr lang="ja-JP" altLang="en-US" sz="2400" b="1" dirty="0" smtClean="0">
                <a:solidFill>
                  <a:schemeClr val="bg1"/>
                </a:solidFill>
                <a:latin typeface="Meiryo UI" pitchFamily="50" charset="-128"/>
                <a:ea typeface="Meiryo UI" pitchFamily="50" charset="-128"/>
                <a:cs typeface="Meiryo UI" pitchFamily="50" charset="-128"/>
              </a:rPr>
              <a:t>年度湾奥部における栄養塩類実態調査について（調査の概要）</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47" name="テキスト ボックス 46"/>
          <p:cNvSpPr txBox="1"/>
          <p:nvPr/>
        </p:nvSpPr>
        <p:spPr>
          <a:xfrm>
            <a:off x="-49789" y="757119"/>
            <a:ext cx="12798071" cy="1451679"/>
          </a:xfrm>
          <a:prstGeom prst="rect">
            <a:avLst/>
          </a:prstGeom>
          <a:noFill/>
          <a:ln w="9525">
            <a:noFill/>
          </a:ln>
        </p:spPr>
        <p:txBody>
          <a:bodyPr wrap="square" rtlCol="0">
            <a:spAutoFit/>
          </a:bodyPr>
          <a:lstStyle/>
          <a:p>
            <a:pPr marL="174625">
              <a:lnSpc>
                <a:spcPts val="200"/>
              </a:lnSpc>
            </a:pPr>
            <a:endParaRPr lang="en-US" altLang="ja-JP" sz="1200" b="1" dirty="0">
              <a:latin typeface="ＭＳ 明朝" panose="02020609040205080304" pitchFamily="17" charset="-128"/>
              <a:ea typeface="ＭＳ 明朝" panose="02020609040205080304" pitchFamily="17" charset="-128"/>
              <a:cs typeface="Meiryo UI" panose="020B0604030504040204" pitchFamily="50" charset="-128"/>
            </a:endParaRPr>
          </a:p>
          <a:p>
            <a:pPr marL="174625">
              <a:lnSpc>
                <a:spcPts val="200"/>
              </a:lnSpc>
            </a:pPr>
            <a:endParaRPr lang="en-US" altLang="ja-JP" sz="1200" b="1" dirty="0">
              <a:latin typeface="ＭＳ 明朝" panose="02020609040205080304" pitchFamily="17" charset="-128"/>
              <a:ea typeface="ＭＳ 明朝" panose="02020609040205080304" pitchFamily="17" charset="-128"/>
              <a:cs typeface="Meiryo UI" panose="020B0604030504040204" pitchFamily="50" charset="-128"/>
            </a:endParaRPr>
          </a:p>
          <a:p>
            <a:pPr marL="174625">
              <a:lnSpc>
                <a:spcPts val="1400"/>
              </a:lnSpc>
            </a:pPr>
            <a:r>
              <a:rPr lang="ja-JP" altLang="en-US" sz="1200" dirty="0" smtClean="0">
                <a:latin typeface="ＭＳ 明朝" panose="02020609040205080304" pitchFamily="17" charset="-128"/>
                <a:ea typeface="ＭＳ 明朝" panose="02020609040205080304" pitchFamily="17" charset="-128"/>
                <a:cs typeface="Meiryo UI" panose="020B0604030504040204" pitchFamily="50" charset="-128"/>
              </a:rPr>
              <a:t>○ 府</a:t>
            </a:r>
            <a:r>
              <a:rPr lang="ja-JP" altLang="en-US" sz="1200" dirty="0">
                <a:latin typeface="ＭＳ 明朝" panose="02020609040205080304" pitchFamily="17" charset="-128"/>
                <a:ea typeface="ＭＳ 明朝" panose="02020609040205080304" pitchFamily="17" charset="-128"/>
                <a:cs typeface="Meiryo UI" panose="020B0604030504040204" pitchFamily="50" charset="-128"/>
              </a:rPr>
              <a:t>では、多面的価値・機能が最大限に発揮された「豊かな大阪湾」の実現を将来像として掲げる「瀬戸内海の環境の保全に関する大阪府計画」を、平成</a:t>
            </a:r>
            <a:r>
              <a:rPr lang="en-US" altLang="ja-JP" sz="1200" dirty="0">
                <a:latin typeface="ＭＳ 明朝" panose="02020609040205080304" pitchFamily="17" charset="-128"/>
                <a:ea typeface="ＭＳ 明朝" panose="02020609040205080304" pitchFamily="17" charset="-128"/>
                <a:cs typeface="Meiryo UI" panose="020B0604030504040204" pitchFamily="50" charset="-128"/>
              </a:rPr>
              <a:t>28</a:t>
            </a:r>
            <a:r>
              <a:rPr lang="ja-JP" altLang="en-US" sz="1200" dirty="0">
                <a:latin typeface="ＭＳ 明朝" panose="02020609040205080304" pitchFamily="17" charset="-128"/>
                <a:ea typeface="ＭＳ 明朝" panose="02020609040205080304" pitchFamily="17" charset="-128"/>
                <a:cs typeface="Meiryo UI" panose="020B0604030504040204" pitchFamily="50" charset="-128"/>
              </a:rPr>
              <a:t>年</a:t>
            </a:r>
            <a:r>
              <a:rPr lang="en-US" altLang="ja-JP" sz="1200" dirty="0">
                <a:latin typeface="ＭＳ 明朝" panose="02020609040205080304" pitchFamily="17" charset="-128"/>
                <a:ea typeface="ＭＳ 明朝" panose="02020609040205080304" pitchFamily="17" charset="-128"/>
                <a:cs typeface="Meiryo UI" panose="020B0604030504040204" pitchFamily="50" charset="-128"/>
              </a:rPr>
              <a:t>10</a:t>
            </a:r>
            <a:r>
              <a:rPr lang="ja-JP" altLang="en-US" sz="1200" dirty="0">
                <a:latin typeface="ＭＳ 明朝" panose="02020609040205080304" pitchFamily="17" charset="-128"/>
                <a:ea typeface="ＭＳ 明朝" panose="02020609040205080304" pitchFamily="17" charset="-128"/>
                <a:cs typeface="Meiryo UI" panose="020B0604030504040204" pitchFamily="50" charset="-128"/>
              </a:rPr>
              <a:t>月</a:t>
            </a:r>
            <a:r>
              <a:rPr lang="ja-JP" altLang="en-US" sz="1200" dirty="0" smtClean="0">
                <a:latin typeface="ＭＳ 明朝" panose="02020609040205080304" pitchFamily="17" charset="-128"/>
                <a:ea typeface="ＭＳ 明朝" panose="02020609040205080304" pitchFamily="17" charset="-128"/>
                <a:cs typeface="Meiryo UI" panose="020B0604030504040204" pitchFamily="50" charset="-128"/>
              </a:rPr>
              <a:t>に</a:t>
            </a:r>
            <a:r>
              <a:rPr lang="ja-JP" altLang="en-US" sz="1200" dirty="0">
                <a:latin typeface="ＭＳ 明朝" panose="02020609040205080304" pitchFamily="17" charset="-128"/>
                <a:ea typeface="ＭＳ 明朝" panose="02020609040205080304" pitchFamily="17" charset="-128"/>
                <a:cs typeface="Meiryo UI" panose="020B0604030504040204" pitchFamily="50" charset="-128"/>
              </a:rPr>
              <a:t>定</a:t>
            </a:r>
            <a:r>
              <a:rPr lang="ja-JP" altLang="en-US" sz="1200" dirty="0" smtClean="0">
                <a:latin typeface="ＭＳ 明朝" panose="02020609040205080304" pitchFamily="17" charset="-128"/>
                <a:ea typeface="ＭＳ 明朝" panose="02020609040205080304" pitchFamily="17" charset="-128"/>
                <a:cs typeface="Meiryo UI" panose="020B0604030504040204" pitchFamily="50" charset="-128"/>
              </a:rPr>
              <a:t>めた。</a:t>
            </a:r>
            <a:endParaRPr lang="en-US" altLang="ja-JP" sz="1200" dirty="0" smtClean="0">
              <a:latin typeface="ＭＳ 明朝" panose="02020609040205080304" pitchFamily="17" charset="-128"/>
              <a:ea typeface="ＭＳ 明朝" panose="02020609040205080304" pitchFamily="17" charset="-128"/>
              <a:cs typeface="Meiryo UI" panose="020B0604030504040204" pitchFamily="50" charset="-128"/>
            </a:endParaRPr>
          </a:p>
          <a:p>
            <a:pPr marL="174625">
              <a:lnSpc>
                <a:spcPts val="1400"/>
              </a:lnSpc>
              <a:spcBef>
                <a:spcPts val="300"/>
              </a:spcBef>
            </a:pP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 大阪</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湾は、海域によって水質の状況等や課題が大きく異なることから、</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大阪湾</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を３つのゾーンに区分し、きめ細かく取組を推進する</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こととしている。</a:t>
            </a:r>
            <a:endPar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400"/>
              </a:lnSpc>
              <a:spcBef>
                <a:spcPts val="300"/>
              </a:spcBef>
            </a:pP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spc="20" dirty="0">
                <a:latin typeface="ＭＳ Ｐ明朝" panose="02020600040205080304" pitchFamily="18" charset="-128"/>
                <a:ea typeface="ＭＳ Ｐ明朝" panose="02020600040205080304" pitchFamily="18" charset="-128"/>
                <a:cs typeface="Meiryo UI" panose="020B0604030504040204" pitchFamily="50" charset="-128"/>
              </a:rPr>
              <a:t>湾奥部は、海水の流動性が低く物質が停滞して貧酸素水塊が発生しやすく</a:t>
            </a:r>
            <a:r>
              <a:rPr lang="ja-JP" altLang="en-US" sz="1200" spc="20" dirty="0" smtClean="0">
                <a:latin typeface="ＭＳ Ｐ明朝" panose="02020600040205080304" pitchFamily="18" charset="-128"/>
                <a:ea typeface="ＭＳ Ｐ明朝" panose="02020600040205080304" pitchFamily="18" charset="-128"/>
                <a:cs typeface="Meiryo UI" panose="020B0604030504040204" pitchFamily="50" charset="-128"/>
              </a:rPr>
              <a:t>、また、生物</a:t>
            </a:r>
            <a:r>
              <a:rPr lang="ja-JP" altLang="en-US" sz="1200" spc="20" dirty="0">
                <a:latin typeface="ＭＳ Ｐ明朝" panose="02020600040205080304" pitchFamily="18" charset="-128"/>
                <a:ea typeface="ＭＳ Ｐ明朝" panose="02020600040205080304" pitchFamily="18" charset="-128"/>
                <a:cs typeface="Meiryo UI" panose="020B0604030504040204" pitchFamily="50" charset="-128"/>
              </a:rPr>
              <a:t>の生息に適した</a:t>
            </a:r>
            <a:r>
              <a:rPr lang="ja-JP" altLang="en-US" sz="1200" spc="20" dirty="0" smtClean="0">
                <a:latin typeface="ＭＳ Ｐ明朝" panose="02020600040205080304" pitchFamily="18" charset="-128"/>
                <a:ea typeface="ＭＳ Ｐ明朝" panose="02020600040205080304" pitchFamily="18" charset="-128"/>
                <a:cs typeface="Meiryo UI" panose="020B0604030504040204" pitchFamily="50" charset="-128"/>
              </a:rPr>
              <a:t>場が</a:t>
            </a:r>
            <a:r>
              <a:rPr lang="ja-JP" altLang="en-US" sz="1200" spc="20" dirty="0">
                <a:latin typeface="ＭＳ Ｐ明朝" panose="02020600040205080304" pitchFamily="18" charset="-128"/>
                <a:ea typeface="ＭＳ Ｐ明朝" panose="02020600040205080304" pitchFamily="18" charset="-128"/>
                <a:cs typeface="Meiryo UI" panose="020B0604030504040204" pitchFamily="50" charset="-128"/>
              </a:rPr>
              <a:t>少ないなどの課題があり、これら</a:t>
            </a:r>
            <a:r>
              <a:rPr lang="ja-JP" altLang="en-US" sz="1200" spc="20" dirty="0" smtClean="0">
                <a:latin typeface="ＭＳ Ｐ明朝" panose="02020600040205080304" pitchFamily="18" charset="-128"/>
                <a:ea typeface="ＭＳ Ｐ明朝" panose="02020600040205080304" pitchFamily="18" charset="-128"/>
                <a:cs typeface="Meiryo UI" panose="020B0604030504040204" pitchFamily="50" charset="-128"/>
              </a:rPr>
              <a:t>の課題を</a:t>
            </a:r>
            <a:r>
              <a:rPr lang="ja-JP" altLang="en-US" sz="1200" spc="20" dirty="0">
                <a:latin typeface="ＭＳ Ｐ明朝" panose="02020600040205080304" pitchFamily="18" charset="-128"/>
                <a:ea typeface="ＭＳ Ｐ明朝" panose="02020600040205080304" pitchFamily="18" charset="-128"/>
                <a:cs typeface="Meiryo UI" panose="020B0604030504040204" pitchFamily="50" charset="-128"/>
              </a:rPr>
              <a:t>解決することが、湾全体の</a:t>
            </a:r>
            <a:r>
              <a:rPr lang="ja-JP" altLang="en-US" sz="1200" spc="20" dirty="0" smtClean="0">
                <a:latin typeface="ＭＳ Ｐ明朝" panose="02020600040205080304" pitchFamily="18" charset="-128"/>
                <a:ea typeface="ＭＳ Ｐ明朝" panose="02020600040205080304" pitchFamily="18" charset="-128"/>
                <a:cs typeface="Meiryo UI" panose="020B0604030504040204" pitchFamily="50" charset="-128"/>
              </a:rPr>
              <a:t>環境の</a:t>
            </a:r>
            <a:r>
              <a:rPr lang="ja-JP" altLang="en-US" sz="1200" spc="20" dirty="0">
                <a:latin typeface="ＭＳ Ｐ明朝" panose="02020600040205080304" pitchFamily="18" charset="-128"/>
                <a:ea typeface="ＭＳ Ｐ明朝" panose="02020600040205080304" pitchFamily="18" charset="-128"/>
                <a:cs typeface="Meiryo UI" panose="020B0604030504040204" pitchFamily="50" charset="-128"/>
              </a:rPr>
              <a:t>保全</a:t>
            </a:r>
            <a:r>
              <a:rPr lang="ja-JP" altLang="en-US" sz="1200" spc="20" dirty="0" smtClean="0">
                <a:latin typeface="ＭＳ Ｐ明朝" panose="02020600040205080304" pitchFamily="18" charset="-128"/>
                <a:ea typeface="ＭＳ Ｐ明朝" panose="02020600040205080304" pitchFamily="18" charset="-128"/>
                <a:cs typeface="Meiryo UI" panose="020B0604030504040204" pitchFamily="50" charset="-128"/>
              </a:rPr>
              <a:t>・　　　　</a:t>
            </a:r>
            <a:endParaRPr lang="en-US" altLang="ja-JP" sz="1200" spc="2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400"/>
              </a:lnSpc>
              <a:spcBef>
                <a:spcPts val="0"/>
              </a:spcBef>
            </a:pPr>
            <a:r>
              <a:rPr lang="ja-JP" altLang="en-US" sz="1200" spc="2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spc="20" dirty="0" smtClean="0">
                <a:latin typeface="ＭＳ Ｐ明朝" panose="02020600040205080304" pitchFamily="18" charset="-128"/>
                <a:ea typeface="ＭＳ Ｐ明朝" panose="02020600040205080304" pitchFamily="18" charset="-128"/>
                <a:cs typeface="Meiryo UI" panose="020B0604030504040204" pitchFamily="50" charset="-128"/>
              </a:rPr>
              <a:t>　再生</a:t>
            </a:r>
            <a:r>
              <a:rPr lang="ja-JP" altLang="en-US" sz="1200" spc="20" dirty="0">
                <a:latin typeface="ＭＳ Ｐ明朝" panose="02020600040205080304" pitchFamily="18" charset="-128"/>
                <a:ea typeface="ＭＳ Ｐ明朝" panose="02020600040205080304" pitchFamily="18" charset="-128"/>
                <a:cs typeface="Meiryo UI" panose="020B0604030504040204" pitchFamily="50" charset="-128"/>
              </a:rPr>
              <a:t>・創出を図る上で極めて</a:t>
            </a:r>
            <a:r>
              <a:rPr lang="ja-JP" altLang="en-US" sz="1200" spc="20" dirty="0" smtClean="0">
                <a:latin typeface="ＭＳ Ｐ明朝" panose="02020600040205080304" pitchFamily="18" charset="-128"/>
                <a:ea typeface="ＭＳ Ｐ明朝" panose="02020600040205080304" pitchFamily="18" charset="-128"/>
                <a:cs typeface="Meiryo UI" panose="020B0604030504040204" pitchFamily="50" charset="-128"/>
              </a:rPr>
              <a:t>重要である。</a:t>
            </a:r>
            <a:endParaRPr lang="en-US" altLang="ja-JP" sz="1200" spc="2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400"/>
              </a:lnSpc>
              <a:spcBef>
                <a:spcPts val="300"/>
              </a:spcBef>
            </a:pP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一方、湾奥部における課題を解決するための具体的な施策について検討を進めるにあたり、必要となる湾奥部への汚濁負荷の流入状況や栄養塩類等の分布についてデータが得られていない。</a:t>
            </a:r>
            <a:endPar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600"/>
              </a:lnSpc>
            </a:pPr>
            <a:endParaRPr lang="en-US" altLang="ja-JP" sz="1400" b="1"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4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湾奥部における実態を把握するため、栄養塩類等の調査を実施</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a:xfrm>
            <a:off x="78898" y="664797"/>
            <a:ext cx="12669384" cy="1549274"/>
          </a:xfrm>
          <a:prstGeom prst="roundRect">
            <a:avLst>
              <a:gd name="adj" fmla="val 8978"/>
            </a:avLst>
          </a:prstGeom>
          <a:no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344805" y="552128"/>
            <a:ext cx="1447483" cy="276999"/>
          </a:xfrm>
          <a:prstGeom prst="rect">
            <a:avLst/>
          </a:prstGeom>
          <a:solidFill>
            <a:srgbClr val="0000FF"/>
          </a:solidFill>
          <a:ln w="9525">
            <a:noFill/>
          </a:ln>
        </p:spPr>
        <p:txBody>
          <a:bodyPr wrap="square" rtlCol="0">
            <a:spAutoFit/>
          </a:bodyPr>
          <a:lstStyle/>
          <a:p>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背景及び目的</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323378" y="2341295"/>
            <a:ext cx="3329035" cy="276999"/>
          </a:xfrm>
          <a:prstGeom prst="rect">
            <a:avLst/>
          </a:prstGeom>
          <a:solidFill>
            <a:srgbClr val="0000FF"/>
          </a:solidFill>
          <a:ln w="9525">
            <a:noFill/>
          </a:ln>
        </p:spPr>
        <p:txBody>
          <a:bodyPr wrap="square" rtlCol="0">
            <a:spAutoFit/>
          </a:bodyPr>
          <a:lstStyle/>
          <a:p>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（１）湾奥部における栄養塩類滞留状況調査</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1" name="グループ化 37"/>
          <p:cNvGrpSpPr>
            <a:grpSpLocks/>
          </p:cNvGrpSpPr>
          <p:nvPr/>
        </p:nvGrpSpPr>
        <p:grpSpPr bwMode="auto">
          <a:xfrm>
            <a:off x="2460201" y="2760082"/>
            <a:ext cx="3167062" cy="5903912"/>
            <a:chOff x="2339752" y="130629"/>
            <a:chExt cx="3744416" cy="6584964"/>
          </a:xfrm>
        </p:grpSpPr>
        <p:pic>
          <p:nvPicPr>
            <p:cNvPr id="102" name="Picture 2"/>
            <p:cNvPicPr>
              <a:picLocks noChangeAspect="1" noChangeArrowheads="1"/>
            </p:cNvPicPr>
            <p:nvPr/>
          </p:nvPicPr>
          <p:blipFill>
            <a:blip r:embed="rId3">
              <a:extLst>
                <a:ext uri="{28A0092B-C50C-407E-A947-70E740481C1C}">
                  <a14:useLocalDpi xmlns:a14="http://schemas.microsoft.com/office/drawing/2010/main" val="0"/>
                </a:ext>
              </a:extLst>
            </a:blip>
            <a:srcRect l="60146" t="11195" r="15532" b="12834"/>
            <a:stretch>
              <a:fillRect/>
            </a:stretch>
          </p:blipFill>
          <p:spPr bwMode="auto">
            <a:xfrm>
              <a:off x="2339752" y="130629"/>
              <a:ext cx="3744416" cy="6584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7145" y="5882034"/>
              <a:ext cx="361218" cy="55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4" name="直線コネクタ 103"/>
            <p:cNvCxnSpPr/>
            <p:nvPr/>
          </p:nvCxnSpPr>
          <p:spPr>
            <a:xfrm flipV="1">
              <a:off x="3103650" y="6244606"/>
              <a:ext cx="138891" cy="2036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2141" y="4557714"/>
              <a:ext cx="458845" cy="64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 name="正方形/長方形 105"/>
            <p:cNvSpPr/>
            <p:nvPr/>
          </p:nvSpPr>
          <p:spPr>
            <a:xfrm rot="18246583" flipV="1">
              <a:off x="3484753" y="5039816"/>
              <a:ext cx="347043" cy="58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07" name="直線コネクタ 106"/>
            <p:cNvCxnSpPr/>
            <p:nvPr/>
          </p:nvCxnSpPr>
          <p:spPr>
            <a:xfrm>
              <a:off x="3749304" y="4911324"/>
              <a:ext cx="45046" cy="584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3582260" y="5173377"/>
              <a:ext cx="58183" cy="584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flipV="1">
              <a:off x="3586014" y="5129111"/>
              <a:ext cx="43168" cy="566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a:off x="3586014" y="5083074"/>
              <a:ext cx="48799" cy="531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1" name="テキスト ボックス 47"/>
          <p:cNvSpPr txBox="1">
            <a:spLocks noChangeArrowheads="1"/>
          </p:cNvSpPr>
          <p:nvPr/>
        </p:nvSpPr>
        <p:spPr bwMode="auto">
          <a:xfrm>
            <a:off x="5021455" y="2895640"/>
            <a:ext cx="6032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a:t>大阪市</a:t>
            </a:r>
          </a:p>
        </p:txBody>
      </p:sp>
      <p:sp>
        <p:nvSpPr>
          <p:cNvPr id="112" name="テキスト ボックス 48"/>
          <p:cNvSpPr txBox="1">
            <a:spLocks noChangeArrowheads="1"/>
          </p:cNvSpPr>
          <p:nvPr/>
        </p:nvSpPr>
        <p:spPr bwMode="auto">
          <a:xfrm>
            <a:off x="5168029" y="5783674"/>
            <a:ext cx="6032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堺市</a:t>
            </a:r>
          </a:p>
        </p:txBody>
      </p:sp>
      <p:sp>
        <p:nvSpPr>
          <p:cNvPr id="113" name="テキスト ボックス 49"/>
          <p:cNvSpPr txBox="1">
            <a:spLocks noChangeArrowheads="1"/>
          </p:cNvSpPr>
          <p:nvPr/>
        </p:nvSpPr>
        <p:spPr bwMode="auto">
          <a:xfrm>
            <a:off x="3466502" y="8073767"/>
            <a:ext cx="9366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a:t>岸和田市</a:t>
            </a:r>
          </a:p>
        </p:txBody>
      </p:sp>
      <p:sp>
        <p:nvSpPr>
          <p:cNvPr id="114" name="テキスト ボックス 50"/>
          <p:cNvSpPr txBox="1">
            <a:spLocks noChangeArrowheads="1"/>
          </p:cNvSpPr>
          <p:nvPr/>
        </p:nvSpPr>
        <p:spPr bwMode="auto">
          <a:xfrm>
            <a:off x="4449537" y="6776457"/>
            <a:ext cx="6016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a:t>高石市</a:t>
            </a:r>
          </a:p>
        </p:txBody>
      </p:sp>
      <p:sp>
        <p:nvSpPr>
          <p:cNvPr id="115" name="テキスト ボックス 51"/>
          <p:cNvSpPr txBox="1">
            <a:spLocks noChangeArrowheads="1"/>
          </p:cNvSpPr>
          <p:nvPr/>
        </p:nvSpPr>
        <p:spPr bwMode="auto">
          <a:xfrm>
            <a:off x="3868401" y="7443641"/>
            <a:ext cx="7921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a:t>泉大津市</a:t>
            </a:r>
          </a:p>
        </p:txBody>
      </p:sp>
      <p:sp>
        <p:nvSpPr>
          <p:cNvPr id="116" name="テキスト ボックス 52"/>
          <p:cNvSpPr txBox="1">
            <a:spLocks noChangeArrowheads="1"/>
          </p:cNvSpPr>
          <p:nvPr/>
        </p:nvSpPr>
        <p:spPr bwMode="auto">
          <a:xfrm>
            <a:off x="3513011" y="7513057"/>
            <a:ext cx="6032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忠岡町</a:t>
            </a:r>
          </a:p>
        </p:txBody>
      </p:sp>
      <p:sp>
        <p:nvSpPr>
          <p:cNvPr id="13" name="正方形/長方形 12"/>
          <p:cNvSpPr/>
          <p:nvPr/>
        </p:nvSpPr>
        <p:spPr>
          <a:xfrm>
            <a:off x="4670560" y="3824501"/>
            <a:ext cx="409710" cy="431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①</a:t>
            </a:r>
            <a:endParaRPr kumimoji="1" lang="ja-JP" altLang="en-US" sz="1600" b="1" dirty="0">
              <a:solidFill>
                <a:schemeClr val="tx1"/>
              </a:solidFill>
            </a:endParaRPr>
          </a:p>
        </p:txBody>
      </p:sp>
      <p:sp>
        <p:nvSpPr>
          <p:cNvPr id="131" name="正方形/長方形 130"/>
          <p:cNvSpPr/>
          <p:nvPr/>
        </p:nvSpPr>
        <p:spPr>
          <a:xfrm>
            <a:off x="4302247" y="4330233"/>
            <a:ext cx="409710" cy="431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②</a:t>
            </a:r>
            <a:endParaRPr kumimoji="1" lang="ja-JP" altLang="en-US" sz="1600" b="1" dirty="0">
              <a:solidFill>
                <a:schemeClr val="tx1"/>
              </a:solidFill>
            </a:endParaRPr>
          </a:p>
        </p:txBody>
      </p:sp>
      <p:sp>
        <p:nvSpPr>
          <p:cNvPr id="132" name="正方形/長方形 131"/>
          <p:cNvSpPr/>
          <p:nvPr/>
        </p:nvSpPr>
        <p:spPr>
          <a:xfrm>
            <a:off x="3995302" y="3983474"/>
            <a:ext cx="409710" cy="431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rPr>
              <a:t>③</a:t>
            </a:r>
            <a:endParaRPr kumimoji="1" lang="ja-JP" altLang="en-US" sz="1600" b="1" dirty="0">
              <a:solidFill>
                <a:schemeClr val="tx1"/>
              </a:solidFill>
            </a:endParaRPr>
          </a:p>
        </p:txBody>
      </p:sp>
      <p:sp>
        <p:nvSpPr>
          <p:cNvPr id="134" name="正方形/長方形 133"/>
          <p:cNvSpPr/>
          <p:nvPr/>
        </p:nvSpPr>
        <p:spPr>
          <a:xfrm>
            <a:off x="4547143" y="6145500"/>
            <a:ext cx="409710" cy="431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④</a:t>
            </a:r>
            <a:endParaRPr kumimoji="1" lang="ja-JP" altLang="en-US" sz="1600" b="1" dirty="0">
              <a:solidFill>
                <a:schemeClr val="tx1"/>
              </a:solidFill>
            </a:endParaRPr>
          </a:p>
        </p:txBody>
      </p:sp>
      <p:sp>
        <p:nvSpPr>
          <p:cNvPr id="135" name="正方形/長方形 134"/>
          <p:cNvSpPr/>
          <p:nvPr/>
        </p:nvSpPr>
        <p:spPr>
          <a:xfrm>
            <a:off x="4137433" y="6719778"/>
            <a:ext cx="409710" cy="431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⑤</a:t>
            </a:r>
            <a:endParaRPr kumimoji="1" lang="ja-JP" altLang="en-US" sz="1600" b="1" dirty="0">
              <a:solidFill>
                <a:schemeClr val="tx1"/>
              </a:solidFill>
            </a:endParaRPr>
          </a:p>
        </p:txBody>
      </p:sp>
      <p:sp>
        <p:nvSpPr>
          <p:cNvPr id="136" name="正方形/長方形 135"/>
          <p:cNvSpPr/>
          <p:nvPr/>
        </p:nvSpPr>
        <p:spPr>
          <a:xfrm>
            <a:off x="3878677" y="6882489"/>
            <a:ext cx="409710" cy="431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rPr>
              <a:t>⑥</a:t>
            </a:r>
            <a:endParaRPr kumimoji="1" lang="ja-JP" altLang="en-US" sz="1600" b="1" dirty="0">
              <a:solidFill>
                <a:schemeClr val="tx1"/>
              </a:solidFill>
            </a:endParaRPr>
          </a:p>
        </p:txBody>
      </p:sp>
      <p:sp>
        <p:nvSpPr>
          <p:cNvPr id="137" name="正方形/長方形 136"/>
          <p:cNvSpPr/>
          <p:nvPr/>
        </p:nvSpPr>
        <p:spPr>
          <a:xfrm>
            <a:off x="3522298" y="6931332"/>
            <a:ext cx="409710" cy="431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rPr>
              <a:t>⑦</a:t>
            </a:r>
            <a:endParaRPr kumimoji="1" lang="ja-JP" altLang="en-US" sz="1600" b="1" dirty="0">
              <a:solidFill>
                <a:schemeClr val="tx1"/>
              </a:solidFill>
            </a:endParaRPr>
          </a:p>
        </p:txBody>
      </p:sp>
      <p:sp>
        <p:nvSpPr>
          <p:cNvPr id="138" name="正方形/長方形 137"/>
          <p:cNvSpPr/>
          <p:nvPr/>
        </p:nvSpPr>
        <p:spPr>
          <a:xfrm>
            <a:off x="3491246" y="3912210"/>
            <a:ext cx="409710" cy="431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➊</a:t>
            </a:r>
            <a:endParaRPr kumimoji="1" lang="ja-JP" altLang="en-US" sz="1600" b="1" dirty="0">
              <a:solidFill>
                <a:schemeClr val="tx1"/>
              </a:solidFill>
            </a:endParaRPr>
          </a:p>
        </p:txBody>
      </p:sp>
      <p:sp>
        <p:nvSpPr>
          <p:cNvPr id="141" name="正方形/長方形 140"/>
          <p:cNvSpPr/>
          <p:nvPr/>
        </p:nvSpPr>
        <p:spPr>
          <a:xfrm>
            <a:off x="3585592" y="5699816"/>
            <a:ext cx="409710" cy="431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➋</a:t>
            </a:r>
            <a:endParaRPr kumimoji="1" lang="ja-JP" altLang="en-US" sz="1600" b="1" dirty="0">
              <a:solidFill>
                <a:schemeClr val="tx1"/>
              </a:solidFill>
            </a:endParaRPr>
          </a:p>
        </p:txBody>
      </p:sp>
      <p:sp>
        <p:nvSpPr>
          <p:cNvPr id="143" name="テキスト ボックス 47"/>
          <p:cNvSpPr txBox="1">
            <a:spLocks noChangeArrowheads="1"/>
          </p:cNvSpPr>
          <p:nvPr/>
        </p:nvSpPr>
        <p:spPr bwMode="auto">
          <a:xfrm>
            <a:off x="4907183" y="4417308"/>
            <a:ext cx="86652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smtClean="0">
                <a:latin typeface="ＭＳ Ｐ明朝" panose="02020600040205080304" pitchFamily="18" charset="-128"/>
                <a:ea typeface="ＭＳ Ｐ明朝" panose="02020600040205080304" pitchFamily="18" charset="-128"/>
              </a:rPr>
              <a:t>木津川河口</a:t>
            </a:r>
            <a:endParaRPr lang="ja-JP" altLang="en-US" sz="900" dirty="0">
              <a:latin typeface="ＭＳ Ｐ明朝" panose="02020600040205080304" pitchFamily="18" charset="-128"/>
              <a:ea typeface="ＭＳ Ｐ明朝" panose="02020600040205080304" pitchFamily="18" charset="-128"/>
            </a:endParaRPr>
          </a:p>
        </p:txBody>
      </p:sp>
      <p:sp>
        <p:nvSpPr>
          <p:cNvPr id="144" name="テキスト ボックス 47"/>
          <p:cNvSpPr txBox="1">
            <a:spLocks noChangeArrowheads="1"/>
          </p:cNvSpPr>
          <p:nvPr/>
        </p:nvSpPr>
        <p:spPr bwMode="auto">
          <a:xfrm>
            <a:off x="4987550" y="3652692"/>
            <a:ext cx="8092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a:latin typeface="ＭＳ Ｐ明朝" panose="02020600040205080304" pitchFamily="18" charset="-128"/>
                <a:ea typeface="ＭＳ Ｐ明朝" panose="02020600040205080304" pitchFamily="18" charset="-128"/>
              </a:rPr>
              <a:t>尻</a:t>
            </a:r>
            <a:r>
              <a:rPr lang="ja-JP" altLang="en-US" sz="900" dirty="0" smtClean="0">
                <a:latin typeface="ＭＳ Ｐ明朝" panose="02020600040205080304" pitchFamily="18" charset="-128"/>
                <a:ea typeface="ＭＳ Ｐ明朝" panose="02020600040205080304" pitchFamily="18" charset="-128"/>
              </a:rPr>
              <a:t>無川河口</a:t>
            </a:r>
            <a:endParaRPr lang="ja-JP" altLang="en-US" sz="900" dirty="0">
              <a:latin typeface="ＭＳ Ｐ明朝" panose="02020600040205080304" pitchFamily="18" charset="-128"/>
              <a:ea typeface="ＭＳ Ｐ明朝" panose="02020600040205080304" pitchFamily="18" charset="-128"/>
            </a:endParaRPr>
          </a:p>
        </p:txBody>
      </p:sp>
      <p:sp>
        <p:nvSpPr>
          <p:cNvPr id="145" name="テキスト ボックス 47"/>
          <p:cNvSpPr txBox="1">
            <a:spLocks noChangeArrowheads="1"/>
          </p:cNvSpPr>
          <p:nvPr/>
        </p:nvSpPr>
        <p:spPr bwMode="auto">
          <a:xfrm>
            <a:off x="4678514" y="3320594"/>
            <a:ext cx="803511" cy="23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smtClean="0">
                <a:latin typeface="ＭＳ Ｐ明朝" panose="02020600040205080304" pitchFamily="18" charset="-128"/>
                <a:ea typeface="ＭＳ Ｐ明朝" panose="02020600040205080304" pitchFamily="18" charset="-128"/>
              </a:rPr>
              <a:t>安治川河口</a:t>
            </a:r>
            <a:endParaRPr lang="ja-JP" altLang="en-US" sz="900" dirty="0">
              <a:latin typeface="ＭＳ Ｐ明朝" panose="02020600040205080304" pitchFamily="18" charset="-128"/>
              <a:ea typeface="ＭＳ Ｐ明朝" panose="02020600040205080304" pitchFamily="18" charset="-128"/>
            </a:endParaRPr>
          </a:p>
        </p:txBody>
      </p:sp>
      <p:sp>
        <p:nvSpPr>
          <p:cNvPr id="146" name="テキスト ボックス 47"/>
          <p:cNvSpPr txBox="1">
            <a:spLocks noChangeArrowheads="1"/>
          </p:cNvSpPr>
          <p:nvPr/>
        </p:nvSpPr>
        <p:spPr bwMode="auto">
          <a:xfrm>
            <a:off x="4763166" y="6056898"/>
            <a:ext cx="81631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a:latin typeface="ＭＳ Ｐ明朝" panose="02020600040205080304" pitchFamily="18" charset="-128"/>
                <a:ea typeface="ＭＳ Ｐ明朝" panose="02020600040205080304" pitchFamily="18" charset="-128"/>
              </a:rPr>
              <a:t>石</a:t>
            </a:r>
            <a:r>
              <a:rPr lang="ja-JP" altLang="en-US" sz="900" dirty="0" smtClean="0">
                <a:latin typeface="ＭＳ Ｐ明朝" panose="02020600040205080304" pitchFamily="18" charset="-128"/>
                <a:ea typeface="ＭＳ Ｐ明朝" panose="02020600040205080304" pitchFamily="18" charset="-128"/>
              </a:rPr>
              <a:t>津川河口</a:t>
            </a:r>
            <a:endParaRPr lang="ja-JP" altLang="en-US" sz="900" dirty="0">
              <a:latin typeface="ＭＳ Ｐ明朝" panose="02020600040205080304" pitchFamily="18" charset="-128"/>
              <a:ea typeface="ＭＳ Ｐ明朝" panose="02020600040205080304" pitchFamily="18" charset="-128"/>
            </a:endParaRPr>
          </a:p>
        </p:txBody>
      </p:sp>
      <p:sp>
        <p:nvSpPr>
          <p:cNvPr id="147" name="テキスト ボックス 47"/>
          <p:cNvSpPr txBox="1">
            <a:spLocks noChangeArrowheads="1"/>
          </p:cNvSpPr>
          <p:nvPr/>
        </p:nvSpPr>
        <p:spPr bwMode="auto">
          <a:xfrm>
            <a:off x="4303933" y="6935801"/>
            <a:ext cx="86409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a:latin typeface="ＭＳ Ｐ明朝" panose="02020600040205080304" pitchFamily="18" charset="-128"/>
                <a:ea typeface="ＭＳ Ｐ明朝" panose="02020600040205080304" pitchFamily="18" charset="-128"/>
              </a:rPr>
              <a:t>王子</a:t>
            </a:r>
            <a:r>
              <a:rPr lang="ja-JP" altLang="en-US" sz="900" dirty="0" smtClean="0">
                <a:latin typeface="ＭＳ Ｐ明朝" panose="02020600040205080304" pitchFamily="18" charset="-128"/>
                <a:ea typeface="ＭＳ Ｐ明朝" panose="02020600040205080304" pitchFamily="18" charset="-128"/>
              </a:rPr>
              <a:t>川河口</a:t>
            </a:r>
            <a:endParaRPr lang="ja-JP" altLang="en-US" sz="900" dirty="0">
              <a:latin typeface="ＭＳ Ｐ明朝" panose="02020600040205080304" pitchFamily="18" charset="-128"/>
              <a:ea typeface="ＭＳ Ｐ明朝" panose="02020600040205080304" pitchFamily="18" charset="-128"/>
            </a:endParaRPr>
          </a:p>
        </p:txBody>
      </p:sp>
      <p:sp>
        <p:nvSpPr>
          <p:cNvPr id="148" name="テキスト ボックス 47"/>
          <p:cNvSpPr txBox="1">
            <a:spLocks noChangeArrowheads="1"/>
          </p:cNvSpPr>
          <p:nvPr/>
        </p:nvSpPr>
        <p:spPr bwMode="auto">
          <a:xfrm>
            <a:off x="3899071" y="7281034"/>
            <a:ext cx="81288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smtClean="0">
                <a:latin typeface="ＭＳ Ｐ明朝" panose="02020600040205080304" pitchFamily="18" charset="-128"/>
                <a:ea typeface="ＭＳ Ｐ明朝" panose="02020600040205080304" pitchFamily="18" charset="-128"/>
              </a:rPr>
              <a:t>大津川河口</a:t>
            </a:r>
            <a:endParaRPr lang="ja-JP" altLang="en-US" sz="900" dirty="0">
              <a:latin typeface="ＭＳ Ｐ明朝" panose="02020600040205080304" pitchFamily="18" charset="-128"/>
              <a:ea typeface="ＭＳ Ｐ明朝" panose="02020600040205080304" pitchFamily="18" charset="-128"/>
            </a:endParaRPr>
          </a:p>
        </p:txBody>
      </p:sp>
      <p:sp>
        <p:nvSpPr>
          <p:cNvPr id="14" name="正方形/長方形 13"/>
          <p:cNvSpPr/>
          <p:nvPr/>
        </p:nvSpPr>
        <p:spPr>
          <a:xfrm>
            <a:off x="5218544" y="5391501"/>
            <a:ext cx="192741" cy="19259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rPr>
              <a:t>１</a:t>
            </a:r>
            <a:endParaRPr kumimoji="1" lang="ja-JP" altLang="en-US" sz="1400" b="1" dirty="0">
              <a:solidFill>
                <a:schemeClr val="tx1"/>
              </a:solidFill>
            </a:endParaRPr>
          </a:p>
        </p:txBody>
      </p:sp>
      <p:sp>
        <p:nvSpPr>
          <p:cNvPr id="57" name="テキスト ボックス 56"/>
          <p:cNvSpPr txBox="1"/>
          <p:nvPr/>
        </p:nvSpPr>
        <p:spPr>
          <a:xfrm>
            <a:off x="42672" y="2640360"/>
            <a:ext cx="3333792" cy="2772554"/>
          </a:xfrm>
          <a:prstGeom prst="rect">
            <a:avLst/>
          </a:prstGeom>
          <a:noFill/>
          <a:ln w="9525">
            <a:noFill/>
          </a:ln>
        </p:spPr>
        <p:txBody>
          <a:bodyPr wrap="square" rtlCol="0">
            <a:spAutoFit/>
          </a:bodyPr>
          <a:lstStyle/>
          <a:p>
            <a:pPr marL="174625">
              <a:lnSpc>
                <a:spcPts val="1600"/>
              </a:lnSpc>
              <a:spcBef>
                <a:spcPts val="300"/>
              </a:spcBef>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調査日時</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a:lnSpc>
                <a:spcPts val="1600"/>
              </a:lnSpc>
            </a:pP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　　晴天</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日</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調査　平成</a:t>
            </a:r>
            <a:r>
              <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rPr>
              <a:t>30</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年９月７日、</a:t>
            </a:r>
            <a:r>
              <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rPr>
              <a:t>10</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月</a:t>
            </a:r>
            <a:r>
              <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rPr>
              <a:t>15</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日</a:t>
            </a:r>
            <a:endPar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600"/>
              </a:lnSpc>
            </a:pP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降雨</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日</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調査　平成</a:t>
            </a:r>
            <a:r>
              <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rPr>
              <a:t>30</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年</a:t>
            </a:r>
            <a:r>
              <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rPr>
              <a:t>10</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月４日、</a:t>
            </a:r>
            <a:r>
              <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rPr>
              <a:t>11</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月</a:t>
            </a:r>
            <a:r>
              <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rPr>
              <a:t>22</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日</a:t>
            </a:r>
            <a:endPar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 調査地点</a:t>
            </a:r>
            <a:endPar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600"/>
              </a:lnSpc>
            </a:pP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　  地点①～⑦</a:t>
            </a:r>
            <a:endPar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 調査項目</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4625">
              <a:lnSpc>
                <a:spcPts val="1600"/>
              </a:lnSpc>
            </a:pP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u="sng" dirty="0" smtClean="0">
                <a:latin typeface="ＭＳ Ｐ明朝" panose="02020600040205080304" pitchFamily="18" charset="-128"/>
                <a:ea typeface="ＭＳ Ｐ明朝" panose="02020600040205080304" pitchFamily="18" charset="-128"/>
                <a:cs typeface="Meiryo UI" panose="020B0604030504040204" pitchFamily="50" charset="-128"/>
              </a:rPr>
              <a:t>水質調査（表層 </a:t>
            </a:r>
            <a:r>
              <a:rPr lang="en-US" altLang="ja-JP" sz="1200" u="sng" dirty="0" smtClean="0">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200" u="sng" dirty="0" smtClean="0">
                <a:latin typeface="ＭＳ Ｐ明朝" panose="02020600040205080304" pitchFamily="18" charset="-128"/>
                <a:ea typeface="ＭＳ Ｐ明朝" panose="02020600040205080304" pitchFamily="18" charset="-128"/>
                <a:cs typeface="Meiryo UI" panose="020B0604030504040204" pitchFamily="50" charset="-128"/>
              </a:rPr>
              <a:t>一部底層）</a:t>
            </a:r>
            <a:endParaRPr lang="en-US" altLang="ja-JP" sz="1200" u="sng"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600"/>
              </a:lnSpc>
            </a:pPr>
            <a:r>
              <a:rPr lang="ja-JP" altLang="en-US" sz="1200" spc="-100" dirty="0" smtClean="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spc="-50" dirty="0" smtClean="0">
                <a:latin typeface="ＭＳ Ｐ明朝" panose="02020600040205080304" pitchFamily="18" charset="-128"/>
                <a:ea typeface="ＭＳ Ｐ明朝" panose="02020600040205080304" pitchFamily="18" charset="-128"/>
                <a:cs typeface="Meiryo UI" panose="020B0604030504040204" pitchFamily="50" charset="-128"/>
              </a:rPr>
              <a:t>水温</a:t>
            </a:r>
            <a:r>
              <a:rPr lang="ja-JP" altLang="en-US" sz="1200" spc="-50" dirty="0">
                <a:latin typeface="ＭＳ Ｐ明朝" panose="02020600040205080304" pitchFamily="18" charset="-128"/>
                <a:ea typeface="ＭＳ Ｐ明朝" panose="02020600040205080304" pitchFamily="18" charset="-128"/>
                <a:cs typeface="Meiryo UI" panose="020B0604030504040204" pitchFamily="50" charset="-128"/>
              </a:rPr>
              <a:t>、塩分濃度、</a:t>
            </a:r>
            <a:r>
              <a:rPr lang="en-US" altLang="ja-JP" sz="1200" spc="-50" dirty="0" smtClean="0">
                <a:latin typeface="ＭＳ Ｐ明朝" panose="02020600040205080304" pitchFamily="18" charset="-128"/>
                <a:ea typeface="ＭＳ Ｐ明朝" panose="02020600040205080304" pitchFamily="18" charset="-128"/>
                <a:cs typeface="Meiryo UI" panose="020B0604030504040204" pitchFamily="50" charset="-128"/>
              </a:rPr>
              <a:t>DO</a:t>
            </a:r>
            <a:r>
              <a:rPr lang="ja-JP" altLang="en-US" sz="1200" spc="-50" dirty="0" smtClean="0">
                <a:latin typeface="ＭＳ Ｐ明朝" panose="02020600040205080304" pitchFamily="18" charset="-128"/>
                <a:ea typeface="ＭＳ Ｐ明朝" panose="02020600040205080304" pitchFamily="18" charset="-128"/>
                <a:cs typeface="Meiryo UI" panose="020B0604030504040204" pitchFamily="50" charset="-128"/>
              </a:rPr>
              <a:t>（溶存酸素量）、</a:t>
            </a:r>
            <a:endParaRPr lang="en-US" altLang="ja-JP" sz="1200" spc="-5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600"/>
              </a:lnSpc>
            </a:pPr>
            <a:r>
              <a:rPr lang="ja-JP" altLang="en-US" sz="1200" spc="-5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spc="-50" dirty="0" smtClean="0">
                <a:latin typeface="ＭＳ Ｐ明朝" panose="02020600040205080304" pitchFamily="18" charset="-128"/>
                <a:ea typeface="ＭＳ Ｐ明朝" panose="02020600040205080304" pitchFamily="18" charset="-128"/>
                <a:cs typeface="Meiryo UI" panose="020B0604030504040204" pitchFamily="50" charset="-128"/>
              </a:rPr>
              <a:t>　 </a:t>
            </a:r>
            <a:r>
              <a:rPr lang="en-US" altLang="ja-JP" sz="1200" spc="-50" dirty="0" smtClean="0">
                <a:latin typeface="ＭＳ Ｐ明朝" panose="02020600040205080304" pitchFamily="18" charset="-128"/>
                <a:ea typeface="ＭＳ Ｐ明朝" panose="02020600040205080304" pitchFamily="18" charset="-128"/>
                <a:cs typeface="Meiryo UI" panose="020B0604030504040204" pitchFamily="50" charset="-128"/>
              </a:rPr>
              <a:t>COD</a:t>
            </a:r>
            <a:r>
              <a:rPr lang="ja-JP" altLang="en-US" sz="1200" spc="-50" dirty="0" smtClean="0">
                <a:latin typeface="ＭＳ Ｐ明朝" panose="02020600040205080304" pitchFamily="18" charset="-128"/>
                <a:ea typeface="ＭＳ Ｐ明朝" panose="02020600040205080304" pitchFamily="18" charset="-128"/>
                <a:cs typeface="Meiryo UI" panose="020B0604030504040204" pitchFamily="50" charset="-128"/>
              </a:rPr>
              <a:t>（化学的酸素要求量）、</a:t>
            </a:r>
            <a:endParaRPr lang="en-US" altLang="ja-JP" sz="1200" spc="-50" dirty="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600"/>
              </a:lnSpc>
            </a:pPr>
            <a:r>
              <a:rPr lang="ja-JP" altLang="en-US" sz="1200" spc="-10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spc="-100" dirty="0" smtClean="0">
                <a:latin typeface="ＭＳ Ｐ明朝" panose="02020600040205080304" pitchFamily="18" charset="-128"/>
                <a:ea typeface="ＭＳ Ｐ明朝" panose="02020600040205080304" pitchFamily="18" charset="-128"/>
                <a:cs typeface="Meiryo UI" panose="020B0604030504040204" pitchFamily="50" charset="-128"/>
              </a:rPr>
              <a:t> 全窒素</a:t>
            </a:r>
            <a:r>
              <a:rPr lang="ja-JP" altLang="en-US" sz="1200" spc="-100" dirty="0">
                <a:latin typeface="ＭＳ Ｐ明朝" panose="02020600040205080304" pitchFamily="18" charset="-128"/>
                <a:ea typeface="ＭＳ Ｐ明朝" panose="02020600040205080304" pitchFamily="18" charset="-128"/>
                <a:cs typeface="Meiryo UI" panose="020B0604030504040204" pitchFamily="50" charset="-128"/>
              </a:rPr>
              <a:t>、各態窒素、全</a:t>
            </a:r>
            <a:r>
              <a:rPr lang="ja-JP" altLang="en-US" sz="1200" spc="-100" dirty="0" err="1">
                <a:latin typeface="ＭＳ Ｐ明朝" panose="02020600040205080304" pitchFamily="18" charset="-128"/>
                <a:ea typeface="ＭＳ Ｐ明朝" panose="02020600040205080304" pitchFamily="18" charset="-128"/>
                <a:cs typeface="Meiryo UI" panose="020B0604030504040204" pitchFamily="50" charset="-128"/>
              </a:rPr>
              <a:t>りん</a:t>
            </a:r>
            <a:r>
              <a:rPr lang="ja-JP" altLang="en-US" sz="1200" spc="-100" dirty="0">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200" spc="-100" dirty="0" err="1">
                <a:latin typeface="ＭＳ Ｐ明朝" panose="02020600040205080304" pitchFamily="18" charset="-128"/>
                <a:ea typeface="ＭＳ Ｐ明朝" panose="02020600040205080304" pitchFamily="18" charset="-128"/>
                <a:cs typeface="Meiryo UI" panose="020B0604030504040204" pitchFamily="50" charset="-128"/>
              </a:rPr>
              <a:t>りん</a:t>
            </a:r>
            <a:r>
              <a:rPr lang="ja-JP" altLang="en-US" sz="1200" spc="-100" dirty="0">
                <a:latin typeface="ＭＳ Ｐ明朝" panose="02020600040205080304" pitchFamily="18" charset="-128"/>
                <a:ea typeface="ＭＳ Ｐ明朝" panose="02020600040205080304" pitchFamily="18" charset="-128"/>
                <a:cs typeface="Meiryo UI" panose="020B0604030504040204" pitchFamily="50" charset="-128"/>
              </a:rPr>
              <a:t>酸性りん </a:t>
            </a:r>
            <a:r>
              <a:rPr lang="ja-JP" altLang="en-US" sz="1200" spc="-100" dirty="0" smtClean="0">
                <a:latin typeface="ＭＳ Ｐ明朝" panose="02020600040205080304" pitchFamily="18" charset="-128"/>
                <a:ea typeface="ＭＳ Ｐ明朝" panose="02020600040205080304" pitchFamily="18" charset="-128"/>
                <a:cs typeface="Meiryo UI" panose="020B0604030504040204" pitchFamily="50" charset="-128"/>
              </a:rPr>
              <a:t>等</a:t>
            </a:r>
            <a:endParaRPr lang="en-US" altLang="ja-JP" sz="1200" spc="-1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6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 調査方法</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4625">
              <a:lnSpc>
                <a:spcPts val="1600"/>
              </a:lnSpc>
            </a:pP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　岸壁</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・橋梁からの現地調査及び採</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水</a:t>
            </a:r>
            <a:endParaRPr lang="en-US" altLang="ja-JP" sz="1200" spc="-100" dirty="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700"/>
              </a:lnSpc>
            </a:pPr>
            <a:endPar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66" name="テキスト ボックス 65"/>
          <p:cNvSpPr txBox="1"/>
          <p:nvPr/>
        </p:nvSpPr>
        <p:spPr>
          <a:xfrm>
            <a:off x="2962967" y="8833048"/>
            <a:ext cx="2861769" cy="528350"/>
          </a:xfrm>
          <a:prstGeom prst="rect">
            <a:avLst/>
          </a:prstGeom>
          <a:noFill/>
          <a:ln w="9525">
            <a:noFill/>
          </a:ln>
        </p:spPr>
        <p:txBody>
          <a:bodyPr wrap="square" rtlCol="0">
            <a:spAutoFit/>
          </a:bodyPr>
          <a:lstStyle/>
          <a:p>
            <a:pPr marL="174625" algn="ctr">
              <a:lnSpc>
                <a:spcPts val="1700"/>
              </a:lnSpc>
            </a:pP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 図２　調査地点</a:t>
            </a:r>
            <a:endPar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endParaRPr>
          </a:p>
          <a:p>
            <a:pPr marL="174625" algn="ctr">
              <a:lnSpc>
                <a:spcPts val="1700"/>
              </a:lnSpc>
            </a:pPr>
            <a:r>
              <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➊</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➋は府の常時監視地点</a:t>
            </a:r>
          </a:p>
        </p:txBody>
      </p:sp>
      <p:sp>
        <p:nvSpPr>
          <p:cNvPr id="69" name="テキスト ボックス 68"/>
          <p:cNvSpPr txBox="1"/>
          <p:nvPr/>
        </p:nvSpPr>
        <p:spPr>
          <a:xfrm>
            <a:off x="471921" y="9049159"/>
            <a:ext cx="2212114" cy="281808"/>
          </a:xfrm>
          <a:prstGeom prst="rect">
            <a:avLst/>
          </a:prstGeom>
          <a:noFill/>
          <a:ln w="9525">
            <a:noFill/>
          </a:ln>
        </p:spPr>
        <p:txBody>
          <a:bodyPr wrap="square" rtlCol="0">
            <a:spAutoFit/>
          </a:bodyPr>
          <a:lstStyle/>
          <a:p>
            <a:pPr marL="174625" algn="ctr">
              <a:lnSpc>
                <a:spcPts val="1700"/>
              </a:lnSpc>
            </a:pP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図</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１</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　採水時の状況</a:t>
            </a:r>
            <a:endPar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191" name="角丸四角形 190"/>
          <p:cNvSpPr/>
          <p:nvPr/>
        </p:nvSpPr>
        <p:spPr>
          <a:xfrm>
            <a:off x="6112768" y="2484049"/>
            <a:ext cx="6635514" cy="6947372"/>
          </a:xfrm>
          <a:prstGeom prst="roundRect">
            <a:avLst>
              <a:gd name="adj" fmla="val 5670"/>
            </a:avLst>
          </a:prstGeom>
          <a:noFill/>
          <a:ln w="3810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2" name="テキスト ボックス 191"/>
          <p:cNvSpPr txBox="1"/>
          <p:nvPr/>
        </p:nvSpPr>
        <p:spPr>
          <a:xfrm>
            <a:off x="6393475" y="2341295"/>
            <a:ext cx="3391701" cy="276999"/>
          </a:xfrm>
          <a:prstGeom prst="rect">
            <a:avLst/>
          </a:prstGeom>
          <a:solidFill>
            <a:srgbClr val="0000FF"/>
          </a:solidFill>
          <a:ln w="9525">
            <a:noFill/>
          </a:ln>
        </p:spPr>
        <p:txBody>
          <a:bodyPr wrap="square" rtlCol="0">
            <a:spAutoFit/>
          </a:bodyPr>
          <a:lstStyle/>
          <a:p>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（２）堺旧港における栄養塩類実態詳細調査</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5" name="テキスト ボックス 224"/>
          <p:cNvSpPr txBox="1"/>
          <p:nvPr/>
        </p:nvSpPr>
        <p:spPr>
          <a:xfrm>
            <a:off x="6112768" y="2628741"/>
            <a:ext cx="3333792" cy="3144451"/>
          </a:xfrm>
          <a:prstGeom prst="rect">
            <a:avLst/>
          </a:prstGeom>
          <a:noFill/>
          <a:ln w="9525">
            <a:noFill/>
          </a:ln>
        </p:spPr>
        <p:txBody>
          <a:bodyPr wrap="square" rtlCol="0">
            <a:spAutoFit/>
          </a:bodyPr>
          <a:lstStyle/>
          <a:p>
            <a:pPr marL="174625">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調査</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日時</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晴天日調査</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平成</a:t>
            </a:r>
            <a:r>
              <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rPr>
              <a:t>30</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年</a:t>
            </a:r>
            <a:r>
              <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rPr>
              <a:t>10</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月</a:t>
            </a:r>
            <a:r>
              <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rPr>
              <a:t>13</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日</a:t>
            </a:r>
            <a:endPar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700"/>
              </a:lnSpc>
            </a:pP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降雨</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日</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調査</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平成</a:t>
            </a:r>
            <a:r>
              <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rPr>
              <a:t>30</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年９月１日</a:t>
            </a:r>
            <a:endPar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〇 調査地点</a:t>
            </a:r>
            <a:endPar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700"/>
              </a:lnSpc>
            </a:pP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　　地点 </a:t>
            </a:r>
            <a:r>
              <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rPr>
              <a:t>1 ⃣</a:t>
            </a:r>
            <a:endPar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 調査項目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latin typeface="ＭＳ Ｐ明朝" panose="02020600040205080304" pitchFamily="18" charset="-128"/>
                <a:ea typeface="ＭＳ Ｐ明朝" panose="02020600040205080304" pitchFamily="18" charset="-128"/>
                <a:cs typeface="Meiryo UI" panose="020B0604030504040204" pitchFamily="50" charset="-128"/>
              </a:rPr>
              <a:t>水質調査（表層及び底層）</a:t>
            </a:r>
            <a:endParaRPr lang="en-US" altLang="ja-JP" sz="1200" u="sng"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700"/>
              </a:lnSpc>
            </a:pPr>
            <a:r>
              <a:rPr lang="ja-JP" altLang="en-US" sz="1200" spc="-10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spc="-100" dirty="0" smtClean="0">
                <a:latin typeface="ＭＳ Ｐ明朝" panose="02020600040205080304" pitchFamily="18" charset="-128"/>
                <a:ea typeface="ＭＳ Ｐ明朝" panose="02020600040205080304" pitchFamily="18" charset="-128"/>
                <a:cs typeface="Meiryo UI" panose="020B0604030504040204" pitchFamily="50" charset="-128"/>
              </a:rPr>
              <a:t>　 水温、塩分濃度、</a:t>
            </a:r>
            <a:r>
              <a:rPr lang="en-US" altLang="ja-JP" sz="1200" spc="-100" dirty="0" smtClean="0">
                <a:latin typeface="ＭＳ Ｐ明朝" panose="02020600040205080304" pitchFamily="18" charset="-128"/>
                <a:ea typeface="ＭＳ Ｐ明朝" panose="02020600040205080304" pitchFamily="18" charset="-128"/>
                <a:cs typeface="Meiryo UI" panose="020B0604030504040204" pitchFamily="50" charset="-128"/>
              </a:rPr>
              <a:t>DO</a:t>
            </a:r>
            <a:r>
              <a:rPr lang="ja-JP" altLang="en-US" sz="1200" spc="-100" dirty="0" err="1" smtClean="0">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200" spc="-100" dirty="0" smtClean="0">
                <a:latin typeface="ＭＳ Ｐ明朝" panose="02020600040205080304" pitchFamily="18" charset="-128"/>
                <a:ea typeface="ＭＳ Ｐ明朝" panose="02020600040205080304" pitchFamily="18" charset="-128"/>
                <a:cs typeface="Meiryo UI" panose="020B0604030504040204" pitchFamily="50" charset="-128"/>
              </a:rPr>
              <a:t>クロロフィル</a:t>
            </a:r>
            <a:r>
              <a:rPr lang="en-US" altLang="ja-JP" sz="1200" spc="-100" dirty="0" smtClean="0">
                <a:latin typeface="ＭＳ Ｐ明朝" panose="02020600040205080304" pitchFamily="18" charset="-128"/>
                <a:ea typeface="ＭＳ Ｐ明朝" panose="02020600040205080304" pitchFamily="18" charset="-128"/>
                <a:cs typeface="Meiryo UI" panose="020B0604030504040204" pitchFamily="50" charset="-128"/>
              </a:rPr>
              <a:t>a</a:t>
            </a:r>
            <a:r>
              <a:rPr lang="ja-JP" altLang="en-US" sz="1200" spc="-100" dirty="0" err="1" smtClean="0">
                <a:latin typeface="ＭＳ Ｐ明朝" panose="02020600040205080304" pitchFamily="18" charset="-128"/>
                <a:ea typeface="ＭＳ Ｐ明朝" panose="02020600040205080304" pitchFamily="18" charset="-128"/>
                <a:cs typeface="Meiryo UI" panose="020B0604030504040204" pitchFamily="50" charset="-128"/>
              </a:rPr>
              <a:t>、</a:t>
            </a:r>
            <a:endParaRPr lang="en-US" altLang="ja-JP" sz="1200" spc="-1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700"/>
              </a:lnSpc>
            </a:pPr>
            <a:r>
              <a:rPr lang="ja-JP" altLang="en-US" sz="1200" spc="-10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spc="-100" dirty="0" smtClean="0">
                <a:latin typeface="ＭＳ Ｐ明朝" panose="02020600040205080304" pitchFamily="18" charset="-128"/>
                <a:ea typeface="ＭＳ Ｐ明朝" panose="02020600040205080304" pitchFamily="18" charset="-128"/>
                <a:cs typeface="Meiryo UI" panose="020B0604030504040204" pitchFamily="50" charset="-128"/>
              </a:rPr>
              <a:t>　 全窒素、各態窒素、全</a:t>
            </a:r>
            <a:r>
              <a:rPr lang="ja-JP" altLang="en-US" sz="1200" spc="-100" dirty="0" err="1" smtClean="0">
                <a:latin typeface="ＭＳ Ｐ明朝" panose="02020600040205080304" pitchFamily="18" charset="-128"/>
                <a:ea typeface="ＭＳ Ｐ明朝" panose="02020600040205080304" pitchFamily="18" charset="-128"/>
                <a:cs typeface="Meiryo UI" panose="020B0604030504040204" pitchFamily="50" charset="-128"/>
              </a:rPr>
              <a:t>りん</a:t>
            </a:r>
            <a:r>
              <a:rPr lang="ja-JP" altLang="en-US" sz="1200" spc="-100" dirty="0" smtClean="0">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200" spc="-100" dirty="0" err="1" smtClean="0">
                <a:latin typeface="ＭＳ Ｐ明朝" panose="02020600040205080304" pitchFamily="18" charset="-128"/>
                <a:ea typeface="ＭＳ Ｐ明朝" panose="02020600040205080304" pitchFamily="18" charset="-128"/>
                <a:cs typeface="Meiryo UI" panose="020B0604030504040204" pitchFamily="50" charset="-128"/>
              </a:rPr>
              <a:t>りん</a:t>
            </a:r>
            <a:r>
              <a:rPr lang="ja-JP" altLang="en-US" sz="1200" spc="-100" dirty="0" smtClean="0">
                <a:latin typeface="ＭＳ Ｐ明朝" panose="02020600040205080304" pitchFamily="18" charset="-128"/>
                <a:ea typeface="ＭＳ Ｐ明朝" panose="02020600040205080304" pitchFamily="18" charset="-128"/>
                <a:cs typeface="Meiryo UI" panose="020B0604030504040204" pitchFamily="50" charset="-128"/>
              </a:rPr>
              <a:t>酸性りん 等</a:t>
            </a:r>
            <a:endParaRPr lang="en-US" altLang="ja-JP" sz="1200" spc="-1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700"/>
              </a:lnSpc>
            </a:pPr>
            <a:r>
              <a:rPr lang="ja-JP" altLang="en-US" sz="1200" spc="-10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spc="-100" dirty="0" smtClean="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u="sng" spc="-100" dirty="0" smtClean="0">
                <a:latin typeface="ＭＳ Ｐ明朝" panose="02020600040205080304" pitchFamily="18" charset="-128"/>
                <a:ea typeface="ＭＳ Ｐ明朝" panose="02020600040205080304" pitchFamily="18" charset="-128"/>
                <a:cs typeface="Meiryo UI" panose="020B0604030504040204" pitchFamily="50" charset="-128"/>
              </a:rPr>
              <a:t>底質調査</a:t>
            </a:r>
            <a:endParaRPr lang="en-US" altLang="ja-JP" sz="1200" u="sng" spc="-1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700"/>
              </a:lnSpc>
            </a:pPr>
            <a:r>
              <a:rPr lang="ja-JP" altLang="en-US" sz="1200" spc="-100" dirty="0" smtClean="0">
                <a:latin typeface="ＭＳ Ｐ明朝" panose="02020600040205080304" pitchFamily="18" charset="-128"/>
                <a:ea typeface="ＭＳ Ｐ明朝" panose="02020600040205080304" pitchFamily="18" charset="-128"/>
                <a:cs typeface="Meiryo UI" panose="020B0604030504040204" pitchFamily="50" charset="-128"/>
              </a:rPr>
              <a:t>　　 強熱減量、</a:t>
            </a:r>
            <a:r>
              <a:rPr lang="en-US" altLang="ja-JP" sz="1200" spc="-100" dirty="0" smtClean="0">
                <a:latin typeface="ＭＳ Ｐ明朝" panose="02020600040205080304" pitchFamily="18" charset="-128"/>
                <a:ea typeface="ＭＳ Ｐ明朝" panose="02020600040205080304" pitchFamily="18" charset="-128"/>
                <a:cs typeface="Meiryo UI" panose="020B0604030504040204" pitchFamily="50" charset="-128"/>
              </a:rPr>
              <a:t>TOC</a:t>
            </a:r>
            <a:r>
              <a:rPr lang="ja-JP" altLang="en-US" sz="1200" spc="-100" dirty="0" smtClean="0">
                <a:latin typeface="ＭＳ Ｐ明朝" panose="02020600040205080304" pitchFamily="18" charset="-128"/>
                <a:ea typeface="ＭＳ Ｐ明朝" panose="02020600040205080304" pitchFamily="18" charset="-128"/>
                <a:cs typeface="Meiryo UI" panose="020B0604030504040204" pitchFamily="50" charset="-128"/>
              </a:rPr>
              <a:t>（全有機炭素）、</a:t>
            </a:r>
            <a:r>
              <a:rPr lang="en-US" altLang="ja-JP" sz="1200" spc="-100" dirty="0" smtClean="0">
                <a:latin typeface="ＭＳ Ｐ明朝" panose="02020600040205080304" pitchFamily="18" charset="-128"/>
                <a:ea typeface="ＭＳ Ｐ明朝" panose="02020600040205080304" pitchFamily="18" charset="-128"/>
                <a:cs typeface="Meiryo UI" panose="020B0604030504040204" pitchFamily="50" charset="-128"/>
              </a:rPr>
              <a:t>COD</a:t>
            </a:r>
            <a:r>
              <a:rPr lang="ja-JP" altLang="en-US" sz="1200" spc="-100" dirty="0" err="1" smtClean="0">
                <a:latin typeface="ＭＳ Ｐ明朝" panose="02020600040205080304" pitchFamily="18" charset="-128"/>
                <a:ea typeface="ＭＳ Ｐ明朝" panose="02020600040205080304" pitchFamily="18" charset="-128"/>
                <a:cs typeface="Meiryo UI" panose="020B0604030504040204" pitchFamily="50" charset="-128"/>
              </a:rPr>
              <a:t>、</a:t>
            </a:r>
            <a:endParaRPr lang="en-US" altLang="ja-JP" sz="1200" spc="-1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700"/>
              </a:lnSpc>
            </a:pPr>
            <a:r>
              <a:rPr lang="ja-JP" altLang="en-US" sz="1200" spc="-10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spc="-100" dirty="0" smtClean="0">
                <a:latin typeface="ＭＳ Ｐ明朝" panose="02020600040205080304" pitchFamily="18" charset="-128"/>
                <a:ea typeface="ＭＳ Ｐ明朝" panose="02020600040205080304" pitchFamily="18" charset="-128"/>
                <a:cs typeface="Meiryo UI" panose="020B0604030504040204" pitchFamily="50" charset="-128"/>
              </a:rPr>
              <a:t>　 全窒素、各態窒素</a:t>
            </a:r>
            <a:r>
              <a:rPr lang="ja-JP" altLang="en-US" sz="1200" spc="-100" dirty="0">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200" spc="-100" dirty="0" smtClean="0">
                <a:latin typeface="ＭＳ Ｐ明朝" panose="02020600040205080304" pitchFamily="18" charset="-128"/>
                <a:ea typeface="ＭＳ Ｐ明朝" panose="02020600040205080304" pitchFamily="18" charset="-128"/>
                <a:cs typeface="Meiryo UI" panose="020B0604030504040204" pitchFamily="50" charset="-128"/>
              </a:rPr>
              <a:t>全</a:t>
            </a:r>
            <a:r>
              <a:rPr lang="ja-JP" altLang="en-US" sz="1200" spc="-100" dirty="0" err="1">
                <a:latin typeface="ＭＳ Ｐ明朝" panose="02020600040205080304" pitchFamily="18" charset="-128"/>
                <a:ea typeface="ＭＳ Ｐ明朝" panose="02020600040205080304" pitchFamily="18" charset="-128"/>
                <a:cs typeface="Meiryo UI" panose="020B0604030504040204" pitchFamily="50" charset="-128"/>
              </a:rPr>
              <a:t>りん</a:t>
            </a:r>
            <a:r>
              <a:rPr lang="ja-JP" altLang="en-US" sz="1200" spc="-100" dirty="0">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200" spc="-100" dirty="0" err="1">
                <a:latin typeface="ＭＳ Ｐ明朝" panose="02020600040205080304" pitchFamily="18" charset="-128"/>
                <a:ea typeface="ＭＳ Ｐ明朝" panose="02020600040205080304" pitchFamily="18" charset="-128"/>
                <a:cs typeface="Meiryo UI" panose="020B0604030504040204" pitchFamily="50" charset="-128"/>
              </a:rPr>
              <a:t>りん</a:t>
            </a:r>
            <a:r>
              <a:rPr lang="ja-JP" altLang="en-US" sz="1200" spc="-100" dirty="0">
                <a:latin typeface="ＭＳ Ｐ明朝" panose="02020600040205080304" pitchFamily="18" charset="-128"/>
                <a:ea typeface="ＭＳ Ｐ明朝" panose="02020600040205080304" pitchFamily="18" charset="-128"/>
                <a:cs typeface="Meiryo UI" panose="020B0604030504040204" pitchFamily="50" charset="-128"/>
              </a:rPr>
              <a:t>酸性りん </a:t>
            </a:r>
            <a:r>
              <a:rPr lang="ja-JP" altLang="en-US" sz="1200" spc="-100" dirty="0" smtClean="0">
                <a:latin typeface="ＭＳ Ｐ明朝" panose="02020600040205080304" pitchFamily="18" charset="-128"/>
                <a:ea typeface="ＭＳ Ｐ明朝" panose="02020600040205080304" pitchFamily="18" charset="-128"/>
                <a:cs typeface="Meiryo UI" panose="020B0604030504040204" pitchFamily="50" charset="-128"/>
              </a:rPr>
              <a:t>等</a:t>
            </a:r>
            <a:endParaRPr lang="en-US" altLang="ja-JP" sz="1200" spc="-1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〇 調査方法</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4625">
              <a:lnSpc>
                <a:spcPts val="1700"/>
              </a:lnSpc>
            </a:pP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　船舶を用いた現地調査及び採水・採泥</a:t>
            </a:r>
            <a:endPar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endParaRPr>
          </a:p>
        </p:txBody>
      </p:sp>
      <p:pic>
        <p:nvPicPr>
          <p:cNvPr id="5" name="図 4"/>
          <p:cNvPicPr>
            <a:picLocks noChangeAspect="1"/>
          </p:cNvPicPr>
          <p:nvPr/>
        </p:nvPicPr>
        <p:blipFill>
          <a:blip r:embed="rId6"/>
          <a:stretch>
            <a:fillRect/>
          </a:stretch>
        </p:blipFill>
        <p:spPr>
          <a:xfrm>
            <a:off x="424136" y="5160640"/>
            <a:ext cx="2555096" cy="1794063"/>
          </a:xfrm>
          <a:prstGeom prst="rect">
            <a:avLst/>
          </a:prstGeom>
        </p:spPr>
      </p:pic>
      <p:pic>
        <p:nvPicPr>
          <p:cNvPr id="7" name="図 6"/>
          <p:cNvPicPr>
            <a:picLocks noChangeAspect="1"/>
          </p:cNvPicPr>
          <p:nvPr/>
        </p:nvPicPr>
        <p:blipFill>
          <a:blip r:embed="rId7"/>
          <a:stretch>
            <a:fillRect/>
          </a:stretch>
        </p:blipFill>
        <p:spPr>
          <a:xfrm>
            <a:off x="437349" y="7032935"/>
            <a:ext cx="2529474" cy="2002694"/>
          </a:xfrm>
          <a:prstGeom prst="rect">
            <a:avLst/>
          </a:prstGeom>
        </p:spPr>
      </p:pic>
      <p:pic>
        <p:nvPicPr>
          <p:cNvPr id="11" name="図 10"/>
          <p:cNvPicPr>
            <a:picLocks noChangeAspect="1"/>
          </p:cNvPicPr>
          <p:nvPr/>
        </p:nvPicPr>
        <p:blipFill>
          <a:blip r:embed="rId8"/>
          <a:stretch>
            <a:fillRect/>
          </a:stretch>
        </p:blipFill>
        <p:spPr>
          <a:xfrm>
            <a:off x="6510600" y="5664696"/>
            <a:ext cx="5722848" cy="3384375"/>
          </a:xfrm>
          <a:prstGeom prst="rect">
            <a:avLst/>
          </a:prstGeom>
        </p:spPr>
      </p:pic>
      <p:pic>
        <p:nvPicPr>
          <p:cNvPr id="20" name="図 19"/>
          <p:cNvPicPr>
            <a:picLocks noChangeAspect="1"/>
          </p:cNvPicPr>
          <p:nvPr/>
        </p:nvPicPr>
        <p:blipFill>
          <a:blip r:embed="rId9"/>
          <a:stretch>
            <a:fillRect/>
          </a:stretch>
        </p:blipFill>
        <p:spPr>
          <a:xfrm>
            <a:off x="9546428" y="2765788"/>
            <a:ext cx="3021332" cy="1962804"/>
          </a:xfrm>
          <a:prstGeom prst="rect">
            <a:avLst/>
          </a:prstGeom>
        </p:spPr>
      </p:pic>
      <p:sp>
        <p:nvSpPr>
          <p:cNvPr id="227" name="四角形吹き出し 226"/>
          <p:cNvSpPr/>
          <p:nvPr/>
        </p:nvSpPr>
        <p:spPr>
          <a:xfrm>
            <a:off x="9521363" y="4830625"/>
            <a:ext cx="3065769" cy="2249194"/>
          </a:xfrm>
          <a:prstGeom prst="wedgeRectCallout">
            <a:avLst>
              <a:gd name="adj1" fmla="val 483"/>
              <a:gd name="adj2" fmla="val 64156"/>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8" name="図 227"/>
          <p:cNvPicPr>
            <a:picLocks noChangeAspect="1"/>
          </p:cNvPicPr>
          <p:nvPr/>
        </p:nvPicPr>
        <p:blipFill>
          <a:blip r:embed="rId10"/>
          <a:stretch>
            <a:fillRect/>
          </a:stretch>
        </p:blipFill>
        <p:spPr>
          <a:xfrm>
            <a:off x="9521363" y="4833938"/>
            <a:ext cx="3072125" cy="2270919"/>
          </a:xfrm>
          <a:prstGeom prst="rect">
            <a:avLst/>
          </a:prstGeom>
        </p:spPr>
      </p:pic>
      <p:sp>
        <p:nvSpPr>
          <p:cNvPr id="229" name="テキスト ボックス 228"/>
          <p:cNvSpPr txBox="1"/>
          <p:nvPr/>
        </p:nvSpPr>
        <p:spPr>
          <a:xfrm>
            <a:off x="8050045" y="9049071"/>
            <a:ext cx="3004202" cy="310341"/>
          </a:xfrm>
          <a:prstGeom prst="rect">
            <a:avLst/>
          </a:prstGeom>
          <a:noFill/>
          <a:ln w="9525">
            <a:noFill/>
          </a:ln>
        </p:spPr>
        <p:txBody>
          <a:bodyPr wrap="square" rtlCol="0">
            <a:spAutoFit/>
          </a:bodyPr>
          <a:lstStyle/>
          <a:p>
            <a:pPr marL="174625" algn="ctr">
              <a:lnSpc>
                <a:spcPts val="1700"/>
              </a:lnSpc>
            </a:pP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図３　堺旧港の調査地点及び調査方法</a:t>
            </a:r>
            <a:endPar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21" name="楕円 20"/>
          <p:cNvSpPr/>
          <p:nvPr/>
        </p:nvSpPr>
        <p:spPr>
          <a:xfrm>
            <a:off x="5038819" y="5205792"/>
            <a:ext cx="603250" cy="577882"/>
          </a:xfrm>
          <a:prstGeom prst="ellipse">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トライプ矢印 22"/>
          <p:cNvSpPr/>
          <p:nvPr/>
        </p:nvSpPr>
        <p:spPr>
          <a:xfrm>
            <a:off x="5634602" y="5226022"/>
            <a:ext cx="752626" cy="588032"/>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0" name="テキスト ボックス 229"/>
          <p:cNvSpPr txBox="1"/>
          <p:nvPr/>
        </p:nvSpPr>
        <p:spPr>
          <a:xfrm>
            <a:off x="4836758" y="9265096"/>
            <a:ext cx="2212114" cy="281808"/>
          </a:xfrm>
          <a:prstGeom prst="rect">
            <a:avLst/>
          </a:prstGeom>
          <a:noFill/>
          <a:ln w="9525">
            <a:noFill/>
          </a:ln>
        </p:spPr>
        <p:txBody>
          <a:bodyPr wrap="square" rtlCol="0">
            <a:spAutoFit/>
          </a:bodyPr>
          <a:lstStyle/>
          <a:p>
            <a:pPr marL="174625" algn="ctr">
              <a:lnSpc>
                <a:spcPts val="1700"/>
              </a:lnSpc>
            </a:pPr>
            <a:r>
              <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rPr>
              <a:t>1</a:t>
            </a:r>
          </a:p>
        </p:txBody>
      </p:sp>
      <p:sp>
        <p:nvSpPr>
          <p:cNvPr id="59" name="正方形/長方形 58"/>
          <p:cNvSpPr/>
          <p:nvPr/>
        </p:nvSpPr>
        <p:spPr>
          <a:xfrm>
            <a:off x="10694194" y="8015288"/>
            <a:ext cx="109537" cy="1071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10675144" y="7389020"/>
            <a:ext cx="109537" cy="1071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10489406" y="7550945"/>
            <a:ext cx="109537" cy="1071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10441781" y="8141495"/>
            <a:ext cx="109537" cy="1071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7723981" y="8662195"/>
            <a:ext cx="109537" cy="1071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p:nvPr/>
        </p:nvSpPr>
        <p:spPr>
          <a:xfrm>
            <a:off x="7622381" y="8760620"/>
            <a:ext cx="109537" cy="1071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3664496" y="897392"/>
            <a:ext cx="2578829" cy="4421143"/>
            <a:chOff x="3808512" y="1056184"/>
            <a:chExt cx="2434813" cy="4262351"/>
          </a:xfrm>
        </p:grpSpPr>
        <p:pic>
          <p:nvPicPr>
            <p:cNvPr id="3" name="図 2"/>
            <p:cNvPicPr>
              <a:picLocks noChangeAspect="1"/>
            </p:cNvPicPr>
            <p:nvPr/>
          </p:nvPicPr>
          <p:blipFill>
            <a:blip r:embed="rId3"/>
            <a:stretch>
              <a:fillRect/>
            </a:stretch>
          </p:blipFill>
          <p:spPr>
            <a:xfrm>
              <a:off x="3808512" y="1056184"/>
              <a:ext cx="2230555" cy="4262351"/>
            </a:xfrm>
            <a:prstGeom prst="rect">
              <a:avLst/>
            </a:prstGeom>
          </p:spPr>
        </p:pic>
        <p:grpSp>
          <p:nvGrpSpPr>
            <p:cNvPr id="49" name="グループ化 48"/>
            <p:cNvGrpSpPr/>
            <p:nvPr/>
          </p:nvGrpSpPr>
          <p:grpSpPr>
            <a:xfrm>
              <a:off x="4097032" y="1237753"/>
              <a:ext cx="2146293" cy="4080782"/>
              <a:chOff x="4356938" y="1098291"/>
              <a:chExt cx="2146293" cy="4080782"/>
            </a:xfrm>
          </p:grpSpPr>
          <p:cxnSp>
            <p:nvCxnSpPr>
              <p:cNvPr id="22" name="直線コネクタ 21"/>
              <p:cNvCxnSpPr/>
              <p:nvPr/>
            </p:nvCxnSpPr>
            <p:spPr bwMode="auto">
              <a:xfrm>
                <a:off x="4487933" y="4592403"/>
                <a:ext cx="35806" cy="441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テキスト ボックス 47"/>
              <p:cNvSpPr txBox="1">
                <a:spLocks noChangeArrowheads="1"/>
              </p:cNvSpPr>
              <p:nvPr/>
            </p:nvSpPr>
            <p:spPr bwMode="auto">
              <a:xfrm>
                <a:off x="5774553" y="1098291"/>
                <a:ext cx="566926" cy="19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a:t>大阪市</a:t>
                </a:r>
              </a:p>
            </p:txBody>
          </p:sp>
          <p:sp>
            <p:nvSpPr>
              <p:cNvPr id="27" name="テキスト ボックス 48"/>
              <p:cNvSpPr txBox="1">
                <a:spLocks noChangeArrowheads="1"/>
              </p:cNvSpPr>
              <p:nvPr/>
            </p:nvSpPr>
            <p:spPr bwMode="auto">
              <a:xfrm>
                <a:off x="5912301" y="3529479"/>
                <a:ext cx="566926" cy="19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堺市</a:t>
                </a:r>
              </a:p>
            </p:txBody>
          </p:sp>
          <p:sp>
            <p:nvSpPr>
              <p:cNvPr id="29" name="テキスト ボックス 50"/>
              <p:cNvSpPr txBox="1">
                <a:spLocks noChangeArrowheads="1"/>
              </p:cNvSpPr>
              <p:nvPr/>
            </p:nvSpPr>
            <p:spPr bwMode="auto">
              <a:xfrm>
                <a:off x="5237072" y="4365218"/>
                <a:ext cx="565434" cy="1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a:t>高石市</a:t>
                </a:r>
              </a:p>
            </p:txBody>
          </p:sp>
          <p:sp>
            <p:nvSpPr>
              <p:cNvPr id="30" name="テキスト ボックス 51"/>
              <p:cNvSpPr txBox="1">
                <a:spLocks noChangeArrowheads="1"/>
              </p:cNvSpPr>
              <p:nvPr/>
            </p:nvSpPr>
            <p:spPr bwMode="auto">
              <a:xfrm>
                <a:off x="4690929" y="4926863"/>
                <a:ext cx="744464" cy="1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a:t>泉大津市</a:t>
                </a:r>
              </a:p>
            </p:txBody>
          </p:sp>
          <p:sp>
            <p:nvSpPr>
              <p:cNvPr id="31" name="テキスト ボックス 52"/>
              <p:cNvSpPr txBox="1">
                <a:spLocks noChangeArrowheads="1"/>
              </p:cNvSpPr>
              <p:nvPr/>
            </p:nvSpPr>
            <p:spPr bwMode="auto">
              <a:xfrm>
                <a:off x="4356938" y="4985298"/>
                <a:ext cx="566926" cy="1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a:t>忠岡町</a:t>
                </a:r>
              </a:p>
            </p:txBody>
          </p:sp>
          <p:sp>
            <p:nvSpPr>
              <p:cNvPr id="32" name="正方形/長方形 31"/>
              <p:cNvSpPr/>
              <p:nvPr/>
            </p:nvSpPr>
            <p:spPr>
              <a:xfrm>
                <a:off x="5444787" y="1880219"/>
                <a:ext cx="385040" cy="362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①</a:t>
                </a:r>
                <a:endParaRPr kumimoji="1" lang="ja-JP" altLang="en-US" sz="1600" b="1" dirty="0">
                  <a:solidFill>
                    <a:schemeClr val="tx1"/>
                  </a:solidFill>
                </a:endParaRPr>
              </a:p>
            </p:txBody>
          </p:sp>
          <p:sp>
            <p:nvSpPr>
              <p:cNvPr id="33" name="正方形/長方形 32"/>
              <p:cNvSpPr/>
              <p:nvPr/>
            </p:nvSpPr>
            <p:spPr>
              <a:xfrm>
                <a:off x="5098651" y="2305951"/>
                <a:ext cx="385040" cy="362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②</a:t>
                </a:r>
                <a:endParaRPr kumimoji="1" lang="ja-JP" altLang="en-US" sz="1600" b="1" dirty="0">
                  <a:solidFill>
                    <a:schemeClr val="tx1"/>
                  </a:solidFill>
                </a:endParaRPr>
              </a:p>
            </p:txBody>
          </p:sp>
          <p:sp>
            <p:nvSpPr>
              <p:cNvPr id="34" name="正方形/長方形 33"/>
              <p:cNvSpPr/>
              <p:nvPr/>
            </p:nvSpPr>
            <p:spPr>
              <a:xfrm>
                <a:off x="4810189" y="2014045"/>
                <a:ext cx="385040" cy="362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rPr>
                  <a:t>③</a:t>
                </a:r>
                <a:endParaRPr kumimoji="1" lang="ja-JP" altLang="en-US" sz="1600" b="1" dirty="0">
                  <a:solidFill>
                    <a:schemeClr val="tx1"/>
                  </a:solidFill>
                </a:endParaRPr>
              </a:p>
            </p:txBody>
          </p:sp>
          <p:sp>
            <p:nvSpPr>
              <p:cNvPr id="35" name="正方形/長方形 34"/>
              <p:cNvSpPr/>
              <p:nvPr/>
            </p:nvSpPr>
            <p:spPr>
              <a:xfrm>
                <a:off x="5328801" y="3834069"/>
                <a:ext cx="385040" cy="362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④</a:t>
                </a:r>
                <a:endParaRPr kumimoji="1" lang="ja-JP" altLang="en-US" sz="1600" b="1" dirty="0">
                  <a:solidFill>
                    <a:schemeClr val="tx1"/>
                  </a:solidFill>
                </a:endParaRPr>
              </a:p>
            </p:txBody>
          </p:sp>
          <p:sp>
            <p:nvSpPr>
              <p:cNvPr id="36" name="正方形/長方形 35"/>
              <p:cNvSpPr/>
              <p:nvPr/>
            </p:nvSpPr>
            <p:spPr>
              <a:xfrm>
                <a:off x="4943761" y="4317504"/>
                <a:ext cx="385040" cy="362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⑤</a:t>
                </a:r>
                <a:endParaRPr kumimoji="1" lang="ja-JP" altLang="en-US" sz="1600" b="1" dirty="0">
                  <a:solidFill>
                    <a:schemeClr val="tx1"/>
                  </a:solidFill>
                </a:endParaRPr>
              </a:p>
            </p:txBody>
          </p:sp>
          <p:sp>
            <p:nvSpPr>
              <p:cNvPr id="37" name="正方形/長方形 36"/>
              <p:cNvSpPr/>
              <p:nvPr/>
            </p:nvSpPr>
            <p:spPr>
              <a:xfrm>
                <a:off x="4704270" y="4455636"/>
                <a:ext cx="385040" cy="362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rPr>
                  <a:t>⑥</a:t>
                </a:r>
                <a:endParaRPr kumimoji="1" lang="ja-JP" altLang="en-US" sz="1600" b="1" dirty="0">
                  <a:solidFill>
                    <a:schemeClr val="tx1"/>
                  </a:solidFill>
                </a:endParaRPr>
              </a:p>
            </p:txBody>
          </p:sp>
          <p:sp>
            <p:nvSpPr>
              <p:cNvPr id="38" name="正方形/長方形 37"/>
              <p:cNvSpPr/>
              <p:nvPr/>
            </p:nvSpPr>
            <p:spPr>
              <a:xfrm>
                <a:off x="4365666" y="4495594"/>
                <a:ext cx="385040" cy="362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rPr>
                  <a:t>⑦</a:t>
                </a:r>
                <a:endParaRPr kumimoji="1" lang="ja-JP" altLang="en-US" sz="1600" b="1" dirty="0">
                  <a:solidFill>
                    <a:schemeClr val="tx1"/>
                  </a:solidFill>
                </a:endParaRPr>
              </a:p>
            </p:txBody>
          </p:sp>
          <p:sp>
            <p:nvSpPr>
              <p:cNvPr id="39" name="正方形/長方形 38"/>
              <p:cNvSpPr/>
              <p:nvPr/>
            </p:nvSpPr>
            <p:spPr>
              <a:xfrm>
                <a:off x="4363244" y="1954054"/>
                <a:ext cx="385040" cy="362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➊</a:t>
                </a:r>
                <a:endParaRPr kumimoji="1" lang="ja-JP" altLang="en-US" sz="1600" b="1" dirty="0">
                  <a:solidFill>
                    <a:schemeClr val="tx1"/>
                  </a:solidFill>
                </a:endParaRPr>
              </a:p>
            </p:txBody>
          </p:sp>
          <p:sp>
            <p:nvSpPr>
              <p:cNvPr id="40" name="正方形/長方形 39"/>
              <p:cNvSpPr/>
              <p:nvPr/>
            </p:nvSpPr>
            <p:spPr>
              <a:xfrm>
                <a:off x="4425149" y="3458886"/>
                <a:ext cx="385040" cy="362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rPr>
                  <a:t>➋</a:t>
                </a:r>
                <a:endParaRPr kumimoji="1" lang="ja-JP" altLang="en-US" sz="1600" b="1" dirty="0">
                  <a:solidFill>
                    <a:schemeClr val="tx1"/>
                  </a:solidFill>
                </a:endParaRPr>
              </a:p>
            </p:txBody>
          </p:sp>
          <p:sp>
            <p:nvSpPr>
              <p:cNvPr id="41" name="テキスト ボックス 47"/>
              <p:cNvSpPr txBox="1">
                <a:spLocks noChangeArrowheads="1"/>
              </p:cNvSpPr>
              <p:nvPr/>
            </p:nvSpPr>
            <p:spPr bwMode="auto">
              <a:xfrm>
                <a:off x="5667162" y="2379252"/>
                <a:ext cx="814346" cy="194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smtClean="0">
                    <a:latin typeface="ＭＳ Ｐ明朝" panose="02020600040205080304" pitchFamily="18" charset="-128"/>
                    <a:ea typeface="ＭＳ Ｐ明朝" panose="02020600040205080304" pitchFamily="18" charset="-128"/>
                  </a:rPr>
                  <a:t>木津川河口</a:t>
                </a:r>
                <a:endParaRPr lang="ja-JP" altLang="en-US" sz="900" dirty="0">
                  <a:latin typeface="ＭＳ Ｐ明朝" panose="02020600040205080304" pitchFamily="18" charset="-128"/>
                  <a:ea typeface="ＭＳ Ｐ明朝" panose="02020600040205080304" pitchFamily="18" charset="-128"/>
                </a:endParaRPr>
              </a:p>
            </p:txBody>
          </p:sp>
          <p:sp>
            <p:nvSpPr>
              <p:cNvPr id="42" name="テキスト ボックス 47"/>
              <p:cNvSpPr txBox="1">
                <a:spLocks noChangeArrowheads="1"/>
              </p:cNvSpPr>
              <p:nvPr/>
            </p:nvSpPr>
            <p:spPr bwMode="auto">
              <a:xfrm>
                <a:off x="5742689" y="1735588"/>
                <a:ext cx="760542" cy="194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a:latin typeface="ＭＳ Ｐ明朝" panose="02020600040205080304" pitchFamily="18" charset="-128"/>
                    <a:ea typeface="ＭＳ Ｐ明朝" panose="02020600040205080304" pitchFamily="18" charset="-128"/>
                  </a:rPr>
                  <a:t>尻</a:t>
                </a:r>
                <a:r>
                  <a:rPr lang="ja-JP" altLang="en-US" sz="900" dirty="0" smtClean="0">
                    <a:latin typeface="ＭＳ Ｐ明朝" panose="02020600040205080304" pitchFamily="18" charset="-128"/>
                    <a:ea typeface="ＭＳ Ｐ明朝" panose="02020600040205080304" pitchFamily="18" charset="-128"/>
                  </a:rPr>
                  <a:t>無川河口</a:t>
                </a:r>
                <a:endParaRPr lang="ja-JP" altLang="en-US" sz="900" dirty="0">
                  <a:latin typeface="ＭＳ Ｐ明朝" panose="02020600040205080304" pitchFamily="18" charset="-128"/>
                  <a:ea typeface="ＭＳ Ｐ明朝" panose="02020600040205080304" pitchFamily="18" charset="-128"/>
                </a:endParaRPr>
              </a:p>
            </p:txBody>
          </p:sp>
          <p:sp>
            <p:nvSpPr>
              <p:cNvPr id="43" name="テキスト ボックス 47"/>
              <p:cNvSpPr txBox="1">
                <a:spLocks noChangeArrowheads="1"/>
              </p:cNvSpPr>
              <p:nvPr/>
            </p:nvSpPr>
            <p:spPr bwMode="auto">
              <a:xfrm>
                <a:off x="5452262" y="1456023"/>
                <a:ext cx="755128" cy="194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smtClean="0">
                    <a:latin typeface="ＭＳ Ｐ明朝" panose="02020600040205080304" pitchFamily="18" charset="-128"/>
                    <a:ea typeface="ＭＳ Ｐ明朝" panose="02020600040205080304" pitchFamily="18" charset="-128"/>
                  </a:rPr>
                  <a:t>安治川河口</a:t>
                </a:r>
                <a:endParaRPr lang="ja-JP" altLang="en-US" sz="900" dirty="0">
                  <a:latin typeface="ＭＳ Ｐ明朝" panose="02020600040205080304" pitchFamily="18" charset="-128"/>
                  <a:ea typeface="ＭＳ Ｐ明朝" panose="02020600040205080304" pitchFamily="18" charset="-128"/>
                </a:endParaRPr>
              </a:p>
            </p:txBody>
          </p:sp>
          <p:sp>
            <p:nvSpPr>
              <p:cNvPr id="44" name="テキスト ボックス 47"/>
              <p:cNvSpPr txBox="1">
                <a:spLocks noChangeArrowheads="1"/>
              </p:cNvSpPr>
              <p:nvPr/>
            </p:nvSpPr>
            <p:spPr bwMode="auto">
              <a:xfrm>
                <a:off x="5531816" y="3759483"/>
                <a:ext cx="767158" cy="194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a:latin typeface="ＭＳ Ｐ明朝" panose="02020600040205080304" pitchFamily="18" charset="-128"/>
                    <a:ea typeface="ＭＳ Ｐ明朝" panose="02020600040205080304" pitchFamily="18" charset="-128"/>
                  </a:rPr>
                  <a:t>石</a:t>
                </a:r>
                <a:r>
                  <a:rPr lang="ja-JP" altLang="en-US" sz="900" dirty="0" smtClean="0">
                    <a:latin typeface="ＭＳ Ｐ明朝" panose="02020600040205080304" pitchFamily="18" charset="-128"/>
                    <a:ea typeface="ＭＳ Ｐ明朝" panose="02020600040205080304" pitchFamily="18" charset="-128"/>
                  </a:rPr>
                  <a:t>津川河口</a:t>
                </a:r>
                <a:endParaRPr lang="ja-JP" altLang="en-US" sz="900" dirty="0">
                  <a:latin typeface="ＭＳ Ｐ明朝" panose="02020600040205080304" pitchFamily="18" charset="-128"/>
                  <a:ea typeface="ＭＳ Ｐ明朝" panose="02020600040205080304" pitchFamily="18" charset="-128"/>
                </a:endParaRPr>
              </a:p>
            </p:txBody>
          </p:sp>
          <p:sp>
            <p:nvSpPr>
              <p:cNvPr id="45" name="テキスト ボックス 47"/>
              <p:cNvSpPr txBox="1">
                <a:spLocks noChangeArrowheads="1"/>
              </p:cNvSpPr>
              <p:nvPr/>
            </p:nvSpPr>
            <p:spPr bwMode="auto">
              <a:xfrm>
                <a:off x="5100236" y="4499356"/>
                <a:ext cx="812065" cy="194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a:latin typeface="ＭＳ Ｐ明朝" panose="02020600040205080304" pitchFamily="18" charset="-128"/>
                    <a:ea typeface="ＭＳ Ｐ明朝" panose="02020600040205080304" pitchFamily="18" charset="-128"/>
                  </a:rPr>
                  <a:t>王子</a:t>
                </a:r>
                <a:r>
                  <a:rPr lang="ja-JP" altLang="en-US" sz="900" dirty="0" smtClean="0">
                    <a:latin typeface="ＭＳ Ｐ明朝" panose="02020600040205080304" pitchFamily="18" charset="-128"/>
                    <a:ea typeface="ＭＳ Ｐ明朝" panose="02020600040205080304" pitchFamily="18" charset="-128"/>
                  </a:rPr>
                  <a:t>川河口</a:t>
                </a:r>
                <a:endParaRPr lang="ja-JP" altLang="en-US" sz="900" dirty="0">
                  <a:latin typeface="ＭＳ Ｐ明朝" panose="02020600040205080304" pitchFamily="18" charset="-128"/>
                  <a:ea typeface="ＭＳ Ｐ明朝" panose="02020600040205080304" pitchFamily="18" charset="-128"/>
                </a:endParaRPr>
              </a:p>
            </p:txBody>
          </p:sp>
          <p:sp>
            <p:nvSpPr>
              <p:cNvPr id="46" name="テキスト ボックス 47"/>
              <p:cNvSpPr txBox="1">
                <a:spLocks noChangeArrowheads="1"/>
              </p:cNvSpPr>
              <p:nvPr/>
            </p:nvSpPr>
            <p:spPr bwMode="auto">
              <a:xfrm>
                <a:off x="4719752" y="4789978"/>
                <a:ext cx="763939" cy="194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900" dirty="0" smtClean="0">
                    <a:latin typeface="ＭＳ Ｐ明朝" panose="02020600040205080304" pitchFamily="18" charset="-128"/>
                    <a:ea typeface="ＭＳ Ｐ明朝" panose="02020600040205080304" pitchFamily="18" charset="-128"/>
                  </a:rPr>
                  <a:t>大津川河口</a:t>
                </a:r>
                <a:endParaRPr lang="ja-JP" altLang="en-US" sz="900" dirty="0">
                  <a:latin typeface="ＭＳ Ｐ明朝" panose="02020600040205080304" pitchFamily="18" charset="-128"/>
                  <a:ea typeface="ＭＳ Ｐ明朝" panose="02020600040205080304" pitchFamily="18" charset="-128"/>
                </a:endParaRPr>
              </a:p>
            </p:txBody>
          </p:sp>
        </p:grpSp>
      </p:grpSp>
      <p:pic>
        <p:nvPicPr>
          <p:cNvPr id="15" name="図 14"/>
          <p:cNvPicPr>
            <a:picLocks noChangeAspect="1"/>
          </p:cNvPicPr>
          <p:nvPr/>
        </p:nvPicPr>
        <p:blipFill>
          <a:blip r:embed="rId4"/>
          <a:stretch>
            <a:fillRect/>
          </a:stretch>
        </p:blipFill>
        <p:spPr>
          <a:xfrm>
            <a:off x="3304456" y="5548008"/>
            <a:ext cx="3173120" cy="1403387"/>
          </a:xfrm>
          <a:prstGeom prst="rect">
            <a:avLst/>
          </a:prstGeom>
        </p:spPr>
      </p:pic>
      <p:sp>
        <p:nvSpPr>
          <p:cNvPr id="58" name="角丸四角形 57"/>
          <p:cNvSpPr/>
          <p:nvPr/>
        </p:nvSpPr>
        <p:spPr>
          <a:xfrm>
            <a:off x="64097" y="760096"/>
            <a:ext cx="9688963" cy="6475524"/>
          </a:xfrm>
          <a:prstGeom prst="roundRect">
            <a:avLst>
              <a:gd name="adj" fmla="val 5670"/>
            </a:avLst>
          </a:prstGeom>
          <a:noFill/>
          <a:ln w="3810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9" name="テキスト ボックス 3"/>
          <p:cNvSpPr txBox="1">
            <a:spLocks noChangeArrowheads="1"/>
          </p:cNvSpPr>
          <p:nvPr/>
        </p:nvSpPr>
        <p:spPr bwMode="auto">
          <a:xfrm>
            <a:off x="0" y="-122231"/>
            <a:ext cx="12801599" cy="646331"/>
          </a:xfrm>
          <a:prstGeom prst="rect">
            <a:avLst/>
          </a:prstGeom>
          <a:solidFill>
            <a:srgbClr val="0000FF"/>
          </a:solidFill>
          <a:ln w="9525">
            <a:noFill/>
            <a:miter lim="800000"/>
            <a:headEnd/>
            <a:tailEnd/>
          </a:ln>
        </p:spPr>
        <p:txBody>
          <a:bodyPr wrap="square" anchor="ctr">
            <a:spAutoFit/>
          </a:bodyPr>
          <a:lstStyle/>
          <a:p>
            <a:pPr algn="ctr">
              <a:lnSpc>
                <a:spcPct val="150000"/>
              </a:lnSpc>
            </a:pPr>
            <a:r>
              <a:rPr lang="ja-JP" altLang="en-US" sz="2400" b="1" dirty="0">
                <a:solidFill>
                  <a:schemeClr val="bg1"/>
                </a:solidFill>
                <a:latin typeface="Meiryo UI" pitchFamily="50" charset="-128"/>
                <a:ea typeface="Meiryo UI" pitchFamily="50" charset="-128"/>
                <a:cs typeface="Meiryo UI" pitchFamily="50" charset="-128"/>
              </a:rPr>
              <a:t>平成</a:t>
            </a:r>
            <a:r>
              <a:rPr lang="en-US" altLang="ja-JP" sz="2400" b="1" dirty="0">
                <a:solidFill>
                  <a:schemeClr val="bg1"/>
                </a:solidFill>
                <a:latin typeface="Meiryo UI" pitchFamily="50" charset="-128"/>
                <a:ea typeface="Meiryo UI" pitchFamily="50" charset="-128"/>
                <a:cs typeface="Meiryo UI" pitchFamily="50" charset="-128"/>
              </a:rPr>
              <a:t>30</a:t>
            </a:r>
            <a:r>
              <a:rPr lang="ja-JP" altLang="en-US" sz="2400" b="1" dirty="0">
                <a:solidFill>
                  <a:schemeClr val="bg1"/>
                </a:solidFill>
                <a:latin typeface="Meiryo UI" pitchFamily="50" charset="-128"/>
                <a:ea typeface="Meiryo UI" pitchFamily="50" charset="-128"/>
                <a:cs typeface="Meiryo UI" pitchFamily="50" charset="-128"/>
              </a:rPr>
              <a:t>年度湾奥部における栄養塩類実態調査について</a:t>
            </a:r>
            <a:r>
              <a:rPr lang="ja-JP" altLang="en-US" sz="2400" b="1" dirty="0" smtClean="0">
                <a:solidFill>
                  <a:schemeClr val="bg1"/>
                </a:solidFill>
                <a:latin typeface="Meiryo UI" pitchFamily="50" charset="-128"/>
                <a:ea typeface="Meiryo UI" pitchFamily="50" charset="-128"/>
                <a:cs typeface="Meiryo UI" pitchFamily="50" charset="-128"/>
              </a:rPr>
              <a:t>（結果①）</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63" name="テキスト ボックス 62"/>
          <p:cNvSpPr txBox="1"/>
          <p:nvPr/>
        </p:nvSpPr>
        <p:spPr>
          <a:xfrm>
            <a:off x="323377" y="641085"/>
            <a:ext cx="3683229" cy="276999"/>
          </a:xfrm>
          <a:prstGeom prst="rect">
            <a:avLst/>
          </a:prstGeom>
          <a:solidFill>
            <a:srgbClr val="0000FF"/>
          </a:solidFill>
          <a:ln w="9525">
            <a:noFill/>
          </a:ln>
        </p:spPr>
        <p:txBody>
          <a:bodyPr wrap="square" rtlCol="0">
            <a:spAutoFit/>
          </a:bodyPr>
          <a:lstStyle/>
          <a:p>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（１）湾奥部における栄養塩類滞留状況調査の結果</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テキスト ボックス 110"/>
          <p:cNvSpPr txBox="1"/>
          <p:nvPr/>
        </p:nvSpPr>
        <p:spPr>
          <a:xfrm>
            <a:off x="4836758" y="9265096"/>
            <a:ext cx="2212114" cy="281808"/>
          </a:xfrm>
          <a:prstGeom prst="rect">
            <a:avLst/>
          </a:prstGeom>
          <a:noFill/>
          <a:ln w="9525">
            <a:noFill/>
          </a:ln>
        </p:spPr>
        <p:txBody>
          <a:bodyPr wrap="square" rtlCol="0">
            <a:spAutoFit/>
          </a:bodyPr>
          <a:lstStyle/>
          <a:p>
            <a:pPr marL="174625" algn="ctr">
              <a:lnSpc>
                <a:spcPts val="1700"/>
              </a:lnSpc>
            </a:pP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２</a:t>
            </a:r>
            <a:endPar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endParaRPr>
          </a:p>
        </p:txBody>
      </p:sp>
      <p:pic>
        <p:nvPicPr>
          <p:cNvPr id="9" name="図 8"/>
          <p:cNvPicPr>
            <a:picLocks noChangeAspect="1"/>
          </p:cNvPicPr>
          <p:nvPr/>
        </p:nvPicPr>
        <p:blipFill>
          <a:blip r:embed="rId5"/>
          <a:stretch>
            <a:fillRect/>
          </a:stretch>
        </p:blipFill>
        <p:spPr>
          <a:xfrm>
            <a:off x="208112" y="1054387"/>
            <a:ext cx="3035374" cy="5903615"/>
          </a:xfrm>
          <a:prstGeom prst="rect">
            <a:avLst/>
          </a:prstGeom>
        </p:spPr>
      </p:pic>
      <p:pic>
        <p:nvPicPr>
          <p:cNvPr id="13" name="図 12"/>
          <p:cNvPicPr>
            <a:picLocks noChangeAspect="1"/>
          </p:cNvPicPr>
          <p:nvPr/>
        </p:nvPicPr>
        <p:blipFill>
          <a:blip r:embed="rId6"/>
          <a:stretch>
            <a:fillRect/>
          </a:stretch>
        </p:blipFill>
        <p:spPr>
          <a:xfrm>
            <a:off x="6570107" y="1048667"/>
            <a:ext cx="3071054" cy="5912173"/>
          </a:xfrm>
          <a:prstGeom prst="rect">
            <a:avLst/>
          </a:prstGeom>
        </p:spPr>
      </p:pic>
      <p:pic>
        <p:nvPicPr>
          <p:cNvPr id="64" name="図 63"/>
          <p:cNvPicPr>
            <a:picLocks noChangeAspect="1"/>
          </p:cNvPicPr>
          <p:nvPr/>
        </p:nvPicPr>
        <p:blipFill>
          <a:blip r:embed="rId7"/>
          <a:stretch>
            <a:fillRect/>
          </a:stretch>
        </p:blipFill>
        <p:spPr>
          <a:xfrm>
            <a:off x="9820300" y="3000400"/>
            <a:ext cx="3061220" cy="1853010"/>
          </a:xfrm>
          <a:prstGeom prst="rect">
            <a:avLst/>
          </a:prstGeom>
        </p:spPr>
      </p:pic>
      <p:pic>
        <p:nvPicPr>
          <p:cNvPr id="65" name="図 64"/>
          <p:cNvPicPr>
            <a:picLocks noChangeAspect="1"/>
          </p:cNvPicPr>
          <p:nvPr/>
        </p:nvPicPr>
        <p:blipFill>
          <a:blip r:embed="rId8"/>
          <a:stretch>
            <a:fillRect/>
          </a:stretch>
        </p:blipFill>
        <p:spPr>
          <a:xfrm>
            <a:off x="9776910" y="4872608"/>
            <a:ext cx="3024690" cy="1815666"/>
          </a:xfrm>
          <a:prstGeom prst="rect">
            <a:avLst/>
          </a:prstGeom>
        </p:spPr>
      </p:pic>
      <p:pic>
        <p:nvPicPr>
          <p:cNvPr id="56" name="図 55"/>
          <p:cNvPicPr>
            <a:picLocks noChangeAspect="1"/>
          </p:cNvPicPr>
          <p:nvPr/>
        </p:nvPicPr>
        <p:blipFill>
          <a:blip r:embed="rId9"/>
          <a:stretch>
            <a:fillRect/>
          </a:stretch>
        </p:blipFill>
        <p:spPr>
          <a:xfrm>
            <a:off x="9907642" y="1272208"/>
            <a:ext cx="2939626" cy="1640836"/>
          </a:xfrm>
          <a:prstGeom prst="rect">
            <a:avLst/>
          </a:prstGeom>
        </p:spPr>
      </p:pic>
      <p:sp>
        <p:nvSpPr>
          <p:cNvPr id="57" name="下カーブ矢印 56"/>
          <p:cNvSpPr/>
          <p:nvPr/>
        </p:nvSpPr>
        <p:spPr>
          <a:xfrm rot="1351451">
            <a:off x="9610549" y="730384"/>
            <a:ext cx="1675609" cy="775290"/>
          </a:xfrm>
          <a:prstGeom prst="curvedDownArrow">
            <a:avLst>
              <a:gd name="adj1" fmla="val 25000"/>
              <a:gd name="adj2" fmla="val 50000"/>
              <a:gd name="adj3" fmla="val 30651"/>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5" name="角丸四角形 74"/>
          <p:cNvSpPr/>
          <p:nvPr/>
        </p:nvSpPr>
        <p:spPr>
          <a:xfrm>
            <a:off x="95038" y="7528650"/>
            <a:ext cx="12706561" cy="1736446"/>
          </a:xfrm>
          <a:prstGeom prst="roundRect">
            <a:avLst>
              <a:gd name="adj" fmla="val 13370"/>
            </a:avLst>
          </a:prstGeom>
          <a:noFill/>
          <a:ln w="3810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74" name="テキスト ボックス 73"/>
          <p:cNvSpPr txBox="1"/>
          <p:nvPr/>
        </p:nvSpPr>
        <p:spPr>
          <a:xfrm>
            <a:off x="323378" y="7364423"/>
            <a:ext cx="748830" cy="276999"/>
          </a:xfrm>
          <a:prstGeom prst="rect">
            <a:avLst/>
          </a:prstGeom>
          <a:solidFill>
            <a:srgbClr val="0000FF"/>
          </a:solidFill>
          <a:ln w="9525">
            <a:noFill/>
          </a:ln>
        </p:spPr>
        <p:txBody>
          <a:bodyPr wrap="square" rtlCol="0">
            <a:spAutoFit/>
          </a:bodyPr>
          <a:lstStyle/>
          <a:p>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まとめ</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テキスト ボックス 54"/>
          <p:cNvSpPr txBox="1"/>
          <p:nvPr/>
        </p:nvSpPr>
        <p:spPr>
          <a:xfrm>
            <a:off x="9425135" y="6672808"/>
            <a:ext cx="3604803" cy="630942"/>
          </a:xfrm>
          <a:prstGeom prst="rect">
            <a:avLst/>
          </a:prstGeom>
          <a:noFill/>
          <a:ln w="9525">
            <a:noFill/>
          </a:ln>
        </p:spPr>
        <p:txBody>
          <a:bodyPr wrap="square" rtlCol="0">
            <a:spAutoFit/>
          </a:bodyPr>
          <a:lstStyle/>
          <a:p>
            <a:pPr marL="174625" algn="ct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 図４　</a:t>
            </a:r>
            <a:r>
              <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rPr>
              <a:t>COD</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（上段）、</a:t>
            </a:r>
            <a:r>
              <a:rPr lang="ja-JP" altLang="en-US" sz="1200" spc="-100" dirty="0" smtClean="0">
                <a:latin typeface="ＭＳ Ｐ明朝" panose="02020600040205080304" pitchFamily="18" charset="-128"/>
                <a:ea typeface="ＭＳ Ｐ明朝" panose="02020600040205080304" pitchFamily="18" charset="-128"/>
                <a:cs typeface="Meiryo UI" panose="020B0604030504040204" pitchFamily="50" charset="-128"/>
              </a:rPr>
              <a:t>全窒素（</a:t>
            </a:r>
            <a:r>
              <a:rPr lang="ja-JP" altLang="en-US" sz="1200" spc="-100" dirty="0">
                <a:latin typeface="ＭＳ Ｐ明朝" panose="02020600040205080304" pitchFamily="18" charset="-128"/>
                <a:ea typeface="ＭＳ Ｐ明朝" panose="02020600040205080304" pitchFamily="18" charset="-128"/>
                <a:cs typeface="Meiryo UI" panose="020B0604030504040204" pitchFamily="50" charset="-128"/>
              </a:rPr>
              <a:t>中段</a:t>
            </a:r>
            <a:r>
              <a:rPr lang="ja-JP" altLang="en-US" sz="1200" spc="-100" dirty="0" smtClean="0">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200" spc="-100" dirty="0">
                <a:latin typeface="ＭＳ Ｐ明朝" panose="02020600040205080304" pitchFamily="18" charset="-128"/>
                <a:ea typeface="ＭＳ Ｐ明朝" panose="02020600040205080304" pitchFamily="18" charset="-128"/>
                <a:cs typeface="Meiryo UI" panose="020B0604030504040204" pitchFamily="50" charset="-128"/>
              </a:rPr>
              <a:t>及</a:t>
            </a:r>
            <a:r>
              <a:rPr lang="ja-JP" altLang="en-US" sz="1200" spc="-100" dirty="0" smtClean="0">
                <a:latin typeface="ＭＳ Ｐ明朝" panose="02020600040205080304" pitchFamily="18" charset="-128"/>
                <a:ea typeface="ＭＳ Ｐ明朝" panose="02020600040205080304" pitchFamily="18" charset="-128"/>
                <a:cs typeface="Meiryo UI" panose="020B0604030504040204" pitchFamily="50" charset="-128"/>
              </a:rPr>
              <a:t>び</a:t>
            </a:r>
            <a:endParaRPr lang="en-US" altLang="ja-JP" sz="1200" spc="-1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gn="ctr"/>
            <a:r>
              <a:rPr lang="ja-JP" altLang="en-US" sz="1200" spc="-100" dirty="0" smtClean="0">
                <a:latin typeface="ＭＳ Ｐ明朝" panose="02020600040205080304" pitchFamily="18" charset="-128"/>
                <a:ea typeface="ＭＳ Ｐ明朝" panose="02020600040205080304" pitchFamily="18" charset="-128"/>
                <a:cs typeface="Meiryo UI" panose="020B0604030504040204" pitchFamily="50" charset="-128"/>
              </a:rPr>
              <a:t>全</a:t>
            </a:r>
            <a:r>
              <a:rPr lang="ja-JP" altLang="en-US" sz="1200" spc="-100" dirty="0" err="1" smtClean="0">
                <a:latin typeface="ＭＳ Ｐ明朝" panose="02020600040205080304" pitchFamily="18" charset="-128"/>
                <a:ea typeface="ＭＳ Ｐ明朝" panose="02020600040205080304" pitchFamily="18" charset="-128"/>
                <a:cs typeface="Meiryo UI" panose="020B0604030504040204" pitchFamily="50" charset="-128"/>
              </a:rPr>
              <a:t>りん</a:t>
            </a:r>
            <a:r>
              <a:rPr lang="ja-JP" altLang="en-US" sz="1200" spc="-100" dirty="0" smtClean="0">
                <a:latin typeface="ＭＳ Ｐ明朝" panose="02020600040205080304" pitchFamily="18" charset="-128"/>
                <a:ea typeface="ＭＳ Ｐ明朝" panose="02020600040205080304" pitchFamily="18" charset="-128"/>
                <a:cs typeface="Meiryo UI" panose="020B0604030504040204" pitchFamily="50" charset="-128"/>
              </a:rPr>
              <a:t>（下段）の地点ごとの濃度</a:t>
            </a:r>
            <a:endParaRPr lang="en-US" altLang="ja-JP" sz="1200" spc="-1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gn="ctr"/>
            <a:r>
              <a:rPr lang="ja-JP" altLang="en-US" sz="1100" spc="-100" dirty="0">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100" spc="-100" dirty="0" smtClean="0">
                <a:latin typeface="ＭＳ Ｐ明朝" panose="02020600040205080304" pitchFamily="18" charset="-128"/>
                <a:ea typeface="ＭＳ Ｐ明朝" panose="02020600040205080304" pitchFamily="18" charset="-128"/>
                <a:cs typeface="Meiryo UI" panose="020B0604030504040204" pitchFamily="50" charset="-128"/>
              </a:rPr>
              <a:t>常時監視の結果は調査月の結果を引用）</a:t>
            </a:r>
            <a:endParaRPr lang="en-US" altLang="ja-JP" sz="1100" spc="-100" dirty="0">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60" name="テキスト ボックス 59"/>
          <p:cNvSpPr txBox="1"/>
          <p:nvPr/>
        </p:nvSpPr>
        <p:spPr>
          <a:xfrm>
            <a:off x="30943" y="7608912"/>
            <a:ext cx="12706561" cy="1849224"/>
          </a:xfrm>
          <a:prstGeom prst="rect">
            <a:avLst/>
          </a:prstGeom>
          <a:noFill/>
          <a:ln w="9525">
            <a:noFill/>
          </a:ln>
        </p:spPr>
        <p:txBody>
          <a:bodyPr wrap="square" rtlCol="0">
            <a:spAutoFit/>
          </a:bodyPr>
          <a:lstStyle/>
          <a:p>
            <a:pPr marL="174625">
              <a:lnSpc>
                <a:spcPts val="2000"/>
              </a:lnSpc>
            </a:pPr>
            <a:r>
              <a:rPr lang="ja-JP" altLang="en-US" sz="1400" dirty="0">
                <a:latin typeface="ＭＳ Ｐ明朝" panose="02020600040205080304" pitchFamily="18" charset="-128"/>
                <a:ea typeface="ＭＳ Ｐ明朝" panose="02020600040205080304" pitchFamily="18" charset="-128"/>
                <a:cs typeface="Meiryo UI" panose="020B0604030504040204" pitchFamily="50" charset="-128"/>
              </a:rPr>
              <a:t>〇 ①～⑦全地点の全窒素、全</a:t>
            </a:r>
            <a:r>
              <a:rPr lang="ja-JP" altLang="en-US" sz="1400" dirty="0" err="1">
                <a:latin typeface="ＭＳ Ｐ明朝" panose="02020600040205080304" pitchFamily="18" charset="-128"/>
                <a:ea typeface="ＭＳ Ｐ明朝" panose="02020600040205080304" pitchFamily="18" charset="-128"/>
                <a:cs typeface="Meiryo UI" panose="020B0604030504040204" pitchFamily="50" charset="-128"/>
              </a:rPr>
              <a:t>りんの</a:t>
            </a:r>
            <a:r>
              <a:rPr lang="ja-JP" altLang="en-US" sz="1400" dirty="0">
                <a:latin typeface="ＭＳ Ｐ明朝" panose="02020600040205080304" pitchFamily="18" charset="-128"/>
                <a:ea typeface="ＭＳ Ｐ明朝" panose="02020600040205080304" pitchFamily="18" charset="-128"/>
                <a:cs typeface="Meiryo UI" panose="020B0604030504040204" pitchFamily="50" charset="-128"/>
              </a:rPr>
              <a:t>濃度において、府の常時監視の地点である➊、➋よりも高い傾向が確認</a:t>
            </a: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された。</a:t>
            </a:r>
            <a:endParaRPr lang="en-US" altLang="ja-JP" sz="1400" dirty="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2000"/>
              </a:lnSpc>
            </a:pPr>
            <a:r>
              <a:rPr lang="ja-JP" altLang="en-US" sz="1400" dirty="0">
                <a:latin typeface="ＭＳ Ｐ明朝" panose="02020600040205080304" pitchFamily="18" charset="-128"/>
                <a:ea typeface="ＭＳ Ｐ明朝" panose="02020600040205080304" pitchFamily="18" charset="-128"/>
                <a:cs typeface="Meiryo UI" panose="020B0604030504040204" pitchFamily="50" charset="-128"/>
              </a:rPr>
              <a:t>〇 河川からの流入水量が多い①、②の地点に</a:t>
            </a: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おいて、アンモニア性窒素、硝酸性窒素、亜硝酸性窒素の濃度の合計が他の地点に比べて高い傾向にあり、また、表層</a:t>
            </a:r>
            <a:endParaRPr lang="en-US" altLang="ja-JP" sz="14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2000"/>
              </a:lnSpc>
            </a:pPr>
            <a:r>
              <a:rPr lang="ja-JP" altLang="en-US" sz="140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　の塩分濃度</a:t>
            </a:r>
            <a:r>
              <a:rPr lang="ja-JP" altLang="en-US" sz="1400" dirty="0">
                <a:latin typeface="ＭＳ Ｐ明朝" panose="02020600040205080304" pitchFamily="18" charset="-128"/>
                <a:ea typeface="ＭＳ Ｐ明朝" panose="02020600040205080304" pitchFamily="18" charset="-128"/>
                <a:cs typeface="Meiryo UI" panose="020B0604030504040204" pitchFamily="50" charset="-128"/>
              </a:rPr>
              <a:t>が底層や直近の常時監視地点➊に比べて低い結果が確認された。</a:t>
            </a:r>
            <a:endParaRPr lang="en-US" altLang="ja-JP" sz="1400" dirty="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2000"/>
              </a:lnSpc>
            </a:pPr>
            <a:r>
              <a:rPr lang="ja-JP" altLang="en-US" sz="1400" dirty="0">
                <a:latin typeface="ＭＳ Ｐ明朝" panose="02020600040205080304" pitchFamily="18" charset="-128"/>
                <a:ea typeface="ＭＳ Ｐ明朝" panose="02020600040205080304" pitchFamily="18" charset="-128"/>
                <a:cs typeface="Meiryo UI" panose="020B0604030504040204" pitchFamily="50" charset="-128"/>
              </a:rPr>
              <a:t>〇 大阪湾北部の①～③の地点では表層、底層間の塩分の平均値に</a:t>
            </a: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明らかに</a:t>
            </a:r>
            <a:r>
              <a:rPr lang="ja-JP" altLang="en-US" sz="1400" dirty="0">
                <a:latin typeface="ＭＳ Ｐ明朝" panose="02020600040205080304" pitchFamily="18" charset="-128"/>
                <a:ea typeface="ＭＳ Ｐ明朝" panose="02020600040205080304" pitchFamily="18" charset="-128"/>
                <a:cs typeface="Meiryo UI" panose="020B0604030504040204" pitchFamily="50" charset="-128"/>
              </a:rPr>
              <a:t>差が確認される</a:t>
            </a: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が、</a:t>
            </a:r>
            <a:r>
              <a:rPr lang="ja-JP" altLang="en-US" sz="1400" dirty="0">
                <a:latin typeface="ＭＳ Ｐ明朝" panose="02020600040205080304" pitchFamily="18" charset="-128"/>
                <a:ea typeface="ＭＳ Ｐ明朝" panose="02020600040205080304" pitchFamily="18" charset="-128"/>
                <a:cs typeface="Meiryo UI" panose="020B0604030504040204" pitchFamily="50" charset="-128"/>
              </a:rPr>
              <a:t>大阪湾南部の④～⑦の地点ではその差がほとんど確認</a:t>
            </a: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されなかった。</a:t>
            </a:r>
            <a:endParaRPr lang="en-US" altLang="ja-JP" sz="14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2000"/>
              </a:lnSpc>
            </a:pPr>
            <a:r>
              <a:rPr lang="ja-JP" altLang="en-US" sz="140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　</a:t>
            </a:r>
            <a:r>
              <a:rPr lang="en-US" altLang="ja-JP" sz="1400" dirty="0" smtClean="0">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大阪湾北部の地点の塩分濃度平均値　表層</a:t>
            </a:r>
            <a:r>
              <a:rPr lang="ja-JP" altLang="en-US" sz="1400" dirty="0">
                <a:latin typeface="ＭＳ Ｐ明朝" panose="02020600040205080304" pitchFamily="18" charset="-128"/>
                <a:ea typeface="ＭＳ Ｐ明朝" panose="02020600040205080304" pitchFamily="18" charset="-128"/>
                <a:cs typeface="Meiryo UI" panose="020B0604030504040204" pitchFamily="50" charset="-128"/>
              </a:rPr>
              <a:t>：</a:t>
            </a:r>
            <a:r>
              <a:rPr lang="en-US" altLang="ja-JP" sz="1400" dirty="0">
                <a:latin typeface="ＭＳ Ｐ明朝" panose="02020600040205080304" pitchFamily="18" charset="-128"/>
                <a:ea typeface="ＭＳ Ｐ明朝" panose="02020600040205080304" pitchFamily="18" charset="-128"/>
                <a:cs typeface="Meiryo UI" panose="020B0604030504040204" pitchFamily="50" charset="-128"/>
              </a:rPr>
              <a:t>20mg/L</a:t>
            </a:r>
            <a:r>
              <a:rPr lang="ja-JP" altLang="en-US" sz="1400" dirty="0" err="1" smtClean="0">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底層</a:t>
            </a:r>
            <a:r>
              <a:rPr lang="ja-JP" altLang="en-US" sz="1400" dirty="0">
                <a:latin typeface="ＭＳ Ｐ明朝" panose="02020600040205080304" pitchFamily="18" charset="-128"/>
                <a:ea typeface="ＭＳ Ｐ明朝" panose="02020600040205080304" pitchFamily="18" charset="-128"/>
                <a:cs typeface="Meiryo UI" panose="020B0604030504040204" pitchFamily="50" charset="-128"/>
              </a:rPr>
              <a:t>：</a:t>
            </a:r>
            <a:r>
              <a:rPr lang="en-US" altLang="ja-JP" sz="1400" dirty="0" smtClean="0">
                <a:latin typeface="ＭＳ Ｐ明朝" panose="02020600040205080304" pitchFamily="18" charset="-128"/>
                <a:ea typeface="ＭＳ Ｐ明朝" panose="02020600040205080304" pitchFamily="18" charset="-128"/>
                <a:cs typeface="Meiryo UI" panose="020B0604030504040204" pitchFamily="50" charset="-128"/>
              </a:rPr>
              <a:t>28mg/L</a:t>
            </a:r>
            <a:r>
              <a:rPr lang="ja-JP" altLang="en-US" sz="140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　大阪湾</a:t>
            </a:r>
            <a:r>
              <a:rPr lang="ja-JP" altLang="en-US" sz="1400" dirty="0">
                <a:latin typeface="ＭＳ Ｐ明朝" panose="02020600040205080304" pitchFamily="18" charset="-128"/>
                <a:ea typeface="ＭＳ Ｐ明朝" panose="02020600040205080304" pitchFamily="18" charset="-128"/>
                <a:cs typeface="Meiryo UI" panose="020B0604030504040204" pitchFamily="50" charset="-128"/>
              </a:rPr>
              <a:t>南部</a:t>
            </a: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の地点の塩分濃度平均値　表層</a:t>
            </a:r>
            <a:r>
              <a:rPr lang="en-US" altLang="ja-JP" sz="1400" dirty="0">
                <a:latin typeface="ＭＳ Ｐ明朝" panose="02020600040205080304" pitchFamily="18" charset="-128"/>
                <a:ea typeface="ＭＳ Ｐ明朝" panose="02020600040205080304" pitchFamily="18" charset="-128"/>
                <a:cs typeface="Meiryo UI" panose="020B0604030504040204" pitchFamily="50" charset="-128"/>
              </a:rPr>
              <a:t>29mg/L</a:t>
            </a:r>
            <a:r>
              <a:rPr lang="ja-JP" altLang="en-US" sz="1400" dirty="0" err="1">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400" dirty="0">
                <a:latin typeface="ＭＳ Ｐ明朝" panose="02020600040205080304" pitchFamily="18" charset="-128"/>
                <a:ea typeface="ＭＳ Ｐ明朝" panose="02020600040205080304" pitchFamily="18" charset="-128"/>
                <a:cs typeface="Meiryo UI" panose="020B0604030504040204" pitchFamily="50" charset="-128"/>
              </a:rPr>
              <a:t>底層</a:t>
            </a:r>
            <a:r>
              <a:rPr lang="en-US" altLang="ja-JP" sz="1400" dirty="0" smtClean="0">
                <a:latin typeface="ＭＳ Ｐ明朝" panose="02020600040205080304" pitchFamily="18" charset="-128"/>
                <a:ea typeface="ＭＳ Ｐ明朝" panose="02020600040205080304" pitchFamily="18" charset="-128"/>
                <a:cs typeface="Meiryo UI" panose="020B0604030504040204" pitchFamily="50" charset="-128"/>
              </a:rPr>
              <a:t>30mg/L</a:t>
            </a:r>
          </a:p>
          <a:p>
            <a:pPr marL="174625">
              <a:lnSpc>
                <a:spcPts val="2000"/>
              </a:lnSpc>
            </a:pP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〇 </a:t>
            </a:r>
            <a:r>
              <a:rPr lang="en-US" altLang="ja-JP" sz="1400" dirty="0" smtClean="0">
                <a:latin typeface="ＭＳ Ｐ明朝" panose="02020600040205080304" pitchFamily="18" charset="-128"/>
                <a:ea typeface="ＭＳ Ｐ明朝" panose="02020600040205080304" pitchFamily="18" charset="-128"/>
                <a:cs typeface="Meiryo UI" panose="020B0604030504040204" pitchFamily="50" charset="-128"/>
              </a:rPr>
              <a:t>DO</a:t>
            </a: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については大阪湾北部、大阪湾南部ともに表層が高く、底層が低い傾向が確認された。</a:t>
            </a:r>
            <a:endParaRPr lang="ja-JP" altLang="en-US" sz="1400" dirty="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1700"/>
              </a:lnSpc>
            </a:pPr>
            <a:endParaRPr lang="en-US" altLang="ja-JP" sz="1400" dirty="0">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61" name="正方形/長方形 60"/>
          <p:cNvSpPr/>
          <p:nvPr/>
        </p:nvSpPr>
        <p:spPr>
          <a:xfrm>
            <a:off x="640160" y="5522841"/>
            <a:ext cx="299243" cy="249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chemeClr val="tx1"/>
                </a:solidFill>
              </a:rPr>
              <a:t>➊</a:t>
            </a:r>
            <a:endParaRPr kumimoji="1" lang="ja-JP" altLang="en-US" sz="1000" b="1" dirty="0">
              <a:solidFill>
                <a:schemeClr val="tx1"/>
              </a:solidFill>
            </a:endParaRPr>
          </a:p>
        </p:txBody>
      </p:sp>
      <p:sp>
        <p:nvSpPr>
          <p:cNvPr id="66" name="正方形/長方形 65"/>
          <p:cNvSpPr/>
          <p:nvPr/>
        </p:nvSpPr>
        <p:spPr>
          <a:xfrm>
            <a:off x="3811192" y="5567772"/>
            <a:ext cx="206282" cy="1600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➋</a:t>
            </a:r>
            <a:endParaRPr kumimoji="1" lang="ja-JP" altLang="en-US" sz="1050" b="1" dirty="0">
              <a:solidFill>
                <a:schemeClr val="tx1"/>
              </a:solidFill>
            </a:endParaRPr>
          </a:p>
        </p:txBody>
      </p:sp>
    </p:spTree>
    <p:extLst>
      <p:ext uri="{BB962C8B-B14F-4D97-AF65-F5344CB8AC3E}">
        <p14:creationId xmlns:p14="http://schemas.microsoft.com/office/powerpoint/2010/main" val="182630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3"/>
          <p:cNvSpPr txBox="1">
            <a:spLocks noChangeArrowheads="1"/>
          </p:cNvSpPr>
          <p:nvPr/>
        </p:nvSpPr>
        <p:spPr bwMode="auto">
          <a:xfrm>
            <a:off x="0" y="-83503"/>
            <a:ext cx="12801599" cy="568874"/>
          </a:xfrm>
          <a:prstGeom prst="rect">
            <a:avLst/>
          </a:prstGeom>
          <a:solidFill>
            <a:srgbClr val="0000FF"/>
          </a:solidFill>
          <a:ln w="9525">
            <a:noFill/>
            <a:miter lim="800000"/>
            <a:headEnd/>
            <a:tailEnd/>
          </a:ln>
        </p:spPr>
        <p:txBody>
          <a:bodyPr wrap="square" anchor="ctr">
            <a:spAutoFit/>
          </a:bodyPr>
          <a:lstStyle/>
          <a:p>
            <a:pPr algn="ctr">
              <a:lnSpc>
                <a:spcPct val="150000"/>
              </a:lnSpc>
            </a:pPr>
            <a:r>
              <a:rPr lang="ja-JP" altLang="en-US" sz="2400" b="1" dirty="0">
                <a:solidFill>
                  <a:schemeClr val="bg1"/>
                </a:solidFill>
                <a:latin typeface="Meiryo UI" pitchFamily="50" charset="-128"/>
                <a:ea typeface="Meiryo UI" pitchFamily="50" charset="-128"/>
                <a:cs typeface="Meiryo UI" pitchFamily="50" charset="-128"/>
              </a:rPr>
              <a:t>平成</a:t>
            </a:r>
            <a:r>
              <a:rPr lang="en-US" altLang="ja-JP" sz="2400" b="1" dirty="0">
                <a:solidFill>
                  <a:schemeClr val="bg1"/>
                </a:solidFill>
                <a:latin typeface="Meiryo UI" pitchFamily="50" charset="-128"/>
                <a:ea typeface="Meiryo UI" pitchFamily="50" charset="-128"/>
                <a:cs typeface="Meiryo UI" pitchFamily="50" charset="-128"/>
              </a:rPr>
              <a:t>30</a:t>
            </a:r>
            <a:r>
              <a:rPr lang="ja-JP" altLang="en-US" sz="2400" b="1" dirty="0">
                <a:solidFill>
                  <a:schemeClr val="bg1"/>
                </a:solidFill>
                <a:latin typeface="Meiryo UI" pitchFamily="50" charset="-128"/>
                <a:ea typeface="Meiryo UI" pitchFamily="50" charset="-128"/>
                <a:cs typeface="Meiryo UI" pitchFamily="50" charset="-128"/>
              </a:rPr>
              <a:t>年度湾奥部における栄養塩類実態調査について</a:t>
            </a:r>
            <a:r>
              <a:rPr lang="ja-JP" altLang="en-US" sz="2400" b="1" dirty="0" smtClean="0">
                <a:solidFill>
                  <a:schemeClr val="bg1"/>
                </a:solidFill>
                <a:latin typeface="Meiryo UI" pitchFamily="50" charset="-128"/>
                <a:ea typeface="Meiryo UI" pitchFamily="50" charset="-128"/>
                <a:cs typeface="Meiryo UI" pitchFamily="50" charset="-128"/>
              </a:rPr>
              <a:t>（結果②）</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7" name="テキスト ボックス 6"/>
          <p:cNvSpPr txBox="1"/>
          <p:nvPr/>
        </p:nvSpPr>
        <p:spPr>
          <a:xfrm>
            <a:off x="4836758" y="9265096"/>
            <a:ext cx="2212114" cy="281808"/>
          </a:xfrm>
          <a:prstGeom prst="rect">
            <a:avLst/>
          </a:prstGeom>
          <a:noFill/>
          <a:ln w="9525">
            <a:noFill/>
          </a:ln>
        </p:spPr>
        <p:txBody>
          <a:bodyPr wrap="square" rtlCol="0">
            <a:spAutoFit/>
          </a:bodyPr>
          <a:lstStyle/>
          <a:p>
            <a:pPr marL="174625" algn="ctr">
              <a:lnSpc>
                <a:spcPts val="1700"/>
              </a:lnSpc>
            </a:pPr>
            <a:r>
              <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rPr>
              <a:t>3</a:t>
            </a:r>
          </a:p>
        </p:txBody>
      </p:sp>
      <p:sp>
        <p:nvSpPr>
          <p:cNvPr id="51" name="角丸四角形 50"/>
          <p:cNvSpPr/>
          <p:nvPr/>
        </p:nvSpPr>
        <p:spPr>
          <a:xfrm>
            <a:off x="95039" y="6841929"/>
            <a:ext cx="8682025" cy="2416975"/>
          </a:xfrm>
          <a:prstGeom prst="roundRect">
            <a:avLst>
              <a:gd name="adj" fmla="val 13370"/>
            </a:avLst>
          </a:prstGeom>
          <a:noFill/>
          <a:ln w="3810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 name="テキスト ボックス 51"/>
          <p:cNvSpPr txBox="1"/>
          <p:nvPr/>
        </p:nvSpPr>
        <p:spPr>
          <a:xfrm>
            <a:off x="323378" y="6744816"/>
            <a:ext cx="748830" cy="276999"/>
          </a:xfrm>
          <a:prstGeom prst="rect">
            <a:avLst/>
          </a:prstGeom>
          <a:solidFill>
            <a:srgbClr val="0000FF"/>
          </a:solidFill>
          <a:ln w="9525">
            <a:noFill/>
          </a:ln>
        </p:spPr>
        <p:txBody>
          <a:bodyPr wrap="square" rtlCol="0">
            <a:spAutoFit/>
          </a:bodyPr>
          <a:lstStyle/>
          <a:p>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まとめ</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5" name="図 54"/>
          <p:cNvPicPr>
            <a:picLocks noChangeAspect="1"/>
          </p:cNvPicPr>
          <p:nvPr/>
        </p:nvPicPr>
        <p:blipFill>
          <a:blip r:embed="rId3"/>
          <a:stretch>
            <a:fillRect/>
          </a:stretch>
        </p:blipFill>
        <p:spPr>
          <a:xfrm>
            <a:off x="208112" y="894186"/>
            <a:ext cx="4004143" cy="2367968"/>
          </a:xfrm>
          <a:prstGeom prst="rect">
            <a:avLst/>
          </a:prstGeom>
        </p:spPr>
      </p:pic>
      <p:sp>
        <p:nvSpPr>
          <p:cNvPr id="4" name="角丸四角形 3"/>
          <p:cNvSpPr/>
          <p:nvPr/>
        </p:nvSpPr>
        <p:spPr>
          <a:xfrm>
            <a:off x="64097" y="682172"/>
            <a:ext cx="12601399" cy="5918628"/>
          </a:xfrm>
          <a:prstGeom prst="roundRect">
            <a:avLst>
              <a:gd name="adj" fmla="val 5670"/>
            </a:avLst>
          </a:prstGeom>
          <a:noFill/>
          <a:ln w="3810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7" name="角丸四角形 56"/>
          <p:cNvSpPr/>
          <p:nvPr/>
        </p:nvSpPr>
        <p:spPr>
          <a:xfrm>
            <a:off x="8921081" y="6841930"/>
            <a:ext cx="3798902" cy="2416974"/>
          </a:xfrm>
          <a:prstGeom prst="roundRect">
            <a:avLst>
              <a:gd name="adj" fmla="val 16857"/>
            </a:avLst>
          </a:prstGeom>
          <a:noFill/>
          <a:ln w="3810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8" name="テキスト ボックス 57"/>
          <p:cNvSpPr txBox="1"/>
          <p:nvPr/>
        </p:nvSpPr>
        <p:spPr>
          <a:xfrm>
            <a:off x="9137104" y="6744816"/>
            <a:ext cx="1122613" cy="286246"/>
          </a:xfrm>
          <a:prstGeom prst="rect">
            <a:avLst/>
          </a:prstGeom>
          <a:solidFill>
            <a:srgbClr val="0000FF"/>
          </a:solidFill>
          <a:ln w="9525">
            <a:noFill/>
          </a:ln>
        </p:spPr>
        <p:txBody>
          <a:bodyPr wrap="square" rtlCol="0">
            <a:spAutoFit/>
          </a:bodyPr>
          <a:lstStyle/>
          <a:p>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今後</a:t>
            </a: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の対応</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p:cNvSpPr txBox="1"/>
          <p:nvPr/>
        </p:nvSpPr>
        <p:spPr>
          <a:xfrm>
            <a:off x="8763000" y="7032848"/>
            <a:ext cx="3974504" cy="2110386"/>
          </a:xfrm>
          <a:prstGeom prst="rect">
            <a:avLst/>
          </a:prstGeom>
          <a:noFill/>
          <a:ln w="9525">
            <a:noFill/>
          </a:ln>
        </p:spPr>
        <p:txBody>
          <a:bodyPr wrap="square" rtlCol="0">
            <a:spAutoFit/>
          </a:bodyPr>
          <a:lstStyle/>
          <a:p>
            <a:pPr marL="174625">
              <a:lnSpc>
                <a:spcPts val="2000"/>
              </a:lnSpc>
              <a:spcBef>
                <a:spcPts val="0"/>
              </a:spcBef>
            </a:pPr>
            <a:r>
              <a:rPr lang="ja-JP" altLang="en-US" sz="1400" spc="-20" dirty="0" smtClean="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400" spc="-60" dirty="0" smtClean="0">
                <a:latin typeface="ＭＳ Ｐ明朝" panose="02020600040205080304" pitchFamily="18" charset="-128"/>
                <a:ea typeface="ＭＳ Ｐ明朝" panose="02020600040205080304" pitchFamily="18" charset="-128"/>
                <a:cs typeface="Meiryo UI" panose="020B0604030504040204" pitchFamily="50" charset="-128"/>
              </a:rPr>
              <a:t>湾奥部における栄養塩類実態調査については、</a:t>
            </a:r>
            <a:endParaRPr lang="en-US" altLang="ja-JP" sz="1400" spc="-6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2000"/>
              </a:lnSpc>
              <a:spcBef>
                <a:spcPts val="0"/>
              </a:spcBef>
            </a:pPr>
            <a:r>
              <a:rPr lang="ja-JP" altLang="en-US" sz="1400" spc="-60" dirty="0" smtClean="0">
                <a:latin typeface="ＭＳ Ｐ明朝" panose="02020600040205080304" pitchFamily="18" charset="-128"/>
                <a:ea typeface="ＭＳ Ｐ明朝" panose="02020600040205080304" pitchFamily="18" charset="-128"/>
                <a:cs typeface="Meiryo UI" panose="020B0604030504040204" pitchFamily="50" charset="-128"/>
              </a:rPr>
              <a:t>調査の時期や地点、気象条件等を検討の上、令和元</a:t>
            </a:r>
            <a:r>
              <a:rPr lang="ja-JP" altLang="en-US" sz="1400" spc="-40" dirty="0" smtClean="0">
                <a:latin typeface="ＭＳ Ｐ明朝" panose="02020600040205080304" pitchFamily="18" charset="-128"/>
                <a:ea typeface="ＭＳ Ｐ明朝" panose="02020600040205080304" pitchFamily="18" charset="-128"/>
                <a:cs typeface="Meiryo UI" panose="020B0604030504040204" pitchFamily="50" charset="-128"/>
              </a:rPr>
              <a:t>年度も継続して実施する</a:t>
            </a:r>
            <a:r>
              <a:rPr lang="ja-JP" altLang="en-US" sz="1400" spc="-40" dirty="0">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400" spc="-40" dirty="0" smtClean="0">
                <a:latin typeface="ＭＳ Ｐ明朝" panose="02020600040205080304" pitchFamily="18" charset="-128"/>
                <a:ea typeface="ＭＳ Ｐ明朝" panose="02020600040205080304" pitchFamily="18" charset="-128"/>
                <a:cs typeface="Meiryo UI" panose="020B0604030504040204" pitchFamily="50" charset="-128"/>
              </a:rPr>
              <a:t>その結果を関係機関に情報提供するな</a:t>
            </a:r>
            <a:r>
              <a:rPr lang="ja-JP" altLang="en-US" sz="1400" spc="-40" dirty="0">
                <a:latin typeface="ＭＳ Ｐ明朝" panose="02020600040205080304" pitchFamily="18" charset="-128"/>
                <a:ea typeface="ＭＳ Ｐ明朝" panose="02020600040205080304" pitchFamily="18" charset="-128"/>
                <a:cs typeface="Meiryo UI" panose="020B0604030504040204" pitchFamily="50" charset="-128"/>
              </a:rPr>
              <a:t>ど</a:t>
            </a:r>
            <a:r>
              <a:rPr lang="ja-JP" altLang="en-US" sz="1400" spc="-40" dirty="0" smtClean="0">
                <a:latin typeface="ＭＳ Ｐ明朝" panose="02020600040205080304" pitchFamily="18" charset="-128"/>
                <a:ea typeface="ＭＳ Ｐ明朝" panose="02020600040205080304" pitchFamily="18" charset="-128"/>
                <a:cs typeface="Meiryo UI" panose="020B0604030504040204" pitchFamily="50" charset="-128"/>
              </a:rPr>
              <a:t>、施策実施の働きかけを行う</a:t>
            </a:r>
            <a:r>
              <a:rPr lang="ja-JP" altLang="en-US" sz="1400" spc="-20" dirty="0" smtClean="0">
                <a:latin typeface="ＭＳ Ｐ明朝" panose="02020600040205080304" pitchFamily="18" charset="-128"/>
                <a:ea typeface="ＭＳ Ｐ明朝" panose="02020600040205080304" pitchFamily="18" charset="-128"/>
                <a:cs typeface="Meiryo UI" panose="020B0604030504040204" pitchFamily="50" charset="-128"/>
              </a:rPr>
              <a:t>。</a:t>
            </a:r>
            <a:endParaRPr lang="en-US" altLang="ja-JP" sz="1400" spc="-2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2000"/>
              </a:lnSpc>
              <a:spcBef>
                <a:spcPts val="0"/>
              </a:spcBef>
            </a:pPr>
            <a:r>
              <a:rPr lang="ja-JP" altLang="en-US" sz="1400" spc="-2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ま</a:t>
            </a:r>
            <a:r>
              <a:rPr lang="ja-JP" altLang="en-US" sz="1400" dirty="0">
                <a:latin typeface="ＭＳ Ｐ明朝" panose="02020600040205080304" pitchFamily="18" charset="-128"/>
                <a:ea typeface="ＭＳ Ｐ明朝" panose="02020600040205080304" pitchFamily="18" charset="-128"/>
                <a:cs typeface="Meiryo UI" panose="020B0604030504040204" pitchFamily="50" charset="-128"/>
              </a:rPr>
              <a:t>た</a:t>
            </a: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、豊かな大阪湾の創出に向け、湾奥部に</a:t>
            </a:r>
            <a:endParaRPr lang="en-US" altLang="ja-JP" sz="14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2000"/>
              </a:lnSpc>
              <a:spcBef>
                <a:spcPts val="0"/>
              </a:spcBef>
            </a:pP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おける環境改善事業や啓発事業を行うとともに、</a:t>
            </a:r>
            <a:endParaRPr lang="en-US" altLang="ja-JP" sz="14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2000"/>
              </a:lnSpc>
              <a:spcBef>
                <a:spcPts val="0"/>
              </a:spcBef>
            </a:pP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湾奥部の問題解消のための効果的な施策の</a:t>
            </a:r>
            <a:endParaRPr lang="en-US" altLang="ja-JP" sz="14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2000"/>
              </a:lnSpc>
              <a:spcBef>
                <a:spcPts val="0"/>
              </a:spcBef>
            </a:pP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情報収集及び検討を実施する。</a:t>
            </a:r>
            <a:endParaRPr lang="en-US" altLang="ja-JP" sz="1400" dirty="0">
              <a:latin typeface="ＭＳ Ｐ明朝" panose="02020600040205080304" pitchFamily="18" charset="-128"/>
              <a:ea typeface="ＭＳ Ｐ明朝" panose="02020600040205080304" pitchFamily="18" charset="-128"/>
              <a:cs typeface="Meiryo UI" panose="020B0604030504040204" pitchFamily="50" charset="-128"/>
            </a:endParaRPr>
          </a:p>
        </p:txBody>
      </p:sp>
      <p:pic>
        <p:nvPicPr>
          <p:cNvPr id="10" name="図 9"/>
          <p:cNvPicPr>
            <a:picLocks noChangeAspect="1"/>
          </p:cNvPicPr>
          <p:nvPr/>
        </p:nvPicPr>
        <p:blipFill>
          <a:blip r:embed="rId4"/>
          <a:stretch>
            <a:fillRect/>
          </a:stretch>
        </p:blipFill>
        <p:spPr>
          <a:xfrm>
            <a:off x="223065" y="3622194"/>
            <a:ext cx="4004143" cy="2764531"/>
          </a:xfrm>
          <a:prstGeom prst="rect">
            <a:avLst/>
          </a:prstGeom>
        </p:spPr>
      </p:pic>
      <p:sp>
        <p:nvSpPr>
          <p:cNvPr id="22" name="正方形/長方形 21"/>
          <p:cNvSpPr/>
          <p:nvPr/>
        </p:nvSpPr>
        <p:spPr>
          <a:xfrm>
            <a:off x="2953074" y="2626424"/>
            <a:ext cx="84435" cy="86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3131668" y="2535937"/>
            <a:ext cx="84435" cy="86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2988793" y="2202562"/>
            <a:ext cx="84435" cy="86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3114999" y="2095406"/>
            <a:ext cx="84435" cy="86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1062337" y="2976469"/>
            <a:ext cx="84435" cy="86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981399" y="3059812"/>
            <a:ext cx="84435" cy="86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23378" y="563161"/>
            <a:ext cx="3355832" cy="276999"/>
          </a:xfrm>
          <a:prstGeom prst="rect">
            <a:avLst/>
          </a:prstGeom>
          <a:solidFill>
            <a:srgbClr val="0000FF"/>
          </a:solidFill>
          <a:ln w="9525">
            <a:noFill/>
          </a:ln>
        </p:spPr>
        <p:txBody>
          <a:bodyPr wrap="square" rtlCol="0">
            <a:spAutoFit/>
          </a:bodyPr>
          <a:lstStyle/>
          <a:p>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）堺旧港の栄養塩類実態詳細調査の結果</a:t>
            </a:r>
            <a:endPar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223065" y="3311853"/>
            <a:ext cx="3989190" cy="310341"/>
          </a:xfrm>
          <a:prstGeom prst="rect">
            <a:avLst/>
          </a:prstGeom>
          <a:noFill/>
          <a:ln w="9525">
            <a:noFill/>
          </a:ln>
        </p:spPr>
        <p:txBody>
          <a:bodyPr wrap="square" rtlCol="0">
            <a:spAutoFit/>
          </a:bodyPr>
          <a:lstStyle/>
          <a:p>
            <a:pPr marL="174625" algn="ctr">
              <a:lnSpc>
                <a:spcPts val="1700"/>
              </a:lnSpc>
            </a:pP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表１　底質調査結果（平成</a:t>
            </a:r>
            <a:r>
              <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rPr>
              <a:t>30</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年</a:t>
            </a:r>
            <a:r>
              <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rPr>
              <a:t>10</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月</a:t>
            </a:r>
            <a:r>
              <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rPr>
              <a:t>13</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日晴天日調査）</a:t>
            </a:r>
            <a:endPar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30" name="テキスト ボックス 29"/>
          <p:cNvSpPr txBox="1"/>
          <p:nvPr/>
        </p:nvSpPr>
        <p:spPr>
          <a:xfrm>
            <a:off x="4111497" y="5998458"/>
            <a:ext cx="4521551" cy="746358"/>
          </a:xfrm>
          <a:prstGeom prst="rect">
            <a:avLst/>
          </a:prstGeom>
          <a:noFill/>
          <a:ln w="9525">
            <a:noFill/>
          </a:ln>
        </p:spPr>
        <p:txBody>
          <a:bodyPr wrap="square" rtlCol="0">
            <a:spAutoFit/>
          </a:bodyPr>
          <a:lstStyle/>
          <a:p>
            <a:pPr marL="174625" algn="ctr">
              <a:lnSpc>
                <a:spcPts val="1700"/>
              </a:lnSpc>
            </a:pP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図</a:t>
            </a:r>
            <a:r>
              <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rPr>
              <a:t>5</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　水質調査結果（</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平成</a:t>
            </a:r>
            <a:r>
              <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rPr>
              <a:t>30</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年９月</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１日降雨日調査）</a:t>
            </a:r>
            <a:endPar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gn="ctr">
              <a:lnSpc>
                <a:spcPts val="1700"/>
              </a:lnSpc>
            </a:pPr>
            <a:r>
              <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水温・塩分・</a:t>
            </a:r>
            <a:r>
              <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rPr>
              <a:t>DO</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の鉛直分布</a:t>
            </a:r>
            <a:endPar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gn="ctr">
              <a:lnSpc>
                <a:spcPts val="1700"/>
              </a:lnSpc>
            </a:pPr>
            <a:endPar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32" name="テキスト ボックス 31"/>
          <p:cNvSpPr txBox="1"/>
          <p:nvPr/>
        </p:nvSpPr>
        <p:spPr>
          <a:xfrm>
            <a:off x="8359969" y="6028975"/>
            <a:ext cx="4521551" cy="499817"/>
          </a:xfrm>
          <a:prstGeom prst="rect">
            <a:avLst/>
          </a:prstGeom>
          <a:noFill/>
          <a:ln w="9525">
            <a:noFill/>
          </a:ln>
        </p:spPr>
        <p:txBody>
          <a:bodyPr wrap="square" rtlCol="0">
            <a:spAutoFit/>
          </a:bodyPr>
          <a:lstStyle/>
          <a:p>
            <a:pPr marL="174625" algn="ctr">
              <a:lnSpc>
                <a:spcPts val="1700"/>
              </a:lnSpc>
            </a:pP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図６　水質調査結果（平成</a:t>
            </a:r>
            <a:r>
              <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rPr>
              <a:t>30</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年</a:t>
            </a:r>
            <a:r>
              <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rPr>
              <a:t>10</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月</a:t>
            </a:r>
            <a:r>
              <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rPr>
              <a:t>13</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日晴天日調査）</a:t>
            </a:r>
            <a:endPar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gn="ctr">
              <a:lnSpc>
                <a:spcPts val="1700"/>
              </a:lnSpc>
            </a:pPr>
            <a:r>
              <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水温・塩分・</a:t>
            </a:r>
            <a:r>
              <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rPr>
              <a:t>DO</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の鉛直分布</a:t>
            </a:r>
            <a:endPar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endParaRPr>
          </a:p>
        </p:txBody>
      </p:sp>
      <p:sp>
        <p:nvSpPr>
          <p:cNvPr id="33" name="テキスト ボックス 32"/>
          <p:cNvSpPr txBox="1"/>
          <p:nvPr/>
        </p:nvSpPr>
        <p:spPr>
          <a:xfrm>
            <a:off x="-26550" y="7127519"/>
            <a:ext cx="9077131" cy="1887696"/>
          </a:xfrm>
          <a:prstGeom prst="rect">
            <a:avLst/>
          </a:prstGeom>
          <a:noFill/>
          <a:ln w="9525">
            <a:noFill/>
          </a:ln>
        </p:spPr>
        <p:txBody>
          <a:bodyPr wrap="square" rtlCol="0">
            <a:spAutoFit/>
          </a:bodyPr>
          <a:lstStyle/>
          <a:p>
            <a:pPr marL="174625">
              <a:lnSpc>
                <a:spcPts val="2000"/>
              </a:lnSpc>
            </a:pPr>
            <a:r>
              <a:rPr lang="ja-JP" altLang="en-US" sz="1400" dirty="0">
                <a:latin typeface="ＭＳ Ｐ明朝" panose="02020600040205080304" pitchFamily="18" charset="-128"/>
                <a:ea typeface="ＭＳ Ｐ明朝" panose="02020600040205080304" pitchFamily="18" charset="-128"/>
                <a:cs typeface="Meiryo UI" panose="020B0604030504040204" pitchFamily="50" charset="-128"/>
              </a:rPr>
              <a:t>〇 底質調査の結果、底質改善の目安となる「水質への影響が著しくなる底</a:t>
            </a: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質の臨</a:t>
            </a:r>
            <a:r>
              <a:rPr lang="ja-JP" altLang="en-US" sz="1400" dirty="0">
                <a:latin typeface="ＭＳ Ｐ明朝" panose="02020600040205080304" pitchFamily="18" charset="-128"/>
                <a:ea typeface="ＭＳ Ｐ明朝" panose="02020600040205080304" pitchFamily="18" charset="-128"/>
                <a:cs typeface="Meiryo UI" panose="020B0604030504040204" pitchFamily="50" charset="-128"/>
              </a:rPr>
              <a:t>界</a:t>
            </a: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値</a:t>
            </a:r>
            <a:r>
              <a:rPr lang="en-US" altLang="ja-JP" sz="1400" baseline="30000" dirty="0">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400" dirty="0">
                <a:latin typeface="ＭＳ Ｐ明朝" panose="02020600040205080304" pitchFamily="18" charset="-128"/>
                <a:ea typeface="ＭＳ Ｐ明朝" panose="02020600040205080304" pitchFamily="18" charset="-128"/>
                <a:cs typeface="Meiryo UI" panose="020B0604030504040204" pitchFamily="50" charset="-128"/>
              </a:rPr>
              <a:t>」を超える値</a:t>
            </a: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が確認</a:t>
            </a:r>
            <a:r>
              <a:rPr lang="ja-JP" altLang="en-US" sz="1400" dirty="0">
                <a:latin typeface="ＭＳ Ｐ明朝" panose="02020600040205080304" pitchFamily="18" charset="-128"/>
                <a:ea typeface="ＭＳ Ｐ明朝" panose="02020600040205080304" pitchFamily="18" charset="-128"/>
                <a:cs typeface="Meiryo UI" panose="020B0604030504040204" pitchFamily="50" charset="-128"/>
              </a:rPr>
              <a:t>された。</a:t>
            </a:r>
            <a:endParaRPr lang="en-US" altLang="ja-JP" sz="1400" dirty="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2000"/>
              </a:lnSpc>
            </a:pPr>
            <a:r>
              <a:rPr lang="ja-JP" altLang="en-US" sz="160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400" dirty="0">
                <a:latin typeface="ＭＳ Ｐ明朝" panose="02020600040205080304" pitchFamily="18" charset="-128"/>
                <a:ea typeface="ＭＳ Ｐ明朝" panose="02020600040205080304" pitchFamily="18" charset="-128"/>
                <a:cs typeface="Meiryo UI" panose="020B0604030504040204" pitchFamily="50" charset="-128"/>
              </a:rPr>
              <a:t>　</a:t>
            </a:r>
            <a:r>
              <a:rPr lang="en-US" altLang="ja-JP" sz="1200" spc="-20" dirty="0" smtClean="0">
                <a:latin typeface="ＭＳ Ｐ明朝" panose="02020600040205080304" pitchFamily="18" charset="-128"/>
                <a:ea typeface="ＭＳ Ｐ明朝" panose="02020600040205080304" pitchFamily="18" charset="-128"/>
                <a:cs typeface="Meiryo UI" panose="020B0604030504040204" pitchFamily="50" charset="-128"/>
              </a:rPr>
              <a:t>※</a:t>
            </a:r>
            <a:r>
              <a:rPr lang="ja-JP" altLang="en-US" sz="1200" spc="-20" dirty="0" smtClean="0">
                <a:latin typeface="ＭＳ Ｐ明朝" panose="02020600040205080304" pitchFamily="18" charset="-128"/>
                <a:ea typeface="ＭＳ Ｐ明朝" panose="02020600040205080304" pitchFamily="18" charset="-128"/>
                <a:cs typeface="Meiryo UI" panose="020B0604030504040204" pitchFamily="50" charset="-128"/>
              </a:rPr>
              <a:t>強熱</a:t>
            </a:r>
            <a:r>
              <a:rPr lang="ja-JP" altLang="en-US" sz="1200" spc="-20" dirty="0">
                <a:latin typeface="ＭＳ Ｐ明朝" panose="02020600040205080304" pitchFamily="18" charset="-128"/>
                <a:ea typeface="ＭＳ Ｐ明朝" panose="02020600040205080304" pitchFamily="18" charset="-128"/>
                <a:cs typeface="Meiryo UI" panose="020B0604030504040204" pitchFamily="50" charset="-128"/>
              </a:rPr>
              <a:t>減量 約</a:t>
            </a:r>
            <a:r>
              <a:rPr lang="en-US" altLang="ja-JP" sz="1200" spc="-20" dirty="0">
                <a:latin typeface="ＭＳ Ｐ明朝" panose="02020600040205080304" pitchFamily="18" charset="-128"/>
                <a:ea typeface="ＭＳ Ｐ明朝" panose="02020600040205080304" pitchFamily="18" charset="-128"/>
                <a:cs typeface="Meiryo UI" panose="020B0604030504040204" pitchFamily="50" charset="-128"/>
              </a:rPr>
              <a:t>10%</a:t>
            </a:r>
            <a:r>
              <a:rPr lang="ja-JP" altLang="en-US" sz="1200" spc="-20" dirty="0" err="1">
                <a:latin typeface="ＭＳ Ｐ明朝" panose="02020600040205080304" pitchFamily="18" charset="-128"/>
                <a:ea typeface="ＭＳ Ｐ明朝" panose="02020600040205080304" pitchFamily="18" charset="-128"/>
                <a:cs typeface="Meiryo UI" panose="020B0604030504040204" pitchFamily="50" charset="-128"/>
              </a:rPr>
              <a:t>、</a:t>
            </a:r>
            <a:r>
              <a:rPr lang="en-US" altLang="ja-JP" sz="1200" spc="-20" dirty="0">
                <a:latin typeface="ＭＳ Ｐ明朝" panose="02020600040205080304" pitchFamily="18" charset="-128"/>
                <a:ea typeface="ＭＳ Ｐ明朝" panose="02020600040205080304" pitchFamily="18" charset="-128"/>
                <a:cs typeface="Meiryo UI" panose="020B0604030504040204" pitchFamily="50" charset="-128"/>
              </a:rPr>
              <a:t>COD 30</a:t>
            </a:r>
            <a:r>
              <a:rPr lang="ja-JP" altLang="en-US" sz="1200" spc="-20" dirty="0">
                <a:latin typeface="ＭＳ Ｐ明朝" panose="02020600040205080304" pitchFamily="18" charset="-128"/>
                <a:ea typeface="ＭＳ Ｐ明朝" panose="02020600040205080304" pitchFamily="18" charset="-128"/>
                <a:cs typeface="Meiryo UI" panose="020B0604030504040204" pitchFamily="50" charset="-128"/>
              </a:rPr>
              <a:t>～</a:t>
            </a:r>
            <a:r>
              <a:rPr lang="en-US" altLang="ja-JP" sz="1200" spc="-20" dirty="0">
                <a:latin typeface="ＭＳ Ｐ明朝" panose="02020600040205080304" pitchFamily="18" charset="-128"/>
                <a:ea typeface="ＭＳ Ｐ明朝" panose="02020600040205080304" pitchFamily="18" charset="-128"/>
                <a:cs typeface="Meiryo UI" panose="020B0604030504040204" pitchFamily="50" charset="-128"/>
              </a:rPr>
              <a:t>35mg/g</a:t>
            </a:r>
            <a:r>
              <a:rPr lang="ja-JP" altLang="en-US" sz="1200" spc="-20" dirty="0">
                <a:latin typeface="ＭＳ Ｐ明朝" panose="02020600040205080304" pitchFamily="18" charset="-128"/>
                <a:ea typeface="ＭＳ Ｐ明朝" panose="02020600040205080304" pitchFamily="18" charset="-128"/>
                <a:cs typeface="Meiryo UI" panose="020B0604030504040204" pitchFamily="50" charset="-128"/>
              </a:rPr>
              <a:t>程度、全窒素 </a:t>
            </a:r>
            <a:r>
              <a:rPr lang="en-US" altLang="ja-JP" sz="1200" spc="-20" dirty="0">
                <a:latin typeface="ＭＳ Ｐ明朝" panose="02020600040205080304" pitchFamily="18" charset="-128"/>
                <a:ea typeface="ＭＳ Ｐ明朝" panose="02020600040205080304" pitchFamily="18" charset="-128"/>
                <a:cs typeface="Meiryo UI" panose="020B0604030504040204" pitchFamily="50" charset="-128"/>
              </a:rPr>
              <a:t>1.5</a:t>
            </a:r>
            <a:r>
              <a:rPr lang="ja-JP" altLang="en-US" sz="1200" spc="-20" dirty="0">
                <a:latin typeface="ＭＳ Ｐ明朝" panose="02020600040205080304" pitchFamily="18" charset="-128"/>
                <a:ea typeface="ＭＳ Ｐ明朝" panose="02020600040205080304" pitchFamily="18" charset="-128"/>
                <a:cs typeface="Meiryo UI" panose="020B0604030504040204" pitchFamily="50" charset="-128"/>
              </a:rPr>
              <a:t>～</a:t>
            </a:r>
            <a:r>
              <a:rPr lang="en-US" altLang="ja-JP" sz="1200" spc="-20" dirty="0">
                <a:latin typeface="ＭＳ Ｐ明朝" panose="02020600040205080304" pitchFamily="18" charset="-128"/>
                <a:ea typeface="ＭＳ Ｐ明朝" panose="02020600040205080304" pitchFamily="18" charset="-128"/>
                <a:cs typeface="Meiryo UI" panose="020B0604030504040204" pitchFamily="50" charset="-128"/>
              </a:rPr>
              <a:t>1.8mg/g</a:t>
            </a:r>
            <a:r>
              <a:rPr lang="ja-JP" altLang="en-US" sz="1200" spc="-20" dirty="0">
                <a:latin typeface="ＭＳ Ｐ明朝" panose="02020600040205080304" pitchFamily="18" charset="-128"/>
                <a:ea typeface="ＭＳ Ｐ明朝" panose="02020600040205080304" pitchFamily="18" charset="-128"/>
                <a:cs typeface="Meiryo UI" panose="020B0604030504040204" pitchFamily="50" charset="-128"/>
              </a:rPr>
              <a:t>程度、全リン </a:t>
            </a:r>
            <a:r>
              <a:rPr lang="en-US" altLang="ja-JP" sz="1200" spc="-20" dirty="0">
                <a:latin typeface="ＭＳ Ｐ明朝" panose="02020600040205080304" pitchFamily="18" charset="-128"/>
                <a:ea typeface="ＭＳ Ｐ明朝" panose="02020600040205080304" pitchFamily="18" charset="-128"/>
                <a:cs typeface="Meiryo UI" panose="020B0604030504040204" pitchFamily="50" charset="-128"/>
              </a:rPr>
              <a:t>0.6mg/L</a:t>
            </a:r>
            <a:r>
              <a:rPr lang="ja-JP" altLang="en-US" sz="1200" spc="-20" dirty="0" smtClean="0">
                <a:latin typeface="ＭＳ Ｐ明朝" panose="02020600040205080304" pitchFamily="18" charset="-128"/>
                <a:ea typeface="ＭＳ Ｐ明朝" panose="02020600040205080304" pitchFamily="18" charset="-128"/>
                <a:cs typeface="Meiryo UI" panose="020B0604030504040204" pitchFamily="50" charset="-128"/>
              </a:rPr>
              <a:t>程度（国土交通省近畿地方整備局</a:t>
            </a:r>
            <a:r>
              <a:rPr lang="en-US" altLang="ja-JP" sz="1200" spc="-20" dirty="0" smtClean="0">
                <a:latin typeface="ＭＳ Ｐ明朝" panose="02020600040205080304" pitchFamily="18" charset="-128"/>
                <a:ea typeface="ＭＳ Ｐ明朝" panose="02020600040205080304" pitchFamily="18" charset="-128"/>
                <a:cs typeface="Meiryo UI" panose="020B0604030504040204" pitchFamily="50" charset="-128"/>
              </a:rPr>
              <a:t>HP</a:t>
            </a:r>
            <a:r>
              <a:rPr lang="ja-JP" altLang="en-US" sz="1200" spc="-20" dirty="0" smtClean="0">
                <a:latin typeface="ＭＳ Ｐ明朝" panose="02020600040205080304" pitchFamily="18" charset="-128"/>
                <a:ea typeface="ＭＳ Ｐ明朝" panose="02020600040205080304" pitchFamily="18" charset="-128"/>
                <a:cs typeface="Meiryo UI" panose="020B0604030504040204" pitchFamily="50" charset="-128"/>
              </a:rPr>
              <a:t>引用）</a:t>
            </a:r>
            <a:endParaRPr lang="en-US" altLang="ja-JP" sz="1200" spc="-20" dirty="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2000"/>
              </a:lnSpc>
            </a:pP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〇 全地点において、一定深度以下の層では</a:t>
            </a:r>
            <a:r>
              <a:rPr lang="en-US" altLang="ja-JP" sz="1400" dirty="0" smtClean="0">
                <a:latin typeface="ＭＳ Ｐ明朝" panose="02020600040205080304" pitchFamily="18" charset="-128"/>
                <a:ea typeface="ＭＳ Ｐ明朝" panose="02020600040205080304" pitchFamily="18" charset="-128"/>
                <a:cs typeface="Meiryo UI" panose="020B0604030504040204" pitchFamily="50" charset="-128"/>
              </a:rPr>
              <a:t>DO</a:t>
            </a: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がほぼ</a:t>
            </a:r>
            <a:r>
              <a:rPr lang="en-US" altLang="ja-JP" sz="1400" dirty="0" smtClean="0">
                <a:latin typeface="ＭＳ Ｐ明朝" panose="02020600040205080304" pitchFamily="18" charset="-128"/>
                <a:ea typeface="ＭＳ Ｐ明朝" panose="02020600040205080304" pitchFamily="18" charset="-128"/>
                <a:cs typeface="Meiryo UI" panose="020B0604030504040204" pitchFamily="50" charset="-128"/>
              </a:rPr>
              <a:t>0</a:t>
            </a: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であり、生物の生息に厳しい環境であることが確認された。</a:t>
            </a:r>
            <a:endParaRPr lang="en-US" altLang="ja-JP" sz="14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2000"/>
              </a:lnSpc>
            </a:pP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〇 降雨日調査の結果では、降雨による河川水等の流入により表層の塩分が著しく低下したが、</a:t>
            </a:r>
            <a:r>
              <a:rPr lang="ja-JP" altLang="en-US" sz="1400" dirty="0">
                <a:latin typeface="ＭＳ Ｐ明朝" panose="02020600040205080304" pitchFamily="18" charset="-128"/>
                <a:ea typeface="ＭＳ Ｐ明朝" panose="02020600040205080304" pitchFamily="18" charset="-128"/>
                <a:cs typeface="Meiryo UI" panose="020B0604030504040204" pitchFamily="50" charset="-128"/>
              </a:rPr>
              <a:t>晴</a:t>
            </a: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天日には塩分の</a:t>
            </a:r>
            <a:endParaRPr lang="en-US" altLang="ja-JP" sz="14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2000"/>
              </a:lnSpc>
            </a:pPr>
            <a:r>
              <a:rPr lang="ja-JP" altLang="en-US" sz="140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400" dirty="0" smtClean="0">
                <a:latin typeface="ＭＳ Ｐ明朝" panose="02020600040205080304" pitchFamily="18" charset="-128"/>
                <a:ea typeface="ＭＳ Ｐ明朝" panose="02020600040205080304" pitchFamily="18" charset="-128"/>
                <a:cs typeface="Meiryo UI" panose="020B0604030504040204" pitchFamily="50" charset="-128"/>
              </a:rPr>
              <a:t>　低下は確認されなかった。</a:t>
            </a:r>
            <a:endParaRPr lang="en-US" altLang="ja-JP" sz="1400" dirty="0" smtClean="0">
              <a:latin typeface="ＭＳ Ｐ明朝" panose="02020600040205080304" pitchFamily="18" charset="-128"/>
              <a:ea typeface="ＭＳ Ｐ明朝" panose="02020600040205080304" pitchFamily="18" charset="-128"/>
              <a:cs typeface="Meiryo UI" panose="020B0604030504040204" pitchFamily="50" charset="-128"/>
            </a:endParaRPr>
          </a:p>
          <a:p>
            <a:pPr marL="174625">
              <a:lnSpc>
                <a:spcPts val="2000"/>
              </a:lnSpc>
            </a:pP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　（参考１） 降雨日調査の表層</a:t>
            </a:r>
            <a:r>
              <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rPr>
              <a:t>2</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地点の塩分平均値：</a:t>
            </a:r>
            <a:r>
              <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rPr>
              <a:t>15.5</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　、底層</a:t>
            </a:r>
            <a:r>
              <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rPr>
              <a:t>2</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地点の塩分平均値：</a:t>
            </a:r>
            <a:r>
              <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rPr>
              <a:t>27.2</a:t>
            </a:r>
          </a:p>
          <a:p>
            <a:pPr marL="174625">
              <a:lnSpc>
                <a:spcPts val="2000"/>
              </a:lnSpc>
            </a:pP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　　</a:t>
            </a:r>
            <a:r>
              <a:rPr lang="ja-JP" altLang="en-US" sz="1200" dirty="0" smtClean="0">
                <a:latin typeface="ＭＳ Ｐ明朝" panose="02020600040205080304" pitchFamily="18" charset="-128"/>
                <a:ea typeface="ＭＳ Ｐ明朝" panose="02020600040205080304" pitchFamily="18" charset="-128"/>
                <a:cs typeface="Meiryo UI" panose="020B0604030504040204" pitchFamily="50" charset="-128"/>
              </a:rPr>
              <a:t>（参考２） 平成</a:t>
            </a:r>
            <a:r>
              <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rPr>
              <a:t>30</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年</a:t>
            </a:r>
            <a:r>
              <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rPr>
              <a:t>9</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月</a:t>
            </a:r>
            <a:r>
              <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rPr>
              <a:t>1</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日の降水量　</a:t>
            </a:r>
            <a:r>
              <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rPr>
              <a:t>6</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時：</a:t>
            </a:r>
            <a:r>
              <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rPr>
              <a:t>0.5mm</a:t>
            </a:r>
            <a:r>
              <a:rPr lang="ja-JP" altLang="en-US" sz="1200" dirty="0" err="1">
                <a:latin typeface="ＭＳ Ｐ明朝" panose="02020600040205080304" pitchFamily="18" charset="-128"/>
                <a:ea typeface="ＭＳ Ｐ明朝" panose="02020600040205080304" pitchFamily="18" charset="-128"/>
                <a:cs typeface="Meiryo UI" panose="020B0604030504040204" pitchFamily="50" charset="-128"/>
              </a:rPr>
              <a:t>、</a:t>
            </a:r>
            <a:r>
              <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rPr>
              <a:t>7</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時：</a:t>
            </a:r>
            <a:r>
              <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rPr>
              <a:t>42.5mm</a:t>
            </a:r>
            <a:r>
              <a:rPr lang="ja-JP" altLang="en-US" sz="1200" dirty="0" err="1">
                <a:latin typeface="ＭＳ Ｐ明朝" panose="02020600040205080304" pitchFamily="18" charset="-128"/>
                <a:ea typeface="ＭＳ Ｐ明朝" panose="02020600040205080304" pitchFamily="18" charset="-128"/>
                <a:cs typeface="Meiryo UI" panose="020B0604030504040204" pitchFamily="50" charset="-128"/>
              </a:rPr>
              <a:t>、</a:t>
            </a:r>
            <a:r>
              <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rPr>
              <a:t>8</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時：</a:t>
            </a:r>
            <a:r>
              <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rPr>
              <a:t>3.5mm</a:t>
            </a:r>
            <a:r>
              <a:rPr lang="ja-JP" altLang="en-US" sz="1200" dirty="0" err="1">
                <a:latin typeface="ＭＳ Ｐ明朝" panose="02020600040205080304" pitchFamily="18" charset="-128"/>
                <a:ea typeface="ＭＳ Ｐ明朝" panose="02020600040205080304" pitchFamily="18" charset="-128"/>
                <a:cs typeface="Meiryo UI" panose="020B0604030504040204" pitchFamily="50" charset="-128"/>
              </a:rPr>
              <a:t>、</a:t>
            </a:r>
            <a:r>
              <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rPr>
              <a:t>9</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時：</a:t>
            </a:r>
            <a:r>
              <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rPr>
              <a:t>0.5mm</a:t>
            </a:r>
            <a:r>
              <a:rPr lang="ja-JP" altLang="en-US" sz="1200" dirty="0" err="1">
                <a:latin typeface="ＭＳ Ｐ明朝" panose="02020600040205080304" pitchFamily="18" charset="-128"/>
                <a:ea typeface="ＭＳ Ｐ明朝" panose="02020600040205080304" pitchFamily="18" charset="-128"/>
                <a:cs typeface="Meiryo UI" panose="020B0604030504040204" pitchFamily="50" charset="-128"/>
              </a:rPr>
              <a:t>、</a:t>
            </a:r>
            <a:r>
              <a:rPr lang="en-US" altLang="ja-JP" sz="1200" dirty="0">
                <a:latin typeface="ＭＳ Ｐ明朝" panose="02020600040205080304" pitchFamily="18" charset="-128"/>
                <a:ea typeface="ＭＳ Ｐ明朝" panose="02020600040205080304" pitchFamily="18" charset="-128"/>
                <a:cs typeface="Meiryo UI" panose="020B0604030504040204" pitchFamily="50" charset="-128"/>
              </a:rPr>
              <a:t>10</a:t>
            </a:r>
            <a:r>
              <a:rPr lang="ja-JP" altLang="en-US" sz="1200" dirty="0">
                <a:latin typeface="ＭＳ Ｐ明朝" panose="02020600040205080304" pitchFamily="18" charset="-128"/>
                <a:ea typeface="ＭＳ Ｐ明朝" panose="02020600040205080304" pitchFamily="18" charset="-128"/>
                <a:cs typeface="Meiryo UI" panose="020B0604030504040204" pitchFamily="50" charset="-128"/>
              </a:rPr>
              <a:t>時：</a:t>
            </a:r>
            <a:r>
              <a:rPr lang="en-US" altLang="ja-JP" sz="1200" dirty="0" smtClean="0">
                <a:latin typeface="ＭＳ Ｐ明朝" panose="02020600040205080304" pitchFamily="18" charset="-128"/>
                <a:ea typeface="ＭＳ Ｐ明朝" panose="02020600040205080304" pitchFamily="18" charset="-128"/>
                <a:cs typeface="Meiryo UI" panose="020B0604030504040204" pitchFamily="50" charset="-128"/>
              </a:rPr>
              <a:t>0.5mm</a:t>
            </a:r>
          </a:p>
        </p:txBody>
      </p:sp>
      <p:pic>
        <p:nvPicPr>
          <p:cNvPr id="8" name="図 7"/>
          <p:cNvPicPr>
            <a:picLocks noChangeAspect="1"/>
          </p:cNvPicPr>
          <p:nvPr/>
        </p:nvPicPr>
        <p:blipFill>
          <a:blip r:embed="rId5"/>
          <a:stretch>
            <a:fillRect/>
          </a:stretch>
        </p:blipFill>
        <p:spPr>
          <a:xfrm>
            <a:off x="4280754" y="812237"/>
            <a:ext cx="4168045" cy="5180029"/>
          </a:xfrm>
          <a:prstGeom prst="rect">
            <a:avLst/>
          </a:prstGeom>
        </p:spPr>
      </p:pic>
      <p:pic>
        <p:nvPicPr>
          <p:cNvPr id="3" name="図 2"/>
          <p:cNvPicPr>
            <a:picLocks noChangeAspect="1"/>
          </p:cNvPicPr>
          <p:nvPr/>
        </p:nvPicPr>
        <p:blipFill>
          <a:blip r:embed="rId6"/>
          <a:stretch>
            <a:fillRect/>
          </a:stretch>
        </p:blipFill>
        <p:spPr>
          <a:xfrm>
            <a:off x="8496545" y="819150"/>
            <a:ext cx="4099316" cy="5187102"/>
          </a:xfrm>
          <a:prstGeom prst="rect">
            <a:avLst/>
          </a:prstGeom>
        </p:spPr>
      </p:pic>
    </p:spTree>
    <p:extLst>
      <p:ext uri="{BB962C8B-B14F-4D97-AF65-F5344CB8AC3E}">
        <p14:creationId xmlns:p14="http://schemas.microsoft.com/office/powerpoint/2010/main" val="257180735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9350</TotalTime>
  <Words>449</Words>
  <Application>Microsoft Office PowerPoint</Application>
  <PresentationFormat>A3 297x420 mm</PresentationFormat>
  <Paragraphs>126</Paragraphs>
  <Slides>3</Slides>
  <Notes>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vt:i4>
      </vt:variant>
    </vt:vector>
  </HeadingPairs>
  <TitlesOfParts>
    <vt:vector size="10" baseType="lpstr">
      <vt:lpstr>Meiryo UI</vt:lpstr>
      <vt:lpstr>ＭＳ Ｐゴシック</vt:lpstr>
      <vt:lpstr>ＭＳ Ｐ明朝</vt:lpstr>
      <vt:lpstr>ＭＳ 明朝</vt:lpstr>
      <vt:lpstr>Arial</vt:lpstr>
      <vt:lpstr>Calibri</vt:lpstr>
      <vt:lpstr>Office ​​テーマ</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田渕　敬一</dc:creator>
  <cp:lastModifiedBy>奥野　博信</cp:lastModifiedBy>
  <cp:revision>744</cp:revision>
  <cp:lastPrinted>2019-04-08T02:09:05Z</cp:lastPrinted>
  <dcterms:created xsi:type="dcterms:W3CDTF">2015-03-03T02:47:57Z</dcterms:created>
  <dcterms:modified xsi:type="dcterms:W3CDTF">2019-04-08T02:20:16Z</dcterms:modified>
</cp:coreProperties>
</file>