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19"/>
  </p:notesMasterIdLst>
  <p:handoutMasterIdLst>
    <p:handoutMasterId r:id="rId20"/>
  </p:handoutMasterIdLst>
  <p:sldIdLst>
    <p:sldId id="882" r:id="rId2"/>
    <p:sldId id="878" r:id="rId3"/>
    <p:sldId id="880" r:id="rId4"/>
    <p:sldId id="879" r:id="rId5"/>
    <p:sldId id="881" r:id="rId6"/>
    <p:sldId id="883" r:id="rId7"/>
    <p:sldId id="843" r:id="rId8"/>
    <p:sldId id="844" r:id="rId9"/>
    <p:sldId id="842" r:id="rId10"/>
    <p:sldId id="841" r:id="rId11"/>
    <p:sldId id="837" r:id="rId12"/>
    <p:sldId id="860" r:id="rId13"/>
    <p:sldId id="839" r:id="rId14"/>
    <p:sldId id="828" r:id="rId15"/>
    <p:sldId id="861" r:id="rId16"/>
    <p:sldId id="862" r:id="rId17"/>
    <p:sldId id="866"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99"/>
    <a:srgbClr val="F7EC97"/>
    <a:srgbClr val="006600"/>
    <a:srgbClr val="009900"/>
    <a:srgbClr val="FF00FF"/>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434" autoAdjust="0"/>
  </p:normalViewPr>
  <p:slideViewPr>
    <p:cSldViewPr>
      <p:cViewPr varScale="1">
        <p:scale>
          <a:sx n="78" d="100"/>
          <a:sy n="78" d="100"/>
        </p:scale>
        <p:origin x="940" y="64"/>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D118C44-EEF3-4E68-85CE-B0C0A2100039}"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2819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AF27F1-8015-4119-971C-20E209C1DA50}"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60160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BE395F-B611-4E1F-A1B1-1C29C7C582D6}"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15411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06EE74-2D47-4DD0-A329-5367414C8FE1}"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6775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89F82D-1F19-4AB1-8DCE-4070682C4A6B}"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58331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7716A6-640A-413A-81A1-404DC0439BC8}"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382876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C65679-334A-4E8B-B5B8-66374AA60F54}" type="datetime1">
              <a:rPr kumimoji="1" lang="ja-JP" altLang="en-US" smtClean="0"/>
              <a:t>2025/7/22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01426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23A505-BD1C-4679-BBAE-598F00275DE4}" type="datetime1">
              <a:rPr kumimoji="1" lang="ja-JP" altLang="en-US" smtClean="0"/>
              <a:t>2025/7/22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49999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F6814F-E193-43ED-B674-07ED12EEB6AE}" type="datetime1">
              <a:rPr kumimoji="1" lang="ja-JP" altLang="en-US" smtClean="0"/>
              <a:t>2025/7/22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6876256" y="6419428"/>
            <a:ext cx="2057400" cy="365125"/>
          </a:xfrm>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83511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D4AA2B-1519-41A9-911A-C3D81C32B691}"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237413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E0E92E-C663-4922-8025-1F2676C44079}"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extLst>
      <p:ext uri="{BB962C8B-B14F-4D97-AF65-F5344CB8AC3E}">
        <p14:creationId xmlns:p14="http://schemas.microsoft.com/office/powerpoint/2010/main" val="172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4C5F255-BA73-483E-AE10-11CA1C531DE0}" type="datetime1">
              <a:rPr kumimoji="1" lang="ja-JP" altLang="en-US" smtClean="0"/>
              <a:t>2025/7/22</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76256" y="6356351"/>
            <a:ext cx="2057400" cy="365125"/>
          </a:xfrm>
          <a:prstGeom prst="rect">
            <a:avLst/>
          </a:prstGeom>
        </p:spPr>
        <p:txBody>
          <a:bodyPr vert="horz" lIns="91440" tIns="45720" rIns="91440" bIns="45720" rtlCol="0" anchor="ctr"/>
          <a:lstStyle>
            <a:lvl1pPr algn="r">
              <a:defRPr sz="1400">
                <a:solidFill>
                  <a:schemeClr val="tx1"/>
                </a:solidFill>
              </a:defRPr>
            </a:lvl1pPr>
          </a:lstStyle>
          <a:p>
            <a:fld id="{F0DA1747-7AE3-4485-B1CC-5CDDF653E874}" type="slidenum">
              <a:rPr lang="ja-JP" altLang="en-US" smtClean="0"/>
              <a:pPr/>
              <a:t>‹#›</a:t>
            </a:fld>
            <a:endParaRPr lang="ja-JP" altLang="en-US" dirty="0"/>
          </a:p>
        </p:txBody>
      </p:sp>
    </p:spTree>
    <p:extLst>
      <p:ext uri="{BB962C8B-B14F-4D97-AF65-F5344CB8AC3E}">
        <p14:creationId xmlns:p14="http://schemas.microsoft.com/office/powerpoint/2010/main" val="30325911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enecho.meti.go.jp/statistics/electric_power/ep002/results.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32400" y="1988840"/>
            <a:ext cx="5942652" cy="3847207"/>
          </a:xfrm>
          <a:prstGeom prst="rect">
            <a:avLst/>
          </a:prstGeom>
        </p:spPr>
        <p:txBody>
          <a:bodyPr wrap="none">
            <a:spAutoFit/>
          </a:bodyPr>
          <a:lstStyle/>
          <a:p>
            <a:pPr algn="ctr"/>
            <a:endParaRPr lang="en-US" altLang="ja-JP" sz="32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再生可能エネルギー等供給拡大計画書</a:t>
            </a: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再生可能エネルギー等供給実績報告書</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800" dirty="0">
                <a:solidFill>
                  <a:prstClr val="black"/>
                </a:solidFill>
                <a:latin typeface="Meiryo UI" panose="020B0604030504040204" pitchFamily="50" charset="-128"/>
                <a:ea typeface="Meiryo UI" panose="020B0604030504040204" pitchFamily="50" charset="-128"/>
              </a:rPr>
              <a:t>～届出の手引き～</a:t>
            </a:r>
            <a:endParaRPr lang="en-US" altLang="ja-JP" sz="2800" dirty="0">
              <a:solidFill>
                <a:prstClr val="black"/>
              </a:solidFill>
              <a:latin typeface="Meiryo UI" panose="020B0604030504040204" pitchFamily="50" charset="-128"/>
              <a:ea typeface="Meiryo UI" panose="020B0604030504040204" pitchFamily="50" charset="-128"/>
            </a:endParaRPr>
          </a:p>
          <a:p>
            <a:pPr algn="ctr"/>
            <a:endParaRPr lang="en-US" altLang="ja-JP" sz="2800" dirty="0">
              <a:solidFill>
                <a:prstClr val="black"/>
              </a:solidFill>
              <a:latin typeface="Meiryo UI" panose="020B0604030504040204" pitchFamily="50" charset="-128"/>
              <a:ea typeface="Meiryo UI" panose="020B0604030504040204" pitchFamily="50" charset="-128"/>
            </a:endParaRPr>
          </a:p>
          <a:p>
            <a:pPr algn="ctr"/>
            <a:r>
              <a:rPr lang="ja-JP" altLang="en-US" sz="2400" dirty="0">
                <a:solidFill>
                  <a:prstClr val="black"/>
                </a:solidFill>
                <a:latin typeface="Meiryo UI" panose="020B0604030504040204" pitchFamily="50" charset="-128"/>
                <a:ea typeface="Meiryo UI" panose="020B0604030504040204" pitchFamily="50" charset="-128"/>
              </a:rPr>
              <a:t>令和７年７月</a:t>
            </a:r>
            <a:endParaRPr lang="en-US" altLang="ja-JP" sz="2400" dirty="0">
              <a:solidFill>
                <a:prstClr val="black"/>
              </a:solidFill>
              <a:latin typeface="Meiryo UI" panose="020B0604030504040204" pitchFamily="50" charset="-128"/>
              <a:ea typeface="Meiryo UI" panose="020B0604030504040204" pitchFamily="50" charset="-128"/>
            </a:endParaRPr>
          </a:p>
          <a:p>
            <a:pPr algn="ctr"/>
            <a:endParaRPr lang="en-US" altLang="ja-JP" sz="2400" dirty="0">
              <a:solidFill>
                <a:prstClr val="black"/>
              </a:solidFill>
              <a:latin typeface="Meiryo UI" panose="020B0604030504040204" pitchFamily="50" charset="-128"/>
              <a:ea typeface="Meiryo UI" panose="020B0604030504040204" pitchFamily="50" charset="-128"/>
            </a:endParaRPr>
          </a:p>
          <a:p>
            <a:pPr algn="ctr"/>
            <a:r>
              <a:rPr lang="ja-JP" altLang="en-US" sz="2400" dirty="0">
                <a:solidFill>
                  <a:prstClr val="black"/>
                </a:solidFill>
                <a:latin typeface="Meiryo UI" panose="020B0604030504040204" pitchFamily="50" charset="-128"/>
                <a:ea typeface="Meiryo UI" panose="020B0604030504040204" pitchFamily="50" charset="-128"/>
              </a:rPr>
              <a:t>大阪府</a:t>
            </a:r>
            <a:endParaRPr lang="en-US" altLang="ja-JP" sz="2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6584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4" name="図 3"/>
          <p:cNvPicPr>
            <a:picLocks noChangeAspect="1"/>
          </p:cNvPicPr>
          <p:nvPr/>
        </p:nvPicPr>
        <p:blipFill>
          <a:blip r:embed="rId2"/>
          <a:stretch>
            <a:fillRect/>
          </a:stretch>
        </p:blipFill>
        <p:spPr>
          <a:xfrm>
            <a:off x="2108223" y="925637"/>
            <a:ext cx="4566800" cy="5919663"/>
          </a:xfrm>
          <a:prstGeom prst="rect">
            <a:avLst/>
          </a:prstGeom>
        </p:spPr>
      </p:pic>
      <p:sp>
        <p:nvSpPr>
          <p:cNvPr id="8" name="正方形/長方形 7"/>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9</a:t>
            </a:fld>
            <a:endParaRPr kumimoji="1" lang="ja-JP" altLang="en-US"/>
          </a:p>
        </p:txBody>
      </p:sp>
    </p:spTree>
    <p:extLst>
      <p:ext uri="{BB962C8B-B14F-4D97-AF65-F5344CB8AC3E}">
        <p14:creationId xmlns:p14="http://schemas.microsoft.com/office/powerpoint/2010/main" val="187347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13526" y="1514155"/>
            <a:ext cx="8475630" cy="2696470"/>
          </a:xfrm>
          <a:prstGeom prst="rect">
            <a:avLst/>
          </a:prstGeom>
        </p:spPr>
      </p:pic>
      <p:sp>
        <p:nvSpPr>
          <p:cNvPr id="12" name="線吹き出し 2 (枠付き) 11"/>
          <p:cNvSpPr/>
          <p:nvPr/>
        </p:nvSpPr>
        <p:spPr>
          <a:xfrm>
            <a:off x="2994929" y="1750574"/>
            <a:ext cx="5865458" cy="1076962"/>
          </a:xfrm>
          <a:prstGeom prst="borderCallout2">
            <a:avLst>
              <a:gd name="adj1" fmla="val 43589"/>
              <a:gd name="adj2" fmla="val -456"/>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10592" y="4496881"/>
            <a:ext cx="3110918"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a:t>
            </a:r>
            <a:r>
              <a:rPr lang="ja-JP" altLang="ja-JP" sz="1600" dirty="0">
                <a:latin typeface="Meiryo UI" panose="020B0604030504040204" pitchFamily="50" charset="-128"/>
                <a:ea typeface="Meiryo UI" panose="020B0604030504040204" pitchFamily="50" charset="-128"/>
              </a:rPr>
              <a:t>小売電気に係る</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排出</a:t>
            </a:r>
            <a:r>
              <a:rPr lang="ja-JP" altLang="ja-JP" sz="1600" dirty="0">
                <a:latin typeface="Meiryo UI" panose="020B0604030504040204" pitchFamily="50" charset="-128"/>
                <a:ea typeface="Meiryo UI" panose="020B0604030504040204" pitchFamily="50" charset="-128"/>
              </a:rPr>
              <a:t>量の低減を図るための対策の計画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2994929" y="3206879"/>
            <a:ext cx="5865458" cy="1003746"/>
          </a:xfrm>
          <a:prstGeom prst="borderCallout2">
            <a:avLst>
              <a:gd name="adj1" fmla="val 100526"/>
              <a:gd name="adj2" fmla="val 48045"/>
              <a:gd name="adj3" fmla="val 108049"/>
              <a:gd name="adj4" fmla="val 56840"/>
              <a:gd name="adj5" fmla="val 135929"/>
              <a:gd name="adj6" fmla="val 5675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427984" y="4507476"/>
            <a:ext cx="3110918"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届出を行う年度、その次年度及び</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年度における基礎排出係数と調整後排出係数</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事業者全体</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の目標値</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テキスト ボックス 1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6967" y="1196398"/>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413526" y="1479481"/>
            <a:ext cx="7943850" cy="238125"/>
          </a:xfrm>
          <a:prstGeom prst="rect">
            <a:avLst/>
          </a:prstGeom>
        </p:spPr>
      </p:pic>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Tree>
    <p:extLst>
      <p:ext uri="{BB962C8B-B14F-4D97-AF65-F5344CB8AC3E}">
        <p14:creationId xmlns:p14="http://schemas.microsoft.com/office/powerpoint/2010/main" val="403169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456922" y="1301772"/>
            <a:ext cx="8377507" cy="3722543"/>
          </a:xfrm>
          <a:prstGeom prst="rect">
            <a:avLst/>
          </a:prstGeom>
        </p:spPr>
      </p:pic>
      <p:sp>
        <p:nvSpPr>
          <p:cNvPr id="15" name="線吹き出し 2 (枠付き) 14"/>
          <p:cNvSpPr/>
          <p:nvPr/>
        </p:nvSpPr>
        <p:spPr>
          <a:xfrm>
            <a:off x="3025648" y="3217902"/>
            <a:ext cx="5722816" cy="423054"/>
          </a:xfrm>
          <a:prstGeom prst="borderCallout2">
            <a:avLst>
              <a:gd name="adj1" fmla="val 41806"/>
              <a:gd name="adj2" fmla="val 111"/>
              <a:gd name="adj3" fmla="val 126061"/>
              <a:gd name="adj4" fmla="val -24383"/>
              <a:gd name="adj5" fmla="val 478155"/>
              <a:gd name="adj6" fmla="val -2446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292212" y="5138321"/>
            <a:ext cx="3917392"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販売する電気の量のうち非化石証書（再エネ）等を使用する電気の量の比率の目標値</a:t>
            </a:r>
          </a:p>
        </p:txBody>
      </p:sp>
      <p:sp>
        <p:nvSpPr>
          <p:cNvPr id="20" name="線吹き出し 2 (枠付き) 19"/>
          <p:cNvSpPr/>
          <p:nvPr/>
        </p:nvSpPr>
        <p:spPr>
          <a:xfrm>
            <a:off x="3027384" y="3681976"/>
            <a:ext cx="5722816" cy="1315220"/>
          </a:xfrm>
          <a:prstGeom prst="borderCallout2">
            <a:avLst>
              <a:gd name="adj1" fmla="val 98844"/>
              <a:gd name="adj2" fmla="val 24300"/>
              <a:gd name="adj3" fmla="val 121583"/>
              <a:gd name="adj4" fmla="val 25327"/>
              <a:gd name="adj5" fmla="val 120771"/>
              <a:gd name="adj6" fmla="val 3345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645676" y="4399657"/>
            <a:ext cx="4262952"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届出を行う年度、その次年度及び</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年度において</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で販売する電気の量のうち、次の電源由来の電気の量の比率（非化石証書（再エネ）等の有無は問わない）の目標値。</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456922" y="1248715"/>
            <a:ext cx="7781925" cy="247650"/>
          </a:xfrm>
          <a:prstGeom prst="rect">
            <a:avLst/>
          </a:prstGeom>
        </p:spPr>
      </p:pic>
      <p:sp>
        <p:nvSpPr>
          <p:cNvPr id="12" name="線吹き出し 2 (枠付き) 11"/>
          <p:cNvSpPr/>
          <p:nvPr/>
        </p:nvSpPr>
        <p:spPr>
          <a:xfrm>
            <a:off x="3025648" y="1573532"/>
            <a:ext cx="5722816" cy="1175131"/>
          </a:xfrm>
          <a:prstGeom prst="borderCallout2">
            <a:avLst>
              <a:gd name="adj1" fmla="val -27646"/>
              <a:gd name="adj2" fmla="val 50364"/>
              <a:gd name="adj3" fmla="val -27645"/>
              <a:gd name="adj4" fmla="val 4278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49020" y="1097732"/>
            <a:ext cx="3187476"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対策の計画</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届出を行う年度、その次年度のほか、</a:t>
            </a:r>
            <a:r>
              <a:rPr lang="en-US" altLang="ja-JP" sz="1600" dirty="0">
                <a:latin typeface="Meiryo UI" panose="020B0604030504040204" pitchFamily="50" charset="-128"/>
                <a:ea typeface="Meiryo UI" panose="020B0604030504040204" pitchFamily="50" charset="-128"/>
              </a:rPr>
              <a:t>2030</a:t>
            </a:r>
            <a:r>
              <a:rPr lang="ja-JP" altLang="ja-JP" sz="1600" dirty="0">
                <a:latin typeface="Meiryo UI" panose="020B0604030504040204" pitchFamily="50" charset="-128"/>
                <a:ea typeface="Meiryo UI" panose="020B0604030504040204" pitchFamily="50" charset="-128"/>
              </a:rPr>
              <a:t>年度</a:t>
            </a:r>
            <a:r>
              <a:rPr lang="ja-JP" altLang="en-US" sz="1600" dirty="0">
                <a:latin typeface="Meiryo UI" panose="020B0604030504040204" pitchFamily="50" charset="-128"/>
                <a:ea typeface="Meiryo UI" panose="020B0604030504040204" pitchFamily="50" charset="-128"/>
              </a:rPr>
              <a:t>までの再生可能エネルギーの供給の量の割合の拡大を図るための対策の計画</a:t>
            </a:r>
            <a:endParaRPr lang="en-US" altLang="ja-JP"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13594" y="1022154"/>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F0DA1747-7AE3-4485-B1CC-5CDDF653E874}" type="slidenum">
              <a:rPr kumimoji="1" lang="ja-JP" altLang="en-US" smtClean="0"/>
              <a:t>11</a:t>
            </a:fld>
            <a:endParaRPr kumimoji="1" lang="ja-JP" altLang="en-US"/>
          </a:p>
        </p:txBody>
      </p:sp>
    </p:spTree>
    <p:extLst>
      <p:ext uri="{BB962C8B-B14F-4D97-AF65-F5344CB8AC3E}">
        <p14:creationId xmlns:p14="http://schemas.microsoft.com/office/powerpoint/2010/main" val="33776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566722" y="1268760"/>
            <a:ext cx="8220822" cy="4225517"/>
          </a:xfrm>
          <a:prstGeom prst="rect">
            <a:avLst/>
          </a:prstGeom>
        </p:spPr>
      </p:pic>
      <p:sp>
        <p:nvSpPr>
          <p:cNvPr id="14" name="線吹き出し 2 (枠付き) 13"/>
          <p:cNvSpPr/>
          <p:nvPr/>
        </p:nvSpPr>
        <p:spPr>
          <a:xfrm>
            <a:off x="3119120" y="1268760"/>
            <a:ext cx="1380872" cy="375549"/>
          </a:xfrm>
          <a:prstGeom prst="borderCallout2">
            <a:avLst>
              <a:gd name="adj1" fmla="val -52540"/>
              <a:gd name="adj2" fmla="val 152051"/>
              <a:gd name="adj3" fmla="val -56147"/>
              <a:gd name="adj4" fmla="val 119932"/>
              <a:gd name="adj5" fmla="val 2001"/>
              <a:gd name="adj6" fmla="val 6718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977697" y="879472"/>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a:t>
            </a:r>
            <a:r>
              <a:rPr lang="en-US" altLang="ja-JP" sz="12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線吹き出し 2 (枠付き) 16"/>
          <p:cNvSpPr/>
          <p:nvPr/>
        </p:nvSpPr>
        <p:spPr>
          <a:xfrm>
            <a:off x="1831438" y="3225014"/>
            <a:ext cx="6956105" cy="1521939"/>
          </a:xfrm>
          <a:prstGeom prst="borderCallout2">
            <a:avLst>
              <a:gd name="adj1" fmla="val 163967"/>
              <a:gd name="adj2" fmla="val 36828"/>
              <a:gd name="adj3" fmla="val 163936"/>
              <a:gd name="adj4" fmla="val 48583"/>
              <a:gd name="adj5" fmla="val 100717"/>
              <a:gd name="adj6" fmla="val 7584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27068" y="5022916"/>
            <a:ext cx="6914636" cy="1077218"/>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再エネメニューの情報</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＜公表を希望する場合のみ記入してください＞</a:t>
            </a:r>
            <a:endParaRPr lang="en-US" altLang="ja-JP" sz="1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届出を行う年度において大阪府内で販売する再エネメニュー（再エネ率</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以上のものに限る）の名称、ホームーページ</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URL</a:t>
            </a:r>
            <a:r>
              <a:rPr lang="ja-JP" altLang="en-US" sz="1600" dirty="0" err="1">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再エネ率、提供可能電圧種別（〇か</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をプルダウンから選択）、特徴（</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50</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字以内）を記入してください。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2"/>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別紙２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別紙２</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07504" y="6165304"/>
            <a:ext cx="8825032"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「再エネ率</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以上で構成されるメニュー」とは、非化石証書（再エネ）等を</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以上使用したメニューのことを言います。</a:t>
            </a:r>
            <a:endParaRPr kumimoji="1" lang="ja-JP" altLang="en-US"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30059" y="909353"/>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12</a:t>
            </a:fld>
            <a:endParaRPr kumimoji="1" lang="ja-JP" altLang="en-US"/>
          </a:p>
        </p:txBody>
      </p:sp>
    </p:spTree>
    <p:extLst>
      <p:ext uri="{BB962C8B-B14F-4D97-AF65-F5344CB8AC3E}">
        <p14:creationId xmlns:p14="http://schemas.microsoft.com/office/powerpoint/2010/main" val="235341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5" name="図 4"/>
          <p:cNvPicPr>
            <a:picLocks noChangeAspect="1"/>
          </p:cNvPicPr>
          <p:nvPr/>
        </p:nvPicPr>
        <p:blipFill>
          <a:blip r:embed="rId2"/>
          <a:stretch>
            <a:fillRect/>
          </a:stretch>
        </p:blipFill>
        <p:spPr>
          <a:xfrm>
            <a:off x="683568" y="1050435"/>
            <a:ext cx="6050924" cy="5799057"/>
          </a:xfrm>
          <a:prstGeom prst="rect">
            <a:avLst/>
          </a:prstGeom>
        </p:spPr>
      </p:pic>
      <p:sp>
        <p:nvSpPr>
          <p:cNvPr id="9" name="テキスト ボックス 8"/>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6876256" y="2132856"/>
            <a:ext cx="2160241" cy="1077218"/>
          </a:xfrm>
          <a:prstGeom prst="rect">
            <a:avLst/>
          </a:prstGeom>
          <a:solidFill>
            <a:srgbClr val="FFFF99"/>
          </a:solidFill>
          <a:ln w="19050">
            <a:solidFill>
              <a:srgbClr val="FF0000"/>
            </a:solidFill>
          </a:ln>
        </p:spPr>
        <p:txBody>
          <a:bodyPr wrap="square">
            <a:spAutoFit/>
          </a:bodyPr>
          <a:lstStyle/>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別紙３については、届出初年度は提出不要です。</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a:t>
            </a:r>
            <a:r>
              <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年目以降に提出してください。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13</a:t>
            </a:fld>
            <a:endParaRPr kumimoji="1" lang="ja-JP" altLang="en-US"/>
          </a:p>
        </p:txBody>
      </p:sp>
    </p:spTree>
    <p:extLst>
      <p:ext uri="{BB962C8B-B14F-4D97-AF65-F5344CB8AC3E}">
        <p14:creationId xmlns:p14="http://schemas.microsoft.com/office/powerpoint/2010/main" val="99356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400190" y="1324792"/>
            <a:ext cx="8488966" cy="2700713"/>
          </a:xfrm>
          <a:prstGeom prst="rect">
            <a:avLst/>
          </a:prstGeom>
        </p:spPr>
      </p:pic>
      <p:sp>
        <p:nvSpPr>
          <p:cNvPr id="11" name="線吹き出し 2 (枠付き) 10"/>
          <p:cNvSpPr/>
          <p:nvPr/>
        </p:nvSpPr>
        <p:spPr>
          <a:xfrm>
            <a:off x="2994929" y="1564405"/>
            <a:ext cx="5865458" cy="1076962"/>
          </a:xfrm>
          <a:prstGeom prst="borderCallout2">
            <a:avLst>
              <a:gd name="adj1" fmla="val 47177"/>
              <a:gd name="adj2" fmla="val -17"/>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10592" y="4284904"/>
            <a:ext cx="3110918"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届出を行う年度の前年度における温室効果ガスの量の低減を図るための対策の実施状況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3" name="線吹き出し 2 (枠付き) 12"/>
          <p:cNvSpPr/>
          <p:nvPr/>
        </p:nvSpPr>
        <p:spPr>
          <a:xfrm>
            <a:off x="2994929" y="3007781"/>
            <a:ext cx="5842514" cy="1003746"/>
          </a:xfrm>
          <a:prstGeom prst="borderCallout2">
            <a:avLst>
              <a:gd name="adj1" fmla="val 100526"/>
              <a:gd name="adj2" fmla="val 48045"/>
              <a:gd name="adj3" fmla="val 108049"/>
              <a:gd name="adj4" fmla="val 56840"/>
              <a:gd name="adj5" fmla="val 135929"/>
              <a:gd name="adj6" fmla="val 5675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995936" y="4295499"/>
            <a:ext cx="4680520" cy="1323439"/>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排出係数の目標の達成状況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基礎排出係数、調整後排出係数について、届出を行う年度の前年度の目標・実績及び前々年度の実績</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15" name="正方形/長方形 14"/>
          <p:cNvSpPr/>
          <p:nvPr/>
        </p:nvSpPr>
        <p:spPr>
          <a:xfrm>
            <a:off x="3869126" y="5220534"/>
            <a:ext cx="4968317" cy="1169551"/>
          </a:xfrm>
          <a:prstGeom prst="rect">
            <a:avLst/>
          </a:prstGeom>
          <a:solidFill>
            <a:srgbClr val="FFFF00"/>
          </a:solidFill>
          <a:ln w="19050">
            <a:solidFill>
              <a:srgbClr val="FF0000"/>
            </a:solidFill>
          </a:ln>
        </p:spPr>
        <p:txBody>
          <a:bodyPr wrap="square">
            <a:spAutoFit/>
          </a:bodyPr>
          <a:lstStyle/>
          <a:p>
            <a:r>
              <a:rPr lang="ja-JP" altLang="en-US" sz="1400" dirty="0">
                <a:latin typeface="Meiryo UI" panose="020B0604030504040204" pitchFamily="50" charset="-128"/>
                <a:ea typeface="Meiryo UI" panose="020B0604030504040204" pitchFamily="50" charset="-128"/>
              </a:rPr>
              <a:t>（例）令和７年度の届出時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「前年度の目標」には、令和６年度に届出した別紙２に記入した目標を記入してください。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「前年度の実績」には令和６年度の実績を記入してください。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「前々年度の実績」には令和５年度の実績を記入してください。</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7"/>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別紙３</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30059" y="1051296"/>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14</a:t>
            </a:fld>
            <a:endParaRPr kumimoji="1" lang="ja-JP" altLang="en-US"/>
          </a:p>
        </p:txBody>
      </p:sp>
    </p:spTree>
    <p:extLst>
      <p:ext uri="{BB962C8B-B14F-4D97-AF65-F5344CB8AC3E}">
        <p14:creationId xmlns:p14="http://schemas.microsoft.com/office/powerpoint/2010/main" val="204053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71520" y="1112044"/>
            <a:ext cx="6953589" cy="4020783"/>
          </a:xfrm>
          <a:prstGeom prst="rect">
            <a:avLst/>
          </a:prstGeom>
        </p:spPr>
      </p:pic>
      <p:sp>
        <p:nvSpPr>
          <p:cNvPr id="3" name="正方形/長方形 2"/>
          <p:cNvSpPr/>
          <p:nvPr/>
        </p:nvSpPr>
        <p:spPr>
          <a:xfrm>
            <a:off x="251520" y="476672"/>
            <a:ext cx="3159839" cy="461665"/>
          </a:xfrm>
          <a:prstGeom prst="rect">
            <a:avLst/>
          </a:prstGeom>
        </p:spPr>
        <p:txBody>
          <a:bodyPr wrap="none">
            <a:spAutoFit/>
          </a:bodyPr>
          <a:lstStyle/>
          <a:p>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実績報告書</a:t>
            </a:r>
            <a:r>
              <a:rPr lang="en-US" altLang="ja-JP" sz="2400" dirty="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　別紙３</a:t>
            </a:r>
            <a:endParaRPr lang="ja-JP" altLang="en-US" dirty="0"/>
          </a:p>
        </p:txBody>
      </p:sp>
      <p:sp>
        <p:nvSpPr>
          <p:cNvPr id="12" name="線吹き出し 2 (枠付き) 11"/>
          <p:cNvSpPr/>
          <p:nvPr/>
        </p:nvSpPr>
        <p:spPr>
          <a:xfrm>
            <a:off x="2483768" y="1338746"/>
            <a:ext cx="4752528" cy="1005579"/>
          </a:xfrm>
          <a:prstGeom prst="borderCallout2">
            <a:avLst>
              <a:gd name="adj1" fmla="val 40044"/>
              <a:gd name="adj2" fmla="val 69876"/>
              <a:gd name="adj3" fmla="val 40045"/>
              <a:gd name="adj4" fmla="val 44799"/>
              <a:gd name="adj5" fmla="val 887"/>
              <a:gd name="adj6" fmla="val 3892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804739" y="1223721"/>
            <a:ext cx="3187476" cy="1077218"/>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対策の実施状況</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届出を行う年度の前年度における再生可能エネルギーの供給の量の割合の拡大を図るための対策の実施状況</a:t>
            </a:r>
            <a:endParaRPr lang="en-US" altLang="ja-JP" sz="1600" dirty="0">
              <a:latin typeface="Meiryo UI" panose="020B0604030504040204" pitchFamily="50" charset="-128"/>
              <a:ea typeface="Meiryo UI" panose="020B0604030504040204" pitchFamily="50" charset="-128"/>
            </a:endParaRPr>
          </a:p>
        </p:txBody>
      </p:sp>
      <p:sp>
        <p:nvSpPr>
          <p:cNvPr id="14" name="線吹き出し 2 (枠付き) 13"/>
          <p:cNvSpPr/>
          <p:nvPr/>
        </p:nvSpPr>
        <p:spPr>
          <a:xfrm>
            <a:off x="2483768" y="2713641"/>
            <a:ext cx="4841341" cy="318077"/>
          </a:xfrm>
          <a:prstGeom prst="borderCallout2">
            <a:avLst>
              <a:gd name="adj1" fmla="val 379"/>
              <a:gd name="adj2" fmla="val 27718"/>
              <a:gd name="adj3" fmla="val -63488"/>
              <a:gd name="adj4" fmla="val 38802"/>
              <a:gd name="adj5" fmla="val -65919"/>
              <a:gd name="adj6" fmla="val 6394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線吹き出し 2 (枠付き) 15"/>
          <p:cNvSpPr/>
          <p:nvPr/>
        </p:nvSpPr>
        <p:spPr>
          <a:xfrm>
            <a:off x="2498901" y="3080386"/>
            <a:ext cx="4737396" cy="1092193"/>
          </a:xfrm>
          <a:prstGeom prst="borderCallout2">
            <a:avLst>
              <a:gd name="adj1" fmla="val 101373"/>
              <a:gd name="adj2" fmla="val 28475"/>
              <a:gd name="adj3" fmla="val 137216"/>
              <a:gd name="adj4" fmla="val 35877"/>
              <a:gd name="adj5" fmla="val 136008"/>
              <a:gd name="adj6" fmla="val 4959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427984" y="4235282"/>
            <a:ext cx="4571955" cy="2062103"/>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販売する電気のうち、次の電源由来の電気の量の比率（非化石証書等の有無は問わない）の届出を行う年度の前年度の目標・実績及び前々年度の実績</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71624" y="2356697"/>
            <a:ext cx="3391722" cy="1815882"/>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非化石証書（再エネ）等利用率の目標の達成状況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国内全体で</a:t>
            </a:r>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販売した電気の量のうち、非化石証書（再エネ）等を活用した電気の量の割合について、届出を行う年度の前年度の目標・実績及び前々年度の実績</a:t>
            </a:r>
          </a:p>
        </p:txBody>
      </p:sp>
      <p:sp>
        <p:nvSpPr>
          <p:cNvPr id="18" name="正方形/長方形 17"/>
          <p:cNvSpPr/>
          <p:nvPr/>
        </p:nvSpPr>
        <p:spPr>
          <a:xfrm>
            <a:off x="5773995"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正方形/長方形 18"/>
          <p:cNvSpPr/>
          <p:nvPr/>
        </p:nvSpPr>
        <p:spPr>
          <a:xfrm>
            <a:off x="5773995"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線吹き出し 2 (枠付き) 22"/>
          <p:cNvSpPr/>
          <p:nvPr/>
        </p:nvSpPr>
        <p:spPr>
          <a:xfrm>
            <a:off x="2498901" y="4379308"/>
            <a:ext cx="1136995" cy="375549"/>
          </a:xfrm>
          <a:prstGeom prst="borderCallout2">
            <a:avLst>
              <a:gd name="adj1" fmla="val 387274"/>
              <a:gd name="adj2" fmla="val 99553"/>
              <a:gd name="adj3" fmla="val 241444"/>
              <a:gd name="adj4" fmla="val 97592"/>
              <a:gd name="adj5" fmla="val 100071"/>
              <a:gd name="adj6" fmla="val 6606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51520" y="5359529"/>
            <a:ext cx="3813997" cy="1323439"/>
          </a:xfrm>
          <a:prstGeom prst="rect">
            <a:avLst/>
          </a:prstGeom>
          <a:solidFill>
            <a:srgbClr val="FFFF99"/>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再エネメニューの提供の状況</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届出を行う年度における</a:t>
            </a:r>
            <a:r>
              <a:rPr lang="ja-JP" altLang="en-US" sz="1600" b="1" dirty="0">
                <a:latin typeface="Meiryo UI" panose="020B0604030504040204" pitchFamily="50" charset="-128"/>
                <a:ea typeface="Meiryo UI" panose="020B0604030504040204" pitchFamily="50" charset="-128"/>
              </a:rPr>
              <a:t>大阪府内で</a:t>
            </a:r>
            <a:r>
              <a:rPr lang="ja-JP" altLang="en-US" sz="1600" dirty="0">
                <a:latin typeface="Meiryo UI" panose="020B0604030504040204" pitchFamily="50" charset="-128"/>
                <a:ea typeface="Meiryo UI" panose="020B0604030504040204" pitchFamily="50" charset="-128"/>
              </a:rPr>
              <a:t>販売する電気メニューのうち、再エネ率</a:t>
            </a:r>
            <a:r>
              <a:rPr lang="en-US" altLang="ja-JP" sz="1600" dirty="0">
                <a:latin typeface="Meiryo UI" panose="020B0604030504040204" pitchFamily="50" charset="-128"/>
                <a:ea typeface="Meiryo UI" panose="020B0604030504040204" pitchFamily="50" charset="-128"/>
              </a:rPr>
              <a:t>35%</a:t>
            </a:r>
            <a:r>
              <a:rPr lang="ja-JP" altLang="en-US" sz="1600" dirty="0">
                <a:latin typeface="Meiryo UI" panose="020B0604030504040204" pitchFamily="50" charset="-128"/>
                <a:ea typeface="Meiryo UI" panose="020B0604030504040204" pitchFamily="50" charset="-128"/>
              </a:rPr>
              <a:t>以上で構成されるメニューの提供の状況をプルダウンから選択してください。</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別紙３　再生可能エネルギー等供給実績報告書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30059" y="862112"/>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＜入力欄に記入されている数値・文言は記入例です。＞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15</a:t>
            </a:fld>
            <a:endParaRPr kumimoji="1" lang="ja-JP" altLang="en-US"/>
          </a:p>
        </p:txBody>
      </p:sp>
    </p:spTree>
    <p:extLst>
      <p:ext uri="{BB962C8B-B14F-4D97-AF65-F5344CB8AC3E}">
        <p14:creationId xmlns:p14="http://schemas.microsoft.com/office/powerpoint/2010/main" val="150719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11560" y="3861048"/>
            <a:ext cx="7920880" cy="2600712"/>
          </a:xfrm>
          <a:prstGeom prst="rect">
            <a:avLst/>
          </a:prstGeom>
          <a:ln>
            <a:solidFill>
              <a:schemeClr val="tx1"/>
            </a:solidFill>
            <a:prstDash val="dash"/>
          </a:ln>
        </p:spPr>
        <p:txBody>
          <a:bodyPr wrap="square">
            <a:spAutoFit/>
          </a:bodyPr>
          <a:lstStyle/>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本届出制度に関する問い合わせ先</a:t>
            </a:r>
            <a:r>
              <a:rPr lang="en-US" altLang="ja-JP" sz="2400" dirty="0">
                <a:solidFill>
                  <a:prstClr val="black"/>
                </a:solidFill>
                <a:latin typeface="Meiryo UI" panose="020B0604030504040204" pitchFamily="50" charset="-128"/>
                <a:ea typeface="Meiryo UI" panose="020B0604030504040204" pitchFamily="50" charset="-128"/>
              </a:rPr>
              <a:t>&gt;</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E-mail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eneseisaku-04@gbox.pref.osaka.lg.jp</a:t>
            </a:r>
          </a:p>
          <a:p>
            <a:pPr lvl="0" fontAlgn="t">
              <a:spcBef>
                <a:spcPts val="600"/>
              </a:spcBef>
            </a:pPr>
            <a:r>
              <a:rPr lang="en-US" altLang="ja-JP" sz="2400" dirty="0">
                <a:solidFill>
                  <a:prstClr val="black"/>
                </a:solidFill>
                <a:latin typeface="Meiryo UI" panose="020B0604030504040204" pitchFamily="50" charset="-128"/>
                <a:ea typeface="Meiryo UI" panose="020B0604030504040204" pitchFamily="50" charset="-128"/>
              </a:rPr>
              <a:t>TEL</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06-6210-9549</a:t>
            </a:r>
            <a:r>
              <a:rPr lang="ja-JP" altLang="en-US" sz="2400" dirty="0">
                <a:solidFill>
                  <a:prstClr val="black"/>
                </a:solidFill>
                <a:latin typeface="Meiryo UI" panose="020B0604030504040204" pitchFamily="50" charset="-128"/>
                <a:ea typeface="Meiryo UI" panose="020B0604030504040204" pitchFamily="50" charset="-128"/>
              </a:rPr>
              <a:t>（内線</a:t>
            </a:r>
            <a:r>
              <a:rPr lang="en-US" altLang="ja-JP" sz="2400" dirty="0">
                <a:solidFill>
                  <a:prstClr val="black"/>
                </a:solidFill>
                <a:latin typeface="Meiryo UI" panose="020B0604030504040204" pitchFamily="50" charset="-128"/>
                <a:ea typeface="Meiryo UI" panose="020B0604030504040204" pitchFamily="50" charset="-128"/>
              </a:rPr>
              <a:t>2756</a:t>
            </a:r>
            <a:r>
              <a:rPr lang="ja-JP" altLang="en-US" sz="2400" dirty="0">
                <a:solidFill>
                  <a:prstClr val="black"/>
                </a:solidFill>
                <a:latin typeface="Meiryo UI" panose="020B0604030504040204" pitchFamily="50" charset="-128"/>
                <a:ea typeface="Meiryo UI" panose="020B0604030504040204" pitchFamily="50" charset="-128"/>
              </a:rPr>
              <a:t>）</a:t>
            </a:r>
            <a:endParaRPr lang="en-US" altLang="ja-JP" sz="2400" dirty="0">
              <a:solidFill>
                <a:prstClr val="black"/>
              </a:solidFill>
              <a:latin typeface="Meiryo UI" panose="020B0604030504040204" pitchFamily="50" charset="-128"/>
              <a:ea typeface="Meiryo UI" panose="020B0604030504040204" pitchFamily="50" charset="-128"/>
            </a:endParaRPr>
          </a:p>
          <a:p>
            <a:pPr lvl="0" fontAlgn="t">
              <a:spcBef>
                <a:spcPts val="600"/>
              </a:spcBef>
            </a:pPr>
            <a:endParaRPr lang="en-US" altLang="ja-JP"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大阪府 環境農林水産部</a:t>
            </a:r>
            <a:endParaRPr lang="en-US" altLang="ja-JP" sz="2400" dirty="0">
              <a:solidFill>
                <a:prstClr val="black"/>
              </a:solidFill>
              <a:latin typeface="Meiryo UI" panose="020B0604030504040204" pitchFamily="50" charset="-128"/>
              <a:ea typeface="Meiryo UI" panose="020B0604030504040204" pitchFamily="50" charset="-128"/>
            </a:endParaRPr>
          </a:p>
          <a:p>
            <a:pPr lvl="0" algn="ct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脱炭素・エネルギー政策課 戦略企画グループまで</a:t>
            </a:r>
            <a:endParaRPr lang="en-US" altLang="ja-JP" sz="3600" dirty="0">
              <a:solidFill>
                <a:prstClr val="black"/>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F0DA1747-7AE3-4485-B1CC-5CDDF653E874}" type="slidenum">
              <a:rPr kumimoji="1" lang="ja-JP" altLang="en-US" smtClean="0"/>
              <a:t>16</a:t>
            </a:fld>
            <a:endParaRPr kumimoji="1" lang="ja-JP" altLang="en-US"/>
          </a:p>
        </p:txBody>
      </p:sp>
    </p:spTree>
    <p:extLst>
      <p:ext uri="{BB962C8B-B14F-4D97-AF65-F5344CB8AC3E}">
        <p14:creationId xmlns:p14="http://schemas.microsoft.com/office/powerpoint/2010/main" val="423414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51520" y="1088589"/>
            <a:ext cx="8726311" cy="2033086"/>
          </a:xfrm>
          <a:prstGeom prst="roundRect">
            <a:avLst>
              <a:gd name="adj" fmla="val 4825"/>
            </a:avLst>
          </a:prstGeom>
          <a:solidFill>
            <a:schemeClr val="accent3">
              <a:lumMod val="20000"/>
              <a:lumOff val="80000"/>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届出の対象事業者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特定小売電気事業者の要件</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414088"/>
            <a:ext cx="7459093" cy="461665"/>
          </a:xfrm>
          <a:prstGeom prst="rect">
            <a:avLst/>
          </a:prstGeom>
        </p:spPr>
        <p:txBody>
          <a:bodyPr wrap="none">
            <a:spAutoFit/>
          </a:bodyPr>
          <a:lstStyle/>
          <a:p>
            <a:r>
              <a:rPr lang="ja-JP" altLang="en-US" sz="2400" dirty="0">
                <a:solidFill>
                  <a:prstClr val="black"/>
                </a:solidFill>
                <a:latin typeface="Meiryo UI" panose="020B0604030504040204" pitchFamily="50" charset="-128"/>
                <a:ea typeface="Meiryo UI" panose="020B0604030504040204" pitchFamily="50" charset="-128"/>
              </a:rPr>
              <a:t>１）届出の対象事業者（特定小売電気事業者）の要件</a:t>
            </a:r>
            <a:endParaRPr lang="ja-JP" altLang="en-US" dirty="0"/>
          </a:p>
        </p:txBody>
      </p:sp>
      <p:sp>
        <p:nvSpPr>
          <p:cNvPr id="9" name="角丸四角形 8"/>
          <p:cNvSpPr/>
          <p:nvPr/>
        </p:nvSpPr>
        <p:spPr>
          <a:xfrm>
            <a:off x="325196" y="1342038"/>
            <a:ext cx="8582295" cy="1636172"/>
          </a:xfrm>
          <a:prstGeom prst="roundRect">
            <a:avLst>
              <a:gd name="adj" fmla="val 7146"/>
            </a:avLst>
          </a:prstGeom>
          <a:solidFill>
            <a:schemeClr val="bg1"/>
          </a:solid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①みなし小売電気事業者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②前年度の販売電力量が、全国シェア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％以上の</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小売電気事業者</a:t>
            </a: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③前年度の販売電力量が、全国シェア</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みなし小売電気事業者を除く</a:t>
            </a:r>
            <a:r>
              <a:rPr lang="en-US" altLang="ja-JP" sz="16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％以上で</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r>
              <a:rPr lang="ja-JP" altLang="en-US"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あって本社が大阪府内にある小売電気事業者</a:t>
            </a:r>
            <a:endParaRPr lang="en-US" altLang="ja-JP" sz="20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532468" y="907267"/>
            <a:ext cx="8223079" cy="369332"/>
          </a:xfrm>
          <a:prstGeom prst="rect">
            <a:avLst/>
          </a:prstGeom>
          <a:solidFill>
            <a:schemeClr val="bg1"/>
          </a:solidFill>
          <a:ln>
            <a:solidFill>
              <a:schemeClr val="tx1"/>
            </a:solidFill>
          </a:ln>
        </p:spPr>
        <p:txBody>
          <a:bodyPr wrap="square">
            <a:spAutoFit/>
          </a:bodyPr>
          <a:lstStyle/>
          <a:p>
            <a:r>
              <a:rPr lang="ja-JP" altLang="en-US"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大阪府内に電力を供給し、</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下記①～③の</a:t>
            </a:r>
            <a:r>
              <a:rPr lang="ja-JP" altLang="en-US" b="1"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いずれかの要件</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を満たす小売電気事業者</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65958" y="3192445"/>
            <a:ext cx="1338828" cy="369332"/>
          </a:xfrm>
          <a:prstGeom prst="rect">
            <a:avLst/>
          </a:prstGeom>
        </p:spPr>
        <p:txBody>
          <a:bodyPr wrap="none">
            <a:spAutoFit/>
          </a:bodyPr>
          <a:lstStyle/>
          <a:p>
            <a:r>
              <a:rPr lang="ja-JP" altLang="en-US" dirty="0">
                <a:solidFill>
                  <a:prstClr val="black"/>
                </a:solidFill>
                <a:latin typeface="Meiryo UI" panose="020B0604030504040204" pitchFamily="50" charset="-128"/>
                <a:ea typeface="Meiryo UI" panose="020B0604030504040204" pitchFamily="50" charset="-128"/>
              </a:rPr>
              <a:t>＜具体例＞</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2684509748"/>
              </p:ext>
            </p:extLst>
          </p:nvPr>
        </p:nvGraphicFramePr>
        <p:xfrm>
          <a:off x="323968" y="3560746"/>
          <a:ext cx="4200794" cy="1739350"/>
        </p:xfrm>
        <a:graphic>
          <a:graphicData uri="http://schemas.openxmlformats.org/drawingml/2006/table">
            <a:tbl>
              <a:tblPr>
                <a:tableStyleId>{5C22544A-7EE6-4342-B048-85BDC9FD1C3A}</a:tableStyleId>
              </a:tblPr>
              <a:tblGrid>
                <a:gridCol w="1248466">
                  <a:extLst>
                    <a:ext uri="{9D8B030D-6E8A-4147-A177-3AD203B41FA5}">
                      <a16:colId xmlns:a16="http://schemas.microsoft.com/office/drawing/2014/main" val="361447046"/>
                    </a:ext>
                  </a:extLst>
                </a:gridCol>
                <a:gridCol w="1008112">
                  <a:extLst>
                    <a:ext uri="{9D8B030D-6E8A-4147-A177-3AD203B41FA5}">
                      <a16:colId xmlns:a16="http://schemas.microsoft.com/office/drawing/2014/main" val="1806277249"/>
                    </a:ext>
                  </a:extLst>
                </a:gridCol>
                <a:gridCol w="1080120">
                  <a:extLst>
                    <a:ext uri="{9D8B030D-6E8A-4147-A177-3AD203B41FA5}">
                      <a16:colId xmlns:a16="http://schemas.microsoft.com/office/drawing/2014/main" val="2905742764"/>
                    </a:ext>
                  </a:extLst>
                </a:gridCol>
                <a:gridCol w="864096">
                  <a:extLst>
                    <a:ext uri="{9D8B030D-6E8A-4147-A177-3AD203B41FA5}">
                      <a16:colId xmlns:a16="http://schemas.microsoft.com/office/drawing/2014/main" val="2328353990"/>
                    </a:ext>
                  </a:extLst>
                </a:gridCol>
              </a:tblGrid>
              <a:tr h="771105">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みなし小売</a:t>
                      </a:r>
                      <a:endParaRPr lang="en-US" altLang="ja-JP" sz="1400" u="none" strike="noStrike" dirty="0">
                        <a:effectLst/>
                        <a:latin typeface="Meiryo UI" panose="020B0604030504040204" pitchFamily="50" charset="-128"/>
                        <a:ea typeface="Meiryo UI" panose="020B0604030504040204" pitchFamily="50" charset="-128"/>
                      </a:endParaRPr>
                    </a:p>
                    <a:p>
                      <a:pPr algn="ctr" fontAlgn="ctr"/>
                      <a:r>
                        <a:rPr lang="ja-JP" altLang="en-US" sz="1400" u="none" strike="noStrike" dirty="0">
                          <a:effectLst/>
                          <a:latin typeface="Meiryo UI" panose="020B0604030504040204" pitchFamily="50" charset="-128"/>
                          <a:ea typeface="Meiryo UI" panose="020B0604030504040204" pitchFamily="50" charset="-128"/>
                        </a:rPr>
                        <a:t>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u="none" strike="noStrike" dirty="0">
                          <a:effectLst/>
                          <a:latin typeface="Meiryo UI" panose="020B0604030504040204" pitchFamily="50" charset="-128"/>
                          <a:ea typeface="Meiryo UI" panose="020B0604030504040204" pitchFamily="50" charset="-128"/>
                        </a:rPr>
                        <a:t>新電力</a:t>
                      </a:r>
                      <a:endParaRPr lang="en-US" altLang="ja-JP" sz="14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Meiryo UI" panose="020B0604030504040204" pitchFamily="50" charset="-128"/>
                          <a:ea typeface="Meiryo UI" panose="020B0604030504040204" pitchFamily="50" charset="-128"/>
                        </a:rPr>
                        <a:t>（みなし小売電気事業者以外の小売電気事業者）</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2399320"/>
                  </a:ext>
                </a:extLst>
              </a:tr>
              <a:tr h="320173">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 事業者数</a:t>
                      </a:r>
                      <a:r>
                        <a:rPr lang="ja-JP" altLang="en-US" sz="1200" u="none" strike="noStrike" dirty="0">
                          <a:effectLst/>
                          <a:latin typeface="Meiryo UI" panose="020B0604030504040204" pitchFamily="50" charset="-128"/>
                          <a:ea typeface="Meiryo UI" panose="020B0604030504040204" pitchFamily="50" charset="-128"/>
                        </a:rPr>
                        <a:t>（者）</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11</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8992286"/>
                  </a:ext>
                </a:extLst>
              </a:tr>
              <a:tr h="648072">
                <a:tc>
                  <a:txBody>
                    <a:bodyPr/>
                    <a:lstStyle/>
                    <a:p>
                      <a:pPr algn="l" fontAlgn="ctr"/>
                      <a:r>
                        <a:rPr lang="zh-TW" altLang="en-US" sz="1400" u="none" strike="noStrike" dirty="0">
                          <a:effectLst/>
                          <a:latin typeface="Meiryo UI" panose="020B0604030504040204" pitchFamily="50" charset="-128"/>
                          <a:ea typeface="Meiryo UI" panose="020B0604030504040204" pitchFamily="50" charset="-128"/>
                        </a:rPr>
                        <a:t> 総販売電力量</a:t>
                      </a:r>
                      <a:endParaRPr lang="en-US" altLang="zh-TW" sz="1400" u="none" strike="noStrike" dirty="0">
                        <a:effectLst/>
                        <a:latin typeface="Meiryo UI" panose="020B0604030504040204" pitchFamily="50" charset="-128"/>
                        <a:ea typeface="Meiryo UI" panose="020B0604030504040204" pitchFamily="50" charset="-128"/>
                      </a:endParaRPr>
                    </a:p>
                    <a:p>
                      <a:pPr algn="l" fontAlgn="ctr"/>
                      <a:r>
                        <a:rPr lang="ja-JP" altLang="en-US" sz="1400" u="none" strike="noStrike" dirty="0">
                          <a:effectLst/>
                          <a:latin typeface="Meiryo UI" panose="020B0604030504040204" pitchFamily="50" charset="-128"/>
                          <a:ea typeface="Meiryo UI" panose="020B0604030504040204" pitchFamily="50" charset="-128"/>
                        </a:rPr>
                        <a:t> </a:t>
                      </a:r>
                      <a:r>
                        <a:rPr lang="ja-JP" altLang="en-US" sz="1200" u="none" strike="noStrike" dirty="0">
                          <a:effectLst/>
                          <a:latin typeface="Meiryo UI" panose="020B0604030504040204" pitchFamily="50" charset="-128"/>
                          <a:ea typeface="Meiryo UI" panose="020B0604030504040204" pitchFamily="50" charset="-128"/>
                        </a:rPr>
                        <a:t>（</a:t>
                      </a:r>
                      <a:r>
                        <a:rPr lang="zh-TW" altLang="en-US" sz="1200" u="none" strike="noStrike" dirty="0">
                          <a:effectLst/>
                          <a:latin typeface="Meiryo UI" panose="020B0604030504040204" pitchFamily="50" charset="-128"/>
                          <a:ea typeface="Meiryo UI" panose="020B0604030504040204" pitchFamily="50" charset="-128"/>
                        </a:rPr>
                        <a:t>百万</a:t>
                      </a:r>
                      <a:r>
                        <a:rPr lang="en-US" altLang="zh-TW" sz="1200" u="none" strike="noStrike" dirty="0">
                          <a:effectLst/>
                          <a:latin typeface="Meiryo UI" panose="020B0604030504040204" pitchFamily="50" charset="-128"/>
                          <a:ea typeface="Meiryo UI" panose="020B0604030504040204" pitchFamily="50" charset="-128"/>
                        </a:rPr>
                        <a:t>kWh</a:t>
                      </a:r>
                      <a:r>
                        <a:rPr lang="zh-TW" altLang="en-US" sz="1200" u="none" strike="noStrike" dirty="0">
                          <a:effectLst/>
                          <a:latin typeface="Meiryo UI" panose="020B0604030504040204" pitchFamily="50" charset="-128"/>
                          <a:ea typeface="Meiryo UI" panose="020B0604030504040204" pitchFamily="50" charset="-128"/>
                        </a:rPr>
                        <a:t>）</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553,593 </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161,353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715,404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1959390"/>
                  </a:ext>
                </a:extLst>
              </a:tr>
            </a:tbl>
          </a:graphicData>
        </a:graphic>
      </p:graphicFrame>
      <p:sp>
        <p:nvSpPr>
          <p:cNvPr id="14" name="正方形/長方形 13"/>
          <p:cNvSpPr/>
          <p:nvPr/>
        </p:nvSpPr>
        <p:spPr>
          <a:xfrm>
            <a:off x="251520" y="5317758"/>
            <a:ext cx="4501007" cy="415498"/>
          </a:xfrm>
          <a:prstGeom prst="rect">
            <a:avLst/>
          </a:prstGeom>
        </p:spPr>
        <p:txBody>
          <a:bodyPr wrap="square">
            <a:spAutoFit/>
          </a:bodyPr>
          <a:lstStyle/>
          <a:p>
            <a:r>
              <a:rPr lang="ja-JP" altLang="en-US" sz="1050" dirty="0">
                <a:solidFill>
                  <a:srgbClr val="000000"/>
                </a:solidFill>
                <a:latin typeface="Meiryo UI" panose="020B0604030504040204" pitchFamily="50" charset="-128"/>
                <a:ea typeface="Meiryo UI" panose="020B0604030504040204" pitchFamily="50" charset="-128"/>
              </a:rPr>
              <a:t>表　小売電気事業者の</a:t>
            </a:r>
            <a:r>
              <a:rPr lang="ja-JP" altLang="en-US" sz="1050" b="1" dirty="0">
                <a:solidFill>
                  <a:srgbClr val="FF0000"/>
                </a:solidFill>
                <a:latin typeface="Meiryo UI" panose="020B0604030504040204" pitchFamily="50" charset="-128"/>
                <a:ea typeface="Meiryo UI" panose="020B0604030504040204" pitchFamily="50" charset="-128"/>
              </a:rPr>
              <a:t>令和６年度</a:t>
            </a:r>
            <a:r>
              <a:rPr lang="ja-JP" altLang="en-US" sz="1050" dirty="0">
                <a:latin typeface="Meiryo UI" panose="020B0604030504040204" pitchFamily="50" charset="-128"/>
                <a:ea typeface="Meiryo UI" panose="020B0604030504040204" pitchFamily="50" charset="-128"/>
              </a:rPr>
              <a:t>の</a:t>
            </a:r>
            <a:r>
              <a:rPr lang="ja-JP" altLang="en-US" sz="1050" dirty="0">
                <a:solidFill>
                  <a:srgbClr val="000000"/>
                </a:solidFill>
                <a:latin typeface="Meiryo UI" panose="020B0604030504040204" pitchFamily="50" charset="-128"/>
                <a:ea typeface="Meiryo UI" panose="020B0604030504040204" pitchFamily="50" charset="-128"/>
              </a:rPr>
              <a:t>販売電力量</a:t>
            </a:r>
            <a:endParaRPr lang="en-US" altLang="ja-JP" sz="1050" dirty="0">
              <a:solidFill>
                <a:srgbClr val="000000"/>
              </a:solidFill>
              <a:latin typeface="Meiryo UI" panose="020B0604030504040204" pitchFamily="50" charset="-128"/>
              <a:ea typeface="Meiryo UI" panose="020B0604030504040204" pitchFamily="50" charset="-128"/>
            </a:endParaRPr>
          </a:p>
          <a:p>
            <a:r>
              <a:rPr lang="ja-JP" altLang="en-US" sz="1050" dirty="0">
                <a:solidFill>
                  <a:srgbClr val="000000"/>
                </a:solidFill>
                <a:latin typeface="Meiryo UI" panose="020B0604030504040204" pitchFamily="50" charset="-128"/>
                <a:ea typeface="Meiryo UI" panose="020B0604030504040204" pitchFamily="50" charset="-128"/>
              </a:rPr>
              <a:t>　　（「資源エネルギー庁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電力需要実績」より大阪府作成</a:t>
            </a:r>
            <a:r>
              <a:rPr lang="ja-JP" altLang="en-US" sz="1050" dirty="0">
                <a:solidFill>
                  <a:srgbClr val="000000"/>
                </a:solidFill>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15" name="線吹き出し 2 (枠付き) 14"/>
          <p:cNvSpPr/>
          <p:nvPr/>
        </p:nvSpPr>
        <p:spPr>
          <a:xfrm>
            <a:off x="1585666" y="3568957"/>
            <a:ext cx="1008000" cy="1733965"/>
          </a:xfrm>
          <a:prstGeom prst="borderCallout2">
            <a:avLst>
              <a:gd name="adj1" fmla="val -501"/>
              <a:gd name="adj2" fmla="val 45837"/>
              <a:gd name="adj3" fmla="val -12614"/>
              <a:gd name="adj4" fmla="val 109120"/>
              <a:gd name="adj5" fmla="val -12252"/>
              <a:gd name="adj6" fmla="val 3026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31655" y="3252155"/>
            <a:ext cx="4410174" cy="338554"/>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みなし小売電気事業者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①に該当し届出対象</a:t>
            </a:r>
            <a:endParaRPr lang="ja-JP" altLang="en-US" sz="1600" u="wavyHeavy" dirty="0">
              <a:solidFill>
                <a:srgbClr val="FF0000"/>
              </a:solidFill>
              <a:uFill>
                <a:solidFill>
                  <a:srgbClr val="FF0000"/>
                </a:solidFill>
              </a:uFill>
            </a:endParaRPr>
          </a:p>
        </p:txBody>
      </p:sp>
      <p:sp>
        <p:nvSpPr>
          <p:cNvPr id="17" name="線吹き出し 2 (枠付き) 16"/>
          <p:cNvSpPr/>
          <p:nvPr/>
        </p:nvSpPr>
        <p:spPr>
          <a:xfrm>
            <a:off x="2622684" y="3568956"/>
            <a:ext cx="1040469" cy="1733965"/>
          </a:xfrm>
          <a:prstGeom prst="borderCallout2">
            <a:avLst>
              <a:gd name="adj1" fmla="val 17375"/>
              <a:gd name="adj2" fmla="val 100278"/>
              <a:gd name="adj3" fmla="val 9920"/>
              <a:gd name="adj4" fmla="val 117111"/>
              <a:gd name="adj5" fmla="val 9767"/>
              <a:gd name="adj6" fmla="val 19366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635052" y="3688644"/>
            <a:ext cx="4406777" cy="2554545"/>
          </a:xfrm>
          <a:prstGeom prst="rect">
            <a:avLst/>
          </a:prstGeom>
          <a:ln w="19050">
            <a:solidFill>
              <a:schemeClr val="tx1"/>
            </a:solidFill>
          </a:ln>
        </p:spPr>
        <p:txBody>
          <a:bodyPr wrap="square">
            <a:spAutoFit/>
          </a:bodyPr>
          <a:lstStyle/>
          <a:p>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新電力</a:t>
            </a:r>
            <a:r>
              <a:rPr lang="ja-JP" altLang="en-US" sz="1200" b="1" dirty="0">
                <a:latin typeface="Meiryo UI" panose="020B0604030504040204" pitchFamily="50" charset="-128"/>
                <a:ea typeface="Meiryo UI" panose="020B0604030504040204" pitchFamily="50" charset="-128"/>
              </a:rPr>
              <a:t>（みなし小売電気事業者以外の小売電気事業者）</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161,353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0.5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807</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販売電力量が上記以上の事業者は、</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②に該当し届出対象</a:t>
            </a:r>
            <a:endParaRPr lang="en-US" altLang="ja-JP" sz="1600" u="wavyHeavy"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〇</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全国シェア</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0.1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となる販売電力量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161,353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0.1</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dirty="0"/>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161</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百万</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kWh</a:t>
            </a: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販売電力量が上記以上で</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rPr>
              <a:t>本社が大阪府内の事業者は、③に該当し届出対象</a:t>
            </a:r>
            <a:endParaRPr lang="en-US" altLang="ja-JP" sz="1600" u="wavyHeavy" kern="100" dirty="0">
              <a:solidFill>
                <a:srgbClr val="FF0000"/>
              </a:solidFill>
              <a:uFill>
                <a:solidFill>
                  <a:srgbClr val="FF0000"/>
                </a:solidFill>
              </a:u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84791" y="6298687"/>
            <a:ext cx="7958124" cy="523220"/>
          </a:xfrm>
          <a:prstGeom prst="rect">
            <a:avLst/>
          </a:prstGeom>
        </p:spPr>
        <p:txBody>
          <a:bodyPr wrap="square">
            <a:spAutoFit/>
          </a:bodyPr>
          <a:lstStyle/>
          <a:p>
            <a:r>
              <a:rPr lang="ja-JP" altLang="en-US" sz="1400" b="1" dirty="0">
                <a:solidFill>
                  <a:srgbClr val="FF0000"/>
                </a:solidFill>
                <a:latin typeface="Meiryo UI" panose="020B0604030504040204" pitchFamily="50" charset="-128"/>
                <a:ea typeface="Meiryo UI" panose="020B0604030504040204" pitchFamily="50" charset="-128"/>
              </a:rPr>
              <a:t>   上記具体例は、令和６年度の販売電力量の実績を基に算出しております。</a:t>
            </a:r>
            <a:endParaRPr lang="en-US" altLang="ja-JP" sz="1400" b="1" dirty="0">
              <a:solidFill>
                <a:srgbClr val="FF0000"/>
              </a:solidFill>
              <a:latin typeface="Meiryo UI" panose="020B0604030504040204" pitchFamily="50" charset="-128"/>
              <a:ea typeface="Meiryo UI" panose="020B0604030504040204" pitchFamily="50" charset="-128"/>
            </a:endParaRPr>
          </a:p>
          <a:p>
            <a:r>
              <a:rPr lang="ja-JP" altLang="en-US" sz="1400" b="1" dirty="0">
                <a:solidFill>
                  <a:srgbClr val="FF0000"/>
                </a:solidFill>
                <a:latin typeface="Meiryo UI" panose="020B0604030504040204" pitchFamily="50" charset="-128"/>
                <a:ea typeface="Meiryo UI" panose="020B0604030504040204" pitchFamily="50" charset="-128"/>
              </a:rPr>
              <a:t>　 届出の対象事業者については、国が公表する前年度の販売電力量実績に基づきます。</a:t>
            </a:r>
            <a:endParaRPr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708992" y="5660231"/>
            <a:ext cx="3799958" cy="738664"/>
          </a:xfrm>
          <a:prstGeom prst="rect">
            <a:avLst/>
          </a:prstGeom>
        </p:spPr>
        <p:txBody>
          <a:bodyPr wrap="square">
            <a:spAutoFit/>
          </a:bodyPr>
          <a:lstStyle/>
          <a:p>
            <a:r>
              <a:rPr lang="ja-JP" altLang="en-US" sz="1050" dirty="0">
                <a:solidFill>
                  <a:prstClr val="black"/>
                </a:solidFill>
                <a:latin typeface="Meiryo UI" panose="020B0604030504040204" pitchFamily="50" charset="-128"/>
                <a:ea typeface="Meiryo UI" panose="020B0604030504040204" pitchFamily="50" charset="-128"/>
              </a:rPr>
              <a:t>「資源エネルギー庁　</a:t>
            </a:r>
            <a:r>
              <a:rPr lang="zh-TW" altLang="en-US" sz="1050" dirty="0">
                <a:solidFill>
                  <a:prstClr val="black"/>
                </a:solidFill>
                <a:latin typeface="Meiryo UI" panose="020B0604030504040204" pitchFamily="50" charset="-128"/>
                <a:ea typeface="Meiryo UI" panose="020B0604030504040204" pitchFamily="50" charset="-128"/>
              </a:rPr>
              <a:t>電力調査統計</a:t>
            </a:r>
            <a:r>
              <a:rPr lang="ja-JP" altLang="en-US" sz="1050" dirty="0">
                <a:solidFill>
                  <a:prstClr val="black"/>
                </a:solidFill>
                <a:latin typeface="Meiryo UI" panose="020B0604030504040204" pitchFamily="50" charset="-128"/>
                <a:ea typeface="Meiryo UI" panose="020B0604030504040204" pitchFamily="50" charset="-128"/>
              </a:rPr>
              <a:t>　電力需要実績」の</a:t>
            </a:r>
            <a:r>
              <a:rPr lang="en-US" altLang="ja-JP" sz="1050" dirty="0">
                <a:solidFill>
                  <a:prstClr val="black"/>
                </a:solidFill>
                <a:latin typeface="Meiryo UI" panose="020B0604030504040204" pitchFamily="50" charset="-128"/>
                <a:ea typeface="Meiryo UI" panose="020B0604030504040204" pitchFamily="50" charset="-128"/>
              </a:rPr>
              <a:t>URL</a:t>
            </a:r>
          </a:p>
          <a:p>
            <a:r>
              <a:rPr lang="en-US" altLang="ja-JP" sz="1050" dirty="0">
                <a:solidFill>
                  <a:prstClr val="black"/>
                </a:solidFill>
                <a:latin typeface="Meiryo UI" panose="020B0604030504040204" pitchFamily="50" charset="-128"/>
                <a:ea typeface="Meiryo UI" panose="020B0604030504040204" pitchFamily="50" charset="-128"/>
                <a:hlinkClick r:id="rId2"/>
              </a:rPr>
              <a:t>https://www.enecho.meti.go.jp/statistics/electric_power/ep002/results.html</a:t>
            </a:r>
            <a:endParaRPr lang="en-US" altLang="ja-JP" sz="1050" dirty="0">
              <a:solidFill>
                <a:prstClr val="black"/>
              </a:solidFill>
              <a:latin typeface="Meiryo UI" panose="020B0604030504040204" pitchFamily="50" charset="-128"/>
              <a:ea typeface="Meiryo UI" panose="020B0604030504040204" pitchFamily="50" charset="-128"/>
            </a:endParaRPr>
          </a:p>
          <a:p>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Tree>
    <p:extLst>
      <p:ext uri="{BB962C8B-B14F-4D97-AF65-F5344CB8AC3E}">
        <p14:creationId xmlns:p14="http://schemas.microsoft.com/office/powerpoint/2010/main" val="1196545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182212" y="1196752"/>
            <a:ext cx="4410996" cy="538210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届出様式の種類と公表の範囲</a:t>
            </a:r>
          </a:p>
        </p:txBody>
      </p:sp>
      <p:sp>
        <p:nvSpPr>
          <p:cNvPr id="12" name="正方形/長方形 11"/>
          <p:cNvSpPr/>
          <p:nvPr/>
        </p:nvSpPr>
        <p:spPr>
          <a:xfrm>
            <a:off x="144211" y="914906"/>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16" name="線吹き出し 2 (枠付き) 15"/>
          <p:cNvSpPr/>
          <p:nvPr/>
        </p:nvSpPr>
        <p:spPr>
          <a:xfrm>
            <a:off x="182212" y="2804003"/>
            <a:ext cx="4410996" cy="1610609"/>
          </a:xfrm>
          <a:prstGeom prst="borderCallout2">
            <a:avLst>
              <a:gd name="adj1" fmla="val 583"/>
              <a:gd name="adj2" fmla="val 51903"/>
              <a:gd name="adj3" fmla="val -14497"/>
              <a:gd name="adj4" fmla="val 80280"/>
              <a:gd name="adj5" fmla="val -14662"/>
              <a:gd name="adj6" fmla="val 1069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179512" y="4434140"/>
            <a:ext cx="4413696" cy="1142287"/>
          </a:xfrm>
          <a:prstGeom prst="borderCallout2">
            <a:avLst>
              <a:gd name="adj1" fmla="val 99680"/>
              <a:gd name="adj2" fmla="val 59232"/>
              <a:gd name="adj3" fmla="val 43230"/>
              <a:gd name="adj4" fmla="val 82453"/>
              <a:gd name="adj5" fmla="val 39811"/>
              <a:gd name="adj6" fmla="val 11924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715098" y="4369167"/>
            <a:ext cx="4321398" cy="1508105"/>
          </a:xfrm>
          <a:prstGeom prst="rect">
            <a:avLst/>
          </a:prstGeom>
          <a:solidFill>
            <a:schemeClr val="bg1"/>
          </a:solidFill>
          <a:ln>
            <a:solidFill>
              <a:schemeClr val="accent1"/>
            </a:solidFill>
          </a:ln>
        </p:spPr>
        <p:txBody>
          <a:bodyPr wrap="square">
            <a:spAutoFit/>
          </a:bodyPr>
          <a:lstStyle/>
          <a:p>
            <a:pPr lvl="0"/>
            <a:r>
              <a:rPr lang="ja-JP" altLang="en-US" sz="2000" b="1" dirty="0">
                <a:solidFill>
                  <a:srgbClr val="4F81BD"/>
                </a:solidFill>
                <a:latin typeface="Meiryo UI" panose="020B0604030504040204" pitchFamily="50" charset="-128"/>
                <a:ea typeface="Meiryo UI" panose="020B0604030504040204" pitchFamily="50" charset="-128"/>
              </a:rPr>
              <a:t>再生可能エネルギー等供給実績報告書</a:t>
            </a:r>
            <a:endParaRPr lang="en-US" altLang="ja-JP" sz="2400" b="1" dirty="0">
              <a:solidFill>
                <a:srgbClr val="4F81BD"/>
              </a:solidFill>
              <a:latin typeface="Meiryo UI" panose="020B0604030504040204" pitchFamily="50" charset="-128"/>
              <a:ea typeface="Meiryo UI" panose="020B0604030504040204" pitchFamily="50" charset="-128"/>
            </a:endParaRPr>
          </a:p>
          <a:p>
            <a:pPr lvl="0"/>
            <a:r>
              <a:rPr lang="ja-JP" altLang="en-US" dirty="0">
                <a:solidFill>
                  <a:srgbClr val="4F81BD"/>
                </a:solidFill>
                <a:latin typeface="Meiryo UI" panose="020B0604030504040204" pitchFamily="50" charset="-128"/>
                <a:ea typeface="Meiryo UI" panose="020B0604030504040204" pitchFamily="50" charset="-128"/>
              </a:rPr>
              <a:t>（条例第</a:t>
            </a:r>
            <a:r>
              <a:rPr lang="en-US" altLang="ja-JP" dirty="0">
                <a:solidFill>
                  <a:srgbClr val="4F81BD"/>
                </a:solidFill>
                <a:latin typeface="Meiryo UI" panose="020B0604030504040204" pitchFamily="50" charset="-128"/>
                <a:ea typeface="Meiryo UI" panose="020B0604030504040204" pitchFamily="50" charset="-128"/>
              </a:rPr>
              <a:t>34</a:t>
            </a:r>
            <a:r>
              <a:rPr lang="ja-JP" altLang="en-US" dirty="0">
                <a:solidFill>
                  <a:srgbClr val="4F81BD"/>
                </a:solidFill>
                <a:latin typeface="Meiryo UI" panose="020B0604030504040204" pitchFamily="50" charset="-128"/>
                <a:ea typeface="Meiryo UI" panose="020B0604030504040204" pitchFamily="50" charset="-128"/>
              </a:rPr>
              <a:t>条の５第</a:t>
            </a:r>
            <a:r>
              <a:rPr lang="en-US" altLang="ja-JP" dirty="0">
                <a:solidFill>
                  <a:srgbClr val="4F81BD"/>
                </a:solidFill>
                <a:latin typeface="Meiryo UI" panose="020B0604030504040204" pitchFamily="50" charset="-128"/>
                <a:ea typeface="Meiryo UI" panose="020B0604030504040204" pitchFamily="50" charset="-128"/>
              </a:rPr>
              <a:t>1</a:t>
            </a:r>
            <a:r>
              <a:rPr lang="ja-JP" altLang="en-US" dirty="0">
                <a:solidFill>
                  <a:srgbClr val="4F81BD"/>
                </a:solidFill>
                <a:latin typeface="Meiryo UI" panose="020B0604030504040204" pitchFamily="50" charset="-128"/>
                <a:ea typeface="Meiryo UI" panose="020B0604030504040204" pitchFamily="50" charset="-128"/>
              </a:rPr>
              <a:t>項）</a:t>
            </a:r>
            <a:endParaRPr lang="en-US" altLang="ja-JP" dirty="0">
              <a:solidFill>
                <a:srgbClr val="4F81BD"/>
              </a:solidFill>
              <a:latin typeface="Meiryo UI" panose="020B0604030504040204" pitchFamily="50" charset="-128"/>
              <a:ea typeface="Meiryo UI" panose="020B0604030504040204" pitchFamily="50" charset="-128"/>
            </a:endParaRPr>
          </a:p>
          <a:p>
            <a:pPr lvl="0"/>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sz="1600"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8" name="正方形/長方形 27"/>
          <p:cNvSpPr/>
          <p:nvPr/>
        </p:nvSpPr>
        <p:spPr>
          <a:xfrm>
            <a:off x="4716016" y="2075862"/>
            <a:ext cx="4318074" cy="1785104"/>
          </a:xfrm>
          <a:prstGeom prst="rect">
            <a:avLst/>
          </a:prstGeom>
          <a:solidFill>
            <a:schemeClr val="bg1"/>
          </a:solidFill>
          <a:ln>
            <a:solidFill>
              <a:srgbClr val="FF0000"/>
            </a:solidFill>
          </a:ln>
        </p:spPr>
        <p:txBody>
          <a:bodyPr wrap="square">
            <a:spAutoFit/>
          </a:bodyPr>
          <a:lstStyle/>
          <a:p>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（条例第</a:t>
            </a:r>
            <a:r>
              <a:rPr lang="en-US" altLang="ja-JP" dirty="0">
                <a:solidFill>
                  <a:srgbClr val="FF0000"/>
                </a:solidFill>
                <a:latin typeface="Meiryo UI" panose="020B0604030504040204" pitchFamily="50" charset="-128"/>
                <a:ea typeface="Meiryo UI" panose="020B0604030504040204" pitchFamily="50" charset="-128"/>
              </a:rPr>
              <a:t>34</a:t>
            </a:r>
            <a:r>
              <a:rPr lang="ja-JP" altLang="en-US" dirty="0">
                <a:solidFill>
                  <a:srgbClr val="FF0000"/>
                </a:solidFill>
                <a:latin typeface="Meiryo UI" panose="020B0604030504040204" pitchFamily="50" charset="-128"/>
                <a:ea typeface="Meiryo UI" panose="020B0604030504040204" pitchFamily="50" charset="-128"/>
              </a:rPr>
              <a:t>条の３第</a:t>
            </a:r>
            <a:r>
              <a:rPr lang="en-US" altLang="ja-JP" dirty="0">
                <a:solidFill>
                  <a:srgbClr val="FF0000"/>
                </a:solidFill>
                <a:latin typeface="Meiryo UI" panose="020B0604030504040204" pitchFamily="50" charset="-128"/>
                <a:ea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rPr>
              <a:t>項）</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＜届出様式の種類・府</a:t>
            </a:r>
            <a:r>
              <a:rPr lang="en-US" altLang="ja-JP" b="1" dirty="0">
                <a:latin typeface="Meiryo UI" panose="020B0604030504040204" pitchFamily="50" charset="-128"/>
                <a:ea typeface="Meiryo UI" panose="020B0604030504040204" pitchFamily="50" charset="-128"/>
              </a:rPr>
              <a:t>HP</a:t>
            </a:r>
            <a:r>
              <a:rPr lang="ja-JP" altLang="en-US" b="1" dirty="0" err="1">
                <a:latin typeface="Meiryo UI" panose="020B0604030504040204" pitchFamily="50" charset="-128"/>
                <a:ea typeface="Meiryo UI" panose="020B0604030504040204" pitchFamily="50" charset="-128"/>
              </a:rPr>
              <a:t>での</a:t>
            </a:r>
            <a:r>
              <a:rPr lang="ja-JP" altLang="en-US" b="1" dirty="0">
                <a:latin typeface="Meiryo UI" panose="020B0604030504040204" pitchFamily="50" charset="-128"/>
                <a:ea typeface="Meiryo UI" panose="020B0604030504040204" pitchFamily="50" charset="-128"/>
              </a:rPr>
              <a:t>公表範囲＞</a:t>
            </a:r>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黒字箇所は非公表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別紙１</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非公表</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別紙２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公表</a:t>
            </a:r>
            <a:endParaRPr lang="en-US" altLang="ja-JP" dirty="0">
              <a:latin typeface="Meiryo UI" panose="020B0604030504040204" pitchFamily="50" charset="-128"/>
              <a:ea typeface="Meiryo UI" panose="020B0604030504040204" pitchFamily="50" charset="-128"/>
            </a:endParaRPr>
          </a:p>
        </p:txBody>
      </p:sp>
      <p:sp>
        <p:nvSpPr>
          <p:cNvPr id="21" name="正方形/長方形 20"/>
          <p:cNvSpPr/>
          <p:nvPr/>
        </p:nvSpPr>
        <p:spPr>
          <a:xfrm>
            <a:off x="255365" y="383510"/>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２）届出様式の種類と府</a:t>
            </a:r>
            <a:r>
              <a:rPr lang="en-US" altLang="ja-JP" sz="2400" dirty="0">
                <a:solidFill>
                  <a:prstClr val="black"/>
                </a:solidFill>
                <a:latin typeface="Meiryo UI" panose="020B0604030504040204" pitchFamily="50" charset="-128"/>
                <a:ea typeface="Meiryo UI" panose="020B0604030504040204" pitchFamily="50" charset="-128"/>
              </a:rPr>
              <a:t>HP</a:t>
            </a:r>
            <a:r>
              <a:rPr lang="ja-JP" altLang="en-US" sz="2400" dirty="0" err="1">
                <a:solidFill>
                  <a:prstClr val="black"/>
                </a:solidFill>
                <a:latin typeface="Meiryo UI" panose="020B0604030504040204" pitchFamily="50" charset="-128"/>
                <a:ea typeface="Meiryo UI" panose="020B0604030504040204" pitchFamily="50" charset="-128"/>
              </a:rPr>
              <a:t>での</a:t>
            </a:r>
            <a:r>
              <a:rPr lang="ja-JP" altLang="en-US" sz="2400" dirty="0">
                <a:solidFill>
                  <a:prstClr val="black"/>
                </a:solidFill>
                <a:latin typeface="Meiryo UI" panose="020B0604030504040204" pitchFamily="50" charset="-128"/>
                <a:ea typeface="Meiryo UI" panose="020B0604030504040204" pitchFamily="50" charset="-128"/>
              </a:rPr>
              <a:t>公表の範囲</a:t>
            </a:r>
            <a:endParaRPr lang="en-US" altLang="ja-JP" sz="2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718422" y="852483"/>
            <a:ext cx="4318074" cy="830997"/>
          </a:xfrm>
          <a:prstGeom prst="rect">
            <a:avLst/>
          </a:prstGeom>
          <a:solidFill>
            <a:schemeClr val="bg1"/>
          </a:solidFill>
          <a:ln>
            <a:solidFill>
              <a:schemeClr val="accent3"/>
            </a:solidFill>
          </a:ln>
        </p:spPr>
        <p:txBody>
          <a:bodyPr wrap="square">
            <a:spAutoFit/>
          </a:bodyPr>
          <a:lstStyle/>
          <a:p>
            <a:pPr fontAlgn="t">
              <a:spcBef>
                <a:spcPts val="600"/>
              </a:spcBef>
            </a:pPr>
            <a:r>
              <a:rPr lang="ja-JP" altLang="en-US" sz="1600" dirty="0">
                <a:solidFill>
                  <a:prstClr val="black"/>
                </a:solidFill>
                <a:latin typeface="Meiryo UI" panose="020B0604030504040204" pitchFamily="50" charset="-128"/>
                <a:ea typeface="Meiryo UI" panose="020B0604030504040204" pitchFamily="50" charset="-128"/>
              </a:rPr>
              <a:t>「再生可能エネルギー等供給拡大計画書」と「再生可能エネルギー等供給実績報告書」の様式は兼用します。</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Tree>
    <p:extLst>
      <p:ext uri="{BB962C8B-B14F-4D97-AF65-F5344CB8AC3E}">
        <p14:creationId xmlns:p14="http://schemas.microsoft.com/office/powerpoint/2010/main" val="9991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届出の期日</a:t>
            </a:r>
          </a:p>
        </p:txBody>
      </p:sp>
      <p:sp>
        <p:nvSpPr>
          <p:cNvPr id="6" name="正方形/長方形 5"/>
          <p:cNvSpPr/>
          <p:nvPr/>
        </p:nvSpPr>
        <p:spPr>
          <a:xfrm>
            <a:off x="255365" y="386007"/>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３）届出の期日</a:t>
            </a:r>
            <a:endParaRPr lang="en-US" altLang="ja-JP" sz="2400" dirty="0">
              <a:latin typeface="Meiryo UI" panose="020B0604030504040204" pitchFamily="50" charset="-128"/>
              <a:ea typeface="Meiryo UI" panose="020B0604030504040204" pitchFamily="50" charset="-128"/>
            </a:endParaRPr>
          </a:p>
        </p:txBody>
      </p:sp>
      <p:sp>
        <p:nvSpPr>
          <p:cNvPr id="21" name="正方形/長方形 20"/>
          <p:cNvSpPr/>
          <p:nvPr/>
        </p:nvSpPr>
        <p:spPr>
          <a:xfrm>
            <a:off x="1475656" y="1378511"/>
            <a:ext cx="5966698" cy="2554545"/>
          </a:xfrm>
          <a:prstGeom prst="rect">
            <a:avLst/>
          </a:prstGeom>
        </p:spPr>
        <p:txBody>
          <a:bodyPr wrap="none">
            <a:spAutoFit/>
          </a:bodyPr>
          <a:lstStyle/>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届出初年度</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届出２年目以降</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届出書類：</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endParaRPr lang="en-US" altLang="ja-JP" sz="2000" b="1" dirty="0">
              <a:solidFill>
                <a:srgbClr val="FF0000"/>
              </a:solidFill>
              <a:latin typeface="Meiryo UI" panose="020B0604030504040204" pitchFamily="50" charset="-128"/>
              <a:ea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rPr>
              <a:t>　　　　　　　　　 </a:t>
            </a:r>
            <a:r>
              <a:rPr lang="ja-JP" altLang="en-US" sz="2000" b="1" dirty="0">
                <a:solidFill>
                  <a:schemeClr val="accent1"/>
                </a:solidFill>
                <a:latin typeface="Meiryo UI" panose="020B0604030504040204" pitchFamily="50" charset="-128"/>
                <a:ea typeface="Meiryo UI" panose="020B0604030504040204" pitchFamily="50" charset="-128"/>
              </a:rPr>
              <a:t>再生可能エネルギー等供給実績報告書</a:t>
            </a:r>
            <a:endParaRPr lang="en-US" altLang="ja-JP" sz="2000" b="1" dirty="0">
              <a:solidFill>
                <a:schemeClr val="accent1"/>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届出期日：</a:t>
            </a:r>
            <a:r>
              <a:rPr lang="ja-JP" altLang="en-US" sz="2000" b="1" dirty="0">
                <a:latin typeface="Meiryo UI" panose="020B0604030504040204" pitchFamily="50" charset="-128"/>
                <a:ea typeface="Meiryo UI" panose="020B0604030504040204" pitchFamily="50" charset="-128"/>
              </a:rPr>
              <a:t>８月末まで</a:t>
            </a:r>
            <a:endParaRPr lang="en-US" altLang="ja-JP" sz="20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468152" y="4424929"/>
            <a:ext cx="8465504" cy="1323439"/>
          </a:xfrm>
          <a:prstGeom prst="rect">
            <a:avLst/>
          </a:prstGeom>
          <a:ln>
            <a:solidFill>
              <a:schemeClr val="tx1"/>
            </a:solidFill>
            <a:prstDash val="dash"/>
          </a:ln>
        </p:spPr>
        <p:txBody>
          <a:bodyPr wrap="square">
            <a:spAutoFit/>
          </a:bodyPr>
          <a:lstStyle/>
          <a:p>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注意事項</a:t>
            </a:r>
            <a:r>
              <a:rPr lang="en-US" altLang="ja-JP" sz="2000" b="1" dirty="0">
                <a:latin typeface="Meiryo UI" panose="020B0604030504040204" pitchFamily="50" charset="-128"/>
                <a:ea typeface="Meiryo UI" panose="020B0604030504040204" pitchFamily="50" charset="-128"/>
              </a:rPr>
              <a:t>※</a:t>
            </a:r>
          </a:p>
          <a:p>
            <a:r>
              <a:rPr lang="ja-JP" altLang="en-US" sz="2000" b="1" dirty="0">
                <a:latin typeface="Meiryo UI" panose="020B0604030504040204" pitchFamily="50" charset="-128"/>
                <a:ea typeface="Meiryo UI" panose="020B0604030504040204" pitchFamily="50" charset="-128"/>
              </a:rPr>
              <a:t>届出初年度は、「</a:t>
            </a:r>
            <a:r>
              <a:rPr lang="ja-JP" altLang="en-US" sz="2000" b="1" dirty="0">
                <a:solidFill>
                  <a:srgbClr val="FF0000"/>
                </a:solidFill>
                <a:latin typeface="Meiryo UI" panose="020B0604030504040204" pitchFamily="50" charset="-128"/>
                <a:ea typeface="Meiryo UI" panose="020B0604030504040204" pitchFamily="50" charset="-128"/>
              </a:rPr>
              <a:t>再生可能エネルギー等供給拡大計画書</a:t>
            </a:r>
            <a:r>
              <a:rPr lang="ja-JP" altLang="en-US" sz="2000" b="1" dirty="0">
                <a:latin typeface="Meiryo UI" panose="020B0604030504040204" pitchFamily="50" charset="-128"/>
                <a:ea typeface="Meiryo UI" panose="020B0604030504040204" pitchFamily="50" charset="-128"/>
              </a:rPr>
              <a:t>」のみ提出ください。</a:t>
            </a:r>
            <a:endParaRPr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表紙</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別紙１</a:t>
            </a:r>
            <a:r>
              <a:rPr lang="en-US" altLang="ja-JP" sz="2000" dirty="0">
                <a:latin typeface="Meiryo UI" panose="020B0604030504040204" pitchFamily="50" charset="-128"/>
                <a:ea typeface="Meiryo UI" panose="020B0604030504040204" pitchFamily="50" charset="-128"/>
              </a:rPr>
              <a:t>】</a:t>
            </a:r>
            <a:r>
              <a:rPr lang="ja-JP" altLang="en-US" sz="2000" dirty="0" err="1">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別紙２</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の３つのシートが対象</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再生可能エネルギー等供給拡大計画書に関する部分のみ記載</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Tree>
    <p:extLst>
      <p:ext uri="{BB962C8B-B14F-4D97-AF65-F5344CB8AC3E}">
        <p14:creationId xmlns:p14="http://schemas.microsoft.com/office/powerpoint/2010/main" val="3480348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174432" y="1124744"/>
            <a:ext cx="4400191" cy="5314025"/>
          </a:xfrm>
          <a:prstGeom prst="rect">
            <a:avLst/>
          </a:prstGeom>
        </p:spPr>
      </p:pic>
      <p:sp>
        <p:nvSpPr>
          <p:cNvPr id="4" name="テキスト ボックス 3"/>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様式第</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号</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線吹き出し 2 (枠付き) 15"/>
          <p:cNvSpPr/>
          <p:nvPr/>
        </p:nvSpPr>
        <p:spPr>
          <a:xfrm>
            <a:off x="174431" y="2728802"/>
            <a:ext cx="4400191" cy="454547"/>
          </a:xfrm>
          <a:prstGeom prst="borderCallout2">
            <a:avLst>
              <a:gd name="adj1" fmla="val 59285"/>
              <a:gd name="adj2" fmla="val 100105"/>
              <a:gd name="adj3" fmla="val 160905"/>
              <a:gd name="adj4" fmla="val 107480"/>
              <a:gd name="adj5" fmla="val 115489"/>
              <a:gd name="adj6" fmla="val 1373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線吹き出し 2 (枠付き) 16"/>
          <p:cNvSpPr/>
          <p:nvPr/>
        </p:nvSpPr>
        <p:spPr>
          <a:xfrm>
            <a:off x="2374396" y="1616599"/>
            <a:ext cx="2232250" cy="728970"/>
          </a:xfrm>
          <a:prstGeom prst="borderCallout2">
            <a:avLst>
              <a:gd name="adj1" fmla="val 17375"/>
              <a:gd name="adj2" fmla="val 100278"/>
              <a:gd name="adj3" fmla="val -11706"/>
              <a:gd name="adj4" fmla="val 106797"/>
              <a:gd name="adj5" fmla="val -11859"/>
              <a:gd name="adj6" fmla="val 12340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692506" y="4536508"/>
            <a:ext cx="3882116" cy="951077"/>
          </a:xfrm>
          <a:prstGeom prst="borderCallout2">
            <a:avLst>
              <a:gd name="adj1" fmla="val 64378"/>
              <a:gd name="adj2" fmla="val 99885"/>
              <a:gd name="adj3" fmla="val 139892"/>
              <a:gd name="adj4" fmla="val 105981"/>
              <a:gd name="adj5" fmla="val 138804"/>
              <a:gd name="adj6" fmla="val 127698"/>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54596" y="393525"/>
            <a:ext cx="6608012"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表紙</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901075" y="118824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届出者の住所・氏名（法人にあっては名称・代表者の氏名）を記入ください。</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押印不要</a:t>
            </a:r>
            <a:endParaRPr lang="en-US" altLang="ja-JP" sz="1600" dirty="0">
              <a:latin typeface="Meiryo UI" panose="020B0604030504040204" pitchFamily="50" charset="-128"/>
              <a:ea typeface="Meiryo UI" panose="020B0604030504040204" pitchFamily="50" charset="-128"/>
            </a:endParaRPr>
          </a:p>
        </p:txBody>
      </p:sp>
      <p:sp>
        <p:nvSpPr>
          <p:cNvPr id="18" name="線吹き出し 2 (枠付き) 17"/>
          <p:cNvSpPr/>
          <p:nvPr/>
        </p:nvSpPr>
        <p:spPr>
          <a:xfrm>
            <a:off x="1867577" y="2411222"/>
            <a:ext cx="688199" cy="254177"/>
          </a:xfrm>
          <a:prstGeom prst="borderCallout2">
            <a:avLst>
              <a:gd name="adj1" fmla="val 17375"/>
              <a:gd name="adj2" fmla="val 100278"/>
              <a:gd name="adj3" fmla="val 18919"/>
              <a:gd name="adj4" fmla="val 352894"/>
              <a:gd name="adj5" fmla="val 66189"/>
              <a:gd name="adj6" fmla="val 44552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01075" y="1862534"/>
            <a:ext cx="4102050" cy="1338828"/>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初年度の届出：「第</a:t>
            </a:r>
            <a:r>
              <a:rPr lang="en-US" altLang="ja-JP" sz="1600" dirty="0">
                <a:latin typeface="Meiryo UI" panose="020B0604030504040204" pitchFamily="50" charset="-128"/>
                <a:ea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rPr>
              <a:t>条の３第１項」に丸をし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err="1">
                <a:latin typeface="Meiryo UI" panose="020B0604030504040204" pitchFamily="50" charset="-128"/>
                <a:ea typeface="Meiryo UI" panose="020B0604030504040204" pitchFamily="50" charset="-128"/>
              </a:rPr>
              <a:t>て</a:t>
            </a:r>
            <a:r>
              <a:rPr lang="ja-JP" altLang="en-US" sz="1600" dirty="0">
                <a:latin typeface="Meiryo UI" panose="020B0604030504040204" pitchFamily="50" charset="-128"/>
                <a:ea typeface="Meiryo UI" panose="020B0604030504040204" pitchFamily="50" charset="-128"/>
              </a:rPr>
              <a:t>ください。</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年目以降の届出：両方に〇をしてください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＜参考＞</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再生可能エネルギー等供給拡大計画書：第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条の３第１項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再生可能エネルギー等供給実績報告書：第</a:t>
            </a:r>
            <a:r>
              <a:rPr lang="en-US" altLang="ja-JP" sz="1100" dirty="0">
                <a:latin typeface="Meiryo UI" panose="020B0604030504040204" pitchFamily="50" charset="-128"/>
                <a:ea typeface="Meiryo UI" panose="020B0604030504040204" pitchFamily="50" charset="-128"/>
              </a:rPr>
              <a:t>34</a:t>
            </a:r>
            <a:r>
              <a:rPr lang="ja-JP" altLang="en-US" sz="1100" dirty="0">
                <a:latin typeface="Meiryo UI" panose="020B0604030504040204" pitchFamily="50" charset="-128"/>
                <a:ea typeface="Meiryo UI" panose="020B0604030504040204" pitchFamily="50" charset="-128"/>
              </a:rPr>
              <a:t>条の５第１項</a:t>
            </a:r>
            <a:endParaRPr lang="en-US" altLang="ja-JP"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4901075" y="3246654"/>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「別紙１のとおり」と記入し、別紙１に必要事項を記入の上、表紙と併せて提出ください。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3" name="線吹き出し 2 (枠付き) 22"/>
          <p:cNvSpPr/>
          <p:nvPr/>
        </p:nvSpPr>
        <p:spPr>
          <a:xfrm>
            <a:off x="695084" y="3217238"/>
            <a:ext cx="3879538" cy="166435"/>
          </a:xfrm>
          <a:prstGeom prst="borderCallout2">
            <a:avLst>
              <a:gd name="adj1" fmla="val 44845"/>
              <a:gd name="adj2" fmla="val 100082"/>
              <a:gd name="adj3" fmla="val 556933"/>
              <a:gd name="adj4" fmla="val 106006"/>
              <a:gd name="adj5" fmla="val 536819"/>
              <a:gd name="adj6" fmla="val 13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897751" y="3889252"/>
            <a:ext cx="4102050" cy="507831"/>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29" name="線吹き出し 2 (枠付き) 28"/>
          <p:cNvSpPr/>
          <p:nvPr/>
        </p:nvSpPr>
        <p:spPr>
          <a:xfrm>
            <a:off x="692506" y="3403342"/>
            <a:ext cx="3882116" cy="944423"/>
          </a:xfrm>
          <a:prstGeom prst="borderCallout2">
            <a:avLst>
              <a:gd name="adj1" fmla="val 59734"/>
              <a:gd name="adj2" fmla="val 99885"/>
              <a:gd name="adj3" fmla="val 128522"/>
              <a:gd name="adj4" fmla="val 105405"/>
              <a:gd name="adj5" fmla="val 127142"/>
              <a:gd name="adj6" fmla="val 1240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897751" y="4447349"/>
            <a:ext cx="4102050" cy="584775"/>
          </a:xfrm>
          <a:prstGeom prst="rect">
            <a:avLst/>
          </a:prstGeom>
          <a:solidFill>
            <a:schemeClr val="bg1"/>
          </a:solidFill>
          <a:ln>
            <a:solidFill>
              <a:srgbClr val="FF0000"/>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「別紙２のとおり」と記入し、別紙２に必要事項を記入の上、表紙と併せて提出ください。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31" name="線吹き出し 2 (枠付き) 30"/>
          <p:cNvSpPr/>
          <p:nvPr/>
        </p:nvSpPr>
        <p:spPr>
          <a:xfrm>
            <a:off x="682614" y="4378298"/>
            <a:ext cx="3892008" cy="121170"/>
          </a:xfrm>
          <a:prstGeom prst="borderCallout2">
            <a:avLst>
              <a:gd name="adj1" fmla="val 55546"/>
              <a:gd name="adj2" fmla="val 99952"/>
              <a:gd name="adj3" fmla="val 888954"/>
              <a:gd name="adj4" fmla="val 105580"/>
              <a:gd name="adj5" fmla="val 863642"/>
              <a:gd name="adj6" fmla="val 118329"/>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897751" y="5147955"/>
            <a:ext cx="4102050" cy="507831"/>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「届出を行う年度の前年度」を記入ください。</a:t>
            </a:r>
            <a:endParaRPr lang="en-US" altLang="ja-JP" sz="16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例）令和</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年度の届出では「令和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年度」と記載ください</a:t>
            </a:r>
            <a:endParaRPr lang="en-US" altLang="ja-JP" sz="1600" dirty="0">
              <a:latin typeface="Meiryo UI" panose="020B0604030504040204" pitchFamily="50" charset="-128"/>
              <a:ea typeface="Meiryo UI" panose="020B0604030504040204" pitchFamily="50" charset="-128"/>
            </a:endParaRPr>
          </a:p>
        </p:txBody>
      </p:sp>
      <p:sp>
        <p:nvSpPr>
          <p:cNvPr id="34" name="線吹き出し 2 (枠付き) 33"/>
          <p:cNvSpPr/>
          <p:nvPr/>
        </p:nvSpPr>
        <p:spPr>
          <a:xfrm>
            <a:off x="689928" y="5505841"/>
            <a:ext cx="3877074" cy="480642"/>
          </a:xfrm>
          <a:prstGeom prst="borderCallout2">
            <a:avLst>
              <a:gd name="adj1" fmla="val 53161"/>
              <a:gd name="adj2" fmla="val 100278"/>
              <a:gd name="adj3" fmla="val 227116"/>
              <a:gd name="adj4" fmla="val 104990"/>
              <a:gd name="adj5" fmla="val 225827"/>
              <a:gd name="adj6" fmla="val 11849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97751" y="6428572"/>
            <a:ext cx="4102050" cy="338554"/>
          </a:xfrm>
          <a:prstGeom prst="rect">
            <a:avLst/>
          </a:prstGeom>
          <a:solidFill>
            <a:schemeClr val="bg1"/>
          </a:solidFill>
          <a:ln>
            <a:solidFill>
              <a:schemeClr val="accent3"/>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ご連絡先等を記入ください。</a:t>
            </a:r>
            <a:endParaRPr lang="en-US" altLang="ja-JP" sz="1600" dirty="0">
              <a:latin typeface="Meiryo UI" panose="020B0604030504040204" pitchFamily="50" charset="-128"/>
              <a:ea typeface="Meiryo UI" panose="020B0604030504040204" pitchFamily="50" charset="-128"/>
            </a:endParaRPr>
          </a:p>
        </p:txBody>
      </p:sp>
      <p:sp>
        <p:nvSpPr>
          <p:cNvPr id="33" name="正方形/長方形 32"/>
          <p:cNvSpPr/>
          <p:nvPr/>
        </p:nvSpPr>
        <p:spPr>
          <a:xfrm>
            <a:off x="4897751" y="5758375"/>
            <a:ext cx="4102050" cy="584775"/>
          </a:xfrm>
          <a:prstGeom prst="rect">
            <a:avLst/>
          </a:prstGeom>
          <a:solidFill>
            <a:schemeClr val="bg1"/>
          </a:solidFill>
          <a:ln>
            <a:solidFill>
              <a:schemeClr val="accent1"/>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「別紙３のとおり」と記入し、別紙３に必要事項を記入の上、表紙と併せて提出ください。</a:t>
            </a:r>
            <a:endParaRPr lang="en-US" altLang="ja-JP"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77239" y="856334"/>
            <a:ext cx="4009381" cy="338554"/>
          </a:xfrm>
          <a:prstGeom prst="rect">
            <a:avLst/>
          </a:prstGeom>
        </p:spPr>
        <p:txBody>
          <a:bodyPr wrap="square">
            <a:spAutoFit/>
          </a:bodyPr>
          <a:lstStyle/>
          <a:p>
            <a:pPr lvl="0"/>
            <a:r>
              <a:rPr lang="ja-JP" altLang="en-US" sz="1600" dirty="0">
                <a:solidFill>
                  <a:prstClr val="black"/>
                </a:solidFill>
                <a:latin typeface="Meiryo UI" panose="020B0604030504040204" pitchFamily="50" charset="-128"/>
                <a:ea typeface="Meiryo UI" panose="020B0604030504040204" pitchFamily="50" charset="-128"/>
              </a:rPr>
              <a:t>様式第</a:t>
            </a:r>
            <a:r>
              <a:rPr lang="en-US" altLang="ja-JP" sz="1600" dirty="0">
                <a:solidFill>
                  <a:prstClr val="black"/>
                </a:solidFill>
                <a:latin typeface="Meiryo UI" panose="020B0604030504040204" pitchFamily="50" charset="-128"/>
                <a:ea typeface="Meiryo UI" panose="020B0604030504040204" pitchFamily="50" charset="-128"/>
              </a:rPr>
              <a:t>16</a:t>
            </a:r>
            <a:r>
              <a:rPr lang="ja-JP" altLang="en-US" sz="1600" dirty="0">
                <a:solidFill>
                  <a:prstClr val="black"/>
                </a:solidFill>
                <a:latin typeface="Meiryo UI" panose="020B0604030504040204" pitchFamily="50" charset="-128"/>
                <a:ea typeface="Meiryo UI" panose="020B0604030504040204" pitchFamily="50" charset="-128"/>
              </a:rPr>
              <a:t>号（表紙）　　　</a:t>
            </a:r>
            <a:endParaRPr lang="ja-JP" altLang="en-US" sz="1200" dirty="0"/>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Tree>
    <p:extLst>
      <p:ext uri="{BB962C8B-B14F-4D97-AF65-F5344CB8AC3E}">
        <p14:creationId xmlns:p14="http://schemas.microsoft.com/office/powerpoint/2010/main" val="1404361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2BCB885E-FF6C-4D9F-902C-5826547DA085}"/>
              </a:ext>
            </a:extLst>
          </p:cNvPr>
          <p:cNvPicPr>
            <a:picLocks noChangeAspect="1"/>
          </p:cNvPicPr>
          <p:nvPr/>
        </p:nvPicPr>
        <p:blipFill>
          <a:blip r:embed="rId2"/>
          <a:stretch>
            <a:fillRect/>
          </a:stretch>
        </p:blipFill>
        <p:spPr>
          <a:xfrm>
            <a:off x="183018" y="912814"/>
            <a:ext cx="5397094" cy="5871739"/>
          </a:xfrm>
          <a:prstGeom prst="rect">
            <a:avLst/>
          </a:prstGeom>
        </p:spPr>
      </p:pic>
      <p:sp>
        <p:nvSpPr>
          <p:cNvPr id="8" name="線吹き出し 2 (枠付き) 7"/>
          <p:cNvSpPr/>
          <p:nvPr/>
        </p:nvSpPr>
        <p:spPr>
          <a:xfrm>
            <a:off x="179512" y="1165814"/>
            <a:ext cx="2465603" cy="422794"/>
          </a:xfrm>
          <a:prstGeom prst="borderCallout2">
            <a:avLst>
              <a:gd name="adj1" fmla="val 17375"/>
              <a:gd name="adj2" fmla="val 100278"/>
              <a:gd name="adj3" fmla="val 85545"/>
              <a:gd name="adj4" fmla="val 138495"/>
              <a:gd name="adj5" fmla="val 86594"/>
              <a:gd name="adj6" fmla="val 226246"/>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652120" y="1377211"/>
            <a:ext cx="3384376" cy="1569660"/>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基礎排出係数</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国の通達「電気事業者ごとの基礎排出係数及び調整後排出係数の算出及び公表について」における算定方法で算定した基礎排出係数（届出を行う年度の前年度）</a:t>
            </a:r>
          </a:p>
        </p:txBody>
      </p:sp>
      <p:sp>
        <p:nvSpPr>
          <p:cNvPr id="13" name="正方形/長方形 12"/>
          <p:cNvSpPr/>
          <p:nvPr/>
        </p:nvSpPr>
        <p:spPr>
          <a:xfrm>
            <a:off x="5779294" y="91281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5779294" y="563249"/>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588811" y="3118211"/>
            <a:ext cx="3466013" cy="523220"/>
          </a:xfrm>
          <a:prstGeom prst="rect">
            <a:avLst/>
          </a:prstGeom>
        </p:spPr>
        <p:txBody>
          <a:bodyPr wrap="non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「年度」の期間は、</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日から</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31</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（次ページ以降も同様）</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12" name="線吹き出し 2 (枠付き) 7">
            <a:extLst>
              <a:ext uri="{FF2B5EF4-FFF2-40B4-BE49-F238E27FC236}">
                <a16:creationId xmlns:a16="http://schemas.microsoft.com/office/drawing/2014/main" id="{F62B813B-6F80-465D-9A11-3336C96BB8D6}"/>
              </a:ext>
            </a:extLst>
          </p:cNvPr>
          <p:cNvSpPr/>
          <p:nvPr/>
        </p:nvSpPr>
        <p:spPr>
          <a:xfrm>
            <a:off x="179513" y="2510563"/>
            <a:ext cx="5400600" cy="2790645"/>
          </a:xfrm>
          <a:prstGeom prst="borderCallout2">
            <a:avLst>
              <a:gd name="adj1" fmla="val 49914"/>
              <a:gd name="adj2" fmla="val 99820"/>
              <a:gd name="adj3" fmla="val 60609"/>
              <a:gd name="adj4" fmla="val 103539"/>
              <a:gd name="adj5" fmla="val 78319"/>
              <a:gd name="adj6" fmla="val 11092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1F8FA7D-F43E-4B6B-87F4-F0515F7DB118}"/>
              </a:ext>
            </a:extLst>
          </p:cNvPr>
          <p:cNvSpPr/>
          <p:nvPr/>
        </p:nvSpPr>
        <p:spPr>
          <a:xfrm>
            <a:off x="5652120" y="4581128"/>
            <a:ext cx="3384376" cy="830997"/>
          </a:xfrm>
          <a:prstGeom prst="rect">
            <a:avLst/>
          </a:prstGeom>
          <a:solidFill>
            <a:srgbClr val="FFFF99"/>
          </a:solidFill>
          <a:ln w="19050">
            <a:solidFill>
              <a:srgbClr val="FF0000"/>
            </a:solidFill>
          </a:ln>
        </p:spPr>
        <p:txBody>
          <a:bodyPr wrap="square">
            <a:spAutoFit/>
          </a:bodyPr>
          <a:lstStyle/>
          <a:p>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再エネ電気メニューだけでなく、</a:t>
            </a:r>
            <a:r>
              <a:rPr lang="ja-JP" altLang="en-US" sz="1600" b="1" dirty="0">
                <a:solidFill>
                  <a:srgbClr val="FF0000"/>
                </a:solidFill>
                <a:latin typeface="Meiryo UI" panose="020B0604030504040204" pitchFamily="50" charset="-128"/>
                <a:ea typeface="Meiryo UI" panose="020B0604030504040204" pitchFamily="50" charset="-128"/>
              </a:rPr>
              <a:t>標準メニューも含めた全てのメニュー</a:t>
            </a:r>
            <a:r>
              <a:rPr lang="ja-JP" altLang="en-US" sz="1600" dirty="0">
                <a:solidFill>
                  <a:srgbClr val="FF0000"/>
                </a:solidFill>
                <a:latin typeface="Meiryo UI" panose="020B0604030504040204" pitchFamily="50" charset="-128"/>
                <a:ea typeface="Meiryo UI" panose="020B0604030504040204" pitchFamily="50" charset="-128"/>
              </a:rPr>
              <a:t>についても記載をしてください。</a:t>
            </a:r>
          </a:p>
        </p:txBody>
      </p:sp>
    </p:spTree>
    <p:extLst>
      <p:ext uri="{BB962C8B-B14F-4D97-AF65-F5344CB8AC3E}">
        <p14:creationId xmlns:p14="http://schemas.microsoft.com/office/powerpoint/2010/main" val="298384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FB27E96-C4D2-45F7-ADFA-7EC68B9CBE08}"/>
              </a:ext>
            </a:extLst>
          </p:cNvPr>
          <p:cNvPicPr>
            <a:picLocks noChangeAspect="1"/>
          </p:cNvPicPr>
          <p:nvPr/>
        </p:nvPicPr>
        <p:blipFill>
          <a:blip r:embed="rId2"/>
          <a:stretch>
            <a:fillRect/>
          </a:stretch>
        </p:blipFill>
        <p:spPr>
          <a:xfrm>
            <a:off x="539552" y="1267172"/>
            <a:ext cx="7620000" cy="3459480"/>
          </a:xfrm>
          <a:prstGeom prst="rect">
            <a:avLst/>
          </a:prstGeom>
        </p:spPr>
      </p:pic>
      <p:sp>
        <p:nvSpPr>
          <p:cNvPr id="13" name="線吹き出し 2 (枠付き) 12"/>
          <p:cNvSpPr/>
          <p:nvPr/>
        </p:nvSpPr>
        <p:spPr>
          <a:xfrm>
            <a:off x="1871822" y="2988000"/>
            <a:ext cx="1116001" cy="1294870"/>
          </a:xfrm>
          <a:prstGeom prst="borderCallout2">
            <a:avLst>
              <a:gd name="adj1" fmla="val 100448"/>
              <a:gd name="adj2" fmla="val 36785"/>
              <a:gd name="adj3" fmla="val 145031"/>
              <a:gd name="adj4" fmla="val -98944"/>
              <a:gd name="adj5" fmla="val 146986"/>
              <a:gd name="adj6" fmla="val -11071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線吹き出し 2 (枠付き) 18"/>
          <p:cNvSpPr/>
          <p:nvPr/>
        </p:nvSpPr>
        <p:spPr>
          <a:xfrm>
            <a:off x="2973140" y="2987999"/>
            <a:ext cx="1044780" cy="1294871"/>
          </a:xfrm>
          <a:prstGeom prst="borderCallout2">
            <a:avLst>
              <a:gd name="adj1" fmla="val 100448"/>
              <a:gd name="adj2" fmla="val 36785"/>
              <a:gd name="adj3" fmla="val 145169"/>
              <a:gd name="adj4" fmla="val -29683"/>
              <a:gd name="adj5" fmla="val 145851"/>
              <a:gd name="adj6" fmla="val -2813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478876" y="764704"/>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線吹き出し 2 (枠付き) 21"/>
          <p:cNvSpPr/>
          <p:nvPr/>
        </p:nvSpPr>
        <p:spPr>
          <a:xfrm>
            <a:off x="4054945" y="2982557"/>
            <a:ext cx="1044780" cy="1332000"/>
          </a:xfrm>
          <a:prstGeom prst="borderCallout2">
            <a:avLst>
              <a:gd name="adj1" fmla="val 100448"/>
              <a:gd name="adj2" fmla="val 36785"/>
              <a:gd name="adj3" fmla="val 150515"/>
              <a:gd name="adj4" fmla="val 250466"/>
              <a:gd name="adj5" fmla="val 149595"/>
              <a:gd name="adj6" fmla="val 25529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28846" y="6129941"/>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119882" y="4797152"/>
            <a:ext cx="1821408" cy="954107"/>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府内販売電力量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販売した電気量</a:t>
            </a:r>
            <a:r>
              <a:rPr lang="en-US" altLang="ja-JP"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正方形/長方形 15"/>
          <p:cNvSpPr/>
          <p:nvPr/>
        </p:nvSpPr>
        <p:spPr>
          <a:xfrm>
            <a:off x="5488246" y="4783507"/>
            <a:ext cx="2853498" cy="954107"/>
          </a:xfrm>
          <a:prstGeom prst="rect">
            <a:avLst/>
          </a:prstGeom>
          <a:solidFill>
            <a:srgbClr val="CCFFFF"/>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非化石証書（再エネ）等利用率</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「非化石証書（再エネ）等利用量」を「府内販売電力量」で除した値に</a:t>
            </a:r>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100</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を乗じた値</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テキスト ボックス 23"/>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6</a:t>
            </a:fld>
            <a:endParaRPr kumimoji="1" lang="ja-JP" altLang="en-US" dirty="0"/>
          </a:p>
        </p:txBody>
      </p:sp>
      <p:sp>
        <p:nvSpPr>
          <p:cNvPr id="27" name="線吹き出し 2 (枠付き) 21">
            <a:extLst>
              <a:ext uri="{FF2B5EF4-FFF2-40B4-BE49-F238E27FC236}">
                <a16:creationId xmlns:a16="http://schemas.microsoft.com/office/drawing/2014/main" id="{D0512233-389C-4B90-8663-5907C551A305}"/>
              </a:ext>
            </a:extLst>
          </p:cNvPr>
          <p:cNvSpPr/>
          <p:nvPr/>
        </p:nvSpPr>
        <p:spPr>
          <a:xfrm>
            <a:off x="5140994" y="2982557"/>
            <a:ext cx="1044780" cy="1332000"/>
          </a:xfrm>
          <a:prstGeom prst="borderCallout2">
            <a:avLst>
              <a:gd name="adj1" fmla="val -1253"/>
              <a:gd name="adj2" fmla="val 65614"/>
              <a:gd name="adj3" fmla="val -46152"/>
              <a:gd name="adj4" fmla="val 146311"/>
              <a:gd name="adj5" fmla="val -62001"/>
              <a:gd name="adj6" fmla="val 19492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075028" y="4783507"/>
            <a:ext cx="3224316" cy="1738938"/>
          </a:xfrm>
          <a:prstGeom prst="rect">
            <a:avLst/>
          </a:prstGeom>
          <a:solidFill>
            <a:srgbClr val="FFFF99"/>
          </a:solidFill>
          <a:ln w="19050">
            <a:solidFill>
              <a:srgbClr val="FF0000"/>
            </a:solidFill>
          </a:ln>
        </p:spPr>
        <p:txBody>
          <a:bodyPr wrap="square">
            <a:spAutoFit/>
          </a:bodyPr>
          <a:lstStyle/>
          <a:p>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非化石証書（再エネ）等利用量</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届出を行う年度の前年度に</a:t>
            </a:r>
            <a:r>
              <a:rPr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大阪府内の需要家に</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販売した以下の環境価値を有する電気の量</a:t>
            </a:r>
            <a:r>
              <a:rPr lang="en-US" altLang="ja-JP"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・非</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非化石証書（再エネ指定）</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・Ｊクレジット（再エネ由来）</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・グリーン電力証書</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指針では、これら環境価値を「非化石証書（再エネ）等」と表現しています（以下同じ）。</a:t>
            </a:r>
            <a:endPar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10E039C6-2A34-41C0-AAC5-FEE4074A4AC2}"/>
              </a:ext>
            </a:extLst>
          </p:cNvPr>
          <p:cNvSpPr/>
          <p:nvPr/>
        </p:nvSpPr>
        <p:spPr>
          <a:xfrm>
            <a:off x="6646694" y="2063723"/>
            <a:ext cx="1800599" cy="1069524"/>
          </a:xfrm>
          <a:prstGeom prst="rect">
            <a:avLst/>
          </a:prstGeom>
          <a:solidFill>
            <a:srgbClr val="FFFF99"/>
          </a:solidFill>
          <a:ln w="19050">
            <a:solidFill>
              <a:srgbClr val="FF0000"/>
            </a:solidFill>
          </a:ln>
        </p:spPr>
        <p:txBody>
          <a:bodyPr wrap="square">
            <a:spAutoFit/>
          </a:bodyPr>
          <a:lstStyle/>
          <a:p>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1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05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大阪府内の非化石証書（再エネ）等利用量が不明な場合は、参考として全国での非化石証書（再エネ）等利用率を記載してください。</a:t>
            </a:r>
            <a:endPar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0502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7898F1BE-2962-44E7-B5E5-D5615C843B6C}"/>
              </a:ext>
            </a:extLst>
          </p:cNvPr>
          <p:cNvPicPr>
            <a:picLocks noChangeAspect="1"/>
          </p:cNvPicPr>
          <p:nvPr/>
        </p:nvPicPr>
        <p:blipFill>
          <a:blip r:embed="rId2"/>
          <a:stretch>
            <a:fillRect/>
          </a:stretch>
        </p:blipFill>
        <p:spPr>
          <a:xfrm>
            <a:off x="539552" y="1267172"/>
            <a:ext cx="7620000" cy="3459480"/>
          </a:xfrm>
          <a:prstGeom prst="rect">
            <a:avLst/>
          </a:prstGeom>
        </p:spPr>
      </p:pic>
      <p:sp>
        <p:nvSpPr>
          <p:cNvPr id="16" name="線吹き出し 2 (枠付き) 15"/>
          <p:cNvSpPr/>
          <p:nvPr/>
        </p:nvSpPr>
        <p:spPr>
          <a:xfrm>
            <a:off x="6192000" y="2970900"/>
            <a:ext cx="1080120" cy="1358030"/>
          </a:xfrm>
          <a:prstGeom prst="borderCallout2">
            <a:avLst>
              <a:gd name="adj1" fmla="val 100448"/>
              <a:gd name="adj2" fmla="val 36785"/>
              <a:gd name="adj3" fmla="val 123611"/>
              <a:gd name="adj4" fmla="val -188396"/>
              <a:gd name="adj5" fmla="val 159143"/>
              <a:gd name="adj6" fmla="val -18939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27584" y="4984685"/>
            <a:ext cx="4087563" cy="1508105"/>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調整後排出係数</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国の通達「電気事業者ごとの基礎排出係数及び調整後排出係数の算出並びに公表」により国に報告している調整後排出係数（届出を行う年度の前年度）</a:t>
            </a:r>
            <a:r>
              <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（メニュー別排出係数を報告している場合はその排出係数）</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線吹き出し 2 (枠付き) 18"/>
          <p:cNvSpPr/>
          <p:nvPr/>
        </p:nvSpPr>
        <p:spPr>
          <a:xfrm>
            <a:off x="7316819" y="2970900"/>
            <a:ext cx="842733" cy="1356811"/>
          </a:xfrm>
          <a:prstGeom prst="borderCallout2">
            <a:avLst>
              <a:gd name="adj1" fmla="val 100448"/>
              <a:gd name="adj2" fmla="val 36785"/>
              <a:gd name="adj3" fmla="val 125240"/>
              <a:gd name="adj4" fmla="val -61112"/>
              <a:gd name="adj5" fmla="val 153339"/>
              <a:gd name="adj6" fmla="val -6105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478876"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5013263" y="4981341"/>
            <a:ext cx="3224316" cy="830997"/>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二酸化炭素排出量</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「調整後排出係数」に「府内販売電力量」を乗じた値</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5478876" y="6120408"/>
            <a:ext cx="2933816" cy="307777"/>
          </a:xfrm>
          <a:prstGeom prst="rect">
            <a:avLst/>
          </a:prstGeom>
        </p:spPr>
        <p:txBody>
          <a:bodyPr wrap="none">
            <a:spAutoFit/>
          </a:bodyPr>
          <a:lstStyle/>
          <a:p>
            <a:r>
              <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原則、メニュー毎に記入してください。</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7</a:t>
            </a:fld>
            <a:endParaRPr kumimoji="1" lang="ja-JP" altLang="en-US"/>
          </a:p>
        </p:txBody>
      </p:sp>
      <p:sp>
        <p:nvSpPr>
          <p:cNvPr id="26" name="テキスト ボックス 25">
            <a:extLst>
              <a:ext uri="{FF2B5EF4-FFF2-40B4-BE49-F238E27FC236}">
                <a16:creationId xmlns:a16="http://schemas.microsoft.com/office/drawing/2014/main" id="{27D02982-067C-4EC8-B8C9-740210A9B81C}"/>
              </a:ext>
            </a:extLst>
          </p:cNvPr>
          <p:cNvSpPr txBox="1"/>
          <p:nvPr/>
        </p:nvSpPr>
        <p:spPr>
          <a:xfrm>
            <a:off x="648344" y="828871"/>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＜入力欄に記入されている数値・メニュー名称は記入例です。＞</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1576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915311" y="1942421"/>
            <a:ext cx="7381159" cy="2021261"/>
          </a:xfrm>
          <a:prstGeom prst="rect">
            <a:avLst/>
          </a:prstGeom>
        </p:spPr>
      </p:pic>
      <p:sp>
        <p:nvSpPr>
          <p:cNvPr id="12" name="正方形/長方形 11"/>
          <p:cNvSpPr/>
          <p:nvPr/>
        </p:nvSpPr>
        <p:spPr>
          <a:xfrm>
            <a:off x="5478876" y="760881"/>
            <a:ext cx="3158541" cy="307777"/>
          </a:xfrm>
          <a:prstGeom prst="rect">
            <a:avLst/>
          </a:prstGeom>
          <a:solidFill>
            <a:srgbClr val="CCFFFF"/>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水色の欄は自動で入力されます。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線吹き出し 2 (枠付き) 15"/>
          <p:cNvSpPr/>
          <p:nvPr/>
        </p:nvSpPr>
        <p:spPr>
          <a:xfrm>
            <a:off x="2754384" y="2666174"/>
            <a:ext cx="4104456" cy="648072"/>
          </a:xfrm>
          <a:prstGeom prst="borderCallout2">
            <a:avLst>
              <a:gd name="adj1" fmla="val 43589"/>
              <a:gd name="adj2" fmla="val -456"/>
              <a:gd name="adj3" fmla="val 183965"/>
              <a:gd name="adj4" fmla="val -11581"/>
              <a:gd name="adj5" fmla="val 313065"/>
              <a:gd name="adj6" fmla="val -1144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99592" y="4552983"/>
            <a:ext cx="4464496" cy="1815882"/>
          </a:xfrm>
          <a:prstGeom prst="rect">
            <a:avLst/>
          </a:prstGeom>
          <a:solidFill>
            <a:srgbClr val="FFFF99"/>
          </a:solidFill>
          <a:ln w="19050">
            <a:solidFill>
              <a:srgbClr val="FF0000"/>
            </a:solidFill>
          </a:ln>
        </p:spPr>
        <p:txBody>
          <a:bodyPr wrap="square">
            <a:spAutoFit/>
          </a:bodyPr>
          <a:lstStyle/>
          <a:p>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電源構成</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latin typeface="Meiryo UI" panose="020B0604030504040204" pitchFamily="50" charset="-128"/>
                <a:ea typeface="Meiryo UI" panose="020B0604030504040204" pitchFamily="50" charset="-128"/>
              </a:rPr>
              <a:t>　届出を行う年度の</a:t>
            </a:r>
            <a:r>
              <a:rPr lang="ja-JP" altLang="ja-JP" sz="1600" dirty="0">
                <a:latin typeface="Meiryo UI" panose="020B0604030504040204" pitchFamily="50" charset="-128"/>
                <a:ea typeface="Meiryo UI" panose="020B0604030504040204" pitchFamily="50" charset="-128"/>
              </a:rPr>
              <a:t>前年度において</a:t>
            </a:r>
            <a:r>
              <a:rPr lang="ja-JP" altLang="ja-JP" sz="1600" b="1" dirty="0">
                <a:latin typeface="Meiryo UI" panose="020B0604030504040204" pitchFamily="50" charset="-128"/>
                <a:ea typeface="Meiryo UI" panose="020B0604030504040204" pitchFamily="50" charset="-128"/>
              </a:rPr>
              <a:t>国内</a:t>
            </a:r>
            <a:r>
              <a:rPr lang="ja-JP" altLang="en-US" sz="1600" b="1" dirty="0">
                <a:latin typeface="Meiryo UI" panose="020B0604030504040204" pitchFamily="50" charset="-128"/>
                <a:ea typeface="Meiryo UI" panose="020B0604030504040204" pitchFamily="50" charset="-128"/>
              </a:rPr>
              <a:t>全体で</a:t>
            </a:r>
            <a:r>
              <a:rPr lang="ja-JP" altLang="ja-JP" sz="1600" dirty="0">
                <a:latin typeface="Meiryo UI" panose="020B0604030504040204" pitchFamily="50" charset="-128"/>
                <a:ea typeface="Meiryo UI" panose="020B0604030504040204" pitchFamily="50" charset="-128"/>
              </a:rPr>
              <a:t>販売した電気のうち、次の電源由来の電気</a:t>
            </a:r>
            <a:r>
              <a:rPr lang="ja-JP" altLang="en-US" sz="1600" dirty="0">
                <a:latin typeface="Meiryo UI" panose="020B0604030504040204" pitchFamily="50" charset="-128"/>
                <a:ea typeface="Meiryo UI" panose="020B0604030504040204" pitchFamily="50" charset="-128"/>
              </a:rPr>
              <a:t>の</a:t>
            </a:r>
            <a:r>
              <a:rPr lang="ja-JP" altLang="ja-JP" sz="1600" dirty="0">
                <a:latin typeface="Meiryo UI" panose="020B0604030504040204" pitchFamily="50" charset="-128"/>
                <a:ea typeface="Meiryo UI" panose="020B0604030504040204" pitchFamily="50" charset="-128"/>
              </a:rPr>
              <a:t>量（非化石証書</a:t>
            </a:r>
            <a:r>
              <a:rPr lang="ja-JP" altLang="en-US" sz="1600" dirty="0">
                <a:latin typeface="Meiryo UI" panose="020B0604030504040204" pitchFamily="50" charset="-128"/>
                <a:ea typeface="Meiryo UI" panose="020B0604030504040204" pitchFamily="50" charset="-128"/>
              </a:rPr>
              <a:t>（再エネ）</a:t>
            </a:r>
            <a:r>
              <a:rPr lang="ja-JP" altLang="ja-JP" sz="1600" dirty="0">
                <a:latin typeface="Meiryo UI" panose="020B0604030504040204" pitchFamily="50" charset="-128"/>
                <a:ea typeface="Meiryo UI" panose="020B0604030504040204" pitchFamily="50" charset="-128"/>
              </a:rPr>
              <a:t>等の有無は問わない）</a:t>
            </a:r>
            <a:r>
              <a:rPr lang="ja-JP" altLang="en-US" sz="1600" dirty="0">
                <a:latin typeface="Meiryo UI" panose="020B0604030504040204" pitchFamily="50" charset="-128"/>
                <a:ea typeface="Meiryo UI" panose="020B0604030504040204" pitchFamily="50" charset="-128"/>
              </a:rPr>
              <a:t>の実績</a:t>
            </a:r>
            <a:endParaRPr lang="ja-JP"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a:t>
            </a:r>
            <a:r>
              <a:rPr lang="ja-JP" altLang="en-US" sz="1600" dirty="0">
                <a:latin typeface="Meiryo UI" panose="020B0604030504040204" pitchFamily="50" charset="-128"/>
                <a:ea typeface="Meiryo UI" panose="020B0604030504040204" pitchFamily="50" charset="-128"/>
              </a:rPr>
              <a:t>再エネ電源（</a:t>
            </a:r>
            <a:r>
              <a:rPr lang="ja-JP" altLang="ja-JP" sz="1600" dirty="0">
                <a:latin typeface="Meiryo UI" panose="020B0604030504040204" pitchFamily="50" charset="-128"/>
                <a:ea typeface="Meiryo UI" panose="020B0604030504040204" pitchFamily="50" charset="-128"/>
              </a:rPr>
              <a:t>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②　</a:t>
            </a:r>
            <a:r>
              <a:rPr lang="ja-JP" altLang="en-US" sz="1600" dirty="0">
                <a:latin typeface="Meiryo UI" panose="020B0604030504040204" pitchFamily="50" charset="-128"/>
                <a:ea typeface="Meiryo UI" panose="020B0604030504040204" pitchFamily="50" charset="-128"/>
              </a:rPr>
              <a:t>再エネ電源（</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由来の電気</a:t>
            </a: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①及び②以外の電源由来の電気</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5478876" y="420282"/>
            <a:ext cx="3158541" cy="307777"/>
          </a:xfrm>
          <a:prstGeom prst="rect">
            <a:avLst/>
          </a:prstGeom>
          <a:solidFill>
            <a:srgbClr val="FFFF99"/>
          </a:solidFill>
          <a:ln w="19050">
            <a:solidFill>
              <a:srgbClr val="FF0000"/>
            </a:solidFill>
          </a:ln>
        </p:spPr>
        <p:txBody>
          <a:bodyPr wrap="square">
            <a:spAutoFit/>
          </a:bodyPr>
          <a:lstStyle/>
          <a:p>
            <a:r>
              <a:rPr lang="ja-JP" altLang="en-US"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記入が必要な欄は黄色のセルです。</a:t>
            </a:r>
            <a:endParaRPr lang="en-US" altLang="ja-JP" sz="1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p:cNvSpPr txBox="1"/>
          <p:nvPr/>
        </p:nvSpPr>
        <p:spPr>
          <a:xfrm>
            <a:off x="0" y="0"/>
            <a:ext cx="9144000" cy="396000"/>
          </a:xfrm>
          <a:prstGeom prst="rect">
            <a:avLst/>
          </a:prstGeom>
          <a:solidFill>
            <a:schemeClr val="accent1">
              <a:lumMod val="75000"/>
            </a:schemeClr>
          </a:solid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届出の書き方のポイント　</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別紙１　再生可能エネルギー等供給拡大計画書</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254596" y="393525"/>
            <a:ext cx="5524698" cy="461665"/>
          </a:xfrm>
          <a:prstGeom prst="rect">
            <a:avLst/>
          </a:prstGeom>
        </p:spPr>
        <p:txBody>
          <a:bodyPr wrap="square">
            <a:spAutoFit/>
          </a:bodyPr>
          <a:lstStyle/>
          <a:p>
            <a:pPr fontAlgn="t">
              <a:spcBef>
                <a:spcPts val="600"/>
              </a:spcBef>
            </a:pPr>
            <a:r>
              <a:rPr lang="ja-JP" altLang="en-US" sz="2400" dirty="0">
                <a:solidFill>
                  <a:prstClr val="black"/>
                </a:solidFill>
                <a:latin typeface="Meiryo UI" panose="020B0604030504040204" pitchFamily="50" charset="-128"/>
                <a:ea typeface="Meiryo UI" panose="020B0604030504040204" pitchFamily="50" charset="-128"/>
              </a:rPr>
              <a:t>４）届出の書き方のポイント　</a:t>
            </a:r>
            <a:r>
              <a:rPr lang="en-US" altLang="ja-JP" sz="2400" dirty="0">
                <a:solidFill>
                  <a:prstClr val="black"/>
                </a:solidFill>
                <a:latin typeface="Meiryo UI" panose="020B0604030504040204" pitchFamily="50" charset="-128"/>
                <a:ea typeface="Meiryo UI" panose="020B0604030504040204" pitchFamily="50" charset="-128"/>
              </a:rPr>
              <a:t>&lt;</a:t>
            </a:r>
            <a:r>
              <a:rPr lang="ja-JP" altLang="en-US" sz="2400" dirty="0">
                <a:solidFill>
                  <a:prstClr val="black"/>
                </a:solidFill>
                <a:latin typeface="Meiryo UI" panose="020B0604030504040204" pitchFamily="50" charset="-128"/>
                <a:ea typeface="Meiryo UI" panose="020B0604030504040204" pitchFamily="50" charset="-128"/>
              </a:rPr>
              <a:t>別紙１</a:t>
            </a:r>
            <a:r>
              <a:rPr lang="en-US" altLang="ja-JP" sz="2400" dirty="0">
                <a:solidFill>
                  <a:prstClr val="black"/>
                </a:solidFill>
                <a:latin typeface="Meiryo UI" panose="020B0604030504040204" pitchFamily="50" charset="-128"/>
                <a:ea typeface="Meiryo UI" panose="020B0604030504040204" pitchFamily="50" charset="-128"/>
              </a:rPr>
              <a:t>&gt;</a:t>
            </a:r>
            <a:endParaRPr lang="en-US" altLang="ja-JP" sz="2400" dirty="0">
              <a:latin typeface="Meiryo UI" panose="020B0604030504040204" pitchFamily="50" charset="-128"/>
              <a:ea typeface="Meiryo UI" panose="020B0604030504040204" pitchFamily="50" charset="-128"/>
            </a:endParaRPr>
          </a:p>
        </p:txBody>
      </p:sp>
      <p:sp>
        <p:nvSpPr>
          <p:cNvPr id="18" name="正方形/長方形 17"/>
          <p:cNvSpPr/>
          <p:nvPr/>
        </p:nvSpPr>
        <p:spPr>
          <a:xfrm>
            <a:off x="5519111" y="4552983"/>
            <a:ext cx="3224316" cy="584775"/>
          </a:xfrm>
          <a:prstGeom prst="rect">
            <a:avLst/>
          </a:prstGeom>
          <a:solidFill>
            <a:srgbClr val="CCFFFF"/>
          </a:solidFill>
          <a:ln w="19050">
            <a:solidFill>
              <a:srgbClr val="FF0000"/>
            </a:solidFill>
          </a:ln>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電源構成比率</a:t>
            </a:r>
            <a:r>
              <a:rPr lang="en-US" altLang="ja-JP"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「電源構成」の値を比率にしたもの</a:t>
            </a:r>
            <a:endParaRPr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線吹き出し 2 (枠付き) 18"/>
          <p:cNvSpPr/>
          <p:nvPr/>
        </p:nvSpPr>
        <p:spPr>
          <a:xfrm>
            <a:off x="2754384" y="3374499"/>
            <a:ext cx="4104456" cy="530294"/>
          </a:xfrm>
          <a:prstGeom prst="borderCallout2">
            <a:avLst>
              <a:gd name="adj1" fmla="val 100209"/>
              <a:gd name="adj2" fmla="val 70701"/>
              <a:gd name="adj3" fmla="val 181391"/>
              <a:gd name="adj4" fmla="val 98148"/>
              <a:gd name="adj5" fmla="val 225562"/>
              <a:gd name="adj6" fmla="val 9861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87624" y="1635295"/>
            <a:ext cx="435766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＜入力欄に記入されている数値は記入例です。＞</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8</a:t>
            </a:fld>
            <a:endParaRPr kumimoji="1" lang="ja-JP" altLang="en-US"/>
          </a:p>
        </p:txBody>
      </p:sp>
    </p:spTree>
    <p:extLst>
      <p:ext uri="{BB962C8B-B14F-4D97-AF65-F5344CB8AC3E}">
        <p14:creationId xmlns:p14="http://schemas.microsoft.com/office/powerpoint/2010/main" val="2209960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2793</Words>
  <Application>Microsoft Office PowerPoint</Application>
  <PresentationFormat>画面に合わせる (4:3)</PresentationFormat>
  <Paragraphs>237</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HG丸ｺﾞｼｯｸM-PRO</vt:lpstr>
      <vt:lpstr>Meiryo UI</vt:lpstr>
      <vt:lpstr>游ゴシック</vt:lpstr>
      <vt:lpstr>游ゴシック Light</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2025-07-22T01:38:27Z</dcterms:modified>
</cp:coreProperties>
</file>