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removePersonalInfoOnSave="1" saveSubsetFonts="1">
  <p:sldMasterIdLst>
    <p:sldMasterId id="2147483660" r:id="rId1"/>
  </p:sldMasterIdLst>
  <p:notesMasterIdLst>
    <p:notesMasterId r:id="rId84"/>
  </p:notesMasterIdLst>
  <p:handoutMasterIdLst>
    <p:handoutMasterId r:id="rId85"/>
  </p:handoutMasterIdLst>
  <p:sldIdLst>
    <p:sldId id="403" r:id="rId2"/>
    <p:sldId id="807" r:id="rId3"/>
    <p:sldId id="837" r:id="rId4"/>
    <p:sldId id="932" r:id="rId5"/>
    <p:sldId id="933" r:id="rId6"/>
    <p:sldId id="840" r:id="rId7"/>
    <p:sldId id="934" r:id="rId8"/>
    <p:sldId id="842" r:id="rId9"/>
    <p:sldId id="935" r:id="rId10"/>
    <p:sldId id="936" r:id="rId11"/>
    <p:sldId id="845" r:id="rId12"/>
    <p:sldId id="914" r:id="rId13"/>
    <p:sldId id="864" r:id="rId14"/>
    <p:sldId id="852" r:id="rId15"/>
    <p:sldId id="915" r:id="rId16"/>
    <p:sldId id="916" r:id="rId17"/>
    <p:sldId id="917" r:id="rId18"/>
    <p:sldId id="918" r:id="rId19"/>
    <p:sldId id="919" r:id="rId20"/>
    <p:sldId id="920" r:id="rId21"/>
    <p:sldId id="921" r:id="rId22"/>
    <p:sldId id="922" r:id="rId23"/>
    <p:sldId id="923" r:id="rId24"/>
    <p:sldId id="927" r:id="rId25"/>
    <p:sldId id="924" r:id="rId26"/>
    <p:sldId id="925" r:id="rId27"/>
    <p:sldId id="855" r:id="rId28"/>
    <p:sldId id="856" r:id="rId29"/>
    <p:sldId id="857" r:id="rId30"/>
    <p:sldId id="926" r:id="rId31"/>
    <p:sldId id="847" r:id="rId32"/>
    <p:sldId id="866" r:id="rId33"/>
    <p:sldId id="937" r:id="rId34"/>
    <p:sldId id="868" r:id="rId35"/>
    <p:sldId id="941" r:id="rId36"/>
    <p:sldId id="869" r:id="rId37"/>
    <p:sldId id="943" r:id="rId38"/>
    <p:sldId id="870" r:id="rId39"/>
    <p:sldId id="871" r:id="rId40"/>
    <p:sldId id="872" r:id="rId41"/>
    <p:sldId id="873" r:id="rId42"/>
    <p:sldId id="902" r:id="rId43"/>
    <p:sldId id="874" r:id="rId44"/>
    <p:sldId id="875" r:id="rId45"/>
    <p:sldId id="876" r:id="rId46"/>
    <p:sldId id="939" r:id="rId47"/>
    <p:sldId id="877" r:id="rId48"/>
    <p:sldId id="878" r:id="rId49"/>
    <p:sldId id="895" r:id="rId50"/>
    <p:sldId id="896" r:id="rId51"/>
    <p:sldId id="903" r:id="rId52"/>
    <p:sldId id="904" r:id="rId53"/>
    <p:sldId id="928" r:id="rId54"/>
    <p:sldId id="906" r:id="rId55"/>
    <p:sldId id="929" r:id="rId56"/>
    <p:sldId id="865" r:id="rId57"/>
    <p:sldId id="879" r:id="rId58"/>
    <p:sldId id="938" r:id="rId59"/>
    <p:sldId id="881" r:id="rId60"/>
    <p:sldId id="892" r:id="rId61"/>
    <p:sldId id="893" r:id="rId62"/>
    <p:sldId id="882" r:id="rId63"/>
    <p:sldId id="894" r:id="rId64"/>
    <p:sldId id="886" r:id="rId65"/>
    <p:sldId id="887" r:id="rId66"/>
    <p:sldId id="888" r:id="rId67"/>
    <p:sldId id="897" r:id="rId68"/>
    <p:sldId id="944" r:id="rId69"/>
    <p:sldId id="898" r:id="rId70"/>
    <p:sldId id="900" r:id="rId71"/>
    <p:sldId id="901" r:id="rId72"/>
    <p:sldId id="908" r:id="rId73"/>
    <p:sldId id="909" r:id="rId74"/>
    <p:sldId id="930" r:id="rId75"/>
    <p:sldId id="911" r:id="rId76"/>
    <p:sldId id="931" r:id="rId77"/>
    <p:sldId id="913" r:id="rId78"/>
    <p:sldId id="851" r:id="rId79"/>
    <p:sldId id="819" r:id="rId80"/>
    <p:sldId id="825" r:id="rId81"/>
    <p:sldId id="835" r:id="rId82"/>
    <p:sldId id="940" r:id="rId83"/>
  </p:sldIdLst>
  <p:sldSz cx="9144000" cy="6858000" type="screen4x3"/>
  <p:notesSz cx="7104063" cy="10234613"/>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既定のセクション" id="{6FBCC136-4C28-4DC6-97A4-1A8222E72289}">
          <p14:sldIdLst>
            <p14:sldId id="403"/>
            <p14:sldId id="807"/>
            <p14:sldId id="837"/>
            <p14:sldId id="932"/>
            <p14:sldId id="933"/>
            <p14:sldId id="840"/>
            <p14:sldId id="934"/>
            <p14:sldId id="842"/>
            <p14:sldId id="935"/>
            <p14:sldId id="936"/>
            <p14:sldId id="845"/>
            <p14:sldId id="914"/>
            <p14:sldId id="864"/>
            <p14:sldId id="852"/>
            <p14:sldId id="915"/>
            <p14:sldId id="916"/>
            <p14:sldId id="917"/>
            <p14:sldId id="918"/>
            <p14:sldId id="919"/>
            <p14:sldId id="920"/>
            <p14:sldId id="921"/>
            <p14:sldId id="922"/>
            <p14:sldId id="923"/>
            <p14:sldId id="927"/>
            <p14:sldId id="924"/>
            <p14:sldId id="925"/>
            <p14:sldId id="855"/>
            <p14:sldId id="856"/>
            <p14:sldId id="857"/>
            <p14:sldId id="926"/>
            <p14:sldId id="847"/>
            <p14:sldId id="866"/>
            <p14:sldId id="937"/>
            <p14:sldId id="868"/>
            <p14:sldId id="941"/>
            <p14:sldId id="869"/>
            <p14:sldId id="943"/>
            <p14:sldId id="870"/>
            <p14:sldId id="871"/>
            <p14:sldId id="872"/>
            <p14:sldId id="873"/>
            <p14:sldId id="902"/>
            <p14:sldId id="874"/>
            <p14:sldId id="875"/>
            <p14:sldId id="876"/>
            <p14:sldId id="939"/>
            <p14:sldId id="877"/>
            <p14:sldId id="878"/>
            <p14:sldId id="895"/>
            <p14:sldId id="896"/>
            <p14:sldId id="903"/>
            <p14:sldId id="904"/>
            <p14:sldId id="928"/>
            <p14:sldId id="906"/>
            <p14:sldId id="929"/>
            <p14:sldId id="865"/>
            <p14:sldId id="879"/>
            <p14:sldId id="938"/>
            <p14:sldId id="881"/>
            <p14:sldId id="892"/>
            <p14:sldId id="893"/>
            <p14:sldId id="882"/>
            <p14:sldId id="894"/>
            <p14:sldId id="886"/>
            <p14:sldId id="887"/>
            <p14:sldId id="888"/>
            <p14:sldId id="897"/>
            <p14:sldId id="944"/>
            <p14:sldId id="898"/>
            <p14:sldId id="900"/>
            <p14:sldId id="901"/>
            <p14:sldId id="908"/>
            <p14:sldId id="909"/>
            <p14:sldId id="930"/>
            <p14:sldId id="911"/>
            <p14:sldId id="931"/>
            <p14:sldId id="913"/>
            <p14:sldId id="851"/>
            <p14:sldId id="819"/>
            <p14:sldId id="825"/>
            <p14:sldId id="835"/>
            <p14:sldId id="940"/>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225" userDrawn="1">
          <p15:clr>
            <a:srgbClr val="A4A3A4"/>
          </p15:clr>
        </p15:guide>
        <p15:guide id="2" pos="2239" userDrawn="1">
          <p15:clr>
            <a:srgbClr val="A4A3A4"/>
          </p15:clr>
        </p15:guide>
      </p15:notes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作成者" initials="A" userId="Author"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2" name="作成者" initials="A" lastIdx="1"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CE6F2"/>
    <a:srgbClr val="1F497D"/>
    <a:srgbClr val="009900"/>
    <a:srgbClr val="FF00FF"/>
    <a:srgbClr val="F7EC97"/>
    <a:srgbClr val="FD6C5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BD39D75-7C18-4393-B633-111B55EB3E8A}" v="17" dt="2024-05-04T18:12:53.417"/>
  </p1510:revLst>
</p1510:revInfo>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スタイルなし、表のグリッド線あり">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073A0DAA-6AF3-43AB-8588-CEC1D06C72B9}" styleName="スタイル (中間)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08FB837D-C827-4EFA-A057-4D05807E0F7C}" styleName="テーマ スタイル 1 - アクセント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7DF18680-E054-41AD-8BC1-D1AEF772440D}" styleName="中間スタイル 2 - アクセント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D7B26C5-4107-4FEC-AEDC-1716B250A1EF}" styleName="スタイル (淡色)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93296810-A885-4BE3-A3E7-6D5BEEA58F35}" styleName="中間スタイル 2 - アクセント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5A111915-BE36-4E01-A7E5-04B1672EAD32}" styleName="淡色スタイル 2 - アクセント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616DA210-FB5B-4158-B5E0-FEB733F419BA}" styleName="スタイル (淡色)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2500" autoAdjust="0"/>
    <p:restoredTop sz="94602" autoAdjust="0"/>
  </p:normalViewPr>
  <p:slideViewPr>
    <p:cSldViewPr>
      <p:cViewPr varScale="1">
        <p:scale>
          <a:sx n="75" d="100"/>
          <a:sy n="75" d="100"/>
        </p:scale>
        <p:origin x="1401" y="60"/>
      </p:cViewPr>
      <p:guideLst>
        <p:guide orient="horz" pos="2160"/>
        <p:guide pos="2880"/>
      </p:guideLst>
    </p:cSldViewPr>
  </p:slideViewPr>
  <p:notesTextViewPr>
    <p:cViewPr>
      <p:scale>
        <a:sx n="1" d="1"/>
        <a:sy n="1" d="1"/>
      </p:scale>
      <p:origin x="0" y="0"/>
    </p:cViewPr>
  </p:notesTextViewPr>
  <p:sorterViewPr>
    <p:cViewPr>
      <p:scale>
        <a:sx n="60" d="100"/>
        <a:sy n="60" d="100"/>
      </p:scale>
      <p:origin x="0" y="-648"/>
    </p:cViewPr>
  </p:sorterViewPr>
  <p:notesViewPr>
    <p:cSldViewPr>
      <p:cViewPr varScale="1">
        <p:scale>
          <a:sx n="47" d="100"/>
          <a:sy n="47" d="100"/>
        </p:scale>
        <p:origin x="-3090" y="-114"/>
      </p:cViewPr>
      <p:guideLst>
        <p:guide orient="horz" pos="3225"/>
        <p:guide pos="2239"/>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notesMaster" Target="notesMasters/notesMaster1.xml"/><Relationship Id="rId89" Type="http://schemas.openxmlformats.org/officeDocument/2006/relationships/theme" Target="theme/theme1.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90" Type="http://schemas.openxmlformats.org/officeDocument/2006/relationships/tableStyles" Target="tableStyles.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handoutMaster" Target="handoutMasters/handout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viewProps" Target="viewProps.xml"/><Relationship Id="rId91"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92" Type="http://schemas.microsoft.com/office/2018/10/relationships/authors" Target="authors.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presProps" Target="presProps.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4" y="0"/>
            <a:ext cx="3078206" cy="511649"/>
          </a:xfrm>
          <a:prstGeom prst="rect">
            <a:avLst/>
          </a:prstGeom>
        </p:spPr>
        <p:txBody>
          <a:bodyPr vert="horz" lIns="94652" tIns="47328" rIns="94652" bIns="47328" rtlCol="0"/>
          <a:lstStyle>
            <a:lvl1pPr algn="l">
              <a:defRPr sz="1200"/>
            </a:lvl1pPr>
          </a:lstStyle>
          <a:p>
            <a:endParaRPr kumimoji="1" lang="ja-JP" altLang="en-US"/>
          </a:p>
        </p:txBody>
      </p:sp>
      <p:sp>
        <p:nvSpPr>
          <p:cNvPr id="4" name="フッター プレースホルダー 3"/>
          <p:cNvSpPr>
            <a:spLocks noGrp="1"/>
          </p:cNvSpPr>
          <p:nvPr>
            <p:ph type="ftr" sz="quarter" idx="2"/>
          </p:nvPr>
        </p:nvSpPr>
        <p:spPr>
          <a:xfrm>
            <a:off x="4" y="9721333"/>
            <a:ext cx="3078206" cy="511648"/>
          </a:xfrm>
          <a:prstGeom prst="rect">
            <a:avLst/>
          </a:prstGeom>
        </p:spPr>
        <p:txBody>
          <a:bodyPr vert="horz" lIns="94652" tIns="47328" rIns="94652" bIns="47328" rtlCol="0" anchor="b"/>
          <a:lstStyle>
            <a:lvl1pPr algn="l">
              <a:defRPr sz="1200"/>
            </a:lvl1pPr>
          </a:lstStyle>
          <a:p>
            <a:endParaRPr kumimoji="1" lang="ja-JP" altLang="en-US"/>
          </a:p>
        </p:txBody>
      </p:sp>
      <p:sp>
        <p:nvSpPr>
          <p:cNvPr id="5" name="スライド番号プレースホルダー 4"/>
          <p:cNvSpPr>
            <a:spLocks noGrp="1"/>
          </p:cNvSpPr>
          <p:nvPr>
            <p:ph type="sldNum" sz="quarter" idx="3"/>
          </p:nvPr>
        </p:nvSpPr>
        <p:spPr>
          <a:xfrm>
            <a:off x="4024203" y="9721333"/>
            <a:ext cx="3078206" cy="511648"/>
          </a:xfrm>
          <a:prstGeom prst="rect">
            <a:avLst/>
          </a:prstGeom>
        </p:spPr>
        <p:txBody>
          <a:bodyPr vert="horz" lIns="94652" tIns="47328" rIns="94652" bIns="47328" rtlCol="0" anchor="b"/>
          <a:lstStyle>
            <a:lvl1pPr algn="r">
              <a:defRPr sz="1200"/>
            </a:lvl1pPr>
          </a:lstStyle>
          <a:p>
            <a:fld id="{3FA8D4F6-A8D6-432C-BA59-0C059F0DD957}" type="slidenum">
              <a:rPr kumimoji="1" lang="ja-JP" altLang="en-US" smtClean="0"/>
              <a:t>‹#›</a:t>
            </a:fld>
            <a:endParaRPr kumimoji="1" lang="ja-JP" altLang="en-US"/>
          </a:p>
        </p:txBody>
      </p:sp>
    </p:spTree>
    <p:extLst>
      <p:ext uri="{BB962C8B-B14F-4D97-AF65-F5344CB8AC3E}">
        <p14:creationId xmlns:p14="http://schemas.microsoft.com/office/powerpoint/2010/main" val="428271413"/>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2" y="1"/>
            <a:ext cx="3078428" cy="511731"/>
          </a:xfrm>
          <a:prstGeom prst="rect">
            <a:avLst/>
          </a:prstGeom>
        </p:spPr>
        <p:txBody>
          <a:bodyPr vert="horz" lIns="94652" tIns="47328" rIns="94652" bIns="47328" rtlCol="0"/>
          <a:lstStyle>
            <a:lvl1pPr algn="l">
              <a:defRPr sz="1200"/>
            </a:lvl1pPr>
          </a:lstStyle>
          <a:p>
            <a:endParaRPr kumimoji="1" lang="ja-JP" altLang="en-US"/>
          </a:p>
        </p:txBody>
      </p:sp>
      <p:sp>
        <p:nvSpPr>
          <p:cNvPr id="3" name="日付プレースホルダー 2"/>
          <p:cNvSpPr>
            <a:spLocks noGrp="1"/>
          </p:cNvSpPr>
          <p:nvPr>
            <p:ph type="dt" idx="1"/>
          </p:nvPr>
        </p:nvSpPr>
        <p:spPr>
          <a:xfrm>
            <a:off x="4023994" y="1"/>
            <a:ext cx="3078428" cy="511731"/>
          </a:xfrm>
          <a:prstGeom prst="rect">
            <a:avLst/>
          </a:prstGeom>
        </p:spPr>
        <p:txBody>
          <a:bodyPr vert="horz" lIns="94652" tIns="47328" rIns="94652" bIns="47328" rtlCol="0"/>
          <a:lstStyle>
            <a:lvl1pPr algn="r">
              <a:defRPr sz="1200"/>
            </a:lvl1pPr>
          </a:lstStyle>
          <a:p>
            <a:fld id="{8D5BEBC8-2257-4310-91FB-3838D0908DC9}" type="datetimeFigureOut">
              <a:rPr kumimoji="1" lang="ja-JP" altLang="en-US" smtClean="0"/>
              <a:t>2024/8/19</a:t>
            </a:fld>
            <a:endParaRPr kumimoji="1" lang="ja-JP" altLang="en-US"/>
          </a:p>
        </p:txBody>
      </p:sp>
      <p:sp>
        <p:nvSpPr>
          <p:cNvPr id="4" name="スライド イメージ プレースホルダー 3"/>
          <p:cNvSpPr>
            <a:spLocks noGrp="1" noRot="1" noChangeAspect="1"/>
          </p:cNvSpPr>
          <p:nvPr>
            <p:ph type="sldImg" idx="2"/>
          </p:nvPr>
        </p:nvSpPr>
        <p:spPr>
          <a:xfrm>
            <a:off x="993775" y="768350"/>
            <a:ext cx="5116513" cy="3836988"/>
          </a:xfrm>
          <a:prstGeom prst="rect">
            <a:avLst/>
          </a:prstGeom>
          <a:noFill/>
          <a:ln w="12700">
            <a:solidFill>
              <a:prstClr val="black"/>
            </a:solidFill>
          </a:ln>
        </p:spPr>
        <p:txBody>
          <a:bodyPr vert="horz" lIns="94652" tIns="47328" rIns="94652" bIns="47328" rtlCol="0" anchor="ctr"/>
          <a:lstStyle/>
          <a:p>
            <a:endParaRPr lang="ja-JP" altLang="en-US"/>
          </a:p>
        </p:txBody>
      </p:sp>
      <p:sp>
        <p:nvSpPr>
          <p:cNvPr id="5" name="ノート プレースホルダー 4"/>
          <p:cNvSpPr>
            <a:spLocks noGrp="1"/>
          </p:cNvSpPr>
          <p:nvPr>
            <p:ph type="body" sz="quarter" idx="3"/>
          </p:nvPr>
        </p:nvSpPr>
        <p:spPr>
          <a:xfrm>
            <a:off x="710408" y="4861440"/>
            <a:ext cx="5683250" cy="4605576"/>
          </a:xfrm>
          <a:prstGeom prst="rect">
            <a:avLst/>
          </a:prstGeom>
        </p:spPr>
        <p:txBody>
          <a:bodyPr vert="horz" lIns="94652" tIns="47328" rIns="94652" bIns="47328"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2" y="9721109"/>
            <a:ext cx="3078428" cy="511731"/>
          </a:xfrm>
          <a:prstGeom prst="rect">
            <a:avLst/>
          </a:prstGeom>
        </p:spPr>
        <p:txBody>
          <a:bodyPr vert="horz" lIns="94652" tIns="47328" rIns="94652" bIns="47328"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4023994" y="9721109"/>
            <a:ext cx="3078428" cy="511731"/>
          </a:xfrm>
          <a:prstGeom prst="rect">
            <a:avLst/>
          </a:prstGeom>
        </p:spPr>
        <p:txBody>
          <a:bodyPr vert="horz" lIns="94652" tIns="47328" rIns="94652" bIns="47328" rtlCol="0" anchor="b"/>
          <a:lstStyle>
            <a:lvl1pPr algn="r">
              <a:defRPr sz="1200"/>
            </a:lvl1pPr>
          </a:lstStyle>
          <a:p>
            <a:fld id="{F87C77AA-7151-4A8D-8C26-E58B9E1A327F}" type="slidenum">
              <a:rPr kumimoji="1" lang="ja-JP" altLang="en-US" smtClean="0"/>
              <a:t>‹#›</a:t>
            </a:fld>
            <a:endParaRPr kumimoji="1" lang="ja-JP" altLang="en-US"/>
          </a:p>
        </p:txBody>
      </p:sp>
    </p:spTree>
    <p:extLst>
      <p:ext uri="{BB962C8B-B14F-4D97-AF65-F5344CB8AC3E}">
        <p14:creationId xmlns:p14="http://schemas.microsoft.com/office/powerpoint/2010/main" val="1120341057"/>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249363" y="1279525"/>
            <a:ext cx="4605337" cy="3452813"/>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F87C77AA-7151-4A8D-8C26-E58B9E1A327F}" type="slidenum">
              <a:rPr kumimoji="1" lang="ja-JP" altLang="en-US" smtClean="0"/>
              <a:t>0</a:t>
            </a:fld>
            <a:endParaRPr kumimoji="1" lang="ja-JP" altLang="en-US" dirty="0"/>
          </a:p>
        </p:txBody>
      </p:sp>
    </p:spTree>
    <p:extLst>
      <p:ext uri="{BB962C8B-B14F-4D97-AF65-F5344CB8AC3E}">
        <p14:creationId xmlns:p14="http://schemas.microsoft.com/office/powerpoint/2010/main" val="303793736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442913" y="746125"/>
            <a:ext cx="5921375" cy="4440238"/>
          </a:xfrm>
        </p:spPr>
      </p:sp>
      <p:sp>
        <p:nvSpPr>
          <p:cNvPr id="3" name="ノート プレースホルダー 2"/>
          <p:cNvSpPr>
            <a:spLocks noGrp="1"/>
          </p:cNvSpPr>
          <p:nvPr>
            <p:ph type="body" idx="1"/>
          </p:nvPr>
        </p:nvSpPr>
        <p:spPr/>
        <p:txBody>
          <a:bodyPr/>
          <a:lstStyle/>
          <a:p>
            <a:pPr marL="285660" indent="-285660">
              <a:buFont typeface="Wingdings" panose="05000000000000000000" pitchFamily="2" charset="2"/>
              <a:buChar char="l"/>
            </a:pPr>
            <a:endParaRPr lang="ja-JP" altLang="en-US" sz="1400" dirty="0"/>
          </a:p>
        </p:txBody>
      </p:sp>
    </p:spTree>
    <p:extLst>
      <p:ext uri="{BB962C8B-B14F-4D97-AF65-F5344CB8AC3E}">
        <p14:creationId xmlns:p14="http://schemas.microsoft.com/office/powerpoint/2010/main" val="255547636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179355" indent="-179355">
              <a:tabLst>
                <a:tab pos="360297" algn="l"/>
              </a:tabLst>
            </a:pPr>
            <a:endParaRPr lang="en-US" altLang="ja-JP" dirty="0">
              <a:latin typeface="Meiryo UI" panose="020B0604030504040204" pitchFamily="50" charset="-128"/>
              <a:ea typeface="Meiryo UI" panose="020B0604030504040204" pitchFamily="50" charset="-128"/>
            </a:endParaRPr>
          </a:p>
        </p:txBody>
      </p:sp>
      <p:sp>
        <p:nvSpPr>
          <p:cNvPr id="4" name="スライド番号プレースホルダー 3"/>
          <p:cNvSpPr>
            <a:spLocks noGrp="1"/>
          </p:cNvSpPr>
          <p:nvPr>
            <p:ph type="sldNum" sz="quarter" idx="10"/>
          </p:nvPr>
        </p:nvSpPr>
        <p:spPr/>
        <p:txBody>
          <a:bodyPr/>
          <a:lstStyle/>
          <a:p>
            <a:fld id="{F87C77AA-7151-4A8D-8C26-E58B9E1A327F}" type="slidenum">
              <a:rPr kumimoji="1" lang="ja-JP" altLang="en-US" smtClean="0"/>
              <a:t>11</a:t>
            </a:fld>
            <a:endParaRPr kumimoji="1" lang="ja-JP" altLang="en-US"/>
          </a:p>
        </p:txBody>
      </p:sp>
    </p:spTree>
    <p:extLst>
      <p:ext uri="{BB962C8B-B14F-4D97-AF65-F5344CB8AC3E}">
        <p14:creationId xmlns:p14="http://schemas.microsoft.com/office/powerpoint/2010/main" val="412920182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179355" indent="-179355">
              <a:tabLst>
                <a:tab pos="360297" algn="l"/>
              </a:tabLst>
            </a:pPr>
            <a:endParaRPr lang="en-US" altLang="ja-JP" dirty="0">
              <a:latin typeface="Meiryo UI" panose="020B0604030504040204" pitchFamily="50" charset="-128"/>
              <a:ea typeface="Meiryo UI" panose="020B0604030504040204" pitchFamily="50" charset="-128"/>
            </a:endParaRPr>
          </a:p>
        </p:txBody>
      </p:sp>
      <p:sp>
        <p:nvSpPr>
          <p:cNvPr id="4" name="スライド番号プレースホルダー 3"/>
          <p:cNvSpPr>
            <a:spLocks noGrp="1"/>
          </p:cNvSpPr>
          <p:nvPr>
            <p:ph type="sldNum" sz="quarter" idx="10"/>
          </p:nvPr>
        </p:nvSpPr>
        <p:spPr/>
        <p:txBody>
          <a:bodyPr/>
          <a:lstStyle/>
          <a:p>
            <a:fld id="{F87C77AA-7151-4A8D-8C26-E58B9E1A327F}" type="slidenum">
              <a:rPr kumimoji="1" lang="ja-JP" altLang="en-US" smtClean="0"/>
              <a:t>12</a:t>
            </a:fld>
            <a:endParaRPr kumimoji="1" lang="ja-JP" altLang="en-US"/>
          </a:p>
        </p:txBody>
      </p:sp>
    </p:spTree>
    <p:extLst>
      <p:ext uri="{BB962C8B-B14F-4D97-AF65-F5344CB8AC3E}">
        <p14:creationId xmlns:p14="http://schemas.microsoft.com/office/powerpoint/2010/main" val="104354685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179355" indent="-179355">
              <a:tabLst>
                <a:tab pos="360297" algn="l"/>
              </a:tabLst>
            </a:pPr>
            <a:endParaRPr lang="en-US" altLang="ja-JP" dirty="0">
              <a:latin typeface="Meiryo UI" panose="020B0604030504040204" pitchFamily="50" charset="-128"/>
              <a:ea typeface="Meiryo UI" panose="020B0604030504040204" pitchFamily="50" charset="-128"/>
            </a:endParaRPr>
          </a:p>
        </p:txBody>
      </p:sp>
      <p:sp>
        <p:nvSpPr>
          <p:cNvPr id="4" name="スライド番号プレースホルダー 3"/>
          <p:cNvSpPr>
            <a:spLocks noGrp="1"/>
          </p:cNvSpPr>
          <p:nvPr>
            <p:ph type="sldNum" sz="quarter" idx="10"/>
          </p:nvPr>
        </p:nvSpPr>
        <p:spPr/>
        <p:txBody>
          <a:bodyPr/>
          <a:lstStyle/>
          <a:p>
            <a:fld id="{F87C77AA-7151-4A8D-8C26-E58B9E1A327F}" type="slidenum">
              <a:rPr kumimoji="1" lang="ja-JP" altLang="en-US" smtClean="0"/>
              <a:t>13</a:t>
            </a:fld>
            <a:endParaRPr kumimoji="1" lang="ja-JP" altLang="en-US"/>
          </a:p>
        </p:txBody>
      </p:sp>
    </p:spTree>
    <p:extLst>
      <p:ext uri="{BB962C8B-B14F-4D97-AF65-F5344CB8AC3E}">
        <p14:creationId xmlns:p14="http://schemas.microsoft.com/office/powerpoint/2010/main" val="15379343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179355" indent="-179355">
              <a:tabLst>
                <a:tab pos="360297" algn="l"/>
              </a:tabLst>
            </a:pPr>
            <a:endParaRPr lang="en-US" altLang="ja-JP" dirty="0">
              <a:latin typeface="Meiryo UI" panose="020B0604030504040204" pitchFamily="50" charset="-128"/>
              <a:ea typeface="Meiryo UI" panose="020B0604030504040204" pitchFamily="50" charset="-128"/>
            </a:endParaRPr>
          </a:p>
        </p:txBody>
      </p:sp>
      <p:sp>
        <p:nvSpPr>
          <p:cNvPr id="4" name="スライド番号プレースホルダー 3"/>
          <p:cNvSpPr>
            <a:spLocks noGrp="1"/>
          </p:cNvSpPr>
          <p:nvPr>
            <p:ph type="sldNum" sz="quarter" idx="10"/>
          </p:nvPr>
        </p:nvSpPr>
        <p:spPr/>
        <p:txBody>
          <a:bodyPr/>
          <a:lstStyle/>
          <a:p>
            <a:fld id="{F87C77AA-7151-4A8D-8C26-E58B9E1A327F}" type="slidenum">
              <a:rPr kumimoji="1" lang="ja-JP" altLang="en-US" smtClean="0"/>
              <a:t>14</a:t>
            </a:fld>
            <a:endParaRPr kumimoji="1" lang="ja-JP" altLang="en-US"/>
          </a:p>
        </p:txBody>
      </p:sp>
    </p:spTree>
    <p:extLst>
      <p:ext uri="{BB962C8B-B14F-4D97-AF65-F5344CB8AC3E}">
        <p14:creationId xmlns:p14="http://schemas.microsoft.com/office/powerpoint/2010/main" val="261886568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179355" indent="-179355">
              <a:tabLst>
                <a:tab pos="360297" algn="l"/>
              </a:tabLst>
            </a:pPr>
            <a:endParaRPr lang="en-US" altLang="ja-JP" dirty="0">
              <a:latin typeface="Meiryo UI" panose="020B0604030504040204" pitchFamily="50" charset="-128"/>
              <a:ea typeface="Meiryo UI" panose="020B0604030504040204" pitchFamily="50" charset="-128"/>
            </a:endParaRPr>
          </a:p>
        </p:txBody>
      </p:sp>
      <p:sp>
        <p:nvSpPr>
          <p:cNvPr id="4" name="スライド番号プレースホルダー 3"/>
          <p:cNvSpPr>
            <a:spLocks noGrp="1"/>
          </p:cNvSpPr>
          <p:nvPr>
            <p:ph type="sldNum" sz="quarter" idx="10"/>
          </p:nvPr>
        </p:nvSpPr>
        <p:spPr/>
        <p:txBody>
          <a:bodyPr/>
          <a:lstStyle/>
          <a:p>
            <a:fld id="{F87C77AA-7151-4A8D-8C26-E58B9E1A327F}" type="slidenum">
              <a:rPr kumimoji="1" lang="ja-JP" altLang="en-US" smtClean="0"/>
              <a:t>15</a:t>
            </a:fld>
            <a:endParaRPr kumimoji="1" lang="ja-JP" altLang="en-US"/>
          </a:p>
        </p:txBody>
      </p:sp>
    </p:spTree>
    <p:extLst>
      <p:ext uri="{BB962C8B-B14F-4D97-AF65-F5344CB8AC3E}">
        <p14:creationId xmlns:p14="http://schemas.microsoft.com/office/powerpoint/2010/main" val="395522394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F87C77AA-7151-4A8D-8C26-E58B9E1A327F}" type="slidenum">
              <a:rPr kumimoji="1" lang="ja-JP" altLang="en-US" smtClean="0"/>
              <a:t>17</a:t>
            </a:fld>
            <a:endParaRPr kumimoji="1" lang="ja-JP" altLang="en-US"/>
          </a:p>
        </p:txBody>
      </p:sp>
    </p:spTree>
    <p:extLst>
      <p:ext uri="{BB962C8B-B14F-4D97-AF65-F5344CB8AC3E}">
        <p14:creationId xmlns:p14="http://schemas.microsoft.com/office/powerpoint/2010/main" val="232761190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179355" indent="-179355">
              <a:tabLst>
                <a:tab pos="360297" algn="l"/>
              </a:tabLst>
            </a:pPr>
            <a:endParaRPr lang="en-US" altLang="ja-JP" dirty="0">
              <a:latin typeface="Meiryo UI" panose="020B0604030504040204" pitchFamily="50" charset="-128"/>
              <a:ea typeface="Meiryo UI" panose="020B0604030504040204" pitchFamily="50" charset="-128"/>
            </a:endParaRPr>
          </a:p>
        </p:txBody>
      </p:sp>
      <p:sp>
        <p:nvSpPr>
          <p:cNvPr id="4" name="スライド番号プレースホルダー 3"/>
          <p:cNvSpPr>
            <a:spLocks noGrp="1"/>
          </p:cNvSpPr>
          <p:nvPr>
            <p:ph type="sldNum" sz="quarter" idx="10"/>
          </p:nvPr>
        </p:nvSpPr>
        <p:spPr/>
        <p:txBody>
          <a:bodyPr/>
          <a:lstStyle/>
          <a:p>
            <a:fld id="{F87C77AA-7151-4A8D-8C26-E58B9E1A327F}" type="slidenum">
              <a:rPr kumimoji="1" lang="ja-JP" altLang="en-US" smtClean="0"/>
              <a:t>26</a:t>
            </a:fld>
            <a:endParaRPr kumimoji="1" lang="ja-JP" altLang="en-US"/>
          </a:p>
        </p:txBody>
      </p:sp>
    </p:spTree>
    <p:extLst>
      <p:ext uri="{BB962C8B-B14F-4D97-AF65-F5344CB8AC3E}">
        <p14:creationId xmlns:p14="http://schemas.microsoft.com/office/powerpoint/2010/main" val="348387019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179355" indent="-179355">
              <a:tabLst>
                <a:tab pos="360297" algn="l"/>
              </a:tabLst>
            </a:pPr>
            <a:endParaRPr lang="en-US" altLang="ja-JP" dirty="0">
              <a:latin typeface="Meiryo UI" panose="020B0604030504040204" pitchFamily="50" charset="-128"/>
              <a:ea typeface="Meiryo UI" panose="020B0604030504040204" pitchFamily="50" charset="-128"/>
            </a:endParaRPr>
          </a:p>
        </p:txBody>
      </p:sp>
      <p:sp>
        <p:nvSpPr>
          <p:cNvPr id="4" name="スライド番号プレースホルダー 3"/>
          <p:cNvSpPr>
            <a:spLocks noGrp="1"/>
          </p:cNvSpPr>
          <p:nvPr>
            <p:ph type="sldNum" sz="quarter" idx="10"/>
          </p:nvPr>
        </p:nvSpPr>
        <p:spPr/>
        <p:txBody>
          <a:bodyPr/>
          <a:lstStyle/>
          <a:p>
            <a:fld id="{F87C77AA-7151-4A8D-8C26-E58B9E1A327F}" type="slidenum">
              <a:rPr kumimoji="1" lang="ja-JP" altLang="en-US" smtClean="0"/>
              <a:t>27</a:t>
            </a:fld>
            <a:endParaRPr kumimoji="1" lang="ja-JP" altLang="en-US"/>
          </a:p>
        </p:txBody>
      </p:sp>
    </p:spTree>
    <p:extLst>
      <p:ext uri="{BB962C8B-B14F-4D97-AF65-F5344CB8AC3E}">
        <p14:creationId xmlns:p14="http://schemas.microsoft.com/office/powerpoint/2010/main" val="376935628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179355" indent="-179355">
              <a:tabLst>
                <a:tab pos="360297" algn="l"/>
              </a:tabLst>
            </a:pPr>
            <a:endParaRPr lang="en-US" altLang="ja-JP" dirty="0">
              <a:latin typeface="Meiryo UI" panose="020B0604030504040204" pitchFamily="50" charset="-128"/>
              <a:ea typeface="Meiryo UI" panose="020B0604030504040204" pitchFamily="50" charset="-128"/>
            </a:endParaRPr>
          </a:p>
        </p:txBody>
      </p:sp>
      <p:sp>
        <p:nvSpPr>
          <p:cNvPr id="4" name="スライド番号プレースホルダー 3"/>
          <p:cNvSpPr>
            <a:spLocks noGrp="1"/>
          </p:cNvSpPr>
          <p:nvPr>
            <p:ph type="sldNum" sz="quarter" idx="10"/>
          </p:nvPr>
        </p:nvSpPr>
        <p:spPr/>
        <p:txBody>
          <a:bodyPr/>
          <a:lstStyle/>
          <a:p>
            <a:fld id="{F87C77AA-7151-4A8D-8C26-E58B9E1A327F}" type="slidenum">
              <a:rPr kumimoji="1" lang="ja-JP" altLang="en-US" smtClean="0"/>
              <a:t>28</a:t>
            </a:fld>
            <a:endParaRPr kumimoji="1" lang="ja-JP" altLang="en-US"/>
          </a:p>
        </p:txBody>
      </p:sp>
    </p:spTree>
    <p:extLst>
      <p:ext uri="{BB962C8B-B14F-4D97-AF65-F5344CB8AC3E}">
        <p14:creationId xmlns:p14="http://schemas.microsoft.com/office/powerpoint/2010/main" val="174936494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442913" y="746125"/>
            <a:ext cx="5921375" cy="4440238"/>
          </a:xfrm>
        </p:spPr>
      </p:sp>
      <p:sp>
        <p:nvSpPr>
          <p:cNvPr id="3" name="ノート プレースホルダー 2"/>
          <p:cNvSpPr>
            <a:spLocks noGrp="1"/>
          </p:cNvSpPr>
          <p:nvPr>
            <p:ph type="body" idx="1"/>
          </p:nvPr>
        </p:nvSpPr>
        <p:spPr/>
        <p:txBody>
          <a:bodyPr/>
          <a:lstStyle/>
          <a:p>
            <a:pPr marL="285660" indent="-285660">
              <a:buFont typeface="Wingdings" panose="05000000000000000000" pitchFamily="2" charset="2"/>
              <a:buChar char="l"/>
            </a:pPr>
            <a:endParaRPr lang="ja-JP" altLang="en-US" sz="1400" dirty="0"/>
          </a:p>
        </p:txBody>
      </p:sp>
    </p:spTree>
    <p:extLst>
      <p:ext uri="{BB962C8B-B14F-4D97-AF65-F5344CB8AC3E}">
        <p14:creationId xmlns:p14="http://schemas.microsoft.com/office/powerpoint/2010/main" val="160243889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179355" indent="-179355">
              <a:tabLst>
                <a:tab pos="360297" algn="l"/>
              </a:tabLst>
            </a:pPr>
            <a:endParaRPr lang="en-US" altLang="ja-JP" dirty="0">
              <a:latin typeface="Meiryo UI" panose="020B0604030504040204" pitchFamily="50" charset="-128"/>
              <a:ea typeface="Meiryo UI" panose="020B0604030504040204" pitchFamily="50" charset="-128"/>
            </a:endParaRPr>
          </a:p>
        </p:txBody>
      </p:sp>
      <p:sp>
        <p:nvSpPr>
          <p:cNvPr id="4" name="スライド番号プレースホルダー 3"/>
          <p:cNvSpPr>
            <a:spLocks noGrp="1"/>
          </p:cNvSpPr>
          <p:nvPr>
            <p:ph type="sldNum" sz="quarter" idx="10"/>
          </p:nvPr>
        </p:nvSpPr>
        <p:spPr/>
        <p:txBody>
          <a:bodyPr/>
          <a:lstStyle/>
          <a:p>
            <a:fld id="{F87C77AA-7151-4A8D-8C26-E58B9E1A327F}" type="slidenum">
              <a:rPr kumimoji="1" lang="ja-JP" altLang="en-US" smtClean="0"/>
              <a:t>29</a:t>
            </a:fld>
            <a:endParaRPr kumimoji="1" lang="ja-JP" altLang="en-US"/>
          </a:p>
        </p:txBody>
      </p:sp>
    </p:spTree>
    <p:extLst>
      <p:ext uri="{BB962C8B-B14F-4D97-AF65-F5344CB8AC3E}">
        <p14:creationId xmlns:p14="http://schemas.microsoft.com/office/powerpoint/2010/main" val="363318825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442913" y="746125"/>
            <a:ext cx="5921375" cy="4440238"/>
          </a:xfrm>
        </p:spPr>
      </p:sp>
      <p:sp>
        <p:nvSpPr>
          <p:cNvPr id="3" name="ノート プレースホルダー 2"/>
          <p:cNvSpPr>
            <a:spLocks noGrp="1"/>
          </p:cNvSpPr>
          <p:nvPr>
            <p:ph type="body" idx="1"/>
          </p:nvPr>
        </p:nvSpPr>
        <p:spPr/>
        <p:txBody>
          <a:bodyPr/>
          <a:lstStyle/>
          <a:p>
            <a:pPr marL="285660" indent="-285660">
              <a:buFont typeface="Wingdings" panose="05000000000000000000" pitchFamily="2" charset="2"/>
              <a:buChar char="l"/>
            </a:pPr>
            <a:endParaRPr lang="ja-JP" altLang="en-US" sz="1400" dirty="0"/>
          </a:p>
        </p:txBody>
      </p:sp>
    </p:spTree>
    <p:extLst>
      <p:ext uri="{BB962C8B-B14F-4D97-AF65-F5344CB8AC3E}">
        <p14:creationId xmlns:p14="http://schemas.microsoft.com/office/powerpoint/2010/main" val="15712837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442913" y="746125"/>
            <a:ext cx="5921375" cy="4440238"/>
          </a:xfrm>
        </p:spPr>
      </p:sp>
      <p:sp>
        <p:nvSpPr>
          <p:cNvPr id="3" name="ノート プレースホルダー 2"/>
          <p:cNvSpPr>
            <a:spLocks noGrp="1"/>
          </p:cNvSpPr>
          <p:nvPr>
            <p:ph type="body" idx="1"/>
          </p:nvPr>
        </p:nvSpPr>
        <p:spPr/>
        <p:txBody>
          <a:bodyPr/>
          <a:lstStyle/>
          <a:p>
            <a:pPr marL="285660" indent="-285660">
              <a:buFont typeface="Wingdings" panose="05000000000000000000" pitchFamily="2" charset="2"/>
              <a:buChar char="l"/>
            </a:pPr>
            <a:endParaRPr lang="ja-JP" altLang="en-US" sz="1400" dirty="0"/>
          </a:p>
        </p:txBody>
      </p:sp>
    </p:spTree>
    <p:extLst>
      <p:ext uri="{BB962C8B-B14F-4D97-AF65-F5344CB8AC3E}">
        <p14:creationId xmlns:p14="http://schemas.microsoft.com/office/powerpoint/2010/main" val="238436646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442913" y="746125"/>
            <a:ext cx="5921375" cy="4440238"/>
          </a:xfrm>
        </p:spPr>
      </p:sp>
      <p:sp>
        <p:nvSpPr>
          <p:cNvPr id="3" name="ノート プレースホルダー 2"/>
          <p:cNvSpPr>
            <a:spLocks noGrp="1"/>
          </p:cNvSpPr>
          <p:nvPr>
            <p:ph type="body" idx="1"/>
          </p:nvPr>
        </p:nvSpPr>
        <p:spPr/>
        <p:txBody>
          <a:bodyPr/>
          <a:lstStyle/>
          <a:p>
            <a:pPr marL="285660" indent="-285660">
              <a:buFont typeface="Wingdings" panose="05000000000000000000" pitchFamily="2" charset="2"/>
              <a:buChar char="l"/>
            </a:pPr>
            <a:endParaRPr lang="ja-JP" altLang="en-US" sz="1400" dirty="0"/>
          </a:p>
        </p:txBody>
      </p:sp>
    </p:spTree>
    <p:extLst>
      <p:ext uri="{BB962C8B-B14F-4D97-AF65-F5344CB8AC3E}">
        <p14:creationId xmlns:p14="http://schemas.microsoft.com/office/powerpoint/2010/main" val="257104421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442913" y="746125"/>
            <a:ext cx="5921375" cy="4440238"/>
          </a:xfrm>
        </p:spPr>
      </p:sp>
      <p:sp>
        <p:nvSpPr>
          <p:cNvPr id="3" name="ノート プレースホルダー 2"/>
          <p:cNvSpPr>
            <a:spLocks noGrp="1"/>
          </p:cNvSpPr>
          <p:nvPr>
            <p:ph type="body" idx="1"/>
          </p:nvPr>
        </p:nvSpPr>
        <p:spPr/>
        <p:txBody>
          <a:bodyPr/>
          <a:lstStyle/>
          <a:p>
            <a:pPr marL="285660" indent="-285660">
              <a:buFont typeface="Wingdings" panose="05000000000000000000" pitchFamily="2" charset="2"/>
              <a:buChar char="l"/>
            </a:pPr>
            <a:endParaRPr lang="ja-JP" altLang="en-US" sz="1400" dirty="0"/>
          </a:p>
        </p:txBody>
      </p:sp>
    </p:spTree>
    <p:extLst>
      <p:ext uri="{BB962C8B-B14F-4D97-AF65-F5344CB8AC3E}">
        <p14:creationId xmlns:p14="http://schemas.microsoft.com/office/powerpoint/2010/main" val="42452455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442913" y="746125"/>
            <a:ext cx="5921375" cy="4440238"/>
          </a:xfrm>
        </p:spPr>
      </p:sp>
      <p:sp>
        <p:nvSpPr>
          <p:cNvPr id="3" name="ノート プレースホルダー 2"/>
          <p:cNvSpPr>
            <a:spLocks noGrp="1"/>
          </p:cNvSpPr>
          <p:nvPr>
            <p:ph type="body" idx="1"/>
          </p:nvPr>
        </p:nvSpPr>
        <p:spPr/>
        <p:txBody>
          <a:bodyPr/>
          <a:lstStyle/>
          <a:p>
            <a:pPr marL="285660" indent="-285660">
              <a:buFont typeface="Wingdings" panose="05000000000000000000" pitchFamily="2" charset="2"/>
              <a:buChar char="l"/>
            </a:pPr>
            <a:endParaRPr lang="ja-JP" altLang="en-US" sz="1400" dirty="0"/>
          </a:p>
        </p:txBody>
      </p:sp>
    </p:spTree>
    <p:extLst>
      <p:ext uri="{BB962C8B-B14F-4D97-AF65-F5344CB8AC3E}">
        <p14:creationId xmlns:p14="http://schemas.microsoft.com/office/powerpoint/2010/main" val="376238915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442913" y="746125"/>
            <a:ext cx="5921375" cy="4440238"/>
          </a:xfrm>
        </p:spPr>
      </p:sp>
      <p:sp>
        <p:nvSpPr>
          <p:cNvPr id="3" name="ノート プレースホルダー 2"/>
          <p:cNvSpPr>
            <a:spLocks noGrp="1"/>
          </p:cNvSpPr>
          <p:nvPr>
            <p:ph type="body" idx="1"/>
          </p:nvPr>
        </p:nvSpPr>
        <p:spPr/>
        <p:txBody>
          <a:bodyPr/>
          <a:lstStyle/>
          <a:p>
            <a:pPr marL="285660" indent="-285660">
              <a:buFont typeface="Wingdings" panose="05000000000000000000" pitchFamily="2" charset="2"/>
              <a:buChar char="l"/>
            </a:pPr>
            <a:endParaRPr lang="ja-JP" altLang="en-US" sz="1400" dirty="0"/>
          </a:p>
        </p:txBody>
      </p:sp>
    </p:spTree>
    <p:extLst>
      <p:ext uri="{BB962C8B-B14F-4D97-AF65-F5344CB8AC3E}">
        <p14:creationId xmlns:p14="http://schemas.microsoft.com/office/powerpoint/2010/main" val="16677854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F87C77AA-7151-4A8D-8C26-E58B9E1A327F}" type="slidenum">
              <a:rPr kumimoji="1" lang="ja-JP" altLang="en-US" smtClean="0"/>
              <a:t>36</a:t>
            </a:fld>
            <a:endParaRPr kumimoji="1" lang="ja-JP" altLang="en-US"/>
          </a:p>
        </p:txBody>
      </p:sp>
    </p:spTree>
    <p:extLst>
      <p:ext uri="{BB962C8B-B14F-4D97-AF65-F5344CB8AC3E}">
        <p14:creationId xmlns:p14="http://schemas.microsoft.com/office/powerpoint/2010/main" val="204905485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442913" y="746125"/>
            <a:ext cx="5921375" cy="4440238"/>
          </a:xfrm>
        </p:spPr>
      </p:sp>
      <p:sp>
        <p:nvSpPr>
          <p:cNvPr id="3" name="ノート プレースホルダー 2"/>
          <p:cNvSpPr>
            <a:spLocks noGrp="1"/>
          </p:cNvSpPr>
          <p:nvPr>
            <p:ph type="body" idx="1"/>
          </p:nvPr>
        </p:nvSpPr>
        <p:spPr/>
        <p:txBody>
          <a:bodyPr/>
          <a:lstStyle/>
          <a:p>
            <a:pPr marL="285660" indent="-285660">
              <a:buFont typeface="Wingdings" panose="05000000000000000000" pitchFamily="2" charset="2"/>
              <a:buChar char="l"/>
            </a:pPr>
            <a:endParaRPr lang="ja-JP" altLang="en-US" sz="1400" dirty="0"/>
          </a:p>
        </p:txBody>
      </p:sp>
    </p:spTree>
    <p:extLst>
      <p:ext uri="{BB962C8B-B14F-4D97-AF65-F5344CB8AC3E}">
        <p14:creationId xmlns:p14="http://schemas.microsoft.com/office/powerpoint/2010/main" val="182710918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442913" y="746125"/>
            <a:ext cx="5921375" cy="4440238"/>
          </a:xfrm>
        </p:spPr>
      </p:sp>
      <p:sp>
        <p:nvSpPr>
          <p:cNvPr id="3" name="ノート プレースホルダー 2"/>
          <p:cNvSpPr>
            <a:spLocks noGrp="1"/>
          </p:cNvSpPr>
          <p:nvPr>
            <p:ph type="body" idx="1"/>
          </p:nvPr>
        </p:nvSpPr>
        <p:spPr/>
        <p:txBody>
          <a:bodyPr/>
          <a:lstStyle/>
          <a:p>
            <a:pPr marL="285660" indent="-285660">
              <a:buFont typeface="Wingdings" panose="05000000000000000000" pitchFamily="2" charset="2"/>
              <a:buChar char="l"/>
            </a:pPr>
            <a:endParaRPr lang="ja-JP" altLang="en-US" sz="1400" dirty="0"/>
          </a:p>
        </p:txBody>
      </p:sp>
    </p:spTree>
    <p:extLst>
      <p:ext uri="{BB962C8B-B14F-4D97-AF65-F5344CB8AC3E}">
        <p14:creationId xmlns:p14="http://schemas.microsoft.com/office/powerpoint/2010/main" val="379327934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442913" y="746125"/>
            <a:ext cx="5921375" cy="4440238"/>
          </a:xfrm>
        </p:spPr>
      </p:sp>
      <p:sp>
        <p:nvSpPr>
          <p:cNvPr id="3" name="ノート プレースホルダー 2"/>
          <p:cNvSpPr>
            <a:spLocks noGrp="1"/>
          </p:cNvSpPr>
          <p:nvPr>
            <p:ph type="body" idx="1"/>
          </p:nvPr>
        </p:nvSpPr>
        <p:spPr/>
        <p:txBody>
          <a:bodyPr/>
          <a:lstStyle/>
          <a:p>
            <a:pPr marL="285660" indent="-285660">
              <a:buFont typeface="Wingdings" panose="05000000000000000000" pitchFamily="2" charset="2"/>
              <a:buChar char="l"/>
            </a:pPr>
            <a:endParaRPr lang="ja-JP" altLang="en-US" sz="1400" dirty="0"/>
          </a:p>
        </p:txBody>
      </p:sp>
    </p:spTree>
    <p:extLst>
      <p:ext uri="{BB962C8B-B14F-4D97-AF65-F5344CB8AC3E}">
        <p14:creationId xmlns:p14="http://schemas.microsoft.com/office/powerpoint/2010/main" val="422576129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442913" y="746125"/>
            <a:ext cx="5921375" cy="4440238"/>
          </a:xfrm>
        </p:spPr>
      </p:sp>
      <p:sp>
        <p:nvSpPr>
          <p:cNvPr id="3" name="ノート プレースホルダー 2"/>
          <p:cNvSpPr>
            <a:spLocks noGrp="1"/>
          </p:cNvSpPr>
          <p:nvPr>
            <p:ph type="body" idx="1"/>
          </p:nvPr>
        </p:nvSpPr>
        <p:spPr/>
        <p:txBody>
          <a:bodyPr/>
          <a:lstStyle/>
          <a:p>
            <a:pPr marL="285660" indent="-285660">
              <a:buFont typeface="Wingdings" panose="05000000000000000000" pitchFamily="2" charset="2"/>
              <a:buChar char="l"/>
            </a:pPr>
            <a:endParaRPr lang="ja-JP" altLang="en-US" sz="1400" dirty="0"/>
          </a:p>
        </p:txBody>
      </p:sp>
    </p:spTree>
    <p:extLst>
      <p:ext uri="{BB962C8B-B14F-4D97-AF65-F5344CB8AC3E}">
        <p14:creationId xmlns:p14="http://schemas.microsoft.com/office/powerpoint/2010/main" val="224773673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442913" y="746125"/>
            <a:ext cx="5921375" cy="4440238"/>
          </a:xfrm>
        </p:spPr>
      </p:sp>
      <p:sp>
        <p:nvSpPr>
          <p:cNvPr id="3" name="ノート プレースホルダー 2"/>
          <p:cNvSpPr>
            <a:spLocks noGrp="1"/>
          </p:cNvSpPr>
          <p:nvPr>
            <p:ph type="body" idx="1"/>
          </p:nvPr>
        </p:nvSpPr>
        <p:spPr/>
        <p:txBody>
          <a:bodyPr/>
          <a:lstStyle/>
          <a:p>
            <a:pPr marL="285660" indent="-285660">
              <a:buFont typeface="Wingdings" panose="05000000000000000000" pitchFamily="2" charset="2"/>
              <a:buChar char="l"/>
            </a:pPr>
            <a:endParaRPr lang="ja-JP" altLang="en-US" sz="1400" dirty="0"/>
          </a:p>
        </p:txBody>
      </p:sp>
    </p:spTree>
    <p:extLst>
      <p:ext uri="{BB962C8B-B14F-4D97-AF65-F5344CB8AC3E}">
        <p14:creationId xmlns:p14="http://schemas.microsoft.com/office/powerpoint/2010/main" val="115492139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442913" y="746125"/>
            <a:ext cx="5921375" cy="4440238"/>
          </a:xfrm>
        </p:spPr>
      </p:sp>
      <p:sp>
        <p:nvSpPr>
          <p:cNvPr id="3" name="ノート プレースホルダー 2"/>
          <p:cNvSpPr>
            <a:spLocks noGrp="1"/>
          </p:cNvSpPr>
          <p:nvPr>
            <p:ph type="body" idx="1"/>
          </p:nvPr>
        </p:nvSpPr>
        <p:spPr/>
        <p:txBody>
          <a:bodyPr/>
          <a:lstStyle/>
          <a:p>
            <a:pPr marL="285660" indent="-285660">
              <a:buFont typeface="Wingdings" panose="05000000000000000000" pitchFamily="2" charset="2"/>
              <a:buChar char="l"/>
            </a:pPr>
            <a:endParaRPr lang="ja-JP" altLang="en-US" sz="1400" dirty="0"/>
          </a:p>
        </p:txBody>
      </p:sp>
    </p:spTree>
    <p:extLst>
      <p:ext uri="{BB962C8B-B14F-4D97-AF65-F5344CB8AC3E}">
        <p14:creationId xmlns:p14="http://schemas.microsoft.com/office/powerpoint/2010/main" val="413386970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442913" y="746125"/>
            <a:ext cx="5921375" cy="4440238"/>
          </a:xfrm>
        </p:spPr>
      </p:sp>
      <p:sp>
        <p:nvSpPr>
          <p:cNvPr id="3" name="ノート プレースホルダー 2"/>
          <p:cNvSpPr>
            <a:spLocks noGrp="1"/>
          </p:cNvSpPr>
          <p:nvPr>
            <p:ph type="body" idx="1"/>
          </p:nvPr>
        </p:nvSpPr>
        <p:spPr/>
        <p:txBody>
          <a:bodyPr/>
          <a:lstStyle/>
          <a:p>
            <a:pPr marL="285660" indent="-285660">
              <a:buFont typeface="Wingdings" panose="05000000000000000000" pitchFamily="2" charset="2"/>
              <a:buChar char="l"/>
            </a:pPr>
            <a:endParaRPr lang="ja-JP" altLang="en-US" sz="1400" dirty="0"/>
          </a:p>
        </p:txBody>
      </p:sp>
    </p:spTree>
    <p:extLst>
      <p:ext uri="{BB962C8B-B14F-4D97-AF65-F5344CB8AC3E}">
        <p14:creationId xmlns:p14="http://schemas.microsoft.com/office/powerpoint/2010/main" val="150713572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442913" y="746125"/>
            <a:ext cx="5921375" cy="4440238"/>
          </a:xfrm>
        </p:spPr>
      </p:sp>
      <p:sp>
        <p:nvSpPr>
          <p:cNvPr id="3" name="ノート プレースホルダー 2"/>
          <p:cNvSpPr>
            <a:spLocks noGrp="1"/>
          </p:cNvSpPr>
          <p:nvPr>
            <p:ph type="body" idx="1"/>
          </p:nvPr>
        </p:nvSpPr>
        <p:spPr/>
        <p:txBody>
          <a:bodyPr/>
          <a:lstStyle/>
          <a:p>
            <a:pPr marL="285660" indent="-285660">
              <a:buFont typeface="Wingdings" panose="05000000000000000000" pitchFamily="2" charset="2"/>
              <a:buChar char="l"/>
            </a:pPr>
            <a:endParaRPr lang="ja-JP" altLang="en-US" sz="1400" dirty="0"/>
          </a:p>
        </p:txBody>
      </p:sp>
    </p:spTree>
    <p:extLst>
      <p:ext uri="{BB962C8B-B14F-4D97-AF65-F5344CB8AC3E}">
        <p14:creationId xmlns:p14="http://schemas.microsoft.com/office/powerpoint/2010/main" val="3226028879"/>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442913" y="746125"/>
            <a:ext cx="5921375" cy="4440238"/>
          </a:xfrm>
        </p:spPr>
      </p:sp>
      <p:sp>
        <p:nvSpPr>
          <p:cNvPr id="3" name="ノート プレースホルダー 2"/>
          <p:cNvSpPr>
            <a:spLocks noGrp="1"/>
          </p:cNvSpPr>
          <p:nvPr>
            <p:ph type="body" idx="1"/>
          </p:nvPr>
        </p:nvSpPr>
        <p:spPr/>
        <p:txBody>
          <a:bodyPr/>
          <a:lstStyle/>
          <a:p>
            <a:pPr marL="285660" indent="-285660">
              <a:buFont typeface="Wingdings" panose="05000000000000000000" pitchFamily="2" charset="2"/>
              <a:buChar char="l"/>
            </a:pPr>
            <a:endParaRPr lang="ja-JP" altLang="en-US" sz="1400" dirty="0"/>
          </a:p>
        </p:txBody>
      </p:sp>
    </p:spTree>
    <p:extLst>
      <p:ext uri="{BB962C8B-B14F-4D97-AF65-F5344CB8AC3E}">
        <p14:creationId xmlns:p14="http://schemas.microsoft.com/office/powerpoint/2010/main" val="3575602975"/>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442913" y="746125"/>
            <a:ext cx="5921375" cy="4440238"/>
          </a:xfrm>
        </p:spPr>
      </p:sp>
      <p:sp>
        <p:nvSpPr>
          <p:cNvPr id="3" name="ノート プレースホルダー 2"/>
          <p:cNvSpPr>
            <a:spLocks noGrp="1"/>
          </p:cNvSpPr>
          <p:nvPr>
            <p:ph type="body" idx="1"/>
          </p:nvPr>
        </p:nvSpPr>
        <p:spPr/>
        <p:txBody>
          <a:bodyPr/>
          <a:lstStyle/>
          <a:p>
            <a:pPr marL="285660" indent="-285660">
              <a:buFont typeface="Wingdings" panose="05000000000000000000" pitchFamily="2" charset="2"/>
              <a:buChar char="l"/>
            </a:pPr>
            <a:endParaRPr lang="ja-JP" altLang="en-US" sz="1400" dirty="0"/>
          </a:p>
        </p:txBody>
      </p:sp>
    </p:spTree>
    <p:extLst>
      <p:ext uri="{BB962C8B-B14F-4D97-AF65-F5344CB8AC3E}">
        <p14:creationId xmlns:p14="http://schemas.microsoft.com/office/powerpoint/2010/main" val="673307454"/>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442913" y="746125"/>
            <a:ext cx="5921375" cy="4440238"/>
          </a:xfrm>
        </p:spPr>
      </p:sp>
      <p:sp>
        <p:nvSpPr>
          <p:cNvPr id="3" name="ノート プレースホルダー 2"/>
          <p:cNvSpPr>
            <a:spLocks noGrp="1"/>
          </p:cNvSpPr>
          <p:nvPr>
            <p:ph type="body" idx="1"/>
          </p:nvPr>
        </p:nvSpPr>
        <p:spPr/>
        <p:txBody>
          <a:bodyPr/>
          <a:lstStyle/>
          <a:p>
            <a:pPr marL="285660" indent="-285660">
              <a:buFont typeface="Wingdings" panose="05000000000000000000" pitchFamily="2" charset="2"/>
              <a:buChar char="l"/>
            </a:pPr>
            <a:endParaRPr lang="ja-JP" altLang="en-US" sz="1400" dirty="0"/>
          </a:p>
        </p:txBody>
      </p:sp>
    </p:spTree>
    <p:extLst>
      <p:ext uri="{BB962C8B-B14F-4D97-AF65-F5344CB8AC3E}">
        <p14:creationId xmlns:p14="http://schemas.microsoft.com/office/powerpoint/2010/main" val="1804288264"/>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442913" y="746125"/>
            <a:ext cx="5921375" cy="4440238"/>
          </a:xfrm>
        </p:spPr>
      </p:sp>
      <p:sp>
        <p:nvSpPr>
          <p:cNvPr id="3" name="ノート プレースホルダー 2"/>
          <p:cNvSpPr>
            <a:spLocks noGrp="1"/>
          </p:cNvSpPr>
          <p:nvPr>
            <p:ph type="body" idx="1"/>
          </p:nvPr>
        </p:nvSpPr>
        <p:spPr/>
        <p:txBody>
          <a:bodyPr/>
          <a:lstStyle/>
          <a:p>
            <a:pPr marL="285660" indent="-285660">
              <a:buFont typeface="Wingdings" panose="05000000000000000000" pitchFamily="2" charset="2"/>
              <a:buChar char="l"/>
            </a:pPr>
            <a:endParaRPr lang="ja-JP" altLang="en-US" sz="1400" dirty="0"/>
          </a:p>
        </p:txBody>
      </p:sp>
    </p:spTree>
    <p:extLst>
      <p:ext uri="{BB962C8B-B14F-4D97-AF65-F5344CB8AC3E}">
        <p14:creationId xmlns:p14="http://schemas.microsoft.com/office/powerpoint/2010/main" val="2835074922"/>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442913" y="746125"/>
            <a:ext cx="5921375" cy="4440238"/>
          </a:xfrm>
        </p:spPr>
      </p:sp>
      <p:sp>
        <p:nvSpPr>
          <p:cNvPr id="3" name="ノート プレースホルダー 2"/>
          <p:cNvSpPr>
            <a:spLocks noGrp="1"/>
          </p:cNvSpPr>
          <p:nvPr>
            <p:ph type="body" idx="1"/>
          </p:nvPr>
        </p:nvSpPr>
        <p:spPr/>
        <p:txBody>
          <a:bodyPr/>
          <a:lstStyle/>
          <a:p>
            <a:pPr marL="285660" indent="-285660">
              <a:buFont typeface="Wingdings" panose="05000000000000000000" pitchFamily="2" charset="2"/>
              <a:buChar char="l"/>
            </a:pPr>
            <a:endParaRPr lang="ja-JP" altLang="en-US" sz="1400" dirty="0"/>
          </a:p>
        </p:txBody>
      </p:sp>
    </p:spTree>
    <p:extLst>
      <p:ext uri="{BB962C8B-B14F-4D97-AF65-F5344CB8AC3E}">
        <p14:creationId xmlns:p14="http://schemas.microsoft.com/office/powerpoint/2010/main" val="18758542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442913" y="746125"/>
            <a:ext cx="5921375" cy="4440238"/>
          </a:xfrm>
        </p:spPr>
      </p:sp>
      <p:sp>
        <p:nvSpPr>
          <p:cNvPr id="3" name="ノート プレースホルダー 2"/>
          <p:cNvSpPr>
            <a:spLocks noGrp="1"/>
          </p:cNvSpPr>
          <p:nvPr>
            <p:ph type="body" idx="1"/>
          </p:nvPr>
        </p:nvSpPr>
        <p:spPr/>
        <p:txBody>
          <a:bodyPr/>
          <a:lstStyle/>
          <a:p>
            <a:pPr marL="285660" indent="-285660">
              <a:buFont typeface="Wingdings" panose="05000000000000000000" pitchFamily="2" charset="2"/>
              <a:buChar char="l"/>
            </a:pPr>
            <a:endParaRPr lang="ja-JP" altLang="en-US" sz="1400" dirty="0"/>
          </a:p>
        </p:txBody>
      </p:sp>
    </p:spTree>
    <p:extLst>
      <p:ext uri="{BB962C8B-B14F-4D97-AF65-F5344CB8AC3E}">
        <p14:creationId xmlns:p14="http://schemas.microsoft.com/office/powerpoint/2010/main" val="696826434"/>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442913" y="746125"/>
            <a:ext cx="5921375" cy="4440238"/>
          </a:xfrm>
        </p:spPr>
      </p:sp>
      <p:sp>
        <p:nvSpPr>
          <p:cNvPr id="3" name="ノート プレースホルダー 2"/>
          <p:cNvSpPr>
            <a:spLocks noGrp="1"/>
          </p:cNvSpPr>
          <p:nvPr>
            <p:ph type="body" idx="1"/>
          </p:nvPr>
        </p:nvSpPr>
        <p:spPr/>
        <p:txBody>
          <a:bodyPr/>
          <a:lstStyle/>
          <a:p>
            <a:pPr marL="285660" indent="-285660">
              <a:buFont typeface="Wingdings" panose="05000000000000000000" pitchFamily="2" charset="2"/>
              <a:buChar char="l"/>
            </a:pPr>
            <a:endParaRPr lang="ja-JP" altLang="en-US" sz="1400" dirty="0"/>
          </a:p>
        </p:txBody>
      </p:sp>
    </p:spTree>
    <p:extLst>
      <p:ext uri="{BB962C8B-B14F-4D97-AF65-F5344CB8AC3E}">
        <p14:creationId xmlns:p14="http://schemas.microsoft.com/office/powerpoint/2010/main" val="718996624"/>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442913" y="746125"/>
            <a:ext cx="5921375" cy="4440238"/>
          </a:xfrm>
        </p:spPr>
      </p:sp>
      <p:sp>
        <p:nvSpPr>
          <p:cNvPr id="3" name="ノート プレースホルダー 2"/>
          <p:cNvSpPr>
            <a:spLocks noGrp="1"/>
          </p:cNvSpPr>
          <p:nvPr>
            <p:ph type="body" idx="1"/>
          </p:nvPr>
        </p:nvSpPr>
        <p:spPr/>
        <p:txBody>
          <a:bodyPr/>
          <a:lstStyle/>
          <a:p>
            <a:pPr marL="285660" indent="-285660">
              <a:buFont typeface="Wingdings" panose="05000000000000000000" pitchFamily="2" charset="2"/>
              <a:buChar char="l"/>
            </a:pPr>
            <a:endParaRPr lang="ja-JP" altLang="en-US" sz="1400" dirty="0"/>
          </a:p>
        </p:txBody>
      </p:sp>
    </p:spTree>
    <p:extLst>
      <p:ext uri="{BB962C8B-B14F-4D97-AF65-F5344CB8AC3E}">
        <p14:creationId xmlns:p14="http://schemas.microsoft.com/office/powerpoint/2010/main" val="728440549"/>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442913" y="746125"/>
            <a:ext cx="5921375" cy="4440238"/>
          </a:xfrm>
        </p:spPr>
      </p:sp>
      <p:sp>
        <p:nvSpPr>
          <p:cNvPr id="3" name="ノート プレースホルダー 2"/>
          <p:cNvSpPr>
            <a:spLocks noGrp="1"/>
          </p:cNvSpPr>
          <p:nvPr>
            <p:ph type="body" idx="1"/>
          </p:nvPr>
        </p:nvSpPr>
        <p:spPr/>
        <p:txBody>
          <a:bodyPr/>
          <a:lstStyle/>
          <a:p>
            <a:pPr marL="285660" indent="-285660">
              <a:buFont typeface="Wingdings" panose="05000000000000000000" pitchFamily="2" charset="2"/>
              <a:buChar char="l"/>
            </a:pPr>
            <a:endParaRPr lang="ja-JP" altLang="en-US" sz="1400" dirty="0"/>
          </a:p>
        </p:txBody>
      </p:sp>
    </p:spTree>
    <p:extLst>
      <p:ext uri="{BB962C8B-B14F-4D97-AF65-F5344CB8AC3E}">
        <p14:creationId xmlns:p14="http://schemas.microsoft.com/office/powerpoint/2010/main" val="660026615"/>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442913" y="746125"/>
            <a:ext cx="5921375" cy="4440238"/>
          </a:xfrm>
        </p:spPr>
      </p:sp>
      <p:sp>
        <p:nvSpPr>
          <p:cNvPr id="3" name="ノート プレースホルダー 2"/>
          <p:cNvSpPr>
            <a:spLocks noGrp="1"/>
          </p:cNvSpPr>
          <p:nvPr>
            <p:ph type="body" idx="1"/>
          </p:nvPr>
        </p:nvSpPr>
        <p:spPr/>
        <p:txBody>
          <a:bodyPr/>
          <a:lstStyle/>
          <a:p>
            <a:pPr marL="285660" indent="-285660">
              <a:buFont typeface="Wingdings" panose="05000000000000000000" pitchFamily="2" charset="2"/>
              <a:buChar char="l"/>
            </a:pPr>
            <a:endParaRPr lang="ja-JP" altLang="en-US" sz="1400" dirty="0"/>
          </a:p>
        </p:txBody>
      </p:sp>
    </p:spTree>
    <p:extLst>
      <p:ext uri="{BB962C8B-B14F-4D97-AF65-F5344CB8AC3E}">
        <p14:creationId xmlns:p14="http://schemas.microsoft.com/office/powerpoint/2010/main" val="1015418175"/>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442913" y="746125"/>
            <a:ext cx="5921375" cy="4440238"/>
          </a:xfrm>
        </p:spPr>
      </p:sp>
      <p:sp>
        <p:nvSpPr>
          <p:cNvPr id="3" name="ノート プレースホルダー 2"/>
          <p:cNvSpPr>
            <a:spLocks noGrp="1"/>
          </p:cNvSpPr>
          <p:nvPr>
            <p:ph type="body" idx="1"/>
          </p:nvPr>
        </p:nvSpPr>
        <p:spPr/>
        <p:txBody>
          <a:bodyPr/>
          <a:lstStyle/>
          <a:p>
            <a:pPr marL="285660" indent="-285660">
              <a:buFont typeface="Wingdings" panose="05000000000000000000" pitchFamily="2" charset="2"/>
              <a:buChar char="l"/>
            </a:pPr>
            <a:endParaRPr lang="ja-JP" altLang="en-US" sz="1400" dirty="0"/>
          </a:p>
        </p:txBody>
      </p:sp>
    </p:spTree>
    <p:extLst>
      <p:ext uri="{BB962C8B-B14F-4D97-AF65-F5344CB8AC3E}">
        <p14:creationId xmlns:p14="http://schemas.microsoft.com/office/powerpoint/2010/main" val="460813881"/>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442913" y="746125"/>
            <a:ext cx="5921375" cy="4440238"/>
          </a:xfrm>
        </p:spPr>
      </p:sp>
      <p:sp>
        <p:nvSpPr>
          <p:cNvPr id="3" name="ノート プレースホルダー 2"/>
          <p:cNvSpPr>
            <a:spLocks noGrp="1"/>
          </p:cNvSpPr>
          <p:nvPr>
            <p:ph type="body" idx="1"/>
          </p:nvPr>
        </p:nvSpPr>
        <p:spPr/>
        <p:txBody>
          <a:bodyPr/>
          <a:lstStyle/>
          <a:p>
            <a:pPr marL="285660" indent="-285660">
              <a:buFont typeface="Wingdings" panose="05000000000000000000" pitchFamily="2" charset="2"/>
              <a:buChar char="l"/>
            </a:pPr>
            <a:endParaRPr lang="ja-JP" altLang="en-US" sz="1400" dirty="0"/>
          </a:p>
        </p:txBody>
      </p:sp>
    </p:spTree>
    <p:extLst>
      <p:ext uri="{BB962C8B-B14F-4D97-AF65-F5344CB8AC3E}">
        <p14:creationId xmlns:p14="http://schemas.microsoft.com/office/powerpoint/2010/main" val="1532747198"/>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442913" y="746125"/>
            <a:ext cx="5921375" cy="4440238"/>
          </a:xfrm>
        </p:spPr>
      </p:sp>
      <p:sp>
        <p:nvSpPr>
          <p:cNvPr id="3" name="ノート プレースホルダー 2"/>
          <p:cNvSpPr>
            <a:spLocks noGrp="1"/>
          </p:cNvSpPr>
          <p:nvPr>
            <p:ph type="body" idx="1"/>
          </p:nvPr>
        </p:nvSpPr>
        <p:spPr/>
        <p:txBody>
          <a:bodyPr/>
          <a:lstStyle/>
          <a:p>
            <a:pPr marL="285660" indent="-285660">
              <a:buFont typeface="Wingdings" panose="05000000000000000000" pitchFamily="2" charset="2"/>
              <a:buChar char="l"/>
            </a:pPr>
            <a:endParaRPr lang="ja-JP" altLang="en-US" sz="1400" dirty="0"/>
          </a:p>
        </p:txBody>
      </p:sp>
    </p:spTree>
    <p:extLst>
      <p:ext uri="{BB962C8B-B14F-4D97-AF65-F5344CB8AC3E}">
        <p14:creationId xmlns:p14="http://schemas.microsoft.com/office/powerpoint/2010/main" val="2455731977"/>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442913" y="746125"/>
            <a:ext cx="5921375" cy="4440238"/>
          </a:xfrm>
        </p:spPr>
      </p:sp>
      <p:sp>
        <p:nvSpPr>
          <p:cNvPr id="3" name="ノート プレースホルダー 2"/>
          <p:cNvSpPr>
            <a:spLocks noGrp="1"/>
          </p:cNvSpPr>
          <p:nvPr>
            <p:ph type="body" idx="1"/>
          </p:nvPr>
        </p:nvSpPr>
        <p:spPr/>
        <p:txBody>
          <a:bodyPr/>
          <a:lstStyle/>
          <a:p>
            <a:pPr marL="285660" indent="-285660">
              <a:buFont typeface="Wingdings" panose="05000000000000000000" pitchFamily="2" charset="2"/>
              <a:buChar char="l"/>
            </a:pPr>
            <a:endParaRPr lang="ja-JP" altLang="en-US" sz="1400" dirty="0"/>
          </a:p>
        </p:txBody>
      </p:sp>
    </p:spTree>
    <p:extLst>
      <p:ext uri="{BB962C8B-B14F-4D97-AF65-F5344CB8AC3E}">
        <p14:creationId xmlns:p14="http://schemas.microsoft.com/office/powerpoint/2010/main" val="1366452550"/>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442913" y="746125"/>
            <a:ext cx="5921375" cy="4440238"/>
          </a:xfrm>
        </p:spPr>
      </p:sp>
      <p:sp>
        <p:nvSpPr>
          <p:cNvPr id="3" name="ノート プレースホルダー 2"/>
          <p:cNvSpPr>
            <a:spLocks noGrp="1"/>
          </p:cNvSpPr>
          <p:nvPr>
            <p:ph type="body" idx="1"/>
          </p:nvPr>
        </p:nvSpPr>
        <p:spPr/>
        <p:txBody>
          <a:bodyPr/>
          <a:lstStyle/>
          <a:p>
            <a:pPr marL="285660" indent="-285660">
              <a:buFont typeface="Wingdings" panose="05000000000000000000" pitchFamily="2" charset="2"/>
              <a:buChar char="l"/>
            </a:pPr>
            <a:endParaRPr lang="ja-JP" altLang="en-US" sz="1400" dirty="0"/>
          </a:p>
        </p:txBody>
      </p:sp>
    </p:spTree>
    <p:extLst>
      <p:ext uri="{BB962C8B-B14F-4D97-AF65-F5344CB8AC3E}">
        <p14:creationId xmlns:p14="http://schemas.microsoft.com/office/powerpoint/2010/main" val="666091246"/>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442913" y="746125"/>
            <a:ext cx="5921375" cy="4440238"/>
          </a:xfrm>
        </p:spPr>
      </p:sp>
      <p:sp>
        <p:nvSpPr>
          <p:cNvPr id="3" name="ノート プレースホルダー 2"/>
          <p:cNvSpPr>
            <a:spLocks noGrp="1"/>
          </p:cNvSpPr>
          <p:nvPr>
            <p:ph type="body" idx="1"/>
          </p:nvPr>
        </p:nvSpPr>
        <p:spPr/>
        <p:txBody>
          <a:bodyPr/>
          <a:lstStyle/>
          <a:p>
            <a:pPr marL="285660" indent="-285660">
              <a:buFont typeface="Wingdings" panose="05000000000000000000" pitchFamily="2" charset="2"/>
              <a:buChar char="l"/>
            </a:pPr>
            <a:endParaRPr lang="ja-JP" altLang="en-US" sz="1400" dirty="0"/>
          </a:p>
        </p:txBody>
      </p:sp>
    </p:spTree>
    <p:extLst>
      <p:ext uri="{BB962C8B-B14F-4D97-AF65-F5344CB8AC3E}">
        <p14:creationId xmlns:p14="http://schemas.microsoft.com/office/powerpoint/2010/main" val="427485642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442913" y="746125"/>
            <a:ext cx="5921375" cy="4440238"/>
          </a:xfrm>
        </p:spPr>
      </p:sp>
      <p:sp>
        <p:nvSpPr>
          <p:cNvPr id="3" name="ノート プレースホルダー 2"/>
          <p:cNvSpPr>
            <a:spLocks noGrp="1"/>
          </p:cNvSpPr>
          <p:nvPr>
            <p:ph type="body" idx="1"/>
          </p:nvPr>
        </p:nvSpPr>
        <p:spPr/>
        <p:txBody>
          <a:bodyPr/>
          <a:lstStyle/>
          <a:p>
            <a:pPr marL="285660" indent="-285660">
              <a:buFont typeface="Wingdings" panose="05000000000000000000" pitchFamily="2" charset="2"/>
              <a:buChar char="l"/>
            </a:pPr>
            <a:endParaRPr lang="ja-JP" altLang="en-US" sz="1400" dirty="0"/>
          </a:p>
        </p:txBody>
      </p:sp>
    </p:spTree>
    <p:extLst>
      <p:ext uri="{BB962C8B-B14F-4D97-AF65-F5344CB8AC3E}">
        <p14:creationId xmlns:p14="http://schemas.microsoft.com/office/powerpoint/2010/main" val="988596045"/>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442913" y="746125"/>
            <a:ext cx="5921375" cy="4440238"/>
          </a:xfrm>
        </p:spPr>
      </p:sp>
      <p:sp>
        <p:nvSpPr>
          <p:cNvPr id="3" name="ノート プレースホルダー 2"/>
          <p:cNvSpPr>
            <a:spLocks noGrp="1"/>
          </p:cNvSpPr>
          <p:nvPr>
            <p:ph type="body" idx="1"/>
          </p:nvPr>
        </p:nvSpPr>
        <p:spPr/>
        <p:txBody>
          <a:bodyPr/>
          <a:lstStyle/>
          <a:p>
            <a:pPr marL="285660" indent="-285660">
              <a:buFont typeface="Wingdings" panose="05000000000000000000" pitchFamily="2" charset="2"/>
              <a:buChar char="l"/>
            </a:pPr>
            <a:endParaRPr lang="ja-JP" altLang="en-US" sz="1400" dirty="0"/>
          </a:p>
        </p:txBody>
      </p:sp>
    </p:spTree>
    <p:extLst>
      <p:ext uri="{BB962C8B-B14F-4D97-AF65-F5344CB8AC3E}">
        <p14:creationId xmlns:p14="http://schemas.microsoft.com/office/powerpoint/2010/main" val="2120312779"/>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442913" y="746125"/>
            <a:ext cx="5921375" cy="4440238"/>
          </a:xfrm>
        </p:spPr>
      </p:sp>
      <p:sp>
        <p:nvSpPr>
          <p:cNvPr id="3" name="ノート プレースホルダー 2"/>
          <p:cNvSpPr>
            <a:spLocks noGrp="1"/>
          </p:cNvSpPr>
          <p:nvPr>
            <p:ph type="body" idx="1"/>
          </p:nvPr>
        </p:nvSpPr>
        <p:spPr/>
        <p:txBody>
          <a:bodyPr/>
          <a:lstStyle/>
          <a:p>
            <a:pPr marL="285660" indent="-285660">
              <a:buFont typeface="Wingdings" panose="05000000000000000000" pitchFamily="2" charset="2"/>
              <a:buChar char="l"/>
            </a:pPr>
            <a:endParaRPr lang="ja-JP" altLang="en-US" sz="1400" dirty="0"/>
          </a:p>
        </p:txBody>
      </p:sp>
    </p:spTree>
    <p:extLst>
      <p:ext uri="{BB962C8B-B14F-4D97-AF65-F5344CB8AC3E}">
        <p14:creationId xmlns:p14="http://schemas.microsoft.com/office/powerpoint/2010/main" val="415109783"/>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442913" y="746125"/>
            <a:ext cx="5921375" cy="4440238"/>
          </a:xfrm>
        </p:spPr>
      </p:sp>
      <p:sp>
        <p:nvSpPr>
          <p:cNvPr id="3" name="ノート プレースホルダー 2"/>
          <p:cNvSpPr>
            <a:spLocks noGrp="1"/>
          </p:cNvSpPr>
          <p:nvPr>
            <p:ph type="body" idx="1"/>
          </p:nvPr>
        </p:nvSpPr>
        <p:spPr/>
        <p:txBody>
          <a:bodyPr/>
          <a:lstStyle/>
          <a:p>
            <a:pPr marL="285660" indent="-285660">
              <a:buFont typeface="Wingdings" panose="05000000000000000000" pitchFamily="2" charset="2"/>
              <a:buChar char="l"/>
            </a:pPr>
            <a:endParaRPr lang="ja-JP" altLang="en-US" sz="1400" dirty="0"/>
          </a:p>
        </p:txBody>
      </p:sp>
    </p:spTree>
    <p:extLst>
      <p:ext uri="{BB962C8B-B14F-4D97-AF65-F5344CB8AC3E}">
        <p14:creationId xmlns:p14="http://schemas.microsoft.com/office/powerpoint/2010/main" val="3044649753"/>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442913" y="746125"/>
            <a:ext cx="5921375" cy="4440238"/>
          </a:xfrm>
        </p:spPr>
      </p:sp>
      <p:sp>
        <p:nvSpPr>
          <p:cNvPr id="3" name="ノート プレースホルダー 2"/>
          <p:cNvSpPr>
            <a:spLocks noGrp="1"/>
          </p:cNvSpPr>
          <p:nvPr>
            <p:ph type="body" idx="1"/>
          </p:nvPr>
        </p:nvSpPr>
        <p:spPr/>
        <p:txBody>
          <a:bodyPr/>
          <a:lstStyle/>
          <a:p>
            <a:pPr marL="285660" indent="-285660">
              <a:buFont typeface="Wingdings" panose="05000000000000000000" pitchFamily="2" charset="2"/>
              <a:buChar char="l"/>
            </a:pPr>
            <a:endParaRPr lang="ja-JP" altLang="en-US" sz="1400" dirty="0"/>
          </a:p>
        </p:txBody>
      </p:sp>
    </p:spTree>
    <p:extLst>
      <p:ext uri="{BB962C8B-B14F-4D97-AF65-F5344CB8AC3E}">
        <p14:creationId xmlns:p14="http://schemas.microsoft.com/office/powerpoint/2010/main" val="3943862173"/>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442913" y="746125"/>
            <a:ext cx="5921375" cy="4440238"/>
          </a:xfrm>
        </p:spPr>
      </p:sp>
      <p:sp>
        <p:nvSpPr>
          <p:cNvPr id="3" name="ノート プレースホルダー 2"/>
          <p:cNvSpPr>
            <a:spLocks noGrp="1"/>
          </p:cNvSpPr>
          <p:nvPr>
            <p:ph type="body" idx="1"/>
          </p:nvPr>
        </p:nvSpPr>
        <p:spPr/>
        <p:txBody>
          <a:bodyPr/>
          <a:lstStyle/>
          <a:p>
            <a:pPr marL="285660" indent="-285660">
              <a:buFont typeface="Wingdings" panose="05000000000000000000" pitchFamily="2" charset="2"/>
              <a:buChar char="l"/>
            </a:pPr>
            <a:endParaRPr lang="ja-JP" altLang="en-US" sz="1400" dirty="0"/>
          </a:p>
        </p:txBody>
      </p:sp>
    </p:spTree>
    <p:extLst>
      <p:ext uri="{BB962C8B-B14F-4D97-AF65-F5344CB8AC3E}">
        <p14:creationId xmlns:p14="http://schemas.microsoft.com/office/powerpoint/2010/main" val="3562974363"/>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442913" y="746125"/>
            <a:ext cx="5921375" cy="4440238"/>
          </a:xfrm>
        </p:spPr>
      </p:sp>
      <p:sp>
        <p:nvSpPr>
          <p:cNvPr id="3" name="ノート プレースホルダー 2"/>
          <p:cNvSpPr>
            <a:spLocks noGrp="1"/>
          </p:cNvSpPr>
          <p:nvPr>
            <p:ph type="body" idx="1"/>
          </p:nvPr>
        </p:nvSpPr>
        <p:spPr/>
        <p:txBody>
          <a:bodyPr/>
          <a:lstStyle/>
          <a:p>
            <a:pPr marL="285660" indent="-285660">
              <a:buFont typeface="Wingdings" panose="05000000000000000000" pitchFamily="2" charset="2"/>
              <a:buChar char="l"/>
            </a:pPr>
            <a:endParaRPr lang="ja-JP" altLang="en-US" sz="1400" dirty="0"/>
          </a:p>
        </p:txBody>
      </p:sp>
    </p:spTree>
    <p:extLst>
      <p:ext uri="{BB962C8B-B14F-4D97-AF65-F5344CB8AC3E}">
        <p14:creationId xmlns:p14="http://schemas.microsoft.com/office/powerpoint/2010/main" val="747004372"/>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442913" y="746125"/>
            <a:ext cx="5921375" cy="4440238"/>
          </a:xfrm>
        </p:spPr>
      </p:sp>
      <p:sp>
        <p:nvSpPr>
          <p:cNvPr id="3" name="ノート プレースホルダー 2"/>
          <p:cNvSpPr>
            <a:spLocks noGrp="1"/>
          </p:cNvSpPr>
          <p:nvPr>
            <p:ph type="body" idx="1"/>
          </p:nvPr>
        </p:nvSpPr>
        <p:spPr/>
        <p:txBody>
          <a:bodyPr/>
          <a:lstStyle/>
          <a:p>
            <a:pPr marL="285660" indent="-285660">
              <a:buFont typeface="Wingdings" panose="05000000000000000000" pitchFamily="2" charset="2"/>
              <a:buChar char="l"/>
            </a:pPr>
            <a:endParaRPr lang="ja-JP" altLang="en-US" sz="1400" dirty="0"/>
          </a:p>
        </p:txBody>
      </p:sp>
    </p:spTree>
    <p:extLst>
      <p:ext uri="{BB962C8B-B14F-4D97-AF65-F5344CB8AC3E}">
        <p14:creationId xmlns:p14="http://schemas.microsoft.com/office/powerpoint/2010/main" val="3093046871"/>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442913" y="746125"/>
            <a:ext cx="5921375" cy="4440238"/>
          </a:xfrm>
        </p:spPr>
      </p:sp>
      <p:sp>
        <p:nvSpPr>
          <p:cNvPr id="3" name="ノート プレースホルダー 2"/>
          <p:cNvSpPr>
            <a:spLocks noGrp="1"/>
          </p:cNvSpPr>
          <p:nvPr>
            <p:ph type="body" idx="1"/>
          </p:nvPr>
        </p:nvSpPr>
        <p:spPr/>
        <p:txBody>
          <a:bodyPr/>
          <a:lstStyle/>
          <a:p>
            <a:pPr marL="285660" indent="-285660">
              <a:buFont typeface="Wingdings" panose="05000000000000000000" pitchFamily="2" charset="2"/>
              <a:buChar char="l"/>
            </a:pPr>
            <a:endParaRPr lang="ja-JP" altLang="en-US" sz="1400" dirty="0"/>
          </a:p>
        </p:txBody>
      </p:sp>
    </p:spTree>
    <p:extLst>
      <p:ext uri="{BB962C8B-B14F-4D97-AF65-F5344CB8AC3E}">
        <p14:creationId xmlns:p14="http://schemas.microsoft.com/office/powerpoint/2010/main" val="1217732732"/>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442913" y="746125"/>
            <a:ext cx="5921375" cy="4440238"/>
          </a:xfrm>
        </p:spPr>
      </p:sp>
      <p:sp>
        <p:nvSpPr>
          <p:cNvPr id="3" name="ノート プレースホルダー 2"/>
          <p:cNvSpPr>
            <a:spLocks noGrp="1"/>
          </p:cNvSpPr>
          <p:nvPr>
            <p:ph type="body" idx="1"/>
          </p:nvPr>
        </p:nvSpPr>
        <p:spPr/>
        <p:txBody>
          <a:bodyPr/>
          <a:lstStyle/>
          <a:p>
            <a:pPr marL="285660" indent="-285660">
              <a:buFont typeface="Wingdings" panose="05000000000000000000" pitchFamily="2" charset="2"/>
              <a:buChar char="l"/>
            </a:pPr>
            <a:endParaRPr lang="ja-JP" altLang="en-US" sz="1400" dirty="0"/>
          </a:p>
        </p:txBody>
      </p:sp>
    </p:spTree>
    <p:extLst>
      <p:ext uri="{BB962C8B-B14F-4D97-AF65-F5344CB8AC3E}">
        <p14:creationId xmlns:p14="http://schemas.microsoft.com/office/powerpoint/2010/main" val="2871637788"/>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442913" y="746125"/>
            <a:ext cx="5921375" cy="4440238"/>
          </a:xfrm>
        </p:spPr>
      </p:sp>
      <p:sp>
        <p:nvSpPr>
          <p:cNvPr id="3" name="ノート プレースホルダー 2"/>
          <p:cNvSpPr>
            <a:spLocks noGrp="1"/>
          </p:cNvSpPr>
          <p:nvPr>
            <p:ph type="body" idx="1"/>
          </p:nvPr>
        </p:nvSpPr>
        <p:spPr/>
        <p:txBody>
          <a:bodyPr/>
          <a:lstStyle/>
          <a:p>
            <a:pPr marL="285660" indent="-285660">
              <a:buFont typeface="Wingdings" panose="05000000000000000000" pitchFamily="2" charset="2"/>
              <a:buChar char="l"/>
            </a:pPr>
            <a:endParaRPr lang="ja-JP" altLang="en-US" sz="1400" dirty="0"/>
          </a:p>
        </p:txBody>
      </p:sp>
    </p:spTree>
    <p:extLst>
      <p:ext uri="{BB962C8B-B14F-4D97-AF65-F5344CB8AC3E}">
        <p14:creationId xmlns:p14="http://schemas.microsoft.com/office/powerpoint/2010/main" val="150156615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442913" y="746125"/>
            <a:ext cx="5921375" cy="4440238"/>
          </a:xfrm>
        </p:spPr>
      </p:sp>
      <p:sp>
        <p:nvSpPr>
          <p:cNvPr id="3" name="ノート プレースホルダー 2"/>
          <p:cNvSpPr>
            <a:spLocks noGrp="1"/>
          </p:cNvSpPr>
          <p:nvPr>
            <p:ph type="body" idx="1"/>
          </p:nvPr>
        </p:nvSpPr>
        <p:spPr/>
        <p:txBody>
          <a:bodyPr/>
          <a:lstStyle/>
          <a:p>
            <a:pPr marL="285660" indent="-285660">
              <a:buFont typeface="Wingdings" panose="05000000000000000000" pitchFamily="2" charset="2"/>
              <a:buChar char="l"/>
            </a:pPr>
            <a:endParaRPr lang="ja-JP" altLang="en-US" sz="1400" dirty="0"/>
          </a:p>
        </p:txBody>
      </p:sp>
    </p:spTree>
    <p:extLst>
      <p:ext uri="{BB962C8B-B14F-4D97-AF65-F5344CB8AC3E}">
        <p14:creationId xmlns:p14="http://schemas.microsoft.com/office/powerpoint/2010/main" val="1394669822"/>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442913" y="746125"/>
            <a:ext cx="5921375" cy="4440238"/>
          </a:xfrm>
        </p:spPr>
      </p:sp>
      <p:sp>
        <p:nvSpPr>
          <p:cNvPr id="3" name="ノート プレースホルダー 2"/>
          <p:cNvSpPr>
            <a:spLocks noGrp="1"/>
          </p:cNvSpPr>
          <p:nvPr>
            <p:ph type="body" idx="1"/>
          </p:nvPr>
        </p:nvSpPr>
        <p:spPr/>
        <p:txBody>
          <a:bodyPr/>
          <a:lstStyle/>
          <a:p>
            <a:pPr marL="285660" indent="-285660">
              <a:buFont typeface="Wingdings" panose="05000000000000000000" pitchFamily="2" charset="2"/>
              <a:buChar char="l"/>
            </a:pPr>
            <a:endParaRPr lang="ja-JP" altLang="en-US" sz="1400" dirty="0"/>
          </a:p>
        </p:txBody>
      </p:sp>
    </p:spTree>
    <p:extLst>
      <p:ext uri="{BB962C8B-B14F-4D97-AF65-F5344CB8AC3E}">
        <p14:creationId xmlns:p14="http://schemas.microsoft.com/office/powerpoint/2010/main" val="42644107"/>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442913" y="746125"/>
            <a:ext cx="5921375" cy="4440238"/>
          </a:xfrm>
        </p:spPr>
      </p:sp>
      <p:sp>
        <p:nvSpPr>
          <p:cNvPr id="3" name="ノート プレースホルダー 2"/>
          <p:cNvSpPr>
            <a:spLocks noGrp="1"/>
          </p:cNvSpPr>
          <p:nvPr>
            <p:ph type="body" idx="1"/>
          </p:nvPr>
        </p:nvSpPr>
        <p:spPr/>
        <p:txBody>
          <a:bodyPr/>
          <a:lstStyle/>
          <a:p>
            <a:pPr marL="285660" indent="-285660">
              <a:buFont typeface="Wingdings" panose="05000000000000000000" pitchFamily="2" charset="2"/>
              <a:buChar char="l"/>
            </a:pPr>
            <a:endParaRPr lang="ja-JP" altLang="en-US" sz="1400" dirty="0"/>
          </a:p>
        </p:txBody>
      </p:sp>
    </p:spTree>
    <p:extLst>
      <p:ext uri="{BB962C8B-B14F-4D97-AF65-F5344CB8AC3E}">
        <p14:creationId xmlns:p14="http://schemas.microsoft.com/office/powerpoint/2010/main" val="4184974441"/>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442913" y="746125"/>
            <a:ext cx="5921375" cy="4440238"/>
          </a:xfrm>
        </p:spPr>
      </p:sp>
      <p:sp>
        <p:nvSpPr>
          <p:cNvPr id="3" name="ノート プレースホルダー 2"/>
          <p:cNvSpPr>
            <a:spLocks noGrp="1"/>
          </p:cNvSpPr>
          <p:nvPr>
            <p:ph type="body" idx="1"/>
          </p:nvPr>
        </p:nvSpPr>
        <p:spPr/>
        <p:txBody>
          <a:bodyPr/>
          <a:lstStyle/>
          <a:p>
            <a:pPr marL="285660" indent="-285660">
              <a:buFont typeface="Wingdings" panose="05000000000000000000" pitchFamily="2" charset="2"/>
              <a:buChar char="l"/>
            </a:pPr>
            <a:endParaRPr lang="ja-JP" altLang="en-US" sz="1400" dirty="0"/>
          </a:p>
        </p:txBody>
      </p:sp>
    </p:spTree>
    <p:extLst>
      <p:ext uri="{BB962C8B-B14F-4D97-AF65-F5344CB8AC3E}">
        <p14:creationId xmlns:p14="http://schemas.microsoft.com/office/powerpoint/2010/main" val="95018098"/>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442913" y="746125"/>
            <a:ext cx="5921375" cy="4440238"/>
          </a:xfrm>
        </p:spPr>
      </p:sp>
      <p:sp>
        <p:nvSpPr>
          <p:cNvPr id="3" name="ノート プレースホルダー 2"/>
          <p:cNvSpPr>
            <a:spLocks noGrp="1"/>
          </p:cNvSpPr>
          <p:nvPr>
            <p:ph type="body" idx="1"/>
          </p:nvPr>
        </p:nvSpPr>
        <p:spPr/>
        <p:txBody>
          <a:bodyPr/>
          <a:lstStyle/>
          <a:p>
            <a:pPr marL="285660" indent="-285660">
              <a:buFont typeface="Wingdings" panose="05000000000000000000" pitchFamily="2" charset="2"/>
              <a:buChar char="l"/>
            </a:pPr>
            <a:endParaRPr lang="ja-JP" altLang="en-US" sz="1400" dirty="0"/>
          </a:p>
        </p:txBody>
      </p:sp>
    </p:spTree>
    <p:extLst>
      <p:ext uri="{BB962C8B-B14F-4D97-AF65-F5344CB8AC3E}">
        <p14:creationId xmlns:p14="http://schemas.microsoft.com/office/powerpoint/2010/main" val="1781510278"/>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442913" y="746125"/>
            <a:ext cx="5921375" cy="4440238"/>
          </a:xfrm>
        </p:spPr>
      </p:sp>
      <p:sp>
        <p:nvSpPr>
          <p:cNvPr id="3" name="ノート プレースホルダー 2"/>
          <p:cNvSpPr>
            <a:spLocks noGrp="1"/>
          </p:cNvSpPr>
          <p:nvPr>
            <p:ph type="body" idx="1"/>
          </p:nvPr>
        </p:nvSpPr>
        <p:spPr/>
        <p:txBody>
          <a:bodyPr/>
          <a:lstStyle/>
          <a:p>
            <a:pPr marL="285660" indent="-285660">
              <a:buFont typeface="Wingdings" panose="05000000000000000000" pitchFamily="2" charset="2"/>
              <a:buChar char="l"/>
            </a:pPr>
            <a:endParaRPr lang="ja-JP" altLang="en-US" sz="1400" dirty="0"/>
          </a:p>
        </p:txBody>
      </p:sp>
    </p:spTree>
    <p:extLst>
      <p:ext uri="{BB962C8B-B14F-4D97-AF65-F5344CB8AC3E}">
        <p14:creationId xmlns:p14="http://schemas.microsoft.com/office/powerpoint/2010/main" val="1766827479"/>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442913" y="746125"/>
            <a:ext cx="5921375" cy="4440238"/>
          </a:xfrm>
        </p:spPr>
      </p:sp>
      <p:sp>
        <p:nvSpPr>
          <p:cNvPr id="3" name="ノート プレースホルダー 2"/>
          <p:cNvSpPr>
            <a:spLocks noGrp="1"/>
          </p:cNvSpPr>
          <p:nvPr>
            <p:ph type="body" idx="1"/>
          </p:nvPr>
        </p:nvSpPr>
        <p:spPr/>
        <p:txBody>
          <a:bodyPr/>
          <a:lstStyle/>
          <a:p>
            <a:pPr marL="285660" indent="-285660">
              <a:buFont typeface="Wingdings" panose="05000000000000000000" pitchFamily="2" charset="2"/>
              <a:buChar char="l"/>
            </a:pPr>
            <a:endParaRPr lang="ja-JP" altLang="en-US" sz="1400" dirty="0"/>
          </a:p>
        </p:txBody>
      </p:sp>
    </p:spTree>
    <p:extLst>
      <p:ext uri="{BB962C8B-B14F-4D97-AF65-F5344CB8AC3E}">
        <p14:creationId xmlns:p14="http://schemas.microsoft.com/office/powerpoint/2010/main" val="3162959246"/>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442913" y="746125"/>
            <a:ext cx="5921375" cy="4440238"/>
          </a:xfrm>
        </p:spPr>
      </p:sp>
      <p:sp>
        <p:nvSpPr>
          <p:cNvPr id="3" name="ノート プレースホルダー 2"/>
          <p:cNvSpPr>
            <a:spLocks noGrp="1"/>
          </p:cNvSpPr>
          <p:nvPr>
            <p:ph type="body" idx="1"/>
          </p:nvPr>
        </p:nvSpPr>
        <p:spPr/>
        <p:txBody>
          <a:bodyPr/>
          <a:lstStyle/>
          <a:p>
            <a:pPr marL="285660" indent="-285660">
              <a:buFont typeface="Wingdings" panose="05000000000000000000" pitchFamily="2" charset="2"/>
              <a:buChar char="l"/>
            </a:pPr>
            <a:endParaRPr lang="ja-JP" altLang="en-US" sz="1400" dirty="0"/>
          </a:p>
        </p:txBody>
      </p:sp>
    </p:spTree>
    <p:extLst>
      <p:ext uri="{BB962C8B-B14F-4D97-AF65-F5344CB8AC3E}">
        <p14:creationId xmlns:p14="http://schemas.microsoft.com/office/powerpoint/2010/main" val="1797387507"/>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442913" y="746125"/>
            <a:ext cx="5921375" cy="4440238"/>
          </a:xfrm>
        </p:spPr>
      </p:sp>
      <p:sp>
        <p:nvSpPr>
          <p:cNvPr id="3" name="ノート プレースホルダー 2"/>
          <p:cNvSpPr>
            <a:spLocks noGrp="1"/>
          </p:cNvSpPr>
          <p:nvPr>
            <p:ph type="body" idx="1"/>
          </p:nvPr>
        </p:nvSpPr>
        <p:spPr/>
        <p:txBody>
          <a:bodyPr/>
          <a:lstStyle/>
          <a:p>
            <a:pPr marL="285660" indent="-285660">
              <a:buFont typeface="Wingdings" panose="05000000000000000000" pitchFamily="2" charset="2"/>
              <a:buChar char="l"/>
            </a:pPr>
            <a:endParaRPr lang="ja-JP" altLang="en-US" sz="1400" dirty="0"/>
          </a:p>
        </p:txBody>
      </p:sp>
    </p:spTree>
    <p:extLst>
      <p:ext uri="{BB962C8B-B14F-4D97-AF65-F5344CB8AC3E}">
        <p14:creationId xmlns:p14="http://schemas.microsoft.com/office/powerpoint/2010/main" val="1031562116"/>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442913" y="746125"/>
            <a:ext cx="5921375" cy="4440238"/>
          </a:xfrm>
        </p:spPr>
      </p:sp>
      <p:sp>
        <p:nvSpPr>
          <p:cNvPr id="3" name="ノート プレースホルダー 2"/>
          <p:cNvSpPr>
            <a:spLocks noGrp="1"/>
          </p:cNvSpPr>
          <p:nvPr>
            <p:ph type="body" idx="1"/>
          </p:nvPr>
        </p:nvSpPr>
        <p:spPr/>
        <p:txBody>
          <a:bodyPr/>
          <a:lstStyle/>
          <a:p>
            <a:pPr marL="285660" indent="-285660">
              <a:buFont typeface="Wingdings" panose="05000000000000000000" pitchFamily="2" charset="2"/>
              <a:buChar char="l"/>
            </a:pPr>
            <a:endParaRPr lang="ja-JP" altLang="en-US" sz="1400" dirty="0"/>
          </a:p>
        </p:txBody>
      </p:sp>
    </p:spTree>
    <p:extLst>
      <p:ext uri="{BB962C8B-B14F-4D97-AF65-F5344CB8AC3E}">
        <p14:creationId xmlns:p14="http://schemas.microsoft.com/office/powerpoint/2010/main" val="936691237"/>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185706" indent="-185706">
              <a:tabLst>
                <a:tab pos="373055" algn="l"/>
              </a:tabLst>
            </a:pPr>
            <a:endParaRPr lang="en-US" altLang="ja-JP" dirty="0">
              <a:latin typeface="Meiryo UI" panose="020B0604030504040204" pitchFamily="50" charset="-128"/>
              <a:ea typeface="Meiryo UI" panose="020B0604030504040204" pitchFamily="50" charset="-128"/>
            </a:endParaRPr>
          </a:p>
        </p:txBody>
      </p:sp>
      <p:sp>
        <p:nvSpPr>
          <p:cNvPr id="4" name="スライド番号プレースホルダー 3"/>
          <p:cNvSpPr>
            <a:spLocks noGrp="1"/>
          </p:cNvSpPr>
          <p:nvPr>
            <p:ph type="sldNum" sz="quarter" idx="10"/>
          </p:nvPr>
        </p:nvSpPr>
        <p:spPr/>
        <p:txBody>
          <a:bodyPr/>
          <a:lstStyle/>
          <a:p>
            <a:fld id="{F87C77AA-7151-4A8D-8C26-E58B9E1A327F}" type="slidenum">
              <a:rPr kumimoji="1" lang="ja-JP" altLang="en-US" smtClean="0"/>
              <a:t>78</a:t>
            </a:fld>
            <a:endParaRPr kumimoji="1" lang="ja-JP" altLang="en-US"/>
          </a:p>
        </p:txBody>
      </p:sp>
    </p:spTree>
    <p:extLst>
      <p:ext uri="{BB962C8B-B14F-4D97-AF65-F5344CB8AC3E}">
        <p14:creationId xmlns:p14="http://schemas.microsoft.com/office/powerpoint/2010/main" val="3021931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442913" y="746125"/>
            <a:ext cx="5921375" cy="4440238"/>
          </a:xfrm>
        </p:spPr>
      </p:sp>
      <p:sp>
        <p:nvSpPr>
          <p:cNvPr id="3" name="ノート プレースホルダー 2"/>
          <p:cNvSpPr>
            <a:spLocks noGrp="1"/>
          </p:cNvSpPr>
          <p:nvPr>
            <p:ph type="body" idx="1"/>
          </p:nvPr>
        </p:nvSpPr>
        <p:spPr/>
        <p:txBody>
          <a:bodyPr/>
          <a:lstStyle/>
          <a:p>
            <a:pPr marL="285660" indent="-285660">
              <a:buFont typeface="Wingdings" panose="05000000000000000000" pitchFamily="2" charset="2"/>
              <a:buChar char="l"/>
            </a:pPr>
            <a:endParaRPr lang="ja-JP" altLang="en-US" sz="1400" dirty="0"/>
          </a:p>
        </p:txBody>
      </p:sp>
    </p:spTree>
    <p:extLst>
      <p:ext uri="{BB962C8B-B14F-4D97-AF65-F5344CB8AC3E}">
        <p14:creationId xmlns:p14="http://schemas.microsoft.com/office/powerpoint/2010/main" val="520888961"/>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185706" indent="-185706">
              <a:tabLst>
                <a:tab pos="373055" algn="l"/>
              </a:tabLst>
            </a:pPr>
            <a:endParaRPr lang="en-US" altLang="ja-JP" dirty="0">
              <a:latin typeface="Meiryo UI" panose="020B0604030504040204" pitchFamily="50" charset="-128"/>
              <a:ea typeface="Meiryo UI" panose="020B0604030504040204" pitchFamily="50" charset="-128"/>
            </a:endParaRPr>
          </a:p>
        </p:txBody>
      </p:sp>
      <p:sp>
        <p:nvSpPr>
          <p:cNvPr id="4" name="スライド番号プレースホルダー 3"/>
          <p:cNvSpPr>
            <a:spLocks noGrp="1"/>
          </p:cNvSpPr>
          <p:nvPr>
            <p:ph type="sldNum" sz="quarter" idx="10"/>
          </p:nvPr>
        </p:nvSpPr>
        <p:spPr/>
        <p:txBody>
          <a:bodyPr/>
          <a:lstStyle/>
          <a:p>
            <a:fld id="{F87C77AA-7151-4A8D-8C26-E58B9E1A327F}" type="slidenum">
              <a:rPr kumimoji="1" lang="ja-JP" altLang="en-US" smtClean="0"/>
              <a:t>79</a:t>
            </a:fld>
            <a:endParaRPr kumimoji="1" lang="ja-JP" altLang="en-US"/>
          </a:p>
        </p:txBody>
      </p:sp>
    </p:spTree>
    <p:extLst>
      <p:ext uri="{BB962C8B-B14F-4D97-AF65-F5344CB8AC3E}">
        <p14:creationId xmlns:p14="http://schemas.microsoft.com/office/powerpoint/2010/main" val="3000166972"/>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665163" y="595313"/>
            <a:ext cx="5868987" cy="4402137"/>
          </a:xfrm>
        </p:spPr>
      </p:sp>
      <p:sp>
        <p:nvSpPr>
          <p:cNvPr id="3" name="ノート プレースホルダー 2"/>
          <p:cNvSpPr>
            <a:spLocks noGrp="1"/>
          </p:cNvSpPr>
          <p:nvPr>
            <p:ph type="body" idx="1"/>
          </p:nvPr>
        </p:nvSpPr>
        <p:spPr/>
        <p:txBody>
          <a:bodyPr/>
          <a:lstStyle/>
          <a:p>
            <a:endParaRPr lang="ja-JP" altLang="en-US" sz="1400" dirty="0"/>
          </a:p>
        </p:txBody>
      </p:sp>
    </p:spTree>
    <p:extLst>
      <p:ext uri="{BB962C8B-B14F-4D97-AF65-F5344CB8AC3E}">
        <p14:creationId xmlns:p14="http://schemas.microsoft.com/office/powerpoint/2010/main" val="336038403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442913" y="746125"/>
            <a:ext cx="5921375" cy="4440238"/>
          </a:xfrm>
        </p:spPr>
      </p:sp>
      <p:sp>
        <p:nvSpPr>
          <p:cNvPr id="3" name="ノート プレースホルダー 2"/>
          <p:cNvSpPr>
            <a:spLocks noGrp="1"/>
          </p:cNvSpPr>
          <p:nvPr>
            <p:ph type="body" idx="1"/>
          </p:nvPr>
        </p:nvSpPr>
        <p:spPr/>
        <p:txBody>
          <a:bodyPr/>
          <a:lstStyle/>
          <a:p>
            <a:pPr marL="285660" indent="-285660">
              <a:buFont typeface="Wingdings" panose="05000000000000000000" pitchFamily="2" charset="2"/>
              <a:buChar char="l"/>
            </a:pPr>
            <a:endParaRPr lang="ja-JP" altLang="en-US" sz="1400" dirty="0"/>
          </a:p>
        </p:txBody>
      </p:sp>
    </p:spTree>
    <p:extLst>
      <p:ext uri="{BB962C8B-B14F-4D97-AF65-F5344CB8AC3E}">
        <p14:creationId xmlns:p14="http://schemas.microsoft.com/office/powerpoint/2010/main" val="320805730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442913" y="746125"/>
            <a:ext cx="5921375" cy="4440238"/>
          </a:xfrm>
        </p:spPr>
      </p:sp>
      <p:sp>
        <p:nvSpPr>
          <p:cNvPr id="3" name="ノート プレースホルダー 2"/>
          <p:cNvSpPr>
            <a:spLocks noGrp="1"/>
          </p:cNvSpPr>
          <p:nvPr>
            <p:ph type="body" idx="1"/>
          </p:nvPr>
        </p:nvSpPr>
        <p:spPr/>
        <p:txBody>
          <a:bodyPr/>
          <a:lstStyle/>
          <a:p>
            <a:pPr marL="285660" indent="-285660">
              <a:buFont typeface="Wingdings" panose="05000000000000000000" pitchFamily="2" charset="2"/>
              <a:buChar char="l"/>
            </a:pPr>
            <a:endParaRPr lang="ja-JP" altLang="en-US" sz="1400" dirty="0"/>
          </a:p>
        </p:txBody>
      </p:sp>
    </p:spTree>
    <p:extLst>
      <p:ext uri="{BB962C8B-B14F-4D97-AF65-F5344CB8AC3E}">
        <p14:creationId xmlns:p14="http://schemas.microsoft.com/office/powerpoint/2010/main" val="229425585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371600"/>
            <a:ext cx="7848600" cy="1927225"/>
          </a:xfrm>
        </p:spPr>
        <p:txBody>
          <a:bodyPr anchor="b">
            <a:noAutofit/>
          </a:bodyPr>
          <a:lstStyle>
            <a:lvl1pPr>
              <a:defRPr sz="5400" cap="all" baseline="0"/>
            </a:lvl1pPr>
          </a:lstStyle>
          <a:p>
            <a:r>
              <a:rPr lang="ja-JP" altLang="en-US"/>
              <a:t>マスター タイトルの書式設定</a:t>
            </a:r>
            <a:endParaRPr lang="en-US" dirty="0"/>
          </a:p>
        </p:txBody>
      </p:sp>
      <p:sp>
        <p:nvSpPr>
          <p:cNvPr id="3" name="Subtitle 2"/>
          <p:cNvSpPr>
            <a:spLocks noGrp="1"/>
          </p:cNvSpPr>
          <p:nvPr>
            <p:ph type="subTitle" idx="1"/>
          </p:nvPr>
        </p:nvSpPr>
        <p:spPr>
          <a:xfrm>
            <a:off x="685800" y="3505200"/>
            <a:ext cx="6400800" cy="1752600"/>
          </a:xfrm>
        </p:spPr>
        <p:txBody>
          <a:bodyPr/>
          <a:lstStyle>
            <a:lvl1pPr marL="0" indent="0" algn="l">
              <a:buNone/>
              <a:defRPr>
                <a:solidFill>
                  <a:schemeClr val="tx1">
                    <a:lumMod val="75000"/>
                    <a:lumOff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1C31F64F-0D30-4C3A-A0BE-910F4CC3C3E7}" type="datetime1">
              <a:rPr kumimoji="1" lang="ja-JP" altLang="en-US" smtClean="0"/>
              <a:t>2024/8/19</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F0DA1747-7AE3-4485-B1CC-5CDDF653E874}" type="slidenum">
              <a:rPr kumimoji="1" lang="ja-JP" altLang="en-US" smtClean="0"/>
              <a:t>‹#›</a:t>
            </a:fld>
            <a:endParaRPr kumimoji="1" lang="ja-JP" altLang="en-US"/>
          </a:p>
        </p:txBody>
      </p:sp>
      <p:cxnSp>
        <p:nvCxnSpPr>
          <p:cNvPr id="8" name="Straight Connector 7"/>
          <p:cNvCxnSpPr/>
          <p:nvPr/>
        </p:nvCxnSpPr>
        <p:spPr>
          <a:xfrm>
            <a:off x="685800" y="3398520"/>
            <a:ext cx="78486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4" name="Date Placeholder 3"/>
          <p:cNvSpPr>
            <a:spLocks noGrp="1"/>
          </p:cNvSpPr>
          <p:nvPr>
            <p:ph type="dt" sz="half" idx="10"/>
          </p:nvPr>
        </p:nvSpPr>
        <p:spPr/>
        <p:txBody>
          <a:bodyPr/>
          <a:lstStyle/>
          <a:p>
            <a:fld id="{529328E1-F047-4AB4-B3FF-0294A283BF8F}" type="datetime1">
              <a:rPr kumimoji="1" lang="ja-JP" altLang="en-US" smtClean="0"/>
              <a:t>2024/8/19</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F0DA1747-7AE3-4485-B1CC-5CDDF653E874}" type="slidenum">
              <a:rPr kumimoji="1" lang="ja-JP" altLang="en-US" smtClean="0"/>
              <a:t>‹#›</a:t>
            </a:fld>
            <a:endParaRPr kumimoji="1" lang="ja-JP"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609600"/>
            <a:ext cx="2057400" cy="5867400"/>
          </a:xfrm>
        </p:spPr>
        <p:txBody>
          <a:bodyPr vert="eaVert" anchor="b"/>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457200" y="609600"/>
            <a:ext cx="6019800" cy="5867400"/>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3916089-223D-4750-89AE-B390316EF4A6}" type="datetime1">
              <a:rPr kumimoji="1" lang="ja-JP" altLang="en-US" smtClean="0"/>
              <a:t>2024/8/19</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F0DA1747-7AE3-4485-B1CC-5CDDF653E874}" type="slidenum">
              <a:rPr kumimoji="1" lang="ja-JP" altLang="en-US" smtClean="0"/>
              <a:t>‹#›</a:t>
            </a:fld>
            <a:endParaRPr kumimoji="1" lang="ja-JP"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4" name="Date Placeholder 3"/>
          <p:cNvSpPr>
            <a:spLocks noGrp="1"/>
          </p:cNvSpPr>
          <p:nvPr>
            <p:ph type="dt" sz="half" idx="10"/>
          </p:nvPr>
        </p:nvSpPr>
        <p:spPr/>
        <p:txBody>
          <a:bodyPr/>
          <a:lstStyle/>
          <a:p>
            <a:fld id="{124093F2-F397-4322-8BCF-C5B5A26541AE}" type="datetime1">
              <a:rPr kumimoji="1" lang="ja-JP" altLang="en-US" smtClean="0"/>
              <a:t>2024/8/19</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F0DA1747-7AE3-4485-B1CC-5CDDF653E874}" type="slidenum">
              <a:rPr kumimoji="1" lang="ja-JP" altLang="en-US" smtClean="0"/>
              <a:t>‹#›</a:t>
            </a:fld>
            <a:endParaRPr kumimoji="1" lang="ja-JP"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13" y="2362200"/>
            <a:ext cx="7772400" cy="2200275"/>
          </a:xfrm>
        </p:spPr>
        <p:txBody>
          <a:bodyPr anchor="b">
            <a:normAutofit/>
          </a:bodyPr>
          <a:lstStyle>
            <a:lvl1pPr algn="l">
              <a:defRPr sz="4800" b="0" cap="all"/>
            </a:lvl1pPr>
          </a:lstStyle>
          <a:p>
            <a:r>
              <a:rPr lang="ja-JP" altLang="en-US"/>
              <a:t>マスター タイトルの書式設定</a:t>
            </a:r>
            <a:endParaRPr lang="en-US" dirty="0"/>
          </a:p>
        </p:txBody>
      </p:sp>
      <p:sp>
        <p:nvSpPr>
          <p:cNvPr id="3" name="Text Placeholder 2"/>
          <p:cNvSpPr>
            <a:spLocks noGrp="1"/>
          </p:cNvSpPr>
          <p:nvPr>
            <p:ph type="body" idx="1"/>
          </p:nvPr>
        </p:nvSpPr>
        <p:spPr>
          <a:xfrm>
            <a:off x="722313" y="4626864"/>
            <a:ext cx="7772400" cy="1500187"/>
          </a:xfrm>
        </p:spPr>
        <p:txBody>
          <a:bodyPr anchor="t">
            <a:normAutofit/>
          </a:bodyPr>
          <a:lstStyle>
            <a:lvl1pPr marL="0" indent="0">
              <a:buNone/>
              <a:defRPr sz="24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94AAD4A4-B6F4-46BC-87F0-53D8B8B4CC34}" type="datetime1">
              <a:rPr kumimoji="1" lang="ja-JP" altLang="en-US" smtClean="0"/>
              <a:t>2024/8/19</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F0DA1747-7AE3-4485-B1CC-5CDDF653E874}" type="slidenum">
              <a:rPr kumimoji="1" lang="ja-JP" altLang="en-US" smtClean="0"/>
              <a:t>‹#›</a:t>
            </a:fld>
            <a:endParaRPr kumimoji="1" lang="ja-JP" altLang="en-US"/>
          </a:p>
        </p:txBody>
      </p:sp>
      <p:cxnSp>
        <p:nvCxnSpPr>
          <p:cNvPr id="7" name="Straight Connector 6"/>
          <p:cNvCxnSpPr/>
          <p:nvPr/>
        </p:nvCxnSpPr>
        <p:spPr>
          <a:xfrm>
            <a:off x="731520" y="4599432"/>
            <a:ext cx="78486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a:p>
        </p:txBody>
      </p:sp>
      <p:sp>
        <p:nvSpPr>
          <p:cNvPr id="3" name="Content Placeholder 2"/>
          <p:cNvSpPr>
            <a:spLocks noGrp="1"/>
          </p:cNvSpPr>
          <p:nvPr>
            <p:ph sz="half" idx="1"/>
          </p:nvPr>
        </p:nvSpPr>
        <p:spPr>
          <a:xfrm>
            <a:off x="457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4648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A6375DAB-E23D-468C-AF05-298D314015C0}" type="datetime1">
              <a:rPr kumimoji="1" lang="ja-JP" altLang="en-US" smtClean="0"/>
              <a:t>2024/8/19</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F0DA1747-7AE3-4485-B1CC-5CDDF653E874}" type="slidenum">
              <a:rPr kumimoji="1" lang="ja-JP" altLang="en-US" smtClean="0"/>
              <a:t>‹#›</a:t>
            </a:fld>
            <a:endParaRPr kumimoji="1" lang="ja-JP"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ja-JP" altLang="en-US"/>
              <a:t>マスター タイトルの書式設定</a:t>
            </a:r>
            <a:endParaRPr lang="en-US" dirty="0"/>
          </a:p>
        </p:txBody>
      </p:sp>
      <p:sp>
        <p:nvSpPr>
          <p:cNvPr id="3" name="Text Placeholder 2"/>
          <p:cNvSpPr>
            <a:spLocks noGrp="1"/>
          </p:cNvSpPr>
          <p:nvPr>
            <p:ph type="body" idx="1"/>
          </p:nvPr>
        </p:nvSpPr>
        <p:spPr>
          <a:xfrm>
            <a:off x="45720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sz="20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Content Placeholder 3"/>
          <p:cNvSpPr>
            <a:spLocks noGrp="1"/>
          </p:cNvSpPr>
          <p:nvPr>
            <p:ph sz="half" idx="2"/>
          </p:nvPr>
        </p:nvSpPr>
        <p:spPr>
          <a:xfrm>
            <a:off x="45720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475488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lang="en-US" sz="2000" b="0" kern="1200" dirty="0" smtClean="0">
                <a:solidFill>
                  <a:schemeClr val="tx2"/>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Content Placeholder 5"/>
          <p:cNvSpPr>
            <a:spLocks noGrp="1"/>
          </p:cNvSpPr>
          <p:nvPr>
            <p:ph sz="quarter" idx="4"/>
          </p:nvPr>
        </p:nvSpPr>
        <p:spPr>
          <a:xfrm>
            <a:off x="475488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30166098-0D6A-4E28-93E3-BBDB3A87EDC1}" type="datetime1">
              <a:rPr kumimoji="1" lang="ja-JP" altLang="en-US" smtClean="0"/>
              <a:t>2024/8/19</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F0DA1747-7AE3-4485-B1CC-5CDDF653E874}" type="slidenum">
              <a:rPr kumimoji="1" lang="ja-JP" altLang="en-US" smtClean="0"/>
              <a:t>‹#›</a:t>
            </a:fld>
            <a:endParaRPr kumimoji="1" lang="ja-JP" altLang="en-US"/>
          </a:p>
        </p:txBody>
      </p:sp>
      <p:cxnSp>
        <p:nvCxnSpPr>
          <p:cNvPr id="11" name="Straight Connector 10"/>
          <p:cNvCxnSpPr/>
          <p:nvPr/>
        </p:nvCxnSpPr>
        <p:spPr>
          <a:xfrm rot="5400000">
            <a:off x="2217817" y="4045823"/>
            <a:ext cx="4709160" cy="794"/>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a:p>
        </p:txBody>
      </p:sp>
      <p:sp>
        <p:nvSpPr>
          <p:cNvPr id="3" name="Date Placeholder 2"/>
          <p:cNvSpPr>
            <a:spLocks noGrp="1"/>
          </p:cNvSpPr>
          <p:nvPr>
            <p:ph type="dt" sz="half" idx="10"/>
          </p:nvPr>
        </p:nvSpPr>
        <p:spPr/>
        <p:txBody>
          <a:bodyPr/>
          <a:lstStyle/>
          <a:p>
            <a:fld id="{37ACE5D2-3648-4CCF-AC47-C802402CB13C}" type="datetime1">
              <a:rPr kumimoji="1" lang="ja-JP" altLang="en-US" smtClean="0"/>
              <a:t>2024/8/19</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F0DA1747-7AE3-4485-B1CC-5CDDF653E874}" type="slidenum">
              <a:rPr kumimoji="1" lang="ja-JP" altLang="en-US" smtClean="0"/>
              <a:t>‹#›</a:t>
            </a:fld>
            <a:endParaRPr kumimoji="1" lang="ja-JP"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4EF9A8E-EE60-47D9-A1ED-FCE9387E1B69}" type="datetime1">
              <a:rPr kumimoji="1" lang="ja-JP" altLang="en-US" smtClean="0"/>
              <a:t>2024/8/19</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F0DA1747-7AE3-4485-B1CC-5CDDF653E874}" type="slidenum">
              <a:rPr kumimoji="1" lang="ja-JP" altLang="en-US" smtClean="0"/>
              <a:t>‹#›</a:t>
            </a:fld>
            <a:endParaRPr kumimoji="1" lang="ja-JP"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457200" y="792080"/>
            <a:ext cx="2139696" cy="1261872"/>
          </a:xfrm>
        </p:spPr>
        <p:txBody>
          <a:bodyPr anchor="b">
            <a:noAutofit/>
          </a:bodyPr>
          <a:lstStyle>
            <a:lvl1pPr algn="l">
              <a:defRPr sz="2400" b="0"/>
            </a:lvl1pPr>
          </a:lstStyle>
          <a:p>
            <a:r>
              <a:rPr lang="ja-JP" altLang="en-US"/>
              <a:t>マスター タイトルの書式設定</a:t>
            </a:r>
            <a:endParaRPr lang="en-US" dirty="0"/>
          </a:p>
        </p:txBody>
      </p:sp>
      <p:sp>
        <p:nvSpPr>
          <p:cNvPr id="3" name="Content Placeholder 2"/>
          <p:cNvSpPr>
            <a:spLocks noGrp="1"/>
          </p:cNvSpPr>
          <p:nvPr>
            <p:ph idx="1"/>
          </p:nvPr>
        </p:nvSpPr>
        <p:spPr>
          <a:xfrm>
            <a:off x="2971800" y="792080"/>
            <a:ext cx="5715000" cy="557784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457201" y="2130552"/>
            <a:ext cx="2139696" cy="424361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6747AEC9-FC0C-40DA-837B-2B35ECEA451C}" type="datetime1">
              <a:rPr kumimoji="1" lang="ja-JP" altLang="en-US" smtClean="0"/>
              <a:t>2024/8/19</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F0DA1747-7AE3-4485-B1CC-5CDDF653E874}" type="slidenum">
              <a:rPr kumimoji="1" lang="ja-JP" altLang="en-US" smtClean="0"/>
              <a:t>‹#›</a:t>
            </a:fld>
            <a:endParaRPr kumimoji="1" lang="ja-JP" altLang="en-US"/>
          </a:p>
        </p:txBody>
      </p:sp>
      <p:cxnSp>
        <p:nvCxnSpPr>
          <p:cNvPr id="9" name="Straight Connector 8"/>
          <p:cNvCxnSpPr/>
          <p:nvPr/>
        </p:nvCxnSpPr>
        <p:spPr>
          <a:xfrm rot="5400000">
            <a:off x="-13116" y="3580206"/>
            <a:ext cx="557784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457200" y="792480"/>
            <a:ext cx="2142680" cy="1264920"/>
          </a:xfrm>
        </p:spPr>
        <p:txBody>
          <a:bodyPr anchor="b">
            <a:normAutofit/>
          </a:bodyPr>
          <a:lstStyle>
            <a:lvl1pPr algn="l">
              <a:defRPr sz="2400" b="0"/>
            </a:lvl1pPr>
          </a:lstStyle>
          <a:p>
            <a:r>
              <a:rPr lang="ja-JP" altLang="en-US"/>
              <a:t>マスター タイトルの書式設定</a:t>
            </a:r>
            <a:endParaRPr lang="en-US" dirty="0"/>
          </a:p>
        </p:txBody>
      </p:sp>
      <p:sp>
        <p:nvSpPr>
          <p:cNvPr id="3" name="Picture Placeholder 2"/>
          <p:cNvSpPr>
            <a:spLocks noGrp="1"/>
          </p:cNvSpPr>
          <p:nvPr>
            <p:ph type="pic" idx="1"/>
          </p:nvPr>
        </p:nvSpPr>
        <p:spPr>
          <a:xfrm>
            <a:off x="2858610" y="838201"/>
            <a:ext cx="5904390" cy="5500456"/>
          </a:xfrm>
          <a:solidFill>
            <a:schemeClr val="bg2"/>
          </a:solidFill>
          <a:ln w="76200">
            <a:solidFill>
              <a:srgbClr val="FFFFFF"/>
            </a:solidFill>
            <a:miter lim="800000"/>
          </a:ln>
          <a:effectLst>
            <a:outerShdw blurRad="50800" dist="12700" dir="5400000" algn="t" rotWithShape="0">
              <a:prstClr val="black">
                <a:alpha val="59000"/>
              </a:prst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457200" y="2133600"/>
            <a:ext cx="2139696" cy="424281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76CA3D9F-C0C5-4B45-A27A-2A4D899DB100}" type="datetime1">
              <a:rPr kumimoji="1" lang="ja-JP" altLang="en-US" smtClean="0"/>
              <a:t>2024/8/19</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F0DA1747-7AE3-4485-B1CC-5CDDF653E874}" type="slidenum">
              <a:rPr kumimoji="1" lang="ja-JP" altLang="en-US" smtClean="0"/>
              <a:t>‹#›</a:t>
            </a:fld>
            <a:endParaRPr kumimoji="1" lang="ja-JP"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p:nvSpPr>
        <p:spPr>
          <a:xfrm>
            <a:off x="0" y="220786"/>
            <a:ext cx="9144000" cy="2286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457200" y="533400"/>
            <a:ext cx="8229600" cy="990600"/>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457200" y="1600200"/>
            <a:ext cx="8229600" cy="4876800"/>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Rectangle 6"/>
          <p:cNvSpPr/>
          <p:nvPr/>
        </p:nvSpPr>
        <p:spPr>
          <a:xfrm>
            <a:off x="0" y="0"/>
            <a:ext cx="9144000" cy="3657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Date Placeholder 3"/>
          <p:cNvSpPr>
            <a:spLocks noGrp="1"/>
          </p:cNvSpPr>
          <p:nvPr>
            <p:ph type="dt" sz="half" idx="2"/>
          </p:nvPr>
        </p:nvSpPr>
        <p:spPr>
          <a:xfrm>
            <a:off x="457200" y="18288"/>
            <a:ext cx="2895600" cy="329184"/>
          </a:xfrm>
          <a:prstGeom prst="rect">
            <a:avLst/>
          </a:prstGeom>
        </p:spPr>
        <p:txBody>
          <a:bodyPr vert="horz" lIns="91440" tIns="45720" rIns="91440" bIns="45720" rtlCol="0" anchor="ctr"/>
          <a:lstStyle>
            <a:lvl1pPr algn="l">
              <a:defRPr sz="1200">
                <a:solidFill>
                  <a:srgbClr val="FFFFFF"/>
                </a:solidFill>
              </a:defRPr>
            </a:lvl1pPr>
          </a:lstStyle>
          <a:p>
            <a:fld id="{A9672F1F-A543-43EE-80AA-CB7F72D8E56C}" type="datetime1">
              <a:rPr kumimoji="1" lang="ja-JP" altLang="en-US" smtClean="0"/>
              <a:t>2024/8/19</a:t>
            </a:fld>
            <a:endParaRPr kumimoji="1" lang="ja-JP" altLang="en-US"/>
          </a:p>
        </p:txBody>
      </p:sp>
      <p:sp>
        <p:nvSpPr>
          <p:cNvPr id="5" name="Footer Placeholder 4"/>
          <p:cNvSpPr>
            <a:spLocks noGrp="1"/>
          </p:cNvSpPr>
          <p:nvPr>
            <p:ph type="ftr" sz="quarter" idx="3"/>
          </p:nvPr>
        </p:nvSpPr>
        <p:spPr>
          <a:xfrm>
            <a:off x="3429000" y="18288"/>
            <a:ext cx="4114800" cy="329184"/>
          </a:xfrm>
          <a:prstGeom prst="rect">
            <a:avLst/>
          </a:prstGeom>
        </p:spPr>
        <p:txBody>
          <a:bodyPr vert="horz" lIns="91440" tIns="45720" rIns="91440" bIns="45720" rtlCol="0" anchor="ctr"/>
          <a:lstStyle>
            <a:lvl1pPr algn="ctr">
              <a:defRPr sz="1200">
                <a:solidFill>
                  <a:srgbClr val="FFFFFF"/>
                </a:solidFill>
              </a:defRPr>
            </a:lvl1pPr>
          </a:lstStyle>
          <a:p>
            <a:endParaRPr kumimoji="1" lang="ja-JP" altLang="en-US"/>
          </a:p>
        </p:txBody>
      </p:sp>
      <p:sp>
        <p:nvSpPr>
          <p:cNvPr id="6" name="Slide Number Placeholder 5"/>
          <p:cNvSpPr>
            <a:spLocks noGrp="1"/>
          </p:cNvSpPr>
          <p:nvPr>
            <p:ph type="sldNum" sz="quarter" idx="4"/>
          </p:nvPr>
        </p:nvSpPr>
        <p:spPr>
          <a:xfrm>
            <a:off x="8041704" y="18288"/>
            <a:ext cx="1066800" cy="329184"/>
          </a:xfrm>
          <a:prstGeom prst="rect">
            <a:avLst/>
          </a:prstGeom>
        </p:spPr>
        <p:txBody>
          <a:bodyPr vert="horz" lIns="91440" tIns="45720" rIns="91440" bIns="45720" rtlCol="0" anchor="ctr"/>
          <a:lstStyle>
            <a:lvl1pPr algn="r">
              <a:defRPr sz="1600" b="1">
                <a:solidFill>
                  <a:srgbClr val="FFFFFF"/>
                </a:solidFill>
                <a:latin typeface="メイリオ" panose="020B0604030504040204" pitchFamily="50" charset="-128"/>
                <a:ea typeface="メイリオ" panose="020B0604030504040204" pitchFamily="50" charset="-128"/>
                <a:cs typeface="メイリオ" panose="020B0604030504040204" pitchFamily="50" charset="-128"/>
              </a:defRPr>
            </a:lvl1pPr>
          </a:lstStyle>
          <a:p>
            <a:fld id="{F0DA1747-7AE3-4485-B1CC-5CDDF653E874}" type="slidenum">
              <a:rPr lang="ja-JP" altLang="en-US" smtClean="0"/>
              <a:pPr/>
              <a:t>‹#›</a:t>
            </a:fld>
            <a:endParaRPr lang="ja-JP" alt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l" defTabSz="914400" rtl="0" eaLnBrk="1" latinLnBrk="0" hangingPunct="1">
        <a:spcBef>
          <a:spcPct val="0"/>
        </a:spcBef>
        <a:buNone/>
        <a:defRPr kumimoji="1" sz="4000" kern="1200" spc="-100" baseline="0">
          <a:solidFill>
            <a:schemeClr val="tx2"/>
          </a:solidFill>
          <a:latin typeface="+mj-lt"/>
          <a:ea typeface="+mj-ea"/>
          <a:cs typeface="+mj-cs"/>
        </a:defRPr>
      </a:lvl1pPr>
    </p:titleStyle>
    <p:bodyStyle>
      <a:lvl1pPr marL="182880" indent="-182880" algn="l" defTabSz="914400" rtl="0" eaLnBrk="1" latinLnBrk="0" hangingPunct="1">
        <a:spcBef>
          <a:spcPct val="20000"/>
        </a:spcBef>
        <a:buClr>
          <a:schemeClr val="accent1"/>
        </a:buClr>
        <a:buSzPct val="85000"/>
        <a:buFont typeface="Arial" pitchFamily="34" charset="0"/>
        <a:buChar char="•"/>
        <a:defRPr kumimoji="1"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kumimoji="1"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kumimoji="1"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kumimoji="1"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kumimoji="1"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kumimoji="1"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kumimoji="1"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kumimoji="1"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kumimoji="1" sz="13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image" Target="../media/image8.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1.xml"/><Relationship Id="rId1" Type="http://schemas.openxmlformats.org/officeDocument/2006/relationships/slideLayout" Target="../slideLayouts/slideLayout7.xml"/><Relationship Id="rId4" Type="http://schemas.openxmlformats.org/officeDocument/2006/relationships/image" Target="../media/image11.png"/></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3" Type="http://schemas.openxmlformats.org/officeDocument/2006/relationships/hyperlink" Target="https://www.pref.osaka.lg.jp/jigyoshoshido/jishutekitorikumi/index.html" TargetMode="External"/><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1.xml"/><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2.xml"/><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3.xml"/><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4.xml"/><Relationship Id="rId1" Type="http://schemas.openxmlformats.org/officeDocument/2006/relationships/slideLayout" Target="../slideLayouts/slideLayout6.xml"/><Relationship Id="rId4" Type="http://schemas.openxmlformats.org/officeDocument/2006/relationships/hyperlink" Target="https://ghg-santeikohyo.env.go.jp/calc" TargetMode="External"/></Relationships>
</file>

<file path=ppt/slides/_rels/slide3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5.xml"/><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notesSlide" Target="../notesSlides/notesSlide26.xml"/><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9.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30.xml"/><Relationship Id="rId1" Type="http://schemas.openxmlformats.org/officeDocument/2006/relationships/slideLayout" Target="../slideLayouts/slideLayout6.xml"/><Relationship Id="rId5" Type="http://schemas.openxmlformats.org/officeDocument/2006/relationships/image" Target="../media/image21.png"/><Relationship Id="rId4" Type="http://schemas.openxmlformats.org/officeDocument/2006/relationships/image" Target="../media/image20.png"/></Relationships>
</file>

<file path=ppt/slides/_rels/slide4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31.xml"/><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32.xml"/><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33.xml"/><Relationship Id="rId1" Type="http://schemas.openxmlformats.org/officeDocument/2006/relationships/slideLayout" Target="../slideLayouts/slideLayout6.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hyperlink" Target="http://www.jfma.org/data.html" TargetMode="External"/></Relationships>
</file>

<file path=ppt/slides/_rels/slide4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34.xml"/><Relationship Id="rId1" Type="http://schemas.openxmlformats.org/officeDocument/2006/relationships/slideLayout" Target="../slideLayouts/slideLayout6.xml"/><Relationship Id="rId4" Type="http://schemas.openxmlformats.org/officeDocument/2006/relationships/image" Target="../media/image27.png"/></Relationships>
</file>

<file path=ppt/slides/_rels/slide45.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35.xml"/><Relationship Id="rId1" Type="http://schemas.openxmlformats.org/officeDocument/2006/relationships/slideLayout" Target="../slideLayouts/slideLayout6.xml"/><Relationship Id="rId4" Type="http://schemas.openxmlformats.org/officeDocument/2006/relationships/hyperlink" Target="https://ghg-santeikohyo.env.go.jp/calc" TargetMode="External"/></Relationships>
</file>

<file path=ppt/slides/_rels/slide46.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36.xml"/><Relationship Id="rId1" Type="http://schemas.openxmlformats.org/officeDocument/2006/relationships/slideLayout" Target="../slideLayouts/slideLayout6.xml"/><Relationship Id="rId5" Type="http://schemas.openxmlformats.org/officeDocument/2006/relationships/hyperlink" Target="https://ghg-santeikohyo.env.go.jp/calc" TargetMode="External"/><Relationship Id="rId4" Type="http://schemas.openxmlformats.org/officeDocument/2006/relationships/image" Target="../media/image30.png"/></Relationships>
</file>

<file path=ppt/slides/_rels/slide47.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37.xml"/><Relationship Id="rId1" Type="http://schemas.openxmlformats.org/officeDocument/2006/relationships/slideLayout" Target="../slideLayouts/slideLayout6.xml"/></Relationships>
</file>

<file path=ppt/slides/_rels/slide48.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38.xml"/><Relationship Id="rId1" Type="http://schemas.openxmlformats.org/officeDocument/2006/relationships/slideLayout" Target="../slideLayouts/slideLayout6.xml"/></Relationships>
</file>

<file path=ppt/slides/_rels/slide49.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39.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50.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40.xml"/><Relationship Id="rId1" Type="http://schemas.openxmlformats.org/officeDocument/2006/relationships/slideLayout" Target="../slideLayouts/slideLayout6.xml"/></Relationships>
</file>

<file path=ppt/slides/_rels/slide51.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41.xml"/><Relationship Id="rId1" Type="http://schemas.openxmlformats.org/officeDocument/2006/relationships/slideLayout" Target="../slideLayouts/slideLayout6.xml"/></Relationships>
</file>

<file path=ppt/slides/_rels/slide52.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42.xml"/><Relationship Id="rId1" Type="http://schemas.openxmlformats.org/officeDocument/2006/relationships/slideLayout" Target="../slideLayouts/slideLayout6.xml"/></Relationships>
</file>

<file path=ppt/slides/_rels/slide53.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43.xml"/><Relationship Id="rId1" Type="http://schemas.openxmlformats.org/officeDocument/2006/relationships/slideLayout" Target="../slideLayouts/slideLayout6.xml"/></Relationships>
</file>

<file path=ppt/slides/_rels/slide54.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44.xml"/><Relationship Id="rId1" Type="http://schemas.openxmlformats.org/officeDocument/2006/relationships/slideLayout" Target="../slideLayouts/slideLayout6.xml"/></Relationships>
</file>

<file path=ppt/slides/_rels/slide55.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45.xml"/><Relationship Id="rId1" Type="http://schemas.openxmlformats.org/officeDocument/2006/relationships/slideLayout" Target="../slideLayouts/slideLayout6.xml"/></Relationships>
</file>

<file path=ppt/slides/_rels/slide5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46.xml"/><Relationship Id="rId1" Type="http://schemas.openxmlformats.org/officeDocument/2006/relationships/slideLayout" Target="../slideLayouts/slideLayout6.xml"/></Relationships>
</file>

<file path=ppt/slides/_rels/slide57.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47.xml"/><Relationship Id="rId1" Type="http://schemas.openxmlformats.org/officeDocument/2006/relationships/slideLayout" Target="../slideLayouts/slideLayout6.xml"/></Relationships>
</file>

<file path=ppt/slides/_rels/slide5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48.xml"/><Relationship Id="rId1" Type="http://schemas.openxmlformats.org/officeDocument/2006/relationships/slideLayout" Target="../slideLayouts/slideLayout6.xml"/></Relationships>
</file>

<file path=ppt/slides/_rels/slide59.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49.xml"/><Relationship Id="rId1" Type="http://schemas.openxmlformats.org/officeDocument/2006/relationships/slideLayout" Target="../slideLayouts/slideLayout6.xml"/><Relationship Id="rId4" Type="http://schemas.openxmlformats.org/officeDocument/2006/relationships/hyperlink" Target="https://ghg-santeikohyo.env.go.jp/calc" TargetMode="External"/></Relationships>
</file>

<file path=ppt/slides/_rels/slide6.xml.rels><?xml version="1.0" encoding="UTF-8" standalone="yes"?>
<Relationships xmlns="http://schemas.openxmlformats.org/package/2006/relationships"><Relationship Id="rId3" Type="http://schemas.openxmlformats.org/officeDocument/2006/relationships/hyperlink" Target="https://lgpos.task-asp.net/cu/270008/ea/residents/portal/home" TargetMode="External"/><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60.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50.xml"/><Relationship Id="rId1" Type="http://schemas.openxmlformats.org/officeDocument/2006/relationships/slideLayout" Target="../slideLayouts/slideLayout6.xml"/></Relationships>
</file>

<file path=ppt/slides/_rels/slide61.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51.xml"/><Relationship Id="rId1" Type="http://schemas.openxmlformats.org/officeDocument/2006/relationships/slideLayout" Target="../slideLayouts/slideLayout6.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6.xml"/></Relationships>
</file>

<file path=ppt/slides/_rels/slide63.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53.xml"/><Relationship Id="rId1" Type="http://schemas.openxmlformats.org/officeDocument/2006/relationships/slideLayout" Target="../slideLayouts/slideLayout6.xml"/></Relationships>
</file>

<file path=ppt/slides/_rels/slide64.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54.xml"/><Relationship Id="rId1" Type="http://schemas.openxmlformats.org/officeDocument/2006/relationships/slideLayout" Target="../slideLayouts/slideLayout6.xml"/></Relationships>
</file>

<file path=ppt/slides/_rels/slide65.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55.xml"/><Relationship Id="rId1" Type="http://schemas.openxmlformats.org/officeDocument/2006/relationships/slideLayout" Target="../slideLayouts/slideLayout6.xml"/><Relationship Id="rId6" Type="http://schemas.openxmlformats.org/officeDocument/2006/relationships/hyperlink" Target="http://www.jfma.org/data.html" TargetMode="External"/><Relationship Id="rId5" Type="http://schemas.openxmlformats.org/officeDocument/2006/relationships/image" Target="../media/image46.png"/><Relationship Id="rId4" Type="http://schemas.openxmlformats.org/officeDocument/2006/relationships/image" Target="../media/image45.png"/></Relationships>
</file>

<file path=ppt/slides/_rels/slide66.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56.xml"/><Relationship Id="rId1" Type="http://schemas.openxmlformats.org/officeDocument/2006/relationships/slideLayout" Target="../slideLayouts/slideLayout6.xml"/><Relationship Id="rId4" Type="http://schemas.openxmlformats.org/officeDocument/2006/relationships/image" Target="../media/image48.png"/></Relationships>
</file>

<file path=ppt/slides/_rels/slide67.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57.xml"/><Relationship Id="rId1" Type="http://schemas.openxmlformats.org/officeDocument/2006/relationships/slideLayout" Target="../slideLayouts/slideLayout6.xml"/><Relationship Id="rId4" Type="http://schemas.openxmlformats.org/officeDocument/2006/relationships/hyperlink" Target="https://ghg-santeikohyo.env.go.jp/calc" TargetMode="External"/></Relationships>
</file>

<file path=ppt/slides/_rels/slide68.xml.rels><?xml version="1.0" encoding="UTF-8" standalone="yes"?>
<Relationships xmlns="http://schemas.openxmlformats.org/package/2006/relationships"><Relationship Id="rId3" Type="http://schemas.openxmlformats.org/officeDocument/2006/relationships/hyperlink" Target="https://ghg-santeikohyo.env.go.jp/calc" TargetMode="External"/><Relationship Id="rId2" Type="http://schemas.openxmlformats.org/officeDocument/2006/relationships/notesSlide" Target="../notesSlides/notesSlide58.xml"/><Relationship Id="rId1" Type="http://schemas.openxmlformats.org/officeDocument/2006/relationships/slideLayout" Target="../slideLayouts/slideLayout6.xml"/><Relationship Id="rId5" Type="http://schemas.openxmlformats.org/officeDocument/2006/relationships/image" Target="../media/image51.png"/><Relationship Id="rId4" Type="http://schemas.openxmlformats.org/officeDocument/2006/relationships/image" Target="../media/image50.png"/></Relationships>
</file>

<file path=ppt/slides/_rels/slide69.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59.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70.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60.xml"/><Relationship Id="rId1" Type="http://schemas.openxmlformats.org/officeDocument/2006/relationships/slideLayout" Target="../slideLayouts/slideLayout6.xml"/><Relationship Id="rId4" Type="http://schemas.openxmlformats.org/officeDocument/2006/relationships/hyperlink" Target="https://ghg-santeikohyo.env.go.jp/calc" TargetMode="External"/></Relationships>
</file>

<file path=ppt/slides/_rels/slide71.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61.xml"/><Relationship Id="rId1" Type="http://schemas.openxmlformats.org/officeDocument/2006/relationships/slideLayout" Target="../slideLayouts/slideLayout6.xml"/></Relationships>
</file>

<file path=ppt/slides/_rels/slide72.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62.xml"/><Relationship Id="rId1" Type="http://schemas.openxmlformats.org/officeDocument/2006/relationships/slideLayout" Target="../slideLayouts/slideLayout6.xml"/></Relationships>
</file>

<file path=ppt/slides/_rels/slide73.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63.xml"/><Relationship Id="rId1" Type="http://schemas.openxmlformats.org/officeDocument/2006/relationships/slideLayout" Target="../slideLayouts/slideLayout6.xml"/></Relationships>
</file>

<file path=ppt/slides/_rels/slide74.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64.xml"/><Relationship Id="rId1" Type="http://schemas.openxmlformats.org/officeDocument/2006/relationships/slideLayout" Target="../slideLayouts/slideLayout6.xml"/></Relationships>
</file>

<file path=ppt/slides/_rels/slide75.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65.xml"/><Relationship Id="rId1" Type="http://schemas.openxmlformats.org/officeDocument/2006/relationships/slideLayout" Target="../slideLayouts/slideLayout6.xml"/></Relationships>
</file>

<file path=ppt/slides/_rels/slide76.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66.xml"/><Relationship Id="rId1" Type="http://schemas.openxmlformats.org/officeDocument/2006/relationships/slideLayout" Target="../slideLayouts/slideLayout6.xml"/></Relationships>
</file>

<file path=ppt/slides/_rels/slide77.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67.xml"/><Relationship Id="rId1" Type="http://schemas.openxmlformats.org/officeDocument/2006/relationships/slideLayout" Target="../slideLayouts/slideLayout6.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6.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7.xml"/></Relationships>
</file>

<file path=ppt/slides/_rels/slide81.xml.rels><?xml version="1.0" encoding="UTF-8" standalone="yes"?>
<Relationships xmlns="http://schemas.openxmlformats.org/package/2006/relationships"><Relationship Id="rId3" Type="http://schemas.openxmlformats.org/officeDocument/2006/relationships/image" Target="../media/image58.jpg"/><Relationship Id="rId2" Type="http://schemas.openxmlformats.org/officeDocument/2006/relationships/notesSlide" Target="../notesSlides/notesSlide71.xml"/><Relationship Id="rId1" Type="http://schemas.openxmlformats.org/officeDocument/2006/relationships/slideLayout" Target="../slideLayouts/slideLayout10.xml"/></Relationships>
</file>

<file path=ppt/slides/_rels/slide82.xml.rels><?xml version="1.0" encoding="UTF-8" standalone="yes"?>
<Relationships xmlns="http://schemas.openxmlformats.org/package/2006/relationships"><Relationship Id="rId2" Type="http://schemas.openxmlformats.org/officeDocument/2006/relationships/hyperlink" Target="https://www.enecho.meti.go.jp/category/saving_and_new/saving/enterprise/factory/faq/" TargetMode="Externa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179512" y="1628800"/>
            <a:ext cx="8748464" cy="1686225"/>
          </a:xfrm>
        </p:spPr>
        <p:txBody>
          <a:bodyPr/>
          <a:lstStyle/>
          <a:p>
            <a:pPr algn="ctr"/>
            <a:r>
              <a:rPr lang="ja-JP" altLang="ja-JP" sz="3200" b="1" dirty="0">
                <a:latin typeface="Meiryo UI" panose="020B0604030504040204" pitchFamily="50" charset="-128"/>
                <a:ea typeface="Meiryo UI" panose="020B0604030504040204" pitchFamily="50" charset="-128"/>
              </a:rPr>
              <a:t>大阪府気候変動対策の推進に関する条例に基づく</a:t>
            </a:r>
            <a:br>
              <a:rPr lang="en-US" altLang="ja-JP" sz="3200" b="1" dirty="0">
                <a:latin typeface="Meiryo UI" panose="020B0604030504040204" pitchFamily="50" charset="-128"/>
                <a:ea typeface="Meiryo UI" panose="020B0604030504040204" pitchFamily="50" charset="-128"/>
              </a:rPr>
            </a:br>
            <a:r>
              <a:rPr lang="ja-JP" altLang="en-US" sz="3200" b="1" dirty="0">
                <a:latin typeface="Meiryo UI" panose="020B0604030504040204" pitchFamily="50" charset="-128"/>
                <a:ea typeface="Meiryo UI" panose="020B0604030504040204" pitchFamily="50" charset="-128"/>
              </a:rPr>
              <a:t>対策</a:t>
            </a:r>
            <a:r>
              <a:rPr lang="ja-JP" altLang="ja-JP" sz="3200" b="1" dirty="0">
                <a:latin typeface="Meiryo UI" panose="020B0604030504040204" pitchFamily="50" charset="-128"/>
                <a:ea typeface="Meiryo UI" panose="020B0604030504040204" pitchFamily="50" charset="-128"/>
              </a:rPr>
              <a:t>計画書及び実績報告書等</a:t>
            </a:r>
            <a:br>
              <a:rPr lang="ja-JP" altLang="ja-JP" sz="3200" b="1" dirty="0">
                <a:latin typeface="Meiryo UI" panose="020B0604030504040204" pitchFamily="50" charset="-128"/>
                <a:ea typeface="Meiryo UI" panose="020B0604030504040204" pitchFamily="50" charset="-128"/>
              </a:rPr>
            </a:br>
            <a:r>
              <a:rPr lang="ja-JP" altLang="ja-JP" sz="3200" b="1" dirty="0">
                <a:latin typeface="Meiryo UI" panose="020B0604030504040204" pitchFamily="50" charset="-128"/>
                <a:ea typeface="Meiryo UI" panose="020B0604030504040204" pitchFamily="50" charset="-128"/>
              </a:rPr>
              <a:t>届出の手引き</a:t>
            </a:r>
          </a:p>
        </p:txBody>
      </p:sp>
      <p:pic>
        <p:nvPicPr>
          <p:cNvPr id="7" name="Picture 13">
            <a:extLst>
              <a:ext uri="{FF2B5EF4-FFF2-40B4-BE49-F238E27FC236}">
                <a16:creationId xmlns:a16="http://schemas.microsoft.com/office/drawing/2014/main" id="{61E69E31-3FB2-4D2C-8C5D-0AA9E94BA7D4}"/>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334667" y="616369"/>
            <a:ext cx="860400" cy="86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図 7">
            <a:extLst>
              <a:ext uri="{FF2B5EF4-FFF2-40B4-BE49-F238E27FC236}">
                <a16:creationId xmlns:a16="http://schemas.microsoft.com/office/drawing/2014/main" id="{7B35C5B3-B317-45D2-A1A7-DDDD7D5D14E3}"/>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048165" y="613990"/>
            <a:ext cx="858295" cy="8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図 8">
            <a:extLst>
              <a:ext uri="{FF2B5EF4-FFF2-40B4-BE49-F238E27FC236}">
                <a16:creationId xmlns:a16="http://schemas.microsoft.com/office/drawing/2014/main" id="{92165169-5727-4122-B0B0-69956D1B2294}"/>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757717" y="613990"/>
            <a:ext cx="861610" cy="8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図 9">
            <a:extLst>
              <a:ext uri="{FF2B5EF4-FFF2-40B4-BE49-F238E27FC236}">
                <a16:creationId xmlns:a16="http://schemas.microsoft.com/office/drawing/2014/main" id="{56C80187-4930-41A9-AA99-47E13B35432B}"/>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608974" y="613990"/>
            <a:ext cx="861610" cy="8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図 10">
            <a:extLst>
              <a:ext uri="{FF2B5EF4-FFF2-40B4-BE49-F238E27FC236}">
                <a16:creationId xmlns:a16="http://schemas.microsoft.com/office/drawing/2014/main" id="{739C1168-DFAB-4BA3-9156-2D4310529012}"/>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903670" y="615402"/>
            <a:ext cx="858293" cy="858293"/>
          </a:xfrm>
          <a:prstGeom prst="rect">
            <a:avLst/>
          </a:prstGeom>
        </p:spPr>
      </p:pic>
      <p:pic>
        <p:nvPicPr>
          <p:cNvPr id="12" name="図 11">
            <a:extLst>
              <a:ext uri="{FF2B5EF4-FFF2-40B4-BE49-F238E27FC236}">
                <a16:creationId xmlns:a16="http://schemas.microsoft.com/office/drawing/2014/main" id="{8DB71064-1EAC-4001-A5E8-5DBA32A97D78}"/>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6466338" y="616455"/>
            <a:ext cx="860400" cy="860400"/>
          </a:xfrm>
          <a:prstGeom prst="rect">
            <a:avLst/>
          </a:prstGeom>
        </p:spPr>
      </p:pic>
      <p:pic>
        <p:nvPicPr>
          <p:cNvPr id="13" name="図 12">
            <a:extLst>
              <a:ext uri="{FF2B5EF4-FFF2-40B4-BE49-F238E27FC236}">
                <a16:creationId xmlns:a16="http://schemas.microsoft.com/office/drawing/2014/main" id="{E51A4837-1F56-4A03-9C7F-187AA83A4C31}"/>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8192031" y="613252"/>
            <a:ext cx="860400" cy="860400"/>
          </a:xfrm>
          <a:prstGeom prst="rect">
            <a:avLst/>
          </a:prstGeom>
        </p:spPr>
      </p:pic>
      <p:sp>
        <p:nvSpPr>
          <p:cNvPr id="17" name="タイトル 1"/>
          <p:cNvSpPr txBox="1">
            <a:spLocks/>
          </p:cNvSpPr>
          <p:nvPr/>
        </p:nvSpPr>
        <p:spPr>
          <a:xfrm>
            <a:off x="179512" y="4581128"/>
            <a:ext cx="8748464" cy="1800200"/>
          </a:xfrm>
          <a:prstGeom prst="rect">
            <a:avLst/>
          </a:prstGeom>
        </p:spPr>
        <p:txBody>
          <a:bodyPr vert="horz" lIns="91440" tIns="45720" rIns="91440" bIns="45720" rtlCol="0" anchor="b">
            <a:noAutofit/>
          </a:bodyPr>
          <a:lstStyle>
            <a:lvl1pPr algn="l" defTabSz="914400" rtl="0" eaLnBrk="1" latinLnBrk="0" hangingPunct="1">
              <a:spcBef>
                <a:spcPct val="0"/>
              </a:spcBef>
              <a:buNone/>
              <a:defRPr kumimoji="1" sz="5400" kern="1200" cap="all" spc="-100" baseline="0">
                <a:solidFill>
                  <a:schemeClr val="tx2"/>
                </a:solidFill>
                <a:latin typeface="+mj-lt"/>
                <a:ea typeface="+mj-ea"/>
                <a:cs typeface="+mj-cs"/>
              </a:defRPr>
            </a:lvl1pPr>
          </a:lstStyle>
          <a:p>
            <a:pPr algn="ctr"/>
            <a:r>
              <a:rPr lang="ja-JP" altLang="en-US" sz="2800" b="1" dirty="0">
                <a:solidFill>
                  <a:srgbClr val="1F497D"/>
                </a:solidFill>
                <a:latin typeface="Meiryo UI" panose="020B0604030504040204" pitchFamily="50" charset="-128"/>
                <a:ea typeface="Meiryo UI" panose="020B0604030504040204" pitchFamily="50" charset="-128"/>
                <a:cs typeface="Meiryo UI" panose="020B0604030504040204" pitchFamily="50" charset="-128"/>
              </a:rPr>
              <a:t>令和６年５月</a:t>
            </a:r>
            <a:endParaRPr lang="en-US" altLang="ja-JP" sz="2800" b="1" dirty="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a:p>
            <a:pPr algn="ctr"/>
            <a:endParaRPr lang="en-US" altLang="ja-JP" sz="2800" b="1" dirty="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a:p>
            <a:pPr algn="ctr"/>
            <a:r>
              <a:rPr lang="ja-JP" altLang="en-US" sz="2800" b="1" dirty="0">
                <a:solidFill>
                  <a:srgbClr val="1F497D"/>
                </a:solidFill>
                <a:latin typeface="Meiryo UI" panose="020B0604030504040204" pitchFamily="50" charset="-128"/>
                <a:ea typeface="Meiryo UI" panose="020B0604030504040204" pitchFamily="50" charset="-128"/>
                <a:cs typeface="Meiryo UI" panose="020B0604030504040204" pitchFamily="50" charset="-128"/>
              </a:rPr>
              <a:t>大阪府　環境農林水産部</a:t>
            </a:r>
            <a:endParaRPr lang="en-US" altLang="ja-JP" sz="2800" b="1" dirty="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a:p>
            <a:pPr algn="ctr"/>
            <a:r>
              <a:rPr lang="ja-JP" altLang="en-US" sz="2800" b="1" dirty="0">
                <a:solidFill>
                  <a:srgbClr val="1F497D"/>
                </a:solidFill>
                <a:latin typeface="Meiryo UI" panose="020B0604030504040204" pitchFamily="50" charset="-128"/>
                <a:ea typeface="Meiryo UI" panose="020B0604030504040204" pitchFamily="50" charset="-128"/>
                <a:cs typeface="Meiryo UI" panose="020B0604030504040204" pitchFamily="50" charset="-128"/>
              </a:rPr>
              <a:t>脱炭素・エネルギー政策課　</a:t>
            </a:r>
            <a:endParaRPr lang="en-US" altLang="ja-JP" sz="2800" b="1" dirty="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4" name="テキスト ボックス 13">
            <a:extLst>
              <a:ext uri="{FF2B5EF4-FFF2-40B4-BE49-F238E27FC236}">
                <a16:creationId xmlns:a16="http://schemas.microsoft.com/office/drawing/2014/main" id="{E877582E-C9DF-45AE-933F-0800B74F48B3}"/>
              </a:ext>
            </a:extLst>
          </p:cNvPr>
          <p:cNvSpPr txBox="1"/>
          <p:nvPr/>
        </p:nvSpPr>
        <p:spPr>
          <a:xfrm>
            <a:off x="7668344" y="6021288"/>
            <a:ext cx="739433" cy="369332"/>
          </a:xfrm>
          <a:prstGeom prst="rect">
            <a:avLst/>
          </a:prstGeom>
          <a:noFill/>
        </p:spPr>
        <p:txBody>
          <a:bodyPr wrap="none" rtlCol="0">
            <a:spAutoFit/>
          </a:bodyPr>
          <a:lstStyle/>
          <a:p>
            <a:r>
              <a:rPr kumimoji="1" lang="en-US" altLang="ja-JP" dirty="0"/>
              <a:t>Ver.</a:t>
            </a:r>
            <a:r>
              <a:rPr kumimoji="1" lang="ja-JP" altLang="en-US" dirty="0"/>
              <a:t>３</a:t>
            </a:r>
            <a:endParaRPr kumimoji="1" lang="en-US" altLang="ja-JP" dirty="0"/>
          </a:p>
        </p:txBody>
      </p:sp>
    </p:spTree>
    <p:extLst>
      <p:ext uri="{BB962C8B-B14F-4D97-AF65-F5344CB8AC3E}">
        <p14:creationId xmlns:p14="http://schemas.microsoft.com/office/powerpoint/2010/main" val="421092638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スライド番号プレースホルダー 5"/>
          <p:cNvSpPr>
            <a:spLocks noGrp="1"/>
          </p:cNvSpPr>
          <p:nvPr>
            <p:ph type="sldNum" sz="quarter" idx="12"/>
          </p:nvPr>
        </p:nvSpPr>
        <p:spPr/>
        <p:txBody>
          <a:bodyPr/>
          <a:lstStyle/>
          <a:p>
            <a:fld id="{55A7BED7-9510-4C4B-91BA-7696EE92F05C}" type="slidenum">
              <a:rPr kumimoji="1" lang="ja-JP" altLang="en-US" smtClean="0"/>
              <a:t>9</a:t>
            </a:fld>
            <a:endParaRPr kumimoji="1" lang="ja-JP" altLang="en-US" dirty="0"/>
          </a:p>
        </p:txBody>
      </p:sp>
      <p:sp>
        <p:nvSpPr>
          <p:cNvPr id="8" name="テキスト ボックス 7">
            <a:extLst>
              <a:ext uri="{FF2B5EF4-FFF2-40B4-BE49-F238E27FC236}">
                <a16:creationId xmlns:a16="http://schemas.microsoft.com/office/drawing/2014/main" id="{575F40C1-5A85-EECC-6477-57B188ABEBEE}"/>
              </a:ext>
            </a:extLst>
          </p:cNvPr>
          <p:cNvSpPr txBox="1"/>
          <p:nvPr/>
        </p:nvSpPr>
        <p:spPr>
          <a:xfrm>
            <a:off x="0" y="0"/>
            <a:ext cx="8604448" cy="344128"/>
          </a:xfrm>
          <a:prstGeom prst="rect">
            <a:avLst/>
          </a:prstGeom>
          <a:noFill/>
        </p:spPr>
        <p:txBody>
          <a:bodyPr wrap="square" tIns="36000" bIns="0" rtlCol="0">
            <a:spAutoFit/>
          </a:bodyPr>
          <a:lstStyle/>
          <a:p>
            <a:pPr>
              <a:lnSpc>
                <a:spcPts val="2400"/>
              </a:lnSpc>
            </a:pPr>
            <a:r>
              <a:rPr lang="ja-JP" altLang="en-US" sz="20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３　エネルギー使用量及び温室効果ガスの排出量の算定方法</a:t>
            </a:r>
          </a:p>
        </p:txBody>
      </p:sp>
      <p:sp>
        <p:nvSpPr>
          <p:cNvPr id="9" name="Rectangle 2"/>
          <p:cNvSpPr>
            <a:spLocks noChangeArrowheads="1"/>
          </p:cNvSpPr>
          <p:nvPr/>
        </p:nvSpPr>
        <p:spPr bwMode="auto">
          <a:xfrm>
            <a:off x="18767" y="410756"/>
            <a:ext cx="9051756" cy="17081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spAutoFit/>
          </a:bodyPr>
          <a:lstStyle>
            <a:lvl1pPr indent="127000"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ts val="600"/>
              </a:spcAft>
              <a:buClrTx/>
              <a:buSzTx/>
              <a:buFontTx/>
              <a:buNone/>
              <a:tabLst/>
            </a:pPr>
            <a:r>
              <a:rPr kumimoji="0" lang="ja-JP" altLang="ja-JP" sz="2000" b="1" i="0" u="none" strike="noStrike" cap="none" normalizeH="0" baseline="0" dirty="0">
                <a:ln>
                  <a:noFill/>
                </a:ln>
                <a:effectLst/>
                <a:latin typeface="Meiryo UI" panose="020B0604030504040204" pitchFamily="50" charset="-128"/>
                <a:ea typeface="Meiryo UI" panose="020B0604030504040204" pitchFamily="50" charset="-128"/>
                <a:cs typeface="Times New Roman" panose="02020603050405020304" pitchFamily="18" charset="0"/>
              </a:rPr>
              <a:t> </a:t>
            </a:r>
            <a:r>
              <a:rPr kumimoji="0" lang="en-US" altLang="ja-JP" sz="2000" b="1" i="0" u="none" strike="noStrike" cap="none" normalizeH="0" baseline="0" dirty="0">
                <a:ln>
                  <a:noFill/>
                </a:ln>
                <a:effectLst/>
                <a:latin typeface="Meiryo UI" panose="020B0604030504040204" pitchFamily="50" charset="-128"/>
                <a:ea typeface="Meiryo UI" panose="020B0604030504040204" pitchFamily="50" charset="-128"/>
                <a:cs typeface="Times New Roman" panose="02020603050405020304" pitchFamily="18" charset="0"/>
              </a:rPr>
              <a:t>(2)</a:t>
            </a:r>
            <a:r>
              <a:rPr kumimoji="0" lang="ja-JP" altLang="en-US" sz="2000" b="1" i="0" u="none" strike="noStrike" cap="none" normalizeH="0" baseline="0" dirty="0">
                <a:ln>
                  <a:noFill/>
                </a:ln>
                <a:effectLst/>
                <a:latin typeface="Meiryo UI" panose="020B0604030504040204" pitchFamily="50" charset="-128"/>
                <a:ea typeface="Meiryo UI" panose="020B0604030504040204" pitchFamily="50" charset="-128"/>
                <a:cs typeface="Times New Roman" panose="02020603050405020304" pitchFamily="18" charset="0"/>
              </a:rPr>
              <a:t>温室効果ガスの排出量の算定</a:t>
            </a:r>
            <a:endParaRPr kumimoji="0" lang="en-US" altLang="ja-JP" sz="2000" b="1" i="0" u="none" strike="noStrike" cap="none" normalizeH="0" baseline="0" dirty="0">
              <a:ln>
                <a:noFill/>
              </a:ln>
              <a:effectLst/>
              <a:latin typeface="Meiryo UI" panose="020B0604030504040204" pitchFamily="50" charset="-128"/>
              <a:ea typeface="Meiryo UI" panose="020B0604030504040204" pitchFamily="50" charset="-128"/>
              <a:cs typeface="Times New Roman" panose="02020603050405020304" pitchFamily="18" charset="0"/>
            </a:endParaRPr>
          </a:p>
          <a:p>
            <a:pPr lvl="0" indent="0">
              <a:spcAft>
                <a:spcPts val="0"/>
              </a:spcAft>
            </a:pPr>
            <a:r>
              <a:rPr kumimoji="0" lang="ja-JP" altLang="en-US" sz="1600" dirty="0">
                <a:latin typeface="Meiryo UI" panose="020B0604030504040204" pitchFamily="50" charset="-128"/>
                <a:ea typeface="Meiryo UI" panose="020B0604030504040204" pitchFamily="50" charset="-128"/>
                <a:cs typeface="Times New Roman" panose="02020603050405020304" pitchFamily="18" charset="0"/>
              </a:rPr>
              <a:t>　</a:t>
            </a:r>
            <a:r>
              <a:rPr kumimoji="0" lang="en-US" altLang="ja-JP" sz="1600" dirty="0">
                <a:latin typeface="Meiryo UI" panose="020B0604030504040204" pitchFamily="50" charset="-128"/>
                <a:ea typeface="Meiryo UI" panose="020B0604030504040204" pitchFamily="50" charset="-128"/>
                <a:cs typeface="Times New Roman" panose="02020603050405020304" pitchFamily="18" charset="0"/>
              </a:rPr>
              <a:t>3</a:t>
            </a:r>
            <a:r>
              <a:rPr kumimoji="0" lang="ja-JP" altLang="en-US" sz="1600" dirty="0">
                <a:latin typeface="Meiryo UI" panose="020B0604030504040204" pitchFamily="50" charset="-128"/>
                <a:ea typeface="Meiryo UI" panose="020B0604030504040204" pitchFamily="50" charset="-128"/>
                <a:cs typeface="Times New Roman" panose="02020603050405020304" pitchFamily="18" charset="0"/>
              </a:rPr>
              <a:t>の（</a:t>
            </a:r>
            <a:r>
              <a:rPr kumimoji="0" lang="en-US" altLang="ja-JP" sz="1600" dirty="0">
                <a:latin typeface="Meiryo UI" panose="020B0604030504040204" pitchFamily="50" charset="-128"/>
                <a:ea typeface="Meiryo UI" panose="020B0604030504040204" pitchFamily="50" charset="-128"/>
                <a:cs typeface="Times New Roman" panose="02020603050405020304" pitchFamily="18" charset="0"/>
              </a:rPr>
              <a:t>1</a:t>
            </a:r>
            <a:r>
              <a:rPr kumimoji="0" lang="ja-JP" altLang="en-US" sz="1600" dirty="0">
                <a:latin typeface="Meiryo UI" panose="020B0604030504040204" pitchFamily="50" charset="-128"/>
                <a:ea typeface="Meiryo UI" panose="020B0604030504040204" pitchFamily="50" charset="-128"/>
                <a:cs typeface="Times New Roman" panose="02020603050405020304" pitchFamily="18" charset="0"/>
              </a:rPr>
              <a:t>）にて算定したエネルギー使用量をもとに、</a:t>
            </a:r>
            <a:r>
              <a:rPr kumimoji="0" lang="zh-TW" altLang="en-US" sz="1600" dirty="0">
                <a:latin typeface="Meiryo UI" panose="020B0604030504040204" pitchFamily="50" charset="-128"/>
                <a:ea typeface="Meiryo UI" panose="020B0604030504040204" pitchFamily="50" charset="-128"/>
                <a:cs typeface="Times New Roman" panose="02020603050405020304" pitchFamily="18" charset="0"/>
              </a:rPr>
              <a:t>気候変動対策指針</a:t>
            </a:r>
            <a:r>
              <a:rPr kumimoji="0" lang="ja-JP" altLang="en-US" sz="1600" dirty="0">
                <a:latin typeface="Meiryo UI" panose="020B0604030504040204" pitchFamily="50" charset="-128"/>
                <a:ea typeface="Meiryo UI" panose="020B0604030504040204" pitchFamily="50" charset="-128"/>
                <a:cs typeface="Times New Roman" panose="02020603050405020304" pitchFamily="18" charset="0"/>
              </a:rPr>
              <a:t>において定めた算定方法でエネルギー起源の二酸化炭素排出量の算定を行います。（気候変動対策指針</a:t>
            </a:r>
            <a:r>
              <a:rPr kumimoji="0" lang="en-US" altLang="ja-JP" sz="1600" dirty="0">
                <a:latin typeface="Meiryo UI" panose="020B0604030504040204" pitchFamily="50" charset="-128"/>
                <a:ea typeface="Meiryo UI" panose="020B0604030504040204" pitchFamily="50" charset="-128"/>
                <a:cs typeface="Times New Roman" panose="02020603050405020304" pitchFamily="18" charset="0"/>
              </a:rPr>
              <a:t>P.4</a:t>
            </a:r>
            <a:r>
              <a:rPr kumimoji="0" lang="ja-JP" altLang="en-US" sz="1600" dirty="0">
                <a:latin typeface="Meiryo UI" panose="020B0604030504040204" pitchFamily="50" charset="-128"/>
                <a:ea typeface="Meiryo UI" panose="020B0604030504040204" pitchFamily="50" charset="-128"/>
                <a:cs typeface="Times New Roman" panose="02020603050405020304" pitchFamily="18" charset="0"/>
              </a:rPr>
              <a:t>～</a:t>
            </a:r>
            <a:r>
              <a:rPr kumimoji="0" lang="en-US" altLang="ja-JP" sz="1600" dirty="0">
                <a:latin typeface="Meiryo UI" panose="020B0604030504040204" pitchFamily="50" charset="-128"/>
                <a:ea typeface="Meiryo UI" panose="020B0604030504040204" pitchFamily="50" charset="-128"/>
                <a:cs typeface="Times New Roman" panose="02020603050405020304" pitchFamily="18" charset="0"/>
              </a:rPr>
              <a:t>5</a:t>
            </a:r>
            <a:r>
              <a:rPr kumimoji="0" lang="ja-JP" altLang="en-US" sz="1600" dirty="0">
                <a:latin typeface="Meiryo UI" panose="020B0604030504040204" pitchFamily="50" charset="-128"/>
                <a:ea typeface="Meiryo UI" panose="020B0604030504040204" pitchFamily="50" charset="-128"/>
                <a:cs typeface="Times New Roman" panose="02020603050405020304" pitchFamily="18" charset="0"/>
              </a:rPr>
              <a:t>）</a:t>
            </a:r>
            <a:endParaRPr kumimoji="0" lang="en-US" altLang="ja-JP" sz="1600" dirty="0">
              <a:latin typeface="Meiryo UI" panose="020B0604030504040204" pitchFamily="50" charset="-128"/>
              <a:ea typeface="Meiryo UI" panose="020B0604030504040204" pitchFamily="50" charset="-128"/>
              <a:cs typeface="Times New Roman" panose="02020603050405020304" pitchFamily="18" charset="0"/>
            </a:endParaRPr>
          </a:p>
          <a:p>
            <a:pPr lvl="0" indent="0">
              <a:spcAft>
                <a:spcPts val="0"/>
              </a:spcAft>
            </a:pPr>
            <a:r>
              <a:rPr kumimoji="0" lang="ja-JP" altLang="en-US" sz="1600" dirty="0">
                <a:latin typeface="Meiryo UI" panose="020B0604030504040204" pitchFamily="50" charset="-128"/>
                <a:ea typeface="Meiryo UI" panose="020B0604030504040204" pitchFamily="50" charset="-128"/>
                <a:cs typeface="Times New Roman" panose="02020603050405020304" pitchFamily="18" charset="0"/>
              </a:rPr>
              <a:t>　エネルギー起源以外の温室効果ガスの排出量については、事業活動による温室効果ガス種ごとの排出量の多寡等を勘案して、温室効果ガス種を選択します。</a:t>
            </a:r>
          </a:p>
          <a:p>
            <a:pPr lvl="0" indent="0">
              <a:spcAft>
                <a:spcPts val="0"/>
              </a:spcAft>
            </a:pPr>
            <a:r>
              <a:rPr kumimoji="0" lang="ja-JP" altLang="en-US" sz="1600" dirty="0">
                <a:latin typeface="Meiryo UI" panose="020B0604030504040204" pitchFamily="50" charset="-128"/>
                <a:ea typeface="Meiryo UI" panose="020B0604030504040204" pitchFamily="50" charset="-128"/>
                <a:cs typeface="Times New Roman" panose="02020603050405020304" pitchFamily="18" charset="0"/>
              </a:rPr>
              <a:t>　温室効果ガスの排出量の算定期間は、</a:t>
            </a:r>
            <a:r>
              <a:rPr kumimoji="0" lang="ja-JP" altLang="en-US" sz="1600" dirty="0">
                <a:solidFill>
                  <a:srgbClr val="FF0000"/>
                </a:solidFill>
                <a:latin typeface="Meiryo UI" panose="020B0604030504040204" pitchFamily="50" charset="-128"/>
                <a:ea typeface="Meiryo UI" panose="020B0604030504040204" pitchFamily="50" charset="-128"/>
                <a:cs typeface="Times New Roman" panose="02020603050405020304" pitchFamily="18" charset="0"/>
              </a:rPr>
              <a:t>届出対象年度（４月１日から３月３１日まで）</a:t>
            </a:r>
            <a:r>
              <a:rPr kumimoji="0" lang="ja-JP" altLang="en-US" sz="1600" dirty="0">
                <a:latin typeface="Meiryo UI" panose="020B0604030504040204" pitchFamily="50" charset="-128"/>
                <a:ea typeface="Meiryo UI" panose="020B0604030504040204" pitchFamily="50" charset="-128"/>
                <a:cs typeface="Times New Roman" panose="02020603050405020304" pitchFamily="18" charset="0"/>
              </a:rPr>
              <a:t>とします。</a:t>
            </a:r>
          </a:p>
        </p:txBody>
      </p:sp>
      <p:sp>
        <p:nvSpPr>
          <p:cNvPr id="4" name="Rectangle 1"/>
          <p:cNvSpPr>
            <a:spLocks noChangeArrowheads="1"/>
          </p:cNvSpPr>
          <p:nvPr/>
        </p:nvSpPr>
        <p:spPr bwMode="auto">
          <a:xfrm>
            <a:off x="18767" y="2470244"/>
            <a:ext cx="9051755" cy="32932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spAutoFit/>
          </a:bodyPr>
          <a:lstStyle>
            <a:lvl1pPr indent="107950"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600" b="1" i="0" u="none" strike="noStrike" cap="none" normalizeH="0" baseline="0" dirty="0">
                <a:ln>
                  <a:noFill/>
                </a:ln>
                <a:solidFill>
                  <a:srgbClr val="0D0D0D"/>
                </a:solidFill>
                <a:effectLst/>
                <a:latin typeface="Meiryo UI" panose="020B0604030504040204" pitchFamily="50" charset="-128"/>
                <a:ea typeface="Meiryo UI" panose="020B0604030504040204" pitchFamily="50" charset="-128"/>
                <a:cs typeface="Times New Roman" panose="02020603050405020304" pitchFamily="18" charset="0"/>
              </a:rPr>
              <a:t>■温室効果ガス総排出量について</a:t>
            </a:r>
            <a:endParaRPr kumimoji="0" lang="ja-JP" altLang="ja-JP" sz="1600" b="1"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endParaRPr>
          </a:p>
          <a:p>
            <a:pPr marL="0" marR="0" lvl="0" indent="107950" algn="l" defTabSz="914400" rtl="0" eaLnBrk="0" fontAlgn="base" latinLnBrk="0" hangingPunct="0">
              <a:lnSpc>
                <a:spcPct val="100000"/>
              </a:lnSpc>
              <a:spcBef>
                <a:spcPct val="0"/>
              </a:spcBef>
              <a:spcAft>
                <a:spcPct val="0"/>
              </a:spcAft>
              <a:buClrTx/>
              <a:buSzTx/>
              <a:buFontTx/>
              <a:buNone/>
              <a:tabLst/>
            </a:pPr>
            <a:r>
              <a:rPr kumimoji="0" lang="ja-JP" altLang="ja-JP" sz="1600" b="0" i="0" u="none" strike="noStrike" cap="none" normalizeH="0" baseline="0" dirty="0">
                <a:ln>
                  <a:noFill/>
                </a:ln>
                <a:solidFill>
                  <a:srgbClr val="0D0D0D"/>
                </a:solidFill>
                <a:effectLst/>
                <a:latin typeface="Meiryo UI" panose="020B0604030504040204" pitchFamily="50" charset="-128"/>
                <a:ea typeface="Meiryo UI" panose="020B0604030504040204" pitchFamily="50" charset="-128"/>
                <a:cs typeface="Times New Roman" panose="02020603050405020304" pitchFamily="18" charset="0"/>
              </a:rPr>
              <a:t>対策計画書、実績報告書における温室効果ガス総排出量は、事業活動に伴う温室効果ガス排出量から経済的手法を活用した温室効果ガスの排出抑制対策による排出削減量を差し引いたもの</a:t>
            </a:r>
            <a:r>
              <a:rPr kumimoji="0" lang="ja-JP" altLang="ja-JP" sz="16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です。削減率や排出原単位についても、この温室効果ガス総排出量をもとに算定します。</a:t>
            </a:r>
            <a:endParaRPr kumimoji="0" lang="en-US" altLang="ja-JP" sz="1600" dirty="0">
              <a:latin typeface="Meiryo UI" panose="020B0604030504040204" pitchFamily="50" charset="-128"/>
              <a:ea typeface="Meiryo UI" panose="020B0604030504040204" pitchFamily="50" charset="-128"/>
              <a:cs typeface="Times New Roman" panose="02020603050405020304" pitchFamily="18" charset="0"/>
            </a:endParaRPr>
          </a:p>
          <a:p>
            <a:pPr marL="0" marR="0" lvl="0" indent="107950" algn="l" defTabSz="914400" rtl="0" eaLnBrk="0" fontAlgn="base" latinLnBrk="0" hangingPunct="0">
              <a:lnSpc>
                <a:spcPct val="100000"/>
              </a:lnSpc>
              <a:spcBef>
                <a:spcPct val="0"/>
              </a:spcBef>
              <a:spcAft>
                <a:spcPct val="0"/>
              </a:spcAft>
              <a:buClrTx/>
              <a:buSzTx/>
              <a:buFontTx/>
              <a:buNone/>
              <a:tabLst/>
            </a:pPr>
            <a:endParaRPr kumimoji="0" lang="en-US" altLang="ja-JP" sz="16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p>
            <a:pPr marL="0" marR="0" lvl="0" indent="107950" algn="l" defTabSz="914400" rtl="0" eaLnBrk="0" fontAlgn="base" latinLnBrk="0" hangingPunct="0">
              <a:lnSpc>
                <a:spcPct val="100000"/>
              </a:lnSpc>
              <a:spcBef>
                <a:spcPct val="0"/>
              </a:spcBef>
              <a:spcAft>
                <a:spcPct val="0"/>
              </a:spcAft>
              <a:buClrTx/>
              <a:buSzTx/>
              <a:buFontTx/>
              <a:buNone/>
              <a:tabLst/>
            </a:pPr>
            <a:endParaRPr kumimoji="0" lang="ja-JP" altLang="ja-JP" sz="16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600" b="1" i="0" u="none" strike="noStrike" cap="none" normalizeH="0" baseline="0" dirty="0">
                <a:ln>
                  <a:noFill/>
                </a:ln>
                <a:solidFill>
                  <a:srgbClr val="0D0D0D"/>
                </a:solidFill>
                <a:effectLst/>
                <a:latin typeface="Meiryo UI" panose="020B0604030504040204" pitchFamily="50" charset="-128"/>
                <a:ea typeface="Meiryo UI" panose="020B0604030504040204" pitchFamily="50" charset="-128"/>
                <a:cs typeface="Times New Roman" panose="02020603050405020304" pitchFamily="18" charset="0"/>
              </a:rPr>
              <a:t>■温室効果ガスの排出係数について</a:t>
            </a:r>
            <a:endParaRPr kumimoji="0" lang="ja-JP" altLang="ja-JP" sz="1600" b="1"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endParaRPr>
          </a:p>
          <a:p>
            <a:pPr lvl="0"/>
            <a:r>
              <a:rPr kumimoji="0" lang="ja-JP" altLang="ja-JP" sz="1600" b="0" i="0" u="none" strike="noStrike" cap="none" normalizeH="0" baseline="0" dirty="0">
                <a:ln>
                  <a:noFill/>
                </a:ln>
                <a:solidFill>
                  <a:srgbClr val="0D0D0D"/>
                </a:solidFill>
                <a:effectLst/>
                <a:latin typeface="Meiryo UI" panose="020B0604030504040204" pitchFamily="50" charset="-128"/>
                <a:ea typeface="Meiryo UI" panose="020B0604030504040204" pitchFamily="50" charset="-128"/>
                <a:cs typeface="Times New Roman" panose="02020603050405020304" pitchFamily="18" charset="0"/>
              </a:rPr>
              <a:t>エネルギー起源の二酸化炭素排出量の算定は</a:t>
            </a:r>
            <a:r>
              <a:rPr kumimoji="0" lang="zh-TW" altLang="en-US" sz="1600" dirty="0">
                <a:solidFill>
                  <a:srgbClr val="0D0D0D"/>
                </a:solidFill>
                <a:latin typeface="Meiryo UI" panose="020B0604030504040204" pitchFamily="50" charset="-128"/>
                <a:ea typeface="Meiryo UI" panose="020B0604030504040204" pitchFamily="50" charset="-128"/>
                <a:cs typeface="Times New Roman" panose="02020603050405020304" pitchFamily="18" charset="0"/>
              </a:rPr>
              <a:t>気候変動対策指針</a:t>
            </a:r>
            <a:r>
              <a:rPr kumimoji="0" lang="ja-JP" altLang="ja-JP" sz="1600" b="0" i="0" u="none" strike="noStrike" cap="none" normalizeH="0" baseline="0" dirty="0">
                <a:ln>
                  <a:noFill/>
                </a:ln>
                <a:solidFill>
                  <a:srgbClr val="0D0D0D"/>
                </a:solidFill>
                <a:effectLst/>
                <a:latin typeface="Meiryo UI" panose="020B0604030504040204" pitchFamily="50" charset="-128"/>
                <a:ea typeface="Meiryo UI" panose="020B0604030504040204" pitchFamily="50" charset="-128"/>
                <a:cs typeface="Times New Roman" panose="02020603050405020304" pitchFamily="18" charset="0"/>
              </a:rPr>
              <a:t>別表第２の排出係数、エネルギー起源の二酸化炭素以外の排出量の算定は「地球温暖化対策の推進に関する法律施行令」の算定方法に示される排出係数等をそれぞれ用い</a:t>
            </a:r>
            <a:r>
              <a:rPr kumimoji="0" lang="ja-JP" altLang="ja-JP" sz="1600" b="0" i="0" u="none" strike="noStrike" cap="none" normalizeH="0" baseline="0" dirty="0">
                <a:ln>
                  <a:noFill/>
                </a:ln>
                <a:solidFill>
                  <a:srgbClr val="000000"/>
                </a:solidFill>
                <a:effectLst/>
                <a:latin typeface="Meiryo UI" panose="020B0604030504040204" pitchFamily="50" charset="-128"/>
                <a:ea typeface="Meiryo UI" panose="020B0604030504040204" pitchFamily="50" charset="-128"/>
                <a:cs typeface="Times New Roman" panose="02020603050405020304" pitchFamily="18" charset="0"/>
              </a:rPr>
              <a:t>ます</a:t>
            </a:r>
            <a:r>
              <a:rPr kumimoji="0" lang="ja-JP" altLang="ja-JP" sz="16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a:t>
            </a:r>
            <a:endParaRPr kumimoji="0" lang="en-US" altLang="ja-JP" sz="16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p>
            <a:pPr lvl="0"/>
            <a:r>
              <a:rPr kumimoji="0" lang="ja-JP" altLang="ja-JP" sz="1600" b="0" i="0" u="none" strike="noStrike" cap="none" normalizeH="0" baseline="0" dirty="0">
                <a:ln>
                  <a:noFill/>
                </a:ln>
                <a:solidFill>
                  <a:srgbClr val="000000"/>
                </a:solidFill>
                <a:effectLst/>
                <a:latin typeface="Meiryo UI" panose="020B0604030504040204" pitchFamily="50" charset="-128"/>
                <a:ea typeface="Meiryo UI" panose="020B0604030504040204" pitchFamily="50" charset="-128"/>
                <a:cs typeface="Times New Roman" panose="02020603050405020304" pitchFamily="18" charset="0"/>
              </a:rPr>
              <a:t>これらの係数と実態が異なる場合や、</a:t>
            </a:r>
            <a:r>
              <a:rPr kumimoji="0" lang="zh-TW" altLang="en-US" sz="1600" dirty="0">
                <a:solidFill>
                  <a:srgbClr val="000000"/>
                </a:solidFill>
                <a:latin typeface="Meiryo UI" panose="020B0604030504040204" pitchFamily="50" charset="-128"/>
                <a:ea typeface="Meiryo UI" panose="020B0604030504040204" pitchFamily="50" charset="-128"/>
                <a:cs typeface="Times New Roman" panose="02020603050405020304" pitchFamily="18" charset="0"/>
              </a:rPr>
              <a:t>気候変動対策指針</a:t>
            </a:r>
            <a:r>
              <a:rPr kumimoji="0" lang="ja-JP" altLang="ja-JP" sz="1600" b="0" i="0" u="none" strike="noStrike" cap="none" normalizeH="0" baseline="0" dirty="0">
                <a:ln>
                  <a:noFill/>
                </a:ln>
                <a:solidFill>
                  <a:srgbClr val="000000"/>
                </a:solidFill>
                <a:effectLst/>
                <a:latin typeface="Meiryo UI" panose="020B0604030504040204" pitchFamily="50" charset="-128"/>
                <a:ea typeface="Meiryo UI" panose="020B0604030504040204" pitchFamily="50" charset="-128"/>
                <a:cs typeface="Times New Roman" panose="02020603050405020304" pitchFamily="18" charset="0"/>
              </a:rPr>
              <a:t>別表第２に示されていないエネルギー種類の排出係数を用いる場合は、実測等に基づいて別に排出係数を設定することができます。その場合には、設定方法等についての根拠資料を添付してください。</a:t>
            </a:r>
            <a:endParaRPr kumimoji="0" lang="en-US" altLang="ja-JP" sz="1600" b="0" i="0" u="none" strike="noStrike" cap="none" normalizeH="0" baseline="0" dirty="0">
              <a:ln>
                <a:noFill/>
              </a:ln>
              <a:solidFill>
                <a:srgbClr val="000000"/>
              </a:solidFill>
              <a:effectLst/>
              <a:latin typeface="Meiryo UI" panose="020B0604030504040204" pitchFamily="50" charset="-128"/>
              <a:ea typeface="Meiryo UI" panose="020B0604030504040204" pitchFamily="50" charset="-128"/>
              <a:cs typeface="Times New Roman" panose="02020603050405020304" pitchFamily="18" charset="0"/>
            </a:endParaRPr>
          </a:p>
        </p:txBody>
      </p:sp>
    </p:spTree>
    <p:extLst>
      <p:ext uri="{BB962C8B-B14F-4D97-AF65-F5344CB8AC3E}">
        <p14:creationId xmlns:p14="http://schemas.microsoft.com/office/powerpoint/2010/main" val="230168108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1"/>
          <p:cNvSpPr>
            <a:spLocks noChangeArrowheads="1"/>
          </p:cNvSpPr>
          <p:nvPr/>
        </p:nvSpPr>
        <p:spPr bwMode="auto">
          <a:xfrm>
            <a:off x="101595" y="476672"/>
            <a:ext cx="9006909" cy="60016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600" b="0" i="0" u="none" strike="noStrike" cap="none" normalizeH="0" baseline="0" dirty="0">
                <a:ln>
                  <a:noFill/>
                </a:ln>
                <a:solidFill>
                  <a:srgbClr val="0D0D0D"/>
                </a:solidFill>
                <a:effectLst/>
                <a:latin typeface="Meiryo UI" panose="020B0604030504040204" pitchFamily="50" charset="-128"/>
                <a:ea typeface="Meiryo UI" panose="020B0604030504040204" pitchFamily="50" charset="-128"/>
                <a:cs typeface="Times New Roman" panose="02020603050405020304" pitchFamily="18" charset="0"/>
              </a:rPr>
              <a:t>■温室効果ガス種の選択について</a:t>
            </a:r>
            <a:endParaRPr kumimoji="0" lang="ja-JP" altLang="ja-JP" sz="16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en-US" sz="1600" b="0" i="0" u="none" strike="noStrike" cap="none" normalizeH="0" baseline="0" dirty="0">
                <a:ln>
                  <a:noFill/>
                </a:ln>
                <a:solidFill>
                  <a:srgbClr val="0D0D0D"/>
                </a:solidFill>
                <a:effectLst/>
                <a:latin typeface="Meiryo UI" panose="020B0604030504040204" pitchFamily="50" charset="-128"/>
                <a:ea typeface="Meiryo UI" panose="020B0604030504040204" pitchFamily="50" charset="-128"/>
                <a:cs typeface="Times New Roman" panose="02020603050405020304" pitchFamily="18" charset="0"/>
              </a:rPr>
              <a:t>　本条例で定める</a:t>
            </a:r>
            <a:r>
              <a:rPr kumimoji="0" lang="ja-JP" altLang="ja-JP" sz="1600" b="0" i="0" u="none" strike="noStrike" cap="none" normalizeH="0" baseline="0" dirty="0">
                <a:ln>
                  <a:noFill/>
                </a:ln>
                <a:solidFill>
                  <a:srgbClr val="0D0D0D"/>
                </a:solidFill>
                <a:effectLst/>
                <a:latin typeface="Meiryo UI" panose="020B0604030504040204" pitchFamily="50" charset="-128"/>
                <a:ea typeface="Meiryo UI" panose="020B0604030504040204" pitchFamily="50" charset="-128"/>
                <a:cs typeface="Times New Roman" panose="02020603050405020304" pitchFamily="18" charset="0"/>
              </a:rPr>
              <a:t>温室効果ガス</a:t>
            </a:r>
            <a:r>
              <a:rPr kumimoji="0" lang="ja-JP" altLang="en-US" sz="1600" dirty="0">
                <a:solidFill>
                  <a:srgbClr val="0D0D0D"/>
                </a:solidFill>
                <a:latin typeface="Meiryo UI" panose="020B0604030504040204" pitchFamily="50" charset="-128"/>
                <a:ea typeface="Meiryo UI" panose="020B0604030504040204" pitchFamily="50" charset="-128"/>
                <a:cs typeface="Times New Roman" panose="02020603050405020304" pitchFamily="18" charset="0"/>
              </a:rPr>
              <a:t>種</a:t>
            </a:r>
            <a:r>
              <a:rPr kumimoji="0" lang="ja-JP" altLang="ja-JP" sz="1600" b="0" i="0" u="none" strike="noStrike" cap="none" normalizeH="0" baseline="0" dirty="0">
                <a:ln>
                  <a:noFill/>
                </a:ln>
                <a:solidFill>
                  <a:srgbClr val="0D0D0D"/>
                </a:solidFill>
                <a:effectLst/>
                <a:latin typeface="Meiryo UI" panose="020B0604030504040204" pitchFamily="50" charset="-128"/>
                <a:ea typeface="Meiryo UI" panose="020B0604030504040204" pitchFamily="50" charset="-128"/>
                <a:cs typeface="Times New Roman" panose="02020603050405020304" pitchFamily="18" charset="0"/>
              </a:rPr>
              <a:t>は、下表に示す７種類の物質</a:t>
            </a:r>
            <a:r>
              <a:rPr kumimoji="0" lang="ja-JP" altLang="en-US" sz="1600" b="0" i="0" u="none" strike="noStrike" cap="none" normalizeH="0" baseline="0" dirty="0">
                <a:ln>
                  <a:noFill/>
                </a:ln>
                <a:solidFill>
                  <a:srgbClr val="0D0D0D"/>
                </a:solidFill>
                <a:effectLst/>
                <a:latin typeface="Meiryo UI" panose="020B0604030504040204" pitchFamily="50" charset="-128"/>
                <a:ea typeface="Meiryo UI" panose="020B0604030504040204" pitchFamily="50" charset="-128"/>
                <a:cs typeface="Times New Roman" panose="02020603050405020304" pitchFamily="18" charset="0"/>
              </a:rPr>
              <a:t>としておりますが、</a:t>
            </a:r>
            <a:r>
              <a:rPr kumimoji="0" lang="ja-JP" altLang="ja-JP" sz="1600" b="0" i="0" u="none" strike="noStrike" cap="none" normalizeH="0" baseline="0" dirty="0">
                <a:ln>
                  <a:noFill/>
                </a:ln>
                <a:solidFill>
                  <a:srgbClr val="0D0D0D"/>
                </a:solidFill>
                <a:effectLst/>
                <a:latin typeface="Meiryo UI" panose="020B0604030504040204" pitchFamily="50" charset="-128"/>
                <a:ea typeface="Meiryo UI" panose="020B0604030504040204" pitchFamily="50" charset="-128"/>
                <a:cs typeface="Times New Roman" panose="02020603050405020304" pitchFamily="18" charset="0"/>
              </a:rPr>
              <a:t>エネルギー起源の二酸化炭素</a:t>
            </a:r>
            <a:r>
              <a:rPr kumimoji="0" lang="ja-JP" altLang="en-US" sz="1600" dirty="0">
                <a:solidFill>
                  <a:srgbClr val="0D0D0D"/>
                </a:solidFill>
                <a:latin typeface="Meiryo UI" panose="020B0604030504040204" pitchFamily="50" charset="-128"/>
                <a:ea typeface="Meiryo UI" panose="020B0604030504040204" pitchFamily="50" charset="-128"/>
                <a:cs typeface="Times New Roman" panose="02020603050405020304" pitchFamily="18" charset="0"/>
              </a:rPr>
              <a:t>については、排出量に関わらず算定いただく必要があります。ただし、事業活動による温室効果ガス種ごとの排出量が一定量（１</a:t>
            </a:r>
            <a:r>
              <a:rPr kumimoji="0" lang="en-US" altLang="ja-JP" sz="1600" dirty="0">
                <a:solidFill>
                  <a:srgbClr val="0D0D0D"/>
                </a:solidFill>
                <a:latin typeface="Meiryo UI" panose="020B0604030504040204" pitchFamily="50" charset="-128"/>
                <a:ea typeface="Meiryo UI" panose="020B0604030504040204" pitchFamily="50" charset="-128"/>
                <a:cs typeface="Times New Roman" panose="02020603050405020304" pitchFamily="18" charset="0"/>
              </a:rPr>
              <a:t>t-CO₂</a:t>
            </a:r>
            <a:r>
              <a:rPr kumimoji="0" lang="ja-JP" altLang="en-US" sz="1600" dirty="0">
                <a:solidFill>
                  <a:srgbClr val="0D0D0D"/>
                </a:solidFill>
                <a:latin typeface="Meiryo UI" panose="020B0604030504040204" pitchFamily="50" charset="-128"/>
                <a:ea typeface="Meiryo UI" panose="020B0604030504040204" pitchFamily="50" charset="-128"/>
                <a:cs typeface="Times New Roman" panose="02020603050405020304" pitchFamily="18" charset="0"/>
              </a:rPr>
              <a:t>）以下であるエネルギー起源以外の温室効果ガスの排出量については、報告等に含めていただく必要はありません。なお、</a:t>
            </a:r>
            <a:r>
              <a:rPr kumimoji="0" lang="en-US" altLang="ja-JP" sz="1600" dirty="0">
                <a:solidFill>
                  <a:srgbClr val="0D0D0D"/>
                </a:solidFill>
                <a:latin typeface="Meiryo UI" panose="020B0604030504040204" pitchFamily="50" charset="-128"/>
                <a:ea typeface="Meiryo UI" panose="020B0604030504040204" pitchFamily="50" charset="-128"/>
                <a:cs typeface="Times New Roman" panose="02020603050405020304" pitchFamily="18" charset="0"/>
              </a:rPr>
              <a:t>FCC</a:t>
            </a:r>
            <a:r>
              <a:rPr kumimoji="0" lang="ja-JP" altLang="en-US" sz="1600" dirty="0">
                <a:solidFill>
                  <a:srgbClr val="0D0D0D"/>
                </a:solidFill>
                <a:latin typeface="Meiryo UI" panose="020B0604030504040204" pitchFamily="50" charset="-128"/>
                <a:ea typeface="Meiryo UI" panose="020B0604030504040204" pitchFamily="50" charset="-128"/>
                <a:cs typeface="Times New Roman" panose="02020603050405020304" pitchFamily="18" charset="0"/>
              </a:rPr>
              <a:t>コーク、廃プラスチック類から製造された燃料炭化水素油は非エネルギー起源二酸化炭素に含めることとします。</a:t>
            </a:r>
            <a:endParaRPr kumimoji="0" lang="en-US" altLang="ja-JP" sz="1600" dirty="0">
              <a:solidFill>
                <a:srgbClr val="0D0D0D"/>
              </a:solidFill>
              <a:latin typeface="Meiryo UI" panose="020B0604030504040204" pitchFamily="50" charset="-128"/>
              <a:ea typeface="Meiryo UI" panose="020B0604030504040204" pitchFamily="50" charset="-128"/>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ja-JP" sz="1600" dirty="0">
              <a:solidFill>
                <a:srgbClr val="0D0D0D"/>
              </a:solidFill>
              <a:latin typeface="Meiryo UI" panose="020B0604030504040204" pitchFamily="50" charset="-128"/>
              <a:ea typeface="Meiryo UI" panose="020B0604030504040204" pitchFamily="50" charset="-128"/>
              <a:cs typeface="Times New Roman" panose="02020603050405020304" pitchFamily="18" charset="0"/>
            </a:endParaRPr>
          </a:p>
          <a:p>
            <a:pPr lvl="0"/>
            <a:endParaRPr kumimoji="0" lang="en-US" altLang="ja-JP" sz="1600" dirty="0">
              <a:solidFill>
                <a:srgbClr val="0D0D0D"/>
              </a:solidFill>
              <a:latin typeface="Meiryo UI" panose="020B0604030504040204" pitchFamily="50" charset="-128"/>
              <a:ea typeface="Meiryo UI" panose="020B0604030504040204" pitchFamily="50" charset="-128"/>
              <a:cs typeface="Times New Roman" panose="02020603050405020304" pitchFamily="18" charset="0"/>
            </a:endParaRPr>
          </a:p>
          <a:p>
            <a:pPr lvl="0"/>
            <a:endParaRPr kumimoji="0" lang="en-US" altLang="ja-JP" sz="1600" dirty="0">
              <a:solidFill>
                <a:srgbClr val="0D0D0D"/>
              </a:solidFill>
              <a:latin typeface="Meiryo UI" panose="020B0604030504040204" pitchFamily="50" charset="-128"/>
              <a:ea typeface="Meiryo UI" panose="020B0604030504040204" pitchFamily="50" charset="-128"/>
              <a:cs typeface="Times New Roman" panose="02020603050405020304" pitchFamily="18" charset="0"/>
            </a:endParaRPr>
          </a:p>
          <a:p>
            <a:pPr lvl="0"/>
            <a:endParaRPr kumimoji="0" lang="en-US" altLang="ja-JP" sz="1600" dirty="0">
              <a:solidFill>
                <a:srgbClr val="0D0D0D"/>
              </a:solidFill>
              <a:latin typeface="Meiryo UI" panose="020B0604030504040204" pitchFamily="50" charset="-128"/>
              <a:ea typeface="Meiryo UI" panose="020B0604030504040204" pitchFamily="50" charset="-128"/>
              <a:cs typeface="Times New Roman" panose="02020603050405020304" pitchFamily="18" charset="0"/>
            </a:endParaRPr>
          </a:p>
          <a:p>
            <a:pPr lvl="0"/>
            <a:endParaRPr kumimoji="0" lang="en-US" altLang="ja-JP" sz="1600" dirty="0">
              <a:solidFill>
                <a:srgbClr val="0D0D0D"/>
              </a:solidFill>
              <a:latin typeface="Meiryo UI" panose="020B0604030504040204" pitchFamily="50" charset="-128"/>
              <a:ea typeface="Meiryo UI" panose="020B0604030504040204" pitchFamily="50" charset="-128"/>
              <a:cs typeface="Times New Roman" panose="02020603050405020304" pitchFamily="18" charset="0"/>
            </a:endParaRPr>
          </a:p>
          <a:p>
            <a:pPr lvl="0"/>
            <a:endParaRPr kumimoji="0" lang="en-US" altLang="ja-JP" sz="1600" dirty="0">
              <a:solidFill>
                <a:srgbClr val="0D0D0D"/>
              </a:solidFill>
              <a:latin typeface="Meiryo UI" panose="020B0604030504040204" pitchFamily="50" charset="-128"/>
              <a:ea typeface="Meiryo UI" panose="020B0604030504040204" pitchFamily="50" charset="-128"/>
              <a:cs typeface="Times New Roman" panose="02020603050405020304" pitchFamily="18" charset="0"/>
            </a:endParaRPr>
          </a:p>
          <a:p>
            <a:pPr lvl="0"/>
            <a:endParaRPr kumimoji="0" lang="en-US" altLang="ja-JP" sz="1600" dirty="0">
              <a:solidFill>
                <a:srgbClr val="0D0D0D"/>
              </a:solidFill>
              <a:latin typeface="Meiryo UI" panose="020B0604030504040204" pitchFamily="50" charset="-128"/>
              <a:ea typeface="Meiryo UI" panose="020B0604030504040204" pitchFamily="50" charset="-128"/>
              <a:cs typeface="Times New Roman" panose="02020603050405020304" pitchFamily="18" charset="0"/>
            </a:endParaRPr>
          </a:p>
          <a:p>
            <a:pPr lvl="0"/>
            <a:endParaRPr kumimoji="0" lang="en-US" altLang="ja-JP" sz="1600" dirty="0">
              <a:solidFill>
                <a:srgbClr val="0D0D0D"/>
              </a:solidFill>
              <a:latin typeface="Meiryo UI" panose="020B0604030504040204" pitchFamily="50" charset="-128"/>
              <a:ea typeface="Meiryo UI" panose="020B0604030504040204" pitchFamily="50" charset="-128"/>
              <a:cs typeface="Times New Roman" panose="02020603050405020304" pitchFamily="18" charset="0"/>
            </a:endParaRPr>
          </a:p>
          <a:p>
            <a:pPr lvl="0"/>
            <a:endParaRPr kumimoji="0" lang="en-US" altLang="ja-JP" sz="1600" b="0" i="0" u="none" strike="noStrike" cap="none" normalizeH="0" baseline="0" dirty="0">
              <a:ln>
                <a:noFill/>
              </a:ln>
              <a:solidFill>
                <a:srgbClr val="0D0D0D"/>
              </a:solidFill>
              <a:effectLst/>
              <a:latin typeface="Meiryo UI" panose="020B0604030504040204" pitchFamily="50" charset="-128"/>
              <a:ea typeface="Meiryo UI" panose="020B0604030504040204" pitchFamily="50" charset="-128"/>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ja-JP" sz="1600" dirty="0">
              <a:solidFill>
                <a:srgbClr val="0D0D0D"/>
              </a:solidFill>
              <a:latin typeface="Meiryo UI" panose="020B0604030504040204" pitchFamily="50" charset="-128"/>
              <a:ea typeface="Meiryo UI" panose="020B0604030504040204" pitchFamily="50" charset="-128"/>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ja-JP" sz="1600" b="0" i="0" u="none" strike="noStrike" cap="none" normalizeH="0" baseline="0" dirty="0">
              <a:ln>
                <a:noFill/>
              </a:ln>
              <a:solidFill>
                <a:srgbClr val="0D0D0D"/>
              </a:solidFill>
              <a:effectLst/>
              <a:latin typeface="Meiryo UI" panose="020B0604030504040204" pitchFamily="50" charset="-128"/>
              <a:ea typeface="Meiryo UI" panose="020B0604030504040204" pitchFamily="50" charset="-128"/>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ja-JP" sz="1600" dirty="0">
              <a:solidFill>
                <a:srgbClr val="0D0D0D"/>
              </a:solidFill>
              <a:latin typeface="Meiryo UI" panose="020B0604030504040204" pitchFamily="50" charset="-128"/>
              <a:ea typeface="Meiryo UI" panose="020B0604030504040204" pitchFamily="50" charset="-128"/>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ja-JP" sz="1600" b="0" i="0" u="none" strike="noStrike" cap="none" normalizeH="0" baseline="0" dirty="0">
              <a:ln>
                <a:noFill/>
              </a:ln>
              <a:solidFill>
                <a:srgbClr val="0D0D0D"/>
              </a:solidFill>
              <a:effectLst/>
              <a:latin typeface="Meiryo UI" panose="020B0604030504040204" pitchFamily="50" charset="-128"/>
              <a:ea typeface="Meiryo UI" panose="020B0604030504040204" pitchFamily="50" charset="-128"/>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ja-JP" sz="1600" dirty="0">
              <a:solidFill>
                <a:srgbClr val="0D0D0D"/>
              </a:solidFill>
              <a:latin typeface="Meiryo UI" panose="020B0604030504040204" pitchFamily="50" charset="-128"/>
              <a:ea typeface="Meiryo UI" panose="020B0604030504040204" pitchFamily="50" charset="-128"/>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ja-JP" sz="1600" b="0" i="0" u="none" strike="noStrike" cap="none" normalizeH="0" baseline="0" dirty="0">
              <a:ln>
                <a:noFill/>
              </a:ln>
              <a:solidFill>
                <a:srgbClr val="0D0D0D"/>
              </a:solidFill>
              <a:effectLst/>
              <a:latin typeface="Meiryo UI" panose="020B0604030504040204" pitchFamily="50" charset="-128"/>
              <a:ea typeface="Meiryo UI" panose="020B0604030504040204" pitchFamily="50" charset="-128"/>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ja-JP" sz="1600" dirty="0">
              <a:solidFill>
                <a:srgbClr val="0D0D0D"/>
              </a:solidFill>
              <a:latin typeface="Meiryo UI" panose="020B0604030504040204" pitchFamily="50" charset="-128"/>
              <a:ea typeface="Meiryo UI" panose="020B0604030504040204" pitchFamily="50" charset="-128"/>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ja-JP" sz="1600" b="0" i="0" u="none" strike="noStrike" cap="none" normalizeH="0" baseline="0" dirty="0">
              <a:ln>
                <a:noFill/>
              </a:ln>
              <a:solidFill>
                <a:srgbClr val="0D0D0D"/>
              </a:solidFill>
              <a:effectLst/>
              <a:latin typeface="Meiryo UI" panose="020B0604030504040204" pitchFamily="50" charset="-128"/>
              <a:ea typeface="Meiryo UI" panose="020B0604030504040204" pitchFamily="50" charset="-128"/>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ja-JP" sz="1600" b="0" i="0" u="none" strike="noStrike" cap="none" normalizeH="0" baseline="0" dirty="0">
              <a:ln>
                <a:noFill/>
              </a:ln>
              <a:solidFill>
                <a:srgbClr val="0D0D0D"/>
              </a:solidFill>
              <a:effectLst/>
              <a:latin typeface="Meiryo UI" panose="020B0604030504040204" pitchFamily="50" charset="-128"/>
              <a:ea typeface="Meiryo UI" panose="020B0604030504040204" pitchFamily="50" charset="-128"/>
              <a:cs typeface="Times New Roman" panose="02020603050405020304" pitchFamily="18" charset="0"/>
            </a:endParaRPr>
          </a:p>
        </p:txBody>
      </p:sp>
      <p:sp>
        <p:nvSpPr>
          <p:cNvPr id="6" name="スライド番号プレースホルダー 5"/>
          <p:cNvSpPr>
            <a:spLocks noGrp="1"/>
          </p:cNvSpPr>
          <p:nvPr>
            <p:ph type="sldNum" sz="quarter" idx="12"/>
          </p:nvPr>
        </p:nvSpPr>
        <p:spPr/>
        <p:txBody>
          <a:bodyPr/>
          <a:lstStyle/>
          <a:p>
            <a:fld id="{55A7BED7-9510-4C4B-91BA-7696EE92F05C}" type="slidenum">
              <a:rPr kumimoji="1" lang="ja-JP" altLang="en-US" smtClean="0"/>
              <a:t>10</a:t>
            </a:fld>
            <a:endParaRPr kumimoji="1" lang="ja-JP" altLang="en-US" dirty="0"/>
          </a:p>
        </p:txBody>
      </p:sp>
      <p:sp>
        <p:nvSpPr>
          <p:cNvPr id="8" name="テキスト ボックス 7">
            <a:extLst>
              <a:ext uri="{FF2B5EF4-FFF2-40B4-BE49-F238E27FC236}">
                <a16:creationId xmlns:a16="http://schemas.microsoft.com/office/drawing/2014/main" id="{575F40C1-5A85-EECC-6477-57B188ABEBEE}"/>
              </a:ext>
            </a:extLst>
          </p:cNvPr>
          <p:cNvSpPr txBox="1"/>
          <p:nvPr/>
        </p:nvSpPr>
        <p:spPr>
          <a:xfrm>
            <a:off x="0" y="0"/>
            <a:ext cx="8604448" cy="344128"/>
          </a:xfrm>
          <a:prstGeom prst="rect">
            <a:avLst/>
          </a:prstGeom>
          <a:noFill/>
        </p:spPr>
        <p:txBody>
          <a:bodyPr wrap="square" tIns="36000" bIns="0" rtlCol="0">
            <a:spAutoFit/>
          </a:bodyPr>
          <a:lstStyle/>
          <a:p>
            <a:pPr>
              <a:lnSpc>
                <a:spcPts val="2400"/>
              </a:lnSpc>
            </a:pPr>
            <a:r>
              <a:rPr lang="ja-JP" altLang="en-US" sz="20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３　エネルギー使用量及び温室効果ガスの排出量の算定方法</a:t>
            </a:r>
          </a:p>
        </p:txBody>
      </p:sp>
      <p:graphicFrame>
        <p:nvGraphicFramePr>
          <p:cNvPr id="2" name="表 1"/>
          <p:cNvGraphicFramePr>
            <a:graphicFrameLocks noGrp="1"/>
          </p:cNvGraphicFramePr>
          <p:nvPr>
            <p:extLst>
              <p:ext uri="{D42A27DB-BD31-4B8C-83A1-F6EECF244321}">
                <p14:modId xmlns:p14="http://schemas.microsoft.com/office/powerpoint/2010/main" val="4147000984"/>
              </p:ext>
            </p:extLst>
          </p:nvPr>
        </p:nvGraphicFramePr>
        <p:xfrm>
          <a:off x="143508" y="2204864"/>
          <a:ext cx="8712968" cy="4289858"/>
        </p:xfrm>
        <a:graphic>
          <a:graphicData uri="http://schemas.openxmlformats.org/drawingml/2006/table">
            <a:tbl>
              <a:tblPr>
                <a:tableStyleId>{616DA210-FB5B-4158-B5E0-FEB733F419BA}</a:tableStyleId>
              </a:tblPr>
              <a:tblGrid>
                <a:gridCol w="2304256">
                  <a:extLst>
                    <a:ext uri="{9D8B030D-6E8A-4147-A177-3AD203B41FA5}">
                      <a16:colId xmlns:a16="http://schemas.microsoft.com/office/drawing/2014/main" val="1882644226"/>
                    </a:ext>
                  </a:extLst>
                </a:gridCol>
                <a:gridCol w="1548172">
                  <a:extLst>
                    <a:ext uri="{9D8B030D-6E8A-4147-A177-3AD203B41FA5}">
                      <a16:colId xmlns:a16="http://schemas.microsoft.com/office/drawing/2014/main" val="2441892528"/>
                    </a:ext>
                  </a:extLst>
                </a:gridCol>
                <a:gridCol w="4860540">
                  <a:extLst>
                    <a:ext uri="{9D8B030D-6E8A-4147-A177-3AD203B41FA5}">
                      <a16:colId xmlns:a16="http://schemas.microsoft.com/office/drawing/2014/main" val="3495924426"/>
                    </a:ext>
                  </a:extLst>
                </a:gridCol>
              </a:tblGrid>
              <a:tr h="272202">
                <a:tc>
                  <a:txBody>
                    <a:bodyPr/>
                    <a:lstStyle/>
                    <a:p>
                      <a:pPr algn="ctr">
                        <a:spcAft>
                          <a:spcPts val="0"/>
                        </a:spcAft>
                      </a:pPr>
                      <a:r>
                        <a:rPr lang="ja-JP" sz="1400" dirty="0">
                          <a:effectLst/>
                          <a:latin typeface="Meiryo UI" panose="020B0604030504040204" pitchFamily="50" charset="-128"/>
                          <a:ea typeface="Meiryo UI" panose="020B0604030504040204" pitchFamily="50" charset="-128"/>
                        </a:rPr>
                        <a:t>温室効果ガスの種類</a:t>
                      </a:r>
                      <a:endParaRPr lang="ja-JP" sz="1400" dirty="0">
                        <a:solidFill>
                          <a:srgbClr val="000000"/>
                        </a:solidFill>
                        <a:effectLst/>
                        <a:latin typeface="Meiryo UI" panose="020B0604030504040204" pitchFamily="50" charset="-128"/>
                        <a:ea typeface="Meiryo UI" panose="020B0604030504040204" pitchFamily="50" charset="-128"/>
                        <a:cs typeface="ＭＳ ゴシック" panose="020B0609070205080204" pitchFamily="49" charset="-128"/>
                      </a:endParaRPr>
                    </a:p>
                  </a:txBody>
                  <a:tcPr marL="68580" marR="68580" marT="0" marB="0" anchor="ctr">
                    <a:solidFill>
                      <a:schemeClr val="accent1">
                        <a:lumMod val="20000"/>
                        <a:lumOff val="80000"/>
                      </a:schemeClr>
                    </a:solidFill>
                  </a:tcPr>
                </a:tc>
                <a:tc>
                  <a:txBody>
                    <a:bodyPr/>
                    <a:lstStyle/>
                    <a:p>
                      <a:pPr indent="15875" algn="ctr">
                        <a:spcAft>
                          <a:spcPts val="0"/>
                        </a:spcAft>
                      </a:pPr>
                      <a:r>
                        <a:rPr lang="ja-JP" sz="1400" dirty="0">
                          <a:effectLst/>
                          <a:latin typeface="Meiryo UI" panose="020B0604030504040204" pitchFamily="50" charset="-128"/>
                          <a:ea typeface="Meiryo UI" panose="020B0604030504040204" pitchFamily="50" charset="-128"/>
                        </a:rPr>
                        <a:t>地球温暖化係数</a:t>
                      </a:r>
                      <a:endParaRPr lang="ja-JP" sz="1400" dirty="0">
                        <a:solidFill>
                          <a:srgbClr val="000000"/>
                        </a:solidFill>
                        <a:effectLst/>
                        <a:latin typeface="Meiryo UI" panose="020B0604030504040204" pitchFamily="50" charset="-128"/>
                        <a:ea typeface="Meiryo UI" panose="020B0604030504040204" pitchFamily="50" charset="-128"/>
                        <a:cs typeface="ＭＳ ゴシック" panose="020B0609070205080204" pitchFamily="49" charset="-128"/>
                      </a:endParaRPr>
                    </a:p>
                  </a:txBody>
                  <a:tcPr marL="68580" marR="68580" marT="0" marB="0" anchor="ctr">
                    <a:solidFill>
                      <a:schemeClr val="accent1">
                        <a:lumMod val="20000"/>
                        <a:lumOff val="80000"/>
                      </a:schemeClr>
                    </a:solidFill>
                  </a:tcPr>
                </a:tc>
                <a:tc>
                  <a:txBody>
                    <a:bodyPr/>
                    <a:lstStyle/>
                    <a:p>
                      <a:pPr algn="ctr">
                        <a:spcAft>
                          <a:spcPts val="0"/>
                        </a:spcAft>
                      </a:pPr>
                      <a:r>
                        <a:rPr lang="ja-JP" sz="1400" dirty="0">
                          <a:effectLst/>
                          <a:latin typeface="Meiryo UI" panose="020B0604030504040204" pitchFamily="50" charset="-128"/>
                          <a:ea typeface="Meiryo UI" panose="020B0604030504040204" pitchFamily="50" charset="-128"/>
                        </a:rPr>
                        <a:t>主な発生源</a:t>
                      </a:r>
                      <a:endParaRPr lang="ja-JP" sz="1400" dirty="0">
                        <a:solidFill>
                          <a:srgbClr val="000000"/>
                        </a:solidFill>
                        <a:effectLst/>
                        <a:latin typeface="Meiryo UI" panose="020B0604030504040204" pitchFamily="50" charset="-128"/>
                        <a:ea typeface="Meiryo UI" panose="020B0604030504040204" pitchFamily="50" charset="-128"/>
                        <a:cs typeface="ＭＳ ゴシック" panose="020B0609070205080204" pitchFamily="49" charset="-128"/>
                      </a:endParaRPr>
                    </a:p>
                  </a:txBody>
                  <a:tcPr marL="68580" marR="68580" marT="0" marB="0" anchor="ctr">
                    <a:solidFill>
                      <a:schemeClr val="accent1">
                        <a:lumMod val="20000"/>
                        <a:lumOff val="80000"/>
                      </a:schemeClr>
                    </a:solidFill>
                  </a:tcPr>
                </a:tc>
                <a:extLst>
                  <a:ext uri="{0D108BD9-81ED-4DB2-BD59-A6C34878D82A}">
                    <a16:rowId xmlns:a16="http://schemas.microsoft.com/office/drawing/2014/main" val="2338131674"/>
                  </a:ext>
                </a:extLst>
              </a:tr>
              <a:tr h="707682">
                <a:tc>
                  <a:txBody>
                    <a:bodyPr/>
                    <a:lstStyle/>
                    <a:p>
                      <a:pPr algn="just">
                        <a:lnSpc>
                          <a:spcPts val="1000"/>
                        </a:lnSpc>
                        <a:spcAft>
                          <a:spcPts val="0"/>
                        </a:spcAft>
                      </a:pPr>
                      <a:r>
                        <a:rPr lang="ja-JP" sz="1400" dirty="0">
                          <a:effectLst/>
                          <a:latin typeface="Meiryo UI" panose="020B0604030504040204" pitchFamily="50" charset="-128"/>
                          <a:ea typeface="Meiryo UI" panose="020B0604030504040204" pitchFamily="50" charset="-128"/>
                        </a:rPr>
                        <a:t>エネルギー起源二酸化炭素</a:t>
                      </a:r>
                      <a:endParaRPr lang="ja-JP" sz="1400" dirty="0">
                        <a:solidFill>
                          <a:srgbClr val="000000"/>
                        </a:solidFill>
                        <a:effectLst/>
                        <a:latin typeface="Meiryo UI" panose="020B0604030504040204" pitchFamily="50" charset="-128"/>
                        <a:ea typeface="Meiryo UI" panose="020B0604030504040204" pitchFamily="50" charset="-128"/>
                        <a:cs typeface="ＭＳ ゴシック" panose="020B0609070205080204" pitchFamily="49" charset="-128"/>
                      </a:endParaRPr>
                    </a:p>
                  </a:txBody>
                  <a:tcPr marL="68580" marR="68580" marT="0" marB="0" anchor="ctr"/>
                </a:tc>
                <a:tc>
                  <a:txBody>
                    <a:bodyPr/>
                    <a:lstStyle/>
                    <a:p>
                      <a:pPr indent="-5080" algn="ctr">
                        <a:lnSpc>
                          <a:spcPts val="1000"/>
                        </a:lnSpc>
                        <a:spcAft>
                          <a:spcPts val="0"/>
                        </a:spcAft>
                      </a:pPr>
                      <a:r>
                        <a:rPr lang="en-US" sz="1400" dirty="0">
                          <a:effectLst/>
                          <a:latin typeface="Meiryo UI" panose="020B0604030504040204" pitchFamily="50" charset="-128"/>
                          <a:ea typeface="Meiryo UI" panose="020B0604030504040204" pitchFamily="50" charset="-128"/>
                        </a:rPr>
                        <a:t>1</a:t>
                      </a:r>
                      <a:endParaRPr lang="ja-JP" sz="1400" dirty="0">
                        <a:solidFill>
                          <a:srgbClr val="000000"/>
                        </a:solidFill>
                        <a:effectLst/>
                        <a:latin typeface="Meiryo UI" panose="020B0604030504040204" pitchFamily="50" charset="-128"/>
                        <a:ea typeface="Meiryo UI" panose="020B0604030504040204" pitchFamily="50" charset="-128"/>
                        <a:cs typeface="ＭＳ ゴシック" panose="020B0609070205080204" pitchFamily="49" charset="-128"/>
                      </a:endParaRPr>
                    </a:p>
                  </a:txBody>
                  <a:tcPr marL="68580" marR="68580" marT="0" marB="0" anchor="ctr"/>
                </a:tc>
                <a:tc>
                  <a:txBody>
                    <a:bodyPr/>
                    <a:lstStyle/>
                    <a:p>
                      <a:pPr algn="just">
                        <a:lnSpc>
                          <a:spcPct val="100000"/>
                        </a:lnSpc>
                        <a:spcAft>
                          <a:spcPts val="0"/>
                        </a:spcAft>
                      </a:pPr>
                      <a:r>
                        <a:rPr lang="ja-JP" sz="1400" dirty="0">
                          <a:effectLst/>
                          <a:latin typeface="Meiryo UI" panose="020B0604030504040204" pitchFamily="50" charset="-128"/>
                          <a:ea typeface="Meiryo UI" panose="020B0604030504040204" pitchFamily="50" charset="-128"/>
                        </a:rPr>
                        <a:t>燃料の燃焼により発生。灯油やガス等の直接消費はもとより、化石燃料により得られた電気等を含む場合はそれらの消費も間接的な排出につながる。</a:t>
                      </a:r>
                      <a:endParaRPr lang="ja-JP" sz="1400" dirty="0">
                        <a:solidFill>
                          <a:srgbClr val="000000"/>
                        </a:solidFill>
                        <a:effectLst/>
                        <a:latin typeface="Meiryo UI" panose="020B0604030504040204" pitchFamily="50" charset="-128"/>
                        <a:ea typeface="Meiryo UI" panose="020B0604030504040204" pitchFamily="50" charset="-128"/>
                        <a:cs typeface="ＭＳ ゴシック" panose="020B0609070205080204" pitchFamily="49" charset="-128"/>
                      </a:endParaRPr>
                    </a:p>
                  </a:txBody>
                  <a:tcPr marL="68580" marR="68580" marT="0" marB="0" anchor="ctr"/>
                </a:tc>
                <a:extLst>
                  <a:ext uri="{0D108BD9-81ED-4DB2-BD59-A6C34878D82A}">
                    <a16:rowId xmlns:a16="http://schemas.microsoft.com/office/drawing/2014/main" val="2826207312"/>
                  </a:ext>
                </a:extLst>
              </a:tr>
              <a:tr h="504000">
                <a:tc>
                  <a:txBody>
                    <a:bodyPr/>
                    <a:lstStyle/>
                    <a:p>
                      <a:pPr algn="just">
                        <a:lnSpc>
                          <a:spcPts val="1000"/>
                        </a:lnSpc>
                        <a:spcAft>
                          <a:spcPts val="0"/>
                        </a:spcAft>
                      </a:pPr>
                      <a:r>
                        <a:rPr lang="ja-JP" sz="1400" dirty="0">
                          <a:effectLst/>
                          <a:latin typeface="Meiryo UI" panose="020B0604030504040204" pitchFamily="50" charset="-128"/>
                          <a:ea typeface="Meiryo UI" panose="020B0604030504040204" pitchFamily="50" charset="-128"/>
                        </a:rPr>
                        <a:t>非エネルギー起源二酸化炭素</a:t>
                      </a:r>
                      <a:endParaRPr lang="ja-JP" sz="1400" dirty="0">
                        <a:solidFill>
                          <a:srgbClr val="000000"/>
                        </a:solidFill>
                        <a:effectLst/>
                        <a:latin typeface="Meiryo UI" panose="020B0604030504040204" pitchFamily="50" charset="-128"/>
                        <a:ea typeface="Meiryo UI" panose="020B0604030504040204" pitchFamily="50" charset="-128"/>
                        <a:cs typeface="ＭＳ ゴシック" panose="020B0609070205080204" pitchFamily="49" charset="-128"/>
                      </a:endParaRPr>
                    </a:p>
                  </a:txBody>
                  <a:tcPr marL="68580" marR="68580" marT="0" marB="0" anchor="ctr"/>
                </a:tc>
                <a:tc>
                  <a:txBody>
                    <a:bodyPr/>
                    <a:lstStyle/>
                    <a:p>
                      <a:pPr algn="ctr">
                        <a:lnSpc>
                          <a:spcPts val="1000"/>
                        </a:lnSpc>
                        <a:spcAft>
                          <a:spcPts val="0"/>
                        </a:spcAft>
                      </a:pPr>
                      <a:r>
                        <a:rPr lang="en-US" sz="1400" dirty="0">
                          <a:effectLst/>
                          <a:latin typeface="Meiryo UI" panose="020B0604030504040204" pitchFamily="50" charset="-128"/>
                          <a:ea typeface="Meiryo UI" panose="020B0604030504040204" pitchFamily="50" charset="-128"/>
                        </a:rPr>
                        <a:t>1</a:t>
                      </a:r>
                      <a:endParaRPr lang="ja-JP" sz="1400" dirty="0">
                        <a:solidFill>
                          <a:srgbClr val="000000"/>
                        </a:solidFill>
                        <a:effectLst/>
                        <a:latin typeface="Meiryo UI" panose="020B0604030504040204" pitchFamily="50" charset="-128"/>
                        <a:ea typeface="Meiryo UI" panose="020B0604030504040204" pitchFamily="50" charset="-128"/>
                        <a:cs typeface="ＭＳ ゴシック" panose="020B0609070205080204" pitchFamily="49" charset="-128"/>
                      </a:endParaRPr>
                    </a:p>
                  </a:txBody>
                  <a:tcPr marL="68580" marR="68580" marT="0" marB="0" anchor="ctr"/>
                </a:tc>
                <a:tc>
                  <a:txBody>
                    <a:bodyPr/>
                    <a:lstStyle/>
                    <a:p>
                      <a:pPr algn="just">
                        <a:lnSpc>
                          <a:spcPct val="100000"/>
                        </a:lnSpc>
                        <a:spcAft>
                          <a:spcPts val="0"/>
                        </a:spcAft>
                      </a:pPr>
                      <a:r>
                        <a:rPr lang="ja-JP" sz="1400" dirty="0">
                          <a:effectLst/>
                          <a:latin typeface="Meiryo UI" panose="020B0604030504040204" pitchFamily="50" charset="-128"/>
                          <a:ea typeface="Meiryo UI" panose="020B0604030504040204" pitchFamily="50" charset="-128"/>
                        </a:rPr>
                        <a:t>工業過程における石灰石の消費や、廃棄物の焼却処理等において発生。</a:t>
                      </a:r>
                      <a:endParaRPr lang="ja-JP" sz="1400" dirty="0">
                        <a:solidFill>
                          <a:srgbClr val="000000"/>
                        </a:solidFill>
                        <a:effectLst/>
                        <a:latin typeface="Meiryo UI" panose="020B0604030504040204" pitchFamily="50" charset="-128"/>
                        <a:ea typeface="Meiryo UI" panose="020B0604030504040204" pitchFamily="50" charset="-128"/>
                        <a:cs typeface="ＭＳ ゴシック" panose="020B0609070205080204" pitchFamily="49" charset="-128"/>
                      </a:endParaRPr>
                    </a:p>
                  </a:txBody>
                  <a:tcPr marL="68580" marR="68580" marT="0" marB="0" anchor="ctr"/>
                </a:tc>
                <a:extLst>
                  <a:ext uri="{0D108BD9-81ED-4DB2-BD59-A6C34878D82A}">
                    <a16:rowId xmlns:a16="http://schemas.microsoft.com/office/drawing/2014/main" val="3493980799"/>
                  </a:ext>
                </a:extLst>
              </a:tr>
              <a:tr h="468000">
                <a:tc>
                  <a:txBody>
                    <a:bodyPr/>
                    <a:lstStyle/>
                    <a:p>
                      <a:pPr algn="just">
                        <a:lnSpc>
                          <a:spcPts val="1000"/>
                        </a:lnSpc>
                        <a:spcAft>
                          <a:spcPts val="0"/>
                        </a:spcAft>
                      </a:pPr>
                      <a:r>
                        <a:rPr lang="ja-JP" sz="1400" dirty="0">
                          <a:effectLst/>
                          <a:latin typeface="Meiryo UI" panose="020B0604030504040204" pitchFamily="50" charset="-128"/>
                          <a:ea typeface="Meiryo UI" panose="020B0604030504040204" pitchFamily="50" charset="-128"/>
                        </a:rPr>
                        <a:t>メタン</a:t>
                      </a:r>
                      <a:endParaRPr lang="ja-JP" sz="1400" dirty="0">
                        <a:solidFill>
                          <a:srgbClr val="000000"/>
                        </a:solidFill>
                        <a:effectLst/>
                        <a:latin typeface="Meiryo UI" panose="020B0604030504040204" pitchFamily="50" charset="-128"/>
                        <a:ea typeface="Meiryo UI" panose="020B0604030504040204" pitchFamily="50" charset="-128"/>
                        <a:cs typeface="ＭＳ ゴシック" panose="020B0609070205080204" pitchFamily="49" charset="-128"/>
                      </a:endParaRPr>
                    </a:p>
                  </a:txBody>
                  <a:tcPr marL="68580" marR="68580" marT="0" marB="0" anchor="ctr"/>
                </a:tc>
                <a:tc>
                  <a:txBody>
                    <a:bodyPr/>
                    <a:lstStyle/>
                    <a:p>
                      <a:pPr algn="ctr">
                        <a:lnSpc>
                          <a:spcPts val="1000"/>
                        </a:lnSpc>
                        <a:spcAft>
                          <a:spcPts val="0"/>
                        </a:spcAft>
                      </a:pPr>
                      <a:r>
                        <a:rPr lang="en-US" sz="1400" dirty="0">
                          <a:effectLst/>
                          <a:latin typeface="Meiryo UI" panose="020B0604030504040204" pitchFamily="50" charset="-128"/>
                          <a:ea typeface="Meiryo UI" panose="020B0604030504040204" pitchFamily="50" charset="-128"/>
                        </a:rPr>
                        <a:t>2</a:t>
                      </a:r>
                      <a:r>
                        <a:rPr lang="en-US" altLang="ja-JP" sz="1400" dirty="0">
                          <a:effectLst/>
                          <a:latin typeface="Meiryo UI" panose="020B0604030504040204" pitchFamily="50" charset="-128"/>
                          <a:ea typeface="Meiryo UI" panose="020B0604030504040204" pitchFamily="50" charset="-128"/>
                        </a:rPr>
                        <a:t>8</a:t>
                      </a:r>
                      <a:endParaRPr lang="ja-JP" sz="1400" dirty="0">
                        <a:solidFill>
                          <a:srgbClr val="000000"/>
                        </a:solidFill>
                        <a:effectLst/>
                        <a:latin typeface="Meiryo UI" panose="020B0604030504040204" pitchFamily="50" charset="-128"/>
                        <a:ea typeface="Meiryo UI" panose="020B0604030504040204" pitchFamily="50" charset="-128"/>
                        <a:cs typeface="ＭＳ ゴシック" panose="020B0609070205080204" pitchFamily="49" charset="-128"/>
                      </a:endParaRPr>
                    </a:p>
                  </a:txBody>
                  <a:tcPr marL="68580" marR="68580" marT="0" marB="0" anchor="ctr"/>
                </a:tc>
                <a:tc>
                  <a:txBody>
                    <a:bodyPr/>
                    <a:lstStyle/>
                    <a:p>
                      <a:pPr algn="just">
                        <a:lnSpc>
                          <a:spcPct val="100000"/>
                        </a:lnSpc>
                        <a:spcAft>
                          <a:spcPts val="0"/>
                        </a:spcAft>
                      </a:pPr>
                      <a:r>
                        <a:rPr lang="ja-JP" sz="1400" dirty="0">
                          <a:effectLst/>
                          <a:latin typeface="Meiryo UI" panose="020B0604030504040204" pitchFamily="50" charset="-128"/>
                          <a:ea typeface="Meiryo UI" panose="020B0604030504040204" pitchFamily="50" charset="-128"/>
                        </a:rPr>
                        <a:t>水田や廃棄物最終処分場における有機物の嫌気性発酵等において発生。</a:t>
                      </a:r>
                      <a:endParaRPr lang="ja-JP" sz="1400" dirty="0">
                        <a:solidFill>
                          <a:srgbClr val="000000"/>
                        </a:solidFill>
                        <a:effectLst/>
                        <a:latin typeface="Meiryo UI" panose="020B0604030504040204" pitchFamily="50" charset="-128"/>
                        <a:ea typeface="Meiryo UI" panose="020B0604030504040204" pitchFamily="50" charset="-128"/>
                        <a:cs typeface="ＭＳ ゴシック" panose="020B0609070205080204" pitchFamily="49" charset="-128"/>
                      </a:endParaRPr>
                    </a:p>
                  </a:txBody>
                  <a:tcPr marL="68580" marR="68580" marT="0" marB="0" anchor="ctr"/>
                </a:tc>
                <a:extLst>
                  <a:ext uri="{0D108BD9-81ED-4DB2-BD59-A6C34878D82A}">
                    <a16:rowId xmlns:a16="http://schemas.microsoft.com/office/drawing/2014/main" val="1923482341"/>
                  </a:ext>
                </a:extLst>
              </a:tr>
              <a:tr h="519441">
                <a:tc>
                  <a:txBody>
                    <a:bodyPr/>
                    <a:lstStyle/>
                    <a:p>
                      <a:pPr algn="just">
                        <a:lnSpc>
                          <a:spcPts val="1000"/>
                        </a:lnSpc>
                        <a:spcAft>
                          <a:spcPts val="0"/>
                        </a:spcAft>
                      </a:pPr>
                      <a:r>
                        <a:rPr lang="ja-JP" sz="1400" dirty="0">
                          <a:effectLst/>
                          <a:latin typeface="Meiryo UI" panose="020B0604030504040204" pitchFamily="50" charset="-128"/>
                          <a:ea typeface="Meiryo UI" panose="020B0604030504040204" pitchFamily="50" charset="-128"/>
                        </a:rPr>
                        <a:t>一酸化二窒素</a:t>
                      </a:r>
                      <a:endParaRPr lang="ja-JP" sz="1400" dirty="0">
                        <a:solidFill>
                          <a:srgbClr val="000000"/>
                        </a:solidFill>
                        <a:effectLst/>
                        <a:latin typeface="Meiryo UI" panose="020B0604030504040204" pitchFamily="50" charset="-128"/>
                        <a:ea typeface="Meiryo UI" panose="020B0604030504040204" pitchFamily="50" charset="-128"/>
                        <a:cs typeface="ＭＳ ゴシック" panose="020B0609070205080204" pitchFamily="49" charset="-128"/>
                      </a:endParaRPr>
                    </a:p>
                  </a:txBody>
                  <a:tcPr marL="68580" marR="68580" marT="0" marB="0" anchor="ctr"/>
                </a:tc>
                <a:tc>
                  <a:txBody>
                    <a:bodyPr/>
                    <a:lstStyle/>
                    <a:p>
                      <a:pPr algn="ctr">
                        <a:lnSpc>
                          <a:spcPts val="1000"/>
                        </a:lnSpc>
                        <a:spcAft>
                          <a:spcPts val="0"/>
                        </a:spcAft>
                      </a:pPr>
                      <a:r>
                        <a:rPr lang="en-US" sz="1400" dirty="0">
                          <a:effectLst/>
                          <a:latin typeface="Meiryo UI" panose="020B0604030504040204" pitchFamily="50" charset="-128"/>
                          <a:ea typeface="Meiryo UI" panose="020B0604030504040204" pitchFamily="50" charset="-128"/>
                        </a:rPr>
                        <a:t>2</a:t>
                      </a:r>
                      <a:r>
                        <a:rPr lang="en-US" altLang="ja-JP" sz="1400" dirty="0">
                          <a:effectLst/>
                          <a:latin typeface="Meiryo UI" panose="020B0604030504040204" pitchFamily="50" charset="-128"/>
                          <a:ea typeface="Meiryo UI" panose="020B0604030504040204" pitchFamily="50" charset="-128"/>
                        </a:rPr>
                        <a:t>65</a:t>
                      </a:r>
                      <a:endParaRPr lang="ja-JP" sz="1400" dirty="0">
                        <a:solidFill>
                          <a:srgbClr val="000000"/>
                        </a:solidFill>
                        <a:effectLst/>
                        <a:latin typeface="Meiryo UI" panose="020B0604030504040204" pitchFamily="50" charset="-128"/>
                        <a:ea typeface="Meiryo UI" panose="020B0604030504040204" pitchFamily="50" charset="-128"/>
                        <a:cs typeface="ＭＳ ゴシック" panose="020B0609070205080204" pitchFamily="49" charset="-128"/>
                      </a:endParaRPr>
                    </a:p>
                  </a:txBody>
                  <a:tcPr marL="68580" marR="68580" marT="0" marB="0" anchor="ctr"/>
                </a:tc>
                <a:tc>
                  <a:txBody>
                    <a:bodyPr/>
                    <a:lstStyle/>
                    <a:p>
                      <a:pPr algn="just">
                        <a:lnSpc>
                          <a:spcPct val="100000"/>
                        </a:lnSpc>
                        <a:spcAft>
                          <a:spcPts val="0"/>
                        </a:spcAft>
                      </a:pPr>
                      <a:r>
                        <a:rPr lang="ja-JP" sz="1400" dirty="0">
                          <a:effectLst/>
                          <a:latin typeface="Meiryo UI" panose="020B0604030504040204" pitchFamily="50" charset="-128"/>
                          <a:ea typeface="Meiryo UI" panose="020B0604030504040204" pitchFamily="50" charset="-128"/>
                        </a:rPr>
                        <a:t>一部の化学製品原料製造の過程、農用地の土壌や家畜排せつ物の管理等において発生。</a:t>
                      </a:r>
                      <a:endParaRPr lang="ja-JP" sz="1400" dirty="0">
                        <a:solidFill>
                          <a:srgbClr val="000000"/>
                        </a:solidFill>
                        <a:effectLst/>
                        <a:latin typeface="Meiryo UI" panose="020B0604030504040204" pitchFamily="50" charset="-128"/>
                        <a:ea typeface="Meiryo UI" panose="020B0604030504040204" pitchFamily="50" charset="-128"/>
                        <a:cs typeface="ＭＳ ゴシック" panose="020B0609070205080204" pitchFamily="49" charset="-128"/>
                      </a:endParaRPr>
                    </a:p>
                  </a:txBody>
                  <a:tcPr marL="68580" marR="68580" marT="0" marB="0" anchor="ctr"/>
                </a:tc>
                <a:extLst>
                  <a:ext uri="{0D108BD9-81ED-4DB2-BD59-A6C34878D82A}">
                    <a16:rowId xmlns:a16="http://schemas.microsoft.com/office/drawing/2014/main" val="3093529930"/>
                  </a:ext>
                </a:extLst>
              </a:tr>
              <a:tr h="402186">
                <a:tc>
                  <a:txBody>
                    <a:bodyPr/>
                    <a:lstStyle/>
                    <a:p>
                      <a:pPr algn="just">
                        <a:lnSpc>
                          <a:spcPts val="1000"/>
                        </a:lnSpc>
                        <a:spcAft>
                          <a:spcPts val="0"/>
                        </a:spcAft>
                      </a:pPr>
                      <a:r>
                        <a:rPr lang="ja-JP" sz="1400" dirty="0">
                          <a:effectLst/>
                          <a:latin typeface="Meiryo UI" panose="020B0604030504040204" pitchFamily="50" charset="-128"/>
                          <a:ea typeface="Meiryo UI" panose="020B0604030504040204" pitchFamily="50" charset="-128"/>
                        </a:rPr>
                        <a:t>ハイドロフルオロカーボン類</a:t>
                      </a:r>
                      <a:endParaRPr lang="ja-JP" sz="1400" dirty="0">
                        <a:solidFill>
                          <a:srgbClr val="000000"/>
                        </a:solidFill>
                        <a:effectLst/>
                        <a:latin typeface="Meiryo UI" panose="020B0604030504040204" pitchFamily="50" charset="-128"/>
                        <a:ea typeface="Meiryo UI" panose="020B0604030504040204" pitchFamily="50" charset="-128"/>
                        <a:cs typeface="ＭＳ ゴシック" panose="020B0609070205080204" pitchFamily="49" charset="-128"/>
                      </a:endParaRPr>
                    </a:p>
                  </a:txBody>
                  <a:tcPr marL="68580" marR="68580" marT="0" marB="0" anchor="ctr"/>
                </a:tc>
                <a:tc>
                  <a:txBody>
                    <a:bodyPr/>
                    <a:lstStyle/>
                    <a:p>
                      <a:pPr algn="ctr">
                        <a:lnSpc>
                          <a:spcPts val="1400"/>
                        </a:lnSpc>
                        <a:spcAft>
                          <a:spcPts val="0"/>
                        </a:spcAft>
                      </a:pPr>
                      <a:r>
                        <a:rPr lang="en-US" sz="1400">
                          <a:effectLst/>
                          <a:latin typeface="Meiryo UI" panose="020B0604030504040204" pitchFamily="50" charset="-128"/>
                          <a:ea typeface="Meiryo UI" panose="020B0604030504040204" pitchFamily="50" charset="-128"/>
                        </a:rPr>
                        <a:t>1,</a:t>
                      </a:r>
                      <a:r>
                        <a:rPr lang="en-US" altLang="ja-JP" sz="1400">
                          <a:effectLst/>
                          <a:latin typeface="Meiryo UI" panose="020B0604030504040204" pitchFamily="50" charset="-128"/>
                          <a:ea typeface="Meiryo UI" panose="020B0604030504040204" pitchFamily="50" charset="-128"/>
                        </a:rPr>
                        <a:t>30</a:t>
                      </a:r>
                      <a:r>
                        <a:rPr lang="en-US" sz="1400">
                          <a:effectLst/>
                          <a:latin typeface="Meiryo UI" panose="020B0604030504040204" pitchFamily="50" charset="-128"/>
                          <a:ea typeface="Meiryo UI" panose="020B0604030504040204" pitchFamily="50" charset="-128"/>
                        </a:rPr>
                        <a:t>0</a:t>
                      </a:r>
                      <a:endParaRPr lang="en-US" sz="1400" dirty="0">
                        <a:effectLst/>
                        <a:latin typeface="Meiryo UI" panose="020B0604030504040204" pitchFamily="50" charset="-128"/>
                        <a:ea typeface="Meiryo UI" panose="020B0604030504040204" pitchFamily="50" charset="-128"/>
                      </a:endParaRPr>
                    </a:p>
                    <a:p>
                      <a:pPr algn="ctr">
                        <a:lnSpc>
                          <a:spcPts val="1400"/>
                        </a:lnSpc>
                        <a:spcAft>
                          <a:spcPts val="0"/>
                        </a:spcAft>
                      </a:pPr>
                      <a:r>
                        <a:rPr lang="en-US" sz="1400" dirty="0">
                          <a:effectLst/>
                          <a:latin typeface="Meiryo UI" panose="020B0604030504040204" pitchFamily="50" charset="-128"/>
                          <a:ea typeface="Meiryo UI" panose="020B0604030504040204" pitchFamily="50" charset="-128"/>
                        </a:rPr>
                        <a:t>(HFC-134 a)</a:t>
                      </a:r>
                      <a:endParaRPr lang="ja-JP" sz="1400" dirty="0">
                        <a:solidFill>
                          <a:srgbClr val="000000"/>
                        </a:solidFill>
                        <a:effectLst/>
                        <a:latin typeface="Meiryo UI" panose="020B0604030504040204" pitchFamily="50" charset="-128"/>
                        <a:ea typeface="Meiryo UI" panose="020B0604030504040204" pitchFamily="50" charset="-128"/>
                        <a:cs typeface="ＭＳ ゴシック" panose="020B0609070205080204" pitchFamily="49" charset="-128"/>
                      </a:endParaRPr>
                    </a:p>
                  </a:txBody>
                  <a:tcPr marL="68580" marR="68580" marT="0" marB="0" anchor="ctr"/>
                </a:tc>
                <a:tc>
                  <a:txBody>
                    <a:bodyPr/>
                    <a:lstStyle/>
                    <a:p>
                      <a:pPr algn="just">
                        <a:lnSpc>
                          <a:spcPct val="100000"/>
                        </a:lnSpc>
                        <a:spcAft>
                          <a:spcPts val="0"/>
                        </a:spcAft>
                      </a:pPr>
                      <a:r>
                        <a:rPr lang="ja-JP" sz="1400" dirty="0">
                          <a:effectLst/>
                          <a:latin typeface="Meiryo UI" panose="020B0604030504040204" pitchFamily="50" charset="-128"/>
                          <a:ea typeface="Meiryo UI" panose="020B0604030504040204" pitchFamily="50" charset="-128"/>
                        </a:rPr>
                        <a:t>冷凍機器・空調機器の冷媒、断熱材等の発泡剤等に使用。</a:t>
                      </a:r>
                      <a:endParaRPr lang="ja-JP" sz="1400" dirty="0">
                        <a:solidFill>
                          <a:srgbClr val="000000"/>
                        </a:solidFill>
                        <a:effectLst/>
                        <a:latin typeface="Meiryo UI" panose="020B0604030504040204" pitchFamily="50" charset="-128"/>
                        <a:ea typeface="Meiryo UI" panose="020B0604030504040204" pitchFamily="50" charset="-128"/>
                        <a:cs typeface="ＭＳ ゴシック" panose="020B0609070205080204" pitchFamily="49" charset="-128"/>
                      </a:endParaRPr>
                    </a:p>
                  </a:txBody>
                  <a:tcPr marL="68580" marR="68580" marT="0" marB="0" anchor="ctr"/>
                </a:tc>
                <a:extLst>
                  <a:ext uri="{0D108BD9-81ED-4DB2-BD59-A6C34878D82A}">
                    <a16:rowId xmlns:a16="http://schemas.microsoft.com/office/drawing/2014/main" val="3291880123"/>
                  </a:ext>
                </a:extLst>
              </a:tr>
              <a:tr h="408347">
                <a:tc>
                  <a:txBody>
                    <a:bodyPr/>
                    <a:lstStyle/>
                    <a:p>
                      <a:pPr algn="just">
                        <a:lnSpc>
                          <a:spcPts val="1000"/>
                        </a:lnSpc>
                        <a:spcAft>
                          <a:spcPts val="0"/>
                        </a:spcAft>
                      </a:pPr>
                      <a:r>
                        <a:rPr lang="ja-JP" sz="1400" dirty="0">
                          <a:effectLst/>
                          <a:latin typeface="Meiryo UI" panose="020B0604030504040204" pitchFamily="50" charset="-128"/>
                          <a:ea typeface="Meiryo UI" panose="020B0604030504040204" pitchFamily="50" charset="-128"/>
                        </a:rPr>
                        <a:t>パーフルオロカーボン類</a:t>
                      </a:r>
                      <a:endParaRPr lang="ja-JP" sz="1400" dirty="0">
                        <a:solidFill>
                          <a:srgbClr val="000000"/>
                        </a:solidFill>
                        <a:effectLst/>
                        <a:latin typeface="Meiryo UI" panose="020B0604030504040204" pitchFamily="50" charset="-128"/>
                        <a:ea typeface="Meiryo UI" panose="020B0604030504040204" pitchFamily="50" charset="-128"/>
                        <a:cs typeface="ＭＳ ゴシック" panose="020B0609070205080204" pitchFamily="49" charset="-128"/>
                      </a:endParaRPr>
                    </a:p>
                  </a:txBody>
                  <a:tcPr marL="68580" marR="68580" marT="0" marB="0" anchor="ctr"/>
                </a:tc>
                <a:tc>
                  <a:txBody>
                    <a:bodyPr/>
                    <a:lstStyle/>
                    <a:p>
                      <a:pPr algn="ctr">
                        <a:lnSpc>
                          <a:spcPts val="1400"/>
                        </a:lnSpc>
                        <a:spcAft>
                          <a:spcPts val="0"/>
                        </a:spcAft>
                      </a:pPr>
                      <a:r>
                        <a:rPr lang="en-US" altLang="ja-JP" sz="1400" dirty="0">
                          <a:effectLst/>
                          <a:latin typeface="Meiryo UI" panose="020B0604030504040204" pitchFamily="50" charset="-128"/>
                          <a:ea typeface="Meiryo UI" panose="020B0604030504040204" pitchFamily="50" charset="-128"/>
                        </a:rPr>
                        <a:t>6</a:t>
                      </a:r>
                      <a:r>
                        <a:rPr lang="en-US" sz="1400" dirty="0">
                          <a:effectLst/>
                          <a:latin typeface="Meiryo UI" panose="020B0604030504040204" pitchFamily="50" charset="-128"/>
                          <a:ea typeface="Meiryo UI" panose="020B0604030504040204" pitchFamily="50" charset="-128"/>
                        </a:rPr>
                        <a:t>,</a:t>
                      </a:r>
                      <a:r>
                        <a:rPr lang="en-US" altLang="ja-JP" sz="1400" dirty="0">
                          <a:effectLst/>
                          <a:latin typeface="Meiryo UI" panose="020B0604030504040204" pitchFamily="50" charset="-128"/>
                          <a:ea typeface="Meiryo UI" panose="020B0604030504040204" pitchFamily="50" charset="-128"/>
                        </a:rPr>
                        <a:t>63</a:t>
                      </a:r>
                      <a:r>
                        <a:rPr lang="en-US" sz="1400" dirty="0">
                          <a:effectLst/>
                          <a:latin typeface="Meiryo UI" panose="020B0604030504040204" pitchFamily="50" charset="-128"/>
                          <a:ea typeface="Meiryo UI" panose="020B0604030504040204" pitchFamily="50" charset="-128"/>
                        </a:rPr>
                        <a:t>0</a:t>
                      </a:r>
                    </a:p>
                    <a:p>
                      <a:pPr algn="ctr">
                        <a:lnSpc>
                          <a:spcPts val="1400"/>
                        </a:lnSpc>
                        <a:spcAft>
                          <a:spcPts val="0"/>
                        </a:spcAft>
                      </a:pPr>
                      <a:r>
                        <a:rPr lang="en-US" sz="1400" dirty="0">
                          <a:effectLst/>
                          <a:latin typeface="Meiryo UI" panose="020B0604030504040204" pitchFamily="50" charset="-128"/>
                          <a:ea typeface="Meiryo UI" panose="020B0604030504040204" pitchFamily="50" charset="-128"/>
                        </a:rPr>
                        <a:t>(PFC-14)</a:t>
                      </a:r>
                      <a:endParaRPr lang="ja-JP" sz="1400" dirty="0">
                        <a:solidFill>
                          <a:srgbClr val="000000"/>
                        </a:solidFill>
                        <a:effectLst/>
                        <a:latin typeface="Meiryo UI" panose="020B0604030504040204" pitchFamily="50" charset="-128"/>
                        <a:ea typeface="Meiryo UI" panose="020B0604030504040204" pitchFamily="50" charset="-128"/>
                        <a:cs typeface="ＭＳ ゴシック" panose="020B0609070205080204" pitchFamily="49" charset="-128"/>
                      </a:endParaRPr>
                    </a:p>
                  </a:txBody>
                  <a:tcPr marL="68580" marR="68580" marT="0" marB="0" anchor="ctr"/>
                </a:tc>
                <a:tc>
                  <a:txBody>
                    <a:bodyPr/>
                    <a:lstStyle/>
                    <a:p>
                      <a:pPr algn="just">
                        <a:lnSpc>
                          <a:spcPct val="100000"/>
                        </a:lnSpc>
                        <a:spcAft>
                          <a:spcPts val="0"/>
                        </a:spcAft>
                      </a:pPr>
                      <a:r>
                        <a:rPr lang="ja-JP" sz="1400" dirty="0">
                          <a:effectLst/>
                          <a:latin typeface="Meiryo UI" panose="020B0604030504040204" pitchFamily="50" charset="-128"/>
                          <a:ea typeface="Meiryo UI" panose="020B0604030504040204" pitchFamily="50" charset="-128"/>
                        </a:rPr>
                        <a:t>半導体の製造工程等において使用。</a:t>
                      </a:r>
                      <a:endParaRPr lang="ja-JP" sz="1400" dirty="0">
                        <a:solidFill>
                          <a:srgbClr val="000000"/>
                        </a:solidFill>
                        <a:effectLst/>
                        <a:latin typeface="Meiryo UI" panose="020B0604030504040204" pitchFamily="50" charset="-128"/>
                        <a:ea typeface="Meiryo UI" panose="020B0604030504040204" pitchFamily="50" charset="-128"/>
                        <a:cs typeface="ＭＳ ゴシック" panose="020B0609070205080204" pitchFamily="49" charset="-128"/>
                      </a:endParaRPr>
                    </a:p>
                  </a:txBody>
                  <a:tcPr marL="68580" marR="68580" marT="0" marB="0" anchor="ctr"/>
                </a:tc>
                <a:extLst>
                  <a:ext uri="{0D108BD9-81ED-4DB2-BD59-A6C34878D82A}">
                    <a16:rowId xmlns:a16="http://schemas.microsoft.com/office/drawing/2014/main" val="1722567413"/>
                  </a:ext>
                </a:extLst>
              </a:tr>
              <a:tr h="504000">
                <a:tc>
                  <a:txBody>
                    <a:bodyPr/>
                    <a:lstStyle/>
                    <a:p>
                      <a:pPr algn="just">
                        <a:lnSpc>
                          <a:spcPts val="1000"/>
                        </a:lnSpc>
                        <a:spcAft>
                          <a:spcPts val="0"/>
                        </a:spcAft>
                      </a:pPr>
                      <a:r>
                        <a:rPr lang="ja-JP" sz="1400" dirty="0">
                          <a:effectLst/>
                          <a:latin typeface="Meiryo UI" panose="020B0604030504040204" pitchFamily="50" charset="-128"/>
                          <a:ea typeface="Meiryo UI" panose="020B0604030504040204" pitchFamily="50" charset="-128"/>
                        </a:rPr>
                        <a:t>六</a:t>
                      </a:r>
                      <a:r>
                        <a:rPr lang="ja-JP" sz="1400" dirty="0" err="1">
                          <a:effectLst/>
                          <a:latin typeface="Meiryo UI" panose="020B0604030504040204" pitchFamily="50" charset="-128"/>
                          <a:ea typeface="Meiryo UI" panose="020B0604030504040204" pitchFamily="50" charset="-128"/>
                        </a:rPr>
                        <a:t>ふっ化</a:t>
                      </a:r>
                      <a:r>
                        <a:rPr lang="ja-JP" sz="1400" dirty="0">
                          <a:effectLst/>
                          <a:latin typeface="Meiryo UI" panose="020B0604030504040204" pitchFamily="50" charset="-128"/>
                          <a:ea typeface="Meiryo UI" panose="020B0604030504040204" pitchFamily="50" charset="-128"/>
                        </a:rPr>
                        <a:t>硫黄</a:t>
                      </a:r>
                      <a:endParaRPr lang="ja-JP" sz="1400" dirty="0">
                        <a:solidFill>
                          <a:srgbClr val="000000"/>
                        </a:solidFill>
                        <a:effectLst/>
                        <a:latin typeface="Meiryo UI" panose="020B0604030504040204" pitchFamily="50" charset="-128"/>
                        <a:ea typeface="Meiryo UI" panose="020B0604030504040204" pitchFamily="50" charset="-128"/>
                        <a:cs typeface="ＭＳ ゴシック" panose="020B0609070205080204" pitchFamily="49" charset="-128"/>
                      </a:endParaRPr>
                    </a:p>
                  </a:txBody>
                  <a:tcPr marL="68580" marR="68580" marT="0" marB="0" anchor="ctr"/>
                </a:tc>
                <a:tc>
                  <a:txBody>
                    <a:bodyPr/>
                    <a:lstStyle/>
                    <a:p>
                      <a:pPr algn="ctr">
                        <a:lnSpc>
                          <a:spcPts val="1000"/>
                        </a:lnSpc>
                        <a:spcAft>
                          <a:spcPts val="0"/>
                        </a:spcAft>
                      </a:pPr>
                      <a:r>
                        <a:rPr lang="en-US" sz="1400" dirty="0">
                          <a:effectLst/>
                          <a:latin typeface="Meiryo UI" panose="020B0604030504040204" pitchFamily="50" charset="-128"/>
                          <a:ea typeface="Meiryo UI" panose="020B0604030504040204" pitchFamily="50" charset="-128"/>
                        </a:rPr>
                        <a:t>2</a:t>
                      </a:r>
                      <a:r>
                        <a:rPr lang="en-US" altLang="ja-JP" sz="1400" dirty="0">
                          <a:effectLst/>
                          <a:latin typeface="Meiryo UI" panose="020B0604030504040204" pitchFamily="50" charset="-128"/>
                          <a:ea typeface="Meiryo UI" panose="020B0604030504040204" pitchFamily="50" charset="-128"/>
                        </a:rPr>
                        <a:t>3</a:t>
                      </a:r>
                      <a:r>
                        <a:rPr lang="en-US" sz="1400" dirty="0">
                          <a:effectLst/>
                          <a:latin typeface="Meiryo UI" panose="020B0604030504040204" pitchFamily="50" charset="-128"/>
                          <a:ea typeface="Meiryo UI" panose="020B0604030504040204" pitchFamily="50" charset="-128"/>
                        </a:rPr>
                        <a:t>,</a:t>
                      </a:r>
                      <a:r>
                        <a:rPr lang="en-US" altLang="ja-JP" sz="1400" dirty="0">
                          <a:effectLst/>
                          <a:latin typeface="Meiryo UI" panose="020B0604030504040204" pitchFamily="50" charset="-128"/>
                          <a:ea typeface="Meiryo UI" panose="020B0604030504040204" pitchFamily="50" charset="-128"/>
                        </a:rPr>
                        <a:t>5</a:t>
                      </a:r>
                      <a:r>
                        <a:rPr lang="en-US" sz="1400" dirty="0">
                          <a:effectLst/>
                          <a:latin typeface="Meiryo UI" panose="020B0604030504040204" pitchFamily="50" charset="-128"/>
                          <a:ea typeface="Meiryo UI" panose="020B0604030504040204" pitchFamily="50" charset="-128"/>
                        </a:rPr>
                        <a:t>00</a:t>
                      </a:r>
                      <a:endParaRPr lang="ja-JP" sz="1400" dirty="0">
                        <a:solidFill>
                          <a:srgbClr val="000000"/>
                        </a:solidFill>
                        <a:effectLst/>
                        <a:latin typeface="Meiryo UI" panose="020B0604030504040204" pitchFamily="50" charset="-128"/>
                        <a:ea typeface="Meiryo UI" panose="020B0604030504040204" pitchFamily="50" charset="-128"/>
                        <a:cs typeface="ＭＳ ゴシック" panose="020B0609070205080204" pitchFamily="49" charset="-128"/>
                      </a:endParaRPr>
                    </a:p>
                  </a:txBody>
                  <a:tcPr marL="68580" marR="68580" marT="0" marB="0" anchor="ctr"/>
                </a:tc>
                <a:tc>
                  <a:txBody>
                    <a:bodyPr/>
                    <a:lstStyle/>
                    <a:p>
                      <a:pPr algn="just">
                        <a:lnSpc>
                          <a:spcPct val="100000"/>
                        </a:lnSpc>
                        <a:spcAft>
                          <a:spcPts val="0"/>
                        </a:spcAft>
                      </a:pPr>
                      <a:r>
                        <a:rPr lang="ja-JP" sz="1400" dirty="0">
                          <a:effectLst/>
                          <a:latin typeface="Meiryo UI" panose="020B0604030504040204" pitchFamily="50" charset="-128"/>
                          <a:ea typeface="Meiryo UI" panose="020B0604030504040204" pitchFamily="50" charset="-128"/>
                        </a:rPr>
                        <a:t>マグネシウム溶解時におけるカバーガス、半導体等の製造工程や電気絶縁ガス等に使用。</a:t>
                      </a:r>
                      <a:endParaRPr lang="ja-JP" sz="1400" dirty="0">
                        <a:solidFill>
                          <a:srgbClr val="000000"/>
                        </a:solidFill>
                        <a:effectLst/>
                        <a:latin typeface="Meiryo UI" panose="020B0604030504040204" pitchFamily="50" charset="-128"/>
                        <a:ea typeface="Meiryo UI" panose="020B0604030504040204" pitchFamily="50" charset="-128"/>
                        <a:cs typeface="ＭＳ ゴシック" panose="020B0609070205080204" pitchFamily="49" charset="-128"/>
                      </a:endParaRPr>
                    </a:p>
                  </a:txBody>
                  <a:tcPr marL="68580" marR="68580" marT="0" marB="0" anchor="ctr"/>
                </a:tc>
                <a:extLst>
                  <a:ext uri="{0D108BD9-81ED-4DB2-BD59-A6C34878D82A}">
                    <a16:rowId xmlns:a16="http://schemas.microsoft.com/office/drawing/2014/main" val="2544148622"/>
                  </a:ext>
                </a:extLst>
              </a:tr>
              <a:tr h="504000">
                <a:tc>
                  <a:txBody>
                    <a:bodyPr/>
                    <a:lstStyle/>
                    <a:p>
                      <a:pPr algn="just">
                        <a:lnSpc>
                          <a:spcPts val="1000"/>
                        </a:lnSpc>
                        <a:spcAft>
                          <a:spcPts val="0"/>
                        </a:spcAft>
                      </a:pPr>
                      <a:r>
                        <a:rPr lang="ja-JP" sz="1400" dirty="0">
                          <a:effectLst/>
                          <a:latin typeface="Meiryo UI" panose="020B0604030504040204" pitchFamily="50" charset="-128"/>
                          <a:ea typeface="Meiryo UI" panose="020B0604030504040204" pitchFamily="50" charset="-128"/>
                        </a:rPr>
                        <a:t>三</a:t>
                      </a:r>
                      <a:r>
                        <a:rPr lang="ja-JP" sz="1400" dirty="0" err="1">
                          <a:effectLst/>
                          <a:latin typeface="Meiryo UI" panose="020B0604030504040204" pitchFamily="50" charset="-128"/>
                          <a:ea typeface="Meiryo UI" panose="020B0604030504040204" pitchFamily="50" charset="-128"/>
                        </a:rPr>
                        <a:t>ふっ化</a:t>
                      </a:r>
                      <a:r>
                        <a:rPr lang="ja-JP" sz="1400" dirty="0">
                          <a:effectLst/>
                          <a:latin typeface="Meiryo UI" panose="020B0604030504040204" pitchFamily="50" charset="-128"/>
                          <a:ea typeface="Meiryo UI" panose="020B0604030504040204" pitchFamily="50" charset="-128"/>
                        </a:rPr>
                        <a:t>窒素</a:t>
                      </a:r>
                      <a:endParaRPr lang="ja-JP" sz="1400" dirty="0">
                        <a:solidFill>
                          <a:srgbClr val="000000"/>
                        </a:solidFill>
                        <a:effectLst/>
                        <a:latin typeface="Meiryo UI" panose="020B0604030504040204" pitchFamily="50" charset="-128"/>
                        <a:ea typeface="Meiryo UI" panose="020B0604030504040204" pitchFamily="50" charset="-128"/>
                        <a:cs typeface="ＭＳ ゴシック" panose="020B0609070205080204" pitchFamily="49" charset="-128"/>
                      </a:endParaRPr>
                    </a:p>
                  </a:txBody>
                  <a:tcPr marL="68580" marR="68580" marT="0" marB="0" anchor="ctr"/>
                </a:tc>
                <a:tc>
                  <a:txBody>
                    <a:bodyPr/>
                    <a:lstStyle/>
                    <a:p>
                      <a:pPr algn="ctr">
                        <a:lnSpc>
                          <a:spcPts val="1000"/>
                        </a:lnSpc>
                        <a:spcAft>
                          <a:spcPts val="0"/>
                        </a:spcAft>
                      </a:pPr>
                      <a:r>
                        <a:rPr lang="en-US" sz="1400" dirty="0">
                          <a:effectLst/>
                          <a:latin typeface="Meiryo UI" panose="020B0604030504040204" pitchFamily="50" charset="-128"/>
                          <a:ea typeface="Meiryo UI" panose="020B0604030504040204" pitchFamily="50" charset="-128"/>
                        </a:rPr>
                        <a:t>1</a:t>
                      </a:r>
                      <a:r>
                        <a:rPr lang="en-US" altLang="ja-JP" sz="1400" dirty="0">
                          <a:effectLst/>
                          <a:latin typeface="Meiryo UI" panose="020B0604030504040204" pitchFamily="50" charset="-128"/>
                          <a:ea typeface="Meiryo UI" panose="020B0604030504040204" pitchFamily="50" charset="-128"/>
                        </a:rPr>
                        <a:t>6</a:t>
                      </a:r>
                      <a:r>
                        <a:rPr lang="en-US" sz="1400" dirty="0">
                          <a:effectLst/>
                          <a:latin typeface="Meiryo UI" panose="020B0604030504040204" pitchFamily="50" charset="-128"/>
                          <a:ea typeface="Meiryo UI" panose="020B0604030504040204" pitchFamily="50" charset="-128"/>
                        </a:rPr>
                        <a:t>,</a:t>
                      </a:r>
                      <a:r>
                        <a:rPr lang="en-US" altLang="ja-JP" sz="1400" dirty="0">
                          <a:effectLst/>
                          <a:latin typeface="Meiryo UI" panose="020B0604030504040204" pitchFamily="50" charset="-128"/>
                          <a:ea typeface="Meiryo UI" panose="020B0604030504040204" pitchFamily="50" charset="-128"/>
                        </a:rPr>
                        <a:t>1</a:t>
                      </a:r>
                      <a:r>
                        <a:rPr lang="en-US" sz="1400" dirty="0">
                          <a:effectLst/>
                          <a:latin typeface="Meiryo UI" panose="020B0604030504040204" pitchFamily="50" charset="-128"/>
                          <a:ea typeface="Meiryo UI" panose="020B0604030504040204" pitchFamily="50" charset="-128"/>
                        </a:rPr>
                        <a:t>00</a:t>
                      </a:r>
                      <a:endParaRPr lang="ja-JP" sz="1400" dirty="0">
                        <a:solidFill>
                          <a:srgbClr val="000000"/>
                        </a:solidFill>
                        <a:effectLst/>
                        <a:latin typeface="Meiryo UI" panose="020B0604030504040204" pitchFamily="50" charset="-128"/>
                        <a:ea typeface="Meiryo UI" panose="020B0604030504040204" pitchFamily="50" charset="-128"/>
                        <a:cs typeface="ＭＳ ゴシック" panose="020B0609070205080204" pitchFamily="49" charset="-128"/>
                      </a:endParaRPr>
                    </a:p>
                  </a:txBody>
                  <a:tcPr marL="68580" marR="68580" marT="0" marB="0" anchor="ctr"/>
                </a:tc>
                <a:tc>
                  <a:txBody>
                    <a:bodyPr/>
                    <a:lstStyle/>
                    <a:p>
                      <a:pPr algn="just">
                        <a:lnSpc>
                          <a:spcPct val="100000"/>
                        </a:lnSpc>
                        <a:spcAft>
                          <a:spcPts val="0"/>
                        </a:spcAft>
                      </a:pPr>
                      <a:r>
                        <a:rPr lang="ja-JP" sz="1400" dirty="0">
                          <a:effectLst/>
                          <a:latin typeface="Meiryo UI" panose="020B0604030504040204" pitchFamily="50" charset="-128"/>
                          <a:ea typeface="Meiryo UI" panose="020B0604030504040204" pitchFamily="50" charset="-128"/>
                        </a:rPr>
                        <a:t>半導体素子、半導体集積回路または液晶デバイスの加工におけるドライエッチング、これら製造装置の洗浄等に使用。</a:t>
                      </a:r>
                      <a:endParaRPr lang="ja-JP" sz="1400" dirty="0">
                        <a:solidFill>
                          <a:srgbClr val="000000"/>
                        </a:solidFill>
                        <a:effectLst/>
                        <a:latin typeface="Meiryo UI" panose="020B0604030504040204" pitchFamily="50" charset="-128"/>
                        <a:ea typeface="Meiryo UI" panose="020B0604030504040204" pitchFamily="50" charset="-128"/>
                        <a:cs typeface="ＭＳ ゴシック" panose="020B0609070205080204" pitchFamily="49" charset="-128"/>
                      </a:endParaRPr>
                    </a:p>
                  </a:txBody>
                  <a:tcPr marL="68580" marR="68580" marT="0" marB="0" anchor="ctr"/>
                </a:tc>
                <a:extLst>
                  <a:ext uri="{0D108BD9-81ED-4DB2-BD59-A6C34878D82A}">
                    <a16:rowId xmlns:a16="http://schemas.microsoft.com/office/drawing/2014/main" val="961860201"/>
                  </a:ext>
                </a:extLst>
              </a:tr>
            </a:tbl>
          </a:graphicData>
        </a:graphic>
      </p:graphicFrame>
    </p:spTree>
    <p:extLst>
      <p:ext uri="{BB962C8B-B14F-4D97-AF65-F5344CB8AC3E}">
        <p14:creationId xmlns:p14="http://schemas.microsoft.com/office/powerpoint/2010/main" val="249984737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図 19"/>
          <p:cNvPicPr>
            <a:picLocks noChangeAspect="1"/>
          </p:cNvPicPr>
          <p:nvPr/>
        </p:nvPicPr>
        <p:blipFill>
          <a:blip r:embed="rId3"/>
          <a:stretch>
            <a:fillRect/>
          </a:stretch>
        </p:blipFill>
        <p:spPr>
          <a:xfrm>
            <a:off x="875869" y="5510289"/>
            <a:ext cx="7626513" cy="934526"/>
          </a:xfrm>
          <a:prstGeom prst="rect">
            <a:avLst/>
          </a:prstGeom>
        </p:spPr>
      </p:pic>
      <p:pic>
        <p:nvPicPr>
          <p:cNvPr id="9" name="図 8"/>
          <p:cNvPicPr>
            <a:picLocks noChangeAspect="1"/>
          </p:cNvPicPr>
          <p:nvPr/>
        </p:nvPicPr>
        <p:blipFill rotWithShape="1">
          <a:blip r:embed="rId4"/>
          <a:srcRect b="31143"/>
          <a:stretch/>
        </p:blipFill>
        <p:spPr>
          <a:xfrm>
            <a:off x="866756" y="2851157"/>
            <a:ext cx="7626512" cy="2450052"/>
          </a:xfrm>
          <a:prstGeom prst="rect">
            <a:avLst/>
          </a:prstGeom>
        </p:spPr>
      </p:pic>
      <p:sp>
        <p:nvSpPr>
          <p:cNvPr id="12" name="スライド番号プレースホルダー 5"/>
          <p:cNvSpPr txBox="1">
            <a:spLocks/>
          </p:cNvSpPr>
          <p:nvPr/>
        </p:nvSpPr>
        <p:spPr>
          <a:xfrm>
            <a:off x="8041704" y="18288"/>
            <a:ext cx="1066800" cy="329184"/>
          </a:xfrm>
          <a:prstGeom prst="rect">
            <a:avLst/>
          </a:prstGeom>
        </p:spPr>
        <p:txBody>
          <a:bodyPr vert="horz" lIns="91440" tIns="45720" rIns="91440" bIns="45720" rtlCol="0" anchor="ctr"/>
          <a:lstStyle>
            <a:defPPr>
              <a:defRPr lang="ja-JP"/>
            </a:defPPr>
            <a:lvl1pPr marL="0" algn="r" defTabSz="914400" rtl="0" eaLnBrk="1" latinLnBrk="0" hangingPunct="1">
              <a:defRPr kumimoji="1" sz="1600" b="1" kern="1200">
                <a:solidFill>
                  <a:srgbClr val="FFFFFF"/>
                </a:solidFill>
                <a:latin typeface="メイリオ" panose="020B0604030504040204" pitchFamily="50" charset="-128"/>
                <a:ea typeface="メイリオ" panose="020B0604030504040204" pitchFamily="50" charset="-128"/>
                <a:cs typeface="メイリオ" panose="020B0604030504040204" pitchFamily="50"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F0DA1747-7AE3-4485-B1CC-5CDDF653E874}" type="slidenum">
              <a:rPr lang="ja-JP" altLang="en-US" smtClean="0"/>
              <a:pPr/>
              <a:t>11</a:t>
            </a:fld>
            <a:endParaRPr lang="ja-JP" altLang="en-US" dirty="0"/>
          </a:p>
        </p:txBody>
      </p:sp>
      <p:sp>
        <p:nvSpPr>
          <p:cNvPr id="15" name="テキスト ボックス 14"/>
          <p:cNvSpPr txBox="1"/>
          <p:nvPr/>
        </p:nvSpPr>
        <p:spPr>
          <a:xfrm>
            <a:off x="0" y="0"/>
            <a:ext cx="7058147" cy="344128"/>
          </a:xfrm>
          <a:prstGeom prst="rect">
            <a:avLst/>
          </a:prstGeom>
          <a:noFill/>
        </p:spPr>
        <p:txBody>
          <a:bodyPr wrap="square" tIns="36000" bIns="0" rtlCol="0">
            <a:spAutoFit/>
          </a:bodyPr>
          <a:lstStyle/>
          <a:p>
            <a:pPr>
              <a:lnSpc>
                <a:spcPts val="2400"/>
              </a:lnSpc>
            </a:pPr>
            <a:r>
              <a:rPr lang="ja-JP" altLang="en-US" sz="20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４　重点対策の指定</a:t>
            </a:r>
          </a:p>
        </p:txBody>
      </p:sp>
      <p:sp>
        <p:nvSpPr>
          <p:cNvPr id="23" name="テキスト ボックス 22">
            <a:extLst>
              <a:ext uri="{FF2B5EF4-FFF2-40B4-BE49-F238E27FC236}">
                <a16:creationId xmlns:a16="http://schemas.microsoft.com/office/drawing/2014/main" id="{D85538E7-BE6B-4352-89F6-B699CAA961EB}"/>
              </a:ext>
            </a:extLst>
          </p:cNvPr>
          <p:cNvSpPr txBox="1"/>
          <p:nvPr/>
        </p:nvSpPr>
        <p:spPr>
          <a:xfrm>
            <a:off x="181684" y="476999"/>
            <a:ext cx="8782804" cy="502702"/>
          </a:xfrm>
          <a:prstGeom prst="rect">
            <a:avLst/>
          </a:prstGeom>
          <a:noFill/>
        </p:spPr>
        <p:txBody>
          <a:bodyPr wrap="square" rtlCol="0">
            <a:spAutoFit/>
          </a:bodyPr>
          <a:lstStyle/>
          <a:p>
            <a:pPr marL="441325" indent="-441325">
              <a:lnSpc>
                <a:spcPts val="3200"/>
              </a:lnSpc>
            </a:pPr>
            <a:r>
              <a:rPr lang="ja-JP" altLang="en-US" sz="24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24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1</a:t>
            </a:r>
            <a:r>
              <a:rPr lang="ja-JP" altLang="en-US" sz="24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）重点対策項目の指定について</a:t>
            </a:r>
          </a:p>
        </p:txBody>
      </p:sp>
      <p:sp>
        <p:nvSpPr>
          <p:cNvPr id="7" name="角丸四角形 6"/>
          <p:cNvSpPr/>
          <p:nvPr/>
        </p:nvSpPr>
        <p:spPr>
          <a:xfrm>
            <a:off x="1187624" y="2402728"/>
            <a:ext cx="6984776" cy="356606"/>
          </a:xfrm>
          <a:prstGeom prst="roundRect">
            <a:avLst>
              <a:gd name="adj" fmla="val 9151"/>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Bef>
                <a:spcPts val="600"/>
              </a:spcBef>
            </a:pPr>
            <a:r>
              <a:rPr lang="ja-JP" altLang="en-US" sz="1600" dirty="0">
                <a:solidFill>
                  <a:schemeClr val="tx1"/>
                </a:solidFill>
                <a:latin typeface="Meiryo UI" panose="020B0604030504040204" pitchFamily="50" charset="-128"/>
                <a:ea typeface="Meiryo UI" panose="020B0604030504040204" pitchFamily="50" charset="-128"/>
              </a:rPr>
              <a:t>重点対策項目　</a:t>
            </a:r>
            <a:r>
              <a:rPr lang="en-US" altLang="ja-JP" sz="1600" dirty="0">
                <a:solidFill>
                  <a:schemeClr val="tx1"/>
                </a:solidFill>
                <a:latin typeface="Meiryo UI" panose="020B0604030504040204" pitchFamily="50" charset="-128"/>
                <a:ea typeface="Meiryo UI" panose="020B0604030504040204" pitchFamily="50" charset="-128"/>
              </a:rPr>
              <a:t>25</a:t>
            </a:r>
            <a:r>
              <a:rPr lang="ja-JP" altLang="en-US" sz="1600" dirty="0">
                <a:solidFill>
                  <a:schemeClr val="tx1"/>
                </a:solidFill>
                <a:latin typeface="Meiryo UI" panose="020B0604030504040204" pitchFamily="50" charset="-128"/>
                <a:ea typeface="Meiryo UI" panose="020B0604030504040204" pitchFamily="50" charset="-128"/>
              </a:rPr>
              <a:t>項目（基本</a:t>
            </a:r>
            <a:r>
              <a:rPr lang="en-US" altLang="ja-JP" sz="1600" dirty="0">
                <a:solidFill>
                  <a:schemeClr val="tx1"/>
                </a:solidFill>
                <a:latin typeface="Meiryo UI" panose="020B0604030504040204" pitchFamily="50" charset="-128"/>
                <a:ea typeface="Meiryo UI" panose="020B0604030504040204" pitchFamily="50" charset="-128"/>
              </a:rPr>
              <a:t>20</a:t>
            </a:r>
            <a:r>
              <a:rPr lang="ja-JP" altLang="en-US" sz="1600" dirty="0">
                <a:solidFill>
                  <a:schemeClr val="tx1"/>
                </a:solidFill>
                <a:latin typeface="Meiryo UI" panose="020B0604030504040204" pitchFamily="50" charset="-128"/>
                <a:ea typeface="Meiryo UI" panose="020B0604030504040204" pitchFamily="50" charset="-128"/>
              </a:rPr>
              <a:t>項目＋加点</a:t>
            </a:r>
            <a:r>
              <a:rPr lang="en-US" altLang="ja-JP" sz="1600" dirty="0">
                <a:solidFill>
                  <a:schemeClr val="tx1"/>
                </a:solidFill>
                <a:latin typeface="Meiryo UI" panose="020B0604030504040204" pitchFamily="50" charset="-128"/>
                <a:ea typeface="Meiryo UI" panose="020B0604030504040204" pitchFamily="50" charset="-128"/>
              </a:rPr>
              <a:t>5</a:t>
            </a:r>
            <a:r>
              <a:rPr lang="ja-JP" altLang="en-US" sz="1600" dirty="0">
                <a:solidFill>
                  <a:schemeClr val="tx1"/>
                </a:solidFill>
                <a:latin typeface="Meiryo UI" panose="020B0604030504040204" pitchFamily="50" charset="-128"/>
                <a:ea typeface="Meiryo UI" panose="020B0604030504040204" pitchFamily="50" charset="-128"/>
              </a:rPr>
              <a:t>項目）</a:t>
            </a:r>
          </a:p>
        </p:txBody>
      </p:sp>
      <p:sp>
        <p:nvSpPr>
          <p:cNvPr id="13" name="正方形/長方形 12"/>
          <p:cNvSpPr/>
          <p:nvPr/>
        </p:nvSpPr>
        <p:spPr>
          <a:xfrm>
            <a:off x="323528" y="979701"/>
            <a:ext cx="8591917" cy="1205458"/>
          </a:xfrm>
          <a:prstGeom prst="rect">
            <a:avLst/>
          </a:prstGeom>
        </p:spPr>
        <p:txBody>
          <a:bodyPr wrap="square">
            <a:spAutoFit/>
          </a:bodyPr>
          <a:lstStyle/>
          <a:p>
            <a:pPr marL="209550" lvl="0" indent="-209550" eaLnBrk="0" fontAlgn="base" hangingPunct="0">
              <a:spcBef>
                <a:spcPct val="0"/>
              </a:spcBef>
              <a:spcAft>
                <a:spcPct val="0"/>
              </a:spcAft>
            </a:pPr>
            <a:r>
              <a:rPr kumimoji="0" lang="ja-JP" altLang="en-US" sz="1600" dirty="0">
                <a:latin typeface="Meiryo UI" panose="020B0604030504040204" pitchFamily="50" charset="-128"/>
                <a:ea typeface="Meiryo UI" panose="020B0604030504040204" pitchFamily="50" charset="-128"/>
                <a:cs typeface="Times New Roman" panose="02020603050405020304" pitchFamily="18" charset="0"/>
              </a:rPr>
              <a:t>１　気候変動対策指針では、第</a:t>
            </a:r>
            <a:r>
              <a:rPr kumimoji="0" lang="en-US" altLang="ja-JP" sz="1600" dirty="0">
                <a:latin typeface="Meiryo UI" panose="020B0604030504040204" pitchFamily="50" charset="-128"/>
                <a:ea typeface="Meiryo UI" panose="020B0604030504040204" pitchFamily="50" charset="-128"/>
                <a:cs typeface="Times New Roman" panose="02020603050405020304" pitchFamily="18" charset="0"/>
              </a:rPr>
              <a:t>3</a:t>
            </a:r>
            <a:r>
              <a:rPr kumimoji="0" lang="ja-JP" altLang="en-US" sz="1600" dirty="0">
                <a:latin typeface="Meiryo UI" panose="020B0604030504040204" pitchFamily="50" charset="-128"/>
                <a:ea typeface="Meiryo UI" panose="020B0604030504040204" pitchFamily="50" charset="-128"/>
                <a:cs typeface="Times New Roman" panose="02020603050405020304" pitchFamily="18" charset="0"/>
              </a:rPr>
              <a:t>章に示す温室効果ガスの排出等の抑制に資する対策等の中から、特定事業者が重点的に実施すべき対策（重点対策）を第</a:t>
            </a:r>
            <a:r>
              <a:rPr kumimoji="0" lang="en-US" altLang="ja-JP" sz="1600" dirty="0">
                <a:latin typeface="Meiryo UI" panose="020B0604030504040204" pitchFamily="50" charset="-128"/>
                <a:ea typeface="Meiryo UI" panose="020B0604030504040204" pitchFamily="50" charset="-128"/>
                <a:cs typeface="Times New Roman" panose="02020603050405020304" pitchFamily="18" charset="0"/>
              </a:rPr>
              <a:t>4</a:t>
            </a:r>
            <a:r>
              <a:rPr kumimoji="0" lang="ja-JP" altLang="en-US" sz="1600" dirty="0">
                <a:latin typeface="Meiryo UI" panose="020B0604030504040204" pitchFamily="50" charset="-128"/>
                <a:ea typeface="Meiryo UI" panose="020B0604030504040204" pitchFamily="50" charset="-128"/>
                <a:cs typeface="Times New Roman" panose="02020603050405020304" pitchFamily="18" charset="0"/>
              </a:rPr>
              <a:t>章で定めています。</a:t>
            </a:r>
            <a:endParaRPr kumimoji="0" lang="en-US" altLang="ja-JP" sz="1600" dirty="0">
              <a:latin typeface="Meiryo UI" panose="020B0604030504040204" pitchFamily="50" charset="-128"/>
              <a:ea typeface="Meiryo UI" panose="020B0604030504040204" pitchFamily="50" charset="-128"/>
              <a:cs typeface="Times New Roman" panose="02020603050405020304" pitchFamily="18" charset="0"/>
            </a:endParaRPr>
          </a:p>
          <a:p>
            <a:pPr marL="209550" lvl="0" indent="-209550" eaLnBrk="0" fontAlgn="base" hangingPunct="0">
              <a:lnSpc>
                <a:spcPts val="1000"/>
              </a:lnSpc>
              <a:spcBef>
                <a:spcPct val="0"/>
              </a:spcBef>
              <a:spcAft>
                <a:spcPct val="0"/>
              </a:spcAft>
            </a:pPr>
            <a:endParaRPr kumimoji="0" lang="en-US" altLang="ja-JP" sz="1600" dirty="0">
              <a:latin typeface="Meiryo UI" panose="020B0604030504040204" pitchFamily="50" charset="-128"/>
              <a:ea typeface="Meiryo UI" panose="020B0604030504040204" pitchFamily="50" charset="-128"/>
              <a:cs typeface="Times New Roman" panose="02020603050405020304" pitchFamily="18" charset="0"/>
            </a:endParaRPr>
          </a:p>
          <a:p>
            <a:pPr marL="209550" lvl="0" indent="-209550" eaLnBrk="0" fontAlgn="base" hangingPunct="0">
              <a:spcBef>
                <a:spcPct val="0"/>
              </a:spcBef>
              <a:spcAft>
                <a:spcPct val="0"/>
              </a:spcAft>
            </a:pPr>
            <a:r>
              <a:rPr kumimoji="0" lang="ja-JP" altLang="en-US" sz="1600" dirty="0">
                <a:latin typeface="Meiryo UI" panose="020B0604030504040204" pitchFamily="50" charset="-128"/>
                <a:ea typeface="Meiryo UI" panose="020B0604030504040204" pitchFamily="50" charset="-128"/>
                <a:cs typeface="Times New Roman" panose="02020603050405020304" pitchFamily="18" charset="0"/>
              </a:rPr>
              <a:t>２　重点対策項目は、基本的に実施するべき省エネ対策等を示した基本項目、先進的な取組みを示した加点項目の２種類を設定しています。</a:t>
            </a:r>
          </a:p>
        </p:txBody>
      </p:sp>
      <p:sp>
        <p:nvSpPr>
          <p:cNvPr id="5" name="角丸四角形 4"/>
          <p:cNvSpPr/>
          <p:nvPr/>
        </p:nvSpPr>
        <p:spPr>
          <a:xfrm>
            <a:off x="787281" y="2834630"/>
            <a:ext cx="541311" cy="1194092"/>
          </a:xfrm>
          <a:prstGeom prst="roundRect">
            <a:avLst>
              <a:gd name="adj" fmla="val 18871"/>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17" name="角丸四角形 16"/>
          <p:cNvSpPr/>
          <p:nvPr/>
        </p:nvSpPr>
        <p:spPr>
          <a:xfrm>
            <a:off x="4283968" y="2946729"/>
            <a:ext cx="3456384" cy="327766"/>
          </a:xfrm>
          <a:prstGeom prst="roundRect">
            <a:avLst>
              <a:gd name="adj" fmla="val 16799"/>
            </a:avLst>
          </a:prstGeom>
          <a:noFill/>
          <a:ln w="25400">
            <a:solidFill>
              <a:srgbClr val="FF0000">
                <a:alpha val="60000"/>
              </a:srgb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 name="角丸四角形 17"/>
          <p:cNvSpPr/>
          <p:nvPr/>
        </p:nvSpPr>
        <p:spPr>
          <a:xfrm>
            <a:off x="787282" y="4123962"/>
            <a:ext cx="541311" cy="1238854"/>
          </a:xfrm>
          <a:prstGeom prst="roundRect">
            <a:avLst>
              <a:gd name="adj" fmla="val 16799"/>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6" name="直線矢印コネクタ 5"/>
          <p:cNvCxnSpPr>
            <a:stCxn id="17" idx="1"/>
          </p:cNvCxnSpPr>
          <p:nvPr/>
        </p:nvCxnSpPr>
        <p:spPr>
          <a:xfrm flipH="1">
            <a:off x="3538302" y="3110612"/>
            <a:ext cx="745666" cy="0"/>
          </a:xfrm>
          <a:prstGeom prst="straightConnector1">
            <a:avLst/>
          </a:prstGeom>
          <a:ln w="25400">
            <a:solidFill>
              <a:srgbClr val="FF0000">
                <a:alpha val="60000"/>
              </a:srgbClr>
            </a:solidFill>
            <a:prstDash val="sysDot"/>
            <a:tailEnd type="triangle"/>
          </a:ln>
        </p:spPr>
        <p:style>
          <a:lnRef idx="1">
            <a:schemeClr val="accent1"/>
          </a:lnRef>
          <a:fillRef idx="0">
            <a:schemeClr val="accent1"/>
          </a:fillRef>
          <a:effectRef idx="0">
            <a:schemeClr val="accent1"/>
          </a:effectRef>
          <a:fontRef idx="minor">
            <a:schemeClr val="tx1"/>
          </a:fontRef>
        </p:style>
      </p:cxnSp>
      <p:sp>
        <p:nvSpPr>
          <p:cNvPr id="25" name="角丸四角形 24"/>
          <p:cNvSpPr/>
          <p:nvPr/>
        </p:nvSpPr>
        <p:spPr>
          <a:xfrm>
            <a:off x="4272633" y="4239514"/>
            <a:ext cx="2592288" cy="289246"/>
          </a:xfrm>
          <a:prstGeom prst="roundRect">
            <a:avLst>
              <a:gd name="adj" fmla="val 16799"/>
            </a:avLst>
          </a:prstGeom>
          <a:noFill/>
          <a:ln w="25400">
            <a:solidFill>
              <a:srgbClr val="FF0000">
                <a:alpha val="60000"/>
              </a:srgb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cxnSp>
        <p:nvCxnSpPr>
          <p:cNvPr id="26" name="直線矢印コネクタ 25"/>
          <p:cNvCxnSpPr/>
          <p:nvPr/>
        </p:nvCxnSpPr>
        <p:spPr>
          <a:xfrm flipH="1">
            <a:off x="3491880" y="4406789"/>
            <a:ext cx="745667" cy="0"/>
          </a:xfrm>
          <a:prstGeom prst="straightConnector1">
            <a:avLst/>
          </a:prstGeom>
          <a:ln w="25400">
            <a:solidFill>
              <a:srgbClr val="FF0000">
                <a:alpha val="60000"/>
              </a:srgbClr>
            </a:solidFill>
            <a:prstDash val="sysDot"/>
            <a:tailEnd type="triangle"/>
          </a:ln>
        </p:spPr>
        <p:style>
          <a:lnRef idx="1">
            <a:schemeClr val="accent1"/>
          </a:lnRef>
          <a:fillRef idx="0">
            <a:schemeClr val="accent1"/>
          </a:fillRef>
          <a:effectRef idx="0">
            <a:schemeClr val="accent1"/>
          </a:effectRef>
          <a:fontRef idx="minor">
            <a:schemeClr val="tx1"/>
          </a:fontRef>
        </p:style>
      </p:cxnSp>
      <p:sp>
        <p:nvSpPr>
          <p:cNvPr id="28" name="角丸四角形 27"/>
          <p:cNvSpPr/>
          <p:nvPr/>
        </p:nvSpPr>
        <p:spPr>
          <a:xfrm>
            <a:off x="787282" y="5454638"/>
            <a:ext cx="541311" cy="1049020"/>
          </a:xfrm>
          <a:prstGeom prst="roundRect">
            <a:avLst>
              <a:gd name="adj" fmla="val 16799"/>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四角形吹き出し 9"/>
          <p:cNvSpPr/>
          <p:nvPr/>
        </p:nvSpPr>
        <p:spPr>
          <a:xfrm>
            <a:off x="1601836" y="3789022"/>
            <a:ext cx="3455195" cy="341863"/>
          </a:xfrm>
          <a:prstGeom prst="wedgeRectCallout">
            <a:avLst>
              <a:gd name="adj1" fmla="val -57272"/>
              <a:gd name="adj2" fmla="val -37411"/>
            </a:avLst>
          </a:prstGeom>
          <a:solidFill>
            <a:schemeClr val="bg1">
              <a:lumMod val="85000"/>
            </a:schemeClr>
          </a:solid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tIns="0" bIns="0" rtlCol="0" anchor="ctr"/>
          <a:lstStyle/>
          <a:p>
            <a:r>
              <a:rPr lang="en-US" altLang="ja-JP" sz="1600" dirty="0">
                <a:solidFill>
                  <a:schemeClr val="tx1"/>
                </a:solidFill>
                <a:latin typeface="Meiryo UI" panose="020B0604030504040204" pitchFamily="50" charset="-128"/>
                <a:ea typeface="Meiryo UI" panose="020B0604030504040204" pitchFamily="50" charset="-128"/>
              </a:rPr>
              <a:t>15</a:t>
            </a:r>
            <a:r>
              <a:rPr lang="ja-JP" altLang="en-US" sz="1600" dirty="0">
                <a:solidFill>
                  <a:schemeClr val="tx1"/>
                </a:solidFill>
                <a:latin typeface="Meiryo UI" panose="020B0604030504040204" pitchFamily="50" charset="-128"/>
                <a:ea typeface="Meiryo UI" panose="020B0604030504040204" pitchFamily="50" charset="-128"/>
              </a:rPr>
              <a:t>項目　基本項目の実施状況①</a:t>
            </a:r>
          </a:p>
        </p:txBody>
      </p:sp>
      <p:sp>
        <p:nvSpPr>
          <p:cNvPr id="29" name="四角形吹き出し 28"/>
          <p:cNvSpPr/>
          <p:nvPr/>
        </p:nvSpPr>
        <p:spPr>
          <a:xfrm>
            <a:off x="1592323" y="5151916"/>
            <a:ext cx="3474220" cy="341863"/>
          </a:xfrm>
          <a:prstGeom prst="wedgeRectCallout">
            <a:avLst>
              <a:gd name="adj1" fmla="val -57546"/>
              <a:gd name="adj2" fmla="val -54128"/>
            </a:avLst>
          </a:prstGeom>
          <a:solidFill>
            <a:schemeClr val="bg1">
              <a:lumMod val="85000"/>
            </a:schemeClr>
          </a:solid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tIns="0" bIns="0" rtlCol="0" anchor="ctr"/>
          <a:lstStyle/>
          <a:p>
            <a:r>
              <a:rPr lang="en-US" altLang="ja-JP" sz="1600" dirty="0">
                <a:solidFill>
                  <a:schemeClr val="tx1"/>
                </a:solidFill>
                <a:latin typeface="Meiryo UI" panose="020B0604030504040204" pitchFamily="50" charset="-128"/>
                <a:ea typeface="Meiryo UI" panose="020B0604030504040204" pitchFamily="50" charset="-128"/>
              </a:rPr>
              <a:t>5</a:t>
            </a:r>
            <a:r>
              <a:rPr lang="ja-JP" altLang="en-US" sz="1600" dirty="0">
                <a:solidFill>
                  <a:schemeClr val="tx1"/>
                </a:solidFill>
                <a:latin typeface="Meiryo UI" panose="020B0604030504040204" pitchFamily="50" charset="-128"/>
                <a:ea typeface="Meiryo UI" panose="020B0604030504040204" pitchFamily="50" charset="-128"/>
              </a:rPr>
              <a:t>項目　基本項目の実施状況②</a:t>
            </a:r>
          </a:p>
        </p:txBody>
      </p:sp>
      <p:sp>
        <p:nvSpPr>
          <p:cNvPr id="30" name="四角形吹き出し 29"/>
          <p:cNvSpPr/>
          <p:nvPr/>
        </p:nvSpPr>
        <p:spPr>
          <a:xfrm>
            <a:off x="1601836" y="6306093"/>
            <a:ext cx="3474220" cy="341863"/>
          </a:xfrm>
          <a:prstGeom prst="wedgeRectCallout">
            <a:avLst>
              <a:gd name="adj1" fmla="val -57820"/>
              <a:gd name="adj2" fmla="val -48556"/>
            </a:avLst>
          </a:prstGeom>
          <a:solidFill>
            <a:schemeClr val="bg1">
              <a:lumMod val="85000"/>
            </a:schemeClr>
          </a:solid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tIns="0" bIns="0" rtlCol="0" anchor="ctr"/>
          <a:lstStyle/>
          <a:p>
            <a:r>
              <a:rPr lang="en-US" altLang="ja-JP" sz="1600" dirty="0">
                <a:solidFill>
                  <a:schemeClr val="tx1"/>
                </a:solidFill>
                <a:latin typeface="Meiryo UI" panose="020B0604030504040204" pitchFamily="50" charset="-128"/>
                <a:ea typeface="Meiryo UI" panose="020B0604030504040204" pitchFamily="50" charset="-128"/>
              </a:rPr>
              <a:t>5</a:t>
            </a:r>
            <a:r>
              <a:rPr lang="ja-JP" altLang="en-US" sz="1600" dirty="0">
                <a:solidFill>
                  <a:schemeClr val="tx1"/>
                </a:solidFill>
                <a:latin typeface="Meiryo UI" panose="020B0604030504040204" pitchFamily="50" charset="-128"/>
                <a:ea typeface="Meiryo UI" panose="020B0604030504040204" pitchFamily="50" charset="-128"/>
              </a:rPr>
              <a:t>項目　加点項目の実施状況</a:t>
            </a:r>
          </a:p>
        </p:txBody>
      </p:sp>
      <p:sp>
        <p:nvSpPr>
          <p:cNvPr id="31" name="四角形吹き出し 30"/>
          <p:cNvSpPr/>
          <p:nvPr/>
        </p:nvSpPr>
        <p:spPr>
          <a:xfrm>
            <a:off x="3249632" y="3396957"/>
            <a:ext cx="1970440" cy="248060"/>
          </a:xfrm>
          <a:prstGeom prst="wedgeRectCallout">
            <a:avLst>
              <a:gd name="adj1" fmla="val -41086"/>
              <a:gd name="adj2" fmla="val -166742"/>
            </a:avLst>
          </a:prstGeom>
          <a:solidFill>
            <a:srgbClr val="FFFF00"/>
          </a:solidFill>
          <a:ln w="12700">
            <a:noFill/>
          </a:ln>
        </p:spPr>
        <p:style>
          <a:lnRef idx="2">
            <a:schemeClr val="accent1">
              <a:shade val="50000"/>
            </a:schemeClr>
          </a:lnRef>
          <a:fillRef idx="1">
            <a:schemeClr val="accent1"/>
          </a:fillRef>
          <a:effectRef idx="0">
            <a:schemeClr val="accent1"/>
          </a:effectRef>
          <a:fontRef idx="minor">
            <a:schemeClr val="lt1"/>
          </a:fontRef>
        </p:style>
        <p:txBody>
          <a:bodyPr tIns="0" bIns="0" rtlCol="0" anchor="ctr"/>
          <a:lstStyle/>
          <a:p>
            <a:r>
              <a:rPr lang="ja-JP" altLang="en-US" sz="1400" dirty="0">
                <a:solidFill>
                  <a:schemeClr val="tx1"/>
                </a:solidFill>
                <a:latin typeface="Meiryo UI" panose="020B0604030504040204" pitchFamily="50" charset="-128"/>
                <a:ea typeface="Meiryo UI" panose="020B0604030504040204" pitchFamily="50" charset="-128"/>
              </a:rPr>
              <a:t>対象事業所について！</a:t>
            </a:r>
          </a:p>
        </p:txBody>
      </p:sp>
      <p:sp>
        <p:nvSpPr>
          <p:cNvPr id="32" name="四角形吹き出し 31"/>
          <p:cNvSpPr/>
          <p:nvPr/>
        </p:nvSpPr>
        <p:spPr>
          <a:xfrm>
            <a:off x="3249632" y="4740832"/>
            <a:ext cx="2186464" cy="257656"/>
          </a:xfrm>
          <a:prstGeom prst="wedgeRectCallout">
            <a:avLst>
              <a:gd name="adj1" fmla="val -40227"/>
              <a:gd name="adj2" fmla="val -167695"/>
            </a:avLst>
          </a:prstGeom>
          <a:solidFill>
            <a:srgbClr val="FFFF00"/>
          </a:solidFill>
          <a:ln w="12700">
            <a:noFill/>
          </a:ln>
        </p:spPr>
        <p:style>
          <a:lnRef idx="2">
            <a:schemeClr val="accent1">
              <a:shade val="50000"/>
            </a:schemeClr>
          </a:lnRef>
          <a:fillRef idx="1">
            <a:schemeClr val="accent1"/>
          </a:fillRef>
          <a:effectRef idx="0">
            <a:schemeClr val="accent1"/>
          </a:effectRef>
          <a:fontRef idx="minor">
            <a:schemeClr val="lt1"/>
          </a:fontRef>
        </p:style>
        <p:txBody>
          <a:bodyPr tIns="0" bIns="0" rtlCol="0" anchor="ctr"/>
          <a:lstStyle/>
          <a:p>
            <a:r>
              <a:rPr lang="ja-JP" altLang="en-US" sz="1400" dirty="0">
                <a:solidFill>
                  <a:schemeClr val="tx1"/>
                </a:solidFill>
                <a:latin typeface="Meiryo UI" panose="020B0604030504040204" pitchFamily="50" charset="-128"/>
                <a:ea typeface="Meiryo UI" panose="020B0604030504040204" pitchFamily="50" charset="-128"/>
              </a:rPr>
              <a:t>対象事業所について！</a:t>
            </a:r>
          </a:p>
        </p:txBody>
      </p:sp>
    </p:spTree>
    <p:extLst>
      <p:ext uri="{BB962C8B-B14F-4D97-AF65-F5344CB8AC3E}">
        <p14:creationId xmlns:p14="http://schemas.microsoft.com/office/powerpoint/2010/main" val="289624786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p:cNvPicPr>
            <a:picLocks noChangeAspect="1"/>
          </p:cNvPicPr>
          <p:nvPr/>
        </p:nvPicPr>
        <p:blipFill>
          <a:blip r:embed="rId3"/>
          <a:stretch>
            <a:fillRect/>
          </a:stretch>
        </p:blipFill>
        <p:spPr>
          <a:xfrm>
            <a:off x="734030" y="592077"/>
            <a:ext cx="7841074" cy="773348"/>
          </a:xfrm>
          <a:prstGeom prst="rect">
            <a:avLst/>
          </a:prstGeom>
        </p:spPr>
      </p:pic>
      <p:sp>
        <p:nvSpPr>
          <p:cNvPr id="12" name="スライド番号プレースホルダー 5"/>
          <p:cNvSpPr txBox="1">
            <a:spLocks/>
          </p:cNvSpPr>
          <p:nvPr/>
        </p:nvSpPr>
        <p:spPr>
          <a:xfrm>
            <a:off x="8041704" y="18288"/>
            <a:ext cx="1066800" cy="329184"/>
          </a:xfrm>
          <a:prstGeom prst="rect">
            <a:avLst/>
          </a:prstGeom>
        </p:spPr>
        <p:txBody>
          <a:bodyPr vert="horz" lIns="91440" tIns="45720" rIns="91440" bIns="45720" rtlCol="0" anchor="ctr"/>
          <a:lstStyle>
            <a:defPPr>
              <a:defRPr lang="ja-JP"/>
            </a:defPPr>
            <a:lvl1pPr marL="0" algn="r" defTabSz="914400" rtl="0" eaLnBrk="1" latinLnBrk="0" hangingPunct="1">
              <a:defRPr kumimoji="1" sz="1600" b="1" kern="1200">
                <a:solidFill>
                  <a:srgbClr val="FFFFFF"/>
                </a:solidFill>
                <a:latin typeface="メイリオ" panose="020B0604030504040204" pitchFamily="50" charset="-128"/>
                <a:ea typeface="メイリオ" panose="020B0604030504040204" pitchFamily="50" charset="-128"/>
                <a:cs typeface="メイリオ" panose="020B0604030504040204" pitchFamily="50"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F0DA1747-7AE3-4485-B1CC-5CDDF653E874}" type="slidenum">
              <a:rPr lang="ja-JP" altLang="en-US" smtClean="0"/>
              <a:pPr/>
              <a:t>12</a:t>
            </a:fld>
            <a:endParaRPr lang="ja-JP" altLang="en-US" dirty="0"/>
          </a:p>
        </p:txBody>
      </p:sp>
      <p:sp>
        <p:nvSpPr>
          <p:cNvPr id="15" name="テキスト ボックス 14"/>
          <p:cNvSpPr txBox="1"/>
          <p:nvPr/>
        </p:nvSpPr>
        <p:spPr>
          <a:xfrm>
            <a:off x="0" y="0"/>
            <a:ext cx="7058147" cy="344128"/>
          </a:xfrm>
          <a:prstGeom prst="rect">
            <a:avLst/>
          </a:prstGeom>
          <a:noFill/>
        </p:spPr>
        <p:txBody>
          <a:bodyPr wrap="square" tIns="36000" bIns="0" rtlCol="0">
            <a:spAutoFit/>
          </a:bodyPr>
          <a:lstStyle/>
          <a:p>
            <a:pPr>
              <a:lnSpc>
                <a:spcPts val="2400"/>
              </a:lnSpc>
            </a:pPr>
            <a:r>
              <a:rPr lang="ja-JP" altLang="en-US" sz="20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４　重点対策の指定</a:t>
            </a:r>
          </a:p>
        </p:txBody>
      </p:sp>
      <p:sp>
        <p:nvSpPr>
          <p:cNvPr id="14" name="正方形/長方形 13">
            <a:extLst>
              <a:ext uri="{FF2B5EF4-FFF2-40B4-BE49-F238E27FC236}">
                <a16:creationId xmlns:a16="http://schemas.microsoft.com/office/drawing/2014/main" id="{F98D6D8E-28AE-4E7A-B03C-E020FA69652B}"/>
              </a:ext>
            </a:extLst>
          </p:cNvPr>
          <p:cNvSpPr/>
          <p:nvPr/>
        </p:nvSpPr>
        <p:spPr>
          <a:xfrm>
            <a:off x="931640" y="4595993"/>
            <a:ext cx="2504212" cy="307777"/>
          </a:xfrm>
          <a:prstGeom prst="rect">
            <a:avLst/>
          </a:prstGeom>
        </p:spPr>
        <p:txBody>
          <a:bodyPr wrap="none">
            <a:spAutoFit/>
          </a:bodyPr>
          <a:lstStyle/>
          <a:p>
            <a:r>
              <a:rPr lang="en-US" altLang="ja-JP" sz="1400" dirty="0">
                <a:latin typeface="Meiryo UI" panose="020B0604030504040204" pitchFamily="50" charset="-128"/>
                <a:ea typeface="Meiryo UI" panose="020B0604030504040204" pitchFamily="50" charset="-128"/>
              </a:rPr>
              <a:t>【</a:t>
            </a:r>
            <a:r>
              <a:rPr lang="ja-JP" altLang="en-US" sz="1400" dirty="0">
                <a:latin typeface="Meiryo UI" panose="020B0604030504040204" pitchFamily="50" charset="-128"/>
                <a:ea typeface="Meiryo UI" panose="020B0604030504040204" pitchFamily="50" charset="-128"/>
              </a:rPr>
              <a:t>重点対策実施率の算出方法</a:t>
            </a:r>
            <a:r>
              <a:rPr lang="en-US" altLang="ja-JP" sz="1400" dirty="0">
                <a:latin typeface="Meiryo UI" panose="020B0604030504040204" pitchFamily="50" charset="-128"/>
                <a:ea typeface="Meiryo UI" panose="020B0604030504040204" pitchFamily="50" charset="-128"/>
              </a:rPr>
              <a:t>】</a:t>
            </a:r>
          </a:p>
        </p:txBody>
      </p:sp>
      <p:sp>
        <p:nvSpPr>
          <p:cNvPr id="18" name="テキスト ボックス 17">
            <a:extLst>
              <a:ext uri="{FF2B5EF4-FFF2-40B4-BE49-F238E27FC236}">
                <a16:creationId xmlns:a16="http://schemas.microsoft.com/office/drawing/2014/main" id="{F46D713B-6BDF-44D9-BF3F-EDFCF891354A}"/>
              </a:ext>
            </a:extLst>
          </p:cNvPr>
          <p:cNvSpPr txBox="1"/>
          <p:nvPr/>
        </p:nvSpPr>
        <p:spPr>
          <a:xfrm>
            <a:off x="1079612" y="4979608"/>
            <a:ext cx="7604248" cy="1697901"/>
          </a:xfrm>
          <a:prstGeom prst="rect">
            <a:avLst/>
          </a:prstGeom>
          <a:noFill/>
        </p:spPr>
        <p:txBody>
          <a:bodyPr wrap="square" rtlCol="0">
            <a:spAutoFit/>
          </a:bodyPr>
          <a:lstStyle/>
          <a:p>
            <a:r>
              <a:rPr kumimoji="1" lang="ja-JP" altLang="en-US" sz="1400" dirty="0">
                <a:solidFill>
                  <a:srgbClr val="FF0000"/>
                </a:solidFill>
                <a:latin typeface="Meiryo UI" panose="020B0604030504040204" pitchFamily="50" charset="-128"/>
                <a:ea typeface="Meiryo UI" panose="020B0604030504040204" pitchFamily="50" charset="-128"/>
              </a:rPr>
              <a:t>対策計画書</a:t>
            </a:r>
            <a:r>
              <a:rPr lang="ja-JP" altLang="en-US" sz="1400" dirty="0">
                <a:solidFill>
                  <a:srgbClr val="FF0000"/>
                </a:solidFill>
                <a:latin typeface="Meiryo UI" panose="020B0604030504040204" pitchFamily="50" charset="-128"/>
                <a:ea typeface="Meiryo UI" panose="020B0604030504040204" pitchFamily="50" charset="-128"/>
                <a:sym typeface="Wingdings" panose="05000000000000000000" pitchFamily="2" charset="2"/>
              </a:rPr>
              <a:t>の実施率</a:t>
            </a:r>
            <a:endParaRPr lang="en-US" altLang="ja-JP" sz="1400" dirty="0">
              <a:solidFill>
                <a:srgbClr val="FF0000"/>
              </a:solidFill>
              <a:latin typeface="Meiryo UI" panose="020B0604030504040204" pitchFamily="50" charset="-128"/>
              <a:ea typeface="Meiryo UI" panose="020B0604030504040204" pitchFamily="50" charset="-128"/>
              <a:sym typeface="Wingdings" panose="05000000000000000000" pitchFamily="2" charset="2"/>
            </a:endParaRPr>
          </a:p>
          <a:p>
            <a:pPr>
              <a:lnSpc>
                <a:spcPts val="1500"/>
              </a:lnSpc>
              <a:spcBef>
                <a:spcPts val="600"/>
              </a:spcBef>
            </a:pPr>
            <a:r>
              <a:rPr lang="ja-JP" altLang="en-US" sz="1400" dirty="0">
                <a:latin typeface="Meiryo UI" panose="020B0604030504040204" pitchFamily="50" charset="-128"/>
                <a:ea typeface="Meiryo UI" panose="020B0604030504040204" pitchFamily="50" charset="-128"/>
                <a:sym typeface="Wingdings" panose="05000000000000000000" pitchFamily="2" charset="2"/>
              </a:rPr>
              <a:t>　＝（基本項目実施済み数</a:t>
            </a:r>
            <a:r>
              <a:rPr lang="en-US" altLang="ja-JP" sz="1400" baseline="-25000" dirty="0">
                <a:latin typeface="Meiryo UI" panose="020B0604030504040204" pitchFamily="50" charset="-128"/>
                <a:ea typeface="Meiryo UI" panose="020B0604030504040204" pitchFamily="50" charset="-128"/>
                <a:sym typeface="Wingdings" panose="05000000000000000000" pitchFamily="2" charset="2"/>
              </a:rPr>
              <a:t>★</a:t>
            </a:r>
            <a:r>
              <a:rPr lang="ja-JP" altLang="en-US" sz="1400" baseline="-25000" dirty="0">
                <a:latin typeface="Meiryo UI" panose="020B0604030504040204" pitchFamily="50" charset="-128"/>
                <a:ea typeface="Meiryo UI" panose="020B0604030504040204" pitchFamily="50" charset="-128"/>
                <a:sym typeface="Wingdings" panose="05000000000000000000" pitchFamily="2" charset="2"/>
              </a:rPr>
              <a:t>１</a:t>
            </a:r>
            <a:r>
              <a:rPr lang="ja-JP" altLang="en-US" sz="1400" dirty="0">
                <a:latin typeface="Meiryo UI" panose="020B0604030504040204" pitchFamily="50" charset="-128"/>
                <a:ea typeface="Meiryo UI" panose="020B0604030504040204" pitchFamily="50" charset="-128"/>
                <a:sym typeface="Wingdings" panose="05000000000000000000" pitchFamily="2" charset="2"/>
              </a:rPr>
              <a:t>）</a:t>
            </a:r>
            <a:r>
              <a:rPr lang="en-US" altLang="ja-JP" sz="1400" dirty="0">
                <a:latin typeface="Meiryo UI" panose="020B0604030504040204" pitchFamily="50" charset="-128"/>
                <a:ea typeface="Meiryo UI" panose="020B0604030504040204" pitchFamily="50" charset="-128"/>
                <a:sym typeface="Wingdings" panose="05000000000000000000" pitchFamily="2" charset="2"/>
              </a:rPr>
              <a:t>/</a:t>
            </a:r>
            <a:r>
              <a:rPr lang="ja-JP" altLang="en-US" sz="1400" dirty="0">
                <a:latin typeface="Meiryo UI" panose="020B0604030504040204" pitchFamily="50" charset="-128"/>
                <a:ea typeface="Meiryo UI" panose="020B0604030504040204" pitchFamily="50" charset="-128"/>
                <a:sym typeface="Wingdings" panose="05000000000000000000" pitchFamily="2" charset="2"/>
              </a:rPr>
              <a:t>（基本項目有効数</a:t>
            </a:r>
            <a:r>
              <a:rPr lang="en-US" altLang="ja-JP" sz="1400" baseline="-25000" dirty="0">
                <a:latin typeface="Meiryo UI" panose="020B0604030504040204" pitchFamily="50" charset="-128"/>
                <a:ea typeface="Meiryo UI" panose="020B0604030504040204" pitchFamily="50" charset="-128"/>
                <a:sym typeface="Wingdings" panose="05000000000000000000" pitchFamily="2" charset="2"/>
              </a:rPr>
              <a:t>★</a:t>
            </a:r>
            <a:r>
              <a:rPr lang="ja-JP" altLang="en-US" sz="1400" baseline="-25000" dirty="0">
                <a:latin typeface="Meiryo UI" panose="020B0604030504040204" pitchFamily="50" charset="-128"/>
                <a:ea typeface="Meiryo UI" panose="020B0604030504040204" pitchFamily="50" charset="-128"/>
                <a:sym typeface="Wingdings" panose="05000000000000000000" pitchFamily="2" charset="2"/>
              </a:rPr>
              <a:t>２</a:t>
            </a:r>
            <a:r>
              <a:rPr lang="ja-JP" altLang="en-US" sz="1400" dirty="0">
                <a:latin typeface="Meiryo UI" panose="020B0604030504040204" pitchFamily="50" charset="-128"/>
                <a:ea typeface="Meiryo UI" panose="020B0604030504040204" pitchFamily="50" charset="-128"/>
                <a:sym typeface="Wingdings" panose="05000000000000000000" pitchFamily="2" charset="2"/>
              </a:rPr>
              <a:t>）</a:t>
            </a:r>
            <a:r>
              <a:rPr lang="en-US" altLang="ja-JP" sz="1400" dirty="0">
                <a:latin typeface="Meiryo UI" panose="020B0604030504040204" pitchFamily="50" charset="-128"/>
                <a:ea typeface="Meiryo UI" panose="020B0604030504040204" pitchFamily="50" charset="-128"/>
                <a:sym typeface="Wingdings" panose="05000000000000000000" pitchFamily="2" charset="2"/>
              </a:rPr>
              <a:t>×100</a:t>
            </a:r>
            <a:r>
              <a:rPr lang="ja-JP" altLang="en-US" sz="1400" dirty="0">
                <a:latin typeface="Meiryo UI" panose="020B0604030504040204" pitchFamily="50" charset="-128"/>
                <a:ea typeface="Meiryo UI" panose="020B0604030504040204" pitchFamily="50" charset="-128"/>
                <a:sym typeface="Wingdings" panose="05000000000000000000" pitchFamily="2" charset="2"/>
              </a:rPr>
              <a:t>＋加点項目実施済み数</a:t>
            </a:r>
            <a:r>
              <a:rPr lang="en-US" altLang="ja-JP" sz="1400" baseline="-25000" dirty="0">
                <a:latin typeface="Meiryo UI" panose="020B0604030504040204" pitchFamily="50" charset="-128"/>
                <a:ea typeface="Meiryo UI" panose="020B0604030504040204" pitchFamily="50" charset="-128"/>
                <a:sym typeface="Wingdings" panose="05000000000000000000" pitchFamily="2" charset="2"/>
              </a:rPr>
              <a:t>★</a:t>
            </a:r>
            <a:r>
              <a:rPr lang="ja-JP" altLang="en-US" sz="1400" baseline="-25000" dirty="0">
                <a:latin typeface="Meiryo UI" panose="020B0604030504040204" pitchFamily="50" charset="-128"/>
                <a:ea typeface="Meiryo UI" panose="020B0604030504040204" pitchFamily="50" charset="-128"/>
                <a:sym typeface="Wingdings" panose="05000000000000000000" pitchFamily="2" charset="2"/>
              </a:rPr>
              <a:t>１</a:t>
            </a:r>
            <a:r>
              <a:rPr lang="en-US" altLang="ja-JP" sz="1400" dirty="0">
                <a:latin typeface="Meiryo UI" panose="020B0604030504040204" pitchFamily="50" charset="-128"/>
                <a:ea typeface="Meiryo UI" panose="020B0604030504040204" pitchFamily="50" charset="-128"/>
                <a:sym typeface="Wingdings" panose="05000000000000000000" pitchFamily="2" charset="2"/>
              </a:rPr>
              <a:t>×</a:t>
            </a:r>
            <a:r>
              <a:rPr lang="ja-JP" altLang="en-US" sz="1400" dirty="0">
                <a:latin typeface="Meiryo UI" panose="020B0604030504040204" pitchFamily="50" charset="-128"/>
                <a:ea typeface="Meiryo UI" panose="020B0604030504040204" pitchFamily="50" charset="-128"/>
                <a:sym typeface="Wingdings" panose="05000000000000000000" pitchFamily="2" charset="2"/>
              </a:rPr>
              <a:t>４</a:t>
            </a:r>
            <a:endParaRPr kumimoji="1" lang="en-US" altLang="ja-JP" sz="1400" dirty="0">
              <a:latin typeface="Meiryo UI" panose="020B0604030504040204" pitchFamily="50" charset="-128"/>
              <a:ea typeface="Meiryo UI" panose="020B0604030504040204" pitchFamily="50" charset="-128"/>
              <a:sym typeface="Wingdings" panose="05000000000000000000" pitchFamily="2" charset="2"/>
            </a:endParaRPr>
          </a:p>
          <a:p>
            <a:pPr>
              <a:spcBef>
                <a:spcPts val="600"/>
              </a:spcBef>
            </a:pPr>
            <a:r>
              <a:rPr lang="ja-JP" altLang="en-US" sz="1400" dirty="0">
                <a:solidFill>
                  <a:srgbClr val="FF0000"/>
                </a:solidFill>
                <a:latin typeface="Meiryo UI" panose="020B0604030504040204" pitchFamily="50" charset="-128"/>
                <a:ea typeface="Meiryo UI" panose="020B0604030504040204" pitchFamily="50" charset="-128"/>
                <a:sym typeface="Wingdings" panose="05000000000000000000" pitchFamily="2" charset="2"/>
              </a:rPr>
              <a:t>実績報告書の実施率</a:t>
            </a:r>
            <a:endParaRPr lang="en-US" altLang="ja-JP" sz="1400" dirty="0">
              <a:solidFill>
                <a:srgbClr val="FF0000"/>
              </a:solidFill>
              <a:latin typeface="Meiryo UI" panose="020B0604030504040204" pitchFamily="50" charset="-128"/>
              <a:ea typeface="Meiryo UI" panose="020B0604030504040204" pitchFamily="50" charset="-128"/>
              <a:sym typeface="Wingdings" panose="05000000000000000000" pitchFamily="2" charset="2"/>
            </a:endParaRPr>
          </a:p>
          <a:p>
            <a:pPr>
              <a:lnSpc>
                <a:spcPts val="1500"/>
              </a:lnSpc>
              <a:spcBef>
                <a:spcPts val="600"/>
              </a:spcBef>
            </a:pPr>
            <a:r>
              <a:rPr lang="ja-JP" altLang="en-US" sz="1400" dirty="0">
                <a:latin typeface="Meiryo UI" panose="020B0604030504040204" pitchFamily="50" charset="-128"/>
                <a:ea typeface="Meiryo UI" panose="020B0604030504040204" pitchFamily="50" charset="-128"/>
                <a:sym typeface="Wingdings" panose="05000000000000000000" pitchFamily="2" charset="2"/>
              </a:rPr>
              <a:t>　＝（基本項目実施済み数）</a:t>
            </a:r>
            <a:r>
              <a:rPr lang="en-US" altLang="ja-JP" sz="1400" dirty="0">
                <a:latin typeface="Meiryo UI" panose="020B0604030504040204" pitchFamily="50" charset="-128"/>
                <a:ea typeface="Meiryo UI" panose="020B0604030504040204" pitchFamily="50" charset="-128"/>
                <a:sym typeface="Wingdings" panose="05000000000000000000" pitchFamily="2" charset="2"/>
              </a:rPr>
              <a:t>/</a:t>
            </a:r>
            <a:r>
              <a:rPr lang="ja-JP" altLang="en-US" sz="1400" dirty="0">
                <a:latin typeface="Meiryo UI" panose="020B0604030504040204" pitchFamily="50" charset="-128"/>
                <a:ea typeface="Meiryo UI" panose="020B0604030504040204" pitchFamily="50" charset="-128"/>
                <a:sym typeface="Wingdings" panose="05000000000000000000" pitchFamily="2" charset="2"/>
              </a:rPr>
              <a:t>（基本項目有効数</a:t>
            </a:r>
            <a:r>
              <a:rPr lang="en-US" altLang="ja-JP" sz="1400" baseline="-25000" dirty="0">
                <a:latin typeface="Meiryo UI" panose="020B0604030504040204" pitchFamily="50" charset="-128"/>
                <a:ea typeface="Meiryo UI" panose="020B0604030504040204" pitchFamily="50" charset="-128"/>
                <a:sym typeface="Wingdings" panose="05000000000000000000" pitchFamily="2" charset="2"/>
              </a:rPr>
              <a:t>★</a:t>
            </a:r>
            <a:r>
              <a:rPr lang="ja-JP" altLang="en-US" sz="1400" baseline="-25000" dirty="0">
                <a:latin typeface="Meiryo UI" panose="020B0604030504040204" pitchFamily="50" charset="-128"/>
                <a:ea typeface="Meiryo UI" panose="020B0604030504040204" pitchFamily="50" charset="-128"/>
                <a:sym typeface="Wingdings" panose="05000000000000000000" pitchFamily="2" charset="2"/>
              </a:rPr>
              <a:t>２</a:t>
            </a:r>
            <a:r>
              <a:rPr lang="ja-JP" altLang="en-US" sz="1400" dirty="0">
                <a:latin typeface="Meiryo UI" panose="020B0604030504040204" pitchFamily="50" charset="-128"/>
                <a:ea typeface="Meiryo UI" panose="020B0604030504040204" pitchFamily="50" charset="-128"/>
                <a:sym typeface="Wingdings" panose="05000000000000000000" pitchFamily="2" charset="2"/>
              </a:rPr>
              <a:t>）</a:t>
            </a:r>
            <a:r>
              <a:rPr lang="en-US" altLang="ja-JP" sz="1400" dirty="0">
                <a:latin typeface="Meiryo UI" panose="020B0604030504040204" pitchFamily="50" charset="-128"/>
                <a:ea typeface="Meiryo UI" panose="020B0604030504040204" pitchFamily="50" charset="-128"/>
                <a:sym typeface="Wingdings" panose="05000000000000000000" pitchFamily="2" charset="2"/>
              </a:rPr>
              <a:t>×100</a:t>
            </a:r>
            <a:r>
              <a:rPr lang="ja-JP" altLang="en-US" sz="1400" dirty="0">
                <a:latin typeface="Meiryo UI" panose="020B0604030504040204" pitchFamily="50" charset="-128"/>
                <a:ea typeface="Meiryo UI" panose="020B0604030504040204" pitchFamily="50" charset="-128"/>
                <a:sym typeface="Wingdings" panose="05000000000000000000" pitchFamily="2" charset="2"/>
              </a:rPr>
              <a:t>＋加点項目実施済み数</a:t>
            </a:r>
            <a:r>
              <a:rPr lang="en-US" altLang="ja-JP" sz="1400" dirty="0">
                <a:latin typeface="Meiryo UI" panose="020B0604030504040204" pitchFamily="50" charset="-128"/>
                <a:ea typeface="Meiryo UI" panose="020B0604030504040204" pitchFamily="50" charset="-128"/>
                <a:sym typeface="Wingdings" panose="05000000000000000000" pitchFamily="2" charset="2"/>
              </a:rPr>
              <a:t>×</a:t>
            </a:r>
            <a:r>
              <a:rPr lang="ja-JP" altLang="en-US" sz="1400" dirty="0">
                <a:latin typeface="Meiryo UI" panose="020B0604030504040204" pitchFamily="50" charset="-128"/>
                <a:ea typeface="Meiryo UI" panose="020B0604030504040204" pitchFamily="50" charset="-128"/>
                <a:sym typeface="Wingdings" panose="05000000000000000000" pitchFamily="2" charset="2"/>
              </a:rPr>
              <a:t>４</a:t>
            </a:r>
            <a:endParaRPr lang="en-US" altLang="ja-JP" sz="1400" dirty="0">
              <a:latin typeface="Meiryo UI" panose="020B0604030504040204" pitchFamily="50" charset="-128"/>
              <a:ea typeface="Meiryo UI" panose="020B0604030504040204" pitchFamily="50" charset="-128"/>
              <a:sym typeface="Wingdings" panose="05000000000000000000" pitchFamily="2" charset="2"/>
            </a:endParaRPr>
          </a:p>
          <a:p>
            <a:pPr>
              <a:lnSpc>
                <a:spcPts val="1000"/>
              </a:lnSpc>
            </a:pPr>
            <a:endParaRPr lang="en-US" altLang="ja-JP" sz="1400" dirty="0">
              <a:latin typeface="Meiryo UI" panose="020B0604030504040204" pitchFamily="50" charset="-128"/>
              <a:ea typeface="Meiryo UI" panose="020B0604030504040204" pitchFamily="50" charset="-128"/>
              <a:sym typeface="Wingdings" panose="05000000000000000000" pitchFamily="2" charset="2"/>
            </a:endParaRPr>
          </a:p>
          <a:p>
            <a:r>
              <a:rPr lang="ja-JP" altLang="en-US" sz="1400" dirty="0">
                <a:latin typeface="Meiryo UI" panose="020B0604030504040204" pitchFamily="50" charset="-128"/>
                <a:ea typeface="Meiryo UI" panose="020B0604030504040204" pitchFamily="50" charset="-128"/>
                <a:sym typeface="Wingdings" panose="05000000000000000000" pitchFamily="2" charset="2"/>
              </a:rPr>
              <a:t>★１　予定ありも含む。</a:t>
            </a:r>
          </a:p>
          <a:p>
            <a:r>
              <a:rPr lang="ja-JP" altLang="en-US" sz="1400" dirty="0">
                <a:latin typeface="Meiryo UI" panose="020B0604030504040204" pitchFamily="50" charset="-128"/>
                <a:ea typeface="Meiryo UI" panose="020B0604030504040204" pitchFamily="50" charset="-128"/>
                <a:sym typeface="Wingdings" panose="05000000000000000000" pitchFamily="2" charset="2"/>
              </a:rPr>
              <a:t>★２　非該当を除く。</a:t>
            </a:r>
          </a:p>
        </p:txBody>
      </p:sp>
      <p:sp>
        <p:nvSpPr>
          <p:cNvPr id="22" name="正方形/長方形 21"/>
          <p:cNvSpPr/>
          <p:nvPr/>
        </p:nvSpPr>
        <p:spPr>
          <a:xfrm>
            <a:off x="276041" y="4219500"/>
            <a:ext cx="8591917" cy="369332"/>
          </a:xfrm>
          <a:prstGeom prst="rect">
            <a:avLst/>
          </a:prstGeom>
        </p:spPr>
        <p:txBody>
          <a:bodyPr wrap="square">
            <a:spAutoFit/>
          </a:bodyPr>
          <a:lstStyle/>
          <a:p>
            <a:pPr marL="209550" lvl="0" indent="-209550" eaLnBrk="0" fontAlgn="base" hangingPunct="0">
              <a:spcBef>
                <a:spcPct val="0"/>
              </a:spcBef>
              <a:spcAft>
                <a:spcPct val="0"/>
              </a:spcAft>
            </a:pPr>
            <a:r>
              <a:rPr kumimoji="0" lang="ja-JP" altLang="en-US" dirty="0">
                <a:latin typeface="Meiryo UI" panose="020B0604030504040204" pitchFamily="50" charset="-128"/>
                <a:ea typeface="Meiryo UI" panose="020B0604030504040204" pitchFamily="50" charset="-128"/>
                <a:cs typeface="Times New Roman" panose="02020603050405020304" pitchFamily="18" charset="0"/>
              </a:rPr>
              <a:t>３　重点対策の実施状況を評価します。</a:t>
            </a:r>
          </a:p>
        </p:txBody>
      </p:sp>
      <p:grpSp>
        <p:nvGrpSpPr>
          <p:cNvPr id="5" name="グループ化 4"/>
          <p:cNvGrpSpPr/>
          <p:nvPr/>
        </p:nvGrpSpPr>
        <p:grpSpPr>
          <a:xfrm>
            <a:off x="771525" y="548680"/>
            <a:ext cx="7803579" cy="3616082"/>
            <a:chOff x="465892" y="586283"/>
            <a:chExt cx="7803579" cy="3434681"/>
          </a:xfrm>
        </p:grpSpPr>
        <p:sp>
          <p:nvSpPr>
            <p:cNvPr id="8" name="正方形/長方形 7"/>
            <p:cNvSpPr/>
            <p:nvPr/>
          </p:nvSpPr>
          <p:spPr>
            <a:xfrm>
              <a:off x="551617" y="1543823"/>
              <a:ext cx="7717854" cy="789310"/>
            </a:xfrm>
            <a:prstGeom prst="rect">
              <a:avLst/>
            </a:prstGeom>
          </p:spPr>
          <p:txBody>
            <a:bodyPr wrap="square">
              <a:spAutoFit/>
            </a:bodyPr>
            <a:lstStyle/>
            <a:p>
              <a:r>
                <a:rPr lang="ja-JP" altLang="en-US" sz="1600" dirty="0">
                  <a:solidFill>
                    <a:sysClr val="windowText" lastClr="000000"/>
                  </a:solidFill>
                  <a:latin typeface="Meiryo UI" panose="020B0604030504040204" pitchFamily="50" charset="-128"/>
                  <a:ea typeface="Meiryo UI" panose="020B0604030504040204" pitchFamily="50" charset="-128"/>
                </a:rPr>
                <a:t>選択肢</a:t>
              </a:r>
              <a:endParaRPr lang="en-US" altLang="ja-JP" sz="1600" dirty="0">
                <a:solidFill>
                  <a:sysClr val="windowText" lastClr="000000"/>
                </a:solidFill>
                <a:latin typeface="Meiryo UI" panose="020B0604030504040204" pitchFamily="50" charset="-128"/>
                <a:ea typeface="Meiryo UI" panose="020B0604030504040204" pitchFamily="50" charset="-128"/>
              </a:endParaRPr>
            </a:p>
            <a:p>
              <a:r>
                <a:rPr lang="ja-JP" altLang="en-US" sz="1600" dirty="0">
                  <a:solidFill>
                    <a:sysClr val="windowText" lastClr="000000"/>
                  </a:solidFill>
                  <a:latin typeface="Meiryo UI" panose="020B0604030504040204" pitchFamily="50" charset="-128"/>
                  <a:ea typeface="Meiryo UI" panose="020B0604030504040204" pitchFamily="50" charset="-128"/>
                </a:rPr>
                <a:t>〇 </a:t>
              </a:r>
              <a:r>
                <a:rPr lang="ja-JP" altLang="en-US" sz="1600" dirty="0">
                  <a:latin typeface="Meiryo UI" panose="020B0604030504040204" pitchFamily="50" charset="-128"/>
                  <a:ea typeface="Meiryo UI" panose="020B0604030504040204" pitchFamily="50" charset="-128"/>
                </a:rPr>
                <a:t>実績報告書</a:t>
              </a:r>
              <a:r>
                <a:rPr lang="ja-JP" altLang="en-US" sz="1600" dirty="0">
                  <a:solidFill>
                    <a:sysClr val="windowText" lastClr="000000"/>
                  </a:solidFill>
                  <a:latin typeface="Meiryo UI" panose="020B0604030504040204" pitchFamily="50" charset="-128"/>
                  <a:ea typeface="Meiryo UI" panose="020B0604030504040204" pitchFamily="50" charset="-128"/>
                </a:rPr>
                <a:t>における実施状況は、</a:t>
              </a:r>
              <a:r>
                <a:rPr lang="ja-JP" altLang="en-US" sz="1600" b="1" dirty="0">
                  <a:latin typeface="Meiryo UI" panose="020B0604030504040204" pitchFamily="50" charset="-128"/>
                  <a:ea typeface="Meiryo UI" panose="020B0604030504040204" pitchFamily="50" charset="-128"/>
                </a:rPr>
                <a:t>実施済み</a:t>
              </a:r>
              <a:r>
                <a:rPr lang="en-US" altLang="ja-JP" sz="1600" dirty="0">
                  <a:latin typeface="Meiryo UI" panose="020B0604030504040204" pitchFamily="50" charset="-128"/>
                  <a:ea typeface="Meiryo UI" panose="020B0604030504040204" pitchFamily="50" charset="-128"/>
                </a:rPr>
                <a:t>/</a:t>
              </a:r>
              <a:r>
                <a:rPr lang="ja-JP" altLang="en-US" sz="1600" b="1" dirty="0">
                  <a:latin typeface="Meiryo UI" panose="020B0604030504040204" pitchFamily="50" charset="-128"/>
                  <a:ea typeface="Meiryo UI" panose="020B0604030504040204" pitchFamily="50" charset="-128"/>
                </a:rPr>
                <a:t>未実施</a:t>
              </a:r>
              <a:r>
                <a:rPr lang="en-US" altLang="ja-JP" sz="1600" dirty="0">
                  <a:latin typeface="Meiryo UI" panose="020B0604030504040204" pitchFamily="50" charset="-128"/>
                  <a:ea typeface="Meiryo UI" panose="020B0604030504040204" pitchFamily="50" charset="-128"/>
                </a:rPr>
                <a:t>/</a:t>
              </a:r>
              <a:r>
                <a:rPr lang="ja-JP" altLang="en-US" sz="1600" b="1" dirty="0">
                  <a:latin typeface="Meiryo UI" panose="020B0604030504040204" pitchFamily="50" charset="-128"/>
                  <a:ea typeface="Meiryo UI" panose="020B0604030504040204" pitchFamily="50" charset="-128"/>
                </a:rPr>
                <a:t>非該当 </a:t>
              </a:r>
              <a:r>
                <a:rPr lang="ja-JP" altLang="en-US" sz="1600" dirty="0">
                  <a:solidFill>
                    <a:sysClr val="windowText" lastClr="000000"/>
                  </a:solidFill>
                  <a:latin typeface="Meiryo UI" panose="020B0604030504040204" pitchFamily="50" charset="-128"/>
                  <a:ea typeface="Meiryo UI" panose="020B0604030504040204" pitchFamily="50" charset="-128"/>
                </a:rPr>
                <a:t>の選択肢です。</a:t>
              </a:r>
              <a:endParaRPr lang="en-US" altLang="ja-JP" sz="1600" dirty="0">
                <a:solidFill>
                  <a:sysClr val="windowText" lastClr="000000"/>
                </a:solidFill>
                <a:latin typeface="Meiryo UI" panose="020B0604030504040204" pitchFamily="50" charset="-128"/>
                <a:ea typeface="Meiryo UI" panose="020B0604030504040204" pitchFamily="50" charset="-128"/>
              </a:endParaRPr>
            </a:p>
            <a:p>
              <a:r>
                <a:rPr lang="ja-JP" altLang="en-US" sz="1600" dirty="0">
                  <a:solidFill>
                    <a:sysClr val="windowText" lastClr="000000"/>
                  </a:solidFill>
                  <a:latin typeface="Meiryo UI" panose="020B0604030504040204" pitchFamily="50" charset="-128"/>
                  <a:ea typeface="Meiryo UI" panose="020B0604030504040204" pitchFamily="50" charset="-128"/>
                </a:rPr>
                <a:t>〇 </a:t>
              </a:r>
              <a:r>
                <a:rPr lang="ja-JP" altLang="en-US" sz="1600" dirty="0">
                  <a:latin typeface="Meiryo UI" panose="020B0604030504040204" pitchFamily="50" charset="-128"/>
                  <a:ea typeface="Meiryo UI" panose="020B0604030504040204" pitchFamily="50" charset="-128"/>
                </a:rPr>
                <a:t>対策計画書</a:t>
              </a:r>
              <a:r>
                <a:rPr lang="ja-JP" altLang="en-US" sz="1600" dirty="0">
                  <a:solidFill>
                    <a:sysClr val="windowText" lastClr="000000"/>
                  </a:solidFill>
                  <a:latin typeface="Meiryo UI" panose="020B0604030504040204" pitchFamily="50" charset="-128"/>
                  <a:ea typeface="Meiryo UI" panose="020B0604030504040204" pitchFamily="50" charset="-128"/>
                </a:rPr>
                <a:t>における実施状況は、</a:t>
              </a:r>
              <a:r>
                <a:rPr lang="ja-JP" altLang="en-US" sz="1600" b="1" dirty="0">
                  <a:solidFill>
                    <a:sysClr val="windowText" lastClr="000000"/>
                  </a:solidFill>
                  <a:latin typeface="Meiryo UI" panose="020B0604030504040204" pitchFamily="50" charset="-128"/>
                  <a:ea typeface="Meiryo UI" panose="020B0604030504040204" pitchFamily="50" charset="-128"/>
                </a:rPr>
                <a:t>実施済み</a:t>
              </a:r>
              <a:r>
                <a:rPr lang="en-US" altLang="ja-JP" sz="1600" dirty="0">
                  <a:latin typeface="Meiryo UI" panose="020B0604030504040204" pitchFamily="50" charset="-128"/>
                  <a:ea typeface="Meiryo UI" panose="020B0604030504040204" pitchFamily="50" charset="-128"/>
                </a:rPr>
                <a:t>/</a:t>
              </a:r>
              <a:r>
                <a:rPr lang="ja-JP" altLang="en-US" sz="1600" b="1" dirty="0">
                  <a:latin typeface="Meiryo UI" panose="020B0604030504040204" pitchFamily="50" charset="-128"/>
                  <a:ea typeface="Meiryo UI" panose="020B0604030504040204" pitchFamily="50" charset="-128"/>
                </a:rPr>
                <a:t>非該当</a:t>
              </a:r>
              <a:r>
                <a:rPr lang="en-US" altLang="ja-JP" sz="1600" dirty="0">
                  <a:latin typeface="Meiryo UI" panose="020B0604030504040204" pitchFamily="50" charset="-128"/>
                  <a:ea typeface="Meiryo UI" panose="020B0604030504040204" pitchFamily="50" charset="-128"/>
                </a:rPr>
                <a:t>/</a:t>
              </a:r>
              <a:r>
                <a:rPr lang="ja-JP" altLang="en-US" sz="1600" b="1" dirty="0">
                  <a:latin typeface="Meiryo UI" panose="020B0604030504040204" pitchFamily="50" charset="-128"/>
                  <a:ea typeface="Meiryo UI" panose="020B0604030504040204" pitchFamily="50" charset="-128"/>
                </a:rPr>
                <a:t>実施予定</a:t>
              </a:r>
              <a:r>
                <a:rPr lang="en-US" altLang="ja-JP" sz="1600" dirty="0">
                  <a:latin typeface="Meiryo UI" panose="020B0604030504040204" pitchFamily="50" charset="-128"/>
                  <a:ea typeface="Meiryo UI" panose="020B0604030504040204" pitchFamily="50" charset="-128"/>
                </a:rPr>
                <a:t>/</a:t>
              </a:r>
              <a:r>
                <a:rPr lang="ja-JP" altLang="en-US" sz="1600" b="1" dirty="0">
                  <a:latin typeface="Meiryo UI" panose="020B0604030504040204" pitchFamily="50" charset="-128"/>
                  <a:ea typeface="Meiryo UI" panose="020B0604030504040204" pitchFamily="50" charset="-128"/>
                </a:rPr>
                <a:t>予定なし</a:t>
              </a:r>
              <a:r>
                <a:rPr lang="ja-JP" altLang="en-US" sz="1600" dirty="0">
                  <a:latin typeface="Meiryo UI" panose="020B0604030504040204" pitchFamily="50" charset="-128"/>
                  <a:ea typeface="Meiryo UI" panose="020B0604030504040204" pitchFamily="50" charset="-128"/>
                </a:rPr>
                <a:t> の</a:t>
              </a:r>
              <a:r>
                <a:rPr lang="ja-JP" altLang="en-US" sz="1600" dirty="0">
                  <a:solidFill>
                    <a:sysClr val="windowText" lastClr="000000"/>
                  </a:solidFill>
                  <a:latin typeface="Meiryo UI" panose="020B0604030504040204" pitchFamily="50" charset="-128"/>
                  <a:ea typeface="Meiryo UI" panose="020B0604030504040204" pitchFamily="50" charset="-128"/>
                </a:rPr>
                <a:t>選択肢です。</a:t>
              </a:r>
              <a:endParaRPr lang="en-US" altLang="ja-JP" sz="1600" dirty="0">
                <a:solidFill>
                  <a:sysClr val="windowText" lastClr="000000"/>
                </a:solidFill>
                <a:latin typeface="Meiryo UI" panose="020B0604030504040204" pitchFamily="50" charset="-128"/>
                <a:ea typeface="Meiryo UI" panose="020B0604030504040204" pitchFamily="50" charset="-128"/>
              </a:endParaRPr>
            </a:p>
          </p:txBody>
        </p:sp>
        <p:sp>
          <p:nvSpPr>
            <p:cNvPr id="9" name="正方形/長方形 8"/>
            <p:cNvSpPr/>
            <p:nvPr/>
          </p:nvSpPr>
          <p:spPr>
            <a:xfrm>
              <a:off x="551617" y="2296176"/>
              <a:ext cx="7717854" cy="1724788"/>
            </a:xfrm>
            <a:prstGeom prst="rect">
              <a:avLst/>
            </a:prstGeom>
          </p:spPr>
          <p:txBody>
            <a:bodyPr wrap="square">
              <a:spAutoFit/>
            </a:bodyPr>
            <a:lstStyle/>
            <a:p>
              <a:r>
                <a:rPr lang="ja-JP" altLang="en-US" sz="1600" dirty="0">
                  <a:solidFill>
                    <a:sysClr val="windowText" lastClr="000000"/>
                  </a:solidFill>
                  <a:latin typeface="Meiryo UI" panose="020B0604030504040204" pitchFamily="50" charset="-128"/>
                  <a:ea typeface="Meiryo UI" panose="020B0604030504040204" pitchFamily="50" charset="-128"/>
                </a:rPr>
                <a:t>判断基準</a:t>
              </a:r>
              <a:endParaRPr lang="en-US" altLang="ja-JP" sz="1600" dirty="0">
                <a:solidFill>
                  <a:sysClr val="windowText" lastClr="000000"/>
                </a:solidFill>
                <a:latin typeface="Meiryo UI" panose="020B0604030504040204" pitchFamily="50" charset="-128"/>
                <a:ea typeface="Meiryo UI" panose="020B0604030504040204" pitchFamily="50" charset="-128"/>
              </a:endParaRPr>
            </a:p>
            <a:p>
              <a:pPr defTabSz="1157288"/>
              <a:r>
                <a:rPr lang="ja-JP" altLang="en-US" sz="1600" dirty="0">
                  <a:solidFill>
                    <a:sysClr val="windowText" lastClr="000000"/>
                  </a:solidFill>
                  <a:latin typeface="Meiryo UI" panose="020B0604030504040204" pitchFamily="50" charset="-128"/>
                  <a:ea typeface="Meiryo UI" panose="020B0604030504040204" pitchFamily="50" charset="-128"/>
                </a:rPr>
                <a:t>〇 </a:t>
              </a:r>
              <a:r>
                <a:rPr lang="ja-JP" altLang="en-US" sz="1600" b="1" dirty="0">
                  <a:latin typeface="Meiryo UI" panose="020B0604030504040204" pitchFamily="50" charset="-128"/>
                  <a:ea typeface="Meiryo UI" panose="020B0604030504040204" pitchFamily="50" charset="-128"/>
                </a:rPr>
                <a:t>実施済み</a:t>
              </a:r>
              <a:r>
                <a:rPr lang="en-US" altLang="ja-JP" sz="1600" dirty="0">
                  <a:latin typeface="Meiryo UI" panose="020B0604030504040204" pitchFamily="50" charset="-128"/>
                  <a:ea typeface="Meiryo UI" panose="020B0604030504040204" pitchFamily="50" charset="-128"/>
                </a:rPr>
                <a:t>	</a:t>
              </a:r>
              <a:r>
                <a:rPr lang="ja-JP" altLang="en-US" sz="1600" dirty="0">
                  <a:latin typeface="Meiryo UI" panose="020B0604030504040204" pitchFamily="50" charset="-128"/>
                  <a:ea typeface="Meiryo UI" panose="020B0604030504040204" pitchFamily="50" charset="-128"/>
                </a:rPr>
                <a:t>：判断基準すべてを実施していること。</a:t>
              </a:r>
              <a:endParaRPr lang="en-US" altLang="ja-JP" sz="1600" dirty="0">
                <a:latin typeface="Meiryo UI" panose="020B0604030504040204" pitchFamily="50" charset="-128"/>
                <a:ea typeface="Meiryo UI" panose="020B0604030504040204" pitchFamily="50" charset="-128"/>
              </a:endParaRPr>
            </a:p>
            <a:p>
              <a:pPr defTabSz="579438"/>
              <a:r>
                <a:rPr lang="ja-JP" altLang="en-US" sz="1600" dirty="0">
                  <a:latin typeface="Meiryo UI" panose="020B0604030504040204" pitchFamily="50" charset="-128"/>
                  <a:ea typeface="Meiryo UI" panose="020B0604030504040204" pitchFamily="50" charset="-128"/>
                </a:rPr>
                <a:t>〇 </a:t>
              </a:r>
              <a:r>
                <a:rPr lang="ja-JP" altLang="en-US" sz="1600" b="1" dirty="0">
                  <a:latin typeface="Meiryo UI" panose="020B0604030504040204" pitchFamily="50" charset="-128"/>
                  <a:ea typeface="Meiryo UI" panose="020B0604030504040204" pitchFamily="50" charset="-128"/>
                </a:rPr>
                <a:t>未実施</a:t>
              </a:r>
              <a:r>
                <a:rPr lang="en-US" altLang="ja-JP" sz="1600" dirty="0">
                  <a:latin typeface="Meiryo UI" panose="020B0604030504040204" pitchFamily="50" charset="-128"/>
                  <a:ea typeface="Meiryo UI" panose="020B0604030504040204" pitchFamily="50" charset="-128"/>
                </a:rPr>
                <a:t>	</a:t>
              </a:r>
              <a:r>
                <a:rPr lang="ja-JP" altLang="en-US" sz="1600" dirty="0">
                  <a:latin typeface="Meiryo UI" panose="020B0604030504040204" pitchFamily="50" charset="-128"/>
                  <a:ea typeface="Meiryo UI" panose="020B0604030504040204" pitchFamily="50" charset="-128"/>
                </a:rPr>
                <a:t>：判断基準</a:t>
              </a:r>
              <a:r>
                <a:rPr lang="ja-JP" altLang="en-US" sz="1600" dirty="0">
                  <a:solidFill>
                    <a:sysClr val="windowText" lastClr="000000"/>
                  </a:solidFill>
                  <a:latin typeface="Meiryo UI" panose="020B0604030504040204" pitchFamily="50" charset="-128"/>
                  <a:ea typeface="Meiryo UI" panose="020B0604030504040204" pitchFamily="50" charset="-128"/>
                </a:rPr>
                <a:t>一つでも実施することができていない場合。</a:t>
              </a:r>
              <a:endParaRPr lang="en-US" altLang="ja-JP" sz="1600" dirty="0">
                <a:solidFill>
                  <a:sysClr val="windowText" lastClr="000000"/>
                </a:solidFill>
                <a:latin typeface="Meiryo UI" panose="020B0604030504040204" pitchFamily="50" charset="-128"/>
                <a:ea typeface="Meiryo UI" panose="020B0604030504040204" pitchFamily="50" charset="-128"/>
              </a:endParaRPr>
            </a:p>
            <a:p>
              <a:pPr marL="1257300" indent="-1257300" defTabSz="536575"/>
              <a:r>
                <a:rPr lang="ja-JP" altLang="en-US" sz="1600" dirty="0">
                  <a:solidFill>
                    <a:sysClr val="windowText" lastClr="000000"/>
                  </a:solidFill>
                  <a:latin typeface="Meiryo UI" panose="020B0604030504040204" pitchFamily="50" charset="-128"/>
                  <a:ea typeface="Meiryo UI" panose="020B0604030504040204" pitchFamily="50" charset="-128"/>
                </a:rPr>
                <a:t>〇 </a:t>
              </a:r>
              <a:r>
                <a:rPr lang="ja-JP" altLang="en-US" sz="1600" b="1" dirty="0">
                  <a:latin typeface="Meiryo UI" panose="020B0604030504040204" pitchFamily="50" charset="-128"/>
                  <a:ea typeface="Meiryo UI" panose="020B0604030504040204" pitchFamily="50" charset="-128"/>
                </a:rPr>
                <a:t>非該当    </a:t>
              </a:r>
              <a:r>
                <a:rPr lang="ja-JP" altLang="en-US" sz="1600" dirty="0">
                  <a:latin typeface="Meiryo UI" panose="020B0604030504040204" pitchFamily="50" charset="-128"/>
                  <a:ea typeface="Meiryo UI" panose="020B0604030504040204" pitchFamily="50" charset="-128"/>
                </a:rPr>
                <a:t>：</a:t>
              </a:r>
              <a:r>
                <a:rPr lang="ja-JP" altLang="en-US" sz="1600" dirty="0">
                  <a:solidFill>
                    <a:sysClr val="windowText" lastClr="000000"/>
                  </a:solidFill>
                  <a:latin typeface="Meiryo UI" panose="020B0604030504040204" pitchFamily="50" charset="-128"/>
                  <a:ea typeface="Meiryo UI" panose="020B0604030504040204" pitchFamily="50" charset="-128"/>
                </a:rPr>
                <a:t>当該設備が無い事業所や、特記事項で適用しない合理的な理由がある場合は選択可。</a:t>
              </a:r>
              <a:endParaRPr lang="en-US" altLang="ja-JP" sz="1600" dirty="0">
                <a:solidFill>
                  <a:sysClr val="windowText" lastClr="000000"/>
                </a:solidFill>
                <a:latin typeface="Meiryo UI" panose="020B0604030504040204" pitchFamily="50" charset="-128"/>
                <a:ea typeface="Meiryo UI" panose="020B0604030504040204" pitchFamily="50" charset="-128"/>
              </a:endParaRPr>
            </a:p>
            <a:p>
              <a:pPr defTabSz="1157288"/>
              <a:r>
                <a:rPr lang="ja-JP" altLang="en-US" sz="1600" dirty="0">
                  <a:solidFill>
                    <a:sysClr val="windowText" lastClr="000000"/>
                  </a:solidFill>
                  <a:latin typeface="Meiryo UI" panose="020B0604030504040204" pitchFamily="50" charset="-128"/>
                  <a:ea typeface="Meiryo UI" panose="020B0604030504040204" pitchFamily="50" charset="-128"/>
                </a:rPr>
                <a:t>〇 </a:t>
              </a:r>
              <a:r>
                <a:rPr lang="ja-JP" altLang="en-US" sz="1600" b="1" dirty="0">
                  <a:latin typeface="Meiryo UI" panose="020B0604030504040204" pitchFamily="50" charset="-128"/>
                  <a:ea typeface="Meiryo UI" panose="020B0604030504040204" pitchFamily="50" charset="-128"/>
                </a:rPr>
                <a:t>実施予定</a:t>
              </a:r>
              <a:r>
                <a:rPr lang="en-US" altLang="ja-JP" sz="1600" b="1" dirty="0">
                  <a:latin typeface="Meiryo UI" panose="020B0604030504040204" pitchFamily="50" charset="-128"/>
                  <a:ea typeface="Meiryo UI" panose="020B0604030504040204" pitchFamily="50" charset="-128"/>
                </a:rPr>
                <a:t>	</a:t>
              </a:r>
              <a:r>
                <a:rPr lang="ja-JP" altLang="en-US" sz="1600" dirty="0">
                  <a:latin typeface="Meiryo UI" panose="020B0604030504040204" pitchFamily="50" charset="-128"/>
                  <a:ea typeface="Meiryo UI" panose="020B0604030504040204" pitchFamily="50" charset="-128"/>
                </a:rPr>
                <a:t>：</a:t>
              </a:r>
              <a:r>
                <a:rPr lang="ja-JP" altLang="en-US" sz="1600" dirty="0">
                  <a:solidFill>
                    <a:sysClr val="windowText" lastClr="000000"/>
                  </a:solidFill>
                  <a:latin typeface="Meiryo UI" panose="020B0604030504040204" pitchFamily="50" charset="-128"/>
                  <a:ea typeface="Meiryo UI" panose="020B0604030504040204" pitchFamily="50" charset="-128"/>
                </a:rPr>
                <a:t>計画期間内に実施が予定されている場合に選択可。</a:t>
              </a:r>
              <a:endParaRPr lang="en-US" altLang="ja-JP" sz="1600" dirty="0">
                <a:solidFill>
                  <a:sysClr val="windowText" lastClr="000000"/>
                </a:solidFill>
                <a:latin typeface="Meiryo UI" panose="020B0604030504040204" pitchFamily="50" charset="-128"/>
                <a:ea typeface="Meiryo UI" panose="020B0604030504040204" pitchFamily="50" charset="-128"/>
              </a:endParaRPr>
            </a:p>
            <a:p>
              <a:pPr defTabSz="1157288"/>
              <a:r>
                <a:rPr lang="ja-JP" altLang="en-US" sz="1600" dirty="0">
                  <a:latin typeface="Meiryo UI" panose="020B0604030504040204" pitchFamily="50" charset="-128"/>
                  <a:ea typeface="Meiryo UI" panose="020B0604030504040204" pitchFamily="50" charset="-128"/>
                </a:rPr>
                <a:t>〇 </a:t>
              </a:r>
              <a:r>
                <a:rPr lang="ja-JP" altLang="en-US" sz="1600" b="1" dirty="0">
                  <a:latin typeface="Meiryo UI" panose="020B0604030504040204" pitchFamily="50" charset="-128"/>
                  <a:ea typeface="Meiryo UI" panose="020B0604030504040204" pitchFamily="50" charset="-128"/>
                </a:rPr>
                <a:t>予定なし</a:t>
              </a:r>
              <a:r>
                <a:rPr lang="en-US" altLang="ja-JP" sz="1600" dirty="0">
                  <a:latin typeface="Meiryo UI" panose="020B0604030504040204" pitchFamily="50" charset="-128"/>
                  <a:ea typeface="Meiryo UI" panose="020B0604030504040204" pitchFamily="50" charset="-128"/>
                </a:rPr>
                <a:t>	</a:t>
              </a:r>
              <a:r>
                <a:rPr lang="ja-JP" altLang="en-US" sz="1600" dirty="0">
                  <a:latin typeface="Meiryo UI" panose="020B0604030504040204" pitchFamily="50" charset="-128"/>
                  <a:ea typeface="Meiryo UI" panose="020B0604030504040204" pitchFamily="50" charset="-128"/>
                </a:rPr>
                <a:t>：対策計画書において、計画期間内に実施見込みがない場合選択すること。</a:t>
              </a:r>
              <a:endParaRPr lang="ja-JP" altLang="en-US" dirty="0"/>
            </a:p>
          </p:txBody>
        </p:sp>
        <p:sp>
          <p:nvSpPr>
            <p:cNvPr id="10" name="角丸四角形 9"/>
            <p:cNvSpPr/>
            <p:nvPr/>
          </p:nvSpPr>
          <p:spPr>
            <a:xfrm>
              <a:off x="465892" y="1501422"/>
              <a:ext cx="7803579" cy="2499500"/>
            </a:xfrm>
            <a:prstGeom prst="roundRect">
              <a:avLst>
                <a:gd name="adj" fmla="val 1803"/>
              </a:avLst>
            </a:prstGeom>
            <a:noFill/>
            <a:ln w="25400">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p>
          </p:txBody>
        </p:sp>
        <p:cxnSp>
          <p:nvCxnSpPr>
            <p:cNvPr id="11" name="直線矢印コネクタ 10"/>
            <p:cNvCxnSpPr/>
            <p:nvPr/>
          </p:nvCxnSpPr>
          <p:spPr>
            <a:xfrm flipV="1">
              <a:off x="1746087" y="1064606"/>
              <a:ext cx="518918" cy="436816"/>
            </a:xfrm>
            <a:prstGeom prst="straightConnector1">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6" name="角丸四角形 15"/>
            <p:cNvSpPr/>
            <p:nvPr/>
          </p:nvSpPr>
          <p:spPr>
            <a:xfrm>
              <a:off x="2267600" y="586283"/>
              <a:ext cx="855689" cy="817218"/>
            </a:xfrm>
            <a:prstGeom prst="roundRect">
              <a:avLst>
                <a:gd name="adj" fmla="val 18871"/>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grpSp>
    </p:spTree>
    <p:extLst>
      <p:ext uri="{BB962C8B-B14F-4D97-AF65-F5344CB8AC3E}">
        <p14:creationId xmlns:p14="http://schemas.microsoft.com/office/powerpoint/2010/main" val="270329274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スライド番号プレースホルダー 5"/>
          <p:cNvSpPr txBox="1">
            <a:spLocks/>
          </p:cNvSpPr>
          <p:nvPr/>
        </p:nvSpPr>
        <p:spPr>
          <a:xfrm>
            <a:off x="8041704" y="18288"/>
            <a:ext cx="1066800" cy="329184"/>
          </a:xfrm>
          <a:prstGeom prst="rect">
            <a:avLst/>
          </a:prstGeom>
        </p:spPr>
        <p:txBody>
          <a:bodyPr vert="horz" lIns="91440" tIns="45720" rIns="91440" bIns="45720" rtlCol="0" anchor="ctr"/>
          <a:lstStyle>
            <a:defPPr>
              <a:defRPr lang="ja-JP"/>
            </a:defPPr>
            <a:lvl1pPr marL="0" algn="r" defTabSz="914400" rtl="0" eaLnBrk="1" latinLnBrk="0" hangingPunct="1">
              <a:defRPr kumimoji="1" sz="1600" b="1" kern="1200">
                <a:solidFill>
                  <a:srgbClr val="FFFFFF"/>
                </a:solidFill>
                <a:latin typeface="メイリオ" panose="020B0604030504040204" pitchFamily="50" charset="-128"/>
                <a:ea typeface="メイリオ" panose="020B0604030504040204" pitchFamily="50" charset="-128"/>
                <a:cs typeface="メイリオ" panose="020B0604030504040204" pitchFamily="50"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F0DA1747-7AE3-4485-B1CC-5CDDF653E874}" type="slidenum">
              <a:rPr lang="ja-JP" altLang="en-US" smtClean="0"/>
              <a:pPr/>
              <a:t>13</a:t>
            </a:fld>
            <a:endParaRPr lang="ja-JP" altLang="en-US" dirty="0"/>
          </a:p>
        </p:txBody>
      </p:sp>
      <p:sp>
        <p:nvSpPr>
          <p:cNvPr id="15" name="テキスト ボックス 14"/>
          <p:cNvSpPr txBox="1"/>
          <p:nvPr/>
        </p:nvSpPr>
        <p:spPr>
          <a:xfrm>
            <a:off x="0" y="0"/>
            <a:ext cx="7058147" cy="344128"/>
          </a:xfrm>
          <a:prstGeom prst="rect">
            <a:avLst/>
          </a:prstGeom>
          <a:noFill/>
        </p:spPr>
        <p:txBody>
          <a:bodyPr wrap="square" tIns="36000" bIns="0" rtlCol="0">
            <a:spAutoFit/>
          </a:bodyPr>
          <a:lstStyle/>
          <a:p>
            <a:pPr>
              <a:lnSpc>
                <a:spcPts val="2400"/>
              </a:lnSpc>
            </a:pPr>
            <a:r>
              <a:rPr lang="ja-JP" altLang="en-US" sz="20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４　重点対策の指定</a:t>
            </a:r>
          </a:p>
        </p:txBody>
      </p:sp>
      <p:sp>
        <p:nvSpPr>
          <p:cNvPr id="23" name="テキスト ボックス 22">
            <a:extLst>
              <a:ext uri="{FF2B5EF4-FFF2-40B4-BE49-F238E27FC236}">
                <a16:creationId xmlns:a16="http://schemas.microsoft.com/office/drawing/2014/main" id="{D85538E7-BE6B-4352-89F6-B699CAA961EB}"/>
              </a:ext>
            </a:extLst>
          </p:cNvPr>
          <p:cNvSpPr txBox="1"/>
          <p:nvPr/>
        </p:nvSpPr>
        <p:spPr>
          <a:xfrm>
            <a:off x="180851" y="491255"/>
            <a:ext cx="8782804" cy="502702"/>
          </a:xfrm>
          <a:prstGeom prst="rect">
            <a:avLst/>
          </a:prstGeom>
          <a:noFill/>
        </p:spPr>
        <p:txBody>
          <a:bodyPr wrap="square" rtlCol="0">
            <a:spAutoFit/>
          </a:bodyPr>
          <a:lstStyle/>
          <a:p>
            <a:pPr marL="441325" indent="-441325">
              <a:lnSpc>
                <a:spcPts val="3200"/>
              </a:lnSpc>
            </a:pPr>
            <a:r>
              <a:rPr lang="ja-JP" altLang="en-US" sz="24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（２）重点対策項目の設定</a:t>
            </a:r>
          </a:p>
        </p:txBody>
      </p:sp>
      <p:sp>
        <p:nvSpPr>
          <p:cNvPr id="18" name="正方形/長方形 17">
            <a:extLst>
              <a:ext uri="{FF2B5EF4-FFF2-40B4-BE49-F238E27FC236}">
                <a16:creationId xmlns:a16="http://schemas.microsoft.com/office/drawing/2014/main" id="{6DED0BA5-282D-4265-BD44-7AD840D682C4}"/>
              </a:ext>
            </a:extLst>
          </p:cNvPr>
          <p:cNvSpPr/>
          <p:nvPr/>
        </p:nvSpPr>
        <p:spPr>
          <a:xfrm>
            <a:off x="180851" y="922368"/>
            <a:ext cx="7199461" cy="369332"/>
          </a:xfrm>
          <a:prstGeom prst="rect">
            <a:avLst/>
          </a:prstGeom>
        </p:spPr>
        <p:txBody>
          <a:bodyPr wrap="square">
            <a:spAutoFit/>
          </a:bodyPr>
          <a:lstStyle/>
          <a:p>
            <a:pPr lvl="0" eaLnBrk="0" fontAlgn="base" hangingPunct="0">
              <a:spcBef>
                <a:spcPct val="0"/>
              </a:spcBef>
              <a:spcAft>
                <a:spcPct val="0"/>
              </a:spcAft>
            </a:pPr>
            <a:r>
              <a:rPr kumimoji="0" lang="ja-JP" altLang="en-US" dirty="0">
                <a:latin typeface="Meiryo UI" panose="020B0604030504040204" pitchFamily="50" charset="-128"/>
                <a:ea typeface="Meiryo UI" panose="020B0604030504040204" pitchFamily="50" charset="-128"/>
                <a:cs typeface="Times New Roman" panose="02020603050405020304" pitchFamily="18" charset="0"/>
              </a:rPr>
              <a:t>〇重点対策（基本項目）の実施状況①</a:t>
            </a:r>
            <a:endParaRPr kumimoji="0" lang="en-US" altLang="ja-JP" dirty="0">
              <a:latin typeface="Meiryo UI" panose="020B0604030504040204" pitchFamily="50" charset="-128"/>
              <a:ea typeface="Meiryo UI" panose="020B0604030504040204" pitchFamily="50" charset="-128"/>
              <a:cs typeface="Times New Roman" panose="02020603050405020304" pitchFamily="18" charset="0"/>
            </a:endParaRPr>
          </a:p>
        </p:txBody>
      </p:sp>
      <p:graphicFrame>
        <p:nvGraphicFramePr>
          <p:cNvPr id="8" name="表 7"/>
          <p:cNvGraphicFramePr>
            <a:graphicFrameLocks noGrp="1"/>
          </p:cNvGraphicFramePr>
          <p:nvPr>
            <p:extLst>
              <p:ext uri="{D42A27DB-BD31-4B8C-83A1-F6EECF244321}">
                <p14:modId xmlns:p14="http://schemas.microsoft.com/office/powerpoint/2010/main" val="2136213018"/>
              </p:ext>
            </p:extLst>
          </p:nvPr>
        </p:nvGraphicFramePr>
        <p:xfrm>
          <a:off x="251521" y="1423947"/>
          <a:ext cx="8640959" cy="2473105"/>
        </p:xfrm>
        <a:graphic>
          <a:graphicData uri="http://schemas.openxmlformats.org/drawingml/2006/table">
            <a:tbl>
              <a:tblPr>
                <a:effectLst/>
              </a:tblPr>
              <a:tblGrid>
                <a:gridCol w="288031">
                  <a:extLst>
                    <a:ext uri="{9D8B030D-6E8A-4147-A177-3AD203B41FA5}">
                      <a16:colId xmlns:a16="http://schemas.microsoft.com/office/drawing/2014/main" val="4153736711"/>
                    </a:ext>
                  </a:extLst>
                </a:gridCol>
                <a:gridCol w="8352928">
                  <a:extLst>
                    <a:ext uri="{9D8B030D-6E8A-4147-A177-3AD203B41FA5}">
                      <a16:colId xmlns:a16="http://schemas.microsoft.com/office/drawing/2014/main" val="1175991710"/>
                    </a:ext>
                  </a:extLst>
                </a:gridCol>
              </a:tblGrid>
              <a:tr h="286815">
                <a:tc gridSpan="2">
                  <a:txBody>
                    <a:bodyPr/>
                    <a:lstStyle/>
                    <a:p>
                      <a:pPr algn="l" fontAlgn="ctr"/>
                      <a:r>
                        <a:rPr lang="en-US" altLang="ja-JP" sz="1400" b="0" i="0" u="none" strike="noStrike" dirty="0">
                          <a:solidFill>
                            <a:srgbClr val="000000"/>
                          </a:solidFill>
                          <a:effectLst/>
                          <a:latin typeface="Meiryo UI" panose="020B0604030504040204" pitchFamily="50" charset="-128"/>
                          <a:ea typeface="Meiryo UI" panose="020B0604030504040204" pitchFamily="50" charset="-128"/>
                        </a:rPr>
                        <a:t>1</a:t>
                      </a:r>
                      <a:r>
                        <a:rPr lang="ja-JP" altLang="en-US" sz="1400" b="0" i="0" u="none" strike="noStrike" dirty="0">
                          <a:solidFill>
                            <a:srgbClr val="000000"/>
                          </a:solidFill>
                          <a:effectLst/>
                          <a:latin typeface="Meiryo UI" panose="020B0604030504040204" pitchFamily="50" charset="-128"/>
                          <a:ea typeface="Meiryo UI" panose="020B0604030504040204" pitchFamily="50" charset="-128"/>
                        </a:rPr>
                        <a:t>　機器管理台帳の整備　</a:t>
                      </a:r>
                      <a:r>
                        <a:rPr lang="en-US" altLang="ja-JP" sz="1400" b="0" i="0" u="none" strike="noStrike" dirty="0">
                          <a:solidFill>
                            <a:srgbClr val="000000"/>
                          </a:solidFill>
                          <a:effectLst/>
                          <a:latin typeface="Meiryo UI" panose="020B0604030504040204" pitchFamily="50" charset="-128"/>
                          <a:ea typeface="Meiryo UI" panose="020B0604030504040204" pitchFamily="50" charset="-128"/>
                        </a:rPr>
                        <a:t>※1,5,6</a:t>
                      </a:r>
                      <a:endParaRPr lang="ja-JP" altLang="en-US" sz="1400" b="0" i="0" u="none" strike="noStrike" dirty="0">
                        <a:solidFill>
                          <a:srgbClr val="000000"/>
                        </a:solidFill>
                        <a:effectLst/>
                        <a:latin typeface="Meiryo UI" panose="020B0604030504040204" pitchFamily="50" charset="-128"/>
                        <a:ea typeface="Meiryo UI" panose="020B0604030504040204" pitchFamily="50" charset="-128"/>
                      </a:endParaRPr>
                    </a:p>
                  </a:txBody>
                  <a:tcPr marL="108000" marR="0" marT="36000" marB="36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F0"/>
                    </a:solidFill>
                  </a:tcPr>
                </a:tc>
                <a:tc hMerge="1">
                  <a:txBody>
                    <a:bodyPr/>
                    <a:lstStyle/>
                    <a:p>
                      <a:endParaRPr kumimoji="1" lang="ja-JP" altLang="en-US"/>
                    </a:p>
                  </a:txBody>
                  <a:tcPr/>
                </a:tc>
                <a:extLst>
                  <a:ext uri="{0D108BD9-81ED-4DB2-BD59-A6C34878D82A}">
                    <a16:rowId xmlns:a16="http://schemas.microsoft.com/office/drawing/2014/main" val="2216331357"/>
                  </a:ext>
                </a:extLst>
              </a:tr>
              <a:tr h="782134">
                <a:tc>
                  <a:txBody>
                    <a:bodyPr/>
                    <a:lstStyle/>
                    <a:p>
                      <a:pPr algn="ctr" fontAlgn="ctr"/>
                      <a:r>
                        <a:rPr lang="ja-JP" altLang="en-US" sz="1400" b="0" i="0" u="none" strike="noStrike" dirty="0">
                          <a:solidFill>
                            <a:srgbClr val="000000"/>
                          </a:solidFill>
                          <a:effectLst/>
                          <a:latin typeface="Meiryo UI" panose="020B0604030504040204" pitchFamily="50" charset="-128"/>
                          <a:ea typeface="Meiryo UI" panose="020B0604030504040204" pitchFamily="50" charset="-128"/>
                        </a:rPr>
                        <a:t>解説</a:t>
                      </a:r>
                    </a:p>
                  </a:txBody>
                  <a:tcPr marL="72000" marR="72000" marT="0" marB="0" vert="eaVert" anchor="ctr" anchorCtr="1">
                    <a:lnL w="1270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ja-JP" altLang="en-US" sz="1400" b="0" i="0" u="none" strike="noStrike" dirty="0">
                          <a:solidFill>
                            <a:srgbClr val="000000"/>
                          </a:solidFill>
                          <a:effectLst/>
                          <a:latin typeface="Meiryo UI" panose="020B0604030504040204" pitchFamily="50" charset="-128"/>
                          <a:ea typeface="Meiryo UI" panose="020B0604030504040204" pitchFamily="50" charset="-128"/>
                        </a:rPr>
                        <a:t>　機器管理台帳とは設備の管理・保全のために、設置場所、仕様、性能（容量）、取得年月、修理・改修履歴等を記録しておく台帳のことです。この台帳を整備することで、定格、効率、設置年などを把握しやすくなり、設備、工程別、用途別のエネルギー使用量の把握・推計、エネルギーフロー作成、具体的な対策立案に役立ちます。</a:t>
                      </a:r>
                    </a:p>
                  </a:txBody>
                  <a:tcPr marL="36000" marR="36000" marT="36000" marB="36000">
                    <a:lnL w="635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748630531"/>
                  </a:ext>
                </a:extLst>
              </a:tr>
              <a:tr h="286815">
                <a:tc rowSpan="4">
                  <a:txBody>
                    <a:bodyPr/>
                    <a:lstStyle/>
                    <a:p>
                      <a:pPr algn="ctr" fontAlgn="ctr"/>
                      <a:r>
                        <a:rPr lang="ja-JP" altLang="en-US" sz="1400" b="0" i="0" u="none" strike="noStrike" dirty="0">
                          <a:solidFill>
                            <a:srgbClr val="000000"/>
                          </a:solidFill>
                          <a:effectLst/>
                          <a:latin typeface="Meiryo UI" panose="020B0604030504040204" pitchFamily="50" charset="-128"/>
                          <a:ea typeface="Meiryo UI" panose="020B0604030504040204" pitchFamily="50" charset="-128"/>
                        </a:rPr>
                        <a:t>判断基準</a:t>
                      </a:r>
                    </a:p>
                  </a:txBody>
                  <a:tcPr marL="36000" marR="36000" marT="36000" marB="36000" vert="eaVert" anchor="ctr">
                    <a:lnL w="1270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ja-JP" altLang="en-US" sz="1400" b="0" i="0" u="none" strike="noStrike" dirty="0">
                          <a:solidFill>
                            <a:srgbClr val="000000"/>
                          </a:solidFill>
                          <a:effectLst/>
                          <a:latin typeface="Meiryo UI" panose="020B0604030504040204" pitchFamily="50" charset="-128"/>
                          <a:ea typeface="Meiryo UI" panose="020B0604030504040204" pitchFamily="50" charset="-128"/>
                        </a:rPr>
                        <a:t>①　各機器を台帳化（設置場所、仕様、性能、容量など）していますか。</a:t>
                      </a:r>
                    </a:p>
                  </a:txBody>
                  <a:tcPr marL="72000" marR="0" marT="36000" marB="36000">
                    <a:lnL w="635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66FFFF"/>
                    </a:solidFill>
                  </a:tcPr>
                </a:tc>
                <a:extLst>
                  <a:ext uri="{0D108BD9-81ED-4DB2-BD59-A6C34878D82A}">
                    <a16:rowId xmlns:a16="http://schemas.microsoft.com/office/drawing/2014/main" val="3491182577"/>
                  </a:ext>
                </a:extLst>
              </a:tr>
              <a:tr h="397261">
                <a:tc vMerge="1">
                  <a:txBody>
                    <a:bodyPr/>
                    <a:lstStyle/>
                    <a:p>
                      <a:endParaRPr kumimoji="1" lang="ja-JP" altLang="en-US"/>
                    </a:p>
                  </a:txBody>
                  <a:tcPr/>
                </a:tc>
                <a:tc>
                  <a:txBody>
                    <a:bodyPr/>
                    <a:lstStyle/>
                    <a:p>
                      <a:pPr algn="l" fontAlgn="ctr"/>
                      <a:r>
                        <a:rPr lang="en-US" altLang="ja-JP" sz="1400" b="0" i="0" u="none" strike="noStrike" dirty="0">
                          <a:solidFill>
                            <a:srgbClr val="000000"/>
                          </a:solidFill>
                          <a:effectLst/>
                          <a:latin typeface="Meiryo UI" panose="020B0604030504040204" pitchFamily="50" charset="-128"/>
                          <a:ea typeface="Meiryo UI" panose="020B0604030504040204" pitchFamily="50" charset="-128"/>
                        </a:rPr>
                        <a:t>【</a:t>
                      </a:r>
                      <a:r>
                        <a:rPr lang="ja-JP" altLang="en-US" sz="1400" b="0" i="0" u="none" strike="noStrike" dirty="0">
                          <a:solidFill>
                            <a:srgbClr val="000000"/>
                          </a:solidFill>
                          <a:effectLst/>
                          <a:latin typeface="Meiryo UI" panose="020B0604030504040204" pitchFamily="50" charset="-128"/>
                          <a:ea typeface="Meiryo UI" panose="020B0604030504040204" pitchFamily="50" charset="-128"/>
                        </a:rPr>
                        <a:t>補足</a:t>
                      </a:r>
                      <a:r>
                        <a:rPr lang="en-US" altLang="ja-JP" sz="1400" b="0" i="0" u="none" strike="noStrike" dirty="0">
                          <a:solidFill>
                            <a:srgbClr val="000000"/>
                          </a:solidFill>
                          <a:effectLst/>
                          <a:latin typeface="Meiryo UI" panose="020B0604030504040204" pitchFamily="50" charset="-128"/>
                          <a:ea typeface="Meiryo UI" panose="020B0604030504040204" pitchFamily="50" charset="-128"/>
                        </a:rPr>
                        <a:t>】</a:t>
                      </a:r>
                      <a:r>
                        <a:rPr lang="ja-JP" altLang="en-US" sz="1400" b="0" i="0" u="none" strike="noStrike" dirty="0">
                          <a:solidFill>
                            <a:srgbClr val="000000"/>
                          </a:solidFill>
                          <a:effectLst/>
                          <a:latin typeface="Meiryo UI" panose="020B0604030504040204" pitchFamily="50" charset="-128"/>
                          <a:ea typeface="Meiryo UI" panose="020B0604030504040204" pitchFamily="50" charset="-128"/>
                        </a:rPr>
                        <a:t>エネルギー消費の概ね</a:t>
                      </a:r>
                      <a:r>
                        <a:rPr lang="en-US" altLang="ja-JP" sz="1400" b="0" i="0" u="none" strike="noStrike" dirty="0">
                          <a:solidFill>
                            <a:srgbClr val="000000"/>
                          </a:solidFill>
                          <a:effectLst/>
                          <a:latin typeface="Meiryo UI" panose="020B0604030504040204" pitchFamily="50" charset="-128"/>
                          <a:ea typeface="Meiryo UI" panose="020B0604030504040204" pitchFamily="50" charset="-128"/>
                        </a:rPr>
                        <a:t>8</a:t>
                      </a:r>
                      <a:r>
                        <a:rPr lang="ja-JP" altLang="en-US" sz="1400" b="0" i="0" u="none" strike="noStrike" dirty="0">
                          <a:solidFill>
                            <a:srgbClr val="000000"/>
                          </a:solidFill>
                          <a:effectLst/>
                          <a:latin typeface="Meiryo UI" panose="020B0604030504040204" pitchFamily="50" charset="-128"/>
                          <a:ea typeface="Meiryo UI" panose="020B0604030504040204" pitchFamily="50" charset="-128"/>
                        </a:rPr>
                        <a:t>割以上をカバーする</a:t>
                      </a:r>
                      <a:r>
                        <a:rPr lang="ja-JP" altLang="en-US" sz="1400" b="0" i="0" u="none" strike="noStrike" dirty="0">
                          <a:solidFill>
                            <a:schemeClr val="tx1"/>
                          </a:solidFill>
                          <a:effectLst/>
                          <a:latin typeface="Meiryo UI" panose="020B0604030504040204" pitchFamily="50" charset="-128"/>
                          <a:ea typeface="Meiryo UI" panose="020B0604030504040204" pitchFamily="50" charset="-128"/>
                        </a:rPr>
                        <a:t>主要な機器について台帳化されていることを確認してください。</a:t>
                      </a:r>
                    </a:p>
                  </a:txBody>
                  <a:tcPr marL="72000" marR="72000" marT="36000" marB="36000">
                    <a:lnL w="635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200430937"/>
                  </a:ext>
                </a:extLst>
              </a:tr>
              <a:tr h="286815">
                <a:tc vMerge="1">
                  <a:txBody>
                    <a:bodyPr/>
                    <a:lstStyle/>
                    <a:p>
                      <a:endParaRPr kumimoji="1" lang="ja-JP" altLang="en-US"/>
                    </a:p>
                  </a:txBody>
                  <a:tcPr/>
                </a:tc>
                <a:tc>
                  <a:txBody>
                    <a:bodyPr/>
                    <a:lstStyle/>
                    <a:p>
                      <a:pPr algn="l" fontAlgn="ctr"/>
                      <a:r>
                        <a:rPr lang="ja-JP" altLang="en-US" sz="1400" b="0" i="0" u="none" strike="noStrike" dirty="0">
                          <a:solidFill>
                            <a:srgbClr val="000000"/>
                          </a:solidFill>
                          <a:effectLst/>
                          <a:latin typeface="Meiryo UI" panose="020B0604030504040204" pitchFamily="50" charset="-128"/>
                          <a:ea typeface="Meiryo UI" panose="020B0604030504040204" pitchFamily="50" charset="-128"/>
                        </a:rPr>
                        <a:t>②　機器管理台帳に、各機器の取得年月、修理、改造履歴等が記録されていますか。</a:t>
                      </a:r>
                    </a:p>
                  </a:txBody>
                  <a:tcPr marL="72000" marR="72000" marT="36000" marB="36000">
                    <a:lnL w="635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66FFFF"/>
                    </a:solidFill>
                  </a:tcPr>
                </a:tc>
                <a:extLst>
                  <a:ext uri="{0D108BD9-81ED-4DB2-BD59-A6C34878D82A}">
                    <a16:rowId xmlns:a16="http://schemas.microsoft.com/office/drawing/2014/main" val="287473184"/>
                  </a:ext>
                </a:extLst>
              </a:tr>
              <a:tr h="433265">
                <a:tc vMerge="1">
                  <a:txBody>
                    <a:bodyPr/>
                    <a:lstStyle/>
                    <a:p>
                      <a:endParaRPr kumimoji="1" lang="ja-JP" altLang="en-US"/>
                    </a:p>
                  </a:txBody>
                  <a:tcPr/>
                </a:tc>
                <a:tc>
                  <a:txBody>
                    <a:bodyPr/>
                    <a:lstStyle/>
                    <a:p>
                      <a:pPr algn="l" fontAlgn="ctr"/>
                      <a:r>
                        <a:rPr lang="en-US" altLang="ja-JP" sz="1400" b="0" i="0" u="none" strike="noStrike" dirty="0">
                          <a:solidFill>
                            <a:srgbClr val="000000"/>
                          </a:solidFill>
                          <a:effectLst/>
                          <a:latin typeface="Meiryo UI" panose="020B0604030504040204" pitchFamily="50" charset="-128"/>
                          <a:ea typeface="Meiryo UI" panose="020B0604030504040204" pitchFamily="50" charset="-128"/>
                        </a:rPr>
                        <a:t>【</a:t>
                      </a:r>
                      <a:r>
                        <a:rPr lang="ja-JP" altLang="en-US" sz="1400" b="0" i="0" u="none" strike="noStrike" dirty="0">
                          <a:solidFill>
                            <a:srgbClr val="000000"/>
                          </a:solidFill>
                          <a:effectLst/>
                          <a:latin typeface="Meiryo UI" panose="020B0604030504040204" pitchFamily="50" charset="-128"/>
                          <a:ea typeface="Meiryo UI" panose="020B0604030504040204" pitchFamily="50" charset="-128"/>
                        </a:rPr>
                        <a:t>補足</a:t>
                      </a:r>
                      <a:r>
                        <a:rPr lang="en-US" altLang="ja-JP" sz="1400" b="0" i="0" u="none" strike="noStrike" dirty="0">
                          <a:solidFill>
                            <a:srgbClr val="000000"/>
                          </a:solidFill>
                          <a:effectLst/>
                          <a:latin typeface="Meiryo UI" panose="020B0604030504040204" pitchFamily="50" charset="-128"/>
                          <a:ea typeface="Meiryo UI" panose="020B0604030504040204" pitchFamily="50" charset="-128"/>
                        </a:rPr>
                        <a:t>】</a:t>
                      </a:r>
                      <a:r>
                        <a:rPr lang="ja-JP" altLang="en-US" sz="1400" b="0" i="0" u="none" strike="noStrike" dirty="0">
                          <a:solidFill>
                            <a:srgbClr val="000000"/>
                          </a:solidFill>
                          <a:effectLst/>
                          <a:latin typeface="Meiryo UI" panose="020B0604030504040204" pitchFamily="50" charset="-128"/>
                          <a:ea typeface="Meiryo UI" panose="020B0604030504040204" pitchFamily="50" charset="-128"/>
                        </a:rPr>
                        <a:t>機器管理台帳に記載があることを確認</a:t>
                      </a:r>
                      <a:r>
                        <a:rPr lang="ja-JP" altLang="en-US" sz="1400" b="0" i="0" u="none" strike="noStrike" dirty="0">
                          <a:solidFill>
                            <a:schemeClr val="tx1"/>
                          </a:solidFill>
                          <a:effectLst/>
                          <a:latin typeface="Meiryo UI" panose="020B0604030504040204" pitchFamily="50" charset="-128"/>
                          <a:ea typeface="Meiryo UI" panose="020B0604030504040204" pitchFamily="50" charset="-128"/>
                        </a:rPr>
                        <a:t>してください。</a:t>
                      </a:r>
                    </a:p>
                  </a:txBody>
                  <a:tcPr marL="72000" marR="72000" marT="36000" marB="36000">
                    <a:lnL w="635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63971732"/>
                  </a:ext>
                </a:extLst>
              </a:tr>
            </a:tbl>
          </a:graphicData>
        </a:graphic>
      </p:graphicFrame>
      <p:graphicFrame>
        <p:nvGraphicFramePr>
          <p:cNvPr id="10" name="表 9"/>
          <p:cNvGraphicFramePr>
            <a:graphicFrameLocks noGrp="1"/>
          </p:cNvGraphicFramePr>
          <p:nvPr>
            <p:extLst>
              <p:ext uri="{D42A27DB-BD31-4B8C-83A1-F6EECF244321}">
                <p14:modId xmlns:p14="http://schemas.microsoft.com/office/powerpoint/2010/main" val="1058932316"/>
              </p:ext>
            </p:extLst>
          </p:nvPr>
        </p:nvGraphicFramePr>
        <p:xfrm>
          <a:off x="251521" y="4077072"/>
          <a:ext cx="8640959" cy="2568414"/>
        </p:xfrm>
        <a:graphic>
          <a:graphicData uri="http://schemas.openxmlformats.org/drawingml/2006/table">
            <a:tbl>
              <a:tblPr>
                <a:effectLst/>
              </a:tblPr>
              <a:tblGrid>
                <a:gridCol w="359552">
                  <a:extLst>
                    <a:ext uri="{9D8B030D-6E8A-4147-A177-3AD203B41FA5}">
                      <a16:colId xmlns:a16="http://schemas.microsoft.com/office/drawing/2014/main" val="2869320710"/>
                    </a:ext>
                  </a:extLst>
                </a:gridCol>
                <a:gridCol w="8281407">
                  <a:extLst>
                    <a:ext uri="{9D8B030D-6E8A-4147-A177-3AD203B41FA5}">
                      <a16:colId xmlns:a16="http://schemas.microsoft.com/office/drawing/2014/main" val="2611551340"/>
                    </a:ext>
                  </a:extLst>
                </a:gridCol>
              </a:tblGrid>
              <a:tr h="310003">
                <a:tc gridSpan="2">
                  <a:txBody>
                    <a:bodyPr/>
                    <a:lstStyle/>
                    <a:p>
                      <a:pPr algn="l" fontAlgn="ctr"/>
                      <a:r>
                        <a:rPr lang="ja-JP" altLang="en-US" sz="1400" b="0" i="0" u="none" strike="noStrike" dirty="0">
                          <a:solidFill>
                            <a:srgbClr val="000000"/>
                          </a:solidFill>
                          <a:effectLst/>
                          <a:latin typeface="Meiryo UI" panose="020B0604030504040204" pitchFamily="50" charset="-128"/>
                          <a:ea typeface="Meiryo UI" panose="020B0604030504040204" pitchFamily="50" charset="-128"/>
                        </a:rPr>
                        <a:t>２　エネルギー使</a:t>
                      </a:r>
                      <a:r>
                        <a:rPr kumimoji="1" lang="ja-JP" altLang="en-US" sz="1400" b="0" i="0" u="none" strike="noStrike" kern="1200" dirty="0">
                          <a:solidFill>
                            <a:srgbClr val="000000"/>
                          </a:solidFill>
                          <a:effectLst/>
                          <a:latin typeface="Meiryo UI" panose="020B0604030504040204" pitchFamily="50" charset="-128"/>
                          <a:ea typeface="Meiryo UI" panose="020B0604030504040204" pitchFamily="50" charset="-128"/>
                          <a:cs typeface="+mn-cs"/>
                        </a:rPr>
                        <a:t>用量の把握、管理　</a:t>
                      </a:r>
                      <a:r>
                        <a:rPr kumimoji="1" lang="en-US" altLang="ja-JP" sz="1400" b="0" i="0" u="none" strike="noStrike" kern="1200" dirty="0">
                          <a:solidFill>
                            <a:srgbClr val="000000"/>
                          </a:solidFill>
                          <a:effectLst/>
                          <a:latin typeface="Meiryo UI" panose="020B0604030504040204" pitchFamily="50" charset="-128"/>
                          <a:ea typeface="Meiryo UI" panose="020B0604030504040204" pitchFamily="50" charset="-128"/>
                          <a:cs typeface="+mn-cs"/>
                        </a:rPr>
                        <a:t>※1,5,6</a:t>
                      </a:r>
                      <a:endParaRPr kumimoji="1" lang="ja-JP" altLang="en-US" sz="1400" b="0" i="0" u="none" strike="noStrike" kern="1200" dirty="0">
                        <a:solidFill>
                          <a:srgbClr val="000000"/>
                        </a:solidFill>
                        <a:effectLst/>
                        <a:latin typeface="Meiryo UI" panose="020B0604030504040204" pitchFamily="50" charset="-128"/>
                        <a:ea typeface="Meiryo UI" panose="020B0604030504040204" pitchFamily="50" charset="-128"/>
                        <a:cs typeface="+mn-cs"/>
                      </a:endParaRPr>
                    </a:p>
                  </a:txBody>
                  <a:tcPr marL="108000" marR="0" marT="36000" marB="3600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F0"/>
                    </a:solidFill>
                  </a:tcPr>
                </a:tc>
                <a:tc hMerge="1">
                  <a:txBody>
                    <a:bodyPr/>
                    <a:lstStyle/>
                    <a:p>
                      <a:endParaRPr kumimoji="1" lang="ja-JP" altLang="en-US"/>
                    </a:p>
                  </a:txBody>
                  <a:tcPr/>
                </a:tc>
                <a:extLst>
                  <a:ext uri="{0D108BD9-81ED-4DB2-BD59-A6C34878D82A}">
                    <a16:rowId xmlns:a16="http://schemas.microsoft.com/office/drawing/2014/main" val="3050645766"/>
                  </a:ext>
                </a:extLst>
              </a:tr>
              <a:tr h="660477">
                <a:tc>
                  <a:txBody>
                    <a:bodyPr/>
                    <a:lstStyle/>
                    <a:p>
                      <a:pPr algn="ctr" fontAlgn="ctr"/>
                      <a:r>
                        <a:rPr lang="ja-JP" altLang="en-US" sz="1400" b="0" i="0" u="none" strike="noStrike" dirty="0">
                          <a:solidFill>
                            <a:srgbClr val="000000"/>
                          </a:solidFill>
                          <a:effectLst/>
                          <a:latin typeface="Meiryo UI" panose="020B0604030504040204" pitchFamily="50" charset="-128"/>
                          <a:ea typeface="Meiryo UI" panose="020B0604030504040204" pitchFamily="50" charset="-128"/>
                        </a:rPr>
                        <a:t>解説</a:t>
                      </a:r>
                    </a:p>
                  </a:txBody>
                  <a:tcPr marL="36000" marR="36000" marT="36000" marB="36000" vert="eaVert"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ja-JP" altLang="en-US" sz="1400" b="0" i="0" u="none" strike="noStrike" dirty="0">
                          <a:solidFill>
                            <a:srgbClr val="000000"/>
                          </a:solidFill>
                          <a:effectLst/>
                          <a:latin typeface="Meiryo UI" panose="020B0604030504040204" pitchFamily="50" charset="-128"/>
                          <a:ea typeface="Meiryo UI" panose="020B0604030504040204" pitchFamily="50" charset="-128"/>
                        </a:rPr>
                        <a:t>　エネルギー使用量を設備別、工程別、使用目的別等で把握することにより、エネルギー使用量の大きい設備や工程がわかり、無駄や改善可能な箇所の検討を行いやすくなります。</a:t>
                      </a:r>
                    </a:p>
                  </a:txBody>
                  <a:tcPr marL="36000" marR="36000" marT="36000" marB="3600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720420299"/>
                  </a:ext>
                </a:extLst>
              </a:tr>
              <a:tr h="307126">
                <a:tc rowSpan="4">
                  <a:txBody>
                    <a:bodyPr/>
                    <a:lstStyle/>
                    <a:p>
                      <a:pPr algn="ctr" fontAlgn="ctr"/>
                      <a:r>
                        <a:rPr lang="ja-JP" altLang="en-US" sz="1400" b="0" i="0" u="none" strike="noStrike" dirty="0">
                          <a:solidFill>
                            <a:srgbClr val="000000"/>
                          </a:solidFill>
                          <a:effectLst/>
                          <a:latin typeface="Meiryo UI" panose="020B0604030504040204" pitchFamily="50" charset="-128"/>
                          <a:ea typeface="Meiryo UI" panose="020B0604030504040204" pitchFamily="50" charset="-128"/>
                        </a:rPr>
                        <a:t>判断基準</a:t>
                      </a:r>
                    </a:p>
                  </a:txBody>
                  <a:tcPr marL="9352" marR="9352" marT="9352" marB="0" vert="eaVert"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400" b="0" i="0" u="none" strike="noStrike" dirty="0">
                          <a:solidFill>
                            <a:srgbClr val="000000"/>
                          </a:solidFill>
                          <a:effectLst/>
                          <a:latin typeface="Meiryo UI" panose="020B0604030504040204" pitchFamily="50" charset="-128"/>
                          <a:ea typeface="Meiryo UI" panose="020B0604030504040204" pitchFamily="50" charset="-128"/>
                        </a:rPr>
                        <a:t>①　エネルギー種別や設備区分・系統ごとに使用状況を整理していますか。</a:t>
                      </a:r>
                    </a:p>
                  </a:txBody>
                  <a:tcPr marL="72000" marR="72000" marT="36000" marB="3600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66FFFF"/>
                    </a:solidFill>
                  </a:tcPr>
                </a:tc>
                <a:extLst>
                  <a:ext uri="{0D108BD9-81ED-4DB2-BD59-A6C34878D82A}">
                    <a16:rowId xmlns:a16="http://schemas.microsoft.com/office/drawing/2014/main" val="86321349"/>
                  </a:ext>
                </a:extLst>
              </a:tr>
              <a:tr h="414582">
                <a:tc vMerge="1">
                  <a:txBody>
                    <a:bodyPr/>
                    <a:lstStyle/>
                    <a:p>
                      <a:endParaRPr kumimoji="1" lang="ja-JP" altLang="en-US"/>
                    </a:p>
                  </a:txBody>
                  <a:tcPr/>
                </a:tc>
                <a:tc>
                  <a:txBody>
                    <a:bodyPr/>
                    <a:lstStyle/>
                    <a:p>
                      <a:pPr algn="l" fontAlgn="ctr"/>
                      <a:r>
                        <a:rPr lang="en-US" altLang="ja-JP" sz="1400" b="0" i="0" u="none" strike="noStrike" dirty="0">
                          <a:solidFill>
                            <a:srgbClr val="000000"/>
                          </a:solidFill>
                          <a:effectLst/>
                          <a:latin typeface="Meiryo UI" panose="020B0604030504040204" pitchFamily="50" charset="-128"/>
                          <a:ea typeface="Meiryo UI" panose="020B0604030504040204" pitchFamily="50" charset="-128"/>
                        </a:rPr>
                        <a:t>【</a:t>
                      </a:r>
                      <a:r>
                        <a:rPr lang="ja-JP" altLang="en-US" sz="1400" b="0" i="0" u="none" strike="noStrike" dirty="0">
                          <a:solidFill>
                            <a:srgbClr val="000000"/>
                          </a:solidFill>
                          <a:effectLst/>
                          <a:latin typeface="Meiryo UI" panose="020B0604030504040204" pitchFamily="50" charset="-128"/>
                          <a:ea typeface="Meiryo UI" panose="020B0604030504040204" pitchFamily="50" charset="-128"/>
                        </a:rPr>
                        <a:t>補足</a:t>
                      </a:r>
                      <a:r>
                        <a:rPr lang="en-US" altLang="ja-JP" sz="1400" b="0" i="0" u="none" strike="noStrike" dirty="0">
                          <a:solidFill>
                            <a:srgbClr val="000000"/>
                          </a:solidFill>
                          <a:effectLst/>
                          <a:latin typeface="Meiryo UI" panose="020B0604030504040204" pitchFamily="50" charset="-128"/>
                          <a:ea typeface="Meiryo UI" panose="020B0604030504040204" pitchFamily="50" charset="-128"/>
                        </a:rPr>
                        <a:t>】</a:t>
                      </a:r>
                      <a:r>
                        <a:rPr lang="ja-JP" altLang="en-US" sz="1400" b="0" i="0" u="none" strike="noStrike" dirty="0">
                          <a:solidFill>
                            <a:srgbClr val="000000"/>
                          </a:solidFill>
                          <a:effectLst/>
                          <a:latin typeface="Meiryo UI" panose="020B0604030504040204" pitchFamily="50" charset="-128"/>
                          <a:ea typeface="Meiryo UI" panose="020B0604030504040204" pitchFamily="50" charset="-128"/>
                        </a:rPr>
                        <a:t>エネルギーの使用量を設備別（設備群別）、工程別、使用目的別等で整理されていることを確認</a:t>
                      </a:r>
                      <a:r>
                        <a:rPr lang="ja-JP" altLang="en-US" sz="1400" b="0" i="0" u="none" strike="noStrike" dirty="0">
                          <a:solidFill>
                            <a:schemeClr val="tx1"/>
                          </a:solidFill>
                          <a:effectLst/>
                          <a:latin typeface="Meiryo UI" panose="020B0604030504040204" pitchFamily="50" charset="-128"/>
                          <a:ea typeface="Meiryo UI" panose="020B0604030504040204" pitchFamily="50" charset="-128"/>
                        </a:rPr>
                        <a:t>してください</a:t>
                      </a:r>
                      <a:r>
                        <a:rPr lang="ja-JP" altLang="en-US" sz="1400" b="0" i="0" u="none" strike="noStrike" dirty="0">
                          <a:solidFill>
                            <a:srgbClr val="000000"/>
                          </a:solidFill>
                          <a:effectLst/>
                          <a:latin typeface="Meiryo UI" panose="020B0604030504040204" pitchFamily="50" charset="-128"/>
                          <a:ea typeface="Meiryo UI" panose="020B0604030504040204" pitchFamily="50" charset="-128"/>
                        </a:rPr>
                        <a:t>。</a:t>
                      </a:r>
                    </a:p>
                  </a:txBody>
                  <a:tcPr marL="72000" marR="72000" marT="36000" marB="3600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006773562"/>
                  </a:ext>
                </a:extLst>
              </a:tr>
              <a:tr h="0">
                <a:tc vMerge="1">
                  <a:txBody>
                    <a:bodyPr/>
                    <a:lstStyle/>
                    <a:p>
                      <a:endParaRPr kumimoji="1" lang="ja-JP" altLang="en-US"/>
                    </a:p>
                  </a:txBody>
                  <a:tcPr/>
                </a:tc>
                <a:tc>
                  <a:txBody>
                    <a:bodyPr/>
                    <a:lstStyle/>
                    <a:p>
                      <a:pPr algn="l" fontAlgn="ctr"/>
                      <a:r>
                        <a:rPr lang="ja-JP" altLang="en-US" sz="1400" b="0" i="0" u="none" strike="noStrike" dirty="0">
                          <a:solidFill>
                            <a:srgbClr val="000000"/>
                          </a:solidFill>
                          <a:effectLst/>
                          <a:latin typeface="Meiryo UI" panose="020B0604030504040204" pitchFamily="50" charset="-128"/>
                          <a:ea typeface="Meiryo UI" panose="020B0604030504040204" pitchFamily="50" charset="-128"/>
                        </a:rPr>
                        <a:t>②　共通したエネルギー単位に換算し比較しやすく整理していますか。（例：円</a:t>
                      </a:r>
                      <a:r>
                        <a:rPr lang="en-US" altLang="ja-JP" sz="1400" b="0" i="0" u="none" strike="noStrike" dirty="0">
                          <a:solidFill>
                            <a:srgbClr val="000000"/>
                          </a:solidFill>
                          <a:effectLst/>
                          <a:latin typeface="Meiryo UI" panose="020B0604030504040204" pitchFamily="50" charset="-128"/>
                          <a:ea typeface="Meiryo UI" panose="020B0604030504040204" pitchFamily="50" charset="-128"/>
                        </a:rPr>
                        <a:t>/kWh</a:t>
                      </a:r>
                      <a:r>
                        <a:rPr lang="ja-JP" altLang="en-US" sz="1400" b="0" i="0" u="none" strike="noStrike" dirty="0" err="1">
                          <a:solidFill>
                            <a:srgbClr val="000000"/>
                          </a:solidFill>
                          <a:effectLst/>
                          <a:latin typeface="Meiryo UI" panose="020B0604030504040204" pitchFamily="50" charset="-128"/>
                          <a:ea typeface="Meiryo UI" panose="020B0604030504040204" pitchFamily="50" charset="-128"/>
                        </a:rPr>
                        <a:t>、</a:t>
                      </a:r>
                      <a:r>
                        <a:rPr lang="ja-JP" altLang="en-US" sz="1400" b="0" i="0" u="none" strike="noStrike" dirty="0">
                          <a:solidFill>
                            <a:srgbClr val="000000"/>
                          </a:solidFill>
                          <a:effectLst/>
                          <a:latin typeface="Meiryo UI" panose="020B0604030504040204" pitchFamily="50" charset="-128"/>
                          <a:ea typeface="Meiryo UI" panose="020B0604030504040204" pitchFamily="50" charset="-128"/>
                        </a:rPr>
                        <a:t>円</a:t>
                      </a:r>
                      <a:r>
                        <a:rPr lang="en-US" altLang="ja-JP" sz="1400" b="0" i="0" u="none" strike="noStrike" dirty="0">
                          <a:solidFill>
                            <a:srgbClr val="000000"/>
                          </a:solidFill>
                          <a:effectLst/>
                          <a:latin typeface="Meiryo UI" panose="020B0604030504040204" pitchFamily="50" charset="-128"/>
                          <a:ea typeface="Meiryo UI" panose="020B0604030504040204" pitchFamily="50" charset="-128"/>
                        </a:rPr>
                        <a:t>/L</a:t>
                      </a:r>
                      <a:r>
                        <a:rPr lang="ja-JP" altLang="en-US" sz="1400" b="0" i="0" u="none" strike="noStrike" dirty="0" err="1">
                          <a:solidFill>
                            <a:srgbClr val="000000"/>
                          </a:solidFill>
                          <a:effectLst/>
                          <a:latin typeface="Meiryo UI" panose="020B0604030504040204" pitchFamily="50" charset="-128"/>
                          <a:ea typeface="Meiryo UI" panose="020B0604030504040204" pitchFamily="50" charset="-128"/>
                        </a:rPr>
                        <a:t>、</a:t>
                      </a:r>
                      <a:r>
                        <a:rPr lang="ja-JP" altLang="en-US" sz="1400" b="0" i="0" u="none" strike="noStrike" dirty="0">
                          <a:solidFill>
                            <a:srgbClr val="000000"/>
                          </a:solidFill>
                          <a:effectLst/>
                          <a:latin typeface="Meiryo UI" panose="020B0604030504040204" pitchFamily="50" charset="-128"/>
                          <a:ea typeface="Meiryo UI" panose="020B0604030504040204" pitchFamily="50" charset="-128"/>
                        </a:rPr>
                        <a:t>円</a:t>
                      </a:r>
                      <a:r>
                        <a:rPr lang="en-US" altLang="ja-JP" sz="1400" b="0" i="0" u="none" strike="noStrike" dirty="0">
                          <a:solidFill>
                            <a:srgbClr val="000000"/>
                          </a:solidFill>
                          <a:effectLst/>
                          <a:latin typeface="Meiryo UI" panose="020B0604030504040204" pitchFamily="50" charset="-128"/>
                          <a:ea typeface="Meiryo UI" panose="020B0604030504040204" pitchFamily="50" charset="-128"/>
                        </a:rPr>
                        <a:t>/㎥</a:t>
                      </a:r>
                      <a:r>
                        <a:rPr lang="ja-JP" altLang="en-US" sz="1400" b="0" i="0" u="none" strike="noStrike" dirty="0">
                          <a:solidFill>
                            <a:srgbClr val="000000"/>
                          </a:solidFill>
                          <a:effectLst/>
                          <a:latin typeface="Meiryo UI" panose="020B0604030504040204" pitchFamily="50" charset="-128"/>
                          <a:ea typeface="Meiryo UI" panose="020B0604030504040204" pitchFamily="50" charset="-128"/>
                        </a:rPr>
                        <a:t>）</a:t>
                      </a:r>
                    </a:p>
                  </a:txBody>
                  <a:tcPr marL="72000" marR="72000" marT="36000" marB="3600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66FFFF"/>
                    </a:solidFill>
                  </a:tcPr>
                </a:tc>
                <a:extLst>
                  <a:ext uri="{0D108BD9-81ED-4DB2-BD59-A6C34878D82A}">
                    <a16:rowId xmlns:a16="http://schemas.microsoft.com/office/drawing/2014/main" val="1277682608"/>
                  </a:ext>
                </a:extLst>
              </a:tr>
              <a:tr h="506728">
                <a:tc vMerge="1">
                  <a:txBody>
                    <a:bodyPr/>
                    <a:lstStyle/>
                    <a:p>
                      <a:endParaRPr kumimoji="1" lang="ja-JP" altLang="en-US"/>
                    </a:p>
                  </a:txBody>
                  <a:tcPr/>
                </a:tc>
                <a:tc>
                  <a:txBody>
                    <a:bodyPr/>
                    <a:lstStyle/>
                    <a:p>
                      <a:pPr algn="l" fontAlgn="ctr"/>
                      <a:r>
                        <a:rPr lang="en-US" altLang="ja-JP" sz="1400" b="0" i="0" u="none" strike="noStrike" dirty="0">
                          <a:solidFill>
                            <a:srgbClr val="000000"/>
                          </a:solidFill>
                          <a:effectLst/>
                          <a:latin typeface="Meiryo UI" panose="020B0604030504040204" pitchFamily="50" charset="-128"/>
                          <a:ea typeface="Meiryo UI" panose="020B0604030504040204" pitchFamily="50" charset="-128"/>
                        </a:rPr>
                        <a:t>【</a:t>
                      </a:r>
                      <a:r>
                        <a:rPr lang="ja-JP" altLang="en-US" sz="1400" b="0" i="0" u="none" strike="noStrike" dirty="0">
                          <a:solidFill>
                            <a:srgbClr val="000000"/>
                          </a:solidFill>
                          <a:effectLst/>
                          <a:latin typeface="Meiryo UI" panose="020B0604030504040204" pitchFamily="50" charset="-128"/>
                          <a:ea typeface="Meiryo UI" panose="020B0604030504040204" pitchFamily="50" charset="-128"/>
                        </a:rPr>
                        <a:t>補足</a:t>
                      </a:r>
                      <a:r>
                        <a:rPr lang="en-US" altLang="ja-JP" sz="1400" b="0" i="0" u="none" strike="noStrike" dirty="0">
                          <a:solidFill>
                            <a:srgbClr val="000000"/>
                          </a:solidFill>
                          <a:effectLst/>
                          <a:latin typeface="Meiryo UI" panose="020B0604030504040204" pitchFamily="50" charset="-128"/>
                          <a:ea typeface="Meiryo UI" panose="020B0604030504040204" pitchFamily="50" charset="-128"/>
                        </a:rPr>
                        <a:t>】</a:t>
                      </a:r>
                      <a:r>
                        <a:rPr lang="ja-JP" altLang="en-US" sz="1400" b="0" i="0" u="none" strike="noStrike" dirty="0">
                          <a:solidFill>
                            <a:srgbClr val="000000"/>
                          </a:solidFill>
                          <a:effectLst/>
                          <a:latin typeface="Meiryo UI" panose="020B0604030504040204" pitchFamily="50" charset="-128"/>
                          <a:ea typeface="Meiryo UI" panose="020B0604030504040204" pitchFamily="50" charset="-128"/>
                        </a:rPr>
                        <a:t>設備担当者以外でも、エネルギーの使用状況を把握しやすい形で、共有されていることを確認</a:t>
                      </a:r>
                      <a:r>
                        <a:rPr lang="ja-JP" altLang="en-US" sz="1400" b="0" i="0" u="none" strike="noStrike" dirty="0">
                          <a:solidFill>
                            <a:schemeClr val="tx1"/>
                          </a:solidFill>
                          <a:effectLst/>
                          <a:latin typeface="Meiryo UI" panose="020B0604030504040204" pitchFamily="50" charset="-128"/>
                          <a:ea typeface="Meiryo UI" panose="020B0604030504040204" pitchFamily="50" charset="-128"/>
                        </a:rPr>
                        <a:t>してください。</a:t>
                      </a:r>
                    </a:p>
                  </a:txBody>
                  <a:tcPr marL="72000" marR="0" marT="36000" marB="3600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176152959"/>
                  </a:ext>
                </a:extLst>
              </a:tr>
            </a:tbl>
          </a:graphicData>
        </a:graphic>
      </p:graphicFrame>
    </p:spTree>
    <p:extLst>
      <p:ext uri="{BB962C8B-B14F-4D97-AF65-F5344CB8AC3E}">
        <p14:creationId xmlns:p14="http://schemas.microsoft.com/office/powerpoint/2010/main" val="44266720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スライド番号プレースホルダー 5"/>
          <p:cNvSpPr txBox="1">
            <a:spLocks/>
          </p:cNvSpPr>
          <p:nvPr/>
        </p:nvSpPr>
        <p:spPr>
          <a:xfrm>
            <a:off x="8041704" y="18288"/>
            <a:ext cx="1066800" cy="329184"/>
          </a:xfrm>
          <a:prstGeom prst="rect">
            <a:avLst/>
          </a:prstGeom>
        </p:spPr>
        <p:txBody>
          <a:bodyPr vert="horz" lIns="91440" tIns="45720" rIns="91440" bIns="45720" rtlCol="0" anchor="ctr"/>
          <a:lstStyle>
            <a:defPPr>
              <a:defRPr lang="ja-JP"/>
            </a:defPPr>
            <a:lvl1pPr marL="0" algn="r" defTabSz="914400" rtl="0" eaLnBrk="1" latinLnBrk="0" hangingPunct="1">
              <a:defRPr kumimoji="1" sz="1600" b="1" kern="1200">
                <a:solidFill>
                  <a:srgbClr val="FFFFFF"/>
                </a:solidFill>
                <a:latin typeface="メイリオ" panose="020B0604030504040204" pitchFamily="50" charset="-128"/>
                <a:ea typeface="メイリオ" panose="020B0604030504040204" pitchFamily="50" charset="-128"/>
                <a:cs typeface="メイリオ" panose="020B0604030504040204" pitchFamily="50"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F0DA1747-7AE3-4485-B1CC-5CDDF653E874}" type="slidenum">
              <a:rPr lang="ja-JP" altLang="en-US" smtClean="0"/>
              <a:pPr/>
              <a:t>14</a:t>
            </a:fld>
            <a:endParaRPr lang="ja-JP" altLang="en-US" dirty="0"/>
          </a:p>
        </p:txBody>
      </p:sp>
      <p:sp>
        <p:nvSpPr>
          <p:cNvPr id="15" name="テキスト ボックス 14"/>
          <p:cNvSpPr txBox="1"/>
          <p:nvPr/>
        </p:nvSpPr>
        <p:spPr>
          <a:xfrm>
            <a:off x="0" y="0"/>
            <a:ext cx="7058147" cy="344128"/>
          </a:xfrm>
          <a:prstGeom prst="rect">
            <a:avLst/>
          </a:prstGeom>
          <a:noFill/>
        </p:spPr>
        <p:txBody>
          <a:bodyPr wrap="square" tIns="36000" bIns="0" rtlCol="0">
            <a:spAutoFit/>
          </a:bodyPr>
          <a:lstStyle/>
          <a:p>
            <a:pPr>
              <a:lnSpc>
                <a:spcPts val="2400"/>
              </a:lnSpc>
            </a:pPr>
            <a:r>
              <a:rPr lang="ja-JP" altLang="en-US" sz="20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４　重点対策の指定</a:t>
            </a:r>
          </a:p>
        </p:txBody>
      </p:sp>
      <p:graphicFrame>
        <p:nvGraphicFramePr>
          <p:cNvPr id="8" name="表 7"/>
          <p:cNvGraphicFramePr>
            <a:graphicFrameLocks noGrp="1"/>
          </p:cNvGraphicFramePr>
          <p:nvPr>
            <p:extLst>
              <p:ext uri="{D42A27DB-BD31-4B8C-83A1-F6EECF244321}">
                <p14:modId xmlns:p14="http://schemas.microsoft.com/office/powerpoint/2010/main" val="3088870772"/>
              </p:ext>
            </p:extLst>
          </p:nvPr>
        </p:nvGraphicFramePr>
        <p:xfrm>
          <a:off x="252000" y="540000"/>
          <a:ext cx="8649113" cy="2503300"/>
        </p:xfrm>
        <a:graphic>
          <a:graphicData uri="http://schemas.openxmlformats.org/drawingml/2006/table">
            <a:tbl>
              <a:tblPr/>
              <a:tblGrid>
                <a:gridCol w="307604">
                  <a:extLst>
                    <a:ext uri="{9D8B030D-6E8A-4147-A177-3AD203B41FA5}">
                      <a16:colId xmlns:a16="http://schemas.microsoft.com/office/drawing/2014/main" val="4153736711"/>
                    </a:ext>
                  </a:extLst>
                </a:gridCol>
                <a:gridCol w="8341509">
                  <a:extLst>
                    <a:ext uri="{9D8B030D-6E8A-4147-A177-3AD203B41FA5}">
                      <a16:colId xmlns:a16="http://schemas.microsoft.com/office/drawing/2014/main" val="1175991710"/>
                    </a:ext>
                  </a:extLst>
                </a:gridCol>
              </a:tblGrid>
              <a:tr h="315572">
                <a:tc gridSpan="2">
                  <a:txBody>
                    <a:bodyPr/>
                    <a:lstStyle/>
                    <a:p>
                      <a:pPr algn="l" fontAlgn="ctr"/>
                      <a:r>
                        <a:rPr lang="ja-JP" altLang="en-US" sz="1400" b="0" i="0" u="none" strike="noStrike" dirty="0">
                          <a:solidFill>
                            <a:srgbClr val="000000"/>
                          </a:solidFill>
                          <a:effectLst/>
                          <a:latin typeface="Meiryo UI" panose="020B0604030504040204" pitchFamily="50" charset="-128"/>
                          <a:ea typeface="Meiryo UI" panose="020B0604030504040204" pitchFamily="50" charset="-128"/>
                        </a:rPr>
                        <a:t>３　推進体制の整備</a:t>
                      </a:r>
                    </a:p>
                  </a:txBody>
                  <a:tcPr marL="108000" marR="0" marT="36000" marB="3600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F0"/>
                    </a:solidFill>
                  </a:tcPr>
                </a:tc>
                <a:tc hMerge="1">
                  <a:txBody>
                    <a:bodyPr/>
                    <a:lstStyle/>
                    <a:p>
                      <a:endParaRPr kumimoji="1" lang="ja-JP" altLang="en-US"/>
                    </a:p>
                  </a:txBody>
                  <a:tcPr/>
                </a:tc>
                <a:extLst>
                  <a:ext uri="{0D108BD9-81ED-4DB2-BD59-A6C34878D82A}">
                    <a16:rowId xmlns:a16="http://schemas.microsoft.com/office/drawing/2014/main" val="2216331357"/>
                  </a:ext>
                </a:extLst>
              </a:tr>
              <a:tr h="521220">
                <a:tc>
                  <a:txBody>
                    <a:bodyPr/>
                    <a:lstStyle/>
                    <a:p>
                      <a:pPr algn="ctr" fontAlgn="ctr"/>
                      <a:r>
                        <a:rPr lang="ja-JP" altLang="en-US" sz="1400" b="0" i="0" u="none" strike="noStrike" dirty="0">
                          <a:solidFill>
                            <a:srgbClr val="000000"/>
                          </a:solidFill>
                          <a:effectLst/>
                          <a:latin typeface="Meiryo UI" panose="020B0604030504040204" pitchFamily="50" charset="-128"/>
                          <a:ea typeface="Meiryo UI" panose="020B0604030504040204" pitchFamily="50" charset="-128"/>
                        </a:rPr>
                        <a:t>解説</a:t>
                      </a:r>
                    </a:p>
                  </a:txBody>
                  <a:tcPr marL="36000" marR="36000" marT="0" marB="0" vert="eaVert"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ja-JP" altLang="en-US" sz="1400" b="0" i="0" u="none" strike="noStrike" dirty="0">
                          <a:solidFill>
                            <a:srgbClr val="000000"/>
                          </a:solidFill>
                          <a:effectLst/>
                          <a:latin typeface="Meiryo UI" panose="020B0604030504040204" pitchFamily="50" charset="-128"/>
                          <a:ea typeface="Meiryo UI" panose="020B0604030504040204" pitchFamily="50" charset="-128"/>
                        </a:rPr>
                        <a:t>　省エネ･省</a:t>
                      </a:r>
                      <a:r>
                        <a:rPr lang="en-US" altLang="ja-JP" sz="1400" b="0" i="0" u="none" strike="noStrike" dirty="0">
                          <a:solidFill>
                            <a:srgbClr val="000000"/>
                          </a:solidFill>
                          <a:effectLst/>
                          <a:latin typeface="Meiryo UI" panose="020B0604030504040204" pitchFamily="50" charset="-128"/>
                          <a:ea typeface="Meiryo UI" panose="020B0604030504040204" pitchFamily="50" charset="-128"/>
                        </a:rPr>
                        <a:t>CO₂</a:t>
                      </a:r>
                      <a:r>
                        <a:rPr lang="ja-JP" altLang="en-US" sz="1400" b="0" i="0" u="none" strike="noStrike" dirty="0">
                          <a:solidFill>
                            <a:srgbClr val="000000"/>
                          </a:solidFill>
                          <a:effectLst/>
                          <a:latin typeface="Meiryo UI" panose="020B0604030504040204" pitchFamily="50" charset="-128"/>
                          <a:ea typeface="Meiryo UI" panose="020B0604030504040204" pitchFamily="50" charset="-128"/>
                        </a:rPr>
                        <a:t>活動を効果的に推進するためには、</a:t>
                      </a:r>
                      <a:r>
                        <a:rPr lang="ja-JP" altLang="en-US" sz="1400" b="0" i="0" u="none" strike="noStrike" dirty="0">
                          <a:solidFill>
                            <a:schemeClr val="tx1"/>
                          </a:solidFill>
                          <a:effectLst/>
                          <a:latin typeface="Meiryo UI" panose="020B0604030504040204" pitchFamily="50" charset="-128"/>
                          <a:ea typeface="Meiryo UI" panose="020B0604030504040204" pitchFamily="50" charset="-128"/>
                        </a:rPr>
                        <a:t>活動推進のための体制を確立し、省エネ･省</a:t>
                      </a:r>
                      <a:r>
                        <a:rPr lang="en-US" altLang="ja-JP" sz="1400" b="0" i="0" u="none" strike="noStrike" dirty="0">
                          <a:solidFill>
                            <a:srgbClr val="000000"/>
                          </a:solidFill>
                          <a:effectLst/>
                          <a:latin typeface="Meiryo UI" panose="020B0604030504040204" pitchFamily="50" charset="-128"/>
                          <a:ea typeface="Meiryo UI" panose="020B0604030504040204" pitchFamily="50" charset="-128"/>
                        </a:rPr>
                        <a:t>CO₂</a:t>
                      </a:r>
                      <a:r>
                        <a:rPr lang="ja-JP" altLang="en-US" sz="1400" b="0" i="0" u="none" strike="noStrike" dirty="0">
                          <a:solidFill>
                            <a:schemeClr val="tx1"/>
                          </a:solidFill>
                          <a:effectLst/>
                          <a:latin typeface="Meiryo UI" panose="020B0604030504040204" pitchFamily="50" charset="-128"/>
                          <a:ea typeface="Meiryo UI" panose="020B0604030504040204" pitchFamily="50" charset="-128"/>
                        </a:rPr>
                        <a:t>活動のための明確な方針を策定することが必要です。役割分担や省エネ･省</a:t>
                      </a:r>
                      <a:r>
                        <a:rPr lang="en-US" altLang="ja-JP" sz="1400" b="0" i="0" u="none" strike="noStrike" dirty="0">
                          <a:solidFill>
                            <a:srgbClr val="000000"/>
                          </a:solidFill>
                          <a:effectLst/>
                          <a:latin typeface="Meiryo UI" panose="020B0604030504040204" pitchFamily="50" charset="-128"/>
                          <a:ea typeface="Meiryo UI" panose="020B0604030504040204" pitchFamily="50" charset="-128"/>
                        </a:rPr>
                        <a:t>CO₂</a:t>
                      </a:r>
                      <a:r>
                        <a:rPr lang="ja-JP" altLang="en-US" sz="1400" b="0" i="0" u="none" strike="noStrike" dirty="0">
                          <a:solidFill>
                            <a:schemeClr val="tx1"/>
                          </a:solidFill>
                          <a:effectLst/>
                          <a:latin typeface="Meiryo UI" panose="020B0604030504040204" pitchFamily="50" charset="-128"/>
                          <a:ea typeface="Meiryo UI" panose="020B0604030504040204" pitchFamily="50" charset="-128"/>
                        </a:rPr>
                        <a:t>推進委員会等の開催、決定事項を全員が把握し、省エネ･省</a:t>
                      </a:r>
                      <a:r>
                        <a:rPr lang="en-US" altLang="ja-JP" sz="1400" b="0" i="0" u="none" strike="noStrike" dirty="0">
                          <a:solidFill>
                            <a:srgbClr val="000000"/>
                          </a:solidFill>
                          <a:effectLst/>
                          <a:latin typeface="Meiryo UI" panose="020B0604030504040204" pitchFamily="50" charset="-128"/>
                          <a:ea typeface="Meiryo UI" panose="020B0604030504040204" pitchFamily="50" charset="-128"/>
                        </a:rPr>
                        <a:t>CO₂</a:t>
                      </a:r>
                      <a:r>
                        <a:rPr lang="ja-JP" altLang="en-US" sz="1400" b="0" i="0" u="none" strike="noStrike" dirty="0">
                          <a:solidFill>
                            <a:schemeClr val="tx1"/>
                          </a:solidFill>
                          <a:effectLst/>
                          <a:latin typeface="Meiryo UI" panose="020B0604030504040204" pitchFamily="50" charset="-128"/>
                          <a:ea typeface="Meiryo UI" panose="020B0604030504040204" pitchFamily="50" charset="-128"/>
                        </a:rPr>
                        <a:t>活動に取り組むことが必要です。また、形骸的になる場合も想定されますので、そのようなことがないように努める必要があります。</a:t>
                      </a:r>
                    </a:p>
                  </a:txBody>
                  <a:tcPr marL="36000" marR="36000" marT="36000" marB="3600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748630531"/>
                  </a:ext>
                </a:extLst>
              </a:tr>
              <a:tr h="315572">
                <a:tc rowSpan="4">
                  <a:txBody>
                    <a:bodyPr/>
                    <a:lstStyle/>
                    <a:p>
                      <a:pPr algn="ctr" fontAlgn="ctr"/>
                      <a:r>
                        <a:rPr lang="ja-JP" altLang="en-US" sz="1400" b="0" i="0" u="none" strike="noStrike" dirty="0">
                          <a:solidFill>
                            <a:srgbClr val="000000"/>
                          </a:solidFill>
                          <a:effectLst/>
                          <a:latin typeface="Meiryo UI" panose="020B0604030504040204" pitchFamily="50" charset="-128"/>
                          <a:ea typeface="Meiryo UI" panose="020B0604030504040204" pitchFamily="50" charset="-128"/>
                        </a:rPr>
                        <a:t>判断基準</a:t>
                      </a:r>
                    </a:p>
                  </a:txBody>
                  <a:tcPr marL="36000" marR="36000" marT="36000" marB="36000" vert="eaVert"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400" b="0" i="0" u="none" strike="noStrike" dirty="0">
                          <a:solidFill>
                            <a:srgbClr val="000000"/>
                          </a:solidFill>
                          <a:effectLst/>
                          <a:latin typeface="Meiryo UI" panose="020B0604030504040204" pitchFamily="50" charset="-128"/>
                          <a:ea typeface="Meiryo UI" panose="020B0604030504040204" pitchFamily="50" charset="-128"/>
                        </a:rPr>
                        <a:t>①　省エネや省</a:t>
                      </a:r>
                      <a:r>
                        <a:rPr lang="en-US" altLang="ja-JP" sz="1400" b="0" i="0" u="none" strike="noStrike" dirty="0">
                          <a:solidFill>
                            <a:srgbClr val="000000"/>
                          </a:solidFill>
                          <a:effectLst/>
                          <a:latin typeface="Meiryo UI" panose="020B0604030504040204" pitchFamily="50" charset="-128"/>
                          <a:ea typeface="Meiryo UI" panose="020B0604030504040204" pitchFamily="50" charset="-128"/>
                        </a:rPr>
                        <a:t>CO</a:t>
                      </a:r>
                      <a:r>
                        <a:rPr lang="en-US" altLang="ja-JP" sz="1400" b="0" i="0" u="none" strike="noStrike" baseline="-25000" dirty="0">
                          <a:solidFill>
                            <a:srgbClr val="000000"/>
                          </a:solidFill>
                          <a:effectLst/>
                          <a:latin typeface="Meiryo UI" panose="020B0604030504040204" pitchFamily="50" charset="-128"/>
                          <a:ea typeface="Meiryo UI" panose="020B0604030504040204" pitchFamily="50" charset="-128"/>
                        </a:rPr>
                        <a:t>2</a:t>
                      </a:r>
                      <a:r>
                        <a:rPr lang="ja-JP" altLang="en-US" sz="1400" b="0" i="0" u="none" strike="noStrike" dirty="0">
                          <a:solidFill>
                            <a:srgbClr val="000000"/>
                          </a:solidFill>
                          <a:effectLst/>
                          <a:latin typeface="Meiryo UI" panose="020B0604030504040204" pitchFamily="50" charset="-128"/>
                          <a:ea typeface="Meiryo UI" panose="020B0604030504040204" pitchFamily="50" charset="-128"/>
                        </a:rPr>
                        <a:t>活動推進のための体制を確立していますか。</a:t>
                      </a:r>
                    </a:p>
                  </a:txBody>
                  <a:tcPr marL="72000" marR="72000" marT="36000" marB="3600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66FFFF"/>
                    </a:solidFill>
                  </a:tcPr>
                </a:tc>
                <a:extLst>
                  <a:ext uri="{0D108BD9-81ED-4DB2-BD59-A6C34878D82A}">
                    <a16:rowId xmlns:a16="http://schemas.microsoft.com/office/drawing/2014/main" val="3491182577"/>
                  </a:ext>
                </a:extLst>
              </a:tr>
              <a:tr h="315572">
                <a:tc vMerge="1">
                  <a:txBody>
                    <a:bodyPr/>
                    <a:lstStyle/>
                    <a:p>
                      <a:endParaRPr kumimoji="1" lang="ja-JP" altLang="en-US"/>
                    </a:p>
                  </a:txBody>
                  <a:tcPr/>
                </a:tc>
                <a:tc>
                  <a:txBody>
                    <a:bodyPr/>
                    <a:lstStyle/>
                    <a:p>
                      <a:pPr algn="l" fontAlgn="ctr"/>
                      <a:r>
                        <a:rPr lang="en-US" altLang="ja-JP" sz="1400" b="0" i="0" u="none" strike="noStrike" dirty="0">
                          <a:solidFill>
                            <a:srgbClr val="000000"/>
                          </a:solidFill>
                          <a:effectLst/>
                          <a:latin typeface="Meiryo UI" panose="020B0604030504040204" pitchFamily="50" charset="-128"/>
                          <a:ea typeface="Meiryo UI" panose="020B0604030504040204" pitchFamily="50" charset="-128"/>
                        </a:rPr>
                        <a:t>【</a:t>
                      </a:r>
                      <a:r>
                        <a:rPr lang="ja-JP" altLang="en-US" sz="1400" b="0" i="0" u="none" strike="noStrike" dirty="0">
                          <a:solidFill>
                            <a:srgbClr val="000000"/>
                          </a:solidFill>
                          <a:effectLst/>
                          <a:latin typeface="Meiryo UI" panose="020B0604030504040204" pitchFamily="50" charset="-128"/>
                          <a:ea typeface="Meiryo UI" panose="020B0604030504040204" pitchFamily="50" charset="-128"/>
                        </a:rPr>
                        <a:t>補足</a:t>
                      </a:r>
                      <a:r>
                        <a:rPr lang="en-US" altLang="ja-JP" sz="1400" b="0" i="0" u="none" strike="noStrike" dirty="0">
                          <a:solidFill>
                            <a:srgbClr val="000000"/>
                          </a:solidFill>
                          <a:effectLst/>
                          <a:latin typeface="Meiryo UI" panose="020B0604030504040204" pitchFamily="50" charset="-128"/>
                          <a:ea typeface="Meiryo UI" panose="020B0604030504040204" pitchFamily="50" charset="-128"/>
                        </a:rPr>
                        <a:t>】</a:t>
                      </a:r>
                      <a:r>
                        <a:rPr lang="ja-JP" altLang="en-US" sz="1400" b="0" i="0" u="none" strike="noStrike" dirty="0">
                          <a:solidFill>
                            <a:srgbClr val="000000"/>
                          </a:solidFill>
                          <a:effectLst/>
                          <a:latin typeface="Meiryo UI" panose="020B0604030504040204" pitchFamily="50" charset="-128"/>
                          <a:ea typeface="Meiryo UI" panose="020B0604030504040204" pitchFamily="50" charset="-128"/>
                        </a:rPr>
                        <a:t>体制表</a:t>
                      </a:r>
                      <a:r>
                        <a:rPr lang="ja-JP" altLang="en-US" sz="1400" b="0" i="0" u="none" strike="noStrike" dirty="0">
                          <a:solidFill>
                            <a:schemeClr val="tx1"/>
                          </a:solidFill>
                          <a:effectLst/>
                          <a:latin typeface="Meiryo UI" panose="020B0604030504040204" pitchFamily="50" charset="-128"/>
                          <a:ea typeface="Meiryo UI" panose="020B0604030504040204" pitchFamily="50" charset="-128"/>
                        </a:rPr>
                        <a:t>などにより体制が確立されていることを確認してください。</a:t>
                      </a:r>
                    </a:p>
                  </a:txBody>
                  <a:tcPr marL="72000" marR="72000" marT="36000" marB="3600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200430937"/>
                  </a:ext>
                </a:extLst>
              </a:tr>
              <a:tr h="315572">
                <a:tc vMerge="1">
                  <a:txBody>
                    <a:bodyPr/>
                    <a:lstStyle/>
                    <a:p>
                      <a:endParaRPr kumimoji="1" lang="ja-JP" altLang="en-US"/>
                    </a:p>
                  </a:txBody>
                  <a:tcPr/>
                </a:tc>
                <a:tc>
                  <a:txBody>
                    <a:bodyPr/>
                    <a:lstStyle/>
                    <a:p>
                      <a:pPr algn="l" fontAlgn="ctr"/>
                      <a:r>
                        <a:rPr lang="ja-JP" altLang="en-US" sz="1400" b="0" i="0" u="none" strike="noStrike" dirty="0">
                          <a:solidFill>
                            <a:srgbClr val="000000"/>
                          </a:solidFill>
                          <a:effectLst/>
                          <a:latin typeface="Meiryo UI" panose="020B0604030504040204" pitchFamily="50" charset="-128"/>
                          <a:ea typeface="Meiryo UI" panose="020B0604030504040204" pitchFamily="50" charset="-128"/>
                        </a:rPr>
                        <a:t>②　責任と役割分担を示した表や活動記録がありますか。</a:t>
                      </a:r>
                    </a:p>
                  </a:txBody>
                  <a:tcPr marL="72000" marR="72000" marT="36000" marB="3600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66FFFF"/>
                    </a:solidFill>
                  </a:tcPr>
                </a:tc>
                <a:extLst>
                  <a:ext uri="{0D108BD9-81ED-4DB2-BD59-A6C34878D82A}">
                    <a16:rowId xmlns:a16="http://schemas.microsoft.com/office/drawing/2014/main" val="287473184"/>
                  </a:ext>
                </a:extLst>
              </a:tr>
              <a:tr h="315572">
                <a:tc vMerge="1">
                  <a:txBody>
                    <a:bodyPr/>
                    <a:lstStyle/>
                    <a:p>
                      <a:endParaRPr kumimoji="1" lang="ja-JP" altLang="en-US"/>
                    </a:p>
                  </a:txBody>
                  <a:tcPr/>
                </a:tc>
                <a:tc>
                  <a:txBody>
                    <a:bodyPr/>
                    <a:lstStyle/>
                    <a:p>
                      <a:pPr algn="l" fontAlgn="ctr"/>
                      <a:r>
                        <a:rPr lang="en-US" altLang="ja-JP" sz="1400" b="0" i="0" u="none" strike="noStrike" dirty="0">
                          <a:solidFill>
                            <a:srgbClr val="000000"/>
                          </a:solidFill>
                          <a:effectLst/>
                          <a:latin typeface="Meiryo UI" panose="020B0604030504040204" pitchFamily="50" charset="-128"/>
                          <a:ea typeface="Meiryo UI" panose="020B0604030504040204" pitchFamily="50" charset="-128"/>
                        </a:rPr>
                        <a:t>【</a:t>
                      </a:r>
                      <a:r>
                        <a:rPr lang="ja-JP" altLang="en-US" sz="1400" b="0" i="0" u="none" strike="noStrike" dirty="0">
                          <a:solidFill>
                            <a:srgbClr val="000000"/>
                          </a:solidFill>
                          <a:effectLst/>
                          <a:latin typeface="Meiryo UI" panose="020B0604030504040204" pitchFamily="50" charset="-128"/>
                          <a:ea typeface="Meiryo UI" panose="020B0604030504040204" pitchFamily="50" charset="-128"/>
                        </a:rPr>
                        <a:t>補足</a:t>
                      </a:r>
                      <a:r>
                        <a:rPr lang="en-US" altLang="ja-JP" sz="1400" b="0" i="0" u="none" strike="noStrike" dirty="0">
                          <a:solidFill>
                            <a:schemeClr val="tx1"/>
                          </a:solidFill>
                          <a:effectLst/>
                          <a:latin typeface="Meiryo UI" panose="020B0604030504040204" pitchFamily="50" charset="-128"/>
                          <a:ea typeface="Meiryo UI" panose="020B0604030504040204" pitchFamily="50" charset="-128"/>
                        </a:rPr>
                        <a:t>】</a:t>
                      </a:r>
                      <a:r>
                        <a:rPr lang="ja-JP" altLang="en-US" sz="1400" b="0" i="0" u="none" strike="noStrike" dirty="0">
                          <a:solidFill>
                            <a:schemeClr val="tx1"/>
                          </a:solidFill>
                          <a:effectLst/>
                          <a:latin typeface="Meiryo UI" panose="020B0604030504040204" pitchFamily="50" charset="-128"/>
                          <a:ea typeface="Meiryo UI" panose="020B0604030504040204" pitchFamily="50" charset="-128"/>
                        </a:rPr>
                        <a:t>分担表や具体的な内容がわかる活動記録等があることを確認してください。</a:t>
                      </a:r>
                    </a:p>
                  </a:txBody>
                  <a:tcPr marL="72000" marR="72000" marT="36000" marB="3600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163971732"/>
                  </a:ext>
                </a:extLst>
              </a:tr>
            </a:tbl>
          </a:graphicData>
        </a:graphic>
      </p:graphicFrame>
    </p:spTree>
    <p:extLst>
      <p:ext uri="{BB962C8B-B14F-4D97-AF65-F5344CB8AC3E}">
        <p14:creationId xmlns:p14="http://schemas.microsoft.com/office/powerpoint/2010/main" val="44882717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スライド番号プレースホルダー 5"/>
          <p:cNvSpPr txBox="1">
            <a:spLocks/>
          </p:cNvSpPr>
          <p:nvPr/>
        </p:nvSpPr>
        <p:spPr>
          <a:xfrm>
            <a:off x="8041704" y="18288"/>
            <a:ext cx="1066800" cy="329184"/>
          </a:xfrm>
          <a:prstGeom prst="rect">
            <a:avLst/>
          </a:prstGeom>
        </p:spPr>
        <p:txBody>
          <a:bodyPr vert="horz" lIns="91440" tIns="45720" rIns="91440" bIns="45720" rtlCol="0" anchor="ctr"/>
          <a:lstStyle>
            <a:defPPr>
              <a:defRPr lang="ja-JP"/>
            </a:defPPr>
            <a:lvl1pPr marL="0" algn="r" defTabSz="914400" rtl="0" eaLnBrk="1" latinLnBrk="0" hangingPunct="1">
              <a:defRPr kumimoji="1" sz="1600" b="1" kern="1200">
                <a:solidFill>
                  <a:srgbClr val="FFFFFF"/>
                </a:solidFill>
                <a:latin typeface="メイリオ" panose="020B0604030504040204" pitchFamily="50" charset="-128"/>
                <a:ea typeface="メイリオ" panose="020B0604030504040204" pitchFamily="50" charset="-128"/>
                <a:cs typeface="メイリオ" panose="020B0604030504040204" pitchFamily="50"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F0DA1747-7AE3-4485-B1CC-5CDDF653E874}" type="slidenum">
              <a:rPr lang="ja-JP" altLang="en-US" smtClean="0"/>
              <a:pPr/>
              <a:t>15</a:t>
            </a:fld>
            <a:endParaRPr lang="ja-JP" altLang="en-US" dirty="0"/>
          </a:p>
        </p:txBody>
      </p:sp>
      <p:sp>
        <p:nvSpPr>
          <p:cNvPr id="15" name="テキスト ボックス 14"/>
          <p:cNvSpPr txBox="1"/>
          <p:nvPr/>
        </p:nvSpPr>
        <p:spPr>
          <a:xfrm>
            <a:off x="0" y="0"/>
            <a:ext cx="7058147" cy="344128"/>
          </a:xfrm>
          <a:prstGeom prst="rect">
            <a:avLst/>
          </a:prstGeom>
          <a:noFill/>
        </p:spPr>
        <p:txBody>
          <a:bodyPr wrap="square" tIns="36000" bIns="0" rtlCol="0">
            <a:spAutoFit/>
          </a:bodyPr>
          <a:lstStyle/>
          <a:p>
            <a:pPr>
              <a:lnSpc>
                <a:spcPts val="2400"/>
              </a:lnSpc>
            </a:pPr>
            <a:r>
              <a:rPr lang="ja-JP" altLang="en-US" sz="20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４　重点対策の指定</a:t>
            </a:r>
          </a:p>
        </p:txBody>
      </p:sp>
      <p:graphicFrame>
        <p:nvGraphicFramePr>
          <p:cNvPr id="10" name="表 9"/>
          <p:cNvGraphicFramePr>
            <a:graphicFrameLocks noGrp="1"/>
          </p:cNvGraphicFramePr>
          <p:nvPr>
            <p:extLst>
              <p:ext uri="{D42A27DB-BD31-4B8C-83A1-F6EECF244321}">
                <p14:modId xmlns:p14="http://schemas.microsoft.com/office/powerpoint/2010/main" val="4276897807"/>
              </p:ext>
            </p:extLst>
          </p:nvPr>
        </p:nvGraphicFramePr>
        <p:xfrm>
          <a:off x="252000" y="540000"/>
          <a:ext cx="8650139" cy="6120054"/>
        </p:xfrm>
        <a:graphic>
          <a:graphicData uri="http://schemas.openxmlformats.org/drawingml/2006/table">
            <a:tbl>
              <a:tblPr/>
              <a:tblGrid>
                <a:gridCol w="315644">
                  <a:extLst>
                    <a:ext uri="{9D8B030D-6E8A-4147-A177-3AD203B41FA5}">
                      <a16:colId xmlns:a16="http://schemas.microsoft.com/office/drawing/2014/main" val="2869320710"/>
                    </a:ext>
                  </a:extLst>
                </a:gridCol>
                <a:gridCol w="8334495">
                  <a:extLst>
                    <a:ext uri="{9D8B030D-6E8A-4147-A177-3AD203B41FA5}">
                      <a16:colId xmlns:a16="http://schemas.microsoft.com/office/drawing/2014/main" val="2611551340"/>
                    </a:ext>
                  </a:extLst>
                </a:gridCol>
              </a:tblGrid>
              <a:tr h="317324">
                <a:tc gridSpan="2">
                  <a:txBody>
                    <a:bodyPr/>
                    <a:lstStyle/>
                    <a:p>
                      <a:pPr algn="l" fontAlgn="ctr"/>
                      <a:r>
                        <a:rPr lang="ja-JP" altLang="en-US" sz="1400" b="0" i="0" u="none" strike="noStrike" dirty="0">
                          <a:solidFill>
                            <a:srgbClr val="000000"/>
                          </a:solidFill>
                          <a:effectLst/>
                          <a:latin typeface="Meiryo UI" panose="020B0604030504040204" pitchFamily="50" charset="-128"/>
                          <a:ea typeface="Meiryo UI" panose="020B0604030504040204" pitchFamily="50" charset="-128"/>
                        </a:rPr>
                        <a:t>４　照明の高効率化及び運用管理　</a:t>
                      </a:r>
                      <a:r>
                        <a:rPr lang="en-US" altLang="ja-JP" sz="1400" b="0" i="0" u="none" strike="noStrike" dirty="0">
                          <a:solidFill>
                            <a:srgbClr val="000000"/>
                          </a:solidFill>
                          <a:effectLst/>
                          <a:latin typeface="Meiryo UI" panose="020B0604030504040204" pitchFamily="50" charset="-128"/>
                          <a:ea typeface="Meiryo UI" panose="020B0604030504040204" pitchFamily="50" charset="-128"/>
                        </a:rPr>
                        <a:t>※5,6</a:t>
                      </a:r>
                      <a:endParaRPr lang="ja-JP" altLang="en-US" sz="1400" b="0" i="0" u="none" strike="noStrike" dirty="0">
                        <a:solidFill>
                          <a:srgbClr val="000000"/>
                        </a:solidFill>
                        <a:effectLst/>
                        <a:latin typeface="Meiryo UI" panose="020B0604030504040204" pitchFamily="50" charset="-128"/>
                        <a:ea typeface="Meiryo UI" panose="020B0604030504040204" pitchFamily="50" charset="-128"/>
                      </a:endParaRPr>
                    </a:p>
                  </a:txBody>
                  <a:tcPr marL="108000" marR="0" marT="36000" marB="3600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F0"/>
                    </a:solidFill>
                  </a:tcPr>
                </a:tc>
                <a:tc hMerge="1">
                  <a:txBody>
                    <a:bodyPr/>
                    <a:lstStyle/>
                    <a:p>
                      <a:endParaRPr kumimoji="1" lang="ja-JP" altLang="en-US"/>
                    </a:p>
                  </a:txBody>
                  <a:tcPr/>
                </a:tc>
                <a:extLst>
                  <a:ext uri="{0D108BD9-81ED-4DB2-BD59-A6C34878D82A}">
                    <a16:rowId xmlns:a16="http://schemas.microsoft.com/office/drawing/2014/main" val="3050645766"/>
                  </a:ext>
                </a:extLst>
              </a:tr>
              <a:tr h="2859708">
                <a:tc>
                  <a:txBody>
                    <a:bodyPr/>
                    <a:lstStyle/>
                    <a:p>
                      <a:pPr algn="ctr" fontAlgn="ctr"/>
                      <a:r>
                        <a:rPr lang="ja-JP" altLang="en-US" sz="1400" b="0" i="0" u="none" strike="noStrike" dirty="0">
                          <a:solidFill>
                            <a:srgbClr val="000000"/>
                          </a:solidFill>
                          <a:effectLst/>
                          <a:latin typeface="Meiryo UI" panose="020B0604030504040204" pitchFamily="50" charset="-128"/>
                          <a:ea typeface="Meiryo UI" panose="020B0604030504040204" pitchFamily="50" charset="-128"/>
                        </a:rPr>
                        <a:t>解説</a:t>
                      </a:r>
                    </a:p>
                  </a:txBody>
                  <a:tcPr marL="0" marR="0" marT="0" marB="0" vert="eaVert"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ja-JP" altLang="en-US" sz="1400" b="0" i="0" u="none" strike="noStrike" dirty="0">
                          <a:solidFill>
                            <a:srgbClr val="000000"/>
                          </a:solidFill>
                          <a:effectLst/>
                          <a:latin typeface="Meiryo UI" panose="020B0604030504040204" pitchFamily="50" charset="-128"/>
                          <a:ea typeface="Meiryo UI" panose="020B0604030504040204" pitchFamily="50" charset="-128"/>
                        </a:rPr>
                        <a:t>　</a:t>
                      </a:r>
                      <a:r>
                        <a:rPr lang="ja-JP" altLang="en-US" sz="1400" b="0" i="0" u="none" strike="noStrike" dirty="0">
                          <a:solidFill>
                            <a:schemeClr val="tx1"/>
                          </a:solidFill>
                          <a:effectLst/>
                          <a:latin typeface="Meiryo UI" panose="020B0604030504040204" pitchFamily="50" charset="-128"/>
                          <a:ea typeface="Meiryo UI" panose="020B0604030504040204" pitchFamily="50" charset="-128"/>
                        </a:rPr>
                        <a:t>使用目的に照らして</a:t>
                      </a:r>
                      <a:r>
                        <a:rPr lang="ja-JP" altLang="en-US" sz="1400" b="0" i="0" u="none" strike="noStrike" dirty="0">
                          <a:solidFill>
                            <a:srgbClr val="000000"/>
                          </a:solidFill>
                          <a:effectLst/>
                          <a:latin typeface="Meiryo UI" panose="020B0604030504040204" pitchFamily="50" charset="-128"/>
                          <a:ea typeface="Meiryo UI" panose="020B0604030504040204" pitchFamily="50" charset="-128"/>
                        </a:rPr>
                        <a:t>過剰な明るさとなっていないか、あるいは、</a:t>
                      </a:r>
                      <a:r>
                        <a:rPr lang="ja-JP" altLang="en-US" sz="1400" b="0" i="0" u="none" strike="noStrike" dirty="0">
                          <a:solidFill>
                            <a:schemeClr val="tx1"/>
                          </a:solidFill>
                          <a:effectLst/>
                          <a:latin typeface="Meiryo UI" panose="020B0604030504040204" pitchFamily="50" charset="-128"/>
                          <a:ea typeface="Meiryo UI" panose="020B0604030504040204" pitchFamily="50" charset="-128"/>
                        </a:rPr>
                        <a:t>一部に</a:t>
                      </a:r>
                      <a:r>
                        <a:rPr lang="ja-JP" altLang="en-US" sz="1400" b="0" i="0" u="none" strike="noStrike" dirty="0">
                          <a:solidFill>
                            <a:srgbClr val="000000"/>
                          </a:solidFill>
                          <a:effectLst/>
                          <a:latin typeface="Meiryo UI" panose="020B0604030504040204" pitchFamily="50" charset="-128"/>
                          <a:ea typeface="Meiryo UI" panose="020B0604030504040204" pitchFamily="50" charset="-128"/>
                        </a:rPr>
                        <a:t>明るさを必要としないところや、書類棚等の影になっている場所などの不要な照明の利用を抑えることで、照明設備が消費する電力の使用量を削減することができます。これらは一つひとつが小さな削減でも、こまめに積み上げることで、大きな削減となることも考えられます。定期的な確認や什器等の配置変更があった場合は、特に見直しすることが必要です。また、高効率な照明器具の導入により省エネを図ることができます。不要な照明の利用を抑える方法として、一例を示します。</a:t>
                      </a:r>
                    </a:p>
                    <a:p>
                      <a:pPr algn="l" fontAlgn="t">
                        <a:lnSpc>
                          <a:spcPts val="1000"/>
                        </a:lnSpc>
                      </a:pPr>
                      <a:endParaRPr lang="en-US" altLang="ja-JP" sz="1400" b="0" i="0" u="none" strike="noStrike" dirty="0">
                        <a:solidFill>
                          <a:srgbClr val="000000"/>
                        </a:solidFill>
                        <a:effectLst/>
                        <a:latin typeface="Meiryo UI" panose="020B0604030504040204" pitchFamily="50" charset="-128"/>
                        <a:ea typeface="Meiryo UI" panose="020B0604030504040204" pitchFamily="50" charset="-128"/>
                      </a:endParaRPr>
                    </a:p>
                    <a:p>
                      <a:pPr marL="179388" indent="0" algn="l" fontAlgn="t"/>
                      <a:r>
                        <a:rPr lang="ja-JP" altLang="en-US" sz="1400" b="0" i="0" u="none" strike="noStrike" dirty="0">
                          <a:solidFill>
                            <a:srgbClr val="000000"/>
                          </a:solidFill>
                          <a:effectLst/>
                          <a:latin typeface="Meiryo UI" panose="020B0604030504040204" pitchFamily="50" charset="-128"/>
                          <a:ea typeface="Meiryo UI" panose="020B0604030504040204" pitchFamily="50" charset="-128"/>
                        </a:rPr>
                        <a:t>例）</a:t>
                      </a:r>
                    </a:p>
                  </a:txBody>
                  <a:tcPr marL="36000" marR="36000" marT="36000" marB="3600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720420299"/>
                  </a:ext>
                </a:extLst>
              </a:tr>
              <a:tr h="303101">
                <a:tc rowSpan="6">
                  <a:txBody>
                    <a:bodyPr/>
                    <a:lstStyle/>
                    <a:p>
                      <a:pPr algn="ctr" fontAlgn="ctr"/>
                      <a:r>
                        <a:rPr lang="ja-JP" altLang="en-US" sz="1400" b="0" i="0" u="none" strike="noStrike" dirty="0">
                          <a:solidFill>
                            <a:srgbClr val="000000"/>
                          </a:solidFill>
                          <a:effectLst/>
                          <a:latin typeface="Meiryo UI" panose="020B0604030504040204" pitchFamily="50" charset="-128"/>
                          <a:ea typeface="Meiryo UI" panose="020B0604030504040204" pitchFamily="50" charset="-128"/>
                        </a:rPr>
                        <a:t>判断基準</a:t>
                      </a:r>
                    </a:p>
                  </a:txBody>
                  <a:tcPr marL="9352" marR="9352" marT="9352" marB="0" vert="eaVert"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400" b="0" i="0" u="none" strike="noStrike" dirty="0">
                          <a:solidFill>
                            <a:srgbClr val="000000"/>
                          </a:solidFill>
                          <a:effectLst/>
                          <a:latin typeface="Meiryo UI" panose="020B0604030504040204" pitchFamily="50" charset="-128"/>
                          <a:ea typeface="Meiryo UI" panose="020B0604030504040204" pitchFamily="50" charset="-128"/>
                        </a:rPr>
                        <a:t>①　死角スペースや過剰な照明の点灯が無く、適切な照度で</a:t>
                      </a:r>
                      <a:r>
                        <a:rPr lang="ja-JP" altLang="en-US" sz="1400" b="0" i="0" u="none" strike="noStrike" dirty="0">
                          <a:solidFill>
                            <a:schemeClr val="tx1"/>
                          </a:solidFill>
                          <a:effectLst/>
                          <a:latin typeface="Meiryo UI" panose="020B0604030504040204" pitchFamily="50" charset="-128"/>
                          <a:ea typeface="Meiryo UI" panose="020B0604030504040204" pitchFamily="50" charset="-128"/>
                        </a:rPr>
                        <a:t>管理</a:t>
                      </a:r>
                      <a:r>
                        <a:rPr lang="ja-JP" altLang="en-US" sz="1400" b="0" i="0" u="none" strike="noStrike" dirty="0">
                          <a:solidFill>
                            <a:srgbClr val="000000"/>
                          </a:solidFill>
                          <a:effectLst/>
                          <a:latin typeface="Meiryo UI" panose="020B0604030504040204" pitchFamily="50" charset="-128"/>
                          <a:ea typeface="Meiryo UI" panose="020B0604030504040204" pitchFamily="50" charset="-128"/>
                        </a:rPr>
                        <a:t>していますか。</a:t>
                      </a:r>
                    </a:p>
                  </a:txBody>
                  <a:tcPr marL="72000" marR="72000" marT="36000" marB="3600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66FFFF"/>
                    </a:solidFill>
                  </a:tcPr>
                </a:tc>
                <a:extLst>
                  <a:ext uri="{0D108BD9-81ED-4DB2-BD59-A6C34878D82A}">
                    <a16:rowId xmlns:a16="http://schemas.microsoft.com/office/drawing/2014/main" val="86321349"/>
                  </a:ext>
                </a:extLst>
              </a:tr>
              <a:tr h="303101">
                <a:tc vMerge="1">
                  <a:txBody>
                    <a:bodyPr/>
                    <a:lstStyle/>
                    <a:p>
                      <a:endParaRPr kumimoji="1" lang="ja-JP" altLang="en-US"/>
                    </a:p>
                  </a:txBody>
                  <a:tcPr/>
                </a:tc>
                <a:tc>
                  <a:txBody>
                    <a:bodyPr/>
                    <a:lstStyle/>
                    <a:p>
                      <a:pPr algn="l" fontAlgn="ctr"/>
                      <a:r>
                        <a:rPr lang="en-US" altLang="ja-JP" sz="1400" b="0" i="0" u="none" strike="noStrike" dirty="0">
                          <a:solidFill>
                            <a:srgbClr val="000000"/>
                          </a:solidFill>
                          <a:effectLst/>
                          <a:latin typeface="Meiryo UI" panose="020B0604030504040204" pitchFamily="50" charset="-128"/>
                          <a:ea typeface="Meiryo UI" panose="020B0604030504040204" pitchFamily="50" charset="-128"/>
                        </a:rPr>
                        <a:t>【</a:t>
                      </a:r>
                      <a:r>
                        <a:rPr lang="ja-JP" altLang="en-US" sz="1400" b="0" i="0" u="none" strike="noStrike" dirty="0">
                          <a:solidFill>
                            <a:srgbClr val="000000"/>
                          </a:solidFill>
                          <a:effectLst/>
                          <a:latin typeface="Meiryo UI" panose="020B0604030504040204" pitchFamily="50" charset="-128"/>
                          <a:ea typeface="Meiryo UI" panose="020B0604030504040204" pitchFamily="50" charset="-128"/>
                        </a:rPr>
                        <a:t>補足</a:t>
                      </a:r>
                      <a:r>
                        <a:rPr lang="en-US" altLang="ja-JP" sz="1400" b="0" i="0" u="none" strike="noStrike" dirty="0">
                          <a:solidFill>
                            <a:srgbClr val="000000"/>
                          </a:solidFill>
                          <a:effectLst/>
                          <a:latin typeface="Meiryo UI" panose="020B0604030504040204" pitchFamily="50" charset="-128"/>
                          <a:ea typeface="Meiryo UI" panose="020B0604030504040204" pitchFamily="50" charset="-128"/>
                        </a:rPr>
                        <a:t>】</a:t>
                      </a:r>
                      <a:r>
                        <a:rPr lang="ja-JP" altLang="en-US" sz="1400" b="0" i="0" u="none" strike="noStrike" dirty="0">
                          <a:solidFill>
                            <a:schemeClr val="tx1"/>
                          </a:solidFill>
                          <a:effectLst/>
                          <a:latin typeface="Meiryo UI" panose="020B0604030504040204" pitchFamily="50" charset="-128"/>
                          <a:ea typeface="Meiryo UI" panose="020B0604030504040204" pitchFamily="50" charset="-128"/>
                        </a:rPr>
                        <a:t>書類棚等の影になって意味のない状態で点灯していないことや、明るさを必要としないところについて、不要な点灯がなく適切に運用されていることを確認してください。</a:t>
                      </a:r>
                    </a:p>
                  </a:txBody>
                  <a:tcPr marL="72000" marR="72000" marT="36000" marB="7200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006773562"/>
                  </a:ext>
                </a:extLst>
              </a:tr>
              <a:tr h="303101">
                <a:tc vMerge="1">
                  <a:txBody>
                    <a:bodyPr/>
                    <a:lstStyle/>
                    <a:p>
                      <a:endParaRPr kumimoji="1" lang="ja-JP" altLang="en-US"/>
                    </a:p>
                  </a:txBody>
                  <a:tcPr/>
                </a:tc>
                <a:tc>
                  <a:txBody>
                    <a:bodyPr/>
                    <a:lstStyle/>
                    <a:p>
                      <a:pPr algn="l" fontAlgn="ctr"/>
                      <a:r>
                        <a:rPr lang="ja-JP" altLang="en-US" sz="1400" b="0" i="0" u="none" strike="noStrike" dirty="0">
                          <a:solidFill>
                            <a:srgbClr val="000000"/>
                          </a:solidFill>
                          <a:effectLst/>
                          <a:latin typeface="Meiryo UI" panose="020B0604030504040204" pitchFamily="50" charset="-128"/>
                          <a:ea typeface="Meiryo UI" panose="020B0604030504040204" pitchFamily="50" charset="-128"/>
                        </a:rPr>
                        <a:t>②　人的操作が難しい場合、センサーやタイマー制御により省エネを図っていますか。</a:t>
                      </a:r>
                    </a:p>
                  </a:txBody>
                  <a:tcPr marL="72000" marR="72000" marT="36000" marB="3600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solidFill>
                      <a:srgbClr val="66FFFF"/>
                    </a:solidFill>
                  </a:tcPr>
                </a:tc>
                <a:extLst>
                  <a:ext uri="{0D108BD9-81ED-4DB2-BD59-A6C34878D82A}">
                    <a16:rowId xmlns:a16="http://schemas.microsoft.com/office/drawing/2014/main" val="2275767895"/>
                  </a:ext>
                </a:extLst>
              </a:tr>
              <a:tr h="756352">
                <a:tc vMerge="1">
                  <a:txBody>
                    <a:bodyPr/>
                    <a:lstStyle/>
                    <a:p>
                      <a:endParaRPr kumimoji="1" lang="ja-JP" altLang="en-US"/>
                    </a:p>
                  </a:txBody>
                  <a:tcPr/>
                </a:tc>
                <a:tc>
                  <a:txBody>
                    <a:bodyPr/>
                    <a:lstStyle/>
                    <a:p>
                      <a:pPr algn="l" fontAlgn="ctr"/>
                      <a:r>
                        <a:rPr lang="en-US" altLang="ja-JP" sz="1400" b="0" i="0" u="none" strike="noStrike" dirty="0">
                          <a:solidFill>
                            <a:srgbClr val="000000"/>
                          </a:solidFill>
                          <a:effectLst/>
                          <a:latin typeface="Meiryo UI" panose="020B0604030504040204" pitchFamily="50" charset="-128"/>
                          <a:ea typeface="Meiryo UI" panose="020B0604030504040204" pitchFamily="50" charset="-128"/>
                        </a:rPr>
                        <a:t>【</a:t>
                      </a:r>
                      <a:r>
                        <a:rPr lang="ja-JP" altLang="en-US" sz="1400" b="0" i="0" u="none" strike="noStrike" dirty="0">
                          <a:solidFill>
                            <a:srgbClr val="000000"/>
                          </a:solidFill>
                          <a:effectLst/>
                          <a:latin typeface="Meiryo UI" panose="020B0604030504040204" pitchFamily="50" charset="-128"/>
                          <a:ea typeface="Meiryo UI" panose="020B0604030504040204" pitchFamily="50" charset="-128"/>
                        </a:rPr>
                        <a:t>補足</a:t>
                      </a:r>
                      <a:r>
                        <a:rPr lang="en-US" altLang="ja-JP" sz="1400" b="0" i="0" u="none" strike="noStrike" dirty="0">
                          <a:solidFill>
                            <a:srgbClr val="000000"/>
                          </a:solidFill>
                          <a:effectLst/>
                          <a:latin typeface="Meiryo UI" panose="020B0604030504040204" pitchFamily="50" charset="-128"/>
                          <a:ea typeface="Meiryo UI" panose="020B0604030504040204" pitchFamily="50" charset="-128"/>
                        </a:rPr>
                        <a:t>】</a:t>
                      </a:r>
                      <a:r>
                        <a:rPr lang="ja-JP" altLang="en-US" sz="1400" b="0" i="0" u="none" strike="noStrike" dirty="0">
                          <a:solidFill>
                            <a:srgbClr val="000000"/>
                          </a:solidFill>
                          <a:effectLst/>
                          <a:latin typeface="Meiryo UI" panose="020B0604030504040204" pitchFamily="50" charset="-128"/>
                          <a:ea typeface="Meiryo UI" panose="020B0604030504040204" pitchFamily="50" charset="-128"/>
                        </a:rPr>
                        <a:t>トイレなど断続的な運用が必要な</a:t>
                      </a:r>
                      <a:r>
                        <a:rPr lang="ja-JP" altLang="en-US" sz="1400" b="0" i="0" u="none" strike="noStrike" dirty="0">
                          <a:solidFill>
                            <a:schemeClr val="tx1"/>
                          </a:solidFill>
                          <a:effectLst/>
                          <a:latin typeface="Meiryo UI" panose="020B0604030504040204" pitchFamily="50" charset="-128"/>
                          <a:ea typeface="Meiryo UI" panose="020B0604030504040204" pitchFamily="50" charset="-128"/>
                        </a:rPr>
                        <a:t>ところは人感センサー、営業時間での店舗など定時運用するところはタイマー制御などで消し忘れを防止するなどの対策が行われていることを確認してください。ただし、スイッチの管理方法（点灯・消灯のルール、点灯箇所の明確化）を定めており、かつ、消し忘れを防ぐ明示などが出来ている場合は対策が行われていると判断します。</a:t>
                      </a:r>
                    </a:p>
                  </a:txBody>
                  <a:tcPr marL="72000" marR="72000" marT="36000" marB="7200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76152959"/>
                  </a:ext>
                </a:extLst>
              </a:tr>
              <a:tr h="305940">
                <a:tc vMerge="1">
                  <a:txBody>
                    <a:bodyPr/>
                    <a:lstStyle/>
                    <a:p>
                      <a:endParaRPr kumimoji="1" lang="ja-JP" altLang="en-US"/>
                    </a:p>
                  </a:txBody>
                  <a:tcPr/>
                </a:tc>
                <a:tc>
                  <a:txBody>
                    <a:bodyPr/>
                    <a:lstStyle/>
                    <a:p>
                      <a:pPr algn="l" fontAlgn="ctr"/>
                      <a:r>
                        <a:rPr lang="ja-JP" altLang="en-US" sz="1400" b="0" i="0" u="none" strike="noStrike" dirty="0">
                          <a:solidFill>
                            <a:srgbClr val="000000"/>
                          </a:solidFill>
                          <a:effectLst/>
                          <a:latin typeface="Meiryo UI" panose="020B0604030504040204" pitchFamily="50" charset="-128"/>
                          <a:ea typeface="Meiryo UI" panose="020B0604030504040204" pitchFamily="50" charset="-128"/>
                        </a:rPr>
                        <a:t>③　高効率照明器具（</a:t>
                      </a:r>
                      <a:r>
                        <a:rPr lang="en-US" altLang="ja-JP" sz="1400" b="0" i="0" u="none" strike="noStrike" dirty="0">
                          <a:solidFill>
                            <a:srgbClr val="000000"/>
                          </a:solidFill>
                          <a:effectLst/>
                          <a:latin typeface="Meiryo UI" panose="020B0604030504040204" pitchFamily="50" charset="-128"/>
                          <a:ea typeface="Meiryo UI" panose="020B0604030504040204" pitchFamily="50" charset="-128"/>
                        </a:rPr>
                        <a:t>LED</a:t>
                      </a:r>
                      <a:r>
                        <a:rPr lang="ja-JP" altLang="en-US" sz="1400" b="0" i="0" u="none" strike="noStrike" dirty="0">
                          <a:solidFill>
                            <a:srgbClr val="000000"/>
                          </a:solidFill>
                          <a:effectLst/>
                          <a:latin typeface="Meiryo UI" panose="020B0604030504040204" pitchFamily="50" charset="-128"/>
                          <a:ea typeface="Meiryo UI" panose="020B0604030504040204" pitchFamily="50" charset="-128"/>
                        </a:rPr>
                        <a:t>・</a:t>
                      </a:r>
                      <a:r>
                        <a:rPr lang="en-US" altLang="ja-JP" sz="1400" b="0" i="0" u="none" strike="noStrike" dirty="0" err="1">
                          <a:solidFill>
                            <a:srgbClr val="000000"/>
                          </a:solidFill>
                          <a:effectLst/>
                          <a:latin typeface="Meiryo UI" panose="020B0604030504040204" pitchFamily="50" charset="-128"/>
                          <a:ea typeface="Meiryo UI" panose="020B0604030504040204" pitchFamily="50" charset="-128"/>
                        </a:rPr>
                        <a:t>Hf</a:t>
                      </a:r>
                      <a:r>
                        <a:rPr lang="ja-JP" altLang="en-US" sz="1400" b="0" i="0" u="none" strike="noStrike" dirty="0">
                          <a:solidFill>
                            <a:srgbClr val="000000"/>
                          </a:solidFill>
                          <a:effectLst/>
                          <a:latin typeface="Meiryo UI" panose="020B0604030504040204" pitchFamily="50" charset="-128"/>
                          <a:ea typeface="Meiryo UI" panose="020B0604030504040204" pitchFamily="50" charset="-128"/>
                        </a:rPr>
                        <a:t>）の採用により省エネを図っていますか。</a:t>
                      </a:r>
                      <a:endParaRPr kumimoji="1" lang="ja-JP" altLang="en-US" sz="1400" b="0" i="0" u="none" strike="noStrike" kern="1200" dirty="0">
                        <a:solidFill>
                          <a:srgbClr val="000000"/>
                        </a:solidFill>
                        <a:effectLst/>
                        <a:latin typeface="Meiryo UI" panose="020B0604030504040204" pitchFamily="50" charset="-128"/>
                        <a:ea typeface="Meiryo UI" panose="020B0604030504040204" pitchFamily="50" charset="-128"/>
                        <a:cs typeface="+mn-cs"/>
                      </a:endParaRPr>
                    </a:p>
                  </a:txBody>
                  <a:tcPr marL="72000" marR="72000" marT="36000" marB="3600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66FFFF"/>
                    </a:solidFill>
                  </a:tcPr>
                </a:tc>
                <a:extLst>
                  <a:ext uri="{0D108BD9-81ED-4DB2-BD59-A6C34878D82A}">
                    <a16:rowId xmlns:a16="http://schemas.microsoft.com/office/drawing/2014/main" val="1498645474"/>
                  </a:ext>
                </a:extLst>
              </a:tr>
              <a:tr h="478124">
                <a:tc vMerge="1">
                  <a:txBody>
                    <a:bodyPr/>
                    <a:lstStyle/>
                    <a:p>
                      <a:endParaRPr kumimoji="1" lang="ja-JP" altLang="en-US"/>
                    </a:p>
                  </a:txBody>
                  <a:tcPr/>
                </a:tc>
                <a:tc>
                  <a:txBody>
                    <a:bodyPr/>
                    <a:lstStyle/>
                    <a:p>
                      <a:pPr marL="0" algn="l" defTabSz="914400" rtl="0" eaLnBrk="1" fontAlgn="ctr" latinLnBrk="0" hangingPunct="1"/>
                      <a:r>
                        <a:rPr kumimoji="1" lang="en-US" altLang="ja-JP" sz="1400" b="0" i="0" u="none" strike="noStrike" kern="1200" dirty="0">
                          <a:solidFill>
                            <a:srgbClr val="000000"/>
                          </a:solidFill>
                          <a:effectLst/>
                          <a:latin typeface="Meiryo UI" panose="020B0604030504040204" pitchFamily="50" charset="-128"/>
                          <a:ea typeface="Meiryo UI" panose="020B0604030504040204" pitchFamily="50" charset="-128"/>
                          <a:cs typeface="+mn-cs"/>
                        </a:rPr>
                        <a:t>【</a:t>
                      </a:r>
                      <a:r>
                        <a:rPr kumimoji="1" lang="ja-JP" altLang="en-US" sz="1400" b="0" i="0" u="none" strike="noStrike" kern="1200" dirty="0">
                          <a:solidFill>
                            <a:srgbClr val="000000"/>
                          </a:solidFill>
                          <a:effectLst/>
                          <a:latin typeface="Meiryo UI" panose="020B0604030504040204" pitchFamily="50" charset="-128"/>
                          <a:ea typeface="Meiryo UI" panose="020B0604030504040204" pitchFamily="50" charset="-128"/>
                          <a:cs typeface="+mn-cs"/>
                        </a:rPr>
                        <a:t>補足</a:t>
                      </a:r>
                      <a:r>
                        <a:rPr kumimoji="1" lang="en-US" altLang="ja-JP" sz="1400" b="0" i="0" u="none" strike="noStrike" kern="1200" dirty="0">
                          <a:solidFill>
                            <a:srgbClr val="000000"/>
                          </a:solidFill>
                          <a:effectLst/>
                          <a:latin typeface="Meiryo UI" panose="020B0604030504040204" pitchFamily="50" charset="-128"/>
                          <a:ea typeface="Meiryo UI" panose="020B0604030504040204" pitchFamily="50" charset="-128"/>
                          <a:cs typeface="+mn-cs"/>
                        </a:rPr>
                        <a:t>】LED</a:t>
                      </a:r>
                      <a:r>
                        <a:rPr kumimoji="1" lang="ja-JP" altLang="en-US" sz="1400" b="0" i="0" u="none" strike="noStrike" kern="1200" dirty="0">
                          <a:solidFill>
                            <a:srgbClr val="000000"/>
                          </a:solidFill>
                          <a:effectLst/>
                          <a:latin typeface="Meiryo UI" panose="020B0604030504040204" pitchFamily="50" charset="-128"/>
                          <a:ea typeface="Meiryo UI" panose="020B0604030504040204" pitchFamily="50" charset="-128"/>
                          <a:cs typeface="+mn-cs"/>
                        </a:rPr>
                        <a:t>などへ更新しているか</a:t>
                      </a:r>
                      <a:r>
                        <a:rPr kumimoji="1" lang="ja-JP" altLang="en-US" sz="1400" b="0" i="0" u="none" strike="noStrike" kern="1200" dirty="0">
                          <a:solidFill>
                            <a:schemeClr val="tx1"/>
                          </a:solidFill>
                          <a:effectLst/>
                          <a:latin typeface="Meiryo UI" panose="020B0604030504040204" pitchFamily="50" charset="-128"/>
                          <a:ea typeface="Meiryo UI" panose="020B0604030504040204" pitchFamily="50" charset="-128"/>
                          <a:cs typeface="+mn-cs"/>
                        </a:rPr>
                        <a:t>確認してください。ただし、機器室や倉庫などの点灯時間が短いところであれば省エネの効果があまり期待できないことから対象としません。また</a:t>
                      </a:r>
                      <a:r>
                        <a:rPr kumimoji="1" lang="ja-JP" altLang="en-US" sz="1400" b="0" i="0" u="none" strike="noStrike" kern="1200" dirty="0">
                          <a:solidFill>
                            <a:srgbClr val="000000"/>
                          </a:solidFill>
                          <a:effectLst/>
                          <a:latin typeface="Meiryo UI" panose="020B0604030504040204" pitchFamily="50" charset="-128"/>
                          <a:ea typeface="Meiryo UI" panose="020B0604030504040204" pitchFamily="50" charset="-128"/>
                          <a:cs typeface="+mn-cs"/>
                        </a:rPr>
                        <a:t>、照明器具が</a:t>
                      </a:r>
                      <a:r>
                        <a:rPr kumimoji="1" lang="en-US" altLang="ja-JP" sz="1400" b="0" i="0" u="none" strike="noStrike" kern="1200" dirty="0" err="1">
                          <a:solidFill>
                            <a:srgbClr val="000000"/>
                          </a:solidFill>
                          <a:effectLst/>
                          <a:latin typeface="Meiryo UI" panose="020B0604030504040204" pitchFamily="50" charset="-128"/>
                          <a:ea typeface="Meiryo UI" panose="020B0604030504040204" pitchFamily="50" charset="-128"/>
                          <a:cs typeface="+mn-cs"/>
                        </a:rPr>
                        <a:t>Hf</a:t>
                      </a:r>
                      <a:r>
                        <a:rPr kumimoji="1" lang="ja-JP" altLang="en-US" sz="1400" b="0" i="0" u="none" strike="noStrike" kern="1200" dirty="0">
                          <a:solidFill>
                            <a:srgbClr val="000000"/>
                          </a:solidFill>
                          <a:effectLst/>
                          <a:latin typeface="Meiryo UI" panose="020B0604030504040204" pitchFamily="50" charset="-128"/>
                          <a:ea typeface="Meiryo UI" panose="020B0604030504040204" pitchFamily="50" charset="-128"/>
                          <a:cs typeface="+mn-cs"/>
                        </a:rPr>
                        <a:t>であれば</a:t>
                      </a:r>
                      <a:r>
                        <a:rPr kumimoji="1" lang="en-US" altLang="ja-JP" sz="1400" b="0" i="0" u="none" strike="noStrike" kern="1200" dirty="0">
                          <a:solidFill>
                            <a:srgbClr val="000000"/>
                          </a:solidFill>
                          <a:effectLst/>
                          <a:latin typeface="Meiryo UI" panose="020B0604030504040204" pitchFamily="50" charset="-128"/>
                          <a:ea typeface="Meiryo UI" panose="020B0604030504040204" pitchFamily="50" charset="-128"/>
                          <a:cs typeface="+mn-cs"/>
                        </a:rPr>
                        <a:t>LED</a:t>
                      </a:r>
                      <a:r>
                        <a:rPr kumimoji="1" lang="ja-JP" altLang="en-US" sz="1400" b="0" i="0" u="none" strike="noStrike" kern="1200" dirty="0">
                          <a:solidFill>
                            <a:srgbClr val="000000"/>
                          </a:solidFill>
                          <a:effectLst/>
                          <a:latin typeface="Meiryo UI" panose="020B0604030504040204" pitchFamily="50" charset="-128"/>
                          <a:ea typeface="Meiryo UI" panose="020B0604030504040204" pitchFamily="50" charset="-128"/>
                          <a:cs typeface="+mn-cs"/>
                        </a:rPr>
                        <a:t>に更新することが</a:t>
                      </a:r>
                      <a:r>
                        <a:rPr kumimoji="1" lang="ja-JP" altLang="en-US" sz="1400" b="0" i="0" u="none" strike="noStrike" kern="1200" dirty="0">
                          <a:solidFill>
                            <a:schemeClr val="tx1"/>
                          </a:solidFill>
                          <a:effectLst/>
                          <a:latin typeface="Meiryo UI" panose="020B0604030504040204" pitchFamily="50" charset="-128"/>
                          <a:ea typeface="Meiryo UI" panose="020B0604030504040204" pitchFamily="50" charset="-128"/>
                          <a:cs typeface="+mn-cs"/>
                        </a:rPr>
                        <a:t>望ましいです。</a:t>
                      </a:r>
                    </a:p>
                  </a:txBody>
                  <a:tcPr marL="72000" marR="72000" marT="36000" marB="7200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538756411"/>
                  </a:ext>
                </a:extLst>
              </a:tr>
            </a:tbl>
          </a:graphicData>
        </a:graphic>
      </p:graphicFrame>
      <p:sp>
        <p:nvSpPr>
          <p:cNvPr id="2" name="テキスト ボックス 1"/>
          <p:cNvSpPr txBox="1"/>
          <p:nvPr/>
        </p:nvSpPr>
        <p:spPr>
          <a:xfrm>
            <a:off x="5796136" y="2638538"/>
            <a:ext cx="2911154" cy="934478"/>
          </a:xfrm>
          <a:prstGeom prst="rect">
            <a:avLst/>
          </a:prstGeom>
          <a:noFill/>
          <a:ln>
            <a:solidFill>
              <a:schemeClr val="tx1"/>
            </a:solidFill>
          </a:ln>
        </p:spPr>
        <p:txBody>
          <a:bodyPr wrap="none" lIns="108000" tIns="36000" rIns="108000" bIns="36000" rtlCol="0">
            <a:spAutoFit/>
          </a:bodyPr>
          <a:lstStyle/>
          <a:p>
            <a:r>
              <a:rPr lang="en-US" altLang="ja-JP" sz="1400" dirty="0">
                <a:latin typeface="Meiryo UI" panose="020B0604030504040204" pitchFamily="50" charset="-128"/>
                <a:ea typeface="Meiryo UI" panose="020B0604030504040204" pitchFamily="50" charset="-128"/>
              </a:rPr>
              <a:t>《</a:t>
            </a:r>
            <a:r>
              <a:rPr lang="ja-JP" altLang="en-US" sz="1400" dirty="0">
                <a:latin typeface="Meiryo UI" panose="020B0604030504040204" pitchFamily="50" charset="-128"/>
                <a:ea typeface="Meiryo UI" panose="020B0604030504040204" pitchFamily="50" charset="-128"/>
              </a:rPr>
              <a:t>照度の目安</a:t>
            </a:r>
            <a:r>
              <a:rPr lang="en-US" altLang="ja-JP" sz="1400" dirty="0">
                <a:latin typeface="Meiryo UI" panose="020B0604030504040204" pitchFamily="50" charset="-128"/>
                <a:ea typeface="Meiryo UI" panose="020B0604030504040204" pitchFamily="50" charset="-128"/>
              </a:rPr>
              <a:t>》</a:t>
            </a:r>
          </a:p>
          <a:p>
            <a:r>
              <a:rPr kumimoji="1" lang="ja-JP" altLang="en-US" sz="1400" dirty="0">
                <a:latin typeface="Meiryo UI" panose="020B0604030504040204" pitchFamily="50" charset="-128"/>
                <a:ea typeface="Meiryo UI" panose="020B0604030504040204" pitchFamily="50" charset="-128"/>
              </a:rPr>
              <a:t>廊下・階段</a:t>
            </a:r>
            <a:r>
              <a:rPr kumimoji="1" lang="ja-JP" altLang="en-US" sz="1000" dirty="0">
                <a:latin typeface="Meiryo UI" panose="020B0604030504040204" pitchFamily="50" charset="-128"/>
                <a:ea typeface="Meiryo UI" panose="020B0604030504040204" pitchFamily="50" charset="-128"/>
              </a:rPr>
              <a:t>　</a:t>
            </a:r>
            <a:r>
              <a:rPr kumimoji="1" lang="ja-JP" altLang="en-US" sz="1400" dirty="0">
                <a:latin typeface="Meiryo UI" panose="020B0604030504040204" pitchFamily="50" charset="-128"/>
                <a:ea typeface="Meiryo UI" panose="020B0604030504040204" pitchFamily="50" charset="-128"/>
              </a:rPr>
              <a:t>：</a:t>
            </a:r>
            <a:r>
              <a:rPr kumimoji="1" lang="en-US" altLang="ja-JP" sz="1400" dirty="0">
                <a:latin typeface="Meiryo UI" panose="020B0604030504040204" pitchFamily="50" charset="-128"/>
                <a:ea typeface="Meiryo UI" panose="020B0604030504040204" pitchFamily="50" charset="-128"/>
              </a:rPr>
              <a:t>100</a:t>
            </a:r>
            <a:r>
              <a:rPr kumimoji="1" lang="ja-JP" altLang="en-US" sz="1400" dirty="0">
                <a:latin typeface="Meiryo UI" panose="020B0604030504040204" pitchFamily="50" charset="-128"/>
                <a:ea typeface="Meiryo UI" panose="020B0604030504040204" pitchFamily="50" charset="-128"/>
              </a:rPr>
              <a:t>～</a:t>
            </a:r>
            <a:r>
              <a:rPr kumimoji="1" lang="en-US" altLang="ja-JP" sz="1400" dirty="0">
                <a:latin typeface="Meiryo UI" panose="020B0604030504040204" pitchFamily="50" charset="-128"/>
                <a:ea typeface="Meiryo UI" panose="020B0604030504040204" pitchFamily="50" charset="-128"/>
              </a:rPr>
              <a:t>150</a:t>
            </a:r>
            <a:r>
              <a:rPr kumimoji="1" lang="ja-JP" altLang="en-US" sz="1400" dirty="0">
                <a:latin typeface="Meiryo UI" panose="020B0604030504040204" pitchFamily="50" charset="-128"/>
                <a:ea typeface="Meiryo UI" panose="020B0604030504040204" pitchFamily="50" charset="-128"/>
              </a:rPr>
              <a:t>ルクス程度</a:t>
            </a:r>
            <a:endParaRPr kumimoji="1" lang="en-US" altLang="ja-JP" sz="1400" dirty="0">
              <a:latin typeface="Meiryo UI" panose="020B0604030504040204" pitchFamily="50" charset="-128"/>
              <a:ea typeface="Meiryo UI" panose="020B0604030504040204" pitchFamily="50" charset="-128"/>
            </a:endParaRPr>
          </a:p>
          <a:p>
            <a:r>
              <a:rPr lang="ja-JP" altLang="en-US" sz="1400" dirty="0">
                <a:latin typeface="Meiryo UI" panose="020B0604030504040204" pitchFamily="50" charset="-128"/>
                <a:ea typeface="Meiryo UI" panose="020B0604030504040204" pitchFamily="50" charset="-128"/>
              </a:rPr>
              <a:t>事務所　　　：</a:t>
            </a:r>
            <a:r>
              <a:rPr lang="en-US" altLang="ja-JP" sz="1400" dirty="0">
                <a:latin typeface="Meiryo UI" panose="020B0604030504040204" pitchFamily="50" charset="-128"/>
                <a:ea typeface="Meiryo UI" panose="020B0604030504040204" pitchFamily="50" charset="-128"/>
              </a:rPr>
              <a:t>150</a:t>
            </a:r>
            <a:r>
              <a:rPr lang="ja-JP" altLang="en-US" sz="1400" dirty="0">
                <a:latin typeface="Meiryo UI" panose="020B0604030504040204" pitchFamily="50" charset="-128"/>
                <a:ea typeface="Meiryo UI" panose="020B0604030504040204" pitchFamily="50" charset="-128"/>
              </a:rPr>
              <a:t>～</a:t>
            </a:r>
            <a:r>
              <a:rPr lang="en-US" altLang="ja-JP" sz="1400" dirty="0">
                <a:latin typeface="Meiryo UI" panose="020B0604030504040204" pitchFamily="50" charset="-128"/>
                <a:ea typeface="Meiryo UI" panose="020B0604030504040204" pitchFamily="50" charset="-128"/>
              </a:rPr>
              <a:t>750</a:t>
            </a:r>
            <a:r>
              <a:rPr lang="ja-JP" altLang="en-US" sz="1400" dirty="0">
                <a:latin typeface="Meiryo UI" panose="020B0604030504040204" pitchFamily="50" charset="-128"/>
                <a:ea typeface="Meiryo UI" panose="020B0604030504040204" pitchFamily="50" charset="-128"/>
              </a:rPr>
              <a:t>ルクス程度</a:t>
            </a:r>
            <a:endParaRPr lang="en-US" altLang="ja-JP" sz="1400" dirty="0">
              <a:latin typeface="Meiryo UI" panose="020B0604030504040204" pitchFamily="50" charset="-128"/>
              <a:ea typeface="Meiryo UI" panose="020B0604030504040204" pitchFamily="50" charset="-128"/>
            </a:endParaRPr>
          </a:p>
          <a:p>
            <a:r>
              <a:rPr kumimoji="1" lang="ja-JP" altLang="en-US" sz="1400" dirty="0">
                <a:latin typeface="Meiryo UI" panose="020B0604030504040204" pitchFamily="50" charset="-128"/>
                <a:ea typeface="Meiryo UI" panose="020B0604030504040204" pitchFamily="50" charset="-128"/>
              </a:rPr>
              <a:t>精密作業</a:t>
            </a:r>
            <a:r>
              <a:rPr kumimoji="1" lang="ja-JP" altLang="en-US" sz="1050" dirty="0">
                <a:latin typeface="Meiryo UI" panose="020B0604030504040204" pitchFamily="50" charset="-128"/>
                <a:ea typeface="Meiryo UI" panose="020B0604030504040204" pitchFamily="50" charset="-128"/>
              </a:rPr>
              <a:t>　　</a:t>
            </a:r>
            <a:r>
              <a:rPr kumimoji="1" lang="ja-JP" altLang="en-US" sz="1400" dirty="0">
                <a:latin typeface="Meiryo UI" panose="020B0604030504040204" pitchFamily="50" charset="-128"/>
                <a:ea typeface="Meiryo UI" panose="020B0604030504040204" pitchFamily="50" charset="-128"/>
              </a:rPr>
              <a:t>：</a:t>
            </a:r>
            <a:r>
              <a:rPr kumimoji="1" lang="en-US" altLang="ja-JP" sz="1400" dirty="0">
                <a:latin typeface="Meiryo UI" panose="020B0604030504040204" pitchFamily="50" charset="-128"/>
                <a:ea typeface="Meiryo UI" panose="020B0604030504040204" pitchFamily="50" charset="-128"/>
              </a:rPr>
              <a:t>750</a:t>
            </a:r>
            <a:r>
              <a:rPr kumimoji="1" lang="ja-JP" altLang="en-US" sz="1400" dirty="0">
                <a:latin typeface="Meiryo UI" panose="020B0604030504040204" pitchFamily="50" charset="-128"/>
                <a:ea typeface="Meiryo UI" panose="020B0604030504040204" pitchFamily="50" charset="-128"/>
              </a:rPr>
              <a:t>ルクス以上</a:t>
            </a:r>
            <a:endParaRPr kumimoji="1" lang="en-US" altLang="ja-JP" sz="1400" dirty="0">
              <a:latin typeface="Meiryo UI" panose="020B0604030504040204" pitchFamily="50" charset="-128"/>
              <a:ea typeface="Meiryo UI" panose="020B0604030504040204" pitchFamily="50" charset="-128"/>
            </a:endParaRPr>
          </a:p>
        </p:txBody>
      </p:sp>
      <p:sp>
        <p:nvSpPr>
          <p:cNvPr id="9" name="テキスト ボックス 8"/>
          <p:cNvSpPr txBox="1"/>
          <p:nvPr/>
        </p:nvSpPr>
        <p:spPr>
          <a:xfrm>
            <a:off x="1115275" y="2315660"/>
            <a:ext cx="5834519" cy="1077218"/>
          </a:xfrm>
          <a:prstGeom prst="rect">
            <a:avLst/>
          </a:prstGeom>
          <a:noFill/>
          <a:ln>
            <a:noFill/>
          </a:ln>
        </p:spPr>
        <p:txBody>
          <a:bodyPr wrap="square" lIns="0" tIns="0" rIns="0" bIns="0" rtlCol="0">
            <a:spAutoFit/>
          </a:bodyPr>
          <a:lstStyle/>
          <a:p>
            <a:r>
              <a:rPr lang="ja-JP" altLang="en-US" sz="1400" dirty="0">
                <a:latin typeface="Meiryo UI" panose="020B0604030504040204" pitchFamily="50" charset="-128"/>
                <a:ea typeface="Meiryo UI" panose="020B0604030504040204" pitchFamily="50" charset="-128"/>
              </a:rPr>
              <a:t>〇 スイッチの管理方法（点灯・消灯のルール、点灯箇所の明確化）定めている。</a:t>
            </a:r>
          </a:p>
          <a:p>
            <a:r>
              <a:rPr lang="ja-JP" altLang="en-US" sz="1400" dirty="0">
                <a:latin typeface="Meiryo UI" panose="020B0604030504040204" pitchFamily="50" charset="-128"/>
                <a:ea typeface="Meiryo UI" panose="020B0604030504040204" pitchFamily="50" charset="-128"/>
              </a:rPr>
              <a:t>〇 照度の目標値を定め、過度の照度を抑えることに努めている。</a:t>
            </a:r>
          </a:p>
          <a:p>
            <a:r>
              <a:rPr lang="ja-JP" altLang="en-US" sz="1400" dirty="0">
                <a:latin typeface="Meiryo UI" panose="020B0604030504040204" pitchFamily="50" charset="-128"/>
                <a:ea typeface="Meiryo UI" panose="020B0604030504040204" pitchFamily="50" charset="-128"/>
              </a:rPr>
              <a:t>〇 昼休みは消灯するといった運用ルールを定めている。</a:t>
            </a:r>
          </a:p>
          <a:p>
            <a:pPr marL="225425" indent="-225425"/>
            <a:r>
              <a:rPr lang="ja-JP" altLang="en-US" sz="1400" dirty="0">
                <a:latin typeface="Meiryo UI" panose="020B0604030504040204" pitchFamily="50" charset="-128"/>
                <a:ea typeface="Meiryo UI" panose="020B0604030504040204" pitchFamily="50" charset="-128"/>
              </a:rPr>
              <a:t>〇 あまり照度を必要としない場所は（廊下等）の照明を間引き</a:t>
            </a:r>
            <a:br>
              <a:rPr lang="en-US" altLang="ja-JP" sz="1400" dirty="0">
                <a:latin typeface="Meiryo UI" panose="020B0604030504040204" pitchFamily="50" charset="-128"/>
                <a:ea typeface="Meiryo UI" panose="020B0604030504040204" pitchFamily="50" charset="-128"/>
              </a:rPr>
            </a:br>
            <a:r>
              <a:rPr lang="ja-JP" altLang="en-US" sz="1400" dirty="0">
                <a:latin typeface="Meiryo UI" panose="020B0604030504040204" pitchFamily="50" charset="-128"/>
                <a:ea typeface="Meiryo UI" panose="020B0604030504040204" pitchFamily="50" charset="-128"/>
              </a:rPr>
              <a:t>する等、取付位置を使用目的に沿って配置している。</a:t>
            </a:r>
            <a:endParaRPr kumimoji="1" lang="en-US" altLang="ja-JP" sz="1400"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229002784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fld id="{F0DA1747-7AE3-4485-B1CC-5CDDF653E874}" type="slidenum">
              <a:rPr kumimoji="1" lang="ja-JP" altLang="en-US" smtClean="0"/>
              <a:t>16</a:t>
            </a:fld>
            <a:endParaRPr kumimoji="1" lang="ja-JP" altLang="en-US"/>
          </a:p>
        </p:txBody>
      </p:sp>
      <p:graphicFrame>
        <p:nvGraphicFramePr>
          <p:cNvPr id="3" name="表 2"/>
          <p:cNvGraphicFramePr>
            <a:graphicFrameLocks noGrp="1"/>
          </p:cNvGraphicFramePr>
          <p:nvPr>
            <p:extLst>
              <p:ext uri="{D42A27DB-BD31-4B8C-83A1-F6EECF244321}">
                <p14:modId xmlns:p14="http://schemas.microsoft.com/office/powerpoint/2010/main" val="2158023368"/>
              </p:ext>
            </p:extLst>
          </p:nvPr>
        </p:nvGraphicFramePr>
        <p:xfrm>
          <a:off x="251520" y="540000"/>
          <a:ext cx="8640960" cy="6110077"/>
        </p:xfrm>
        <a:graphic>
          <a:graphicData uri="http://schemas.openxmlformats.org/drawingml/2006/table">
            <a:tbl>
              <a:tblPr/>
              <a:tblGrid>
                <a:gridCol w="294380">
                  <a:extLst>
                    <a:ext uri="{9D8B030D-6E8A-4147-A177-3AD203B41FA5}">
                      <a16:colId xmlns:a16="http://schemas.microsoft.com/office/drawing/2014/main" val="934514599"/>
                    </a:ext>
                  </a:extLst>
                </a:gridCol>
                <a:gridCol w="8346580">
                  <a:extLst>
                    <a:ext uri="{9D8B030D-6E8A-4147-A177-3AD203B41FA5}">
                      <a16:colId xmlns:a16="http://schemas.microsoft.com/office/drawing/2014/main" val="1817228293"/>
                    </a:ext>
                  </a:extLst>
                </a:gridCol>
              </a:tblGrid>
              <a:tr h="338797">
                <a:tc gridSpan="2">
                  <a:txBody>
                    <a:bodyPr/>
                    <a:lstStyle/>
                    <a:p>
                      <a:pPr algn="l" fontAlgn="ctr"/>
                      <a:r>
                        <a:rPr lang="ja-JP" altLang="en-US" sz="1400" b="0" i="0" u="none" strike="noStrike" dirty="0">
                          <a:solidFill>
                            <a:srgbClr val="000000"/>
                          </a:solidFill>
                          <a:effectLst/>
                          <a:latin typeface="Meiryo UI" panose="020B0604030504040204" pitchFamily="50" charset="-128"/>
                          <a:ea typeface="Meiryo UI" panose="020B0604030504040204" pitchFamily="50" charset="-128"/>
                        </a:rPr>
                        <a:t>５　空調・換気設備の適正管理（ルームエアコンを含み、</a:t>
                      </a:r>
                      <a:r>
                        <a:rPr lang="ja-JP" altLang="en-US" sz="1400" b="0" i="0" u="none" strike="noStrike" dirty="0">
                          <a:solidFill>
                            <a:schemeClr val="tx1"/>
                          </a:solidFill>
                          <a:effectLst/>
                          <a:latin typeface="Meiryo UI" panose="020B0604030504040204" pitchFamily="50" charset="-128"/>
                          <a:ea typeface="Meiryo UI" panose="020B0604030504040204" pitchFamily="50" charset="-128"/>
                        </a:rPr>
                        <a:t>６に該当する事項を除く</a:t>
                      </a:r>
                      <a:r>
                        <a:rPr lang="ja-JP" altLang="en-US" sz="1400" b="0" i="0" u="none" strike="noStrike" dirty="0">
                          <a:solidFill>
                            <a:srgbClr val="000000"/>
                          </a:solidFill>
                          <a:effectLst/>
                          <a:latin typeface="Meiryo UI" panose="020B0604030504040204" pitchFamily="50" charset="-128"/>
                          <a:ea typeface="Meiryo UI" panose="020B0604030504040204" pitchFamily="50" charset="-128"/>
                        </a:rPr>
                        <a:t>。）　</a:t>
                      </a:r>
                      <a:r>
                        <a:rPr lang="en-US" altLang="ja-JP" sz="1400" b="0" i="0" u="none" strike="noStrike" dirty="0">
                          <a:solidFill>
                            <a:srgbClr val="000000"/>
                          </a:solidFill>
                          <a:effectLst/>
                          <a:latin typeface="Meiryo UI" panose="020B0604030504040204" pitchFamily="50" charset="-128"/>
                          <a:ea typeface="Meiryo UI" panose="020B0604030504040204" pitchFamily="50" charset="-128"/>
                        </a:rPr>
                        <a:t>※5,6</a:t>
                      </a:r>
                    </a:p>
                  </a:txBody>
                  <a:tcPr marL="108000" marR="0" marT="36000" marB="36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F0"/>
                    </a:solidFill>
                  </a:tcPr>
                </a:tc>
                <a:tc hMerge="1">
                  <a:txBody>
                    <a:bodyPr/>
                    <a:lstStyle/>
                    <a:p>
                      <a:endParaRPr kumimoji="1" lang="ja-JP" altLang="en-US"/>
                    </a:p>
                  </a:txBody>
                  <a:tcPr/>
                </a:tc>
                <a:extLst>
                  <a:ext uri="{0D108BD9-81ED-4DB2-BD59-A6C34878D82A}">
                    <a16:rowId xmlns:a16="http://schemas.microsoft.com/office/drawing/2014/main" val="3549325963"/>
                  </a:ext>
                </a:extLst>
              </a:tr>
              <a:tr h="1686127">
                <a:tc>
                  <a:txBody>
                    <a:bodyPr/>
                    <a:lstStyle/>
                    <a:p>
                      <a:pPr algn="ctr" fontAlgn="ctr"/>
                      <a:r>
                        <a:rPr lang="ja-JP" altLang="en-US" sz="1400" b="0" i="0" u="none" strike="noStrike" dirty="0">
                          <a:solidFill>
                            <a:srgbClr val="000000"/>
                          </a:solidFill>
                          <a:effectLst/>
                          <a:latin typeface="Meiryo UI" panose="020B0604030504040204" pitchFamily="50" charset="-128"/>
                          <a:ea typeface="Meiryo UI" panose="020B0604030504040204" pitchFamily="50" charset="-128"/>
                        </a:rPr>
                        <a:t>解説</a:t>
                      </a:r>
                    </a:p>
                  </a:txBody>
                  <a:tcPr marL="0" marR="0" marT="0" marB="0" vert="eaVert"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ja-JP" altLang="en-US" sz="1400" b="0" i="0" u="none" strike="noStrike" dirty="0">
                          <a:solidFill>
                            <a:srgbClr val="000000"/>
                          </a:solidFill>
                          <a:effectLst/>
                          <a:latin typeface="Meiryo UI" panose="020B0604030504040204" pitchFamily="50" charset="-128"/>
                          <a:ea typeface="Meiryo UI" panose="020B0604030504040204" pitchFamily="50" charset="-128"/>
                        </a:rPr>
                        <a:t>　</a:t>
                      </a:r>
                      <a:r>
                        <a:rPr lang="ja-JP" altLang="en-US" sz="1400" b="0" i="0" u="none" strike="noStrike" dirty="0">
                          <a:solidFill>
                            <a:schemeClr val="tx1"/>
                          </a:solidFill>
                          <a:effectLst/>
                          <a:latin typeface="Meiryo UI" panose="020B0604030504040204" pitchFamily="50" charset="-128"/>
                          <a:ea typeface="Meiryo UI" panose="020B0604030504040204" pitchFamily="50" charset="-128"/>
                        </a:rPr>
                        <a:t>エネルギー使用量が大きい設備なので、省エネには特に重要です。できる限り室内設定温度を冷房時にはより高く、暖房時にはより低く設定することで省エネへご協力ください。また、簡単なフィルター清掃や風の通りに気をつけるだけでも空調の効率を上げ省エネに繋げることができます。</a:t>
                      </a:r>
                      <a:endParaRPr lang="en-US" altLang="ja-JP" sz="1400" b="0" i="0" u="none" strike="noStrike" dirty="0">
                        <a:solidFill>
                          <a:schemeClr val="tx1"/>
                        </a:solidFill>
                        <a:effectLst/>
                        <a:latin typeface="Meiryo UI" panose="020B0604030504040204" pitchFamily="50" charset="-128"/>
                        <a:ea typeface="Meiryo UI" panose="020B0604030504040204" pitchFamily="50" charset="-128"/>
                      </a:endParaRPr>
                    </a:p>
                    <a:p>
                      <a:pPr algn="l" fontAlgn="t"/>
                      <a:r>
                        <a:rPr lang="ja-JP" altLang="en-US" sz="1400" b="0" i="0" u="none" strike="noStrike" dirty="0">
                          <a:solidFill>
                            <a:schemeClr val="tx1"/>
                          </a:solidFill>
                          <a:effectLst/>
                          <a:latin typeface="Meiryo UI" panose="020B0604030504040204" pitchFamily="50" charset="-128"/>
                          <a:ea typeface="Meiryo UI" panose="020B0604030504040204" pitchFamily="50" charset="-128"/>
                        </a:rPr>
                        <a:t>　室温の調整をリモコンの温度設定のみに頼らず、温度計で実測して確認することも重要です。また、サーキュレーターなどを利用し室内の空気を循環することで、無駄なロスをなくすこともできます。</a:t>
                      </a:r>
                      <a:endParaRPr lang="en-US" altLang="ja-JP" sz="1400" b="0" i="0" u="none" strike="noStrike" dirty="0">
                        <a:solidFill>
                          <a:schemeClr val="tx1"/>
                        </a:solidFill>
                        <a:effectLst/>
                        <a:latin typeface="Meiryo UI" panose="020B0604030504040204" pitchFamily="50" charset="-128"/>
                        <a:ea typeface="Meiryo UI" panose="020B0604030504040204" pitchFamily="50" charset="-128"/>
                      </a:endParaRPr>
                    </a:p>
                    <a:p>
                      <a:pPr algn="l" fontAlgn="t"/>
                      <a:r>
                        <a:rPr lang="ja-JP" altLang="en-US" sz="1400" b="0" i="0" u="none" strike="noStrike" dirty="0">
                          <a:solidFill>
                            <a:schemeClr val="tx1"/>
                          </a:solidFill>
                          <a:effectLst/>
                          <a:latin typeface="Meiryo UI" panose="020B0604030504040204" pitchFamily="50" charset="-128"/>
                          <a:ea typeface="Meiryo UI" panose="020B0604030504040204" pitchFamily="50" charset="-128"/>
                        </a:rPr>
                        <a:t>　室内機のフィルターなどが目詰まりすると効率が悪化します。また、室外機のフィンの汚れなどでも効率が悪化します。使用環境にあった清掃が必要です。</a:t>
                      </a:r>
                      <a:endParaRPr lang="en-US" altLang="ja-JP" sz="1400" b="0" i="0" u="none" strike="noStrike" dirty="0">
                        <a:solidFill>
                          <a:schemeClr val="tx1"/>
                        </a:solidFill>
                        <a:effectLst/>
                        <a:latin typeface="Meiryo UI" panose="020B0604030504040204" pitchFamily="50" charset="-128"/>
                        <a:ea typeface="Meiryo UI" panose="020B0604030504040204" pitchFamily="50" charset="-128"/>
                      </a:endParaRPr>
                    </a:p>
                    <a:p>
                      <a:pPr algn="l" fontAlgn="t"/>
                      <a:r>
                        <a:rPr lang="ja-JP" altLang="en-US" sz="1400" b="0" i="0" u="none" strike="noStrike" dirty="0">
                          <a:solidFill>
                            <a:schemeClr val="tx1"/>
                          </a:solidFill>
                          <a:effectLst/>
                          <a:latin typeface="Meiryo UI" panose="020B0604030504040204" pitchFamily="50" charset="-128"/>
                          <a:ea typeface="Meiryo UI" panose="020B0604030504040204" pitchFamily="50" charset="-128"/>
                        </a:rPr>
                        <a:t>　</a:t>
                      </a:r>
                      <a:r>
                        <a:rPr lang="en-US" altLang="ja-JP" sz="1400" b="0" i="0" u="none" strike="noStrike" dirty="0">
                          <a:solidFill>
                            <a:schemeClr val="tx1"/>
                          </a:solidFill>
                          <a:effectLst/>
                          <a:latin typeface="Meiryo UI" panose="020B0604030504040204" pitchFamily="50" charset="-128"/>
                          <a:ea typeface="Meiryo UI" panose="020B0604030504040204" pitchFamily="50" charset="-128"/>
                        </a:rPr>
                        <a:t>4-5</a:t>
                      </a:r>
                      <a:r>
                        <a:rPr lang="ja-JP" altLang="en-US" sz="1400" b="0" i="0" u="none" strike="noStrike" dirty="0">
                          <a:solidFill>
                            <a:schemeClr val="tx1"/>
                          </a:solidFill>
                          <a:effectLst/>
                          <a:latin typeface="Meiryo UI" panose="020B0604030504040204" pitchFamily="50" charset="-128"/>
                          <a:ea typeface="Meiryo UI" panose="020B0604030504040204" pitchFamily="50" charset="-128"/>
                        </a:rPr>
                        <a:t>月（春期）、</a:t>
                      </a:r>
                      <a:r>
                        <a:rPr lang="en-US" altLang="ja-JP" sz="1400" b="0" i="0" u="none" strike="noStrike" dirty="0">
                          <a:solidFill>
                            <a:schemeClr val="tx1"/>
                          </a:solidFill>
                          <a:effectLst/>
                          <a:latin typeface="Meiryo UI" panose="020B0604030504040204" pitchFamily="50" charset="-128"/>
                          <a:ea typeface="Meiryo UI" panose="020B0604030504040204" pitchFamily="50" charset="-128"/>
                        </a:rPr>
                        <a:t>10-11</a:t>
                      </a:r>
                      <a:r>
                        <a:rPr lang="ja-JP" altLang="en-US" sz="1400" b="0" i="0" u="none" strike="noStrike" dirty="0">
                          <a:solidFill>
                            <a:schemeClr val="tx1"/>
                          </a:solidFill>
                          <a:effectLst/>
                          <a:latin typeface="Meiryo UI" panose="020B0604030504040204" pitchFamily="50" charset="-128"/>
                          <a:ea typeface="Meiryo UI" panose="020B0604030504040204" pitchFamily="50" charset="-128"/>
                        </a:rPr>
                        <a:t>月（秋期）の中間期は外気の取り込みで冷房することが出来れば大幅なエネルギー削減が可能です。また、換気は二酸化炭素濃度測定などにより適切な換気量を検討し、必要最小限に抑えることが有効です。</a:t>
                      </a:r>
                    </a:p>
                  </a:txBody>
                  <a:tcPr marL="36000" marR="36000" marT="36000" marB="7200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635940466"/>
                  </a:ext>
                </a:extLst>
              </a:tr>
              <a:tr h="233947">
                <a:tc rowSpan="8">
                  <a:txBody>
                    <a:bodyPr/>
                    <a:lstStyle/>
                    <a:p>
                      <a:pPr algn="ctr" fontAlgn="ctr"/>
                      <a:r>
                        <a:rPr lang="ja-JP" altLang="en-US" sz="1400" b="0" i="0" u="none" strike="noStrike" dirty="0">
                          <a:solidFill>
                            <a:srgbClr val="000000"/>
                          </a:solidFill>
                          <a:effectLst/>
                          <a:latin typeface="Meiryo UI" panose="020B0604030504040204" pitchFamily="50" charset="-128"/>
                          <a:ea typeface="Meiryo UI" panose="020B0604030504040204" pitchFamily="50" charset="-128"/>
                        </a:rPr>
                        <a:t>判断基準</a:t>
                      </a:r>
                    </a:p>
                  </a:txBody>
                  <a:tcPr marL="7682" marR="7682" marT="7682" marB="0" vert="eaVert"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ja-JP" altLang="en-US" sz="1400" b="0" i="0" u="none" strike="noStrike" dirty="0">
                          <a:solidFill>
                            <a:srgbClr val="000000"/>
                          </a:solidFill>
                          <a:effectLst/>
                          <a:latin typeface="Meiryo UI" panose="020B0604030504040204" pitchFamily="50" charset="-128"/>
                          <a:ea typeface="Meiryo UI" panose="020B0604030504040204" pitchFamily="50" charset="-128"/>
                        </a:rPr>
                        <a:t>①　室温を適切に管理し、室温と設定温度の温度差を補正していますか。</a:t>
                      </a:r>
                    </a:p>
                  </a:txBody>
                  <a:tcPr marL="72000" marR="72000" marT="36000" marB="3600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66FFFF"/>
                    </a:solidFill>
                  </a:tcPr>
                </a:tc>
                <a:extLst>
                  <a:ext uri="{0D108BD9-81ED-4DB2-BD59-A6C34878D82A}">
                    <a16:rowId xmlns:a16="http://schemas.microsoft.com/office/drawing/2014/main" val="1732327986"/>
                  </a:ext>
                </a:extLst>
              </a:tr>
              <a:tr h="651234">
                <a:tc vMerge="1">
                  <a:txBody>
                    <a:bodyPr/>
                    <a:lstStyle/>
                    <a:p>
                      <a:endParaRPr kumimoji="1" lang="ja-JP" altLang="en-US"/>
                    </a:p>
                  </a:txBody>
                  <a:tcPr/>
                </a:tc>
                <a:tc>
                  <a:txBody>
                    <a:bodyPr/>
                    <a:lstStyle/>
                    <a:p>
                      <a:pPr algn="l" fontAlgn="t"/>
                      <a:r>
                        <a:rPr lang="en-US" altLang="ja-JP" sz="1400" b="0" i="0" u="none" strike="noStrike" dirty="0">
                          <a:solidFill>
                            <a:srgbClr val="000000"/>
                          </a:solidFill>
                          <a:effectLst/>
                          <a:latin typeface="Meiryo UI" panose="020B0604030504040204" pitchFamily="50" charset="-128"/>
                          <a:ea typeface="Meiryo UI" panose="020B0604030504040204" pitchFamily="50" charset="-128"/>
                        </a:rPr>
                        <a:t>【</a:t>
                      </a:r>
                      <a:r>
                        <a:rPr lang="ja-JP" altLang="en-US" sz="1400" b="0" i="0" u="none" strike="noStrike" dirty="0">
                          <a:solidFill>
                            <a:srgbClr val="000000"/>
                          </a:solidFill>
                          <a:effectLst/>
                          <a:latin typeface="Meiryo UI" panose="020B0604030504040204" pitchFamily="50" charset="-128"/>
                          <a:ea typeface="Meiryo UI" panose="020B0604030504040204" pitchFamily="50" charset="-128"/>
                        </a:rPr>
                        <a:t>補足</a:t>
                      </a:r>
                      <a:r>
                        <a:rPr lang="en-US" altLang="ja-JP" sz="1400" b="0" i="0" u="none" strike="noStrike" dirty="0">
                          <a:solidFill>
                            <a:srgbClr val="000000"/>
                          </a:solidFill>
                          <a:effectLst/>
                          <a:latin typeface="Meiryo UI" panose="020B0604030504040204" pitchFamily="50" charset="-128"/>
                          <a:ea typeface="Meiryo UI" panose="020B0604030504040204" pitchFamily="50" charset="-128"/>
                        </a:rPr>
                        <a:t>】</a:t>
                      </a:r>
                      <a:r>
                        <a:rPr lang="ja-JP" altLang="en-US" sz="1400" b="0" i="0" u="none" strike="noStrike" dirty="0">
                          <a:solidFill>
                            <a:srgbClr val="000000"/>
                          </a:solidFill>
                          <a:effectLst/>
                          <a:latin typeface="Meiryo UI" panose="020B0604030504040204" pitchFamily="50" charset="-128"/>
                          <a:ea typeface="Meiryo UI" panose="020B0604030504040204" pitchFamily="50" charset="-128"/>
                        </a:rPr>
                        <a:t>原則、夏季</a:t>
                      </a:r>
                      <a:r>
                        <a:rPr lang="en-US" altLang="ja-JP" sz="1400" b="0" i="0" u="none" strike="noStrike" dirty="0">
                          <a:solidFill>
                            <a:srgbClr val="000000"/>
                          </a:solidFill>
                          <a:effectLst/>
                          <a:latin typeface="Meiryo UI" panose="020B0604030504040204" pitchFamily="50" charset="-128"/>
                          <a:ea typeface="Meiryo UI" panose="020B0604030504040204" pitchFamily="50" charset="-128"/>
                        </a:rPr>
                        <a:t>28℃</a:t>
                      </a:r>
                      <a:r>
                        <a:rPr lang="ja-JP" altLang="en-US" sz="1400" b="0" i="0" u="none" strike="noStrike" dirty="0" err="1">
                          <a:solidFill>
                            <a:srgbClr val="000000"/>
                          </a:solidFill>
                          <a:effectLst/>
                          <a:latin typeface="Meiryo UI" panose="020B0604030504040204" pitchFamily="50" charset="-128"/>
                          <a:ea typeface="Meiryo UI" panose="020B0604030504040204" pitchFamily="50" charset="-128"/>
                        </a:rPr>
                        <a:t>、</a:t>
                      </a:r>
                      <a:r>
                        <a:rPr lang="ja-JP" altLang="en-US" sz="1400" b="0" i="0" u="none" strike="noStrike" dirty="0">
                          <a:solidFill>
                            <a:srgbClr val="000000"/>
                          </a:solidFill>
                          <a:effectLst/>
                          <a:latin typeface="Meiryo UI" panose="020B0604030504040204" pitchFamily="50" charset="-128"/>
                          <a:ea typeface="Meiryo UI" panose="020B0604030504040204" pitchFamily="50" charset="-128"/>
                        </a:rPr>
                        <a:t>冬季</a:t>
                      </a:r>
                      <a:r>
                        <a:rPr lang="en-US" altLang="ja-JP" sz="1400" b="0" i="0" u="none" strike="noStrike" dirty="0">
                          <a:solidFill>
                            <a:srgbClr val="000000"/>
                          </a:solidFill>
                          <a:effectLst/>
                          <a:latin typeface="Meiryo UI" panose="020B0604030504040204" pitchFamily="50" charset="-128"/>
                          <a:ea typeface="Meiryo UI" panose="020B0604030504040204" pitchFamily="50" charset="-128"/>
                        </a:rPr>
                        <a:t>20℃</a:t>
                      </a:r>
                      <a:r>
                        <a:rPr lang="ja-JP" altLang="en-US" sz="1400" b="0" i="0" u="none" strike="noStrike" dirty="0">
                          <a:solidFill>
                            <a:srgbClr val="000000"/>
                          </a:solidFill>
                          <a:effectLst/>
                          <a:latin typeface="Meiryo UI" panose="020B0604030504040204" pitchFamily="50" charset="-128"/>
                          <a:ea typeface="Meiryo UI" panose="020B0604030504040204" pitchFamily="50" charset="-128"/>
                        </a:rPr>
                        <a:t>と</a:t>
                      </a:r>
                      <a:r>
                        <a:rPr lang="ja-JP" altLang="en-US" sz="1400" b="0" i="0" u="none" strike="noStrike" dirty="0">
                          <a:solidFill>
                            <a:schemeClr val="tx1"/>
                          </a:solidFill>
                          <a:effectLst/>
                          <a:latin typeface="Meiryo UI" panose="020B0604030504040204" pitchFamily="50" charset="-128"/>
                          <a:ea typeface="Meiryo UI" panose="020B0604030504040204" pitchFamily="50" charset="-128"/>
                        </a:rPr>
                        <a:t>してなっていることを確認する。ただし、理由がある場合はその理由に応じた温度とすることが可能です。その場合は、定めた温度を明示するなど適切に運用していることをあわせて確認してください。なお、温度センサーとの位置関係で、実室温と設定温度で相違が生じることがあり、その場合は補正が必要です</a:t>
                      </a:r>
                      <a:r>
                        <a:rPr lang="ja-JP" altLang="en-US" sz="1400" b="0" i="0" u="none" strike="noStrike" dirty="0">
                          <a:solidFill>
                            <a:srgbClr val="000000"/>
                          </a:solidFill>
                          <a:effectLst/>
                          <a:latin typeface="Meiryo UI" panose="020B0604030504040204" pitchFamily="50" charset="-128"/>
                          <a:ea typeface="Meiryo UI" panose="020B0604030504040204" pitchFamily="50" charset="-128"/>
                        </a:rPr>
                        <a:t>。</a:t>
                      </a:r>
                      <a:endParaRPr lang="en-US" altLang="ja-JP" sz="1400" b="0" i="0" u="none" strike="noStrike" dirty="0">
                        <a:solidFill>
                          <a:srgbClr val="000000"/>
                        </a:solidFill>
                        <a:effectLst/>
                        <a:latin typeface="Meiryo UI" panose="020B0604030504040204" pitchFamily="50" charset="-128"/>
                        <a:ea typeface="Meiryo UI" panose="020B0604030504040204" pitchFamily="50" charset="-128"/>
                      </a:endParaRPr>
                    </a:p>
                  </a:txBody>
                  <a:tcPr marL="72000" marR="72000" marT="36000" marB="3600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269929812"/>
                  </a:ext>
                </a:extLst>
              </a:tr>
              <a:tr h="172611">
                <a:tc vMerge="1">
                  <a:txBody>
                    <a:bodyPr/>
                    <a:lstStyle/>
                    <a:p>
                      <a:endParaRPr kumimoji="1" lang="ja-JP" altLang="en-US"/>
                    </a:p>
                  </a:txBody>
                  <a:tcPr/>
                </a:tc>
                <a:tc>
                  <a:txBody>
                    <a:bodyPr/>
                    <a:lstStyle/>
                    <a:p>
                      <a:pPr algn="l" fontAlgn="t"/>
                      <a:r>
                        <a:rPr lang="ja-JP" altLang="en-US" sz="1400" b="0" i="0" u="none" strike="noStrike" dirty="0">
                          <a:solidFill>
                            <a:srgbClr val="000000"/>
                          </a:solidFill>
                          <a:effectLst/>
                          <a:latin typeface="Meiryo UI" panose="020B0604030504040204" pitchFamily="50" charset="-128"/>
                          <a:ea typeface="Meiryo UI" panose="020B0604030504040204" pitchFamily="50" charset="-128"/>
                        </a:rPr>
                        <a:t>②　フィルターの清掃を定期的に行っていますか。</a:t>
                      </a:r>
                    </a:p>
                  </a:txBody>
                  <a:tcPr marL="72000" marR="72000" marT="36000" marB="3600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66FFFF"/>
                    </a:solidFill>
                  </a:tcPr>
                </a:tc>
                <a:extLst>
                  <a:ext uri="{0D108BD9-81ED-4DB2-BD59-A6C34878D82A}">
                    <a16:rowId xmlns:a16="http://schemas.microsoft.com/office/drawing/2014/main" val="2168519241"/>
                  </a:ext>
                </a:extLst>
              </a:tr>
              <a:tr h="347918">
                <a:tc vMerge="1">
                  <a:txBody>
                    <a:bodyPr/>
                    <a:lstStyle/>
                    <a:p>
                      <a:endParaRPr kumimoji="1" lang="ja-JP" altLang="en-US"/>
                    </a:p>
                  </a:txBody>
                  <a:tcPr/>
                </a:tc>
                <a:tc>
                  <a:txBody>
                    <a:bodyPr/>
                    <a:lstStyle/>
                    <a:p>
                      <a:pPr algn="l" fontAlgn="t"/>
                      <a:r>
                        <a:rPr lang="en-US" altLang="ja-JP" sz="1400" b="0" i="0" u="none" strike="noStrike" dirty="0">
                          <a:solidFill>
                            <a:srgbClr val="000000"/>
                          </a:solidFill>
                          <a:effectLst/>
                          <a:latin typeface="Meiryo UI" panose="020B0604030504040204" pitchFamily="50" charset="-128"/>
                          <a:ea typeface="Meiryo UI" panose="020B0604030504040204" pitchFamily="50" charset="-128"/>
                        </a:rPr>
                        <a:t>【</a:t>
                      </a:r>
                      <a:r>
                        <a:rPr lang="ja-JP" altLang="en-US" sz="1400" b="0" i="0" u="none" strike="noStrike" dirty="0">
                          <a:solidFill>
                            <a:srgbClr val="000000"/>
                          </a:solidFill>
                          <a:effectLst/>
                          <a:latin typeface="Meiryo UI" panose="020B0604030504040204" pitchFamily="50" charset="-128"/>
                          <a:ea typeface="Meiryo UI" panose="020B0604030504040204" pitchFamily="50" charset="-128"/>
                        </a:rPr>
                        <a:t>補足</a:t>
                      </a:r>
                      <a:r>
                        <a:rPr lang="en-US" altLang="ja-JP" sz="1400" b="0" i="0" u="none" strike="noStrike" dirty="0">
                          <a:solidFill>
                            <a:srgbClr val="000000"/>
                          </a:solidFill>
                          <a:effectLst/>
                          <a:latin typeface="Meiryo UI" panose="020B0604030504040204" pitchFamily="50" charset="-128"/>
                          <a:ea typeface="Meiryo UI" panose="020B0604030504040204" pitchFamily="50" charset="-128"/>
                        </a:rPr>
                        <a:t>】</a:t>
                      </a:r>
                      <a:r>
                        <a:rPr lang="ja-JP" altLang="en-US" sz="1400" b="0" i="0" u="none" strike="noStrike" dirty="0">
                          <a:solidFill>
                            <a:srgbClr val="000000"/>
                          </a:solidFill>
                          <a:effectLst/>
                          <a:latin typeface="Meiryo UI" panose="020B0604030504040204" pitchFamily="50" charset="-128"/>
                          <a:ea typeface="Meiryo UI" panose="020B0604030504040204" pitchFamily="50" charset="-128"/>
                        </a:rPr>
                        <a:t>フィルターの清掃が行われていることを点検記録など</a:t>
                      </a:r>
                      <a:r>
                        <a:rPr lang="ja-JP" altLang="en-US" sz="1400" b="0" i="0" u="none" strike="noStrike" dirty="0">
                          <a:solidFill>
                            <a:schemeClr val="tx1"/>
                          </a:solidFill>
                          <a:effectLst/>
                          <a:latin typeface="Meiryo UI" panose="020B0604030504040204" pitchFamily="50" charset="-128"/>
                          <a:ea typeface="Meiryo UI" panose="020B0604030504040204" pitchFamily="50" charset="-128"/>
                        </a:rPr>
                        <a:t>で確認してください。</a:t>
                      </a:r>
                      <a:endParaRPr lang="en-US" altLang="ja-JP" sz="1400" b="0" i="0" u="none" strike="noStrike" dirty="0">
                        <a:solidFill>
                          <a:schemeClr val="tx1"/>
                        </a:solidFill>
                        <a:effectLst/>
                        <a:latin typeface="Meiryo UI" panose="020B0604030504040204" pitchFamily="50" charset="-128"/>
                        <a:ea typeface="Meiryo UI" panose="020B0604030504040204" pitchFamily="50" charset="-128"/>
                      </a:endParaRPr>
                    </a:p>
                    <a:p>
                      <a:pPr algn="l" fontAlgn="t"/>
                      <a:r>
                        <a:rPr lang="ja-JP" altLang="en-US" sz="1400" b="0" i="0" u="none" strike="noStrike" dirty="0">
                          <a:solidFill>
                            <a:schemeClr val="tx1"/>
                          </a:solidFill>
                          <a:effectLst/>
                          <a:latin typeface="Meiryo UI" panose="020B0604030504040204" pitchFamily="50" charset="-128"/>
                          <a:ea typeface="Meiryo UI" panose="020B0604030504040204" pitchFamily="50" charset="-128"/>
                        </a:rPr>
                        <a:t>注）室内機や室外機のフィンも汚れなどで能力が低下します。また、室外機は夏季</a:t>
                      </a:r>
                      <a:r>
                        <a:rPr lang="ja-JP" altLang="en-US" sz="1400" b="0" i="0" u="none" strike="noStrike" dirty="0">
                          <a:solidFill>
                            <a:srgbClr val="000000"/>
                          </a:solidFill>
                          <a:effectLst/>
                          <a:latin typeface="Meiryo UI" panose="020B0604030504040204" pitchFamily="50" charset="-128"/>
                          <a:ea typeface="Meiryo UI" panose="020B0604030504040204" pitchFamily="50" charset="-128"/>
                        </a:rPr>
                        <a:t>に日よけを利用するなどで効率を上げることができます。冬季はその逆で日あたりができれば効率を上げることができます。</a:t>
                      </a:r>
                    </a:p>
                  </a:txBody>
                  <a:tcPr marL="72000" marR="72000" marT="36000" marB="7200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520689460"/>
                  </a:ext>
                </a:extLst>
              </a:tr>
              <a:tr h="142261">
                <a:tc vMerge="1">
                  <a:txBody>
                    <a:bodyPr/>
                    <a:lstStyle/>
                    <a:p>
                      <a:endParaRPr kumimoji="1" lang="ja-JP" altLang="en-US"/>
                    </a:p>
                  </a:txBody>
                  <a:tcPr/>
                </a:tc>
                <a:tc>
                  <a:txBody>
                    <a:bodyPr/>
                    <a:lstStyle/>
                    <a:p>
                      <a:pPr algn="l" fontAlgn="t"/>
                      <a:r>
                        <a:rPr lang="ja-JP" altLang="en-US" sz="1400" b="0" i="0" u="none" strike="noStrike" dirty="0">
                          <a:solidFill>
                            <a:srgbClr val="000000"/>
                          </a:solidFill>
                          <a:effectLst/>
                          <a:latin typeface="Meiryo UI" panose="020B0604030504040204" pitchFamily="50" charset="-128"/>
                          <a:ea typeface="Meiryo UI" panose="020B0604030504040204" pitchFamily="50" charset="-128"/>
                        </a:rPr>
                        <a:t>③　中間期の外気導入を行っていますか。</a:t>
                      </a:r>
                    </a:p>
                  </a:txBody>
                  <a:tcPr marL="72000" marR="72000" marT="36000" marB="3600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66FFFF"/>
                    </a:solidFill>
                  </a:tcPr>
                </a:tc>
                <a:extLst>
                  <a:ext uri="{0D108BD9-81ED-4DB2-BD59-A6C34878D82A}">
                    <a16:rowId xmlns:a16="http://schemas.microsoft.com/office/drawing/2014/main" val="387298556"/>
                  </a:ext>
                </a:extLst>
              </a:tr>
              <a:tr h="503963">
                <a:tc vMerge="1">
                  <a:txBody>
                    <a:bodyPr/>
                    <a:lstStyle/>
                    <a:p>
                      <a:endParaRPr kumimoji="1" lang="ja-JP" altLang="en-US"/>
                    </a:p>
                  </a:txBody>
                  <a:tcPr/>
                </a:tc>
                <a:tc>
                  <a:txBody>
                    <a:bodyPr/>
                    <a:lstStyle/>
                    <a:p>
                      <a:pPr algn="l" fontAlgn="t"/>
                      <a:r>
                        <a:rPr lang="en-US" altLang="ja-JP" sz="1400" b="0" i="0" u="none" strike="noStrike" dirty="0">
                          <a:solidFill>
                            <a:srgbClr val="000000"/>
                          </a:solidFill>
                          <a:effectLst/>
                          <a:latin typeface="Meiryo UI" panose="020B0604030504040204" pitchFamily="50" charset="-128"/>
                          <a:ea typeface="Meiryo UI" panose="020B0604030504040204" pitchFamily="50" charset="-128"/>
                        </a:rPr>
                        <a:t>【</a:t>
                      </a:r>
                      <a:r>
                        <a:rPr lang="ja-JP" altLang="en-US" sz="1400" b="0" i="0" u="none" strike="noStrike" dirty="0">
                          <a:solidFill>
                            <a:srgbClr val="000000"/>
                          </a:solidFill>
                          <a:effectLst/>
                          <a:latin typeface="Meiryo UI" panose="020B0604030504040204" pitchFamily="50" charset="-128"/>
                          <a:ea typeface="Meiryo UI" panose="020B0604030504040204" pitchFamily="50" charset="-128"/>
                        </a:rPr>
                        <a:t>補足</a:t>
                      </a:r>
                      <a:r>
                        <a:rPr lang="en-US" altLang="ja-JP" sz="1400" b="0" i="0" u="none" strike="noStrike" dirty="0">
                          <a:solidFill>
                            <a:srgbClr val="000000"/>
                          </a:solidFill>
                          <a:effectLst/>
                          <a:latin typeface="Meiryo UI" panose="020B0604030504040204" pitchFamily="50" charset="-128"/>
                          <a:ea typeface="Meiryo UI" panose="020B0604030504040204" pitchFamily="50" charset="-128"/>
                        </a:rPr>
                        <a:t>】</a:t>
                      </a:r>
                      <a:r>
                        <a:rPr lang="ja-JP" altLang="en-US" sz="1400" b="0" i="0" u="none" strike="noStrike" dirty="0">
                          <a:solidFill>
                            <a:srgbClr val="000000"/>
                          </a:solidFill>
                          <a:effectLst/>
                          <a:latin typeface="Meiryo UI" panose="020B0604030504040204" pitchFamily="50" charset="-128"/>
                          <a:ea typeface="Meiryo UI" panose="020B0604030504040204" pitchFamily="50" charset="-128"/>
                        </a:rPr>
                        <a:t>中間期、外気の取り込みで冷房が可能な場合は、外気冷房を活用していることを</a:t>
                      </a:r>
                      <a:r>
                        <a:rPr lang="ja-JP" altLang="en-US" sz="1400" b="0" i="0" u="none" strike="noStrike" dirty="0">
                          <a:solidFill>
                            <a:schemeClr val="tx1"/>
                          </a:solidFill>
                          <a:effectLst/>
                          <a:latin typeface="Meiryo UI" panose="020B0604030504040204" pitchFamily="50" charset="-128"/>
                          <a:ea typeface="Meiryo UI" panose="020B0604030504040204" pitchFamily="50" charset="-128"/>
                        </a:rPr>
                        <a:t>確認してくだい。なお、外気冷房の実施には、外気温の条件や手順をルール化するなど決めておくことが必要です。</a:t>
                      </a:r>
                    </a:p>
                  </a:txBody>
                  <a:tcPr marL="72000" marR="72000" marT="36000" marB="7200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273614392"/>
                  </a:ext>
                </a:extLst>
              </a:tr>
              <a:tr h="0">
                <a:tc vMerge="1">
                  <a:txBody>
                    <a:bodyPr/>
                    <a:lstStyle/>
                    <a:p>
                      <a:endParaRPr kumimoji="1" lang="ja-JP" altLang="en-US"/>
                    </a:p>
                  </a:txBody>
                  <a:tcPr/>
                </a:tc>
                <a:tc>
                  <a:txBody>
                    <a:bodyPr/>
                    <a:lstStyle/>
                    <a:p>
                      <a:pPr algn="l" fontAlgn="t"/>
                      <a:r>
                        <a:rPr lang="ja-JP" altLang="en-US" sz="1400" b="0" i="0" u="none" strike="noStrike" dirty="0">
                          <a:solidFill>
                            <a:srgbClr val="000000"/>
                          </a:solidFill>
                          <a:effectLst/>
                          <a:latin typeface="Meiryo UI" panose="020B0604030504040204" pitchFamily="50" charset="-128"/>
                          <a:ea typeface="Meiryo UI" panose="020B0604030504040204" pitchFamily="50" charset="-128"/>
                        </a:rPr>
                        <a:t>④　過剰な換気とならないように、二酸化炭素濃度などを確認し把握していますか。</a:t>
                      </a:r>
                    </a:p>
                  </a:txBody>
                  <a:tcPr marL="72000" marR="72000" marT="36000" marB="3600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66FFFF"/>
                    </a:solidFill>
                  </a:tcPr>
                </a:tc>
                <a:extLst>
                  <a:ext uri="{0D108BD9-81ED-4DB2-BD59-A6C34878D82A}">
                    <a16:rowId xmlns:a16="http://schemas.microsoft.com/office/drawing/2014/main" val="700372092"/>
                  </a:ext>
                </a:extLst>
              </a:tr>
              <a:tr h="378757">
                <a:tc vMerge="1">
                  <a:txBody>
                    <a:bodyPr/>
                    <a:lstStyle/>
                    <a:p>
                      <a:endParaRPr kumimoji="1" lang="ja-JP" altLang="en-US"/>
                    </a:p>
                  </a:txBody>
                  <a:tcPr/>
                </a:tc>
                <a:tc>
                  <a:txBody>
                    <a:bodyPr/>
                    <a:lstStyle/>
                    <a:p>
                      <a:pPr algn="l" fontAlgn="t"/>
                      <a:r>
                        <a:rPr lang="en-US" altLang="ja-JP" sz="1400" b="0" i="0" u="none" strike="noStrike" dirty="0">
                          <a:solidFill>
                            <a:srgbClr val="000000"/>
                          </a:solidFill>
                          <a:effectLst/>
                          <a:latin typeface="Meiryo UI" panose="020B0604030504040204" pitchFamily="50" charset="-128"/>
                          <a:ea typeface="Meiryo UI" panose="020B0604030504040204" pitchFamily="50" charset="-128"/>
                        </a:rPr>
                        <a:t>【</a:t>
                      </a:r>
                      <a:r>
                        <a:rPr lang="ja-JP" altLang="en-US" sz="1400" b="0" i="0" u="none" strike="noStrike" dirty="0">
                          <a:solidFill>
                            <a:srgbClr val="000000"/>
                          </a:solidFill>
                          <a:effectLst/>
                          <a:latin typeface="Meiryo UI" panose="020B0604030504040204" pitchFamily="50" charset="-128"/>
                          <a:ea typeface="Meiryo UI" panose="020B0604030504040204" pitchFamily="50" charset="-128"/>
                        </a:rPr>
                        <a:t>補足</a:t>
                      </a:r>
                      <a:r>
                        <a:rPr lang="en-US" altLang="ja-JP" sz="1400" b="0" i="0" u="none" strike="noStrike" dirty="0">
                          <a:solidFill>
                            <a:srgbClr val="000000"/>
                          </a:solidFill>
                          <a:effectLst/>
                          <a:latin typeface="Meiryo UI" panose="020B0604030504040204" pitchFamily="50" charset="-128"/>
                          <a:ea typeface="Meiryo UI" panose="020B0604030504040204" pitchFamily="50" charset="-128"/>
                        </a:rPr>
                        <a:t>】</a:t>
                      </a:r>
                      <a:r>
                        <a:rPr lang="ja-JP" altLang="en-US" sz="1400" b="0" i="0" u="none" strike="noStrike" dirty="0">
                          <a:solidFill>
                            <a:srgbClr val="000000"/>
                          </a:solidFill>
                          <a:effectLst/>
                          <a:latin typeface="Meiryo UI" panose="020B0604030504040204" pitchFamily="50" charset="-128"/>
                          <a:ea typeface="Meiryo UI" panose="020B0604030504040204" pitchFamily="50" charset="-128"/>
                        </a:rPr>
                        <a:t>室内の二酸化炭素濃度を、</a:t>
                      </a:r>
                      <a:r>
                        <a:rPr lang="en-US" altLang="ja-JP" sz="1400" b="0" i="0" u="none" strike="noStrike" dirty="0">
                          <a:solidFill>
                            <a:srgbClr val="000000"/>
                          </a:solidFill>
                          <a:effectLst/>
                          <a:latin typeface="Meiryo UI" panose="020B0604030504040204" pitchFamily="50" charset="-128"/>
                          <a:ea typeface="Meiryo UI" panose="020B0604030504040204" pitchFamily="50" charset="-128"/>
                        </a:rPr>
                        <a:t>1,000ppm</a:t>
                      </a:r>
                      <a:r>
                        <a:rPr lang="ja-JP" altLang="en-US" sz="1400" b="0" i="0" u="none" strike="noStrike" dirty="0">
                          <a:solidFill>
                            <a:srgbClr val="000000"/>
                          </a:solidFill>
                          <a:effectLst/>
                          <a:latin typeface="Meiryo UI" panose="020B0604030504040204" pitchFamily="50" charset="-128"/>
                          <a:ea typeface="Meiryo UI" panose="020B0604030504040204" pitchFamily="50" charset="-128"/>
                        </a:rPr>
                        <a:t>を超えない程度で運用していることを</a:t>
                      </a:r>
                      <a:r>
                        <a:rPr lang="ja-JP" altLang="en-US" sz="1400" b="0" i="0" u="none" strike="noStrike" dirty="0">
                          <a:solidFill>
                            <a:schemeClr val="tx1"/>
                          </a:solidFill>
                          <a:effectLst/>
                          <a:latin typeface="Meiryo UI" panose="020B0604030504040204" pitchFamily="50" charset="-128"/>
                          <a:ea typeface="Meiryo UI" panose="020B0604030504040204" pitchFamily="50" charset="-128"/>
                        </a:rPr>
                        <a:t>確認してください。</a:t>
                      </a:r>
                    </a:p>
                  </a:txBody>
                  <a:tcPr marL="72000" marR="72000" marT="36000" marB="14400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800490907"/>
                  </a:ext>
                </a:extLst>
              </a:tr>
            </a:tbl>
          </a:graphicData>
        </a:graphic>
      </p:graphicFrame>
      <p:sp>
        <p:nvSpPr>
          <p:cNvPr id="6" name="テキスト ボックス 5">
            <a:extLst>
              <a:ext uri="{FF2B5EF4-FFF2-40B4-BE49-F238E27FC236}">
                <a16:creationId xmlns:a16="http://schemas.microsoft.com/office/drawing/2014/main" id="{2DA242A5-EF22-43F5-9FD4-1556E1B4F5A2}"/>
              </a:ext>
            </a:extLst>
          </p:cNvPr>
          <p:cNvSpPr txBox="1"/>
          <p:nvPr/>
        </p:nvSpPr>
        <p:spPr>
          <a:xfrm>
            <a:off x="4448" y="-1594"/>
            <a:ext cx="4572000" cy="368947"/>
          </a:xfrm>
          <a:prstGeom prst="rect">
            <a:avLst/>
          </a:prstGeom>
          <a:noFill/>
        </p:spPr>
        <p:txBody>
          <a:bodyPr wrap="square">
            <a:spAutoFit/>
          </a:bodyPr>
          <a:lstStyle/>
          <a:p>
            <a:pPr>
              <a:lnSpc>
                <a:spcPts val="2400"/>
              </a:lnSpc>
            </a:pPr>
            <a:r>
              <a:rPr lang="ja-JP" altLang="en-US" sz="18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４　重点対策の指定</a:t>
            </a:r>
          </a:p>
        </p:txBody>
      </p:sp>
    </p:spTree>
    <p:extLst>
      <p:ext uri="{BB962C8B-B14F-4D97-AF65-F5344CB8AC3E}">
        <p14:creationId xmlns:p14="http://schemas.microsoft.com/office/powerpoint/2010/main" val="21961343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fld id="{F0DA1747-7AE3-4485-B1CC-5CDDF653E874}" type="slidenum">
              <a:rPr kumimoji="1" lang="ja-JP" altLang="en-US" smtClean="0"/>
              <a:t>17</a:t>
            </a:fld>
            <a:endParaRPr kumimoji="1" lang="ja-JP" altLang="en-US"/>
          </a:p>
        </p:txBody>
      </p:sp>
      <p:graphicFrame>
        <p:nvGraphicFramePr>
          <p:cNvPr id="4" name="表 3"/>
          <p:cNvGraphicFramePr>
            <a:graphicFrameLocks noGrp="1"/>
          </p:cNvGraphicFramePr>
          <p:nvPr>
            <p:extLst>
              <p:ext uri="{D42A27DB-BD31-4B8C-83A1-F6EECF244321}">
                <p14:modId xmlns:p14="http://schemas.microsoft.com/office/powerpoint/2010/main" val="1571846267"/>
              </p:ext>
            </p:extLst>
          </p:nvPr>
        </p:nvGraphicFramePr>
        <p:xfrm>
          <a:off x="251520" y="540000"/>
          <a:ext cx="8640960" cy="6084408"/>
        </p:xfrm>
        <a:graphic>
          <a:graphicData uri="http://schemas.openxmlformats.org/drawingml/2006/table">
            <a:tbl>
              <a:tblPr/>
              <a:tblGrid>
                <a:gridCol w="283309">
                  <a:extLst>
                    <a:ext uri="{9D8B030D-6E8A-4147-A177-3AD203B41FA5}">
                      <a16:colId xmlns:a16="http://schemas.microsoft.com/office/drawing/2014/main" val="2339261076"/>
                    </a:ext>
                  </a:extLst>
                </a:gridCol>
                <a:gridCol w="8357651">
                  <a:extLst>
                    <a:ext uri="{9D8B030D-6E8A-4147-A177-3AD203B41FA5}">
                      <a16:colId xmlns:a16="http://schemas.microsoft.com/office/drawing/2014/main" val="3907615762"/>
                    </a:ext>
                  </a:extLst>
                </a:gridCol>
              </a:tblGrid>
              <a:tr h="336448">
                <a:tc gridSpan="2">
                  <a:txBody>
                    <a:bodyPr/>
                    <a:lstStyle/>
                    <a:p>
                      <a:pPr algn="l" fontAlgn="ctr"/>
                      <a:r>
                        <a:rPr lang="ja-JP" altLang="en-US" sz="1400" b="0" i="0" u="none" strike="noStrike" dirty="0">
                          <a:solidFill>
                            <a:srgbClr val="000000"/>
                          </a:solidFill>
                          <a:effectLst/>
                          <a:latin typeface="Meiryo UI" panose="020B0604030504040204" pitchFamily="50" charset="-128"/>
                          <a:ea typeface="Meiryo UI" panose="020B0604030504040204" pitchFamily="50" charset="-128"/>
                        </a:rPr>
                        <a:t>６　冷凍機・冷温水機・燃焼装置の適正管理　</a:t>
                      </a:r>
                      <a:r>
                        <a:rPr lang="en-US" altLang="ja-JP" sz="1400" b="0" i="0" u="none" strike="noStrike" dirty="0">
                          <a:solidFill>
                            <a:srgbClr val="000000"/>
                          </a:solidFill>
                          <a:effectLst/>
                          <a:latin typeface="Meiryo UI" panose="020B0604030504040204" pitchFamily="50" charset="-128"/>
                          <a:ea typeface="Meiryo UI" panose="020B0604030504040204" pitchFamily="50" charset="-128"/>
                        </a:rPr>
                        <a:t>※5,6</a:t>
                      </a:r>
                    </a:p>
                  </a:txBody>
                  <a:tcPr marL="108000" marR="0" marT="36000" marB="36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F0"/>
                    </a:solidFill>
                  </a:tcPr>
                </a:tc>
                <a:tc hMerge="1">
                  <a:txBody>
                    <a:bodyPr/>
                    <a:lstStyle/>
                    <a:p>
                      <a:endParaRPr kumimoji="1" lang="ja-JP" altLang="en-US"/>
                    </a:p>
                  </a:txBody>
                  <a:tcPr/>
                </a:tc>
                <a:extLst>
                  <a:ext uri="{0D108BD9-81ED-4DB2-BD59-A6C34878D82A}">
                    <a16:rowId xmlns:a16="http://schemas.microsoft.com/office/drawing/2014/main" val="2094633471"/>
                  </a:ext>
                </a:extLst>
              </a:tr>
              <a:tr h="745167">
                <a:tc>
                  <a:txBody>
                    <a:bodyPr/>
                    <a:lstStyle/>
                    <a:p>
                      <a:pPr algn="ctr" fontAlgn="ctr"/>
                      <a:r>
                        <a:rPr lang="ja-JP" altLang="en-US" sz="1400" b="0" i="0" u="none" strike="noStrike">
                          <a:solidFill>
                            <a:srgbClr val="000000"/>
                          </a:solidFill>
                          <a:effectLst/>
                          <a:latin typeface="Meiryo UI" panose="020B0604030504040204" pitchFamily="50" charset="-128"/>
                          <a:ea typeface="Meiryo UI" panose="020B0604030504040204" pitchFamily="50" charset="-128"/>
                        </a:rPr>
                        <a:t>解説</a:t>
                      </a:r>
                    </a:p>
                  </a:txBody>
                  <a:tcPr marL="8125" marR="8125" marT="8125" marB="0" vert="eaVert"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ja-JP" altLang="en-US" sz="1400" b="0" i="0" u="none" strike="noStrike" dirty="0">
                          <a:solidFill>
                            <a:srgbClr val="000000"/>
                          </a:solidFill>
                          <a:effectLst/>
                          <a:latin typeface="Meiryo UI" panose="020B0604030504040204" pitchFamily="50" charset="-128"/>
                          <a:ea typeface="Meiryo UI" panose="020B0604030504040204" pitchFamily="50" charset="-128"/>
                        </a:rPr>
                        <a:t>　　エネルギー使用量が大きい設備なので、省エネには目的にあった温度となるように運用することが重要です。</a:t>
                      </a:r>
                      <a:endParaRPr lang="en-US" altLang="ja-JP" sz="1400" b="0" i="0" u="none" strike="noStrike" dirty="0">
                        <a:solidFill>
                          <a:srgbClr val="000000"/>
                        </a:solidFill>
                        <a:effectLst/>
                        <a:latin typeface="Meiryo UI" panose="020B0604030504040204" pitchFamily="50" charset="-128"/>
                        <a:ea typeface="Meiryo UI" panose="020B0604030504040204" pitchFamily="50" charset="-128"/>
                      </a:endParaRPr>
                    </a:p>
                    <a:p>
                      <a:pPr algn="l" fontAlgn="t"/>
                      <a:r>
                        <a:rPr lang="ja-JP" altLang="en-US" sz="1400" b="0" i="0" u="none" strike="noStrike" dirty="0">
                          <a:solidFill>
                            <a:srgbClr val="000000"/>
                          </a:solidFill>
                          <a:effectLst/>
                          <a:latin typeface="Meiryo UI" panose="020B0604030504040204" pitchFamily="50" charset="-128"/>
                          <a:ea typeface="Meiryo UI" panose="020B0604030504040204" pitchFamily="50" charset="-128"/>
                        </a:rPr>
                        <a:t>　各パラメーターの設定は運転実績などから最適となるよう環境変化や運転状況に応じて調整することが有効です。</a:t>
                      </a:r>
                      <a:endParaRPr lang="en-US" altLang="ja-JP" sz="1400" b="0" i="0" u="none" strike="noStrike" dirty="0">
                        <a:solidFill>
                          <a:srgbClr val="000000"/>
                        </a:solidFill>
                        <a:effectLst/>
                        <a:latin typeface="Meiryo UI" panose="020B0604030504040204" pitchFamily="50" charset="-128"/>
                        <a:ea typeface="Meiryo UI" panose="020B0604030504040204" pitchFamily="50" charset="-128"/>
                      </a:endParaRPr>
                    </a:p>
                  </a:txBody>
                  <a:tcPr marL="36000" marR="36000" marT="36000" marB="3600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086977145"/>
                  </a:ext>
                </a:extLst>
              </a:tr>
              <a:tr h="336448">
                <a:tc rowSpan="8">
                  <a:txBody>
                    <a:bodyPr/>
                    <a:lstStyle/>
                    <a:p>
                      <a:pPr algn="ctr" fontAlgn="ctr"/>
                      <a:r>
                        <a:rPr lang="ja-JP" altLang="en-US" sz="1400" b="0" i="0" u="none" strike="noStrike" dirty="0">
                          <a:solidFill>
                            <a:srgbClr val="000000"/>
                          </a:solidFill>
                          <a:effectLst/>
                          <a:latin typeface="Meiryo UI" panose="020B0604030504040204" pitchFamily="50" charset="-128"/>
                          <a:ea typeface="Meiryo UI" panose="020B0604030504040204" pitchFamily="50" charset="-128"/>
                        </a:rPr>
                        <a:t>判断基準</a:t>
                      </a:r>
                    </a:p>
                  </a:txBody>
                  <a:tcPr marL="0" marR="0" marT="0" marB="0" vert="eaVert"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ja-JP" altLang="en-US" sz="1400" b="0" i="0" u="none" strike="noStrike" dirty="0">
                          <a:solidFill>
                            <a:srgbClr val="000000"/>
                          </a:solidFill>
                          <a:effectLst/>
                          <a:latin typeface="Meiryo UI" panose="020B0604030504040204" pitchFamily="50" charset="-128"/>
                          <a:ea typeface="Meiryo UI" panose="020B0604030504040204" pitchFamily="50" charset="-128"/>
                        </a:rPr>
                        <a:t>①　熱源停止直後、搬送装置のみの運転で余熱を活用していますか。</a:t>
                      </a:r>
                    </a:p>
                  </a:txBody>
                  <a:tcPr marL="72000" marR="72000" marT="36000" marB="3600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66FFFF"/>
                    </a:solidFill>
                  </a:tcPr>
                </a:tc>
                <a:extLst>
                  <a:ext uri="{0D108BD9-81ED-4DB2-BD59-A6C34878D82A}">
                    <a16:rowId xmlns:a16="http://schemas.microsoft.com/office/drawing/2014/main" val="3472643604"/>
                  </a:ext>
                </a:extLst>
              </a:tr>
              <a:tr h="1038889">
                <a:tc vMerge="1">
                  <a:txBody>
                    <a:bodyPr/>
                    <a:lstStyle/>
                    <a:p>
                      <a:endParaRPr kumimoji="1" lang="ja-JP" altLang="en-US"/>
                    </a:p>
                  </a:txBody>
                  <a:tcPr/>
                </a:tc>
                <a:tc>
                  <a:txBody>
                    <a:bodyPr/>
                    <a:lstStyle/>
                    <a:p>
                      <a:pPr algn="l" fontAlgn="t"/>
                      <a:r>
                        <a:rPr lang="en-US" altLang="ja-JP" sz="1400" b="0" i="0" u="none" strike="noStrike" dirty="0">
                          <a:solidFill>
                            <a:srgbClr val="000000"/>
                          </a:solidFill>
                          <a:effectLst/>
                          <a:latin typeface="Meiryo UI" panose="020B0604030504040204" pitchFamily="50" charset="-128"/>
                          <a:ea typeface="Meiryo UI" panose="020B0604030504040204" pitchFamily="50" charset="-128"/>
                        </a:rPr>
                        <a:t>【</a:t>
                      </a:r>
                      <a:r>
                        <a:rPr lang="ja-JP" altLang="en-US" sz="1400" b="0" i="0" u="none" strike="noStrike" dirty="0">
                          <a:solidFill>
                            <a:srgbClr val="000000"/>
                          </a:solidFill>
                          <a:effectLst/>
                          <a:latin typeface="Meiryo UI" panose="020B0604030504040204" pitchFamily="50" charset="-128"/>
                          <a:ea typeface="Meiryo UI" panose="020B0604030504040204" pitchFamily="50" charset="-128"/>
                        </a:rPr>
                        <a:t>補足</a:t>
                      </a:r>
                      <a:r>
                        <a:rPr lang="en-US" altLang="ja-JP" sz="1400" b="0" i="0" u="none" strike="noStrike" dirty="0">
                          <a:solidFill>
                            <a:srgbClr val="000000"/>
                          </a:solidFill>
                          <a:effectLst/>
                          <a:latin typeface="Meiryo UI" panose="020B0604030504040204" pitchFamily="50" charset="-128"/>
                          <a:ea typeface="Meiryo UI" panose="020B0604030504040204" pitchFamily="50" charset="-128"/>
                        </a:rPr>
                        <a:t>】</a:t>
                      </a:r>
                      <a:r>
                        <a:rPr lang="ja-JP" altLang="en-US" sz="1400" b="0" i="0" u="none" strike="noStrike" dirty="0">
                          <a:solidFill>
                            <a:srgbClr val="000000"/>
                          </a:solidFill>
                          <a:effectLst/>
                          <a:latin typeface="Meiryo UI" panose="020B0604030504040204" pitchFamily="50" charset="-128"/>
                          <a:ea typeface="Meiryo UI" panose="020B0604030504040204" pitchFamily="50" charset="-128"/>
                        </a:rPr>
                        <a:t>運転記録などで余熱を活用した運用がされていることを</a:t>
                      </a:r>
                      <a:r>
                        <a:rPr lang="ja-JP" altLang="en-US" sz="1400" b="0" i="0" u="none" strike="noStrike" dirty="0">
                          <a:solidFill>
                            <a:schemeClr val="tx1"/>
                          </a:solidFill>
                          <a:effectLst/>
                          <a:latin typeface="Meiryo UI" panose="020B0604030504040204" pitchFamily="50" charset="-128"/>
                          <a:ea typeface="Meiryo UI" panose="020B0604030504040204" pitchFamily="50" charset="-128"/>
                        </a:rPr>
                        <a:t>確認してください。</a:t>
                      </a:r>
                      <a:endParaRPr lang="en-US" altLang="ja-JP" sz="1400" b="0" i="0" u="none" strike="noStrike" dirty="0">
                        <a:solidFill>
                          <a:schemeClr val="tx1"/>
                        </a:solidFill>
                        <a:effectLst/>
                        <a:latin typeface="Meiryo UI" panose="020B0604030504040204" pitchFamily="50" charset="-128"/>
                        <a:ea typeface="Meiryo UI" panose="020B0604030504040204" pitchFamily="50" charset="-128"/>
                      </a:endParaRPr>
                    </a:p>
                    <a:p>
                      <a:pPr algn="l" fontAlgn="t"/>
                      <a:r>
                        <a:rPr lang="ja-JP" altLang="en-US" sz="1400" b="0" i="0" u="none" strike="noStrike" dirty="0">
                          <a:solidFill>
                            <a:srgbClr val="000000"/>
                          </a:solidFill>
                          <a:effectLst/>
                          <a:latin typeface="Meiryo UI" panose="020B0604030504040204" pitchFamily="50" charset="-128"/>
                          <a:ea typeface="Meiryo UI" panose="020B0604030504040204" pitchFamily="50" charset="-128"/>
                        </a:rPr>
                        <a:t>注</a:t>
                      </a:r>
                      <a:r>
                        <a:rPr lang="ja-JP" altLang="en-US" sz="1400" b="0" i="0" u="none" strike="noStrike" dirty="0">
                          <a:solidFill>
                            <a:schemeClr val="tx1"/>
                          </a:solidFill>
                          <a:effectLst/>
                          <a:latin typeface="Meiryo UI" panose="020B0604030504040204" pitchFamily="50" charset="-128"/>
                          <a:ea typeface="Meiryo UI" panose="020B0604030504040204" pitchFamily="50" charset="-128"/>
                        </a:rPr>
                        <a:t>）セントラル空調などで冷水の利用がなくても、終業時刻の前に空調を停止して、空調で冷えた空気の「残熱」で、残り時間も温度環境を一定程度維持することができます。そのため、早めに空調を切ることで、温度環境を維持しながら節電することも本項目の対象とします。</a:t>
                      </a:r>
                    </a:p>
                  </a:txBody>
                  <a:tcPr marL="72000" marR="72000" marT="36000" marB="3600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292386469"/>
                  </a:ext>
                </a:extLst>
              </a:tr>
              <a:tr h="336448">
                <a:tc vMerge="1">
                  <a:txBody>
                    <a:bodyPr/>
                    <a:lstStyle/>
                    <a:p>
                      <a:endParaRPr kumimoji="1" lang="ja-JP" altLang="en-US"/>
                    </a:p>
                  </a:txBody>
                  <a:tcPr/>
                </a:tc>
                <a:tc>
                  <a:txBody>
                    <a:bodyPr/>
                    <a:lstStyle/>
                    <a:p>
                      <a:pPr algn="l" fontAlgn="t"/>
                      <a:r>
                        <a:rPr lang="ja-JP" altLang="en-US" sz="1400" b="0" i="0" u="none" strike="noStrike" dirty="0">
                          <a:solidFill>
                            <a:srgbClr val="000000"/>
                          </a:solidFill>
                          <a:effectLst/>
                          <a:latin typeface="Meiryo UI" panose="020B0604030504040204" pitchFamily="50" charset="-128"/>
                          <a:ea typeface="Meiryo UI" panose="020B0604030504040204" pitchFamily="50" charset="-128"/>
                        </a:rPr>
                        <a:t>②　冷房負荷が少ない時、冷水出口温度を緩和していますか。</a:t>
                      </a:r>
                    </a:p>
                  </a:txBody>
                  <a:tcPr marL="72000" marR="72000" marT="36000" marB="3600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66FFFF"/>
                    </a:solidFill>
                  </a:tcPr>
                </a:tc>
                <a:extLst>
                  <a:ext uri="{0D108BD9-81ED-4DB2-BD59-A6C34878D82A}">
                    <a16:rowId xmlns:a16="http://schemas.microsoft.com/office/drawing/2014/main" val="3105214881"/>
                  </a:ext>
                </a:extLst>
              </a:tr>
              <a:tr h="815680">
                <a:tc vMerge="1">
                  <a:txBody>
                    <a:bodyPr/>
                    <a:lstStyle/>
                    <a:p>
                      <a:endParaRPr kumimoji="1" lang="ja-JP" altLang="en-US"/>
                    </a:p>
                  </a:txBody>
                  <a:tcPr/>
                </a:tc>
                <a:tc>
                  <a:txBody>
                    <a:bodyPr/>
                    <a:lstStyle/>
                    <a:p>
                      <a:pPr algn="l" fontAlgn="t"/>
                      <a:r>
                        <a:rPr lang="en-US" altLang="ja-JP" sz="1400" b="0" i="0" u="none" strike="noStrike" dirty="0">
                          <a:solidFill>
                            <a:srgbClr val="000000"/>
                          </a:solidFill>
                          <a:effectLst/>
                          <a:latin typeface="Meiryo UI" panose="020B0604030504040204" pitchFamily="50" charset="-128"/>
                          <a:ea typeface="Meiryo UI" panose="020B0604030504040204" pitchFamily="50" charset="-128"/>
                        </a:rPr>
                        <a:t>【</a:t>
                      </a:r>
                      <a:r>
                        <a:rPr lang="ja-JP" altLang="en-US" sz="1400" b="0" i="0" u="none" strike="noStrike" dirty="0">
                          <a:solidFill>
                            <a:srgbClr val="000000"/>
                          </a:solidFill>
                          <a:effectLst/>
                          <a:latin typeface="Meiryo UI" panose="020B0604030504040204" pitchFamily="50" charset="-128"/>
                          <a:ea typeface="Meiryo UI" panose="020B0604030504040204" pitchFamily="50" charset="-128"/>
                        </a:rPr>
                        <a:t>補足</a:t>
                      </a:r>
                      <a:r>
                        <a:rPr lang="en-US" altLang="ja-JP" sz="1400" b="0" i="0" u="none" strike="noStrike" dirty="0">
                          <a:solidFill>
                            <a:srgbClr val="000000"/>
                          </a:solidFill>
                          <a:effectLst/>
                          <a:latin typeface="Meiryo UI" panose="020B0604030504040204" pitchFamily="50" charset="-128"/>
                          <a:ea typeface="Meiryo UI" panose="020B0604030504040204" pitchFamily="50" charset="-128"/>
                        </a:rPr>
                        <a:t>】</a:t>
                      </a:r>
                      <a:r>
                        <a:rPr lang="ja-JP" altLang="en-US" sz="1400" b="0" i="0" u="none" strike="noStrike" dirty="0">
                          <a:solidFill>
                            <a:srgbClr val="000000"/>
                          </a:solidFill>
                          <a:effectLst/>
                          <a:latin typeface="Meiryo UI" panose="020B0604030504040204" pitchFamily="50" charset="-128"/>
                          <a:ea typeface="Meiryo UI" panose="020B0604030504040204" pitchFamily="50" charset="-128"/>
                        </a:rPr>
                        <a:t>冷水出口温度は一般的に</a:t>
                      </a:r>
                      <a:r>
                        <a:rPr lang="en-US" altLang="ja-JP" sz="1400" b="0" i="0" u="none" strike="noStrike" dirty="0">
                          <a:solidFill>
                            <a:srgbClr val="000000"/>
                          </a:solidFill>
                          <a:effectLst/>
                          <a:latin typeface="Meiryo UI" panose="020B0604030504040204" pitchFamily="50" charset="-128"/>
                          <a:ea typeface="Meiryo UI" panose="020B0604030504040204" pitchFamily="50" charset="-128"/>
                        </a:rPr>
                        <a:t>7℃</a:t>
                      </a:r>
                      <a:r>
                        <a:rPr lang="ja-JP" altLang="en-US" sz="1400" b="0" i="0" u="none" strike="noStrike" dirty="0">
                          <a:solidFill>
                            <a:schemeClr val="tx1"/>
                          </a:solidFill>
                          <a:effectLst/>
                          <a:latin typeface="Meiryo UI" panose="020B0604030504040204" pitchFamily="50" charset="-128"/>
                          <a:ea typeface="Meiryo UI" panose="020B0604030504040204" pitchFamily="50" charset="-128"/>
                        </a:rPr>
                        <a:t>ですが、中間季（春、秋）の冷房においては冷房負荷が小さいため７℃よりも高い温度で十分冷房できます。そのため、冷房負荷が低減する状況で基準値を</a:t>
                      </a:r>
                      <a:r>
                        <a:rPr lang="en-US" altLang="ja-JP" sz="1400" b="0" i="0" u="none" strike="noStrike" dirty="0">
                          <a:solidFill>
                            <a:schemeClr val="tx1"/>
                          </a:solidFill>
                          <a:effectLst/>
                          <a:latin typeface="Meiryo UI" panose="020B0604030504040204" pitchFamily="50" charset="-128"/>
                          <a:ea typeface="Meiryo UI" panose="020B0604030504040204" pitchFamily="50" charset="-128"/>
                        </a:rPr>
                        <a:t>2</a:t>
                      </a:r>
                      <a:r>
                        <a:rPr lang="ja-JP" altLang="en-US" sz="1400" b="0" i="0" u="none" strike="noStrike" dirty="0">
                          <a:solidFill>
                            <a:schemeClr val="tx1"/>
                          </a:solidFill>
                          <a:effectLst/>
                          <a:latin typeface="Meiryo UI" panose="020B0604030504040204" pitchFamily="50" charset="-128"/>
                          <a:ea typeface="Meiryo UI" panose="020B0604030504040204" pitchFamily="50" charset="-128"/>
                        </a:rPr>
                        <a:t>～</a:t>
                      </a:r>
                      <a:r>
                        <a:rPr lang="en-US" altLang="ja-JP" sz="1400" b="0" i="0" u="none" strike="noStrike" dirty="0">
                          <a:solidFill>
                            <a:schemeClr val="tx1"/>
                          </a:solidFill>
                          <a:effectLst/>
                          <a:latin typeface="Meiryo UI" panose="020B0604030504040204" pitchFamily="50" charset="-128"/>
                          <a:ea typeface="Meiryo UI" panose="020B0604030504040204" pitchFamily="50" charset="-128"/>
                        </a:rPr>
                        <a:t>3℃</a:t>
                      </a:r>
                      <a:r>
                        <a:rPr lang="ja-JP" altLang="en-US" sz="1400" b="0" i="0" u="none" strike="noStrike" dirty="0">
                          <a:solidFill>
                            <a:schemeClr val="tx1"/>
                          </a:solidFill>
                          <a:effectLst/>
                          <a:latin typeface="Meiryo UI" panose="020B0604030504040204" pitchFamily="50" charset="-128"/>
                          <a:ea typeface="Meiryo UI" panose="020B0604030504040204" pitchFamily="50" charset="-128"/>
                        </a:rPr>
                        <a:t>程度緩和しているか記録などで確認してください。</a:t>
                      </a:r>
                    </a:p>
                  </a:txBody>
                  <a:tcPr marL="72000" marR="72000" marT="36000" marB="3600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260279756"/>
                  </a:ext>
                </a:extLst>
              </a:tr>
              <a:tr h="336448">
                <a:tc vMerge="1">
                  <a:txBody>
                    <a:bodyPr/>
                    <a:lstStyle/>
                    <a:p>
                      <a:endParaRPr kumimoji="1" lang="ja-JP" altLang="en-US"/>
                    </a:p>
                  </a:txBody>
                  <a:tcPr/>
                </a:tc>
                <a:tc>
                  <a:txBody>
                    <a:bodyPr/>
                    <a:lstStyle/>
                    <a:p>
                      <a:pPr algn="l" fontAlgn="t"/>
                      <a:r>
                        <a:rPr lang="ja-JP" altLang="en-US" sz="1400" b="0" i="0" u="none" strike="noStrike" dirty="0">
                          <a:solidFill>
                            <a:srgbClr val="000000"/>
                          </a:solidFill>
                          <a:effectLst/>
                          <a:latin typeface="Meiryo UI" panose="020B0604030504040204" pitchFamily="50" charset="-128"/>
                          <a:ea typeface="Meiryo UI" panose="020B0604030504040204" pitchFamily="50" charset="-128"/>
                        </a:rPr>
                        <a:t>③　冷却水入口温度を適正値に調整していますか。</a:t>
                      </a:r>
                    </a:p>
                  </a:txBody>
                  <a:tcPr marL="72000" marR="72000" marT="36000" marB="3600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66FFFF"/>
                    </a:solidFill>
                  </a:tcPr>
                </a:tc>
                <a:extLst>
                  <a:ext uri="{0D108BD9-81ED-4DB2-BD59-A6C34878D82A}">
                    <a16:rowId xmlns:a16="http://schemas.microsoft.com/office/drawing/2014/main" val="787718941"/>
                  </a:ext>
                </a:extLst>
              </a:tr>
              <a:tr h="962410">
                <a:tc vMerge="1">
                  <a:txBody>
                    <a:bodyPr/>
                    <a:lstStyle/>
                    <a:p>
                      <a:endParaRPr kumimoji="1" lang="ja-JP" altLang="en-US"/>
                    </a:p>
                  </a:txBody>
                  <a:tcPr/>
                </a:tc>
                <a:tc>
                  <a:txBody>
                    <a:bodyPr/>
                    <a:lstStyle/>
                    <a:p>
                      <a:pPr algn="l" fontAlgn="t"/>
                      <a:r>
                        <a:rPr lang="en-US" altLang="ja-JP" sz="1400" b="0" i="0" u="none" strike="noStrike" dirty="0">
                          <a:solidFill>
                            <a:srgbClr val="000000"/>
                          </a:solidFill>
                          <a:effectLst/>
                          <a:latin typeface="Meiryo UI" panose="020B0604030504040204" pitchFamily="50" charset="-128"/>
                          <a:ea typeface="Meiryo UI" panose="020B0604030504040204" pitchFamily="50" charset="-128"/>
                        </a:rPr>
                        <a:t>【</a:t>
                      </a:r>
                      <a:r>
                        <a:rPr lang="ja-JP" altLang="en-US" sz="1400" b="0" i="0" u="none" strike="noStrike" dirty="0">
                          <a:solidFill>
                            <a:srgbClr val="000000"/>
                          </a:solidFill>
                          <a:effectLst/>
                          <a:latin typeface="Meiryo UI" panose="020B0604030504040204" pitchFamily="50" charset="-128"/>
                          <a:ea typeface="Meiryo UI" panose="020B0604030504040204" pitchFamily="50" charset="-128"/>
                        </a:rPr>
                        <a:t>補足</a:t>
                      </a:r>
                      <a:r>
                        <a:rPr lang="en-US" altLang="ja-JP" sz="1400" b="0" i="0" u="none" strike="noStrike" dirty="0">
                          <a:solidFill>
                            <a:srgbClr val="000000"/>
                          </a:solidFill>
                          <a:effectLst/>
                          <a:latin typeface="Meiryo UI" panose="020B0604030504040204" pitchFamily="50" charset="-128"/>
                          <a:ea typeface="Meiryo UI" panose="020B0604030504040204" pitchFamily="50" charset="-128"/>
                        </a:rPr>
                        <a:t>】</a:t>
                      </a:r>
                      <a:r>
                        <a:rPr lang="ja-JP" altLang="en-US" sz="1400" b="0" i="0" u="none" strike="noStrike" dirty="0">
                          <a:solidFill>
                            <a:srgbClr val="000000"/>
                          </a:solidFill>
                          <a:effectLst/>
                          <a:latin typeface="Meiryo UI" panose="020B0604030504040204" pitchFamily="50" charset="-128"/>
                          <a:ea typeface="Meiryo UI" panose="020B0604030504040204" pitchFamily="50" charset="-128"/>
                        </a:rPr>
                        <a:t>冷却塔の運用状況が適切であるか冷却水温度を</a:t>
                      </a:r>
                      <a:r>
                        <a:rPr lang="ja-JP" altLang="en-US" sz="1400" b="0" i="0" u="none" strike="noStrike" dirty="0">
                          <a:solidFill>
                            <a:schemeClr val="tx1"/>
                          </a:solidFill>
                          <a:effectLst/>
                          <a:latin typeface="Meiryo UI" panose="020B0604030504040204" pitchFamily="50" charset="-128"/>
                          <a:ea typeface="Meiryo UI" panose="020B0604030504040204" pitchFamily="50" charset="-128"/>
                        </a:rPr>
                        <a:t>確認してください。</a:t>
                      </a:r>
                      <a:endParaRPr lang="en-US" altLang="ja-JP" sz="1400" b="0" i="0" u="none" strike="noStrike" dirty="0">
                        <a:solidFill>
                          <a:schemeClr val="tx1"/>
                        </a:solidFill>
                        <a:effectLst/>
                        <a:latin typeface="Meiryo UI" panose="020B0604030504040204" pitchFamily="50" charset="-128"/>
                        <a:ea typeface="Meiryo UI" panose="020B0604030504040204" pitchFamily="50" charset="-128"/>
                      </a:endParaRPr>
                    </a:p>
                    <a:p>
                      <a:pPr algn="l" fontAlgn="t"/>
                      <a:r>
                        <a:rPr lang="ja-JP" altLang="en-US" sz="1400" b="0" i="0" u="none" strike="noStrike" dirty="0">
                          <a:solidFill>
                            <a:schemeClr val="tx1"/>
                          </a:solidFill>
                          <a:effectLst/>
                          <a:latin typeface="Meiryo UI" panose="020B0604030504040204" pitchFamily="50" charset="-128"/>
                          <a:ea typeface="Meiryo UI" panose="020B0604030504040204" pitchFamily="50" charset="-128"/>
                        </a:rPr>
                        <a:t>注）電力による圧縮冷凍機の場合は、冷却水入口温度を下げることで効率を上げることができます。また、燃料による吸収冷凍機の場合は、下げ過ぎに注意が必要です。現状の冷却水温度が適切な温度となっているか、設備管理会社などに確認してください。</a:t>
                      </a:r>
                    </a:p>
                  </a:txBody>
                  <a:tcPr marL="72000" marR="72000" marT="36000" marB="10800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351639871"/>
                  </a:ext>
                </a:extLst>
              </a:tr>
              <a:tr h="275338">
                <a:tc vMerge="1">
                  <a:txBody>
                    <a:bodyPr/>
                    <a:lstStyle/>
                    <a:p>
                      <a:endParaRPr kumimoji="1" lang="ja-JP" altLang="en-US"/>
                    </a:p>
                  </a:txBody>
                  <a:tcPr/>
                </a:tc>
                <a:tc>
                  <a:txBody>
                    <a:bodyPr/>
                    <a:lstStyle/>
                    <a:p>
                      <a:pPr algn="l" fontAlgn="t"/>
                      <a:r>
                        <a:rPr lang="ja-JP" altLang="en-US" sz="1400" b="0" i="0" u="none" strike="noStrike" dirty="0">
                          <a:solidFill>
                            <a:srgbClr val="000000"/>
                          </a:solidFill>
                          <a:effectLst/>
                          <a:latin typeface="Meiryo UI" panose="020B0604030504040204" pitchFamily="50" charset="-128"/>
                          <a:ea typeface="Meiryo UI" panose="020B0604030504040204" pitchFamily="50" charset="-128"/>
                        </a:rPr>
                        <a:t>④　空気比が適正値であるか、排ガス酸素濃度の値から確認していますか。</a:t>
                      </a:r>
                    </a:p>
                  </a:txBody>
                  <a:tcPr marL="72000" marR="72000" marT="36000" marB="3600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66FFFF"/>
                    </a:solidFill>
                  </a:tcPr>
                </a:tc>
                <a:extLst>
                  <a:ext uri="{0D108BD9-81ED-4DB2-BD59-A6C34878D82A}">
                    <a16:rowId xmlns:a16="http://schemas.microsoft.com/office/drawing/2014/main" val="383690229"/>
                  </a:ext>
                </a:extLst>
              </a:tr>
              <a:tr h="793020">
                <a:tc vMerge="1">
                  <a:txBody>
                    <a:bodyPr/>
                    <a:lstStyle/>
                    <a:p>
                      <a:endParaRPr kumimoji="1" lang="ja-JP" altLang="en-US"/>
                    </a:p>
                  </a:txBody>
                  <a:tcPr/>
                </a:tc>
                <a:tc>
                  <a:txBody>
                    <a:bodyPr/>
                    <a:lstStyle/>
                    <a:p>
                      <a:pPr algn="l" fontAlgn="t"/>
                      <a:r>
                        <a:rPr lang="en-US" altLang="ja-JP" sz="1400" b="0" i="0" u="none" strike="noStrike" dirty="0">
                          <a:solidFill>
                            <a:srgbClr val="000000"/>
                          </a:solidFill>
                          <a:effectLst/>
                          <a:latin typeface="Meiryo UI" panose="020B0604030504040204" pitchFamily="50" charset="-128"/>
                          <a:ea typeface="Meiryo UI" panose="020B0604030504040204" pitchFamily="50" charset="-128"/>
                        </a:rPr>
                        <a:t>【</a:t>
                      </a:r>
                      <a:r>
                        <a:rPr lang="ja-JP" altLang="en-US" sz="1400" b="0" i="0" u="none" strike="noStrike" dirty="0">
                          <a:solidFill>
                            <a:srgbClr val="000000"/>
                          </a:solidFill>
                          <a:effectLst/>
                          <a:latin typeface="Meiryo UI" panose="020B0604030504040204" pitchFamily="50" charset="-128"/>
                          <a:ea typeface="Meiryo UI" panose="020B0604030504040204" pitchFamily="50" charset="-128"/>
                        </a:rPr>
                        <a:t>補足</a:t>
                      </a:r>
                      <a:r>
                        <a:rPr lang="en-US" altLang="ja-JP" sz="1400" b="0" i="0" u="none" strike="noStrike" dirty="0">
                          <a:solidFill>
                            <a:srgbClr val="000000"/>
                          </a:solidFill>
                          <a:effectLst/>
                          <a:latin typeface="Meiryo UI" panose="020B0604030504040204" pitchFamily="50" charset="-128"/>
                          <a:ea typeface="Meiryo UI" panose="020B0604030504040204" pitchFamily="50" charset="-128"/>
                        </a:rPr>
                        <a:t>】</a:t>
                      </a:r>
                      <a:r>
                        <a:rPr lang="ja-JP" altLang="en-US" sz="1400" b="0" i="0" u="none" strike="noStrike" dirty="0">
                          <a:solidFill>
                            <a:srgbClr val="000000"/>
                          </a:solidFill>
                          <a:effectLst/>
                          <a:latin typeface="Meiryo UI" panose="020B0604030504040204" pitchFamily="50" charset="-128"/>
                          <a:ea typeface="Meiryo UI" panose="020B0604030504040204" pitchFamily="50" charset="-128"/>
                        </a:rPr>
                        <a:t>空気比＝</a:t>
                      </a:r>
                      <a:r>
                        <a:rPr lang="en-US" altLang="ja-JP" sz="1400" b="0" i="0" u="none" strike="noStrike" dirty="0">
                          <a:solidFill>
                            <a:srgbClr val="000000"/>
                          </a:solidFill>
                          <a:effectLst/>
                          <a:latin typeface="Meiryo UI" panose="020B0604030504040204" pitchFamily="50" charset="-128"/>
                          <a:ea typeface="Meiryo UI" panose="020B0604030504040204" pitchFamily="50" charset="-128"/>
                        </a:rPr>
                        <a:t>21÷</a:t>
                      </a:r>
                      <a:r>
                        <a:rPr lang="ja-JP" altLang="en-US" sz="1400" b="0" i="0" u="none" strike="noStrike" dirty="0">
                          <a:solidFill>
                            <a:srgbClr val="000000"/>
                          </a:solidFill>
                          <a:effectLst/>
                          <a:latin typeface="Meiryo UI" panose="020B0604030504040204" pitchFamily="50" charset="-128"/>
                          <a:ea typeface="Meiryo UI" panose="020B0604030504040204" pitchFamily="50" charset="-128"/>
                        </a:rPr>
                        <a:t>（</a:t>
                      </a:r>
                      <a:r>
                        <a:rPr lang="en-US" altLang="ja-JP" sz="1400" b="0" i="0" u="none" strike="noStrike" dirty="0">
                          <a:solidFill>
                            <a:srgbClr val="000000"/>
                          </a:solidFill>
                          <a:effectLst/>
                          <a:latin typeface="Meiryo UI" panose="020B0604030504040204" pitchFamily="50" charset="-128"/>
                          <a:ea typeface="Meiryo UI" panose="020B0604030504040204" pitchFamily="50" charset="-128"/>
                        </a:rPr>
                        <a:t>21</a:t>
                      </a:r>
                      <a:r>
                        <a:rPr lang="ja-JP" altLang="en-US" sz="1400" b="0" i="0" u="none" strike="noStrike" dirty="0">
                          <a:solidFill>
                            <a:srgbClr val="000000"/>
                          </a:solidFill>
                          <a:effectLst/>
                          <a:latin typeface="Meiryo UI" panose="020B0604030504040204" pitchFamily="50" charset="-128"/>
                          <a:ea typeface="Meiryo UI" panose="020B0604030504040204" pitchFamily="50" charset="-128"/>
                        </a:rPr>
                        <a:t>－排ガスの酸素濃度％）</a:t>
                      </a:r>
                      <a:endParaRPr lang="en-US" altLang="ja-JP" sz="1400" b="0" i="0" u="none" strike="noStrike" dirty="0">
                        <a:solidFill>
                          <a:srgbClr val="000000"/>
                        </a:solidFill>
                        <a:effectLst/>
                        <a:latin typeface="Meiryo UI" panose="020B0604030504040204" pitchFamily="50" charset="-128"/>
                        <a:ea typeface="Meiryo UI" panose="020B0604030504040204" pitchFamily="50" charset="-128"/>
                      </a:endParaRPr>
                    </a:p>
                    <a:p>
                      <a:pPr algn="l" fontAlgn="t"/>
                      <a:r>
                        <a:rPr lang="ja-JP" altLang="en-US" sz="1400" b="0" i="0" u="none" strike="noStrike" dirty="0">
                          <a:solidFill>
                            <a:srgbClr val="000000"/>
                          </a:solidFill>
                          <a:effectLst/>
                          <a:latin typeface="Meiryo UI" panose="020B0604030504040204" pitchFamily="50" charset="-128"/>
                          <a:ea typeface="Meiryo UI" panose="020B0604030504040204" pitchFamily="50" charset="-128"/>
                        </a:rPr>
                        <a:t>空気比が適切（概ね</a:t>
                      </a:r>
                      <a:r>
                        <a:rPr lang="en-US" altLang="ja-JP" sz="1400" b="0" i="0" u="none" strike="noStrike" dirty="0">
                          <a:solidFill>
                            <a:srgbClr val="000000"/>
                          </a:solidFill>
                          <a:effectLst/>
                          <a:latin typeface="Meiryo UI" panose="020B0604030504040204" pitchFamily="50" charset="-128"/>
                          <a:ea typeface="Meiryo UI" panose="020B0604030504040204" pitchFamily="50" charset="-128"/>
                        </a:rPr>
                        <a:t>1.2</a:t>
                      </a:r>
                      <a:r>
                        <a:rPr lang="ja-JP" altLang="en-US" sz="1400" b="0" i="0" u="none" strike="noStrike" dirty="0">
                          <a:solidFill>
                            <a:srgbClr val="000000"/>
                          </a:solidFill>
                          <a:effectLst/>
                          <a:latin typeface="Meiryo UI" panose="020B0604030504040204" pitchFamily="50" charset="-128"/>
                          <a:ea typeface="Meiryo UI" panose="020B0604030504040204" pitchFamily="50" charset="-128"/>
                        </a:rPr>
                        <a:t>～</a:t>
                      </a:r>
                      <a:r>
                        <a:rPr lang="en-US" altLang="ja-JP" sz="1400" b="0" i="0" u="none" strike="noStrike" dirty="0">
                          <a:solidFill>
                            <a:srgbClr val="000000"/>
                          </a:solidFill>
                          <a:effectLst/>
                          <a:latin typeface="Meiryo UI" panose="020B0604030504040204" pitchFamily="50" charset="-128"/>
                          <a:ea typeface="Meiryo UI" panose="020B0604030504040204" pitchFamily="50" charset="-128"/>
                        </a:rPr>
                        <a:t>1.3</a:t>
                      </a:r>
                      <a:r>
                        <a:rPr lang="ja-JP" altLang="en-US" sz="1400" b="0" i="0" u="none" strike="noStrike" dirty="0">
                          <a:solidFill>
                            <a:srgbClr val="000000"/>
                          </a:solidFill>
                          <a:effectLst/>
                          <a:latin typeface="Meiryo UI" panose="020B0604030504040204" pitchFamily="50" charset="-128"/>
                          <a:ea typeface="Meiryo UI" panose="020B0604030504040204" pitchFamily="50" charset="-128"/>
                        </a:rPr>
                        <a:t>）であること。ただし、メーカーからの見解書に、空気比の引き下げの限界が示されている場合は、その値を基準として取り扱うことができます。</a:t>
                      </a:r>
                    </a:p>
                  </a:txBody>
                  <a:tcPr marL="72000" marR="72000" marT="36000" marB="18000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019258344"/>
                  </a:ext>
                </a:extLst>
              </a:tr>
            </a:tbl>
          </a:graphicData>
        </a:graphic>
      </p:graphicFrame>
      <p:sp>
        <p:nvSpPr>
          <p:cNvPr id="6" name="テキスト ボックス 5">
            <a:extLst>
              <a:ext uri="{FF2B5EF4-FFF2-40B4-BE49-F238E27FC236}">
                <a16:creationId xmlns:a16="http://schemas.microsoft.com/office/drawing/2014/main" id="{2DA242A5-EF22-43F5-9FD4-1556E1B4F5A2}"/>
              </a:ext>
            </a:extLst>
          </p:cNvPr>
          <p:cNvSpPr txBox="1"/>
          <p:nvPr/>
        </p:nvSpPr>
        <p:spPr>
          <a:xfrm>
            <a:off x="4448" y="-1594"/>
            <a:ext cx="4572000" cy="368947"/>
          </a:xfrm>
          <a:prstGeom prst="rect">
            <a:avLst/>
          </a:prstGeom>
          <a:noFill/>
        </p:spPr>
        <p:txBody>
          <a:bodyPr wrap="square">
            <a:spAutoFit/>
          </a:bodyPr>
          <a:lstStyle/>
          <a:p>
            <a:pPr>
              <a:lnSpc>
                <a:spcPts val="2400"/>
              </a:lnSpc>
            </a:pPr>
            <a:r>
              <a:rPr lang="ja-JP" altLang="en-US" sz="18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４　重点対策の指定</a:t>
            </a:r>
          </a:p>
        </p:txBody>
      </p:sp>
    </p:spTree>
    <p:extLst>
      <p:ext uri="{BB962C8B-B14F-4D97-AF65-F5344CB8AC3E}">
        <p14:creationId xmlns:p14="http://schemas.microsoft.com/office/powerpoint/2010/main" val="118333250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fld id="{F0DA1747-7AE3-4485-B1CC-5CDDF653E874}" type="slidenum">
              <a:rPr kumimoji="1" lang="ja-JP" altLang="en-US" smtClean="0"/>
              <a:t>18</a:t>
            </a:fld>
            <a:endParaRPr kumimoji="1" lang="ja-JP" altLang="en-US"/>
          </a:p>
        </p:txBody>
      </p:sp>
      <p:graphicFrame>
        <p:nvGraphicFramePr>
          <p:cNvPr id="3" name="表 2"/>
          <p:cNvGraphicFramePr>
            <a:graphicFrameLocks noGrp="1"/>
          </p:cNvGraphicFramePr>
          <p:nvPr>
            <p:extLst>
              <p:ext uri="{D42A27DB-BD31-4B8C-83A1-F6EECF244321}">
                <p14:modId xmlns:p14="http://schemas.microsoft.com/office/powerpoint/2010/main" val="708784544"/>
              </p:ext>
            </p:extLst>
          </p:nvPr>
        </p:nvGraphicFramePr>
        <p:xfrm>
          <a:off x="252000" y="540000"/>
          <a:ext cx="8640964" cy="3581035"/>
        </p:xfrm>
        <a:graphic>
          <a:graphicData uri="http://schemas.openxmlformats.org/drawingml/2006/table">
            <a:tbl>
              <a:tblPr/>
              <a:tblGrid>
                <a:gridCol w="274861">
                  <a:extLst>
                    <a:ext uri="{9D8B030D-6E8A-4147-A177-3AD203B41FA5}">
                      <a16:colId xmlns:a16="http://schemas.microsoft.com/office/drawing/2014/main" val="3243676774"/>
                    </a:ext>
                  </a:extLst>
                </a:gridCol>
                <a:gridCol w="8366103">
                  <a:extLst>
                    <a:ext uri="{9D8B030D-6E8A-4147-A177-3AD203B41FA5}">
                      <a16:colId xmlns:a16="http://schemas.microsoft.com/office/drawing/2014/main" val="2267950871"/>
                    </a:ext>
                  </a:extLst>
                </a:gridCol>
              </a:tblGrid>
              <a:tr h="323636">
                <a:tc gridSpan="2">
                  <a:txBody>
                    <a:bodyPr/>
                    <a:lstStyle/>
                    <a:p>
                      <a:pPr algn="l" fontAlgn="ctr"/>
                      <a:r>
                        <a:rPr lang="ja-JP" altLang="en-US" sz="1500" b="0" i="0" u="none" strike="noStrike" dirty="0">
                          <a:solidFill>
                            <a:srgbClr val="000000"/>
                          </a:solidFill>
                          <a:effectLst/>
                          <a:latin typeface="Meiryo UI" panose="020B0604030504040204" pitchFamily="50" charset="-128"/>
                          <a:ea typeface="Meiryo UI" panose="020B0604030504040204" pitchFamily="50" charset="-128"/>
                        </a:rPr>
                        <a:t>７　ボイラーの適正管理（給湯設備、空調設備は除く）　</a:t>
                      </a:r>
                      <a:r>
                        <a:rPr lang="en-US" altLang="ja-JP" sz="1500" b="0" i="0" u="none" strike="noStrike" dirty="0">
                          <a:solidFill>
                            <a:srgbClr val="000000"/>
                          </a:solidFill>
                          <a:effectLst/>
                          <a:latin typeface="Meiryo UI" panose="020B0604030504040204" pitchFamily="50" charset="-128"/>
                          <a:ea typeface="Meiryo UI" panose="020B0604030504040204" pitchFamily="50" charset="-128"/>
                        </a:rPr>
                        <a:t>※5,6</a:t>
                      </a:r>
                    </a:p>
                  </a:txBody>
                  <a:tcPr marL="108000" marR="0" marT="36000" marB="36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F0"/>
                    </a:solidFill>
                  </a:tcPr>
                </a:tc>
                <a:tc hMerge="1">
                  <a:txBody>
                    <a:bodyPr/>
                    <a:lstStyle/>
                    <a:p>
                      <a:endParaRPr kumimoji="1" lang="ja-JP" altLang="en-US"/>
                    </a:p>
                  </a:txBody>
                  <a:tcPr/>
                </a:tc>
                <a:extLst>
                  <a:ext uri="{0D108BD9-81ED-4DB2-BD59-A6C34878D82A}">
                    <a16:rowId xmlns:a16="http://schemas.microsoft.com/office/drawing/2014/main" val="3365087844"/>
                  </a:ext>
                </a:extLst>
              </a:tr>
              <a:tr h="996360">
                <a:tc>
                  <a:txBody>
                    <a:bodyPr/>
                    <a:lstStyle/>
                    <a:p>
                      <a:pPr algn="ctr" fontAlgn="ctr"/>
                      <a:r>
                        <a:rPr lang="ja-JP" altLang="en-US" sz="1400" b="0" i="0" u="none" strike="noStrike">
                          <a:solidFill>
                            <a:srgbClr val="000000"/>
                          </a:solidFill>
                          <a:effectLst/>
                          <a:latin typeface="Meiryo UI" panose="020B0604030504040204" pitchFamily="50" charset="-128"/>
                          <a:ea typeface="Meiryo UI" panose="020B0604030504040204" pitchFamily="50" charset="-128"/>
                        </a:rPr>
                        <a:t>解説</a:t>
                      </a:r>
                    </a:p>
                  </a:txBody>
                  <a:tcPr marL="8870" marR="8870" marT="8870" marB="0" vert="eaVert"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ja-JP" altLang="en-US" sz="1400" b="0" i="0" u="none" strike="noStrike" dirty="0">
                          <a:solidFill>
                            <a:srgbClr val="000000"/>
                          </a:solidFill>
                          <a:effectLst/>
                          <a:latin typeface="Meiryo UI" panose="020B0604030504040204" pitchFamily="50" charset="-128"/>
                          <a:ea typeface="Meiryo UI" panose="020B0604030504040204" pitchFamily="50" charset="-128"/>
                        </a:rPr>
                        <a:t>　ボイラーはエネルギー使用量が大きい設備なので、特に省エネには大きく影響します</a:t>
                      </a:r>
                      <a:r>
                        <a:rPr lang="ja-JP" altLang="en-US" sz="1400" b="0" i="0" u="none" strike="noStrike" dirty="0">
                          <a:solidFill>
                            <a:schemeClr val="tx1"/>
                          </a:solidFill>
                          <a:effectLst/>
                          <a:latin typeface="Meiryo UI" panose="020B0604030504040204" pitchFamily="50" charset="-128"/>
                          <a:ea typeface="Meiryo UI" panose="020B0604030504040204" pitchFamily="50" charset="-128"/>
                        </a:rPr>
                        <a:t>。ボイラー自体の効率とボイラーがその効率を発揮して運転できるように運用することが必要となってきます。目的にあった温度とすることはいうまでもありませんが、ボイラにかかる負担は、季節、曜日、一日のうちの時間帯などにより変動し一定しないため、その運用が効率のカギを握ることになります。</a:t>
                      </a:r>
                    </a:p>
                  </a:txBody>
                  <a:tcPr marL="36000" marR="36000" marT="36000" marB="3600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754815402"/>
                  </a:ext>
                </a:extLst>
              </a:tr>
              <a:tr h="307228">
                <a:tc rowSpan="6">
                  <a:txBody>
                    <a:bodyPr/>
                    <a:lstStyle/>
                    <a:p>
                      <a:pPr algn="ctr" fontAlgn="ctr"/>
                      <a:r>
                        <a:rPr lang="ja-JP" altLang="en-US" sz="1400" b="0" i="0" u="none" strike="noStrike" dirty="0">
                          <a:solidFill>
                            <a:srgbClr val="000000"/>
                          </a:solidFill>
                          <a:effectLst/>
                          <a:latin typeface="Meiryo UI" panose="020B0604030504040204" pitchFamily="50" charset="-128"/>
                          <a:ea typeface="Meiryo UI" panose="020B0604030504040204" pitchFamily="50" charset="-128"/>
                        </a:rPr>
                        <a:t>判断基準</a:t>
                      </a:r>
                    </a:p>
                  </a:txBody>
                  <a:tcPr marL="8870" marR="8870" marT="8870" marB="0" vert="eaVert"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ja-JP" altLang="en-US" sz="1400" b="0" i="0" u="none" strike="noStrike" dirty="0">
                          <a:solidFill>
                            <a:srgbClr val="000000"/>
                          </a:solidFill>
                          <a:effectLst/>
                          <a:latin typeface="Meiryo UI" panose="020B0604030504040204" pitchFamily="50" charset="-128"/>
                          <a:ea typeface="Meiryo UI" panose="020B0604030504040204" pitchFamily="50" charset="-128"/>
                        </a:rPr>
                        <a:t>①　空気比を確認し適正に管理していますか。</a:t>
                      </a:r>
                    </a:p>
                  </a:txBody>
                  <a:tcPr marL="72000" marR="72000" marT="36000" marB="3600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66FFFF"/>
                    </a:solidFill>
                  </a:tcPr>
                </a:tc>
                <a:extLst>
                  <a:ext uri="{0D108BD9-81ED-4DB2-BD59-A6C34878D82A}">
                    <a16:rowId xmlns:a16="http://schemas.microsoft.com/office/drawing/2014/main" val="180698804"/>
                  </a:ext>
                </a:extLst>
              </a:tr>
              <a:tr h="517056">
                <a:tc vMerge="1">
                  <a:txBody>
                    <a:bodyPr/>
                    <a:lstStyle/>
                    <a:p>
                      <a:endParaRPr kumimoji="1" lang="ja-JP" altLang="en-US"/>
                    </a:p>
                  </a:txBody>
                  <a:tcPr/>
                </a:tc>
                <a:tc>
                  <a:txBody>
                    <a:bodyPr/>
                    <a:lstStyle/>
                    <a:p>
                      <a:pPr algn="l" fontAlgn="t"/>
                      <a:r>
                        <a:rPr lang="en-US" altLang="ja-JP" sz="1400" b="0" i="0" u="none" strike="noStrike" dirty="0">
                          <a:solidFill>
                            <a:srgbClr val="000000"/>
                          </a:solidFill>
                          <a:effectLst/>
                          <a:latin typeface="Meiryo UI" panose="020B0604030504040204" pitchFamily="50" charset="-128"/>
                          <a:ea typeface="Meiryo UI" panose="020B0604030504040204" pitchFamily="50" charset="-128"/>
                        </a:rPr>
                        <a:t>【</a:t>
                      </a:r>
                      <a:r>
                        <a:rPr lang="ja-JP" altLang="en-US" sz="1400" b="0" i="0" u="none" strike="noStrike" dirty="0">
                          <a:solidFill>
                            <a:srgbClr val="000000"/>
                          </a:solidFill>
                          <a:effectLst/>
                          <a:latin typeface="Meiryo UI" panose="020B0604030504040204" pitchFamily="50" charset="-128"/>
                          <a:ea typeface="Meiryo UI" panose="020B0604030504040204" pitchFamily="50" charset="-128"/>
                        </a:rPr>
                        <a:t>補足</a:t>
                      </a:r>
                      <a:r>
                        <a:rPr lang="en-US" altLang="ja-JP" sz="1400" b="0" i="0" u="none" strike="noStrike" dirty="0">
                          <a:solidFill>
                            <a:srgbClr val="000000"/>
                          </a:solidFill>
                          <a:effectLst/>
                          <a:latin typeface="Meiryo UI" panose="020B0604030504040204" pitchFamily="50" charset="-128"/>
                          <a:ea typeface="Meiryo UI" panose="020B0604030504040204" pitchFamily="50" charset="-128"/>
                        </a:rPr>
                        <a:t>】</a:t>
                      </a:r>
                      <a:r>
                        <a:rPr lang="ja-JP" altLang="en-US" sz="1400" b="0" i="0" u="none" strike="noStrike" dirty="0">
                          <a:solidFill>
                            <a:srgbClr val="000000"/>
                          </a:solidFill>
                          <a:effectLst/>
                          <a:latin typeface="Meiryo UI" panose="020B0604030504040204" pitchFamily="50" charset="-128"/>
                          <a:ea typeface="Meiryo UI" panose="020B0604030504040204" pitchFamily="50" charset="-128"/>
                        </a:rPr>
                        <a:t>空気比＝</a:t>
                      </a:r>
                      <a:r>
                        <a:rPr lang="en-US" altLang="ja-JP" sz="1400" b="0" i="0" u="none" strike="noStrike" dirty="0">
                          <a:solidFill>
                            <a:srgbClr val="000000"/>
                          </a:solidFill>
                          <a:effectLst/>
                          <a:latin typeface="Meiryo UI" panose="020B0604030504040204" pitchFamily="50" charset="-128"/>
                          <a:ea typeface="Meiryo UI" panose="020B0604030504040204" pitchFamily="50" charset="-128"/>
                        </a:rPr>
                        <a:t>21÷</a:t>
                      </a:r>
                      <a:r>
                        <a:rPr lang="ja-JP" altLang="en-US" sz="1400" b="0" i="0" u="none" strike="noStrike" dirty="0">
                          <a:solidFill>
                            <a:srgbClr val="000000"/>
                          </a:solidFill>
                          <a:effectLst/>
                          <a:latin typeface="Meiryo UI" panose="020B0604030504040204" pitchFamily="50" charset="-128"/>
                          <a:ea typeface="Meiryo UI" panose="020B0604030504040204" pitchFamily="50" charset="-128"/>
                        </a:rPr>
                        <a:t>（</a:t>
                      </a:r>
                      <a:r>
                        <a:rPr lang="en-US" altLang="ja-JP" sz="1400" b="0" i="0" u="none" strike="noStrike" dirty="0">
                          <a:solidFill>
                            <a:srgbClr val="000000"/>
                          </a:solidFill>
                          <a:effectLst/>
                          <a:latin typeface="Meiryo UI" panose="020B0604030504040204" pitchFamily="50" charset="-128"/>
                          <a:ea typeface="Meiryo UI" panose="020B0604030504040204" pitchFamily="50" charset="-128"/>
                        </a:rPr>
                        <a:t>21</a:t>
                      </a:r>
                      <a:r>
                        <a:rPr lang="ja-JP" altLang="en-US" sz="1400" b="0" i="0" u="none" strike="noStrike" dirty="0">
                          <a:solidFill>
                            <a:srgbClr val="000000"/>
                          </a:solidFill>
                          <a:effectLst/>
                          <a:latin typeface="Meiryo UI" panose="020B0604030504040204" pitchFamily="50" charset="-128"/>
                          <a:ea typeface="Meiryo UI" panose="020B0604030504040204" pitchFamily="50" charset="-128"/>
                        </a:rPr>
                        <a:t>－排ガスの酸素濃度％）　空気比が適切（概ね</a:t>
                      </a:r>
                      <a:r>
                        <a:rPr lang="en-US" altLang="ja-JP" sz="1400" b="0" i="0" u="none" strike="noStrike" dirty="0">
                          <a:solidFill>
                            <a:srgbClr val="000000"/>
                          </a:solidFill>
                          <a:effectLst/>
                          <a:latin typeface="Meiryo UI" panose="020B0604030504040204" pitchFamily="50" charset="-128"/>
                          <a:ea typeface="Meiryo UI" panose="020B0604030504040204" pitchFamily="50" charset="-128"/>
                        </a:rPr>
                        <a:t>1.2</a:t>
                      </a:r>
                      <a:r>
                        <a:rPr lang="ja-JP" altLang="en-US" sz="1400" b="0" i="0" u="none" strike="noStrike" dirty="0">
                          <a:solidFill>
                            <a:srgbClr val="000000"/>
                          </a:solidFill>
                          <a:effectLst/>
                          <a:latin typeface="Meiryo UI" panose="020B0604030504040204" pitchFamily="50" charset="-128"/>
                          <a:ea typeface="Meiryo UI" panose="020B0604030504040204" pitchFamily="50" charset="-128"/>
                        </a:rPr>
                        <a:t>～</a:t>
                      </a:r>
                      <a:r>
                        <a:rPr lang="en-US" altLang="ja-JP" sz="1400" b="0" i="0" u="none" strike="noStrike" dirty="0">
                          <a:solidFill>
                            <a:srgbClr val="000000"/>
                          </a:solidFill>
                          <a:effectLst/>
                          <a:latin typeface="Meiryo UI" panose="020B0604030504040204" pitchFamily="50" charset="-128"/>
                          <a:ea typeface="Meiryo UI" panose="020B0604030504040204" pitchFamily="50" charset="-128"/>
                        </a:rPr>
                        <a:t>1.3</a:t>
                      </a:r>
                      <a:r>
                        <a:rPr lang="ja-JP" altLang="en-US" sz="1400" b="0" i="0" u="none" strike="noStrike" dirty="0">
                          <a:solidFill>
                            <a:srgbClr val="000000"/>
                          </a:solidFill>
                          <a:effectLst/>
                          <a:latin typeface="Meiryo UI" panose="020B0604030504040204" pitchFamily="50" charset="-128"/>
                          <a:ea typeface="Meiryo UI" panose="020B0604030504040204" pitchFamily="50" charset="-128"/>
                        </a:rPr>
                        <a:t>）であること。ただし、メーカーからの見解書に、空気比の引き下げの限界が示されている場合は、その値を基準として取り扱うことができます。</a:t>
                      </a:r>
                    </a:p>
                  </a:txBody>
                  <a:tcPr marL="72000" marR="72000" marT="36000" marB="3600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043171073"/>
                  </a:ext>
                </a:extLst>
              </a:tr>
              <a:tr h="0">
                <a:tc vMerge="1">
                  <a:txBody>
                    <a:bodyPr/>
                    <a:lstStyle/>
                    <a:p>
                      <a:endParaRPr kumimoji="1" lang="ja-JP" altLang="en-US"/>
                    </a:p>
                  </a:txBody>
                  <a:tcPr/>
                </a:tc>
                <a:tc>
                  <a:txBody>
                    <a:bodyPr/>
                    <a:lstStyle/>
                    <a:p>
                      <a:pPr algn="l" fontAlgn="t"/>
                      <a:r>
                        <a:rPr lang="ja-JP" altLang="en-US" sz="1400" b="0" i="0" u="none" strike="noStrike" dirty="0">
                          <a:solidFill>
                            <a:srgbClr val="000000"/>
                          </a:solidFill>
                          <a:effectLst/>
                          <a:latin typeface="Meiryo UI" panose="020B0604030504040204" pitchFamily="50" charset="-128"/>
                          <a:ea typeface="Meiryo UI" panose="020B0604030504040204" pitchFamily="50" charset="-128"/>
                        </a:rPr>
                        <a:t>②　ボイラー運転スケジュール・圧力・温度を確認し適正に管理していますか。</a:t>
                      </a:r>
                    </a:p>
                  </a:txBody>
                  <a:tcPr marL="72000" marR="72000" marT="36000" marB="3600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66FFFF"/>
                    </a:solidFill>
                  </a:tcPr>
                </a:tc>
                <a:extLst>
                  <a:ext uri="{0D108BD9-81ED-4DB2-BD59-A6C34878D82A}">
                    <a16:rowId xmlns:a16="http://schemas.microsoft.com/office/drawing/2014/main" val="2896110465"/>
                  </a:ext>
                </a:extLst>
              </a:tr>
              <a:tr h="536939">
                <a:tc vMerge="1">
                  <a:txBody>
                    <a:bodyPr/>
                    <a:lstStyle/>
                    <a:p>
                      <a:endParaRPr kumimoji="1" lang="ja-JP" altLang="en-US"/>
                    </a:p>
                  </a:txBody>
                  <a:tcPr/>
                </a:tc>
                <a:tc>
                  <a:txBody>
                    <a:bodyPr/>
                    <a:lstStyle/>
                    <a:p>
                      <a:pPr algn="l" fontAlgn="t"/>
                      <a:r>
                        <a:rPr lang="en-US" altLang="ja-JP" sz="1400" b="0" i="0" u="none" strike="noStrike" dirty="0">
                          <a:solidFill>
                            <a:srgbClr val="000000"/>
                          </a:solidFill>
                          <a:effectLst/>
                          <a:latin typeface="Meiryo UI" panose="020B0604030504040204" pitchFamily="50" charset="-128"/>
                          <a:ea typeface="Meiryo UI" panose="020B0604030504040204" pitchFamily="50" charset="-128"/>
                        </a:rPr>
                        <a:t>【</a:t>
                      </a:r>
                      <a:r>
                        <a:rPr lang="ja-JP" altLang="en-US" sz="1400" b="0" i="0" u="none" strike="noStrike" dirty="0">
                          <a:solidFill>
                            <a:srgbClr val="000000"/>
                          </a:solidFill>
                          <a:effectLst/>
                          <a:latin typeface="Meiryo UI" panose="020B0604030504040204" pitchFamily="50" charset="-128"/>
                          <a:ea typeface="Meiryo UI" panose="020B0604030504040204" pitchFamily="50" charset="-128"/>
                        </a:rPr>
                        <a:t>補足</a:t>
                      </a:r>
                      <a:r>
                        <a:rPr lang="en-US" altLang="ja-JP" sz="1400" b="0" i="0" u="none" strike="noStrike" dirty="0">
                          <a:solidFill>
                            <a:srgbClr val="000000"/>
                          </a:solidFill>
                          <a:effectLst/>
                          <a:latin typeface="Meiryo UI" panose="020B0604030504040204" pitchFamily="50" charset="-128"/>
                          <a:ea typeface="Meiryo UI" panose="020B0604030504040204" pitchFamily="50" charset="-128"/>
                        </a:rPr>
                        <a:t>】</a:t>
                      </a:r>
                      <a:r>
                        <a:rPr lang="ja-JP" altLang="en-US" sz="1400" b="0" i="0" u="none" strike="noStrike" dirty="0">
                          <a:solidFill>
                            <a:srgbClr val="000000"/>
                          </a:solidFill>
                          <a:effectLst/>
                          <a:latin typeface="Meiryo UI" panose="020B0604030504040204" pitchFamily="50" charset="-128"/>
                          <a:ea typeface="Meiryo UI" panose="020B0604030504040204" pitchFamily="50" charset="-128"/>
                        </a:rPr>
                        <a:t>不要な運転台数（過剰な並列運転）がないこと、使用目的に応じた圧力・温度となって</a:t>
                      </a:r>
                      <a:r>
                        <a:rPr lang="ja-JP" altLang="en-US" sz="1400" b="0" i="0" u="none" strike="noStrike" dirty="0">
                          <a:solidFill>
                            <a:schemeClr val="tx1"/>
                          </a:solidFill>
                          <a:effectLst/>
                          <a:latin typeface="Meiryo UI" panose="020B0604030504040204" pitchFamily="50" charset="-128"/>
                          <a:ea typeface="Meiryo UI" panose="020B0604030504040204" pitchFamily="50" charset="-128"/>
                        </a:rPr>
                        <a:t>いることを定期的に運転記録などで確認してください。また、メーカー</a:t>
                      </a:r>
                      <a:r>
                        <a:rPr lang="ja-JP" altLang="en-US" sz="1400" b="0" i="0" u="none" strike="noStrike" baseline="0" dirty="0">
                          <a:solidFill>
                            <a:schemeClr val="tx1"/>
                          </a:solidFill>
                          <a:effectLst/>
                          <a:latin typeface="Meiryo UI" panose="020B0604030504040204" pitchFamily="50" charset="-128"/>
                          <a:ea typeface="Meiryo UI" panose="020B0604030504040204" pitchFamily="50" charset="-128"/>
                        </a:rPr>
                        <a:t>など</a:t>
                      </a:r>
                      <a:r>
                        <a:rPr lang="ja-JP" altLang="en-US" sz="1400" b="0" i="0" u="none" strike="noStrike" dirty="0">
                          <a:solidFill>
                            <a:schemeClr val="tx1"/>
                          </a:solidFill>
                          <a:effectLst/>
                          <a:latin typeface="Meiryo UI" panose="020B0604030504040204" pitchFamily="50" charset="-128"/>
                          <a:ea typeface="Meiryo UI" panose="020B0604030504040204" pitchFamily="50" charset="-128"/>
                        </a:rPr>
                        <a:t>により示された正常範囲値などが確認できること。</a:t>
                      </a:r>
                    </a:p>
                  </a:txBody>
                  <a:tcPr marL="72000" marR="72000" marT="36000" marB="3600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631182665"/>
                  </a:ext>
                </a:extLst>
              </a:tr>
              <a:tr h="307228">
                <a:tc vMerge="1">
                  <a:txBody>
                    <a:bodyPr/>
                    <a:lstStyle/>
                    <a:p>
                      <a:endParaRPr kumimoji="1" lang="ja-JP" altLang="en-US"/>
                    </a:p>
                  </a:txBody>
                  <a:tcPr/>
                </a:tc>
                <a:tc>
                  <a:txBody>
                    <a:bodyPr/>
                    <a:lstStyle/>
                    <a:p>
                      <a:pPr algn="l" fontAlgn="t"/>
                      <a:r>
                        <a:rPr lang="ja-JP" altLang="en-US" sz="1400" b="0" i="0" u="none" strike="noStrike" dirty="0">
                          <a:solidFill>
                            <a:srgbClr val="000000"/>
                          </a:solidFill>
                          <a:effectLst/>
                          <a:latin typeface="Meiryo UI" panose="020B0604030504040204" pitchFamily="50" charset="-128"/>
                          <a:ea typeface="Meiryo UI" panose="020B0604030504040204" pitchFamily="50" charset="-128"/>
                        </a:rPr>
                        <a:t>③　蒸気漏れや、保温対策未実施・劣化箇所を確認及び改修していますか。</a:t>
                      </a:r>
                    </a:p>
                  </a:txBody>
                  <a:tcPr marL="72000" marR="72000" marT="36000" marB="3600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66FFFF"/>
                    </a:solidFill>
                  </a:tcPr>
                </a:tc>
                <a:extLst>
                  <a:ext uri="{0D108BD9-81ED-4DB2-BD59-A6C34878D82A}">
                    <a16:rowId xmlns:a16="http://schemas.microsoft.com/office/drawing/2014/main" val="2622169046"/>
                  </a:ext>
                </a:extLst>
              </a:tr>
              <a:tr h="307228">
                <a:tc vMerge="1">
                  <a:txBody>
                    <a:bodyPr/>
                    <a:lstStyle/>
                    <a:p>
                      <a:endParaRPr kumimoji="1" lang="ja-JP" altLang="en-US"/>
                    </a:p>
                  </a:txBody>
                  <a:tcPr/>
                </a:tc>
                <a:tc>
                  <a:txBody>
                    <a:bodyPr/>
                    <a:lstStyle/>
                    <a:p>
                      <a:pPr algn="l" fontAlgn="t"/>
                      <a:r>
                        <a:rPr lang="en-US" altLang="ja-JP" sz="1400" b="0" i="0" u="none" strike="noStrike" dirty="0">
                          <a:solidFill>
                            <a:srgbClr val="000000"/>
                          </a:solidFill>
                          <a:effectLst/>
                          <a:latin typeface="Meiryo UI" panose="020B0604030504040204" pitchFamily="50" charset="-128"/>
                          <a:ea typeface="Meiryo UI" panose="020B0604030504040204" pitchFamily="50" charset="-128"/>
                        </a:rPr>
                        <a:t>【</a:t>
                      </a:r>
                      <a:r>
                        <a:rPr lang="ja-JP" altLang="en-US" sz="1400" b="0" i="0" u="none" strike="noStrike" dirty="0">
                          <a:solidFill>
                            <a:srgbClr val="000000"/>
                          </a:solidFill>
                          <a:effectLst/>
                          <a:latin typeface="Meiryo UI" panose="020B0604030504040204" pitchFamily="50" charset="-128"/>
                          <a:ea typeface="Meiryo UI" panose="020B0604030504040204" pitchFamily="50" charset="-128"/>
                        </a:rPr>
                        <a:t>補足</a:t>
                      </a:r>
                      <a:r>
                        <a:rPr lang="en-US" altLang="ja-JP" sz="1400" b="0" i="0" u="none" strike="noStrike" dirty="0">
                          <a:solidFill>
                            <a:srgbClr val="000000"/>
                          </a:solidFill>
                          <a:effectLst/>
                          <a:latin typeface="Meiryo UI" panose="020B0604030504040204" pitchFamily="50" charset="-128"/>
                          <a:ea typeface="Meiryo UI" panose="020B0604030504040204" pitchFamily="50" charset="-128"/>
                        </a:rPr>
                        <a:t>】</a:t>
                      </a:r>
                      <a:r>
                        <a:rPr lang="ja-JP" altLang="en-US" sz="1400" b="0" i="0" u="none" strike="noStrike" dirty="0">
                          <a:solidFill>
                            <a:srgbClr val="000000"/>
                          </a:solidFill>
                          <a:effectLst/>
                          <a:latin typeface="Meiryo UI" panose="020B0604030504040204" pitchFamily="50" charset="-128"/>
                          <a:ea typeface="Meiryo UI" panose="020B0604030504040204" pitchFamily="50" charset="-128"/>
                        </a:rPr>
                        <a:t>点検記録表や目視で</a:t>
                      </a:r>
                      <a:r>
                        <a:rPr lang="ja-JP" altLang="en-US" sz="1400" b="0" i="0" u="none" strike="noStrike" dirty="0">
                          <a:solidFill>
                            <a:schemeClr val="tx1"/>
                          </a:solidFill>
                          <a:effectLst/>
                          <a:latin typeface="Meiryo UI" panose="020B0604030504040204" pitchFamily="50" charset="-128"/>
                          <a:ea typeface="Meiryo UI" panose="020B0604030504040204" pitchFamily="50" charset="-128"/>
                        </a:rPr>
                        <a:t>確認してください。</a:t>
                      </a:r>
                    </a:p>
                  </a:txBody>
                  <a:tcPr marL="72000" marR="72000" marT="36000" marB="3600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81488179"/>
                  </a:ext>
                </a:extLst>
              </a:tr>
            </a:tbl>
          </a:graphicData>
        </a:graphic>
      </p:graphicFrame>
      <p:graphicFrame>
        <p:nvGraphicFramePr>
          <p:cNvPr id="4" name="表 3"/>
          <p:cNvGraphicFramePr>
            <a:graphicFrameLocks noGrp="1"/>
          </p:cNvGraphicFramePr>
          <p:nvPr>
            <p:extLst>
              <p:ext uri="{D42A27DB-BD31-4B8C-83A1-F6EECF244321}">
                <p14:modId xmlns:p14="http://schemas.microsoft.com/office/powerpoint/2010/main" val="2238430911"/>
              </p:ext>
            </p:extLst>
          </p:nvPr>
        </p:nvGraphicFramePr>
        <p:xfrm>
          <a:off x="252000" y="4292088"/>
          <a:ext cx="8627791" cy="2341268"/>
        </p:xfrm>
        <a:graphic>
          <a:graphicData uri="http://schemas.openxmlformats.org/drawingml/2006/table">
            <a:tbl>
              <a:tblPr/>
              <a:tblGrid>
                <a:gridCol w="274861">
                  <a:extLst>
                    <a:ext uri="{9D8B030D-6E8A-4147-A177-3AD203B41FA5}">
                      <a16:colId xmlns:a16="http://schemas.microsoft.com/office/drawing/2014/main" val="1902709256"/>
                    </a:ext>
                  </a:extLst>
                </a:gridCol>
                <a:gridCol w="8352930">
                  <a:extLst>
                    <a:ext uri="{9D8B030D-6E8A-4147-A177-3AD203B41FA5}">
                      <a16:colId xmlns:a16="http://schemas.microsoft.com/office/drawing/2014/main" val="2878357946"/>
                    </a:ext>
                  </a:extLst>
                </a:gridCol>
              </a:tblGrid>
              <a:tr h="306658">
                <a:tc gridSpan="2">
                  <a:txBody>
                    <a:bodyPr/>
                    <a:lstStyle/>
                    <a:p>
                      <a:pPr algn="l" fontAlgn="ctr"/>
                      <a:r>
                        <a:rPr lang="ja-JP" altLang="en-US" sz="1400" b="0" i="0" u="none" strike="noStrike" dirty="0">
                          <a:solidFill>
                            <a:srgbClr val="000000"/>
                          </a:solidFill>
                          <a:effectLst/>
                          <a:latin typeface="Meiryo UI" panose="020B0604030504040204" pitchFamily="50" charset="-128"/>
                          <a:ea typeface="Meiryo UI" panose="020B0604030504040204" pitchFamily="50" charset="-128"/>
                        </a:rPr>
                        <a:t>８　ポンプの適正管理　</a:t>
                      </a:r>
                      <a:r>
                        <a:rPr lang="en-US" altLang="ja-JP" sz="1400" b="0" i="0" u="none" strike="noStrike" dirty="0">
                          <a:solidFill>
                            <a:srgbClr val="000000"/>
                          </a:solidFill>
                          <a:effectLst/>
                          <a:latin typeface="Meiryo UI" panose="020B0604030504040204" pitchFamily="50" charset="-128"/>
                          <a:ea typeface="Meiryo UI" panose="020B0604030504040204" pitchFamily="50" charset="-128"/>
                        </a:rPr>
                        <a:t>※2,5,6</a:t>
                      </a:r>
                    </a:p>
                  </a:txBody>
                  <a:tcPr marL="108000" marR="0" marT="36000" marB="36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F0"/>
                    </a:solidFill>
                  </a:tcPr>
                </a:tc>
                <a:tc hMerge="1">
                  <a:txBody>
                    <a:bodyPr/>
                    <a:lstStyle/>
                    <a:p>
                      <a:endParaRPr kumimoji="1" lang="ja-JP" altLang="en-US"/>
                    </a:p>
                  </a:txBody>
                  <a:tcPr/>
                </a:tc>
                <a:extLst>
                  <a:ext uri="{0D108BD9-81ED-4DB2-BD59-A6C34878D82A}">
                    <a16:rowId xmlns:a16="http://schemas.microsoft.com/office/drawing/2014/main" val="4122384513"/>
                  </a:ext>
                </a:extLst>
              </a:tr>
              <a:tr h="765225">
                <a:tc>
                  <a:txBody>
                    <a:bodyPr/>
                    <a:lstStyle/>
                    <a:p>
                      <a:pPr algn="ctr" fontAlgn="ctr"/>
                      <a:r>
                        <a:rPr lang="ja-JP" altLang="en-US" sz="1400" b="0" i="0" u="none" strike="noStrike">
                          <a:solidFill>
                            <a:srgbClr val="000000"/>
                          </a:solidFill>
                          <a:effectLst/>
                          <a:latin typeface="Meiryo UI" panose="020B0604030504040204" pitchFamily="50" charset="-128"/>
                          <a:ea typeface="Meiryo UI" panose="020B0604030504040204" pitchFamily="50" charset="-128"/>
                        </a:rPr>
                        <a:t>解説</a:t>
                      </a:r>
                    </a:p>
                  </a:txBody>
                  <a:tcPr marL="9310" marR="9310" marT="9310" marB="0" vert="eaVert"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ja-JP" altLang="en-US" sz="1400" b="0" i="0" u="none" strike="noStrike" dirty="0">
                          <a:solidFill>
                            <a:srgbClr val="000000"/>
                          </a:solidFill>
                          <a:effectLst/>
                          <a:latin typeface="Meiryo UI" panose="020B0604030504040204" pitchFamily="50" charset="-128"/>
                          <a:ea typeface="Meiryo UI" panose="020B0604030504040204" pitchFamily="50" charset="-128"/>
                        </a:rPr>
                        <a:t>　流量の最小化を図ることによって、電力使用量を削減することができます。例えば、必要に応じた間欠運転や休日・夜間の流量調整で消費を抑えることが考えられます。また、流量調整をバルブ式からインバーター制御に変えることで大きな省エネ効果が期待できます。</a:t>
                      </a:r>
                    </a:p>
                  </a:txBody>
                  <a:tcPr marL="36000" marR="36000" marT="36000" marB="3600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955466659"/>
                  </a:ext>
                </a:extLst>
              </a:tr>
              <a:tr h="306658">
                <a:tc rowSpan="4">
                  <a:txBody>
                    <a:bodyPr/>
                    <a:lstStyle/>
                    <a:p>
                      <a:pPr algn="ctr" fontAlgn="ctr"/>
                      <a:r>
                        <a:rPr lang="ja-JP" altLang="en-US" sz="1400" b="0" i="0" u="none" strike="noStrike" dirty="0">
                          <a:solidFill>
                            <a:srgbClr val="000000"/>
                          </a:solidFill>
                          <a:effectLst/>
                          <a:latin typeface="Meiryo UI" panose="020B0604030504040204" pitchFamily="50" charset="-128"/>
                          <a:ea typeface="Meiryo UI" panose="020B0604030504040204" pitchFamily="50" charset="-128"/>
                        </a:rPr>
                        <a:t>判断基準</a:t>
                      </a:r>
                    </a:p>
                  </a:txBody>
                  <a:tcPr marL="9310" marR="9310" marT="9310" marB="0" vert="eaVert"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ja-JP" altLang="en-US" sz="1400" b="0" i="0" u="none" strike="noStrike" dirty="0">
                          <a:solidFill>
                            <a:srgbClr val="000000"/>
                          </a:solidFill>
                          <a:effectLst/>
                          <a:latin typeface="Meiryo UI" panose="020B0604030504040204" pitchFamily="50" charset="-128"/>
                          <a:ea typeface="Meiryo UI" panose="020B0604030504040204" pitchFamily="50" charset="-128"/>
                        </a:rPr>
                        <a:t>①　搬送系統における流量の管理方法を定め適正に管理していますか。</a:t>
                      </a:r>
                    </a:p>
                  </a:txBody>
                  <a:tcPr marL="72000" marR="72000" marT="36000" marB="3600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66FFFF"/>
                    </a:solidFill>
                  </a:tcPr>
                </a:tc>
                <a:extLst>
                  <a:ext uri="{0D108BD9-81ED-4DB2-BD59-A6C34878D82A}">
                    <a16:rowId xmlns:a16="http://schemas.microsoft.com/office/drawing/2014/main" val="1920442882"/>
                  </a:ext>
                </a:extLst>
              </a:tr>
              <a:tr h="309529">
                <a:tc vMerge="1">
                  <a:txBody>
                    <a:bodyPr/>
                    <a:lstStyle/>
                    <a:p>
                      <a:endParaRPr kumimoji="1" lang="ja-JP" altLang="en-US"/>
                    </a:p>
                  </a:txBody>
                  <a:tcPr/>
                </a:tc>
                <a:tc>
                  <a:txBody>
                    <a:bodyPr/>
                    <a:lstStyle/>
                    <a:p>
                      <a:pPr algn="l" fontAlgn="t"/>
                      <a:r>
                        <a:rPr lang="en-US" altLang="ja-JP" sz="1400" b="0" i="0" u="none" strike="noStrike" dirty="0">
                          <a:solidFill>
                            <a:srgbClr val="000000"/>
                          </a:solidFill>
                          <a:effectLst/>
                          <a:latin typeface="Meiryo UI" panose="020B0604030504040204" pitchFamily="50" charset="-128"/>
                          <a:ea typeface="Meiryo UI" panose="020B0604030504040204" pitchFamily="50" charset="-128"/>
                        </a:rPr>
                        <a:t>【</a:t>
                      </a:r>
                      <a:r>
                        <a:rPr lang="ja-JP" altLang="en-US" sz="1400" b="0" i="0" u="none" strike="noStrike" dirty="0">
                          <a:solidFill>
                            <a:srgbClr val="000000"/>
                          </a:solidFill>
                          <a:effectLst/>
                          <a:latin typeface="Meiryo UI" panose="020B0604030504040204" pitchFamily="50" charset="-128"/>
                          <a:ea typeface="Meiryo UI" panose="020B0604030504040204" pitchFamily="50" charset="-128"/>
                        </a:rPr>
                        <a:t>補足</a:t>
                      </a:r>
                      <a:r>
                        <a:rPr lang="en-US" altLang="ja-JP" sz="1400" b="0" i="0" u="none" strike="noStrike" dirty="0">
                          <a:solidFill>
                            <a:srgbClr val="000000"/>
                          </a:solidFill>
                          <a:effectLst/>
                          <a:latin typeface="Meiryo UI" panose="020B0604030504040204" pitchFamily="50" charset="-128"/>
                          <a:ea typeface="Meiryo UI" panose="020B0604030504040204" pitchFamily="50" charset="-128"/>
                        </a:rPr>
                        <a:t>】</a:t>
                      </a:r>
                      <a:r>
                        <a:rPr lang="ja-JP" altLang="en-US" sz="1400" b="0" i="0" u="none" strike="noStrike" dirty="0">
                          <a:solidFill>
                            <a:srgbClr val="000000"/>
                          </a:solidFill>
                          <a:effectLst/>
                          <a:latin typeface="Meiryo UI" panose="020B0604030504040204" pitchFamily="50" charset="-128"/>
                          <a:ea typeface="Meiryo UI" panose="020B0604030504040204" pitchFamily="50" charset="-128"/>
                        </a:rPr>
                        <a:t>目的にあった流量を定め、運用されていることを記録表などで</a:t>
                      </a:r>
                      <a:r>
                        <a:rPr lang="ja-JP" altLang="en-US" sz="1400" b="0" i="0" u="none" strike="noStrike" dirty="0">
                          <a:solidFill>
                            <a:schemeClr val="tx1"/>
                          </a:solidFill>
                          <a:effectLst/>
                          <a:latin typeface="Meiryo UI" panose="020B0604030504040204" pitchFamily="50" charset="-128"/>
                          <a:ea typeface="Meiryo UI" panose="020B0604030504040204" pitchFamily="50" charset="-128"/>
                        </a:rPr>
                        <a:t>確認してください。</a:t>
                      </a:r>
                    </a:p>
                  </a:txBody>
                  <a:tcPr marL="72000" marR="0" marT="36000" marB="3600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264839331"/>
                  </a:ext>
                </a:extLst>
              </a:tr>
              <a:tr h="309529">
                <a:tc vMerge="1">
                  <a:txBody>
                    <a:bodyPr/>
                    <a:lstStyle/>
                    <a:p>
                      <a:endParaRPr kumimoji="1" lang="ja-JP" altLang="en-US"/>
                    </a:p>
                  </a:txBody>
                  <a:tcPr/>
                </a:tc>
                <a:tc>
                  <a:txBody>
                    <a:bodyPr/>
                    <a:lstStyle/>
                    <a:p>
                      <a:pPr algn="l" fontAlgn="t"/>
                      <a:r>
                        <a:rPr lang="ja-JP" altLang="en-US" sz="1400" b="0" i="0" u="none" strike="noStrike" dirty="0">
                          <a:solidFill>
                            <a:srgbClr val="000000"/>
                          </a:solidFill>
                          <a:effectLst/>
                          <a:latin typeface="Meiryo UI" panose="020B0604030504040204" pitchFamily="50" charset="-128"/>
                          <a:ea typeface="Meiryo UI" panose="020B0604030504040204" pitchFamily="50" charset="-128"/>
                        </a:rPr>
                        <a:t>②　定期的に管理方法を評価し必要に応じて見直していますか。</a:t>
                      </a:r>
                    </a:p>
                  </a:txBody>
                  <a:tcPr marL="72000" marR="72000" marT="36000" marB="3600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66FFFF"/>
                    </a:solidFill>
                  </a:tcPr>
                </a:tc>
                <a:extLst>
                  <a:ext uri="{0D108BD9-81ED-4DB2-BD59-A6C34878D82A}">
                    <a16:rowId xmlns:a16="http://schemas.microsoft.com/office/drawing/2014/main" val="1584970448"/>
                  </a:ext>
                </a:extLst>
              </a:tr>
              <a:tr h="343669">
                <a:tc vMerge="1">
                  <a:txBody>
                    <a:bodyPr/>
                    <a:lstStyle/>
                    <a:p>
                      <a:endParaRPr kumimoji="1" lang="ja-JP" altLang="en-US"/>
                    </a:p>
                  </a:txBody>
                  <a:tcPr/>
                </a:tc>
                <a:tc>
                  <a:txBody>
                    <a:bodyPr/>
                    <a:lstStyle/>
                    <a:p>
                      <a:pPr algn="l" fontAlgn="t"/>
                      <a:r>
                        <a:rPr lang="en-US" altLang="ja-JP" sz="1400" b="0" i="0" u="none" strike="noStrike" dirty="0">
                          <a:solidFill>
                            <a:srgbClr val="000000"/>
                          </a:solidFill>
                          <a:effectLst/>
                          <a:latin typeface="Meiryo UI" panose="020B0604030504040204" pitchFamily="50" charset="-128"/>
                          <a:ea typeface="Meiryo UI" panose="020B0604030504040204" pitchFamily="50" charset="-128"/>
                        </a:rPr>
                        <a:t>【</a:t>
                      </a:r>
                      <a:r>
                        <a:rPr lang="ja-JP" altLang="en-US" sz="1400" b="0" i="0" u="none" strike="noStrike" dirty="0">
                          <a:solidFill>
                            <a:srgbClr val="000000"/>
                          </a:solidFill>
                          <a:effectLst/>
                          <a:latin typeface="Meiryo UI" panose="020B0604030504040204" pitchFamily="50" charset="-128"/>
                          <a:ea typeface="Meiryo UI" panose="020B0604030504040204" pitchFamily="50" charset="-128"/>
                        </a:rPr>
                        <a:t>補足</a:t>
                      </a:r>
                      <a:r>
                        <a:rPr lang="en-US" altLang="ja-JP" sz="1400" b="0" i="0" u="none" strike="noStrike" dirty="0">
                          <a:solidFill>
                            <a:srgbClr val="000000"/>
                          </a:solidFill>
                          <a:effectLst/>
                          <a:latin typeface="Meiryo UI" panose="020B0604030504040204" pitchFamily="50" charset="-128"/>
                          <a:ea typeface="Meiryo UI" panose="020B0604030504040204" pitchFamily="50" charset="-128"/>
                        </a:rPr>
                        <a:t>】</a:t>
                      </a:r>
                      <a:r>
                        <a:rPr lang="ja-JP" altLang="en-US" sz="1400" b="0" i="0" u="none" strike="noStrike" dirty="0">
                          <a:solidFill>
                            <a:srgbClr val="000000"/>
                          </a:solidFill>
                          <a:effectLst/>
                          <a:latin typeface="Meiryo UI" panose="020B0604030504040204" pitchFamily="50" charset="-128"/>
                          <a:ea typeface="Meiryo UI" panose="020B0604030504040204" pitchFamily="50" charset="-128"/>
                        </a:rPr>
                        <a:t>目的や周囲環境の変化に対応できているか検討された資料などがあることを確認</a:t>
                      </a:r>
                      <a:r>
                        <a:rPr lang="ja-JP" altLang="en-US" sz="1400" b="0" i="0" u="none" strike="noStrike" dirty="0">
                          <a:solidFill>
                            <a:schemeClr val="tx1"/>
                          </a:solidFill>
                          <a:effectLst/>
                          <a:latin typeface="Meiryo UI" panose="020B0604030504040204" pitchFamily="50" charset="-128"/>
                          <a:ea typeface="Meiryo UI" panose="020B0604030504040204" pitchFamily="50" charset="-128"/>
                        </a:rPr>
                        <a:t>してください。</a:t>
                      </a:r>
                    </a:p>
                  </a:txBody>
                  <a:tcPr marL="72000" marR="72000" marT="36000" marB="3600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530898186"/>
                  </a:ext>
                </a:extLst>
              </a:tr>
            </a:tbl>
          </a:graphicData>
        </a:graphic>
      </p:graphicFrame>
      <p:sp>
        <p:nvSpPr>
          <p:cNvPr id="6" name="テキスト ボックス 5">
            <a:extLst>
              <a:ext uri="{FF2B5EF4-FFF2-40B4-BE49-F238E27FC236}">
                <a16:creationId xmlns:a16="http://schemas.microsoft.com/office/drawing/2014/main" id="{83A6D506-2DB6-4CAA-9000-7F04313CD921}"/>
              </a:ext>
            </a:extLst>
          </p:cNvPr>
          <p:cNvSpPr txBox="1"/>
          <p:nvPr/>
        </p:nvSpPr>
        <p:spPr>
          <a:xfrm>
            <a:off x="0" y="0"/>
            <a:ext cx="4572000" cy="368947"/>
          </a:xfrm>
          <a:prstGeom prst="rect">
            <a:avLst/>
          </a:prstGeom>
          <a:noFill/>
        </p:spPr>
        <p:txBody>
          <a:bodyPr wrap="square">
            <a:spAutoFit/>
          </a:bodyPr>
          <a:lstStyle/>
          <a:p>
            <a:pPr>
              <a:lnSpc>
                <a:spcPts val="2400"/>
              </a:lnSpc>
            </a:pPr>
            <a:r>
              <a:rPr lang="ja-JP" altLang="en-US" sz="18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４　重点対策の指定</a:t>
            </a:r>
          </a:p>
        </p:txBody>
      </p:sp>
    </p:spTree>
    <p:extLst>
      <p:ext uri="{BB962C8B-B14F-4D97-AF65-F5344CB8AC3E}">
        <p14:creationId xmlns:p14="http://schemas.microsoft.com/office/powerpoint/2010/main" val="237069370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fld id="{F0DA1747-7AE3-4485-B1CC-5CDDF653E874}" type="slidenum">
              <a:rPr kumimoji="1" lang="ja-JP" altLang="en-US" smtClean="0"/>
              <a:t>1</a:t>
            </a:fld>
            <a:endParaRPr kumimoji="1" lang="ja-JP" altLang="en-US" dirty="0"/>
          </a:p>
        </p:txBody>
      </p:sp>
      <p:sp>
        <p:nvSpPr>
          <p:cNvPr id="3" name="タイトル 1"/>
          <p:cNvSpPr txBox="1">
            <a:spLocks/>
          </p:cNvSpPr>
          <p:nvPr/>
        </p:nvSpPr>
        <p:spPr>
          <a:xfrm>
            <a:off x="107504" y="692696"/>
            <a:ext cx="2688621" cy="639316"/>
          </a:xfrm>
          <a:prstGeom prst="rect">
            <a:avLst/>
          </a:prstGeom>
        </p:spPr>
        <p:txBody>
          <a:bodyPr vert="horz" lIns="91440" tIns="45720" rIns="91440" bIns="45720" rtlCol="0" anchor="b">
            <a:noAutofit/>
          </a:bodyPr>
          <a:lstStyle>
            <a:lvl1pPr algn="l" defTabSz="914400" rtl="0" eaLnBrk="1" latinLnBrk="0" hangingPunct="1">
              <a:spcBef>
                <a:spcPct val="0"/>
              </a:spcBef>
              <a:buNone/>
              <a:defRPr kumimoji="1" sz="5400" kern="1200" cap="all" spc="-100" baseline="0">
                <a:solidFill>
                  <a:schemeClr val="tx2"/>
                </a:solidFill>
                <a:latin typeface="+mj-lt"/>
                <a:ea typeface="+mj-ea"/>
                <a:cs typeface="+mj-cs"/>
              </a:defRPr>
            </a:lvl1pPr>
          </a:lstStyle>
          <a:p>
            <a:r>
              <a:rPr lang="ja-JP" altLang="en-US" sz="3200" dirty="0"/>
              <a:t>目次</a:t>
            </a:r>
          </a:p>
        </p:txBody>
      </p:sp>
      <p:sp>
        <p:nvSpPr>
          <p:cNvPr id="5" name="コンテンツ プレースホルダー 2"/>
          <p:cNvSpPr txBox="1">
            <a:spLocks/>
          </p:cNvSpPr>
          <p:nvPr/>
        </p:nvSpPr>
        <p:spPr>
          <a:xfrm>
            <a:off x="158651" y="1412776"/>
            <a:ext cx="8805837" cy="5088060"/>
          </a:xfrm>
          <a:prstGeom prst="rect">
            <a:avLst/>
          </a:prstGeom>
        </p:spPr>
        <p:txBody>
          <a:bodyPr vert="horz" wrap="square" lIns="91440" tIns="45720" rIns="91440" bIns="45720" rtlCol="0">
            <a:spAutoFit/>
          </a:bodyPr>
          <a:lstStyle>
            <a:lvl1pPr marL="0" indent="0" algn="l" defTabSz="914400" rtl="0" eaLnBrk="1" latinLnBrk="0" hangingPunct="1">
              <a:spcBef>
                <a:spcPct val="20000"/>
              </a:spcBef>
              <a:buClr>
                <a:schemeClr val="accent1"/>
              </a:buClr>
              <a:buSzPct val="85000"/>
              <a:buFont typeface="Arial" pitchFamily="34" charset="0"/>
              <a:buNone/>
              <a:defRPr kumimoji="1" sz="2400" kern="1200">
                <a:solidFill>
                  <a:schemeClr val="tx1">
                    <a:lumMod val="75000"/>
                    <a:lumOff val="25000"/>
                  </a:schemeClr>
                </a:solidFill>
                <a:latin typeface="+mn-lt"/>
                <a:ea typeface="+mn-ea"/>
                <a:cs typeface="+mn-cs"/>
              </a:defRPr>
            </a:lvl1pPr>
            <a:lvl2pPr marL="457200" indent="0" algn="ctr" defTabSz="914400" rtl="0" eaLnBrk="1" latinLnBrk="0" hangingPunct="1">
              <a:spcBef>
                <a:spcPct val="20000"/>
              </a:spcBef>
              <a:buClr>
                <a:schemeClr val="accent1"/>
              </a:buClr>
              <a:buSzPct val="85000"/>
              <a:buFont typeface="Arial" pitchFamily="34" charset="0"/>
              <a:buNone/>
              <a:defRPr kumimoji="1" sz="2000" kern="1200">
                <a:solidFill>
                  <a:schemeClr val="tx1">
                    <a:tint val="75000"/>
                  </a:schemeClr>
                </a:solidFill>
                <a:latin typeface="+mn-lt"/>
                <a:ea typeface="+mn-ea"/>
                <a:cs typeface="+mn-cs"/>
              </a:defRPr>
            </a:lvl2pPr>
            <a:lvl3pPr marL="914400" indent="0" algn="ctr" defTabSz="914400" rtl="0" eaLnBrk="1" latinLnBrk="0" hangingPunct="1">
              <a:spcBef>
                <a:spcPct val="20000"/>
              </a:spcBef>
              <a:buClr>
                <a:schemeClr val="accent1"/>
              </a:buClr>
              <a:buSzPct val="90000"/>
              <a:buFont typeface="Arial" pitchFamily="34" charset="0"/>
              <a:buNone/>
              <a:defRPr kumimoji="1" sz="1800" kern="1200">
                <a:solidFill>
                  <a:schemeClr val="tx1">
                    <a:tint val="75000"/>
                  </a:schemeClr>
                </a:solidFill>
                <a:latin typeface="+mn-lt"/>
                <a:ea typeface="+mn-ea"/>
                <a:cs typeface="+mn-cs"/>
              </a:defRPr>
            </a:lvl3pPr>
            <a:lvl4pPr marL="1371600" indent="0" algn="ctr" defTabSz="914400" rtl="0" eaLnBrk="1" latinLnBrk="0" hangingPunct="1">
              <a:spcBef>
                <a:spcPct val="20000"/>
              </a:spcBef>
              <a:buClr>
                <a:schemeClr val="accent1"/>
              </a:buClr>
              <a:buFont typeface="Arial" pitchFamily="34" charset="0"/>
              <a:buNone/>
              <a:defRPr kumimoji="1" sz="1600" kern="1200">
                <a:solidFill>
                  <a:schemeClr val="tx1">
                    <a:tint val="75000"/>
                  </a:schemeClr>
                </a:solidFill>
                <a:latin typeface="+mn-lt"/>
                <a:ea typeface="+mn-ea"/>
                <a:cs typeface="+mn-cs"/>
              </a:defRPr>
            </a:lvl4pPr>
            <a:lvl5pPr marL="1828800" indent="0" algn="ctr" defTabSz="914400" rtl="0" eaLnBrk="1" latinLnBrk="0" hangingPunct="1">
              <a:spcBef>
                <a:spcPct val="20000"/>
              </a:spcBef>
              <a:buClr>
                <a:schemeClr val="accent1"/>
              </a:buClr>
              <a:buSzPct val="100000"/>
              <a:buFont typeface="Arial" pitchFamily="34" charset="0"/>
              <a:buNone/>
              <a:defRPr kumimoji="1" sz="1400" kern="1200" baseline="0">
                <a:solidFill>
                  <a:schemeClr val="tx1">
                    <a:tint val="75000"/>
                  </a:schemeClr>
                </a:solidFill>
                <a:latin typeface="+mn-lt"/>
                <a:ea typeface="+mn-ea"/>
                <a:cs typeface="+mn-cs"/>
              </a:defRPr>
            </a:lvl5pPr>
            <a:lvl6pPr marL="2286000" indent="0" algn="ctr" defTabSz="914400" rtl="0" eaLnBrk="1" latinLnBrk="0" hangingPunct="1">
              <a:spcBef>
                <a:spcPct val="20000"/>
              </a:spcBef>
              <a:buClr>
                <a:schemeClr val="accent1"/>
              </a:buClr>
              <a:buFont typeface="Arial" pitchFamily="34" charset="0"/>
              <a:buNone/>
              <a:defRPr kumimoji="1" sz="1300" kern="1200">
                <a:solidFill>
                  <a:schemeClr val="tx1">
                    <a:tint val="75000"/>
                  </a:schemeClr>
                </a:solidFill>
                <a:latin typeface="+mn-lt"/>
                <a:ea typeface="+mn-ea"/>
                <a:cs typeface="+mn-cs"/>
              </a:defRPr>
            </a:lvl6pPr>
            <a:lvl7pPr marL="2743200" indent="0" algn="ctr" defTabSz="914400" rtl="0" eaLnBrk="1" latinLnBrk="0" hangingPunct="1">
              <a:spcBef>
                <a:spcPct val="20000"/>
              </a:spcBef>
              <a:buClr>
                <a:schemeClr val="accent1"/>
              </a:buClr>
              <a:buFont typeface="Arial" pitchFamily="34" charset="0"/>
              <a:buNone/>
              <a:defRPr kumimoji="1" sz="1300" kern="1200">
                <a:solidFill>
                  <a:schemeClr val="tx1">
                    <a:tint val="75000"/>
                  </a:schemeClr>
                </a:solidFill>
                <a:latin typeface="+mn-lt"/>
                <a:ea typeface="+mn-ea"/>
                <a:cs typeface="+mn-cs"/>
              </a:defRPr>
            </a:lvl7pPr>
            <a:lvl8pPr marL="3200400" indent="0" algn="ctr" defTabSz="914400" rtl="0" eaLnBrk="1" latinLnBrk="0" hangingPunct="1">
              <a:spcBef>
                <a:spcPct val="20000"/>
              </a:spcBef>
              <a:buClr>
                <a:schemeClr val="accent1"/>
              </a:buClr>
              <a:buFont typeface="Arial" pitchFamily="34" charset="0"/>
              <a:buNone/>
              <a:defRPr kumimoji="1" sz="1300" kern="1200">
                <a:solidFill>
                  <a:schemeClr val="tx1">
                    <a:tint val="75000"/>
                  </a:schemeClr>
                </a:solidFill>
                <a:latin typeface="+mn-lt"/>
                <a:ea typeface="+mn-ea"/>
                <a:cs typeface="+mn-cs"/>
              </a:defRPr>
            </a:lvl8pPr>
            <a:lvl9pPr marL="3657600" indent="0" algn="ctr" defTabSz="914400" rtl="0" eaLnBrk="1" latinLnBrk="0" hangingPunct="1">
              <a:spcBef>
                <a:spcPct val="20000"/>
              </a:spcBef>
              <a:buClr>
                <a:schemeClr val="accent1"/>
              </a:buClr>
              <a:buFont typeface="Arial" pitchFamily="34" charset="0"/>
              <a:buNone/>
              <a:defRPr kumimoji="1" sz="1300" kern="1200">
                <a:solidFill>
                  <a:schemeClr val="tx1">
                    <a:tint val="75000"/>
                  </a:schemeClr>
                </a:solidFill>
                <a:latin typeface="+mn-lt"/>
                <a:ea typeface="+mn-ea"/>
                <a:cs typeface="+mn-cs"/>
              </a:defRPr>
            </a:lvl9pPr>
          </a:lstStyle>
          <a:p>
            <a:pPr algn="dist">
              <a:lnSpc>
                <a:spcPct val="150000"/>
              </a:lnSpc>
              <a:spcBef>
                <a:spcPts val="0"/>
              </a:spcBef>
            </a:pPr>
            <a:r>
              <a:rPr lang="ja-JP" altLang="en-US" b="1" dirty="0">
                <a:latin typeface="Meiryo UI" panose="020B0604030504040204" pitchFamily="50" charset="-128"/>
                <a:ea typeface="Meiryo UI" panose="020B0604030504040204" pitchFamily="50" charset="-128"/>
              </a:rPr>
              <a:t>１　大阪府気候変動対策の推進に関する条例の概要・・・・・・・・</a:t>
            </a:r>
            <a:r>
              <a:rPr lang="en-US" altLang="ja-JP" b="1" dirty="0">
                <a:latin typeface="Meiryo UI" panose="020B0604030504040204" pitchFamily="50" charset="-128"/>
                <a:ea typeface="Meiryo UI" panose="020B0604030504040204" pitchFamily="50" charset="-128"/>
              </a:rPr>
              <a:t>P.2</a:t>
            </a:r>
          </a:p>
          <a:p>
            <a:pPr>
              <a:lnSpc>
                <a:spcPts val="2500"/>
              </a:lnSpc>
              <a:spcBef>
                <a:spcPts val="0"/>
              </a:spcBef>
            </a:pPr>
            <a:r>
              <a:rPr lang="ja-JP" altLang="en-US" b="1" dirty="0">
                <a:latin typeface="Meiryo UI" panose="020B0604030504040204" pitchFamily="50" charset="-128"/>
                <a:ea typeface="Meiryo UI" panose="020B0604030504040204" pitchFamily="50" charset="-128"/>
              </a:rPr>
              <a:t>２　気候変動の緩和及び気候変動への適応並びに</a:t>
            </a:r>
            <a:endParaRPr lang="en-US" altLang="ja-JP" b="1" dirty="0">
              <a:latin typeface="Meiryo UI" panose="020B0604030504040204" pitchFamily="50" charset="-128"/>
              <a:ea typeface="Meiryo UI" panose="020B0604030504040204" pitchFamily="50" charset="-128"/>
            </a:endParaRPr>
          </a:p>
          <a:p>
            <a:pPr>
              <a:lnSpc>
                <a:spcPts val="2500"/>
              </a:lnSpc>
              <a:spcBef>
                <a:spcPts val="0"/>
              </a:spcBef>
            </a:pPr>
            <a:r>
              <a:rPr lang="ja-JP" altLang="en-US" b="1" dirty="0">
                <a:latin typeface="Meiryo UI" panose="020B0604030504040204" pitchFamily="50" charset="-128"/>
                <a:ea typeface="Meiryo UI" panose="020B0604030504040204" pitchFamily="50" charset="-128"/>
              </a:rPr>
              <a:t>　　 電気の需要の最適化を把握する事業活動範囲・・・・・・・・・・・</a:t>
            </a:r>
            <a:r>
              <a:rPr lang="en-US" altLang="ja-JP" b="1" dirty="0">
                <a:latin typeface="Meiryo UI" panose="020B0604030504040204" pitchFamily="50" charset="-128"/>
                <a:ea typeface="Meiryo UI" panose="020B0604030504040204" pitchFamily="50" charset="-128"/>
              </a:rPr>
              <a:t>P.6</a:t>
            </a:r>
          </a:p>
          <a:p>
            <a:pPr algn="dist">
              <a:lnSpc>
                <a:spcPct val="150000"/>
              </a:lnSpc>
              <a:spcBef>
                <a:spcPts val="0"/>
              </a:spcBef>
            </a:pPr>
            <a:r>
              <a:rPr lang="ja-JP" altLang="en-US" b="1" dirty="0">
                <a:latin typeface="Meiryo UI" panose="020B0604030504040204" pitchFamily="50" charset="-128"/>
                <a:ea typeface="Meiryo UI" panose="020B0604030504040204" pitchFamily="50" charset="-128"/>
              </a:rPr>
              <a:t>３　エネルギー使用量及び温室効果ガスの排出量の算定方法・・</a:t>
            </a:r>
            <a:r>
              <a:rPr lang="en-US" altLang="ja-JP" b="1" dirty="0">
                <a:latin typeface="Meiryo UI" panose="020B0604030504040204" pitchFamily="50" charset="-128"/>
                <a:ea typeface="Meiryo UI" panose="020B0604030504040204" pitchFamily="50" charset="-128"/>
              </a:rPr>
              <a:t>P.8</a:t>
            </a:r>
          </a:p>
          <a:p>
            <a:pPr algn="dist">
              <a:lnSpc>
                <a:spcPct val="150000"/>
              </a:lnSpc>
              <a:spcBef>
                <a:spcPts val="0"/>
              </a:spcBef>
            </a:pPr>
            <a:r>
              <a:rPr lang="ja-JP" altLang="en-US" b="1" dirty="0">
                <a:latin typeface="Meiryo UI" panose="020B0604030504040204" pitchFamily="50" charset="-128"/>
                <a:ea typeface="Meiryo UI" panose="020B0604030504040204" pitchFamily="50" charset="-128"/>
              </a:rPr>
              <a:t>４　重点対策の指定・・・・・・・・・・・・・・・・・・・・・・・・・・・・・・・・・</a:t>
            </a:r>
            <a:r>
              <a:rPr lang="en-US" altLang="ja-JP" b="1" dirty="0">
                <a:latin typeface="Meiryo UI" panose="020B0604030504040204" pitchFamily="50" charset="-128"/>
                <a:ea typeface="Meiryo UI" panose="020B0604030504040204" pitchFamily="50" charset="-128"/>
              </a:rPr>
              <a:t>P.11</a:t>
            </a:r>
          </a:p>
          <a:p>
            <a:pPr algn="dist">
              <a:lnSpc>
                <a:spcPct val="150000"/>
              </a:lnSpc>
              <a:spcBef>
                <a:spcPts val="0"/>
              </a:spcBef>
            </a:pPr>
            <a:r>
              <a:rPr lang="ja-JP" altLang="en-US" b="1" dirty="0">
                <a:latin typeface="Meiryo UI" panose="020B0604030504040204" pitchFamily="50" charset="-128"/>
                <a:ea typeface="Meiryo UI" panose="020B0604030504040204" pitchFamily="50" charset="-128"/>
              </a:rPr>
              <a:t>５　対策計画書の作成要領・・・・・・・・・・・・・・・・・・・・・・・・・・・</a:t>
            </a:r>
            <a:r>
              <a:rPr lang="en-US" altLang="ja-JP" b="1" dirty="0">
                <a:latin typeface="Meiryo UI" panose="020B0604030504040204" pitchFamily="50" charset="-128"/>
                <a:ea typeface="Meiryo UI" panose="020B0604030504040204" pitchFamily="50" charset="-128"/>
              </a:rPr>
              <a:t>P.30</a:t>
            </a:r>
          </a:p>
          <a:p>
            <a:pPr algn="dist">
              <a:lnSpc>
                <a:spcPct val="150000"/>
              </a:lnSpc>
              <a:spcBef>
                <a:spcPts val="0"/>
              </a:spcBef>
            </a:pPr>
            <a:r>
              <a:rPr lang="ja-JP" altLang="en-US" b="1" dirty="0">
                <a:latin typeface="Meiryo UI" panose="020B0604030504040204" pitchFamily="50" charset="-128"/>
                <a:ea typeface="Meiryo UI" panose="020B0604030504040204" pitchFamily="50" charset="-128"/>
              </a:rPr>
              <a:t>６　実績報告書の作成要領・・・・・・・・・・・・・・・・・・・・・・・・・・・</a:t>
            </a:r>
            <a:r>
              <a:rPr lang="en-US" altLang="ja-JP" b="1" dirty="0">
                <a:latin typeface="Meiryo UI" panose="020B0604030504040204" pitchFamily="50" charset="-128"/>
                <a:ea typeface="Meiryo UI" panose="020B0604030504040204" pitchFamily="50" charset="-128"/>
              </a:rPr>
              <a:t>P.55</a:t>
            </a:r>
          </a:p>
          <a:p>
            <a:pPr algn="dist">
              <a:lnSpc>
                <a:spcPct val="150000"/>
              </a:lnSpc>
              <a:spcBef>
                <a:spcPts val="0"/>
              </a:spcBef>
            </a:pPr>
            <a:r>
              <a:rPr lang="ja-JP" altLang="en-US" b="1" dirty="0">
                <a:latin typeface="Meiryo UI" panose="020B0604030504040204" pitchFamily="50" charset="-128"/>
                <a:ea typeface="Meiryo UI" panose="020B0604030504040204" pitchFamily="50" charset="-128"/>
              </a:rPr>
              <a:t>７　変更・廃止・休止・再開届の作成要領・・・・・・・・・・・・・・・・・</a:t>
            </a:r>
            <a:r>
              <a:rPr lang="en-US" altLang="ja-JP" b="1" dirty="0">
                <a:latin typeface="Meiryo UI" panose="020B0604030504040204" pitchFamily="50" charset="-128"/>
                <a:ea typeface="Meiryo UI" panose="020B0604030504040204" pitchFamily="50" charset="-128"/>
              </a:rPr>
              <a:t>P.77</a:t>
            </a:r>
          </a:p>
          <a:p>
            <a:pPr algn="dist">
              <a:lnSpc>
                <a:spcPct val="150000"/>
              </a:lnSpc>
              <a:spcBef>
                <a:spcPts val="0"/>
              </a:spcBef>
            </a:pPr>
            <a:r>
              <a:rPr lang="ja-JP" altLang="en-US" b="1" dirty="0">
                <a:latin typeface="Meiryo UI" panose="020B0604030504040204" pitchFamily="50" charset="-128"/>
                <a:ea typeface="Meiryo UI" panose="020B0604030504040204" pitchFamily="50" charset="-128"/>
              </a:rPr>
              <a:t>８　評価制度・・・・・・・・・・・・・・・・・・・・・・・・・・・・・・・・・・・・・・・</a:t>
            </a:r>
            <a:r>
              <a:rPr lang="en-US" altLang="ja-JP" b="1" dirty="0">
                <a:latin typeface="Meiryo UI" panose="020B0604030504040204" pitchFamily="50" charset="-128"/>
                <a:ea typeface="Meiryo UI" panose="020B0604030504040204" pitchFamily="50" charset="-128"/>
              </a:rPr>
              <a:t>P.78</a:t>
            </a:r>
          </a:p>
          <a:p>
            <a:pPr algn="dist">
              <a:lnSpc>
                <a:spcPct val="150000"/>
              </a:lnSpc>
              <a:spcBef>
                <a:spcPts val="0"/>
              </a:spcBef>
            </a:pPr>
            <a:r>
              <a:rPr lang="ja-JP" altLang="en-US" b="1" dirty="0">
                <a:latin typeface="Meiryo UI" panose="020B0604030504040204" pitchFamily="50" charset="-128"/>
                <a:ea typeface="Meiryo UI" panose="020B0604030504040204" pitchFamily="50" charset="-128"/>
              </a:rPr>
              <a:t>９　その他・・・・・・・・・・・・・・・・・・・・・・・・・・・・・・・・・・・・・・・</a:t>
            </a:r>
            <a:r>
              <a:rPr lang="en-US" altLang="ja-JP" b="1" dirty="0">
                <a:latin typeface="Meiryo UI" panose="020B0604030504040204" pitchFamily="50" charset="-128"/>
                <a:ea typeface="Meiryo UI" panose="020B0604030504040204" pitchFamily="50" charset="-128"/>
              </a:rPr>
              <a:t>P.81</a:t>
            </a:r>
          </a:p>
        </p:txBody>
      </p:sp>
    </p:spTree>
    <p:extLst>
      <p:ext uri="{BB962C8B-B14F-4D97-AF65-F5344CB8AC3E}">
        <p14:creationId xmlns:p14="http://schemas.microsoft.com/office/powerpoint/2010/main" val="207746957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fld id="{F0DA1747-7AE3-4485-B1CC-5CDDF653E874}" type="slidenum">
              <a:rPr kumimoji="1" lang="ja-JP" altLang="en-US" smtClean="0"/>
              <a:t>19</a:t>
            </a:fld>
            <a:endParaRPr kumimoji="1" lang="ja-JP" altLang="en-US"/>
          </a:p>
        </p:txBody>
      </p:sp>
      <p:graphicFrame>
        <p:nvGraphicFramePr>
          <p:cNvPr id="3" name="表 2"/>
          <p:cNvGraphicFramePr>
            <a:graphicFrameLocks noGrp="1"/>
          </p:cNvGraphicFramePr>
          <p:nvPr>
            <p:extLst>
              <p:ext uri="{D42A27DB-BD31-4B8C-83A1-F6EECF244321}">
                <p14:modId xmlns:p14="http://schemas.microsoft.com/office/powerpoint/2010/main" val="1050942212"/>
              </p:ext>
            </p:extLst>
          </p:nvPr>
        </p:nvGraphicFramePr>
        <p:xfrm>
          <a:off x="252000" y="540000"/>
          <a:ext cx="8640960" cy="2298842"/>
        </p:xfrm>
        <a:graphic>
          <a:graphicData uri="http://schemas.openxmlformats.org/drawingml/2006/table">
            <a:tbl>
              <a:tblPr/>
              <a:tblGrid>
                <a:gridCol w="279475">
                  <a:extLst>
                    <a:ext uri="{9D8B030D-6E8A-4147-A177-3AD203B41FA5}">
                      <a16:colId xmlns:a16="http://schemas.microsoft.com/office/drawing/2014/main" val="3643119546"/>
                    </a:ext>
                  </a:extLst>
                </a:gridCol>
                <a:gridCol w="8361485">
                  <a:extLst>
                    <a:ext uri="{9D8B030D-6E8A-4147-A177-3AD203B41FA5}">
                      <a16:colId xmlns:a16="http://schemas.microsoft.com/office/drawing/2014/main" val="1088947760"/>
                    </a:ext>
                  </a:extLst>
                </a:gridCol>
              </a:tblGrid>
              <a:tr h="314225">
                <a:tc gridSpan="2">
                  <a:txBody>
                    <a:bodyPr/>
                    <a:lstStyle/>
                    <a:p>
                      <a:pPr algn="l" fontAlgn="ctr"/>
                      <a:r>
                        <a:rPr lang="ja-JP" altLang="en-US" sz="1400" b="0" i="0" u="none" strike="noStrike" dirty="0">
                          <a:solidFill>
                            <a:srgbClr val="000000"/>
                          </a:solidFill>
                          <a:effectLst/>
                          <a:latin typeface="Meiryo UI" panose="020B0604030504040204" pitchFamily="50" charset="-128"/>
                          <a:ea typeface="Meiryo UI" panose="020B0604030504040204" pitchFamily="50" charset="-128"/>
                        </a:rPr>
                        <a:t>９　ファン・ブロワの適正管理　</a:t>
                      </a:r>
                      <a:r>
                        <a:rPr lang="en-US" altLang="ja-JP" sz="1400" b="0" i="0" u="none" strike="noStrike" dirty="0">
                          <a:solidFill>
                            <a:srgbClr val="000000"/>
                          </a:solidFill>
                          <a:effectLst/>
                          <a:latin typeface="Meiryo UI" panose="020B0604030504040204" pitchFamily="50" charset="-128"/>
                          <a:ea typeface="Meiryo UI" panose="020B0604030504040204" pitchFamily="50" charset="-128"/>
                        </a:rPr>
                        <a:t>※3,5,6</a:t>
                      </a:r>
                    </a:p>
                  </a:txBody>
                  <a:tcPr marL="108000" marR="0" marT="36000" marB="36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F0"/>
                    </a:solidFill>
                  </a:tcPr>
                </a:tc>
                <a:tc hMerge="1">
                  <a:txBody>
                    <a:bodyPr/>
                    <a:lstStyle/>
                    <a:p>
                      <a:endParaRPr kumimoji="1" lang="ja-JP" altLang="en-US"/>
                    </a:p>
                  </a:txBody>
                  <a:tcPr/>
                </a:tc>
                <a:extLst>
                  <a:ext uri="{0D108BD9-81ED-4DB2-BD59-A6C34878D82A}">
                    <a16:rowId xmlns:a16="http://schemas.microsoft.com/office/drawing/2014/main" val="543431413"/>
                  </a:ext>
                </a:extLst>
              </a:tr>
              <a:tr h="594555">
                <a:tc>
                  <a:txBody>
                    <a:bodyPr/>
                    <a:lstStyle/>
                    <a:p>
                      <a:pPr algn="ctr" fontAlgn="ctr"/>
                      <a:r>
                        <a:rPr lang="ja-JP" altLang="en-US" sz="1400" b="0" i="0" u="none" strike="noStrike" dirty="0">
                          <a:solidFill>
                            <a:srgbClr val="000000"/>
                          </a:solidFill>
                          <a:effectLst/>
                          <a:latin typeface="Meiryo UI" panose="020B0604030504040204" pitchFamily="50" charset="-128"/>
                          <a:ea typeface="Meiryo UI" panose="020B0604030504040204" pitchFamily="50" charset="-128"/>
                        </a:rPr>
                        <a:t>解説</a:t>
                      </a:r>
                    </a:p>
                  </a:txBody>
                  <a:tcPr marL="0" marR="0" marT="0" marB="0" vert="eaVert"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ja-JP" altLang="en-US" sz="1400" b="0" i="0" u="none" strike="noStrike" dirty="0">
                          <a:solidFill>
                            <a:srgbClr val="000000"/>
                          </a:solidFill>
                          <a:effectLst/>
                          <a:latin typeface="Meiryo UI" panose="020B0604030504040204" pitchFamily="50" charset="-128"/>
                          <a:ea typeface="Meiryo UI" panose="020B0604030504040204" pitchFamily="50" charset="-128"/>
                        </a:rPr>
                        <a:t>　風量の最小化を図ることによって、電力使用量を削減することができます。例えば、必要に応じた間欠運転や休日・夜間の風量削減が考えられます。また、風量調整をダンパー式からインバーター制御に変えることで大きな省エネ効果が期待できます。</a:t>
                      </a:r>
                    </a:p>
                  </a:txBody>
                  <a:tcPr marL="36000" marR="36000" marT="36000" marB="3600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888029393"/>
                  </a:ext>
                </a:extLst>
              </a:tr>
              <a:tr h="321036">
                <a:tc rowSpan="4">
                  <a:txBody>
                    <a:bodyPr/>
                    <a:lstStyle/>
                    <a:p>
                      <a:pPr algn="ctr" fontAlgn="ctr"/>
                      <a:r>
                        <a:rPr lang="ja-JP" altLang="en-US" sz="1400" b="0" i="0" u="none" strike="noStrike" dirty="0">
                          <a:solidFill>
                            <a:srgbClr val="000000"/>
                          </a:solidFill>
                          <a:effectLst/>
                          <a:latin typeface="Meiryo UI" panose="020B0604030504040204" pitchFamily="50" charset="-128"/>
                          <a:ea typeface="Meiryo UI" panose="020B0604030504040204" pitchFamily="50" charset="-128"/>
                        </a:rPr>
                        <a:t>判断基準</a:t>
                      </a:r>
                    </a:p>
                  </a:txBody>
                  <a:tcPr marL="0" marR="0" marT="0" marB="0" vert="eaVert"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ja-JP" altLang="en-US" sz="1400" b="0" i="0" u="none" strike="noStrike" dirty="0">
                          <a:solidFill>
                            <a:srgbClr val="000000"/>
                          </a:solidFill>
                          <a:effectLst/>
                          <a:latin typeface="Meiryo UI" panose="020B0604030504040204" pitchFamily="50" charset="-128"/>
                          <a:ea typeface="Meiryo UI" panose="020B0604030504040204" pitchFamily="50" charset="-128"/>
                        </a:rPr>
                        <a:t>①　搬送系統における風量の管理方法を定め適正に管理していますか。</a:t>
                      </a:r>
                    </a:p>
                  </a:txBody>
                  <a:tcPr marL="72000" marR="72000" marT="36000" marB="3600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66FFFF"/>
                    </a:solidFill>
                  </a:tcPr>
                </a:tc>
                <a:extLst>
                  <a:ext uri="{0D108BD9-81ED-4DB2-BD59-A6C34878D82A}">
                    <a16:rowId xmlns:a16="http://schemas.microsoft.com/office/drawing/2014/main" val="2396369928"/>
                  </a:ext>
                </a:extLst>
              </a:tr>
              <a:tr h="317167">
                <a:tc vMerge="1">
                  <a:txBody>
                    <a:bodyPr/>
                    <a:lstStyle/>
                    <a:p>
                      <a:endParaRPr kumimoji="1" lang="ja-JP" altLang="en-US"/>
                    </a:p>
                  </a:txBody>
                  <a:tcPr/>
                </a:tc>
                <a:tc>
                  <a:txBody>
                    <a:bodyPr/>
                    <a:lstStyle/>
                    <a:p>
                      <a:pPr algn="l" fontAlgn="t"/>
                      <a:r>
                        <a:rPr lang="en-US" altLang="ja-JP" sz="1400" b="0" i="0" u="none" strike="noStrike" dirty="0">
                          <a:solidFill>
                            <a:srgbClr val="000000"/>
                          </a:solidFill>
                          <a:effectLst/>
                          <a:latin typeface="Meiryo UI" panose="020B0604030504040204" pitchFamily="50" charset="-128"/>
                          <a:ea typeface="Meiryo UI" panose="020B0604030504040204" pitchFamily="50" charset="-128"/>
                        </a:rPr>
                        <a:t>【</a:t>
                      </a:r>
                      <a:r>
                        <a:rPr lang="ja-JP" altLang="en-US" sz="1400" b="0" i="0" u="none" strike="noStrike" dirty="0">
                          <a:solidFill>
                            <a:srgbClr val="000000"/>
                          </a:solidFill>
                          <a:effectLst/>
                          <a:latin typeface="Meiryo UI" panose="020B0604030504040204" pitchFamily="50" charset="-128"/>
                          <a:ea typeface="Meiryo UI" panose="020B0604030504040204" pitchFamily="50" charset="-128"/>
                        </a:rPr>
                        <a:t>補足</a:t>
                      </a:r>
                      <a:r>
                        <a:rPr lang="en-US" altLang="ja-JP" sz="1400" b="0" i="0" u="none" strike="noStrike" dirty="0">
                          <a:solidFill>
                            <a:srgbClr val="000000"/>
                          </a:solidFill>
                          <a:effectLst/>
                          <a:latin typeface="Meiryo UI" panose="020B0604030504040204" pitchFamily="50" charset="-128"/>
                          <a:ea typeface="Meiryo UI" panose="020B0604030504040204" pitchFamily="50" charset="-128"/>
                        </a:rPr>
                        <a:t>】</a:t>
                      </a:r>
                      <a:r>
                        <a:rPr lang="ja-JP" altLang="en-US" sz="1400" b="0" i="0" u="none" strike="noStrike" dirty="0">
                          <a:solidFill>
                            <a:schemeClr val="tx1"/>
                          </a:solidFill>
                          <a:effectLst/>
                          <a:latin typeface="Meiryo UI" panose="020B0604030504040204" pitchFamily="50" charset="-128"/>
                          <a:ea typeface="Meiryo UI" panose="020B0604030504040204" pitchFamily="50" charset="-128"/>
                        </a:rPr>
                        <a:t>目的にあった風量を定め、運用されていることを記録表などで確認してください。</a:t>
                      </a:r>
                    </a:p>
                  </a:txBody>
                  <a:tcPr marL="72000" marR="72000" marT="36000" marB="3600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076870950"/>
                  </a:ext>
                </a:extLst>
              </a:tr>
              <a:tr h="317167">
                <a:tc vMerge="1">
                  <a:txBody>
                    <a:bodyPr/>
                    <a:lstStyle/>
                    <a:p>
                      <a:endParaRPr kumimoji="1" lang="ja-JP" altLang="en-US"/>
                    </a:p>
                  </a:txBody>
                  <a:tcPr/>
                </a:tc>
                <a:tc>
                  <a:txBody>
                    <a:bodyPr/>
                    <a:lstStyle/>
                    <a:p>
                      <a:pPr algn="l" fontAlgn="t"/>
                      <a:r>
                        <a:rPr lang="ja-JP" altLang="en-US" sz="1400" b="0" i="0" u="none" strike="noStrike" dirty="0">
                          <a:solidFill>
                            <a:srgbClr val="000000"/>
                          </a:solidFill>
                          <a:effectLst/>
                          <a:latin typeface="Meiryo UI" panose="020B0604030504040204" pitchFamily="50" charset="-128"/>
                          <a:ea typeface="Meiryo UI" panose="020B0604030504040204" pitchFamily="50" charset="-128"/>
                        </a:rPr>
                        <a:t>②　定期的に管理方法を評価し必要に応じて見直していますか。</a:t>
                      </a:r>
                    </a:p>
                  </a:txBody>
                  <a:tcPr marL="72000" marR="72000" marT="36000" marB="3600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66FFFF"/>
                    </a:solidFill>
                  </a:tcPr>
                </a:tc>
                <a:extLst>
                  <a:ext uri="{0D108BD9-81ED-4DB2-BD59-A6C34878D82A}">
                    <a16:rowId xmlns:a16="http://schemas.microsoft.com/office/drawing/2014/main" val="1914149433"/>
                  </a:ext>
                </a:extLst>
              </a:tr>
              <a:tr h="317167">
                <a:tc vMerge="1">
                  <a:txBody>
                    <a:bodyPr/>
                    <a:lstStyle/>
                    <a:p>
                      <a:endParaRPr kumimoji="1" lang="ja-JP" altLang="en-US"/>
                    </a:p>
                  </a:txBody>
                  <a:tcPr/>
                </a:tc>
                <a:tc>
                  <a:txBody>
                    <a:bodyPr/>
                    <a:lstStyle/>
                    <a:p>
                      <a:pPr algn="l" fontAlgn="t"/>
                      <a:r>
                        <a:rPr lang="en-US" altLang="ja-JP" sz="1400" b="0" i="0" u="none" strike="noStrike" dirty="0">
                          <a:solidFill>
                            <a:srgbClr val="000000"/>
                          </a:solidFill>
                          <a:effectLst/>
                          <a:latin typeface="Meiryo UI" panose="020B0604030504040204" pitchFamily="50" charset="-128"/>
                          <a:ea typeface="Meiryo UI" panose="020B0604030504040204" pitchFamily="50" charset="-128"/>
                        </a:rPr>
                        <a:t>【</a:t>
                      </a:r>
                      <a:r>
                        <a:rPr lang="ja-JP" altLang="en-US" sz="1400" b="0" i="0" u="none" strike="noStrike" dirty="0">
                          <a:solidFill>
                            <a:srgbClr val="000000"/>
                          </a:solidFill>
                          <a:effectLst/>
                          <a:latin typeface="Meiryo UI" panose="020B0604030504040204" pitchFamily="50" charset="-128"/>
                          <a:ea typeface="Meiryo UI" panose="020B0604030504040204" pitchFamily="50" charset="-128"/>
                        </a:rPr>
                        <a:t>補足</a:t>
                      </a:r>
                      <a:r>
                        <a:rPr lang="en-US" altLang="ja-JP" sz="1400" b="0" i="0" u="none" strike="noStrike" dirty="0">
                          <a:solidFill>
                            <a:srgbClr val="000000"/>
                          </a:solidFill>
                          <a:effectLst/>
                          <a:latin typeface="Meiryo UI" panose="020B0604030504040204" pitchFamily="50" charset="-128"/>
                          <a:ea typeface="Meiryo UI" panose="020B0604030504040204" pitchFamily="50" charset="-128"/>
                        </a:rPr>
                        <a:t>】</a:t>
                      </a:r>
                      <a:r>
                        <a:rPr lang="ja-JP" altLang="en-US" sz="1400" b="0" i="0" u="none" strike="noStrike" dirty="0">
                          <a:solidFill>
                            <a:srgbClr val="000000"/>
                          </a:solidFill>
                          <a:effectLst/>
                          <a:latin typeface="Meiryo UI" panose="020B0604030504040204" pitchFamily="50" charset="-128"/>
                          <a:ea typeface="Meiryo UI" panose="020B0604030504040204" pitchFamily="50" charset="-128"/>
                        </a:rPr>
                        <a:t>目的や周囲環境の変化に対応できているか検討された資料などがあることを</a:t>
                      </a:r>
                      <a:r>
                        <a:rPr lang="ja-JP" altLang="en-US" sz="1400" b="0" i="0" u="none" strike="noStrike" dirty="0">
                          <a:solidFill>
                            <a:schemeClr val="tx1"/>
                          </a:solidFill>
                          <a:effectLst/>
                          <a:latin typeface="Meiryo UI" panose="020B0604030504040204" pitchFamily="50" charset="-128"/>
                          <a:ea typeface="Meiryo UI" panose="020B0604030504040204" pitchFamily="50" charset="-128"/>
                        </a:rPr>
                        <a:t>確認してください</a:t>
                      </a:r>
                      <a:r>
                        <a:rPr lang="ja-JP" altLang="en-US" sz="1400" b="0" i="0" u="none" strike="noStrike" dirty="0">
                          <a:solidFill>
                            <a:srgbClr val="000000"/>
                          </a:solidFill>
                          <a:effectLst/>
                          <a:latin typeface="Meiryo UI" panose="020B0604030504040204" pitchFamily="50" charset="-128"/>
                          <a:ea typeface="Meiryo UI" panose="020B0604030504040204" pitchFamily="50" charset="-128"/>
                        </a:rPr>
                        <a:t>。</a:t>
                      </a:r>
                    </a:p>
                  </a:txBody>
                  <a:tcPr marL="72000" marR="72000" marT="36000" marB="3600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5968899"/>
                  </a:ext>
                </a:extLst>
              </a:tr>
            </a:tbl>
          </a:graphicData>
        </a:graphic>
      </p:graphicFrame>
      <p:graphicFrame>
        <p:nvGraphicFramePr>
          <p:cNvPr id="4" name="表 3"/>
          <p:cNvGraphicFramePr>
            <a:graphicFrameLocks noGrp="1"/>
          </p:cNvGraphicFramePr>
          <p:nvPr>
            <p:extLst>
              <p:ext uri="{D42A27DB-BD31-4B8C-83A1-F6EECF244321}">
                <p14:modId xmlns:p14="http://schemas.microsoft.com/office/powerpoint/2010/main" val="732777314"/>
              </p:ext>
            </p:extLst>
          </p:nvPr>
        </p:nvGraphicFramePr>
        <p:xfrm>
          <a:off x="252000" y="2996952"/>
          <a:ext cx="8632405" cy="3680286"/>
        </p:xfrm>
        <a:graphic>
          <a:graphicData uri="http://schemas.openxmlformats.org/drawingml/2006/table">
            <a:tbl>
              <a:tblPr/>
              <a:tblGrid>
                <a:gridCol w="279475">
                  <a:extLst>
                    <a:ext uri="{9D8B030D-6E8A-4147-A177-3AD203B41FA5}">
                      <a16:colId xmlns:a16="http://schemas.microsoft.com/office/drawing/2014/main" val="3246192324"/>
                    </a:ext>
                  </a:extLst>
                </a:gridCol>
                <a:gridCol w="8352930">
                  <a:extLst>
                    <a:ext uri="{9D8B030D-6E8A-4147-A177-3AD203B41FA5}">
                      <a16:colId xmlns:a16="http://schemas.microsoft.com/office/drawing/2014/main" val="300596810"/>
                    </a:ext>
                  </a:extLst>
                </a:gridCol>
              </a:tblGrid>
              <a:tr h="216312">
                <a:tc gridSpan="2">
                  <a:txBody>
                    <a:bodyPr/>
                    <a:lstStyle/>
                    <a:p>
                      <a:pPr algn="l" fontAlgn="ctr"/>
                      <a:r>
                        <a:rPr lang="en-US" altLang="ja-JP" sz="1400" b="0" i="0" u="none" strike="noStrike" dirty="0">
                          <a:solidFill>
                            <a:srgbClr val="000000"/>
                          </a:solidFill>
                          <a:effectLst/>
                          <a:latin typeface="Meiryo UI" panose="020B0604030504040204" pitchFamily="50" charset="-128"/>
                          <a:ea typeface="Meiryo UI" panose="020B0604030504040204" pitchFamily="50" charset="-128"/>
                        </a:rPr>
                        <a:t>10</a:t>
                      </a:r>
                      <a:r>
                        <a:rPr lang="ja-JP" altLang="en-US" sz="1400" b="0" i="0" u="none" strike="noStrike" dirty="0">
                          <a:solidFill>
                            <a:srgbClr val="000000"/>
                          </a:solidFill>
                          <a:effectLst/>
                          <a:latin typeface="Meiryo UI" panose="020B0604030504040204" pitchFamily="50" charset="-128"/>
                          <a:ea typeface="Meiryo UI" panose="020B0604030504040204" pitchFamily="50" charset="-128"/>
                        </a:rPr>
                        <a:t>　コンプレッサーの適正管理　</a:t>
                      </a:r>
                      <a:r>
                        <a:rPr lang="en-US" altLang="ja-JP" sz="1400" b="0" i="0" u="none" strike="noStrike" dirty="0">
                          <a:solidFill>
                            <a:srgbClr val="000000"/>
                          </a:solidFill>
                          <a:effectLst/>
                          <a:latin typeface="Meiryo UI" panose="020B0604030504040204" pitchFamily="50" charset="-128"/>
                          <a:ea typeface="Meiryo UI" panose="020B0604030504040204" pitchFamily="50" charset="-128"/>
                        </a:rPr>
                        <a:t>※4,5,6</a:t>
                      </a:r>
                    </a:p>
                  </a:txBody>
                  <a:tcPr marL="108000" marR="0" marT="36000" marB="36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F0"/>
                    </a:solidFill>
                  </a:tcPr>
                </a:tc>
                <a:tc hMerge="1">
                  <a:txBody>
                    <a:bodyPr/>
                    <a:lstStyle/>
                    <a:p>
                      <a:endParaRPr kumimoji="1" lang="ja-JP" altLang="en-US"/>
                    </a:p>
                  </a:txBody>
                  <a:tcPr/>
                </a:tc>
                <a:extLst>
                  <a:ext uri="{0D108BD9-81ED-4DB2-BD59-A6C34878D82A}">
                    <a16:rowId xmlns:a16="http://schemas.microsoft.com/office/drawing/2014/main" val="315000037"/>
                  </a:ext>
                </a:extLst>
              </a:tr>
              <a:tr h="719792">
                <a:tc>
                  <a:txBody>
                    <a:bodyPr/>
                    <a:lstStyle/>
                    <a:p>
                      <a:pPr algn="ctr" fontAlgn="ctr"/>
                      <a:r>
                        <a:rPr lang="ja-JP" altLang="en-US" sz="1400" b="0" i="0" u="none" strike="noStrike">
                          <a:solidFill>
                            <a:srgbClr val="000000"/>
                          </a:solidFill>
                          <a:effectLst/>
                          <a:latin typeface="Meiryo UI" panose="020B0604030504040204" pitchFamily="50" charset="-128"/>
                          <a:ea typeface="Meiryo UI" panose="020B0604030504040204" pitchFamily="50" charset="-128"/>
                        </a:rPr>
                        <a:t>解説</a:t>
                      </a:r>
                    </a:p>
                  </a:txBody>
                  <a:tcPr marL="0" marR="0" marT="0" marB="0" vert="eaVert"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ja-JP" altLang="en-US" sz="1400" b="0" i="0" u="none" strike="noStrike" dirty="0">
                          <a:solidFill>
                            <a:srgbClr val="000000"/>
                          </a:solidFill>
                          <a:effectLst/>
                          <a:latin typeface="Meiryo UI" panose="020B0604030504040204" pitchFamily="50" charset="-128"/>
                          <a:ea typeface="Meiryo UI" panose="020B0604030504040204" pitchFamily="50" charset="-128"/>
                        </a:rPr>
                        <a:t>　圧縮空気の吐出圧力を必要最低限にすることや、吸い込み空気温度の上昇を防止することによって、電力使用量を削減できます。また、圧縮空気の配管図を整理することでコンプレッサーと圧縮空気使用側設備の関係が明確になり、エアー漏れ箇所の探索、配管による圧力損失の算定、理想的配置等を検討しやすくなります。</a:t>
                      </a:r>
                    </a:p>
                  </a:txBody>
                  <a:tcPr marL="36000" marR="36000" marT="36000" marB="3600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520775546"/>
                  </a:ext>
                </a:extLst>
              </a:tr>
              <a:tr h="146976">
                <a:tc rowSpan="8">
                  <a:txBody>
                    <a:bodyPr/>
                    <a:lstStyle/>
                    <a:p>
                      <a:pPr algn="ctr" fontAlgn="ctr"/>
                      <a:r>
                        <a:rPr lang="ja-JP" altLang="en-US" sz="1400" b="0" i="0" u="none" strike="noStrike" dirty="0">
                          <a:solidFill>
                            <a:srgbClr val="000000"/>
                          </a:solidFill>
                          <a:effectLst/>
                          <a:latin typeface="Meiryo UI" panose="020B0604030504040204" pitchFamily="50" charset="-128"/>
                          <a:ea typeface="Meiryo UI" panose="020B0604030504040204" pitchFamily="50" charset="-128"/>
                        </a:rPr>
                        <a:t>判断基準</a:t>
                      </a:r>
                    </a:p>
                  </a:txBody>
                  <a:tcPr marL="0" marR="0" marT="0" marB="0" vert="eaVert"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ja-JP" altLang="en-US" sz="1400" b="0" i="0" u="none" strike="noStrike" dirty="0">
                          <a:solidFill>
                            <a:srgbClr val="000000"/>
                          </a:solidFill>
                          <a:effectLst/>
                          <a:latin typeface="Meiryo UI" panose="020B0604030504040204" pitchFamily="50" charset="-128"/>
                          <a:ea typeface="Meiryo UI" panose="020B0604030504040204" pitchFamily="50" charset="-128"/>
                        </a:rPr>
                        <a:t>①　使用側の圧力を把握して、吐出圧力を適正に設定していますか。</a:t>
                      </a:r>
                    </a:p>
                  </a:txBody>
                  <a:tcPr marL="72000" marR="72000" marT="36000" marB="3600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66FFFF"/>
                    </a:solidFill>
                  </a:tcPr>
                </a:tc>
                <a:extLst>
                  <a:ext uri="{0D108BD9-81ED-4DB2-BD59-A6C34878D82A}">
                    <a16:rowId xmlns:a16="http://schemas.microsoft.com/office/drawing/2014/main" val="8003626"/>
                  </a:ext>
                </a:extLst>
              </a:tr>
              <a:tr h="464254">
                <a:tc vMerge="1">
                  <a:txBody>
                    <a:bodyPr/>
                    <a:lstStyle/>
                    <a:p>
                      <a:endParaRPr kumimoji="1" lang="ja-JP" altLang="en-US"/>
                    </a:p>
                  </a:txBody>
                  <a:tcPr/>
                </a:tc>
                <a:tc>
                  <a:txBody>
                    <a:bodyPr/>
                    <a:lstStyle/>
                    <a:p>
                      <a:pPr algn="l" fontAlgn="t"/>
                      <a:r>
                        <a:rPr lang="en-US" altLang="ja-JP" sz="1400" b="0" i="0" u="none" strike="noStrike" dirty="0">
                          <a:solidFill>
                            <a:srgbClr val="000000"/>
                          </a:solidFill>
                          <a:effectLst/>
                          <a:latin typeface="Meiryo UI" panose="020B0604030504040204" pitchFamily="50" charset="-128"/>
                          <a:ea typeface="Meiryo UI" panose="020B0604030504040204" pitchFamily="50" charset="-128"/>
                        </a:rPr>
                        <a:t>【</a:t>
                      </a:r>
                      <a:r>
                        <a:rPr lang="ja-JP" altLang="en-US" sz="1400" b="0" i="0" u="none" strike="noStrike" dirty="0">
                          <a:solidFill>
                            <a:srgbClr val="000000"/>
                          </a:solidFill>
                          <a:effectLst/>
                          <a:latin typeface="Meiryo UI" panose="020B0604030504040204" pitchFamily="50" charset="-128"/>
                          <a:ea typeface="Meiryo UI" panose="020B0604030504040204" pitchFamily="50" charset="-128"/>
                        </a:rPr>
                        <a:t>補足</a:t>
                      </a:r>
                      <a:r>
                        <a:rPr lang="en-US" altLang="ja-JP" sz="1400" b="0" i="0" u="none" strike="noStrike" dirty="0">
                          <a:solidFill>
                            <a:srgbClr val="000000"/>
                          </a:solidFill>
                          <a:effectLst/>
                          <a:latin typeface="Meiryo UI" panose="020B0604030504040204" pitchFamily="50" charset="-128"/>
                          <a:ea typeface="Meiryo UI" panose="020B0604030504040204" pitchFamily="50" charset="-128"/>
                        </a:rPr>
                        <a:t>】</a:t>
                      </a:r>
                      <a:r>
                        <a:rPr lang="ja-JP" altLang="en-US" sz="1400" b="0" i="0" u="none" strike="noStrike" dirty="0">
                          <a:solidFill>
                            <a:srgbClr val="000000"/>
                          </a:solidFill>
                          <a:effectLst/>
                          <a:latin typeface="Meiryo UI" panose="020B0604030504040204" pitchFamily="50" charset="-128"/>
                          <a:ea typeface="Meiryo UI" panose="020B0604030504040204" pitchFamily="50" charset="-128"/>
                        </a:rPr>
                        <a:t>コンプレッサーの吐出圧と使用設備（減圧弁二次側）の圧力差が適切（概ね</a:t>
                      </a:r>
                      <a:r>
                        <a:rPr lang="en-US" altLang="ja-JP" sz="1400" b="0" i="0" u="none" strike="noStrike" dirty="0">
                          <a:solidFill>
                            <a:srgbClr val="000000"/>
                          </a:solidFill>
                          <a:effectLst/>
                          <a:latin typeface="Meiryo UI" panose="020B0604030504040204" pitchFamily="50" charset="-128"/>
                          <a:ea typeface="Meiryo UI" panose="020B0604030504040204" pitchFamily="50" charset="-128"/>
                        </a:rPr>
                        <a:t>0.1MPa</a:t>
                      </a:r>
                      <a:r>
                        <a:rPr lang="ja-JP" altLang="en-US" sz="1400" b="0" i="0" u="none" strike="noStrike" dirty="0">
                          <a:solidFill>
                            <a:srgbClr val="000000"/>
                          </a:solidFill>
                          <a:effectLst/>
                          <a:latin typeface="Meiryo UI" panose="020B0604030504040204" pitchFamily="50" charset="-128"/>
                          <a:ea typeface="Meiryo UI" panose="020B0604030504040204" pitchFamily="50" charset="-128"/>
                        </a:rPr>
                        <a:t>以内）となっている。指示値の場合はその直近となっていることを</a:t>
                      </a:r>
                      <a:r>
                        <a:rPr lang="ja-JP" altLang="en-US" sz="1400" b="0" i="0" u="none" strike="noStrike" dirty="0">
                          <a:solidFill>
                            <a:schemeClr val="tx1"/>
                          </a:solidFill>
                          <a:effectLst/>
                          <a:latin typeface="Meiryo UI" panose="020B0604030504040204" pitchFamily="50" charset="-128"/>
                          <a:ea typeface="Meiryo UI" panose="020B0604030504040204" pitchFamily="50" charset="-128"/>
                        </a:rPr>
                        <a:t>確認してください。</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393511360"/>
                  </a:ext>
                </a:extLst>
              </a:tr>
              <a:tr h="117434">
                <a:tc vMerge="1">
                  <a:txBody>
                    <a:bodyPr/>
                    <a:lstStyle/>
                    <a:p>
                      <a:endParaRPr kumimoji="1" lang="ja-JP" altLang="en-US"/>
                    </a:p>
                  </a:txBody>
                  <a:tcPr/>
                </a:tc>
                <a:tc>
                  <a:txBody>
                    <a:bodyPr/>
                    <a:lstStyle/>
                    <a:p>
                      <a:pPr algn="l" fontAlgn="t"/>
                      <a:r>
                        <a:rPr lang="ja-JP" altLang="en-US" sz="1400" b="0" i="0" u="none" strike="noStrike" dirty="0">
                          <a:solidFill>
                            <a:srgbClr val="000000"/>
                          </a:solidFill>
                          <a:effectLst/>
                          <a:latin typeface="Meiryo UI" panose="020B0604030504040204" pitchFamily="50" charset="-128"/>
                          <a:ea typeface="Meiryo UI" panose="020B0604030504040204" pitchFamily="50" charset="-128"/>
                        </a:rPr>
                        <a:t>②　コンプレッサーの吸気温度を適正に保っていますか。</a:t>
                      </a:r>
                    </a:p>
                  </a:txBody>
                  <a:tcPr marL="72000" marR="72000" marT="36000" marB="3600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66FFFF"/>
                    </a:solidFill>
                  </a:tcPr>
                </a:tc>
                <a:extLst>
                  <a:ext uri="{0D108BD9-81ED-4DB2-BD59-A6C34878D82A}">
                    <a16:rowId xmlns:a16="http://schemas.microsoft.com/office/drawing/2014/main" val="172160603"/>
                  </a:ext>
                </a:extLst>
              </a:tr>
              <a:tr h="120098">
                <a:tc vMerge="1">
                  <a:txBody>
                    <a:bodyPr/>
                    <a:lstStyle/>
                    <a:p>
                      <a:endParaRPr kumimoji="1" lang="ja-JP" altLang="en-US"/>
                    </a:p>
                  </a:txBody>
                  <a:tcPr/>
                </a:tc>
                <a:tc>
                  <a:txBody>
                    <a:bodyPr/>
                    <a:lstStyle/>
                    <a:p>
                      <a:pPr algn="l" fontAlgn="t"/>
                      <a:r>
                        <a:rPr lang="en-US" altLang="ja-JP" sz="1400" b="0" i="0" u="none" strike="noStrike" dirty="0">
                          <a:solidFill>
                            <a:srgbClr val="000000"/>
                          </a:solidFill>
                          <a:effectLst/>
                          <a:latin typeface="Meiryo UI" panose="020B0604030504040204" pitchFamily="50" charset="-128"/>
                          <a:ea typeface="Meiryo UI" panose="020B0604030504040204" pitchFamily="50" charset="-128"/>
                        </a:rPr>
                        <a:t>【</a:t>
                      </a:r>
                      <a:r>
                        <a:rPr lang="ja-JP" altLang="en-US" sz="1400" b="0" i="0" u="none" strike="noStrike" dirty="0">
                          <a:solidFill>
                            <a:srgbClr val="000000"/>
                          </a:solidFill>
                          <a:effectLst/>
                          <a:latin typeface="Meiryo UI" panose="020B0604030504040204" pitchFamily="50" charset="-128"/>
                          <a:ea typeface="Meiryo UI" panose="020B0604030504040204" pitchFamily="50" charset="-128"/>
                        </a:rPr>
                        <a:t>補足</a:t>
                      </a:r>
                      <a:r>
                        <a:rPr lang="en-US" altLang="ja-JP" sz="1400" b="0" i="0" u="none" strike="noStrike" dirty="0">
                          <a:solidFill>
                            <a:srgbClr val="000000"/>
                          </a:solidFill>
                          <a:effectLst/>
                          <a:latin typeface="Meiryo UI" panose="020B0604030504040204" pitchFamily="50" charset="-128"/>
                          <a:ea typeface="Meiryo UI" panose="020B0604030504040204" pitchFamily="50" charset="-128"/>
                        </a:rPr>
                        <a:t>】</a:t>
                      </a:r>
                      <a:r>
                        <a:rPr lang="ja-JP" altLang="en-US" sz="1400" b="0" i="0" u="none" strike="noStrike" dirty="0">
                          <a:solidFill>
                            <a:srgbClr val="000000"/>
                          </a:solidFill>
                          <a:effectLst/>
                          <a:latin typeface="Meiryo UI" panose="020B0604030504040204" pitchFamily="50" charset="-128"/>
                          <a:ea typeface="Meiryo UI" panose="020B0604030504040204" pitchFamily="50" charset="-128"/>
                        </a:rPr>
                        <a:t>吸気温度と外気温度が概ね同じであることを</a:t>
                      </a:r>
                      <a:r>
                        <a:rPr lang="ja-JP" altLang="en-US" sz="1400" b="0" i="0" u="none" strike="noStrike" dirty="0">
                          <a:solidFill>
                            <a:schemeClr val="tx1"/>
                          </a:solidFill>
                          <a:effectLst/>
                          <a:latin typeface="Meiryo UI" panose="020B0604030504040204" pitchFamily="50" charset="-128"/>
                          <a:ea typeface="Meiryo UI" panose="020B0604030504040204" pitchFamily="50" charset="-128"/>
                        </a:rPr>
                        <a:t>確認してください。</a:t>
                      </a:r>
                    </a:p>
                  </a:txBody>
                  <a:tcPr marL="72000" marR="72000" marT="36000" marB="3600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640430144"/>
                  </a:ext>
                </a:extLst>
              </a:tr>
              <a:tr h="122762">
                <a:tc vMerge="1">
                  <a:txBody>
                    <a:bodyPr/>
                    <a:lstStyle/>
                    <a:p>
                      <a:endParaRPr kumimoji="1" lang="ja-JP" altLang="en-US"/>
                    </a:p>
                  </a:txBody>
                  <a:tcPr/>
                </a:tc>
                <a:tc>
                  <a:txBody>
                    <a:bodyPr/>
                    <a:lstStyle/>
                    <a:p>
                      <a:pPr algn="l" fontAlgn="t"/>
                      <a:r>
                        <a:rPr lang="ja-JP" altLang="en-US" sz="1400" b="0" i="0" u="none" strike="noStrike" dirty="0">
                          <a:solidFill>
                            <a:srgbClr val="000000"/>
                          </a:solidFill>
                          <a:effectLst/>
                          <a:latin typeface="Meiryo UI" panose="020B0604030504040204" pitchFamily="50" charset="-128"/>
                          <a:ea typeface="Meiryo UI" panose="020B0604030504040204" pitchFamily="50" charset="-128"/>
                        </a:rPr>
                        <a:t>③　定期的に</a:t>
                      </a:r>
                      <a:r>
                        <a:rPr lang="ja-JP" altLang="en-US" sz="1400" b="0" i="0" u="none" strike="noStrike" dirty="0">
                          <a:solidFill>
                            <a:schemeClr val="tx1"/>
                          </a:solidFill>
                          <a:effectLst/>
                          <a:latin typeface="Meiryo UI" panose="020B0604030504040204" pitchFamily="50" charset="-128"/>
                          <a:ea typeface="Meiryo UI" panose="020B0604030504040204" pitchFamily="50" charset="-128"/>
                        </a:rPr>
                        <a:t>フィルターの</a:t>
                      </a:r>
                      <a:r>
                        <a:rPr lang="ja-JP" altLang="en-US" sz="1400" b="0" i="0" u="none" strike="noStrike" dirty="0">
                          <a:solidFill>
                            <a:srgbClr val="000000"/>
                          </a:solidFill>
                          <a:effectLst/>
                          <a:latin typeface="Meiryo UI" panose="020B0604030504040204" pitchFamily="50" charset="-128"/>
                          <a:ea typeface="Meiryo UI" panose="020B0604030504040204" pitchFamily="50" charset="-128"/>
                        </a:rPr>
                        <a:t>清掃やエア漏れの点検を実施していますか。</a:t>
                      </a:r>
                    </a:p>
                  </a:txBody>
                  <a:tcPr marL="72000" marR="72000" marT="36000" marB="3600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66FFFF"/>
                    </a:solidFill>
                  </a:tcPr>
                </a:tc>
                <a:extLst>
                  <a:ext uri="{0D108BD9-81ED-4DB2-BD59-A6C34878D82A}">
                    <a16:rowId xmlns:a16="http://schemas.microsoft.com/office/drawing/2014/main" val="3310307336"/>
                  </a:ext>
                </a:extLst>
              </a:tr>
              <a:tr h="216312">
                <a:tc vMerge="1">
                  <a:txBody>
                    <a:bodyPr/>
                    <a:lstStyle/>
                    <a:p>
                      <a:endParaRPr kumimoji="1" lang="ja-JP" altLang="en-US"/>
                    </a:p>
                  </a:txBody>
                  <a:tcPr/>
                </a:tc>
                <a:tc>
                  <a:txBody>
                    <a:bodyPr/>
                    <a:lstStyle/>
                    <a:p>
                      <a:pPr algn="l" fontAlgn="t"/>
                      <a:r>
                        <a:rPr lang="en-US" altLang="ja-JP" sz="1400" b="0" i="0" u="none" strike="noStrike" dirty="0">
                          <a:solidFill>
                            <a:srgbClr val="000000"/>
                          </a:solidFill>
                          <a:effectLst/>
                          <a:latin typeface="Meiryo UI" panose="020B0604030504040204" pitchFamily="50" charset="-128"/>
                          <a:ea typeface="Meiryo UI" panose="020B0604030504040204" pitchFamily="50" charset="-128"/>
                        </a:rPr>
                        <a:t>【</a:t>
                      </a:r>
                      <a:r>
                        <a:rPr lang="ja-JP" altLang="en-US" sz="1400" b="0" i="0" u="none" strike="noStrike" dirty="0">
                          <a:solidFill>
                            <a:srgbClr val="000000"/>
                          </a:solidFill>
                          <a:effectLst/>
                          <a:latin typeface="Meiryo UI" panose="020B0604030504040204" pitchFamily="50" charset="-128"/>
                          <a:ea typeface="Meiryo UI" panose="020B0604030504040204" pitchFamily="50" charset="-128"/>
                        </a:rPr>
                        <a:t>補足</a:t>
                      </a:r>
                      <a:r>
                        <a:rPr lang="en-US" altLang="ja-JP" sz="1400" b="0" i="0" u="none" strike="noStrike" dirty="0">
                          <a:solidFill>
                            <a:srgbClr val="000000"/>
                          </a:solidFill>
                          <a:effectLst/>
                          <a:latin typeface="Meiryo UI" panose="020B0604030504040204" pitchFamily="50" charset="-128"/>
                          <a:ea typeface="Meiryo UI" panose="020B0604030504040204" pitchFamily="50" charset="-128"/>
                        </a:rPr>
                        <a:t>】</a:t>
                      </a:r>
                      <a:r>
                        <a:rPr lang="ja-JP" altLang="en-US" sz="1400" b="0" i="0" u="none" strike="noStrike" dirty="0">
                          <a:solidFill>
                            <a:srgbClr val="000000"/>
                          </a:solidFill>
                          <a:effectLst/>
                          <a:latin typeface="Meiryo UI" panose="020B0604030504040204" pitchFamily="50" charset="-128"/>
                          <a:ea typeface="Meiryo UI" panose="020B0604030504040204" pitchFamily="50" charset="-128"/>
                        </a:rPr>
                        <a:t>点検記録簿などで履行を確認</a:t>
                      </a:r>
                      <a:r>
                        <a:rPr lang="ja-JP" altLang="en-US" sz="1400" b="0" i="0" u="none" strike="noStrike" dirty="0">
                          <a:solidFill>
                            <a:schemeClr val="tx1"/>
                          </a:solidFill>
                          <a:effectLst/>
                          <a:latin typeface="Meiryo UI" panose="020B0604030504040204" pitchFamily="50" charset="-128"/>
                          <a:ea typeface="Meiryo UI" panose="020B0604030504040204" pitchFamily="50" charset="-128"/>
                        </a:rPr>
                        <a:t>してください</a:t>
                      </a:r>
                      <a:r>
                        <a:rPr lang="ja-JP" altLang="en-US" sz="1400" b="0" i="0" u="none" strike="noStrike" dirty="0">
                          <a:solidFill>
                            <a:srgbClr val="000000"/>
                          </a:solidFill>
                          <a:effectLst/>
                          <a:latin typeface="Meiryo UI" panose="020B0604030504040204" pitchFamily="50" charset="-128"/>
                          <a:ea typeface="Meiryo UI" panose="020B0604030504040204" pitchFamily="50" charset="-128"/>
                        </a:rPr>
                        <a:t>。</a:t>
                      </a:r>
                    </a:p>
                  </a:txBody>
                  <a:tcPr marL="72000" marR="72000" marT="36000" marB="3600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524714117"/>
                  </a:ext>
                </a:extLst>
              </a:tr>
              <a:tr h="125138">
                <a:tc vMerge="1">
                  <a:txBody>
                    <a:bodyPr/>
                    <a:lstStyle/>
                    <a:p>
                      <a:endParaRPr kumimoji="1" lang="ja-JP" altLang="en-US"/>
                    </a:p>
                  </a:txBody>
                  <a:tcPr/>
                </a:tc>
                <a:tc>
                  <a:txBody>
                    <a:bodyPr/>
                    <a:lstStyle/>
                    <a:p>
                      <a:pPr algn="l" fontAlgn="t"/>
                      <a:r>
                        <a:rPr lang="ja-JP" altLang="en-US" sz="1400" b="0" i="0" u="none" strike="noStrike" dirty="0">
                          <a:solidFill>
                            <a:srgbClr val="000000"/>
                          </a:solidFill>
                          <a:effectLst/>
                          <a:latin typeface="Meiryo UI" panose="020B0604030504040204" pitchFamily="50" charset="-128"/>
                          <a:ea typeface="Meiryo UI" panose="020B0604030504040204" pitchFamily="50" charset="-128"/>
                        </a:rPr>
                        <a:t>④　現状を反映した圧縮空気配管図を整備し、搬送ロス等を確認していますか。</a:t>
                      </a:r>
                    </a:p>
                  </a:txBody>
                  <a:tcPr marL="72000" marR="72000" marT="36000" marB="3600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66FFFF"/>
                    </a:solidFill>
                  </a:tcPr>
                </a:tc>
                <a:extLst>
                  <a:ext uri="{0D108BD9-81ED-4DB2-BD59-A6C34878D82A}">
                    <a16:rowId xmlns:a16="http://schemas.microsoft.com/office/drawing/2014/main" val="1777684752"/>
                  </a:ext>
                </a:extLst>
              </a:tr>
              <a:tr h="432624">
                <a:tc vMerge="1">
                  <a:txBody>
                    <a:bodyPr/>
                    <a:lstStyle/>
                    <a:p>
                      <a:endParaRPr kumimoji="1" lang="ja-JP" altLang="en-US"/>
                    </a:p>
                  </a:txBody>
                  <a:tcPr/>
                </a:tc>
                <a:tc>
                  <a:txBody>
                    <a:bodyPr/>
                    <a:lstStyle/>
                    <a:p>
                      <a:pPr algn="l" fontAlgn="t"/>
                      <a:r>
                        <a:rPr lang="en-US" altLang="ja-JP" sz="1400" b="0" i="0" u="none" strike="noStrike" dirty="0">
                          <a:solidFill>
                            <a:srgbClr val="000000"/>
                          </a:solidFill>
                          <a:effectLst/>
                          <a:latin typeface="Meiryo UI" panose="020B0604030504040204" pitchFamily="50" charset="-128"/>
                          <a:ea typeface="Meiryo UI" panose="020B0604030504040204" pitchFamily="50" charset="-128"/>
                        </a:rPr>
                        <a:t>【</a:t>
                      </a:r>
                      <a:r>
                        <a:rPr lang="ja-JP" altLang="en-US" sz="1400" b="0" i="0" u="none" strike="noStrike" dirty="0">
                          <a:solidFill>
                            <a:srgbClr val="000000"/>
                          </a:solidFill>
                          <a:effectLst/>
                          <a:latin typeface="Meiryo UI" panose="020B0604030504040204" pitchFamily="50" charset="-128"/>
                          <a:ea typeface="Meiryo UI" panose="020B0604030504040204" pitchFamily="50" charset="-128"/>
                        </a:rPr>
                        <a:t>補足</a:t>
                      </a:r>
                      <a:r>
                        <a:rPr lang="en-US" altLang="ja-JP" sz="1400" b="0" i="0" u="none" strike="noStrike" dirty="0">
                          <a:solidFill>
                            <a:srgbClr val="000000"/>
                          </a:solidFill>
                          <a:effectLst/>
                          <a:latin typeface="Meiryo UI" panose="020B0604030504040204" pitchFamily="50" charset="-128"/>
                          <a:ea typeface="Meiryo UI" panose="020B0604030504040204" pitchFamily="50" charset="-128"/>
                        </a:rPr>
                        <a:t>】</a:t>
                      </a:r>
                      <a:r>
                        <a:rPr lang="ja-JP" altLang="en-US" sz="1400" b="0" i="0" u="none" strike="noStrike" dirty="0">
                          <a:solidFill>
                            <a:srgbClr val="000000"/>
                          </a:solidFill>
                          <a:effectLst/>
                          <a:latin typeface="Meiryo UI" panose="020B0604030504040204" pitchFamily="50" charset="-128"/>
                          <a:ea typeface="Meiryo UI" panose="020B0604030504040204" pitchFamily="50" charset="-128"/>
                        </a:rPr>
                        <a:t>圧縮空気配管図が現状にあっている</a:t>
                      </a:r>
                      <a:r>
                        <a:rPr lang="ja-JP" altLang="en-US" sz="1400" b="0" i="0" u="none" strike="noStrike" dirty="0">
                          <a:solidFill>
                            <a:schemeClr val="tx1"/>
                          </a:solidFill>
                          <a:effectLst/>
                          <a:latin typeface="Meiryo UI" panose="020B0604030504040204" pitchFamily="50" charset="-128"/>
                          <a:ea typeface="Meiryo UI" panose="020B0604030504040204" pitchFamily="50" charset="-128"/>
                        </a:rPr>
                        <a:t>か確認してください。また、機器の配置や配管ルートにおいてロスの発生がないことを確認してください。</a:t>
                      </a:r>
                    </a:p>
                  </a:txBody>
                  <a:tcPr marL="72000" marR="72000" marT="36000" marB="3600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672666424"/>
                  </a:ext>
                </a:extLst>
              </a:tr>
            </a:tbl>
          </a:graphicData>
        </a:graphic>
      </p:graphicFrame>
      <p:sp>
        <p:nvSpPr>
          <p:cNvPr id="6" name="テキスト ボックス 5">
            <a:extLst>
              <a:ext uri="{FF2B5EF4-FFF2-40B4-BE49-F238E27FC236}">
                <a16:creationId xmlns:a16="http://schemas.microsoft.com/office/drawing/2014/main" id="{43860092-64BF-40C0-9C87-5E0539BA2CE2}"/>
              </a:ext>
            </a:extLst>
          </p:cNvPr>
          <p:cNvSpPr txBox="1"/>
          <p:nvPr/>
        </p:nvSpPr>
        <p:spPr>
          <a:xfrm>
            <a:off x="0" y="-10747"/>
            <a:ext cx="4572000" cy="368947"/>
          </a:xfrm>
          <a:prstGeom prst="rect">
            <a:avLst/>
          </a:prstGeom>
          <a:noFill/>
        </p:spPr>
        <p:txBody>
          <a:bodyPr wrap="square">
            <a:spAutoFit/>
          </a:bodyPr>
          <a:lstStyle/>
          <a:p>
            <a:pPr>
              <a:lnSpc>
                <a:spcPts val="2400"/>
              </a:lnSpc>
            </a:pPr>
            <a:r>
              <a:rPr lang="ja-JP" altLang="en-US" sz="18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４　重点対策の指定</a:t>
            </a:r>
          </a:p>
        </p:txBody>
      </p:sp>
    </p:spTree>
    <p:extLst>
      <p:ext uri="{BB962C8B-B14F-4D97-AF65-F5344CB8AC3E}">
        <p14:creationId xmlns:p14="http://schemas.microsoft.com/office/powerpoint/2010/main" val="379471072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fld id="{F0DA1747-7AE3-4485-B1CC-5CDDF653E874}" type="slidenum">
              <a:rPr kumimoji="1" lang="ja-JP" altLang="en-US" smtClean="0"/>
              <a:t>20</a:t>
            </a:fld>
            <a:endParaRPr kumimoji="1" lang="ja-JP" altLang="en-US"/>
          </a:p>
        </p:txBody>
      </p:sp>
      <p:graphicFrame>
        <p:nvGraphicFramePr>
          <p:cNvPr id="3" name="表 2"/>
          <p:cNvGraphicFramePr>
            <a:graphicFrameLocks noGrp="1"/>
          </p:cNvGraphicFramePr>
          <p:nvPr>
            <p:extLst>
              <p:ext uri="{D42A27DB-BD31-4B8C-83A1-F6EECF244321}">
                <p14:modId xmlns:p14="http://schemas.microsoft.com/office/powerpoint/2010/main" val="2905967706"/>
              </p:ext>
            </p:extLst>
          </p:nvPr>
        </p:nvGraphicFramePr>
        <p:xfrm>
          <a:off x="251520" y="540000"/>
          <a:ext cx="8640961" cy="3025024"/>
        </p:xfrm>
        <a:graphic>
          <a:graphicData uri="http://schemas.openxmlformats.org/drawingml/2006/table">
            <a:tbl>
              <a:tblPr/>
              <a:tblGrid>
                <a:gridCol w="305693">
                  <a:extLst>
                    <a:ext uri="{9D8B030D-6E8A-4147-A177-3AD203B41FA5}">
                      <a16:colId xmlns:a16="http://schemas.microsoft.com/office/drawing/2014/main" val="2156520812"/>
                    </a:ext>
                  </a:extLst>
                </a:gridCol>
                <a:gridCol w="8335268">
                  <a:extLst>
                    <a:ext uri="{9D8B030D-6E8A-4147-A177-3AD203B41FA5}">
                      <a16:colId xmlns:a16="http://schemas.microsoft.com/office/drawing/2014/main" val="3343630676"/>
                    </a:ext>
                  </a:extLst>
                </a:gridCol>
              </a:tblGrid>
              <a:tr h="281217">
                <a:tc gridSpan="2">
                  <a:txBody>
                    <a:bodyPr/>
                    <a:lstStyle/>
                    <a:p>
                      <a:pPr algn="l" fontAlgn="ctr"/>
                      <a:r>
                        <a:rPr lang="en-US" altLang="ja-JP" sz="1400" b="0" i="0" u="none" strike="noStrike" dirty="0">
                          <a:solidFill>
                            <a:srgbClr val="000000"/>
                          </a:solidFill>
                          <a:effectLst/>
                          <a:latin typeface="Meiryo UI" panose="020B0604030504040204" pitchFamily="50" charset="-128"/>
                          <a:ea typeface="Meiryo UI" panose="020B0604030504040204" pitchFamily="50" charset="-128"/>
                        </a:rPr>
                        <a:t>11</a:t>
                      </a:r>
                      <a:r>
                        <a:rPr lang="ja-JP" altLang="en-US" sz="1400" b="0" i="0" u="none" strike="noStrike" dirty="0">
                          <a:solidFill>
                            <a:srgbClr val="000000"/>
                          </a:solidFill>
                          <a:effectLst/>
                          <a:latin typeface="Meiryo UI" panose="020B0604030504040204" pitchFamily="50" charset="-128"/>
                          <a:ea typeface="Meiryo UI" panose="020B0604030504040204" pitchFamily="50" charset="-128"/>
                        </a:rPr>
                        <a:t>　給湯設備の適正管理　</a:t>
                      </a:r>
                      <a:r>
                        <a:rPr lang="en-US" altLang="ja-JP" sz="1400" b="0" i="0" u="none" strike="noStrike" dirty="0">
                          <a:solidFill>
                            <a:schemeClr val="tx1"/>
                          </a:solidFill>
                          <a:effectLst/>
                          <a:latin typeface="Meiryo UI" panose="020B0604030504040204" pitchFamily="50" charset="-128"/>
                          <a:ea typeface="Meiryo UI" panose="020B0604030504040204" pitchFamily="50" charset="-128"/>
                        </a:rPr>
                        <a:t>※5</a:t>
                      </a:r>
                    </a:p>
                  </a:txBody>
                  <a:tcPr marL="108000" marR="0" marT="36000" marB="36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F0"/>
                    </a:solidFill>
                  </a:tcPr>
                </a:tc>
                <a:tc hMerge="1">
                  <a:txBody>
                    <a:bodyPr/>
                    <a:lstStyle/>
                    <a:p>
                      <a:endParaRPr kumimoji="1" lang="ja-JP" altLang="en-US"/>
                    </a:p>
                  </a:txBody>
                  <a:tcPr/>
                </a:tc>
                <a:extLst>
                  <a:ext uri="{0D108BD9-81ED-4DB2-BD59-A6C34878D82A}">
                    <a16:rowId xmlns:a16="http://schemas.microsoft.com/office/drawing/2014/main" val="1810037452"/>
                  </a:ext>
                </a:extLst>
              </a:tr>
              <a:tr h="983480">
                <a:tc>
                  <a:txBody>
                    <a:bodyPr/>
                    <a:lstStyle/>
                    <a:p>
                      <a:pPr algn="ctr" fontAlgn="ctr"/>
                      <a:r>
                        <a:rPr lang="ja-JP" altLang="en-US" sz="1400" b="0" i="0" u="none" strike="noStrike">
                          <a:solidFill>
                            <a:srgbClr val="000000"/>
                          </a:solidFill>
                          <a:effectLst/>
                          <a:latin typeface="Meiryo UI" panose="020B0604030504040204" pitchFamily="50" charset="-128"/>
                          <a:ea typeface="Meiryo UI" panose="020B0604030504040204" pitchFamily="50" charset="-128"/>
                        </a:rPr>
                        <a:t>解説</a:t>
                      </a:r>
                    </a:p>
                  </a:txBody>
                  <a:tcPr marL="9310" marR="9310" marT="9310" marB="0" vert="eaVert"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ja-JP" altLang="en-US" sz="1400" b="0" i="0" u="none" strike="noStrike" dirty="0">
                          <a:solidFill>
                            <a:srgbClr val="000000"/>
                          </a:solidFill>
                          <a:effectLst/>
                          <a:latin typeface="Meiryo UI" panose="020B0604030504040204" pitchFamily="50" charset="-128"/>
                          <a:ea typeface="Meiryo UI" panose="020B0604030504040204" pitchFamily="50" charset="-128"/>
                        </a:rPr>
                        <a:t>　衛生上の理由などで、貯湯式の給湯設備や循環式の中央式給湯設備を設置する場合は、貯湯槽内の湯温が</a:t>
                      </a:r>
                      <a:r>
                        <a:rPr lang="en-US" altLang="ja-JP" sz="1400" b="0" i="0" u="none" strike="noStrike" dirty="0">
                          <a:solidFill>
                            <a:srgbClr val="000000"/>
                          </a:solidFill>
                          <a:effectLst/>
                          <a:latin typeface="Meiryo UI" panose="020B0604030504040204" pitchFamily="50" charset="-128"/>
                          <a:ea typeface="Meiryo UI" panose="020B0604030504040204" pitchFamily="50" charset="-128"/>
                        </a:rPr>
                        <a:t>60℃</a:t>
                      </a:r>
                      <a:r>
                        <a:rPr lang="ja-JP" altLang="en-US" sz="1400" b="0" i="0" u="none" strike="noStrike" dirty="0">
                          <a:solidFill>
                            <a:srgbClr val="000000"/>
                          </a:solidFill>
                          <a:effectLst/>
                          <a:latin typeface="Meiryo UI" panose="020B0604030504040204" pitchFamily="50" charset="-128"/>
                          <a:ea typeface="Meiryo UI" panose="020B0604030504040204" pitchFamily="50" charset="-128"/>
                        </a:rPr>
                        <a:t>以上、末端の給湯栓でも</a:t>
                      </a:r>
                      <a:r>
                        <a:rPr lang="en-US" altLang="ja-JP" sz="1400" b="0" i="0" u="none" strike="noStrike" dirty="0">
                          <a:solidFill>
                            <a:srgbClr val="000000"/>
                          </a:solidFill>
                          <a:effectLst/>
                          <a:latin typeface="Meiryo UI" panose="020B0604030504040204" pitchFamily="50" charset="-128"/>
                          <a:ea typeface="Meiryo UI" panose="020B0604030504040204" pitchFamily="50" charset="-128"/>
                        </a:rPr>
                        <a:t>55℃</a:t>
                      </a:r>
                      <a:r>
                        <a:rPr lang="ja-JP" altLang="en-US" sz="1400" b="0" i="0" u="none" strike="noStrike" dirty="0">
                          <a:solidFill>
                            <a:srgbClr val="000000"/>
                          </a:solidFill>
                          <a:effectLst/>
                          <a:latin typeface="Meiryo UI" panose="020B0604030504040204" pitchFamily="50" charset="-128"/>
                          <a:ea typeface="Meiryo UI" panose="020B0604030504040204" pitchFamily="50" charset="-128"/>
                        </a:rPr>
                        <a:t>以上になるように維持管理する必要がありますが、なるべく低い温度設定とすることでエネルギー消費を少なくすることができます。また、高温になるほど貯湯層や配管でロス（熱が逃げやすくなる）が発生するので出口側との温度差を小さくすることも有効です。</a:t>
                      </a:r>
                      <a:endParaRPr lang="ja-JP" altLang="en-US" sz="1400" b="0" i="0" u="none" strike="noStrike" dirty="0">
                        <a:solidFill>
                          <a:srgbClr val="FF0000"/>
                        </a:solidFill>
                        <a:effectLst/>
                        <a:latin typeface="Meiryo UI" panose="020B0604030504040204" pitchFamily="50" charset="-128"/>
                        <a:ea typeface="Meiryo UI" panose="020B0604030504040204" pitchFamily="50" charset="-128"/>
                      </a:endParaRPr>
                    </a:p>
                  </a:txBody>
                  <a:tcPr marL="36000" marR="36000" marT="36000" marB="3600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728650399"/>
                  </a:ext>
                </a:extLst>
              </a:tr>
              <a:tr h="281217">
                <a:tc rowSpan="4">
                  <a:txBody>
                    <a:bodyPr/>
                    <a:lstStyle/>
                    <a:p>
                      <a:pPr algn="ctr" fontAlgn="ctr"/>
                      <a:r>
                        <a:rPr lang="ja-JP" altLang="en-US" sz="1400" b="0" i="0" u="none" strike="noStrike" dirty="0">
                          <a:solidFill>
                            <a:srgbClr val="000000"/>
                          </a:solidFill>
                          <a:effectLst/>
                          <a:latin typeface="Meiryo UI" panose="020B0604030504040204" pitchFamily="50" charset="-128"/>
                          <a:ea typeface="Meiryo UI" panose="020B0604030504040204" pitchFamily="50" charset="-128"/>
                        </a:rPr>
                        <a:t>判断基準</a:t>
                      </a:r>
                    </a:p>
                  </a:txBody>
                  <a:tcPr marL="9310" marR="9310" marT="9310" marB="0" vert="eaVert"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ja-JP" altLang="en-US" sz="1400" b="0" i="0" u="none" strike="noStrike" dirty="0">
                          <a:solidFill>
                            <a:srgbClr val="000000"/>
                          </a:solidFill>
                          <a:effectLst/>
                          <a:latin typeface="Meiryo UI" panose="020B0604030504040204" pitchFamily="50" charset="-128"/>
                          <a:ea typeface="Meiryo UI" panose="020B0604030504040204" pitchFamily="50" charset="-128"/>
                        </a:rPr>
                        <a:t>①　給湯（貯留）温度を適切に管理していますか。</a:t>
                      </a:r>
                    </a:p>
                  </a:txBody>
                  <a:tcPr marL="72000" marR="72000" marT="36000" marB="3600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66FFFF"/>
                    </a:solidFill>
                  </a:tcPr>
                </a:tc>
                <a:extLst>
                  <a:ext uri="{0D108BD9-81ED-4DB2-BD59-A6C34878D82A}">
                    <a16:rowId xmlns:a16="http://schemas.microsoft.com/office/drawing/2014/main" val="859560008"/>
                  </a:ext>
                </a:extLst>
              </a:tr>
              <a:tr h="470724">
                <a:tc vMerge="1">
                  <a:txBody>
                    <a:bodyPr/>
                    <a:lstStyle/>
                    <a:p>
                      <a:endParaRPr kumimoji="1" lang="ja-JP" altLang="en-US"/>
                    </a:p>
                  </a:txBody>
                  <a:tcPr/>
                </a:tc>
                <a:tc>
                  <a:txBody>
                    <a:bodyPr/>
                    <a:lstStyle/>
                    <a:p>
                      <a:pPr algn="l" fontAlgn="t"/>
                      <a:r>
                        <a:rPr lang="en-US" altLang="ja-JP" sz="1400" b="0" i="0" u="none" strike="noStrike" dirty="0">
                          <a:solidFill>
                            <a:srgbClr val="000000"/>
                          </a:solidFill>
                          <a:effectLst/>
                          <a:latin typeface="Meiryo UI" panose="020B0604030504040204" pitchFamily="50" charset="-128"/>
                          <a:ea typeface="Meiryo UI" panose="020B0604030504040204" pitchFamily="50" charset="-128"/>
                        </a:rPr>
                        <a:t>【</a:t>
                      </a:r>
                      <a:r>
                        <a:rPr lang="ja-JP" altLang="en-US" sz="1400" b="0" i="0" u="none" strike="noStrike" dirty="0">
                          <a:solidFill>
                            <a:srgbClr val="000000"/>
                          </a:solidFill>
                          <a:effectLst/>
                          <a:latin typeface="Meiryo UI" panose="020B0604030504040204" pitchFamily="50" charset="-128"/>
                          <a:ea typeface="Meiryo UI" panose="020B0604030504040204" pitchFamily="50" charset="-128"/>
                        </a:rPr>
                        <a:t>補足</a:t>
                      </a:r>
                      <a:r>
                        <a:rPr lang="en-US" altLang="ja-JP" sz="1400" b="0" i="0" u="none" strike="noStrike" dirty="0">
                          <a:solidFill>
                            <a:srgbClr val="000000"/>
                          </a:solidFill>
                          <a:effectLst/>
                          <a:latin typeface="Meiryo UI" panose="020B0604030504040204" pitchFamily="50" charset="-128"/>
                          <a:ea typeface="Meiryo UI" panose="020B0604030504040204" pitchFamily="50" charset="-128"/>
                        </a:rPr>
                        <a:t>】</a:t>
                      </a:r>
                      <a:r>
                        <a:rPr lang="ja-JP" altLang="en-US" sz="1400" b="0" i="0" u="none" strike="noStrike" dirty="0">
                          <a:solidFill>
                            <a:srgbClr val="000000"/>
                          </a:solidFill>
                          <a:effectLst/>
                          <a:latin typeface="Meiryo UI" panose="020B0604030504040204" pitchFamily="50" charset="-128"/>
                          <a:ea typeface="Meiryo UI" panose="020B0604030504040204" pitchFamily="50" charset="-128"/>
                        </a:rPr>
                        <a:t>貯湯温度が衛生上</a:t>
                      </a:r>
                      <a:r>
                        <a:rPr lang="ja-JP" altLang="en-US" sz="1400" b="0" i="0" u="none" strike="noStrike" dirty="0">
                          <a:solidFill>
                            <a:schemeClr val="tx1"/>
                          </a:solidFill>
                          <a:effectLst/>
                          <a:latin typeface="Meiryo UI" panose="020B0604030504040204" pitchFamily="50" charset="-128"/>
                          <a:ea typeface="Meiryo UI" panose="020B0604030504040204" pitchFamily="50" charset="-128"/>
                        </a:rPr>
                        <a:t>必要な温度を確保できる程度の低い温度設定や、目的に応じた温度設定になっていることを確認してください。</a:t>
                      </a:r>
                    </a:p>
                  </a:txBody>
                  <a:tcPr marL="72000" marR="72000" marT="36000" marB="7200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570720036"/>
                  </a:ext>
                </a:extLst>
              </a:tr>
              <a:tr h="281217">
                <a:tc vMerge="1">
                  <a:txBody>
                    <a:bodyPr/>
                    <a:lstStyle/>
                    <a:p>
                      <a:endParaRPr kumimoji="1" lang="ja-JP" altLang="en-US"/>
                    </a:p>
                  </a:txBody>
                  <a:tcPr/>
                </a:tc>
                <a:tc>
                  <a:txBody>
                    <a:bodyPr/>
                    <a:lstStyle/>
                    <a:p>
                      <a:pPr algn="l" fontAlgn="t"/>
                      <a:r>
                        <a:rPr lang="ja-JP" altLang="en-US" sz="1400" b="0" i="0" u="none" strike="noStrike" dirty="0">
                          <a:solidFill>
                            <a:srgbClr val="000000"/>
                          </a:solidFill>
                          <a:effectLst/>
                          <a:latin typeface="Meiryo UI" panose="020B0604030504040204" pitchFamily="50" charset="-128"/>
                          <a:ea typeface="Meiryo UI" panose="020B0604030504040204" pitchFamily="50" charset="-128"/>
                        </a:rPr>
                        <a:t>②　スケジュール設定や省エネモード機能を活用していますか。</a:t>
                      </a:r>
                    </a:p>
                  </a:txBody>
                  <a:tcPr marL="72000" marR="72000" marT="36000" marB="3600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66FFFF"/>
                    </a:solidFill>
                  </a:tcPr>
                </a:tc>
                <a:extLst>
                  <a:ext uri="{0D108BD9-81ED-4DB2-BD59-A6C34878D82A}">
                    <a16:rowId xmlns:a16="http://schemas.microsoft.com/office/drawing/2014/main" val="771798708"/>
                  </a:ext>
                </a:extLst>
              </a:tr>
              <a:tr h="650744">
                <a:tc vMerge="1">
                  <a:txBody>
                    <a:bodyPr/>
                    <a:lstStyle/>
                    <a:p>
                      <a:endParaRPr kumimoji="1" lang="ja-JP" altLang="en-US"/>
                    </a:p>
                  </a:txBody>
                  <a:tcPr/>
                </a:tc>
                <a:tc>
                  <a:txBody>
                    <a:bodyPr/>
                    <a:lstStyle/>
                    <a:p>
                      <a:pPr algn="l" fontAlgn="t"/>
                      <a:r>
                        <a:rPr lang="en-US" altLang="ja-JP" sz="1400" b="0" i="0" u="none" strike="noStrike" dirty="0">
                          <a:solidFill>
                            <a:srgbClr val="000000"/>
                          </a:solidFill>
                          <a:effectLst/>
                          <a:latin typeface="Meiryo UI" panose="020B0604030504040204" pitchFamily="50" charset="-128"/>
                          <a:ea typeface="Meiryo UI" panose="020B0604030504040204" pitchFamily="50" charset="-128"/>
                        </a:rPr>
                        <a:t>【</a:t>
                      </a:r>
                      <a:r>
                        <a:rPr lang="ja-JP" altLang="en-US" sz="1400" b="0" i="0" u="none" strike="noStrike" dirty="0">
                          <a:solidFill>
                            <a:srgbClr val="000000"/>
                          </a:solidFill>
                          <a:effectLst/>
                          <a:latin typeface="Meiryo UI" panose="020B0604030504040204" pitchFamily="50" charset="-128"/>
                          <a:ea typeface="Meiryo UI" panose="020B0604030504040204" pitchFamily="50" charset="-128"/>
                        </a:rPr>
                        <a:t>補足</a:t>
                      </a:r>
                      <a:r>
                        <a:rPr lang="en-US" altLang="ja-JP" sz="1400" b="0" i="0" u="none" strike="noStrike" dirty="0">
                          <a:solidFill>
                            <a:srgbClr val="000000"/>
                          </a:solidFill>
                          <a:effectLst/>
                          <a:latin typeface="Meiryo UI" panose="020B0604030504040204" pitchFamily="50" charset="-128"/>
                          <a:ea typeface="Meiryo UI" panose="020B0604030504040204" pitchFamily="50" charset="-128"/>
                        </a:rPr>
                        <a:t>】</a:t>
                      </a:r>
                      <a:r>
                        <a:rPr lang="ja-JP" altLang="en-US" sz="1400" b="0" i="0" u="none" strike="noStrike" dirty="0">
                          <a:solidFill>
                            <a:srgbClr val="000000"/>
                          </a:solidFill>
                          <a:effectLst/>
                          <a:latin typeface="Meiryo UI" panose="020B0604030504040204" pitchFamily="50" charset="-128"/>
                          <a:ea typeface="Meiryo UI" panose="020B0604030504040204" pitchFamily="50" charset="-128"/>
                        </a:rPr>
                        <a:t>不要な運転（夜間や休日）を避けるようにスケジュール設定されている、また、省エネモードを理解し必要に応じて利用していることを</a:t>
                      </a:r>
                      <a:r>
                        <a:rPr lang="ja-JP" altLang="en-US" sz="1400" b="0" i="0" u="none" strike="noStrike" dirty="0">
                          <a:solidFill>
                            <a:schemeClr val="tx1"/>
                          </a:solidFill>
                          <a:effectLst/>
                          <a:latin typeface="Meiryo UI" panose="020B0604030504040204" pitchFamily="50" charset="-128"/>
                          <a:ea typeface="Meiryo UI" panose="020B0604030504040204" pitchFamily="50" charset="-128"/>
                        </a:rPr>
                        <a:t>確認してください。</a:t>
                      </a:r>
                    </a:p>
                  </a:txBody>
                  <a:tcPr marL="72000" marR="72000" marT="36000" marB="7200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792820639"/>
                  </a:ext>
                </a:extLst>
              </a:tr>
            </a:tbl>
          </a:graphicData>
        </a:graphic>
      </p:graphicFrame>
      <p:graphicFrame>
        <p:nvGraphicFramePr>
          <p:cNvPr id="4" name="表 3"/>
          <p:cNvGraphicFramePr>
            <a:graphicFrameLocks noGrp="1"/>
          </p:cNvGraphicFramePr>
          <p:nvPr>
            <p:extLst>
              <p:ext uri="{D42A27DB-BD31-4B8C-83A1-F6EECF244321}">
                <p14:modId xmlns:p14="http://schemas.microsoft.com/office/powerpoint/2010/main" val="3009678055"/>
              </p:ext>
            </p:extLst>
          </p:nvPr>
        </p:nvGraphicFramePr>
        <p:xfrm>
          <a:off x="251520" y="3761543"/>
          <a:ext cx="8640960" cy="2871812"/>
        </p:xfrm>
        <a:graphic>
          <a:graphicData uri="http://schemas.openxmlformats.org/drawingml/2006/table">
            <a:tbl>
              <a:tblPr/>
              <a:tblGrid>
                <a:gridCol w="305578">
                  <a:extLst>
                    <a:ext uri="{9D8B030D-6E8A-4147-A177-3AD203B41FA5}">
                      <a16:colId xmlns:a16="http://schemas.microsoft.com/office/drawing/2014/main" val="592961266"/>
                    </a:ext>
                  </a:extLst>
                </a:gridCol>
                <a:gridCol w="8335382">
                  <a:extLst>
                    <a:ext uri="{9D8B030D-6E8A-4147-A177-3AD203B41FA5}">
                      <a16:colId xmlns:a16="http://schemas.microsoft.com/office/drawing/2014/main" val="1963414142"/>
                    </a:ext>
                  </a:extLst>
                </a:gridCol>
              </a:tblGrid>
              <a:tr h="303485">
                <a:tc gridSpan="2">
                  <a:txBody>
                    <a:bodyPr/>
                    <a:lstStyle/>
                    <a:p>
                      <a:pPr algn="l" fontAlgn="ctr"/>
                      <a:r>
                        <a:rPr lang="en-US" altLang="ja-JP" sz="1400" b="0" i="0" u="none" strike="noStrike" dirty="0">
                          <a:solidFill>
                            <a:srgbClr val="000000"/>
                          </a:solidFill>
                          <a:effectLst/>
                          <a:latin typeface="Meiryo UI" panose="020B0604030504040204" pitchFamily="50" charset="-128"/>
                          <a:ea typeface="Meiryo UI" panose="020B0604030504040204" pitchFamily="50" charset="-128"/>
                        </a:rPr>
                        <a:t>12</a:t>
                      </a:r>
                      <a:r>
                        <a:rPr lang="ja-JP" altLang="en-US" sz="1400" b="0" i="0" u="none" strike="noStrike" dirty="0">
                          <a:solidFill>
                            <a:srgbClr val="000000"/>
                          </a:solidFill>
                          <a:effectLst/>
                          <a:latin typeface="Meiryo UI" panose="020B0604030504040204" pitchFamily="50" charset="-128"/>
                          <a:ea typeface="Meiryo UI" panose="020B0604030504040204" pitchFamily="50" charset="-128"/>
                        </a:rPr>
                        <a:t>　昇降機の適正管理　</a:t>
                      </a:r>
                      <a:r>
                        <a:rPr lang="en-US" altLang="ja-JP" sz="1400" b="0" i="0" u="none" strike="noStrike" dirty="0">
                          <a:solidFill>
                            <a:srgbClr val="000000"/>
                          </a:solidFill>
                          <a:effectLst/>
                          <a:latin typeface="Meiryo UI" panose="020B0604030504040204" pitchFamily="50" charset="-128"/>
                          <a:ea typeface="Meiryo UI" panose="020B0604030504040204" pitchFamily="50" charset="-128"/>
                        </a:rPr>
                        <a:t>※5,6</a:t>
                      </a:r>
                    </a:p>
                  </a:txBody>
                  <a:tcPr marL="108000" marR="0" marT="36000" marB="36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F0"/>
                    </a:solidFill>
                  </a:tcPr>
                </a:tc>
                <a:tc hMerge="1">
                  <a:txBody>
                    <a:bodyPr/>
                    <a:lstStyle/>
                    <a:p>
                      <a:endParaRPr kumimoji="1" lang="ja-JP" altLang="en-US"/>
                    </a:p>
                  </a:txBody>
                  <a:tcPr/>
                </a:tc>
                <a:extLst>
                  <a:ext uri="{0D108BD9-81ED-4DB2-BD59-A6C34878D82A}">
                    <a16:rowId xmlns:a16="http://schemas.microsoft.com/office/drawing/2014/main" val="1599439546"/>
                  </a:ext>
                </a:extLst>
              </a:tr>
              <a:tr h="1036694">
                <a:tc>
                  <a:txBody>
                    <a:bodyPr/>
                    <a:lstStyle/>
                    <a:p>
                      <a:pPr algn="ctr" fontAlgn="ctr"/>
                      <a:r>
                        <a:rPr lang="ja-JP" altLang="en-US" sz="1400" b="0" i="0" u="none" strike="noStrike">
                          <a:solidFill>
                            <a:srgbClr val="000000"/>
                          </a:solidFill>
                          <a:effectLst/>
                          <a:latin typeface="Meiryo UI" panose="020B0604030504040204" pitchFamily="50" charset="-128"/>
                          <a:ea typeface="Meiryo UI" panose="020B0604030504040204" pitchFamily="50" charset="-128"/>
                        </a:rPr>
                        <a:t>解説</a:t>
                      </a:r>
                    </a:p>
                  </a:txBody>
                  <a:tcPr marL="9310" marR="9310" marT="9310" marB="0" vert="eaVert"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ja-JP" altLang="en-US" sz="1400" b="0" i="0" u="none" strike="noStrike" dirty="0">
                          <a:solidFill>
                            <a:srgbClr val="000000"/>
                          </a:solidFill>
                          <a:effectLst/>
                          <a:latin typeface="Meiryo UI" panose="020B0604030504040204" pitchFamily="50" charset="-128"/>
                          <a:ea typeface="Meiryo UI" panose="020B0604030504040204" pitchFamily="50" charset="-128"/>
                        </a:rPr>
                        <a:t>　不要な運転を避けることで電力使</a:t>
                      </a:r>
                      <a:r>
                        <a:rPr lang="ja-JP" altLang="en-US" sz="1400" b="0" i="0" u="none" strike="noStrike" dirty="0">
                          <a:solidFill>
                            <a:schemeClr val="tx1"/>
                          </a:solidFill>
                          <a:effectLst/>
                          <a:latin typeface="Meiryo UI" panose="020B0604030504040204" pitchFamily="50" charset="-128"/>
                          <a:ea typeface="Meiryo UI" panose="020B0604030504040204" pitchFamily="50" charset="-128"/>
                        </a:rPr>
                        <a:t>用量を削減することができます。また、休止による待機電力の削減や照明・換気などの自動停止による省エネ手法もあります。</a:t>
                      </a:r>
                      <a:endParaRPr lang="en-US" altLang="ja-JP" sz="1400" b="0" i="0" u="none" strike="noStrike" dirty="0">
                        <a:solidFill>
                          <a:schemeClr val="tx1"/>
                        </a:solidFill>
                        <a:effectLst/>
                        <a:latin typeface="Meiryo UI" panose="020B0604030504040204" pitchFamily="50" charset="-128"/>
                        <a:ea typeface="Meiryo UI" panose="020B0604030504040204" pitchFamily="50" charset="-128"/>
                      </a:endParaRPr>
                    </a:p>
                    <a:p>
                      <a:pPr algn="l" fontAlgn="t"/>
                      <a:r>
                        <a:rPr lang="ja-JP" altLang="en-US" sz="1400" b="0" i="0" u="none" strike="noStrike" dirty="0">
                          <a:solidFill>
                            <a:schemeClr val="tx1"/>
                          </a:solidFill>
                          <a:effectLst/>
                          <a:latin typeface="Meiryo UI" panose="020B0604030504040204" pitchFamily="50" charset="-128"/>
                          <a:ea typeface="Meiryo UI" panose="020B0604030504040204" pitchFamily="50" charset="-128"/>
                        </a:rPr>
                        <a:t>　エレベーターはインバータ制御システムが</a:t>
                      </a:r>
                      <a:r>
                        <a:rPr lang="ja-JP" altLang="en-US" sz="1400" b="0" i="0" u="none" strike="noStrike" dirty="0">
                          <a:solidFill>
                            <a:srgbClr val="000000"/>
                          </a:solidFill>
                          <a:effectLst/>
                          <a:latin typeface="Meiryo UI" panose="020B0604030504040204" pitchFamily="50" charset="-128"/>
                          <a:ea typeface="Meiryo UI" panose="020B0604030504040204" pitchFamily="50" charset="-128"/>
                        </a:rPr>
                        <a:t>有効です。エスカレーターは人感センサーを使って自動運転をすることが有効です。また、設備に頼ることなく、階段を使った省エネも積極的に行いましょう。</a:t>
                      </a:r>
                    </a:p>
                  </a:txBody>
                  <a:tcPr marL="36000" marR="36000" marT="36000" marB="3600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185991682"/>
                  </a:ext>
                </a:extLst>
              </a:tr>
              <a:tr h="303485">
                <a:tc rowSpan="4">
                  <a:txBody>
                    <a:bodyPr/>
                    <a:lstStyle/>
                    <a:p>
                      <a:pPr algn="ctr" fontAlgn="ctr"/>
                      <a:r>
                        <a:rPr lang="ja-JP" altLang="en-US" sz="1400" b="0" i="0" u="none" strike="noStrike" dirty="0">
                          <a:solidFill>
                            <a:srgbClr val="000000"/>
                          </a:solidFill>
                          <a:effectLst/>
                          <a:latin typeface="Meiryo UI" panose="020B0604030504040204" pitchFamily="50" charset="-128"/>
                          <a:ea typeface="Meiryo UI" panose="020B0604030504040204" pitchFamily="50" charset="-128"/>
                        </a:rPr>
                        <a:t>判断基準</a:t>
                      </a:r>
                    </a:p>
                  </a:txBody>
                  <a:tcPr marL="9310" marR="9310" marT="9310" marB="0" vert="eaVert"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ja-JP" altLang="en-US" sz="1400" b="0" i="0" u="none" strike="noStrike" dirty="0">
                          <a:solidFill>
                            <a:srgbClr val="000000"/>
                          </a:solidFill>
                          <a:effectLst/>
                          <a:latin typeface="Meiryo UI" panose="020B0604030504040204" pitchFamily="50" charset="-128"/>
                          <a:ea typeface="Meiryo UI" panose="020B0604030504040204" pitchFamily="50" charset="-128"/>
                        </a:rPr>
                        <a:t>①　利用状況に応じて、休止や台数制限を行っていますか。</a:t>
                      </a:r>
                    </a:p>
                  </a:txBody>
                  <a:tcPr marL="72000" marR="72000" marT="36000" marB="3600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66FFFF"/>
                    </a:solidFill>
                  </a:tcPr>
                </a:tc>
                <a:extLst>
                  <a:ext uri="{0D108BD9-81ED-4DB2-BD59-A6C34878D82A}">
                    <a16:rowId xmlns:a16="http://schemas.microsoft.com/office/drawing/2014/main" val="1534964229"/>
                  </a:ext>
                </a:extLst>
              </a:tr>
              <a:tr h="452777">
                <a:tc vMerge="1">
                  <a:txBody>
                    <a:bodyPr/>
                    <a:lstStyle/>
                    <a:p>
                      <a:endParaRPr kumimoji="1" lang="ja-JP" altLang="en-US"/>
                    </a:p>
                  </a:txBody>
                  <a:tcPr/>
                </a:tc>
                <a:tc>
                  <a:txBody>
                    <a:bodyPr/>
                    <a:lstStyle/>
                    <a:p>
                      <a:pPr algn="l" fontAlgn="t"/>
                      <a:r>
                        <a:rPr lang="en-US" altLang="ja-JP" sz="1400" b="0" i="0" u="none" strike="noStrike" dirty="0">
                          <a:solidFill>
                            <a:srgbClr val="000000"/>
                          </a:solidFill>
                          <a:effectLst/>
                          <a:latin typeface="Meiryo UI" panose="020B0604030504040204" pitchFamily="50" charset="-128"/>
                          <a:ea typeface="Meiryo UI" panose="020B0604030504040204" pitchFamily="50" charset="-128"/>
                        </a:rPr>
                        <a:t>【</a:t>
                      </a:r>
                      <a:r>
                        <a:rPr lang="ja-JP" altLang="en-US" sz="1400" b="0" i="0" u="none" strike="noStrike" dirty="0">
                          <a:solidFill>
                            <a:srgbClr val="000000"/>
                          </a:solidFill>
                          <a:effectLst/>
                          <a:latin typeface="Meiryo UI" panose="020B0604030504040204" pitchFamily="50" charset="-128"/>
                          <a:ea typeface="Meiryo UI" panose="020B0604030504040204" pitchFamily="50" charset="-128"/>
                        </a:rPr>
                        <a:t>補足</a:t>
                      </a:r>
                      <a:r>
                        <a:rPr lang="en-US" altLang="ja-JP" sz="1400" b="0" i="0" u="none" strike="noStrike" dirty="0">
                          <a:solidFill>
                            <a:srgbClr val="000000"/>
                          </a:solidFill>
                          <a:effectLst/>
                          <a:latin typeface="Meiryo UI" panose="020B0604030504040204" pitchFamily="50" charset="-128"/>
                          <a:ea typeface="Meiryo UI" panose="020B0604030504040204" pitchFamily="50" charset="-128"/>
                        </a:rPr>
                        <a:t>】</a:t>
                      </a:r>
                      <a:r>
                        <a:rPr lang="ja-JP" altLang="en-US" sz="1400" b="0" i="0" u="none" strike="noStrike" dirty="0">
                          <a:solidFill>
                            <a:schemeClr val="tx1"/>
                          </a:solidFill>
                          <a:effectLst/>
                          <a:latin typeface="Meiryo UI" panose="020B0604030504040204" pitchFamily="50" charset="-128"/>
                          <a:ea typeface="Meiryo UI" panose="020B0604030504040204" pitchFamily="50" charset="-128"/>
                        </a:rPr>
                        <a:t>不要な運転や使用が少ない時間帯に過剰な運転台数となっていないことを確認してください。</a:t>
                      </a:r>
                    </a:p>
                  </a:txBody>
                  <a:tcPr marL="72000" marR="72000" marT="36000" marB="7200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997213078"/>
                  </a:ext>
                </a:extLst>
              </a:tr>
              <a:tr h="303485">
                <a:tc vMerge="1">
                  <a:txBody>
                    <a:bodyPr/>
                    <a:lstStyle/>
                    <a:p>
                      <a:endParaRPr kumimoji="1" lang="ja-JP" altLang="en-US"/>
                    </a:p>
                  </a:txBody>
                  <a:tcPr/>
                </a:tc>
                <a:tc>
                  <a:txBody>
                    <a:bodyPr/>
                    <a:lstStyle/>
                    <a:p>
                      <a:pPr algn="l" fontAlgn="t"/>
                      <a:r>
                        <a:rPr lang="ja-JP" altLang="en-US" sz="1400" b="0" i="0" u="none" strike="noStrike" dirty="0">
                          <a:solidFill>
                            <a:srgbClr val="000000"/>
                          </a:solidFill>
                          <a:effectLst/>
                          <a:latin typeface="Meiryo UI" panose="020B0604030504040204" pitchFamily="50" charset="-128"/>
                          <a:ea typeface="Meiryo UI" panose="020B0604030504040204" pitchFamily="50" charset="-128"/>
                        </a:rPr>
                        <a:t>②　階段を積極的に利用するように周知していますか。</a:t>
                      </a:r>
                    </a:p>
                  </a:txBody>
                  <a:tcPr marL="72000" marR="72000" marT="36000" marB="3600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66FFFF"/>
                    </a:solidFill>
                  </a:tcPr>
                </a:tc>
                <a:extLst>
                  <a:ext uri="{0D108BD9-81ED-4DB2-BD59-A6C34878D82A}">
                    <a16:rowId xmlns:a16="http://schemas.microsoft.com/office/drawing/2014/main" val="4230284942"/>
                  </a:ext>
                </a:extLst>
              </a:tr>
              <a:tr h="471886">
                <a:tc vMerge="1">
                  <a:txBody>
                    <a:bodyPr/>
                    <a:lstStyle/>
                    <a:p>
                      <a:endParaRPr kumimoji="1" lang="ja-JP" altLang="en-US"/>
                    </a:p>
                  </a:txBody>
                  <a:tcPr/>
                </a:tc>
                <a:tc>
                  <a:txBody>
                    <a:bodyPr/>
                    <a:lstStyle/>
                    <a:p>
                      <a:pPr algn="l" fontAlgn="t"/>
                      <a:r>
                        <a:rPr lang="en-US" altLang="ja-JP" sz="1400" b="0" i="0" u="none" strike="noStrike" dirty="0">
                          <a:solidFill>
                            <a:srgbClr val="000000"/>
                          </a:solidFill>
                          <a:effectLst/>
                          <a:latin typeface="Meiryo UI" panose="020B0604030504040204" pitchFamily="50" charset="-128"/>
                          <a:ea typeface="Meiryo UI" panose="020B0604030504040204" pitchFamily="50" charset="-128"/>
                        </a:rPr>
                        <a:t>【</a:t>
                      </a:r>
                      <a:r>
                        <a:rPr lang="ja-JP" altLang="en-US" sz="1400" b="0" i="0" u="none" strike="noStrike" dirty="0">
                          <a:solidFill>
                            <a:srgbClr val="000000"/>
                          </a:solidFill>
                          <a:effectLst/>
                          <a:latin typeface="Meiryo UI" panose="020B0604030504040204" pitchFamily="50" charset="-128"/>
                          <a:ea typeface="Meiryo UI" panose="020B0604030504040204" pitchFamily="50" charset="-128"/>
                        </a:rPr>
                        <a:t>補足</a:t>
                      </a:r>
                      <a:r>
                        <a:rPr lang="en-US" altLang="ja-JP" sz="1400" b="0" i="0" u="none" strike="noStrike" dirty="0">
                          <a:solidFill>
                            <a:srgbClr val="000000"/>
                          </a:solidFill>
                          <a:effectLst/>
                          <a:latin typeface="Meiryo UI" panose="020B0604030504040204" pitchFamily="50" charset="-128"/>
                          <a:ea typeface="Meiryo UI" panose="020B0604030504040204" pitchFamily="50" charset="-128"/>
                        </a:rPr>
                        <a:t>】</a:t>
                      </a:r>
                      <a:r>
                        <a:rPr lang="ja-JP" altLang="en-US" sz="1400" b="0" i="0" u="none" strike="noStrike" dirty="0">
                          <a:solidFill>
                            <a:srgbClr val="000000"/>
                          </a:solidFill>
                          <a:effectLst/>
                          <a:latin typeface="Meiryo UI" panose="020B0604030504040204" pitchFamily="50" charset="-128"/>
                          <a:ea typeface="Meiryo UI" panose="020B0604030504040204" pitchFamily="50" charset="-128"/>
                        </a:rPr>
                        <a:t>省エネの取組みとして、近い階への移動は階段を積極的に利用していることを</a:t>
                      </a:r>
                      <a:r>
                        <a:rPr lang="ja-JP" altLang="en-US" sz="1400" b="0" i="0" u="none" strike="noStrike" dirty="0">
                          <a:solidFill>
                            <a:schemeClr val="tx1"/>
                          </a:solidFill>
                          <a:effectLst/>
                          <a:latin typeface="Meiryo UI" panose="020B0604030504040204" pitchFamily="50" charset="-128"/>
                          <a:ea typeface="Meiryo UI" panose="020B0604030504040204" pitchFamily="50" charset="-128"/>
                        </a:rPr>
                        <a:t>確認してください。</a:t>
                      </a:r>
                    </a:p>
                  </a:txBody>
                  <a:tcPr marL="72000" marR="72000" marT="36000" marB="7200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148907335"/>
                  </a:ext>
                </a:extLst>
              </a:tr>
            </a:tbl>
          </a:graphicData>
        </a:graphic>
      </p:graphicFrame>
      <p:sp>
        <p:nvSpPr>
          <p:cNvPr id="6" name="テキスト ボックス 5">
            <a:extLst>
              <a:ext uri="{FF2B5EF4-FFF2-40B4-BE49-F238E27FC236}">
                <a16:creationId xmlns:a16="http://schemas.microsoft.com/office/drawing/2014/main" id="{0E9FF358-FBC7-4B5D-8922-F8E43C80AC07}"/>
              </a:ext>
            </a:extLst>
          </p:cNvPr>
          <p:cNvSpPr txBox="1"/>
          <p:nvPr/>
        </p:nvSpPr>
        <p:spPr>
          <a:xfrm>
            <a:off x="0" y="0"/>
            <a:ext cx="4572000" cy="368947"/>
          </a:xfrm>
          <a:prstGeom prst="rect">
            <a:avLst/>
          </a:prstGeom>
          <a:noFill/>
        </p:spPr>
        <p:txBody>
          <a:bodyPr wrap="square">
            <a:spAutoFit/>
          </a:bodyPr>
          <a:lstStyle/>
          <a:p>
            <a:pPr>
              <a:lnSpc>
                <a:spcPts val="2400"/>
              </a:lnSpc>
            </a:pPr>
            <a:r>
              <a:rPr lang="ja-JP" altLang="en-US" sz="18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４　重点対策の指定</a:t>
            </a:r>
          </a:p>
        </p:txBody>
      </p:sp>
    </p:spTree>
    <p:extLst>
      <p:ext uri="{BB962C8B-B14F-4D97-AF65-F5344CB8AC3E}">
        <p14:creationId xmlns:p14="http://schemas.microsoft.com/office/powerpoint/2010/main" val="377448797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fld id="{F0DA1747-7AE3-4485-B1CC-5CDDF653E874}" type="slidenum">
              <a:rPr kumimoji="1" lang="ja-JP" altLang="en-US" smtClean="0"/>
              <a:t>21</a:t>
            </a:fld>
            <a:endParaRPr kumimoji="1" lang="ja-JP" altLang="en-US"/>
          </a:p>
        </p:txBody>
      </p:sp>
      <p:graphicFrame>
        <p:nvGraphicFramePr>
          <p:cNvPr id="3" name="表 2"/>
          <p:cNvGraphicFramePr>
            <a:graphicFrameLocks noGrp="1"/>
          </p:cNvGraphicFramePr>
          <p:nvPr>
            <p:extLst>
              <p:ext uri="{D42A27DB-BD31-4B8C-83A1-F6EECF244321}">
                <p14:modId xmlns:p14="http://schemas.microsoft.com/office/powerpoint/2010/main" val="407790265"/>
              </p:ext>
            </p:extLst>
          </p:nvPr>
        </p:nvGraphicFramePr>
        <p:xfrm>
          <a:off x="252000" y="540000"/>
          <a:ext cx="8622828" cy="3357052"/>
        </p:xfrm>
        <a:graphic>
          <a:graphicData uri="http://schemas.openxmlformats.org/drawingml/2006/table">
            <a:tbl>
              <a:tblPr/>
              <a:tblGrid>
                <a:gridCol w="285053">
                  <a:extLst>
                    <a:ext uri="{9D8B030D-6E8A-4147-A177-3AD203B41FA5}">
                      <a16:colId xmlns:a16="http://schemas.microsoft.com/office/drawing/2014/main" val="3034972163"/>
                    </a:ext>
                  </a:extLst>
                </a:gridCol>
                <a:gridCol w="8337775">
                  <a:extLst>
                    <a:ext uri="{9D8B030D-6E8A-4147-A177-3AD203B41FA5}">
                      <a16:colId xmlns:a16="http://schemas.microsoft.com/office/drawing/2014/main" val="2154716443"/>
                    </a:ext>
                  </a:extLst>
                </a:gridCol>
              </a:tblGrid>
              <a:tr h="260666">
                <a:tc gridSpan="2">
                  <a:txBody>
                    <a:bodyPr/>
                    <a:lstStyle/>
                    <a:p>
                      <a:pPr algn="l" fontAlgn="ctr"/>
                      <a:r>
                        <a:rPr lang="en-US" altLang="ja-JP" sz="1400" b="0" i="0" u="none" strike="noStrike" dirty="0">
                          <a:solidFill>
                            <a:srgbClr val="000000"/>
                          </a:solidFill>
                          <a:effectLst/>
                          <a:latin typeface="Meiryo UI" panose="020B0604030504040204" pitchFamily="50" charset="-128"/>
                          <a:ea typeface="Meiryo UI" panose="020B0604030504040204" pitchFamily="50" charset="-128"/>
                        </a:rPr>
                        <a:t>13</a:t>
                      </a:r>
                      <a:r>
                        <a:rPr lang="ja-JP" altLang="en-US" sz="1400" b="0" i="0" u="none" strike="noStrike" dirty="0">
                          <a:solidFill>
                            <a:srgbClr val="000000"/>
                          </a:solidFill>
                          <a:effectLst/>
                          <a:latin typeface="Meiryo UI" panose="020B0604030504040204" pitchFamily="50" charset="-128"/>
                          <a:ea typeface="Meiryo UI" panose="020B0604030504040204" pitchFamily="50" charset="-128"/>
                        </a:rPr>
                        <a:t>　受変電設備の適正管理　</a:t>
                      </a:r>
                      <a:r>
                        <a:rPr lang="en-US" altLang="ja-JP" sz="1400" b="0" i="0" u="none" strike="noStrike" dirty="0">
                          <a:solidFill>
                            <a:srgbClr val="000000"/>
                          </a:solidFill>
                          <a:effectLst/>
                          <a:latin typeface="Meiryo UI" panose="020B0604030504040204" pitchFamily="50" charset="-128"/>
                          <a:ea typeface="Meiryo UI" panose="020B0604030504040204" pitchFamily="50" charset="-128"/>
                        </a:rPr>
                        <a:t>※5,6</a:t>
                      </a:r>
                    </a:p>
                  </a:txBody>
                  <a:tcPr marL="108000" marR="0" marT="36000" marB="36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F0"/>
                    </a:solidFill>
                  </a:tcPr>
                </a:tc>
                <a:tc hMerge="1">
                  <a:txBody>
                    <a:bodyPr/>
                    <a:lstStyle/>
                    <a:p>
                      <a:endParaRPr kumimoji="1" lang="ja-JP" altLang="en-US"/>
                    </a:p>
                  </a:txBody>
                  <a:tcPr/>
                </a:tc>
                <a:extLst>
                  <a:ext uri="{0D108BD9-81ED-4DB2-BD59-A6C34878D82A}">
                    <a16:rowId xmlns:a16="http://schemas.microsoft.com/office/drawing/2014/main" val="1795593348"/>
                  </a:ext>
                </a:extLst>
              </a:tr>
              <a:tr h="1379524">
                <a:tc>
                  <a:txBody>
                    <a:bodyPr/>
                    <a:lstStyle/>
                    <a:p>
                      <a:pPr algn="ctr" fontAlgn="ctr"/>
                      <a:r>
                        <a:rPr lang="ja-JP" altLang="en-US" sz="1400" b="0" i="0" u="none" strike="noStrike">
                          <a:solidFill>
                            <a:srgbClr val="000000"/>
                          </a:solidFill>
                          <a:effectLst/>
                          <a:latin typeface="Meiryo UI" panose="020B0604030504040204" pitchFamily="50" charset="-128"/>
                          <a:ea typeface="Meiryo UI" panose="020B0604030504040204" pitchFamily="50" charset="-128"/>
                        </a:rPr>
                        <a:t>解説</a:t>
                      </a:r>
                    </a:p>
                  </a:txBody>
                  <a:tcPr marL="9310" marR="9310" marT="9310" marB="0" vert="eaVert"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ja-JP" altLang="en-US" sz="1400" b="0" i="0" u="none" strike="noStrike" dirty="0">
                          <a:solidFill>
                            <a:srgbClr val="000000"/>
                          </a:solidFill>
                          <a:effectLst/>
                          <a:latin typeface="Meiryo UI" panose="020B0604030504040204" pitchFamily="50" charset="-128"/>
                          <a:ea typeface="Meiryo UI" panose="020B0604030504040204" pitchFamily="50" charset="-128"/>
                        </a:rPr>
                        <a:t>　電気の使用は、効率よく運用することにより無駄なロスをなくし、また、電気の基本料金を下げることにも繋がります。力率改善用コンデンサーの運用や、需要にあった変圧器の容量、負荷バランスなどの維持管理が必要です。特に、設備更新があった際には、受変電設備に直接影響があるため、負荷電流測定を行い負荷バランスを見直すことなども必要です。</a:t>
                      </a:r>
                      <a:endParaRPr lang="en-US" altLang="ja-JP" sz="1400" b="0" i="0" u="none" strike="noStrike" dirty="0">
                        <a:solidFill>
                          <a:srgbClr val="000000"/>
                        </a:solidFill>
                        <a:effectLst/>
                        <a:latin typeface="Meiryo UI" panose="020B0604030504040204" pitchFamily="50" charset="-128"/>
                        <a:ea typeface="Meiryo UI" panose="020B0604030504040204" pitchFamily="50" charset="-128"/>
                      </a:endParaRPr>
                    </a:p>
                    <a:p>
                      <a:pPr algn="l" fontAlgn="t"/>
                      <a:r>
                        <a:rPr lang="ja-JP" altLang="en-US" sz="1400" b="0" i="0" u="none" strike="noStrike" dirty="0">
                          <a:solidFill>
                            <a:srgbClr val="000000"/>
                          </a:solidFill>
                          <a:effectLst/>
                          <a:latin typeface="Meiryo UI" panose="020B0604030504040204" pitchFamily="50" charset="-128"/>
                          <a:ea typeface="Meiryo UI" panose="020B0604030504040204" pitchFamily="50" charset="-128"/>
                        </a:rPr>
                        <a:t>　</a:t>
                      </a:r>
                      <a:r>
                        <a:rPr lang="en-US" altLang="ja-JP" sz="1400" b="0" i="0" u="none" strike="noStrike" dirty="0">
                          <a:solidFill>
                            <a:srgbClr val="000000"/>
                          </a:solidFill>
                          <a:effectLst/>
                          <a:latin typeface="Meiryo UI" panose="020B0604030504040204" pitchFamily="50" charset="-128"/>
                          <a:ea typeface="Meiryo UI" panose="020B0604030504040204" pitchFamily="50" charset="-128"/>
                        </a:rPr>
                        <a:t>LED</a:t>
                      </a:r>
                      <a:r>
                        <a:rPr lang="ja-JP" altLang="en-US" sz="1400" b="0" i="0" u="none" strike="noStrike" dirty="0">
                          <a:solidFill>
                            <a:srgbClr val="000000"/>
                          </a:solidFill>
                          <a:effectLst/>
                          <a:latin typeface="Meiryo UI" panose="020B0604030504040204" pitchFamily="50" charset="-128"/>
                          <a:ea typeface="Meiryo UI" panose="020B0604030504040204" pitchFamily="50" charset="-128"/>
                        </a:rPr>
                        <a:t>化工事などで省エネとなったことによって、建設当初の設計容量から大きく下回り、変圧器の台数を減らすことも可能な状況になっているケースもあります。建設当初から一度も変圧器の需要率が見直されていない場合は、確認することが有効です。</a:t>
                      </a:r>
                    </a:p>
                  </a:txBody>
                  <a:tcPr marL="36000" marR="36000" marT="931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864284075"/>
                  </a:ext>
                </a:extLst>
              </a:tr>
              <a:tr h="260666">
                <a:tc rowSpan="4">
                  <a:txBody>
                    <a:bodyPr/>
                    <a:lstStyle/>
                    <a:p>
                      <a:pPr algn="ctr" fontAlgn="ctr"/>
                      <a:r>
                        <a:rPr lang="ja-JP" altLang="en-US" sz="1400" b="0" i="0" u="none" strike="noStrike" dirty="0">
                          <a:solidFill>
                            <a:srgbClr val="000000"/>
                          </a:solidFill>
                          <a:effectLst/>
                          <a:latin typeface="Meiryo UI" panose="020B0604030504040204" pitchFamily="50" charset="-128"/>
                          <a:ea typeface="Meiryo UI" panose="020B0604030504040204" pitchFamily="50" charset="-128"/>
                        </a:rPr>
                        <a:t>判断基準</a:t>
                      </a:r>
                    </a:p>
                  </a:txBody>
                  <a:tcPr marL="9310" marR="9310" marT="9310" marB="0" vert="eaVert"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ja-JP" altLang="en-US" sz="1400" b="0" i="0" u="none" strike="noStrike" dirty="0">
                          <a:solidFill>
                            <a:srgbClr val="000000"/>
                          </a:solidFill>
                          <a:effectLst/>
                          <a:latin typeface="Meiryo UI" panose="020B0604030504040204" pitchFamily="50" charset="-128"/>
                          <a:ea typeface="Meiryo UI" panose="020B0604030504040204" pitchFamily="50" charset="-128"/>
                        </a:rPr>
                        <a:t>①　力率を適正に調整していますか。</a:t>
                      </a:r>
                    </a:p>
                  </a:txBody>
                  <a:tcPr marL="72000" marR="72000" marT="9310" marB="7200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66FFFF"/>
                    </a:solidFill>
                  </a:tcPr>
                </a:tc>
                <a:extLst>
                  <a:ext uri="{0D108BD9-81ED-4DB2-BD59-A6C34878D82A}">
                    <a16:rowId xmlns:a16="http://schemas.microsoft.com/office/drawing/2014/main" val="2708064326"/>
                  </a:ext>
                </a:extLst>
              </a:tr>
              <a:tr h="531422">
                <a:tc vMerge="1">
                  <a:txBody>
                    <a:bodyPr/>
                    <a:lstStyle/>
                    <a:p>
                      <a:endParaRPr kumimoji="1" lang="ja-JP" altLang="en-US"/>
                    </a:p>
                  </a:txBody>
                  <a:tcPr/>
                </a:tc>
                <a:tc>
                  <a:txBody>
                    <a:bodyPr/>
                    <a:lstStyle/>
                    <a:p>
                      <a:pPr algn="l" fontAlgn="t"/>
                      <a:r>
                        <a:rPr lang="en-US" altLang="ja-JP" sz="1400" b="0" i="0" u="none" strike="noStrike" dirty="0">
                          <a:solidFill>
                            <a:srgbClr val="000000"/>
                          </a:solidFill>
                          <a:effectLst/>
                          <a:latin typeface="Meiryo UI" panose="020B0604030504040204" pitchFamily="50" charset="-128"/>
                          <a:ea typeface="Meiryo UI" panose="020B0604030504040204" pitchFamily="50" charset="-128"/>
                        </a:rPr>
                        <a:t>【</a:t>
                      </a:r>
                      <a:r>
                        <a:rPr lang="ja-JP" altLang="en-US" sz="1400" b="0" i="0" u="none" strike="noStrike" dirty="0">
                          <a:solidFill>
                            <a:srgbClr val="000000"/>
                          </a:solidFill>
                          <a:effectLst/>
                          <a:latin typeface="Meiryo UI" panose="020B0604030504040204" pitchFamily="50" charset="-128"/>
                          <a:ea typeface="Meiryo UI" panose="020B0604030504040204" pitchFamily="50" charset="-128"/>
                        </a:rPr>
                        <a:t>補足</a:t>
                      </a:r>
                      <a:r>
                        <a:rPr lang="en-US" altLang="ja-JP" sz="1400" b="0" i="0" u="none" strike="noStrike" dirty="0">
                          <a:solidFill>
                            <a:srgbClr val="000000"/>
                          </a:solidFill>
                          <a:effectLst/>
                          <a:latin typeface="Meiryo UI" panose="020B0604030504040204" pitchFamily="50" charset="-128"/>
                          <a:ea typeface="Meiryo UI" panose="020B0604030504040204" pitchFamily="50" charset="-128"/>
                        </a:rPr>
                        <a:t>】</a:t>
                      </a:r>
                      <a:r>
                        <a:rPr lang="ja-JP" altLang="en-US" sz="1400" b="0" i="0" u="none" strike="noStrike" dirty="0">
                          <a:solidFill>
                            <a:srgbClr val="000000"/>
                          </a:solidFill>
                          <a:effectLst/>
                          <a:latin typeface="Meiryo UI" panose="020B0604030504040204" pitchFamily="50" charset="-128"/>
                          <a:ea typeface="Meiryo UI" panose="020B0604030504040204" pitchFamily="50" charset="-128"/>
                        </a:rPr>
                        <a:t>力率</a:t>
                      </a:r>
                      <a:r>
                        <a:rPr lang="en-US" altLang="ja-JP" sz="1400" b="0" i="0" u="none" strike="noStrike" dirty="0">
                          <a:solidFill>
                            <a:srgbClr val="000000"/>
                          </a:solidFill>
                          <a:effectLst/>
                          <a:latin typeface="Meiryo UI" panose="020B0604030504040204" pitchFamily="50" charset="-128"/>
                          <a:ea typeface="Meiryo UI" panose="020B0604030504040204" pitchFamily="50" charset="-128"/>
                        </a:rPr>
                        <a:t>95%</a:t>
                      </a:r>
                      <a:r>
                        <a:rPr lang="ja-JP" altLang="en-US" sz="1400" b="0" i="0" u="none" strike="noStrike" dirty="0">
                          <a:solidFill>
                            <a:srgbClr val="000000"/>
                          </a:solidFill>
                          <a:effectLst/>
                          <a:latin typeface="Meiryo UI" panose="020B0604030504040204" pitchFamily="50" charset="-128"/>
                          <a:ea typeface="Meiryo UI" panose="020B0604030504040204" pitchFamily="50" charset="-128"/>
                        </a:rPr>
                        <a:t>未満になって</a:t>
                      </a:r>
                      <a:r>
                        <a:rPr lang="ja-JP" altLang="en-US" sz="1400" b="0" i="0" u="none" strike="noStrike" dirty="0">
                          <a:solidFill>
                            <a:schemeClr val="tx1"/>
                          </a:solidFill>
                          <a:effectLst/>
                          <a:latin typeface="Meiryo UI" panose="020B0604030504040204" pitchFamily="50" charset="-128"/>
                          <a:ea typeface="Meiryo UI" panose="020B0604030504040204" pitchFamily="50" charset="-128"/>
                        </a:rPr>
                        <a:t>いないことを確認してください。ただし、合理的な理由がある場合は除外します。</a:t>
                      </a:r>
                      <a:endParaRPr lang="en-US" altLang="ja-JP" sz="1400" b="0" i="0" u="none" strike="noStrike" dirty="0">
                        <a:solidFill>
                          <a:schemeClr val="tx1"/>
                        </a:solidFill>
                        <a:effectLst/>
                        <a:latin typeface="Meiryo UI" panose="020B0604030504040204" pitchFamily="50" charset="-128"/>
                        <a:ea typeface="Meiryo UI" panose="020B0604030504040204" pitchFamily="50" charset="-128"/>
                      </a:endParaRPr>
                    </a:p>
                    <a:p>
                      <a:pPr algn="l" fontAlgn="t"/>
                      <a:r>
                        <a:rPr lang="ja-JP" altLang="en-US" sz="1400" b="0" i="0" u="none" strike="noStrike" dirty="0">
                          <a:solidFill>
                            <a:schemeClr val="tx1"/>
                          </a:solidFill>
                          <a:effectLst/>
                          <a:latin typeface="Meiryo UI" panose="020B0604030504040204" pitchFamily="50" charset="-128"/>
                          <a:ea typeface="Meiryo UI" panose="020B0604030504040204" pitchFamily="50" charset="-128"/>
                        </a:rPr>
                        <a:t>注）一般的に、力率が</a:t>
                      </a:r>
                      <a:r>
                        <a:rPr lang="en-US" altLang="ja-JP" sz="1400" b="0" i="0" u="none" strike="noStrike" dirty="0">
                          <a:solidFill>
                            <a:schemeClr val="tx1"/>
                          </a:solidFill>
                          <a:effectLst/>
                          <a:latin typeface="Meiryo UI" panose="020B0604030504040204" pitchFamily="50" charset="-128"/>
                          <a:ea typeface="Meiryo UI" panose="020B0604030504040204" pitchFamily="50" charset="-128"/>
                        </a:rPr>
                        <a:t>85%</a:t>
                      </a:r>
                      <a:r>
                        <a:rPr lang="ja-JP" altLang="en-US" sz="1400" b="0" i="0" u="none" strike="noStrike" dirty="0">
                          <a:solidFill>
                            <a:schemeClr val="tx1"/>
                          </a:solidFill>
                          <a:effectLst/>
                          <a:latin typeface="Meiryo UI" panose="020B0604030504040204" pitchFamily="50" charset="-128"/>
                          <a:ea typeface="Meiryo UI" panose="020B0604030504040204" pitchFamily="50" charset="-128"/>
                        </a:rPr>
                        <a:t>を上回ることで、</a:t>
                      </a:r>
                      <a:r>
                        <a:rPr lang="en-US" altLang="ja-JP" sz="1400" b="0" i="0" u="none" strike="noStrike" dirty="0">
                          <a:solidFill>
                            <a:schemeClr val="tx1"/>
                          </a:solidFill>
                          <a:effectLst/>
                          <a:latin typeface="Meiryo UI" panose="020B0604030504040204" pitchFamily="50" charset="-128"/>
                          <a:ea typeface="Meiryo UI" panose="020B0604030504040204" pitchFamily="50" charset="-128"/>
                        </a:rPr>
                        <a:t>1%</a:t>
                      </a:r>
                      <a:r>
                        <a:rPr lang="ja-JP" altLang="en-US" sz="1400" b="0" i="0" u="none" strike="noStrike" dirty="0">
                          <a:solidFill>
                            <a:schemeClr val="tx1"/>
                          </a:solidFill>
                          <a:effectLst/>
                          <a:latin typeface="Meiryo UI" panose="020B0604030504040204" pitchFamily="50" charset="-128"/>
                          <a:ea typeface="Meiryo UI" panose="020B0604030504040204" pitchFamily="50" charset="-128"/>
                        </a:rPr>
                        <a:t>改善するごとに基本料金が割引きされます。また、その逆もあるため注意してください。</a:t>
                      </a:r>
                    </a:p>
                  </a:txBody>
                  <a:tcPr marL="72000" marR="72000" marT="9310" marB="7200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689500574"/>
                  </a:ext>
                </a:extLst>
              </a:tr>
              <a:tr h="242080">
                <a:tc vMerge="1">
                  <a:txBody>
                    <a:bodyPr/>
                    <a:lstStyle/>
                    <a:p>
                      <a:endParaRPr kumimoji="1" lang="ja-JP" altLang="en-US"/>
                    </a:p>
                  </a:txBody>
                  <a:tcPr/>
                </a:tc>
                <a:tc>
                  <a:txBody>
                    <a:bodyPr/>
                    <a:lstStyle/>
                    <a:p>
                      <a:pPr algn="l" fontAlgn="t"/>
                      <a:r>
                        <a:rPr lang="ja-JP" altLang="en-US" sz="1400" b="0" i="0" u="none" strike="noStrike" dirty="0">
                          <a:solidFill>
                            <a:srgbClr val="000000"/>
                          </a:solidFill>
                          <a:effectLst/>
                          <a:latin typeface="Meiryo UI" panose="020B0604030504040204" pitchFamily="50" charset="-128"/>
                          <a:ea typeface="Meiryo UI" panose="020B0604030504040204" pitchFamily="50" charset="-128"/>
                        </a:rPr>
                        <a:t>②　変圧器の運転は、負荷率</a:t>
                      </a:r>
                      <a:r>
                        <a:rPr lang="ja-JP" altLang="en-US" sz="1400" b="0" i="0" u="none" strike="noStrike" dirty="0">
                          <a:solidFill>
                            <a:schemeClr val="tx1"/>
                          </a:solidFill>
                          <a:effectLst/>
                          <a:latin typeface="Meiryo UI" panose="020B0604030504040204" pitchFamily="50" charset="-128"/>
                          <a:ea typeface="Meiryo UI" panose="020B0604030504040204" pitchFamily="50" charset="-128"/>
                        </a:rPr>
                        <a:t>及び負荷</a:t>
                      </a:r>
                      <a:r>
                        <a:rPr lang="ja-JP" altLang="en-US" sz="1400" b="0" i="0" u="none" strike="noStrike" dirty="0">
                          <a:solidFill>
                            <a:srgbClr val="000000"/>
                          </a:solidFill>
                          <a:effectLst/>
                          <a:latin typeface="Meiryo UI" panose="020B0604030504040204" pitchFamily="50" charset="-128"/>
                          <a:ea typeface="Meiryo UI" panose="020B0604030504040204" pitchFamily="50" charset="-128"/>
                        </a:rPr>
                        <a:t>バランスが適切になるよう管理していますか。</a:t>
                      </a:r>
                    </a:p>
                  </a:txBody>
                  <a:tcPr marL="72000" marR="72000" marT="9310" marB="7200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66FFFF"/>
                    </a:solidFill>
                  </a:tcPr>
                </a:tc>
                <a:extLst>
                  <a:ext uri="{0D108BD9-81ED-4DB2-BD59-A6C34878D82A}">
                    <a16:rowId xmlns:a16="http://schemas.microsoft.com/office/drawing/2014/main" val="4175371312"/>
                  </a:ext>
                </a:extLst>
              </a:tr>
              <a:tr h="381438">
                <a:tc vMerge="1">
                  <a:txBody>
                    <a:bodyPr/>
                    <a:lstStyle/>
                    <a:p>
                      <a:endParaRPr kumimoji="1" lang="ja-JP" altLang="en-US"/>
                    </a:p>
                  </a:txBody>
                  <a:tcPr/>
                </a:tc>
                <a:tc>
                  <a:txBody>
                    <a:bodyPr/>
                    <a:lstStyle/>
                    <a:p>
                      <a:pPr algn="l" fontAlgn="t"/>
                      <a:r>
                        <a:rPr lang="en-US" altLang="ja-JP" sz="1400" b="0" i="0" u="none" strike="noStrike" dirty="0">
                          <a:solidFill>
                            <a:srgbClr val="000000"/>
                          </a:solidFill>
                          <a:effectLst/>
                          <a:latin typeface="Meiryo UI" panose="020B0604030504040204" pitchFamily="50" charset="-128"/>
                          <a:ea typeface="Meiryo UI" panose="020B0604030504040204" pitchFamily="50" charset="-128"/>
                        </a:rPr>
                        <a:t>【</a:t>
                      </a:r>
                      <a:r>
                        <a:rPr lang="ja-JP" altLang="en-US" sz="1400" b="0" i="0" u="none" strike="noStrike" dirty="0">
                          <a:solidFill>
                            <a:srgbClr val="000000"/>
                          </a:solidFill>
                          <a:effectLst/>
                          <a:latin typeface="Meiryo UI" panose="020B0604030504040204" pitchFamily="50" charset="-128"/>
                          <a:ea typeface="Meiryo UI" panose="020B0604030504040204" pitchFamily="50" charset="-128"/>
                        </a:rPr>
                        <a:t>補足</a:t>
                      </a:r>
                      <a:r>
                        <a:rPr lang="en-US" altLang="ja-JP" sz="1400" b="0" i="0" u="none" strike="noStrike" dirty="0">
                          <a:solidFill>
                            <a:srgbClr val="000000"/>
                          </a:solidFill>
                          <a:effectLst/>
                          <a:latin typeface="Meiryo UI" panose="020B0604030504040204" pitchFamily="50" charset="-128"/>
                          <a:ea typeface="Meiryo UI" panose="020B0604030504040204" pitchFamily="50" charset="-128"/>
                        </a:rPr>
                        <a:t>】</a:t>
                      </a:r>
                      <a:r>
                        <a:rPr lang="ja-JP" altLang="en-US" sz="1400" b="0" i="0" u="none" strike="noStrike" dirty="0">
                          <a:solidFill>
                            <a:schemeClr val="tx1"/>
                          </a:solidFill>
                          <a:effectLst/>
                          <a:latin typeface="Meiryo UI" panose="020B0604030504040204" pitchFamily="50" charset="-128"/>
                          <a:ea typeface="Meiryo UI" panose="020B0604030504040204" pitchFamily="50" charset="-128"/>
                        </a:rPr>
                        <a:t>設備更新があった場合等で、負荷率、負荷バランスが適切であることを確認してください。</a:t>
                      </a:r>
                    </a:p>
                  </a:txBody>
                  <a:tcPr marL="72000" marR="72000" marT="9310" marB="7200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21537085"/>
                  </a:ext>
                </a:extLst>
              </a:tr>
            </a:tbl>
          </a:graphicData>
        </a:graphic>
      </p:graphicFrame>
      <p:graphicFrame>
        <p:nvGraphicFramePr>
          <p:cNvPr id="4" name="表 3"/>
          <p:cNvGraphicFramePr>
            <a:graphicFrameLocks noGrp="1"/>
          </p:cNvGraphicFramePr>
          <p:nvPr>
            <p:extLst>
              <p:ext uri="{D42A27DB-BD31-4B8C-83A1-F6EECF244321}">
                <p14:modId xmlns:p14="http://schemas.microsoft.com/office/powerpoint/2010/main" val="1779457933"/>
              </p:ext>
            </p:extLst>
          </p:nvPr>
        </p:nvGraphicFramePr>
        <p:xfrm>
          <a:off x="252000" y="4089580"/>
          <a:ext cx="8622828" cy="2543777"/>
        </p:xfrm>
        <a:graphic>
          <a:graphicData uri="http://schemas.openxmlformats.org/drawingml/2006/table">
            <a:tbl>
              <a:tblPr/>
              <a:tblGrid>
                <a:gridCol w="285052">
                  <a:extLst>
                    <a:ext uri="{9D8B030D-6E8A-4147-A177-3AD203B41FA5}">
                      <a16:colId xmlns:a16="http://schemas.microsoft.com/office/drawing/2014/main" val="2074257831"/>
                    </a:ext>
                  </a:extLst>
                </a:gridCol>
                <a:gridCol w="8337776">
                  <a:extLst>
                    <a:ext uri="{9D8B030D-6E8A-4147-A177-3AD203B41FA5}">
                      <a16:colId xmlns:a16="http://schemas.microsoft.com/office/drawing/2014/main" val="455117909"/>
                    </a:ext>
                  </a:extLst>
                </a:gridCol>
              </a:tblGrid>
              <a:tr h="358609">
                <a:tc gridSpan="2">
                  <a:txBody>
                    <a:bodyPr/>
                    <a:lstStyle/>
                    <a:p>
                      <a:pPr algn="l" fontAlgn="ctr"/>
                      <a:r>
                        <a:rPr lang="en-US" altLang="ja-JP" sz="1400" b="0" i="0" u="none" strike="noStrike" dirty="0">
                          <a:solidFill>
                            <a:srgbClr val="000000"/>
                          </a:solidFill>
                          <a:effectLst/>
                          <a:latin typeface="Meiryo UI" panose="020B0604030504040204" pitchFamily="50" charset="-128"/>
                          <a:ea typeface="Meiryo UI" panose="020B0604030504040204" pitchFamily="50" charset="-128"/>
                        </a:rPr>
                        <a:t>14</a:t>
                      </a:r>
                      <a:r>
                        <a:rPr lang="ja-JP" altLang="en-US" sz="1400" b="0" i="0" u="none" strike="noStrike" dirty="0">
                          <a:solidFill>
                            <a:srgbClr val="000000"/>
                          </a:solidFill>
                          <a:effectLst/>
                          <a:latin typeface="Meiryo UI" panose="020B0604030504040204" pitchFamily="50" charset="-128"/>
                          <a:ea typeface="Meiryo UI" panose="020B0604030504040204" pitchFamily="50" charset="-128"/>
                        </a:rPr>
                        <a:t>　コージェネレーションの効率管理　</a:t>
                      </a:r>
                      <a:r>
                        <a:rPr lang="en-US" altLang="ja-JP" sz="1400" b="0" i="0" u="none" strike="noStrike" dirty="0">
                          <a:solidFill>
                            <a:srgbClr val="000000"/>
                          </a:solidFill>
                          <a:effectLst/>
                          <a:latin typeface="Meiryo UI" panose="020B0604030504040204" pitchFamily="50" charset="-128"/>
                          <a:ea typeface="Meiryo UI" panose="020B0604030504040204" pitchFamily="50" charset="-128"/>
                        </a:rPr>
                        <a:t>※5,6</a:t>
                      </a:r>
                    </a:p>
                  </a:txBody>
                  <a:tcPr marL="108000" marR="0" marT="36000" marB="36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F0"/>
                    </a:solidFill>
                  </a:tcPr>
                </a:tc>
                <a:tc hMerge="1">
                  <a:txBody>
                    <a:bodyPr/>
                    <a:lstStyle/>
                    <a:p>
                      <a:endParaRPr kumimoji="1" lang="ja-JP" altLang="en-US"/>
                    </a:p>
                  </a:txBody>
                  <a:tcPr/>
                </a:tc>
                <a:extLst>
                  <a:ext uri="{0D108BD9-81ED-4DB2-BD59-A6C34878D82A}">
                    <a16:rowId xmlns:a16="http://schemas.microsoft.com/office/drawing/2014/main" val="1558867475"/>
                  </a:ext>
                </a:extLst>
              </a:tr>
              <a:tr h="932263">
                <a:tc>
                  <a:txBody>
                    <a:bodyPr/>
                    <a:lstStyle/>
                    <a:p>
                      <a:pPr algn="ctr" fontAlgn="ctr"/>
                      <a:r>
                        <a:rPr lang="ja-JP" altLang="en-US" sz="1400" b="0" i="0" u="none" strike="noStrike">
                          <a:solidFill>
                            <a:srgbClr val="000000"/>
                          </a:solidFill>
                          <a:effectLst/>
                          <a:latin typeface="Meiryo UI" panose="020B0604030504040204" pitchFamily="50" charset="-128"/>
                          <a:ea typeface="Meiryo UI" panose="020B0604030504040204" pitchFamily="50" charset="-128"/>
                        </a:rPr>
                        <a:t>解説</a:t>
                      </a:r>
                    </a:p>
                  </a:txBody>
                  <a:tcPr marL="9310" marR="9310" marT="9310" marB="0" vert="eaVert"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ja-JP" altLang="en-US" sz="1400" b="0" i="0" u="none" strike="noStrike" dirty="0">
                          <a:solidFill>
                            <a:srgbClr val="000000"/>
                          </a:solidFill>
                          <a:effectLst/>
                          <a:latin typeface="Meiryo UI" panose="020B0604030504040204" pitchFamily="50" charset="-128"/>
                          <a:ea typeface="Meiryo UI" panose="020B0604030504040204" pitchFamily="50" charset="-128"/>
                        </a:rPr>
                        <a:t>　コージェネレーションの効率を高めることによって、燃料使用量を削減することができます。実際の運転効率（発電効率、熱利用率、総合効率）を算定するためには、運転日誌等で以下の情報が把握されている必要があります。熱需要を把握し、需要に応じた出力調整を行ってください。</a:t>
                      </a:r>
                    </a:p>
                  </a:txBody>
                  <a:tcPr marL="36000" marR="36000" marT="931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366215022"/>
                  </a:ext>
                </a:extLst>
              </a:tr>
              <a:tr h="396257">
                <a:tc rowSpan="2">
                  <a:txBody>
                    <a:bodyPr/>
                    <a:lstStyle/>
                    <a:p>
                      <a:pPr algn="ctr" fontAlgn="ctr"/>
                      <a:r>
                        <a:rPr lang="ja-JP" altLang="en-US" sz="1400" b="0" i="0" u="none" strike="noStrike" dirty="0">
                          <a:solidFill>
                            <a:srgbClr val="000000"/>
                          </a:solidFill>
                          <a:effectLst/>
                          <a:latin typeface="Meiryo UI" panose="020B0604030504040204" pitchFamily="50" charset="-128"/>
                          <a:ea typeface="Meiryo UI" panose="020B0604030504040204" pitchFamily="50" charset="-128"/>
                        </a:rPr>
                        <a:t>判断基準</a:t>
                      </a:r>
                    </a:p>
                  </a:txBody>
                  <a:tcPr marL="9310" marR="9310" marT="9310" marB="0" vert="eaVert"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ja-JP" altLang="en-US" sz="1400" b="0" i="0" u="none" strike="noStrike" dirty="0">
                          <a:solidFill>
                            <a:srgbClr val="000000"/>
                          </a:solidFill>
                          <a:effectLst/>
                          <a:latin typeface="Meiryo UI" panose="020B0604030504040204" pitchFamily="50" charset="-128"/>
                          <a:ea typeface="Meiryo UI" panose="020B0604030504040204" pitchFamily="50" charset="-128"/>
                        </a:rPr>
                        <a:t>①　発電効率、熱利用率及び総合効率を定期的に把握し、目標値を設定していますか。</a:t>
                      </a:r>
                    </a:p>
                  </a:txBody>
                  <a:tcPr marL="72000" marR="9310" marT="931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66FFFF"/>
                    </a:solidFill>
                  </a:tcPr>
                </a:tc>
                <a:extLst>
                  <a:ext uri="{0D108BD9-81ED-4DB2-BD59-A6C34878D82A}">
                    <a16:rowId xmlns:a16="http://schemas.microsoft.com/office/drawing/2014/main" val="1532654571"/>
                  </a:ext>
                </a:extLst>
              </a:tr>
              <a:tr h="856648">
                <a:tc vMerge="1">
                  <a:txBody>
                    <a:bodyPr/>
                    <a:lstStyle/>
                    <a:p>
                      <a:endParaRPr kumimoji="1" lang="ja-JP" altLang="en-US"/>
                    </a:p>
                  </a:txBody>
                  <a:tcPr/>
                </a:tc>
                <a:tc>
                  <a:txBody>
                    <a:bodyPr/>
                    <a:lstStyle/>
                    <a:p>
                      <a:pPr algn="l" fontAlgn="t"/>
                      <a:r>
                        <a:rPr lang="en-US" altLang="ja-JP" sz="1400" b="0" i="0" u="none" strike="noStrike" dirty="0">
                          <a:solidFill>
                            <a:srgbClr val="000000"/>
                          </a:solidFill>
                          <a:effectLst/>
                          <a:latin typeface="Meiryo UI" panose="020B0604030504040204" pitchFamily="50" charset="-128"/>
                          <a:ea typeface="Meiryo UI" panose="020B0604030504040204" pitchFamily="50" charset="-128"/>
                        </a:rPr>
                        <a:t>【</a:t>
                      </a:r>
                      <a:r>
                        <a:rPr lang="ja-JP" altLang="en-US" sz="1400" b="0" i="0" u="none" strike="noStrike" dirty="0">
                          <a:solidFill>
                            <a:srgbClr val="000000"/>
                          </a:solidFill>
                          <a:effectLst/>
                          <a:latin typeface="Meiryo UI" panose="020B0604030504040204" pitchFamily="50" charset="-128"/>
                          <a:ea typeface="Meiryo UI" panose="020B0604030504040204" pitchFamily="50" charset="-128"/>
                        </a:rPr>
                        <a:t>補足</a:t>
                      </a:r>
                      <a:r>
                        <a:rPr lang="en-US" altLang="ja-JP" sz="1400" b="0" i="0" u="none" strike="noStrike" dirty="0">
                          <a:solidFill>
                            <a:srgbClr val="000000"/>
                          </a:solidFill>
                          <a:effectLst/>
                          <a:latin typeface="Meiryo UI" panose="020B0604030504040204" pitchFamily="50" charset="-128"/>
                          <a:ea typeface="Meiryo UI" panose="020B0604030504040204" pitchFamily="50" charset="-128"/>
                        </a:rPr>
                        <a:t>】</a:t>
                      </a:r>
                      <a:r>
                        <a:rPr lang="ja-JP" altLang="en-US" sz="1400" b="0" i="0" u="none" strike="noStrike" dirty="0">
                          <a:solidFill>
                            <a:srgbClr val="000000"/>
                          </a:solidFill>
                          <a:effectLst/>
                          <a:latin typeface="Meiryo UI" panose="020B0604030504040204" pitchFamily="50" charset="-128"/>
                          <a:ea typeface="Meiryo UI" panose="020B0604030504040204" pitchFamily="50" charset="-128"/>
                        </a:rPr>
                        <a:t>高負荷時における発電効率、熱利用効率及び総合効率を定期的に把握し、目標値を設定していることを確認</a:t>
                      </a:r>
                      <a:r>
                        <a:rPr lang="ja-JP" altLang="en-US" sz="1400" b="0" i="0" u="none" strike="noStrike" dirty="0">
                          <a:solidFill>
                            <a:schemeClr val="tx1"/>
                          </a:solidFill>
                          <a:effectLst/>
                          <a:latin typeface="Meiryo UI" panose="020B0604030504040204" pitchFamily="50" charset="-128"/>
                          <a:ea typeface="Meiryo UI" panose="020B0604030504040204" pitchFamily="50" charset="-128"/>
                        </a:rPr>
                        <a:t>してください。</a:t>
                      </a:r>
                    </a:p>
                  </a:txBody>
                  <a:tcPr marL="72000" marR="9310" marT="931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293617277"/>
                  </a:ext>
                </a:extLst>
              </a:tr>
            </a:tbl>
          </a:graphicData>
        </a:graphic>
      </p:graphicFrame>
      <p:sp>
        <p:nvSpPr>
          <p:cNvPr id="6" name="テキスト ボックス 5">
            <a:extLst>
              <a:ext uri="{FF2B5EF4-FFF2-40B4-BE49-F238E27FC236}">
                <a16:creationId xmlns:a16="http://schemas.microsoft.com/office/drawing/2014/main" id="{BBAF40D5-E9A3-4B72-8041-FB9FFA6A4EB5}"/>
              </a:ext>
            </a:extLst>
          </p:cNvPr>
          <p:cNvSpPr txBox="1"/>
          <p:nvPr/>
        </p:nvSpPr>
        <p:spPr>
          <a:xfrm>
            <a:off x="2697" y="-1594"/>
            <a:ext cx="4572000" cy="368947"/>
          </a:xfrm>
          <a:prstGeom prst="rect">
            <a:avLst/>
          </a:prstGeom>
          <a:noFill/>
        </p:spPr>
        <p:txBody>
          <a:bodyPr wrap="square">
            <a:spAutoFit/>
          </a:bodyPr>
          <a:lstStyle/>
          <a:p>
            <a:pPr>
              <a:lnSpc>
                <a:spcPts val="2400"/>
              </a:lnSpc>
            </a:pPr>
            <a:r>
              <a:rPr lang="ja-JP" altLang="en-US" sz="18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４　重点対策の指定</a:t>
            </a:r>
          </a:p>
        </p:txBody>
      </p:sp>
    </p:spTree>
    <p:extLst>
      <p:ext uri="{BB962C8B-B14F-4D97-AF65-F5344CB8AC3E}">
        <p14:creationId xmlns:p14="http://schemas.microsoft.com/office/powerpoint/2010/main" val="221957827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fld id="{F0DA1747-7AE3-4485-B1CC-5CDDF653E874}" type="slidenum">
              <a:rPr kumimoji="1" lang="ja-JP" altLang="en-US" smtClean="0"/>
              <a:t>22</a:t>
            </a:fld>
            <a:endParaRPr kumimoji="1" lang="ja-JP" altLang="en-US"/>
          </a:p>
        </p:txBody>
      </p:sp>
      <p:graphicFrame>
        <p:nvGraphicFramePr>
          <p:cNvPr id="3" name="表 2"/>
          <p:cNvGraphicFramePr>
            <a:graphicFrameLocks noGrp="1"/>
          </p:cNvGraphicFramePr>
          <p:nvPr>
            <p:extLst>
              <p:ext uri="{D42A27DB-BD31-4B8C-83A1-F6EECF244321}">
                <p14:modId xmlns:p14="http://schemas.microsoft.com/office/powerpoint/2010/main" val="3427967037"/>
              </p:ext>
            </p:extLst>
          </p:nvPr>
        </p:nvGraphicFramePr>
        <p:xfrm>
          <a:off x="252000" y="540000"/>
          <a:ext cx="8640961" cy="3507032"/>
        </p:xfrm>
        <a:graphic>
          <a:graphicData uri="http://schemas.openxmlformats.org/drawingml/2006/table">
            <a:tbl>
              <a:tblPr/>
              <a:tblGrid>
                <a:gridCol w="288032">
                  <a:extLst>
                    <a:ext uri="{9D8B030D-6E8A-4147-A177-3AD203B41FA5}">
                      <a16:colId xmlns:a16="http://schemas.microsoft.com/office/drawing/2014/main" val="3007175224"/>
                    </a:ext>
                  </a:extLst>
                </a:gridCol>
                <a:gridCol w="8352929">
                  <a:extLst>
                    <a:ext uri="{9D8B030D-6E8A-4147-A177-3AD203B41FA5}">
                      <a16:colId xmlns:a16="http://schemas.microsoft.com/office/drawing/2014/main" val="826124937"/>
                    </a:ext>
                  </a:extLst>
                </a:gridCol>
              </a:tblGrid>
              <a:tr h="236492">
                <a:tc gridSpan="2">
                  <a:txBody>
                    <a:bodyPr/>
                    <a:lstStyle/>
                    <a:p>
                      <a:pPr algn="l" fontAlgn="ctr"/>
                      <a:r>
                        <a:rPr lang="en-US" altLang="ja-JP" sz="1400" b="0" i="0" u="none" strike="noStrike" dirty="0">
                          <a:solidFill>
                            <a:srgbClr val="000000"/>
                          </a:solidFill>
                          <a:effectLst/>
                          <a:latin typeface="Meiryo UI" panose="020B0604030504040204" pitchFamily="50" charset="-128"/>
                          <a:ea typeface="Meiryo UI" panose="020B0604030504040204" pitchFamily="50" charset="-128"/>
                        </a:rPr>
                        <a:t>15</a:t>
                      </a:r>
                      <a:r>
                        <a:rPr lang="ja-JP" altLang="en-US" sz="1400" b="0" i="0" u="none" strike="noStrike" dirty="0">
                          <a:solidFill>
                            <a:srgbClr val="000000"/>
                          </a:solidFill>
                          <a:effectLst/>
                          <a:latin typeface="Meiryo UI" panose="020B0604030504040204" pitchFamily="50" charset="-128"/>
                          <a:ea typeface="Meiryo UI" panose="020B0604030504040204" pitchFamily="50" charset="-128"/>
                        </a:rPr>
                        <a:t>　自動車の適正管理　</a:t>
                      </a:r>
                      <a:r>
                        <a:rPr lang="en-US" altLang="ja-JP" sz="1400" b="0" i="0" u="none" strike="noStrike" dirty="0">
                          <a:solidFill>
                            <a:srgbClr val="000000"/>
                          </a:solidFill>
                          <a:effectLst/>
                          <a:latin typeface="Meiryo UI" panose="020B0604030504040204" pitchFamily="50" charset="-128"/>
                          <a:ea typeface="Meiryo UI" panose="020B0604030504040204" pitchFamily="50" charset="-128"/>
                        </a:rPr>
                        <a:t>※5</a:t>
                      </a:r>
                    </a:p>
                  </a:txBody>
                  <a:tcPr marL="108000" marR="0" marT="36000" marB="36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F0"/>
                    </a:solidFill>
                  </a:tcPr>
                </a:tc>
                <a:tc hMerge="1">
                  <a:txBody>
                    <a:bodyPr/>
                    <a:lstStyle/>
                    <a:p>
                      <a:endParaRPr kumimoji="1" lang="ja-JP" altLang="en-US"/>
                    </a:p>
                  </a:txBody>
                  <a:tcPr/>
                </a:tc>
                <a:extLst>
                  <a:ext uri="{0D108BD9-81ED-4DB2-BD59-A6C34878D82A}">
                    <a16:rowId xmlns:a16="http://schemas.microsoft.com/office/drawing/2014/main" val="3575509667"/>
                  </a:ext>
                </a:extLst>
              </a:tr>
              <a:tr h="443400">
                <a:tc>
                  <a:txBody>
                    <a:bodyPr/>
                    <a:lstStyle/>
                    <a:p>
                      <a:pPr algn="ctr" fontAlgn="ctr"/>
                      <a:r>
                        <a:rPr lang="ja-JP" altLang="en-US" sz="1400" b="0" i="0" u="none" strike="noStrike">
                          <a:solidFill>
                            <a:srgbClr val="000000"/>
                          </a:solidFill>
                          <a:effectLst/>
                          <a:latin typeface="Meiryo UI" panose="020B0604030504040204" pitchFamily="50" charset="-128"/>
                          <a:ea typeface="Meiryo UI" panose="020B0604030504040204" pitchFamily="50" charset="-128"/>
                        </a:rPr>
                        <a:t>解説</a:t>
                      </a:r>
                    </a:p>
                  </a:txBody>
                  <a:tcPr marL="8446" marR="8446" marT="8446" marB="0" vert="eaVert"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ja-JP" altLang="en-US" sz="1400" b="0" i="0" u="none" strike="noStrike" dirty="0">
                          <a:solidFill>
                            <a:srgbClr val="000000"/>
                          </a:solidFill>
                          <a:effectLst/>
                          <a:latin typeface="Meiryo UI" panose="020B0604030504040204" pitchFamily="50" charset="-128"/>
                          <a:ea typeface="Meiryo UI" panose="020B0604030504040204" pitchFamily="50" charset="-128"/>
                        </a:rPr>
                        <a:t>　自動車の性能劣化に起因するエネルギー使用量の増加を回避するために、点検や整備は重要です。また、様々な条件（ルート・距離・運転の仕方など）によって燃費が増減するため効率的な運用が求められます。</a:t>
                      </a:r>
                    </a:p>
                  </a:txBody>
                  <a:tcPr marL="36000" marR="36000" marT="36000" marB="3600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237810960"/>
                  </a:ext>
                </a:extLst>
              </a:tr>
              <a:tr h="288032">
                <a:tc rowSpan="8">
                  <a:txBody>
                    <a:bodyPr/>
                    <a:lstStyle/>
                    <a:p>
                      <a:pPr algn="ctr" fontAlgn="ctr"/>
                      <a:r>
                        <a:rPr lang="ja-JP" altLang="en-US" sz="1400" b="0" i="0" u="none" strike="noStrike" dirty="0">
                          <a:solidFill>
                            <a:srgbClr val="000000"/>
                          </a:solidFill>
                          <a:effectLst/>
                          <a:latin typeface="Meiryo UI" panose="020B0604030504040204" pitchFamily="50" charset="-128"/>
                          <a:ea typeface="Meiryo UI" panose="020B0604030504040204" pitchFamily="50" charset="-128"/>
                        </a:rPr>
                        <a:t>判断基準</a:t>
                      </a:r>
                    </a:p>
                  </a:txBody>
                  <a:tcPr marL="8446" marR="8446" marT="8446" marB="0" vert="eaVert"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ja-JP" altLang="en-US" sz="1400" b="0" i="0" u="none" strike="noStrike" dirty="0">
                          <a:solidFill>
                            <a:schemeClr val="tx1"/>
                          </a:solidFill>
                          <a:effectLst/>
                          <a:latin typeface="Meiryo UI" panose="020B0604030504040204" pitchFamily="50" charset="-128"/>
                          <a:ea typeface="Meiryo UI" panose="020B0604030504040204" pitchFamily="50" charset="-128"/>
                        </a:rPr>
                        <a:t>①　取得年月や型式、整備（補修）履歴を台帳化していますか。</a:t>
                      </a:r>
                    </a:p>
                  </a:txBody>
                  <a:tcPr marL="72000" marR="72000" marT="36000" marB="3600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66FFFF"/>
                    </a:solidFill>
                  </a:tcPr>
                </a:tc>
                <a:extLst>
                  <a:ext uri="{0D108BD9-81ED-4DB2-BD59-A6C34878D82A}">
                    <a16:rowId xmlns:a16="http://schemas.microsoft.com/office/drawing/2014/main" val="4075743584"/>
                  </a:ext>
                </a:extLst>
              </a:tr>
              <a:tr h="288032">
                <a:tc vMerge="1">
                  <a:txBody>
                    <a:bodyPr/>
                    <a:lstStyle/>
                    <a:p>
                      <a:endParaRPr kumimoji="1" lang="ja-JP" altLang="en-US"/>
                    </a:p>
                  </a:txBody>
                  <a:tcPr/>
                </a:tc>
                <a:tc>
                  <a:txBody>
                    <a:bodyPr/>
                    <a:lstStyle/>
                    <a:p>
                      <a:pPr algn="l" fontAlgn="t"/>
                      <a:r>
                        <a:rPr lang="en-US" altLang="ja-JP" sz="1400" b="0" i="0" u="none" strike="noStrike" dirty="0">
                          <a:solidFill>
                            <a:schemeClr val="tx1"/>
                          </a:solidFill>
                          <a:effectLst/>
                          <a:latin typeface="Meiryo UI" panose="020B0604030504040204" pitchFamily="50" charset="-128"/>
                          <a:ea typeface="Meiryo UI" panose="020B0604030504040204" pitchFamily="50" charset="-128"/>
                        </a:rPr>
                        <a:t>【</a:t>
                      </a:r>
                      <a:r>
                        <a:rPr lang="ja-JP" altLang="en-US" sz="1400" b="0" i="0" u="none" strike="noStrike" dirty="0">
                          <a:solidFill>
                            <a:schemeClr val="tx1"/>
                          </a:solidFill>
                          <a:effectLst/>
                          <a:latin typeface="Meiryo UI" panose="020B0604030504040204" pitchFamily="50" charset="-128"/>
                          <a:ea typeface="Meiryo UI" panose="020B0604030504040204" pitchFamily="50" charset="-128"/>
                        </a:rPr>
                        <a:t>補足</a:t>
                      </a:r>
                      <a:r>
                        <a:rPr lang="en-US" altLang="ja-JP" sz="1400" b="0" i="0" u="none" strike="noStrike" dirty="0">
                          <a:solidFill>
                            <a:schemeClr val="tx1"/>
                          </a:solidFill>
                          <a:effectLst/>
                          <a:latin typeface="Meiryo UI" panose="020B0604030504040204" pitchFamily="50" charset="-128"/>
                          <a:ea typeface="Meiryo UI" panose="020B0604030504040204" pitchFamily="50" charset="-128"/>
                        </a:rPr>
                        <a:t>】</a:t>
                      </a:r>
                      <a:r>
                        <a:rPr lang="ja-JP" altLang="en-US" sz="1400" b="0" i="0" u="none" strike="noStrike" dirty="0">
                          <a:solidFill>
                            <a:schemeClr val="tx1"/>
                          </a:solidFill>
                          <a:effectLst/>
                          <a:latin typeface="Meiryo UI" panose="020B0604030504040204" pitchFamily="50" charset="-128"/>
                          <a:ea typeface="Meiryo UI" panose="020B0604030504040204" pitchFamily="50" charset="-128"/>
                        </a:rPr>
                        <a:t>車両詳細</a:t>
                      </a:r>
                      <a:r>
                        <a:rPr lang="en-US" altLang="ja-JP" sz="1400" b="0" i="0" u="none" strike="noStrike" dirty="0">
                          <a:solidFill>
                            <a:schemeClr val="tx1"/>
                          </a:solidFill>
                          <a:effectLst/>
                          <a:latin typeface="Meiryo UI" panose="020B0604030504040204" pitchFamily="50" charset="-128"/>
                          <a:ea typeface="Meiryo UI" panose="020B0604030504040204" pitchFamily="50" charset="-128"/>
                        </a:rPr>
                        <a:t>(</a:t>
                      </a:r>
                      <a:r>
                        <a:rPr lang="ja-JP" altLang="en-US" sz="1400" b="0" i="0" u="none" strike="noStrike" dirty="0">
                          <a:solidFill>
                            <a:schemeClr val="tx1"/>
                          </a:solidFill>
                          <a:effectLst/>
                          <a:latin typeface="Meiryo UI" panose="020B0604030504040204" pitchFamily="50" charset="-128"/>
                          <a:ea typeface="Meiryo UI" panose="020B0604030504040204" pitchFamily="50" charset="-128"/>
                        </a:rPr>
                        <a:t>車検証情報等</a:t>
                      </a:r>
                      <a:r>
                        <a:rPr lang="en-US" altLang="ja-JP" sz="1400" b="0" i="0" u="none" strike="noStrike" dirty="0">
                          <a:solidFill>
                            <a:schemeClr val="tx1"/>
                          </a:solidFill>
                          <a:effectLst/>
                          <a:latin typeface="Meiryo UI" panose="020B0604030504040204" pitchFamily="50" charset="-128"/>
                          <a:ea typeface="Meiryo UI" panose="020B0604030504040204" pitchFamily="50" charset="-128"/>
                        </a:rPr>
                        <a:t>)</a:t>
                      </a:r>
                      <a:r>
                        <a:rPr lang="ja-JP" altLang="en-US" sz="1400" b="0" i="0" u="none" strike="noStrike" dirty="0">
                          <a:solidFill>
                            <a:schemeClr val="tx1"/>
                          </a:solidFill>
                          <a:effectLst/>
                          <a:latin typeface="Meiryo UI" panose="020B0604030504040204" pitchFamily="50" charset="-128"/>
                          <a:ea typeface="Meiryo UI" panose="020B0604030504040204" pitchFamily="50" charset="-128"/>
                        </a:rPr>
                        <a:t>を記載した自動車管理台帳を作成し、整備履歴などが記録されていることを確認してください。</a:t>
                      </a:r>
                    </a:p>
                  </a:txBody>
                  <a:tcPr marL="72000" marR="72000" marT="36000" marB="3600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37557133"/>
                  </a:ext>
                </a:extLst>
              </a:tr>
              <a:tr h="288032">
                <a:tc vMerge="1">
                  <a:txBody>
                    <a:bodyPr/>
                    <a:lstStyle/>
                    <a:p>
                      <a:endParaRPr kumimoji="1" lang="ja-JP" altLang="en-US"/>
                    </a:p>
                  </a:txBody>
                  <a:tcPr/>
                </a:tc>
                <a:tc>
                  <a:txBody>
                    <a:bodyPr/>
                    <a:lstStyle/>
                    <a:p>
                      <a:pPr algn="l" fontAlgn="t"/>
                      <a:r>
                        <a:rPr lang="ja-JP" altLang="en-US" sz="1400" b="0" i="0" u="none" strike="noStrike" dirty="0">
                          <a:solidFill>
                            <a:schemeClr val="tx1"/>
                          </a:solidFill>
                          <a:effectLst/>
                          <a:latin typeface="Meiryo UI" panose="020B0604030504040204" pitchFamily="50" charset="-128"/>
                          <a:ea typeface="Meiryo UI" panose="020B0604030504040204" pitchFamily="50" charset="-128"/>
                        </a:rPr>
                        <a:t>②　定期点検や日常点検（タイヤ圧等）の情報を記録していますか。</a:t>
                      </a:r>
                    </a:p>
                  </a:txBody>
                  <a:tcPr marL="72000" marR="72000" marT="36000" marB="3600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66FFFF"/>
                    </a:solidFill>
                  </a:tcPr>
                </a:tc>
                <a:extLst>
                  <a:ext uri="{0D108BD9-81ED-4DB2-BD59-A6C34878D82A}">
                    <a16:rowId xmlns:a16="http://schemas.microsoft.com/office/drawing/2014/main" val="3189150281"/>
                  </a:ext>
                </a:extLst>
              </a:tr>
              <a:tr h="236492">
                <a:tc vMerge="1">
                  <a:txBody>
                    <a:bodyPr/>
                    <a:lstStyle/>
                    <a:p>
                      <a:endParaRPr kumimoji="1" lang="ja-JP" altLang="en-US"/>
                    </a:p>
                  </a:txBody>
                  <a:tcPr/>
                </a:tc>
                <a:tc>
                  <a:txBody>
                    <a:bodyPr/>
                    <a:lstStyle/>
                    <a:p>
                      <a:pPr algn="l" fontAlgn="t"/>
                      <a:r>
                        <a:rPr lang="en-US" altLang="ja-JP" sz="1400" b="0" i="0" u="none" strike="noStrike" dirty="0">
                          <a:solidFill>
                            <a:schemeClr val="tx1"/>
                          </a:solidFill>
                          <a:effectLst/>
                          <a:latin typeface="Meiryo UI" panose="020B0604030504040204" pitchFamily="50" charset="-128"/>
                          <a:ea typeface="Meiryo UI" panose="020B0604030504040204" pitchFamily="50" charset="-128"/>
                        </a:rPr>
                        <a:t>【</a:t>
                      </a:r>
                      <a:r>
                        <a:rPr lang="ja-JP" altLang="en-US" sz="1400" b="0" i="0" u="none" strike="noStrike" dirty="0">
                          <a:solidFill>
                            <a:schemeClr val="tx1"/>
                          </a:solidFill>
                          <a:effectLst/>
                          <a:latin typeface="Meiryo UI" panose="020B0604030504040204" pitchFamily="50" charset="-128"/>
                          <a:ea typeface="Meiryo UI" panose="020B0604030504040204" pitchFamily="50" charset="-128"/>
                        </a:rPr>
                        <a:t>補足</a:t>
                      </a:r>
                      <a:r>
                        <a:rPr lang="en-US" altLang="ja-JP" sz="1400" b="0" i="0" u="none" strike="noStrike" dirty="0">
                          <a:solidFill>
                            <a:schemeClr val="tx1"/>
                          </a:solidFill>
                          <a:effectLst/>
                          <a:latin typeface="Meiryo UI" panose="020B0604030504040204" pitchFamily="50" charset="-128"/>
                          <a:ea typeface="Meiryo UI" panose="020B0604030504040204" pitchFamily="50" charset="-128"/>
                        </a:rPr>
                        <a:t>】</a:t>
                      </a:r>
                      <a:r>
                        <a:rPr lang="ja-JP" altLang="en-US" sz="1400" b="0" i="0" u="none" strike="noStrike" dirty="0">
                          <a:solidFill>
                            <a:schemeClr val="tx1"/>
                          </a:solidFill>
                          <a:effectLst/>
                          <a:latin typeface="Meiryo UI" panose="020B0604030504040204" pitchFamily="50" charset="-128"/>
                          <a:ea typeface="Meiryo UI" panose="020B0604030504040204" pitchFamily="50" charset="-128"/>
                        </a:rPr>
                        <a:t>検査（点検）の記録があることを確認してください。</a:t>
                      </a:r>
                    </a:p>
                  </a:txBody>
                  <a:tcPr marL="72000" marR="72000" marT="36000" marB="3600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49137245"/>
                  </a:ext>
                </a:extLst>
              </a:tr>
              <a:tr h="236492">
                <a:tc vMerge="1">
                  <a:txBody>
                    <a:bodyPr/>
                    <a:lstStyle/>
                    <a:p>
                      <a:endParaRPr kumimoji="1" lang="ja-JP" altLang="en-US"/>
                    </a:p>
                  </a:txBody>
                  <a:tcPr/>
                </a:tc>
                <a:tc>
                  <a:txBody>
                    <a:bodyPr/>
                    <a:lstStyle/>
                    <a:p>
                      <a:pPr algn="l" fontAlgn="t"/>
                      <a:r>
                        <a:rPr lang="ja-JP" altLang="en-US" sz="1400" b="0" i="0" u="none" strike="noStrike" dirty="0">
                          <a:solidFill>
                            <a:schemeClr val="tx1"/>
                          </a:solidFill>
                          <a:effectLst/>
                          <a:latin typeface="Meiryo UI" panose="020B0604030504040204" pitchFamily="50" charset="-128"/>
                          <a:ea typeface="Meiryo UI" panose="020B0604030504040204" pitchFamily="50" charset="-128"/>
                        </a:rPr>
                        <a:t>③　運転者にエコドライブを教育していますか。</a:t>
                      </a:r>
                    </a:p>
                  </a:txBody>
                  <a:tcPr marL="72000" marR="72000" marT="36000" marB="3600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66FFFF"/>
                    </a:solidFill>
                  </a:tcPr>
                </a:tc>
                <a:extLst>
                  <a:ext uri="{0D108BD9-81ED-4DB2-BD59-A6C34878D82A}">
                    <a16:rowId xmlns:a16="http://schemas.microsoft.com/office/drawing/2014/main" val="2338972761"/>
                  </a:ext>
                </a:extLst>
              </a:tr>
              <a:tr h="181180">
                <a:tc vMerge="1">
                  <a:txBody>
                    <a:bodyPr/>
                    <a:lstStyle/>
                    <a:p>
                      <a:endParaRPr kumimoji="1" lang="ja-JP" altLang="en-US"/>
                    </a:p>
                  </a:txBody>
                  <a:tcPr/>
                </a:tc>
                <a:tc>
                  <a:txBody>
                    <a:bodyPr/>
                    <a:lstStyle/>
                    <a:p>
                      <a:pPr algn="l" fontAlgn="t"/>
                      <a:r>
                        <a:rPr lang="en-US" altLang="ja-JP" sz="1400" b="0" i="0" u="none" strike="noStrike" dirty="0">
                          <a:solidFill>
                            <a:schemeClr val="tx1"/>
                          </a:solidFill>
                          <a:effectLst/>
                          <a:latin typeface="Meiryo UI" panose="020B0604030504040204" pitchFamily="50" charset="-128"/>
                          <a:ea typeface="Meiryo UI" panose="020B0604030504040204" pitchFamily="50" charset="-128"/>
                        </a:rPr>
                        <a:t>【</a:t>
                      </a:r>
                      <a:r>
                        <a:rPr lang="ja-JP" altLang="en-US" sz="1400" b="0" i="0" u="none" strike="noStrike" dirty="0">
                          <a:solidFill>
                            <a:schemeClr val="tx1"/>
                          </a:solidFill>
                          <a:effectLst/>
                          <a:latin typeface="Meiryo UI" panose="020B0604030504040204" pitchFamily="50" charset="-128"/>
                          <a:ea typeface="Meiryo UI" panose="020B0604030504040204" pitchFamily="50" charset="-128"/>
                        </a:rPr>
                        <a:t>補足</a:t>
                      </a:r>
                      <a:r>
                        <a:rPr lang="en-US" altLang="ja-JP" sz="1400" b="0" i="0" u="none" strike="noStrike" dirty="0">
                          <a:solidFill>
                            <a:schemeClr val="tx1"/>
                          </a:solidFill>
                          <a:effectLst/>
                          <a:latin typeface="Meiryo UI" panose="020B0604030504040204" pitchFamily="50" charset="-128"/>
                          <a:ea typeface="Meiryo UI" panose="020B0604030504040204" pitchFamily="50" charset="-128"/>
                        </a:rPr>
                        <a:t>】</a:t>
                      </a:r>
                      <a:r>
                        <a:rPr lang="ja-JP" altLang="en-US" sz="1400" b="0" i="0" u="none" strike="noStrike" dirty="0">
                          <a:solidFill>
                            <a:schemeClr val="tx1"/>
                          </a:solidFill>
                          <a:effectLst/>
                          <a:latin typeface="Meiryo UI" panose="020B0604030504040204" pitchFamily="50" charset="-128"/>
                          <a:ea typeface="Meiryo UI" panose="020B0604030504040204" pitchFamily="50" charset="-128"/>
                        </a:rPr>
                        <a:t>運転者が講習会などを受けた記録があることを確認してください。</a:t>
                      </a:r>
                    </a:p>
                  </a:txBody>
                  <a:tcPr marL="72000" marR="72000" marT="36000" marB="3600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963627840"/>
                  </a:ext>
                </a:extLst>
              </a:tr>
              <a:tr h="288032">
                <a:tc vMerge="1">
                  <a:txBody>
                    <a:bodyPr/>
                    <a:lstStyle/>
                    <a:p>
                      <a:endParaRPr kumimoji="1" lang="ja-JP" altLang="en-US"/>
                    </a:p>
                  </a:txBody>
                  <a:tcPr/>
                </a:tc>
                <a:tc>
                  <a:txBody>
                    <a:bodyPr/>
                    <a:lstStyle/>
                    <a:p>
                      <a:pPr algn="l" fontAlgn="t"/>
                      <a:r>
                        <a:rPr lang="ja-JP" altLang="en-US" sz="1400" b="0" i="0" u="none" strike="noStrike" dirty="0">
                          <a:solidFill>
                            <a:schemeClr val="tx1"/>
                          </a:solidFill>
                          <a:effectLst/>
                          <a:latin typeface="Meiryo UI" panose="020B0604030504040204" pitchFamily="50" charset="-128"/>
                          <a:ea typeface="Meiryo UI" panose="020B0604030504040204" pitchFamily="50" charset="-128"/>
                        </a:rPr>
                        <a:t>④　燃料使用量や車両別の走行距離等を定期的に把握していますか。</a:t>
                      </a:r>
                    </a:p>
                  </a:txBody>
                  <a:tcPr marL="72000" marR="72000" marT="36000" marB="3600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66FFFF"/>
                    </a:solidFill>
                  </a:tcPr>
                </a:tc>
                <a:extLst>
                  <a:ext uri="{0D108BD9-81ED-4DB2-BD59-A6C34878D82A}">
                    <a16:rowId xmlns:a16="http://schemas.microsoft.com/office/drawing/2014/main" val="856248948"/>
                  </a:ext>
                </a:extLst>
              </a:tr>
              <a:tr h="504056">
                <a:tc vMerge="1">
                  <a:txBody>
                    <a:bodyPr/>
                    <a:lstStyle/>
                    <a:p>
                      <a:endParaRPr kumimoji="1" lang="ja-JP" altLang="en-US"/>
                    </a:p>
                  </a:txBody>
                  <a:tcPr/>
                </a:tc>
                <a:tc>
                  <a:txBody>
                    <a:bodyPr/>
                    <a:lstStyle/>
                    <a:p>
                      <a:pPr algn="l" fontAlgn="t"/>
                      <a:r>
                        <a:rPr lang="en-US" altLang="ja-JP" sz="1400" b="0" i="0" u="none" strike="noStrike" dirty="0">
                          <a:solidFill>
                            <a:schemeClr val="tx1"/>
                          </a:solidFill>
                          <a:effectLst/>
                          <a:latin typeface="Meiryo UI" panose="020B0604030504040204" pitchFamily="50" charset="-128"/>
                          <a:ea typeface="Meiryo UI" panose="020B0604030504040204" pitchFamily="50" charset="-128"/>
                        </a:rPr>
                        <a:t>【</a:t>
                      </a:r>
                      <a:r>
                        <a:rPr lang="ja-JP" altLang="en-US" sz="1400" b="0" i="0" u="none" strike="noStrike" dirty="0">
                          <a:solidFill>
                            <a:schemeClr val="tx1"/>
                          </a:solidFill>
                          <a:effectLst/>
                          <a:latin typeface="Meiryo UI" panose="020B0604030504040204" pitchFamily="50" charset="-128"/>
                          <a:ea typeface="Meiryo UI" panose="020B0604030504040204" pitchFamily="50" charset="-128"/>
                        </a:rPr>
                        <a:t>補足</a:t>
                      </a:r>
                      <a:r>
                        <a:rPr lang="en-US" altLang="ja-JP" sz="1400" b="0" i="0" u="none" strike="noStrike" dirty="0">
                          <a:solidFill>
                            <a:schemeClr val="tx1"/>
                          </a:solidFill>
                          <a:effectLst/>
                          <a:latin typeface="Meiryo UI" panose="020B0604030504040204" pitchFamily="50" charset="-128"/>
                          <a:ea typeface="Meiryo UI" panose="020B0604030504040204" pitchFamily="50" charset="-128"/>
                        </a:rPr>
                        <a:t>】</a:t>
                      </a:r>
                      <a:r>
                        <a:rPr lang="ja-JP" altLang="en-US" sz="1400" b="0" i="0" u="none" strike="noStrike" dirty="0">
                          <a:solidFill>
                            <a:schemeClr val="tx1"/>
                          </a:solidFill>
                          <a:effectLst/>
                          <a:latin typeface="Meiryo UI" panose="020B0604030504040204" pitchFamily="50" charset="-128"/>
                          <a:ea typeface="Meiryo UI" panose="020B0604030504040204" pitchFamily="50" charset="-128"/>
                        </a:rPr>
                        <a:t>運転日報などで走行距離などが記録されていることを確認してください。なお、記録された値から燃費などを把握し、適切な運用状況となっているかチェックされていることが必要です。</a:t>
                      </a:r>
                    </a:p>
                  </a:txBody>
                  <a:tcPr marL="72000" marR="72000" marT="36000" marB="3600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607884709"/>
                  </a:ext>
                </a:extLst>
              </a:tr>
            </a:tbl>
          </a:graphicData>
        </a:graphic>
      </p:graphicFrame>
      <p:sp>
        <p:nvSpPr>
          <p:cNvPr id="7" name="テキスト ボックス 6">
            <a:extLst>
              <a:ext uri="{FF2B5EF4-FFF2-40B4-BE49-F238E27FC236}">
                <a16:creationId xmlns:a16="http://schemas.microsoft.com/office/drawing/2014/main" id="{250B78C3-61FD-4163-8908-72142BD2B4E2}"/>
              </a:ext>
            </a:extLst>
          </p:cNvPr>
          <p:cNvSpPr txBox="1"/>
          <p:nvPr/>
        </p:nvSpPr>
        <p:spPr>
          <a:xfrm>
            <a:off x="-12850" y="-2130"/>
            <a:ext cx="4572000" cy="368947"/>
          </a:xfrm>
          <a:prstGeom prst="rect">
            <a:avLst/>
          </a:prstGeom>
          <a:noFill/>
        </p:spPr>
        <p:txBody>
          <a:bodyPr wrap="square">
            <a:spAutoFit/>
          </a:bodyPr>
          <a:lstStyle/>
          <a:p>
            <a:pPr>
              <a:lnSpc>
                <a:spcPts val="2400"/>
              </a:lnSpc>
            </a:pPr>
            <a:r>
              <a:rPr lang="ja-JP" altLang="en-US" sz="18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４　重点対策の指定</a:t>
            </a:r>
          </a:p>
        </p:txBody>
      </p:sp>
    </p:spTree>
    <p:extLst>
      <p:ext uri="{BB962C8B-B14F-4D97-AF65-F5344CB8AC3E}">
        <p14:creationId xmlns:p14="http://schemas.microsoft.com/office/powerpoint/2010/main" val="128548731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fld id="{F0DA1747-7AE3-4485-B1CC-5CDDF653E874}" type="slidenum">
              <a:rPr kumimoji="1" lang="ja-JP" altLang="en-US" smtClean="0"/>
              <a:t>23</a:t>
            </a:fld>
            <a:endParaRPr kumimoji="1" lang="ja-JP" altLang="en-US"/>
          </a:p>
        </p:txBody>
      </p:sp>
      <p:graphicFrame>
        <p:nvGraphicFramePr>
          <p:cNvPr id="6" name="表 5"/>
          <p:cNvGraphicFramePr>
            <a:graphicFrameLocks noGrp="1"/>
          </p:cNvGraphicFramePr>
          <p:nvPr>
            <p:extLst>
              <p:ext uri="{D42A27DB-BD31-4B8C-83A1-F6EECF244321}">
                <p14:modId xmlns:p14="http://schemas.microsoft.com/office/powerpoint/2010/main" val="2678111276"/>
              </p:ext>
            </p:extLst>
          </p:nvPr>
        </p:nvGraphicFramePr>
        <p:xfrm>
          <a:off x="252000" y="908720"/>
          <a:ext cx="8636943" cy="2808310"/>
        </p:xfrm>
        <a:graphic>
          <a:graphicData uri="http://schemas.openxmlformats.org/drawingml/2006/table">
            <a:tbl>
              <a:tblPr/>
              <a:tblGrid>
                <a:gridCol w="284015">
                  <a:extLst>
                    <a:ext uri="{9D8B030D-6E8A-4147-A177-3AD203B41FA5}">
                      <a16:colId xmlns:a16="http://schemas.microsoft.com/office/drawing/2014/main" val="762371386"/>
                    </a:ext>
                  </a:extLst>
                </a:gridCol>
                <a:gridCol w="8352928">
                  <a:extLst>
                    <a:ext uri="{9D8B030D-6E8A-4147-A177-3AD203B41FA5}">
                      <a16:colId xmlns:a16="http://schemas.microsoft.com/office/drawing/2014/main" val="1207146870"/>
                    </a:ext>
                  </a:extLst>
                </a:gridCol>
              </a:tblGrid>
              <a:tr h="340301">
                <a:tc gridSpan="2">
                  <a:txBody>
                    <a:bodyPr/>
                    <a:lstStyle/>
                    <a:p>
                      <a:pPr algn="l" fontAlgn="ctr"/>
                      <a:r>
                        <a:rPr lang="en-US" altLang="ja-JP" sz="1400" b="0" i="0" u="none" strike="noStrike" dirty="0">
                          <a:solidFill>
                            <a:srgbClr val="000000"/>
                          </a:solidFill>
                          <a:effectLst/>
                          <a:latin typeface="Meiryo UI" panose="020B0604030504040204" pitchFamily="50" charset="-128"/>
                          <a:ea typeface="Meiryo UI" panose="020B0604030504040204" pitchFamily="50" charset="-128"/>
                        </a:rPr>
                        <a:t>16</a:t>
                      </a:r>
                      <a:r>
                        <a:rPr lang="ja-JP" altLang="en-US" sz="1400" b="0" i="0" u="none" strike="noStrike" dirty="0">
                          <a:solidFill>
                            <a:srgbClr val="000000"/>
                          </a:solidFill>
                          <a:effectLst/>
                          <a:latin typeface="Meiryo UI" panose="020B0604030504040204" pitchFamily="50" charset="-128"/>
                          <a:ea typeface="Meiryo UI" panose="020B0604030504040204" pitchFamily="50" charset="-128"/>
                        </a:rPr>
                        <a:t>　エネルギー管理システムの導入　</a:t>
                      </a:r>
                      <a:r>
                        <a:rPr lang="en-US" altLang="ja-JP" sz="1400" b="0" i="0" u="none" strike="noStrike" dirty="0">
                          <a:solidFill>
                            <a:srgbClr val="000000"/>
                          </a:solidFill>
                          <a:effectLst/>
                          <a:latin typeface="Meiryo UI" panose="020B0604030504040204" pitchFamily="50" charset="-128"/>
                          <a:ea typeface="Meiryo UI" panose="020B0604030504040204" pitchFamily="50" charset="-128"/>
                        </a:rPr>
                        <a:t>※6</a:t>
                      </a:r>
                    </a:p>
                  </a:txBody>
                  <a:tcPr marL="108000" marR="0" marT="36000" marB="36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F0"/>
                    </a:solidFill>
                  </a:tcPr>
                </a:tc>
                <a:tc hMerge="1">
                  <a:txBody>
                    <a:bodyPr/>
                    <a:lstStyle/>
                    <a:p>
                      <a:endParaRPr kumimoji="1" lang="ja-JP" altLang="en-US"/>
                    </a:p>
                  </a:txBody>
                  <a:tcPr/>
                </a:tc>
                <a:extLst>
                  <a:ext uri="{0D108BD9-81ED-4DB2-BD59-A6C34878D82A}">
                    <a16:rowId xmlns:a16="http://schemas.microsoft.com/office/drawing/2014/main" val="2620822727"/>
                  </a:ext>
                </a:extLst>
              </a:tr>
              <a:tr h="594740">
                <a:tc>
                  <a:txBody>
                    <a:bodyPr/>
                    <a:lstStyle/>
                    <a:p>
                      <a:pPr algn="ctr" fontAlgn="ctr"/>
                      <a:r>
                        <a:rPr lang="ja-JP" altLang="en-US" sz="1400" b="0" i="0" u="none" strike="noStrike">
                          <a:solidFill>
                            <a:srgbClr val="000000"/>
                          </a:solidFill>
                          <a:effectLst/>
                          <a:latin typeface="Meiryo UI" panose="020B0604030504040204" pitchFamily="50" charset="-128"/>
                          <a:ea typeface="Meiryo UI" panose="020B0604030504040204" pitchFamily="50" charset="-128"/>
                        </a:rPr>
                        <a:t>解説</a:t>
                      </a:r>
                    </a:p>
                  </a:txBody>
                  <a:tcPr marL="9310" marR="9310" marT="9310" marB="0" vert="eaVert"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ja-JP" altLang="en-US" sz="1400" b="0" i="0" u="none" strike="noStrike" dirty="0">
                          <a:solidFill>
                            <a:srgbClr val="000000"/>
                          </a:solidFill>
                          <a:effectLst/>
                          <a:latin typeface="Meiryo UI" panose="020B0604030504040204" pitchFamily="50" charset="-128"/>
                          <a:ea typeface="Meiryo UI" panose="020B0604030504040204" pitchFamily="50" charset="-128"/>
                        </a:rPr>
                        <a:t>　エネルギー管理システムは、電気やガスの使用量の見える化を行うとともに、空調・照明設備等の機器の制御や、デマンドピークを抑制・制御する機能等を有するシステムです。</a:t>
                      </a:r>
                    </a:p>
                  </a:txBody>
                  <a:tcPr marL="36000" marR="36000" marT="36000" marB="3600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685960588"/>
                  </a:ext>
                </a:extLst>
              </a:tr>
              <a:tr h="340301">
                <a:tc rowSpan="4">
                  <a:txBody>
                    <a:bodyPr/>
                    <a:lstStyle/>
                    <a:p>
                      <a:pPr algn="ctr" fontAlgn="ctr"/>
                      <a:r>
                        <a:rPr lang="ja-JP" altLang="en-US" sz="1400" b="0" i="0" u="none" strike="noStrike" dirty="0">
                          <a:solidFill>
                            <a:srgbClr val="000000"/>
                          </a:solidFill>
                          <a:effectLst/>
                          <a:latin typeface="Meiryo UI" panose="020B0604030504040204" pitchFamily="50" charset="-128"/>
                          <a:ea typeface="Meiryo UI" panose="020B0604030504040204" pitchFamily="50" charset="-128"/>
                        </a:rPr>
                        <a:t>判断基準</a:t>
                      </a:r>
                    </a:p>
                  </a:txBody>
                  <a:tcPr marL="9310" marR="9310" marT="9310" marB="0" vert="eaVert"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ja-JP" altLang="en-US" sz="1400" b="0" i="0" u="none" strike="noStrike" dirty="0">
                          <a:solidFill>
                            <a:srgbClr val="000000"/>
                          </a:solidFill>
                          <a:effectLst/>
                          <a:latin typeface="Meiryo UI" panose="020B0604030504040204" pitchFamily="50" charset="-128"/>
                          <a:ea typeface="Meiryo UI" panose="020B0604030504040204" pitchFamily="50" charset="-128"/>
                        </a:rPr>
                        <a:t>①　エネルギー管理システムで、デマンド監視機能を利用していますか。</a:t>
                      </a:r>
                    </a:p>
                  </a:txBody>
                  <a:tcPr marL="72000" marR="72000" marT="36000" marB="3600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66FFFF"/>
                    </a:solidFill>
                  </a:tcPr>
                </a:tc>
                <a:extLst>
                  <a:ext uri="{0D108BD9-81ED-4DB2-BD59-A6C34878D82A}">
                    <a16:rowId xmlns:a16="http://schemas.microsoft.com/office/drawing/2014/main" val="3346047631"/>
                  </a:ext>
                </a:extLst>
              </a:tr>
              <a:tr h="594740">
                <a:tc vMerge="1">
                  <a:txBody>
                    <a:bodyPr/>
                    <a:lstStyle/>
                    <a:p>
                      <a:endParaRPr kumimoji="1" lang="ja-JP" altLang="en-US"/>
                    </a:p>
                  </a:txBody>
                  <a:tcPr/>
                </a:tc>
                <a:tc>
                  <a:txBody>
                    <a:bodyPr/>
                    <a:lstStyle/>
                    <a:p>
                      <a:pPr algn="l" fontAlgn="t"/>
                      <a:r>
                        <a:rPr lang="en-US" altLang="ja-JP" sz="1400" b="0" i="0" u="none" strike="noStrike" dirty="0">
                          <a:solidFill>
                            <a:srgbClr val="000000"/>
                          </a:solidFill>
                          <a:effectLst/>
                          <a:latin typeface="Meiryo UI" panose="020B0604030504040204" pitchFamily="50" charset="-128"/>
                          <a:ea typeface="Meiryo UI" panose="020B0604030504040204" pitchFamily="50" charset="-128"/>
                        </a:rPr>
                        <a:t>【</a:t>
                      </a:r>
                      <a:r>
                        <a:rPr lang="ja-JP" altLang="en-US" sz="1400" b="0" i="0" u="none" strike="noStrike" dirty="0">
                          <a:solidFill>
                            <a:srgbClr val="000000"/>
                          </a:solidFill>
                          <a:effectLst/>
                          <a:latin typeface="Meiryo UI" panose="020B0604030504040204" pitchFamily="50" charset="-128"/>
                          <a:ea typeface="Meiryo UI" panose="020B0604030504040204" pitchFamily="50" charset="-128"/>
                        </a:rPr>
                        <a:t>補足</a:t>
                      </a:r>
                      <a:r>
                        <a:rPr lang="en-US" altLang="ja-JP" sz="1400" b="0" i="0" u="none" strike="noStrike" dirty="0">
                          <a:solidFill>
                            <a:schemeClr val="tx1"/>
                          </a:solidFill>
                          <a:effectLst/>
                          <a:latin typeface="Meiryo UI" panose="020B0604030504040204" pitchFamily="50" charset="-128"/>
                          <a:ea typeface="Meiryo UI" panose="020B0604030504040204" pitchFamily="50" charset="-128"/>
                        </a:rPr>
                        <a:t>】</a:t>
                      </a:r>
                      <a:r>
                        <a:rPr lang="ja-JP" altLang="en-US" sz="1400" b="0" i="0" u="none" strike="noStrike" dirty="0">
                          <a:solidFill>
                            <a:schemeClr val="tx1"/>
                          </a:solidFill>
                          <a:effectLst/>
                          <a:latin typeface="Meiryo UI" panose="020B0604030504040204" pitchFamily="50" charset="-128"/>
                          <a:ea typeface="Meiryo UI" panose="020B0604030504040204" pitchFamily="50" charset="-128"/>
                        </a:rPr>
                        <a:t>エネルギー管理システムで、エネルギー消費量を明らかにし、ピーク電力エネルギー警報発令などの履歴を確認してデマンド監視制御が適切に行われていることを確認してください。</a:t>
                      </a:r>
                    </a:p>
                  </a:txBody>
                  <a:tcPr marL="72000" marR="72000" marT="36000" marB="3600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242152217"/>
                  </a:ext>
                </a:extLst>
              </a:tr>
              <a:tr h="343488">
                <a:tc vMerge="1">
                  <a:txBody>
                    <a:bodyPr/>
                    <a:lstStyle/>
                    <a:p>
                      <a:endParaRPr kumimoji="1" lang="ja-JP" altLang="en-US"/>
                    </a:p>
                  </a:txBody>
                  <a:tcPr/>
                </a:tc>
                <a:tc>
                  <a:txBody>
                    <a:bodyPr/>
                    <a:lstStyle/>
                    <a:p>
                      <a:pPr algn="l" fontAlgn="t"/>
                      <a:r>
                        <a:rPr lang="ja-JP" altLang="en-US" sz="1400" b="0" i="0" u="none" strike="noStrike" dirty="0">
                          <a:solidFill>
                            <a:srgbClr val="000000"/>
                          </a:solidFill>
                          <a:effectLst/>
                          <a:latin typeface="Meiryo UI" panose="020B0604030504040204" pitchFamily="50" charset="-128"/>
                          <a:ea typeface="Meiryo UI" panose="020B0604030504040204" pitchFamily="50" charset="-128"/>
                        </a:rPr>
                        <a:t>②　エネルギー管理システムを利用して、機器制御を適切に行っていますか。</a:t>
                      </a:r>
                    </a:p>
                  </a:txBody>
                  <a:tcPr marL="72000" marR="72000" marT="36000" marB="3600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66FFFF"/>
                    </a:solidFill>
                  </a:tcPr>
                </a:tc>
                <a:extLst>
                  <a:ext uri="{0D108BD9-81ED-4DB2-BD59-A6C34878D82A}">
                    <a16:rowId xmlns:a16="http://schemas.microsoft.com/office/drawing/2014/main" val="4212961415"/>
                  </a:ext>
                </a:extLst>
              </a:tr>
              <a:tr h="594740">
                <a:tc vMerge="1">
                  <a:txBody>
                    <a:bodyPr/>
                    <a:lstStyle/>
                    <a:p>
                      <a:endParaRPr kumimoji="1" lang="ja-JP" altLang="en-US"/>
                    </a:p>
                  </a:txBody>
                  <a:tcPr/>
                </a:tc>
                <a:tc>
                  <a:txBody>
                    <a:bodyPr/>
                    <a:lstStyle/>
                    <a:p>
                      <a:pPr algn="l" fontAlgn="t"/>
                      <a:r>
                        <a:rPr lang="en-US" altLang="ja-JP" sz="1400" b="0" i="0" u="none" strike="noStrike" dirty="0">
                          <a:solidFill>
                            <a:srgbClr val="000000"/>
                          </a:solidFill>
                          <a:effectLst/>
                          <a:latin typeface="Meiryo UI" panose="020B0604030504040204" pitchFamily="50" charset="-128"/>
                          <a:ea typeface="Meiryo UI" panose="020B0604030504040204" pitchFamily="50" charset="-128"/>
                        </a:rPr>
                        <a:t>【</a:t>
                      </a:r>
                      <a:r>
                        <a:rPr lang="ja-JP" altLang="en-US" sz="1400" b="0" i="0" u="none" strike="noStrike" dirty="0">
                          <a:solidFill>
                            <a:srgbClr val="000000"/>
                          </a:solidFill>
                          <a:effectLst/>
                          <a:latin typeface="Meiryo UI" panose="020B0604030504040204" pitchFamily="50" charset="-128"/>
                          <a:ea typeface="Meiryo UI" panose="020B0604030504040204" pitchFamily="50" charset="-128"/>
                        </a:rPr>
                        <a:t>補足</a:t>
                      </a:r>
                      <a:r>
                        <a:rPr lang="en-US" altLang="ja-JP" sz="1400" b="0" i="0" u="none" strike="noStrike" dirty="0">
                          <a:solidFill>
                            <a:srgbClr val="000000"/>
                          </a:solidFill>
                          <a:effectLst/>
                          <a:latin typeface="Meiryo UI" panose="020B0604030504040204" pitchFamily="50" charset="-128"/>
                          <a:ea typeface="Meiryo UI" panose="020B0604030504040204" pitchFamily="50" charset="-128"/>
                        </a:rPr>
                        <a:t>】</a:t>
                      </a:r>
                      <a:r>
                        <a:rPr lang="ja-JP" altLang="en-US" sz="1400" b="0" i="0" u="none" strike="noStrike" dirty="0">
                          <a:solidFill>
                            <a:schemeClr val="tx1"/>
                          </a:solidFill>
                          <a:effectLst/>
                          <a:latin typeface="Meiryo UI" panose="020B0604030504040204" pitchFamily="50" charset="-128"/>
                          <a:ea typeface="Meiryo UI" panose="020B0604030504040204" pitchFamily="50" charset="-128"/>
                        </a:rPr>
                        <a:t>デマンド制御以外に、予め設定したパラメーターで適切な機器が制御が行われていることを制御履歴などで確認してください。</a:t>
                      </a:r>
                    </a:p>
                  </a:txBody>
                  <a:tcPr marL="72000" marR="72000" marT="36000" marB="3600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673859562"/>
                  </a:ext>
                </a:extLst>
              </a:tr>
            </a:tbl>
          </a:graphicData>
        </a:graphic>
      </p:graphicFrame>
      <p:sp>
        <p:nvSpPr>
          <p:cNvPr id="7" name="テキスト ボックス 6">
            <a:extLst>
              <a:ext uri="{FF2B5EF4-FFF2-40B4-BE49-F238E27FC236}">
                <a16:creationId xmlns:a16="http://schemas.microsoft.com/office/drawing/2014/main" id="{250B78C3-61FD-4163-8908-72142BD2B4E2}"/>
              </a:ext>
            </a:extLst>
          </p:cNvPr>
          <p:cNvSpPr txBox="1"/>
          <p:nvPr/>
        </p:nvSpPr>
        <p:spPr>
          <a:xfrm>
            <a:off x="-12850" y="-2130"/>
            <a:ext cx="4572000" cy="368947"/>
          </a:xfrm>
          <a:prstGeom prst="rect">
            <a:avLst/>
          </a:prstGeom>
          <a:noFill/>
        </p:spPr>
        <p:txBody>
          <a:bodyPr wrap="square">
            <a:spAutoFit/>
          </a:bodyPr>
          <a:lstStyle/>
          <a:p>
            <a:pPr>
              <a:lnSpc>
                <a:spcPts val="2400"/>
              </a:lnSpc>
            </a:pPr>
            <a:r>
              <a:rPr lang="ja-JP" altLang="en-US" sz="18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４　重点対策の指定</a:t>
            </a:r>
          </a:p>
        </p:txBody>
      </p:sp>
      <p:sp>
        <p:nvSpPr>
          <p:cNvPr id="8" name="正方形/長方形 7">
            <a:extLst>
              <a:ext uri="{FF2B5EF4-FFF2-40B4-BE49-F238E27FC236}">
                <a16:creationId xmlns:a16="http://schemas.microsoft.com/office/drawing/2014/main" id="{6DED0BA5-282D-4265-BD44-7AD840D682C4}"/>
              </a:ext>
            </a:extLst>
          </p:cNvPr>
          <p:cNvSpPr/>
          <p:nvPr/>
        </p:nvSpPr>
        <p:spPr>
          <a:xfrm>
            <a:off x="179512" y="476672"/>
            <a:ext cx="7199461" cy="369332"/>
          </a:xfrm>
          <a:prstGeom prst="rect">
            <a:avLst/>
          </a:prstGeom>
        </p:spPr>
        <p:txBody>
          <a:bodyPr wrap="square">
            <a:spAutoFit/>
          </a:bodyPr>
          <a:lstStyle/>
          <a:p>
            <a:pPr lvl="0" eaLnBrk="0" fontAlgn="base" hangingPunct="0">
              <a:spcBef>
                <a:spcPct val="0"/>
              </a:spcBef>
              <a:spcAft>
                <a:spcPct val="0"/>
              </a:spcAft>
            </a:pPr>
            <a:r>
              <a:rPr kumimoji="0" lang="ja-JP" altLang="en-US" dirty="0">
                <a:latin typeface="Meiryo UI" panose="020B0604030504040204" pitchFamily="50" charset="-128"/>
                <a:ea typeface="Meiryo UI" panose="020B0604030504040204" pitchFamily="50" charset="-128"/>
                <a:cs typeface="Times New Roman" panose="02020603050405020304" pitchFamily="18" charset="0"/>
              </a:rPr>
              <a:t>〇重点対策（基本項目）の実施状況②</a:t>
            </a:r>
            <a:endParaRPr kumimoji="0" lang="en-US" altLang="ja-JP" dirty="0">
              <a:latin typeface="Meiryo UI" panose="020B0604030504040204" pitchFamily="50" charset="-128"/>
              <a:ea typeface="Meiryo UI" panose="020B0604030504040204" pitchFamily="50" charset="-128"/>
              <a:cs typeface="Times New Roman" panose="02020603050405020304" pitchFamily="18" charset="0"/>
            </a:endParaRPr>
          </a:p>
        </p:txBody>
      </p:sp>
      <p:graphicFrame>
        <p:nvGraphicFramePr>
          <p:cNvPr id="9" name="表 8"/>
          <p:cNvGraphicFramePr>
            <a:graphicFrameLocks noGrp="1"/>
          </p:cNvGraphicFramePr>
          <p:nvPr>
            <p:extLst>
              <p:ext uri="{D42A27DB-BD31-4B8C-83A1-F6EECF244321}">
                <p14:modId xmlns:p14="http://schemas.microsoft.com/office/powerpoint/2010/main" val="981124533"/>
              </p:ext>
            </p:extLst>
          </p:nvPr>
        </p:nvGraphicFramePr>
        <p:xfrm>
          <a:off x="251520" y="3933056"/>
          <a:ext cx="8640961" cy="2664296"/>
        </p:xfrm>
        <a:graphic>
          <a:graphicData uri="http://schemas.openxmlformats.org/drawingml/2006/table">
            <a:tbl>
              <a:tblPr/>
              <a:tblGrid>
                <a:gridCol w="288032">
                  <a:extLst>
                    <a:ext uri="{9D8B030D-6E8A-4147-A177-3AD203B41FA5}">
                      <a16:colId xmlns:a16="http://schemas.microsoft.com/office/drawing/2014/main" val="1467996075"/>
                    </a:ext>
                  </a:extLst>
                </a:gridCol>
                <a:gridCol w="8352929">
                  <a:extLst>
                    <a:ext uri="{9D8B030D-6E8A-4147-A177-3AD203B41FA5}">
                      <a16:colId xmlns:a16="http://schemas.microsoft.com/office/drawing/2014/main" val="616627962"/>
                    </a:ext>
                  </a:extLst>
                </a:gridCol>
              </a:tblGrid>
              <a:tr h="341389">
                <a:tc gridSpan="2">
                  <a:txBody>
                    <a:bodyPr/>
                    <a:lstStyle/>
                    <a:p>
                      <a:pPr algn="l" fontAlgn="ctr"/>
                      <a:r>
                        <a:rPr lang="en-US" altLang="ja-JP" sz="1400" b="0" i="0" u="none" strike="noStrike" dirty="0">
                          <a:solidFill>
                            <a:srgbClr val="000000"/>
                          </a:solidFill>
                          <a:effectLst/>
                          <a:latin typeface="Meiryo UI" panose="020B0604030504040204" pitchFamily="50" charset="-128"/>
                          <a:ea typeface="Meiryo UI" panose="020B0604030504040204" pitchFamily="50" charset="-128"/>
                        </a:rPr>
                        <a:t>17</a:t>
                      </a:r>
                      <a:r>
                        <a:rPr lang="ja-JP" altLang="en-US" sz="1400" b="0" i="0" u="none" strike="noStrike" dirty="0">
                          <a:solidFill>
                            <a:srgbClr val="000000"/>
                          </a:solidFill>
                          <a:effectLst/>
                          <a:latin typeface="Meiryo UI" panose="020B0604030504040204" pitchFamily="50" charset="-128"/>
                          <a:ea typeface="Meiryo UI" panose="020B0604030504040204" pitchFamily="50" charset="-128"/>
                        </a:rPr>
                        <a:t>　再生可能エネルギーの自家消費　</a:t>
                      </a:r>
                      <a:r>
                        <a:rPr lang="en-US" altLang="ja-JP" sz="1400" b="0" i="0" u="none" strike="noStrike" dirty="0">
                          <a:solidFill>
                            <a:srgbClr val="000000"/>
                          </a:solidFill>
                          <a:effectLst/>
                          <a:latin typeface="Meiryo UI" panose="020B0604030504040204" pitchFamily="50" charset="-128"/>
                          <a:ea typeface="Meiryo UI" panose="020B0604030504040204" pitchFamily="50" charset="-128"/>
                        </a:rPr>
                        <a:t>※7</a:t>
                      </a:r>
                    </a:p>
                  </a:txBody>
                  <a:tcPr marL="108000" marR="0" marT="36000" marB="36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F0"/>
                    </a:solidFill>
                  </a:tcPr>
                </a:tc>
                <a:tc hMerge="1">
                  <a:txBody>
                    <a:bodyPr/>
                    <a:lstStyle/>
                    <a:p>
                      <a:endParaRPr kumimoji="1" lang="ja-JP" altLang="en-US"/>
                    </a:p>
                  </a:txBody>
                  <a:tcPr/>
                </a:tc>
                <a:extLst>
                  <a:ext uri="{0D108BD9-81ED-4DB2-BD59-A6C34878D82A}">
                    <a16:rowId xmlns:a16="http://schemas.microsoft.com/office/drawing/2014/main" val="3696767546"/>
                  </a:ext>
                </a:extLst>
              </a:tr>
              <a:tr h="873551">
                <a:tc>
                  <a:txBody>
                    <a:bodyPr/>
                    <a:lstStyle/>
                    <a:p>
                      <a:pPr algn="ctr" fontAlgn="ctr"/>
                      <a:r>
                        <a:rPr lang="ja-JP" altLang="en-US" sz="1400" b="0" i="0" u="none" strike="noStrike">
                          <a:solidFill>
                            <a:srgbClr val="000000"/>
                          </a:solidFill>
                          <a:effectLst/>
                          <a:latin typeface="Meiryo UI" panose="020B0604030504040204" pitchFamily="50" charset="-128"/>
                          <a:ea typeface="Meiryo UI" panose="020B0604030504040204" pitchFamily="50" charset="-128"/>
                        </a:rPr>
                        <a:t>解説</a:t>
                      </a:r>
                    </a:p>
                  </a:txBody>
                  <a:tcPr marL="9310" marR="9310" marT="9310" marB="0" vert="eaVert"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ja-JP" altLang="en-US" sz="1400" b="0" i="0" u="none" strike="noStrike" dirty="0">
                          <a:solidFill>
                            <a:srgbClr val="000000"/>
                          </a:solidFill>
                          <a:effectLst/>
                          <a:latin typeface="Meiryo UI" panose="020B0604030504040204" pitchFamily="50" charset="-128"/>
                          <a:ea typeface="Meiryo UI" panose="020B0604030504040204" pitchFamily="50" charset="-128"/>
                        </a:rPr>
                        <a:t>　脱炭素化に向けて、太陽光や風力など再生可能エネルギーを使用することで、</a:t>
                      </a:r>
                      <a:r>
                        <a:rPr lang="en-US" altLang="ja-JP" sz="1400" b="0" i="0" u="none" strike="noStrike" dirty="0">
                          <a:solidFill>
                            <a:srgbClr val="000000"/>
                          </a:solidFill>
                          <a:effectLst/>
                          <a:latin typeface="Meiryo UI" panose="020B0604030504040204" pitchFamily="50" charset="-128"/>
                          <a:ea typeface="Meiryo UI" panose="020B0604030504040204" pitchFamily="50" charset="-128"/>
                        </a:rPr>
                        <a:t>CO₂</a:t>
                      </a:r>
                      <a:r>
                        <a:rPr lang="ja-JP" altLang="en-US" sz="1400" b="0" i="0" u="none" strike="noStrike" dirty="0">
                          <a:solidFill>
                            <a:srgbClr val="000000"/>
                          </a:solidFill>
                          <a:effectLst/>
                          <a:latin typeface="Meiryo UI" panose="020B0604030504040204" pitchFamily="50" charset="-128"/>
                          <a:ea typeface="Meiryo UI" panose="020B0604030504040204" pitchFamily="50" charset="-128"/>
                        </a:rPr>
                        <a:t>排出削減が可能となります。初期投資を必要としない</a:t>
                      </a:r>
                      <a:r>
                        <a:rPr lang="en-US" altLang="ja-JP" sz="1400" b="0" i="0" u="none" strike="noStrike" dirty="0">
                          <a:solidFill>
                            <a:srgbClr val="000000"/>
                          </a:solidFill>
                          <a:effectLst/>
                          <a:latin typeface="Meiryo UI" panose="020B0604030504040204" pitchFamily="50" charset="-128"/>
                          <a:ea typeface="Meiryo UI" panose="020B0604030504040204" pitchFamily="50" charset="-128"/>
                        </a:rPr>
                        <a:t>PPA</a:t>
                      </a:r>
                      <a:r>
                        <a:rPr lang="ja-JP" altLang="en-US" sz="1400" b="0" i="0" u="none" strike="noStrike" dirty="0">
                          <a:solidFill>
                            <a:srgbClr val="000000"/>
                          </a:solidFill>
                          <a:effectLst/>
                          <a:latin typeface="Meiryo UI" panose="020B0604030504040204" pitchFamily="50" charset="-128"/>
                          <a:ea typeface="Meiryo UI" panose="020B0604030504040204" pitchFamily="50" charset="-128"/>
                        </a:rPr>
                        <a:t>や、発電施設が需要地外にあるオフサイト</a:t>
                      </a:r>
                      <a:r>
                        <a:rPr lang="en-US" altLang="ja-JP" sz="1400" b="0" i="0" u="none" strike="noStrike" dirty="0">
                          <a:solidFill>
                            <a:srgbClr val="000000"/>
                          </a:solidFill>
                          <a:effectLst/>
                          <a:latin typeface="Meiryo UI" panose="020B0604030504040204" pitchFamily="50" charset="-128"/>
                          <a:ea typeface="Meiryo UI" panose="020B0604030504040204" pitchFamily="50" charset="-128"/>
                        </a:rPr>
                        <a:t>PPA</a:t>
                      </a:r>
                      <a:r>
                        <a:rPr lang="ja-JP" altLang="en-US" sz="1400" b="0" i="0" u="none" strike="noStrike" dirty="0">
                          <a:solidFill>
                            <a:srgbClr val="000000"/>
                          </a:solidFill>
                          <a:effectLst/>
                          <a:latin typeface="Meiryo UI" panose="020B0604030504040204" pitchFamily="50" charset="-128"/>
                          <a:ea typeface="Meiryo UI" panose="020B0604030504040204" pitchFamily="50" charset="-128"/>
                        </a:rPr>
                        <a:t>など多様な形態があるので、ニーズに応じたものを検討することができます。</a:t>
                      </a:r>
                    </a:p>
                  </a:txBody>
                  <a:tcPr marL="36000" marR="36000" marT="36000" marB="3600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681193041"/>
                  </a:ext>
                </a:extLst>
              </a:tr>
              <a:tr h="765280">
                <a:tc rowSpan="2">
                  <a:txBody>
                    <a:bodyPr/>
                    <a:lstStyle/>
                    <a:p>
                      <a:pPr algn="ctr" fontAlgn="ctr"/>
                      <a:r>
                        <a:rPr lang="ja-JP" altLang="en-US" sz="1400" b="0" i="0" u="none" strike="noStrike" dirty="0">
                          <a:solidFill>
                            <a:srgbClr val="000000"/>
                          </a:solidFill>
                          <a:effectLst/>
                          <a:latin typeface="Meiryo UI" panose="020B0604030504040204" pitchFamily="50" charset="-128"/>
                          <a:ea typeface="Meiryo UI" panose="020B0604030504040204" pitchFamily="50" charset="-128"/>
                        </a:rPr>
                        <a:t>判断基準</a:t>
                      </a:r>
                    </a:p>
                  </a:txBody>
                  <a:tcPr marL="9310" marR="9310" marT="9310" marB="0" vert="eaVert"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ja-JP" altLang="en-US" sz="1400" b="0" i="0" u="none" strike="noStrike" dirty="0">
                          <a:solidFill>
                            <a:srgbClr val="000000"/>
                          </a:solidFill>
                          <a:effectLst/>
                          <a:latin typeface="Meiryo UI" panose="020B0604030504040204" pitchFamily="50" charset="-128"/>
                          <a:ea typeface="Meiryo UI" panose="020B0604030504040204" pitchFamily="50" charset="-128"/>
                        </a:rPr>
                        <a:t>①　自ら発電した再生可能エネルギーを自家消費していますか。</a:t>
                      </a:r>
                      <a:br>
                        <a:rPr lang="ja-JP" altLang="en-US" sz="1400" b="0" i="0" u="none" strike="noStrike" dirty="0">
                          <a:solidFill>
                            <a:srgbClr val="000000"/>
                          </a:solidFill>
                          <a:effectLst/>
                          <a:latin typeface="Meiryo UI" panose="020B0604030504040204" pitchFamily="50" charset="-128"/>
                          <a:ea typeface="Meiryo UI" panose="020B0604030504040204" pitchFamily="50" charset="-128"/>
                        </a:rPr>
                      </a:br>
                      <a:r>
                        <a:rPr lang="ja-JP" altLang="en-US" sz="1400" b="0" i="0" u="none" strike="noStrike" dirty="0">
                          <a:solidFill>
                            <a:srgbClr val="000000"/>
                          </a:solidFill>
                          <a:effectLst/>
                          <a:latin typeface="Meiryo UI" panose="020B0604030504040204" pitchFamily="50" charset="-128"/>
                          <a:ea typeface="Meiryo UI" panose="020B0604030504040204" pitchFamily="50" charset="-128"/>
                        </a:rPr>
                        <a:t>　例）コーポレート</a:t>
                      </a:r>
                      <a:r>
                        <a:rPr lang="en-US" altLang="ja-JP" sz="1400" b="0" i="0" u="none" strike="noStrike" dirty="0">
                          <a:solidFill>
                            <a:srgbClr val="000000"/>
                          </a:solidFill>
                          <a:effectLst/>
                          <a:latin typeface="Meiryo UI" panose="020B0604030504040204" pitchFamily="50" charset="-128"/>
                          <a:ea typeface="Meiryo UI" panose="020B0604030504040204" pitchFamily="50" charset="-128"/>
                        </a:rPr>
                        <a:t>PPA</a:t>
                      </a:r>
                      <a:r>
                        <a:rPr lang="ja-JP" altLang="en-US" sz="1400" b="0" i="0" u="none" strike="noStrike" dirty="0">
                          <a:solidFill>
                            <a:srgbClr val="000000"/>
                          </a:solidFill>
                          <a:effectLst/>
                          <a:latin typeface="Meiryo UI" panose="020B0604030504040204" pitchFamily="50" charset="-128"/>
                          <a:ea typeface="Meiryo UI" panose="020B0604030504040204" pitchFamily="50" charset="-128"/>
                        </a:rPr>
                        <a:t>モデルを活用して再エネ電力を調達</a:t>
                      </a:r>
                      <a:br>
                        <a:rPr lang="ja-JP" altLang="en-US" sz="1400" b="0" i="0" u="none" strike="noStrike" dirty="0">
                          <a:solidFill>
                            <a:srgbClr val="000000"/>
                          </a:solidFill>
                          <a:effectLst/>
                          <a:latin typeface="Meiryo UI" panose="020B0604030504040204" pitchFamily="50" charset="-128"/>
                          <a:ea typeface="Meiryo UI" panose="020B0604030504040204" pitchFamily="50" charset="-128"/>
                        </a:rPr>
                      </a:br>
                      <a:r>
                        <a:rPr lang="ja-JP" altLang="en-US" sz="1400" b="0" i="0" u="none" strike="noStrike" dirty="0">
                          <a:solidFill>
                            <a:srgbClr val="000000"/>
                          </a:solidFill>
                          <a:effectLst/>
                          <a:latin typeface="Meiryo UI" panose="020B0604030504040204" pitchFamily="50" charset="-128"/>
                          <a:ea typeface="Meiryo UI" panose="020B0604030504040204" pitchFamily="50" charset="-128"/>
                        </a:rPr>
                        <a:t>　　　自己所有型設置で再エネ電力を調達</a:t>
                      </a:r>
                    </a:p>
                  </a:txBody>
                  <a:tcPr marL="72000" marR="72000" marT="36000" marB="3600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66FFFF"/>
                    </a:solidFill>
                  </a:tcPr>
                </a:tc>
                <a:extLst>
                  <a:ext uri="{0D108BD9-81ED-4DB2-BD59-A6C34878D82A}">
                    <a16:rowId xmlns:a16="http://schemas.microsoft.com/office/drawing/2014/main" val="3700626677"/>
                  </a:ext>
                </a:extLst>
              </a:tr>
              <a:tr h="684076">
                <a:tc vMerge="1">
                  <a:txBody>
                    <a:bodyPr/>
                    <a:lstStyle/>
                    <a:p>
                      <a:endParaRPr kumimoji="1" lang="ja-JP" altLang="en-US"/>
                    </a:p>
                  </a:txBody>
                  <a:tcPr/>
                </a:tc>
                <a:tc>
                  <a:txBody>
                    <a:bodyPr/>
                    <a:lstStyle/>
                    <a:p>
                      <a:pPr algn="l" fontAlgn="t"/>
                      <a:r>
                        <a:rPr lang="en-US" altLang="ja-JP" sz="1400" b="0" i="0" u="none" strike="noStrike" dirty="0">
                          <a:solidFill>
                            <a:srgbClr val="000000"/>
                          </a:solidFill>
                          <a:effectLst/>
                          <a:latin typeface="Meiryo UI" panose="020B0604030504040204" pitchFamily="50" charset="-128"/>
                          <a:ea typeface="Meiryo UI" panose="020B0604030504040204" pitchFamily="50" charset="-128"/>
                        </a:rPr>
                        <a:t>【</a:t>
                      </a:r>
                      <a:r>
                        <a:rPr lang="ja-JP" altLang="en-US" sz="1400" b="0" i="0" u="none" strike="noStrike" dirty="0">
                          <a:solidFill>
                            <a:srgbClr val="000000"/>
                          </a:solidFill>
                          <a:effectLst/>
                          <a:latin typeface="Meiryo UI" panose="020B0604030504040204" pitchFamily="50" charset="-128"/>
                          <a:ea typeface="Meiryo UI" panose="020B0604030504040204" pitchFamily="50" charset="-128"/>
                        </a:rPr>
                        <a:t>補足</a:t>
                      </a:r>
                      <a:r>
                        <a:rPr lang="en-US" altLang="ja-JP" sz="1400" b="0" i="0" u="none" strike="noStrike" dirty="0">
                          <a:solidFill>
                            <a:srgbClr val="000000"/>
                          </a:solidFill>
                          <a:effectLst/>
                          <a:latin typeface="Meiryo UI" panose="020B0604030504040204" pitchFamily="50" charset="-128"/>
                          <a:ea typeface="Meiryo UI" panose="020B0604030504040204" pitchFamily="50" charset="-128"/>
                        </a:rPr>
                        <a:t>】</a:t>
                      </a:r>
                      <a:r>
                        <a:rPr lang="ja-JP" altLang="en-US" sz="1400" b="0" i="0" u="none" strike="noStrike" dirty="0">
                          <a:solidFill>
                            <a:schemeClr val="tx1"/>
                          </a:solidFill>
                          <a:effectLst/>
                          <a:latin typeface="Meiryo UI" panose="020B0604030504040204" pitchFamily="50" charset="-128"/>
                          <a:ea typeface="Meiryo UI" panose="020B0604030504040204" pitchFamily="50" charset="-128"/>
                        </a:rPr>
                        <a:t>自ら（</a:t>
                      </a:r>
                      <a:r>
                        <a:rPr lang="en-US" altLang="ja-JP" sz="1400" b="0" i="0" u="none" strike="noStrike" dirty="0">
                          <a:solidFill>
                            <a:schemeClr val="tx1"/>
                          </a:solidFill>
                          <a:effectLst/>
                          <a:latin typeface="Meiryo UI" panose="020B0604030504040204" pitchFamily="50" charset="-128"/>
                          <a:ea typeface="Meiryo UI" panose="020B0604030504040204" pitchFamily="50" charset="-128"/>
                        </a:rPr>
                        <a:t>PPA</a:t>
                      </a:r>
                      <a:r>
                        <a:rPr lang="ja-JP" altLang="en-US" sz="1400" b="0" i="0" u="none" strike="noStrike" dirty="0">
                          <a:solidFill>
                            <a:schemeClr val="tx1"/>
                          </a:solidFill>
                          <a:effectLst/>
                          <a:latin typeface="Meiryo UI" panose="020B0604030504040204" pitchFamily="50" charset="-128"/>
                          <a:ea typeface="Meiryo UI" panose="020B0604030504040204" pitchFamily="50" charset="-128"/>
                        </a:rPr>
                        <a:t>などを含む）創出した再生可能エネルギーを自家消費していることを確認してください。なお、全量販売している場合は未実施扱いとします。</a:t>
                      </a:r>
                    </a:p>
                  </a:txBody>
                  <a:tcPr marL="72000" marR="72000" marT="36000" marB="3600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304951029"/>
                  </a:ext>
                </a:extLst>
              </a:tr>
            </a:tbl>
          </a:graphicData>
        </a:graphic>
      </p:graphicFrame>
    </p:spTree>
    <p:extLst>
      <p:ext uri="{BB962C8B-B14F-4D97-AF65-F5344CB8AC3E}">
        <p14:creationId xmlns:p14="http://schemas.microsoft.com/office/powerpoint/2010/main" val="66343997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fld id="{F0DA1747-7AE3-4485-B1CC-5CDDF653E874}" type="slidenum">
              <a:rPr kumimoji="1" lang="ja-JP" altLang="en-US" smtClean="0"/>
              <a:t>24</a:t>
            </a:fld>
            <a:endParaRPr kumimoji="1" lang="ja-JP" altLang="en-US"/>
          </a:p>
        </p:txBody>
      </p:sp>
      <p:graphicFrame>
        <p:nvGraphicFramePr>
          <p:cNvPr id="4" name="表 3"/>
          <p:cNvGraphicFramePr>
            <a:graphicFrameLocks noGrp="1"/>
          </p:cNvGraphicFramePr>
          <p:nvPr>
            <p:extLst>
              <p:ext uri="{D42A27DB-BD31-4B8C-83A1-F6EECF244321}">
                <p14:modId xmlns:p14="http://schemas.microsoft.com/office/powerpoint/2010/main" val="98418912"/>
              </p:ext>
            </p:extLst>
          </p:nvPr>
        </p:nvGraphicFramePr>
        <p:xfrm>
          <a:off x="251520" y="548680"/>
          <a:ext cx="8640960" cy="2641944"/>
        </p:xfrm>
        <a:graphic>
          <a:graphicData uri="http://schemas.openxmlformats.org/drawingml/2006/table">
            <a:tbl>
              <a:tblPr/>
              <a:tblGrid>
                <a:gridCol w="288032">
                  <a:extLst>
                    <a:ext uri="{9D8B030D-6E8A-4147-A177-3AD203B41FA5}">
                      <a16:colId xmlns:a16="http://schemas.microsoft.com/office/drawing/2014/main" val="1008053153"/>
                    </a:ext>
                  </a:extLst>
                </a:gridCol>
                <a:gridCol w="8352928">
                  <a:extLst>
                    <a:ext uri="{9D8B030D-6E8A-4147-A177-3AD203B41FA5}">
                      <a16:colId xmlns:a16="http://schemas.microsoft.com/office/drawing/2014/main" val="3936437312"/>
                    </a:ext>
                  </a:extLst>
                </a:gridCol>
              </a:tblGrid>
              <a:tr h="211615">
                <a:tc gridSpan="2">
                  <a:txBody>
                    <a:bodyPr/>
                    <a:lstStyle/>
                    <a:p>
                      <a:pPr algn="l" fontAlgn="ctr"/>
                      <a:r>
                        <a:rPr lang="en-US" altLang="ja-JP" sz="1400" b="0" i="0" u="none" strike="noStrike" dirty="0">
                          <a:solidFill>
                            <a:srgbClr val="000000"/>
                          </a:solidFill>
                          <a:effectLst/>
                          <a:latin typeface="Meiryo UI" panose="020B0604030504040204" pitchFamily="50" charset="-128"/>
                          <a:ea typeface="Meiryo UI" panose="020B0604030504040204" pitchFamily="50" charset="-128"/>
                        </a:rPr>
                        <a:t>18</a:t>
                      </a:r>
                      <a:r>
                        <a:rPr lang="ja-JP" altLang="en-US" sz="1400" b="0" i="0" u="none" strike="noStrike" dirty="0">
                          <a:solidFill>
                            <a:srgbClr val="000000"/>
                          </a:solidFill>
                          <a:effectLst/>
                          <a:latin typeface="Meiryo UI" panose="020B0604030504040204" pitchFamily="50" charset="-128"/>
                          <a:ea typeface="Meiryo UI" panose="020B0604030504040204" pitchFamily="50" charset="-128"/>
                        </a:rPr>
                        <a:t>　カーボン・オフセットの活用　</a:t>
                      </a:r>
                      <a:r>
                        <a:rPr lang="en-US" altLang="ja-JP" sz="1400" b="0" i="0" u="none" strike="noStrike" dirty="0">
                          <a:solidFill>
                            <a:schemeClr val="tx1"/>
                          </a:solidFill>
                          <a:effectLst/>
                          <a:latin typeface="Meiryo UI" panose="020B0604030504040204" pitchFamily="50" charset="-128"/>
                          <a:ea typeface="Meiryo UI" panose="020B0604030504040204" pitchFamily="50" charset="-128"/>
                        </a:rPr>
                        <a:t>※8</a:t>
                      </a:r>
                      <a:endParaRPr lang="ja-JP" altLang="en-US" sz="1400" b="0" i="0" u="none" strike="noStrike" dirty="0">
                        <a:solidFill>
                          <a:schemeClr val="tx1"/>
                        </a:solidFill>
                        <a:effectLst/>
                        <a:latin typeface="Meiryo UI" panose="020B0604030504040204" pitchFamily="50" charset="-128"/>
                        <a:ea typeface="Meiryo UI" panose="020B0604030504040204" pitchFamily="50" charset="-128"/>
                      </a:endParaRPr>
                    </a:p>
                  </a:txBody>
                  <a:tcPr marL="108000" marR="0" marT="36000" marB="36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F0"/>
                    </a:solidFill>
                  </a:tcPr>
                </a:tc>
                <a:tc hMerge="1">
                  <a:txBody>
                    <a:bodyPr/>
                    <a:lstStyle/>
                    <a:p>
                      <a:endParaRPr kumimoji="1" lang="ja-JP" altLang="en-US"/>
                    </a:p>
                  </a:txBody>
                  <a:tcPr/>
                </a:tc>
                <a:extLst>
                  <a:ext uri="{0D108BD9-81ED-4DB2-BD59-A6C34878D82A}">
                    <a16:rowId xmlns:a16="http://schemas.microsoft.com/office/drawing/2014/main" val="1368199207"/>
                  </a:ext>
                </a:extLst>
              </a:tr>
              <a:tr h="616072">
                <a:tc>
                  <a:txBody>
                    <a:bodyPr/>
                    <a:lstStyle/>
                    <a:p>
                      <a:pPr algn="ctr" fontAlgn="ctr"/>
                      <a:r>
                        <a:rPr lang="ja-JP" altLang="en-US" sz="1400" b="0" i="0" u="none" strike="noStrike">
                          <a:solidFill>
                            <a:srgbClr val="000000"/>
                          </a:solidFill>
                          <a:effectLst/>
                          <a:latin typeface="Meiryo UI" panose="020B0604030504040204" pitchFamily="50" charset="-128"/>
                          <a:ea typeface="Meiryo UI" panose="020B0604030504040204" pitchFamily="50" charset="-128"/>
                        </a:rPr>
                        <a:t>解説</a:t>
                      </a:r>
                    </a:p>
                  </a:txBody>
                  <a:tcPr marL="9310" marR="9310" marT="9310" marB="0" vert="eaVert"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ja-JP" altLang="en-US" sz="1400" b="0" i="0" u="none" strike="noStrike" dirty="0">
                          <a:solidFill>
                            <a:srgbClr val="000000"/>
                          </a:solidFill>
                          <a:effectLst/>
                          <a:latin typeface="Meiryo UI" panose="020B0604030504040204" pitchFamily="50" charset="-128"/>
                          <a:ea typeface="Meiryo UI" panose="020B0604030504040204" pitchFamily="50" charset="-128"/>
                        </a:rPr>
                        <a:t>　</a:t>
                      </a:r>
                      <a:r>
                        <a:rPr lang="ja-JP" altLang="en-US" sz="1400" b="0" i="0" u="none" strike="noStrike" dirty="0">
                          <a:solidFill>
                            <a:schemeClr val="tx1"/>
                          </a:solidFill>
                          <a:effectLst/>
                          <a:latin typeface="Meiryo UI" panose="020B0604030504040204" pitchFamily="50" charset="-128"/>
                          <a:ea typeface="Meiryo UI" panose="020B0604030504040204" pitchFamily="50" charset="-128"/>
                        </a:rPr>
                        <a:t>事業活動において避けることができない</a:t>
                      </a:r>
                      <a:r>
                        <a:rPr lang="en-US" altLang="ja-JP" sz="1400" b="0" i="0" u="none" strike="noStrike" dirty="0">
                          <a:solidFill>
                            <a:srgbClr val="000000"/>
                          </a:solidFill>
                          <a:effectLst/>
                          <a:latin typeface="Meiryo UI" panose="020B0604030504040204" pitchFamily="50" charset="-128"/>
                          <a:ea typeface="Meiryo UI" panose="020B0604030504040204" pitchFamily="50" charset="-128"/>
                        </a:rPr>
                        <a:t>CO₂</a:t>
                      </a:r>
                      <a:r>
                        <a:rPr lang="ja-JP" altLang="en-US" sz="1400" b="0" i="0" u="none" strike="noStrike" dirty="0">
                          <a:solidFill>
                            <a:schemeClr val="tx1"/>
                          </a:solidFill>
                          <a:effectLst/>
                          <a:latin typeface="Meiryo UI" panose="020B0604030504040204" pitchFamily="50" charset="-128"/>
                          <a:ea typeface="Meiryo UI" panose="020B0604030504040204" pitchFamily="50" charset="-128"/>
                        </a:rPr>
                        <a:t>等の温室効果ガスの排出について、まず、できるだけ排出量の削減努力を行い、どうしても排出される温室効果ガスについては、排出量に見合った温室効果ガスの削減活動に投資すること等により、排出される温室効果ガスを埋め合わせることができます。</a:t>
                      </a:r>
                    </a:p>
                  </a:txBody>
                  <a:tcPr marL="36000" marR="36000" marT="36000" marB="3600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287739832"/>
                  </a:ext>
                </a:extLst>
              </a:tr>
              <a:tr h="616153">
                <a:tc rowSpan="2">
                  <a:txBody>
                    <a:bodyPr/>
                    <a:lstStyle/>
                    <a:p>
                      <a:pPr algn="ctr" fontAlgn="ctr"/>
                      <a:r>
                        <a:rPr lang="ja-JP" altLang="en-US" sz="1400" b="0" i="0" u="none" strike="noStrike" dirty="0">
                          <a:solidFill>
                            <a:srgbClr val="000000"/>
                          </a:solidFill>
                          <a:effectLst/>
                          <a:latin typeface="Meiryo UI" panose="020B0604030504040204" pitchFamily="50" charset="-128"/>
                          <a:ea typeface="Meiryo UI" panose="020B0604030504040204" pitchFamily="50" charset="-128"/>
                        </a:rPr>
                        <a:t>判断基準</a:t>
                      </a:r>
                    </a:p>
                  </a:txBody>
                  <a:tcPr marL="9310" marR="9310" marT="9310" marB="0" vert="eaVert"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ja-JP" altLang="en-US" sz="1400" b="0" i="0" u="none" strike="noStrike" dirty="0">
                          <a:solidFill>
                            <a:srgbClr val="000000"/>
                          </a:solidFill>
                          <a:effectLst/>
                          <a:latin typeface="Meiryo UI" panose="020B0604030504040204" pitchFamily="50" charset="-128"/>
                          <a:ea typeface="Meiryo UI" panose="020B0604030504040204" pitchFamily="50" charset="-128"/>
                        </a:rPr>
                        <a:t>①　電気やガス使用などに伴って発生した</a:t>
                      </a:r>
                      <a:r>
                        <a:rPr lang="en-US" altLang="ja-JP" sz="1400" b="0" i="0" u="none" strike="noStrike" dirty="0">
                          <a:solidFill>
                            <a:srgbClr val="000000"/>
                          </a:solidFill>
                          <a:effectLst/>
                          <a:latin typeface="Meiryo UI" panose="020B0604030504040204" pitchFamily="50" charset="-128"/>
                          <a:ea typeface="Meiryo UI" panose="020B0604030504040204" pitchFamily="50" charset="-128"/>
                        </a:rPr>
                        <a:t>CO₂</a:t>
                      </a:r>
                      <a:r>
                        <a:rPr lang="ja-JP" altLang="en-US" sz="1400" b="0" i="0" u="none" strike="noStrike" dirty="0">
                          <a:solidFill>
                            <a:srgbClr val="000000"/>
                          </a:solidFill>
                          <a:effectLst/>
                          <a:latin typeface="Meiryo UI" panose="020B0604030504040204" pitchFamily="50" charset="-128"/>
                          <a:ea typeface="Meiryo UI" panose="020B0604030504040204" pitchFamily="50" charset="-128"/>
                        </a:rPr>
                        <a:t>をクレジット等によりオフセットしていますか。</a:t>
                      </a:r>
                      <a:br>
                        <a:rPr lang="ja-JP" altLang="en-US" sz="1400" b="0" i="0" u="none" strike="noStrike" dirty="0">
                          <a:solidFill>
                            <a:srgbClr val="000000"/>
                          </a:solidFill>
                          <a:effectLst/>
                          <a:latin typeface="Meiryo UI" panose="020B0604030504040204" pitchFamily="50" charset="-128"/>
                          <a:ea typeface="Meiryo UI" panose="020B0604030504040204" pitchFamily="50" charset="-128"/>
                        </a:rPr>
                      </a:br>
                      <a:r>
                        <a:rPr lang="ja-JP" altLang="en-US" sz="1400" b="0" i="0" u="none" strike="noStrike" dirty="0">
                          <a:solidFill>
                            <a:srgbClr val="000000"/>
                          </a:solidFill>
                          <a:effectLst/>
                          <a:latin typeface="Meiryo UI" panose="020B0604030504040204" pitchFamily="50" charset="-128"/>
                          <a:ea typeface="Meiryo UI" panose="020B0604030504040204" pitchFamily="50" charset="-128"/>
                        </a:rPr>
                        <a:t>　例）小売電気事業者から環境価値が付与された電力を調達（再エネ電力メニューの契約等）</a:t>
                      </a:r>
                      <a:br>
                        <a:rPr lang="ja-JP" altLang="en-US" sz="1400" b="0" i="0" u="none" strike="noStrike" dirty="0">
                          <a:solidFill>
                            <a:srgbClr val="000000"/>
                          </a:solidFill>
                          <a:effectLst/>
                          <a:latin typeface="Meiryo UI" panose="020B0604030504040204" pitchFamily="50" charset="-128"/>
                          <a:ea typeface="Meiryo UI" panose="020B0604030504040204" pitchFamily="50" charset="-128"/>
                        </a:rPr>
                      </a:br>
                      <a:r>
                        <a:rPr lang="ja-JP" altLang="en-US" sz="1400" b="0" i="0" u="none" strike="noStrike" dirty="0">
                          <a:solidFill>
                            <a:srgbClr val="000000"/>
                          </a:solidFill>
                          <a:effectLst/>
                          <a:latin typeface="Meiryo UI" panose="020B0604030504040204" pitchFamily="50" charset="-128"/>
                          <a:ea typeface="Meiryo UI" panose="020B0604030504040204" pitchFamily="50" charset="-128"/>
                        </a:rPr>
                        <a:t>　　　非化石証書や</a:t>
                      </a:r>
                      <a:r>
                        <a:rPr lang="en-US" altLang="ja-JP" sz="1400" b="0" i="0" u="none" strike="noStrike" dirty="0">
                          <a:solidFill>
                            <a:srgbClr val="000000"/>
                          </a:solidFill>
                          <a:effectLst/>
                          <a:latin typeface="Meiryo UI" panose="020B0604030504040204" pitchFamily="50" charset="-128"/>
                          <a:ea typeface="Meiryo UI" panose="020B0604030504040204" pitchFamily="50" charset="-128"/>
                        </a:rPr>
                        <a:t>J-</a:t>
                      </a:r>
                      <a:r>
                        <a:rPr lang="ja-JP" altLang="en-US" sz="1400" b="0" i="0" u="none" strike="noStrike" dirty="0">
                          <a:solidFill>
                            <a:srgbClr val="000000"/>
                          </a:solidFill>
                          <a:effectLst/>
                          <a:latin typeface="Meiryo UI" panose="020B0604030504040204" pitchFamily="50" charset="-128"/>
                          <a:ea typeface="Meiryo UI" panose="020B0604030504040204" pitchFamily="50" charset="-128"/>
                        </a:rPr>
                        <a:t>クレジット等の個別調達</a:t>
                      </a:r>
                    </a:p>
                  </a:txBody>
                  <a:tcPr marL="72000" marR="72000" marT="36000" marB="3600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66FFFF"/>
                    </a:solidFill>
                  </a:tcPr>
                </a:tc>
                <a:extLst>
                  <a:ext uri="{0D108BD9-81ED-4DB2-BD59-A6C34878D82A}">
                    <a16:rowId xmlns:a16="http://schemas.microsoft.com/office/drawing/2014/main" val="2161327181"/>
                  </a:ext>
                </a:extLst>
              </a:tr>
              <a:tr h="932424">
                <a:tc vMerge="1">
                  <a:txBody>
                    <a:bodyPr/>
                    <a:lstStyle/>
                    <a:p>
                      <a:endParaRPr kumimoji="1" lang="ja-JP" altLang="en-US"/>
                    </a:p>
                  </a:txBody>
                  <a:tcPr/>
                </a:tc>
                <a:tc>
                  <a:txBody>
                    <a:bodyPr/>
                    <a:lstStyle/>
                    <a:p>
                      <a:pPr algn="l" fontAlgn="t"/>
                      <a:r>
                        <a:rPr lang="en-US" altLang="ja-JP" sz="1400" b="0" i="0" u="none" strike="noStrike" dirty="0">
                          <a:solidFill>
                            <a:srgbClr val="000000"/>
                          </a:solidFill>
                          <a:effectLst/>
                          <a:latin typeface="Meiryo UI" panose="020B0604030504040204" pitchFamily="50" charset="-128"/>
                          <a:ea typeface="Meiryo UI" panose="020B0604030504040204" pitchFamily="50" charset="-128"/>
                        </a:rPr>
                        <a:t>【</a:t>
                      </a:r>
                      <a:r>
                        <a:rPr lang="ja-JP" altLang="en-US" sz="1400" b="0" i="0" u="none" strike="noStrike" dirty="0">
                          <a:solidFill>
                            <a:srgbClr val="000000"/>
                          </a:solidFill>
                          <a:effectLst/>
                          <a:latin typeface="Meiryo UI" panose="020B0604030504040204" pitchFamily="50" charset="-128"/>
                          <a:ea typeface="Meiryo UI" panose="020B0604030504040204" pitchFamily="50" charset="-128"/>
                        </a:rPr>
                        <a:t>補足</a:t>
                      </a:r>
                      <a:r>
                        <a:rPr lang="en-US" altLang="ja-JP" sz="1400" b="0" i="0" u="none" strike="noStrike" dirty="0">
                          <a:solidFill>
                            <a:srgbClr val="000000"/>
                          </a:solidFill>
                          <a:effectLst/>
                          <a:latin typeface="Meiryo UI" panose="020B0604030504040204" pitchFamily="50" charset="-128"/>
                          <a:ea typeface="Meiryo UI" panose="020B0604030504040204" pitchFamily="50" charset="-128"/>
                        </a:rPr>
                        <a:t>】</a:t>
                      </a:r>
                      <a:r>
                        <a:rPr lang="ja-JP" altLang="en-US" sz="1400" b="0" i="0" u="none" strike="noStrike" dirty="0">
                          <a:solidFill>
                            <a:srgbClr val="000000"/>
                          </a:solidFill>
                          <a:effectLst/>
                          <a:latin typeface="Meiryo UI" panose="020B0604030504040204" pitchFamily="50" charset="-128"/>
                          <a:ea typeface="Meiryo UI" panose="020B0604030504040204" pitchFamily="50" charset="-128"/>
                        </a:rPr>
                        <a:t>オフセットしたことがわかる書類を確認</a:t>
                      </a:r>
                      <a:r>
                        <a:rPr lang="ja-JP" altLang="en-US" sz="1400" b="0" i="0" u="none" strike="noStrike" dirty="0">
                          <a:solidFill>
                            <a:schemeClr val="tx1"/>
                          </a:solidFill>
                          <a:effectLst/>
                          <a:latin typeface="Meiryo UI" panose="020B0604030504040204" pitchFamily="50" charset="-128"/>
                          <a:ea typeface="Meiryo UI" panose="020B0604030504040204" pitchFamily="50" charset="-128"/>
                        </a:rPr>
                        <a:t>してください</a:t>
                      </a:r>
                      <a:r>
                        <a:rPr lang="ja-JP" altLang="en-US" sz="1400" b="0" i="0" u="none" strike="noStrike" dirty="0">
                          <a:solidFill>
                            <a:srgbClr val="000000"/>
                          </a:solidFill>
                          <a:effectLst/>
                          <a:latin typeface="Meiryo UI" panose="020B0604030504040204" pitchFamily="50" charset="-128"/>
                          <a:ea typeface="Meiryo UI" panose="020B0604030504040204" pitchFamily="50" charset="-128"/>
                        </a:rPr>
                        <a:t>。</a:t>
                      </a:r>
                      <a:endParaRPr lang="ja-JP" altLang="en-US" sz="1400" b="0" i="0" u="none" strike="noStrike" dirty="0">
                        <a:solidFill>
                          <a:srgbClr val="0070C0"/>
                        </a:solidFill>
                        <a:effectLst/>
                        <a:latin typeface="Meiryo UI" panose="020B0604030504040204" pitchFamily="50" charset="-128"/>
                        <a:ea typeface="Meiryo UI" panose="020B0604030504040204" pitchFamily="50" charset="-128"/>
                      </a:endParaRPr>
                    </a:p>
                  </a:txBody>
                  <a:tcPr marL="72000" marR="72000" marT="36000" marB="3600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812118427"/>
                  </a:ext>
                </a:extLst>
              </a:tr>
            </a:tbl>
          </a:graphicData>
        </a:graphic>
      </p:graphicFrame>
      <p:sp>
        <p:nvSpPr>
          <p:cNvPr id="6" name="テキスト ボックス 5">
            <a:extLst>
              <a:ext uri="{FF2B5EF4-FFF2-40B4-BE49-F238E27FC236}">
                <a16:creationId xmlns:a16="http://schemas.microsoft.com/office/drawing/2014/main" id="{04A4A7B4-F25E-4B5E-B290-D1CBB96A8545}"/>
              </a:ext>
            </a:extLst>
          </p:cNvPr>
          <p:cNvSpPr txBox="1"/>
          <p:nvPr/>
        </p:nvSpPr>
        <p:spPr>
          <a:xfrm>
            <a:off x="0" y="0"/>
            <a:ext cx="4572000" cy="368947"/>
          </a:xfrm>
          <a:prstGeom prst="rect">
            <a:avLst/>
          </a:prstGeom>
          <a:noFill/>
        </p:spPr>
        <p:txBody>
          <a:bodyPr wrap="square">
            <a:spAutoFit/>
          </a:bodyPr>
          <a:lstStyle/>
          <a:p>
            <a:pPr>
              <a:lnSpc>
                <a:spcPts val="2400"/>
              </a:lnSpc>
            </a:pPr>
            <a:r>
              <a:rPr lang="ja-JP" altLang="en-US" sz="18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４　重点対策の指定</a:t>
            </a:r>
          </a:p>
        </p:txBody>
      </p:sp>
      <p:graphicFrame>
        <p:nvGraphicFramePr>
          <p:cNvPr id="7" name="表 6"/>
          <p:cNvGraphicFramePr>
            <a:graphicFrameLocks noGrp="1"/>
          </p:cNvGraphicFramePr>
          <p:nvPr>
            <p:extLst>
              <p:ext uri="{D42A27DB-BD31-4B8C-83A1-F6EECF244321}">
                <p14:modId xmlns:p14="http://schemas.microsoft.com/office/powerpoint/2010/main" val="4205143014"/>
              </p:ext>
            </p:extLst>
          </p:nvPr>
        </p:nvGraphicFramePr>
        <p:xfrm>
          <a:off x="251520" y="3356992"/>
          <a:ext cx="8640960" cy="3240361"/>
        </p:xfrm>
        <a:graphic>
          <a:graphicData uri="http://schemas.openxmlformats.org/drawingml/2006/table">
            <a:tbl>
              <a:tblPr/>
              <a:tblGrid>
                <a:gridCol w="285652">
                  <a:extLst>
                    <a:ext uri="{9D8B030D-6E8A-4147-A177-3AD203B41FA5}">
                      <a16:colId xmlns:a16="http://schemas.microsoft.com/office/drawing/2014/main" val="1252813593"/>
                    </a:ext>
                  </a:extLst>
                </a:gridCol>
                <a:gridCol w="8355308">
                  <a:extLst>
                    <a:ext uri="{9D8B030D-6E8A-4147-A177-3AD203B41FA5}">
                      <a16:colId xmlns:a16="http://schemas.microsoft.com/office/drawing/2014/main" val="3359792920"/>
                    </a:ext>
                  </a:extLst>
                </a:gridCol>
              </a:tblGrid>
              <a:tr h="301776">
                <a:tc gridSpan="2">
                  <a:txBody>
                    <a:bodyPr/>
                    <a:lstStyle/>
                    <a:p>
                      <a:pPr algn="l" fontAlgn="ctr"/>
                      <a:r>
                        <a:rPr lang="en-US" altLang="ja-JP" sz="1400" b="0" i="0" u="none" strike="noStrike" dirty="0">
                          <a:solidFill>
                            <a:srgbClr val="000000"/>
                          </a:solidFill>
                          <a:effectLst/>
                          <a:latin typeface="Meiryo UI" panose="020B0604030504040204" pitchFamily="50" charset="-128"/>
                          <a:ea typeface="Meiryo UI" panose="020B0604030504040204" pitchFamily="50" charset="-128"/>
                        </a:rPr>
                        <a:t>19</a:t>
                      </a:r>
                      <a:r>
                        <a:rPr lang="ja-JP" altLang="en-US" sz="1400" b="0" i="0" u="none" strike="noStrike" dirty="0">
                          <a:solidFill>
                            <a:srgbClr val="000000"/>
                          </a:solidFill>
                          <a:effectLst/>
                          <a:latin typeface="Meiryo UI" panose="020B0604030504040204" pitchFamily="50" charset="-128"/>
                          <a:ea typeface="Meiryo UI" panose="020B0604030504040204" pitchFamily="50" charset="-128"/>
                        </a:rPr>
                        <a:t>　電気の需要の最適化　</a:t>
                      </a:r>
                      <a:r>
                        <a:rPr lang="en-US" altLang="ja-JP" sz="1400" b="0" i="0" u="none" strike="noStrike" dirty="0">
                          <a:solidFill>
                            <a:srgbClr val="000000"/>
                          </a:solidFill>
                          <a:effectLst/>
                          <a:latin typeface="Meiryo UI" panose="020B0604030504040204" pitchFamily="50" charset="-128"/>
                          <a:ea typeface="Meiryo UI" panose="020B0604030504040204" pitchFamily="50" charset="-128"/>
                        </a:rPr>
                        <a:t>※6</a:t>
                      </a:r>
                    </a:p>
                  </a:txBody>
                  <a:tcPr marL="108000" marR="0" marT="36000" marB="36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F0"/>
                    </a:solidFill>
                  </a:tcPr>
                </a:tc>
                <a:tc hMerge="1">
                  <a:txBody>
                    <a:bodyPr/>
                    <a:lstStyle/>
                    <a:p>
                      <a:endParaRPr kumimoji="1" lang="ja-JP" altLang="en-US"/>
                    </a:p>
                  </a:txBody>
                  <a:tcPr/>
                </a:tc>
                <a:extLst>
                  <a:ext uri="{0D108BD9-81ED-4DB2-BD59-A6C34878D82A}">
                    <a16:rowId xmlns:a16="http://schemas.microsoft.com/office/drawing/2014/main" val="229114336"/>
                  </a:ext>
                </a:extLst>
              </a:tr>
              <a:tr h="1197429">
                <a:tc>
                  <a:txBody>
                    <a:bodyPr/>
                    <a:lstStyle/>
                    <a:p>
                      <a:pPr algn="ctr" fontAlgn="ctr"/>
                      <a:r>
                        <a:rPr lang="ja-JP" altLang="en-US" sz="1400" b="0" i="0" u="none" strike="noStrike">
                          <a:solidFill>
                            <a:srgbClr val="000000"/>
                          </a:solidFill>
                          <a:effectLst/>
                          <a:latin typeface="Meiryo UI" panose="020B0604030504040204" pitchFamily="50" charset="-128"/>
                          <a:ea typeface="Meiryo UI" panose="020B0604030504040204" pitchFamily="50" charset="-128"/>
                        </a:rPr>
                        <a:t>解説</a:t>
                      </a:r>
                    </a:p>
                  </a:txBody>
                  <a:tcPr marL="9310" marR="9310" marT="9310" marB="0" vert="eaVert"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ja-JP" altLang="en-US" sz="1400" b="0" i="0" u="none" strike="noStrike" dirty="0">
                          <a:solidFill>
                            <a:srgbClr val="000000"/>
                          </a:solidFill>
                          <a:effectLst/>
                          <a:latin typeface="Meiryo UI" panose="020B0604030504040204" pitchFamily="50" charset="-128"/>
                          <a:ea typeface="Meiryo UI" panose="020B0604030504040204" pitchFamily="50" charset="-128"/>
                        </a:rPr>
                        <a:t>　電気が安定して供給されるためには、電気の需要と供給が同じ時に同じ量になっている必要があり、需要者においても、電気の供給量の変動に応じて電気の需要を調節する、電気の需要の最適化が重要です。　蓄電池設備を例にすると、夜間（需要の少ない時間帯）に充電し、昼間</a:t>
                      </a:r>
                      <a:r>
                        <a:rPr lang="ja-JP" altLang="en-US" sz="1400" b="0" i="0" u="none" strike="noStrike" dirty="0">
                          <a:solidFill>
                            <a:schemeClr val="tx1"/>
                          </a:solidFill>
                          <a:effectLst/>
                          <a:latin typeface="Meiryo UI" panose="020B0604030504040204" pitchFamily="50" charset="-128"/>
                          <a:ea typeface="Meiryo UI" panose="020B0604030504040204" pitchFamily="50" charset="-128"/>
                        </a:rPr>
                        <a:t>（逼迫</a:t>
                      </a:r>
                      <a:r>
                        <a:rPr lang="ja-JP" altLang="en-US" sz="1400" b="0" i="0" u="none" strike="noStrike" dirty="0">
                          <a:solidFill>
                            <a:srgbClr val="000000"/>
                          </a:solidFill>
                          <a:effectLst/>
                          <a:latin typeface="Meiryo UI" panose="020B0604030504040204" pitchFamily="50" charset="-128"/>
                          <a:ea typeface="Meiryo UI" panose="020B0604030504040204" pitchFamily="50" charset="-128"/>
                        </a:rPr>
                        <a:t>する時間帯）に放電して使うことがあげられます。特別な設備がなくても、使用時間帯をずらすことで対策することもできます。</a:t>
                      </a:r>
                    </a:p>
                  </a:txBody>
                  <a:tcPr marL="36000" marR="36000" marT="36000" marB="3600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563427172"/>
                  </a:ext>
                </a:extLst>
              </a:tr>
              <a:tr h="378935">
                <a:tc rowSpan="4">
                  <a:txBody>
                    <a:bodyPr/>
                    <a:lstStyle/>
                    <a:p>
                      <a:pPr algn="ctr" fontAlgn="ctr"/>
                      <a:r>
                        <a:rPr lang="ja-JP" altLang="en-US" sz="1400" b="0" i="0" u="none" strike="noStrike" dirty="0">
                          <a:solidFill>
                            <a:srgbClr val="000000"/>
                          </a:solidFill>
                          <a:effectLst/>
                          <a:latin typeface="Meiryo UI" panose="020B0604030504040204" pitchFamily="50" charset="-128"/>
                          <a:ea typeface="Meiryo UI" panose="020B0604030504040204" pitchFamily="50" charset="-128"/>
                        </a:rPr>
                        <a:t>判断基準</a:t>
                      </a:r>
                    </a:p>
                  </a:txBody>
                  <a:tcPr marL="9310" marR="9310" marT="9310" marB="0" vert="eaVert"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ja-JP" altLang="en-US" sz="1400" b="0" i="0" u="none" strike="noStrike" dirty="0">
                          <a:solidFill>
                            <a:schemeClr val="tx1"/>
                          </a:solidFill>
                          <a:effectLst/>
                          <a:latin typeface="Meiryo UI" panose="020B0604030504040204" pitchFamily="50" charset="-128"/>
                          <a:ea typeface="Meiryo UI" panose="020B0604030504040204" pitchFamily="50" charset="-128"/>
                        </a:rPr>
                        <a:t>①　蓄電池や氷蓄熱装置などを利用して、電気の需要を最適化していますか。</a:t>
                      </a:r>
                    </a:p>
                  </a:txBody>
                  <a:tcPr marL="72000" marR="72000" marT="72000" marB="7200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66FFFF"/>
                    </a:solidFill>
                  </a:tcPr>
                </a:tc>
                <a:extLst>
                  <a:ext uri="{0D108BD9-81ED-4DB2-BD59-A6C34878D82A}">
                    <a16:rowId xmlns:a16="http://schemas.microsoft.com/office/drawing/2014/main" val="326222515"/>
                  </a:ext>
                </a:extLst>
              </a:tr>
              <a:tr h="603551">
                <a:tc vMerge="1">
                  <a:txBody>
                    <a:bodyPr/>
                    <a:lstStyle/>
                    <a:p>
                      <a:endParaRPr kumimoji="1" lang="ja-JP" altLang="en-US"/>
                    </a:p>
                  </a:txBody>
                  <a:tcPr/>
                </a:tc>
                <a:tc>
                  <a:txBody>
                    <a:bodyPr/>
                    <a:lstStyle/>
                    <a:p>
                      <a:pPr algn="l" fontAlgn="t"/>
                      <a:r>
                        <a:rPr lang="en-US" altLang="ja-JP" sz="1400" b="0" i="0" u="none" strike="noStrike" dirty="0">
                          <a:solidFill>
                            <a:srgbClr val="000000"/>
                          </a:solidFill>
                          <a:effectLst/>
                          <a:latin typeface="Meiryo UI" panose="020B0604030504040204" pitchFamily="50" charset="-128"/>
                          <a:ea typeface="Meiryo UI" panose="020B0604030504040204" pitchFamily="50" charset="-128"/>
                        </a:rPr>
                        <a:t>【</a:t>
                      </a:r>
                      <a:r>
                        <a:rPr lang="ja-JP" altLang="en-US" sz="1400" b="0" i="0" u="none" strike="noStrike" dirty="0">
                          <a:solidFill>
                            <a:srgbClr val="000000"/>
                          </a:solidFill>
                          <a:effectLst/>
                          <a:latin typeface="Meiryo UI" panose="020B0604030504040204" pitchFamily="50" charset="-128"/>
                          <a:ea typeface="Meiryo UI" panose="020B0604030504040204" pitchFamily="50" charset="-128"/>
                        </a:rPr>
                        <a:t>補足</a:t>
                      </a:r>
                      <a:r>
                        <a:rPr lang="en-US" altLang="ja-JP" sz="1400" b="0" i="0" u="none" strike="noStrike" dirty="0">
                          <a:solidFill>
                            <a:srgbClr val="000000"/>
                          </a:solidFill>
                          <a:effectLst/>
                          <a:latin typeface="Meiryo UI" panose="020B0604030504040204" pitchFamily="50" charset="-128"/>
                          <a:ea typeface="Meiryo UI" panose="020B0604030504040204" pitchFamily="50" charset="-128"/>
                        </a:rPr>
                        <a:t>】</a:t>
                      </a:r>
                      <a:r>
                        <a:rPr lang="ja-JP" altLang="en-US" sz="1400" b="0" i="0" u="none" strike="noStrike" dirty="0">
                          <a:solidFill>
                            <a:srgbClr val="000000"/>
                          </a:solidFill>
                          <a:effectLst/>
                          <a:latin typeface="Meiryo UI" panose="020B0604030504040204" pitchFamily="50" charset="-128"/>
                          <a:ea typeface="Meiryo UI" panose="020B0604030504040204" pitchFamily="50" charset="-128"/>
                        </a:rPr>
                        <a:t>最適化が実施されていることを設備の運転時間の設定や運転記録で</a:t>
                      </a:r>
                      <a:r>
                        <a:rPr lang="ja-JP" altLang="en-US" sz="1400" b="0" i="0" u="none" strike="noStrike" dirty="0">
                          <a:solidFill>
                            <a:schemeClr val="tx1"/>
                          </a:solidFill>
                          <a:effectLst/>
                          <a:latin typeface="Meiryo UI" panose="020B0604030504040204" pitchFamily="50" charset="-128"/>
                          <a:ea typeface="Meiryo UI" panose="020B0604030504040204" pitchFamily="50" charset="-128"/>
                        </a:rPr>
                        <a:t>確認してください。なお、確認することが難しい場合は、最適化を検討した運転計画を示す根拠資料で補完することができます</a:t>
                      </a:r>
                      <a:r>
                        <a:rPr lang="ja-JP" altLang="en-US" sz="1400" b="0" i="0" u="none" strike="noStrike" dirty="0">
                          <a:solidFill>
                            <a:srgbClr val="000000"/>
                          </a:solidFill>
                          <a:effectLst/>
                          <a:latin typeface="Meiryo UI" panose="020B0604030504040204" pitchFamily="50" charset="-128"/>
                          <a:ea typeface="Meiryo UI" panose="020B0604030504040204" pitchFamily="50" charset="-128"/>
                        </a:rPr>
                        <a:t>。</a:t>
                      </a:r>
                    </a:p>
                  </a:txBody>
                  <a:tcPr marL="72000" marR="72000" marT="72000" marB="7200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770386690"/>
                  </a:ext>
                </a:extLst>
              </a:tr>
              <a:tr h="377918">
                <a:tc vMerge="1">
                  <a:txBody>
                    <a:bodyPr/>
                    <a:lstStyle/>
                    <a:p>
                      <a:endParaRPr kumimoji="1" lang="ja-JP" altLang="en-US"/>
                    </a:p>
                  </a:txBody>
                  <a:tcPr/>
                </a:tc>
                <a:tc>
                  <a:txBody>
                    <a:bodyPr/>
                    <a:lstStyle/>
                    <a:p>
                      <a:pPr algn="l" fontAlgn="t"/>
                      <a:r>
                        <a:rPr lang="ja-JP" altLang="en-US" sz="1400" b="0" i="0" u="none" strike="noStrike" dirty="0">
                          <a:solidFill>
                            <a:srgbClr val="000000"/>
                          </a:solidFill>
                          <a:effectLst/>
                          <a:latin typeface="Meiryo UI" panose="020B0604030504040204" pitchFamily="50" charset="-128"/>
                          <a:ea typeface="Meiryo UI" panose="020B0604030504040204" pitchFamily="50" charset="-128"/>
                        </a:rPr>
                        <a:t>②</a:t>
                      </a:r>
                      <a:r>
                        <a:rPr lang="ja-JP" altLang="en-US" sz="1400" b="0" i="0" u="none" strike="noStrike" dirty="0">
                          <a:solidFill>
                            <a:schemeClr val="tx1"/>
                          </a:solidFill>
                          <a:effectLst/>
                          <a:latin typeface="Meiryo UI" panose="020B0604030504040204" pitchFamily="50" charset="-128"/>
                          <a:ea typeface="Meiryo UI" panose="020B0604030504040204" pitchFamily="50" charset="-128"/>
                        </a:rPr>
                        <a:t>　ディマンド・リスポンス（ネガワット取引など）</a:t>
                      </a:r>
                      <a:r>
                        <a:rPr lang="ja-JP" altLang="en-US" sz="1400" b="0" i="0" u="none" strike="noStrike" dirty="0">
                          <a:solidFill>
                            <a:srgbClr val="000000"/>
                          </a:solidFill>
                          <a:effectLst/>
                          <a:latin typeface="Meiryo UI" panose="020B0604030504040204" pitchFamily="50" charset="-128"/>
                          <a:ea typeface="Meiryo UI" panose="020B0604030504040204" pitchFamily="50" charset="-128"/>
                        </a:rPr>
                        <a:t>の検討、または、実施していますか。</a:t>
                      </a:r>
                    </a:p>
                  </a:txBody>
                  <a:tcPr marL="72000" marR="72000" marT="72000" marB="7200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66FFFF"/>
                    </a:solidFill>
                  </a:tcPr>
                </a:tc>
                <a:extLst>
                  <a:ext uri="{0D108BD9-81ED-4DB2-BD59-A6C34878D82A}">
                    <a16:rowId xmlns:a16="http://schemas.microsoft.com/office/drawing/2014/main" val="3330817122"/>
                  </a:ext>
                </a:extLst>
              </a:tr>
              <a:tr h="380752">
                <a:tc vMerge="1">
                  <a:txBody>
                    <a:bodyPr/>
                    <a:lstStyle/>
                    <a:p>
                      <a:endParaRPr kumimoji="1" lang="ja-JP" altLang="en-US"/>
                    </a:p>
                  </a:txBody>
                  <a:tcPr/>
                </a:tc>
                <a:tc>
                  <a:txBody>
                    <a:bodyPr/>
                    <a:lstStyle/>
                    <a:p>
                      <a:pPr algn="l" fontAlgn="t"/>
                      <a:r>
                        <a:rPr lang="en-US" altLang="ja-JP" sz="1400" b="0" i="0" u="none" strike="noStrike" dirty="0">
                          <a:solidFill>
                            <a:srgbClr val="000000"/>
                          </a:solidFill>
                          <a:effectLst/>
                          <a:latin typeface="Meiryo UI" panose="020B0604030504040204" pitchFamily="50" charset="-128"/>
                          <a:ea typeface="Meiryo UI" panose="020B0604030504040204" pitchFamily="50" charset="-128"/>
                        </a:rPr>
                        <a:t>【</a:t>
                      </a:r>
                      <a:r>
                        <a:rPr lang="ja-JP" altLang="en-US" sz="1400" b="0" i="0" u="none" strike="noStrike" dirty="0">
                          <a:solidFill>
                            <a:srgbClr val="000000"/>
                          </a:solidFill>
                          <a:effectLst/>
                          <a:latin typeface="Meiryo UI" panose="020B0604030504040204" pitchFamily="50" charset="-128"/>
                          <a:ea typeface="Meiryo UI" panose="020B0604030504040204" pitchFamily="50" charset="-128"/>
                        </a:rPr>
                        <a:t>補足</a:t>
                      </a:r>
                      <a:r>
                        <a:rPr lang="en-US" altLang="ja-JP" sz="1400" b="0" i="0" u="none" strike="noStrike" dirty="0">
                          <a:solidFill>
                            <a:srgbClr val="000000"/>
                          </a:solidFill>
                          <a:effectLst/>
                          <a:latin typeface="Meiryo UI" panose="020B0604030504040204" pitchFamily="50" charset="-128"/>
                          <a:ea typeface="Meiryo UI" panose="020B0604030504040204" pitchFamily="50" charset="-128"/>
                        </a:rPr>
                        <a:t>】</a:t>
                      </a:r>
                      <a:r>
                        <a:rPr lang="ja-JP" altLang="en-US" sz="1400" b="0" i="0" u="none" strike="noStrike" dirty="0">
                          <a:solidFill>
                            <a:srgbClr val="000000"/>
                          </a:solidFill>
                          <a:effectLst/>
                          <a:latin typeface="Meiryo UI" panose="020B0604030504040204" pitchFamily="50" charset="-128"/>
                          <a:ea typeface="Meiryo UI" panose="020B0604030504040204" pitchFamily="50" charset="-128"/>
                        </a:rPr>
                        <a:t>電力会社との割引の契約書や打合せ記録（資料）などを確認</a:t>
                      </a:r>
                      <a:r>
                        <a:rPr lang="ja-JP" altLang="en-US" sz="1400" b="0" i="0" u="none" strike="noStrike" dirty="0">
                          <a:solidFill>
                            <a:schemeClr val="tx1"/>
                          </a:solidFill>
                          <a:effectLst/>
                          <a:latin typeface="Meiryo UI" panose="020B0604030504040204" pitchFamily="50" charset="-128"/>
                          <a:ea typeface="Meiryo UI" panose="020B0604030504040204" pitchFamily="50" charset="-128"/>
                        </a:rPr>
                        <a:t>してください。</a:t>
                      </a:r>
                    </a:p>
                  </a:txBody>
                  <a:tcPr marL="72000" marR="72000" marT="36000" marB="3600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37513566"/>
                  </a:ext>
                </a:extLst>
              </a:tr>
            </a:tbl>
          </a:graphicData>
        </a:graphic>
      </p:graphicFrame>
    </p:spTree>
    <p:extLst>
      <p:ext uri="{BB962C8B-B14F-4D97-AF65-F5344CB8AC3E}">
        <p14:creationId xmlns:p14="http://schemas.microsoft.com/office/powerpoint/2010/main" val="313933027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fld id="{F0DA1747-7AE3-4485-B1CC-5CDDF653E874}" type="slidenum">
              <a:rPr kumimoji="1" lang="ja-JP" altLang="en-US" smtClean="0"/>
              <a:t>25</a:t>
            </a:fld>
            <a:endParaRPr kumimoji="1" lang="ja-JP" altLang="en-US"/>
          </a:p>
        </p:txBody>
      </p:sp>
      <p:graphicFrame>
        <p:nvGraphicFramePr>
          <p:cNvPr id="4" name="表 3"/>
          <p:cNvGraphicFramePr>
            <a:graphicFrameLocks noGrp="1"/>
          </p:cNvGraphicFramePr>
          <p:nvPr>
            <p:extLst>
              <p:ext uri="{D42A27DB-BD31-4B8C-83A1-F6EECF244321}">
                <p14:modId xmlns:p14="http://schemas.microsoft.com/office/powerpoint/2010/main" val="1867221131"/>
              </p:ext>
            </p:extLst>
          </p:nvPr>
        </p:nvGraphicFramePr>
        <p:xfrm>
          <a:off x="251520" y="548680"/>
          <a:ext cx="8625749" cy="3676416"/>
        </p:xfrm>
        <a:graphic>
          <a:graphicData uri="http://schemas.openxmlformats.org/drawingml/2006/table">
            <a:tbl>
              <a:tblPr/>
              <a:tblGrid>
                <a:gridCol w="298727">
                  <a:extLst>
                    <a:ext uri="{9D8B030D-6E8A-4147-A177-3AD203B41FA5}">
                      <a16:colId xmlns:a16="http://schemas.microsoft.com/office/drawing/2014/main" val="3957200063"/>
                    </a:ext>
                  </a:extLst>
                </a:gridCol>
                <a:gridCol w="8327022">
                  <a:extLst>
                    <a:ext uri="{9D8B030D-6E8A-4147-A177-3AD203B41FA5}">
                      <a16:colId xmlns:a16="http://schemas.microsoft.com/office/drawing/2014/main" val="875403591"/>
                    </a:ext>
                  </a:extLst>
                </a:gridCol>
              </a:tblGrid>
              <a:tr h="233085">
                <a:tc gridSpan="2">
                  <a:txBody>
                    <a:bodyPr/>
                    <a:lstStyle/>
                    <a:p>
                      <a:pPr algn="l" fontAlgn="ctr"/>
                      <a:r>
                        <a:rPr lang="en-US" altLang="ja-JP" sz="1400" b="0" i="0" u="none" strike="noStrike" dirty="0">
                          <a:solidFill>
                            <a:srgbClr val="000000"/>
                          </a:solidFill>
                          <a:effectLst/>
                          <a:latin typeface="Meiryo UI" panose="020B0604030504040204" pitchFamily="50" charset="-128"/>
                          <a:ea typeface="Meiryo UI" panose="020B0604030504040204" pitchFamily="50" charset="-128"/>
                        </a:rPr>
                        <a:t>20</a:t>
                      </a:r>
                      <a:r>
                        <a:rPr lang="ja-JP" altLang="en-US" sz="1400" b="0" i="0" u="none" strike="noStrike" dirty="0">
                          <a:solidFill>
                            <a:srgbClr val="000000"/>
                          </a:solidFill>
                          <a:effectLst/>
                          <a:latin typeface="Meiryo UI" panose="020B0604030504040204" pitchFamily="50" charset="-128"/>
                          <a:ea typeface="Meiryo UI" panose="020B0604030504040204" pitchFamily="50" charset="-128"/>
                        </a:rPr>
                        <a:t>　気候変動への適応の取組み</a:t>
                      </a:r>
                    </a:p>
                  </a:txBody>
                  <a:tcPr marL="108000" marR="0" marT="36000" marB="36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F0"/>
                    </a:solidFill>
                  </a:tcPr>
                </a:tc>
                <a:tc hMerge="1">
                  <a:txBody>
                    <a:bodyPr/>
                    <a:lstStyle/>
                    <a:p>
                      <a:endParaRPr kumimoji="1" lang="ja-JP" altLang="en-US"/>
                    </a:p>
                  </a:txBody>
                  <a:tcPr/>
                </a:tc>
                <a:extLst>
                  <a:ext uri="{0D108BD9-81ED-4DB2-BD59-A6C34878D82A}">
                    <a16:rowId xmlns:a16="http://schemas.microsoft.com/office/drawing/2014/main" val="2553030655"/>
                  </a:ext>
                </a:extLst>
              </a:tr>
              <a:tr h="898354">
                <a:tc>
                  <a:txBody>
                    <a:bodyPr/>
                    <a:lstStyle/>
                    <a:p>
                      <a:pPr algn="ctr" fontAlgn="ctr"/>
                      <a:r>
                        <a:rPr lang="ja-JP" altLang="en-US" sz="1400" b="0" i="0" u="none" strike="noStrike">
                          <a:solidFill>
                            <a:srgbClr val="000000"/>
                          </a:solidFill>
                          <a:effectLst/>
                          <a:latin typeface="Meiryo UI" panose="020B0604030504040204" pitchFamily="50" charset="-128"/>
                          <a:ea typeface="Meiryo UI" panose="020B0604030504040204" pitchFamily="50" charset="-128"/>
                        </a:rPr>
                        <a:t>解説</a:t>
                      </a:r>
                    </a:p>
                  </a:txBody>
                  <a:tcPr marL="8577" marR="8577" marT="8577" marB="0" vert="eaVert"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ja-JP" altLang="en-US" sz="1400" b="0" i="0" u="none" strike="noStrike" dirty="0">
                          <a:solidFill>
                            <a:srgbClr val="000000"/>
                          </a:solidFill>
                          <a:effectLst/>
                          <a:latin typeface="Meiryo UI" panose="020B0604030504040204" pitchFamily="50" charset="-128"/>
                          <a:ea typeface="Meiryo UI" panose="020B0604030504040204" pitchFamily="50" charset="-128"/>
                        </a:rPr>
                        <a:t>　地球温暖化の対策には、その原因物質である温室効果ガス排出量を削減する（または植林などによって吸収量を増加させる）「緩和」と、気候変化に対して自然生態系や社会・経済システムを調整することにより気候変動の悪影響を</a:t>
                      </a:r>
                      <a:r>
                        <a:rPr lang="ja-JP" altLang="en-US" sz="1400" b="0" i="0" u="none" strike="noStrike" dirty="0">
                          <a:solidFill>
                            <a:schemeClr val="tx1"/>
                          </a:solidFill>
                          <a:effectLst/>
                          <a:latin typeface="Meiryo UI" panose="020B0604030504040204" pitchFamily="50" charset="-128"/>
                          <a:ea typeface="Meiryo UI" panose="020B0604030504040204" pitchFamily="50" charset="-128"/>
                        </a:rPr>
                        <a:t>回避・軽減</a:t>
                      </a:r>
                      <a:r>
                        <a:rPr lang="ja-JP" altLang="en-US" sz="1400" b="0" i="0" u="none" strike="noStrike" dirty="0">
                          <a:solidFill>
                            <a:srgbClr val="000000"/>
                          </a:solidFill>
                          <a:effectLst/>
                          <a:latin typeface="Meiryo UI" panose="020B0604030504040204" pitchFamily="50" charset="-128"/>
                          <a:ea typeface="Meiryo UI" panose="020B0604030504040204" pitchFamily="50" charset="-128"/>
                        </a:rPr>
                        <a:t>する「適応」の二本柱が</a:t>
                      </a:r>
                      <a:r>
                        <a:rPr lang="ja-JP" altLang="en-US" sz="1400" b="0" i="0" u="none" strike="noStrike" dirty="0">
                          <a:solidFill>
                            <a:schemeClr val="tx1"/>
                          </a:solidFill>
                          <a:effectLst/>
                          <a:latin typeface="Meiryo UI" panose="020B0604030504040204" pitchFamily="50" charset="-128"/>
                          <a:ea typeface="Meiryo UI" panose="020B0604030504040204" pitchFamily="50" charset="-128"/>
                        </a:rPr>
                        <a:t>あります。気候変動問題への対応にあたっては、緩和と適応を両輪で取り組むことが重要です。</a:t>
                      </a:r>
                    </a:p>
                  </a:txBody>
                  <a:tcPr marL="36000" marR="36000" marT="36000" marB="3600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76249596"/>
                  </a:ext>
                </a:extLst>
              </a:tr>
              <a:tr h="792088">
                <a:tc rowSpan="2">
                  <a:txBody>
                    <a:bodyPr/>
                    <a:lstStyle/>
                    <a:p>
                      <a:pPr algn="ctr" fontAlgn="ctr"/>
                      <a:r>
                        <a:rPr lang="ja-JP" altLang="en-US" sz="1400" b="0" i="0" u="none" strike="noStrike" dirty="0">
                          <a:solidFill>
                            <a:srgbClr val="000000"/>
                          </a:solidFill>
                          <a:effectLst/>
                          <a:latin typeface="Meiryo UI" panose="020B0604030504040204" pitchFamily="50" charset="-128"/>
                          <a:ea typeface="Meiryo UI" panose="020B0604030504040204" pitchFamily="50" charset="-128"/>
                        </a:rPr>
                        <a:t>判断基準</a:t>
                      </a:r>
                    </a:p>
                  </a:txBody>
                  <a:tcPr marL="8577" marR="8577" marT="8577" marB="0" vert="eaVert"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indent="0" algn="l" fontAlgn="t"/>
                      <a:r>
                        <a:rPr kumimoji="1" lang="ja-JP" altLang="en-US" sz="1400" b="0" i="0" u="none" strike="noStrike" kern="1200" dirty="0">
                          <a:solidFill>
                            <a:srgbClr val="000000"/>
                          </a:solidFill>
                          <a:effectLst/>
                          <a:latin typeface="Meiryo UI" panose="020B0604030504040204" pitchFamily="50" charset="-128"/>
                          <a:ea typeface="Meiryo UI" panose="020B0604030504040204" pitchFamily="50" charset="-128"/>
                          <a:cs typeface="+mn-cs"/>
                        </a:rPr>
                        <a:t>実施済み</a:t>
                      </a:r>
                      <a:r>
                        <a:rPr lang="ja-JP" altLang="en-US" sz="1400" b="0" i="0" u="none" strike="noStrike" dirty="0">
                          <a:solidFill>
                            <a:srgbClr val="000000"/>
                          </a:solidFill>
                          <a:effectLst/>
                          <a:latin typeface="Meiryo UI" panose="020B0604030504040204" pitchFamily="50" charset="-128"/>
                          <a:ea typeface="Meiryo UI" panose="020B0604030504040204" pitchFamily="50" charset="-128"/>
                        </a:rPr>
                        <a:t>の場合は、左欄に取り組み内容を記載してください。</a:t>
                      </a:r>
                      <a:br>
                        <a:rPr lang="ja-JP" altLang="en-US" sz="1400" b="0" i="0" u="none" strike="noStrike" dirty="0">
                          <a:solidFill>
                            <a:srgbClr val="000000"/>
                          </a:solidFill>
                          <a:effectLst/>
                          <a:latin typeface="Meiryo UI" panose="020B0604030504040204" pitchFamily="50" charset="-128"/>
                          <a:ea typeface="Meiryo UI" panose="020B0604030504040204" pitchFamily="50" charset="-128"/>
                        </a:rPr>
                      </a:br>
                      <a:r>
                        <a:rPr lang="ja-JP" altLang="en-US" sz="1400" b="0" i="0" u="none" strike="noStrike" dirty="0">
                          <a:solidFill>
                            <a:srgbClr val="000000"/>
                          </a:solidFill>
                          <a:effectLst/>
                          <a:latin typeface="Meiryo UI" panose="020B0604030504040204" pitchFamily="50" charset="-128"/>
                          <a:ea typeface="Meiryo UI" panose="020B0604030504040204" pitchFamily="50" charset="-128"/>
                        </a:rPr>
                        <a:t>例）・緑化や遮熱塗料など、建築物の高温化を抑制する取組み</a:t>
                      </a:r>
                    </a:p>
                    <a:p>
                      <a:pPr marL="0" indent="0" algn="l" fontAlgn="t"/>
                      <a:r>
                        <a:rPr lang="ja-JP" altLang="en-US" sz="1400" b="0" i="0" u="none" strike="noStrike" dirty="0">
                          <a:solidFill>
                            <a:srgbClr val="000000"/>
                          </a:solidFill>
                          <a:effectLst/>
                          <a:latin typeface="Meiryo UI" panose="020B0604030504040204" pitchFamily="50" charset="-128"/>
                          <a:ea typeface="Meiryo UI" panose="020B0604030504040204" pitchFamily="50" charset="-128"/>
                        </a:rPr>
                        <a:t>　　　・気候変動影響のリスクを考慮した</a:t>
                      </a:r>
                      <a:r>
                        <a:rPr lang="en-US" altLang="ja-JP" sz="1400" b="0" i="0" u="none" strike="noStrike" dirty="0">
                          <a:solidFill>
                            <a:srgbClr val="000000"/>
                          </a:solidFill>
                          <a:effectLst/>
                          <a:latin typeface="Meiryo UI" panose="020B0604030504040204" pitchFamily="50" charset="-128"/>
                          <a:ea typeface="Meiryo UI" panose="020B0604030504040204" pitchFamily="50" charset="-128"/>
                        </a:rPr>
                        <a:t>BCP</a:t>
                      </a:r>
                      <a:r>
                        <a:rPr lang="ja-JP" altLang="en-US" sz="1400" b="0" i="0" u="none" strike="noStrike" dirty="0">
                          <a:solidFill>
                            <a:srgbClr val="000000"/>
                          </a:solidFill>
                          <a:effectLst/>
                          <a:latin typeface="Meiryo UI" panose="020B0604030504040204" pitchFamily="50" charset="-128"/>
                          <a:ea typeface="Meiryo UI" panose="020B0604030504040204" pitchFamily="50" charset="-128"/>
                        </a:rPr>
                        <a:t>（業務継続計画）の策定</a:t>
                      </a:r>
                    </a:p>
                    <a:p>
                      <a:pPr marL="0" indent="0" algn="l" fontAlgn="t"/>
                      <a:r>
                        <a:rPr lang="ja-JP" altLang="en-US" sz="1400" b="0" i="0" u="none" strike="noStrike" dirty="0">
                          <a:solidFill>
                            <a:srgbClr val="000000"/>
                          </a:solidFill>
                          <a:effectLst/>
                          <a:latin typeface="Meiryo UI" panose="020B0604030504040204" pitchFamily="50" charset="-128"/>
                          <a:ea typeface="Meiryo UI" panose="020B0604030504040204" pitchFamily="50" charset="-128"/>
                        </a:rPr>
                        <a:t>　　　・豪雨や台風による災害対策を目的とした訓練、建物設計における災害対策</a:t>
                      </a:r>
                    </a:p>
                    <a:p>
                      <a:pPr marL="0" indent="0" algn="l" fontAlgn="t"/>
                      <a:r>
                        <a:rPr lang="ja-JP" altLang="en-US" sz="1400" b="0" i="0" u="none" strike="noStrike" dirty="0">
                          <a:solidFill>
                            <a:srgbClr val="000000"/>
                          </a:solidFill>
                          <a:effectLst/>
                          <a:latin typeface="Meiryo UI" panose="020B0604030504040204" pitchFamily="50" charset="-128"/>
                          <a:ea typeface="Meiryo UI" panose="020B0604030504040204" pitchFamily="50" charset="-128"/>
                        </a:rPr>
                        <a:t>　　　・労働現場における従業員の熱中症対策</a:t>
                      </a:r>
                    </a:p>
                    <a:p>
                      <a:pPr marL="0" indent="0" algn="l" fontAlgn="t"/>
                      <a:r>
                        <a:rPr lang="ja-JP" altLang="en-US" sz="1400" b="0" i="0" u="none" strike="noStrike" dirty="0">
                          <a:solidFill>
                            <a:srgbClr val="000000"/>
                          </a:solidFill>
                          <a:effectLst/>
                          <a:latin typeface="Meiryo UI" panose="020B0604030504040204" pitchFamily="50" charset="-128"/>
                          <a:ea typeface="Meiryo UI" panose="020B0604030504040204" pitchFamily="50" charset="-128"/>
                        </a:rPr>
                        <a:t>　　　・水質改善や生態系調査のための活動</a:t>
                      </a:r>
                    </a:p>
                    <a:p>
                      <a:pPr marL="0" indent="0" algn="l" fontAlgn="t"/>
                      <a:r>
                        <a:rPr lang="ja-JP" altLang="en-US" sz="1400" b="0" i="0" u="none" strike="noStrike" dirty="0">
                          <a:solidFill>
                            <a:srgbClr val="000000"/>
                          </a:solidFill>
                          <a:effectLst/>
                          <a:latin typeface="Meiryo UI" panose="020B0604030504040204" pitchFamily="50" charset="-128"/>
                          <a:ea typeface="Meiryo UI" panose="020B0604030504040204" pitchFamily="50" charset="-128"/>
                        </a:rPr>
                        <a:t>　　　・猛暑や暖冬に適応した農作物の生産手法や品種改良</a:t>
                      </a:r>
                    </a:p>
                  </a:txBody>
                  <a:tcPr marL="72000" marR="72000" marT="36000" marB="7200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66FFFF"/>
                    </a:solidFill>
                  </a:tcPr>
                </a:tc>
                <a:extLst>
                  <a:ext uri="{0D108BD9-81ED-4DB2-BD59-A6C34878D82A}">
                    <a16:rowId xmlns:a16="http://schemas.microsoft.com/office/drawing/2014/main" val="3032320681"/>
                  </a:ext>
                </a:extLst>
              </a:tr>
              <a:tr h="864096">
                <a:tc vMerge="1">
                  <a:txBody>
                    <a:bodyPr/>
                    <a:lstStyle/>
                    <a:p>
                      <a:endParaRPr kumimoji="1" lang="ja-JP" altLang="en-US"/>
                    </a:p>
                  </a:txBody>
                  <a:tcPr/>
                </a:tc>
                <a:tc>
                  <a:txBody>
                    <a:bodyPr/>
                    <a:lstStyle/>
                    <a:p>
                      <a:pPr algn="l" fontAlgn="t"/>
                      <a:r>
                        <a:rPr lang="en-US" altLang="ja-JP" sz="1400" b="0" i="0" u="none" strike="noStrike" dirty="0">
                          <a:solidFill>
                            <a:srgbClr val="000000"/>
                          </a:solidFill>
                          <a:effectLst/>
                          <a:latin typeface="Meiryo UI" panose="020B0604030504040204" pitchFamily="50" charset="-128"/>
                          <a:ea typeface="Meiryo UI" panose="020B0604030504040204" pitchFamily="50" charset="-128"/>
                        </a:rPr>
                        <a:t>【</a:t>
                      </a:r>
                      <a:r>
                        <a:rPr lang="ja-JP" altLang="en-US" sz="1400" b="0" i="0" u="none" strike="noStrike" dirty="0">
                          <a:solidFill>
                            <a:srgbClr val="000000"/>
                          </a:solidFill>
                          <a:effectLst/>
                          <a:latin typeface="Meiryo UI" panose="020B0604030504040204" pitchFamily="50" charset="-128"/>
                          <a:ea typeface="Meiryo UI" panose="020B0604030504040204" pitchFamily="50" charset="-128"/>
                        </a:rPr>
                        <a:t>補足</a:t>
                      </a:r>
                      <a:r>
                        <a:rPr lang="en-US" altLang="ja-JP" sz="1400" b="0" i="0" u="none" strike="noStrike" dirty="0">
                          <a:solidFill>
                            <a:srgbClr val="000000"/>
                          </a:solidFill>
                          <a:effectLst/>
                          <a:latin typeface="Meiryo UI" panose="020B0604030504040204" pitchFamily="50" charset="-128"/>
                          <a:ea typeface="Meiryo UI" panose="020B0604030504040204" pitchFamily="50" charset="-128"/>
                        </a:rPr>
                        <a:t>】</a:t>
                      </a:r>
                      <a:r>
                        <a:rPr lang="ja-JP" altLang="en-US" sz="1400" b="0" i="0" u="none" strike="noStrike" dirty="0">
                          <a:solidFill>
                            <a:schemeClr val="tx1"/>
                          </a:solidFill>
                          <a:effectLst/>
                          <a:latin typeface="Meiryo UI" panose="020B0604030504040204" pitchFamily="50" charset="-128"/>
                          <a:ea typeface="Meiryo UI" panose="020B0604030504040204" pitchFamily="50" charset="-128"/>
                        </a:rPr>
                        <a:t>適応の取組みについて、適切に運用出来ていることを、記録等により確認してください。</a:t>
                      </a:r>
                      <a:endParaRPr lang="en-US" altLang="ja-JP" sz="1400" b="0" i="0" u="none" strike="noStrike" dirty="0">
                        <a:solidFill>
                          <a:schemeClr val="tx1"/>
                        </a:solidFill>
                        <a:effectLst/>
                        <a:latin typeface="Meiryo UI" panose="020B0604030504040204" pitchFamily="50" charset="-128"/>
                        <a:ea typeface="Meiryo UI" panose="020B0604030504040204" pitchFamily="50" charset="-128"/>
                      </a:endParaRPr>
                    </a:p>
                    <a:p>
                      <a:pPr algn="l" fontAlgn="t"/>
                      <a:r>
                        <a:rPr lang="ja-JP" altLang="en-US" sz="1400" b="0" i="0" u="none" strike="noStrike" dirty="0">
                          <a:solidFill>
                            <a:schemeClr val="tx1"/>
                          </a:solidFill>
                          <a:effectLst/>
                          <a:latin typeface="Meiryo UI" panose="020B0604030504040204" pitchFamily="50" charset="-128"/>
                          <a:ea typeface="Meiryo UI" panose="020B0604030504040204" pitchFamily="50" charset="-128"/>
                        </a:rPr>
                        <a:t>なお、適応の取組みは広範にわたることから、防災や健康面への取り組みについても含まれます。</a:t>
                      </a:r>
                    </a:p>
                  </a:txBody>
                  <a:tcPr marL="72000" marR="72000" marT="72000" marB="7200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318041403"/>
                  </a:ext>
                </a:extLst>
              </a:tr>
            </a:tbl>
          </a:graphicData>
        </a:graphic>
      </p:graphicFrame>
      <p:sp>
        <p:nvSpPr>
          <p:cNvPr id="6" name="テキスト ボックス 5">
            <a:extLst>
              <a:ext uri="{FF2B5EF4-FFF2-40B4-BE49-F238E27FC236}">
                <a16:creationId xmlns:a16="http://schemas.microsoft.com/office/drawing/2014/main" id="{CA3D16B0-EE58-474A-A65C-BAC30042003D}"/>
              </a:ext>
            </a:extLst>
          </p:cNvPr>
          <p:cNvSpPr txBox="1"/>
          <p:nvPr/>
        </p:nvSpPr>
        <p:spPr>
          <a:xfrm>
            <a:off x="15211" y="0"/>
            <a:ext cx="4572000" cy="368947"/>
          </a:xfrm>
          <a:prstGeom prst="rect">
            <a:avLst/>
          </a:prstGeom>
          <a:noFill/>
        </p:spPr>
        <p:txBody>
          <a:bodyPr wrap="square">
            <a:spAutoFit/>
          </a:bodyPr>
          <a:lstStyle/>
          <a:p>
            <a:pPr>
              <a:lnSpc>
                <a:spcPts val="2400"/>
              </a:lnSpc>
            </a:pPr>
            <a:r>
              <a:rPr lang="ja-JP" altLang="en-US" sz="18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４　重点対策の指定</a:t>
            </a:r>
          </a:p>
        </p:txBody>
      </p:sp>
      <p:sp>
        <p:nvSpPr>
          <p:cNvPr id="7" name="テキスト ボックス 6">
            <a:extLst>
              <a:ext uri="{FF2B5EF4-FFF2-40B4-BE49-F238E27FC236}">
                <a16:creationId xmlns:a16="http://schemas.microsoft.com/office/drawing/2014/main" id="{FF1D1D8F-0B3E-D92F-EF6B-593247C7031B}"/>
              </a:ext>
            </a:extLst>
          </p:cNvPr>
          <p:cNvSpPr txBox="1"/>
          <p:nvPr/>
        </p:nvSpPr>
        <p:spPr>
          <a:xfrm>
            <a:off x="581885" y="4225096"/>
            <a:ext cx="7488832" cy="461665"/>
          </a:xfrm>
          <a:prstGeom prst="rect">
            <a:avLst/>
          </a:prstGeom>
          <a:noFill/>
        </p:spPr>
        <p:txBody>
          <a:bodyPr wrap="square">
            <a:spAutoFit/>
          </a:bodyPr>
          <a:lstStyle/>
          <a:p>
            <a:r>
              <a:rPr lang="ja-JP" altLang="en-US" sz="1200" dirty="0">
                <a:latin typeface="Meiryo UI" panose="020B0604030504040204" pitchFamily="50" charset="-128"/>
                <a:ea typeface="Meiryo UI" panose="020B0604030504040204" pitchFamily="50" charset="-128"/>
              </a:rPr>
              <a:t>参考：気候変動適応情報プラットフォーム（</a:t>
            </a:r>
            <a:r>
              <a:rPr lang="en-US" altLang="ja-JP" sz="1200" dirty="0">
                <a:latin typeface="Meiryo UI" panose="020B0604030504040204" pitchFamily="50" charset="-128"/>
                <a:ea typeface="Meiryo UI" panose="020B0604030504040204" pitchFamily="50" charset="-128"/>
              </a:rPr>
              <a:t>A-PLAT</a:t>
            </a:r>
            <a:r>
              <a:rPr lang="ja-JP" altLang="en-US" sz="1200" dirty="0">
                <a:latin typeface="Meiryo UI" panose="020B0604030504040204" pitchFamily="50" charset="-128"/>
                <a:ea typeface="Meiryo UI" panose="020B0604030504040204" pitchFamily="50" charset="-128"/>
              </a:rPr>
              <a:t>）には事業者による適応に関する取組事例が紹介されている。</a:t>
            </a:r>
          </a:p>
          <a:p>
            <a:r>
              <a:rPr lang="ja-JP" altLang="en-US" sz="1200" dirty="0">
                <a:latin typeface="Meiryo UI" panose="020B0604030504040204" pitchFamily="50" charset="-128"/>
                <a:ea typeface="Meiryo UI" panose="020B0604030504040204" pitchFamily="50" charset="-128"/>
              </a:rPr>
              <a:t>（</a:t>
            </a:r>
            <a:r>
              <a:rPr lang="en-US" altLang="ja-JP" sz="1200" dirty="0">
                <a:latin typeface="Meiryo UI" panose="020B0604030504040204" pitchFamily="50" charset="-128"/>
                <a:ea typeface="Meiryo UI" panose="020B0604030504040204" pitchFamily="50" charset="-128"/>
              </a:rPr>
              <a:t>https://adaptation-platform.nies.go.jp/private_sector/index.html</a:t>
            </a:r>
            <a:r>
              <a:rPr lang="ja-JP" altLang="en-US" sz="1200" dirty="0">
                <a:latin typeface="Meiryo UI" panose="020B0604030504040204" pitchFamily="50" charset="-128"/>
                <a:ea typeface="Meiryo UI" panose="020B0604030504040204" pitchFamily="50" charset="-128"/>
              </a:rPr>
              <a:t>）</a:t>
            </a:r>
          </a:p>
        </p:txBody>
      </p:sp>
    </p:spTree>
    <p:extLst>
      <p:ext uri="{BB962C8B-B14F-4D97-AF65-F5344CB8AC3E}">
        <p14:creationId xmlns:p14="http://schemas.microsoft.com/office/powerpoint/2010/main" val="289251432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スライド番号プレースホルダー 5"/>
          <p:cNvSpPr txBox="1">
            <a:spLocks/>
          </p:cNvSpPr>
          <p:nvPr/>
        </p:nvSpPr>
        <p:spPr>
          <a:xfrm>
            <a:off x="8041704" y="18288"/>
            <a:ext cx="1066800" cy="329184"/>
          </a:xfrm>
          <a:prstGeom prst="rect">
            <a:avLst/>
          </a:prstGeom>
        </p:spPr>
        <p:txBody>
          <a:bodyPr vert="horz" lIns="91440" tIns="45720" rIns="91440" bIns="45720" rtlCol="0" anchor="ctr"/>
          <a:lstStyle>
            <a:defPPr>
              <a:defRPr lang="ja-JP"/>
            </a:defPPr>
            <a:lvl1pPr marL="0" algn="r" defTabSz="914400" rtl="0" eaLnBrk="1" latinLnBrk="0" hangingPunct="1">
              <a:defRPr kumimoji="1" sz="1600" b="1" kern="1200">
                <a:solidFill>
                  <a:srgbClr val="FFFFFF"/>
                </a:solidFill>
                <a:latin typeface="メイリオ" panose="020B0604030504040204" pitchFamily="50" charset="-128"/>
                <a:ea typeface="メイリオ" panose="020B0604030504040204" pitchFamily="50" charset="-128"/>
                <a:cs typeface="メイリオ" panose="020B0604030504040204" pitchFamily="50"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F0DA1747-7AE3-4485-B1CC-5CDDF653E874}" type="slidenum">
              <a:rPr lang="ja-JP" altLang="en-US" smtClean="0"/>
              <a:pPr/>
              <a:t>26</a:t>
            </a:fld>
            <a:endParaRPr lang="ja-JP" altLang="en-US" dirty="0"/>
          </a:p>
        </p:txBody>
      </p:sp>
      <p:sp>
        <p:nvSpPr>
          <p:cNvPr id="15" name="テキスト ボックス 14"/>
          <p:cNvSpPr txBox="1"/>
          <p:nvPr/>
        </p:nvSpPr>
        <p:spPr>
          <a:xfrm>
            <a:off x="0" y="0"/>
            <a:ext cx="7058147" cy="344128"/>
          </a:xfrm>
          <a:prstGeom prst="rect">
            <a:avLst/>
          </a:prstGeom>
          <a:noFill/>
        </p:spPr>
        <p:txBody>
          <a:bodyPr wrap="square" tIns="36000" bIns="0" rtlCol="0">
            <a:spAutoFit/>
          </a:bodyPr>
          <a:lstStyle/>
          <a:p>
            <a:pPr>
              <a:lnSpc>
                <a:spcPts val="2400"/>
              </a:lnSpc>
            </a:pPr>
            <a:r>
              <a:rPr lang="ja-JP" altLang="en-US" sz="20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４　重点対策の指定</a:t>
            </a:r>
          </a:p>
        </p:txBody>
      </p:sp>
      <p:sp>
        <p:nvSpPr>
          <p:cNvPr id="18" name="正方形/長方形 17">
            <a:extLst>
              <a:ext uri="{FF2B5EF4-FFF2-40B4-BE49-F238E27FC236}">
                <a16:creationId xmlns:a16="http://schemas.microsoft.com/office/drawing/2014/main" id="{6DED0BA5-282D-4265-BD44-7AD840D682C4}"/>
              </a:ext>
            </a:extLst>
          </p:cNvPr>
          <p:cNvSpPr/>
          <p:nvPr/>
        </p:nvSpPr>
        <p:spPr>
          <a:xfrm>
            <a:off x="174845" y="497352"/>
            <a:ext cx="5981331" cy="369332"/>
          </a:xfrm>
          <a:prstGeom prst="rect">
            <a:avLst/>
          </a:prstGeom>
        </p:spPr>
        <p:txBody>
          <a:bodyPr wrap="square">
            <a:spAutoFit/>
          </a:bodyPr>
          <a:lstStyle/>
          <a:p>
            <a:pPr lvl="0" eaLnBrk="0" fontAlgn="base" hangingPunct="0">
              <a:spcBef>
                <a:spcPct val="0"/>
              </a:spcBef>
              <a:spcAft>
                <a:spcPct val="0"/>
              </a:spcAft>
            </a:pPr>
            <a:r>
              <a:rPr kumimoji="0" lang="ja-JP" altLang="en-US" dirty="0">
                <a:latin typeface="Meiryo UI" panose="020B0604030504040204" pitchFamily="50" charset="-128"/>
                <a:ea typeface="Meiryo UI" panose="020B0604030504040204" pitchFamily="50" charset="-128"/>
                <a:cs typeface="Times New Roman" panose="02020603050405020304" pitchFamily="18" charset="0"/>
              </a:rPr>
              <a:t>〇重点対策（加点項目）の実施状況</a:t>
            </a:r>
            <a:endParaRPr kumimoji="0" lang="en-US" altLang="ja-JP" dirty="0">
              <a:latin typeface="Meiryo UI" panose="020B0604030504040204" pitchFamily="50" charset="-128"/>
              <a:ea typeface="Meiryo UI" panose="020B0604030504040204" pitchFamily="50" charset="-128"/>
              <a:cs typeface="Times New Roman" panose="02020603050405020304" pitchFamily="18" charset="0"/>
            </a:endParaRPr>
          </a:p>
        </p:txBody>
      </p:sp>
      <p:graphicFrame>
        <p:nvGraphicFramePr>
          <p:cNvPr id="3" name="表 2"/>
          <p:cNvGraphicFramePr>
            <a:graphicFrameLocks noGrp="1"/>
          </p:cNvGraphicFramePr>
          <p:nvPr>
            <p:extLst>
              <p:ext uri="{D42A27DB-BD31-4B8C-83A1-F6EECF244321}">
                <p14:modId xmlns:p14="http://schemas.microsoft.com/office/powerpoint/2010/main" val="3866433816"/>
              </p:ext>
            </p:extLst>
          </p:nvPr>
        </p:nvGraphicFramePr>
        <p:xfrm>
          <a:off x="251520" y="1019908"/>
          <a:ext cx="8640960" cy="2913148"/>
        </p:xfrm>
        <a:graphic>
          <a:graphicData uri="http://schemas.openxmlformats.org/drawingml/2006/table">
            <a:tbl>
              <a:tblPr/>
              <a:tblGrid>
                <a:gridCol w="312720">
                  <a:extLst>
                    <a:ext uri="{9D8B030D-6E8A-4147-A177-3AD203B41FA5}">
                      <a16:colId xmlns:a16="http://schemas.microsoft.com/office/drawing/2014/main" val="2374595679"/>
                    </a:ext>
                  </a:extLst>
                </a:gridCol>
                <a:gridCol w="8328240">
                  <a:extLst>
                    <a:ext uri="{9D8B030D-6E8A-4147-A177-3AD203B41FA5}">
                      <a16:colId xmlns:a16="http://schemas.microsoft.com/office/drawing/2014/main" val="653207297"/>
                    </a:ext>
                  </a:extLst>
                </a:gridCol>
              </a:tblGrid>
              <a:tr h="261851">
                <a:tc gridSpan="2">
                  <a:txBody>
                    <a:bodyPr/>
                    <a:lstStyle/>
                    <a:p>
                      <a:pPr algn="l" fontAlgn="ctr"/>
                      <a:r>
                        <a:rPr lang="ja-JP" altLang="en-US" sz="1400" b="0" i="0" u="none" strike="noStrike" dirty="0">
                          <a:solidFill>
                            <a:srgbClr val="000000"/>
                          </a:solidFill>
                          <a:effectLst/>
                          <a:latin typeface="Meiryo UI" panose="020B0604030504040204" pitchFamily="50" charset="-128"/>
                          <a:ea typeface="Meiryo UI" panose="020B0604030504040204" pitchFamily="50" charset="-128"/>
                        </a:rPr>
                        <a:t>１　サプライチェーン全体での脱炭素化の取組み</a:t>
                      </a:r>
                    </a:p>
                  </a:txBody>
                  <a:tcPr marL="108000" marR="0" marT="36000" marB="36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F0"/>
                    </a:solidFill>
                  </a:tcPr>
                </a:tc>
                <a:tc hMerge="1">
                  <a:txBody>
                    <a:bodyPr/>
                    <a:lstStyle/>
                    <a:p>
                      <a:endParaRPr kumimoji="1" lang="ja-JP" altLang="en-US"/>
                    </a:p>
                  </a:txBody>
                  <a:tcPr/>
                </a:tc>
                <a:extLst>
                  <a:ext uri="{0D108BD9-81ED-4DB2-BD59-A6C34878D82A}">
                    <a16:rowId xmlns:a16="http://schemas.microsoft.com/office/drawing/2014/main" val="2426788964"/>
                  </a:ext>
                </a:extLst>
              </a:tr>
              <a:tr h="818269">
                <a:tc>
                  <a:txBody>
                    <a:bodyPr/>
                    <a:lstStyle/>
                    <a:p>
                      <a:pPr algn="ctr" fontAlgn="ctr"/>
                      <a:r>
                        <a:rPr lang="ja-JP" altLang="en-US" sz="1400" b="0" i="0" u="none" strike="noStrike">
                          <a:solidFill>
                            <a:srgbClr val="000000"/>
                          </a:solidFill>
                          <a:effectLst/>
                          <a:latin typeface="Meiryo UI" panose="020B0604030504040204" pitchFamily="50" charset="-128"/>
                          <a:ea typeface="Meiryo UI" panose="020B0604030504040204" pitchFamily="50" charset="-128"/>
                        </a:rPr>
                        <a:t>解説</a:t>
                      </a:r>
                    </a:p>
                  </a:txBody>
                  <a:tcPr marL="9352" marR="9352" marT="9352" marB="0" vert="eaVert"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ja-JP" altLang="en-US" sz="1400" b="0" i="0" u="none" strike="noStrike" dirty="0">
                          <a:solidFill>
                            <a:srgbClr val="000000"/>
                          </a:solidFill>
                          <a:effectLst/>
                          <a:latin typeface="Meiryo UI" panose="020B0604030504040204" pitchFamily="50" charset="-128"/>
                          <a:ea typeface="Meiryo UI" panose="020B0604030504040204" pitchFamily="50" charset="-128"/>
                        </a:rPr>
                        <a:t>　自社における温室効果ガスの排出の量の削減だけではなく、原材料調達や流通など事業活動における一連の過程全体から発生する温室効果ガス排出量を把握し、サプライチェーン全体で削減対策を講じることが重要です。</a:t>
                      </a:r>
                    </a:p>
                  </a:txBody>
                  <a:tcPr marL="36000" marR="36000" marT="36000" marB="3600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93189785"/>
                  </a:ext>
                </a:extLst>
              </a:tr>
              <a:tr h="288032">
                <a:tc rowSpan="6">
                  <a:txBody>
                    <a:bodyPr/>
                    <a:lstStyle/>
                    <a:p>
                      <a:pPr algn="ctr" fontAlgn="ctr"/>
                      <a:r>
                        <a:rPr lang="ja-JP" altLang="en-US" sz="1400" b="0" i="0" u="none" strike="noStrike" dirty="0">
                          <a:solidFill>
                            <a:srgbClr val="000000"/>
                          </a:solidFill>
                          <a:effectLst/>
                          <a:latin typeface="Meiryo UI" panose="020B0604030504040204" pitchFamily="50" charset="-128"/>
                          <a:ea typeface="Meiryo UI" panose="020B0604030504040204" pitchFamily="50" charset="-128"/>
                        </a:rPr>
                        <a:t>判断基準</a:t>
                      </a:r>
                    </a:p>
                  </a:txBody>
                  <a:tcPr marL="9352" marR="9352" marT="9352" marB="0" vert="eaVert"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ja-JP" altLang="en-US" sz="1400" b="0" i="0" u="none" strike="noStrike" dirty="0">
                          <a:solidFill>
                            <a:srgbClr val="000000"/>
                          </a:solidFill>
                          <a:effectLst/>
                          <a:latin typeface="Meiryo UI" panose="020B0604030504040204" pitchFamily="50" charset="-128"/>
                          <a:ea typeface="Meiryo UI" panose="020B0604030504040204" pitchFamily="50" charset="-128"/>
                        </a:rPr>
                        <a:t>①　サプライチェーン全体で排出量を把握していますか。</a:t>
                      </a:r>
                    </a:p>
                  </a:txBody>
                  <a:tcPr marL="72000" marR="72000" marT="36000" marB="3600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66FFFF"/>
                    </a:solidFill>
                  </a:tcPr>
                </a:tc>
                <a:extLst>
                  <a:ext uri="{0D108BD9-81ED-4DB2-BD59-A6C34878D82A}">
                    <a16:rowId xmlns:a16="http://schemas.microsoft.com/office/drawing/2014/main" val="324212448"/>
                  </a:ext>
                </a:extLst>
              </a:tr>
              <a:tr h="288032">
                <a:tc vMerge="1">
                  <a:txBody>
                    <a:bodyPr/>
                    <a:lstStyle/>
                    <a:p>
                      <a:endParaRPr kumimoji="1" lang="ja-JP" altLang="en-US"/>
                    </a:p>
                  </a:txBody>
                  <a:tcPr/>
                </a:tc>
                <a:tc>
                  <a:txBody>
                    <a:bodyPr/>
                    <a:lstStyle/>
                    <a:p>
                      <a:pPr algn="l" fontAlgn="t"/>
                      <a:r>
                        <a:rPr lang="en-US" altLang="ja-JP" sz="1400" b="0" i="0" u="none" strike="noStrike" dirty="0">
                          <a:solidFill>
                            <a:srgbClr val="000000"/>
                          </a:solidFill>
                          <a:effectLst/>
                          <a:latin typeface="Meiryo UI" panose="020B0604030504040204" pitchFamily="50" charset="-128"/>
                          <a:ea typeface="Meiryo UI" panose="020B0604030504040204" pitchFamily="50" charset="-128"/>
                        </a:rPr>
                        <a:t>【</a:t>
                      </a:r>
                      <a:r>
                        <a:rPr lang="ja-JP" altLang="en-US" sz="1400" b="0" i="0" u="none" strike="noStrike" dirty="0">
                          <a:solidFill>
                            <a:srgbClr val="000000"/>
                          </a:solidFill>
                          <a:effectLst/>
                          <a:latin typeface="Meiryo UI" panose="020B0604030504040204" pitchFamily="50" charset="-128"/>
                          <a:ea typeface="Meiryo UI" panose="020B0604030504040204" pitchFamily="50" charset="-128"/>
                        </a:rPr>
                        <a:t>補足</a:t>
                      </a:r>
                      <a:r>
                        <a:rPr lang="en-US" altLang="ja-JP" sz="1400" b="0" i="0" u="none" strike="noStrike" dirty="0">
                          <a:solidFill>
                            <a:srgbClr val="000000"/>
                          </a:solidFill>
                          <a:effectLst/>
                          <a:latin typeface="Meiryo UI" panose="020B0604030504040204" pitchFamily="50" charset="-128"/>
                          <a:ea typeface="Meiryo UI" panose="020B0604030504040204" pitchFamily="50" charset="-128"/>
                        </a:rPr>
                        <a:t>】</a:t>
                      </a:r>
                      <a:r>
                        <a:rPr lang="ja-JP" altLang="en-US" sz="1400" b="0" i="0" u="none" strike="noStrike" dirty="0">
                          <a:solidFill>
                            <a:srgbClr val="000000"/>
                          </a:solidFill>
                          <a:effectLst/>
                          <a:latin typeface="Meiryo UI" panose="020B0604030504040204" pitchFamily="50" charset="-128"/>
                          <a:ea typeface="Meiryo UI" panose="020B0604030504040204" pitchFamily="50" charset="-128"/>
                        </a:rPr>
                        <a:t>上記の排出量の集約表などが作成されていることを確認</a:t>
                      </a:r>
                      <a:r>
                        <a:rPr lang="ja-JP" altLang="en-US" sz="1400" b="0" i="0" u="none" strike="noStrike" dirty="0">
                          <a:solidFill>
                            <a:schemeClr val="tx1"/>
                          </a:solidFill>
                          <a:effectLst/>
                          <a:latin typeface="Meiryo UI" panose="020B0604030504040204" pitchFamily="50" charset="-128"/>
                          <a:ea typeface="Meiryo UI" panose="020B0604030504040204" pitchFamily="50" charset="-128"/>
                        </a:rPr>
                        <a:t>してください。</a:t>
                      </a:r>
                    </a:p>
                  </a:txBody>
                  <a:tcPr marL="72000" marR="72000" marT="36000" marB="3600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808409569"/>
                  </a:ext>
                </a:extLst>
              </a:tr>
              <a:tr h="288032">
                <a:tc vMerge="1">
                  <a:txBody>
                    <a:bodyPr/>
                    <a:lstStyle/>
                    <a:p>
                      <a:endParaRPr kumimoji="1" lang="ja-JP" altLang="en-US"/>
                    </a:p>
                  </a:txBody>
                  <a:tcPr/>
                </a:tc>
                <a:tc>
                  <a:txBody>
                    <a:bodyPr/>
                    <a:lstStyle/>
                    <a:p>
                      <a:pPr algn="l" fontAlgn="t"/>
                      <a:r>
                        <a:rPr lang="ja-JP" altLang="en-US" sz="1400" b="0" i="0" u="none" strike="noStrike" dirty="0">
                          <a:solidFill>
                            <a:srgbClr val="000000"/>
                          </a:solidFill>
                          <a:effectLst/>
                          <a:latin typeface="Meiryo UI" panose="020B0604030504040204" pitchFamily="50" charset="-128"/>
                          <a:ea typeface="Meiryo UI" panose="020B0604030504040204" pitchFamily="50" charset="-128"/>
                        </a:rPr>
                        <a:t>②　主要なサプライヤーに対して、排出削減に関する対話を行っていますか。</a:t>
                      </a:r>
                    </a:p>
                  </a:txBody>
                  <a:tcPr marL="72000" marR="72000" marT="36000" marB="3600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66FFFF"/>
                    </a:solidFill>
                  </a:tcPr>
                </a:tc>
                <a:extLst>
                  <a:ext uri="{0D108BD9-81ED-4DB2-BD59-A6C34878D82A}">
                    <a16:rowId xmlns:a16="http://schemas.microsoft.com/office/drawing/2014/main" val="2071835778"/>
                  </a:ext>
                </a:extLst>
              </a:tr>
              <a:tr h="288032">
                <a:tc vMerge="1">
                  <a:txBody>
                    <a:bodyPr/>
                    <a:lstStyle/>
                    <a:p>
                      <a:endParaRPr kumimoji="1" lang="ja-JP" altLang="en-US"/>
                    </a:p>
                  </a:txBody>
                  <a:tcPr/>
                </a:tc>
                <a:tc>
                  <a:txBody>
                    <a:bodyPr/>
                    <a:lstStyle/>
                    <a:p>
                      <a:pPr algn="l" fontAlgn="t"/>
                      <a:r>
                        <a:rPr lang="en-US" altLang="ja-JP" sz="1400" b="0" i="0" u="none" strike="noStrike" dirty="0">
                          <a:solidFill>
                            <a:srgbClr val="000000"/>
                          </a:solidFill>
                          <a:effectLst/>
                          <a:latin typeface="Meiryo UI" panose="020B0604030504040204" pitchFamily="50" charset="-128"/>
                          <a:ea typeface="Meiryo UI" panose="020B0604030504040204" pitchFamily="50" charset="-128"/>
                        </a:rPr>
                        <a:t>【</a:t>
                      </a:r>
                      <a:r>
                        <a:rPr lang="ja-JP" altLang="en-US" sz="1400" b="0" i="0" u="none" strike="noStrike" dirty="0">
                          <a:solidFill>
                            <a:srgbClr val="000000"/>
                          </a:solidFill>
                          <a:effectLst/>
                          <a:latin typeface="Meiryo UI" panose="020B0604030504040204" pitchFamily="50" charset="-128"/>
                          <a:ea typeface="Meiryo UI" panose="020B0604030504040204" pitchFamily="50" charset="-128"/>
                        </a:rPr>
                        <a:t>補足</a:t>
                      </a:r>
                      <a:r>
                        <a:rPr lang="en-US" altLang="ja-JP" sz="1400" b="0" i="0" u="none" strike="noStrike" dirty="0">
                          <a:solidFill>
                            <a:srgbClr val="000000"/>
                          </a:solidFill>
                          <a:effectLst/>
                          <a:latin typeface="Meiryo UI" panose="020B0604030504040204" pitchFamily="50" charset="-128"/>
                          <a:ea typeface="Meiryo UI" panose="020B0604030504040204" pitchFamily="50" charset="-128"/>
                        </a:rPr>
                        <a:t>】</a:t>
                      </a:r>
                      <a:r>
                        <a:rPr lang="ja-JP" altLang="en-US" sz="1400" b="0" i="0" u="none" strike="noStrike" dirty="0">
                          <a:solidFill>
                            <a:srgbClr val="000000"/>
                          </a:solidFill>
                          <a:effectLst/>
                          <a:latin typeface="Meiryo UI" panose="020B0604030504040204" pitchFamily="50" charset="-128"/>
                          <a:ea typeface="Meiryo UI" panose="020B0604030504040204" pitchFamily="50" charset="-128"/>
                        </a:rPr>
                        <a:t>説明資料及び議事録などの書類が</a:t>
                      </a:r>
                      <a:r>
                        <a:rPr lang="ja-JP" altLang="en-US" sz="1400" b="0" i="0" u="none" strike="noStrike" dirty="0">
                          <a:solidFill>
                            <a:schemeClr val="tx1"/>
                          </a:solidFill>
                          <a:effectLst/>
                          <a:latin typeface="Meiryo UI" panose="020B0604030504040204" pitchFamily="50" charset="-128"/>
                          <a:ea typeface="Meiryo UI" panose="020B0604030504040204" pitchFamily="50" charset="-128"/>
                        </a:rPr>
                        <a:t>作成</a:t>
                      </a:r>
                      <a:r>
                        <a:rPr lang="ja-JP" altLang="en-US" sz="1400" b="0" i="0" u="none" strike="noStrike" dirty="0">
                          <a:solidFill>
                            <a:srgbClr val="000000"/>
                          </a:solidFill>
                          <a:effectLst/>
                          <a:latin typeface="Meiryo UI" panose="020B0604030504040204" pitchFamily="50" charset="-128"/>
                          <a:ea typeface="Meiryo UI" panose="020B0604030504040204" pitchFamily="50" charset="-128"/>
                        </a:rPr>
                        <a:t>されていることを</a:t>
                      </a:r>
                      <a:r>
                        <a:rPr lang="ja-JP" altLang="en-US" sz="1400" b="0" i="0" u="none" strike="noStrike" dirty="0">
                          <a:solidFill>
                            <a:schemeClr val="tx1"/>
                          </a:solidFill>
                          <a:effectLst/>
                          <a:latin typeface="Meiryo UI" panose="020B0604030504040204" pitchFamily="50" charset="-128"/>
                          <a:ea typeface="Meiryo UI" panose="020B0604030504040204" pitchFamily="50" charset="-128"/>
                        </a:rPr>
                        <a:t>確認してください。</a:t>
                      </a:r>
                    </a:p>
                  </a:txBody>
                  <a:tcPr marL="72000" marR="72000" marT="36000" marB="3600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762437136"/>
                  </a:ext>
                </a:extLst>
              </a:tr>
              <a:tr h="0">
                <a:tc vMerge="1">
                  <a:txBody>
                    <a:bodyPr/>
                    <a:lstStyle/>
                    <a:p>
                      <a:endParaRPr kumimoji="1" lang="ja-JP" altLang="en-US"/>
                    </a:p>
                  </a:txBody>
                  <a:tcPr/>
                </a:tc>
                <a:tc>
                  <a:txBody>
                    <a:bodyPr/>
                    <a:lstStyle/>
                    <a:p>
                      <a:pPr algn="l" fontAlgn="t"/>
                      <a:r>
                        <a:rPr lang="ja-JP" altLang="en-US" sz="1400" b="0" i="0" u="none" strike="noStrike" dirty="0">
                          <a:solidFill>
                            <a:srgbClr val="000000"/>
                          </a:solidFill>
                          <a:effectLst/>
                          <a:latin typeface="Meiryo UI" panose="020B0604030504040204" pitchFamily="50" charset="-128"/>
                          <a:ea typeface="Meiryo UI" panose="020B0604030504040204" pitchFamily="50" charset="-128"/>
                        </a:rPr>
                        <a:t>③　サプライチェーン全体で排出量の削減目標をたてていますか。</a:t>
                      </a:r>
                    </a:p>
                  </a:txBody>
                  <a:tcPr marL="72000" marR="72000" marT="36000" marB="3600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66FFFF"/>
                    </a:solidFill>
                  </a:tcPr>
                </a:tc>
                <a:extLst>
                  <a:ext uri="{0D108BD9-81ED-4DB2-BD59-A6C34878D82A}">
                    <a16:rowId xmlns:a16="http://schemas.microsoft.com/office/drawing/2014/main" val="2961423295"/>
                  </a:ext>
                </a:extLst>
              </a:tr>
              <a:tr h="372031">
                <a:tc vMerge="1">
                  <a:txBody>
                    <a:bodyPr/>
                    <a:lstStyle/>
                    <a:p>
                      <a:endParaRPr kumimoji="1" lang="ja-JP" altLang="en-US"/>
                    </a:p>
                  </a:txBody>
                  <a:tcPr/>
                </a:tc>
                <a:tc>
                  <a:txBody>
                    <a:bodyPr/>
                    <a:lstStyle/>
                    <a:p>
                      <a:pPr algn="l" fontAlgn="t"/>
                      <a:r>
                        <a:rPr lang="en-US" altLang="ja-JP" sz="1400" b="0" i="0" u="none" strike="noStrike" dirty="0">
                          <a:solidFill>
                            <a:srgbClr val="000000"/>
                          </a:solidFill>
                          <a:effectLst/>
                          <a:latin typeface="Meiryo UI" panose="020B0604030504040204" pitchFamily="50" charset="-128"/>
                          <a:ea typeface="Meiryo UI" panose="020B0604030504040204" pitchFamily="50" charset="-128"/>
                        </a:rPr>
                        <a:t>【</a:t>
                      </a:r>
                      <a:r>
                        <a:rPr lang="ja-JP" altLang="en-US" sz="1400" b="0" i="0" u="none" strike="noStrike" dirty="0">
                          <a:solidFill>
                            <a:srgbClr val="000000"/>
                          </a:solidFill>
                          <a:effectLst/>
                          <a:latin typeface="Meiryo UI" panose="020B0604030504040204" pitchFamily="50" charset="-128"/>
                          <a:ea typeface="Meiryo UI" panose="020B0604030504040204" pitchFamily="50" charset="-128"/>
                        </a:rPr>
                        <a:t>補足</a:t>
                      </a:r>
                      <a:r>
                        <a:rPr lang="en-US" altLang="ja-JP" sz="1400" b="0" i="0" u="none" strike="noStrike" dirty="0">
                          <a:solidFill>
                            <a:srgbClr val="000000"/>
                          </a:solidFill>
                          <a:effectLst/>
                          <a:latin typeface="Meiryo UI" panose="020B0604030504040204" pitchFamily="50" charset="-128"/>
                          <a:ea typeface="Meiryo UI" panose="020B0604030504040204" pitchFamily="50" charset="-128"/>
                        </a:rPr>
                        <a:t>】</a:t>
                      </a:r>
                      <a:r>
                        <a:rPr lang="ja-JP" altLang="en-US" sz="1400" b="0" i="0" u="none" strike="noStrike" dirty="0">
                          <a:solidFill>
                            <a:srgbClr val="000000"/>
                          </a:solidFill>
                          <a:effectLst/>
                          <a:latin typeface="Meiryo UI" panose="020B0604030504040204" pitchFamily="50" charset="-128"/>
                          <a:ea typeface="Meiryo UI" panose="020B0604030504040204" pitchFamily="50" charset="-128"/>
                        </a:rPr>
                        <a:t>上記の目標を示す計画書類などが作成されていることを確認</a:t>
                      </a:r>
                      <a:r>
                        <a:rPr lang="ja-JP" altLang="en-US" sz="1400" b="0" i="0" u="none" strike="noStrike" dirty="0">
                          <a:solidFill>
                            <a:schemeClr val="tx1"/>
                          </a:solidFill>
                          <a:effectLst/>
                          <a:latin typeface="Meiryo UI" panose="020B0604030504040204" pitchFamily="50" charset="-128"/>
                          <a:ea typeface="Meiryo UI" panose="020B0604030504040204" pitchFamily="50" charset="-128"/>
                        </a:rPr>
                        <a:t>してください。</a:t>
                      </a:r>
                    </a:p>
                  </a:txBody>
                  <a:tcPr marL="72000" marR="72000" marT="36000" marB="3600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575559757"/>
                  </a:ext>
                </a:extLst>
              </a:tr>
            </a:tbl>
          </a:graphicData>
        </a:graphic>
      </p:graphicFrame>
      <p:graphicFrame>
        <p:nvGraphicFramePr>
          <p:cNvPr id="5" name="表 4"/>
          <p:cNvGraphicFramePr>
            <a:graphicFrameLocks noGrp="1"/>
          </p:cNvGraphicFramePr>
          <p:nvPr>
            <p:extLst>
              <p:ext uri="{D42A27DB-BD31-4B8C-83A1-F6EECF244321}">
                <p14:modId xmlns:p14="http://schemas.microsoft.com/office/powerpoint/2010/main" val="1649468616"/>
              </p:ext>
            </p:extLst>
          </p:nvPr>
        </p:nvGraphicFramePr>
        <p:xfrm>
          <a:off x="251520" y="4149080"/>
          <a:ext cx="8640960" cy="2581153"/>
        </p:xfrm>
        <a:graphic>
          <a:graphicData uri="http://schemas.openxmlformats.org/drawingml/2006/table">
            <a:tbl>
              <a:tblPr/>
              <a:tblGrid>
                <a:gridCol w="306128">
                  <a:extLst>
                    <a:ext uri="{9D8B030D-6E8A-4147-A177-3AD203B41FA5}">
                      <a16:colId xmlns:a16="http://schemas.microsoft.com/office/drawing/2014/main" val="2012223143"/>
                    </a:ext>
                  </a:extLst>
                </a:gridCol>
                <a:gridCol w="8334832">
                  <a:extLst>
                    <a:ext uri="{9D8B030D-6E8A-4147-A177-3AD203B41FA5}">
                      <a16:colId xmlns:a16="http://schemas.microsoft.com/office/drawing/2014/main" val="1545543114"/>
                    </a:ext>
                  </a:extLst>
                </a:gridCol>
              </a:tblGrid>
              <a:tr h="261851">
                <a:tc gridSpan="2">
                  <a:txBody>
                    <a:bodyPr/>
                    <a:lstStyle/>
                    <a:p>
                      <a:pPr algn="l" fontAlgn="ctr"/>
                      <a:r>
                        <a:rPr lang="ja-JP" altLang="en-US" sz="1400" b="0" i="0" u="none" strike="noStrike" dirty="0">
                          <a:solidFill>
                            <a:srgbClr val="000000"/>
                          </a:solidFill>
                          <a:effectLst/>
                          <a:latin typeface="Meiryo UI" panose="020B0604030504040204" pitchFamily="50" charset="-128"/>
                          <a:ea typeface="Meiryo UI" panose="020B0604030504040204" pitchFamily="50" charset="-128"/>
                        </a:rPr>
                        <a:t>２　</a:t>
                      </a:r>
                      <a:r>
                        <a:rPr lang="en-US" altLang="ja-JP" sz="1400" b="0" i="0" u="none" strike="noStrike" dirty="0">
                          <a:solidFill>
                            <a:srgbClr val="000000"/>
                          </a:solidFill>
                          <a:effectLst/>
                          <a:latin typeface="Meiryo UI" panose="020B0604030504040204" pitchFamily="50" charset="-128"/>
                          <a:ea typeface="Meiryo UI" panose="020B0604030504040204" pitchFamily="50" charset="-128"/>
                        </a:rPr>
                        <a:t>ZEB</a:t>
                      </a:r>
                      <a:r>
                        <a:rPr lang="ja-JP" altLang="en-US" sz="1400" b="0" i="0" u="none" strike="noStrike" dirty="0">
                          <a:solidFill>
                            <a:srgbClr val="000000"/>
                          </a:solidFill>
                          <a:effectLst/>
                          <a:latin typeface="Meiryo UI" panose="020B0604030504040204" pitchFamily="50" charset="-128"/>
                          <a:ea typeface="Meiryo UI" panose="020B0604030504040204" pitchFamily="50" charset="-128"/>
                        </a:rPr>
                        <a:t>化の導入</a:t>
                      </a:r>
                    </a:p>
                  </a:txBody>
                  <a:tcPr marL="108000" marR="0" marT="36000" marB="36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F0"/>
                    </a:solidFill>
                  </a:tcPr>
                </a:tc>
                <a:tc hMerge="1">
                  <a:txBody>
                    <a:bodyPr/>
                    <a:lstStyle/>
                    <a:p>
                      <a:endParaRPr kumimoji="1" lang="ja-JP" altLang="en-US"/>
                    </a:p>
                  </a:txBody>
                  <a:tcPr/>
                </a:tc>
                <a:extLst>
                  <a:ext uri="{0D108BD9-81ED-4DB2-BD59-A6C34878D82A}">
                    <a16:rowId xmlns:a16="http://schemas.microsoft.com/office/drawing/2014/main" val="1523492764"/>
                  </a:ext>
                </a:extLst>
              </a:tr>
              <a:tr h="818269">
                <a:tc>
                  <a:txBody>
                    <a:bodyPr/>
                    <a:lstStyle/>
                    <a:p>
                      <a:pPr algn="ctr" fontAlgn="ctr"/>
                      <a:r>
                        <a:rPr lang="ja-JP" altLang="en-US" sz="1400" b="0" i="0" u="none" strike="noStrike">
                          <a:solidFill>
                            <a:srgbClr val="000000"/>
                          </a:solidFill>
                          <a:effectLst/>
                          <a:latin typeface="Meiryo UI" panose="020B0604030504040204" pitchFamily="50" charset="-128"/>
                          <a:ea typeface="Meiryo UI" panose="020B0604030504040204" pitchFamily="50" charset="-128"/>
                        </a:rPr>
                        <a:t>解説</a:t>
                      </a:r>
                    </a:p>
                  </a:txBody>
                  <a:tcPr marL="9352" marR="9352" marT="9352" marB="0" vert="eaVert"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ja-JP" altLang="en-US" sz="1400" b="0" i="0" u="none" strike="noStrike" dirty="0">
                          <a:solidFill>
                            <a:srgbClr val="000000"/>
                          </a:solidFill>
                          <a:effectLst/>
                          <a:latin typeface="Meiryo UI" panose="020B0604030504040204" pitchFamily="50" charset="-128"/>
                          <a:ea typeface="Meiryo UI" panose="020B0604030504040204" pitchFamily="50" charset="-128"/>
                        </a:rPr>
                        <a:t>　自然エネルギーの利用と高効率設備の導入により省エネを進めることで、年間で消費する建築物のエネルギー量を大幅に削減することが可能です。また、太陽光発電などによりエネルギーを創出（創エネ）し、快適な室内環境を実現しながらエネルギー収支「ゼロ」を目指すことも考えられます。</a:t>
                      </a:r>
                    </a:p>
                  </a:txBody>
                  <a:tcPr marL="36000" marR="36000" marT="36000" marB="3600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921674101"/>
                  </a:ext>
                </a:extLst>
              </a:tr>
              <a:tr h="552555">
                <a:tc rowSpan="2">
                  <a:txBody>
                    <a:bodyPr/>
                    <a:lstStyle/>
                    <a:p>
                      <a:pPr algn="ctr" fontAlgn="ctr"/>
                      <a:r>
                        <a:rPr lang="ja-JP" altLang="en-US" sz="1400" b="0" i="0" u="none" strike="noStrike" dirty="0">
                          <a:solidFill>
                            <a:srgbClr val="000000"/>
                          </a:solidFill>
                          <a:effectLst/>
                          <a:latin typeface="Meiryo UI" panose="020B0604030504040204" pitchFamily="50" charset="-128"/>
                          <a:ea typeface="Meiryo UI" panose="020B0604030504040204" pitchFamily="50" charset="-128"/>
                        </a:rPr>
                        <a:t>判断基準</a:t>
                      </a:r>
                    </a:p>
                  </a:txBody>
                  <a:tcPr marL="9352" marR="9352" marT="9352" marB="0" vert="eaVert"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ja-JP" altLang="en-US" sz="1400" b="0" i="0" u="none" strike="noStrike" dirty="0">
                          <a:solidFill>
                            <a:srgbClr val="000000"/>
                          </a:solidFill>
                          <a:effectLst/>
                          <a:latin typeface="Meiryo UI" panose="020B0604030504040204" pitchFamily="50" charset="-128"/>
                          <a:ea typeface="Meiryo UI" panose="020B0604030504040204" pitchFamily="50" charset="-128"/>
                        </a:rPr>
                        <a:t>①</a:t>
                      </a:r>
                      <a:r>
                        <a:rPr lang="ja-JP" altLang="en-US" sz="1400" b="0" i="0" u="none" strike="noStrike" dirty="0">
                          <a:solidFill>
                            <a:schemeClr val="tx1"/>
                          </a:solidFill>
                          <a:effectLst/>
                          <a:latin typeface="Meiryo UI" panose="020B0604030504040204" pitchFamily="50" charset="-128"/>
                          <a:ea typeface="Meiryo UI" panose="020B0604030504040204" pitchFamily="50" charset="-128"/>
                        </a:rPr>
                        <a:t>　新築・増改築する建築物の</a:t>
                      </a:r>
                      <a:r>
                        <a:rPr lang="en-US" altLang="ja-JP" sz="1400" b="0" i="0" u="none" strike="noStrike" dirty="0">
                          <a:solidFill>
                            <a:schemeClr val="tx1"/>
                          </a:solidFill>
                          <a:effectLst/>
                          <a:latin typeface="Meiryo UI" panose="020B0604030504040204" pitchFamily="50" charset="-128"/>
                          <a:ea typeface="Meiryo UI" panose="020B0604030504040204" pitchFamily="50" charset="-128"/>
                        </a:rPr>
                        <a:t>ZEB</a:t>
                      </a:r>
                      <a:r>
                        <a:rPr lang="ja-JP" altLang="en-US" sz="1400" b="0" i="0" u="none" strike="noStrike" dirty="0">
                          <a:solidFill>
                            <a:schemeClr val="tx1"/>
                          </a:solidFill>
                          <a:effectLst/>
                          <a:latin typeface="Meiryo UI" panose="020B0604030504040204" pitchFamily="50" charset="-128"/>
                          <a:ea typeface="Meiryo UI" panose="020B0604030504040204" pitchFamily="50" charset="-128"/>
                        </a:rPr>
                        <a:t>化、また</a:t>
                      </a:r>
                      <a:r>
                        <a:rPr lang="ja-JP" altLang="en-US" sz="1400" b="0" i="0" u="none" strike="noStrike" dirty="0">
                          <a:solidFill>
                            <a:srgbClr val="000000"/>
                          </a:solidFill>
                          <a:effectLst/>
                          <a:latin typeface="Meiryo UI" panose="020B0604030504040204" pitchFamily="50" charset="-128"/>
                          <a:ea typeface="Meiryo UI" panose="020B0604030504040204" pitchFamily="50" charset="-128"/>
                        </a:rPr>
                        <a:t>は、既存建築物について、</a:t>
                      </a:r>
                      <a:r>
                        <a:rPr lang="en-US" altLang="ja-JP" sz="1400" b="0" i="0" u="none" strike="noStrike" dirty="0">
                          <a:solidFill>
                            <a:srgbClr val="000000"/>
                          </a:solidFill>
                          <a:effectLst/>
                          <a:latin typeface="Meiryo UI" panose="020B0604030504040204" pitchFamily="50" charset="-128"/>
                          <a:ea typeface="Meiryo UI" panose="020B0604030504040204" pitchFamily="50" charset="-128"/>
                        </a:rPr>
                        <a:t>ZEB</a:t>
                      </a:r>
                      <a:r>
                        <a:rPr lang="ja-JP" altLang="en-US" sz="1400" b="0" i="0" u="none" strike="noStrike" dirty="0">
                          <a:solidFill>
                            <a:srgbClr val="000000"/>
                          </a:solidFill>
                          <a:effectLst/>
                          <a:latin typeface="Meiryo UI" panose="020B0604030504040204" pitchFamily="50" charset="-128"/>
                          <a:ea typeface="Meiryo UI" panose="020B0604030504040204" pitchFamily="50" charset="-128"/>
                        </a:rPr>
                        <a:t>化技術の導入もしくは</a:t>
                      </a:r>
                      <a:r>
                        <a:rPr lang="en-US" altLang="ja-JP" sz="1400" b="0" i="0" u="none" strike="noStrike" dirty="0">
                          <a:solidFill>
                            <a:srgbClr val="000000"/>
                          </a:solidFill>
                          <a:effectLst/>
                          <a:latin typeface="Meiryo UI" panose="020B0604030504040204" pitchFamily="50" charset="-128"/>
                          <a:ea typeface="Meiryo UI" panose="020B0604030504040204" pitchFamily="50" charset="-128"/>
                        </a:rPr>
                        <a:t>ZEB</a:t>
                      </a:r>
                      <a:r>
                        <a:rPr lang="ja-JP" altLang="en-US" sz="1400" b="0" i="0" u="none" strike="noStrike" dirty="0">
                          <a:solidFill>
                            <a:srgbClr val="000000"/>
                          </a:solidFill>
                          <a:effectLst/>
                          <a:latin typeface="Meiryo UI" panose="020B0604030504040204" pitchFamily="50" charset="-128"/>
                          <a:ea typeface="Meiryo UI" panose="020B0604030504040204" pitchFamily="50" charset="-128"/>
                        </a:rPr>
                        <a:t>化の可能性調査をしていますか。</a:t>
                      </a:r>
                      <a:br>
                        <a:rPr lang="ja-JP" altLang="en-US" sz="1400" b="0" i="0" u="none" strike="noStrike" dirty="0">
                          <a:solidFill>
                            <a:srgbClr val="000000"/>
                          </a:solidFill>
                          <a:effectLst/>
                          <a:latin typeface="Meiryo UI" panose="020B0604030504040204" pitchFamily="50" charset="-128"/>
                          <a:ea typeface="Meiryo UI" panose="020B0604030504040204" pitchFamily="50" charset="-128"/>
                        </a:rPr>
                      </a:br>
                      <a:r>
                        <a:rPr lang="ja-JP" altLang="en-US" sz="1400" b="0" i="0" u="none" strike="noStrike" dirty="0">
                          <a:solidFill>
                            <a:srgbClr val="000000"/>
                          </a:solidFill>
                          <a:effectLst/>
                          <a:latin typeface="Meiryo UI" panose="020B0604030504040204" pitchFamily="50" charset="-128"/>
                          <a:ea typeface="Meiryo UI" panose="020B0604030504040204" pitchFamily="50" charset="-128"/>
                        </a:rPr>
                        <a:t>　</a:t>
                      </a:r>
                      <a:r>
                        <a:rPr lang="en-US" altLang="ja-JP" sz="1400" b="0" i="0" u="none" strike="noStrike" dirty="0">
                          <a:solidFill>
                            <a:srgbClr val="000000"/>
                          </a:solidFill>
                          <a:effectLst/>
                          <a:latin typeface="Meiryo UI" panose="020B0604030504040204" pitchFamily="50" charset="-128"/>
                          <a:ea typeface="Meiryo UI" panose="020B0604030504040204" pitchFamily="50" charset="-128"/>
                        </a:rPr>
                        <a:t>※ZEB</a:t>
                      </a:r>
                      <a:r>
                        <a:rPr lang="ja-JP" altLang="en-US" sz="1400" b="0" i="0" u="none" strike="noStrike" dirty="0">
                          <a:solidFill>
                            <a:srgbClr val="000000"/>
                          </a:solidFill>
                          <a:effectLst/>
                          <a:latin typeface="Meiryo UI" panose="020B0604030504040204" pitchFamily="50" charset="-128"/>
                          <a:ea typeface="Meiryo UI" panose="020B0604030504040204" pitchFamily="50" charset="-128"/>
                        </a:rPr>
                        <a:t>に、</a:t>
                      </a:r>
                      <a:r>
                        <a:rPr lang="en-US" altLang="ja-JP" sz="1400" b="0" i="0" u="none" strike="noStrike" dirty="0">
                          <a:solidFill>
                            <a:srgbClr val="000000"/>
                          </a:solidFill>
                          <a:effectLst/>
                          <a:latin typeface="Meiryo UI" panose="020B0604030504040204" pitchFamily="50" charset="-128"/>
                          <a:ea typeface="Meiryo UI" panose="020B0604030504040204" pitchFamily="50" charset="-128"/>
                        </a:rPr>
                        <a:t>Nearly ZEB</a:t>
                      </a:r>
                      <a:r>
                        <a:rPr lang="ja-JP" altLang="en-US" sz="1400" b="0" i="0" u="none" strike="noStrike" dirty="0" err="1">
                          <a:solidFill>
                            <a:srgbClr val="000000"/>
                          </a:solidFill>
                          <a:effectLst/>
                          <a:latin typeface="Meiryo UI" panose="020B0604030504040204" pitchFamily="50" charset="-128"/>
                          <a:ea typeface="Meiryo UI" panose="020B0604030504040204" pitchFamily="50" charset="-128"/>
                        </a:rPr>
                        <a:t>、</a:t>
                      </a:r>
                      <a:r>
                        <a:rPr lang="en-US" altLang="ja-JP" sz="1400" b="0" i="0" u="none" strike="noStrike" dirty="0">
                          <a:solidFill>
                            <a:srgbClr val="000000"/>
                          </a:solidFill>
                          <a:effectLst/>
                          <a:latin typeface="Meiryo UI" panose="020B0604030504040204" pitchFamily="50" charset="-128"/>
                          <a:ea typeface="Meiryo UI" panose="020B0604030504040204" pitchFamily="50" charset="-128"/>
                        </a:rPr>
                        <a:t>ZEB Ready</a:t>
                      </a:r>
                      <a:r>
                        <a:rPr lang="ja-JP" altLang="en-US" sz="1400" b="0" i="0" u="none" strike="noStrike" dirty="0" err="1">
                          <a:solidFill>
                            <a:srgbClr val="000000"/>
                          </a:solidFill>
                          <a:effectLst/>
                          <a:latin typeface="Meiryo UI" panose="020B0604030504040204" pitchFamily="50" charset="-128"/>
                          <a:ea typeface="Meiryo UI" panose="020B0604030504040204" pitchFamily="50" charset="-128"/>
                        </a:rPr>
                        <a:t>、</a:t>
                      </a:r>
                      <a:r>
                        <a:rPr lang="en-US" altLang="ja-JP" sz="1400" b="0" i="0" u="none" strike="noStrike" dirty="0">
                          <a:solidFill>
                            <a:srgbClr val="000000"/>
                          </a:solidFill>
                          <a:effectLst/>
                          <a:latin typeface="Meiryo UI" panose="020B0604030504040204" pitchFamily="50" charset="-128"/>
                          <a:ea typeface="Meiryo UI" panose="020B0604030504040204" pitchFamily="50" charset="-128"/>
                        </a:rPr>
                        <a:t>ZEB Oriented</a:t>
                      </a:r>
                      <a:r>
                        <a:rPr lang="ja-JP" altLang="en-US" sz="1400" b="0" i="0" u="none" strike="noStrike" dirty="0">
                          <a:solidFill>
                            <a:schemeClr val="tx1"/>
                          </a:solidFill>
                          <a:effectLst/>
                          <a:latin typeface="Meiryo UI" panose="020B0604030504040204" pitchFamily="50" charset="-128"/>
                          <a:ea typeface="Meiryo UI" panose="020B0604030504040204" pitchFamily="50" charset="-128"/>
                        </a:rPr>
                        <a:t>を含む。</a:t>
                      </a:r>
                    </a:p>
                  </a:txBody>
                  <a:tcPr marL="9352" marR="9352" marT="935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66FFFF"/>
                    </a:solidFill>
                  </a:tcPr>
                </a:tc>
                <a:extLst>
                  <a:ext uri="{0D108BD9-81ED-4DB2-BD59-A6C34878D82A}">
                    <a16:rowId xmlns:a16="http://schemas.microsoft.com/office/drawing/2014/main" val="4218535449"/>
                  </a:ext>
                </a:extLst>
              </a:tr>
              <a:tr h="828092">
                <a:tc vMerge="1">
                  <a:txBody>
                    <a:bodyPr/>
                    <a:lstStyle/>
                    <a:p>
                      <a:endParaRPr kumimoji="1" lang="ja-JP" altLang="en-US"/>
                    </a:p>
                  </a:txBody>
                  <a:tcPr/>
                </a:tc>
                <a:tc>
                  <a:txBody>
                    <a:bodyPr/>
                    <a:lstStyle/>
                    <a:p>
                      <a:pPr algn="l" fontAlgn="t"/>
                      <a:r>
                        <a:rPr lang="en-US" altLang="ja-JP" sz="1400" b="0" i="0" u="none" strike="noStrike" dirty="0">
                          <a:solidFill>
                            <a:srgbClr val="000000"/>
                          </a:solidFill>
                          <a:effectLst/>
                          <a:latin typeface="Meiryo UI" panose="020B0604030504040204" pitchFamily="50" charset="-128"/>
                          <a:ea typeface="Meiryo UI" panose="020B0604030504040204" pitchFamily="50" charset="-128"/>
                        </a:rPr>
                        <a:t>【</a:t>
                      </a:r>
                      <a:r>
                        <a:rPr lang="ja-JP" altLang="en-US" sz="1400" b="0" i="0" u="none" strike="noStrike" dirty="0">
                          <a:solidFill>
                            <a:srgbClr val="000000"/>
                          </a:solidFill>
                          <a:effectLst/>
                          <a:latin typeface="Meiryo UI" panose="020B0604030504040204" pitchFamily="50" charset="-128"/>
                          <a:ea typeface="Meiryo UI" panose="020B0604030504040204" pitchFamily="50" charset="-128"/>
                        </a:rPr>
                        <a:t>補足</a:t>
                      </a:r>
                      <a:r>
                        <a:rPr lang="en-US" altLang="ja-JP" sz="1400" b="0" i="0" u="none" strike="noStrike" dirty="0">
                          <a:solidFill>
                            <a:srgbClr val="000000"/>
                          </a:solidFill>
                          <a:effectLst/>
                          <a:latin typeface="Meiryo UI" panose="020B0604030504040204" pitchFamily="50" charset="-128"/>
                          <a:ea typeface="Meiryo UI" panose="020B0604030504040204" pitchFamily="50" charset="-128"/>
                        </a:rPr>
                        <a:t>】</a:t>
                      </a:r>
                      <a:r>
                        <a:rPr lang="ja-JP" altLang="en-US" sz="1400" b="0" i="0" u="none" strike="noStrike" dirty="0">
                          <a:solidFill>
                            <a:srgbClr val="000000"/>
                          </a:solidFill>
                          <a:effectLst/>
                          <a:latin typeface="Meiryo UI" panose="020B0604030504040204" pitchFamily="50" charset="-128"/>
                          <a:ea typeface="Meiryo UI" panose="020B0604030504040204" pitchFamily="50" charset="-128"/>
                        </a:rPr>
                        <a:t>設置や</a:t>
                      </a:r>
                      <a:r>
                        <a:rPr lang="en-US" altLang="ja-JP" sz="1400" b="0" i="0" u="none" strike="noStrike" dirty="0">
                          <a:solidFill>
                            <a:srgbClr val="000000"/>
                          </a:solidFill>
                          <a:effectLst/>
                          <a:latin typeface="Meiryo UI" panose="020B0604030504040204" pitchFamily="50" charset="-128"/>
                          <a:ea typeface="Meiryo UI" panose="020B0604030504040204" pitchFamily="50" charset="-128"/>
                        </a:rPr>
                        <a:t>ZEB</a:t>
                      </a:r>
                      <a:r>
                        <a:rPr lang="ja-JP" altLang="en-US" sz="1400" b="0" i="0" u="none" strike="noStrike" dirty="0">
                          <a:solidFill>
                            <a:srgbClr val="000000"/>
                          </a:solidFill>
                          <a:effectLst/>
                          <a:latin typeface="Meiryo UI" panose="020B0604030504040204" pitchFamily="50" charset="-128"/>
                          <a:ea typeface="Meiryo UI" panose="020B0604030504040204" pitchFamily="50" charset="-128"/>
                        </a:rPr>
                        <a:t>化技術を導入されているか、または、見積もりなど検討されたことを示す資料などの有無を確認</a:t>
                      </a:r>
                      <a:r>
                        <a:rPr lang="ja-JP" altLang="en-US" sz="1400" b="0" i="0" u="none" strike="noStrike" dirty="0">
                          <a:solidFill>
                            <a:schemeClr val="tx1"/>
                          </a:solidFill>
                          <a:effectLst/>
                          <a:latin typeface="Meiryo UI" panose="020B0604030504040204" pitchFamily="50" charset="-128"/>
                          <a:ea typeface="Meiryo UI" panose="020B0604030504040204" pitchFamily="50" charset="-128"/>
                        </a:rPr>
                        <a:t>してください。</a:t>
                      </a:r>
                    </a:p>
                  </a:txBody>
                  <a:tcPr marL="36000" marR="36000" marT="36000" marB="3600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6127846"/>
                  </a:ext>
                </a:extLst>
              </a:tr>
            </a:tbl>
          </a:graphicData>
        </a:graphic>
      </p:graphicFrame>
    </p:spTree>
    <p:extLst>
      <p:ext uri="{BB962C8B-B14F-4D97-AF65-F5344CB8AC3E}">
        <p14:creationId xmlns:p14="http://schemas.microsoft.com/office/powerpoint/2010/main" val="195938890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スライド番号プレースホルダー 5"/>
          <p:cNvSpPr txBox="1">
            <a:spLocks/>
          </p:cNvSpPr>
          <p:nvPr/>
        </p:nvSpPr>
        <p:spPr>
          <a:xfrm>
            <a:off x="8041704" y="18288"/>
            <a:ext cx="1066800" cy="329184"/>
          </a:xfrm>
          <a:prstGeom prst="rect">
            <a:avLst/>
          </a:prstGeom>
        </p:spPr>
        <p:txBody>
          <a:bodyPr vert="horz" lIns="91440" tIns="45720" rIns="91440" bIns="45720" rtlCol="0" anchor="ctr"/>
          <a:lstStyle>
            <a:defPPr>
              <a:defRPr lang="ja-JP"/>
            </a:defPPr>
            <a:lvl1pPr marL="0" algn="r" defTabSz="914400" rtl="0" eaLnBrk="1" latinLnBrk="0" hangingPunct="1">
              <a:defRPr kumimoji="1" sz="1600" b="1" kern="1200">
                <a:solidFill>
                  <a:srgbClr val="FFFFFF"/>
                </a:solidFill>
                <a:latin typeface="メイリオ" panose="020B0604030504040204" pitchFamily="50" charset="-128"/>
                <a:ea typeface="メイリオ" panose="020B0604030504040204" pitchFamily="50" charset="-128"/>
                <a:cs typeface="メイリオ" panose="020B0604030504040204" pitchFamily="50"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F0DA1747-7AE3-4485-B1CC-5CDDF653E874}" type="slidenum">
              <a:rPr lang="ja-JP" altLang="en-US" smtClean="0"/>
              <a:pPr/>
              <a:t>27</a:t>
            </a:fld>
            <a:endParaRPr lang="ja-JP" altLang="en-US" dirty="0"/>
          </a:p>
        </p:txBody>
      </p:sp>
      <p:sp>
        <p:nvSpPr>
          <p:cNvPr id="15" name="テキスト ボックス 14"/>
          <p:cNvSpPr txBox="1"/>
          <p:nvPr/>
        </p:nvSpPr>
        <p:spPr>
          <a:xfrm>
            <a:off x="0" y="0"/>
            <a:ext cx="7058147" cy="344128"/>
          </a:xfrm>
          <a:prstGeom prst="rect">
            <a:avLst/>
          </a:prstGeom>
          <a:noFill/>
        </p:spPr>
        <p:txBody>
          <a:bodyPr wrap="square" tIns="36000" bIns="0" rtlCol="0">
            <a:spAutoFit/>
          </a:bodyPr>
          <a:lstStyle/>
          <a:p>
            <a:pPr>
              <a:lnSpc>
                <a:spcPts val="2400"/>
              </a:lnSpc>
            </a:pPr>
            <a:r>
              <a:rPr lang="ja-JP" altLang="en-US" sz="20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４　重点対策の指定</a:t>
            </a:r>
          </a:p>
        </p:txBody>
      </p:sp>
      <p:graphicFrame>
        <p:nvGraphicFramePr>
          <p:cNvPr id="6" name="表 5"/>
          <p:cNvGraphicFramePr>
            <a:graphicFrameLocks noGrp="1"/>
          </p:cNvGraphicFramePr>
          <p:nvPr>
            <p:extLst>
              <p:ext uri="{D42A27DB-BD31-4B8C-83A1-F6EECF244321}">
                <p14:modId xmlns:p14="http://schemas.microsoft.com/office/powerpoint/2010/main" val="4012509089"/>
              </p:ext>
            </p:extLst>
          </p:nvPr>
        </p:nvGraphicFramePr>
        <p:xfrm>
          <a:off x="251520" y="548680"/>
          <a:ext cx="8640960" cy="3816424"/>
        </p:xfrm>
        <a:graphic>
          <a:graphicData uri="http://schemas.openxmlformats.org/drawingml/2006/table">
            <a:tbl>
              <a:tblPr/>
              <a:tblGrid>
                <a:gridCol w="300965">
                  <a:extLst>
                    <a:ext uri="{9D8B030D-6E8A-4147-A177-3AD203B41FA5}">
                      <a16:colId xmlns:a16="http://schemas.microsoft.com/office/drawing/2014/main" val="1434888544"/>
                    </a:ext>
                  </a:extLst>
                </a:gridCol>
                <a:gridCol w="8339995">
                  <a:extLst>
                    <a:ext uri="{9D8B030D-6E8A-4147-A177-3AD203B41FA5}">
                      <a16:colId xmlns:a16="http://schemas.microsoft.com/office/drawing/2014/main" val="1005218191"/>
                    </a:ext>
                  </a:extLst>
                </a:gridCol>
              </a:tblGrid>
              <a:tr h="319129">
                <a:tc gridSpan="2">
                  <a:txBody>
                    <a:bodyPr/>
                    <a:lstStyle/>
                    <a:p>
                      <a:pPr algn="l" fontAlgn="ctr"/>
                      <a:r>
                        <a:rPr lang="ja-JP" altLang="en-US" sz="1500" b="0" i="0" u="none" strike="noStrike" dirty="0">
                          <a:solidFill>
                            <a:schemeClr val="tx1"/>
                          </a:solidFill>
                          <a:effectLst/>
                          <a:latin typeface="Meiryo UI" panose="020B0604030504040204" pitchFamily="50" charset="-128"/>
                          <a:ea typeface="Meiryo UI" panose="020B0604030504040204" pitchFamily="50" charset="-128"/>
                        </a:rPr>
                        <a:t>３　ゼロエミッション車等の導入</a:t>
                      </a:r>
                    </a:p>
                  </a:txBody>
                  <a:tcPr marL="108000" marR="0" marT="36000" marB="36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F0"/>
                    </a:solidFill>
                  </a:tcPr>
                </a:tc>
                <a:tc hMerge="1">
                  <a:txBody>
                    <a:bodyPr/>
                    <a:lstStyle/>
                    <a:p>
                      <a:endParaRPr kumimoji="1" lang="ja-JP" altLang="en-US"/>
                    </a:p>
                  </a:txBody>
                  <a:tcPr/>
                </a:tc>
                <a:extLst>
                  <a:ext uri="{0D108BD9-81ED-4DB2-BD59-A6C34878D82A}">
                    <a16:rowId xmlns:a16="http://schemas.microsoft.com/office/drawing/2014/main" val="2934746619"/>
                  </a:ext>
                </a:extLst>
              </a:tr>
              <a:tr h="479956">
                <a:tc>
                  <a:txBody>
                    <a:bodyPr/>
                    <a:lstStyle/>
                    <a:p>
                      <a:pPr algn="ctr" fontAlgn="ctr"/>
                      <a:r>
                        <a:rPr lang="ja-JP" altLang="en-US" sz="1400" b="0" i="0" u="none" strike="noStrike">
                          <a:solidFill>
                            <a:schemeClr val="tx1"/>
                          </a:solidFill>
                          <a:effectLst/>
                          <a:latin typeface="Meiryo UI" panose="020B0604030504040204" pitchFamily="50" charset="-128"/>
                          <a:ea typeface="Meiryo UI" panose="020B0604030504040204" pitchFamily="50" charset="-128"/>
                        </a:rPr>
                        <a:t>解説</a:t>
                      </a:r>
                    </a:p>
                  </a:txBody>
                  <a:tcPr marL="8870" marR="8870" marT="8870" marB="0" vert="eaVert"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ja-JP" altLang="en-US" sz="1400" b="0" i="0" u="none" strike="noStrike" dirty="0">
                          <a:solidFill>
                            <a:schemeClr val="tx1"/>
                          </a:solidFill>
                          <a:effectLst/>
                          <a:latin typeface="Meiryo UI" panose="020B0604030504040204" pitchFamily="50" charset="-128"/>
                          <a:ea typeface="Meiryo UI" panose="020B0604030504040204" pitchFamily="50" charset="-128"/>
                        </a:rPr>
                        <a:t>　自動車については、走行時に排出ガスを出さない電気自動車等のゼロエミッション車を中心とした「電動車」の使用を拡大することが重要です。</a:t>
                      </a:r>
                    </a:p>
                  </a:txBody>
                  <a:tcPr marL="8870" marR="8870" marT="887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083386538"/>
                  </a:ext>
                </a:extLst>
              </a:tr>
              <a:tr h="516011">
                <a:tc rowSpan="6">
                  <a:txBody>
                    <a:bodyPr/>
                    <a:lstStyle/>
                    <a:p>
                      <a:pPr algn="ctr" fontAlgn="ctr"/>
                      <a:r>
                        <a:rPr lang="ja-JP" altLang="en-US" sz="1400" b="0" i="0" u="none" strike="noStrike" dirty="0">
                          <a:solidFill>
                            <a:srgbClr val="000000"/>
                          </a:solidFill>
                          <a:effectLst/>
                          <a:latin typeface="Meiryo UI" panose="020B0604030504040204" pitchFamily="50" charset="-128"/>
                          <a:ea typeface="Meiryo UI" panose="020B0604030504040204" pitchFamily="50" charset="-128"/>
                        </a:rPr>
                        <a:t>判断基準</a:t>
                      </a:r>
                    </a:p>
                  </a:txBody>
                  <a:tcPr marL="8870" marR="8870" marT="8870" marB="0" vert="eaVert"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ja-JP" altLang="en-US" sz="1400" b="0" i="0" u="none" strike="noStrike" dirty="0">
                          <a:solidFill>
                            <a:schemeClr val="tx1"/>
                          </a:solidFill>
                          <a:effectLst/>
                          <a:latin typeface="Meiryo UI" panose="020B0604030504040204" pitchFamily="50" charset="-128"/>
                          <a:ea typeface="Meiryo UI" panose="020B0604030504040204" pitchFamily="50" charset="-128"/>
                        </a:rPr>
                        <a:t>①　「届出対象年度に導入した乗用車</a:t>
                      </a:r>
                      <a:r>
                        <a:rPr lang="en-US" altLang="ja-JP" sz="1400" b="0" i="0" u="none" strike="noStrike" dirty="0">
                          <a:solidFill>
                            <a:schemeClr val="tx1"/>
                          </a:solidFill>
                          <a:effectLst/>
                          <a:latin typeface="Meiryo UI" panose="020B0604030504040204" pitchFamily="50" charset="-128"/>
                          <a:ea typeface="Meiryo UI" panose="020B0604030504040204" pitchFamily="50" charset="-128"/>
                        </a:rPr>
                        <a:t>(</a:t>
                      </a:r>
                      <a:r>
                        <a:rPr lang="ja-JP" altLang="en-US" sz="1400" b="0" i="0" u="none" strike="noStrike" dirty="0">
                          <a:solidFill>
                            <a:schemeClr val="tx1"/>
                          </a:solidFill>
                          <a:effectLst/>
                          <a:latin typeface="Meiryo UI" panose="020B0604030504040204" pitchFamily="50" charset="-128"/>
                          <a:ea typeface="Meiryo UI" panose="020B0604030504040204" pitchFamily="50" charset="-128"/>
                        </a:rPr>
                        <a:t>軽自動車含む</a:t>
                      </a:r>
                      <a:r>
                        <a:rPr lang="en-US" altLang="ja-JP" sz="1400" b="0" i="0" u="none" strike="noStrike" dirty="0">
                          <a:solidFill>
                            <a:schemeClr val="tx1"/>
                          </a:solidFill>
                          <a:effectLst/>
                          <a:latin typeface="Meiryo UI" panose="020B0604030504040204" pitchFamily="50" charset="-128"/>
                          <a:ea typeface="Meiryo UI" panose="020B0604030504040204" pitchFamily="50" charset="-128"/>
                        </a:rPr>
                        <a:t>)</a:t>
                      </a:r>
                      <a:r>
                        <a:rPr lang="ja-JP" altLang="en-US" sz="1400" b="0" i="0" u="none" strike="noStrike" dirty="0">
                          <a:solidFill>
                            <a:schemeClr val="tx1"/>
                          </a:solidFill>
                          <a:effectLst/>
                          <a:latin typeface="Meiryo UI" panose="020B0604030504040204" pitchFamily="50" charset="-128"/>
                          <a:ea typeface="Meiryo UI" panose="020B0604030504040204" pitchFamily="50" charset="-128"/>
                        </a:rPr>
                        <a:t>のうち</a:t>
                      </a:r>
                      <a:r>
                        <a:rPr lang="en-US" altLang="ja-JP" sz="1400" b="0" i="0" u="none" strike="noStrike" dirty="0">
                          <a:solidFill>
                            <a:schemeClr val="tx1"/>
                          </a:solidFill>
                          <a:effectLst/>
                          <a:latin typeface="Meiryo UI" panose="020B0604030504040204" pitchFamily="50" charset="-128"/>
                          <a:ea typeface="Meiryo UI" panose="020B0604030504040204" pitchFamily="50" charset="-128"/>
                        </a:rPr>
                        <a:t>90%</a:t>
                      </a:r>
                      <a:r>
                        <a:rPr lang="ja-JP" altLang="en-US" sz="1400" b="0" i="0" u="none" strike="noStrike" dirty="0">
                          <a:solidFill>
                            <a:schemeClr val="tx1"/>
                          </a:solidFill>
                          <a:effectLst/>
                          <a:latin typeface="Meiryo UI" panose="020B0604030504040204" pitchFamily="50" charset="-128"/>
                          <a:ea typeface="Meiryo UI" panose="020B0604030504040204" pitchFamily="50" charset="-128"/>
                        </a:rPr>
                        <a:t>」または「保有車両</a:t>
                      </a:r>
                      <a:r>
                        <a:rPr lang="en-US" altLang="ja-JP" sz="1400" b="0" i="0" u="none" strike="noStrike" dirty="0">
                          <a:solidFill>
                            <a:schemeClr val="tx1"/>
                          </a:solidFill>
                          <a:effectLst/>
                          <a:latin typeface="Meiryo UI" panose="020B0604030504040204" pitchFamily="50" charset="-128"/>
                          <a:ea typeface="Meiryo UI" panose="020B0604030504040204" pitchFamily="50" charset="-128"/>
                        </a:rPr>
                        <a:t>(</a:t>
                      </a:r>
                      <a:r>
                        <a:rPr lang="ja-JP" altLang="en-US" sz="1400" b="0" i="0" u="none" strike="noStrike" dirty="0">
                          <a:solidFill>
                            <a:schemeClr val="tx1"/>
                          </a:solidFill>
                          <a:effectLst/>
                          <a:latin typeface="Meiryo UI" panose="020B0604030504040204" pitchFamily="50" charset="-128"/>
                          <a:ea typeface="Meiryo UI" panose="020B0604030504040204" pitchFamily="50" charset="-128"/>
                        </a:rPr>
                        <a:t>貨物車等含む</a:t>
                      </a:r>
                      <a:r>
                        <a:rPr lang="en-US" altLang="ja-JP" sz="1400" b="0" i="0" u="none" strike="noStrike" dirty="0">
                          <a:solidFill>
                            <a:schemeClr val="tx1"/>
                          </a:solidFill>
                          <a:effectLst/>
                          <a:latin typeface="Meiryo UI" panose="020B0604030504040204" pitchFamily="50" charset="-128"/>
                          <a:ea typeface="Meiryo UI" panose="020B0604030504040204" pitchFamily="50" charset="-128"/>
                        </a:rPr>
                        <a:t>)</a:t>
                      </a:r>
                      <a:r>
                        <a:rPr lang="ja-JP" altLang="en-US" sz="1400" b="0" i="0" u="none" strike="noStrike" dirty="0">
                          <a:solidFill>
                            <a:schemeClr val="tx1"/>
                          </a:solidFill>
                          <a:effectLst/>
                          <a:latin typeface="Meiryo UI" panose="020B0604030504040204" pitchFamily="50" charset="-128"/>
                          <a:ea typeface="Meiryo UI" panose="020B0604030504040204" pitchFamily="50" charset="-128"/>
                        </a:rPr>
                        <a:t>のうち</a:t>
                      </a:r>
                      <a:r>
                        <a:rPr lang="en-US" altLang="ja-JP" sz="1400" b="0" i="0" u="none" strike="noStrike" dirty="0">
                          <a:solidFill>
                            <a:schemeClr val="tx1"/>
                          </a:solidFill>
                          <a:effectLst/>
                          <a:latin typeface="Meiryo UI" panose="020B0604030504040204" pitchFamily="50" charset="-128"/>
                          <a:ea typeface="Meiryo UI" panose="020B0604030504040204" pitchFamily="50" charset="-128"/>
                        </a:rPr>
                        <a:t>40</a:t>
                      </a:r>
                      <a:r>
                        <a:rPr lang="ja-JP" altLang="en-US" sz="1400" b="0" i="0" u="none" strike="noStrike" dirty="0">
                          <a:solidFill>
                            <a:schemeClr val="tx1"/>
                          </a:solidFill>
                          <a:effectLst/>
                          <a:latin typeface="Meiryo UI" panose="020B0604030504040204" pitchFamily="50" charset="-128"/>
                          <a:ea typeface="Meiryo UI" panose="020B0604030504040204" pitchFamily="50" charset="-128"/>
                        </a:rPr>
                        <a:t>％」のいずれかが電動車</a:t>
                      </a:r>
                      <a:r>
                        <a:rPr lang="en-US" altLang="ja-JP" sz="1400" b="0" i="0" u="none" strike="noStrike" dirty="0">
                          <a:solidFill>
                            <a:schemeClr val="tx1"/>
                          </a:solidFill>
                          <a:effectLst/>
                          <a:latin typeface="Meiryo UI" panose="020B0604030504040204" pitchFamily="50" charset="-128"/>
                          <a:ea typeface="Meiryo UI" panose="020B0604030504040204" pitchFamily="50" charset="-128"/>
                        </a:rPr>
                        <a:t>※9</a:t>
                      </a:r>
                      <a:r>
                        <a:rPr lang="ja-JP" altLang="en-US" sz="1400" b="0" i="0" u="none" strike="noStrike" dirty="0">
                          <a:solidFill>
                            <a:schemeClr val="tx1"/>
                          </a:solidFill>
                          <a:effectLst/>
                          <a:latin typeface="Meiryo UI" panose="020B0604030504040204" pitchFamily="50" charset="-128"/>
                          <a:ea typeface="Meiryo UI" panose="020B0604030504040204" pitchFamily="50" charset="-128"/>
                        </a:rPr>
                        <a:t>となっていますか。</a:t>
                      </a:r>
                    </a:p>
                  </a:txBody>
                  <a:tcPr marL="8870" marR="8870" marT="887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66FFFF"/>
                    </a:solidFill>
                  </a:tcPr>
                </a:tc>
                <a:extLst>
                  <a:ext uri="{0D108BD9-81ED-4DB2-BD59-A6C34878D82A}">
                    <a16:rowId xmlns:a16="http://schemas.microsoft.com/office/drawing/2014/main" val="460716014"/>
                  </a:ext>
                </a:extLst>
              </a:tr>
              <a:tr h="483940">
                <a:tc vMerge="1">
                  <a:txBody>
                    <a:bodyPr/>
                    <a:lstStyle/>
                    <a:p>
                      <a:endParaRPr kumimoji="1" lang="ja-JP" altLang="en-US"/>
                    </a:p>
                  </a:txBody>
                  <a:tcPr/>
                </a:tc>
                <a:tc>
                  <a:txBody>
                    <a:bodyPr/>
                    <a:lstStyle/>
                    <a:p>
                      <a:pPr algn="l" fontAlgn="t"/>
                      <a:r>
                        <a:rPr lang="en-US" altLang="ja-JP" sz="1400" b="0" i="0" u="none" strike="noStrike" dirty="0">
                          <a:solidFill>
                            <a:schemeClr val="tx1"/>
                          </a:solidFill>
                          <a:effectLst/>
                          <a:latin typeface="Meiryo UI" panose="020B0604030504040204" pitchFamily="50" charset="-128"/>
                          <a:ea typeface="Meiryo UI" panose="020B0604030504040204" pitchFamily="50" charset="-128"/>
                        </a:rPr>
                        <a:t>【</a:t>
                      </a:r>
                      <a:r>
                        <a:rPr lang="ja-JP" altLang="en-US" sz="1400" b="0" i="0" u="none" strike="noStrike" dirty="0">
                          <a:solidFill>
                            <a:schemeClr val="tx1"/>
                          </a:solidFill>
                          <a:effectLst/>
                          <a:latin typeface="Meiryo UI" panose="020B0604030504040204" pitchFamily="50" charset="-128"/>
                          <a:ea typeface="Meiryo UI" panose="020B0604030504040204" pitchFamily="50" charset="-128"/>
                        </a:rPr>
                        <a:t>補足</a:t>
                      </a:r>
                      <a:r>
                        <a:rPr lang="en-US" altLang="ja-JP" sz="1400" b="0" i="0" u="none" strike="noStrike" dirty="0">
                          <a:solidFill>
                            <a:schemeClr val="tx1"/>
                          </a:solidFill>
                          <a:effectLst/>
                          <a:latin typeface="Meiryo UI" panose="020B0604030504040204" pitchFamily="50" charset="-128"/>
                          <a:ea typeface="Meiryo UI" panose="020B0604030504040204" pitchFamily="50" charset="-128"/>
                        </a:rPr>
                        <a:t>】</a:t>
                      </a:r>
                      <a:r>
                        <a:rPr lang="ja-JP" altLang="en-US" sz="1400" b="0" i="0" u="none" strike="noStrike" dirty="0">
                          <a:solidFill>
                            <a:schemeClr val="tx1"/>
                          </a:solidFill>
                          <a:effectLst/>
                          <a:latin typeface="Meiryo UI" panose="020B0604030504040204" pitchFamily="50" charset="-128"/>
                          <a:ea typeface="Meiryo UI" panose="020B0604030504040204" pitchFamily="50" charset="-128"/>
                        </a:rPr>
                        <a:t>「自動車エネ量」シートの</a:t>
                      </a:r>
                      <a:r>
                        <a:rPr lang="en-US" altLang="ja-JP" sz="1400" b="0" i="0" u="none" strike="noStrike" dirty="0">
                          <a:solidFill>
                            <a:schemeClr val="tx1"/>
                          </a:solidFill>
                          <a:effectLst/>
                          <a:latin typeface="Meiryo UI" panose="020B0604030504040204" pitchFamily="50" charset="-128"/>
                          <a:ea typeface="Meiryo UI" panose="020B0604030504040204" pitchFamily="50" charset="-128"/>
                        </a:rPr>
                        <a:t>【</a:t>
                      </a:r>
                      <a:r>
                        <a:rPr lang="ja-JP" altLang="en-US" sz="1400" b="0" i="0" u="none" strike="noStrike" dirty="0">
                          <a:solidFill>
                            <a:schemeClr val="tx1"/>
                          </a:solidFill>
                          <a:effectLst/>
                          <a:latin typeface="Meiryo UI" panose="020B0604030504040204" pitchFamily="50" charset="-128"/>
                          <a:ea typeface="Meiryo UI" panose="020B0604030504040204" pitchFamily="50" charset="-128"/>
                        </a:rPr>
                        <a:t>参考</a:t>
                      </a:r>
                      <a:r>
                        <a:rPr lang="en-US" altLang="ja-JP" sz="1400" b="0" i="0" u="none" strike="noStrike" dirty="0">
                          <a:solidFill>
                            <a:schemeClr val="tx1"/>
                          </a:solidFill>
                          <a:effectLst/>
                          <a:latin typeface="Meiryo UI" panose="020B0604030504040204" pitchFamily="50" charset="-128"/>
                          <a:ea typeface="Meiryo UI" panose="020B0604030504040204" pitchFamily="50" charset="-128"/>
                        </a:rPr>
                        <a:t>】(</a:t>
                      </a:r>
                      <a:r>
                        <a:rPr lang="ja-JP" altLang="en-US" sz="1400" b="0" i="0" u="none" strike="noStrike" dirty="0">
                          <a:solidFill>
                            <a:schemeClr val="tx1"/>
                          </a:solidFill>
                          <a:effectLst/>
                          <a:latin typeface="Meiryo UI" panose="020B0604030504040204" pitchFamily="50" charset="-128"/>
                          <a:ea typeface="Meiryo UI" panose="020B0604030504040204" pitchFamily="50" charset="-128"/>
                        </a:rPr>
                        <a:t>２</a:t>
                      </a:r>
                      <a:r>
                        <a:rPr lang="en-US" altLang="ja-JP" sz="1400" b="0" i="0" u="none" strike="noStrike" dirty="0">
                          <a:solidFill>
                            <a:schemeClr val="tx1"/>
                          </a:solidFill>
                          <a:effectLst/>
                          <a:latin typeface="Meiryo UI" panose="020B0604030504040204" pitchFamily="50" charset="-128"/>
                          <a:ea typeface="Meiryo UI" panose="020B0604030504040204" pitchFamily="50" charset="-128"/>
                        </a:rPr>
                        <a:t>)①</a:t>
                      </a:r>
                      <a:r>
                        <a:rPr lang="ja-JP" altLang="en-US" sz="1400" b="0" i="0" u="none" strike="noStrike" dirty="0">
                          <a:solidFill>
                            <a:schemeClr val="tx1"/>
                          </a:solidFill>
                          <a:effectLst/>
                          <a:latin typeface="Meiryo UI" panose="020B0604030504040204" pitchFamily="50" charset="-128"/>
                          <a:ea typeface="Meiryo UI" panose="020B0604030504040204" pitchFamily="50" charset="-128"/>
                        </a:rPr>
                        <a:t>に保有車両台数、②に導入車両台数の数値が自動表示されます。</a:t>
                      </a:r>
                    </a:p>
                    <a:p>
                      <a:pPr algn="l" fontAlgn="t"/>
                      <a:r>
                        <a:rPr lang="ja-JP" altLang="en-US" sz="1400" b="0" i="0" u="none" strike="noStrike" dirty="0">
                          <a:solidFill>
                            <a:schemeClr val="tx1"/>
                          </a:solidFill>
                          <a:effectLst/>
                          <a:latin typeface="Meiryo UI" panose="020B0604030504040204" pitchFamily="50" charset="-128"/>
                          <a:ea typeface="Meiryo UI" panose="020B0604030504040204" pitchFamily="50" charset="-128"/>
                        </a:rPr>
                        <a:t>小数点以下は四捨五入して整数化してください。</a:t>
                      </a:r>
                    </a:p>
                  </a:txBody>
                  <a:tcPr marL="8870" marR="8870" marT="887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068490268"/>
                  </a:ext>
                </a:extLst>
              </a:tr>
              <a:tr h="516011">
                <a:tc vMerge="1">
                  <a:txBody>
                    <a:bodyPr/>
                    <a:lstStyle/>
                    <a:p>
                      <a:endParaRPr kumimoji="1" lang="ja-JP" altLang="en-US"/>
                    </a:p>
                  </a:txBody>
                  <a:tcPr/>
                </a:tc>
                <a:tc>
                  <a:txBody>
                    <a:bodyPr/>
                    <a:lstStyle/>
                    <a:p>
                      <a:pPr algn="l" fontAlgn="t"/>
                      <a:r>
                        <a:rPr lang="ja-JP" altLang="en-US" sz="1400" b="0" i="0" u="none" strike="noStrike" dirty="0">
                          <a:solidFill>
                            <a:schemeClr val="tx1"/>
                          </a:solidFill>
                          <a:effectLst/>
                          <a:latin typeface="Meiryo UI" panose="020B0604030504040204" pitchFamily="50" charset="-128"/>
                          <a:ea typeface="Meiryo UI" panose="020B0604030504040204" pitchFamily="50" charset="-128"/>
                        </a:rPr>
                        <a:t>②　「届出対象年度に導入した乗用車</a:t>
                      </a:r>
                      <a:r>
                        <a:rPr lang="en-US" altLang="ja-JP" sz="1400" b="0" i="0" u="none" strike="noStrike" dirty="0">
                          <a:solidFill>
                            <a:schemeClr val="tx1"/>
                          </a:solidFill>
                          <a:effectLst/>
                          <a:latin typeface="Meiryo UI" panose="020B0604030504040204" pitchFamily="50" charset="-128"/>
                          <a:ea typeface="Meiryo UI" panose="020B0604030504040204" pitchFamily="50" charset="-128"/>
                        </a:rPr>
                        <a:t>(</a:t>
                      </a:r>
                      <a:r>
                        <a:rPr lang="ja-JP" altLang="en-US" sz="1400" b="0" i="0" u="none" strike="noStrike" dirty="0">
                          <a:solidFill>
                            <a:schemeClr val="tx1"/>
                          </a:solidFill>
                          <a:effectLst/>
                          <a:latin typeface="Meiryo UI" panose="020B0604030504040204" pitchFamily="50" charset="-128"/>
                          <a:ea typeface="Meiryo UI" panose="020B0604030504040204" pitchFamily="50" charset="-128"/>
                        </a:rPr>
                        <a:t>軽自動車含む</a:t>
                      </a:r>
                      <a:r>
                        <a:rPr lang="en-US" altLang="ja-JP" sz="1400" b="0" i="0" u="none" strike="noStrike" dirty="0">
                          <a:solidFill>
                            <a:schemeClr val="tx1"/>
                          </a:solidFill>
                          <a:effectLst/>
                          <a:latin typeface="Meiryo UI" panose="020B0604030504040204" pitchFamily="50" charset="-128"/>
                          <a:ea typeface="Meiryo UI" panose="020B0604030504040204" pitchFamily="50" charset="-128"/>
                        </a:rPr>
                        <a:t>)</a:t>
                      </a:r>
                      <a:r>
                        <a:rPr lang="ja-JP" altLang="en-US" sz="1400" b="0" i="0" u="none" strike="noStrike" dirty="0">
                          <a:solidFill>
                            <a:schemeClr val="tx1"/>
                          </a:solidFill>
                          <a:effectLst/>
                          <a:latin typeface="Meiryo UI" panose="020B0604030504040204" pitchFamily="50" charset="-128"/>
                          <a:ea typeface="Meiryo UI" panose="020B0604030504040204" pitchFamily="50" charset="-128"/>
                        </a:rPr>
                        <a:t>のうち</a:t>
                      </a:r>
                      <a:r>
                        <a:rPr lang="en-US" altLang="ja-JP" sz="1400" b="0" i="0" u="none" strike="noStrike" dirty="0">
                          <a:solidFill>
                            <a:schemeClr val="tx1"/>
                          </a:solidFill>
                          <a:effectLst/>
                          <a:latin typeface="Meiryo UI" panose="020B0604030504040204" pitchFamily="50" charset="-128"/>
                          <a:ea typeface="Meiryo UI" panose="020B0604030504040204" pitchFamily="50" charset="-128"/>
                        </a:rPr>
                        <a:t>40</a:t>
                      </a:r>
                      <a:r>
                        <a:rPr lang="ja-JP" altLang="en-US" sz="1400" b="0" i="0" u="none" strike="noStrike" dirty="0">
                          <a:solidFill>
                            <a:schemeClr val="tx1"/>
                          </a:solidFill>
                          <a:effectLst/>
                          <a:latin typeface="Meiryo UI" panose="020B0604030504040204" pitchFamily="50" charset="-128"/>
                          <a:ea typeface="Meiryo UI" panose="020B0604030504040204" pitchFamily="50" charset="-128"/>
                        </a:rPr>
                        <a:t>％」または「保有車両</a:t>
                      </a:r>
                      <a:r>
                        <a:rPr lang="en-US" altLang="ja-JP" sz="1400" b="0" i="0" u="none" strike="noStrike" dirty="0">
                          <a:solidFill>
                            <a:schemeClr val="tx1"/>
                          </a:solidFill>
                          <a:effectLst/>
                          <a:latin typeface="Meiryo UI" panose="020B0604030504040204" pitchFamily="50" charset="-128"/>
                          <a:ea typeface="Meiryo UI" panose="020B0604030504040204" pitchFamily="50" charset="-128"/>
                        </a:rPr>
                        <a:t>(</a:t>
                      </a:r>
                      <a:r>
                        <a:rPr lang="ja-JP" altLang="en-US" sz="1400" b="0" i="0" u="none" strike="noStrike" dirty="0">
                          <a:solidFill>
                            <a:schemeClr val="tx1"/>
                          </a:solidFill>
                          <a:effectLst/>
                          <a:latin typeface="Meiryo UI" panose="020B0604030504040204" pitchFamily="50" charset="-128"/>
                          <a:ea typeface="Meiryo UI" panose="020B0604030504040204" pitchFamily="50" charset="-128"/>
                        </a:rPr>
                        <a:t>貨物車等含む</a:t>
                      </a:r>
                      <a:r>
                        <a:rPr lang="en-US" altLang="ja-JP" sz="1400" b="0" i="0" u="none" strike="noStrike" dirty="0">
                          <a:solidFill>
                            <a:schemeClr val="tx1"/>
                          </a:solidFill>
                          <a:effectLst/>
                          <a:latin typeface="Meiryo UI" panose="020B0604030504040204" pitchFamily="50" charset="-128"/>
                          <a:ea typeface="Meiryo UI" panose="020B0604030504040204" pitchFamily="50" charset="-128"/>
                        </a:rPr>
                        <a:t>)</a:t>
                      </a:r>
                      <a:r>
                        <a:rPr lang="ja-JP" altLang="en-US" sz="1400" b="0" i="0" u="none" strike="noStrike" dirty="0">
                          <a:solidFill>
                            <a:schemeClr val="tx1"/>
                          </a:solidFill>
                          <a:effectLst/>
                          <a:latin typeface="Meiryo UI" panose="020B0604030504040204" pitchFamily="50" charset="-128"/>
                          <a:ea typeface="Meiryo UI" panose="020B0604030504040204" pitchFamily="50" charset="-128"/>
                        </a:rPr>
                        <a:t>のうち</a:t>
                      </a:r>
                      <a:r>
                        <a:rPr lang="en-US" altLang="ja-JP" sz="1400" b="0" i="0" u="none" strike="noStrike" dirty="0">
                          <a:solidFill>
                            <a:schemeClr val="tx1"/>
                          </a:solidFill>
                          <a:effectLst/>
                          <a:latin typeface="Meiryo UI" panose="020B0604030504040204" pitchFamily="50" charset="-128"/>
                          <a:ea typeface="Meiryo UI" panose="020B0604030504040204" pitchFamily="50" charset="-128"/>
                        </a:rPr>
                        <a:t>10</a:t>
                      </a:r>
                      <a:r>
                        <a:rPr lang="ja-JP" altLang="en-US" sz="1400" b="0" i="0" u="none" strike="noStrike" dirty="0">
                          <a:solidFill>
                            <a:schemeClr val="tx1"/>
                          </a:solidFill>
                          <a:effectLst/>
                          <a:latin typeface="Meiryo UI" panose="020B0604030504040204" pitchFamily="50" charset="-128"/>
                          <a:ea typeface="Meiryo UI" panose="020B0604030504040204" pitchFamily="50" charset="-128"/>
                        </a:rPr>
                        <a:t>％」のいずれかがゼロエミッション車</a:t>
                      </a:r>
                      <a:r>
                        <a:rPr lang="en-US" altLang="ja-JP" sz="1400" b="0" i="0" u="none" strike="noStrike" dirty="0">
                          <a:solidFill>
                            <a:schemeClr val="tx1"/>
                          </a:solidFill>
                          <a:effectLst/>
                          <a:latin typeface="Meiryo UI" panose="020B0604030504040204" pitchFamily="50" charset="-128"/>
                          <a:ea typeface="Meiryo UI" panose="020B0604030504040204" pitchFamily="50" charset="-128"/>
                        </a:rPr>
                        <a:t>※9</a:t>
                      </a:r>
                      <a:r>
                        <a:rPr lang="ja-JP" altLang="en-US" sz="1400" b="0" i="0" u="none" strike="noStrike" dirty="0">
                          <a:solidFill>
                            <a:schemeClr val="tx1"/>
                          </a:solidFill>
                          <a:effectLst/>
                          <a:latin typeface="Meiryo UI" panose="020B0604030504040204" pitchFamily="50" charset="-128"/>
                          <a:ea typeface="Meiryo UI" panose="020B0604030504040204" pitchFamily="50" charset="-128"/>
                        </a:rPr>
                        <a:t>となっていますか。</a:t>
                      </a:r>
                    </a:p>
                  </a:txBody>
                  <a:tcPr marL="8870" marR="8870" marT="887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66FFFF"/>
                    </a:solidFill>
                  </a:tcPr>
                </a:tc>
                <a:extLst>
                  <a:ext uri="{0D108BD9-81ED-4DB2-BD59-A6C34878D82A}">
                    <a16:rowId xmlns:a16="http://schemas.microsoft.com/office/drawing/2014/main" val="586693643"/>
                  </a:ext>
                </a:extLst>
              </a:tr>
              <a:tr h="483940">
                <a:tc vMerge="1">
                  <a:txBody>
                    <a:bodyPr/>
                    <a:lstStyle/>
                    <a:p>
                      <a:endParaRPr kumimoji="1" lang="ja-JP" altLang="en-US"/>
                    </a:p>
                  </a:txBody>
                  <a:tcPr/>
                </a:tc>
                <a:tc>
                  <a:txBody>
                    <a:bodyPr/>
                    <a:lstStyle/>
                    <a:p>
                      <a:pPr algn="l" fontAlgn="t"/>
                      <a:r>
                        <a:rPr lang="en-US" altLang="ja-JP" sz="1400" b="0" i="0" u="none" strike="noStrike" dirty="0">
                          <a:solidFill>
                            <a:schemeClr val="tx1"/>
                          </a:solidFill>
                          <a:effectLst/>
                          <a:latin typeface="Meiryo UI" panose="020B0604030504040204" pitchFamily="50" charset="-128"/>
                          <a:ea typeface="Meiryo UI" panose="020B0604030504040204" pitchFamily="50" charset="-128"/>
                        </a:rPr>
                        <a:t>【</a:t>
                      </a:r>
                      <a:r>
                        <a:rPr lang="ja-JP" altLang="en-US" sz="1400" b="0" i="0" u="none" strike="noStrike" dirty="0">
                          <a:solidFill>
                            <a:schemeClr val="tx1"/>
                          </a:solidFill>
                          <a:effectLst/>
                          <a:latin typeface="Meiryo UI" panose="020B0604030504040204" pitchFamily="50" charset="-128"/>
                          <a:ea typeface="Meiryo UI" panose="020B0604030504040204" pitchFamily="50" charset="-128"/>
                        </a:rPr>
                        <a:t>補足</a:t>
                      </a:r>
                      <a:r>
                        <a:rPr lang="en-US" altLang="ja-JP" sz="1400" b="0" i="0" u="none" strike="noStrike" dirty="0">
                          <a:solidFill>
                            <a:schemeClr val="tx1"/>
                          </a:solidFill>
                          <a:effectLst/>
                          <a:latin typeface="Meiryo UI" panose="020B0604030504040204" pitchFamily="50" charset="-128"/>
                          <a:ea typeface="Meiryo UI" panose="020B0604030504040204" pitchFamily="50" charset="-128"/>
                        </a:rPr>
                        <a:t>】</a:t>
                      </a:r>
                      <a:r>
                        <a:rPr lang="ja-JP" altLang="en-US" sz="1400" b="0" i="0" u="none" strike="noStrike" dirty="0">
                          <a:solidFill>
                            <a:schemeClr val="tx1"/>
                          </a:solidFill>
                          <a:effectLst/>
                          <a:latin typeface="Meiryo UI" panose="020B0604030504040204" pitchFamily="50" charset="-128"/>
                          <a:ea typeface="Meiryo UI" panose="020B0604030504040204" pitchFamily="50" charset="-128"/>
                        </a:rPr>
                        <a:t>「自動車エネ量」シートの</a:t>
                      </a:r>
                      <a:r>
                        <a:rPr lang="en-US" altLang="ja-JP" sz="1400" b="0" i="0" u="none" strike="noStrike" dirty="0">
                          <a:solidFill>
                            <a:schemeClr val="tx1"/>
                          </a:solidFill>
                          <a:effectLst/>
                          <a:latin typeface="Meiryo UI" panose="020B0604030504040204" pitchFamily="50" charset="-128"/>
                          <a:ea typeface="Meiryo UI" panose="020B0604030504040204" pitchFamily="50" charset="-128"/>
                        </a:rPr>
                        <a:t>【</a:t>
                      </a:r>
                      <a:r>
                        <a:rPr lang="ja-JP" altLang="en-US" sz="1400" b="0" i="0" u="none" strike="noStrike" dirty="0">
                          <a:solidFill>
                            <a:schemeClr val="tx1"/>
                          </a:solidFill>
                          <a:effectLst/>
                          <a:latin typeface="Meiryo UI" panose="020B0604030504040204" pitchFamily="50" charset="-128"/>
                          <a:ea typeface="Meiryo UI" panose="020B0604030504040204" pitchFamily="50" charset="-128"/>
                        </a:rPr>
                        <a:t>参考</a:t>
                      </a:r>
                      <a:r>
                        <a:rPr lang="en-US" altLang="ja-JP" sz="1400" b="0" i="0" u="none" strike="noStrike" dirty="0">
                          <a:solidFill>
                            <a:schemeClr val="tx1"/>
                          </a:solidFill>
                          <a:effectLst/>
                          <a:latin typeface="Meiryo UI" panose="020B0604030504040204" pitchFamily="50" charset="-128"/>
                          <a:ea typeface="Meiryo UI" panose="020B0604030504040204" pitchFamily="50" charset="-128"/>
                        </a:rPr>
                        <a:t>】(</a:t>
                      </a:r>
                      <a:r>
                        <a:rPr lang="ja-JP" altLang="en-US" sz="1400" b="0" i="0" u="none" strike="noStrike" dirty="0">
                          <a:solidFill>
                            <a:schemeClr val="tx1"/>
                          </a:solidFill>
                          <a:effectLst/>
                          <a:latin typeface="Meiryo UI" panose="020B0604030504040204" pitchFamily="50" charset="-128"/>
                          <a:ea typeface="Meiryo UI" panose="020B0604030504040204" pitchFamily="50" charset="-128"/>
                        </a:rPr>
                        <a:t>２</a:t>
                      </a:r>
                      <a:r>
                        <a:rPr lang="en-US" altLang="ja-JP" sz="1400" b="0" i="0" u="none" strike="noStrike" dirty="0">
                          <a:solidFill>
                            <a:schemeClr val="tx1"/>
                          </a:solidFill>
                          <a:effectLst/>
                          <a:latin typeface="Meiryo UI" panose="020B0604030504040204" pitchFamily="50" charset="-128"/>
                          <a:ea typeface="Meiryo UI" panose="020B0604030504040204" pitchFamily="50" charset="-128"/>
                        </a:rPr>
                        <a:t>)①</a:t>
                      </a:r>
                      <a:r>
                        <a:rPr lang="ja-JP" altLang="en-US" sz="1400" b="0" i="0" u="none" strike="noStrike" dirty="0">
                          <a:solidFill>
                            <a:schemeClr val="tx1"/>
                          </a:solidFill>
                          <a:effectLst/>
                          <a:latin typeface="Meiryo UI" panose="020B0604030504040204" pitchFamily="50" charset="-128"/>
                          <a:ea typeface="Meiryo UI" panose="020B0604030504040204" pitchFamily="50" charset="-128"/>
                        </a:rPr>
                        <a:t>に保有車両台数、②に導入車両台数の数値が自動表示されます。</a:t>
                      </a:r>
                    </a:p>
                    <a:p>
                      <a:pPr algn="l" fontAlgn="t"/>
                      <a:r>
                        <a:rPr lang="ja-JP" altLang="en-US" sz="1400" b="0" i="0" u="none" strike="noStrike" dirty="0">
                          <a:solidFill>
                            <a:schemeClr val="tx1"/>
                          </a:solidFill>
                          <a:effectLst/>
                          <a:latin typeface="Meiryo UI" panose="020B0604030504040204" pitchFamily="50" charset="-128"/>
                          <a:ea typeface="Meiryo UI" panose="020B0604030504040204" pitchFamily="50" charset="-128"/>
                        </a:rPr>
                        <a:t>小数点以下は四捨五入して整数化してください。</a:t>
                      </a:r>
                    </a:p>
                  </a:txBody>
                  <a:tcPr marL="8870" marR="8870" marT="887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354100347"/>
                  </a:ext>
                </a:extLst>
              </a:tr>
              <a:tr h="310139">
                <a:tc vMerge="1">
                  <a:txBody>
                    <a:bodyPr/>
                    <a:lstStyle/>
                    <a:p>
                      <a:endParaRPr kumimoji="1" lang="ja-JP" altLang="en-US"/>
                    </a:p>
                  </a:txBody>
                  <a:tcPr/>
                </a:tc>
                <a:tc>
                  <a:txBody>
                    <a:bodyPr/>
                    <a:lstStyle/>
                    <a:p>
                      <a:pPr algn="l" fontAlgn="t"/>
                      <a:r>
                        <a:rPr lang="ja-JP" altLang="en-US" sz="1400" b="0" i="0" u="none" strike="noStrike" dirty="0">
                          <a:solidFill>
                            <a:schemeClr val="tx1"/>
                          </a:solidFill>
                          <a:effectLst/>
                          <a:latin typeface="Meiryo UI" panose="020B0604030504040204" pitchFamily="50" charset="-128"/>
                          <a:ea typeface="Meiryo UI" panose="020B0604030504040204" pitchFamily="50" charset="-128"/>
                        </a:rPr>
                        <a:t>③　来客車両または従業員通勤車両が利用できる</a:t>
                      </a:r>
                      <a:r>
                        <a:rPr lang="en-US" altLang="ja-JP" sz="1400" b="0" i="0" u="none" strike="noStrike" dirty="0">
                          <a:solidFill>
                            <a:schemeClr val="tx1"/>
                          </a:solidFill>
                          <a:effectLst/>
                          <a:latin typeface="Meiryo UI" panose="020B0604030504040204" pitchFamily="50" charset="-128"/>
                          <a:ea typeface="Meiryo UI" panose="020B0604030504040204" pitchFamily="50" charset="-128"/>
                        </a:rPr>
                        <a:t>EV</a:t>
                      </a:r>
                      <a:r>
                        <a:rPr lang="ja-JP" altLang="en-US" sz="1400" b="0" i="0" u="none" strike="noStrike" dirty="0">
                          <a:solidFill>
                            <a:schemeClr val="tx1"/>
                          </a:solidFill>
                          <a:effectLst/>
                          <a:latin typeface="Meiryo UI" panose="020B0604030504040204" pitchFamily="50" charset="-128"/>
                          <a:ea typeface="Meiryo UI" panose="020B0604030504040204" pitchFamily="50" charset="-128"/>
                        </a:rPr>
                        <a:t>用充電設備が設置されている事業所がありますか。</a:t>
                      </a:r>
                    </a:p>
                  </a:txBody>
                  <a:tcPr marL="8870" marR="8870" marT="887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66FFFF"/>
                    </a:solidFill>
                  </a:tcPr>
                </a:tc>
                <a:extLst>
                  <a:ext uri="{0D108BD9-81ED-4DB2-BD59-A6C34878D82A}">
                    <a16:rowId xmlns:a16="http://schemas.microsoft.com/office/drawing/2014/main" val="2300131623"/>
                  </a:ext>
                </a:extLst>
              </a:tr>
              <a:tr h="707298">
                <a:tc vMerge="1">
                  <a:txBody>
                    <a:bodyPr/>
                    <a:lstStyle/>
                    <a:p>
                      <a:endParaRPr kumimoji="1" lang="ja-JP" altLang="en-US"/>
                    </a:p>
                  </a:txBody>
                  <a:tcPr/>
                </a:tc>
                <a:tc>
                  <a:txBody>
                    <a:bodyPr/>
                    <a:lstStyle/>
                    <a:p>
                      <a:pPr algn="l" fontAlgn="t"/>
                      <a:r>
                        <a:rPr lang="en-US" altLang="ja-JP" sz="1400" b="0" i="0" u="none" strike="noStrike" dirty="0">
                          <a:solidFill>
                            <a:schemeClr val="tx1"/>
                          </a:solidFill>
                          <a:effectLst/>
                          <a:latin typeface="Meiryo UI" panose="020B0604030504040204" pitchFamily="50" charset="-128"/>
                          <a:ea typeface="Meiryo UI" panose="020B0604030504040204" pitchFamily="50" charset="-128"/>
                        </a:rPr>
                        <a:t>【</a:t>
                      </a:r>
                      <a:r>
                        <a:rPr lang="ja-JP" altLang="en-US" sz="1400" b="0" i="0" u="none" strike="noStrike" dirty="0">
                          <a:solidFill>
                            <a:schemeClr val="tx1"/>
                          </a:solidFill>
                          <a:effectLst/>
                          <a:latin typeface="Meiryo UI" panose="020B0604030504040204" pitchFamily="50" charset="-128"/>
                          <a:ea typeface="Meiryo UI" panose="020B0604030504040204" pitchFamily="50" charset="-128"/>
                        </a:rPr>
                        <a:t>補足</a:t>
                      </a:r>
                      <a:r>
                        <a:rPr lang="en-US" altLang="ja-JP" sz="1400" b="0" i="0" u="none" strike="noStrike" dirty="0">
                          <a:solidFill>
                            <a:schemeClr val="tx1"/>
                          </a:solidFill>
                          <a:effectLst/>
                          <a:latin typeface="Meiryo UI" panose="020B0604030504040204" pitchFamily="50" charset="-128"/>
                          <a:ea typeface="Meiryo UI" panose="020B0604030504040204" pitchFamily="50" charset="-128"/>
                        </a:rPr>
                        <a:t>】</a:t>
                      </a:r>
                      <a:r>
                        <a:rPr lang="ja-JP" altLang="en-US" sz="1400" b="0" i="0" u="none" strike="noStrike" dirty="0">
                          <a:solidFill>
                            <a:schemeClr val="tx1"/>
                          </a:solidFill>
                          <a:effectLst/>
                          <a:latin typeface="Meiryo UI" panose="020B0604030504040204" pitchFamily="50" charset="-128"/>
                          <a:ea typeface="Meiryo UI" panose="020B0604030504040204" pitchFamily="50" charset="-128"/>
                        </a:rPr>
                        <a:t>事業所における普通または急速充電設備の設置状況について確認してください</a:t>
                      </a:r>
                      <a:r>
                        <a:rPr lang="en-US" altLang="ja-JP" sz="1400" b="0" i="0" u="none" strike="noStrike" dirty="0">
                          <a:solidFill>
                            <a:schemeClr val="tx1"/>
                          </a:solidFill>
                          <a:effectLst/>
                          <a:latin typeface="Meiryo UI" panose="020B0604030504040204" pitchFamily="50" charset="-128"/>
                          <a:ea typeface="Meiryo UI" panose="020B0604030504040204" pitchFamily="50" charset="-128"/>
                        </a:rPr>
                        <a:t>(</a:t>
                      </a:r>
                      <a:r>
                        <a:rPr lang="ja-JP" altLang="en-US" sz="1400" b="0" i="0" u="none" strike="noStrike" dirty="0">
                          <a:solidFill>
                            <a:schemeClr val="tx1"/>
                          </a:solidFill>
                          <a:effectLst/>
                          <a:latin typeface="Meiryo UI" panose="020B0604030504040204" pitchFamily="50" charset="-128"/>
                          <a:ea typeface="Meiryo UI" panose="020B0604030504040204" pitchFamily="50" charset="-128"/>
                        </a:rPr>
                        <a:t>自社の業務用車両の充電設備については対象外です。ただし、自社業務用車両の充電設備を来客車両や従業員車両が利用できる場合は、対象にして差し支えありません</a:t>
                      </a:r>
                      <a:r>
                        <a:rPr lang="en-US" altLang="ja-JP" sz="1400" b="0" i="0" u="none" strike="noStrike" dirty="0">
                          <a:solidFill>
                            <a:schemeClr val="tx1"/>
                          </a:solidFill>
                          <a:effectLst/>
                          <a:latin typeface="Meiryo UI" panose="020B0604030504040204" pitchFamily="50" charset="-128"/>
                          <a:ea typeface="Meiryo UI" panose="020B0604030504040204" pitchFamily="50" charset="-128"/>
                        </a:rPr>
                        <a:t>)</a:t>
                      </a:r>
                      <a:r>
                        <a:rPr lang="ja-JP" altLang="en-US" sz="1400" b="0" i="0" u="none" strike="noStrike" dirty="0" err="1">
                          <a:solidFill>
                            <a:schemeClr val="tx1"/>
                          </a:solidFill>
                          <a:effectLst/>
                          <a:latin typeface="Meiryo UI" panose="020B0604030504040204" pitchFamily="50" charset="-128"/>
                          <a:ea typeface="Meiryo UI" panose="020B0604030504040204" pitchFamily="50" charset="-128"/>
                        </a:rPr>
                        <a:t>。</a:t>
                      </a:r>
                      <a:r>
                        <a:rPr lang="ja-JP" altLang="en-US" sz="1400" b="0" i="0" u="none" strike="noStrike" dirty="0">
                          <a:solidFill>
                            <a:schemeClr val="tx1"/>
                          </a:solidFill>
                          <a:effectLst/>
                          <a:latin typeface="Meiryo UI" panose="020B0604030504040204" pitchFamily="50" charset="-128"/>
                          <a:ea typeface="Meiryo UI" panose="020B0604030504040204" pitchFamily="50" charset="-128"/>
                        </a:rPr>
                        <a:t>また、使用料金の徴収状況は問いません。</a:t>
                      </a:r>
                    </a:p>
                  </a:txBody>
                  <a:tcPr marL="8870" marR="8870" marT="887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179330596"/>
                  </a:ext>
                </a:extLst>
              </a:tr>
            </a:tbl>
          </a:graphicData>
        </a:graphic>
      </p:graphicFrame>
      <p:graphicFrame>
        <p:nvGraphicFramePr>
          <p:cNvPr id="4" name="表 3"/>
          <p:cNvGraphicFramePr>
            <a:graphicFrameLocks noGrp="1"/>
          </p:cNvGraphicFramePr>
          <p:nvPr>
            <p:extLst>
              <p:ext uri="{D42A27DB-BD31-4B8C-83A1-F6EECF244321}">
                <p14:modId xmlns:p14="http://schemas.microsoft.com/office/powerpoint/2010/main" val="3955223416"/>
              </p:ext>
            </p:extLst>
          </p:nvPr>
        </p:nvGraphicFramePr>
        <p:xfrm>
          <a:off x="251520" y="4581128"/>
          <a:ext cx="8640960" cy="2038892"/>
        </p:xfrm>
        <a:graphic>
          <a:graphicData uri="http://schemas.openxmlformats.org/drawingml/2006/table">
            <a:tbl>
              <a:tblPr/>
              <a:tblGrid>
                <a:gridCol w="292699">
                  <a:extLst>
                    <a:ext uri="{9D8B030D-6E8A-4147-A177-3AD203B41FA5}">
                      <a16:colId xmlns:a16="http://schemas.microsoft.com/office/drawing/2014/main" val="2177650286"/>
                    </a:ext>
                  </a:extLst>
                </a:gridCol>
                <a:gridCol w="8348261">
                  <a:extLst>
                    <a:ext uri="{9D8B030D-6E8A-4147-A177-3AD203B41FA5}">
                      <a16:colId xmlns:a16="http://schemas.microsoft.com/office/drawing/2014/main" val="1119284425"/>
                    </a:ext>
                  </a:extLst>
                </a:gridCol>
              </a:tblGrid>
              <a:tr h="311701">
                <a:tc gridSpan="2">
                  <a:txBody>
                    <a:bodyPr/>
                    <a:lstStyle/>
                    <a:p>
                      <a:pPr algn="l" fontAlgn="ctr"/>
                      <a:r>
                        <a:rPr lang="ja-JP" altLang="en-US" sz="1400" b="0" i="0" u="none" strike="noStrike" dirty="0">
                          <a:solidFill>
                            <a:srgbClr val="000000"/>
                          </a:solidFill>
                          <a:effectLst/>
                          <a:latin typeface="Meiryo UI" panose="020B0604030504040204" pitchFamily="50" charset="-128"/>
                          <a:ea typeface="Meiryo UI" panose="020B0604030504040204" pitchFamily="50" charset="-128"/>
                        </a:rPr>
                        <a:t>４　森林整備・木材利用の促進</a:t>
                      </a:r>
                    </a:p>
                  </a:txBody>
                  <a:tcPr marL="108000" marR="0" marT="36000" marB="36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F0"/>
                    </a:solidFill>
                  </a:tcPr>
                </a:tc>
                <a:tc hMerge="1">
                  <a:txBody>
                    <a:bodyPr/>
                    <a:lstStyle/>
                    <a:p>
                      <a:endParaRPr kumimoji="1" lang="ja-JP" altLang="en-US"/>
                    </a:p>
                  </a:txBody>
                  <a:tcPr/>
                </a:tc>
                <a:extLst>
                  <a:ext uri="{0D108BD9-81ED-4DB2-BD59-A6C34878D82A}">
                    <a16:rowId xmlns:a16="http://schemas.microsoft.com/office/drawing/2014/main" val="1984756799"/>
                  </a:ext>
                </a:extLst>
              </a:tr>
              <a:tr h="516391">
                <a:tc>
                  <a:txBody>
                    <a:bodyPr/>
                    <a:lstStyle/>
                    <a:p>
                      <a:pPr algn="ctr" fontAlgn="ctr"/>
                      <a:r>
                        <a:rPr lang="ja-JP" altLang="en-US" sz="1400" b="0" i="0" u="none" strike="noStrike">
                          <a:solidFill>
                            <a:srgbClr val="000000"/>
                          </a:solidFill>
                          <a:effectLst/>
                          <a:latin typeface="Meiryo UI" panose="020B0604030504040204" pitchFamily="50" charset="-128"/>
                          <a:ea typeface="Meiryo UI" panose="020B0604030504040204" pitchFamily="50" charset="-128"/>
                        </a:rPr>
                        <a:t>解説</a:t>
                      </a:r>
                    </a:p>
                  </a:txBody>
                  <a:tcPr marL="9352" marR="9352" marT="9352" marB="0" vert="eaVert"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ja-JP" altLang="en-US" sz="1400" b="0" i="0" u="none" strike="noStrike" dirty="0">
                          <a:solidFill>
                            <a:srgbClr val="000000"/>
                          </a:solidFill>
                          <a:effectLst/>
                          <a:latin typeface="Meiryo UI" panose="020B0604030504040204" pitchFamily="50" charset="-128"/>
                          <a:ea typeface="Meiryo UI" panose="020B0604030504040204" pitchFamily="50" charset="-128"/>
                        </a:rPr>
                        <a:t>　大阪府内産木材利用による森林循環（造林→伐採→木材利用→再造林）を通じて森林の</a:t>
                      </a:r>
                      <a:r>
                        <a:rPr lang="en-US" altLang="ja-JP" sz="1400" b="0" i="0" u="none" strike="noStrike" dirty="0">
                          <a:solidFill>
                            <a:srgbClr val="000000"/>
                          </a:solidFill>
                          <a:effectLst/>
                          <a:latin typeface="Meiryo UI" panose="020B0604030504040204" pitchFamily="50" charset="-128"/>
                          <a:ea typeface="Meiryo UI" panose="020B0604030504040204" pitchFamily="50" charset="-128"/>
                        </a:rPr>
                        <a:t>CO</a:t>
                      </a:r>
                      <a:r>
                        <a:rPr lang="en-US" altLang="ja-JP" sz="1400" b="0" i="0" u="none" strike="noStrike" baseline="0" dirty="0">
                          <a:solidFill>
                            <a:srgbClr val="000000"/>
                          </a:solidFill>
                          <a:effectLst/>
                          <a:latin typeface="Meiryo UI" panose="020B0604030504040204" pitchFamily="50" charset="-128"/>
                          <a:ea typeface="Meiryo UI" panose="020B0604030504040204" pitchFamily="50" charset="-128"/>
                        </a:rPr>
                        <a:t>₂</a:t>
                      </a:r>
                      <a:r>
                        <a:rPr lang="ja-JP" altLang="en-US" sz="1400" b="0" i="0" u="none" strike="noStrike" dirty="0">
                          <a:solidFill>
                            <a:srgbClr val="000000"/>
                          </a:solidFill>
                          <a:effectLst/>
                          <a:latin typeface="Meiryo UI" panose="020B0604030504040204" pitchFamily="50" charset="-128"/>
                          <a:ea typeface="Meiryo UI" panose="020B0604030504040204" pitchFamily="50" charset="-128"/>
                        </a:rPr>
                        <a:t>吸収作用を強化することが、府域の温室効果ガスの削減に有効な取組みです。</a:t>
                      </a:r>
                    </a:p>
                  </a:txBody>
                  <a:tcPr marL="36000" marR="36000" marT="36000" marB="3600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814198278"/>
                  </a:ext>
                </a:extLst>
              </a:tr>
              <a:tr h="863994">
                <a:tc rowSpan="2">
                  <a:txBody>
                    <a:bodyPr/>
                    <a:lstStyle/>
                    <a:p>
                      <a:pPr algn="ctr" fontAlgn="ctr"/>
                      <a:r>
                        <a:rPr lang="ja-JP" altLang="en-US" sz="1400" b="0" i="0" u="none" strike="noStrike" dirty="0">
                          <a:solidFill>
                            <a:srgbClr val="000000"/>
                          </a:solidFill>
                          <a:effectLst/>
                          <a:latin typeface="Meiryo UI" panose="020B0604030504040204" pitchFamily="50" charset="-128"/>
                          <a:ea typeface="Meiryo UI" panose="020B0604030504040204" pitchFamily="50" charset="-128"/>
                        </a:rPr>
                        <a:t>判断基準</a:t>
                      </a:r>
                    </a:p>
                  </a:txBody>
                  <a:tcPr marL="9352" marR="9352" marT="9352" marB="0" vert="eaVert"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ja-JP" altLang="en-US" sz="1400" b="0" i="0" u="none" strike="noStrike" dirty="0">
                          <a:solidFill>
                            <a:srgbClr val="000000"/>
                          </a:solidFill>
                          <a:effectLst/>
                          <a:latin typeface="Meiryo UI" panose="020B0604030504040204" pitchFamily="50" charset="-128"/>
                          <a:ea typeface="Meiryo UI" panose="020B0604030504040204" pitchFamily="50" charset="-128"/>
                        </a:rPr>
                        <a:t>①　次のいずれかを実施していますか。</a:t>
                      </a:r>
                      <a:br>
                        <a:rPr lang="ja-JP" altLang="en-US" sz="1400" b="0" i="0" u="none" strike="noStrike" dirty="0">
                          <a:solidFill>
                            <a:srgbClr val="000000"/>
                          </a:solidFill>
                          <a:effectLst/>
                          <a:latin typeface="Meiryo UI" panose="020B0604030504040204" pitchFamily="50" charset="-128"/>
                          <a:ea typeface="Meiryo UI" panose="020B0604030504040204" pitchFamily="50" charset="-128"/>
                        </a:rPr>
                      </a:br>
                      <a:r>
                        <a:rPr lang="ja-JP" altLang="en-US" sz="1400" b="0" i="0" u="none" strike="noStrike" dirty="0">
                          <a:solidFill>
                            <a:srgbClr val="000000"/>
                          </a:solidFill>
                          <a:effectLst/>
                          <a:latin typeface="Meiryo UI" panose="020B0604030504040204" pitchFamily="50" charset="-128"/>
                          <a:ea typeface="Meiryo UI" panose="020B0604030504040204" pitchFamily="50" charset="-128"/>
                        </a:rPr>
                        <a:t>　・</a:t>
                      </a:r>
                      <a:r>
                        <a:rPr lang="en-US" altLang="ja-JP" sz="1400" b="0" i="0" u="none" strike="noStrike" dirty="0">
                          <a:solidFill>
                            <a:srgbClr val="000000"/>
                          </a:solidFill>
                          <a:effectLst/>
                          <a:latin typeface="Meiryo UI" panose="020B0604030504040204" pitchFamily="50" charset="-128"/>
                          <a:ea typeface="Meiryo UI" panose="020B0604030504040204" pitchFamily="50" charset="-128"/>
                        </a:rPr>
                        <a:t>J-</a:t>
                      </a:r>
                      <a:r>
                        <a:rPr lang="ja-JP" altLang="en-US" sz="1400" b="0" i="0" u="none" strike="noStrike" dirty="0">
                          <a:solidFill>
                            <a:srgbClr val="000000"/>
                          </a:solidFill>
                          <a:effectLst/>
                          <a:latin typeface="Meiryo UI" panose="020B0604030504040204" pitchFamily="50" charset="-128"/>
                          <a:ea typeface="Meiryo UI" panose="020B0604030504040204" pitchFamily="50" charset="-128"/>
                        </a:rPr>
                        <a:t>クレジット（大阪府内にある森林の吸収量に限る）を創出</a:t>
                      </a:r>
                      <a:r>
                        <a:rPr lang="ja-JP" altLang="en-US" sz="1400" b="0" i="0" u="none" strike="noStrike" dirty="0">
                          <a:solidFill>
                            <a:schemeClr val="tx1"/>
                          </a:solidFill>
                          <a:effectLst/>
                          <a:latin typeface="Meiryo UI" panose="020B0604030504040204" pitchFamily="50" charset="-128"/>
                          <a:ea typeface="Meiryo UI" panose="020B0604030504040204" pitchFamily="50" charset="-128"/>
                        </a:rPr>
                        <a:t>していますか。</a:t>
                      </a:r>
                      <a:br>
                        <a:rPr lang="ja-JP" altLang="en-US" sz="1400" b="0" i="0" u="none" strike="noStrike" dirty="0">
                          <a:solidFill>
                            <a:schemeClr val="tx1"/>
                          </a:solidFill>
                          <a:effectLst/>
                          <a:latin typeface="Meiryo UI" panose="020B0604030504040204" pitchFamily="50" charset="-128"/>
                          <a:ea typeface="Meiryo UI" panose="020B0604030504040204" pitchFamily="50" charset="-128"/>
                        </a:rPr>
                      </a:br>
                      <a:r>
                        <a:rPr lang="ja-JP" altLang="en-US" sz="1400" b="0" i="0" u="none" strike="noStrike" dirty="0">
                          <a:solidFill>
                            <a:srgbClr val="000000"/>
                          </a:solidFill>
                          <a:effectLst/>
                          <a:latin typeface="Meiryo UI" panose="020B0604030504040204" pitchFamily="50" charset="-128"/>
                          <a:ea typeface="Meiryo UI" panose="020B0604030504040204" pitchFamily="50" charset="-128"/>
                        </a:rPr>
                        <a:t>　・大阪府内における森林整備による、大阪府</a:t>
                      </a:r>
                      <a:r>
                        <a:rPr lang="en-US" altLang="ja-JP" sz="1400" b="0" i="0" u="none" strike="noStrike" dirty="0">
                          <a:solidFill>
                            <a:srgbClr val="000000"/>
                          </a:solidFill>
                          <a:effectLst/>
                          <a:latin typeface="Meiryo UI" panose="020B0604030504040204" pitchFamily="50" charset="-128"/>
                          <a:ea typeface="Meiryo UI" panose="020B0604030504040204" pitchFamily="50" charset="-128"/>
                        </a:rPr>
                        <a:t>CO</a:t>
                      </a:r>
                      <a:r>
                        <a:rPr lang="en-US" altLang="ja-JP" sz="1400" b="0" i="0" u="none" strike="noStrike" baseline="0" dirty="0">
                          <a:solidFill>
                            <a:srgbClr val="000000"/>
                          </a:solidFill>
                          <a:effectLst/>
                          <a:latin typeface="Meiryo UI" panose="020B0604030504040204" pitchFamily="50" charset="-128"/>
                          <a:ea typeface="Meiryo UI" panose="020B0604030504040204" pitchFamily="50" charset="-128"/>
                        </a:rPr>
                        <a:t>₂</a:t>
                      </a:r>
                      <a:r>
                        <a:rPr lang="ja-JP" altLang="en-US" sz="1400" b="0" i="0" u="none" strike="noStrike" dirty="0">
                          <a:solidFill>
                            <a:srgbClr val="000000"/>
                          </a:solidFill>
                          <a:effectLst/>
                          <a:latin typeface="Meiryo UI" panose="020B0604030504040204" pitchFamily="50" charset="-128"/>
                          <a:ea typeface="Meiryo UI" panose="020B0604030504040204" pitchFamily="50" charset="-128"/>
                        </a:rPr>
                        <a:t>森林吸収量・木材固定量認証制度の認証を受けていますか。</a:t>
                      </a:r>
                      <a:br>
                        <a:rPr lang="ja-JP" altLang="en-US" sz="1400" b="0" i="0" u="none" strike="noStrike" dirty="0">
                          <a:solidFill>
                            <a:srgbClr val="000000"/>
                          </a:solidFill>
                          <a:effectLst/>
                          <a:latin typeface="Meiryo UI" panose="020B0604030504040204" pitchFamily="50" charset="-128"/>
                          <a:ea typeface="Meiryo UI" panose="020B0604030504040204" pitchFamily="50" charset="-128"/>
                        </a:rPr>
                      </a:br>
                      <a:r>
                        <a:rPr lang="ja-JP" altLang="en-US" sz="1400" b="0" i="0" u="none" strike="noStrike" dirty="0">
                          <a:solidFill>
                            <a:srgbClr val="000000"/>
                          </a:solidFill>
                          <a:effectLst/>
                          <a:latin typeface="Meiryo UI" panose="020B0604030504040204" pitchFamily="50" charset="-128"/>
                          <a:ea typeface="Meiryo UI" panose="020B0604030504040204" pitchFamily="50" charset="-128"/>
                        </a:rPr>
                        <a:t>  ・大阪府内産木材の利用による、大阪府</a:t>
                      </a:r>
                      <a:r>
                        <a:rPr lang="en-US" altLang="ja-JP" sz="1400" b="0" i="0" u="none" strike="noStrike" dirty="0">
                          <a:solidFill>
                            <a:srgbClr val="000000"/>
                          </a:solidFill>
                          <a:effectLst/>
                          <a:latin typeface="Meiryo UI" panose="020B0604030504040204" pitchFamily="50" charset="-128"/>
                          <a:ea typeface="Meiryo UI" panose="020B0604030504040204" pitchFamily="50" charset="-128"/>
                        </a:rPr>
                        <a:t>CO₂</a:t>
                      </a:r>
                      <a:r>
                        <a:rPr lang="ja-JP" altLang="en-US" sz="1400" b="0" i="0" u="none" strike="noStrike" dirty="0">
                          <a:solidFill>
                            <a:srgbClr val="000000"/>
                          </a:solidFill>
                          <a:effectLst/>
                          <a:latin typeface="Meiryo UI" panose="020B0604030504040204" pitchFamily="50" charset="-128"/>
                          <a:ea typeface="Meiryo UI" panose="020B0604030504040204" pitchFamily="50" charset="-128"/>
                        </a:rPr>
                        <a:t>森林吸収量・木材固定量認証制度の認証を受けていますか。</a:t>
                      </a:r>
                    </a:p>
                  </a:txBody>
                  <a:tcPr marL="72000" marR="72000" marT="36000" marB="3600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66FFFF"/>
                    </a:solidFill>
                  </a:tcPr>
                </a:tc>
                <a:extLst>
                  <a:ext uri="{0D108BD9-81ED-4DB2-BD59-A6C34878D82A}">
                    <a16:rowId xmlns:a16="http://schemas.microsoft.com/office/drawing/2014/main" val="48581018"/>
                  </a:ext>
                </a:extLst>
              </a:tr>
              <a:tr h="216024">
                <a:tc vMerge="1">
                  <a:txBody>
                    <a:bodyPr/>
                    <a:lstStyle/>
                    <a:p>
                      <a:endParaRPr kumimoji="1" lang="ja-JP" altLang="en-US"/>
                    </a:p>
                  </a:txBody>
                  <a:tcPr/>
                </a:tc>
                <a:tc>
                  <a:txBody>
                    <a:bodyPr/>
                    <a:lstStyle/>
                    <a:p>
                      <a:pPr algn="l" fontAlgn="t"/>
                      <a:r>
                        <a:rPr lang="en-US" altLang="ja-JP" sz="1400" b="0" i="0" u="none" strike="noStrike" dirty="0">
                          <a:solidFill>
                            <a:srgbClr val="000000"/>
                          </a:solidFill>
                          <a:effectLst/>
                          <a:latin typeface="Meiryo UI" panose="020B0604030504040204" pitchFamily="50" charset="-128"/>
                          <a:ea typeface="Meiryo UI" panose="020B0604030504040204" pitchFamily="50" charset="-128"/>
                        </a:rPr>
                        <a:t>【</a:t>
                      </a:r>
                      <a:r>
                        <a:rPr lang="ja-JP" altLang="en-US" sz="1400" b="0" i="0" u="none" strike="noStrike" dirty="0">
                          <a:solidFill>
                            <a:srgbClr val="000000"/>
                          </a:solidFill>
                          <a:effectLst/>
                          <a:latin typeface="Meiryo UI" panose="020B0604030504040204" pitchFamily="50" charset="-128"/>
                          <a:ea typeface="Meiryo UI" panose="020B0604030504040204" pitchFamily="50" charset="-128"/>
                        </a:rPr>
                        <a:t>補足</a:t>
                      </a:r>
                      <a:r>
                        <a:rPr lang="en-US" altLang="ja-JP" sz="1400" b="0" i="0" u="none" strike="noStrike" dirty="0">
                          <a:solidFill>
                            <a:srgbClr val="000000"/>
                          </a:solidFill>
                          <a:effectLst/>
                          <a:latin typeface="Meiryo UI" panose="020B0604030504040204" pitchFamily="50" charset="-128"/>
                          <a:ea typeface="Meiryo UI" panose="020B0604030504040204" pitchFamily="50" charset="-128"/>
                        </a:rPr>
                        <a:t>】</a:t>
                      </a:r>
                      <a:r>
                        <a:rPr lang="ja-JP" altLang="en-US" sz="1400" b="0" i="0" u="none" strike="noStrike" dirty="0">
                          <a:solidFill>
                            <a:srgbClr val="000000"/>
                          </a:solidFill>
                          <a:effectLst/>
                          <a:latin typeface="Meiryo UI" panose="020B0604030504040204" pitchFamily="50" charset="-128"/>
                          <a:ea typeface="Meiryo UI" panose="020B0604030504040204" pitchFamily="50" charset="-128"/>
                        </a:rPr>
                        <a:t>証書などの有無を確認</a:t>
                      </a:r>
                      <a:r>
                        <a:rPr lang="ja-JP" altLang="en-US" sz="1400" b="0" i="0" u="none" strike="noStrike" dirty="0">
                          <a:solidFill>
                            <a:schemeClr val="tx1"/>
                          </a:solidFill>
                          <a:effectLst/>
                          <a:latin typeface="Meiryo UI" panose="020B0604030504040204" pitchFamily="50" charset="-128"/>
                          <a:ea typeface="Meiryo UI" panose="020B0604030504040204" pitchFamily="50" charset="-128"/>
                        </a:rPr>
                        <a:t>してください</a:t>
                      </a:r>
                      <a:r>
                        <a:rPr lang="ja-JP" altLang="en-US" sz="1400" b="0" i="0" u="none" strike="noStrike" dirty="0">
                          <a:solidFill>
                            <a:srgbClr val="000000"/>
                          </a:solidFill>
                          <a:effectLst/>
                          <a:latin typeface="Meiryo UI" panose="020B0604030504040204" pitchFamily="50" charset="-128"/>
                          <a:ea typeface="Meiryo UI" panose="020B0604030504040204" pitchFamily="50" charset="-128"/>
                        </a:rPr>
                        <a:t>。</a:t>
                      </a:r>
                    </a:p>
                  </a:txBody>
                  <a:tcPr marL="72000" marR="72000" marT="36000" marB="3600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407641720"/>
                  </a:ext>
                </a:extLst>
              </a:tr>
            </a:tbl>
          </a:graphicData>
        </a:graphic>
      </p:graphicFrame>
    </p:spTree>
    <p:extLst>
      <p:ext uri="{BB962C8B-B14F-4D97-AF65-F5344CB8AC3E}">
        <p14:creationId xmlns:p14="http://schemas.microsoft.com/office/powerpoint/2010/main" val="314622498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スライド番号プレースホルダー 5"/>
          <p:cNvSpPr txBox="1">
            <a:spLocks/>
          </p:cNvSpPr>
          <p:nvPr/>
        </p:nvSpPr>
        <p:spPr>
          <a:xfrm>
            <a:off x="8041704" y="18288"/>
            <a:ext cx="1066800" cy="329184"/>
          </a:xfrm>
          <a:prstGeom prst="rect">
            <a:avLst/>
          </a:prstGeom>
        </p:spPr>
        <p:txBody>
          <a:bodyPr vert="horz" lIns="91440" tIns="45720" rIns="91440" bIns="45720" rtlCol="0" anchor="ctr"/>
          <a:lstStyle>
            <a:defPPr>
              <a:defRPr lang="ja-JP"/>
            </a:defPPr>
            <a:lvl1pPr marL="0" algn="r" defTabSz="914400" rtl="0" eaLnBrk="1" latinLnBrk="0" hangingPunct="1">
              <a:defRPr kumimoji="1" sz="1600" b="1" kern="1200">
                <a:solidFill>
                  <a:srgbClr val="FFFFFF"/>
                </a:solidFill>
                <a:latin typeface="メイリオ" panose="020B0604030504040204" pitchFamily="50" charset="-128"/>
                <a:ea typeface="メイリオ" panose="020B0604030504040204" pitchFamily="50" charset="-128"/>
                <a:cs typeface="メイリオ" panose="020B0604030504040204" pitchFamily="50"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F0DA1747-7AE3-4485-B1CC-5CDDF653E874}" type="slidenum">
              <a:rPr lang="ja-JP" altLang="en-US" smtClean="0"/>
              <a:pPr/>
              <a:t>28</a:t>
            </a:fld>
            <a:endParaRPr lang="ja-JP" altLang="en-US" dirty="0"/>
          </a:p>
        </p:txBody>
      </p:sp>
      <p:sp>
        <p:nvSpPr>
          <p:cNvPr id="15" name="テキスト ボックス 14"/>
          <p:cNvSpPr txBox="1"/>
          <p:nvPr/>
        </p:nvSpPr>
        <p:spPr>
          <a:xfrm>
            <a:off x="177178" y="0"/>
            <a:ext cx="6880969" cy="344128"/>
          </a:xfrm>
          <a:prstGeom prst="rect">
            <a:avLst/>
          </a:prstGeom>
          <a:noFill/>
        </p:spPr>
        <p:txBody>
          <a:bodyPr wrap="square" tIns="36000" bIns="0" rtlCol="0">
            <a:spAutoFit/>
          </a:bodyPr>
          <a:lstStyle/>
          <a:p>
            <a:pPr>
              <a:lnSpc>
                <a:spcPts val="2400"/>
              </a:lnSpc>
            </a:pPr>
            <a:r>
              <a:rPr lang="ja-JP" altLang="en-US" sz="20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４　重点対策の指定</a:t>
            </a:r>
          </a:p>
        </p:txBody>
      </p:sp>
      <p:graphicFrame>
        <p:nvGraphicFramePr>
          <p:cNvPr id="3" name="表 2"/>
          <p:cNvGraphicFramePr>
            <a:graphicFrameLocks noGrp="1"/>
          </p:cNvGraphicFramePr>
          <p:nvPr>
            <p:extLst>
              <p:ext uri="{D42A27DB-BD31-4B8C-83A1-F6EECF244321}">
                <p14:modId xmlns:p14="http://schemas.microsoft.com/office/powerpoint/2010/main" val="1780568990"/>
              </p:ext>
            </p:extLst>
          </p:nvPr>
        </p:nvGraphicFramePr>
        <p:xfrm>
          <a:off x="251519" y="540000"/>
          <a:ext cx="8635305" cy="2044797"/>
        </p:xfrm>
        <a:graphic>
          <a:graphicData uri="http://schemas.openxmlformats.org/drawingml/2006/table">
            <a:tbl>
              <a:tblPr/>
              <a:tblGrid>
                <a:gridCol w="297383">
                  <a:extLst>
                    <a:ext uri="{9D8B030D-6E8A-4147-A177-3AD203B41FA5}">
                      <a16:colId xmlns:a16="http://schemas.microsoft.com/office/drawing/2014/main" val="1114542745"/>
                    </a:ext>
                  </a:extLst>
                </a:gridCol>
                <a:gridCol w="8337922">
                  <a:extLst>
                    <a:ext uri="{9D8B030D-6E8A-4147-A177-3AD203B41FA5}">
                      <a16:colId xmlns:a16="http://schemas.microsoft.com/office/drawing/2014/main" val="2191613660"/>
                    </a:ext>
                  </a:extLst>
                </a:gridCol>
              </a:tblGrid>
              <a:tr h="261851">
                <a:tc gridSpan="2">
                  <a:txBody>
                    <a:bodyPr/>
                    <a:lstStyle/>
                    <a:p>
                      <a:pPr algn="l" fontAlgn="ctr"/>
                      <a:r>
                        <a:rPr lang="ja-JP" altLang="en-US" sz="1400" b="0" i="0" u="none" strike="noStrike" dirty="0">
                          <a:solidFill>
                            <a:srgbClr val="000000"/>
                          </a:solidFill>
                          <a:effectLst/>
                          <a:latin typeface="Meiryo UI" panose="020B0604030504040204" pitchFamily="50" charset="-128"/>
                          <a:ea typeface="Meiryo UI" panose="020B0604030504040204" pitchFamily="50" charset="-128"/>
                        </a:rPr>
                        <a:t>５　省エネ取組み率　</a:t>
                      </a:r>
                      <a:r>
                        <a:rPr lang="en-US" altLang="ja-JP" sz="1400" b="0" i="0" u="none" strike="noStrike" dirty="0">
                          <a:solidFill>
                            <a:schemeClr val="tx1"/>
                          </a:solidFill>
                          <a:effectLst/>
                          <a:latin typeface="Meiryo UI" panose="020B0604030504040204" pitchFamily="50" charset="-128"/>
                          <a:ea typeface="Meiryo UI" panose="020B0604030504040204" pitchFamily="50" charset="-128"/>
                        </a:rPr>
                        <a:t>※10</a:t>
                      </a:r>
                      <a:endParaRPr lang="ja-JP" altLang="en-US" sz="1400" b="0" i="0" u="none" strike="noStrike" dirty="0">
                        <a:solidFill>
                          <a:schemeClr val="tx1"/>
                        </a:solidFill>
                        <a:effectLst/>
                        <a:latin typeface="Meiryo UI" panose="020B0604030504040204" pitchFamily="50" charset="-128"/>
                        <a:ea typeface="Meiryo UI" panose="020B0604030504040204" pitchFamily="50" charset="-128"/>
                      </a:endParaRPr>
                    </a:p>
                  </a:txBody>
                  <a:tcPr marL="108000" marR="0" marT="36000" marB="36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F0"/>
                    </a:solidFill>
                  </a:tcPr>
                </a:tc>
                <a:tc hMerge="1">
                  <a:txBody>
                    <a:bodyPr/>
                    <a:lstStyle/>
                    <a:p>
                      <a:endParaRPr kumimoji="1" lang="ja-JP" altLang="en-US"/>
                    </a:p>
                  </a:txBody>
                  <a:tcPr/>
                </a:tc>
                <a:extLst>
                  <a:ext uri="{0D108BD9-81ED-4DB2-BD59-A6C34878D82A}">
                    <a16:rowId xmlns:a16="http://schemas.microsoft.com/office/drawing/2014/main" val="2003759662"/>
                  </a:ext>
                </a:extLst>
              </a:tr>
              <a:tr h="542405">
                <a:tc>
                  <a:txBody>
                    <a:bodyPr/>
                    <a:lstStyle/>
                    <a:p>
                      <a:pPr algn="ctr" fontAlgn="ctr"/>
                      <a:r>
                        <a:rPr lang="ja-JP" altLang="en-US" sz="1400" b="0" i="0" u="none" strike="noStrike">
                          <a:solidFill>
                            <a:srgbClr val="000000"/>
                          </a:solidFill>
                          <a:effectLst/>
                          <a:latin typeface="Meiryo UI" panose="020B0604030504040204" pitchFamily="50" charset="-128"/>
                          <a:ea typeface="Meiryo UI" panose="020B0604030504040204" pitchFamily="50" charset="-128"/>
                        </a:rPr>
                        <a:t>解説</a:t>
                      </a:r>
                    </a:p>
                  </a:txBody>
                  <a:tcPr marL="9352" marR="9352" marT="9352" marB="0" vert="eaVert"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ja-JP" altLang="en-US" sz="1400" b="0" i="0" u="none" strike="noStrike" dirty="0">
                          <a:solidFill>
                            <a:srgbClr val="000000"/>
                          </a:solidFill>
                          <a:effectLst/>
                          <a:latin typeface="Meiryo UI" panose="020B0604030504040204" pitchFamily="50" charset="-128"/>
                          <a:ea typeface="Meiryo UI" panose="020B0604030504040204" pitchFamily="50" charset="-128"/>
                        </a:rPr>
                        <a:t>　</a:t>
                      </a:r>
                      <a:r>
                        <a:rPr lang="ja-JP" altLang="en-US" sz="1400" b="0" i="0" u="none" strike="noStrike" dirty="0">
                          <a:solidFill>
                            <a:schemeClr val="tx1"/>
                          </a:solidFill>
                          <a:effectLst/>
                          <a:latin typeface="Meiryo UI" panose="020B0604030504040204" pitchFamily="50" charset="-128"/>
                          <a:ea typeface="Meiryo UI" panose="020B0604030504040204" pitchFamily="50" charset="-128"/>
                        </a:rPr>
                        <a:t>届出対象年度の</a:t>
                      </a:r>
                      <a:r>
                        <a:rPr lang="ja-JP" altLang="en-US" sz="1400" b="0" i="0" u="none" strike="noStrike" dirty="0">
                          <a:solidFill>
                            <a:srgbClr val="000000"/>
                          </a:solidFill>
                          <a:effectLst/>
                          <a:latin typeface="Meiryo UI" panose="020B0604030504040204" pitchFamily="50" charset="-128"/>
                          <a:ea typeface="Meiryo UI" panose="020B0604030504040204" pitchFamily="50" charset="-128"/>
                        </a:rPr>
                        <a:t>エネルギー使用量の大幅な削減対策を加点するものです。</a:t>
                      </a:r>
                    </a:p>
                  </a:txBody>
                  <a:tcPr marL="36000" marR="36000" marT="36000" marB="3600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105166986"/>
                  </a:ext>
                </a:extLst>
              </a:tr>
              <a:tr h="352936">
                <a:tc rowSpan="2">
                  <a:txBody>
                    <a:bodyPr/>
                    <a:lstStyle/>
                    <a:p>
                      <a:pPr algn="ctr" fontAlgn="ctr"/>
                      <a:r>
                        <a:rPr lang="ja-JP" altLang="en-US" sz="1400" b="0" i="0" u="none" strike="noStrike" dirty="0">
                          <a:solidFill>
                            <a:srgbClr val="000000"/>
                          </a:solidFill>
                          <a:effectLst/>
                          <a:latin typeface="Meiryo UI" panose="020B0604030504040204" pitchFamily="50" charset="-128"/>
                          <a:ea typeface="Meiryo UI" panose="020B0604030504040204" pitchFamily="50" charset="-128"/>
                        </a:rPr>
                        <a:t>判断基準</a:t>
                      </a:r>
                    </a:p>
                  </a:txBody>
                  <a:tcPr marL="9352" marR="9352" marT="9352" marB="0" vert="eaVert"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ja-JP" altLang="en-US" sz="1400" b="0" i="0" u="none" strike="noStrike" dirty="0">
                          <a:solidFill>
                            <a:srgbClr val="000000"/>
                          </a:solidFill>
                          <a:effectLst/>
                          <a:latin typeface="Meiryo UI" panose="020B0604030504040204" pitchFamily="50" charset="-128"/>
                          <a:ea typeface="Meiryo UI" panose="020B0604030504040204" pitchFamily="50" charset="-128"/>
                        </a:rPr>
                        <a:t>①　エネルギー総使用量における原油換算量を前年度比で、</a:t>
                      </a:r>
                      <a:r>
                        <a:rPr lang="en-US" altLang="ja-JP" sz="1400" b="0" i="0" u="none" strike="noStrike" dirty="0">
                          <a:solidFill>
                            <a:srgbClr val="000000"/>
                          </a:solidFill>
                          <a:effectLst/>
                          <a:latin typeface="Meiryo UI" panose="020B0604030504040204" pitchFamily="50" charset="-128"/>
                          <a:ea typeface="Meiryo UI" panose="020B0604030504040204" pitchFamily="50" charset="-128"/>
                        </a:rPr>
                        <a:t>10%</a:t>
                      </a:r>
                      <a:r>
                        <a:rPr lang="ja-JP" altLang="en-US" sz="1400" b="0" i="0" u="none" strike="noStrike" dirty="0">
                          <a:solidFill>
                            <a:srgbClr val="000000"/>
                          </a:solidFill>
                          <a:effectLst/>
                          <a:latin typeface="Meiryo UI" panose="020B0604030504040204" pitchFamily="50" charset="-128"/>
                          <a:ea typeface="Meiryo UI" panose="020B0604030504040204" pitchFamily="50" charset="-128"/>
                        </a:rPr>
                        <a:t>以上削減しましたか。</a:t>
                      </a:r>
                    </a:p>
                  </a:txBody>
                  <a:tcPr marL="72000" marR="72000" marT="36000" marB="3600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66FFFF"/>
                    </a:solidFill>
                  </a:tcPr>
                </a:tc>
                <a:extLst>
                  <a:ext uri="{0D108BD9-81ED-4DB2-BD59-A6C34878D82A}">
                    <a16:rowId xmlns:a16="http://schemas.microsoft.com/office/drawing/2014/main" val="1039477237"/>
                  </a:ext>
                </a:extLst>
              </a:tr>
              <a:tr h="864096">
                <a:tc vMerge="1">
                  <a:txBody>
                    <a:bodyPr/>
                    <a:lstStyle/>
                    <a:p>
                      <a:endParaRPr kumimoji="1" lang="ja-JP" altLang="en-US"/>
                    </a:p>
                  </a:txBody>
                  <a:tcPr/>
                </a:tc>
                <a:tc>
                  <a:txBody>
                    <a:bodyPr/>
                    <a:lstStyle/>
                    <a:p>
                      <a:pPr algn="l" fontAlgn="t"/>
                      <a:r>
                        <a:rPr lang="en-US" altLang="ja-JP" sz="1400" b="0" i="0" u="none" strike="noStrike" dirty="0">
                          <a:solidFill>
                            <a:srgbClr val="000000"/>
                          </a:solidFill>
                          <a:effectLst/>
                          <a:latin typeface="Meiryo UI" panose="020B0604030504040204" pitchFamily="50" charset="-128"/>
                          <a:ea typeface="Meiryo UI" panose="020B0604030504040204" pitchFamily="50" charset="-128"/>
                        </a:rPr>
                        <a:t>【</a:t>
                      </a:r>
                      <a:r>
                        <a:rPr lang="ja-JP" altLang="en-US" sz="1400" b="0" i="0" u="none" strike="noStrike" dirty="0">
                          <a:solidFill>
                            <a:srgbClr val="000000"/>
                          </a:solidFill>
                          <a:effectLst/>
                          <a:latin typeface="Meiryo UI" panose="020B0604030504040204" pitchFamily="50" charset="-128"/>
                          <a:ea typeface="Meiryo UI" panose="020B0604030504040204" pitchFamily="50" charset="-128"/>
                        </a:rPr>
                        <a:t>補足</a:t>
                      </a:r>
                      <a:r>
                        <a:rPr lang="en-US" altLang="ja-JP" sz="1400" b="0" i="0" u="none" strike="noStrike" dirty="0">
                          <a:solidFill>
                            <a:srgbClr val="000000"/>
                          </a:solidFill>
                          <a:effectLst/>
                          <a:latin typeface="Meiryo UI" panose="020B0604030504040204" pitchFamily="50" charset="-128"/>
                          <a:ea typeface="Meiryo UI" panose="020B0604030504040204" pitchFamily="50" charset="-128"/>
                        </a:rPr>
                        <a:t>】</a:t>
                      </a:r>
                      <a:r>
                        <a:rPr lang="ja-JP" altLang="en-US" sz="1400" b="0" i="0" u="none" strike="noStrike" dirty="0">
                          <a:solidFill>
                            <a:srgbClr val="000000"/>
                          </a:solidFill>
                          <a:effectLst/>
                          <a:latin typeface="Meiryo UI" panose="020B0604030504040204" pitchFamily="50" charset="-128"/>
                          <a:ea typeface="Meiryo UI" panose="020B0604030504040204" pitchFamily="50" charset="-128"/>
                        </a:rPr>
                        <a:t>実績報告書の、「２　温室効果ガスの排出の量の削減に関する目標の達成状況、</a:t>
                      </a:r>
                      <a:r>
                        <a:rPr lang="en-US" altLang="ja-JP" sz="1400" b="0" i="0" u="none" strike="noStrike" dirty="0">
                          <a:solidFill>
                            <a:srgbClr val="000000"/>
                          </a:solidFill>
                          <a:effectLst/>
                          <a:latin typeface="Meiryo UI" panose="020B0604030504040204" pitchFamily="50" charset="-128"/>
                          <a:ea typeface="Meiryo UI" panose="020B0604030504040204" pitchFamily="50" charset="-128"/>
                        </a:rPr>
                        <a:t>(3)</a:t>
                      </a:r>
                      <a:r>
                        <a:rPr lang="ja-JP" altLang="en-US" sz="1400" b="0" i="0" u="none" strike="noStrike" dirty="0">
                          <a:solidFill>
                            <a:srgbClr val="000000"/>
                          </a:solidFill>
                          <a:effectLst/>
                          <a:latin typeface="Meiryo UI" panose="020B0604030504040204" pitchFamily="50" charset="-128"/>
                          <a:ea typeface="Meiryo UI" panose="020B0604030504040204" pitchFamily="50" charset="-128"/>
                        </a:rPr>
                        <a:t>温室効果ガスの排出の量の削減に関する目標の達成</a:t>
                      </a:r>
                      <a:r>
                        <a:rPr lang="ja-JP" altLang="en-US" sz="1400" b="0" i="0" u="none" strike="noStrike" dirty="0">
                          <a:solidFill>
                            <a:schemeClr val="tx1"/>
                          </a:solidFill>
                          <a:effectLst/>
                          <a:latin typeface="Meiryo UI" panose="020B0604030504040204" pitchFamily="50" charset="-128"/>
                          <a:ea typeface="Meiryo UI" panose="020B0604030504040204" pitchFamily="50" charset="-128"/>
                        </a:rPr>
                        <a:t>状況」において</a:t>
                      </a:r>
                      <a:r>
                        <a:rPr lang="ja-JP" altLang="en-US" sz="1400" b="0" i="0" u="none" strike="noStrike" dirty="0">
                          <a:solidFill>
                            <a:srgbClr val="000000"/>
                          </a:solidFill>
                          <a:effectLst/>
                          <a:latin typeface="Meiryo UI" panose="020B0604030504040204" pitchFamily="50" charset="-128"/>
                          <a:ea typeface="Meiryo UI" panose="020B0604030504040204" pitchFamily="50" charset="-128"/>
                        </a:rPr>
                        <a:t>、原油換算量削減率が</a:t>
                      </a:r>
                      <a:r>
                        <a:rPr lang="en-US" altLang="ja-JP" sz="1400" b="0" i="0" u="none" strike="noStrike" dirty="0">
                          <a:solidFill>
                            <a:srgbClr val="000000"/>
                          </a:solidFill>
                          <a:effectLst/>
                          <a:latin typeface="Meiryo UI" panose="020B0604030504040204" pitchFamily="50" charset="-128"/>
                          <a:ea typeface="Meiryo UI" panose="020B0604030504040204" pitchFamily="50" charset="-128"/>
                        </a:rPr>
                        <a:t>10%</a:t>
                      </a:r>
                      <a:r>
                        <a:rPr lang="ja-JP" altLang="en-US" sz="1400" b="0" i="0" u="none" strike="noStrike" dirty="0">
                          <a:solidFill>
                            <a:srgbClr val="000000"/>
                          </a:solidFill>
                          <a:effectLst/>
                          <a:latin typeface="Meiryo UI" panose="020B0604030504040204" pitchFamily="50" charset="-128"/>
                          <a:ea typeface="Meiryo UI" panose="020B0604030504040204" pitchFamily="50" charset="-128"/>
                        </a:rPr>
                        <a:t>以上削減していることを</a:t>
                      </a:r>
                      <a:r>
                        <a:rPr lang="ja-JP" altLang="en-US" sz="1400" b="0" i="0" u="none" strike="noStrike" dirty="0">
                          <a:solidFill>
                            <a:schemeClr val="tx1"/>
                          </a:solidFill>
                          <a:effectLst/>
                          <a:latin typeface="Meiryo UI" panose="020B0604030504040204" pitchFamily="50" charset="-128"/>
                          <a:ea typeface="Meiryo UI" panose="020B0604030504040204" pitchFamily="50" charset="-128"/>
                        </a:rPr>
                        <a:t>確認してください。</a:t>
                      </a:r>
                    </a:p>
                  </a:txBody>
                  <a:tcPr marL="72000" marR="72000" marT="36000" marB="3600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023356598"/>
                  </a:ext>
                </a:extLst>
              </a:tr>
            </a:tbl>
          </a:graphicData>
        </a:graphic>
      </p:graphicFrame>
      <p:sp>
        <p:nvSpPr>
          <p:cNvPr id="6" name="テキスト ボックス 3"/>
          <p:cNvSpPr txBox="1"/>
          <p:nvPr/>
        </p:nvSpPr>
        <p:spPr>
          <a:xfrm>
            <a:off x="177179" y="3186264"/>
            <a:ext cx="8789642" cy="3429000"/>
          </a:xfrm>
          <a:prstGeom prst="rect">
            <a:avLst/>
          </a:prstGeom>
          <a:solidFill>
            <a:schemeClr val="lt1"/>
          </a:solidFill>
          <a:ln w="9525" cmpd="sng">
            <a:no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marL="501650" indent="-404813"/>
            <a:r>
              <a:rPr kumimoji="1" lang="en-US" altLang="ja-JP" sz="1400" dirty="0">
                <a:latin typeface="Meiryo UI" panose="020B0604030504040204" pitchFamily="50" charset="-128"/>
                <a:ea typeface="Meiryo UI" panose="020B0604030504040204" pitchFamily="50" charset="-128"/>
              </a:rPr>
              <a:t>※</a:t>
            </a:r>
            <a:r>
              <a:rPr kumimoji="1" lang="ja-JP" altLang="en-US" sz="1400" dirty="0">
                <a:latin typeface="Meiryo UI" panose="020B0604030504040204" pitchFamily="50" charset="-128"/>
                <a:ea typeface="Meiryo UI" panose="020B0604030504040204" pitchFamily="50" charset="-128"/>
              </a:rPr>
              <a:t>１ すべての事業所がテナントであるといった設備機器の更新権限がない場合や年間のエネルギー使用量が</a:t>
            </a:r>
            <a:r>
              <a:rPr kumimoji="1" lang="en-US" altLang="ja-JP" sz="1400" dirty="0">
                <a:latin typeface="Meiryo UI" panose="020B0604030504040204" pitchFamily="50" charset="-128"/>
                <a:ea typeface="Meiryo UI" panose="020B0604030504040204" pitchFamily="50" charset="-128"/>
              </a:rPr>
              <a:t>15kL</a:t>
            </a:r>
            <a:r>
              <a:rPr kumimoji="1" lang="ja-JP" altLang="en-US" sz="1400" dirty="0">
                <a:latin typeface="Meiryo UI" panose="020B0604030504040204" pitchFamily="50" charset="-128"/>
                <a:ea typeface="Meiryo UI" panose="020B0604030504040204" pitchFamily="50" charset="-128"/>
              </a:rPr>
              <a:t>未満の事業所には適用しない。</a:t>
            </a:r>
            <a:endParaRPr kumimoji="1" lang="en-US" altLang="ja-JP" sz="1400" dirty="0">
              <a:latin typeface="Meiryo UI" panose="020B0604030504040204" pitchFamily="50" charset="-128"/>
              <a:ea typeface="Meiryo UI" panose="020B0604030504040204" pitchFamily="50" charset="-128"/>
            </a:endParaRPr>
          </a:p>
          <a:p>
            <a:pPr marL="501650" indent="-404813"/>
            <a:r>
              <a:rPr kumimoji="1" lang="en-US" altLang="ja-JP" sz="1400" dirty="0">
                <a:latin typeface="Meiryo UI" panose="020B0604030504040204" pitchFamily="50" charset="-128"/>
                <a:ea typeface="Meiryo UI" panose="020B0604030504040204" pitchFamily="50" charset="-128"/>
              </a:rPr>
              <a:t>※</a:t>
            </a:r>
            <a:r>
              <a:rPr kumimoji="1" lang="ja-JP" altLang="en-US" sz="1400" dirty="0">
                <a:latin typeface="Meiryo UI" panose="020B0604030504040204" pitchFamily="50" charset="-128"/>
                <a:ea typeface="Meiryo UI" panose="020B0604030504040204" pitchFamily="50" charset="-128"/>
              </a:rPr>
              <a:t>２ モーター出力合計が</a:t>
            </a:r>
            <a:r>
              <a:rPr kumimoji="1" lang="en-US" altLang="ja-JP" sz="1400" dirty="0">
                <a:latin typeface="Meiryo UI" panose="020B0604030504040204" pitchFamily="50" charset="-128"/>
                <a:ea typeface="Meiryo UI" panose="020B0604030504040204" pitchFamily="50" charset="-128"/>
              </a:rPr>
              <a:t>15kW</a:t>
            </a:r>
            <a:r>
              <a:rPr kumimoji="1" lang="ja-JP" altLang="en-US" sz="1400" dirty="0">
                <a:latin typeface="Meiryo UI" panose="020B0604030504040204" pitchFamily="50" charset="-128"/>
                <a:ea typeface="Meiryo UI" panose="020B0604030504040204" pitchFamily="50" charset="-128"/>
              </a:rPr>
              <a:t>以上とならない一の系統を構成するポンプには適用しない。</a:t>
            </a:r>
            <a:endParaRPr kumimoji="1" lang="en-US" altLang="ja-JP" sz="1400" dirty="0">
              <a:latin typeface="Meiryo UI" panose="020B0604030504040204" pitchFamily="50" charset="-128"/>
              <a:ea typeface="Meiryo UI" panose="020B0604030504040204" pitchFamily="50" charset="-128"/>
            </a:endParaRPr>
          </a:p>
          <a:p>
            <a:pPr marL="501650" indent="-404813"/>
            <a:r>
              <a:rPr kumimoji="1" lang="en-US" altLang="ja-JP" sz="1400" dirty="0">
                <a:latin typeface="Meiryo UI" panose="020B0604030504040204" pitchFamily="50" charset="-128"/>
                <a:ea typeface="Meiryo UI" panose="020B0604030504040204" pitchFamily="50" charset="-128"/>
              </a:rPr>
              <a:t>※</a:t>
            </a:r>
            <a:r>
              <a:rPr kumimoji="1" lang="ja-JP" altLang="en-US" sz="1400" dirty="0">
                <a:latin typeface="Meiryo UI" panose="020B0604030504040204" pitchFamily="50" charset="-128"/>
                <a:ea typeface="Meiryo UI" panose="020B0604030504040204" pitchFamily="50" charset="-128"/>
              </a:rPr>
              <a:t>３ モーター出力合計が、</a:t>
            </a:r>
            <a:r>
              <a:rPr kumimoji="1" lang="en-US" altLang="ja-JP" sz="1400" dirty="0">
                <a:latin typeface="Meiryo UI" panose="020B0604030504040204" pitchFamily="50" charset="-128"/>
                <a:ea typeface="Meiryo UI" panose="020B0604030504040204" pitchFamily="50" charset="-128"/>
              </a:rPr>
              <a:t>11kW</a:t>
            </a:r>
            <a:r>
              <a:rPr kumimoji="1" lang="ja-JP" altLang="en-US" sz="1400" dirty="0">
                <a:latin typeface="Meiryo UI" panose="020B0604030504040204" pitchFamily="50" charset="-128"/>
                <a:ea typeface="Meiryo UI" panose="020B0604030504040204" pitchFamily="50" charset="-128"/>
              </a:rPr>
              <a:t>以上とならない一の系統を構成するファン・ブロワーには適用しない。</a:t>
            </a:r>
            <a:endParaRPr kumimoji="1" lang="en-US" altLang="ja-JP" sz="1400" dirty="0">
              <a:latin typeface="Meiryo UI" panose="020B0604030504040204" pitchFamily="50" charset="-128"/>
              <a:ea typeface="Meiryo UI" panose="020B0604030504040204" pitchFamily="50" charset="-128"/>
            </a:endParaRPr>
          </a:p>
          <a:p>
            <a:pPr marL="501650" indent="-404813"/>
            <a:r>
              <a:rPr kumimoji="1" lang="en-US" altLang="ja-JP" sz="1400" dirty="0">
                <a:latin typeface="Meiryo UI" panose="020B0604030504040204" pitchFamily="50" charset="-128"/>
                <a:ea typeface="Meiryo UI" panose="020B0604030504040204" pitchFamily="50" charset="-128"/>
              </a:rPr>
              <a:t>※</a:t>
            </a:r>
            <a:r>
              <a:rPr kumimoji="1" lang="ja-JP" altLang="en-US" sz="1400" dirty="0">
                <a:latin typeface="Meiryo UI" panose="020B0604030504040204" pitchFamily="50" charset="-128"/>
                <a:ea typeface="Meiryo UI" panose="020B0604030504040204" pitchFamily="50" charset="-128"/>
              </a:rPr>
              <a:t>４ モーター出力合計が、</a:t>
            </a:r>
            <a:r>
              <a:rPr kumimoji="1" lang="en-US" altLang="ja-JP" sz="1400" dirty="0">
                <a:latin typeface="Meiryo UI" panose="020B0604030504040204" pitchFamily="50" charset="-128"/>
                <a:ea typeface="Meiryo UI" panose="020B0604030504040204" pitchFamily="50" charset="-128"/>
              </a:rPr>
              <a:t>15kW</a:t>
            </a:r>
            <a:r>
              <a:rPr kumimoji="1" lang="ja-JP" altLang="en-US" sz="1400" dirty="0">
                <a:latin typeface="Meiryo UI" panose="020B0604030504040204" pitchFamily="50" charset="-128"/>
                <a:ea typeface="Meiryo UI" panose="020B0604030504040204" pitchFamily="50" charset="-128"/>
              </a:rPr>
              <a:t>以上とならない圧縮空気系統を構成するコンプレッサ（容積型に限る（ターボ型は対象外））には適用しない。</a:t>
            </a:r>
            <a:endParaRPr kumimoji="1" lang="en-US" altLang="ja-JP" sz="1400" dirty="0">
              <a:latin typeface="Meiryo UI" panose="020B0604030504040204" pitchFamily="50" charset="-128"/>
              <a:ea typeface="Meiryo UI" panose="020B0604030504040204" pitchFamily="50" charset="-128"/>
            </a:endParaRPr>
          </a:p>
          <a:p>
            <a:pPr marL="501650" indent="-404813"/>
            <a:r>
              <a:rPr kumimoji="1" lang="en-US" altLang="ja-JP" sz="1400" dirty="0">
                <a:latin typeface="Meiryo UI" panose="020B0604030504040204" pitchFamily="50" charset="-128"/>
                <a:ea typeface="Meiryo UI" panose="020B0604030504040204" pitchFamily="50" charset="-128"/>
              </a:rPr>
              <a:t>※</a:t>
            </a:r>
            <a:r>
              <a:rPr kumimoji="1" lang="ja-JP" altLang="en-US" sz="1400" dirty="0">
                <a:latin typeface="Meiryo UI" panose="020B0604030504040204" pitchFamily="50" charset="-128"/>
                <a:ea typeface="Meiryo UI" panose="020B0604030504040204" pitchFamily="50" charset="-128"/>
              </a:rPr>
              <a:t>５ 該当設備が無い事業所は</a:t>
            </a:r>
            <a:r>
              <a:rPr lang="ja-JP" altLang="en-US" sz="1400" dirty="0">
                <a:solidFill>
                  <a:schemeClr val="tx1"/>
                </a:solidFill>
                <a:latin typeface="Meiryo UI" panose="020B0604030504040204" pitchFamily="50" charset="-128"/>
                <a:ea typeface="Meiryo UI" panose="020B0604030504040204" pitchFamily="50" charset="-128"/>
              </a:rPr>
              <a:t>「非該当」を選択することができる。</a:t>
            </a:r>
            <a:endParaRPr lang="en-US" altLang="ja-JP" sz="1400" dirty="0">
              <a:solidFill>
                <a:schemeClr val="tx1"/>
              </a:solidFill>
              <a:latin typeface="Meiryo UI" panose="020B0604030504040204" pitchFamily="50" charset="-128"/>
              <a:ea typeface="Meiryo UI" panose="020B0604030504040204" pitchFamily="50" charset="-128"/>
            </a:endParaRPr>
          </a:p>
          <a:p>
            <a:pPr marL="501650" indent="-404813"/>
            <a:r>
              <a:rPr kumimoji="1" lang="en-US" altLang="ja-JP" sz="1400" dirty="0">
                <a:solidFill>
                  <a:schemeClr val="tx1"/>
                </a:solidFill>
                <a:latin typeface="Meiryo UI" panose="020B0604030504040204" pitchFamily="50" charset="-128"/>
                <a:ea typeface="Meiryo UI" panose="020B0604030504040204" pitchFamily="50" charset="-128"/>
              </a:rPr>
              <a:t>※</a:t>
            </a:r>
            <a:r>
              <a:rPr kumimoji="1" lang="ja-JP" altLang="en-US" sz="1400" dirty="0">
                <a:solidFill>
                  <a:schemeClr val="tx1"/>
                </a:solidFill>
                <a:latin typeface="Meiryo UI" panose="020B0604030504040204" pitchFamily="50" charset="-128"/>
                <a:ea typeface="Meiryo UI" panose="020B0604030504040204" pitchFamily="50" charset="-128"/>
              </a:rPr>
              <a:t>６ 賃貸契約等により、その把握や権限が及ばない場合には適用しない。</a:t>
            </a:r>
            <a:endParaRPr kumimoji="1" lang="en-US" altLang="ja-JP" sz="1400" dirty="0">
              <a:solidFill>
                <a:schemeClr val="tx1"/>
              </a:solidFill>
              <a:latin typeface="Meiryo UI" panose="020B0604030504040204" pitchFamily="50" charset="-128"/>
              <a:ea typeface="Meiryo UI" panose="020B0604030504040204" pitchFamily="50" charset="-128"/>
            </a:endParaRPr>
          </a:p>
          <a:p>
            <a:pPr marL="501650" indent="-404813"/>
            <a:r>
              <a:rPr kumimoji="1" lang="en-US" altLang="ja-JP" sz="1400" dirty="0">
                <a:solidFill>
                  <a:schemeClr val="tx1"/>
                </a:solidFill>
                <a:latin typeface="Meiryo UI" panose="020B0604030504040204" pitchFamily="50" charset="-128"/>
                <a:ea typeface="Meiryo UI" panose="020B0604030504040204" pitchFamily="50" charset="-128"/>
              </a:rPr>
              <a:t>※</a:t>
            </a:r>
            <a:r>
              <a:rPr kumimoji="1" lang="ja-JP" altLang="en-US" sz="1400" dirty="0">
                <a:solidFill>
                  <a:schemeClr val="tx1"/>
                </a:solidFill>
                <a:latin typeface="Meiryo UI" panose="020B0604030504040204" pitchFamily="50" charset="-128"/>
                <a:ea typeface="Meiryo UI" panose="020B0604030504040204" pitchFamily="50" charset="-128"/>
              </a:rPr>
              <a:t>７ 発電に適した設置スペースが無い場合は「非該当」を選択することができる。</a:t>
            </a:r>
            <a:endParaRPr kumimoji="1" lang="en-US" altLang="ja-JP" sz="1400" dirty="0">
              <a:solidFill>
                <a:schemeClr val="tx1"/>
              </a:solidFill>
              <a:latin typeface="Meiryo UI" panose="020B0604030504040204" pitchFamily="50" charset="-128"/>
              <a:ea typeface="Meiryo UI" panose="020B0604030504040204" pitchFamily="50" charset="-128"/>
            </a:endParaRPr>
          </a:p>
          <a:p>
            <a:pPr marL="501650" indent="-404813"/>
            <a:r>
              <a:rPr lang="en-US" altLang="ja-JP" sz="1400" dirty="0">
                <a:solidFill>
                  <a:schemeClr val="tx1"/>
                </a:solidFill>
                <a:latin typeface="Meiryo UI" panose="020B0604030504040204" pitchFamily="50" charset="-128"/>
                <a:ea typeface="Meiryo UI" panose="020B0604030504040204" pitchFamily="50" charset="-128"/>
              </a:rPr>
              <a:t>※</a:t>
            </a:r>
            <a:r>
              <a:rPr lang="ja-JP" altLang="en-US" sz="1400" dirty="0">
                <a:solidFill>
                  <a:schemeClr val="tx1"/>
                </a:solidFill>
                <a:latin typeface="Meiryo UI" panose="020B0604030504040204" pitchFamily="50" charset="-128"/>
                <a:ea typeface="Meiryo UI" panose="020B0604030504040204" pitchFamily="50" charset="-128"/>
              </a:rPr>
              <a:t>８ 基準年度比削減目安に達成している場合は「非該当」を選択することができる。なお、カーボン・オフセットは基準年度比削減目安を満たすことを必須とする。</a:t>
            </a:r>
            <a:endParaRPr lang="en-US" altLang="ja-JP" sz="1400" dirty="0">
              <a:solidFill>
                <a:schemeClr val="tx1"/>
              </a:solidFill>
              <a:latin typeface="Meiryo UI" panose="020B0604030504040204" pitchFamily="50" charset="-128"/>
              <a:ea typeface="Meiryo UI" panose="020B0604030504040204" pitchFamily="50" charset="-128"/>
            </a:endParaRPr>
          </a:p>
          <a:p>
            <a:pPr marL="501650" indent="-404813"/>
            <a:r>
              <a:rPr lang="en-US" altLang="ja-JP" sz="1400" dirty="0">
                <a:solidFill>
                  <a:schemeClr val="tx1"/>
                </a:solidFill>
                <a:latin typeface="Meiryo UI" panose="020B0604030504040204" pitchFamily="50" charset="-128"/>
                <a:ea typeface="Meiryo UI" panose="020B0604030504040204" pitchFamily="50" charset="-128"/>
              </a:rPr>
              <a:t>※</a:t>
            </a:r>
            <a:r>
              <a:rPr lang="ja-JP" altLang="en-US" sz="1400" dirty="0">
                <a:solidFill>
                  <a:schemeClr val="tx1"/>
                </a:solidFill>
                <a:latin typeface="Meiryo UI" panose="020B0604030504040204" pitchFamily="50" charset="-128"/>
                <a:ea typeface="Meiryo UI" panose="020B0604030504040204" pitchFamily="50" charset="-128"/>
              </a:rPr>
              <a:t>９ ゼロエミッション車とは電気自動車</a:t>
            </a:r>
            <a:r>
              <a:rPr lang="en-US" altLang="ja-JP" sz="1400" dirty="0">
                <a:solidFill>
                  <a:schemeClr val="tx1"/>
                </a:solidFill>
                <a:latin typeface="Meiryo UI" panose="020B0604030504040204" pitchFamily="50" charset="-128"/>
                <a:ea typeface="Meiryo UI" panose="020B0604030504040204" pitchFamily="50" charset="-128"/>
              </a:rPr>
              <a:t>(EV)</a:t>
            </a:r>
            <a:r>
              <a:rPr lang="ja-JP" altLang="en-US" sz="1400" dirty="0" err="1">
                <a:solidFill>
                  <a:schemeClr val="tx1"/>
                </a:solidFill>
                <a:latin typeface="Meiryo UI" panose="020B0604030504040204" pitchFamily="50" charset="-128"/>
                <a:ea typeface="Meiryo UI" panose="020B0604030504040204" pitchFamily="50" charset="-128"/>
              </a:rPr>
              <a:t>、</a:t>
            </a:r>
            <a:r>
              <a:rPr lang="ja-JP" altLang="en-US" sz="1400" dirty="0">
                <a:solidFill>
                  <a:schemeClr val="tx1"/>
                </a:solidFill>
                <a:latin typeface="Meiryo UI" panose="020B0604030504040204" pitchFamily="50" charset="-128"/>
                <a:ea typeface="Meiryo UI" panose="020B0604030504040204" pitchFamily="50" charset="-128"/>
              </a:rPr>
              <a:t>プラグインハイブリッド自動車、燃料電池自動車をいう。電動車とはゼロエミッション車、ハイブリッド自動車をいう。</a:t>
            </a:r>
            <a:endParaRPr lang="en-US" altLang="ja-JP" sz="1400" dirty="0">
              <a:solidFill>
                <a:schemeClr val="tx1"/>
              </a:solidFill>
              <a:latin typeface="Meiryo UI" panose="020B0604030504040204" pitchFamily="50" charset="-128"/>
              <a:ea typeface="Meiryo UI" panose="020B0604030504040204" pitchFamily="50" charset="-128"/>
            </a:endParaRPr>
          </a:p>
          <a:p>
            <a:pPr marL="501650" indent="-404813"/>
            <a:r>
              <a:rPr lang="en-US" altLang="ja-JP" sz="1400" dirty="0">
                <a:solidFill>
                  <a:schemeClr val="tx1"/>
                </a:solidFill>
                <a:latin typeface="Meiryo UI" panose="020B0604030504040204" pitchFamily="50" charset="-128"/>
                <a:ea typeface="Meiryo UI" panose="020B0604030504040204" pitchFamily="50" charset="-128"/>
              </a:rPr>
              <a:t>※10</a:t>
            </a:r>
            <a:r>
              <a:rPr lang="ja-JP" altLang="en-US" sz="1400" dirty="0">
                <a:solidFill>
                  <a:schemeClr val="tx1"/>
                </a:solidFill>
                <a:latin typeface="Meiryo UI" panose="020B0604030504040204" pitchFamily="50" charset="-128"/>
                <a:ea typeface="Meiryo UI" panose="020B0604030504040204" pitchFamily="50" charset="-128"/>
              </a:rPr>
              <a:t> 削減の主な理由が省エネ対策の取り組みではなく、新型コロナ感染症対策の影響などによる場合は「非該当」とする。なお、原油換算量削減率が</a:t>
            </a:r>
            <a:r>
              <a:rPr lang="en-US" altLang="ja-JP" sz="1400" dirty="0">
                <a:solidFill>
                  <a:schemeClr val="tx1"/>
                </a:solidFill>
                <a:latin typeface="Meiryo UI" panose="020B0604030504040204" pitchFamily="50" charset="-128"/>
                <a:ea typeface="Meiryo UI" panose="020B0604030504040204" pitchFamily="50" charset="-128"/>
              </a:rPr>
              <a:t>10%</a:t>
            </a:r>
            <a:r>
              <a:rPr lang="ja-JP" altLang="en-US" sz="1400" dirty="0">
                <a:solidFill>
                  <a:schemeClr val="tx1"/>
                </a:solidFill>
                <a:latin typeface="Meiryo UI" panose="020B0604030504040204" pitchFamily="50" charset="-128"/>
                <a:ea typeface="Meiryo UI" panose="020B0604030504040204" pitchFamily="50" charset="-128"/>
              </a:rPr>
              <a:t>以上であっても、自らの判断で「非該当」を選択</a:t>
            </a:r>
            <a:r>
              <a:rPr lang="ja-JP" altLang="en-US" sz="1400" dirty="0">
                <a:latin typeface="Meiryo UI" panose="020B0604030504040204" pitchFamily="50" charset="-128"/>
                <a:ea typeface="Meiryo UI" panose="020B0604030504040204" pitchFamily="50" charset="-128"/>
              </a:rPr>
              <a:t>することができる。</a:t>
            </a:r>
            <a:endParaRPr kumimoji="1" lang="en-US" altLang="ja-JP" sz="1400" dirty="0">
              <a:latin typeface="Meiryo UI" panose="020B0604030504040204" pitchFamily="50" charset="-128"/>
              <a:ea typeface="Meiryo UI" panose="020B0604030504040204" pitchFamily="50" charset="-128"/>
            </a:endParaRPr>
          </a:p>
          <a:p>
            <a:endParaRPr kumimoji="1" lang="ja-JP" altLang="en-US" sz="1400" dirty="0">
              <a:latin typeface="Meiryo UI" panose="020B0604030504040204" pitchFamily="50" charset="-128"/>
              <a:ea typeface="Meiryo UI" panose="020B0604030504040204" pitchFamily="50" charset="-128"/>
            </a:endParaRPr>
          </a:p>
        </p:txBody>
      </p:sp>
      <p:sp>
        <p:nvSpPr>
          <p:cNvPr id="4" name="テキスト ボックス 3"/>
          <p:cNvSpPr txBox="1"/>
          <p:nvPr/>
        </p:nvSpPr>
        <p:spPr>
          <a:xfrm>
            <a:off x="159517" y="2816932"/>
            <a:ext cx="1107996" cy="369332"/>
          </a:xfrm>
          <a:prstGeom prst="rect">
            <a:avLst/>
          </a:prstGeom>
          <a:noFill/>
        </p:spPr>
        <p:txBody>
          <a:bodyPr wrap="none" rtlCol="0">
            <a:spAutoFit/>
          </a:bodyPr>
          <a:lstStyle/>
          <a:p>
            <a:r>
              <a:rPr lang="ja-JP" altLang="en-US" dirty="0"/>
              <a:t>特記事項</a:t>
            </a:r>
            <a:endParaRPr kumimoji="1" lang="ja-JP" altLang="en-US" dirty="0"/>
          </a:p>
        </p:txBody>
      </p:sp>
    </p:spTree>
    <p:extLst>
      <p:ext uri="{BB962C8B-B14F-4D97-AF65-F5344CB8AC3E}">
        <p14:creationId xmlns:p14="http://schemas.microsoft.com/office/powerpoint/2010/main" val="22950233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スライド番号プレースホルダー 5"/>
          <p:cNvSpPr>
            <a:spLocks noGrp="1"/>
          </p:cNvSpPr>
          <p:nvPr>
            <p:ph type="sldNum" sz="quarter" idx="12"/>
          </p:nvPr>
        </p:nvSpPr>
        <p:spPr/>
        <p:txBody>
          <a:bodyPr/>
          <a:lstStyle/>
          <a:p>
            <a:fld id="{55A7BED7-9510-4C4B-91BA-7696EE92F05C}" type="slidenum">
              <a:rPr kumimoji="1" lang="ja-JP" altLang="en-US" smtClean="0"/>
              <a:t>2</a:t>
            </a:fld>
            <a:endParaRPr kumimoji="1" lang="ja-JP" altLang="en-US" dirty="0"/>
          </a:p>
        </p:txBody>
      </p:sp>
      <p:sp>
        <p:nvSpPr>
          <p:cNvPr id="8" name="テキスト ボックス 7">
            <a:extLst>
              <a:ext uri="{FF2B5EF4-FFF2-40B4-BE49-F238E27FC236}">
                <a16:creationId xmlns:a16="http://schemas.microsoft.com/office/drawing/2014/main" id="{575F40C1-5A85-EECC-6477-57B188ABEBEE}"/>
              </a:ext>
            </a:extLst>
          </p:cNvPr>
          <p:cNvSpPr txBox="1"/>
          <p:nvPr/>
        </p:nvSpPr>
        <p:spPr>
          <a:xfrm>
            <a:off x="0" y="0"/>
            <a:ext cx="7058147" cy="344128"/>
          </a:xfrm>
          <a:prstGeom prst="rect">
            <a:avLst/>
          </a:prstGeom>
          <a:noFill/>
        </p:spPr>
        <p:txBody>
          <a:bodyPr wrap="square" tIns="36000" bIns="0" rtlCol="0">
            <a:spAutoFit/>
          </a:bodyPr>
          <a:lstStyle/>
          <a:p>
            <a:pPr>
              <a:lnSpc>
                <a:spcPts val="2400"/>
              </a:lnSpc>
            </a:pPr>
            <a:r>
              <a:rPr lang="ja-JP" altLang="en-US" sz="20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１　大阪府気候変動対策の推進に関する条例の概要</a:t>
            </a:r>
          </a:p>
        </p:txBody>
      </p:sp>
      <p:sp>
        <p:nvSpPr>
          <p:cNvPr id="7" name="Rectangle 2"/>
          <p:cNvSpPr>
            <a:spLocks noChangeArrowheads="1"/>
          </p:cNvSpPr>
          <p:nvPr/>
        </p:nvSpPr>
        <p:spPr bwMode="auto">
          <a:xfrm>
            <a:off x="18767" y="407423"/>
            <a:ext cx="9069193" cy="12157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indent="127000"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ts val="600"/>
              </a:spcAft>
              <a:buClrTx/>
              <a:buSzTx/>
              <a:buFontTx/>
              <a:buNone/>
              <a:tabLst/>
            </a:pPr>
            <a:r>
              <a:rPr kumimoji="0" lang="ja-JP" altLang="ja-JP" sz="2000" b="1" i="0" u="none" strike="noStrike" cap="none" normalizeH="0" baseline="0" dirty="0">
                <a:ln>
                  <a:noFill/>
                </a:ln>
                <a:solidFill>
                  <a:srgbClr val="0D0D0D"/>
                </a:solidFill>
                <a:effectLst/>
                <a:latin typeface="Meiryo UI" panose="020B0604030504040204" pitchFamily="50" charset="-128"/>
                <a:ea typeface="Meiryo UI" panose="020B0604030504040204" pitchFamily="50" charset="-128"/>
                <a:cs typeface="Times New Roman" panose="02020603050405020304" pitchFamily="18" charset="0"/>
              </a:rPr>
              <a:t> </a:t>
            </a:r>
            <a:r>
              <a:rPr kumimoji="0" lang="en-US" altLang="ja-JP" sz="2000" b="1" i="0" u="none" strike="noStrike" cap="none" normalizeH="0" baseline="0" dirty="0">
                <a:ln>
                  <a:noFill/>
                </a:ln>
                <a:solidFill>
                  <a:srgbClr val="0D0D0D"/>
                </a:solidFill>
                <a:effectLst/>
                <a:latin typeface="Meiryo UI" panose="020B0604030504040204" pitchFamily="50" charset="-128"/>
                <a:ea typeface="Meiryo UI" panose="020B0604030504040204" pitchFamily="50" charset="-128"/>
                <a:cs typeface="Times New Roman" panose="02020603050405020304" pitchFamily="18" charset="0"/>
              </a:rPr>
              <a:t>(1) </a:t>
            </a:r>
            <a:r>
              <a:rPr kumimoji="0" lang="ja-JP" altLang="en-US" sz="2000" b="1" i="0" u="none" strike="noStrike" cap="none" normalizeH="0" baseline="0" dirty="0">
                <a:ln>
                  <a:noFill/>
                </a:ln>
                <a:solidFill>
                  <a:srgbClr val="0D0D0D"/>
                </a:solidFill>
                <a:effectLst/>
                <a:latin typeface="Meiryo UI" panose="020B0604030504040204" pitchFamily="50" charset="-128"/>
                <a:ea typeface="Meiryo UI" panose="020B0604030504040204" pitchFamily="50" charset="-128"/>
                <a:cs typeface="Times New Roman" panose="02020603050405020304" pitchFamily="18" charset="0"/>
              </a:rPr>
              <a:t>条例の</a:t>
            </a:r>
            <a:r>
              <a:rPr kumimoji="0" lang="ja-JP" altLang="en-US" sz="2000" b="1" dirty="0">
                <a:solidFill>
                  <a:srgbClr val="0D0D0D"/>
                </a:solidFill>
                <a:latin typeface="Meiryo UI" panose="020B0604030504040204" pitchFamily="50" charset="-128"/>
                <a:ea typeface="Meiryo UI" panose="020B0604030504040204" pitchFamily="50" charset="-128"/>
                <a:cs typeface="Times New Roman" panose="02020603050405020304" pitchFamily="18" charset="0"/>
              </a:rPr>
              <a:t>概要</a:t>
            </a:r>
            <a:endParaRPr kumimoji="0" lang="ja-JP" altLang="en-US" sz="2000" b="1"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endParaRPr>
          </a:p>
          <a:p>
            <a:pPr lvl="0" indent="0"/>
            <a:r>
              <a:rPr kumimoji="0" lang="ja-JP" altLang="en-US" sz="1600" b="0" i="0" u="none" strike="noStrike" cap="none" normalizeH="0" baseline="0" dirty="0">
                <a:ln>
                  <a:noFill/>
                </a:ln>
                <a:solidFill>
                  <a:srgbClr val="0D0D0D"/>
                </a:solidFill>
                <a:effectLst/>
                <a:latin typeface="Meiryo UI" panose="020B0604030504040204" pitchFamily="50" charset="-128"/>
                <a:ea typeface="Meiryo UI" panose="020B0604030504040204" pitchFamily="50" charset="-128"/>
                <a:cs typeface="Times New Roman" panose="02020603050405020304" pitchFamily="18" charset="0"/>
              </a:rPr>
              <a:t>　本条例は、エネルギーの多量消費事業者等（以下、「特定事業者」という。）を対象に、対策計画書や実績報告書の届出、府による概要の公表などにより、</a:t>
            </a:r>
            <a:r>
              <a:rPr kumimoji="0" lang="ja-JP" altLang="en-US" sz="1600" dirty="0">
                <a:solidFill>
                  <a:srgbClr val="0D0D0D"/>
                </a:solidFill>
                <a:latin typeface="Meiryo UI" panose="020B0604030504040204" pitchFamily="50" charset="-128"/>
                <a:ea typeface="Meiryo UI" panose="020B0604030504040204" pitchFamily="50" charset="-128"/>
                <a:cs typeface="Times New Roman" panose="02020603050405020304" pitchFamily="18" charset="0"/>
              </a:rPr>
              <a:t>気候変動の緩和及び気候変動への適応並びに電気の需要の最適化のための対策をすすめていくもの。</a:t>
            </a:r>
            <a:endParaRPr kumimoji="0" lang="ja-JP" altLang="en-US" sz="16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endParaRPr>
          </a:p>
        </p:txBody>
      </p:sp>
      <p:pic>
        <p:nvPicPr>
          <p:cNvPr id="20" name="図 19"/>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952963" y="1714904"/>
            <a:ext cx="7200800" cy="5031545"/>
          </a:xfrm>
          <a:prstGeom prst="rect">
            <a:avLst/>
          </a:prstGeom>
        </p:spPr>
      </p:pic>
    </p:spTree>
    <p:extLst>
      <p:ext uri="{BB962C8B-B14F-4D97-AF65-F5344CB8AC3E}">
        <p14:creationId xmlns:p14="http://schemas.microsoft.com/office/powerpoint/2010/main" val="231698175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スライド番号プレースホルダー 5"/>
          <p:cNvSpPr txBox="1">
            <a:spLocks/>
          </p:cNvSpPr>
          <p:nvPr/>
        </p:nvSpPr>
        <p:spPr>
          <a:xfrm>
            <a:off x="8041704" y="18288"/>
            <a:ext cx="1066800" cy="329184"/>
          </a:xfrm>
          <a:prstGeom prst="rect">
            <a:avLst/>
          </a:prstGeom>
        </p:spPr>
        <p:txBody>
          <a:bodyPr vert="horz" lIns="91440" tIns="45720" rIns="91440" bIns="45720" rtlCol="0" anchor="ctr"/>
          <a:lstStyle>
            <a:defPPr>
              <a:defRPr lang="ja-JP"/>
            </a:defPPr>
            <a:lvl1pPr marL="0" algn="r" defTabSz="914400" rtl="0" eaLnBrk="1" latinLnBrk="0" hangingPunct="1">
              <a:defRPr kumimoji="1" sz="1600" b="1" kern="1200">
                <a:solidFill>
                  <a:srgbClr val="FFFFFF"/>
                </a:solidFill>
                <a:latin typeface="メイリオ" panose="020B0604030504040204" pitchFamily="50" charset="-128"/>
                <a:ea typeface="メイリオ" panose="020B0604030504040204" pitchFamily="50" charset="-128"/>
                <a:cs typeface="メイリオ" panose="020B0604030504040204" pitchFamily="50"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F0DA1747-7AE3-4485-B1CC-5CDDF653E874}" type="slidenum">
              <a:rPr lang="ja-JP" altLang="en-US" smtClean="0"/>
              <a:pPr/>
              <a:t>29</a:t>
            </a:fld>
            <a:endParaRPr lang="ja-JP" altLang="en-US" dirty="0"/>
          </a:p>
        </p:txBody>
      </p:sp>
      <p:sp>
        <p:nvSpPr>
          <p:cNvPr id="15" name="テキスト ボックス 14"/>
          <p:cNvSpPr txBox="1"/>
          <p:nvPr/>
        </p:nvSpPr>
        <p:spPr>
          <a:xfrm>
            <a:off x="177178" y="0"/>
            <a:ext cx="6880969" cy="344128"/>
          </a:xfrm>
          <a:prstGeom prst="rect">
            <a:avLst/>
          </a:prstGeom>
          <a:noFill/>
        </p:spPr>
        <p:txBody>
          <a:bodyPr wrap="square" tIns="36000" bIns="0" rtlCol="0">
            <a:spAutoFit/>
          </a:bodyPr>
          <a:lstStyle/>
          <a:p>
            <a:pPr>
              <a:lnSpc>
                <a:spcPts val="2400"/>
              </a:lnSpc>
            </a:pPr>
            <a:r>
              <a:rPr lang="ja-JP" altLang="en-US" sz="20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４　重点対策の指定</a:t>
            </a:r>
          </a:p>
        </p:txBody>
      </p:sp>
      <p:sp>
        <p:nvSpPr>
          <p:cNvPr id="8" name="テキスト ボックス 7">
            <a:extLst>
              <a:ext uri="{FF2B5EF4-FFF2-40B4-BE49-F238E27FC236}">
                <a16:creationId xmlns:a16="http://schemas.microsoft.com/office/drawing/2014/main" id="{C17405A8-E996-4E37-B4B7-033C0FDA32CB}"/>
              </a:ext>
            </a:extLst>
          </p:cNvPr>
          <p:cNvSpPr txBox="1"/>
          <p:nvPr/>
        </p:nvSpPr>
        <p:spPr>
          <a:xfrm>
            <a:off x="106337" y="625568"/>
            <a:ext cx="8931326" cy="3570208"/>
          </a:xfrm>
          <a:prstGeom prst="rect">
            <a:avLst/>
          </a:prstGeom>
          <a:noFill/>
        </p:spPr>
        <p:txBody>
          <a:bodyPr wrap="square" rtlCol="0">
            <a:spAutoFit/>
          </a:bodyPr>
          <a:lstStyle/>
          <a:p>
            <a:r>
              <a:rPr lang="ja-JP" altLang="en-US" sz="1600" b="1" dirty="0">
                <a:latin typeface="Meiryo UI" panose="020B0604030504040204" pitchFamily="50" charset="-128"/>
                <a:ea typeface="Meiryo UI" panose="020B0604030504040204" pitchFamily="50" charset="-128"/>
              </a:rPr>
              <a:t>（参考）揮発性有機化合物（</a:t>
            </a:r>
            <a:r>
              <a:rPr lang="en-US" altLang="ja-JP" sz="1600" b="1" dirty="0">
                <a:latin typeface="Meiryo UI" panose="020B0604030504040204" pitchFamily="50" charset="-128"/>
                <a:ea typeface="Meiryo UI" panose="020B0604030504040204" pitchFamily="50" charset="-128"/>
              </a:rPr>
              <a:t>VOC</a:t>
            </a:r>
            <a:r>
              <a:rPr lang="ja-JP" altLang="en-US" sz="1600" b="1" dirty="0">
                <a:latin typeface="Meiryo UI" panose="020B0604030504040204" pitchFamily="50" charset="-128"/>
                <a:ea typeface="Meiryo UI" panose="020B0604030504040204" pitchFamily="50" charset="-128"/>
              </a:rPr>
              <a:t>）排出抑制による間接</a:t>
            </a:r>
            <a:r>
              <a:rPr lang="en-US" altLang="ja-JP" sz="1600" b="1" dirty="0">
                <a:latin typeface="Meiryo UI" panose="020B0604030504040204" pitchFamily="50" charset="-128"/>
                <a:ea typeface="Meiryo UI" panose="020B0604030504040204" pitchFamily="50" charset="-128"/>
              </a:rPr>
              <a:t>CO</a:t>
            </a:r>
            <a:r>
              <a:rPr lang="en-US" altLang="ja-JP" sz="1600" b="1" baseline="-25000" dirty="0">
                <a:latin typeface="Meiryo UI" panose="020B0604030504040204" pitchFamily="50" charset="-128"/>
                <a:ea typeface="Meiryo UI" panose="020B0604030504040204" pitchFamily="50" charset="-128"/>
              </a:rPr>
              <a:t>2</a:t>
            </a:r>
            <a:r>
              <a:rPr lang="ja-JP" altLang="en-US" sz="1600" b="1" dirty="0">
                <a:latin typeface="Meiryo UI" panose="020B0604030504040204" pitchFamily="50" charset="-128"/>
                <a:ea typeface="Meiryo UI" panose="020B0604030504040204" pitchFamily="50" charset="-128"/>
              </a:rPr>
              <a:t>の取扱いについて</a:t>
            </a:r>
            <a:endParaRPr lang="en-US" altLang="ja-JP" sz="1600" b="1" dirty="0">
              <a:latin typeface="Meiryo UI" panose="020B0604030504040204" pitchFamily="50" charset="-128"/>
              <a:ea typeface="Meiryo UI" panose="020B0604030504040204" pitchFamily="50" charset="-128"/>
            </a:endParaRPr>
          </a:p>
          <a:p>
            <a:r>
              <a:rPr lang="ja-JP" altLang="en-US" sz="1400" dirty="0">
                <a:latin typeface="Meiryo UI" panose="020B0604030504040204" pitchFamily="50" charset="-128"/>
                <a:ea typeface="Meiryo UI" panose="020B0604030504040204" pitchFamily="50" charset="-128"/>
              </a:rPr>
              <a:t>　</a:t>
            </a:r>
            <a:endParaRPr lang="en-US" altLang="ja-JP" sz="1400" dirty="0">
              <a:latin typeface="Meiryo UI" panose="020B0604030504040204" pitchFamily="50" charset="-128"/>
              <a:ea typeface="Meiryo UI" panose="020B0604030504040204" pitchFamily="50" charset="-128"/>
            </a:endParaRPr>
          </a:p>
          <a:p>
            <a:r>
              <a:rPr lang="ja-JP" altLang="en-US" sz="1400" dirty="0">
                <a:latin typeface="Meiryo UI" panose="020B0604030504040204" pitchFamily="50" charset="-128"/>
                <a:ea typeface="Meiryo UI" panose="020B0604030504040204" pitchFamily="50" charset="-128"/>
              </a:rPr>
              <a:t>　揮発性有機化合物（</a:t>
            </a:r>
            <a:r>
              <a:rPr lang="en-US" altLang="ja-JP" sz="1400" dirty="0">
                <a:latin typeface="Meiryo UI" panose="020B0604030504040204" pitchFamily="50" charset="-128"/>
                <a:ea typeface="Meiryo UI" panose="020B0604030504040204" pitchFamily="50" charset="-128"/>
              </a:rPr>
              <a:t>VOC</a:t>
            </a:r>
            <a:r>
              <a:rPr lang="ja-JP" altLang="en-US" sz="1400" dirty="0">
                <a:latin typeface="Meiryo UI" panose="020B0604030504040204" pitchFamily="50" charset="-128"/>
                <a:ea typeface="Meiryo UI" panose="020B0604030504040204" pitchFamily="50" charset="-128"/>
              </a:rPr>
              <a:t>）は大気汚染だけでなく、大気中に放出後、紫外線によるラジカルの発生やオゾンなどの酸化物質により酸化されることで最終的に</a:t>
            </a:r>
            <a:r>
              <a:rPr lang="en-US" altLang="ja-JP" sz="1400" dirty="0">
                <a:latin typeface="Meiryo UI" panose="020B0604030504040204" pitchFamily="50" charset="-128"/>
                <a:ea typeface="Meiryo UI" panose="020B0604030504040204" pitchFamily="50" charset="-128"/>
              </a:rPr>
              <a:t>CO</a:t>
            </a:r>
            <a:r>
              <a:rPr lang="en-US" altLang="ja-JP" sz="1400" baseline="-25000" dirty="0">
                <a:latin typeface="Meiryo UI" panose="020B0604030504040204" pitchFamily="50" charset="-128"/>
                <a:ea typeface="Meiryo UI" panose="020B0604030504040204" pitchFamily="50" charset="-128"/>
              </a:rPr>
              <a:t>2</a:t>
            </a:r>
            <a:r>
              <a:rPr lang="ja-JP" altLang="en-US" sz="1400" dirty="0">
                <a:latin typeface="Meiryo UI" panose="020B0604030504040204" pitchFamily="50" charset="-128"/>
                <a:ea typeface="Meiryo UI" panose="020B0604030504040204" pitchFamily="50" charset="-128"/>
              </a:rPr>
              <a:t>に変換されます。対策計画書及び実績報告書の温室効果ガス排出量には間接</a:t>
            </a:r>
            <a:r>
              <a:rPr lang="en-US" altLang="ja-JP" sz="1400" dirty="0">
                <a:latin typeface="Meiryo UI" panose="020B0604030504040204" pitchFamily="50" charset="-128"/>
                <a:ea typeface="Meiryo UI" panose="020B0604030504040204" pitchFamily="50" charset="-128"/>
              </a:rPr>
              <a:t>CO</a:t>
            </a:r>
            <a:r>
              <a:rPr lang="en-US" altLang="ja-JP" sz="1400" baseline="-25000" dirty="0">
                <a:latin typeface="Meiryo UI" panose="020B0604030504040204" pitchFamily="50" charset="-128"/>
                <a:ea typeface="Meiryo UI" panose="020B0604030504040204" pitchFamily="50" charset="-128"/>
              </a:rPr>
              <a:t>2</a:t>
            </a:r>
            <a:r>
              <a:rPr lang="ja-JP" altLang="en-US" sz="1400" dirty="0">
                <a:latin typeface="Meiryo UI" panose="020B0604030504040204" pitchFamily="50" charset="-128"/>
                <a:ea typeface="Meiryo UI" panose="020B0604030504040204" pitchFamily="50" charset="-128"/>
              </a:rPr>
              <a:t>を含めませんが、間接</a:t>
            </a:r>
            <a:r>
              <a:rPr lang="en-US" altLang="ja-JP" sz="1400" dirty="0">
                <a:latin typeface="Meiryo UI" panose="020B0604030504040204" pitchFamily="50" charset="-128"/>
                <a:ea typeface="Meiryo UI" panose="020B0604030504040204" pitchFamily="50" charset="-128"/>
              </a:rPr>
              <a:t>CO</a:t>
            </a:r>
            <a:r>
              <a:rPr lang="en-US" altLang="ja-JP" sz="1400" baseline="-25000" dirty="0">
                <a:latin typeface="Meiryo UI" panose="020B0604030504040204" pitchFamily="50" charset="-128"/>
                <a:ea typeface="Meiryo UI" panose="020B0604030504040204" pitchFamily="50" charset="-128"/>
              </a:rPr>
              <a:t>2</a:t>
            </a:r>
            <a:r>
              <a:rPr lang="ja-JP" altLang="en-US" sz="1400" dirty="0">
                <a:latin typeface="Meiryo UI" panose="020B0604030504040204" pitchFamily="50" charset="-128"/>
                <a:ea typeface="Meiryo UI" panose="020B0604030504040204" pitchFamily="50" charset="-128"/>
              </a:rPr>
              <a:t>の削減は気候変動の緩和に寄与することから、</a:t>
            </a:r>
            <a:r>
              <a:rPr lang="en-US" altLang="ja-JP" sz="1400" dirty="0">
                <a:latin typeface="Meiryo UI" panose="020B0604030504040204" pitchFamily="50" charset="-128"/>
                <a:ea typeface="Meiryo UI" panose="020B0604030504040204" pitchFamily="50" charset="-128"/>
              </a:rPr>
              <a:t>VOC</a:t>
            </a:r>
            <a:r>
              <a:rPr lang="ja-JP" altLang="en-US" sz="1400" dirty="0">
                <a:latin typeface="Meiryo UI" panose="020B0604030504040204" pitchFamily="50" charset="-128"/>
                <a:ea typeface="Meiryo UI" panose="020B0604030504040204" pitchFamily="50" charset="-128"/>
              </a:rPr>
              <a:t>排出抑制にかかる取組み内容として、以下の箇所に記載することも可能です。</a:t>
            </a:r>
            <a:endParaRPr lang="en-US" altLang="ja-JP" sz="1400" dirty="0">
              <a:latin typeface="Meiryo UI" panose="020B0604030504040204" pitchFamily="50" charset="-128"/>
              <a:ea typeface="Meiryo UI" panose="020B0604030504040204" pitchFamily="50" charset="-128"/>
            </a:endParaRPr>
          </a:p>
          <a:p>
            <a:endParaRPr kumimoji="1" lang="en-US" altLang="ja-JP" sz="1400" b="1" dirty="0">
              <a:latin typeface="Meiryo UI" panose="020B0604030504040204" pitchFamily="50" charset="-128"/>
              <a:ea typeface="Meiryo UI" panose="020B0604030504040204" pitchFamily="50" charset="-128"/>
            </a:endParaRPr>
          </a:p>
          <a:p>
            <a:endParaRPr lang="en-US" altLang="ja-JP" sz="1400" b="1" dirty="0">
              <a:latin typeface="Meiryo UI" panose="020B0604030504040204" pitchFamily="50" charset="-128"/>
              <a:ea typeface="Meiryo UI" panose="020B0604030504040204" pitchFamily="50" charset="-128"/>
            </a:endParaRPr>
          </a:p>
          <a:p>
            <a:endParaRPr kumimoji="1" lang="en-US" altLang="ja-JP" sz="1400" b="1" dirty="0">
              <a:latin typeface="Meiryo UI" panose="020B0604030504040204" pitchFamily="50" charset="-128"/>
              <a:ea typeface="Meiryo UI" panose="020B0604030504040204" pitchFamily="50" charset="-128"/>
            </a:endParaRPr>
          </a:p>
          <a:p>
            <a:endParaRPr lang="en-US" altLang="ja-JP" sz="1400" b="1" dirty="0">
              <a:latin typeface="Meiryo UI" panose="020B0604030504040204" pitchFamily="50" charset="-128"/>
              <a:ea typeface="Meiryo UI" panose="020B0604030504040204" pitchFamily="50" charset="-128"/>
            </a:endParaRPr>
          </a:p>
          <a:p>
            <a:endParaRPr kumimoji="1" lang="en-US" altLang="ja-JP" sz="1400" b="1" dirty="0">
              <a:latin typeface="Meiryo UI" panose="020B0604030504040204" pitchFamily="50" charset="-128"/>
              <a:ea typeface="Meiryo UI" panose="020B0604030504040204" pitchFamily="50" charset="-128"/>
            </a:endParaRPr>
          </a:p>
          <a:p>
            <a:endParaRPr lang="en-US" altLang="ja-JP" sz="1400" b="1" dirty="0">
              <a:latin typeface="Meiryo UI" panose="020B0604030504040204" pitchFamily="50" charset="-128"/>
              <a:ea typeface="Meiryo UI" panose="020B0604030504040204" pitchFamily="50" charset="-128"/>
            </a:endParaRPr>
          </a:p>
          <a:p>
            <a:endParaRPr kumimoji="1" lang="en-US" altLang="ja-JP" sz="1400" b="1" dirty="0">
              <a:latin typeface="Meiryo UI" panose="020B0604030504040204" pitchFamily="50" charset="-128"/>
              <a:ea typeface="Meiryo UI" panose="020B0604030504040204" pitchFamily="50" charset="-128"/>
            </a:endParaRPr>
          </a:p>
          <a:p>
            <a:endParaRPr lang="en-US" altLang="ja-JP" sz="1400" b="1" dirty="0">
              <a:latin typeface="Meiryo UI" panose="020B0604030504040204" pitchFamily="50" charset="-128"/>
              <a:ea typeface="Meiryo UI" panose="020B0604030504040204" pitchFamily="50" charset="-128"/>
            </a:endParaRPr>
          </a:p>
          <a:p>
            <a:r>
              <a:rPr kumimoji="1" lang="ja-JP" altLang="en-US" sz="1400" b="1" dirty="0">
                <a:latin typeface="Meiryo UI" panose="020B0604030504040204" pitchFamily="50" charset="-128"/>
                <a:ea typeface="Meiryo UI" panose="020B0604030504040204" pitchFamily="50" charset="-128"/>
              </a:rPr>
              <a:t>★</a:t>
            </a:r>
            <a:r>
              <a:rPr kumimoji="1" lang="en-US" altLang="ja-JP" sz="1400" b="1" u="sng" dirty="0">
                <a:latin typeface="Meiryo UI" panose="020B0604030504040204" pitchFamily="50" charset="-128"/>
                <a:ea typeface="Meiryo UI" panose="020B0604030504040204" pitchFamily="50" charset="-128"/>
              </a:rPr>
              <a:t>VOC</a:t>
            </a:r>
            <a:r>
              <a:rPr kumimoji="1" lang="ja-JP" altLang="en-US" sz="1400" b="1" u="sng" dirty="0">
                <a:latin typeface="Meiryo UI" panose="020B0604030504040204" pitchFamily="50" charset="-128"/>
                <a:ea typeface="Meiryo UI" panose="020B0604030504040204" pitchFamily="50" charset="-128"/>
              </a:rPr>
              <a:t>排出削減に向けた取組みを</a:t>
            </a:r>
            <a:r>
              <a:rPr lang="ja-JP" altLang="en-US" sz="1400" b="1" u="sng" dirty="0">
                <a:latin typeface="Meiryo UI" panose="020B0604030504040204" pitchFamily="50" charset="-128"/>
                <a:ea typeface="Meiryo UI" panose="020B0604030504040204" pitchFamily="50" charset="-128"/>
              </a:rPr>
              <a:t>掲載している</a:t>
            </a:r>
            <a:r>
              <a:rPr kumimoji="1" lang="ja-JP" altLang="en-US" sz="1400" b="1" u="sng" dirty="0">
                <a:latin typeface="Meiryo UI" panose="020B0604030504040204" pitchFamily="50" charset="-128"/>
                <a:ea typeface="Meiryo UI" panose="020B0604030504040204" pitchFamily="50" charset="-128"/>
              </a:rPr>
              <a:t>府ホームページ「自主的取組の促進」をぜひご覧ください。</a:t>
            </a:r>
            <a:endParaRPr kumimoji="1" lang="en-US" altLang="ja-JP" sz="1400" b="1" u="sng" dirty="0">
              <a:latin typeface="Meiryo UI" panose="020B0604030504040204" pitchFamily="50" charset="-128"/>
              <a:ea typeface="Meiryo UI" panose="020B0604030504040204" pitchFamily="50" charset="-128"/>
            </a:endParaRPr>
          </a:p>
          <a:p>
            <a:r>
              <a:rPr lang="ja-JP" altLang="en-US" sz="1400" dirty="0">
                <a:latin typeface="Meiryo UI" panose="020B0604030504040204" pitchFamily="50" charset="-128"/>
                <a:ea typeface="Meiryo UI" panose="020B0604030504040204" pitchFamily="50" charset="-128"/>
              </a:rPr>
              <a:t>　　　</a:t>
            </a:r>
            <a:r>
              <a:rPr lang="en-US" altLang="ja-JP" sz="1400" b="1" spc="-50" dirty="0">
                <a:latin typeface="Meiryo UI" panose="020B0604030504040204" pitchFamily="50" charset="-128"/>
                <a:ea typeface="Meiryo UI" panose="020B0604030504040204" pitchFamily="50" charset="-128"/>
                <a:hlinkClick r:id="rId3"/>
              </a:rPr>
              <a:t>https://www.pref.osaka.lg.jp/jigyoshoshido/jishutekitorikumi/index.html</a:t>
            </a:r>
            <a:endParaRPr kumimoji="1" lang="ja-JP" altLang="en-US" sz="1400" dirty="0">
              <a:latin typeface="Meiryo UI" panose="020B0604030504040204" pitchFamily="50" charset="-128"/>
              <a:ea typeface="Meiryo UI" panose="020B0604030504040204" pitchFamily="50" charset="-128"/>
            </a:endParaRPr>
          </a:p>
        </p:txBody>
      </p:sp>
      <p:sp>
        <p:nvSpPr>
          <p:cNvPr id="9" name="角丸四角形 1">
            <a:extLst>
              <a:ext uri="{FF2B5EF4-FFF2-40B4-BE49-F238E27FC236}">
                <a16:creationId xmlns:a16="http://schemas.microsoft.com/office/drawing/2014/main" id="{86B1E5BD-9181-4781-9335-F1DF85414D4F}"/>
              </a:ext>
            </a:extLst>
          </p:cNvPr>
          <p:cNvSpPr/>
          <p:nvPr/>
        </p:nvSpPr>
        <p:spPr>
          <a:xfrm>
            <a:off x="177178" y="2155343"/>
            <a:ext cx="8789643" cy="1345665"/>
          </a:xfrm>
          <a:prstGeom prst="roundRect">
            <a:avLst>
              <a:gd name="adj" fmla="val 10924"/>
            </a:avLst>
          </a:prstGeom>
          <a:solidFill>
            <a:schemeClr val="accent5">
              <a:lumMod val="20000"/>
              <a:lumOff val="80000"/>
            </a:schemeClr>
          </a:solidFill>
          <a:ln>
            <a:noFill/>
          </a:ln>
        </p:spPr>
        <p:style>
          <a:lnRef idx="3">
            <a:schemeClr val="lt1"/>
          </a:lnRef>
          <a:fillRef idx="1">
            <a:schemeClr val="accent5"/>
          </a:fillRef>
          <a:effectRef idx="1">
            <a:schemeClr val="accent5"/>
          </a:effectRef>
          <a:fontRef idx="minor">
            <a:schemeClr val="lt1"/>
          </a:fontRef>
        </p:style>
        <p:txBody>
          <a:bodyPr rtlCol="0" anchor="ctr"/>
          <a:lstStyle/>
          <a:p>
            <a:pPr>
              <a:spcBef>
                <a:spcPts val="600"/>
              </a:spcBef>
            </a:pPr>
            <a:r>
              <a:rPr lang="ja-JP" altLang="en-US" sz="1400" dirty="0">
                <a:solidFill>
                  <a:schemeClr val="tx1"/>
                </a:solidFill>
                <a:latin typeface="Meiryo UI" panose="020B0604030504040204" pitchFamily="50" charset="-128"/>
                <a:ea typeface="Meiryo UI" panose="020B0604030504040204" pitchFamily="50" charset="-128"/>
              </a:rPr>
              <a:t>シート</a:t>
            </a:r>
            <a:r>
              <a:rPr lang="en-US" altLang="ja-JP" sz="1400" dirty="0">
                <a:solidFill>
                  <a:schemeClr val="tx1"/>
                </a:solidFill>
                <a:latin typeface="Meiryo UI" panose="020B0604030504040204" pitchFamily="50" charset="-128"/>
                <a:ea typeface="Meiryo UI" panose="020B0604030504040204" pitchFamily="50" charset="-128"/>
              </a:rPr>
              <a:t>3</a:t>
            </a:r>
            <a:r>
              <a:rPr lang="ja-JP" altLang="en-US" sz="1400" dirty="0">
                <a:solidFill>
                  <a:schemeClr val="tx1"/>
                </a:solidFill>
                <a:latin typeface="Meiryo UI" panose="020B0604030504040204" pitchFamily="50" charset="-128"/>
                <a:ea typeface="Meiryo UI" panose="020B0604030504040204" pitchFamily="50" charset="-128"/>
              </a:rPr>
              <a:t>「対策まとめ」および「実績まとめ」の自由記述欄に、エネルギー・</a:t>
            </a:r>
            <a:r>
              <a:rPr lang="en-US" altLang="ja-JP" sz="1400" dirty="0">
                <a:solidFill>
                  <a:schemeClr val="tx1"/>
                </a:solidFill>
                <a:latin typeface="Meiryo UI" panose="020B0604030504040204" pitchFamily="50" charset="-128"/>
                <a:ea typeface="Meiryo UI" panose="020B0604030504040204" pitchFamily="50" charset="-128"/>
              </a:rPr>
              <a:t>CO</a:t>
            </a:r>
            <a:r>
              <a:rPr lang="ja-JP" altLang="en-US" sz="1400" dirty="0">
                <a:solidFill>
                  <a:schemeClr val="tx1"/>
                </a:solidFill>
                <a:latin typeface="Meiryo UI" panose="020B0604030504040204" pitchFamily="50" charset="-128"/>
                <a:ea typeface="Meiryo UI" panose="020B0604030504040204" pitchFamily="50" charset="-128"/>
              </a:rPr>
              <a:t>₂削減対策のほか、補足的に記載することも可能です。　</a:t>
            </a:r>
            <a:endParaRPr lang="en-US" altLang="ja-JP" sz="1400" dirty="0">
              <a:solidFill>
                <a:schemeClr val="tx1"/>
              </a:solidFill>
              <a:latin typeface="Meiryo UI" panose="020B0604030504040204" pitchFamily="50" charset="-128"/>
              <a:ea typeface="Meiryo UI" panose="020B0604030504040204" pitchFamily="50" charset="-128"/>
            </a:endParaRPr>
          </a:p>
          <a:p>
            <a:r>
              <a:rPr lang="ja-JP" altLang="en-US" sz="1400" dirty="0">
                <a:solidFill>
                  <a:schemeClr val="tx1"/>
                </a:solidFill>
                <a:latin typeface="Meiryo UI" panose="020B0604030504040204" pitchFamily="50" charset="-128"/>
                <a:ea typeface="Meiryo UI" panose="020B0604030504040204" pitchFamily="50" charset="-128"/>
              </a:rPr>
              <a:t>　</a:t>
            </a:r>
            <a:r>
              <a:rPr lang="en-US" altLang="ja-JP" sz="1400" dirty="0">
                <a:solidFill>
                  <a:schemeClr val="tx1"/>
                </a:solidFill>
                <a:latin typeface="Meiryo UI" panose="020B0604030504040204" pitchFamily="50" charset="-128"/>
                <a:ea typeface="Meiryo UI" panose="020B0604030504040204" pitchFamily="50" charset="-128"/>
              </a:rPr>
              <a:t>    </a:t>
            </a:r>
            <a:r>
              <a:rPr lang="ja-JP" altLang="en-US" sz="1400" dirty="0">
                <a:solidFill>
                  <a:schemeClr val="tx1"/>
                </a:solidFill>
                <a:latin typeface="Meiryo UI" panose="020B0604030504040204" pitchFamily="50" charset="-128"/>
                <a:ea typeface="Meiryo UI" panose="020B0604030504040204" pitchFamily="50" charset="-128"/>
              </a:rPr>
              <a:t>例：塗装工程全体の見直しを図り、エネルギー使用量の他、塗料の代替により</a:t>
            </a:r>
            <a:r>
              <a:rPr lang="en-US" altLang="ja-JP" sz="1400" dirty="0">
                <a:solidFill>
                  <a:schemeClr val="tx1"/>
                </a:solidFill>
                <a:latin typeface="Meiryo UI" panose="020B0604030504040204" pitchFamily="50" charset="-128"/>
                <a:ea typeface="Meiryo UI" panose="020B0604030504040204" pitchFamily="50" charset="-128"/>
              </a:rPr>
              <a:t>VOC</a:t>
            </a:r>
            <a:r>
              <a:rPr lang="ja-JP" altLang="en-US" sz="1400" dirty="0">
                <a:solidFill>
                  <a:schemeClr val="tx1"/>
                </a:solidFill>
                <a:latin typeface="Meiryo UI" panose="020B0604030504040204" pitchFamily="50" charset="-128"/>
                <a:ea typeface="Meiryo UI" panose="020B0604030504040204" pitchFamily="50" charset="-128"/>
              </a:rPr>
              <a:t>由来の間接</a:t>
            </a:r>
            <a:r>
              <a:rPr lang="en-US" altLang="ja-JP" sz="1400" dirty="0">
                <a:solidFill>
                  <a:schemeClr val="tx1"/>
                </a:solidFill>
                <a:latin typeface="Meiryo UI" panose="020B0604030504040204" pitchFamily="50" charset="-128"/>
                <a:ea typeface="Meiryo UI" panose="020B0604030504040204" pitchFamily="50" charset="-128"/>
              </a:rPr>
              <a:t>CO</a:t>
            </a:r>
            <a:r>
              <a:rPr lang="en-US" altLang="ja-JP" sz="1400" baseline="-25000" dirty="0">
                <a:solidFill>
                  <a:schemeClr val="tx1"/>
                </a:solidFill>
                <a:latin typeface="Meiryo UI" panose="020B0604030504040204" pitchFamily="50" charset="-128"/>
                <a:ea typeface="Meiryo UI" panose="020B0604030504040204" pitchFamily="50" charset="-128"/>
              </a:rPr>
              <a:t>2</a:t>
            </a:r>
            <a:r>
              <a:rPr lang="ja-JP" altLang="en-US" sz="1400" dirty="0">
                <a:solidFill>
                  <a:schemeClr val="tx1"/>
                </a:solidFill>
                <a:latin typeface="Meiryo UI" panose="020B0604030504040204" pitchFamily="50" charset="-128"/>
                <a:ea typeface="Meiryo UI" panose="020B0604030504040204" pitchFamily="50" charset="-128"/>
              </a:rPr>
              <a:t>を削減する。</a:t>
            </a:r>
            <a:endParaRPr lang="en-US" altLang="ja-JP" sz="1400" dirty="0">
              <a:solidFill>
                <a:schemeClr val="tx1"/>
              </a:solidFill>
              <a:latin typeface="Meiryo UI" panose="020B0604030504040204" pitchFamily="50" charset="-128"/>
              <a:ea typeface="Meiryo UI" panose="020B0604030504040204" pitchFamily="50" charset="-128"/>
            </a:endParaRPr>
          </a:p>
          <a:p>
            <a:r>
              <a:rPr lang="ja-JP" altLang="en-US" sz="1400" dirty="0">
                <a:solidFill>
                  <a:schemeClr val="tx1"/>
                </a:solidFill>
                <a:latin typeface="Meiryo UI" panose="020B0604030504040204" pitchFamily="50" charset="-128"/>
                <a:ea typeface="Meiryo UI" panose="020B0604030504040204" pitchFamily="50" charset="-128"/>
              </a:rPr>
              <a:t>　　　　　　洗浄液の回収と再生利用の徹底や、工程の自動化を実施することにより、</a:t>
            </a:r>
            <a:r>
              <a:rPr lang="en-US" altLang="ja-JP" sz="1400" dirty="0">
                <a:solidFill>
                  <a:schemeClr val="tx1"/>
                </a:solidFill>
                <a:latin typeface="Meiryo UI" panose="020B0604030504040204" pitchFamily="50" charset="-128"/>
                <a:ea typeface="Meiryo UI" panose="020B0604030504040204" pitchFamily="50" charset="-128"/>
              </a:rPr>
              <a:t>VOC</a:t>
            </a:r>
            <a:r>
              <a:rPr lang="ja-JP" altLang="en-US" sz="1400" dirty="0">
                <a:solidFill>
                  <a:schemeClr val="tx1"/>
                </a:solidFill>
                <a:latin typeface="Meiryo UI" panose="020B0604030504040204" pitchFamily="50" charset="-128"/>
                <a:ea typeface="Meiryo UI" panose="020B0604030504040204" pitchFamily="50" charset="-128"/>
              </a:rPr>
              <a:t>由来の間接</a:t>
            </a:r>
            <a:r>
              <a:rPr lang="en-US" altLang="ja-JP" sz="1400" dirty="0">
                <a:solidFill>
                  <a:schemeClr val="tx1"/>
                </a:solidFill>
                <a:latin typeface="Meiryo UI" panose="020B0604030504040204" pitchFamily="50" charset="-128"/>
                <a:ea typeface="Meiryo UI" panose="020B0604030504040204" pitchFamily="50" charset="-128"/>
              </a:rPr>
              <a:t>CO</a:t>
            </a:r>
            <a:r>
              <a:rPr lang="en-US" altLang="ja-JP" sz="1400" baseline="-25000" dirty="0">
                <a:solidFill>
                  <a:schemeClr val="tx1"/>
                </a:solidFill>
                <a:latin typeface="Meiryo UI" panose="020B0604030504040204" pitchFamily="50" charset="-128"/>
                <a:ea typeface="Meiryo UI" panose="020B0604030504040204" pitchFamily="50" charset="-128"/>
              </a:rPr>
              <a:t>2</a:t>
            </a:r>
            <a:r>
              <a:rPr lang="ja-JP" altLang="en-US" sz="1400" dirty="0">
                <a:solidFill>
                  <a:schemeClr val="tx1"/>
                </a:solidFill>
                <a:latin typeface="Meiryo UI" panose="020B0604030504040204" pitchFamily="50" charset="-128"/>
                <a:ea typeface="Meiryo UI" panose="020B0604030504040204" pitchFamily="50" charset="-128"/>
              </a:rPr>
              <a:t>を削減する。</a:t>
            </a:r>
            <a:endParaRPr lang="en-US" altLang="ja-JP" sz="1400" dirty="0">
              <a:solidFill>
                <a:schemeClr val="tx1"/>
              </a:solidFill>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306247208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正方形/長方形 2"/>
          <p:cNvSpPr/>
          <p:nvPr/>
        </p:nvSpPr>
        <p:spPr>
          <a:xfrm>
            <a:off x="141696" y="1340768"/>
            <a:ext cx="8496944" cy="4539704"/>
          </a:xfrm>
          <a:prstGeom prst="rect">
            <a:avLst/>
          </a:prstGeom>
        </p:spPr>
        <p:txBody>
          <a:bodyPr wrap="square">
            <a:spAutoFit/>
          </a:bodyPr>
          <a:lstStyle/>
          <a:p>
            <a:r>
              <a:rPr lang="ja-JP" altLang="ja-JP" sz="1600" b="1" dirty="0">
                <a:latin typeface="Meiryo UI" panose="020B0604030504040204" pitchFamily="50" charset="-128"/>
                <a:ea typeface="Meiryo UI" panose="020B0604030504040204" pitchFamily="50" charset="-128"/>
                <a:cs typeface="Times New Roman" panose="02020603050405020304" pitchFamily="18" charset="0"/>
              </a:rPr>
              <a:t>■対策計画書での記載事項</a:t>
            </a:r>
          </a:p>
          <a:p>
            <a:pPr indent="85090">
              <a:spcBef>
                <a:spcPts val="600"/>
              </a:spcBef>
            </a:pPr>
            <a:r>
              <a:rPr lang="ja-JP" altLang="ja-JP" sz="1500" dirty="0">
                <a:latin typeface="Meiryo UI" panose="020B0604030504040204" pitchFamily="50" charset="-128"/>
                <a:ea typeface="Meiryo UI" panose="020B0604030504040204" pitchFamily="50" charset="-128"/>
                <a:cs typeface="Times New Roman" panose="02020603050405020304" pitchFamily="18" charset="0"/>
              </a:rPr>
              <a:t>（１）様式第１号</a:t>
            </a:r>
          </a:p>
          <a:p>
            <a:pPr indent="85090"/>
            <a:r>
              <a:rPr lang="ja-JP" altLang="ja-JP" sz="1500" dirty="0">
                <a:latin typeface="Meiryo UI" panose="020B0604030504040204" pitchFamily="50" charset="-128"/>
                <a:ea typeface="Meiryo UI" panose="020B0604030504040204" pitchFamily="50" charset="-128"/>
                <a:cs typeface="Times New Roman" panose="02020603050405020304" pitchFamily="18" charset="0"/>
              </a:rPr>
              <a:t>（２）事業所の名称及び所在地</a:t>
            </a:r>
          </a:p>
          <a:p>
            <a:pPr indent="85090"/>
            <a:r>
              <a:rPr lang="ja-JP" altLang="ja-JP" sz="1500" dirty="0">
                <a:latin typeface="Meiryo UI" panose="020B0604030504040204" pitchFamily="50" charset="-128"/>
                <a:ea typeface="Meiryo UI" panose="020B0604030504040204" pitchFamily="50" charset="-128"/>
                <a:cs typeface="Times New Roman" panose="02020603050405020304" pitchFamily="18" charset="0"/>
              </a:rPr>
              <a:t>（３）温室効果ガスの排出の抑制に関する目標</a:t>
            </a:r>
          </a:p>
          <a:p>
            <a:pPr indent="85090"/>
            <a:r>
              <a:rPr lang="ja-JP" altLang="ja-JP" sz="1500" dirty="0">
                <a:latin typeface="Meiryo UI" panose="020B0604030504040204" pitchFamily="50" charset="-128"/>
                <a:ea typeface="Meiryo UI" panose="020B0604030504040204" pitchFamily="50" charset="-128"/>
                <a:cs typeface="Times New Roman" panose="02020603050405020304" pitchFamily="18" charset="0"/>
              </a:rPr>
              <a:t>（４）重点対策実施率</a:t>
            </a:r>
          </a:p>
          <a:p>
            <a:pPr indent="85090"/>
            <a:r>
              <a:rPr lang="ja-JP" altLang="ja-JP" sz="1500" dirty="0">
                <a:latin typeface="Meiryo UI" panose="020B0604030504040204" pitchFamily="50" charset="-128"/>
                <a:ea typeface="Meiryo UI" panose="020B0604030504040204" pitchFamily="50" charset="-128"/>
                <a:cs typeface="Times New Roman" panose="02020603050405020304" pitchFamily="18" charset="0"/>
              </a:rPr>
              <a:t>（５）基準年度のエネルギー使用量及び温室効果ガス排出量（主な事業所）</a:t>
            </a:r>
          </a:p>
          <a:p>
            <a:pPr indent="85090"/>
            <a:r>
              <a:rPr lang="ja-JP" altLang="ja-JP" sz="1500" dirty="0">
                <a:latin typeface="Meiryo UI" panose="020B0604030504040204" pitchFamily="50" charset="-128"/>
                <a:ea typeface="Meiryo UI" panose="020B0604030504040204" pitchFamily="50" charset="-128"/>
                <a:cs typeface="Times New Roman" panose="02020603050405020304" pitchFamily="18" charset="0"/>
              </a:rPr>
              <a:t>（６）基準年度のエネルギー使用量及び温室効果ガス排出量（その他事業所）</a:t>
            </a:r>
            <a:endParaRPr lang="en-US" altLang="ja-JP" sz="1500" dirty="0">
              <a:latin typeface="Meiryo UI" panose="020B0604030504040204" pitchFamily="50" charset="-128"/>
              <a:ea typeface="Meiryo UI" panose="020B0604030504040204" pitchFamily="50" charset="-128"/>
              <a:cs typeface="Times New Roman" panose="02020603050405020304" pitchFamily="18" charset="0"/>
            </a:endParaRPr>
          </a:p>
          <a:p>
            <a:pPr indent="85090"/>
            <a:r>
              <a:rPr lang="ja-JP" altLang="en-US" sz="1500" dirty="0">
                <a:latin typeface="Meiryo UI" panose="020B0604030504040204" pitchFamily="50" charset="-128"/>
                <a:ea typeface="Meiryo UI" panose="020B0604030504040204" pitchFamily="50" charset="-128"/>
                <a:cs typeface="Times New Roman" panose="02020603050405020304" pitchFamily="18" charset="0"/>
              </a:rPr>
              <a:t>（７）基準年度の電気使用量及び温室効果ガス排出量（すべての事業所）</a:t>
            </a:r>
            <a:endParaRPr lang="ja-JP" altLang="ja-JP" sz="1500" dirty="0">
              <a:latin typeface="Meiryo UI" panose="020B0604030504040204" pitchFamily="50" charset="-128"/>
              <a:ea typeface="Meiryo UI" panose="020B0604030504040204" pitchFamily="50" charset="-128"/>
              <a:cs typeface="Times New Roman" panose="02020603050405020304" pitchFamily="18" charset="0"/>
            </a:endParaRPr>
          </a:p>
          <a:p>
            <a:pPr indent="85090"/>
            <a:r>
              <a:rPr lang="ja-JP" altLang="ja-JP" sz="1500" dirty="0">
                <a:latin typeface="Meiryo UI" panose="020B0604030504040204" pitchFamily="50" charset="-128"/>
                <a:ea typeface="Meiryo UI" panose="020B0604030504040204" pitchFamily="50" charset="-128"/>
                <a:cs typeface="Times New Roman" panose="02020603050405020304" pitchFamily="18" charset="0"/>
              </a:rPr>
              <a:t>（</a:t>
            </a:r>
            <a:r>
              <a:rPr lang="ja-JP" altLang="en-US" sz="1500" dirty="0">
                <a:latin typeface="Meiryo UI" panose="020B0604030504040204" pitchFamily="50" charset="-128"/>
                <a:ea typeface="Meiryo UI" panose="020B0604030504040204" pitchFamily="50" charset="-128"/>
                <a:cs typeface="Times New Roman" panose="02020603050405020304" pitchFamily="18" charset="0"/>
              </a:rPr>
              <a:t>８</a:t>
            </a:r>
            <a:r>
              <a:rPr lang="ja-JP" altLang="ja-JP" sz="1500" dirty="0">
                <a:latin typeface="Meiryo UI" panose="020B0604030504040204" pitchFamily="50" charset="-128"/>
                <a:ea typeface="Meiryo UI" panose="020B0604030504040204" pitchFamily="50" charset="-128"/>
                <a:cs typeface="Times New Roman" panose="02020603050405020304" pitchFamily="18" charset="0"/>
              </a:rPr>
              <a:t>）基準年度のエネルギー使用量及び温室効果ガス排出量（自動車）</a:t>
            </a:r>
            <a:endParaRPr lang="en-US" altLang="ja-JP" sz="1500" dirty="0">
              <a:latin typeface="Meiryo UI" panose="020B0604030504040204" pitchFamily="50" charset="-128"/>
              <a:ea typeface="Meiryo UI" panose="020B0604030504040204" pitchFamily="50" charset="-128"/>
              <a:cs typeface="Times New Roman" panose="02020603050405020304" pitchFamily="18" charset="0"/>
            </a:endParaRPr>
          </a:p>
          <a:p>
            <a:pPr indent="85090">
              <a:spcAft>
                <a:spcPts val="600"/>
              </a:spcAft>
            </a:pPr>
            <a:r>
              <a:rPr lang="ja-JP" altLang="en-US" sz="1500" dirty="0">
                <a:latin typeface="Meiryo UI" panose="020B0604030504040204" pitchFamily="50" charset="-128"/>
                <a:ea typeface="Meiryo UI" panose="020B0604030504040204" pitchFamily="50" charset="-128"/>
                <a:cs typeface="Times New Roman" panose="02020603050405020304" pitchFamily="18" charset="0"/>
              </a:rPr>
              <a:t>（９）基準年度の</a:t>
            </a:r>
            <a:r>
              <a:rPr lang="en-US" altLang="ja-JP" sz="1500" dirty="0">
                <a:latin typeface="Meiryo UI" panose="020B0604030504040204" pitchFamily="50" charset="-128"/>
                <a:ea typeface="Meiryo UI" panose="020B0604030504040204" pitchFamily="50" charset="-128"/>
                <a:cs typeface="Times New Roman" panose="02020603050405020304" pitchFamily="18" charset="0"/>
              </a:rPr>
              <a:t>EV</a:t>
            </a:r>
            <a:r>
              <a:rPr lang="ja-JP" altLang="en-US" sz="1500" dirty="0">
                <a:latin typeface="Meiryo UI" panose="020B0604030504040204" pitchFamily="50" charset="-128"/>
                <a:ea typeface="Meiryo UI" panose="020B0604030504040204" pitchFamily="50" charset="-128"/>
                <a:cs typeface="Times New Roman" panose="02020603050405020304" pitchFamily="18" charset="0"/>
              </a:rPr>
              <a:t>および</a:t>
            </a:r>
            <a:r>
              <a:rPr lang="en-US" altLang="ja-JP" sz="1500" dirty="0">
                <a:latin typeface="Meiryo UI" panose="020B0604030504040204" pitchFamily="50" charset="-128"/>
                <a:ea typeface="Meiryo UI" panose="020B0604030504040204" pitchFamily="50" charset="-128"/>
                <a:cs typeface="Times New Roman" panose="02020603050405020304" pitchFamily="18" charset="0"/>
              </a:rPr>
              <a:t>FCV</a:t>
            </a:r>
            <a:r>
              <a:rPr lang="ja-JP" altLang="en-US" sz="1500" dirty="0">
                <a:latin typeface="Meiryo UI" panose="020B0604030504040204" pitchFamily="50" charset="-128"/>
                <a:ea typeface="Meiryo UI" panose="020B0604030504040204" pitchFamily="50" charset="-128"/>
                <a:cs typeface="Times New Roman" panose="02020603050405020304" pitchFamily="18" charset="0"/>
              </a:rPr>
              <a:t>（自動車）</a:t>
            </a:r>
            <a:endParaRPr lang="en-US" altLang="ja-JP" sz="1500" dirty="0">
              <a:latin typeface="Meiryo UI" panose="020B0604030504040204" pitchFamily="50" charset="-128"/>
              <a:ea typeface="Meiryo UI" panose="020B0604030504040204" pitchFamily="50" charset="-128"/>
              <a:cs typeface="Times New Roman" panose="02020603050405020304" pitchFamily="18" charset="0"/>
            </a:endParaRPr>
          </a:p>
          <a:p>
            <a:r>
              <a:rPr lang="ja-JP" altLang="en-US" sz="1600" b="1" dirty="0">
                <a:latin typeface="Meiryo UI" panose="020B0604030504040204" pitchFamily="50" charset="-128"/>
                <a:ea typeface="Meiryo UI" panose="020B0604030504040204" pitchFamily="50" charset="-128"/>
                <a:cs typeface="Times New Roman" panose="02020603050405020304" pitchFamily="18" charset="0"/>
              </a:rPr>
              <a:t>■対策計画書における添付資料（必要に応じてご提出ください。）</a:t>
            </a:r>
            <a:endParaRPr lang="en-US" altLang="ja-JP" sz="1600" b="1" dirty="0">
              <a:latin typeface="Meiryo UI" panose="020B0604030504040204" pitchFamily="50" charset="-128"/>
              <a:ea typeface="Meiryo UI" panose="020B0604030504040204" pitchFamily="50" charset="-128"/>
              <a:cs typeface="Times New Roman" panose="02020603050405020304" pitchFamily="18" charset="0"/>
            </a:endParaRPr>
          </a:p>
          <a:p>
            <a:pPr indent="85090"/>
            <a:r>
              <a:rPr lang="ja-JP" altLang="en-US" sz="1600" dirty="0">
                <a:latin typeface="Meiryo UI" panose="020B0604030504040204" pitchFamily="50" charset="-128"/>
                <a:ea typeface="Meiryo UI" panose="020B0604030504040204" pitchFamily="50" charset="-128"/>
                <a:cs typeface="Times New Roman" panose="02020603050405020304" pitchFamily="18" charset="0"/>
              </a:rPr>
              <a:t>　</a:t>
            </a:r>
            <a:r>
              <a:rPr lang="ja-JP" altLang="en-US" sz="1500" dirty="0">
                <a:latin typeface="Meiryo UI" panose="020B0604030504040204" pitchFamily="50" charset="-128"/>
                <a:ea typeface="Meiryo UI" panose="020B0604030504040204" pitchFamily="50" charset="-128"/>
                <a:cs typeface="Times New Roman" panose="02020603050405020304" pitchFamily="18" charset="0"/>
              </a:rPr>
              <a:t>・その他事業所における各エネルギー使用量の内訳</a:t>
            </a:r>
          </a:p>
          <a:p>
            <a:pPr indent="85090"/>
            <a:r>
              <a:rPr lang="ja-JP" altLang="en-US" sz="1500" dirty="0">
                <a:latin typeface="Meiryo UI" panose="020B0604030504040204" pitchFamily="50" charset="-128"/>
                <a:ea typeface="Meiryo UI" panose="020B0604030504040204" pitchFamily="50" charset="-128"/>
                <a:cs typeface="Times New Roman" panose="02020603050405020304" pitchFamily="18" charset="0"/>
              </a:rPr>
              <a:t>　・「エネルギーの使用によって発生する二酸化炭素」以外の温室効果ガスの算定根拠</a:t>
            </a:r>
            <a:endParaRPr lang="en-US" altLang="ja-JP" sz="1500" dirty="0">
              <a:latin typeface="Meiryo UI" panose="020B0604030504040204" pitchFamily="50" charset="-128"/>
              <a:ea typeface="Meiryo UI" panose="020B0604030504040204" pitchFamily="50" charset="-128"/>
              <a:cs typeface="Times New Roman" panose="02020603050405020304" pitchFamily="18" charset="0"/>
            </a:endParaRPr>
          </a:p>
          <a:p>
            <a:pPr indent="85090"/>
            <a:r>
              <a:rPr lang="ja-JP" altLang="en-US" sz="1500" dirty="0">
                <a:latin typeface="Meiryo UI" panose="020B0604030504040204" pitchFamily="50" charset="-128"/>
                <a:ea typeface="Meiryo UI" panose="020B0604030504040204" pitchFamily="50" charset="-128"/>
                <a:cs typeface="Times New Roman" panose="02020603050405020304" pitchFamily="18" charset="0"/>
              </a:rPr>
              <a:t>　・温室効果ガス排出量と密接な関係を持つ値を複数設定した場合の算定根拠</a:t>
            </a:r>
            <a:endParaRPr lang="en-US" altLang="ja-JP" sz="1500" dirty="0">
              <a:latin typeface="Meiryo UI" panose="020B0604030504040204" pitchFamily="50" charset="-128"/>
              <a:ea typeface="Meiryo UI" panose="020B0604030504040204" pitchFamily="50" charset="-128"/>
              <a:cs typeface="Times New Roman" panose="02020603050405020304" pitchFamily="18" charset="0"/>
            </a:endParaRPr>
          </a:p>
          <a:p>
            <a:pPr indent="85090"/>
            <a:r>
              <a:rPr lang="ja-JP" altLang="en-US" sz="1500" dirty="0">
                <a:latin typeface="Meiryo UI" panose="020B0604030504040204" pitchFamily="50" charset="-128"/>
                <a:ea typeface="Meiryo UI" panose="020B0604030504040204" pitchFamily="50" charset="-128"/>
                <a:cs typeface="Times New Roman" panose="02020603050405020304" pitchFamily="18" charset="0"/>
              </a:rPr>
              <a:t>　・電気の排出係数および契約している電気メニュー（再エネ契約割合がわかるもの）の根拠資料</a:t>
            </a:r>
            <a:endParaRPr lang="en-US" altLang="ja-JP" sz="1500" dirty="0">
              <a:latin typeface="Meiryo UI" panose="020B0604030504040204" pitchFamily="50" charset="-128"/>
              <a:ea typeface="Meiryo UI" panose="020B0604030504040204" pitchFamily="50" charset="-128"/>
              <a:cs typeface="Times New Roman" panose="02020603050405020304" pitchFamily="18" charset="0"/>
            </a:endParaRPr>
          </a:p>
          <a:p>
            <a:pPr indent="85090"/>
            <a:r>
              <a:rPr lang="ja-JP" altLang="en-US" sz="1500" dirty="0">
                <a:latin typeface="Meiryo UI" panose="020B0604030504040204" pitchFamily="50" charset="-128"/>
                <a:ea typeface="Meiryo UI" panose="020B0604030504040204" pitchFamily="50" charset="-128"/>
                <a:cs typeface="Times New Roman" panose="02020603050405020304" pitchFamily="18" charset="0"/>
              </a:rPr>
              <a:t>　・個別調達した証書および大阪府</a:t>
            </a:r>
            <a:r>
              <a:rPr lang="en-US" altLang="ja-JP" sz="1500" dirty="0">
                <a:latin typeface="Meiryo UI" panose="020B0604030504040204" pitchFamily="50" charset="-128"/>
                <a:ea typeface="Meiryo UI" panose="020B0604030504040204" pitchFamily="50" charset="-128"/>
                <a:cs typeface="Times New Roman" panose="02020603050405020304" pitchFamily="18" charset="0"/>
              </a:rPr>
              <a:t>CO₂</a:t>
            </a:r>
            <a:r>
              <a:rPr lang="ja-JP" altLang="en-US" sz="1500" dirty="0">
                <a:latin typeface="Meiryo UI" panose="020B0604030504040204" pitchFamily="50" charset="-128"/>
                <a:ea typeface="Meiryo UI" panose="020B0604030504040204" pitchFamily="50" charset="-128"/>
                <a:cs typeface="Times New Roman" panose="02020603050405020304" pitchFamily="18" charset="0"/>
              </a:rPr>
              <a:t>森林吸収量・木材固定量認証制度証書</a:t>
            </a:r>
            <a:endParaRPr lang="en-US" altLang="ja-JP" sz="1500" dirty="0">
              <a:latin typeface="Meiryo UI" panose="020B0604030504040204" pitchFamily="50" charset="-128"/>
              <a:ea typeface="Meiryo UI" panose="020B0604030504040204" pitchFamily="50" charset="-128"/>
              <a:cs typeface="Times New Roman" panose="02020603050405020304" pitchFamily="18" charset="0"/>
            </a:endParaRPr>
          </a:p>
          <a:p>
            <a:pPr indent="85090"/>
            <a:r>
              <a:rPr lang="ja-JP" altLang="en-US" sz="1500" dirty="0">
                <a:latin typeface="Meiryo UI" panose="020B0604030504040204" pitchFamily="50" charset="-128"/>
                <a:ea typeface="Meiryo UI" panose="020B0604030504040204" pitchFamily="50" charset="-128"/>
                <a:cs typeface="Times New Roman" panose="02020603050405020304" pitchFamily="18" charset="0"/>
              </a:rPr>
              <a:t>　・単位発熱量および排出係数等を実測に基づき設定する場合の根拠資料</a:t>
            </a:r>
            <a:endParaRPr lang="en-US" altLang="ja-JP" sz="1500" dirty="0">
              <a:latin typeface="Meiryo UI" panose="020B0604030504040204" pitchFamily="50" charset="-128"/>
              <a:ea typeface="Meiryo UI" panose="020B0604030504040204" pitchFamily="50" charset="-128"/>
              <a:cs typeface="Times New Roman" panose="02020603050405020304" pitchFamily="18" charset="0"/>
            </a:endParaRPr>
          </a:p>
          <a:p>
            <a:pPr indent="85090"/>
            <a:r>
              <a:rPr lang="en-US" altLang="ja-JP" sz="1500" dirty="0">
                <a:latin typeface="Meiryo UI" panose="020B0604030504040204" pitchFamily="50" charset="-128"/>
                <a:ea typeface="Meiryo UI" panose="020B0604030504040204" pitchFamily="50" charset="-128"/>
                <a:cs typeface="Times New Roman" panose="02020603050405020304" pitchFamily="18" charset="0"/>
              </a:rPr>
              <a:t> </a:t>
            </a:r>
            <a:r>
              <a:rPr lang="ja-JP" altLang="en-US" sz="1500" dirty="0">
                <a:latin typeface="Meiryo UI" panose="020B0604030504040204" pitchFamily="50" charset="-128"/>
                <a:ea typeface="Meiryo UI" panose="020B0604030504040204" pitchFamily="50" charset="-128"/>
                <a:cs typeface="Times New Roman" panose="02020603050405020304" pitchFamily="18" charset="0"/>
              </a:rPr>
              <a:t> ・燃費法による自動車の燃料使用量の算定根拠</a:t>
            </a:r>
          </a:p>
        </p:txBody>
      </p:sp>
      <p:sp>
        <p:nvSpPr>
          <p:cNvPr id="6" name="スライド番号プレースホルダー 5"/>
          <p:cNvSpPr>
            <a:spLocks noGrp="1"/>
          </p:cNvSpPr>
          <p:nvPr>
            <p:ph type="sldNum" sz="quarter" idx="12"/>
          </p:nvPr>
        </p:nvSpPr>
        <p:spPr/>
        <p:txBody>
          <a:bodyPr/>
          <a:lstStyle/>
          <a:p>
            <a:fld id="{55A7BED7-9510-4C4B-91BA-7696EE92F05C}" type="slidenum">
              <a:rPr kumimoji="1" lang="ja-JP" altLang="en-US" smtClean="0"/>
              <a:t>30</a:t>
            </a:fld>
            <a:endParaRPr kumimoji="1" lang="ja-JP" altLang="en-US" dirty="0"/>
          </a:p>
        </p:txBody>
      </p:sp>
      <p:sp>
        <p:nvSpPr>
          <p:cNvPr id="8" name="テキスト ボックス 7">
            <a:extLst>
              <a:ext uri="{FF2B5EF4-FFF2-40B4-BE49-F238E27FC236}">
                <a16:creationId xmlns:a16="http://schemas.microsoft.com/office/drawing/2014/main" id="{575F40C1-5A85-EECC-6477-57B188ABEBEE}"/>
              </a:ext>
            </a:extLst>
          </p:cNvPr>
          <p:cNvSpPr txBox="1"/>
          <p:nvPr/>
        </p:nvSpPr>
        <p:spPr>
          <a:xfrm>
            <a:off x="0" y="0"/>
            <a:ext cx="8604448" cy="344128"/>
          </a:xfrm>
          <a:prstGeom prst="rect">
            <a:avLst/>
          </a:prstGeom>
          <a:noFill/>
        </p:spPr>
        <p:txBody>
          <a:bodyPr wrap="square" tIns="36000" bIns="0" rtlCol="0">
            <a:spAutoFit/>
          </a:bodyPr>
          <a:lstStyle/>
          <a:p>
            <a:pPr>
              <a:lnSpc>
                <a:spcPts val="2400"/>
              </a:lnSpc>
            </a:pPr>
            <a:r>
              <a:rPr lang="ja-JP" altLang="en-US" sz="20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５　対策計画書の作成要領</a:t>
            </a:r>
          </a:p>
        </p:txBody>
      </p:sp>
      <p:sp>
        <p:nvSpPr>
          <p:cNvPr id="10" name="Rectangle 2"/>
          <p:cNvSpPr>
            <a:spLocks noChangeArrowheads="1"/>
          </p:cNvSpPr>
          <p:nvPr/>
        </p:nvSpPr>
        <p:spPr bwMode="auto">
          <a:xfrm>
            <a:off x="-12940" y="404664"/>
            <a:ext cx="9051756" cy="9694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spAutoFit/>
          </a:bodyPr>
          <a:lstStyle>
            <a:lvl1pPr indent="127000"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ts val="600"/>
              </a:spcAft>
              <a:buClrTx/>
              <a:buSzTx/>
              <a:buFontTx/>
              <a:buNone/>
              <a:tabLst/>
            </a:pPr>
            <a:r>
              <a:rPr kumimoji="0" lang="ja-JP" altLang="ja-JP" sz="2000" b="1" i="0" u="none" strike="noStrike" cap="none" normalizeH="0" baseline="0" dirty="0">
                <a:ln>
                  <a:noFill/>
                </a:ln>
                <a:solidFill>
                  <a:srgbClr val="0D0D0D"/>
                </a:solidFill>
                <a:effectLst/>
                <a:latin typeface="Meiryo UI" panose="020B0604030504040204" pitchFamily="50" charset="-128"/>
                <a:ea typeface="Meiryo UI" panose="020B0604030504040204" pitchFamily="50" charset="-128"/>
                <a:cs typeface="Times New Roman" panose="02020603050405020304" pitchFamily="18" charset="0"/>
              </a:rPr>
              <a:t> </a:t>
            </a:r>
            <a:r>
              <a:rPr kumimoji="0" lang="en-US" altLang="ja-JP" sz="2000" b="1" i="0" u="none" strike="noStrike" cap="none" normalizeH="0" baseline="0" dirty="0">
                <a:ln>
                  <a:noFill/>
                </a:ln>
                <a:solidFill>
                  <a:srgbClr val="0D0D0D"/>
                </a:solidFill>
                <a:effectLst/>
                <a:latin typeface="Meiryo UI" panose="020B0604030504040204" pitchFamily="50" charset="-128"/>
                <a:ea typeface="Meiryo UI" panose="020B0604030504040204" pitchFamily="50" charset="-128"/>
                <a:cs typeface="Times New Roman" panose="02020603050405020304" pitchFamily="18" charset="0"/>
              </a:rPr>
              <a:t>(</a:t>
            </a:r>
            <a:r>
              <a:rPr kumimoji="0" lang="en-US" altLang="ja-JP" sz="2000" b="1" dirty="0">
                <a:solidFill>
                  <a:srgbClr val="0D0D0D"/>
                </a:solidFill>
                <a:latin typeface="Meiryo UI" panose="020B0604030504040204" pitchFamily="50" charset="-128"/>
                <a:ea typeface="Meiryo UI" panose="020B0604030504040204" pitchFamily="50" charset="-128"/>
                <a:cs typeface="Times New Roman" panose="02020603050405020304" pitchFamily="18" charset="0"/>
              </a:rPr>
              <a:t>1</a:t>
            </a:r>
            <a:r>
              <a:rPr kumimoji="0" lang="en-US" altLang="ja-JP" sz="2000" b="1" i="0" u="none" strike="noStrike" cap="none" normalizeH="0" baseline="0" dirty="0">
                <a:ln>
                  <a:noFill/>
                </a:ln>
                <a:solidFill>
                  <a:srgbClr val="0D0D0D"/>
                </a:solidFill>
                <a:effectLst/>
                <a:latin typeface="Meiryo UI" panose="020B0604030504040204" pitchFamily="50" charset="-128"/>
                <a:ea typeface="Meiryo UI" panose="020B0604030504040204" pitchFamily="50" charset="-128"/>
                <a:cs typeface="Times New Roman" panose="02020603050405020304" pitchFamily="18" charset="0"/>
              </a:rPr>
              <a:t>)</a:t>
            </a:r>
            <a:r>
              <a:rPr kumimoji="0" lang="ja-JP" altLang="en-US" sz="2000" b="1" i="0" u="none" strike="noStrike" cap="none" normalizeH="0" baseline="0" dirty="0">
                <a:ln>
                  <a:noFill/>
                </a:ln>
                <a:solidFill>
                  <a:srgbClr val="0D0D0D"/>
                </a:solidFill>
                <a:effectLst/>
                <a:latin typeface="Meiryo UI" panose="020B0604030504040204" pitchFamily="50" charset="-128"/>
                <a:ea typeface="Meiryo UI" panose="020B0604030504040204" pitchFamily="50" charset="-128"/>
                <a:cs typeface="Times New Roman" panose="02020603050405020304" pitchFamily="18" charset="0"/>
              </a:rPr>
              <a:t>対策</a:t>
            </a:r>
            <a:r>
              <a:rPr kumimoji="0" lang="ja-JP" altLang="en-US" sz="2000" b="1" dirty="0">
                <a:solidFill>
                  <a:srgbClr val="0D0D0D"/>
                </a:solidFill>
                <a:latin typeface="Meiryo UI" panose="020B0604030504040204" pitchFamily="50" charset="-128"/>
                <a:ea typeface="Meiryo UI" panose="020B0604030504040204" pitchFamily="50" charset="-128"/>
                <a:cs typeface="Times New Roman" panose="02020603050405020304" pitchFamily="18" charset="0"/>
              </a:rPr>
              <a:t>計画書の作成</a:t>
            </a:r>
            <a:endParaRPr kumimoji="0" lang="en-US" altLang="ja-JP" sz="2000" b="1" i="0" u="none" strike="noStrike" cap="none" normalizeH="0" baseline="0" dirty="0">
              <a:ln>
                <a:noFill/>
              </a:ln>
              <a:solidFill>
                <a:srgbClr val="0D0D0D"/>
              </a:solidFill>
              <a:effectLst/>
              <a:latin typeface="Meiryo UI" panose="020B0604030504040204" pitchFamily="50" charset="-128"/>
              <a:ea typeface="Meiryo UI" panose="020B0604030504040204" pitchFamily="50" charset="-128"/>
              <a:cs typeface="Times New Roman" panose="02020603050405020304" pitchFamily="18" charset="0"/>
            </a:endParaRPr>
          </a:p>
          <a:p>
            <a:r>
              <a:rPr lang="ja-JP" altLang="en-US" sz="1600" dirty="0">
                <a:latin typeface="Meiryo UI" panose="020B0604030504040204" pitchFamily="50" charset="-128"/>
                <a:ea typeface="Meiryo UI" panose="020B0604030504040204" pitchFamily="50" charset="-128"/>
              </a:rPr>
              <a:t>対策計画書は以下に掲げる事項について記載ください。</a:t>
            </a:r>
            <a:endParaRPr lang="en-US" altLang="ja-JP" sz="1600" dirty="0">
              <a:latin typeface="Meiryo UI" panose="020B0604030504040204" pitchFamily="50" charset="-128"/>
              <a:ea typeface="Meiryo UI" panose="020B0604030504040204" pitchFamily="50" charset="-128"/>
            </a:endParaRPr>
          </a:p>
          <a:p>
            <a:r>
              <a:rPr lang="ja-JP" altLang="en-US" sz="1600" dirty="0">
                <a:latin typeface="Meiryo UI" panose="020B0604030504040204" pitchFamily="50" charset="-128"/>
                <a:ea typeface="Meiryo UI" panose="020B0604030504040204" pitchFamily="50" charset="-128"/>
              </a:rPr>
              <a:t>次スライド以降に対策計画書の記入例と記入要領を示します。</a:t>
            </a:r>
            <a:endParaRPr lang="en-US" altLang="ja-JP" sz="1600" dirty="0">
              <a:latin typeface="Meiryo UI" panose="020B0604030504040204" pitchFamily="50" charset="-128"/>
              <a:ea typeface="Meiryo UI" panose="020B0604030504040204" pitchFamily="50" charset="-128"/>
            </a:endParaRPr>
          </a:p>
        </p:txBody>
      </p:sp>
      <p:grpSp>
        <p:nvGrpSpPr>
          <p:cNvPr id="2" name="グループ化 1"/>
          <p:cNvGrpSpPr/>
          <p:nvPr/>
        </p:nvGrpSpPr>
        <p:grpSpPr>
          <a:xfrm>
            <a:off x="141696" y="5733256"/>
            <a:ext cx="3406702" cy="1077218"/>
            <a:chOff x="8172400" y="1484784"/>
            <a:chExt cx="3406702" cy="1077218"/>
          </a:xfrm>
        </p:grpSpPr>
        <p:sp>
          <p:nvSpPr>
            <p:cNvPr id="7" name="正方形/長方形 6"/>
            <p:cNvSpPr/>
            <p:nvPr/>
          </p:nvSpPr>
          <p:spPr>
            <a:xfrm>
              <a:off x="8172400" y="1484784"/>
              <a:ext cx="3406702" cy="1077218"/>
            </a:xfrm>
            <a:prstGeom prst="rect">
              <a:avLst/>
            </a:prstGeom>
          </p:spPr>
          <p:txBody>
            <a:bodyPr wrap="none">
              <a:spAutoFit/>
            </a:bodyPr>
            <a:lstStyle/>
            <a:p>
              <a:r>
                <a:rPr lang="ja-JP" altLang="ja-JP" sz="1600" b="1" dirty="0">
                  <a:latin typeface="Meiryo UI" panose="020B0604030504040204" pitchFamily="50" charset="-128"/>
                  <a:ea typeface="Meiryo UI" panose="020B0604030504040204" pitchFamily="50" charset="-128"/>
                  <a:cs typeface="Times New Roman" panose="02020603050405020304" pitchFamily="18" charset="0"/>
                </a:rPr>
                <a:t>■対策計画書</a:t>
              </a:r>
              <a:r>
                <a:rPr lang="ja-JP" altLang="en-US" sz="1600" b="1" dirty="0">
                  <a:latin typeface="Meiryo UI" panose="020B0604030504040204" pitchFamily="50" charset="-128"/>
                  <a:ea typeface="Meiryo UI" panose="020B0604030504040204" pitchFamily="50" charset="-128"/>
                  <a:cs typeface="Times New Roman" panose="02020603050405020304" pitchFamily="18" charset="0"/>
                </a:rPr>
                <a:t>における表示規則</a:t>
              </a:r>
              <a:endParaRPr lang="en-US" altLang="ja-JP" sz="1600" b="1" dirty="0">
                <a:latin typeface="Meiryo UI" panose="020B0604030504040204" pitchFamily="50" charset="-128"/>
                <a:ea typeface="Meiryo UI" panose="020B0604030504040204" pitchFamily="50" charset="-128"/>
                <a:cs typeface="Times New Roman" panose="02020603050405020304" pitchFamily="18" charset="0"/>
              </a:endParaRPr>
            </a:p>
            <a:p>
              <a:r>
                <a:rPr lang="ja-JP" altLang="en-US" sz="1600" dirty="0">
                  <a:latin typeface="Meiryo UI" panose="020B0604030504040204" pitchFamily="50" charset="-128"/>
                  <a:ea typeface="Meiryo UI" panose="020B0604030504040204" pitchFamily="50" charset="-128"/>
                  <a:cs typeface="Times New Roman" panose="02020603050405020304" pitchFamily="18" charset="0"/>
                </a:rPr>
                <a:t>                   記入が必要な項目</a:t>
              </a:r>
              <a:endParaRPr lang="en-US" altLang="ja-JP" sz="1600" dirty="0">
                <a:latin typeface="Meiryo UI" panose="020B0604030504040204" pitchFamily="50" charset="-128"/>
                <a:ea typeface="Meiryo UI" panose="020B0604030504040204" pitchFamily="50" charset="-128"/>
                <a:cs typeface="Times New Roman" panose="02020603050405020304" pitchFamily="18" charset="0"/>
              </a:endParaRPr>
            </a:p>
            <a:p>
              <a:r>
                <a:rPr lang="ja-JP" altLang="en-US" sz="1600" dirty="0">
                  <a:latin typeface="Meiryo UI" panose="020B0604030504040204" pitchFamily="50" charset="-128"/>
                  <a:ea typeface="Meiryo UI" panose="020B0604030504040204" pitchFamily="50" charset="-128"/>
                  <a:cs typeface="Times New Roman" panose="02020603050405020304" pitchFamily="18" charset="0"/>
                </a:rPr>
                <a:t>                   自動で入力される項目</a:t>
              </a:r>
              <a:endParaRPr lang="en-US" altLang="ja-JP" sz="1600" dirty="0">
                <a:latin typeface="Meiryo UI" panose="020B0604030504040204" pitchFamily="50" charset="-128"/>
                <a:ea typeface="Meiryo UI" panose="020B0604030504040204" pitchFamily="50" charset="-128"/>
                <a:cs typeface="Times New Roman" panose="02020603050405020304" pitchFamily="18" charset="0"/>
              </a:endParaRPr>
            </a:p>
            <a:p>
              <a:r>
                <a:rPr lang="ja-JP" altLang="en-US" sz="1600" b="1" dirty="0">
                  <a:solidFill>
                    <a:srgbClr val="0000FF"/>
                  </a:solidFill>
                  <a:latin typeface="Meiryo UI" panose="020B0604030504040204" pitchFamily="50" charset="-128"/>
                  <a:ea typeface="Meiryo UI" panose="020B0604030504040204" pitchFamily="50" charset="-128"/>
                </a:rPr>
                <a:t>　　 青文字　　　</a:t>
              </a:r>
              <a:r>
                <a:rPr lang="ja-JP" altLang="en-US" sz="1600" dirty="0">
                  <a:latin typeface="Meiryo UI" panose="020B0604030504040204" pitchFamily="50" charset="-128"/>
                  <a:ea typeface="Meiryo UI" panose="020B0604030504040204" pitchFamily="50" charset="-128"/>
                </a:rPr>
                <a:t>公表される項目</a:t>
              </a:r>
              <a:endParaRPr lang="en-US" altLang="ja-JP" sz="1600" b="1" dirty="0">
                <a:latin typeface="Meiryo UI" panose="020B0604030504040204" pitchFamily="50" charset="-128"/>
                <a:ea typeface="Meiryo UI" panose="020B0604030504040204" pitchFamily="50" charset="-128"/>
                <a:cs typeface="Times New Roman" panose="02020603050405020304" pitchFamily="18" charset="0"/>
              </a:endParaRPr>
            </a:p>
          </p:txBody>
        </p:sp>
        <p:pic>
          <p:nvPicPr>
            <p:cNvPr id="4" name="図 3"/>
            <p:cNvPicPr>
              <a:picLocks/>
            </p:cNvPicPr>
            <p:nvPr/>
          </p:nvPicPr>
          <p:blipFill rotWithShape="1">
            <a:blip r:embed="rId3"/>
            <a:srcRect l="60515" t="64505" r="27310" b="33266"/>
            <a:stretch/>
          </p:blipFill>
          <p:spPr>
            <a:xfrm>
              <a:off x="8532440" y="1844824"/>
              <a:ext cx="756000" cy="144000"/>
            </a:xfrm>
            <a:prstGeom prst="rect">
              <a:avLst/>
            </a:prstGeom>
            <a:ln>
              <a:solidFill>
                <a:schemeClr val="tx1"/>
              </a:solidFill>
            </a:ln>
          </p:spPr>
        </p:pic>
        <p:pic>
          <p:nvPicPr>
            <p:cNvPr id="5" name="図 4"/>
            <p:cNvPicPr>
              <a:picLocks/>
            </p:cNvPicPr>
            <p:nvPr/>
          </p:nvPicPr>
          <p:blipFill rotWithShape="1">
            <a:blip r:embed="rId3"/>
            <a:srcRect l="73244" t="73625" r="19561" b="24406"/>
            <a:stretch/>
          </p:blipFill>
          <p:spPr>
            <a:xfrm>
              <a:off x="8532440" y="2096872"/>
              <a:ext cx="756000" cy="144000"/>
            </a:xfrm>
            <a:prstGeom prst="rect">
              <a:avLst/>
            </a:prstGeom>
            <a:ln>
              <a:solidFill>
                <a:schemeClr val="tx1"/>
              </a:solidFill>
            </a:ln>
          </p:spPr>
        </p:pic>
      </p:grpSp>
    </p:spTree>
    <p:extLst>
      <p:ext uri="{BB962C8B-B14F-4D97-AF65-F5344CB8AC3E}">
        <p14:creationId xmlns:p14="http://schemas.microsoft.com/office/powerpoint/2010/main" val="103376956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図 15">
            <a:extLst>
              <a:ext uri="{FF2B5EF4-FFF2-40B4-BE49-F238E27FC236}">
                <a16:creationId xmlns:a16="http://schemas.microsoft.com/office/drawing/2014/main" id="{9107CDDF-46C2-42E5-B0BA-DDBD5660CFF1}"/>
              </a:ext>
            </a:extLst>
          </p:cNvPr>
          <p:cNvPicPr>
            <a:picLocks noChangeAspect="1"/>
          </p:cNvPicPr>
          <p:nvPr/>
        </p:nvPicPr>
        <p:blipFill>
          <a:blip r:embed="rId3"/>
          <a:stretch>
            <a:fillRect/>
          </a:stretch>
        </p:blipFill>
        <p:spPr>
          <a:xfrm>
            <a:off x="379890" y="861965"/>
            <a:ext cx="3544037" cy="5872295"/>
          </a:xfrm>
          <a:prstGeom prst="rect">
            <a:avLst/>
          </a:prstGeom>
        </p:spPr>
      </p:pic>
      <p:sp>
        <p:nvSpPr>
          <p:cNvPr id="6" name="スライド番号プレースホルダー 5"/>
          <p:cNvSpPr>
            <a:spLocks noGrp="1"/>
          </p:cNvSpPr>
          <p:nvPr>
            <p:ph type="sldNum" sz="quarter" idx="12"/>
          </p:nvPr>
        </p:nvSpPr>
        <p:spPr/>
        <p:txBody>
          <a:bodyPr/>
          <a:lstStyle/>
          <a:p>
            <a:fld id="{55A7BED7-9510-4C4B-91BA-7696EE92F05C}" type="slidenum">
              <a:rPr kumimoji="1" lang="ja-JP" altLang="en-US" smtClean="0"/>
              <a:t>31</a:t>
            </a:fld>
            <a:endParaRPr kumimoji="1" lang="ja-JP" altLang="en-US" dirty="0"/>
          </a:p>
        </p:txBody>
      </p:sp>
      <p:sp>
        <p:nvSpPr>
          <p:cNvPr id="8" name="テキスト ボックス 7">
            <a:extLst>
              <a:ext uri="{FF2B5EF4-FFF2-40B4-BE49-F238E27FC236}">
                <a16:creationId xmlns:a16="http://schemas.microsoft.com/office/drawing/2014/main" id="{575F40C1-5A85-EECC-6477-57B188ABEBEE}"/>
              </a:ext>
            </a:extLst>
          </p:cNvPr>
          <p:cNvSpPr txBox="1"/>
          <p:nvPr/>
        </p:nvSpPr>
        <p:spPr>
          <a:xfrm>
            <a:off x="0" y="0"/>
            <a:ext cx="8604448" cy="344128"/>
          </a:xfrm>
          <a:prstGeom prst="rect">
            <a:avLst/>
          </a:prstGeom>
          <a:noFill/>
        </p:spPr>
        <p:txBody>
          <a:bodyPr wrap="square" tIns="36000" bIns="0" rtlCol="0">
            <a:spAutoFit/>
          </a:bodyPr>
          <a:lstStyle/>
          <a:p>
            <a:pPr>
              <a:lnSpc>
                <a:spcPts val="2400"/>
              </a:lnSpc>
            </a:pPr>
            <a:r>
              <a:rPr lang="ja-JP" altLang="en-US" sz="20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５　対策計画書の作成要領</a:t>
            </a:r>
          </a:p>
        </p:txBody>
      </p:sp>
      <p:sp>
        <p:nvSpPr>
          <p:cNvPr id="10" name="Rectangle 2"/>
          <p:cNvSpPr>
            <a:spLocks noChangeArrowheads="1"/>
          </p:cNvSpPr>
          <p:nvPr/>
        </p:nvSpPr>
        <p:spPr bwMode="auto">
          <a:xfrm>
            <a:off x="-12940" y="404664"/>
            <a:ext cx="9051756"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spAutoFit/>
          </a:bodyPr>
          <a:lstStyle>
            <a:lvl1pPr indent="127000"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ts val="600"/>
              </a:spcAft>
              <a:buClrTx/>
              <a:buSzTx/>
              <a:buFontTx/>
              <a:buNone/>
              <a:tabLst/>
            </a:pPr>
            <a:r>
              <a:rPr kumimoji="0" lang="ja-JP" altLang="ja-JP" sz="2000" b="1" i="0" u="none" strike="noStrike" cap="none" normalizeH="0" baseline="0" dirty="0">
                <a:ln>
                  <a:noFill/>
                </a:ln>
                <a:solidFill>
                  <a:srgbClr val="0D0D0D"/>
                </a:solidFill>
                <a:effectLst/>
                <a:latin typeface="Meiryo UI" panose="020B0604030504040204" pitchFamily="50" charset="-128"/>
                <a:ea typeface="Meiryo UI" panose="020B0604030504040204" pitchFamily="50" charset="-128"/>
                <a:cs typeface="Times New Roman" panose="02020603050405020304" pitchFamily="18" charset="0"/>
              </a:rPr>
              <a:t> </a:t>
            </a:r>
            <a:r>
              <a:rPr kumimoji="0" lang="en-US" altLang="ja-JP" sz="2000" b="1" i="0" u="none" strike="noStrike" cap="none" normalizeH="0" baseline="0" dirty="0">
                <a:ln>
                  <a:noFill/>
                </a:ln>
                <a:solidFill>
                  <a:srgbClr val="0D0D0D"/>
                </a:solidFill>
                <a:effectLst/>
                <a:latin typeface="Meiryo UI" panose="020B0604030504040204" pitchFamily="50" charset="-128"/>
                <a:ea typeface="Meiryo UI" panose="020B0604030504040204" pitchFamily="50" charset="-128"/>
                <a:cs typeface="Times New Roman" panose="02020603050405020304" pitchFamily="18" charset="0"/>
              </a:rPr>
              <a:t>(</a:t>
            </a:r>
            <a:r>
              <a:rPr kumimoji="0" lang="en-US" altLang="ja-JP" sz="2000" b="1" dirty="0">
                <a:solidFill>
                  <a:srgbClr val="0D0D0D"/>
                </a:solidFill>
                <a:latin typeface="Meiryo UI" panose="020B0604030504040204" pitchFamily="50" charset="-128"/>
                <a:ea typeface="Meiryo UI" panose="020B0604030504040204" pitchFamily="50" charset="-128"/>
                <a:cs typeface="Times New Roman" panose="02020603050405020304" pitchFamily="18" charset="0"/>
              </a:rPr>
              <a:t>2</a:t>
            </a:r>
            <a:r>
              <a:rPr kumimoji="0" lang="en-US" altLang="ja-JP" sz="2000" b="1" i="0" u="none" strike="noStrike" cap="none" normalizeH="0" baseline="0" dirty="0">
                <a:ln>
                  <a:noFill/>
                </a:ln>
                <a:solidFill>
                  <a:srgbClr val="0D0D0D"/>
                </a:solidFill>
                <a:effectLst/>
                <a:latin typeface="Meiryo UI" panose="020B0604030504040204" pitchFamily="50" charset="-128"/>
                <a:ea typeface="Meiryo UI" panose="020B0604030504040204" pitchFamily="50" charset="-128"/>
                <a:cs typeface="Times New Roman" panose="02020603050405020304" pitchFamily="18" charset="0"/>
              </a:rPr>
              <a:t>)</a:t>
            </a:r>
            <a:r>
              <a:rPr kumimoji="0" lang="ja-JP" altLang="en-US" sz="2000" b="1" i="0" u="none" strike="noStrike" cap="none" normalizeH="0" baseline="0" dirty="0">
                <a:ln>
                  <a:noFill/>
                </a:ln>
                <a:solidFill>
                  <a:srgbClr val="0D0D0D"/>
                </a:solidFill>
                <a:effectLst/>
                <a:latin typeface="Meiryo UI" panose="020B0604030504040204" pitchFamily="50" charset="-128"/>
                <a:ea typeface="Meiryo UI" panose="020B0604030504040204" pitchFamily="50" charset="-128"/>
                <a:cs typeface="Times New Roman" panose="02020603050405020304" pitchFamily="18" charset="0"/>
              </a:rPr>
              <a:t>対策</a:t>
            </a:r>
            <a:r>
              <a:rPr kumimoji="0" lang="ja-JP" altLang="en-US" sz="2000" b="1" dirty="0">
                <a:solidFill>
                  <a:srgbClr val="0D0D0D"/>
                </a:solidFill>
                <a:latin typeface="Meiryo UI" panose="020B0604030504040204" pitchFamily="50" charset="-128"/>
                <a:ea typeface="Meiryo UI" panose="020B0604030504040204" pitchFamily="50" charset="-128"/>
                <a:cs typeface="Times New Roman" panose="02020603050405020304" pitchFamily="18" charset="0"/>
              </a:rPr>
              <a:t>計画書シート１「表紙」</a:t>
            </a:r>
            <a:endParaRPr lang="en-US" altLang="ja-JP" sz="1600" dirty="0">
              <a:latin typeface="Meiryo UI" panose="020B0604030504040204" pitchFamily="50" charset="-128"/>
              <a:ea typeface="Meiryo UI" panose="020B0604030504040204" pitchFamily="50" charset="-128"/>
            </a:endParaRPr>
          </a:p>
        </p:txBody>
      </p:sp>
      <p:sp>
        <p:nvSpPr>
          <p:cNvPr id="4" name="正方形/長方形 3"/>
          <p:cNvSpPr/>
          <p:nvPr/>
        </p:nvSpPr>
        <p:spPr>
          <a:xfrm>
            <a:off x="2235774" y="1355584"/>
            <a:ext cx="1616146" cy="705263"/>
          </a:xfrm>
          <a:prstGeom prst="rect">
            <a:avLst/>
          </a:prstGeom>
          <a:solidFill>
            <a:srgbClr val="FF0000">
              <a:alpha val="47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3200" b="1" dirty="0">
                <a:solidFill>
                  <a:schemeClr val="tx1"/>
                </a:solidFill>
                <a:latin typeface="Meiryo UI" panose="020B0604030504040204" pitchFamily="50" charset="-128"/>
                <a:ea typeface="Meiryo UI" panose="020B0604030504040204" pitchFamily="50" charset="-128"/>
              </a:rPr>
              <a:t>①</a:t>
            </a:r>
            <a:endParaRPr kumimoji="1" lang="ja-JP" altLang="en-US" b="1" dirty="0">
              <a:solidFill>
                <a:schemeClr val="tx1"/>
              </a:solidFill>
              <a:latin typeface="Meiryo UI" panose="020B0604030504040204" pitchFamily="50" charset="-128"/>
              <a:ea typeface="Meiryo UI" panose="020B0604030504040204" pitchFamily="50" charset="-128"/>
            </a:endParaRPr>
          </a:p>
        </p:txBody>
      </p:sp>
      <p:graphicFrame>
        <p:nvGraphicFramePr>
          <p:cNvPr id="5" name="表 4"/>
          <p:cNvGraphicFramePr>
            <a:graphicFrameLocks noGrp="1"/>
          </p:cNvGraphicFramePr>
          <p:nvPr>
            <p:extLst>
              <p:ext uri="{D42A27DB-BD31-4B8C-83A1-F6EECF244321}">
                <p14:modId xmlns:p14="http://schemas.microsoft.com/office/powerpoint/2010/main" val="2128378569"/>
              </p:ext>
            </p:extLst>
          </p:nvPr>
        </p:nvGraphicFramePr>
        <p:xfrm>
          <a:off x="4139952" y="1070744"/>
          <a:ext cx="4655840" cy="5410853"/>
        </p:xfrm>
        <a:graphic>
          <a:graphicData uri="http://schemas.openxmlformats.org/drawingml/2006/table">
            <a:tbl>
              <a:tblPr firstRow="1" bandRow="1">
                <a:tableStyleId>{5940675A-B579-460E-94D1-54222C63F5DA}</a:tableStyleId>
              </a:tblPr>
              <a:tblGrid>
                <a:gridCol w="4655840">
                  <a:extLst>
                    <a:ext uri="{9D8B030D-6E8A-4147-A177-3AD203B41FA5}">
                      <a16:colId xmlns:a16="http://schemas.microsoft.com/office/drawing/2014/main" val="3724335789"/>
                    </a:ext>
                  </a:extLst>
                </a:gridCol>
              </a:tblGrid>
              <a:tr h="939900">
                <a:tc>
                  <a:txBody>
                    <a:bodyPr/>
                    <a:lstStyle/>
                    <a:p>
                      <a:r>
                        <a:rPr kumimoji="1" lang="ja-JP" altLang="en-US" sz="1600" b="1" u="sng" dirty="0">
                          <a:latin typeface="Meiryo UI" panose="020B0604030504040204" pitchFamily="50" charset="-128"/>
                          <a:ea typeface="Meiryo UI" panose="020B0604030504040204" pitchFamily="50" charset="-128"/>
                        </a:rPr>
                        <a:t>①届出者住所、氏名</a:t>
                      </a:r>
                      <a:endParaRPr kumimoji="1" lang="en-US" altLang="ja-JP" sz="1600" b="1" u="sng" dirty="0">
                        <a:latin typeface="Meiryo UI" panose="020B0604030504040204" pitchFamily="50" charset="-128"/>
                        <a:ea typeface="Meiryo UI" panose="020B0604030504040204" pitchFamily="50" charset="-128"/>
                      </a:endParaRPr>
                    </a:p>
                    <a:p>
                      <a:r>
                        <a:rPr kumimoji="1" lang="ja-JP" altLang="en-US" sz="1600" dirty="0">
                          <a:latin typeface="Meiryo UI" panose="020B0604030504040204" pitchFamily="50" charset="-128"/>
                          <a:ea typeface="Meiryo UI" panose="020B0604030504040204" pitchFamily="50" charset="-128"/>
                        </a:rPr>
                        <a:t>上段には事業者名のみを、下段に代表者の役職及び氏名を記入してください。</a:t>
                      </a:r>
                    </a:p>
                  </a:txBody>
                  <a:tcPr anchor="ctr"/>
                </a:tc>
                <a:extLst>
                  <a:ext uri="{0D108BD9-81ED-4DB2-BD59-A6C34878D82A}">
                    <a16:rowId xmlns:a16="http://schemas.microsoft.com/office/drawing/2014/main" val="2805381164"/>
                  </a:ext>
                </a:extLst>
              </a:tr>
              <a:tr h="1039897">
                <a:tc>
                  <a:txBody>
                    <a:bodyPr/>
                    <a:lstStyle/>
                    <a:p>
                      <a:r>
                        <a:rPr kumimoji="1" lang="ja-JP" altLang="en-US" sz="1600" b="1" u="sng" dirty="0">
                          <a:latin typeface="Meiryo UI" panose="020B0604030504040204" pitchFamily="50" charset="-128"/>
                          <a:ea typeface="Meiryo UI" panose="020B0604030504040204" pitchFamily="50" charset="-128"/>
                        </a:rPr>
                        <a:t>②該当する特定事業者の要件</a:t>
                      </a:r>
                      <a:endParaRPr kumimoji="1" lang="en-US" altLang="ja-JP" sz="1600" b="1" u="sng" dirty="0">
                        <a:latin typeface="Meiryo UI" panose="020B0604030504040204" pitchFamily="50" charset="-128"/>
                        <a:ea typeface="Meiryo UI" panose="020B0604030504040204" pitchFamily="50" charset="-128"/>
                      </a:endParaRPr>
                    </a:p>
                    <a:p>
                      <a:r>
                        <a:rPr kumimoji="1" lang="en-US" altLang="ja-JP" sz="1600" b="0" u="none" dirty="0">
                          <a:solidFill>
                            <a:schemeClr val="tx1"/>
                          </a:solidFill>
                          <a:latin typeface="Meiryo UI" panose="020B0604030504040204" pitchFamily="50" charset="-128"/>
                          <a:ea typeface="Meiryo UI" panose="020B0604030504040204" pitchFamily="50" charset="-128"/>
                        </a:rPr>
                        <a:t>P.3</a:t>
                      </a:r>
                      <a:r>
                        <a:rPr kumimoji="1" lang="ja-JP" altLang="en-US" sz="1600" b="0" u="none" dirty="0">
                          <a:solidFill>
                            <a:schemeClr val="tx1"/>
                          </a:solidFill>
                          <a:latin typeface="Meiryo UI" panose="020B0604030504040204" pitchFamily="50" charset="-128"/>
                          <a:ea typeface="Meiryo UI" panose="020B0604030504040204" pitchFamily="50" charset="-128"/>
                        </a:rPr>
                        <a:t>の</a:t>
                      </a:r>
                      <a:r>
                        <a:rPr kumimoji="1" lang="en-US" altLang="ja-JP" sz="1600" b="0" u="none" dirty="0">
                          <a:solidFill>
                            <a:schemeClr val="tx1"/>
                          </a:solidFill>
                          <a:latin typeface="Meiryo UI" panose="020B0604030504040204" pitchFamily="50" charset="-128"/>
                          <a:ea typeface="Meiryo UI" panose="020B0604030504040204" pitchFamily="50" charset="-128"/>
                        </a:rPr>
                        <a:t>1-(2)</a:t>
                      </a:r>
                      <a:r>
                        <a:rPr kumimoji="1" lang="ja-JP" altLang="en-US" sz="1600" b="0" u="none" dirty="0">
                          <a:latin typeface="Meiryo UI" panose="020B0604030504040204" pitchFamily="50" charset="-128"/>
                          <a:ea typeface="Meiryo UI" panose="020B0604030504040204" pitchFamily="50" charset="-128"/>
                        </a:rPr>
                        <a:t>に示す特定事業者の要件から、該当するものを全て選択してください。</a:t>
                      </a:r>
                    </a:p>
                  </a:txBody>
                  <a:tcPr anchor="ctr"/>
                </a:tc>
                <a:extLst>
                  <a:ext uri="{0D108BD9-81ED-4DB2-BD59-A6C34878D82A}">
                    <a16:rowId xmlns:a16="http://schemas.microsoft.com/office/drawing/2014/main" val="639487340"/>
                  </a:ext>
                </a:extLst>
              </a:tr>
              <a:tr h="1258424">
                <a:tc>
                  <a:txBody>
                    <a:bodyPr/>
                    <a:lstStyle/>
                    <a:p>
                      <a:r>
                        <a:rPr kumimoji="1" lang="ja-JP" altLang="en-US" sz="1600" b="1" u="sng" dirty="0">
                          <a:latin typeface="Meiryo UI" panose="020B0604030504040204" pitchFamily="50" charset="-128"/>
                          <a:ea typeface="Meiryo UI" panose="020B0604030504040204" pitchFamily="50" charset="-128"/>
                        </a:rPr>
                        <a:t>③事業の概要</a:t>
                      </a:r>
                      <a:endParaRPr kumimoji="1" lang="en-US" altLang="ja-JP" sz="1600" b="1" u="sng" dirty="0">
                        <a:latin typeface="Meiryo UI" panose="020B0604030504040204" pitchFamily="50" charset="-128"/>
                        <a:ea typeface="Meiryo UI" panose="020B0604030504040204" pitchFamily="50" charset="-128"/>
                      </a:endParaRPr>
                    </a:p>
                    <a:p>
                      <a:r>
                        <a:rPr kumimoji="1" lang="ja-JP" altLang="en-US" sz="1600" dirty="0">
                          <a:latin typeface="Meiryo UI" panose="020B0604030504040204" pitchFamily="50" charset="-128"/>
                          <a:ea typeface="Meiryo UI" panose="020B0604030504040204" pitchFamily="50" charset="-128"/>
                        </a:rPr>
                        <a:t>主たる業種は、日本標準産業分類の中分類から選択してください。なお、主たる業種が複数ある場合は、上限</a:t>
                      </a:r>
                      <a:r>
                        <a:rPr kumimoji="1" lang="en-US" altLang="ja-JP" sz="1600" dirty="0">
                          <a:latin typeface="Meiryo UI" panose="020B0604030504040204" pitchFamily="50" charset="-128"/>
                          <a:ea typeface="Meiryo UI" panose="020B0604030504040204" pitchFamily="50" charset="-128"/>
                        </a:rPr>
                        <a:t>5</a:t>
                      </a:r>
                      <a:r>
                        <a:rPr kumimoji="1" lang="ja-JP" altLang="en-US" sz="1600" dirty="0">
                          <a:latin typeface="Meiryo UI" panose="020B0604030504040204" pitchFamily="50" charset="-128"/>
                          <a:ea typeface="Meiryo UI" panose="020B0604030504040204" pitchFamily="50" charset="-128"/>
                        </a:rPr>
                        <a:t>個まで選択いただけます。</a:t>
                      </a:r>
                    </a:p>
                  </a:txBody>
                  <a:tcPr anchor="ctr"/>
                </a:tc>
                <a:extLst>
                  <a:ext uri="{0D108BD9-81ED-4DB2-BD59-A6C34878D82A}">
                    <a16:rowId xmlns:a16="http://schemas.microsoft.com/office/drawing/2014/main" val="2201429766"/>
                  </a:ext>
                </a:extLst>
              </a:tr>
              <a:tr h="914208">
                <a:tc>
                  <a:txBody>
                    <a:bodyPr/>
                    <a:lstStyle/>
                    <a:p>
                      <a:r>
                        <a:rPr kumimoji="1" lang="ja-JP" altLang="en-US" sz="1600" b="1" u="sng" dirty="0">
                          <a:latin typeface="Meiryo UI" panose="020B0604030504040204" pitchFamily="50" charset="-128"/>
                          <a:ea typeface="Meiryo UI" panose="020B0604030504040204" pitchFamily="50" charset="-128"/>
                        </a:rPr>
                        <a:t>④計画期間</a:t>
                      </a:r>
                      <a:endParaRPr kumimoji="1" lang="en-US" altLang="ja-JP" sz="1600" b="1" u="sng" dirty="0">
                        <a:latin typeface="Meiryo UI" panose="020B0604030504040204" pitchFamily="50" charset="-128"/>
                        <a:ea typeface="Meiryo UI" panose="020B0604030504040204" pitchFamily="50" charset="-128"/>
                      </a:endParaRPr>
                    </a:p>
                    <a:p>
                      <a:r>
                        <a:rPr kumimoji="1" lang="ja-JP" altLang="en-US" sz="1600" b="0" u="none" dirty="0">
                          <a:latin typeface="Meiryo UI" panose="020B0604030504040204" pitchFamily="50" charset="-128"/>
                          <a:ea typeface="Meiryo UI" panose="020B0604030504040204" pitchFamily="50" charset="-128"/>
                        </a:rPr>
                        <a:t>計画期間は、対策計画書を提出する年度の</a:t>
                      </a:r>
                      <a:r>
                        <a:rPr kumimoji="1" lang="en-US" altLang="ja-JP" sz="1600" b="0" u="none" dirty="0">
                          <a:latin typeface="Meiryo UI" panose="020B0604030504040204" pitchFamily="50" charset="-128"/>
                          <a:ea typeface="Meiryo UI" panose="020B0604030504040204" pitchFamily="50" charset="-128"/>
                        </a:rPr>
                        <a:t>4</a:t>
                      </a:r>
                      <a:r>
                        <a:rPr kumimoji="1" lang="ja-JP" altLang="en-US" sz="1600" b="0" u="none" dirty="0">
                          <a:latin typeface="Meiryo UI" panose="020B0604030504040204" pitchFamily="50" charset="-128"/>
                          <a:ea typeface="Meiryo UI" panose="020B0604030504040204" pitchFamily="50" charset="-128"/>
                        </a:rPr>
                        <a:t>月</a:t>
                      </a:r>
                      <a:r>
                        <a:rPr kumimoji="1" lang="en-US" altLang="ja-JP" sz="1600" b="0" u="none" dirty="0">
                          <a:latin typeface="Meiryo UI" panose="020B0604030504040204" pitchFamily="50" charset="-128"/>
                          <a:ea typeface="Meiryo UI" panose="020B0604030504040204" pitchFamily="50" charset="-128"/>
                        </a:rPr>
                        <a:t>1</a:t>
                      </a:r>
                      <a:r>
                        <a:rPr kumimoji="1" lang="ja-JP" altLang="en-US" sz="1600" b="0" u="none" dirty="0">
                          <a:latin typeface="Meiryo UI" panose="020B0604030504040204" pitchFamily="50" charset="-128"/>
                          <a:ea typeface="Meiryo UI" panose="020B0604030504040204" pitchFamily="50" charset="-128"/>
                        </a:rPr>
                        <a:t>日から</a:t>
                      </a:r>
                      <a:r>
                        <a:rPr kumimoji="1" lang="en-US" altLang="ja-JP" sz="1600" b="0" u="none" dirty="0">
                          <a:latin typeface="Meiryo UI" panose="020B0604030504040204" pitchFamily="50" charset="-128"/>
                          <a:ea typeface="Meiryo UI" panose="020B0604030504040204" pitchFamily="50" charset="-128"/>
                        </a:rPr>
                        <a:t>2031</a:t>
                      </a:r>
                      <a:r>
                        <a:rPr kumimoji="1" lang="ja-JP" altLang="en-US" sz="1600" b="0" u="none" dirty="0">
                          <a:latin typeface="Meiryo UI" panose="020B0604030504040204" pitchFamily="50" charset="-128"/>
                          <a:ea typeface="Meiryo UI" panose="020B0604030504040204" pitchFamily="50" charset="-128"/>
                        </a:rPr>
                        <a:t>年</a:t>
                      </a:r>
                      <a:r>
                        <a:rPr kumimoji="1" lang="en-US" altLang="ja-JP" sz="1600" b="0" u="none" dirty="0">
                          <a:latin typeface="Meiryo UI" panose="020B0604030504040204" pitchFamily="50" charset="-128"/>
                          <a:ea typeface="Meiryo UI" panose="020B0604030504040204" pitchFamily="50" charset="-128"/>
                        </a:rPr>
                        <a:t>3</a:t>
                      </a:r>
                      <a:r>
                        <a:rPr kumimoji="1" lang="ja-JP" altLang="en-US" sz="1600" b="0" u="none" dirty="0">
                          <a:latin typeface="Meiryo UI" panose="020B0604030504040204" pitchFamily="50" charset="-128"/>
                          <a:ea typeface="Meiryo UI" panose="020B0604030504040204" pitchFamily="50" charset="-128"/>
                        </a:rPr>
                        <a:t>月</a:t>
                      </a:r>
                      <a:r>
                        <a:rPr kumimoji="1" lang="en-US" altLang="ja-JP" sz="1600" b="0" u="none" dirty="0">
                          <a:latin typeface="Meiryo UI" panose="020B0604030504040204" pitchFamily="50" charset="-128"/>
                          <a:ea typeface="Meiryo UI" panose="020B0604030504040204" pitchFamily="50" charset="-128"/>
                        </a:rPr>
                        <a:t>31</a:t>
                      </a:r>
                      <a:r>
                        <a:rPr kumimoji="1" lang="ja-JP" altLang="en-US" sz="1600" b="0" u="none" dirty="0">
                          <a:latin typeface="Meiryo UI" panose="020B0604030504040204" pitchFamily="50" charset="-128"/>
                          <a:ea typeface="Meiryo UI" panose="020B0604030504040204" pitchFamily="50" charset="-128"/>
                        </a:rPr>
                        <a:t>日です。</a:t>
                      </a:r>
                    </a:p>
                  </a:txBody>
                  <a:tcPr anchor="ctr"/>
                </a:tc>
                <a:extLst>
                  <a:ext uri="{0D108BD9-81ED-4DB2-BD59-A6C34878D82A}">
                    <a16:rowId xmlns:a16="http://schemas.microsoft.com/office/drawing/2014/main" val="2222714669"/>
                  </a:ext>
                </a:extLst>
              </a:tr>
              <a:tr h="1258424">
                <a:tc>
                  <a:txBody>
                    <a:bodyPr/>
                    <a:lstStyle/>
                    <a:p>
                      <a:r>
                        <a:rPr kumimoji="1" lang="ja-JP" altLang="en-US" sz="1600" b="1" u="sng" dirty="0">
                          <a:latin typeface="Meiryo UI" panose="020B0604030504040204" pitchFamily="50" charset="-128"/>
                          <a:ea typeface="Meiryo UI" panose="020B0604030504040204" pitchFamily="50" charset="-128"/>
                        </a:rPr>
                        <a:t>⑤連絡先、整理番号</a:t>
                      </a:r>
                      <a:endParaRPr kumimoji="1" lang="en-US" altLang="ja-JP" sz="1600" b="1" u="sng" dirty="0">
                        <a:latin typeface="Meiryo UI" panose="020B0604030504040204" pitchFamily="50" charset="-128"/>
                        <a:ea typeface="Meiryo UI" panose="020B0604030504040204" pitchFamily="50" charset="-128"/>
                      </a:endParaRPr>
                    </a:p>
                    <a:p>
                      <a:r>
                        <a:rPr kumimoji="1" lang="ja-JP" altLang="en-US" sz="1600" dirty="0">
                          <a:latin typeface="Meiryo UI" panose="020B0604030504040204" pitchFamily="50" charset="-128"/>
                          <a:ea typeface="Meiryo UI" panose="020B0604030504040204" pitchFamily="50" charset="-128"/>
                        </a:rPr>
                        <a:t>対策計画書に関する問い合わせをする際に使用するため、ご担当者さまの連絡先を記入してください。</a:t>
                      </a:r>
                      <a:endParaRPr kumimoji="1" lang="en-US" altLang="ja-JP" sz="1600" dirty="0">
                        <a:latin typeface="Meiryo UI" panose="020B0604030504040204" pitchFamily="50" charset="-128"/>
                        <a:ea typeface="Meiryo UI" panose="020B0604030504040204" pitchFamily="50" charset="-128"/>
                      </a:endParaRPr>
                    </a:p>
                    <a:p>
                      <a:r>
                        <a:rPr kumimoji="1" lang="ja-JP" altLang="en-US" sz="1600" dirty="0">
                          <a:latin typeface="Meiryo UI" panose="020B0604030504040204" pitchFamily="50" charset="-128"/>
                          <a:ea typeface="Meiryo UI" panose="020B0604030504040204" pitchFamily="50" charset="-128"/>
                        </a:rPr>
                        <a:t>整理番号は府が割り当てた番号を記入ください。</a:t>
                      </a:r>
                    </a:p>
                  </a:txBody>
                  <a:tcPr anchor="ctr"/>
                </a:tc>
                <a:extLst>
                  <a:ext uri="{0D108BD9-81ED-4DB2-BD59-A6C34878D82A}">
                    <a16:rowId xmlns:a16="http://schemas.microsoft.com/office/drawing/2014/main" val="3746730674"/>
                  </a:ext>
                </a:extLst>
              </a:tr>
            </a:tbl>
          </a:graphicData>
        </a:graphic>
      </p:graphicFrame>
      <p:sp>
        <p:nvSpPr>
          <p:cNvPr id="9" name="正方形/長方形 8"/>
          <p:cNvSpPr/>
          <p:nvPr/>
        </p:nvSpPr>
        <p:spPr>
          <a:xfrm>
            <a:off x="451898" y="2492896"/>
            <a:ext cx="3400022" cy="1008112"/>
          </a:xfrm>
          <a:prstGeom prst="rect">
            <a:avLst/>
          </a:prstGeom>
          <a:solidFill>
            <a:srgbClr val="FF0000">
              <a:alpha val="47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3200" b="1" dirty="0">
                <a:solidFill>
                  <a:schemeClr val="tx1"/>
                </a:solidFill>
                <a:latin typeface="Meiryo UI" panose="020B0604030504040204" pitchFamily="50" charset="-128"/>
                <a:ea typeface="Meiryo UI" panose="020B0604030504040204" pitchFamily="50" charset="-128"/>
              </a:rPr>
              <a:t>②</a:t>
            </a:r>
            <a:endParaRPr kumimoji="1" lang="ja-JP" altLang="en-US" b="1" dirty="0">
              <a:solidFill>
                <a:schemeClr val="tx1"/>
              </a:solidFill>
              <a:latin typeface="Meiryo UI" panose="020B0604030504040204" pitchFamily="50" charset="-128"/>
              <a:ea typeface="Meiryo UI" panose="020B0604030504040204" pitchFamily="50" charset="-128"/>
            </a:endParaRPr>
          </a:p>
        </p:txBody>
      </p:sp>
      <p:sp>
        <p:nvSpPr>
          <p:cNvPr id="11" name="正方形/長方形 10"/>
          <p:cNvSpPr/>
          <p:nvPr/>
        </p:nvSpPr>
        <p:spPr>
          <a:xfrm>
            <a:off x="451898" y="3558198"/>
            <a:ext cx="3400022" cy="1238953"/>
          </a:xfrm>
          <a:prstGeom prst="rect">
            <a:avLst/>
          </a:prstGeom>
          <a:solidFill>
            <a:srgbClr val="FF0000">
              <a:alpha val="47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3200" b="1" dirty="0">
                <a:solidFill>
                  <a:schemeClr val="tx1"/>
                </a:solidFill>
                <a:latin typeface="Meiryo UI" panose="020B0604030504040204" pitchFamily="50" charset="-128"/>
                <a:ea typeface="Meiryo UI" panose="020B0604030504040204" pitchFamily="50" charset="-128"/>
              </a:rPr>
              <a:t>③</a:t>
            </a:r>
            <a:endParaRPr kumimoji="1" lang="ja-JP" altLang="en-US" b="1" dirty="0">
              <a:solidFill>
                <a:schemeClr val="tx1"/>
              </a:solidFill>
              <a:latin typeface="Meiryo UI" panose="020B0604030504040204" pitchFamily="50" charset="-128"/>
              <a:ea typeface="Meiryo UI" panose="020B0604030504040204" pitchFamily="50" charset="-128"/>
            </a:endParaRPr>
          </a:p>
        </p:txBody>
      </p:sp>
      <p:sp>
        <p:nvSpPr>
          <p:cNvPr id="12" name="正方形/長方形 11"/>
          <p:cNvSpPr/>
          <p:nvPr/>
        </p:nvSpPr>
        <p:spPr>
          <a:xfrm>
            <a:off x="444754" y="5739093"/>
            <a:ext cx="3407166" cy="256942"/>
          </a:xfrm>
          <a:prstGeom prst="rect">
            <a:avLst/>
          </a:prstGeom>
          <a:solidFill>
            <a:srgbClr val="FF0000">
              <a:alpha val="47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b="1" dirty="0">
                <a:solidFill>
                  <a:schemeClr val="tx1"/>
                </a:solidFill>
                <a:latin typeface="Meiryo UI" panose="020B0604030504040204" pitchFamily="50" charset="-128"/>
                <a:ea typeface="Meiryo UI" panose="020B0604030504040204" pitchFamily="50" charset="-128"/>
              </a:rPr>
              <a:t>④</a:t>
            </a:r>
            <a:endParaRPr kumimoji="1" lang="ja-JP" altLang="en-US" sz="1100" b="1" dirty="0">
              <a:solidFill>
                <a:schemeClr val="tx1"/>
              </a:solidFill>
              <a:latin typeface="Meiryo UI" panose="020B0604030504040204" pitchFamily="50" charset="-128"/>
              <a:ea typeface="Meiryo UI" panose="020B0604030504040204" pitchFamily="50" charset="-128"/>
            </a:endParaRPr>
          </a:p>
        </p:txBody>
      </p:sp>
      <p:sp>
        <p:nvSpPr>
          <p:cNvPr id="13" name="正方形/長方形 12"/>
          <p:cNvSpPr/>
          <p:nvPr/>
        </p:nvSpPr>
        <p:spPr>
          <a:xfrm>
            <a:off x="444754" y="6093296"/>
            <a:ext cx="3407166" cy="432048"/>
          </a:xfrm>
          <a:prstGeom prst="rect">
            <a:avLst/>
          </a:prstGeom>
          <a:solidFill>
            <a:srgbClr val="FF0000">
              <a:alpha val="47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000" b="1" dirty="0">
                <a:solidFill>
                  <a:schemeClr val="tx1"/>
                </a:solidFill>
                <a:latin typeface="Meiryo UI" panose="020B0604030504040204" pitchFamily="50" charset="-128"/>
                <a:ea typeface="Meiryo UI" panose="020B0604030504040204" pitchFamily="50" charset="-128"/>
              </a:rPr>
              <a:t>⑤</a:t>
            </a:r>
            <a:endParaRPr kumimoji="1" lang="ja-JP" altLang="en-US" sz="1200" b="1" dirty="0">
              <a:solidFill>
                <a:schemeClr val="tx1"/>
              </a:solidFill>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215378511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スライド番号プレースホルダー 5"/>
          <p:cNvSpPr>
            <a:spLocks noGrp="1"/>
          </p:cNvSpPr>
          <p:nvPr>
            <p:ph type="sldNum" sz="quarter" idx="12"/>
          </p:nvPr>
        </p:nvSpPr>
        <p:spPr/>
        <p:txBody>
          <a:bodyPr/>
          <a:lstStyle/>
          <a:p>
            <a:fld id="{55A7BED7-9510-4C4B-91BA-7696EE92F05C}" type="slidenum">
              <a:rPr kumimoji="1" lang="ja-JP" altLang="en-US" smtClean="0"/>
              <a:t>32</a:t>
            </a:fld>
            <a:endParaRPr kumimoji="1" lang="ja-JP" altLang="en-US" dirty="0"/>
          </a:p>
        </p:txBody>
      </p:sp>
      <p:sp>
        <p:nvSpPr>
          <p:cNvPr id="8" name="テキスト ボックス 7">
            <a:extLst>
              <a:ext uri="{FF2B5EF4-FFF2-40B4-BE49-F238E27FC236}">
                <a16:creationId xmlns:a16="http://schemas.microsoft.com/office/drawing/2014/main" id="{575F40C1-5A85-EECC-6477-57B188ABEBEE}"/>
              </a:ext>
            </a:extLst>
          </p:cNvPr>
          <p:cNvSpPr txBox="1"/>
          <p:nvPr/>
        </p:nvSpPr>
        <p:spPr>
          <a:xfrm>
            <a:off x="0" y="0"/>
            <a:ext cx="8604448" cy="344128"/>
          </a:xfrm>
          <a:prstGeom prst="rect">
            <a:avLst/>
          </a:prstGeom>
          <a:noFill/>
        </p:spPr>
        <p:txBody>
          <a:bodyPr wrap="square" tIns="36000" bIns="0" rtlCol="0">
            <a:spAutoFit/>
          </a:bodyPr>
          <a:lstStyle/>
          <a:p>
            <a:pPr>
              <a:lnSpc>
                <a:spcPts val="2400"/>
              </a:lnSpc>
            </a:pPr>
            <a:r>
              <a:rPr lang="ja-JP" altLang="en-US" sz="20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５　対策計画書の作成要領</a:t>
            </a:r>
          </a:p>
        </p:txBody>
      </p:sp>
      <p:sp>
        <p:nvSpPr>
          <p:cNvPr id="10" name="Rectangle 2"/>
          <p:cNvSpPr>
            <a:spLocks noChangeArrowheads="1"/>
          </p:cNvSpPr>
          <p:nvPr/>
        </p:nvSpPr>
        <p:spPr bwMode="auto">
          <a:xfrm>
            <a:off x="-12940" y="404664"/>
            <a:ext cx="9051756"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spAutoFit/>
          </a:bodyPr>
          <a:lstStyle>
            <a:lvl1pPr indent="127000"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ts val="600"/>
              </a:spcAft>
              <a:buClrTx/>
              <a:buSzTx/>
              <a:buFontTx/>
              <a:buNone/>
              <a:tabLst/>
            </a:pPr>
            <a:r>
              <a:rPr kumimoji="0" lang="ja-JP" altLang="ja-JP" sz="2000" b="1" i="0" u="none" strike="noStrike" cap="none" normalizeH="0" baseline="0" dirty="0">
                <a:ln>
                  <a:noFill/>
                </a:ln>
                <a:solidFill>
                  <a:srgbClr val="0D0D0D"/>
                </a:solidFill>
                <a:effectLst/>
                <a:latin typeface="Meiryo UI" panose="020B0604030504040204" pitchFamily="50" charset="-128"/>
                <a:ea typeface="Meiryo UI" panose="020B0604030504040204" pitchFamily="50" charset="-128"/>
                <a:cs typeface="Times New Roman" panose="02020603050405020304" pitchFamily="18" charset="0"/>
              </a:rPr>
              <a:t> </a:t>
            </a:r>
            <a:r>
              <a:rPr kumimoji="0" lang="en-US" altLang="ja-JP" sz="2000" b="1" i="0" u="none" strike="noStrike" cap="none" normalizeH="0" baseline="0" dirty="0">
                <a:ln>
                  <a:noFill/>
                </a:ln>
                <a:solidFill>
                  <a:srgbClr val="0D0D0D"/>
                </a:solidFill>
                <a:effectLst/>
                <a:latin typeface="Meiryo UI" panose="020B0604030504040204" pitchFamily="50" charset="-128"/>
                <a:ea typeface="Meiryo UI" panose="020B0604030504040204" pitchFamily="50" charset="-128"/>
                <a:cs typeface="Times New Roman" panose="02020603050405020304" pitchFamily="18" charset="0"/>
              </a:rPr>
              <a:t>(</a:t>
            </a:r>
            <a:r>
              <a:rPr kumimoji="0" lang="en-US" altLang="ja-JP" sz="2000" b="1" dirty="0">
                <a:solidFill>
                  <a:srgbClr val="0D0D0D"/>
                </a:solidFill>
                <a:latin typeface="Meiryo UI" panose="020B0604030504040204" pitchFamily="50" charset="-128"/>
                <a:ea typeface="Meiryo UI" panose="020B0604030504040204" pitchFamily="50" charset="-128"/>
                <a:cs typeface="Times New Roman" panose="02020603050405020304" pitchFamily="18" charset="0"/>
              </a:rPr>
              <a:t>3</a:t>
            </a:r>
            <a:r>
              <a:rPr kumimoji="0" lang="en-US" altLang="ja-JP" sz="2000" b="1" i="0" u="none" strike="noStrike" cap="none" normalizeH="0" baseline="0" dirty="0">
                <a:ln>
                  <a:noFill/>
                </a:ln>
                <a:solidFill>
                  <a:srgbClr val="0D0D0D"/>
                </a:solidFill>
                <a:effectLst/>
                <a:latin typeface="Meiryo UI" panose="020B0604030504040204" pitchFamily="50" charset="-128"/>
                <a:ea typeface="Meiryo UI" panose="020B0604030504040204" pitchFamily="50" charset="-128"/>
                <a:cs typeface="Times New Roman" panose="02020603050405020304" pitchFamily="18" charset="0"/>
              </a:rPr>
              <a:t>)</a:t>
            </a:r>
            <a:r>
              <a:rPr kumimoji="0" lang="ja-JP" altLang="en-US" sz="2000" b="1" i="0" u="none" strike="noStrike" cap="none" normalizeH="0" baseline="0" dirty="0">
                <a:ln>
                  <a:noFill/>
                </a:ln>
                <a:solidFill>
                  <a:srgbClr val="0D0D0D"/>
                </a:solidFill>
                <a:effectLst/>
                <a:latin typeface="Meiryo UI" panose="020B0604030504040204" pitchFamily="50" charset="-128"/>
                <a:ea typeface="Meiryo UI" panose="020B0604030504040204" pitchFamily="50" charset="-128"/>
                <a:cs typeface="Times New Roman" panose="02020603050405020304" pitchFamily="18" charset="0"/>
              </a:rPr>
              <a:t>対策</a:t>
            </a:r>
            <a:r>
              <a:rPr kumimoji="0" lang="ja-JP" altLang="en-US" sz="2000" b="1" dirty="0">
                <a:solidFill>
                  <a:srgbClr val="0D0D0D"/>
                </a:solidFill>
                <a:latin typeface="Meiryo UI" panose="020B0604030504040204" pitchFamily="50" charset="-128"/>
                <a:ea typeface="Meiryo UI" panose="020B0604030504040204" pitchFamily="50" charset="-128"/>
                <a:cs typeface="Times New Roman" panose="02020603050405020304" pitchFamily="18" charset="0"/>
              </a:rPr>
              <a:t>計画書シート</a:t>
            </a:r>
            <a:r>
              <a:rPr kumimoji="0" lang="en-US" altLang="ja-JP" sz="2000" b="1" dirty="0">
                <a:solidFill>
                  <a:srgbClr val="0D0D0D"/>
                </a:solidFill>
                <a:latin typeface="Meiryo UI" panose="020B0604030504040204" pitchFamily="50" charset="-128"/>
                <a:ea typeface="Meiryo UI" panose="020B0604030504040204" pitchFamily="50" charset="-128"/>
                <a:cs typeface="Times New Roman" panose="02020603050405020304" pitchFamily="18" charset="0"/>
              </a:rPr>
              <a:t>2</a:t>
            </a:r>
            <a:r>
              <a:rPr kumimoji="0" lang="ja-JP" altLang="en-US" sz="2000" b="1" dirty="0">
                <a:solidFill>
                  <a:srgbClr val="0D0D0D"/>
                </a:solidFill>
                <a:latin typeface="Meiryo UI" panose="020B0604030504040204" pitchFamily="50" charset="-128"/>
                <a:ea typeface="Meiryo UI" panose="020B0604030504040204" pitchFamily="50" charset="-128"/>
                <a:cs typeface="Times New Roman" panose="02020603050405020304" pitchFamily="18" charset="0"/>
              </a:rPr>
              <a:t>「事業所名」</a:t>
            </a:r>
            <a:endParaRPr lang="en-US" altLang="ja-JP" sz="1600" dirty="0">
              <a:latin typeface="Meiryo UI" panose="020B0604030504040204" pitchFamily="50" charset="-128"/>
              <a:ea typeface="Meiryo UI" panose="020B0604030504040204" pitchFamily="50" charset="-128"/>
            </a:endParaRPr>
          </a:p>
        </p:txBody>
      </p:sp>
      <p:pic>
        <p:nvPicPr>
          <p:cNvPr id="7" name="図 6"/>
          <p:cNvPicPr>
            <a:picLocks noChangeAspect="1"/>
          </p:cNvPicPr>
          <p:nvPr/>
        </p:nvPicPr>
        <p:blipFill rotWithShape="1">
          <a:blip r:embed="rId3"/>
          <a:srcRect l="7386" t="28344" r="30077" b="34250"/>
          <a:stretch/>
        </p:blipFill>
        <p:spPr>
          <a:xfrm>
            <a:off x="107504" y="978179"/>
            <a:ext cx="9001000" cy="3026885"/>
          </a:xfrm>
          <a:prstGeom prst="rect">
            <a:avLst/>
          </a:prstGeom>
        </p:spPr>
      </p:pic>
      <p:sp>
        <p:nvSpPr>
          <p:cNvPr id="4" name="正方形/長方形 3"/>
          <p:cNvSpPr/>
          <p:nvPr/>
        </p:nvSpPr>
        <p:spPr>
          <a:xfrm>
            <a:off x="179512" y="1266211"/>
            <a:ext cx="8640960" cy="2088477"/>
          </a:xfrm>
          <a:prstGeom prst="rect">
            <a:avLst/>
          </a:prstGeom>
          <a:solidFill>
            <a:srgbClr val="FF0000">
              <a:alpha val="47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3200" b="1" dirty="0">
                <a:solidFill>
                  <a:schemeClr val="tx1"/>
                </a:solidFill>
                <a:latin typeface="Meiryo UI" panose="020B0604030504040204" pitchFamily="50" charset="-128"/>
                <a:ea typeface="Meiryo UI" panose="020B0604030504040204" pitchFamily="50" charset="-128"/>
              </a:rPr>
              <a:t>①</a:t>
            </a:r>
            <a:endParaRPr kumimoji="1" lang="ja-JP" altLang="en-US" b="1" dirty="0">
              <a:solidFill>
                <a:schemeClr val="tx1"/>
              </a:solidFill>
              <a:latin typeface="Meiryo UI" panose="020B0604030504040204" pitchFamily="50" charset="-128"/>
              <a:ea typeface="Meiryo UI" panose="020B0604030504040204" pitchFamily="50" charset="-128"/>
            </a:endParaRPr>
          </a:p>
        </p:txBody>
      </p:sp>
      <p:graphicFrame>
        <p:nvGraphicFramePr>
          <p:cNvPr id="14" name="表 13"/>
          <p:cNvGraphicFramePr>
            <a:graphicFrameLocks noGrp="1"/>
          </p:cNvGraphicFramePr>
          <p:nvPr>
            <p:extLst>
              <p:ext uri="{D42A27DB-BD31-4B8C-83A1-F6EECF244321}">
                <p14:modId xmlns:p14="http://schemas.microsoft.com/office/powerpoint/2010/main" val="2183985786"/>
              </p:ext>
            </p:extLst>
          </p:nvPr>
        </p:nvGraphicFramePr>
        <p:xfrm>
          <a:off x="179512" y="4293096"/>
          <a:ext cx="8640960" cy="2377440"/>
        </p:xfrm>
        <a:graphic>
          <a:graphicData uri="http://schemas.openxmlformats.org/drawingml/2006/table">
            <a:tbl>
              <a:tblPr firstRow="1" bandRow="1">
                <a:tableStyleId>{5940675A-B579-460E-94D1-54222C63F5DA}</a:tableStyleId>
              </a:tblPr>
              <a:tblGrid>
                <a:gridCol w="8640960">
                  <a:extLst>
                    <a:ext uri="{9D8B030D-6E8A-4147-A177-3AD203B41FA5}">
                      <a16:colId xmlns:a16="http://schemas.microsoft.com/office/drawing/2014/main" val="1340005264"/>
                    </a:ext>
                  </a:extLst>
                </a:gridCol>
              </a:tblGrid>
              <a:tr h="648072">
                <a:tc>
                  <a:txBody>
                    <a:bodyPr/>
                    <a:lstStyle/>
                    <a:p>
                      <a:r>
                        <a:rPr kumimoji="1" lang="ja-JP" altLang="en-US" sz="1600" b="1" u="sng" dirty="0">
                          <a:latin typeface="Meiryo UI" panose="020B0604030504040204" pitchFamily="50" charset="-128"/>
                          <a:ea typeface="Meiryo UI" panose="020B0604030504040204" pitchFamily="50" charset="-128"/>
                        </a:rPr>
                        <a:t>①主な事業所の一覧</a:t>
                      </a:r>
                      <a:endParaRPr kumimoji="1" lang="en-US" altLang="ja-JP" sz="1600" b="1" u="sng" dirty="0">
                        <a:latin typeface="Meiryo UI" panose="020B0604030504040204" pitchFamily="50" charset="-128"/>
                        <a:ea typeface="Meiryo UI" panose="020B0604030504040204" pitchFamily="50" charset="-128"/>
                      </a:endParaRPr>
                    </a:p>
                    <a:p>
                      <a:r>
                        <a:rPr kumimoji="1" lang="ja-JP" altLang="en-US" sz="1600" dirty="0">
                          <a:latin typeface="Meiryo UI" panose="020B0604030504040204" pitchFamily="50" charset="-128"/>
                          <a:ea typeface="Meiryo UI" panose="020B0604030504040204" pitchFamily="50" charset="-128"/>
                        </a:rPr>
                        <a:t>府内に設置している事業所の</a:t>
                      </a:r>
                      <a:r>
                        <a:rPr kumimoji="1" lang="ja-JP" altLang="en-US" sz="1600" dirty="0">
                          <a:solidFill>
                            <a:schemeClr val="tx1"/>
                          </a:solidFill>
                          <a:latin typeface="Meiryo UI" panose="020B0604030504040204" pitchFamily="50" charset="-128"/>
                          <a:ea typeface="Meiryo UI" panose="020B0604030504040204" pitchFamily="50" charset="-128"/>
                        </a:rPr>
                        <a:t>うち、</a:t>
                      </a:r>
                      <a:r>
                        <a:rPr kumimoji="0" lang="ja-JP" altLang="en-US" sz="1600" dirty="0">
                          <a:solidFill>
                            <a:schemeClr val="tx1"/>
                          </a:solidFill>
                          <a:latin typeface="Meiryo UI" panose="020B0604030504040204" pitchFamily="50" charset="-128"/>
                          <a:ea typeface="Meiryo UI" panose="020B0604030504040204" pitchFamily="50" charset="-128"/>
                          <a:cs typeface="Times New Roman" panose="02020603050405020304" pitchFamily="18" charset="0"/>
                        </a:rPr>
                        <a:t>化石燃料及び非化石燃料並びに電気の量並びに他人から供給された熱の量</a:t>
                      </a:r>
                      <a:r>
                        <a:rPr kumimoji="1" lang="ja-JP" altLang="en-US" sz="1600" dirty="0">
                          <a:solidFill>
                            <a:schemeClr val="tx1"/>
                          </a:solidFill>
                          <a:latin typeface="Meiryo UI" panose="020B0604030504040204" pitchFamily="50" charset="-128"/>
                          <a:ea typeface="Meiryo UI" panose="020B0604030504040204" pitchFamily="50" charset="-128"/>
                        </a:rPr>
                        <a:t>を原油換算した合計量が</a:t>
                      </a:r>
                      <a:r>
                        <a:rPr kumimoji="1" lang="en-US" altLang="ja-JP" sz="1600" dirty="0">
                          <a:solidFill>
                            <a:schemeClr val="tx1"/>
                          </a:solidFill>
                          <a:latin typeface="Meiryo UI" panose="020B0604030504040204" pitchFamily="50" charset="-128"/>
                          <a:ea typeface="Meiryo UI" panose="020B0604030504040204" pitchFamily="50" charset="-128"/>
                        </a:rPr>
                        <a:t>1,500</a:t>
                      </a:r>
                      <a:r>
                        <a:rPr kumimoji="1" lang="ja-JP" altLang="en-US" sz="1600" dirty="0">
                          <a:solidFill>
                            <a:schemeClr val="tx1"/>
                          </a:solidFill>
                          <a:latin typeface="Meiryo UI" panose="020B0604030504040204" pitchFamily="50" charset="-128"/>
                          <a:ea typeface="Meiryo UI" panose="020B0604030504040204" pitchFamily="50" charset="-128"/>
                        </a:rPr>
                        <a:t>キロリｯトル／年以上のすべての事業所（本届出において「主な事業所」といいます。）の名称、主たる業種、所在地を記入してください。主な事業所</a:t>
                      </a:r>
                      <a:r>
                        <a:rPr kumimoji="1" lang="ja-JP" altLang="en-US" sz="1600" dirty="0">
                          <a:latin typeface="Meiryo UI" panose="020B0604030504040204" pitchFamily="50" charset="-128"/>
                          <a:ea typeface="Meiryo UI" panose="020B0604030504040204" pitchFamily="50" charset="-128"/>
                        </a:rPr>
                        <a:t>が</a:t>
                      </a:r>
                      <a:r>
                        <a:rPr kumimoji="1" lang="en-US" altLang="ja-JP" sz="1600" dirty="0">
                          <a:latin typeface="Meiryo UI" panose="020B0604030504040204" pitchFamily="50" charset="-128"/>
                          <a:ea typeface="Meiryo UI" panose="020B0604030504040204" pitchFamily="50" charset="-128"/>
                        </a:rPr>
                        <a:t>11</a:t>
                      </a:r>
                      <a:r>
                        <a:rPr kumimoji="1" lang="ja-JP" altLang="en-US" sz="1600" dirty="0">
                          <a:latin typeface="Meiryo UI" panose="020B0604030504040204" pitchFamily="50" charset="-128"/>
                          <a:ea typeface="Meiryo UI" panose="020B0604030504040204" pitchFamily="50" charset="-128"/>
                        </a:rPr>
                        <a:t>以上ある場合は、脱炭素・エネルギー政策課気候変動緩和・適応策推進グループまでご連絡ください。</a:t>
                      </a:r>
                    </a:p>
                  </a:txBody>
                  <a:tcPr anchor="ctr"/>
                </a:tc>
                <a:extLst>
                  <a:ext uri="{0D108BD9-81ED-4DB2-BD59-A6C34878D82A}">
                    <a16:rowId xmlns:a16="http://schemas.microsoft.com/office/drawing/2014/main" val="183885262"/>
                  </a:ext>
                </a:extLst>
              </a:tr>
              <a:tr h="648072">
                <a:tc>
                  <a:txBody>
                    <a:bodyPr/>
                    <a:lstStyle/>
                    <a:p>
                      <a:r>
                        <a:rPr kumimoji="1" lang="ja-JP" altLang="en-US" sz="1600" b="1" u="sng" dirty="0">
                          <a:latin typeface="Meiryo UI" panose="020B0604030504040204" pitchFamily="50" charset="-128"/>
                          <a:ea typeface="Meiryo UI" panose="020B0604030504040204" pitchFamily="50" charset="-128"/>
                        </a:rPr>
                        <a:t>②その他事業所数および主たる業種</a:t>
                      </a:r>
                      <a:endParaRPr kumimoji="1" lang="en-US" altLang="ja-JP" sz="1600" b="1" u="sng" dirty="0">
                        <a:latin typeface="Meiryo UI" panose="020B0604030504040204" pitchFamily="50" charset="-128"/>
                        <a:ea typeface="Meiryo UI" panose="020B0604030504040204" pitchFamily="50" charset="-128"/>
                      </a:endParaRPr>
                    </a:p>
                    <a:p>
                      <a:r>
                        <a:rPr kumimoji="1" lang="ja-JP" altLang="en-US" sz="1600" dirty="0">
                          <a:latin typeface="Meiryo UI" panose="020B0604030504040204" pitchFamily="50" charset="-128"/>
                          <a:ea typeface="Meiryo UI" panose="020B0604030504040204" pitchFamily="50" charset="-128"/>
                        </a:rPr>
                        <a:t>①以外の</a:t>
                      </a:r>
                      <a:r>
                        <a:rPr kumimoji="1" lang="ja-JP" altLang="en-US" sz="1600" dirty="0">
                          <a:solidFill>
                            <a:schemeClr val="tx1"/>
                          </a:solidFill>
                          <a:latin typeface="Meiryo UI" panose="020B0604030504040204" pitchFamily="50" charset="-128"/>
                          <a:ea typeface="Meiryo UI" panose="020B0604030504040204" pitchFamily="50" charset="-128"/>
                        </a:rPr>
                        <a:t>、</a:t>
                      </a:r>
                      <a:r>
                        <a:rPr kumimoji="0" lang="ja-JP" altLang="en-US" sz="1600" dirty="0">
                          <a:solidFill>
                            <a:schemeClr val="tx1"/>
                          </a:solidFill>
                          <a:latin typeface="Meiryo UI" panose="020B0604030504040204" pitchFamily="50" charset="-128"/>
                          <a:ea typeface="Meiryo UI" panose="020B0604030504040204" pitchFamily="50" charset="-128"/>
                          <a:cs typeface="Times New Roman" panose="02020603050405020304" pitchFamily="18" charset="0"/>
                        </a:rPr>
                        <a:t>化石燃料及び非化石燃料並びに電気の量並びに他人から供給された熱の量</a:t>
                      </a:r>
                      <a:r>
                        <a:rPr kumimoji="1" lang="ja-JP" altLang="en-US" sz="1600" dirty="0">
                          <a:solidFill>
                            <a:schemeClr val="tx1"/>
                          </a:solidFill>
                          <a:latin typeface="Meiryo UI" panose="020B0604030504040204" pitchFamily="50" charset="-128"/>
                          <a:ea typeface="Meiryo UI" panose="020B0604030504040204" pitchFamily="50" charset="-128"/>
                        </a:rPr>
                        <a:t>を原油</a:t>
                      </a:r>
                      <a:r>
                        <a:rPr kumimoji="1" lang="ja-JP" altLang="en-US" sz="1600" dirty="0">
                          <a:latin typeface="Meiryo UI" panose="020B0604030504040204" pitchFamily="50" charset="-128"/>
                          <a:ea typeface="Meiryo UI" panose="020B0604030504040204" pitchFamily="50" charset="-128"/>
                        </a:rPr>
                        <a:t>換算した合計量が</a:t>
                      </a:r>
                      <a:r>
                        <a:rPr kumimoji="1" lang="en-US" altLang="ja-JP" sz="1600" dirty="0">
                          <a:latin typeface="Meiryo UI" panose="020B0604030504040204" pitchFamily="50" charset="-128"/>
                          <a:ea typeface="Meiryo UI" panose="020B0604030504040204" pitchFamily="50" charset="-128"/>
                        </a:rPr>
                        <a:t>1,500</a:t>
                      </a:r>
                      <a:r>
                        <a:rPr kumimoji="1" lang="ja-JP" altLang="en-US" sz="1600" dirty="0">
                          <a:latin typeface="Meiryo UI" panose="020B0604030504040204" pitchFamily="50" charset="-128"/>
                          <a:ea typeface="Meiryo UI" panose="020B0604030504040204" pitchFamily="50" charset="-128"/>
                        </a:rPr>
                        <a:t>キロリットル／年未満の事業所数、主たる業種を記入してください（「その他事業所」といいます）。</a:t>
                      </a:r>
                    </a:p>
                  </a:txBody>
                  <a:tcPr anchor="ctr"/>
                </a:tc>
                <a:extLst>
                  <a:ext uri="{0D108BD9-81ED-4DB2-BD59-A6C34878D82A}">
                    <a16:rowId xmlns:a16="http://schemas.microsoft.com/office/drawing/2014/main" val="2042919226"/>
                  </a:ext>
                </a:extLst>
              </a:tr>
            </a:tbl>
          </a:graphicData>
        </a:graphic>
      </p:graphicFrame>
      <p:sp>
        <p:nvSpPr>
          <p:cNvPr id="15" name="正方形/長方形 14"/>
          <p:cNvSpPr/>
          <p:nvPr/>
        </p:nvSpPr>
        <p:spPr>
          <a:xfrm>
            <a:off x="179512" y="3409651"/>
            <a:ext cx="8640960" cy="595413"/>
          </a:xfrm>
          <a:prstGeom prst="rect">
            <a:avLst/>
          </a:prstGeom>
          <a:solidFill>
            <a:srgbClr val="FF0000">
              <a:alpha val="47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3200" b="1" dirty="0">
                <a:solidFill>
                  <a:schemeClr val="tx1"/>
                </a:solidFill>
                <a:latin typeface="Meiryo UI" panose="020B0604030504040204" pitchFamily="50" charset="-128"/>
                <a:ea typeface="Meiryo UI" panose="020B0604030504040204" pitchFamily="50" charset="-128"/>
              </a:rPr>
              <a:t>②</a:t>
            </a:r>
          </a:p>
        </p:txBody>
      </p:sp>
    </p:spTree>
    <p:extLst>
      <p:ext uri="{BB962C8B-B14F-4D97-AF65-F5344CB8AC3E}">
        <p14:creationId xmlns:p14="http://schemas.microsoft.com/office/powerpoint/2010/main" val="81263675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図 4"/>
          <p:cNvPicPr>
            <a:picLocks noChangeAspect="1"/>
          </p:cNvPicPr>
          <p:nvPr/>
        </p:nvPicPr>
        <p:blipFill rotWithShape="1">
          <a:blip r:embed="rId3"/>
          <a:srcRect l="7939" t="22438" r="10153" b="28344"/>
          <a:stretch/>
        </p:blipFill>
        <p:spPr>
          <a:xfrm>
            <a:off x="517215" y="815639"/>
            <a:ext cx="7803368" cy="2636273"/>
          </a:xfrm>
          <a:prstGeom prst="rect">
            <a:avLst/>
          </a:prstGeom>
        </p:spPr>
      </p:pic>
      <p:sp>
        <p:nvSpPr>
          <p:cNvPr id="6" name="スライド番号プレースホルダー 5"/>
          <p:cNvSpPr>
            <a:spLocks noGrp="1"/>
          </p:cNvSpPr>
          <p:nvPr>
            <p:ph type="sldNum" sz="quarter" idx="12"/>
          </p:nvPr>
        </p:nvSpPr>
        <p:spPr/>
        <p:txBody>
          <a:bodyPr/>
          <a:lstStyle/>
          <a:p>
            <a:fld id="{55A7BED7-9510-4C4B-91BA-7696EE92F05C}" type="slidenum">
              <a:rPr kumimoji="1" lang="ja-JP" altLang="en-US" smtClean="0"/>
              <a:t>33</a:t>
            </a:fld>
            <a:endParaRPr kumimoji="1" lang="ja-JP" altLang="en-US" dirty="0"/>
          </a:p>
        </p:txBody>
      </p:sp>
      <p:sp>
        <p:nvSpPr>
          <p:cNvPr id="8" name="テキスト ボックス 7">
            <a:extLst>
              <a:ext uri="{FF2B5EF4-FFF2-40B4-BE49-F238E27FC236}">
                <a16:creationId xmlns:a16="http://schemas.microsoft.com/office/drawing/2014/main" id="{575F40C1-5A85-EECC-6477-57B188ABEBEE}"/>
              </a:ext>
            </a:extLst>
          </p:cNvPr>
          <p:cNvSpPr txBox="1"/>
          <p:nvPr/>
        </p:nvSpPr>
        <p:spPr>
          <a:xfrm>
            <a:off x="0" y="0"/>
            <a:ext cx="8604448" cy="344128"/>
          </a:xfrm>
          <a:prstGeom prst="rect">
            <a:avLst/>
          </a:prstGeom>
          <a:noFill/>
        </p:spPr>
        <p:txBody>
          <a:bodyPr wrap="square" tIns="36000" bIns="0" rtlCol="0">
            <a:spAutoFit/>
          </a:bodyPr>
          <a:lstStyle/>
          <a:p>
            <a:pPr>
              <a:lnSpc>
                <a:spcPts val="2400"/>
              </a:lnSpc>
            </a:pPr>
            <a:r>
              <a:rPr lang="ja-JP" altLang="en-US" sz="20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５　対策計画書の作成要領</a:t>
            </a:r>
          </a:p>
        </p:txBody>
      </p:sp>
      <p:sp>
        <p:nvSpPr>
          <p:cNvPr id="10" name="Rectangle 2"/>
          <p:cNvSpPr>
            <a:spLocks noChangeArrowheads="1"/>
          </p:cNvSpPr>
          <p:nvPr/>
        </p:nvSpPr>
        <p:spPr bwMode="auto">
          <a:xfrm>
            <a:off x="-12940" y="404664"/>
            <a:ext cx="9051756"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spAutoFit/>
          </a:bodyPr>
          <a:lstStyle>
            <a:lvl1pPr indent="127000"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ts val="600"/>
              </a:spcAft>
              <a:buClrTx/>
              <a:buSzTx/>
              <a:buFontTx/>
              <a:buNone/>
              <a:tabLst/>
            </a:pPr>
            <a:r>
              <a:rPr kumimoji="0" lang="ja-JP" altLang="ja-JP" sz="2000" b="1" i="0" u="none" strike="noStrike" cap="none" normalizeH="0" baseline="0" dirty="0">
                <a:ln>
                  <a:noFill/>
                </a:ln>
                <a:solidFill>
                  <a:srgbClr val="0D0D0D"/>
                </a:solidFill>
                <a:effectLst/>
                <a:latin typeface="Meiryo UI" panose="020B0604030504040204" pitchFamily="50" charset="-128"/>
                <a:ea typeface="Meiryo UI" panose="020B0604030504040204" pitchFamily="50" charset="-128"/>
                <a:cs typeface="Times New Roman" panose="02020603050405020304" pitchFamily="18" charset="0"/>
              </a:rPr>
              <a:t> </a:t>
            </a:r>
            <a:r>
              <a:rPr kumimoji="0" lang="en-US" altLang="ja-JP" sz="2000" b="1" i="0" u="none" strike="noStrike" cap="none" normalizeH="0" baseline="0" dirty="0">
                <a:ln>
                  <a:noFill/>
                </a:ln>
                <a:solidFill>
                  <a:srgbClr val="0D0D0D"/>
                </a:solidFill>
                <a:effectLst/>
                <a:latin typeface="Meiryo UI" panose="020B0604030504040204" pitchFamily="50" charset="-128"/>
                <a:ea typeface="Meiryo UI" panose="020B0604030504040204" pitchFamily="50" charset="-128"/>
                <a:cs typeface="Times New Roman" panose="02020603050405020304" pitchFamily="18" charset="0"/>
              </a:rPr>
              <a:t>(4)</a:t>
            </a:r>
            <a:r>
              <a:rPr kumimoji="0" lang="ja-JP" altLang="en-US" sz="2000" b="1" i="0" u="none" strike="noStrike" cap="none" normalizeH="0" baseline="0" dirty="0">
                <a:ln>
                  <a:noFill/>
                </a:ln>
                <a:solidFill>
                  <a:srgbClr val="0D0D0D"/>
                </a:solidFill>
                <a:effectLst/>
                <a:latin typeface="Meiryo UI" panose="020B0604030504040204" pitchFamily="50" charset="-128"/>
                <a:ea typeface="Meiryo UI" panose="020B0604030504040204" pitchFamily="50" charset="-128"/>
                <a:cs typeface="Times New Roman" panose="02020603050405020304" pitchFamily="18" charset="0"/>
              </a:rPr>
              <a:t>対策</a:t>
            </a:r>
            <a:r>
              <a:rPr kumimoji="0" lang="ja-JP" altLang="en-US" sz="2000" b="1" dirty="0">
                <a:solidFill>
                  <a:srgbClr val="0D0D0D"/>
                </a:solidFill>
                <a:latin typeface="Meiryo UI" panose="020B0604030504040204" pitchFamily="50" charset="-128"/>
                <a:ea typeface="Meiryo UI" panose="020B0604030504040204" pitchFamily="50" charset="-128"/>
                <a:cs typeface="Times New Roman" panose="02020603050405020304" pitchFamily="18" charset="0"/>
              </a:rPr>
              <a:t>計画書シート</a:t>
            </a:r>
            <a:r>
              <a:rPr kumimoji="0" lang="en-US" altLang="ja-JP" sz="2000" b="1" dirty="0">
                <a:solidFill>
                  <a:srgbClr val="0D0D0D"/>
                </a:solidFill>
                <a:latin typeface="Meiryo UI" panose="020B0604030504040204" pitchFamily="50" charset="-128"/>
                <a:ea typeface="Meiryo UI" panose="020B0604030504040204" pitchFamily="50" charset="-128"/>
                <a:cs typeface="Times New Roman" panose="02020603050405020304" pitchFamily="18" charset="0"/>
              </a:rPr>
              <a:t>3</a:t>
            </a:r>
            <a:r>
              <a:rPr kumimoji="0" lang="ja-JP" altLang="en-US" sz="2000" b="1" dirty="0">
                <a:solidFill>
                  <a:srgbClr val="0D0D0D"/>
                </a:solidFill>
                <a:latin typeface="Meiryo UI" panose="020B0604030504040204" pitchFamily="50" charset="-128"/>
                <a:ea typeface="Meiryo UI" panose="020B0604030504040204" pitchFamily="50" charset="-128"/>
                <a:cs typeface="Times New Roman" panose="02020603050405020304" pitchFamily="18" charset="0"/>
              </a:rPr>
              <a:t>「対策まとめ」</a:t>
            </a:r>
            <a:r>
              <a:rPr kumimoji="0" lang="en-US" altLang="ja-JP" sz="2000" b="1" dirty="0">
                <a:solidFill>
                  <a:srgbClr val="0D0D0D"/>
                </a:solidFill>
                <a:latin typeface="Meiryo UI" panose="020B0604030504040204" pitchFamily="50" charset="-128"/>
                <a:ea typeface="Meiryo UI" panose="020B0604030504040204" pitchFamily="50" charset="-128"/>
                <a:cs typeface="Times New Roman" panose="02020603050405020304" pitchFamily="18" charset="0"/>
              </a:rPr>
              <a:t>No.1</a:t>
            </a:r>
            <a:endParaRPr lang="en-US" altLang="ja-JP" sz="1600" dirty="0">
              <a:latin typeface="Meiryo UI" panose="020B0604030504040204" pitchFamily="50" charset="-128"/>
              <a:ea typeface="Meiryo UI" panose="020B0604030504040204" pitchFamily="50" charset="-128"/>
            </a:endParaRPr>
          </a:p>
        </p:txBody>
      </p:sp>
      <p:graphicFrame>
        <p:nvGraphicFramePr>
          <p:cNvPr id="14" name="表 13"/>
          <p:cNvGraphicFramePr>
            <a:graphicFrameLocks noGrp="1"/>
          </p:cNvGraphicFramePr>
          <p:nvPr>
            <p:extLst>
              <p:ext uri="{D42A27DB-BD31-4B8C-83A1-F6EECF244321}">
                <p14:modId xmlns:p14="http://schemas.microsoft.com/office/powerpoint/2010/main" val="231400446"/>
              </p:ext>
            </p:extLst>
          </p:nvPr>
        </p:nvGraphicFramePr>
        <p:xfrm>
          <a:off x="179512" y="3573016"/>
          <a:ext cx="8640960" cy="3108960"/>
        </p:xfrm>
        <a:graphic>
          <a:graphicData uri="http://schemas.openxmlformats.org/drawingml/2006/table">
            <a:tbl>
              <a:tblPr firstRow="1" bandRow="1">
                <a:tableStyleId>{5940675A-B579-460E-94D1-54222C63F5DA}</a:tableStyleId>
              </a:tblPr>
              <a:tblGrid>
                <a:gridCol w="8640960">
                  <a:extLst>
                    <a:ext uri="{9D8B030D-6E8A-4147-A177-3AD203B41FA5}">
                      <a16:colId xmlns:a16="http://schemas.microsoft.com/office/drawing/2014/main" val="1340005264"/>
                    </a:ext>
                  </a:extLst>
                </a:gridCol>
              </a:tblGrid>
              <a:tr h="862834">
                <a:tc>
                  <a:txBody>
                    <a:bodyPr/>
                    <a:lstStyle/>
                    <a:p>
                      <a:r>
                        <a:rPr kumimoji="1" lang="ja-JP" altLang="en-US" sz="1600" b="1" u="sng" dirty="0">
                          <a:latin typeface="Meiryo UI" panose="020B0604030504040204" pitchFamily="50" charset="-128"/>
                          <a:ea typeface="Meiryo UI" panose="020B0604030504040204" pitchFamily="50" charset="-128"/>
                        </a:rPr>
                        <a:t>①目標年度の事業活動に伴う温室効果ガス排出量</a:t>
                      </a:r>
                      <a:endParaRPr kumimoji="1" lang="en-US" altLang="ja-JP" sz="1600" b="1" u="sng" dirty="0">
                        <a:latin typeface="Meiryo UI" panose="020B0604030504040204" pitchFamily="50" charset="-128"/>
                        <a:ea typeface="Meiryo UI" panose="020B0604030504040204" pitchFamily="50" charset="-128"/>
                      </a:endParaRPr>
                    </a:p>
                    <a:p>
                      <a:r>
                        <a:rPr kumimoji="1" lang="ja-JP" altLang="en-US" sz="1600" b="0" u="none" dirty="0">
                          <a:latin typeface="Meiryo UI" panose="020B0604030504040204" pitchFamily="50" charset="-128"/>
                          <a:ea typeface="Meiryo UI" panose="020B0604030504040204" pitchFamily="50" charset="-128"/>
                        </a:rPr>
                        <a:t>対策実施により、目標年度（</a:t>
                      </a:r>
                      <a:r>
                        <a:rPr kumimoji="1" lang="en-US" altLang="ja-JP" sz="1600" b="0" u="none" dirty="0">
                          <a:latin typeface="Meiryo UI" panose="020B0604030504040204" pitchFamily="50" charset="-128"/>
                          <a:ea typeface="Meiryo UI" panose="020B0604030504040204" pitchFamily="50" charset="-128"/>
                        </a:rPr>
                        <a:t>2030</a:t>
                      </a:r>
                      <a:r>
                        <a:rPr kumimoji="1" lang="ja-JP" altLang="en-US" sz="1600" b="0" u="none" dirty="0">
                          <a:latin typeface="Meiryo UI" panose="020B0604030504040204" pitchFamily="50" charset="-128"/>
                          <a:ea typeface="Meiryo UI" panose="020B0604030504040204" pitchFamily="50" charset="-128"/>
                        </a:rPr>
                        <a:t>年度）に見込まれる排出量（計画値）を</a:t>
                      </a:r>
                      <a:r>
                        <a:rPr lang="ja-JP" altLang="en-US" sz="1600" dirty="0">
                          <a:solidFill>
                            <a:srgbClr val="FF0000"/>
                          </a:solidFill>
                          <a:latin typeface="Meiryo UI" panose="020B0604030504040204" pitchFamily="50" charset="-128"/>
                          <a:ea typeface="Meiryo UI" panose="020B0604030504040204" pitchFamily="50" charset="-128"/>
                        </a:rPr>
                        <a:t>小数点第</a:t>
                      </a:r>
                      <a:r>
                        <a:rPr lang="en-US" altLang="ja-JP" sz="1600" dirty="0">
                          <a:solidFill>
                            <a:srgbClr val="FF0000"/>
                          </a:solidFill>
                          <a:latin typeface="Meiryo UI" panose="020B0604030504040204" pitchFamily="50" charset="-128"/>
                          <a:ea typeface="Meiryo UI" panose="020B0604030504040204" pitchFamily="50" charset="-128"/>
                        </a:rPr>
                        <a:t>2</a:t>
                      </a:r>
                      <a:r>
                        <a:rPr lang="ja-JP" altLang="en-US" sz="1600" dirty="0">
                          <a:solidFill>
                            <a:srgbClr val="FF0000"/>
                          </a:solidFill>
                          <a:latin typeface="Meiryo UI" panose="020B0604030504040204" pitchFamily="50" charset="-128"/>
                          <a:ea typeface="Meiryo UI" panose="020B0604030504040204" pitchFamily="50" charset="-128"/>
                        </a:rPr>
                        <a:t>位を四捨五入して、小数点第</a:t>
                      </a:r>
                      <a:r>
                        <a:rPr lang="en-US" altLang="ja-JP" sz="1600" dirty="0">
                          <a:solidFill>
                            <a:srgbClr val="FF0000"/>
                          </a:solidFill>
                          <a:latin typeface="Meiryo UI" panose="020B0604030504040204" pitchFamily="50" charset="-128"/>
                          <a:ea typeface="Meiryo UI" panose="020B0604030504040204" pitchFamily="50" charset="-128"/>
                        </a:rPr>
                        <a:t>1</a:t>
                      </a:r>
                      <a:r>
                        <a:rPr lang="ja-JP" altLang="en-US" sz="1600" dirty="0">
                          <a:solidFill>
                            <a:srgbClr val="FF0000"/>
                          </a:solidFill>
                          <a:latin typeface="Meiryo UI" panose="020B0604030504040204" pitchFamily="50" charset="-128"/>
                          <a:ea typeface="Meiryo UI" panose="020B0604030504040204" pitchFamily="50" charset="-128"/>
                        </a:rPr>
                        <a:t>位まで</a:t>
                      </a:r>
                      <a:r>
                        <a:rPr kumimoji="1" lang="ja-JP" altLang="en-US" sz="1600" b="0" u="none" dirty="0">
                          <a:latin typeface="Meiryo UI" panose="020B0604030504040204" pitchFamily="50" charset="-128"/>
                          <a:ea typeface="Meiryo UI" panose="020B0604030504040204" pitchFamily="50" charset="-128"/>
                        </a:rPr>
                        <a:t>記入してください。なお、</a:t>
                      </a:r>
                      <a:r>
                        <a:rPr kumimoji="1" lang="en-US" altLang="ja-JP" sz="1600" b="0" u="none" dirty="0">
                          <a:solidFill>
                            <a:schemeClr val="tx1"/>
                          </a:solidFill>
                          <a:latin typeface="Meiryo UI" panose="020B0604030504040204" pitchFamily="50" charset="-128"/>
                          <a:ea typeface="Meiryo UI" panose="020B0604030504040204" pitchFamily="50" charset="-128"/>
                        </a:rPr>
                        <a:t>P.35</a:t>
                      </a:r>
                      <a:r>
                        <a:rPr kumimoji="1" lang="ja-JP" altLang="en-US" sz="1600" b="0" u="none" dirty="0">
                          <a:solidFill>
                            <a:schemeClr val="tx1"/>
                          </a:solidFill>
                          <a:latin typeface="Meiryo UI" panose="020B0604030504040204" pitchFamily="50" charset="-128"/>
                          <a:ea typeface="Meiryo UI" panose="020B0604030504040204" pitchFamily="50" charset="-128"/>
                        </a:rPr>
                        <a:t>の</a:t>
                      </a:r>
                      <a:r>
                        <a:rPr kumimoji="1" lang="en-US" altLang="ja-JP" sz="1600" b="0" u="none" dirty="0">
                          <a:solidFill>
                            <a:schemeClr val="tx1"/>
                          </a:solidFill>
                          <a:latin typeface="Meiryo UI" panose="020B0604030504040204" pitchFamily="50" charset="-128"/>
                          <a:ea typeface="Meiryo UI" panose="020B0604030504040204" pitchFamily="50" charset="-128"/>
                        </a:rPr>
                        <a:t>5-(4)No.3</a:t>
                      </a:r>
                      <a:r>
                        <a:rPr kumimoji="1" lang="ja-JP" altLang="en-US" sz="1600" b="0" u="none" dirty="0">
                          <a:latin typeface="Meiryo UI" panose="020B0604030504040204" pitchFamily="50" charset="-128"/>
                          <a:ea typeface="Meiryo UI" panose="020B0604030504040204" pitchFamily="50" charset="-128"/>
                        </a:rPr>
                        <a:t>に示す基準年度における目標削減率の目安を参考にして設定ください。</a:t>
                      </a:r>
                      <a:endParaRPr kumimoji="1" lang="en-US" altLang="ja-JP" sz="1600" b="0" u="none" dirty="0">
                        <a:latin typeface="Meiryo UI" panose="020B0604030504040204" pitchFamily="50" charset="-128"/>
                        <a:ea typeface="Meiryo UI" panose="020B0604030504040204" pitchFamily="50" charset="-128"/>
                      </a:endParaRPr>
                    </a:p>
                  </a:txBody>
                  <a:tcPr anchor="ctr"/>
                </a:tc>
                <a:extLst>
                  <a:ext uri="{0D108BD9-81ED-4DB2-BD59-A6C34878D82A}">
                    <a16:rowId xmlns:a16="http://schemas.microsoft.com/office/drawing/2014/main" val="183885262"/>
                  </a:ext>
                </a:extLst>
              </a:tr>
              <a:tr h="999396">
                <a:tc>
                  <a:txBody>
                    <a:bodyPr/>
                    <a:lstStyle/>
                    <a:p>
                      <a:r>
                        <a:rPr kumimoji="1" lang="ja-JP" altLang="en-US" sz="1600" b="1" u="sng" dirty="0">
                          <a:latin typeface="Meiryo UI" panose="020B0604030504040204" pitchFamily="50" charset="-128"/>
                          <a:ea typeface="Meiryo UI" panose="020B0604030504040204" pitchFamily="50" charset="-128"/>
                        </a:rPr>
                        <a:t>②クレジットなどの個別調達および大阪府</a:t>
                      </a:r>
                      <a:r>
                        <a:rPr kumimoji="1" lang="en-US" altLang="ja-JP" sz="1600" b="1" u="sng" dirty="0">
                          <a:latin typeface="Meiryo UI" panose="020B0604030504040204" pitchFamily="50" charset="-128"/>
                          <a:ea typeface="Meiryo UI" panose="020B0604030504040204" pitchFamily="50" charset="-128"/>
                        </a:rPr>
                        <a:t>CO</a:t>
                      </a:r>
                      <a:r>
                        <a:rPr kumimoji="1" lang="ja-JP" altLang="en-US" sz="1600" b="1" u="sng" dirty="0">
                          <a:latin typeface="Meiryo UI" panose="020B0604030504040204" pitchFamily="50" charset="-128"/>
                          <a:ea typeface="Meiryo UI" panose="020B0604030504040204" pitchFamily="50" charset="-128"/>
                        </a:rPr>
                        <a:t>₂森林吸収量・木材固定量認証制度</a:t>
                      </a:r>
                      <a:endParaRPr kumimoji="1" lang="en-US" altLang="ja-JP" sz="1600" b="1" u="sng" dirty="0">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600" dirty="0">
                          <a:latin typeface="Meiryo UI" panose="020B0604030504040204" pitchFamily="50" charset="-128"/>
                          <a:ea typeface="Meiryo UI" panose="020B0604030504040204" pitchFamily="50" charset="-128"/>
                        </a:rPr>
                        <a:t>P.35</a:t>
                      </a:r>
                      <a:r>
                        <a:rPr kumimoji="1" lang="ja-JP" altLang="en-US" sz="1600" dirty="0">
                          <a:latin typeface="Meiryo UI" panose="020B0604030504040204" pitchFamily="50" charset="-128"/>
                          <a:ea typeface="Meiryo UI" panose="020B0604030504040204" pitchFamily="50" charset="-128"/>
                        </a:rPr>
                        <a:t>の</a:t>
                      </a:r>
                      <a:r>
                        <a:rPr kumimoji="1" lang="en-US" altLang="ja-JP" sz="1600" b="0" u="none" dirty="0">
                          <a:latin typeface="Meiryo UI" panose="020B0604030504040204" pitchFamily="50" charset="-128"/>
                          <a:ea typeface="Meiryo UI" panose="020B0604030504040204" pitchFamily="50" charset="-128"/>
                        </a:rPr>
                        <a:t>5-(4)No.3</a:t>
                      </a:r>
                      <a:r>
                        <a:rPr kumimoji="1" lang="ja-JP" altLang="en-US" sz="1600" b="0" u="none" dirty="0">
                          <a:latin typeface="Meiryo UI" panose="020B0604030504040204" pitchFamily="50" charset="-128"/>
                          <a:ea typeface="Meiryo UI" panose="020B0604030504040204" pitchFamily="50" charset="-128"/>
                        </a:rPr>
                        <a:t>に</a:t>
                      </a:r>
                      <a:r>
                        <a:rPr kumimoji="1" lang="ja-JP" altLang="en-US" sz="1600" dirty="0">
                          <a:latin typeface="Meiryo UI" panose="020B0604030504040204" pitchFamily="50" charset="-128"/>
                          <a:ea typeface="Meiryo UI" panose="020B0604030504040204" pitchFamily="50" charset="-128"/>
                        </a:rPr>
                        <a:t>示す証書等を対象とし、自社で調達した証書等は、二酸化炭素排出削減量を、</a:t>
                      </a:r>
                      <a:r>
                        <a:rPr kumimoji="1" lang="ja-JP" altLang="en-US" sz="1600" dirty="0">
                          <a:solidFill>
                            <a:srgbClr val="FF0000"/>
                          </a:solidFill>
                          <a:latin typeface="Meiryo UI" panose="020B0604030504040204" pitchFamily="50" charset="-128"/>
                          <a:ea typeface="Meiryo UI" panose="020B0604030504040204" pitchFamily="50" charset="-128"/>
                        </a:rPr>
                        <a:t>「非化石証書の量</a:t>
                      </a:r>
                      <a:r>
                        <a:rPr kumimoji="1" lang="en-US" altLang="ja-JP" sz="1600" dirty="0">
                          <a:solidFill>
                            <a:srgbClr val="FF0000"/>
                          </a:solidFill>
                          <a:latin typeface="Meiryo UI" panose="020B0604030504040204" pitchFamily="50" charset="-128"/>
                          <a:ea typeface="Meiryo UI" panose="020B0604030504040204" pitchFamily="50" charset="-128"/>
                        </a:rPr>
                        <a:t>×</a:t>
                      </a:r>
                      <a:r>
                        <a:rPr kumimoji="1" lang="ja-JP" altLang="en-US" sz="1600" dirty="0">
                          <a:solidFill>
                            <a:srgbClr val="FF0000"/>
                          </a:solidFill>
                          <a:latin typeface="Meiryo UI" panose="020B0604030504040204" pitchFamily="50" charset="-128"/>
                          <a:ea typeface="Meiryo UI" panose="020B0604030504040204" pitchFamily="50" charset="-128"/>
                        </a:rPr>
                        <a:t>全国平均係数</a:t>
                      </a:r>
                      <a:r>
                        <a:rPr kumimoji="1" lang="en-US" altLang="ja-JP" sz="1600" dirty="0">
                          <a:solidFill>
                            <a:srgbClr val="FF0000"/>
                          </a:solidFill>
                          <a:latin typeface="Meiryo UI" panose="020B0604030504040204" pitchFamily="50" charset="-128"/>
                          <a:ea typeface="Meiryo UI" panose="020B0604030504040204" pitchFamily="50" charset="-128"/>
                        </a:rPr>
                        <a:t>×</a:t>
                      </a:r>
                      <a:r>
                        <a:rPr kumimoji="1" lang="ja-JP" altLang="en-US" sz="1600" dirty="0">
                          <a:solidFill>
                            <a:srgbClr val="FF0000"/>
                          </a:solidFill>
                          <a:latin typeface="Meiryo UI" panose="020B0604030504040204" pitchFamily="50" charset="-128"/>
                          <a:ea typeface="Meiryo UI" panose="020B0604030504040204" pitchFamily="50" charset="-128"/>
                        </a:rPr>
                        <a:t>補正率」</a:t>
                      </a:r>
                      <a:r>
                        <a:rPr kumimoji="1" lang="ja-JP" altLang="en-US" sz="1600" dirty="0">
                          <a:latin typeface="Meiryo UI" panose="020B0604030504040204" pitchFamily="50" charset="-128"/>
                          <a:ea typeface="Meiryo UI" panose="020B0604030504040204" pitchFamily="50" charset="-128"/>
                        </a:rPr>
                        <a:t>で算出し、計上ください。全国平均係数および補正率は、</a:t>
                      </a:r>
                      <a:r>
                        <a:rPr kumimoji="1" lang="ja-JP" altLang="en-US" sz="1600" b="0" u="none" dirty="0">
                          <a:latin typeface="Meiryo UI" panose="020B0604030504040204" pitchFamily="50" charset="-128"/>
                          <a:ea typeface="Meiryo UI" panose="020B0604030504040204" pitchFamily="50" charset="-128"/>
                        </a:rPr>
                        <a:t>環境省の</a:t>
                      </a:r>
                      <a:r>
                        <a:rPr kumimoji="1" lang="zh-TW" altLang="en-US" sz="1600" b="0" u="none" dirty="0">
                          <a:latin typeface="Meiryo UI" panose="020B0604030504040204" pitchFamily="50" charset="-128"/>
                          <a:ea typeface="Meiryo UI" panose="020B0604030504040204" pitchFamily="50" charset="-128"/>
                        </a:rPr>
                        <a:t>電気事業者別</a:t>
                      </a:r>
                      <a:r>
                        <a:rPr kumimoji="1" lang="ja-JP" altLang="en-US" sz="1600" b="0" u="none" dirty="0">
                          <a:latin typeface="Meiryo UI" panose="020B0604030504040204" pitchFamily="50" charset="-128"/>
                          <a:ea typeface="Meiryo UI" panose="020B0604030504040204" pitchFamily="50" charset="-128"/>
                        </a:rPr>
                        <a:t>排出係数一覧</a:t>
                      </a:r>
                      <a:r>
                        <a:rPr kumimoji="1" lang="en-US" altLang="ja-JP" sz="1600" b="0" u="none" dirty="0">
                          <a:latin typeface="Meiryo UI" panose="020B0604030504040204" pitchFamily="50" charset="-128"/>
                          <a:ea typeface="Meiryo UI" panose="020B0604030504040204" pitchFamily="50" charset="-128"/>
                        </a:rPr>
                        <a:t>(</a:t>
                      </a:r>
                      <a:r>
                        <a:rPr kumimoji="1" lang="en-US" altLang="ja-JP" sz="1600" b="0" u="none" dirty="0">
                          <a:latin typeface="Meiryo UI" panose="020B0604030504040204" pitchFamily="50" charset="-128"/>
                          <a:ea typeface="Meiryo UI" panose="020B0604030504040204" pitchFamily="50" charset="-128"/>
                          <a:hlinkClick r:id="rId4"/>
                        </a:rPr>
                        <a:t>https://ghg-santeikohyo.env.go.jp/calc</a:t>
                      </a:r>
                      <a:r>
                        <a:rPr kumimoji="1" lang="en-US" altLang="ja-JP" sz="1600" b="0" u="none" dirty="0">
                          <a:latin typeface="Meiryo UI" panose="020B0604030504040204" pitchFamily="50" charset="-128"/>
                          <a:ea typeface="Meiryo UI" panose="020B0604030504040204" pitchFamily="50" charset="-128"/>
                        </a:rPr>
                        <a:t>)</a:t>
                      </a:r>
                      <a:r>
                        <a:rPr kumimoji="1" lang="ja-JP" altLang="en-US" sz="1600" b="0" u="none" dirty="0">
                          <a:latin typeface="Meiryo UI" panose="020B0604030504040204" pitchFamily="50" charset="-128"/>
                          <a:ea typeface="Meiryo UI" panose="020B0604030504040204" pitchFamily="50" charset="-128"/>
                        </a:rPr>
                        <a:t>を参照ください。</a:t>
                      </a:r>
                      <a:r>
                        <a:rPr kumimoji="1" lang="ja-JP" altLang="en-US" sz="1600" dirty="0">
                          <a:latin typeface="Meiryo UI" panose="020B0604030504040204" pitchFamily="50" charset="-128"/>
                          <a:ea typeface="Meiryo UI" panose="020B0604030504040204" pitchFamily="50" charset="-128"/>
                        </a:rPr>
                        <a:t>また、自社で証書を発行し、売却した場合は、売却した二酸化炭素排出削減量を</a:t>
                      </a:r>
                      <a:r>
                        <a:rPr kumimoji="1" lang="ja-JP" altLang="en-US" sz="1600" dirty="0">
                          <a:solidFill>
                            <a:srgbClr val="FF0000"/>
                          </a:solidFill>
                          <a:latin typeface="Meiryo UI" panose="020B0604030504040204" pitchFamily="50" charset="-128"/>
                          <a:ea typeface="Meiryo UI" panose="020B0604030504040204" pitchFamily="50" charset="-128"/>
                        </a:rPr>
                        <a:t>マイナス値</a:t>
                      </a:r>
                      <a:r>
                        <a:rPr kumimoji="1" lang="ja-JP" altLang="en-US" sz="1600" dirty="0">
                          <a:latin typeface="Meiryo UI" panose="020B0604030504040204" pitchFamily="50" charset="-128"/>
                          <a:ea typeface="Meiryo UI" panose="020B0604030504040204" pitchFamily="50" charset="-128"/>
                        </a:rPr>
                        <a:t>で計上ください。（算出方法は購入量と同様）</a:t>
                      </a:r>
                      <a:endParaRPr kumimoji="1" lang="en-US" altLang="ja-JP" sz="1600" dirty="0">
                        <a:latin typeface="Meiryo UI" panose="020B0604030504040204" pitchFamily="50" charset="-128"/>
                        <a:ea typeface="Meiryo UI" panose="020B0604030504040204" pitchFamily="50" charset="-128"/>
                      </a:endParaRPr>
                    </a:p>
                    <a:p>
                      <a:r>
                        <a:rPr kumimoji="1" lang="ja-JP" altLang="en-US" sz="1600" dirty="0">
                          <a:latin typeface="Meiryo UI" panose="020B0604030504040204" pitchFamily="50" charset="-128"/>
                          <a:ea typeface="Meiryo UI" panose="020B0604030504040204" pitchFamily="50" charset="-128"/>
                        </a:rPr>
                        <a:t>大阪府</a:t>
                      </a:r>
                      <a:r>
                        <a:rPr kumimoji="1" lang="en-US" altLang="ja-JP" sz="1600" dirty="0">
                          <a:latin typeface="Meiryo UI" panose="020B0604030504040204" pitchFamily="50" charset="-128"/>
                          <a:ea typeface="Meiryo UI" panose="020B0604030504040204" pitchFamily="50" charset="-128"/>
                        </a:rPr>
                        <a:t>CO₂</a:t>
                      </a:r>
                      <a:r>
                        <a:rPr kumimoji="1" lang="ja-JP" altLang="en-US" sz="1600" dirty="0">
                          <a:latin typeface="Meiryo UI" panose="020B0604030504040204" pitchFamily="50" charset="-128"/>
                          <a:ea typeface="Meiryo UI" panose="020B0604030504040204" pitchFamily="50" charset="-128"/>
                        </a:rPr>
                        <a:t>森林吸収量・木材固定量認証制度においては、認証された森林吸収量および木材固定量を</a:t>
                      </a:r>
                      <a:r>
                        <a:rPr lang="ja-JP" altLang="en-US" sz="1600" dirty="0">
                          <a:solidFill>
                            <a:srgbClr val="FF0000"/>
                          </a:solidFill>
                          <a:latin typeface="Meiryo UI" panose="020B0604030504040204" pitchFamily="50" charset="-128"/>
                          <a:ea typeface="Meiryo UI" panose="020B0604030504040204" pitchFamily="50" charset="-128"/>
                        </a:rPr>
                        <a:t>小数点第</a:t>
                      </a:r>
                      <a:r>
                        <a:rPr lang="en-US" altLang="ja-JP" sz="1600" dirty="0">
                          <a:solidFill>
                            <a:srgbClr val="FF0000"/>
                          </a:solidFill>
                          <a:latin typeface="Meiryo UI" panose="020B0604030504040204" pitchFamily="50" charset="-128"/>
                          <a:ea typeface="Meiryo UI" panose="020B0604030504040204" pitchFamily="50" charset="-128"/>
                        </a:rPr>
                        <a:t>2</a:t>
                      </a:r>
                      <a:r>
                        <a:rPr lang="ja-JP" altLang="en-US" sz="1600" dirty="0">
                          <a:solidFill>
                            <a:srgbClr val="FF0000"/>
                          </a:solidFill>
                          <a:latin typeface="Meiryo UI" panose="020B0604030504040204" pitchFamily="50" charset="-128"/>
                          <a:ea typeface="Meiryo UI" panose="020B0604030504040204" pitchFamily="50" charset="-128"/>
                        </a:rPr>
                        <a:t>位を四捨五入して、小数点第</a:t>
                      </a:r>
                      <a:r>
                        <a:rPr lang="en-US" altLang="ja-JP" sz="1600" dirty="0">
                          <a:solidFill>
                            <a:srgbClr val="FF0000"/>
                          </a:solidFill>
                          <a:latin typeface="Meiryo UI" panose="020B0604030504040204" pitchFamily="50" charset="-128"/>
                          <a:ea typeface="Meiryo UI" panose="020B0604030504040204" pitchFamily="50" charset="-128"/>
                        </a:rPr>
                        <a:t>1</a:t>
                      </a:r>
                      <a:r>
                        <a:rPr lang="ja-JP" altLang="en-US" sz="1600" dirty="0">
                          <a:solidFill>
                            <a:srgbClr val="FF0000"/>
                          </a:solidFill>
                          <a:latin typeface="Meiryo UI" panose="020B0604030504040204" pitchFamily="50" charset="-128"/>
                          <a:ea typeface="Meiryo UI" panose="020B0604030504040204" pitchFamily="50" charset="-128"/>
                        </a:rPr>
                        <a:t>位まで</a:t>
                      </a:r>
                      <a:r>
                        <a:rPr kumimoji="1" lang="ja-JP" altLang="en-US" sz="1600" dirty="0">
                          <a:latin typeface="Meiryo UI" panose="020B0604030504040204" pitchFamily="50" charset="-128"/>
                          <a:ea typeface="Meiryo UI" panose="020B0604030504040204" pitchFamily="50" charset="-128"/>
                        </a:rPr>
                        <a:t>計上ください。</a:t>
                      </a:r>
                      <a:endParaRPr kumimoji="1" lang="en-US" altLang="ja-JP" sz="1600" dirty="0">
                        <a:latin typeface="Meiryo UI" panose="020B0604030504040204" pitchFamily="50" charset="-128"/>
                        <a:ea typeface="Meiryo UI" panose="020B0604030504040204" pitchFamily="50" charset="-128"/>
                      </a:endParaRPr>
                    </a:p>
                  </a:txBody>
                  <a:tcPr anchor="ctr"/>
                </a:tc>
                <a:extLst>
                  <a:ext uri="{0D108BD9-81ED-4DB2-BD59-A6C34878D82A}">
                    <a16:rowId xmlns:a16="http://schemas.microsoft.com/office/drawing/2014/main" val="2042919226"/>
                  </a:ext>
                </a:extLst>
              </a:tr>
            </a:tbl>
          </a:graphicData>
        </a:graphic>
      </p:graphicFrame>
      <p:grpSp>
        <p:nvGrpSpPr>
          <p:cNvPr id="3" name="グループ化 2"/>
          <p:cNvGrpSpPr/>
          <p:nvPr/>
        </p:nvGrpSpPr>
        <p:grpSpPr>
          <a:xfrm>
            <a:off x="3312416" y="1975093"/>
            <a:ext cx="4968000" cy="843885"/>
            <a:chOff x="3251128" y="2060848"/>
            <a:chExt cx="5102270" cy="894774"/>
          </a:xfrm>
        </p:grpSpPr>
        <p:sp>
          <p:nvSpPr>
            <p:cNvPr id="11" name="正方形/長方形 10"/>
            <p:cNvSpPr/>
            <p:nvPr/>
          </p:nvSpPr>
          <p:spPr>
            <a:xfrm>
              <a:off x="3251128" y="2271622"/>
              <a:ext cx="5102270" cy="684000"/>
            </a:xfrm>
            <a:prstGeom prst="rect">
              <a:avLst/>
            </a:prstGeom>
            <a:solidFill>
              <a:srgbClr val="FF0000">
                <a:alpha val="47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3200" b="1" dirty="0">
                  <a:solidFill>
                    <a:schemeClr val="tx1"/>
                  </a:solidFill>
                  <a:latin typeface="Meiryo UI" panose="020B0604030504040204" pitchFamily="50" charset="-128"/>
                  <a:ea typeface="Meiryo UI" panose="020B0604030504040204" pitchFamily="50" charset="-128"/>
                </a:rPr>
                <a:t>②</a:t>
              </a:r>
              <a:endParaRPr kumimoji="1" lang="ja-JP" altLang="en-US" sz="3200" b="1" dirty="0">
                <a:solidFill>
                  <a:schemeClr val="tx1"/>
                </a:solidFill>
                <a:latin typeface="Meiryo UI" panose="020B0604030504040204" pitchFamily="50" charset="-128"/>
                <a:ea typeface="Meiryo UI" panose="020B0604030504040204" pitchFamily="50" charset="-128"/>
              </a:endParaRPr>
            </a:p>
          </p:txBody>
        </p:sp>
        <p:sp>
          <p:nvSpPr>
            <p:cNvPr id="12" name="正方形/長方形 11"/>
            <p:cNvSpPr/>
            <p:nvPr/>
          </p:nvSpPr>
          <p:spPr>
            <a:xfrm>
              <a:off x="5801976" y="2060848"/>
              <a:ext cx="2514162" cy="210774"/>
            </a:xfrm>
            <a:prstGeom prst="rect">
              <a:avLst/>
            </a:prstGeom>
            <a:solidFill>
              <a:srgbClr val="FF0000">
                <a:alpha val="47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600" b="1" dirty="0">
                  <a:solidFill>
                    <a:schemeClr val="tx1"/>
                  </a:solidFill>
                  <a:latin typeface="Meiryo UI" panose="020B0604030504040204" pitchFamily="50" charset="-128"/>
                  <a:ea typeface="Meiryo UI" panose="020B0604030504040204" pitchFamily="50" charset="-128"/>
                </a:rPr>
                <a:t>①</a:t>
              </a:r>
              <a:endParaRPr kumimoji="1" lang="ja-JP" altLang="en-US" sz="3200" b="1" dirty="0">
                <a:solidFill>
                  <a:schemeClr val="tx1"/>
                </a:solidFill>
                <a:latin typeface="Meiryo UI" panose="020B0604030504040204" pitchFamily="50" charset="-128"/>
                <a:ea typeface="Meiryo UI" panose="020B0604030504040204" pitchFamily="50" charset="-128"/>
              </a:endParaRPr>
            </a:p>
          </p:txBody>
        </p:sp>
      </p:grpSp>
    </p:spTree>
    <p:extLst>
      <p:ext uri="{BB962C8B-B14F-4D97-AF65-F5344CB8AC3E}">
        <p14:creationId xmlns:p14="http://schemas.microsoft.com/office/powerpoint/2010/main" val="384954886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図 4"/>
          <p:cNvPicPr>
            <a:picLocks noChangeAspect="1"/>
          </p:cNvPicPr>
          <p:nvPr/>
        </p:nvPicPr>
        <p:blipFill rotWithShape="1">
          <a:blip r:embed="rId3"/>
          <a:srcRect l="7939" t="22438" r="10153" b="28344"/>
          <a:stretch/>
        </p:blipFill>
        <p:spPr>
          <a:xfrm>
            <a:off x="517215" y="815639"/>
            <a:ext cx="7803368" cy="2636273"/>
          </a:xfrm>
          <a:prstGeom prst="rect">
            <a:avLst/>
          </a:prstGeom>
        </p:spPr>
      </p:pic>
      <p:sp>
        <p:nvSpPr>
          <p:cNvPr id="6" name="スライド番号プレースホルダー 5"/>
          <p:cNvSpPr>
            <a:spLocks noGrp="1"/>
          </p:cNvSpPr>
          <p:nvPr>
            <p:ph type="sldNum" sz="quarter" idx="12"/>
          </p:nvPr>
        </p:nvSpPr>
        <p:spPr/>
        <p:txBody>
          <a:bodyPr/>
          <a:lstStyle/>
          <a:p>
            <a:fld id="{55A7BED7-9510-4C4B-91BA-7696EE92F05C}" type="slidenum">
              <a:rPr kumimoji="1" lang="ja-JP" altLang="en-US" smtClean="0"/>
              <a:t>34</a:t>
            </a:fld>
            <a:endParaRPr kumimoji="1" lang="ja-JP" altLang="en-US" dirty="0"/>
          </a:p>
        </p:txBody>
      </p:sp>
      <p:sp>
        <p:nvSpPr>
          <p:cNvPr id="8" name="テキスト ボックス 7">
            <a:extLst>
              <a:ext uri="{FF2B5EF4-FFF2-40B4-BE49-F238E27FC236}">
                <a16:creationId xmlns:a16="http://schemas.microsoft.com/office/drawing/2014/main" id="{575F40C1-5A85-EECC-6477-57B188ABEBEE}"/>
              </a:ext>
            </a:extLst>
          </p:cNvPr>
          <p:cNvSpPr txBox="1"/>
          <p:nvPr/>
        </p:nvSpPr>
        <p:spPr>
          <a:xfrm>
            <a:off x="0" y="0"/>
            <a:ext cx="8604448" cy="344128"/>
          </a:xfrm>
          <a:prstGeom prst="rect">
            <a:avLst/>
          </a:prstGeom>
          <a:noFill/>
        </p:spPr>
        <p:txBody>
          <a:bodyPr wrap="square" tIns="36000" bIns="0" rtlCol="0">
            <a:spAutoFit/>
          </a:bodyPr>
          <a:lstStyle/>
          <a:p>
            <a:pPr>
              <a:lnSpc>
                <a:spcPts val="2400"/>
              </a:lnSpc>
            </a:pPr>
            <a:r>
              <a:rPr lang="ja-JP" altLang="en-US" sz="20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５　対策計画書の作成要領</a:t>
            </a:r>
          </a:p>
        </p:txBody>
      </p:sp>
      <p:sp>
        <p:nvSpPr>
          <p:cNvPr id="10" name="Rectangle 2"/>
          <p:cNvSpPr>
            <a:spLocks noChangeArrowheads="1"/>
          </p:cNvSpPr>
          <p:nvPr/>
        </p:nvSpPr>
        <p:spPr bwMode="auto">
          <a:xfrm>
            <a:off x="-12940" y="404664"/>
            <a:ext cx="9051756"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spAutoFit/>
          </a:bodyPr>
          <a:lstStyle>
            <a:lvl1pPr indent="127000"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ts val="600"/>
              </a:spcAft>
              <a:buClrTx/>
              <a:buSzTx/>
              <a:buFontTx/>
              <a:buNone/>
              <a:tabLst/>
            </a:pPr>
            <a:r>
              <a:rPr kumimoji="0" lang="ja-JP" altLang="ja-JP" sz="2000" b="1" i="0" u="none" strike="noStrike" cap="none" normalizeH="0" baseline="0" dirty="0">
                <a:ln>
                  <a:noFill/>
                </a:ln>
                <a:solidFill>
                  <a:srgbClr val="0D0D0D"/>
                </a:solidFill>
                <a:effectLst/>
                <a:latin typeface="Meiryo UI" panose="020B0604030504040204" pitchFamily="50" charset="-128"/>
                <a:ea typeface="Meiryo UI" panose="020B0604030504040204" pitchFamily="50" charset="-128"/>
                <a:cs typeface="Times New Roman" panose="02020603050405020304" pitchFamily="18" charset="0"/>
              </a:rPr>
              <a:t> </a:t>
            </a:r>
            <a:r>
              <a:rPr kumimoji="0" lang="en-US" altLang="ja-JP" sz="2000" b="1" i="0" u="none" strike="noStrike" cap="none" normalizeH="0" baseline="0" dirty="0">
                <a:ln>
                  <a:noFill/>
                </a:ln>
                <a:solidFill>
                  <a:srgbClr val="0D0D0D"/>
                </a:solidFill>
                <a:effectLst/>
                <a:latin typeface="Meiryo UI" panose="020B0604030504040204" pitchFamily="50" charset="-128"/>
                <a:ea typeface="Meiryo UI" panose="020B0604030504040204" pitchFamily="50" charset="-128"/>
                <a:cs typeface="Times New Roman" panose="02020603050405020304" pitchFamily="18" charset="0"/>
              </a:rPr>
              <a:t>(4)</a:t>
            </a:r>
            <a:r>
              <a:rPr kumimoji="0" lang="ja-JP" altLang="en-US" sz="2000" b="1" i="0" u="none" strike="noStrike" cap="none" normalizeH="0" baseline="0" dirty="0">
                <a:ln>
                  <a:noFill/>
                </a:ln>
                <a:solidFill>
                  <a:srgbClr val="0D0D0D"/>
                </a:solidFill>
                <a:effectLst/>
                <a:latin typeface="Meiryo UI" panose="020B0604030504040204" pitchFamily="50" charset="-128"/>
                <a:ea typeface="Meiryo UI" panose="020B0604030504040204" pitchFamily="50" charset="-128"/>
                <a:cs typeface="Times New Roman" panose="02020603050405020304" pitchFamily="18" charset="0"/>
              </a:rPr>
              <a:t>対策</a:t>
            </a:r>
            <a:r>
              <a:rPr kumimoji="0" lang="ja-JP" altLang="en-US" sz="2000" b="1" dirty="0">
                <a:solidFill>
                  <a:srgbClr val="0D0D0D"/>
                </a:solidFill>
                <a:latin typeface="Meiryo UI" panose="020B0604030504040204" pitchFamily="50" charset="-128"/>
                <a:ea typeface="Meiryo UI" panose="020B0604030504040204" pitchFamily="50" charset="-128"/>
                <a:cs typeface="Times New Roman" panose="02020603050405020304" pitchFamily="18" charset="0"/>
              </a:rPr>
              <a:t>計画書シート</a:t>
            </a:r>
            <a:r>
              <a:rPr kumimoji="0" lang="en-US" altLang="ja-JP" sz="2000" b="1" dirty="0">
                <a:solidFill>
                  <a:srgbClr val="0D0D0D"/>
                </a:solidFill>
                <a:latin typeface="Meiryo UI" panose="020B0604030504040204" pitchFamily="50" charset="-128"/>
                <a:ea typeface="Meiryo UI" panose="020B0604030504040204" pitchFamily="50" charset="-128"/>
                <a:cs typeface="Times New Roman" panose="02020603050405020304" pitchFamily="18" charset="0"/>
              </a:rPr>
              <a:t>3</a:t>
            </a:r>
            <a:r>
              <a:rPr kumimoji="0" lang="ja-JP" altLang="en-US" sz="2000" b="1" dirty="0">
                <a:solidFill>
                  <a:srgbClr val="0D0D0D"/>
                </a:solidFill>
                <a:latin typeface="Meiryo UI" panose="020B0604030504040204" pitchFamily="50" charset="-128"/>
                <a:ea typeface="Meiryo UI" panose="020B0604030504040204" pitchFamily="50" charset="-128"/>
                <a:cs typeface="Times New Roman" panose="02020603050405020304" pitchFamily="18" charset="0"/>
              </a:rPr>
              <a:t>「対策まとめ」</a:t>
            </a:r>
            <a:r>
              <a:rPr kumimoji="0" lang="en-US" altLang="ja-JP" sz="2000" b="1" dirty="0">
                <a:solidFill>
                  <a:srgbClr val="0D0D0D"/>
                </a:solidFill>
                <a:latin typeface="Meiryo UI" panose="020B0604030504040204" pitchFamily="50" charset="-128"/>
                <a:ea typeface="Meiryo UI" panose="020B0604030504040204" pitchFamily="50" charset="-128"/>
                <a:cs typeface="Times New Roman" panose="02020603050405020304" pitchFamily="18" charset="0"/>
              </a:rPr>
              <a:t>No.2</a:t>
            </a:r>
            <a:endParaRPr lang="en-US" altLang="ja-JP" sz="1600" dirty="0">
              <a:latin typeface="Meiryo UI" panose="020B0604030504040204" pitchFamily="50" charset="-128"/>
              <a:ea typeface="Meiryo UI" panose="020B0604030504040204" pitchFamily="50" charset="-128"/>
            </a:endParaRPr>
          </a:p>
        </p:txBody>
      </p:sp>
      <p:graphicFrame>
        <p:nvGraphicFramePr>
          <p:cNvPr id="14" name="表 13"/>
          <p:cNvGraphicFramePr>
            <a:graphicFrameLocks noGrp="1"/>
          </p:cNvGraphicFramePr>
          <p:nvPr>
            <p:extLst>
              <p:ext uri="{D42A27DB-BD31-4B8C-83A1-F6EECF244321}">
                <p14:modId xmlns:p14="http://schemas.microsoft.com/office/powerpoint/2010/main" val="4168512641"/>
              </p:ext>
            </p:extLst>
          </p:nvPr>
        </p:nvGraphicFramePr>
        <p:xfrm>
          <a:off x="179512" y="3730352"/>
          <a:ext cx="8640960" cy="1310640"/>
        </p:xfrm>
        <a:graphic>
          <a:graphicData uri="http://schemas.openxmlformats.org/drawingml/2006/table">
            <a:tbl>
              <a:tblPr firstRow="1" bandRow="1">
                <a:tableStyleId>{5940675A-B579-460E-94D1-54222C63F5DA}</a:tableStyleId>
              </a:tblPr>
              <a:tblGrid>
                <a:gridCol w="8640960">
                  <a:extLst>
                    <a:ext uri="{9D8B030D-6E8A-4147-A177-3AD203B41FA5}">
                      <a16:colId xmlns:a16="http://schemas.microsoft.com/office/drawing/2014/main" val="1340005264"/>
                    </a:ext>
                  </a:extLst>
                </a:gridCol>
              </a:tblGrid>
              <a:tr h="999396">
                <a:tc>
                  <a:txBody>
                    <a:bodyPr/>
                    <a:lstStyle/>
                    <a:p>
                      <a:r>
                        <a:rPr kumimoji="1" lang="ja-JP" altLang="en-US" sz="1600" b="1" u="sng" dirty="0">
                          <a:latin typeface="Meiryo UI" panose="020B0604030504040204" pitchFamily="50" charset="-128"/>
                          <a:ea typeface="Meiryo UI" panose="020B0604030504040204" pitchFamily="50" charset="-128"/>
                        </a:rPr>
                        <a:t>①温室効果ガス排出量と密接な関係を持つ値に関する情報</a:t>
                      </a:r>
                      <a:endParaRPr kumimoji="1" lang="en-US" altLang="ja-JP" sz="1600" b="1" u="sng" dirty="0">
                        <a:latin typeface="Meiryo UI" panose="020B0604030504040204" pitchFamily="50" charset="-128"/>
                        <a:ea typeface="Meiryo UI" panose="020B0604030504040204" pitchFamily="50" charset="-128"/>
                      </a:endParaRPr>
                    </a:p>
                    <a:p>
                      <a:r>
                        <a:rPr kumimoji="1" lang="ja-JP" altLang="en-US" sz="1600" b="0" i="0" u="none" dirty="0">
                          <a:latin typeface="Meiryo UI" panose="020B0604030504040204" pitchFamily="50" charset="-128"/>
                          <a:ea typeface="Meiryo UI" panose="020B0604030504040204" pitchFamily="50" charset="-128"/>
                        </a:rPr>
                        <a:t>原単位ベースでの評価を希望する場合は、温室効果ガス排出量と密接な関係を持つ値に関する情報を記入ください。</a:t>
                      </a:r>
                      <a:r>
                        <a:rPr kumimoji="1" lang="ja-JP" altLang="en-US" sz="1600" b="0" i="0" u="none" dirty="0">
                          <a:solidFill>
                            <a:srgbClr val="FF0000"/>
                          </a:solidFill>
                          <a:latin typeface="Meiryo UI" panose="020B0604030504040204" pitchFamily="50" charset="-128"/>
                          <a:ea typeface="Meiryo UI" panose="020B0604030504040204" pitchFamily="50" charset="-128"/>
                        </a:rPr>
                        <a:t>なお、計画期間内は原則、途中変更はできません。</a:t>
                      </a:r>
                      <a:r>
                        <a:rPr kumimoji="1" lang="ja-JP" altLang="en-US" sz="1600" b="0" i="0" u="none" dirty="0">
                          <a:latin typeface="Meiryo UI" panose="020B0604030504040204" pitchFamily="50" charset="-128"/>
                          <a:ea typeface="Meiryo UI" panose="020B0604030504040204" pitchFamily="50" charset="-128"/>
                        </a:rPr>
                        <a:t>温室効果ガス排出量と密接な関係を持つ値は、</a:t>
                      </a:r>
                      <a:r>
                        <a:rPr kumimoji="1" lang="en-US" altLang="ja-JP" sz="1600" b="0" i="0" u="none" dirty="0">
                          <a:latin typeface="Meiryo UI" panose="020B0604030504040204" pitchFamily="50" charset="-128"/>
                          <a:ea typeface="Meiryo UI" panose="020B0604030504040204" pitchFamily="50" charset="-128"/>
                        </a:rPr>
                        <a:t>P.35</a:t>
                      </a:r>
                      <a:r>
                        <a:rPr kumimoji="1" lang="ja-JP" altLang="en-US" sz="1600" b="0" i="0" u="none" dirty="0">
                          <a:latin typeface="Meiryo UI" panose="020B0604030504040204" pitchFamily="50" charset="-128"/>
                          <a:ea typeface="Meiryo UI" panose="020B0604030504040204" pitchFamily="50" charset="-128"/>
                        </a:rPr>
                        <a:t>の</a:t>
                      </a:r>
                      <a:r>
                        <a:rPr kumimoji="1" lang="en-US" altLang="ja-JP" sz="1600" b="0" i="0" u="none" dirty="0">
                          <a:latin typeface="Meiryo UI" panose="020B0604030504040204" pitchFamily="50" charset="-128"/>
                          <a:ea typeface="Meiryo UI" panose="020B0604030504040204" pitchFamily="50" charset="-128"/>
                        </a:rPr>
                        <a:t>5-(4)No.3</a:t>
                      </a:r>
                      <a:r>
                        <a:rPr kumimoji="1" lang="ja-JP" altLang="en-US" sz="1600" b="0" i="0" u="none" dirty="0">
                          <a:latin typeface="Meiryo UI" panose="020B0604030504040204" pitchFamily="50" charset="-128"/>
                          <a:ea typeface="Meiryo UI" panose="020B0604030504040204" pitchFamily="50" charset="-128"/>
                        </a:rPr>
                        <a:t>に示す母数から設定ください。また、原単位に用いる母数を複数設定する場合は、</a:t>
                      </a:r>
                      <a:r>
                        <a:rPr kumimoji="1" lang="en-US" altLang="ja-JP" sz="1600" b="0" i="0" u="none" dirty="0">
                          <a:latin typeface="Meiryo UI" panose="020B0604030504040204" pitchFamily="50" charset="-128"/>
                          <a:ea typeface="Meiryo UI" panose="020B0604030504040204" pitchFamily="50" charset="-128"/>
                        </a:rPr>
                        <a:t>P.37</a:t>
                      </a:r>
                      <a:r>
                        <a:rPr kumimoji="1" lang="ja-JP" altLang="en-US" sz="1600" b="0" i="0" u="none" dirty="0">
                          <a:latin typeface="Meiryo UI" panose="020B0604030504040204" pitchFamily="50" charset="-128"/>
                          <a:ea typeface="Meiryo UI" panose="020B0604030504040204" pitchFamily="50" charset="-128"/>
                        </a:rPr>
                        <a:t>の</a:t>
                      </a:r>
                      <a:r>
                        <a:rPr kumimoji="1" lang="en-US" altLang="ja-JP" sz="1600" b="0" i="0" u="none" dirty="0">
                          <a:latin typeface="Meiryo UI" panose="020B0604030504040204" pitchFamily="50" charset="-128"/>
                          <a:ea typeface="Meiryo UI" panose="020B0604030504040204" pitchFamily="50" charset="-128"/>
                        </a:rPr>
                        <a:t>5-(4)No.5</a:t>
                      </a:r>
                      <a:r>
                        <a:rPr kumimoji="1" lang="ja-JP" altLang="en-US" sz="1600" b="0" i="0" u="none" dirty="0">
                          <a:latin typeface="Meiryo UI" panose="020B0604030504040204" pitchFamily="50" charset="-128"/>
                          <a:ea typeface="Meiryo UI" panose="020B0604030504040204" pitchFamily="50" charset="-128"/>
                        </a:rPr>
                        <a:t>に示す例を参考に、算出してください。</a:t>
                      </a:r>
                    </a:p>
                  </a:txBody>
                  <a:tcPr anchor="ctr"/>
                </a:tc>
                <a:extLst>
                  <a:ext uri="{0D108BD9-81ED-4DB2-BD59-A6C34878D82A}">
                    <a16:rowId xmlns:a16="http://schemas.microsoft.com/office/drawing/2014/main" val="1271017701"/>
                  </a:ext>
                </a:extLst>
              </a:tr>
            </a:tbl>
          </a:graphicData>
        </a:graphic>
      </p:graphicFrame>
      <p:sp>
        <p:nvSpPr>
          <p:cNvPr id="13" name="正方形/長方形 12"/>
          <p:cNvSpPr/>
          <p:nvPr/>
        </p:nvSpPr>
        <p:spPr>
          <a:xfrm>
            <a:off x="3348416" y="3032299"/>
            <a:ext cx="4932000" cy="407430"/>
          </a:xfrm>
          <a:prstGeom prst="rect">
            <a:avLst/>
          </a:prstGeom>
          <a:solidFill>
            <a:srgbClr val="FF0000">
              <a:alpha val="47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3200" b="1" dirty="0">
                <a:solidFill>
                  <a:schemeClr val="tx1"/>
                </a:solidFill>
                <a:latin typeface="Meiryo UI" panose="020B0604030504040204" pitchFamily="50" charset="-128"/>
                <a:ea typeface="Meiryo UI" panose="020B0604030504040204" pitchFamily="50" charset="-128"/>
              </a:rPr>
              <a:t>①</a:t>
            </a:r>
            <a:endParaRPr kumimoji="1" lang="ja-JP" altLang="en-US" sz="3200" b="1" dirty="0">
              <a:solidFill>
                <a:schemeClr val="tx1"/>
              </a:solidFill>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347947617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スライド番号プレースホルダー 5"/>
          <p:cNvSpPr>
            <a:spLocks noGrp="1"/>
          </p:cNvSpPr>
          <p:nvPr>
            <p:ph type="sldNum" sz="quarter" idx="12"/>
          </p:nvPr>
        </p:nvSpPr>
        <p:spPr/>
        <p:txBody>
          <a:bodyPr/>
          <a:lstStyle/>
          <a:p>
            <a:fld id="{55A7BED7-9510-4C4B-91BA-7696EE92F05C}" type="slidenum">
              <a:rPr kumimoji="1" lang="ja-JP" altLang="en-US" smtClean="0"/>
              <a:t>35</a:t>
            </a:fld>
            <a:endParaRPr kumimoji="1" lang="ja-JP" altLang="en-US" dirty="0"/>
          </a:p>
        </p:txBody>
      </p:sp>
      <p:sp>
        <p:nvSpPr>
          <p:cNvPr id="8" name="テキスト ボックス 7">
            <a:extLst>
              <a:ext uri="{FF2B5EF4-FFF2-40B4-BE49-F238E27FC236}">
                <a16:creationId xmlns:a16="http://schemas.microsoft.com/office/drawing/2014/main" id="{575F40C1-5A85-EECC-6477-57B188ABEBEE}"/>
              </a:ext>
            </a:extLst>
          </p:cNvPr>
          <p:cNvSpPr txBox="1"/>
          <p:nvPr/>
        </p:nvSpPr>
        <p:spPr>
          <a:xfrm>
            <a:off x="0" y="0"/>
            <a:ext cx="9144000" cy="344128"/>
          </a:xfrm>
          <a:prstGeom prst="rect">
            <a:avLst/>
          </a:prstGeom>
          <a:noFill/>
        </p:spPr>
        <p:txBody>
          <a:bodyPr wrap="square" tIns="36000" bIns="0" rtlCol="0">
            <a:spAutoFit/>
          </a:bodyPr>
          <a:lstStyle/>
          <a:p>
            <a:pPr>
              <a:lnSpc>
                <a:spcPts val="2400"/>
              </a:lnSpc>
            </a:pPr>
            <a:r>
              <a:rPr lang="ja-JP" altLang="en-US" sz="20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５　対策計画書の作成要領</a:t>
            </a:r>
          </a:p>
        </p:txBody>
      </p:sp>
      <p:sp>
        <p:nvSpPr>
          <p:cNvPr id="10" name="Rectangle 2"/>
          <p:cNvSpPr>
            <a:spLocks noChangeArrowheads="1"/>
          </p:cNvSpPr>
          <p:nvPr/>
        </p:nvSpPr>
        <p:spPr bwMode="auto">
          <a:xfrm>
            <a:off x="-12940" y="404664"/>
            <a:ext cx="9051756"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spAutoFit/>
          </a:bodyPr>
          <a:lstStyle>
            <a:lvl1pPr indent="127000"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ts val="600"/>
              </a:spcAft>
              <a:buClrTx/>
              <a:buSzTx/>
              <a:buFontTx/>
              <a:buNone/>
              <a:tabLst/>
            </a:pPr>
            <a:r>
              <a:rPr kumimoji="0" lang="ja-JP" altLang="ja-JP" sz="2000" b="1" i="0" u="none" strike="noStrike" cap="none" normalizeH="0" baseline="0" dirty="0">
                <a:ln>
                  <a:noFill/>
                </a:ln>
                <a:solidFill>
                  <a:srgbClr val="0D0D0D"/>
                </a:solidFill>
                <a:effectLst/>
                <a:latin typeface="Meiryo UI" panose="020B0604030504040204" pitchFamily="50" charset="-128"/>
                <a:ea typeface="Meiryo UI" panose="020B0604030504040204" pitchFamily="50" charset="-128"/>
                <a:cs typeface="Times New Roman" panose="02020603050405020304" pitchFamily="18" charset="0"/>
              </a:rPr>
              <a:t> </a:t>
            </a:r>
            <a:r>
              <a:rPr kumimoji="0" lang="en-US" altLang="ja-JP" sz="2000" b="1" i="0" u="none" strike="noStrike" cap="none" normalizeH="0" baseline="0" dirty="0">
                <a:ln>
                  <a:noFill/>
                </a:ln>
                <a:solidFill>
                  <a:srgbClr val="0D0D0D"/>
                </a:solidFill>
                <a:effectLst/>
                <a:latin typeface="Meiryo UI" panose="020B0604030504040204" pitchFamily="50" charset="-128"/>
                <a:ea typeface="Meiryo UI" panose="020B0604030504040204" pitchFamily="50" charset="-128"/>
                <a:cs typeface="Times New Roman" panose="02020603050405020304" pitchFamily="18" charset="0"/>
              </a:rPr>
              <a:t>(</a:t>
            </a:r>
            <a:r>
              <a:rPr kumimoji="0" lang="en-US" altLang="ja-JP" sz="2000" b="1" dirty="0">
                <a:solidFill>
                  <a:srgbClr val="0D0D0D"/>
                </a:solidFill>
                <a:latin typeface="Meiryo UI" panose="020B0604030504040204" pitchFamily="50" charset="-128"/>
                <a:ea typeface="Meiryo UI" panose="020B0604030504040204" pitchFamily="50" charset="-128"/>
                <a:cs typeface="Times New Roman" panose="02020603050405020304" pitchFamily="18" charset="0"/>
              </a:rPr>
              <a:t>4</a:t>
            </a:r>
            <a:r>
              <a:rPr kumimoji="0" lang="en-US" altLang="ja-JP" sz="2000" b="1" i="0" u="none" strike="noStrike" cap="none" normalizeH="0" baseline="0" dirty="0">
                <a:ln>
                  <a:noFill/>
                </a:ln>
                <a:solidFill>
                  <a:srgbClr val="0D0D0D"/>
                </a:solidFill>
                <a:effectLst/>
                <a:latin typeface="Meiryo UI" panose="020B0604030504040204" pitchFamily="50" charset="-128"/>
                <a:ea typeface="Meiryo UI" panose="020B0604030504040204" pitchFamily="50" charset="-128"/>
                <a:cs typeface="Times New Roman" panose="02020603050405020304" pitchFamily="18" charset="0"/>
              </a:rPr>
              <a:t>)</a:t>
            </a:r>
            <a:r>
              <a:rPr kumimoji="0" lang="ja-JP" altLang="en-US" sz="2000" b="1" i="0" u="none" strike="noStrike" cap="none" normalizeH="0" baseline="0" dirty="0">
                <a:ln>
                  <a:noFill/>
                </a:ln>
                <a:solidFill>
                  <a:srgbClr val="0D0D0D"/>
                </a:solidFill>
                <a:effectLst/>
                <a:latin typeface="Meiryo UI" panose="020B0604030504040204" pitchFamily="50" charset="-128"/>
                <a:ea typeface="Meiryo UI" panose="020B0604030504040204" pitchFamily="50" charset="-128"/>
                <a:cs typeface="Times New Roman" panose="02020603050405020304" pitchFamily="18" charset="0"/>
              </a:rPr>
              <a:t>対策</a:t>
            </a:r>
            <a:r>
              <a:rPr kumimoji="0" lang="ja-JP" altLang="en-US" sz="2000" b="1" dirty="0">
                <a:solidFill>
                  <a:srgbClr val="0D0D0D"/>
                </a:solidFill>
                <a:latin typeface="Meiryo UI" panose="020B0604030504040204" pitchFamily="50" charset="-128"/>
                <a:ea typeface="Meiryo UI" panose="020B0604030504040204" pitchFamily="50" charset="-128"/>
                <a:cs typeface="Times New Roman" panose="02020603050405020304" pitchFamily="18" charset="0"/>
              </a:rPr>
              <a:t>計画書シート</a:t>
            </a:r>
            <a:r>
              <a:rPr kumimoji="0" lang="en-US" altLang="ja-JP" sz="2000" b="1" dirty="0">
                <a:solidFill>
                  <a:srgbClr val="0D0D0D"/>
                </a:solidFill>
                <a:latin typeface="Meiryo UI" panose="020B0604030504040204" pitchFamily="50" charset="-128"/>
                <a:ea typeface="Meiryo UI" panose="020B0604030504040204" pitchFamily="50" charset="-128"/>
                <a:cs typeface="Times New Roman" panose="02020603050405020304" pitchFamily="18" charset="0"/>
              </a:rPr>
              <a:t>3</a:t>
            </a:r>
            <a:r>
              <a:rPr kumimoji="0" lang="ja-JP" altLang="en-US" sz="2000" b="1" dirty="0">
                <a:solidFill>
                  <a:srgbClr val="0D0D0D"/>
                </a:solidFill>
                <a:latin typeface="Meiryo UI" panose="020B0604030504040204" pitchFamily="50" charset="-128"/>
                <a:ea typeface="Meiryo UI" panose="020B0604030504040204" pitchFamily="50" charset="-128"/>
                <a:cs typeface="Times New Roman" panose="02020603050405020304" pitchFamily="18" charset="0"/>
              </a:rPr>
              <a:t>「対策まとめ」</a:t>
            </a:r>
            <a:r>
              <a:rPr kumimoji="0" lang="en-US" altLang="ja-JP" sz="2000" b="1" dirty="0">
                <a:solidFill>
                  <a:srgbClr val="0D0D0D"/>
                </a:solidFill>
                <a:latin typeface="Meiryo UI" panose="020B0604030504040204" pitchFamily="50" charset="-128"/>
                <a:ea typeface="Meiryo UI" panose="020B0604030504040204" pitchFamily="50" charset="-128"/>
                <a:cs typeface="Times New Roman" panose="02020603050405020304" pitchFamily="18" charset="0"/>
              </a:rPr>
              <a:t>No.3</a:t>
            </a:r>
            <a:endParaRPr lang="en-US" altLang="ja-JP" sz="1600" dirty="0">
              <a:latin typeface="Meiryo UI" panose="020B0604030504040204" pitchFamily="50" charset="-128"/>
              <a:ea typeface="Meiryo UI" panose="020B0604030504040204" pitchFamily="50" charset="-128"/>
            </a:endParaRPr>
          </a:p>
        </p:txBody>
      </p:sp>
      <p:sp>
        <p:nvSpPr>
          <p:cNvPr id="3" name="テキスト ボックス 2"/>
          <p:cNvSpPr txBox="1"/>
          <p:nvPr/>
        </p:nvSpPr>
        <p:spPr>
          <a:xfrm>
            <a:off x="22884" y="869861"/>
            <a:ext cx="4549207" cy="338554"/>
          </a:xfrm>
          <a:prstGeom prst="rect">
            <a:avLst/>
          </a:prstGeom>
          <a:noFill/>
        </p:spPr>
        <p:txBody>
          <a:bodyPr wrap="square" rtlCol="0">
            <a:spAutoFit/>
          </a:bodyPr>
          <a:lstStyle/>
          <a:p>
            <a:r>
              <a:rPr lang="ja-JP" altLang="en-US" sz="1600" b="1" dirty="0">
                <a:latin typeface="Meiryo UI" panose="020B0604030504040204" pitchFamily="50" charset="-128"/>
                <a:ea typeface="Meiryo UI" panose="020B0604030504040204" pitchFamily="50" charset="-128"/>
              </a:rPr>
              <a:t>〇基準年度における目標削減率の目安</a:t>
            </a:r>
            <a:endParaRPr kumimoji="1" lang="en-US" altLang="ja-JP" sz="1600" b="1" dirty="0">
              <a:latin typeface="Meiryo UI" panose="020B0604030504040204" pitchFamily="50" charset="-128"/>
              <a:ea typeface="Meiryo UI" panose="020B0604030504040204" pitchFamily="50" charset="-128"/>
            </a:endParaRP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0864" y="1273502"/>
            <a:ext cx="8123584" cy="16783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テキスト ボックス 14"/>
          <p:cNvSpPr txBox="1"/>
          <p:nvPr/>
        </p:nvSpPr>
        <p:spPr>
          <a:xfrm>
            <a:off x="22884" y="2996952"/>
            <a:ext cx="1740804" cy="338554"/>
          </a:xfrm>
          <a:prstGeom prst="rect">
            <a:avLst/>
          </a:prstGeom>
          <a:noFill/>
        </p:spPr>
        <p:txBody>
          <a:bodyPr wrap="square" rtlCol="0">
            <a:spAutoFit/>
          </a:bodyPr>
          <a:lstStyle/>
          <a:p>
            <a:r>
              <a:rPr lang="ja-JP" altLang="en-US" sz="1600" b="1" dirty="0">
                <a:latin typeface="Meiryo UI" panose="020B0604030504040204" pitchFamily="50" charset="-128"/>
                <a:ea typeface="Meiryo UI" panose="020B0604030504040204" pitchFamily="50" charset="-128"/>
              </a:rPr>
              <a:t>〇対象証書等</a:t>
            </a:r>
            <a:endParaRPr kumimoji="1" lang="en-US" altLang="ja-JP" sz="1600" b="1" dirty="0">
              <a:latin typeface="Meiryo UI" panose="020B0604030504040204" pitchFamily="50" charset="-128"/>
              <a:ea typeface="Meiryo UI" panose="020B0604030504040204" pitchFamily="50" charset="-128"/>
            </a:endParaRPr>
          </a:p>
        </p:txBody>
      </p:sp>
      <p:graphicFrame>
        <p:nvGraphicFramePr>
          <p:cNvPr id="16" name="表 15"/>
          <p:cNvGraphicFramePr>
            <a:graphicFrameLocks noGrp="1"/>
          </p:cNvGraphicFramePr>
          <p:nvPr>
            <p:extLst>
              <p:ext uri="{D42A27DB-BD31-4B8C-83A1-F6EECF244321}">
                <p14:modId xmlns:p14="http://schemas.microsoft.com/office/powerpoint/2010/main" val="549661324"/>
              </p:ext>
            </p:extLst>
          </p:nvPr>
        </p:nvGraphicFramePr>
        <p:xfrm>
          <a:off x="179512" y="3423349"/>
          <a:ext cx="3960440" cy="2829771"/>
        </p:xfrm>
        <a:graphic>
          <a:graphicData uri="http://schemas.openxmlformats.org/drawingml/2006/table">
            <a:tbl>
              <a:tblPr firstRow="1" firstCol="1" bandRow="1"/>
              <a:tblGrid>
                <a:gridCol w="1372769">
                  <a:extLst>
                    <a:ext uri="{9D8B030D-6E8A-4147-A177-3AD203B41FA5}">
                      <a16:colId xmlns:a16="http://schemas.microsoft.com/office/drawing/2014/main" val="1337394013"/>
                    </a:ext>
                  </a:extLst>
                </a:gridCol>
                <a:gridCol w="2587671">
                  <a:extLst>
                    <a:ext uri="{9D8B030D-6E8A-4147-A177-3AD203B41FA5}">
                      <a16:colId xmlns:a16="http://schemas.microsoft.com/office/drawing/2014/main" val="2735747151"/>
                    </a:ext>
                  </a:extLst>
                </a:gridCol>
              </a:tblGrid>
              <a:tr h="221675">
                <a:tc>
                  <a:txBody>
                    <a:bodyPr/>
                    <a:lstStyle/>
                    <a:p>
                      <a:pPr algn="ctr">
                        <a:spcAft>
                          <a:spcPts val="0"/>
                        </a:spcAft>
                      </a:pPr>
                      <a:r>
                        <a:rPr lang="ja-JP" sz="1400" kern="100" dirty="0">
                          <a:effectLst/>
                          <a:latin typeface="Meiryo UI" panose="020B0604030504040204" pitchFamily="50" charset="-128"/>
                          <a:ea typeface="Meiryo UI" panose="020B0604030504040204" pitchFamily="50" charset="-128"/>
                          <a:cs typeface="Times New Roman" panose="02020603050405020304" pitchFamily="18" charset="0"/>
                        </a:rPr>
                        <a:t>分類</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tc>
                  <a:txBody>
                    <a:bodyPr/>
                    <a:lstStyle/>
                    <a:p>
                      <a:pPr algn="ctr">
                        <a:spcAft>
                          <a:spcPts val="0"/>
                        </a:spcAft>
                      </a:pPr>
                      <a:r>
                        <a:rPr lang="ja-JP" sz="1400" kern="100" dirty="0">
                          <a:effectLst/>
                          <a:latin typeface="Meiryo UI" panose="020B0604030504040204" pitchFamily="50" charset="-128"/>
                          <a:ea typeface="Meiryo UI" panose="020B0604030504040204" pitchFamily="50" charset="-128"/>
                          <a:cs typeface="Times New Roman" panose="02020603050405020304" pitchFamily="18" charset="0"/>
                        </a:rPr>
                        <a:t>種類</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extLst>
                  <a:ext uri="{0D108BD9-81ED-4DB2-BD59-A6C34878D82A}">
                    <a16:rowId xmlns:a16="http://schemas.microsoft.com/office/drawing/2014/main" val="438189905"/>
                  </a:ext>
                </a:extLst>
              </a:tr>
              <a:tr h="1206298">
                <a:tc>
                  <a:txBody>
                    <a:bodyPr/>
                    <a:lstStyle/>
                    <a:p>
                      <a:pPr algn="ctr">
                        <a:spcAft>
                          <a:spcPts val="0"/>
                        </a:spcAft>
                      </a:pPr>
                      <a:r>
                        <a:rPr lang="ja-JP" sz="1400" kern="100" dirty="0">
                          <a:effectLst/>
                          <a:latin typeface="Meiryo UI" panose="020B0604030504040204" pitchFamily="50" charset="-128"/>
                          <a:ea typeface="Meiryo UI" panose="020B0604030504040204" pitchFamily="50" charset="-128"/>
                          <a:cs typeface="Times New Roman" panose="02020603050405020304" pitchFamily="18" charset="0"/>
                        </a:rPr>
                        <a:t>非化石証書</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ja-JP" altLang="en-US" sz="1400" kern="100" dirty="0">
                          <a:effectLst/>
                          <a:latin typeface="Meiryo UI" panose="020B0604030504040204" pitchFamily="50" charset="-128"/>
                          <a:ea typeface="Meiryo UI" panose="020B0604030504040204" pitchFamily="50" charset="-128"/>
                          <a:cs typeface="Times New Roman" panose="02020603050405020304" pitchFamily="18" charset="0"/>
                        </a:rPr>
                        <a:t>・</a:t>
                      </a:r>
                      <a:r>
                        <a:rPr lang="en-US" sz="1400" kern="100" dirty="0">
                          <a:effectLst/>
                          <a:latin typeface="Meiryo UI" panose="020B0604030504040204" pitchFamily="50" charset="-128"/>
                          <a:ea typeface="Meiryo UI" panose="020B0604030504040204" pitchFamily="50" charset="-128"/>
                          <a:cs typeface="Times New Roman" panose="02020603050405020304" pitchFamily="18" charset="0"/>
                        </a:rPr>
                        <a:t>FIT</a:t>
                      </a:r>
                      <a:r>
                        <a:rPr lang="ja-JP" sz="1400" kern="100" dirty="0">
                          <a:effectLst/>
                          <a:latin typeface="Meiryo UI" panose="020B0604030504040204" pitchFamily="50" charset="-128"/>
                          <a:ea typeface="Meiryo UI" panose="020B0604030504040204" pitchFamily="50" charset="-128"/>
                          <a:cs typeface="Times New Roman" panose="02020603050405020304" pitchFamily="18" charset="0"/>
                        </a:rPr>
                        <a:t>非化石証書</a:t>
                      </a:r>
                    </a:p>
                    <a:p>
                      <a:pPr algn="just">
                        <a:spcAft>
                          <a:spcPts val="0"/>
                        </a:spcAft>
                      </a:pPr>
                      <a:r>
                        <a:rPr lang="ja-JP" altLang="en-US" sz="1400" kern="100" dirty="0">
                          <a:effectLst/>
                          <a:latin typeface="Meiryo UI" panose="020B0604030504040204" pitchFamily="50" charset="-128"/>
                          <a:ea typeface="Meiryo UI" panose="020B0604030504040204" pitchFamily="50" charset="-128"/>
                          <a:cs typeface="Times New Roman" panose="02020603050405020304" pitchFamily="18" charset="0"/>
                        </a:rPr>
                        <a:t>・</a:t>
                      </a:r>
                      <a:r>
                        <a:rPr lang="ja-JP" sz="1400" kern="100" dirty="0">
                          <a:effectLst/>
                          <a:latin typeface="Meiryo UI" panose="020B0604030504040204" pitchFamily="50" charset="-128"/>
                          <a:ea typeface="Meiryo UI" panose="020B0604030504040204" pitchFamily="50" charset="-128"/>
                          <a:cs typeface="Times New Roman" panose="02020603050405020304" pitchFamily="18" charset="0"/>
                        </a:rPr>
                        <a:t>非</a:t>
                      </a:r>
                      <a:r>
                        <a:rPr lang="en-US" sz="1400" kern="100" dirty="0">
                          <a:effectLst/>
                          <a:latin typeface="Meiryo UI" panose="020B0604030504040204" pitchFamily="50" charset="-128"/>
                          <a:ea typeface="Meiryo UI" panose="020B0604030504040204" pitchFamily="50" charset="-128"/>
                          <a:cs typeface="Times New Roman" panose="02020603050405020304" pitchFamily="18" charset="0"/>
                        </a:rPr>
                        <a:t>FIT</a:t>
                      </a:r>
                      <a:r>
                        <a:rPr lang="ja-JP" sz="1400" kern="100" dirty="0">
                          <a:effectLst/>
                          <a:latin typeface="Meiryo UI" panose="020B0604030504040204" pitchFamily="50" charset="-128"/>
                          <a:ea typeface="Meiryo UI" panose="020B0604030504040204" pitchFamily="50" charset="-128"/>
                          <a:cs typeface="Times New Roman" panose="02020603050405020304" pitchFamily="18" charset="0"/>
                        </a:rPr>
                        <a:t>非化石証書</a:t>
                      </a:r>
                      <a:endParaRPr lang="en-US" altLang="ja-JP" sz="1400" kern="100" dirty="0">
                        <a:effectLst/>
                        <a:latin typeface="Meiryo UI" panose="020B0604030504040204" pitchFamily="50" charset="-128"/>
                        <a:ea typeface="Meiryo UI" panose="020B0604030504040204" pitchFamily="50" charset="-128"/>
                        <a:cs typeface="Times New Roman" panose="02020603050405020304" pitchFamily="18" charset="0"/>
                      </a:endParaRPr>
                    </a:p>
                    <a:p>
                      <a:pPr algn="just">
                        <a:spcAft>
                          <a:spcPts val="0"/>
                        </a:spcAft>
                      </a:pPr>
                      <a:r>
                        <a:rPr lang="ja-JP" sz="1400" kern="100" dirty="0">
                          <a:effectLst/>
                          <a:latin typeface="Meiryo UI" panose="020B0604030504040204" pitchFamily="50" charset="-128"/>
                          <a:ea typeface="Meiryo UI" panose="020B0604030504040204" pitchFamily="50" charset="-128"/>
                          <a:cs typeface="Times New Roman" panose="02020603050405020304" pitchFamily="18" charset="0"/>
                        </a:rPr>
                        <a:t>（再生可能エネルギー指定）</a:t>
                      </a:r>
                    </a:p>
                    <a:p>
                      <a:pPr algn="just">
                        <a:spcAft>
                          <a:spcPts val="0"/>
                        </a:spcAft>
                      </a:pPr>
                      <a:r>
                        <a:rPr lang="ja-JP" altLang="en-US" sz="1400" kern="100" dirty="0">
                          <a:effectLst/>
                          <a:latin typeface="Meiryo UI" panose="020B0604030504040204" pitchFamily="50" charset="-128"/>
                          <a:ea typeface="Meiryo UI" panose="020B0604030504040204" pitchFamily="50" charset="-128"/>
                          <a:cs typeface="Times New Roman" panose="02020603050405020304" pitchFamily="18" charset="0"/>
                        </a:rPr>
                        <a:t>・</a:t>
                      </a:r>
                      <a:r>
                        <a:rPr lang="ja-JP" sz="1400" kern="100" dirty="0">
                          <a:effectLst/>
                          <a:latin typeface="Meiryo UI" panose="020B0604030504040204" pitchFamily="50" charset="-128"/>
                          <a:ea typeface="Meiryo UI" panose="020B0604030504040204" pitchFamily="50" charset="-128"/>
                          <a:cs typeface="Times New Roman" panose="02020603050405020304" pitchFamily="18" charset="0"/>
                        </a:rPr>
                        <a:t>非</a:t>
                      </a:r>
                      <a:r>
                        <a:rPr lang="en-US" sz="1400" kern="100" dirty="0">
                          <a:effectLst/>
                          <a:latin typeface="Meiryo UI" panose="020B0604030504040204" pitchFamily="50" charset="-128"/>
                          <a:ea typeface="Meiryo UI" panose="020B0604030504040204" pitchFamily="50" charset="-128"/>
                          <a:cs typeface="Times New Roman" panose="02020603050405020304" pitchFamily="18" charset="0"/>
                        </a:rPr>
                        <a:t>FIT</a:t>
                      </a:r>
                      <a:r>
                        <a:rPr lang="ja-JP" sz="1400" kern="100" dirty="0">
                          <a:effectLst/>
                          <a:latin typeface="Meiryo UI" panose="020B0604030504040204" pitchFamily="50" charset="-128"/>
                          <a:ea typeface="Meiryo UI" panose="020B0604030504040204" pitchFamily="50" charset="-128"/>
                          <a:cs typeface="Times New Roman" panose="02020603050405020304" pitchFamily="18" charset="0"/>
                        </a:rPr>
                        <a:t>非化石証書</a:t>
                      </a:r>
                      <a:endParaRPr lang="en-US" altLang="ja-JP" sz="1400" kern="100" dirty="0">
                        <a:effectLst/>
                        <a:latin typeface="Meiryo UI" panose="020B0604030504040204" pitchFamily="50" charset="-128"/>
                        <a:ea typeface="Meiryo UI" panose="020B0604030504040204" pitchFamily="50" charset="-128"/>
                        <a:cs typeface="Times New Roman" panose="02020603050405020304" pitchFamily="18" charset="0"/>
                      </a:endParaRPr>
                    </a:p>
                    <a:p>
                      <a:pPr algn="just">
                        <a:spcAft>
                          <a:spcPts val="0"/>
                        </a:spcAft>
                      </a:pPr>
                      <a:r>
                        <a:rPr lang="ja-JP" sz="1400" kern="100" dirty="0">
                          <a:effectLst/>
                          <a:latin typeface="Meiryo UI" panose="020B0604030504040204" pitchFamily="50" charset="-128"/>
                          <a:ea typeface="Meiryo UI" panose="020B0604030504040204" pitchFamily="50" charset="-128"/>
                          <a:cs typeface="Times New Roman" panose="02020603050405020304" pitchFamily="18" charset="0"/>
                        </a:rPr>
                        <a:t>（再生可能エネルギー指定なし）</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765939670"/>
                  </a:ext>
                </a:extLst>
              </a:tr>
              <a:tr h="721602">
                <a:tc>
                  <a:txBody>
                    <a:bodyPr/>
                    <a:lstStyle/>
                    <a:p>
                      <a:pPr algn="ctr">
                        <a:spcAft>
                          <a:spcPts val="0"/>
                        </a:spcAft>
                      </a:pPr>
                      <a:r>
                        <a:rPr lang="en-US" altLang="ja-JP" sz="1400" kern="100" dirty="0">
                          <a:effectLst/>
                          <a:latin typeface="Meiryo UI" panose="020B0604030504040204" pitchFamily="50" charset="-128"/>
                          <a:ea typeface="Meiryo UI" panose="020B0604030504040204" pitchFamily="50" charset="-128"/>
                          <a:cs typeface="Times New Roman" panose="02020603050405020304" pitchFamily="18" charset="0"/>
                        </a:rPr>
                        <a:t>J</a:t>
                      </a:r>
                      <a:r>
                        <a:rPr lang="ja-JP" altLang="en-US" sz="1400" kern="100" dirty="0">
                          <a:effectLst/>
                          <a:latin typeface="Meiryo UI" panose="020B0604030504040204" pitchFamily="50" charset="-128"/>
                          <a:ea typeface="Meiryo UI" panose="020B0604030504040204" pitchFamily="50" charset="-128"/>
                          <a:cs typeface="Times New Roman" panose="02020603050405020304" pitchFamily="18" charset="0"/>
                        </a:rPr>
                        <a:t>－クレジット</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ja-JP" altLang="en-US" sz="1400" kern="100" dirty="0">
                          <a:effectLst/>
                          <a:latin typeface="Meiryo UI" panose="020B0604030504040204" pitchFamily="50" charset="-128"/>
                          <a:ea typeface="Meiryo UI" panose="020B0604030504040204" pitchFamily="50" charset="-128"/>
                          <a:cs typeface="Times New Roman" panose="02020603050405020304" pitchFamily="18" charset="0"/>
                        </a:rPr>
                        <a:t>・</a:t>
                      </a:r>
                      <a:r>
                        <a:rPr lang="en-US" altLang="ja-JP" sz="1400" kern="100" dirty="0">
                          <a:effectLst/>
                          <a:latin typeface="Meiryo UI" panose="020B0604030504040204" pitchFamily="50" charset="-128"/>
                          <a:ea typeface="Meiryo UI" panose="020B0604030504040204" pitchFamily="50" charset="-128"/>
                          <a:cs typeface="Times New Roman" panose="02020603050405020304" pitchFamily="18" charset="0"/>
                        </a:rPr>
                        <a:t>J</a:t>
                      </a:r>
                      <a:r>
                        <a:rPr lang="ja-JP" altLang="en-US" sz="1400" kern="100" dirty="0">
                          <a:effectLst/>
                          <a:latin typeface="Meiryo UI" panose="020B0604030504040204" pitchFamily="50" charset="-128"/>
                          <a:ea typeface="Meiryo UI" panose="020B0604030504040204" pitchFamily="50" charset="-128"/>
                          <a:cs typeface="Times New Roman" panose="02020603050405020304" pitchFamily="18" charset="0"/>
                        </a:rPr>
                        <a:t>－クレジット</a:t>
                      </a:r>
                    </a:p>
                    <a:p>
                      <a:pPr algn="just">
                        <a:spcAft>
                          <a:spcPts val="0"/>
                        </a:spcAft>
                      </a:pPr>
                      <a:r>
                        <a:rPr lang="ja-JP" altLang="en-US" sz="1400" kern="100" dirty="0">
                          <a:effectLst/>
                          <a:latin typeface="Meiryo UI" panose="020B0604030504040204" pitchFamily="50" charset="-128"/>
                          <a:ea typeface="Meiryo UI" panose="020B0604030504040204" pitchFamily="50" charset="-128"/>
                          <a:cs typeface="Times New Roman" panose="02020603050405020304" pitchFamily="18" charset="0"/>
                        </a:rPr>
                        <a:t>（再生可能エネルギー由来）</a:t>
                      </a:r>
                    </a:p>
                    <a:p>
                      <a:pPr algn="just">
                        <a:spcAft>
                          <a:spcPts val="0"/>
                        </a:spcAft>
                      </a:pPr>
                      <a:r>
                        <a:rPr lang="ja-JP" altLang="en-US" sz="1400" kern="100" dirty="0">
                          <a:effectLst/>
                          <a:latin typeface="Meiryo UI" panose="020B0604030504040204" pitchFamily="50" charset="-128"/>
                          <a:ea typeface="Meiryo UI" panose="020B0604030504040204" pitchFamily="50" charset="-128"/>
                          <a:cs typeface="Times New Roman" panose="02020603050405020304" pitchFamily="18" charset="0"/>
                        </a:rPr>
                        <a:t>・</a:t>
                      </a:r>
                      <a:r>
                        <a:rPr lang="en-US" altLang="ja-JP" sz="1400" kern="100" dirty="0">
                          <a:effectLst/>
                          <a:latin typeface="Meiryo UI" panose="020B0604030504040204" pitchFamily="50" charset="-128"/>
                          <a:ea typeface="Meiryo UI" panose="020B0604030504040204" pitchFamily="50" charset="-128"/>
                          <a:cs typeface="Times New Roman" panose="02020603050405020304" pitchFamily="18" charset="0"/>
                        </a:rPr>
                        <a:t>J</a:t>
                      </a:r>
                      <a:r>
                        <a:rPr lang="ja-JP" altLang="en-US" sz="1400" kern="100" dirty="0">
                          <a:effectLst/>
                          <a:latin typeface="Meiryo UI" panose="020B0604030504040204" pitchFamily="50" charset="-128"/>
                          <a:ea typeface="Meiryo UI" panose="020B0604030504040204" pitchFamily="50" charset="-128"/>
                          <a:cs typeface="Times New Roman" panose="02020603050405020304" pitchFamily="18" charset="0"/>
                        </a:rPr>
                        <a:t>－クレジット（その他由来）</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304192022"/>
                  </a:ext>
                </a:extLst>
              </a:tr>
              <a:tr h="680196">
                <a:tc>
                  <a:txBody>
                    <a:bodyPr/>
                    <a:lstStyle/>
                    <a:p>
                      <a:pPr algn="ctr">
                        <a:spcAft>
                          <a:spcPts val="0"/>
                        </a:spcAft>
                      </a:pPr>
                      <a:r>
                        <a:rPr lang="ja-JP" altLang="en-US" sz="1400" kern="100" dirty="0">
                          <a:effectLst/>
                          <a:latin typeface="Meiryo UI" panose="020B0604030504040204" pitchFamily="50" charset="-128"/>
                          <a:ea typeface="Meiryo UI" panose="020B0604030504040204" pitchFamily="50" charset="-128"/>
                          <a:cs typeface="Times New Roman" panose="02020603050405020304" pitchFamily="18" charset="0"/>
                        </a:rPr>
                        <a:t>その他</a:t>
                      </a:r>
                      <a:endParaRPr lang="ja-JP" sz="14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ja-JP" altLang="en-US" sz="1400" kern="100" dirty="0">
                          <a:effectLst/>
                          <a:latin typeface="Meiryo UI" panose="020B0604030504040204" pitchFamily="50" charset="-128"/>
                          <a:ea typeface="Meiryo UI" panose="020B0604030504040204" pitchFamily="50" charset="-128"/>
                          <a:cs typeface="Times New Roman" panose="02020603050405020304" pitchFamily="18" charset="0"/>
                        </a:rPr>
                        <a:t>・グリーン電力証書</a:t>
                      </a:r>
                      <a:endParaRPr lang="en-US" altLang="ja-JP" sz="1400" kern="100" dirty="0">
                        <a:effectLst/>
                        <a:latin typeface="Meiryo UI" panose="020B0604030504040204" pitchFamily="50" charset="-128"/>
                        <a:ea typeface="Meiryo UI" panose="020B0604030504040204" pitchFamily="50" charset="-128"/>
                        <a:cs typeface="Times New Roman" panose="02020603050405020304" pitchFamily="18" charset="0"/>
                      </a:endParaRPr>
                    </a:p>
                    <a:p>
                      <a:pPr algn="just">
                        <a:spcAft>
                          <a:spcPts val="0"/>
                        </a:spcAft>
                      </a:pPr>
                      <a:r>
                        <a:rPr lang="ja-JP" altLang="en-US" sz="1400" kern="100" dirty="0">
                          <a:effectLst/>
                          <a:latin typeface="Meiryo UI" panose="020B0604030504040204" pitchFamily="50" charset="-128"/>
                          <a:ea typeface="Meiryo UI" panose="020B0604030504040204" pitchFamily="50" charset="-128"/>
                          <a:cs typeface="Times New Roman" panose="02020603050405020304" pitchFamily="18" charset="0"/>
                        </a:rPr>
                        <a:t>・グリーン熱証書</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577794049"/>
                  </a:ext>
                </a:extLst>
              </a:tr>
            </a:tbl>
          </a:graphicData>
        </a:graphic>
      </p:graphicFrame>
      <p:sp>
        <p:nvSpPr>
          <p:cNvPr id="18" name="テキスト ボックス 17"/>
          <p:cNvSpPr txBox="1"/>
          <p:nvPr/>
        </p:nvSpPr>
        <p:spPr>
          <a:xfrm>
            <a:off x="4386028" y="2996952"/>
            <a:ext cx="3786372" cy="338554"/>
          </a:xfrm>
          <a:prstGeom prst="rect">
            <a:avLst/>
          </a:prstGeom>
          <a:noFill/>
        </p:spPr>
        <p:txBody>
          <a:bodyPr wrap="square" rtlCol="0">
            <a:spAutoFit/>
          </a:bodyPr>
          <a:lstStyle/>
          <a:p>
            <a:r>
              <a:rPr lang="ja-JP" altLang="en-US" sz="1600" b="1" dirty="0">
                <a:latin typeface="Meiryo UI" panose="020B0604030504040204" pitchFamily="50" charset="-128"/>
                <a:ea typeface="Meiryo UI" panose="020B0604030504040204" pitchFamily="50" charset="-128"/>
              </a:rPr>
              <a:t>〇業種</a:t>
            </a:r>
            <a:r>
              <a:rPr lang="en-US" altLang="ja-JP" sz="1600" b="1" dirty="0">
                <a:latin typeface="Meiryo UI" panose="020B0604030504040204" pitchFamily="50" charset="-128"/>
                <a:ea typeface="Meiryo UI" panose="020B0604030504040204" pitchFamily="50" charset="-128"/>
              </a:rPr>
              <a:t>(</a:t>
            </a:r>
            <a:r>
              <a:rPr lang="ja-JP" altLang="en-US" sz="1600" b="1" dirty="0">
                <a:latin typeface="Meiryo UI" panose="020B0604030504040204" pitchFamily="50" charset="-128"/>
                <a:ea typeface="Meiryo UI" panose="020B0604030504040204" pitchFamily="50" charset="-128"/>
              </a:rPr>
              <a:t>用途</a:t>
            </a:r>
            <a:r>
              <a:rPr lang="en-US" altLang="ja-JP" sz="1600" b="1" dirty="0">
                <a:latin typeface="Meiryo UI" panose="020B0604030504040204" pitchFamily="50" charset="-128"/>
                <a:ea typeface="Meiryo UI" panose="020B0604030504040204" pitchFamily="50" charset="-128"/>
              </a:rPr>
              <a:t>)</a:t>
            </a:r>
            <a:r>
              <a:rPr lang="ja-JP" altLang="en-US" sz="1600" b="1" dirty="0">
                <a:latin typeface="Meiryo UI" panose="020B0604030504040204" pitchFamily="50" charset="-128"/>
                <a:ea typeface="Meiryo UI" panose="020B0604030504040204" pitchFamily="50" charset="-128"/>
              </a:rPr>
              <a:t>と原単位に用いる母数の例</a:t>
            </a:r>
            <a:endParaRPr kumimoji="1" lang="en-US" altLang="ja-JP" sz="1600" b="1" dirty="0">
              <a:latin typeface="Meiryo UI" panose="020B0604030504040204" pitchFamily="50" charset="-128"/>
              <a:ea typeface="Meiryo UI" panose="020B0604030504040204" pitchFamily="50" charset="-128"/>
            </a:endParaRPr>
          </a:p>
        </p:txBody>
      </p:sp>
      <p:graphicFrame>
        <p:nvGraphicFramePr>
          <p:cNvPr id="17" name="表 16"/>
          <p:cNvGraphicFramePr>
            <a:graphicFrameLocks noGrp="1"/>
          </p:cNvGraphicFramePr>
          <p:nvPr>
            <p:extLst>
              <p:ext uri="{D42A27DB-BD31-4B8C-83A1-F6EECF244321}">
                <p14:modId xmlns:p14="http://schemas.microsoft.com/office/powerpoint/2010/main" val="815195330"/>
              </p:ext>
            </p:extLst>
          </p:nvPr>
        </p:nvGraphicFramePr>
        <p:xfrm>
          <a:off x="4512938" y="3429000"/>
          <a:ext cx="4451550" cy="2915998"/>
        </p:xfrm>
        <a:graphic>
          <a:graphicData uri="http://schemas.openxmlformats.org/drawingml/2006/table">
            <a:tbl>
              <a:tblPr firstRow="1" firstCol="1" lastRow="1" lastCol="1" bandRow="1" bandCol="1"/>
              <a:tblGrid>
                <a:gridCol w="1499222">
                  <a:extLst>
                    <a:ext uri="{9D8B030D-6E8A-4147-A177-3AD203B41FA5}">
                      <a16:colId xmlns:a16="http://schemas.microsoft.com/office/drawing/2014/main" val="3845718571"/>
                    </a:ext>
                  </a:extLst>
                </a:gridCol>
                <a:gridCol w="2952328">
                  <a:extLst>
                    <a:ext uri="{9D8B030D-6E8A-4147-A177-3AD203B41FA5}">
                      <a16:colId xmlns:a16="http://schemas.microsoft.com/office/drawing/2014/main" val="1652890015"/>
                    </a:ext>
                  </a:extLst>
                </a:gridCol>
              </a:tblGrid>
              <a:tr h="232347">
                <a:tc>
                  <a:txBody>
                    <a:bodyPr/>
                    <a:lstStyle/>
                    <a:p>
                      <a:pPr algn="ctr">
                        <a:spcAft>
                          <a:spcPts val="0"/>
                        </a:spcAft>
                      </a:pPr>
                      <a:r>
                        <a:rPr lang="ja-JP" sz="1400" kern="100" dirty="0">
                          <a:effectLst/>
                          <a:latin typeface="Meiryo UI" panose="020B0604030504040204" pitchFamily="50" charset="-128"/>
                          <a:ea typeface="Meiryo UI" panose="020B0604030504040204" pitchFamily="50" charset="-128"/>
                          <a:cs typeface="Times New Roman" panose="02020603050405020304" pitchFamily="18" charset="0"/>
                        </a:rPr>
                        <a:t>業種区分</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tc>
                  <a:txBody>
                    <a:bodyPr/>
                    <a:lstStyle/>
                    <a:p>
                      <a:pPr algn="ctr">
                        <a:spcAft>
                          <a:spcPts val="0"/>
                        </a:spcAft>
                      </a:pPr>
                      <a:r>
                        <a:rPr lang="ja-JP" sz="1400" kern="100">
                          <a:effectLst/>
                          <a:latin typeface="Meiryo UI" panose="020B0604030504040204" pitchFamily="50" charset="-128"/>
                          <a:ea typeface="Meiryo UI" panose="020B0604030504040204" pitchFamily="50" charset="-128"/>
                          <a:cs typeface="Times New Roman" panose="02020603050405020304" pitchFamily="18" charset="0"/>
                        </a:rPr>
                        <a:t>原単位に用いる母数の例</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extLst>
                  <a:ext uri="{0D108BD9-81ED-4DB2-BD59-A6C34878D82A}">
                    <a16:rowId xmlns:a16="http://schemas.microsoft.com/office/drawing/2014/main" val="1203485577"/>
                  </a:ext>
                </a:extLst>
              </a:tr>
              <a:tr h="563463">
                <a:tc>
                  <a:txBody>
                    <a:bodyPr/>
                    <a:lstStyle/>
                    <a:p>
                      <a:pPr algn="just">
                        <a:spcAft>
                          <a:spcPts val="0"/>
                        </a:spcAft>
                      </a:pPr>
                      <a:r>
                        <a:rPr lang="ja-JP" sz="1400" kern="100" dirty="0">
                          <a:effectLst/>
                          <a:latin typeface="Meiryo UI" panose="020B0604030504040204" pitchFamily="50" charset="-128"/>
                          <a:ea typeface="Meiryo UI" panose="020B0604030504040204" pitchFamily="50" charset="-128"/>
                          <a:cs typeface="Times New Roman" panose="02020603050405020304" pitchFamily="18" charset="0"/>
                        </a:rPr>
                        <a:t>製造業</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ja-JP" sz="1400" kern="100" dirty="0">
                          <a:effectLst/>
                          <a:latin typeface="Meiryo UI" panose="020B0604030504040204" pitchFamily="50" charset="-128"/>
                          <a:ea typeface="Meiryo UI" panose="020B0604030504040204" pitchFamily="50" charset="-128"/>
                          <a:cs typeface="Times New Roman" panose="02020603050405020304" pitchFamily="18" charset="0"/>
                        </a:rPr>
                        <a:t>生産数量（トン）</a:t>
                      </a:r>
                    </a:p>
                    <a:p>
                      <a:pPr algn="just">
                        <a:spcAft>
                          <a:spcPts val="0"/>
                        </a:spcAft>
                      </a:pPr>
                      <a:r>
                        <a:rPr lang="ja-JP" sz="1400" kern="100" dirty="0">
                          <a:effectLst/>
                          <a:latin typeface="Meiryo UI" panose="020B0604030504040204" pitchFamily="50" charset="-128"/>
                          <a:ea typeface="Meiryo UI" panose="020B0604030504040204" pitchFamily="50" charset="-128"/>
                          <a:cs typeface="Times New Roman" panose="02020603050405020304" pitchFamily="18" charset="0"/>
                        </a:rPr>
                        <a:t>生産金額（円）</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162743824"/>
                  </a:ext>
                </a:extLst>
              </a:tr>
              <a:tr h="697042">
                <a:tc>
                  <a:txBody>
                    <a:bodyPr/>
                    <a:lstStyle/>
                    <a:p>
                      <a:pPr algn="just">
                        <a:spcAft>
                          <a:spcPts val="0"/>
                        </a:spcAft>
                      </a:pPr>
                      <a:r>
                        <a:rPr lang="ja-JP" sz="1400" kern="100" dirty="0">
                          <a:effectLst/>
                          <a:latin typeface="Meiryo UI" panose="020B0604030504040204" pitchFamily="50" charset="-128"/>
                          <a:ea typeface="Meiryo UI" panose="020B0604030504040204" pitchFamily="50" charset="-128"/>
                          <a:cs typeface="Times New Roman" panose="02020603050405020304" pitchFamily="18" charset="0"/>
                        </a:rPr>
                        <a:t>小売業</a:t>
                      </a:r>
                    </a:p>
                    <a:p>
                      <a:pPr algn="just">
                        <a:spcAft>
                          <a:spcPts val="0"/>
                        </a:spcAft>
                      </a:pPr>
                      <a:r>
                        <a:rPr lang="ja-JP" sz="1200" kern="100" dirty="0">
                          <a:effectLst/>
                          <a:latin typeface="Meiryo UI" panose="020B0604030504040204" pitchFamily="50" charset="-128"/>
                          <a:ea typeface="Meiryo UI" panose="020B0604030504040204" pitchFamily="50" charset="-128"/>
                          <a:cs typeface="Times New Roman" panose="02020603050405020304" pitchFamily="18" charset="0"/>
                        </a:rPr>
                        <a:t>（百貨店、</a:t>
                      </a:r>
                      <a:endParaRPr lang="en-US" altLang="ja-JP" sz="1200" kern="100" dirty="0">
                        <a:effectLst/>
                        <a:latin typeface="Meiryo UI" panose="020B0604030504040204" pitchFamily="50" charset="-128"/>
                        <a:ea typeface="Meiryo UI" panose="020B0604030504040204" pitchFamily="50" charset="-128"/>
                        <a:cs typeface="Times New Roman" panose="02020603050405020304" pitchFamily="18" charset="0"/>
                      </a:endParaRPr>
                    </a:p>
                    <a:p>
                      <a:pPr algn="just">
                        <a:spcAft>
                          <a:spcPts val="0"/>
                        </a:spcAft>
                      </a:pPr>
                      <a:r>
                        <a:rPr lang="ja-JP" sz="1200" kern="100" dirty="0">
                          <a:effectLst/>
                          <a:latin typeface="Meiryo UI" panose="020B0604030504040204" pitchFamily="50" charset="-128"/>
                          <a:ea typeface="Meiryo UI" panose="020B0604030504040204" pitchFamily="50" charset="-128"/>
                          <a:cs typeface="Times New Roman" panose="02020603050405020304" pitchFamily="18" charset="0"/>
                        </a:rPr>
                        <a:t>スーパーマーケット等）</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ja-JP" sz="1400" kern="100" dirty="0">
                          <a:effectLst/>
                          <a:latin typeface="Meiryo UI" panose="020B0604030504040204" pitchFamily="50" charset="-128"/>
                          <a:ea typeface="Meiryo UI" panose="020B0604030504040204" pitchFamily="50" charset="-128"/>
                          <a:cs typeface="Times New Roman" panose="02020603050405020304" pitchFamily="18" charset="0"/>
                        </a:rPr>
                        <a:t>延床面積（</a:t>
                      </a:r>
                      <a:r>
                        <a:rPr lang="ja-JP" altLang="en-US" sz="1400" kern="100" dirty="0">
                          <a:effectLst/>
                          <a:latin typeface="Meiryo UI" panose="020B0604030504040204" pitchFamily="50" charset="-128"/>
                          <a:ea typeface="Meiryo UI" panose="020B0604030504040204" pitchFamily="50" charset="-128"/>
                          <a:cs typeface="Times New Roman" panose="02020603050405020304" pitchFamily="18" charset="0"/>
                        </a:rPr>
                        <a:t>㎡</a:t>
                      </a:r>
                      <a:r>
                        <a:rPr lang="ja-JP" sz="1400" kern="100" dirty="0">
                          <a:effectLst/>
                          <a:latin typeface="Meiryo UI" panose="020B0604030504040204" pitchFamily="50" charset="-128"/>
                          <a:ea typeface="Meiryo UI" panose="020B0604030504040204" pitchFamily="50" charset="-128"/>
                          <a:cs typeface="Times New Roman" panose="02020603050405020304" pitchFamily="18" charset="0"/>
                        </a:rPr>
                        <a:t>）</a:t>
                      </a:r>
                    </a:p>
                    <a:p>
                      <a:pPr algn="just">
                        <a:spcAft>
                          <a:spcPts val="0"/>
                        </a:spcAft>
                      </a:pPr>
                      <a:r>
                        <a:rPr lang="ja-JP" sz="1400" kern="100" dirty="0">
                          <a:effectLst/>
                          <a:latin typeface="Meiryo UI" panose="020B0604030504040204" pitchFamily="50" charset="-128"/>
                          <a:ea typeface="Meiryo UI" panose="020B0604030504040204" pitchFamily="50" charset="-128"/>
                          <a:cs typeface="Times New Roman" panose="02020603050405020304" pitchFamily="18" charset="0"/>
                        </a:rPr>
                        <a:t>売上金額（円）</a:t>
                      </a:r>
                    </a:p>
                    <a:p>
                      <a:pPr algn="just">
                        <a:spcAft>
                          <a:spcPts val="0"/>
                        </a:spcAft>
                      </a:pPr>
                      <a:r>
                        <a:rPr lang="ja-JP" sz="1400" kern="100" dirty="0">
                          <a:effectLst/>
                          <a:latin typeface="Meiryo UI" panose="020B0604030504040204" pitchFamily="50" charset="-128"/>
                          <a:ea typeface="Meiryo UI" panose="020B0604030504040204" pitchFamily="50" charset="-128"/>
                          <a:cs typeface="Times New Roman" panose="02020603050405020304" pitchFamily="18" charset="0"/>
                        </a:rPr>
                        <a:t>延床面積（</a:t>
                      </a:r>
                      <a:r>
                        <a:rPr lang="ja-JP" altLang="en-US" sz="1400" kern="100" dirty="0">
                          <a:effectLst/>
                          <a:latin typeface="Meiryo UI" panose="020B0604030504040204" pitchFamily="50" charset="-128"/>
                          <a:ea typeface="Meiryo UI" panose="020B0604030504040204" pitchFamily="50" charset="-128"/>
                          <a:cs typeface="Times New Roman" panose="02020603050405020304" pitchFamily="18" charset="0"/>
                        </a:rPr>
                        <a:t>㎡</a:t>
                      </a:r>
                      <a:r>
                        <a:rPr lang="ja-JP" sz="1400" kern="100" dirty="0">
                          <a:effectLst/>
                          <a:latin typeface="Meiryo UI" panose="020B0604030504040204" pitchFamily="50" charset="-128"/>
                          <a:ea typeface="Meiryo UI" panose="020B0604030504040204" pitchFamily="50" charset="-128"/>
                          <a:cs typeface="Times New Roman" panose="02020603050405020304" pitchFamily="18" charset="0"/>
                        </a:rPr>
                        <a:t>）×営業日数（日）</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860471264"/>
                  </a:ext>
                </a:extLst>
              </a:tr>
              <a:tr h="726104">
                <a:tc>
                  <a:txBody>
                    <a:bodyPr/>
                    <a:lstStyle/>
                    <a:p>
                      <a:pPr algn="just">
                        <a:spcAft>
                          <a:spcPts val="0"/>
                        </a:spcAft>
                      </a:pPr>
                      <a:r>
                        <a:rPr lang="ja-JP" sz="1400" kern="100" dirty="0">
                          <a:effectLst/>
                          <a:latin typeface="Meiryo UI" panose="020B0604030504040204" pitchFamily="50" charset="-128"/>
                          <a:ea typeface="Meiryo UI" panose="020B0604030504040204" pitchFamily="50" charset="-128"/>
                          <a:cs typeface="Times New Roman" panose="02020603050405020304" pitchFamily="18" charset="0"/>
                        </a:rPr>
                        <a:t>ビル</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ja-JP" sz="1400" kern="100" dirty="0">
                          <a:effectLst/>
                          <a:latin typeface="Meiryo UI" panose="020B0604030504040204" pitchFamily="50" charset="-128"/>
                          <a:ea typeface="Meiryo UI" panose="020B0604030504040204" pitchFamily="50" charset="-128"/>
                          <a:cs typeface="Times New Roman" panose="02020603050405020304" pitchFamily="18" charset="0"/>
                        </a:rPr>
                        <a:t>延床面積（</a:t>
                      </a:r>
                      <a:r>
                        <a:rPr lang="ja-JP" altLang="en-US" sz="1400" kern="100" dirty="0">
                          <a:effectLst/>
                          <a:latin typeface="Meiryo UI" panose="020B0604030504040204" pitchFamily="50" charset="-128"/>
                          <a:ea typeface="Meiryo UI" panose="020B0604030504040204" pitchFamily="50" charset="-128"/>
                          <a:cs typeface="Times New Roman" panose="02020603050405020304" pitchFamily="18" charset="0"/>
                        </a:rPr>
                        <a:t>㎡</a:t>
                      </a:r>
                      <a:r>
                        <a:rPr lang="ja-JP" sz="1400" kern="100" dirty="0">
                          <a:effectLst/>
                          <a:latin typeface="Meiryo UI" panose="020B0604030504040204" pitchFamily="50" charset="-128"/>
                          <a:ea typeface="Meiryo UI" panose="020B0604030504040204" pitchFamily="50" charset="-128"/>
                          <a:cs typeface="Times New Roman" panose="02020603050405020304" pitchFamily="18" charset="0"/>
                        </a:rPr>
                        <a:t>）</a:t>
                      </a:r>
                    </a:p>
                    <a:p>
                      <a:pPr algn="just">
                        <a:spcAft>
                          <a:spcPts val="0"/>
                        </a:spcAft>
                      </a:pPr>
                      <a:r>
                        <a:rPr lang="ja-JP" sz="1400" kern="100" dirty="0">
                          <a:effectLst/>
                          <a:latin typeface="Meiryo UI" panose="020B0604030504040204" pitchFamily="50" charset="-128"/>
                          <a:ea typeface="Meiryo UI" panose="020B0604030504040204" pitchFamily="50" charset="-128"/>
                          <a:cs typeface="Times New Roman" panose="02020603050405020304" pitchFamily="18" charset="0"/>
                        </a:rPr>
                        <a:t>空調面積（</a:t>
                      </a:r>
                      <a:r>
                        <a:rPr lang="ja-JP" altLang="en-US" sz="1400" kern="100" dirty="0">
                          <a:effectLst/>
                          <a:latin typeface="Meiryo UI" panose="020B0604030504040204" pitchFamily="50" charset="-128"/>
                          <a:ea typeface="Meiryo UI" panose="020B0604030504040204" pitchFamily="50" charset="-128"/>
                          <a:cs typeface="Times New Roman" panose="02020603050405020304" pitchFamily="18" charset="0"/>
                        </a:rPr>
                        <a:t>㎡</a:t>
                      </a:r>
                      <a:r>
                        <a:rPr lang="ja-JP" sz="1400" kern="100" dirty="0">
                          <a:effectLst/>
                          <a:latin typeface="Meiryo UI" panose="020B0604030504040204" pitchFamily="50" charset="-128"/>
                          <a:ea typeface="Meiryo UI" panose="020B0604030504040204" pitchFamily="50" charset="-128"/>
                          <a:cs typeface="Times New Roman" panose="02020603050405020304" pitchFamily="18" charset="0"/>
                        </a:rPr>
                        <a:t>）、空調容積（</a:t>
                      </a:r>
                      <a:r>
                        <a:rPr lang="ja-JP" altLang="en-US" sz="1400" kern="100" dirty="0">
                          <a:effectLst/>
                          <a:latin typeface="Meiryo UI" panose="020B0604030504040204" pitchFamily="50" charset="-128"/>
                          <a:ea typeface="Meiryo UI" panose="020B0604030504040204" pitchFamily="50" charset="-128"/>
                          <a:cs typeface="Times New Roman" panose="02020603050405020304" pitchFamily="18" charset="0"/>
                        </a:rPr>
                        <a:t>㎥</a:t>
                      </a:r>
                      <a:r>
                        <a:rPr lang="ja-JP" sz="1400" kern="100" dirty="0">
                          <a:effectLst/>
                          <a:latin typeface="Meiryo UI" panose="020B0604030504040204" pitchFamily="50" charset="-128"/>
                          <a:ea typeface="Meiryo UI" panose="020B0604030504040204" pitchFamily="50" charset="-128"/>
                          <a:cs typeface="Times New Roman" panose="02020603050405020304" pitchFamily="18" charset="0"/>
                        </a:rPr>
                        <a:t>）</a:t>
                      </a:r>
                    </a:p>
                    <a:p>
                      <a:pPr algn="just">
                        <a:spcAft>
                          <a:spcPts val="0"/>
                        </a:spcAft>
                      </a:pPr>
                      <a:r>
                        <a:rPr lang="ja-JP" sz="1400" kern="100" dirty="0">
                          <a:effectLst/>
                          <a:latin typeface="Meiryo UI" panose="020B0604030504040204" pitchFamily="50" charset="-128"/>
                          <a:ea typeface="Meiryo UI" panose="020B0604030504040204" pitchFamily="50" charset="-128"/>
                          <a:cs typeface="Times New Roman" panose="02020603050405020304" pitchFamily="18" charset="0"/>
                        </a:rPr>
                        <a:t>延床面積（</a:t>
                      </a:r>
                      <a:r>
                        <a:rPr lang="ja-JP" altLang="en-US" sz="1400" kern="100" dirty="0">
                          <a:effectLst/>
                          <a:latin typeface="Meiryo UI" panose="020B0604030504040204" pitchFamily="50" charset="-128"/>
                          <a:ea typeface="Meiryo UI" panose="020B0604030504040204" pitchFamily="50" charset="-128"/>
                          <a:cs typeface="Times New Roman" panose="02020603050405020304" pitchFamily="18" charset="0"/>
                        </a:rPr>
                        <a:t>㎡</a:t>
                      </a:r>
                      <a:r>
                        <a:rPr lang="ja-JP" sz="1400" kern="100" dirty="0">
                          <a:effectLst/>
                          <a:latin typeface="Meiryo UI" panose="020B0604030504040204" pitchFamily="50" charset="-128"/>
                          <a:ea typeface="Meiryo UI" panose="020B0604030504040204" pitchFamily="50" charset="-128"/>
                          <a:cs typeface="Times New Roman" panose="02020603050405020304" pitchFamily="18" charset="0"/>
                        </a:rPr>
                        <a:t>）×稼動率（％）</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60043425"/>
                  </a:ext>
                </a:extLst>
              </a:tr>
              <a:tr h="697042">
                <a:tc>
                  <a:txBody>
                    <a:bodyPr/>
                    <a:lstStyle/>
                    <a:p>
                      <a:pPr algn="just">
                        <a:spcAft>
                          <a:spcPts val="0"/>
                        </a:spcAft>
                      </a:pPr>
                      <a:r>
                        <a:rPr lang="ja-JP" sz="1400" kern="100">
                          <a:effectLst/>
                          <a:latin typeface="Meiryo UI" panose="020B0604030504040204" pitchFamily="50" charset="-128"/>
                          <a:ea typeface="Meiryo UI" panose="020B0604030504040204" pitchFamily="50" charset="-128"/>
                          <a:cs typeface="Times New Roman" panose="02020603050405020304" pitchFamily="18" charset="0"/>
                        </a:rPr>
                        <a:t>輸送事業</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ja-JP" sz="1400" kern="100" dirty="0">
                          <a:effectLst/>
                          <a:latin typeface="Meiryo UI" panose="020B0604030504040204" pitchFamily="50" charset="-128"/>
                          <a:ea typeface="Meiryo UI" panose="020B0604030504040204" pitchFamily="50" charset="-128"/>
                          <a:cs typeface="Times New Roman" panose="02020603050405020304" pitchFamily="18" charset="0"/>
                        </a:rPr>
                        <a:t>輸送コスト（円）</a:t>
                      </a:r>
                    </a:p>
                    <a:p>
                      <a:pPr algn="just">
                        <a:spcAft>
                          <a:spcPts val="0"/>
                        </a:spcAft>
                      </a:pPr>
                      <a:r>
                        <a:rPr lang="ja-JP" sz="1400" kern="100" dirty="0">
                          <a:effectLst/>
                          <a:latin typeface="Meiryo UI" panose="020B0604030504040204" pitchFamily="50" charset="-128"/>
                          <a:ea typeface="Meiryo UI" panose="020B0604030504040204" pitchFamily="50" charset="-128"/>
                          <a:cs typeface="Times New Roman" panose="02020603050405020304" pitchFamily="18" charset="0"/>
                        </a:rPr>
                        <a:t>輸送重量（トン）</a:t>
                      </a:r>
                    </a:p>
                    <a:p>
                      <a:pPr algn="just">
                        <a:spcAft>
                          <a:spcPts val="0"/>
                        </a:spcAft>
                      </a:pPr>
                      <a:r>
                        <a:rPr lang="ja-JP" sz="1400" kern="100" dirty="0">
                          <a:effectLst/>
                          <a:latin typeface="Meiryo UI" panose="020B0604030504040204" pitchFamily="50" charset="-128"/>
                          <a:ea typeface="Meiryo UI" panose="020B0604030504040204" pitchFamily="50" charset="-128"/>
                          <a:cs typeface="Times New Roman" panose="02020603050405020304" pitchFamily="18" charset="0"/>
                        </a:rPr>
                        <a:t>売上金額（円）</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814328421"/>
                  </a:ext>
                </a:extLst>
              </a:tr>
            </a:tbl>
          </a:graphicData>
        </a:graphic>
      </p:graphicFrame>
      <p:sp>
        <p:nvSpPr>
          <p:cNvPr id="11" name="テキスト ボックス 10"/>
          <p:cNvSpPr txBox="1"/>
          <p:nvPr/>
        </p:nvSpPr>
        <p:spPr>
          <a:xfrm>
            <a:off x="4512938" y="6336488"/>
            <a:ext cx="4451550" cy="461665"/>
          </a:xfrm>
          <a:prstGeom prst="rect">
            <a:avLst/>
          </a:prstGeom>
          <a:noFill/>
        </p:spPr>
        <p:txBody>
          <a:bodyPr wrap="square" rtlCol="0">
            <a:spAutoFit/>
          </a:bodyPr>
          <a:lstStyle/>
          <a:p>
            <a:r>
              <a:rPr lang="ja-JP" altLang="ja-JP" sz="1200" dirty="0">
                <a:latin typeface="Meiryo UI" panose="020B0604030504040204" pitchFamily="50" charset="-128"/>
                <a:ea typeface="Meiryo UI" panose="020B0604030504040204" pitchFamily="50" charset="-128"/>
              </a:rPr>
              <a:t>原単位に用いる母数</a:t>
            </a:r>
            <a:r>
              <a:rPr lang="ja-JP" altLang="en-US" sz="1200" dirty="0">
                <a:latin typeface="Meiryo UI" panose="020B0604030504040204" pitchFamily="50" charset="-128"/>
                <a:ea typeface="Meiryo UI" panose="020B0604030504040204" pitchFamily="50" charset="-128"/>
              </a:rPr>
              <a:t>とは、「</a:t>
            </a:r>
            <a:r>
              <a:rPr lang="ja-JP" altLang="ja-JP" sz="1200" dirty="0">
                <a:latin typeface="Meiryo UI" panose="020B0604030504040204" pitchFamily="50" charset="-128"/>
                <a:ea typeface="Meiryo UI" panose="020B0604030504040204" pitchFamily="50" charset="-128"/>
              </a:rPr>
              <a:t>温室効果ガス排出量と密接な関係を持つ値</a:t>
            </a:r>
            <a:r>
              <a:rPr lang="ja-JP" altLang="en-US" sz="1200" dirty="0">
                <a:latin typeface="Meiryo UI" panose="020B0604030504040204" pitchFamily="50" charset="-128"/>
                <a:ea typeface="Meiryo UI" panose="020B0604030504040204" pitchFamily="50" charset="-128"/>
              </a:rPr>
              <a:t>」を指す。</a:t>
            </a:r>
            <a:endParaRPr kumimoji="1" lang="en-US" altLang="ja-JP" sz="1100" b="1"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421377751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fld id="{F0DA1747-7AE3-4485-B1CC-5CDDF653E874}" type="slidenum">
              <a:rPr kumimoji="1" lang="ja-JP" altLang="en-US" smtClean="0">
                <a:latin typeface="BIZ UDPゴシック" panose="020B0400000000000000" pitchFamily="50" charset="-128"/>
                <a:ea typeface="BIZ UDPゴシック" panose="020B0400000000000000" pitchFamily="50" charset="-128"/>
              </a:rPr>
              <a:t>36</a:t>
            </a:fld>
            <a:endParaRPr kumimoji="1" lang="ja-JP" altLang="en-US">
              <a:latin typeface="BIZ UDPゴシック" panose="020B0400000000000000" pitchFamily="50" charset="-128"/>
              <a:ea typeface="BIZ UDPゴシック" panose="020B0400000000000000" pitchFamily="50" charset="-128"/>
            </a:endParaRPr>
          </a:p>
        </p:txBody>
      </p:sp>
      <p:sp>
        <p:nvSpPr>
          <p:cNvPr id="3" name="テキスト ボックス 2"/>
          <p:cNvSpPr txBox="1"/>
          <p:nvPr/>
        </p:nvSpPr>
        <p:spPr>
          <a:xfrm>
            <a:off x="60986" y="1428039"/>
            <a:ext cx="8928992" cy="1323439"/>
          </a:xfrm>
          <a:prstGeom prst="rect">
            <a:avLst/>
          </a:prstGeom>
          <a:noFill/>
        </p:spPr>
        <p:txBody>
          <a:bodyPr wrap="square" rtlCol="0">
            <a:spAutoFit/>
          </a:bodyPr>
          <a:lstStyle/>
          <a:p>
            <a:r>
              <a:rPr lang="ja-JP" altLang="en-US" sz="1600" kern="100" dirty="0">
                <a:latin typeface="BIZ UDPゴシック" panose="020B0400000000000000" pitchFamily="50" charset="-128"/>
                <a:ea typeface="BIZ UDPゴシック" panose="020B0400000000000000" pitchFamily="50" charset="-128"/>
                <a:cs typeface="Times New Roman" panose="02020603050405020304" pitchFamily="18" charset="0"/>
              </a:rPr>
              <a:t>業種毎の特徴も考慮し、基準年度比削減率（原単位ベース）での評価を希望することができる。</a:t>
            </a:r>
            <a:endParaRPr lang="en-US" altLang="ja-JP" sz="1600" kern="100" dirty="0">
              <a:latin typeface="BIZ UDPゴシック" panose="020B0400000000000000" pitchFamily="50" charset="-128"/>
              <a:ea typeface="BIZ UDPゴシック" panose="020B0400000000000000" pitchFamily="50" charset="-128"/>
              <a:cs typeface="Times New Roman" panose="02020603050405020304" pitchFamily="18" charset="0"/>
            </a:endParaRPr>
          </a:p>
          <a:p>
            <a:endParaRPr lang="en-US" altLang="ja-JP" sz="1600" b="1" kern="100" dirty="0">
              <a:latin typeface="BIZ UDPゴシック" panose="020B0400000000000000" pitchFamily="50" charset="-128"/>
              <a:ea typeface="BIZ UDPゴシック" panose="020B0400000000000000" pitchFamily="50" charset="-128"/>
              <a:cs typeface="Times New Roman" panose="02020603050405020304" pitchFamily="18" charset="0"/>
            </a:endParaRPr>
          </a:p>
          <a:p>
            <a:r>
              <a:rPr lang="ja-JP" altLang="en-US" sz="1600" b="1" kern="100" dirty="0">
                <a:latin typeface="BIZ UDPゴシック" panose="020B0400000000000000" pitchFamily="50" charset="-128"/>
                <a:ea typeface="BIZ UDPゴシック" panose="020B0400000000000000" pitchFamily="50" charset="-128"/>
                <a:cs typeface="Times New Roman" panose="02020603050405020304" pitchFamily="18" charset="0"/>
              </a:rPr>
              <a:t>（原単位とは）</a:t>
            </a:r>
            <a:br>
              <a:rPr lang="en-US" altLang="ja-JP" sz="1600" kern="100" dirty="0">
                <a:latin typeface="BIZ UDPゴシック" panose="020B0400000000000000" pitchFamily="50" charset="-128"/>
                <a:ea typeface="BIZ UDPゴシック" panose="020B0400000000000000" pitchFamily="50" charset="-128"/>
                <a:cs typeface="Times New Roman" panose="02020603050405020304" pitchFamily="18" charset="0"/>
              </a:rPr>
            </a:br>
            <a:r>
              <a:rPr lang="ja-JP" altLang="en-US" sz="1600" kern="100" dirty="0">
                <a:latin typeface="BIZ UDPゴシック" panose="020B0400000000000000" pitchFamily="50" charset="-128"/>
                <a:ea typeface="BIZ UDPゴシック" panose="020B0400000000000000" pitchFamily="50" charset="-128"/>
                <a:cs typeface="Times New Roman" panose="02020603050405020304" pitchFamily="18" charset="0"/>
              </a:rPr>
              <a:t>　ある年度の温室効果ガス総排出量を温室効果ガス排出量と密接な関係を持つ値で割った値を指す。</a:t>
            </a:r>
            <a:endParaRPr lang="en-US" altLang="ja-JP" sz="1600" kern="100" dirty="0">
              <a:latin typeface="BIZ UDPゴシック" panose="020B0400000000000000" pitchFamily="50" charset="-128"/>
              <a:ea typeface="BIZ UDPゴシック" panose="020B0400000000000000" pitchFamily="50" charset="-128"/>
              <a:cs typeface="Times New Roman" panose="02020603050405020304" pitchFamily="18" charset="0"/>
            </a:endParaRPr>
          </a:p>
          <a:p>
            <a:r>
              <a:rPr lang="ja-JP" altLang="en-US" sz="1600" kern="100" dirty="0">
                <a:latin typeface="BIZ UDPゴシック" panose="020B0400000000000000" pitchFamily="50" charset="-128"/>
                <a:ea typeface="BIZ UDPゴシック" panose="020B0400000000000000" pitchFamily="50" charset="-128"/>
                <a:cs typeface="Times New Roman" panose="02020603050405020304" pitchFamily="18" charset="0"/>
              </a:rPr>
              <a:t>温室効果ガス排出量と密接な関係を持つ値の例：製造品出荷額、延床面積、生産量、売上金額など</a:t>
            </a:r>
            <a:endParaRPr lang="en-US" altLang="ja-JP" sz="1600" kern="100" dirty="0">
              <a:latin typeface="BIZ UDPゴシック" panose="020B0400000000000000" pitchFamily="50" charset="-128"/>
              <a:ea typeface="BIZ UDPゴシック" panose="020B0400000000000000" pitchFamily="50" charset="-128"/>
              <a:cs typeface="Times New Roman" panose="02020603050405020304" pitchFamily="18" charset="0"/>
            </a:endParaRPr>
          </a:p>
        </p:txBody>
      </p:sp>
      <p:sp>
        <p:nvSpPr>
          <p:cNvPr id="5" name="テキスト ボックス 4">
            <a:extLst>
              <a:ext uri="{FF2B5EF4-FFF2-40B4-BE49-F238E27FC236}">
                <a16:creationId xmlns:a16="http://schemas.microsoft.com/office/drawing/2014/main" id="{88B2DDF3-0399-4A7F-990D-A890C382CD26}"/>
              </a:ext>
            </a:extLst>
          </p:cNvPr>
          <p:cNvSpPr txBox="1"/>
          <p:nvPr/>
        </p:nvSpPr>
        <p:spPr>
          <a:xfrm>
            <a:off x="0" y="913744"/>
            <a:ext cx="9108504" cy="433324"/>
          </a:xfrm>
          <a:prstGeom prst="rect">
            <a:avLst/>
          </a:prstGeom>
          <a:noFill/>
        </p:spPr>
        <p:txBody>
          <a:bodyPr wrap="square" rtlCol="0">
            <a:spAutoFit/>
          </a:bodyPr>
          <a:lstStyle/>
          <a:p>
            <a:pPr indent="-441325">
              <a:lnSpc>
                <a:spcPts val="3200"/>
              </a:lnSpc>
            </a:pPr>
            <a:r>
              <a:rPr lang="ja-JP" altLang="en-US" b="1" dirty="0">
                <a:solidFill>
                  <a:prstClr val="black"/>
                </a:solidFill>
                <a:latin typeface="BIZ UDPゴシック" panose="020B0400000000000000" pitchFamily="50" charset="-128"/>
                <a:ea typeface="BIZ UDPゴシック" panose="020B0400000000000000" pitchFamily="50" charset="-128"/>
                <a:cs typeface="Meiryo UI" panose="020B0604030504040204" pitchFamily="50" charset="-128"/>
              </a:rPr>
              <a:t>（参考）基準年度比削減率（原単位ベース）での評価を希望する場合</a:t>
            </a:r>
            <a:endParaRPr lang="en-US" altLang="ja-JP" b="1" dirty="0">
              <a:solidFill>
                <a:prstClr val="black"/>
              </a:solidFill>
              <a:latin typeface="BIZ UDPゴシック" panose="020B0400000000000000" pitchFamily="50" charset="-128"/>
              <a:ea typeface="BIZ UDPゴシック" panose="020B0400000000000000" pitchFamily="50" charset="-128"/>
              <a:cs typeface="Meiryo UI" panose="020B0604030504040204" pitchFamily="50" charset="-128"/>
            </a:endParaRPr>
          </a:p>
        </p:txBody>
      </p:sp>
      <p:sp>
        <p:nvSpPr>
          <p:cNvPr id="6" name="テキスト ボックス 5">
            <a:extLst>
              <a:ext uri="{FF2B5EF4-FFF2-40B4-BE49-F238E27FC236}">
                <a16:creationId xmlns:a16="http://schemas.microsoft.com/office/drawing/2014/main" id="{5C67C2CD-B325-44E5-805D-CC24CDC0A44C}"/>
              </a:ext>
            </a:extLst>
          </p:cNvPr>
          <p:cNvSpPr txBox="1"/>
          <p:nvPr/>
        </p:nvSpPr>
        <p:spPr>
          <a:xfrm>
            <a:off x="325465" y="2862169"/>
            <a:ext cx="8565077" cy="3693319"/>
          </a:xfrm>
          <a:prstGeom prst="rect">
            <a:avLst/>
          </a:prstGeom>
          <a:noFill/>
        </p:spPr>
        <p:txBody>
          <a:bodyPr wrap="square" rtlCol="0">
            <a:spAutoFit/>
          </a:bodyPr>
          <a:lstStyle/>
          <a:p>
            <a:r>
              <a:rPr lang="ja-JP" altLang="en-US" b="1" kern="100" dirty="0">
                <a:latin typeface="BIZ UDPゴシック" panose="020B0400000000000000" pitchFamily="50" charset="-128"/>
                <a:ea typeface="BIZ UDPゴシック" panose="020B0400000000000000" pitchFamily="50" charset="-128"/>
                <a:cs typeface="Times New Roman" panose="02020603050405020304" pitchFamily="18" charset="0"/>
              </a:rPr>
              <a:t>計算式</a:t>
            </a:r>
            <a:endParaRPr lang="en-US" altLang="ja-JP" b="1" kern="100" dirty="0">
              <a:latin typeface="BIZ UDPゴシック" panose="020B0400000000000000" pitchFamily="50" charset="-128"/>
              <a:ea typeface="BIZ UDPゴシック" panose="020B0400000000000000" pitchFamily="50" charset="-128"/>
              <a:cs typeface="Times New Roman" panose="02020603050405020304" pitchFamily="18" charset="0"/>
            </a:endParaRPr>
          </a:p>
          <a:p>
            <a:r>
              <a:rPr lang="ja-JP" altLang="en-US" kern="100" dirty="0">
                <a:latin typeface="BIZ UDPゴシック" panose="020B0400000000000000" pitchFamily="50" charset="-128"/>
                <a:ea typeface="BIZ UDPゴシック" panose="020B0400000000000000" pitchFamily="50" charset="-128"/>
                <a:cs typeface="Times New Roman" panose="02020603050405020304" pitchFamily="18" charset="0"/>
              </a:rPr>
              <a:t>基準年度比削減率（原単位ベース）＝（</a:t>
            </a:r>
            <a:r>
              <a:rPr lang="en-US" altLang="ja-JP" kern="100" dirty="0">
                <a:latin typeface="BIZ UDPゴシック" panose="020B0400000000000000" pitchFamily="50" charset="-128"/>
                <a:ea typeface="BIZ UDPゴシック" panose="020B0400000000000000" pitchFamily="50" charset="-128"/>
                <a:cs typeface="Times New Roman" panose="02020603050405020304" pitchFamily="18" charset="0"/>
              </a:rPr>
              <a:t>A-B</a:t>
            </a:r>
            <a:r>
              <a:rPr lang="ja-JP" altLang="en-US" kern="100" dirty="0">
                <a:latin typeface="BIZ UDPゴシック" panose="020B0400000000000000" pitchFamily="50" charset="-128"/>
                <a:ea typeface="BIZ UDPゴシック" panose="020B0400000000000000" pitchFamily="50" charset="-128"/>
                <a:cs typeface="Times New Roman" panose="02020603050405020304" pitchFamily="18" charset="0"/>
              </a:rPr>
              <a:t>）</a:t>
            </a:r>
            <a:r>
              <a:rPr lang="en-US" altLang="ja-JP" kern="100" dirty="0">
                <a:latin typeface="BIZ UDPゴシック" panose="020B0400000000000000" pitchFamily="50" charset="-128"/>
                <a:ea typeface="BIZ UDPゴシック" panose="020B0400000000000000" pitchFamily="50" charset="-128"/>
                <a:cs typeface="Times New Roman" panose="02020603050405020304" pitchFamily="18" charset="0"/>
              </a:rPr>
              <a:t>/A×100</a:t>
            </a:r>
            <a:r>
              <a:rPr lang="ja-JP" altLang="en-US" kern="100" dirty="0">
                <a:latin typeface="BIZ UDPゴシック" panose="020B0400000000000000" pitchFamily="50" charset="-128"/>
                <a:ea typeface="BIZ UDPゴシック" panose="020B0400000000000000" pitchFamily="50" charset="-128"/>
                <a:cs typeface="Times New Roman" panose="02020603050405020304" pitchFamily="18" charset="0"/>
              </a:rPr>
              <a:t>（％）</a:t>
            </a:r>
            <a:endParaRPr lang="en-US" altLang="ja-JP" kern="100" dirty="0">
              <a:latin typeface="BIZ UDPゴシック" panose="020B0400000000000000" pitchFamily="50" charset="-128"/>
              <a:ea typeface="BIZ UDPゴシック" panose="020B0400000000000000" pitchFamily="50" charset="-128"/>
              <a:cs typeface="Times New Roman" panose="02020603050405020304" pitchFamily="18" charset="0"/>
            </a:endParaRPr>
          </a:p>
          <a:p>
            <a:r>
              <a:rPr lang="en-US" altLang="ja-JP" kern="100" dirty="0">
                <a:latin typeface="BIZ UDPゴシック" panose="020B0400000000000000" pitchFamily="50" charset="-128"/>
                <a:ea typeface="BIZ UDPゴシック" panose="020B0400000000000000" pitchFamily="50" charset="-128"/>
                <a:cs typeface="Times New Roman" panose="02020603050405020304" pitchFamily="18" charset="0"/>
              </a:rPr>
              <a:t>A</a:t>
            </a:r>
            <a:r>
              <a:rPr lang="ja-JP" altLang="en-US" kern="100" dirty="0">
                <a:latin typeface="BIZ UDPゴシック" panose="020B0400000000000000" pitchFamily="50" charset="-128"/>
                <a:ea typeface="BIZ UDPゴシック" panose="020B0400000000000000" pitchFamily="50" charset="-128"/>
                <a:cs typeface="Times New Roman" panose="02020603050405020304" pitchFamily="18" charset="0"/>
              </a:rPr>
              <a:t>：基準年度の原単位</a:t>
            </a:r>
            <a:endParaRPr lang="en-US" altLang="ja-JP" kern="100" dirty="0">
              <a:latin typeface="BIZ UDPゴシック" panose="020B0400000000000000" pitchFamily="50" charset="-128"/>
              <a:ea typeface="BIZ UDPゴシック" panose="020B0400000000000000" pitchFamily="50" charset="-128"/>
              <a:cs typeface="Times New Roman" panose="02020603050405020304" pitchFamily="18" charset="0"/>
            </a:endParaRPr>
          </a:p>
          <a:p>
            <a:r>
              <a:rPr lang="en-US" altLang="ja-JP" kern="100" dirty="0">
                <a:latin typeface="BIZ UDPゴシック" panose="020B0400000000000000" pitchFamily="50" charset="-128"/>
                <a:ea typeface="BIZ UDPゴシック" panose="020B0400000000000000" pitchFamily="50" charset="-128"/>
                <a:cs typeface="Times New Roman" panose="02020603050405020304" pitchFamily="18" charset="0"/>
              </a:rPr>
              <a:t>B</a:t>
            </a:r>
            <a:r>
              <a:rPr lang="ja-JP" altLang="en-US" kern="100" dirty="0">
                <a:latin typeface="BIZ UDPゴシック" panose="020B0400000000000000" pitchFamily="50" charset="-128"/>
                <a:ea typeface="BIZ UDPゴシック" panose="020B0400000000000000" pitchFamily="50" charset="-128"/>
                <a:cs typeface="Times New Roman" panose="02020603050405020304" pitchFamily="18" charset="0"/>
              </a:rPr>
              <a:t>：目標年度の原単位</a:t>
            </a:r>
            <a:endParaRPr lang="en-US" altLang="ja-JP" kern="100" dirty="0">
              <a:latin typeface="BIZ UDPゴシック" panose="020B0400000000000000" pitchFamily="50" charset="-128"/>
              <a:ea typeface="BIZ UDPゴシック" panose="020B0400000000000000" pitchFamily="50" charset="-128"/>
              <a:cs typeface="Times New Roman" panose="02020603050405020304" pitchFamily="18" charset="0"/>
            </a:endParaRPr>
          </a:p>
          <a:p>
            <a:endParaRPr lang="en-US" altLang="ja-JP" kern="100" dirty="0">
              <a:latin typeface="BIZ UDPゴシック" panose="020B0400000000000000" pitchFamily="50" charset="-128"/>
              <a:ea typeface="BIZ UDPゴシック" panose="020B0400000000000000" pitchFamily="50" charset="-128"/>
              <a:cs typeface="Times New Roman" panose="02020603050405020304" pitchFamily="18" charset="0"/>
            </a:endParaRPr>
          </a:p>
          <a:p>
            <a:r>
              <a:rPr lang="ja-JP" altLang="en-US" b="1" kern="100" dirty="0">
                <a:latin typeface="BIZ UDPゴシック" panose="020B0400000000000000" pitchFamily="50" charset="-128"/>
                <a:ea typeface="BIZ UDPゴシック" panose="020B0400000000000000" pitchFamily="50" charset="-128"/>
                <a:cs typeface="Times New Roman" panose="02020603050405020304" pitchFamily="18" charset="0"/>
              </a:rPr>
              <a:t>例）「製造品出荷額」を「温室効果ガス排出量と密接な関係を持つ値」にした場合</a:t>
            </a:r>
            <a:endParaRPr lang="en-US" altLang="ja-JP" b="1" kern="100" dirty="0">
              <a:latin typeface="BIZ UDPゴシック" panose="020B0400000000000000" pitchFamily="50" charset="-128"/>
              <a:ea typeface="BIZ UDPゴシック" panose="020B0400000000000000" pitchFamily="50" charset="-128"/>
              <a:cs typeface="Times New Roman" panose="02020603050405020304" pitchFamily="18" charset="0"/>
            </a:endParaRPr>
          </a:p>
          <a:p>
            <a:r>
              <a:rPr lang="ja-JP" altLang="en-US" kern="100" dirty="0">
                <a:latin typeface="BIZ UDPゴシック" panose="020B0400000000000000" pitchFamily="50" charset="-128"/>
                <a:ea typeface="BIZ UDPゴシック" panose="020B0400000000000000" pitchFamily="50" charset="-128"/>
                <a:cs typeface="Times New Roman" panose="02020603050405020304" pitchFamily="18" charset="0"/>
              </a:rPr>
              <a:t>基準年度の排出量　</a:t>
            </a:r>
            <a:r>
              <a:rPr lang="en-US" altLang="ja-JP" kern="100" dirty="0">
                <a:latin typeface="BIZ UDPゴシック" panose="020B0400000000000000" pitchFamily="50" charset="-128"/>
                <a:ea typeface="BIZ UDPゴシック" panose="020B0400000000000000" pitchFamily="50" charset="-128"/>
                <a:cs typeface="Times New Roman" panose="02020603050405020304" pitchFamily="18" charset="0"/>
              </a:rPr>
              <a:t>10,000</a:t>
            </a:r>
            <a:r>
              <a:rPr lang="ja-JP" altLang="en-US" kern="100" dirty="0">
                <a:latin typeface="BIZ UDPゴシック" panose="020B0400000000000000" pitchFamily="50" charset="-128"/>
                <a:ea typeface="BIZ UDPゴシック" panose="020B0400000000000000" pitchFamily="50" charset="-128"/>
                <a:cs typeface="Times New Roman" panose="02020603050405020304" pitchFamily="18" charset="0"/>
              </a:rPr>
              <a:t>ｔ－</a:t>
            </a:r>
            <a:r>
              <a:rPr lang="en-US" altLang="ja-JP" kern="100" dirty="0">
                <a:latin typeface="BIZ UDPゴシック" panose="020B0400000000000000" pitchFamily="50" charset="-128"/>
                <a:ea typeface="BIZ UDPゴシック" panose="020B0400000000000000" pitchFamily="50" charset="-128"/>
                <a:cs typeface="Times New Roman" panose="02020603050405020304" pitchFamily="18" charset="0"/>
              </a:rPr>
              <a:t>CO</a:t>
            </a:r>
            <a:r>
              <a:rPr lang="ja-JP" altLang="en-US" kern="100" dirty="0">
                <a:latin typeface="BIZ UDPゴシック" panose="020B0400000000000000" pitchFamily="50" charset="-128"/>
                <a:ea typeface="BIZ UDPゴシック" panose="020B0400000000000000" pitchFamily="50" charset="-128"/>
                <a:cs typeface="Times New Roman" panose="02020603050405020304" pitchFamily="18" charset="0"/>
              </a:rPr>
              <a:t>₂ 、製造品出荷額　</a:t>
            </a:r>
            <a:r>
              <a:rPr lang="en-US" altLang="ja-JP" kern="100" dirty="0">
                <a:latin typeface="BIZ UDPゴシック" panose="020B0400000000000000" pitchFamily="50" charset="-128"/>
                <a:ea typeface="BIZ UDPゴシック" panose="020B0400000000000000" pitchFamily="50" charset="-128"/>
                <a:cs typeface="Times New Roman" panose="02020603050405020304" pitchFamily="18" charset="0"/>
              </a:rPr>
              <a:t>1,000</a:t>
            </a:r>
            <a:r>
              <a:rPr lang="ja-JP" altLang="en-US" kern="100" dirty="0">
                <a:latin typeface="BIZ UDPゴシック" panose="020B0400000000000000" pitchFamily="50" charset="-128"/>
                <a:ea typeface="BIZ UDPゴシック" panose="020B0400000000000000" pitchFamily="50" charset="-128"/>
                <a:cs typeface="Times New Roman" panose="02020603050405020304" pitchFamily="18" charset="0"/>
              </a:rPr>
              <a:t>百万円</a:t>
            </a:r>
            <a:endParaRPr lang="en-US" altLang="ja-JP" kern="100" dirty="0">
              <a:latin typeface="BIZ UDPゴシック" panose="020B0400000000000000" pitchFamily="50" charset="-128"/>
              <a:ea typeface="BIZ UDPゴシック" panose="020B0400000000000000" pitchFamily="50" charset="-128"/>
              <a:cs typeface="Times New Roman" panose="02020603050405020304" pitchFamily="18" charset="0"/>
            </a:endParaRPr>
          </a:p>
          <a:p>
            <a:r>
              <a:rPr lang="ja-JP" altLang="en-US" kern="100" dirty="0">
                <a:latin typeface="BIZ UDPゴシック" panose="020B0400000000000000" pitchFamily="50" charset="-128"/>
                <a:ea typeface="BIZ UDPゴシック" panose="020B0400000000000000" pitchFamily="50" charset="-128"/>
                <a:cs typeface="Times New Roman" panose="02020603050405020304" pitchFamily="18" charset="0"/>
              </a:rPr>
              <a:t>目標年度の排出量　</a:t>
            </a:r>
            <a:r>
              <a:rPr lang="en-US" altLang="ja-JP" kern="100" dirty="0">
                <a:latin typeface="BIZ UDPゴシック" panose="020B0400000000000000" pitchFamily="50" charset="-128"/>
                <a:ea typeface="BIZ UDPゴシック" panose="020B0400000000000000" pitchFamily="50" charset="-128"/>
                <a:cs typeface="Times New Roman" panose="02020603050405020304" pitchFamily="18" charset="0"/>
              </a:rPr>
              <a:t>20,000</a:t>
            </a:r>
            <a:r>
              <a:rPr lang="ja-JP" altLang="en-US" kern="100" dirty="0">
                <a:latin typeface="BIZ UDPゴシック" panose="020B0400000000000000" pitchFamily="50" charset="-128"/>
                <a:ea typeface="BIZ UDPゴシック" panose="020B0400000000000000" pitchFamily="50" charset="-128"/>
                <a:cs typeface="Times New Roman" panose="02020603050405020304" pitchFamily="18" charset="0"/>
              </a:rPr>
              <a:t>ｔ－</a:t>
            </a:r>
            <a:r>
              <a:rPr lang="en-US" altLang="ja-JP" kern="100" dirty="0">
                <a:latin typeface="BIZ UDPゴシック" panose="020B0400000000000000" pitchFamily="50" charset="-128"/>
                <a:ea typeface="BIZ UDPゴシック" panose="020B0400000000000000" pitchFamily="50" charset="-128"/>
                <a:cs typeface="Times New Roman" panose="02020603050405020304" pitchFamily="18" charset="0"/>
              </a:rPr>
              <a:t>CO</a:t>
            </a:r>
            <a:r>
              <a:rPr lang="ja-JP" altLang="en-US" kern="100" dirty="0">
                <a:latin typeface="BIZ UDPゴシック" panose="020B0400000000000000" pitchFamily="50" charset="-128"/>
                <a:ea typeface="BIZ UDPゴシック" panose="020B0400000000000000" pitchFamily="50" charset="-128"/>
                <a:cs typeface="Times New Roman" panose="02020603050405020304" pitchFamily="18" charset="0"/>
              </a:rPr>
              <a:t>₂ 、製造品出荷額　</a:t>
            </a:r>
            <a:r>
              <a:rPr lang="en-US" altLang="ja-JP" kern="100" dirty="0">
                <a:latin typeface="BIZ UDPゴシック" panose="020B0400000000000000" pitchFamily="50" charset="-128"/>
                <a:ea typeface="BIZ UDPゴシック" panose="020B0400000000000000" pitchFamily="50" charset="-128"/>
                <a:cs typeface="Times New Roman" panose="02020603050405020304" pitchFamily="18" charset="0"/>
              </a:rPr>
              <a:t>2,500</a:t>
            </a:r>
            <a:r>
              <a:rPr lang="ja-JP" altLang="en-US" kern="100" dirty="0">
                <a:latin typeface="BIZ UDPゴシック" panose="020B0400000000000000" pitchFamily="50" charset="-128"/>
                <a:ea typeface="BIZ UDPゴシック" panose="020B0400000000000000" pitchFamily="50" charset="-128"/>
                <a:cs typeface="Times New Roman" panose="02020603050405020304" pitchFamily="18" charset="0"/>
              </a:rPr>
              <a:t>百万円</a:t>
            </a:r>
            <a:endParaRPr lang="en-US" altLang="ja-JP" kern="100" dirty="0">
              <a:latin typeface="BIZ UDPゴシック" panose="020B0400000000000000" pitchFamily="50" charset="-128"/>
              <a:ea typeface="BIZ UDPゴシック" panose="020B0400000000000000" pitchFamily="50" charset="-128"/>
              <a:cs typeface="Times New Roman" panose="02020603050405020304" pitchFamily="18" charset="0"/>
            </a:endParaRPr>
          </a:p>
          <a:p>
            <a:endParaRPr lang="en-US" altLang="ja-JP" kern="100" dirty="0">
              <a:latin typeface="BIZ UDPゴシック" panose="020B0400000000000000" pitchFamily="50" charset="-128"/>
              <a:ea typeface="BIZ UDPゴシック" panose="020B0400000000000000" pitchFamily="50" charset="-128"/>
              <a:cs typeface="Times New Roman" panose="02020603050405020304" pitchFamily="18" charset="0"/>
            </a:endParaRPr>
          </a:p>
          <a:p>
            <a:r>
              <a:rPr lang="ja-JP" altLang="en-US" kern="100" dirty="0">
                <a:latin typeface="BIZ UDPゴシック" panose="020B0400000000000000" pitchFamily="50" charset="-128"/>
                <a:ea typeface="BIZ UDPゴシック" panose="020B0400000000000000" pitchFamily="50" charset="-128"/>
                <a:cs typeface="Times New Roman" panose="02020603050405020304" pitchFamily="18" charset="0"/>
              </a:rPr>
              <a:t>Ａ：</a:t>
            </a:r>
            <a:r>
              <a:rPr lang="en-US" altLang="ja-JP" kern="100" dirty="0">
                <a:latin typeface="BIZ UDPゴシック" panose="020B0400000000000000" pitchFamily="50" charset="-128"/>
                <a:ea typeface="BIZ UDPゴシック" panose="020B0400000000000000" pitchFamily="50" charset="-128"/>
                <a:cs typeface="Times New Roman" panose="02020603050405020304" pitchFamily="18" charset="0"/>
              </a:rPr>
              <a:t>10,000</a:t>
            </a:r>
            <a:r>
              <a:rPr lang="ja-JP" altLang="en-US" kern="100" dirty="0" err="1">
                <a:latin typeface="BIZ UDPゴシック" panose="020B0400000000000000" pitchFamily="50" charset="-128"/>
                <a:ea typeface="BIZ UDPゴシック" panose="020B0400000000000000" pitchFamily="50" charset="-128"/>
                <a:cs typeface="Times New Roman" panose="02020603050405020304" pitchFamily="18" charset="0"/>
              </a:rPr>
              <a:t>ｔ</a:t>
            </a:r>
            <a:r>
              <a:rPr lang="en-US" altLang="ja-JP" kern="100" dirty="0">
                <a:latin typeface="BIZ UDPゴシック" panose="020B0400000000000000" pitchFamily="50" charset="-128"/>
                <a:ea typeface="BIZ UDPゴシック" panose="020B0400000000000000" pitchFamily="50" charset="-128"/>
                <a:cs typeface="Times New Roman" panose="02020603050405020304" pitchFamily="18" charset="0"/>
              </a:rPr>
              <a:t>-CO</a:t>
            </a:r>
            <a:r>
              <a:rPr lang="ja-JP" altLang="en-US" kern="100" dirty="0">
                <a:latin typeface="BIZ UDPゴシック" panose="020B0400000000000000" pitchFamily="50" charset="-128"/>
                <a:ea typeface="BIZ UDPゴシック" panose="020B0400000000000000" pitchFamily="50" charset="-128"/>
                <a:cs typeface="Times New Roman" panose="02020603050405020304" pitchFamily="18" charset="0"/>
              </a:rPr>
              <a:t>₂</a:t>
            </a:r>
            <a:r>
              <a:rPr lang="en-US" altLang="ja-JP" kern="100" dirty="0">
                <a:latin typeface="BIZ UDPゴシック" panose="020B0400000000000000" pitchFamily="50" charset="-128"/>
                <a:ea typeface="BIZ UDPゴシック" panose="020B0400000000000000" pitchFamily="50" charset="-128"/>
                <a:cs typeface="Times New Roman" panose="02020603050405020304" pitchFamily="18" charset="0"/>
              </a:rPr>
              <a:t>/1,000</a:t>
            </a:r>
            <a:r>
              <a:rPr lang="ja-JP" altLang="en-US" kern="100" dirty="0">
                <a:latin typeface="BIZ UDPゴシック" panose="020B0400000000000000" pitchFamily="50" charset="-128"/>
                <a:ea typeface="BIZ UDPゴシック" panose="020B0400000000000000" pitchFamily="50" charset="-128"/>
                <a:cs typeface="Times New Roman" panose="02020603050405020304" pitchFamily="18" charset="0"/>
              </a:rPr>
              <a:t>百万円＝</a:t>
            </a:r>
            <a:r>
              <a:rPr lang="en-US" altLang="ja-JP" kern="100" dirty="0">
                <a:latin typeface="BIZ UDPゴシック" panose="020B0400000000000000" pitchFamily="50" charset="-128"/>
                <a:ea typeface="BIZ UDPゴシック" panose="020B0400000000000000" pitchFamily="50" charset="-128"/>
                <a:cs typeface="Times New Roman" panose="02020603050405020304" pitchFamily="18" charset="0"/>
              </a:rPr>
              <a:t>10</a:t>
            </a:r>
            <a:r>
              <a:rPr lang="ja-JP" altLang="en-US" kern="100" dirty="0">
                <a:latin typeface="BIZ UDPゴシック" panose="020B0400000000000000" pitchFamily="50" charset="-128"/>
                <a:ea typeface="BIZ UDPゴシック" panose="020B0400000000000000" pitchFamily="50" charset="-128"/>
                <a:cs typeface="Times New Roman" panose="02020603050405020304" pitchFamily="18" charset="0"/>
              </a:rPr>
              <a:t>ｔ－</a:t>
            </a:r>
            <a:r>
              <a:rPr lang="en-US" altLang="ja-JP" kern="100" dirty="0">
                <a:latin typeface="BIZ UDPゴシック" panose="020B0400000000000000" pitchFamily="50" charset="-128"/>
                <a:ea typeface="BIZ UDPゴシック" panose="020B0400000000000000" pitchFamily="50" charset="-128"/>
                <a:cs typeface="Times New Roman" panose="02020603050405020304" pitchFamily="18" charset="0"/>
              </a:rPr>
              <a:t>CO</a:t>
            </a:r>
            <a:r>
              <a:rPr lang="ja-JP" altLang="en-US" kern="100" dirty="0">
                <a:latin typeface="BIZ UDPゴシック" panose="020B0400000000000000" pitchFamily="50" charset="-128"/>
                <a:ea typeface="BIZ UDPゴシック" panose="020B0400000000000000" pitchFamily="50" charset="-128"/>
                <a:cs typeface="Times New Roman" panose="02020603050405020304" pitchFamily="18" charset="0"/>
              </a:rPr>
              <a:t>₂</a:t>
            </a:r>
            <a:r>
              <a:rPr lang="en-US" altLang="ja-JP" kern="100" dirty="0">
                <a:latin typeface="BIZ UDPゴシック" panose="020B0400000000000000" pitchFamily="50" charset="-128"/>
                <a:ea typeface="BIZ UDPゴシック" panose="020B0400000000000000" pitchFamily="50" charset="-128"/>
                <a:cs typeface="Times New Roman" panose="02020603050405020304" pitchFamily="18" charset="0"/>
              </a:rPr>
              <a:t>/</a:t>
            </a:r>
            <a:r>
              <a:rPr lang="ja-JP" altLang="en-US" kern="100" dirty="0">
                <a:latin typeface="BIZ UDPゴシック" panose="020B0400000000000000" pitchFamily="50" charset="-128"/>
                <a:ea typeface="BIZ UDPゴシック" panose="020B0400000000000000" pitchFamily="50" charset="-128"/>
                <a:cs typeface="Times New Roman" panose="02020603050405020304" pitchFamily="18" charset="0"/>
              </a:rPr>
              <a:t>百万円</a:t>
            </a:r>
            <a:endParaRPr lang="en-US" altLang="ja-JP" kern="100" dirty="0">
              <a:latin typeface="BIZ UDPゴシック" panose="020B0400000000000000" pitchFamily="50" charset="-128"/>
              <a:ea typeface="BIZ UDPゴシック" panose="020B0400000000000000" pitchFamily="50" charset="-128"/>
              <a:cs typeface="Times New Roman" panose="02020603050405020304" pitchFamily="18" charset="0"/>
            </a:endParaRPr>
          </a:p>
          <a:p>
            <a:r>
              <a:rPr lang="ja-JP" altLang="en-US" kern="100" dirty="0">
                <a:latin typeface="BIZ UDPゴシック" panose="020B0400000000000000" pitchFamily="50" charset="-128"/>
                <a:ea typeface="BIZ UDPゴシック" panose="020B0400000000000000" pitchFamily="50" charset="-128"/>
                <a:cs typeface="Times New Roman" panose="02020603050405020304" pitchFamily="18" charset="0"/>
              </a:rPr>
              <a:t>Ｂ</a:t>
            </a:r>
            <a:r>
              <a:rPr lang="ja-JP" altLang="en-US" kern="100" dirty="0">
                <a:latin typeface="BIZ UDPゴシック" panose="020B0400000000000000" pitchFamily="50" charset="-128"/>
                <a:ea typeface="BIZ UDPゴシック" panose="020B0400000000000000" pitchFamily="50" charset="-128"/>
                <a:cs typeface="Times New Roman" panose="02020603050405020304" pitchFamily="18" charset="0"/>
                <a:sym typeface="Wingdings" panose="05000000000000000000" pitchFamily="2" charset="2"/>
              </a:rPr>
              <a:t>：</a:t>
            </a:r>
            <a:r>
              <a:rPr lang="en-US" altLang="ja-JP" kern="100" dirty="0">
                <a:latin typeface="BIZ UDPゴシック" panose="020B0400000000000000" pitchFamily="50" charset="-128"/>
                <a:ea typeface="BIZ UDPゴシック" panose="020B0400000000000000" pitchFamily="50" charset="-128"/>
                <a:cs typeface="Times New Roman" panose="02020603050405020304" pitchFamily="18" charset="0"/>
                <a:sym typeface="Wingdings" panose="05000000000000000000" pitchFamily="2" charset="2"/>
              </a:rPr>
              <a:t>20,000</a:t>
            </a:r>
            <a:r>
              <a:rPr lang="ja-JP" altLang="en-US" kern="100" dirty="0" err="1">
                <a:latin typeface="BIZ UDPゴシック" panose="020B0400000000000000" pitchFamily="50" charset="-128"/>
                <a:ea typeface="BIZ UDPゴシック" panose="020B0400000000000000" pitchFamily="50" charset="-128"/>
                <a:cs typeface="Times New Roman" panose="02020603050405020304" pitchFamily="18" charset="0"/>
                <a:sym typeface="Wingdings" panose="05000000000000000000" pitchFamily="2" charset="2"/>
              </a:rPr>
              <a:t>ｔ</a:t>
            </a:r>
            <a:r>
              <a:rPr lang="en-US" altLang="ja-JP" kern="100" dirty="0">
                <a:latin typeface="BIZ UDPゴシック" panose="020B0400000000000000" pitchFamily="50" charset="-128"/>
                <a:ea typeface="BIZ UDPゴシック" panose="020B0400000000000000" pitchFamily="50" charset="-128"/>
                <a:cs typeface="Times New Roman" panose="02020603050405020304" pitchFamily="18" charset="0"/>
                <a:sym typeface="Wingdings" panose="05000000000000000000" pitchFamily="2" charset="2"/>
              </a:rPr>
              <a:t>-CO</a:t>
            </a:r>
            <a:r>
              <a:rPr lang="ja-JP" altLang="en-US" kern="100" dirty="0">
                <a:latin typeface="BIZ UDPゴシック" panose="020B0400000000000000" pitchFamily="50" charset="-128"/>
                <a:ea typeface="BIZ UDPゴシック" panose="020B0400000000000000" pitchFamily="50" charset="-128"/>
                <a:cs typeface="Times New Roman" panose="02020603050405020304" pitchFamily="18" charset="0"/>
                <a:sym typeface="Wingdings" panose="05000000000000000000" pitchFamily="2" charset="2"/>
              </a:rPr>
              <a:t>₂</a:t>
            </a:r>
            <a:r>
              <a:rPr lang="en-US" altLang="ja-JP" kern="100" dirty="0">
                <a:latin typeface="BIZ UDPゴシック" panose="020B0400000000000000" pitchFamily="50" charset="-128"/>
                <a:ea typeface="BIZ UDPゴシック" panose="020B0400000000000000" pitchFamily="50" charset="-128"/>
                <a:cs typeface="Times New Roman" panose="02020603050405020304" pitchFamily="18" charset="0"/>
                <a:sym typeface="Wingdings" panose="05000000000000000000" pitchFamily="2" charset="2"/>
              </a:rPr>
              <a:t>/2,500</a:t>
            </a:r>
            <a:r>
              <a:rPr lang="ja-JP" altLang="en-US" kern="100" dirty="0">
                <a:latin typeface="BIZ UDPゴシック" panose="020B0400000000000000" pitchFamily="50" charset="-128"/>
                <a:ea typeface="BIZ UDPゴシック" panose="020B0400000000000000" pitchFamily="50" charset="-128"/>
                <a:cs typeface="Times New Roman" panose="02020603050405020304" pitchFamily="18" charset="0"/>
                <a:sym typeface="Wingdings" panose="05000000000000000000" pitchFamily="2" charset="2"/>
              </a:rPr>
              <a:t>百万円＝</a:t>
            </a:r>
            <a:r>
              <a:rPr lang="en-US" altLang="ja-JP" kern="100" dirty="0">
                <a:latin typeface="BIZ UDPゴシック" panose="020B0400000000000000" pitchFamily="50" charset="-128"/>
                <a:ea typeface="BIZ UDPゴシック" panose="020B0400000000000000" pitchFamily="50" charset="-128"/>
                <a:cs typeface="Times New Roman" panose="02020603050405020304" pitchFamily="18" charset="0"/>
                <a:sym typeface="Wingdings" panose="05000000000000000000" pitchFamily="2" charset="2"/>
              </a:rPr>
              <a:t>8</a:t>
            </a:r>
            <a:r>
              <a:rPr lang="ja-JP" altLang="en-US" kern="100" dirty="0">
                <a:latin typeface="BIZ UDPゴシック" panose="020B0400000000000000" pitchFamily="50" charset="-128"/>
                <a:ea typeface="BIZ UDPゴシック" panose="020B0400000000000000" pitchFamily="50" charset="-128"/>
                <a:cs typeface="Times New Roman" panose="02020603050405020304" pitchFamily="18" charset="0"/>
              </a:rPr>
              <a:t>ｔ－</a:t>
            </a:r>
            <a:r>
              <a:rPr lang="en-US" altLang="ja-JP" kern="100" dirty="0">
                <a:latin typeface="BIZ UDPゴシック" panose="020B0400000000000000" pitchFamily="50" charset="-128"/>
                <a:ea typeface="BIZ UDPゴシック" panose="020B0400000000000000" pitchFamily="50" charset="-128"/>
                <a:cs typeface="Times New Roman" panose="02020603050405020304" pitchFamily="18" charset="0"/>
              </a:rPr>
              <a:t>CO</a:t>
            </a:r>
            <a:r>
              <a:rPr lang="ja-JP" altLang="en-US" kern="100" dirty="0">
                <a:latin typeface="BIZ UDPゴシック" panose="020B0400000000000000" pitchFamily="50" charset="-128"/>
                <a:ea typeface="BIZ UDPゴシック" panose="020B0400000000000000" pitchFamily="50" charset="-128"/>
                <a:cs typeface="Times New Roman" panose="02020603050405020304" pitchFamily="18" charset="0"/>
              </a:rPr>
              <a:t>₂</a:t>
            </a:r>
            <a:r>
              <a:rPr lang="en-US" altLang="ja-JP" kern="100" dirty="0">
                <a:latin typeface="BIZ UDPゴシック" panose="020B0400000000000000" pitchFamily="50" charset="-128"/>
                <a:ea typeface="BIZ UDPゴシック" panose="020B0400000000000000" pitchFamily="50" charset="-128"/>
                <a:cs typeface="Times New Roman" panose="02020603050405020304" pitchFamily="18" charset="0"/>
              </a:rPr>
              <a:t>/</a:t>
            </a:r>
            <a:r>
              <a:rPr lang="ja-JP" altLang="en-US" kern="100" dirty="0">
                <a:latin typeface="BIZ UDPゴシック" panose="020B0400000000000000" pitchFamily="50" charset="-128"/>
                <a:ea typeface="BIZ UDPゴシック" panose="020B0400000000000000" pitchFamily="50" charset="-128"/>
                <a:cs typeface="Times New Roman" panose="02020603050405020304" pitchFamily="18" charset="0"/>
              </a:rPr>
              <a:t>百万円</a:t>
            </a:r>
            <a:r>
              <a:rPr lang="ja-JP" altLang="en-US" kern="100" dirty="0">
                <a:latin typeface="BIZ UDPゴシック" panose="020B0400000000000000" pitchFamily="50" charset="-128"/>
                <a:ea typeface="BIZ UDPゴシック" panose="020B0400000000000000" pitchFamily="50" charset="-128"/>
                <a:cs typeface="Times New Roman" panose="02020603050405020304" pitchFamily="18" charset="0"/>
                <a:sym typeface="Wingdings" panose="05000000000000000000" pitchFamily="2" charset="2"/>
              </a:rPr>
              <a:t>　</a:t>
            </a:r>
            <a:endParaRPr lang="en-US" altLang="ja-JP" kern="100" dirty="0">
              <a:latin typeface="BIZ UDPゴシック" panose="020B0400000000000000" pitchFamily="50" charset="-128"/>
              <a:ea typeface="BIZ UDPゴシック" panose="020B0400000000000000" pitchFamily="50" charset="-128"/>
              <a:cs typeface="Times New Roman" panose="02020603050405020304" pitchFamily="18" charset="0"/>
              <a:sym typeface="Wingdings" panose="05000000000000000000" pitchFamily="2" charset="2"/>
            </a:endParaRPr>
          </a:p>
          <a:p>
            <a:endParaRPr lang="en-US" altLang="ja-JP" kern="100" dirty="0">
              <a:latin typeface="BIZ UDPゴシック" panose="020B0400000000000000" pitchFamily="50" charset="-128"/>
              <a:ea typeface="BIZ UDPゴシック" panose="020B0400000000000000" pitchFamily="50" charset="-128"/>
              <a:cs typeface="Times New Roman" panose="02020603050405020304" pitchFamily="18" charset="0"/>
              <a:sym typeface="Wingdings" panose="05000000000000000000" pitchFamily="2" charset="2"/>
            </a:endParaRPr>
          </a:p>
          <a:p>
            <a:r>
              <a:rPr lang="ja-JP" altLang="en-US" kern="100" dirty="0">
                <a:latin typeface="BIZ UDPゴシック" panose="020B0400000000000000" pitchFamily="50" charset="-128"/>
                <a:ea typeface="BIZ UDPゴシック" panose="020B0400000000000000" pitchFamily="50" charset="-128"/>
                <a:cs typeface="Times New Roman" panose="02020603050405020304" pitchFamily="18" charset="0"/>
                <a:sym typeface="Wingdings" panose="05000000000000000000" pitchFamily="2" charset="2"/>
              </a:rPr>
              <a:t>（</a:t>
            </a:r>
            <a:r>
              <a:rPr lang="en-US" altLang="ja-JP" kern="100" dirty="0">
                <a:latin typeface="BIZ UDPゴシック" panose="020B0400000000000000" pitchFamily="50" charset="-128"/>
                <a:ea typeface="BIZ UDPゴシック" panose="020B0400000000000000" pitchFamily="50" charset="-128"/>
                <a:cs typeface="Times New Roman" panose="02020603050405020304" pitchFamily="18" charset="0"/>
                <a:sym typeface="Wingdings" panose="05000000000000000000" pitchFamily="2" charset="2"/>
              </a:rPr>
              <a:t>10-8</a:t>
            </a:r>
            <a:r>
              <a:rPr lang="ja-JP" altLang="en-US" kern="100" dirty="0">
                <a:latin typeface="BIZ UDPゴシック" panose="020B0400000000000000" pitchFamily="50" charset="-128"/>
                <a:ea typeface="BIZ UDPゴシック" panose="020B0400000000000000" pitchFamily="50" charset="-128"/>
                <a:cs typeface="Times New Roman" panose="02020603050405020304" pitchFamily="18" charset="0"/>
                <a:sym typeface="Wingdings" panose="05000000000000000000" pitchFamily="2" charset="2"/>
              </a:rPr>
              <a:t>）</a:t>
            </a:r>
            <a:r>
              <a:rPr lang="en-US" altLang="ja-JP" kern="100" dirty="0">
                <a:latin typeface="BIZ UDPゴシック" panose="020B0400000000000000" pitchFamily="50" charset="-128"/>
                <a:ea typeface="BIZ UDPゴシック" panose="020B0400000000000000" pitchFamily="50" charset="-128"/>
                <a:cs typeface="Times New Roman" panose="02020603050405020304" pitchFamily="18" charset="0"/>
                <a:sym typeface="Wingdings" panose="05000000000000000000" pitchFamily="2" charset="2"/>
              </a:rPr>
              <a:t>/10×100</a:t>
            </a:r>
            <a:r>
              <a:rPr lang="ja-JP" altLang="en-US" kern="100" dirty="0">
                <a:latin typeface="BIZ UDPゴシック" panose="020B0400000000000000" pitchFamily="50" charset="-128"/>
                <a:ea typeface="BIZ UDPゴシック" panose="020B0400000000000000" pitchFamily="50" charset="-128"/>
                <a:cs typeface="Times New Roman" panose="02020603050405020304" pitchFamily="18" charset="0"/>
                <a:sym typeface="Wingdings" panose="05000000000000000000" pitchFamily="2" charset="2"/>
              </a:rPr>
              <a:t>（％）　＝　　</a:t>
            </a:r>
            <a:r>
              <a:rPr lang="ja-JP" altLang="en-US" b="1" kern="100" dirty="0">
                <a:latin typeface="BIZ UDPゴシック" panose="020B0400000000000000" pitchFamily="50" charset="-128"/>
                <a:ea typeface="BIZ UDPゴシック" panose="020B0400000000000000" pitchFamily="50" charset="-128"/>
                <a:cs typeface="Times New Roman" panose="02020603050405020304" pitchFamily="18" charset="0"/>
                <a:sym typeface="Wingdings" panose="05000000000000000000" pitchFamily="2" charset="2"/>
              </a:rPr>
              <a:t>基準年度比削減率（原単位ベース）</a:t>
            </a:r>
            <a:r>
              <a:rPr lang="en-US" altLang="ja-JP" b="1" kern="100" dirty="0">
                <a:latin typeface="BIZ UDPゴシック" panose="020B0400000000000000" pitchFamily="50" charset="-128"/>
                <a:ea typeface="BIZ UDPゴシック" panose="020B0400000000000000" pitchFamily="50" charset="-128"/>
                <a:cs typeface="Times New Roman" panose="02020603050405020304" pitchFamily="18" charset="0"/>
                <a:sym typeface="Wingdings" panose="05000000000000000000" pitchFamily="2" charset="2"/>
              </a:rPr>
              <a:t>20</a:t>
            </a:r>
            <a:r>
              <a:rPr lang="ja-JP" altLang="en-US" b="1" kern="100" dirty="0">
                <a:latin typeface="BIZ UDPゴシック" panose="020B0400000000000000" pitchFamily="50" charset="-128"/>
                <a:ea typeface="BIZ UDPゴシック" panose="020B0400000000000000" pitchFamily="50" charset="-128"/>
                <a:cs typeface="Times New Roman" panose="02020603050405020304" pitchFamily="18" charset="0"/>
                <a:sym typeface="Wingdings" panose="05000000000000000000" pitchFamily="2" charset="2"/>
              </a:rPr>
              <a:t>％</a:t>
            </a:r>
            <a:endParaRPr lang="en-US" altLang="ja-JP" b="1" dirty="0">
              <a:latin typeface="BIZ UDPゴシック" panose="020B0400000000000000" pitchFamily="50" charset="-128"/>
              <a:ea typeface="BIZ UDPゴシック" panose="020B0400000000000000" pitchFamily="50" charset="-128"/>
            </a:endParaRPr>
          </a:p>
        </p:txBody>
      </p:sp>
      <p:sp>
        <p:nvSpPr>
          <p:cNvPr id="7" name="正方形/長方形 6">
            <a:extLst>
              <a:ext uri="{FF2B5EF4-FFF2-40B4-BE49-F238E27FC236}">
                <a16:creationId xmlns:a16="http://schemas.microsoft.com/office/drawing/2014/main" id="{3AEDA8E3-7CA4-4A35-8E8D-1D4A5F245849}"/>
              </a:ext>
            </a:extLst>
          </p:cNvPr>
          <p:cNvSpPr/>
          <p:nvPr/>
        </p:nvSpPr>
        <p:spPr>
          <a:xfrm>
            <a:off x="179512" y="2775704"/>
            <a:ext cx="8856984" cy="3866251"/>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BIZ UDPゴシック" panose="020B0400000000000000" pitchFamily="50" charset="-128"/>
              <a:ea typeface="BIZ UDPゴシック" panose="020B0400000000000000" pitchFamily="50" charset="-128"/>
            </a:endParaRPr>
          </a:p>
        </p:txBody>
      </p:sp>
      <p:sp>
        <p:nvSpPr>
          <p:cNvPr id="10" name="テキスト ボックス 9">
            <a:extLst>
              <a:ext uri="{FF2B5EF4-FFF2-40B4-BE49-F238E27FC236}">
                <a16:creationId xmlns:a16="http://schemas.microsoft.com/office/drawing/2014/main" id="{575F40C1-5A85-EECC-6477-57B188ABEBEE}"/>
              </a:ext>
            </a:extLst>
          </p:cNvPr>
          <p:cNvSpPr txBox="1"/>
          <p:nvPr/>
        </p:nvSpPr>
        <p:spPr>
          <a:xfrm>
            <a:off x="0" y="0"/>
            <a:ext cx="8604448" cy="344128"/>
          </a:xfrm>
          <a:prstGeom prst="rect">
            <a:avLst/>
          </a:prstGeom>
          <a:noFill/>
        </p:spPr>
        <p:txBody>
          <a:bodyPr wrap="square" tIns="36000" bIns="0" rtlCol="0">
            <a:spAutoFit/>
          </a:bodyPr>
          <a:lstStyle/>
          <a:p>
            <a:pPr>
              <a:lnSpc>
                <a:spcPts val="2400"/>
              </a:lnSpc>
            </a:pPr>
            <a:r>
              <a:rPr lang="ja-JP" altLang="en-US" sz="20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５　対策計画書の作成要領</a:t>
            </a:r>
          </a:p>
        </p:txBody>
      </p:sp>
      <p:sp>
        <p:nvSpPr>
          <p:cNvPr id="8" name="Rectangle 2">
            <a:extLst>
              <a:ext uri="{FF2B5EF4-FFF2-40B4-BE49-F238E27FC236}">
                <a16:creationId xmlns:a16="http://schemas.microsoft.com/office/drawing/2014/main" id="{DCCDC910-6BE8-29FD-6B80-7B989252E76B}"/>
              </a:ext>
            </a:extLst>
          </p:cNvPr>
          <p:cNvSpPr>
            <a:spLocks noChangeArrowheads="1"/>
          </p:cNvSpPr>
          <p:nvPr/>
        </p:nvSpPr>
        <p:spPr bwMode="auto">
          <a:xfrm>
            <a:off x="-12940" y="404664"/>
            <a:ext cx="9051756"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spAutoFit/>
          </a:bodyPr>
          <a:lstStyle>
            <a:lvl1pPr indent="127000"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ts val="600"/>
              </a:spcAft>
              <a:buClrTx/>
              <a:buSzTx/>
              <a:buFontTx/>
              <a:buNone/>
              <a:tabLst/>
            </a:pPr>
            <a:r>
              <a:rPr kumimoji="0" lang="ja-JP" altLang="ja-JP" sz="2000" b="1" i="0" u="none" strike="noStrike" cap="none" normalizeH="0" baseline="0" dirty="0">
                <a:ln>
                  <a:noFill/>
                </a:ln>
                <a:solidFill>
                  <a:srgbClr val="0D0D0D"/>
                </a:solidFill>
                <a:effectLst/>
                <a:latin typeface="Meiryo UI" panose="020B0604030504040204" pitchFamily="50" charset="-128"/>
                <a:ea typeface="Meiryo UI" panose="020B0604030504040204" pitchFamily="50" charset="-128"/>
                <a:cs typeface="Times New Roman" panose="02020603050405020304" pitchFamily="18" charset="0"/>
              </a:rPr>
              <a:t> </a:t>
            </a:r>
            <a:r>
              <a:rPr kumimoji="0" lang="en-US" altLang="ja-JP" sz="2000" b="1" i="0" u="none" strike="noStrike" cap="none" normalizeH="0" baseline="0" dirty="0">
                <a:ln>
                  <a:noFill/>
                </a:ln>
                <a:solidFill>
                  <a:srgbClr val="0D0D0D"/>
                </a:solidFill>
                <a:effectLst/>
                <a:latin typeface="Meiryo UI" panose="020B0604030504040204" pitchFamily="50" charset="-128"/>
                <a:ea typeface="Meiryo UI" panose="020B0604030504040204" pitchFamily="50" charset="-128"/>
                <a:cs typeface="Times New Roman" panose="02020603050405020304" pitchFamily="18" charset="0"/>
              </a:rPr>
              <a:t>(</a:t>
            </a:r>
            <a:r>
              <a:rPr kumimoji="0" lang="en-US" altLang="ja-JP" sz="2000" b="1" dirty="0">
                <a:solidFill>
                  <a:srgbClr val="0D0D0D"/>
                </a:solidFill>
                <a:latin typeface="Meiryo UI" panose="020B0604030504040204" pitchFamily="50" charset="-128"/>
                <a:ea typeface="Meiryo UI" panose="020B0604030504040204" pitchFamily="50" charset="-128"/>
                <a:cs typeface="Times New Roman" panose="02020603050405020304" pitchFamily="18" charset="0"/>
              </a:rPr>
              <a:t>4</a:t>
            </a:r>
            <a:r>
              <a:rPr kumimoji="0" lang="en-US" altLang="ja-JP" sz="2000" b="1" i="0" u="none" strike="noStrike" cap="none" normalizeH="0" baseline="0" dirty="0">
                <a:ln>
                  <a:noFill/>
                </a:ln>
                <a:solidFill>
                  <a:srgbClr val="0D0D0D"/>
                </a:solidFill>
                <a:effectLst/>
                <a:latin typeface="Meiryo UI" panose="020B0604030504040204" pitchFamily="50" charset="-128"/>
                <a:ea typeface="Meiryo UI" panose="020B0604030504040204" pitchFamily="50" charset="-128"/>
                <a:cs typeface="Times New Roman" panose="02020603050405020304" pitchFamily="18" charset="0"/>
              </a:rPr>
              <a:t>)</a:t>
            </a:r>
            <a:r>
              <a:rPr kumimoji="0" lang="ja-JP" altLang="en-US" sz="2000" b="1" i="0" u="none" strike="noStrike" cap="none" normalizeH="0" baseline="0" dirty="0">
                <a:ln>
                  <a:noFill/>
                </a:ln>
                <a:solidFill>
                  <a:srgbClr val="0D0D0D"/>
                </a:solidFill>
                <a:effectLst/>
                <a:latin typeface="Meiryo UI" panose="020B0604030504040204" pitchFamily="50" charset="-128"/>
                <a:ea typeface="Meiryo UI" panose="020B0604030504040204" pitchFamily="50" charset="-128"/>
                <a:cs typeface="Times New Roman" panose="02020603050405020304" pitchFamily="18" charset="0"/>
              </a:rPr>
              <a:t>対策</a:t>
            </a:r>
            <a:r>
              <a:rPr kumimoji="0" lang="ja-JP" altLang="en-US" sz="2000" b="1" dirty="0">
                <a:solidFill>
                  <a:srgbClr val="0D0D0D"/>
                </a:solidFill>
                <a:latin typeface="Meiryo UI" panose="020B0604030504040204" pitchFamily="50" charset="-128"/>
                <a:ea typeface="Meiryo UI" panose="020B0604030504040204" pitchFamily="50" charset="-128"/>
                <a:cs typeface="Times New Roman" panose="02020603050405020304" pitchFamily="18" charset="0"/>
              </a:rPr>
              <a:t>計画書シート</a:t>
            </a:r>
            <a:r>
              <a:rPr kumimoji="0" lang="en-US" altLang="ja-JP" sz="2000" b="1" dirty="0">
                <a:solidFill>
                  <a:srgbClr val="0D0D0D"/>
                </a:solidFill>
                <a:latin typeface="Meiryo UI" panose="020B0604030504040204" pitchFamily="50" charset="-128"/>
                <a:ea typeface="Meiryo UI" panose="020B0604030504040204" pitchFamily="50" charset="-128"/>
                <a:cs typeface="Times New Roman" panose="02020603050405020304" pitchFamily="18" charset="0"/>
              </a:rPr>
              <a:t>3</a:t>
            </a:r>
            <a:r>
              <a:rPr kumimoji="0" lang="ja-JP" altLang="en-US" sz="2000" b="1" dirty="0">
                <a:solidFill>
                  <a:srgbClr val="0D0D0D"/>
                </a:solidFill>
                <a:latin typeface="Meiryo UI" panose="020B0604030504040204" pitchFamily="50" charset="-128"/>
                <a:ea typeface="Meiryo UI" panose="020B0604030504040204" pitchFamily="50" charset="-128"/>
                <a:cs typeface="Times New Roman" panose="02020603050405020304" pitchFamily="18" charset="0"/>
              </a:rPr>
              <a:t>「対策まとめ」</a:t>
            </a:r>
            <a:r>
              <a:rPr kumimoji="0" lang="en-US" altLang="ja-JP" sz="2000" b="1" dirty="0">
                <a:solidFill>
                  <a:srgbClr val="0D0D0D"/>
                </a:solidFill>
                <a:latin typeface="Meiryo UI" panose="020B0604030504040204" pitchFamily="50" charset="-128"/>
                <a:ea typeface="Meiryo UI" panose="020B0604030504040204" pitchFamily="50" charset="-128"/>
                <a:cs typeface="Times New Roman" panose="02020603050405020304" pitchFamily="18" charset="0"/>
              </a:rPr>
              <a:t>No.4</a:t>
            </a:r>
            <a:endParaRPr lang="en-US" altLang="ja-JP" sz="1600"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1152008977"/>
      </p:ext>
    </p:extLst>
  </p:cSld>
  <p:clrMapOvr>
    <a:masterClrMapping/>
  </p:clrMapOvr>
  <mc:AlternateContent xmlns:mc="http://schemas.openxmlformats.org/markup-compatibility/2006" xmlns:p14="http://schemas.microsoft.com/office/powerpoint/2010/main">
    <mc:Choice Requires="p14">
      <p:transition spd="slow" p14:dur="2000" advTm="0"/>
    </mc:Choice>
    <mc:Fallback xmlns="">
      <p:transition spd="slow" advTm="0"/>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スライド番号プレースホルダー 5"/>
          <p:cNvSpPr>
            <a:spLocks noGrp="1"/>
          </p:cNvSpPr>
          <p:nvPr>
            <p:ph type="sldNum" sz="quarter" idx="12"/>
          </p:nvPr>
        </p:nvSpPr>
        <p:spPr/>
        <p:txBody>
          <a:bodyPr/>
          <a:lstStyle/>
          <a:p>
            <a:fld id="{55A7BED7-9510-4C4B-91BA-7696EE92F05C}" type="slidenum">
              <a:rPr kumimoji="1" lang="ja-JP" altLang="en-US" smtClean="0"/>
              <a:t>37</a:t>
            </a:fld>
            <a:endParaRPr kumimoji="1" lang="ja-JP" altLang="en-US" dirty="0"/>
          </a:p>
        </p:txBody>
      </p:sp>
      <p:sp>
        <p:nvSpPr>
          <p:cNvPr id="8" name="テキスト ボックス 7">
            <a:extLst>
              <a:ext uri="{FF2B5EF4-FFF2-40B4-BE49-F238E27FC236}">
                <a16:creationId xmlns:a16="http://schemas.microsoft.com/office/drawing/2014/main" id="{575F40C1-5A85-EECC-6477-57B188ABEBEE}"/>
              </a:ext>
            </a:extLst>
          </p:cNvPr>
          <p:cNvSpPr txBox="1"/>
          <p:nvPr/>
        </p:nvSpPr>
        <p:spPr>
          <a:xfrm>
            <a:off x="0" y="0"/>
            <a:ext cx="8604448" cy="344128"/>
          </a:xfrm>
          <a:prstGeom prst="rect">
            <a:avLst/>
          </a:prstGeom>
          <a:noFill/>
        </p:spPr>
        <p:txBody>
          <a:bodyPr wrap="square" tIns="36000" bIns="0" rtlCol="0">
            <a:spAutoFit/>
          </a:bodyPr>
          <a:lstStyle/>
          <a:p>
            <a:pPr>
              <a:lnSpc>
                <a:spcPts val="2400"/>
              </a:lnSpc>
            </a:pPr>
            <a:r>
              <a:rPr lang="ja-JP" altLang="en-US" sz="20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５　対策計画書の作成要領</a:t>
            </a:r>
          </a:p>
        </p:txBody>
      </p:sp>
      <p:sp>
        <p:nvSpPr>
          <p:cNvPr id="10" name="Rectangle 2"/>
          <p:cNvSpPr>
            <a:spLocks noChangeArrowheads="1"/>
          </p:cNvSpPr>
          <p:nvPr/>
        </p:nvSpPr>
        <p:spPr bwMode="auto">
          <a:xfrm>
            <a:off x="-12940" y="404664"/>
            <a:ext cx="9051756"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spAutoFit/>
          </a:bodyPr>
          <a:lstStyle>
            <a:lvl1pPr indent="127000"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ts val="600"/>
              </a:spcAft>
              <a:buClrTx/>
              <a:buSzTx/>
              <a:buFontTx/>
              <a:buNone/>
              <a:tabLst/>
            </a:pPr>
            <a:r>
              <a:rPr kumimoji="0" lang="ja-JP" altLang="ja-JP" sz="2000" b="1" i="0" u="none" strike="noStrike" cap="none" normalizeH="0" baseline="0" dirty="0">
                <a:ln>
                  <a:noFill/>
                </a:ln>
                <a:solidFill>
                  <a:srgbClr val="0D0D0D"/>
                </a:solidFill>
                <a:effectLst/>
                <a:latin typeface="Meiryo UI" panose="020B0604030504040204" pitchFamily="50" charset="-128"/>
                <a:ea typeface="Meiryo UI" panose="020B0604030504040204" pitchFamily="50" charset="-128"/>
                <a:cs typeface="Times New Roman" panose="02020603050405020304" pitchFamily="18" charset="0"/>
              </a:rPr>
              <a:t> </a:t>
            </a:r>
            <a:r>
              <a:rPr kumimoji="0" lang="en-US" altLang="ja-JP" sz="2000" b="1" i="0" u="none" strike="noStrike" cap="none" normalizeH="0" baseline="0" dirty="0">
                <a:ln>
                  <a:noFill/>
                </a:ln>
                <a:solidFill>
                  <a:srgbClr val="0D0D0D"/>
                </a:solidFill>
                <a:effectLst/>
                <a:latin typeface="Meiryo UI" panose="020B0604030504040204" pitchFamily="50" charset="-128"/>
                <a:ea typeface="Meiryo UI" panose="020B0604030504040204" pitchFamily="50" charset="-128"/>
                <a:cs typeface="Times New Roman" panose="02020603050405020304" pitchFamily="18" charset="0"/>
              </a:rPr>
              <a:t>(</a:t>
            </a:r>
            <a:r>
              <a:rPr kumimoji="0" lang="en-US" altLang="ja-JP" sz="2000" b="1" dirty="0">
                <a:solidFill>
                  <a:srgbClr val="0D0D0D"/>
                </a:solidFill>
                <a:latin typeface="Meiryo UI" panose="020B0604030504040204" pitchFamily="50" charset="-128"/>
                <a:ea typeface="Meiryo UI" panose="020B0604030504040204" pitchFamily="50" charset="-128"/>
                <a:cs typeface="Times New Roman" panose="02020603050405020304" pitchFamily="18" charset="0"/>
              </a:rPr>
              <a:t>4</a:t>
            </a:r>
            <a:r>
              <a:rPr kumimoji="0" lang="en-US" altLang="ja-JP" sz="2000" b="1" i="0" u="none" strike="noStrike" cap="none" normalizeH="0" baseline="0" dirty="0">
                <a:ln>
                  <a:noFill/>
                </a:ln>
                <a:solidFill>
                  <a:srgbClr val="0D0D0D"/>
                </a:solidFill>
                <a:effectLst/>
                <a:latin typeface="Meiryo UI" panose="020B0604030504040204" pitchFamily="50" charset="-128"/>
                <a:ea typeface="Meiryo UI" panose="020B0604030504040204" pitchFamily="50" charset="-128"/>
                <a:cs typeface="Times New Roman" panose="02020603050405020304" pitchFamily="18" charset="0"/>
              </a:rPr>
              <a:t>)</a:t>
            </a:r>
            <a:r>
              <a:rPr kumimoji="0" lang="ja-JP" altLang="en-US" sz="2000" b="1" i="0" u="none" strike="noStrike" cap="none" normalizeH="0" baseline="0" dirty="0">
                <a:ln>
                  <a:noFill/>
                </a:ln>
                <a:solidFill>
                  <a:srgbClr val="0D0D0D"/>
                </a:solidFill>
                <a:effectLst/>
                <a:latin typeface="Meiryo UI" panose="020B0604030504040204" pitchFamily="50" charset="-128"/>
                <a:ea typeface="Meiryo UI" panose="020B0604030504040204" pitchFamily="50" charset="-128"/>
                <a:cs typeface="Times New Roman" panose="02020603050405020304" pitchFamily="18" charset="0"/>
              </a:rPr>
              <a:t>対策</a:t>
            </a:r>
            <a:r>
              <a:rPr kumimoji="0" lang="ja-JP" altLang="en-US" sz="2000" b="1" dirty="0">
                <a:solidFill>
                  <a:srgbClr val="0D0D0D"/>
                </a:solidFill>
                <a:latin typeface="Meiryo UI" panose="020B0604030504040204" pitchFamily="50" charset="-128"/>
                <a:ea typeface="Meiryo UI" panose="020B0604030504040204" pitchFamily="50" charset="-128"/>
                <a:cs typeface="Times New Roman" panose="02020603050405020304" pitchFamily="18" charset="0"/>
              </a:rPr>
              <a:t>計画書シート</a:t>
            </a:r>
            <a:r>
              <a:rPr kumimoji="0" lang="en-US" altLang="ja-JP" sz="2000" b="1" dirty="0">
                <a:solidFill>
                  <a:srgbClr val="0D0D0D"/>
                </a:solidFill>
                <a:latin typeface="Meiryo UI" panose="020B0604030504040204" pitchFamily="50" charset="-128"/>
                <a:ea typeface="Meiryo UI" panose="020B0604030504040204" pitchFamily="50" charset="-128"/>
                <a:cs typeface="Times New Roman" panose="02020603050405020304" pitchFamily="18" charset="0"/>
              </a:rPr>
              <a:t>3</a:t>
            </a:r>
            <a:r>
              <a:rPr kumimoji="0" lang="ja-JP" altLang="en-US" sz="2000" b="1" dirty="0">
                <a:solidFill>
                  <a:srgbClr val="0D0D0D"/>
                </a:solidFill>
                <a:latin typeface="Meiryo UI" panose="020B0604030504040204" pitchFamily="50" charset="-128"/>
                <a:ea typeface="Meiryo UI" panose="020B0604030504040204" pitchFamily="50" charset="-128"/>
                <a:cs typeface="Times New Roman" panose="02020603050405020304" pitchFamily="18" charset="0"/>
              </a:rPr>
              <a:t>「対策まとめ」</a:t>
            </a:r>
            <a:r>
              <a:rPr kumimoji="0" lang="en-US" altLang="ja-JP" sz="2000" b="1" dirty="0">
                <a:solidFill>
                  <a:srgbClr val="0D0D0D"/>
                </a:solidFill>
                <a:latin typeface="Meiryo UI" panose="020B0604030504040204" pitchFamily="50" charset="-128"/>
                <a:ea typeface="Meiryo UI" panose="020B0604030504040204" pitchFamily="50" charset="-128"/>
                <a:cs typeface="Times New Roman" panose="02020603050405020304" pitchFamily="18" charset="0"/>
              </a:rPr>
              <a:t>No.5</a:t>
            </a:r>
          </a:p>
        </p:txBody>
      </p:sp>
      <p:sp>
        <p:nvSpPr>
          <p:cNvPr id="3" name="テキスト ボックス 2"/>
          <p:cNvSpPr txBox="1"/>
          <p:nvPr/>
        </p:nvSpPr>
        <p:spPr>
          <a:xfrm>
            <a:off x="22884" y="908720"/>
            <a:ext cx="8018820" cy="338554"/>
          </a:xfrm>
          <a:prstGeom prst="rect">
            <a:avLst/>
          </a:prstGeom>
          <a:noFill/>
        </p:spPr>
        <p:txBody>
          <a:bodyPr wrap="square" rtlCol="0">
            <a:spAutoFit/>
          </a:bodyPr>
          <a:lstStyle/>
          <a:p>
            <a:r>
              <a:rPr lang="ja-JP" altLang="en-US" sz="1600" b="1" dirty="0">
                <a:latin typeface="Meiryo UI" panose="020B0604030504040204" pitchFamily="50" charset="-128"/>
                <a:ea typeface="Meiryo UI" panose="020B0604030504040204" pitchFamily="50" charset="-128"/>
              </a:rPr>
              <a:t>〇温室効果ガス排出量と密接な関係を持つ値を</a:t>
            </a:r>
            <a:r>
              <a:rPr lang="ja-JP" altLang="en-US" sz="1600" b="1" u="sng" dirty="0">
                <a:latin typeface="Meiryo UI" panose="020B0604030504040204" pitchFamily="50" charset="-128"/>
                <a:ea typeface="Meiryo UI" panose="020B0604030504040204" pitchFamily="50" charset="-128"/>
              </a:rPr>
              <a:t>複数設定した場合</a:t>
            </a:r>
            <a:r>
              <a:rPr lang="ja-JP" altLang="en-US" sz="1600" b="1" dirty="0">
                <a:latin typeface="Meiryo UI" panose="020B0604030504040204" pitchFamily="50" charset="-128"/>
                <a:ea typeface="Meiryo UI" panose="020B0604030504040204" pitchFamily="50" charset="-128"/>
              </a:rPr>
              <a:t>の設定方法の記載例</a:t>
            </a:r>
            <a:endParaRPr kumimoji="1" lang="en-US" altLang="ja-JP" sz="1600" b="1" dirty="0">
              <a:latin typeface="Meiryo UI" panose="020B0604030504040204" pitchFamily="50" charset="-128"/>
              <a:ea typeface="Meiryo UI" panose="020B0604030504040204" pitchFamily="50" charset="-128"/>
            </a:endParaRPr>
          </a:p>
        </p:txBody>
      </p:sp>
      <p:sp>
        <p:nvSpPr>
          <p:cNvPr id="4" name="正方形/長方形 3"/>
          <p:cNvSpPr/>
          <p:nvPr/>
        </p:nvSpPr>
        <p:spPr>
          <a:xfrm>
            <a:off x="393216" y="1340768"/>
            <a:ext cx="8571272" cy="5370701"/>
          </a:xfrm>
          <a:prstGeom prst="rect">
            <a:avLst/>
          </a:prstGeom>
        </p:spPr>
        <p:txBody>
          <a:bodyPr wrap="square">
            <a:spAutoFit/>
          </a:bodyPr>
          <a:lstStyle/>
          <a:p>
            <a:r>
              <a:rPr lang="ja-JP" altLang="en-US" sz="1600" dirty="0">
                <a:latin typeface="Meiryo UI" panose="020B0604030504040204" pitchFamily="50" charset="-128"/>
                <a:ea typeface="Meiryo UI" panose="020B0604030504040204" pitchFamily="50" charset="-128"/>
              </a:rPr>
              <a:t>Ａ部門では製品の生産台数Ａを、Ｂ部門では売上高Ｂを指標とし、それぞれの排出量</a:t>
            </a:r>
            <a:r>
              <a:rPr lang="en-US" altLang="ja-JP" sz="1600" dirty="0">
                <a:latin typeface="Meiryo UI" panose="020B0604030504040204" pitchFamily="50" charset="-128"/>
                <a:ea typeface="Meiryo UI" panose="020B0604030504040204" pitchFamily="50" charset="-128"/>
              </a:rPr>
              <a:t>(EA</a:t>
            </a:r>
            <a:r>
              <a:rPr lang="ja-JP" altLang="en-US" sz="1600" dirty="0" err="1">
                <a:latin typeface="Meiryo UI" panose="020B0604030504040204" pitchFamily="50" charset="-128"/>
                <a:ea typeface="Meiryo UI" panose="020B0604030504040204" pitchFamily="50" charset="-128"/>
              </a:rPr>
              <a:t>、</a:t>
            </a:r>
            <a:r>
              <a:rPr lang="en-US" altLang="ja-JP" sz="1600" dirty="0">
                <a:latin typeface="Meiryo UI" panose="020B0604030504040204" pitchFamily="50" charset="-128"/>
                <a:ea typeface="Meiryo UI" panose="020B0604030504040204" pitchFamily="50" charset="-128"/>
              </a:rPr>
              <a:t>EB)</a:t>
            </a:r>
            <a:r>
              <a:rPr lang="ja-JP" altLang="en-US" sz="1600" dirty="0">
                <a:latin typeface="Meiryo UI" panose="020B0604030504040204" pitchFamily="50" charset="-128"/>
                <a:ea typeface="Meiryo UI" panose="020B0604030504040204" pitchFamily="50" charset="-128"/>
              </a:rPr>
              <a:t>から、</a:t>
            </a:r>
            <a:endParaRPr lang="en-US" altLang="ja-JP" sz="1600" dirty="0">
              <a:latin typeface="Meiryo UI" panose="020B0604030504040204" pitchFamily="50" charset="-128"/>
              <a:ea typeface="Meiryo UI" panose="020B0604030504040204" pitchFamily="50" charset="-128"/>
            </a:endParaRPr>
          </a:p>
          <a:p>
            <a:r>
              <a:rPr lang="ja-JP" altLang="en-US" sz="1600" dirty="0">
                <a:latin typeface="Meiryo UI" panose="020B0604030504040204" pitchFamily="50" charset="-128"/>
                <a:ea typeface="Meiryo UI" panose="020B0604030504040204" pitchFamily="50" charset="-128"/>
              </a:rPr>
              <a:t>生産台数あたりの排出量</a:t>
            </a:r>
            <a:r>
              <a:rPr lang="en-US" altLang="ja-JP" sz="1600" dirty="0">
                <a:latin typeface="Meiryo UI" panose="020B0604030504040204" pitchFamily="50" charset="-128"/>
                <a:ea typeface="Meiryo UI" panose="020B0604030504040204" pitchFamily="50" charset="-128"/>
              </a:rPr>
              <a:t>(EA/A)</a:t>
            </a:r>
            <a:r>
              <a:rPr lang="ja-JP" altLang="en-US" sz="1600" dirty="0" err="1">
                <a:latin typeface="Meiryo UI" panose="020B0604030504040204" pitchFamily="50" charset="-128"/>
                <a:ea typeface="Meiryo UI" panose="020B0604030504040204" pitchFamily="50" charset="-128"/>
              </a:rPr>
              <a:t>、</a:t>
            </a:r>
            <a:r>
              <a:rPr lang="ja-JP" altLang="en-US" sz="1600" dirty="0">
                <a:latin typeface="Meiryo UI" panose="020B0604030504040204" pitchFamily="50" charset="-128"/>
                <a:ea typeface="Meiryo UI" panose="020B0604030504040204" pitchFamily="50" charset="-128"/>
              </a:rPr>
              <a:t>売上高あたりの排出量</a:t>
            </a:r>
            <a:r>
              <a:rPr lang="en-US" altLang="ja-JP" sz="1600" dirty="0">
                <a:latin typeface="Meiryo UI" panose="020B0604030504040204" pitchFamily="50" charset="-128"/>
                <a:ea typeface="Meiryo UI" panose="020B0604030504040204" pitchFamily="50" charset="-128"/>
              </a:rPr>
              <a:t>(EB/B)</a:t>
            </a:r>
            <a:r>
              <a:rPr lang="ja-JP" altLang="en-US" sz="1600" dirty="0">
                <a:latin typeface="Meiryo UI" panose="020B0604030504040204" pitchFamily="50" charset="-128"/>
                <a:ea typeface="Meiryo UI" panose="020B0604030504040204" pitchFamily="50" charset="-128"/>
              </a:rPr>
              <a:t>を計算。</a:t>
            </a:r>
          </a:p>
          <a:p>
            <a:r>
              <a:rPr lang="ja-JP" altLang="en-US" sz="1600" dirty="0">
                <a:latin typeface="Meiryo UI" panose="020B0604030504040204" pitchFamily="50" charset="-128"/>
                <a:ea typeface="Meiryo UI" panose="020B0604030504040204" pitchFamily="50" charset="-128"/>
              </a:rPr>
              <a:t>これらを用い、Ｂ部門の売上高に相当するＡ部門の生産台数を求める換算係数</a:t>
            </a:r>
            <a:r>
              <a:rPr lang="en-US" altLang="ja-JP" sz="1600" dirty="0">
                <a:latin typeface="Meiryo UI" panose="020B0604030504040204" pitchFamily="50" charset="-128"/>
                <a:ea typeface="Meiryo UI" panose="020B0604030504040204" pitchFamily="50" charset="-128"/>
              </a:rPr>
              <a:t>(k)</a:t>
            </a:r>
            <a:r>
              <a:rPr lang="ja-JP" altLang="en-US" sz="1600" dirty="0">
                <a:latin typeface="Meiryo UI" panose="020B0604030504040204" pitchFamily="50" charset="-128"/>
                <a:ea typeface="Meiryo UI" panose="020B0604030504040204" pitchFamily="50" charset="-128"/>
              </a:rPr>
              <a:t>を計算。</a:t>
            </a:r>
            <a:endParaRPr lang="en-US" altLang="ja-JP" sz="1600" dirty="0">
              <a:latin typeface="Meiryo UI" panose="020B0604030504040204" pitchFamily="50" charset="-128"/>
              <a:ea typeface="Meiryo UI" panose="020B0604030504040204" pitchFamily="50" charset="-128"/>
            </a:endParaRPr>
          </a:p>
          <a:p>
            <a:pPr>
              <a:spcBef>
                <a:spcPts val="600"/>
              </a:spcBef>
              <a:spcAft>
                <a:spcPts val="600"/>
              </a:spcAft>
            </a:pPr>
            <a:r>
              <a:rPr lang="ja-JP" altLang="en-US" sz="1600" dirty="0">
                <a:latin typeface="Meiryo UI" panose="020B0604030504040204" pitchFamily="50" charset="-128"/>
                <a:ea typeface="Meiryo UI" panose="020B0604030504040204" pitchFamily="50" charset="-128"/>
              </a:rPr>
              <a:t>　　　　ｋ＝（ＥＢ／Ｂ）／（ＥＡ／Ａ）</a:t>
            </a:r>
          </a:p>
          <a:p>
            <a:r>
              <a:rPr lang="ja-JP" altLang="en-US" sz="1600" dirty="0">
                <a:latin typeface="Meiryo UI" panose="020B0604030504040204" pitchFamily="50" charset="-128"/>
                <a:ea typeface="Meiryo UI" panose="020B0604030504040204" pitchFamily="50" charset="-128"/>
              </a:rPr>
              <a:t>この換算係数により重みづけを行って生産台数に換算した指標</a:t>
            </a:r>
            <a:r>
              <a:rPr lang="en-US" altLang="ja-JP" sz="1600" dirty="0">
                <a:latin typeface="Meiryo UI" panose="020B0604030504040204" pitchFamily="50" charset="-128"/>
                <a:ea typeface="Meiryo UI" panose="020B0604030504040204" pitchFamily="50" charset="-128"/>
              </a:rPr>
              <a:t>(C)</a:t>
            </a:r>
            <a:r>
              <a:rPr lang="ja-JP" altLang="en-US" sz="1600" dirty="0">
                <a:latin typeface="Meiryo UI" panose="020B0604030504040204" pitchFamily="50" charset="-128"/>
                <a:ea typeface="Meiryo UI" panose="020B0604030504040204" pitchFamily="50" charset="-128"/>
              </a:rPr>
              <a:t>を用いて原単位ベースでの排出量を</a:t>
            </a:r>
            <a:endParaRPr lang="en-US" altLang="ja-JP" sz="1600" dirty="0">
              <a:latin typeface="Meiryo UI" panose="020B0604030504040204" pitchFamily="50" charset="-128"/>
              <a:ea typeface="Meiryo UI" panose="020B0604030504040204" pitchFamily="50" charset="-128"/>
            </a:endParaRPr>
          </a:p>
          <a:p>
            <a:r>
              <a:rPr lang="ja-JP" altLang="en-US" sz="1600" dirty="0">
                <a:latin typeface="Meiryo UI" panose="020B0604030504040204" pitchFamily="50" charset="-128"/>
                <a:ea typeface="Meiryo UI" panose="020B0604030504040204" pitchFamily="50" charset="-128"/>
              </a:rPr>
              <a:t>次のとおり設定することとした。</a:t>
            </a:r>
            <a:endParaRPr lang="en-US" altLang="ja-JP" sz="1600" dirty="0">
              <a:latin typeface="Meiryo UI" panose="020B0604030504040204" pitchFamily="50" charset="-128"/>
              <a:ea typeface="Meiryo UI" panose="020B0604030504040204" pitchFamily="50" charset="-128"/>
            </a:endParaRPr>
          </a:p>
          <a:p>
            <a:pPr>
              <a:spcBef>
                <a:spcPts val="600"/>
              </a:spcBef>
              <a:spcAft>
                <a:spcPts val="600"/>
              </a:spcAft>
            </a:pPr>
            <a:r>
              <a:rPr lang="ja-JP" altLang="en-US" sz="1600" dirty="0">
                <a:latin typeface="Meiryo UI" panose="020B0604030504040204" pitchFamily="50" charset="-128"/>
                <a:ea typeface="Meiryo UI" panose="020B0604030504040204" pitchFamily="50" charset="-128"/>
              </a:rPr>
              <a:t>　　　　原単位ベースでの排出量＝（ＥＡ＋ＥＢ）／Ｃ</a:t>
            </a:r>
          </a:p>
          <a:p>
            <a:pPr>
              <a:spcAft>
                <a:spcPts val="1200"/>
              </a:spcAft>
            </a:pPr>
            <a:r>
              <a:rPr lang="ja-JP" altLang="en-US" sz="1600" dirty="0">
                <a:latin typeface="Meiryo UI" panose="020B0604030504040204" pitchFamily="50" charset="-128"/>
                <a:ea typeface="Meiryo UI" panose="020B0604030504040204" pitchFamily="50" charset="-128"/>
              </a:rPr>
              <a:t>ここで、Ｃ＝Ａ＋</a:t>
            </a:r>
            <a:r>
              <a:rPr lang="ja-JP" altLang="en-US" sz="1600" dirty="0" err="1">
                <a:latin typeface="Meiryo UI" panose="020B0604030504040204" pitchFamily="50" charset="-128"/>
                <a:ea typeface="Meiryo UI" panose="020B0604030504040204" pitchFamily="50" charset="-128"/>
              </a:rPr>
              <a:t>ｋ</a:t>
            </a:r>
            <a:r>
              <a:rPr lang="en-US" altLang="ja-JP" sz="1600" dirty="0">
                <a:latin typeface="Meiryo UI" panose="020B0604030504040204" pitchFamily="50" charset="-128"/>
                <a:ea typeface="Meiryo UI" panose="020B0604030504040204" pitchFamily="50" charset="-128"/>
              </a:rPr>
              <a:t>×</a:t>
            </a:r>
            <a:r>
              <a:rPr lang="ja-JP" altLang="en-US" sz="1600" dirty="0">
                <a:latin typeface="Meiryo UI" panose="020B0604030504040204" pitchFamily="50" charset="-128"/>
                <a:ea typeface="Meiryo UI" panose="020B0604030504040204" pitchFamily="50" charset="-128"/>
              </a:rPr>
              <a:t>Ｂ</a:t>
            </a:r>
            <a:endParaRPr lang="en-US" altLang="ja-JP" sz="1600" dirty="0">
              <a:latin typeface="Meiryo UI" panose="020B0604030504040204" pitchFamily="50" charset="-128"/>
              <a:ea typeface="Meiryo UI" panose="020B0604030504040204" pitchFamily="50" charset="-128"/>
            </a:endParaRPr>
          </a:p>
          <a:p>
            <a:r>
              <a:rPr lang="en-US" altLang="ja-JP" sz="1600" dirty="0">
                <a:latin typeface="Meiryo UI" panose="020B0604030504040204" pitchFamily="50" charset="-128"/>
                <a:ea typeface="Meiryo UI" panose="020B0604030504040204" pitchFamily="50" charset="-128"/>
              </a:rPr>
              <a:t>【</a:t>
            </a:r>
            <a:r>
              <a:rPr lang="ja-JP" altLang="en-US" sz="1600" dirty="0">
                <a:latin typeface="Meiryo UI" panose="020B0604030504040204" pitchFamily="50" charset="-128"/>
                <a:ea typeface="Meiryo UI" panose="020B0604030504040204" pitchFamily="50" charset="-128"/>
              </a:rPr>
              <a:t>根拠資料の記載例</a:t>
            </a:r>
            <a:r>
              <a:rPr lang="en-US" altLang="ja-JP" sz="1600" dirty="0">
                <a:latin typeface="Meiryo UI" panose="020B0604030504040204" pitchFamily="50" charset="-128"/>
                <a:ea typeface="Meiryo UI" panose="020B0604030504040204" pitchFamily="50" charset="-128"/>
              </a:rPr>
              <a:t>】</a:t>
            </a:r>
          </a:p>
          <a:p>
            <a:r>
              <a:rPr lang="ja-JP" altLang="en-US" sz="1600" dirty="0">
                <a:latin typeface="Meiryo UI" panose="020B0604030504040204" pitchFamily="50" charset="-128"/>
                <a:ea typeface="Meiryo UI" panose="020B0604030504040204" pitchFamily="50" charset="-128"/>
              </a:rPr>
              <a:t>Ａ部門では製品の生産台数を、Ｂ部門では売上高をそれぞれ原単位の分母とした場合、</a:t>
            </a:r>
            <a:endParaRPr lang="en-US" altLang="ja-JP" sz="1600" dirty="0">
              <a:latin typeface="Meiryo UI" panose="020B0604030504040204" pitchFamily="50" charset="-128"/>
              <a:ea typeface="Meiryo UI" panose="020B0604030504040204" pitchFamily="50" charset="-128"/>
            </a:endParaRPr>
          </a:p>
          <a:p>
            <a:r>
              <a:rPr lang="ja-JP" altLang="en-US" sz="1600" dirty="0">
                <a:latin typeface="Meiryo UI" panose="020B0604030504040204" pitchFamily="50" charset="-128"/>
                <a:ea typeface="Meiryo UI" panose="020B0604030504040204" pitchFamily="50" charset="-128"/>
              </a:rPr>
              <a:t>それらの重み付け合算により分母を求めます。 </a:t>
            </a:r>
            <a:endParaRPr lang="en-US" altLang="ja-JP" sz="1600" dirty="0">
              <a:latin typeface="Meiryo UI" panose="020B0604030504040204" pitchFamily="50" charset="-128"/>
              <a:ea typeface="Meiryo UI" panose="020B0604030504040204" pitchFamily="50" charset="-128"/>
            </a:endParaRPr>
          </a:p>
          <a:p>
            <a:pPr>
              <a:spcBef>
                <a:spcPts val="600"/>
              </a:spcBef>
            </a:pPr>
            <a:r>
              <a:rPr lang="ja-JP" altLang="en-US" sz="1600" dirty="0">
                <a:latin typeface="Meiryo UI" panose="020B0604030504040204" pitchFamily="50" charset="-128"/>
                <a:ea typeface="Meiryo UI" panose="020B0604030504040204" pitchFamily="50" charset="-128"/>
              </a:rPr>
              <a:t>　　　　Ａ部門：</a:t>
            </a:r>
            <a:r>
              <a:rPr lang="en-US" altLang="ja-JP" sz="1600" dirty="0">
                <a:latin typeface="Meiryo UI" panose="020B0604030504040204" pitchFamily="50" charset="-128"/>
                <a:ea typeface="Meiryo UI" panose="020B0604030504040204" pitchFamily="50" charset="-128"/>
              </a:rPr>
              <a:t>1,000t-CO</a:t>
            </a:r>
            <a:r>
              <a:rPr lang="ja-JP" altLang="en-US" sz="1600" dirty="0">
                <a:latin typeface="Meiryo UI" panose="020B0604030504040204" pitchFamily="50" charset="-128"/>
                <a:ea typeface="Meiryo UI" panose="020B0604030504040204" pitchFamily="50" charset="-128"/>
              </a:rPr>
              <a:t>₂／</a:t>
            </a:r>
            <a:r>
              <a:rPr lang="en-US" altLang="ja-JP" sz="1600" dirty="0">
                <a:latin typeface="Meiryo UI" panose="020B0604030504040204" pitchFamily="50" charset="-128"/>
                <a:ea typeface="Meiryo UI" panose="020B0604030504040204" pitchFamily="50" charset="-128"/>
              </a:rPr>
              <a:t>20,000</a:t>
            </a:r>
            <a:r>
              <a:rPr lang="ja-JP" altLang="en-US" sz="1600" dirty="0">
                <a:latin typeface="Meiryo UI" panose="020B0604030504040204" pitchFamily="50" charset="-128"/>
                <a:ea typeface="Meiryo UI" panose="020B0604030504040204" pitchFamily="50" charset="-128"/>
              </a:rPr>
              <a:t>台 </a:t>
            </a:r>
            <a:r>
              <a:rPr lang="en-US" altLang="ja-JP" sz="1600" dirty="0">
                <a:latin typeface="Meiryo UI" panose="020B0604030504040204" pitchFamily="50" charset="-128"/>
                <a:ea typeface="Meiryo UI" panose="020B0604030504040204" pitchFamily="50" charset="-128"/>
              </a:rPr>
              <a:t>= 0.05t-CO</a:t>
            </a:r>
            <a:r>
              <a:rPr lang="en-US" altLang="ja-JP" sz="1600" baseline="-25000" dirty="0">
                <a:latin typeface="Meiryo UI" panose="020B0604030504040204" pitchFamily="50" charset="-128"/>
                <a:ea typeface="Meiryo UI" panose="020B0604030504040204" pitchFamily="50" charset="-128"/>
              </a:rPr>
              <a:t>2</a:t>
            </a:r>
            <a:r>
              <a:rPr lang="ja-JP" altLang="en-US" sz="1600" dirty="0">
                <a:latin typeface="Meiryo UI" panose="020B0604030504040204" pitchFamily="50" charset="-128"/>
                <a:ea typeface="Meiryo UI" panose="020B0604030504040204" pitchFamily="50" charset="-128"/>
              </a:rPr>
              <a:t>／台 </a:t>
            </a:r>
            <a:endParaRPr lang="en-US" altLang="ja-JP" sz="1600" dirty="0">
              <a:latin typeface="Meiryo UI" panose="020B0604030504040204" pitchFamily="50" charset="-128"/>
              <a:ea typeface="Meiryo UI" panose="020B0604030504040204" pitchFamily="50" charset="-128"/>
            </a:endParaRPr>
          </a:p>
          <a:p>
            <a:pPr>
              <a:spcAft>
                <a:spcPts val="600"/>
              </a:spcAft>
            </a:pPr>
            <a:r>
              <a:rPr lang="ja-JP" altLang="en-US" sz="1600" dirty="0">
                <a:latin typeface="Meiryo UI" panose="020B0604030504040204" pitchFamily="50" charset="-128"/>
                <a:ea typeface="Meiryo UI" panose="020B0604030504040204" pitchFamily="50" charset="-128"/>
              </a:rPr>
              <a:t>     　 Ｂ部門：</a:t>
            </a:r>
            <a:r>
              <a:rPr lang="en-US" altLang="ja-JP" sz="1600" dirty="0">
                <a:latin typeface="Meiryo UI" panose="020B0604030504040204" pitchFamily="50" charset="-128"/>
                <a:ea typeface="Meiryo UI" panose="020B0604030504040204" pitchFamily="50" charset="-128"/>
              </a:rPr>
              <a:t>2,500t-CO</a:t>
            </a:r>
            <a:r>
              <a:rPr lang="ja-JP" altLang="en-US" sz="1600" dirty="0">
                <a:latin typeface="Meiryo UI" panose="020B0604030504040204" pitchFamily="50" charset="-128"/>
                <a:ea typeface="Meiryo UI" panose="020B0604030504040204" pitchFamily="50" charset="-128"/>
              </a:rPr>
              <a:t>₂／</a:t>
            </a:r>
            <a:r>
              <a:rPr lang="en-US" altLang="ja-JP" sz="1600" dirty="0">
                <a:latin typeface="Meiryo UI" panose="020B0604030504040204" pitchFamily="50" charset="-128"/>
                <a:ea typeface="Meiryo UI" panose="020B0604030504040204" pitchFamily="50" charset="-128"/>
              </a:rPr>
              <a:t>500</a:t>
            </a:r>
            <a:r>
              <a:rPr lang="ja-JP" altLang="en-US" sz="1600" dirty="0">
                <a:latin typeface="Meiryo UI" panose="020B0604030504040204" pitchFamily="50" charset="-128"/>
                <a:ea typeface="Meiryo UI" panose="020B0604030504040204" pitchFamily="50" charset="-128"/>
              </a:rPr>
              <a:t>百万円 </a:t>
            </a:r>
            <a:r>
              <a:rPr lang="en-US" altLang="ja-JP" sz="1600" dirty="0">
                <a:latin typeface="Meiryo UI" panose="020B0604030504040204" pitchFamily="50" charset="-128"/>
                <a:ea typeface="Meiryo UI" panose="020B0604030504040204" pitchFamily="50" charset="-128"/>
              </a:rPr>
              <a:t>= 5t-CO</a:t>
            </a:r>
            <a:r>
              <a:rPr lang="en-US" altLang="ja-JP" sz="1600" baseline="-25000" dirty="0">
                <a:latin typeface="Meiryo UI" panose="020B0604030504040204" pitchFamily="50" charset="-128"/>
                <a:ea typeface="Meiryo UI" panose="020B0604030504040204" pitchFamily="50" charset="-128"/>
              </a:rPr>
              <a:t>2</a:t>
            </a:r>
            <a:r>
              <a:rPr lang="ja-JP" altLang="en-US" sz="1600" dirty="0">
                <a:latin typeface="Meiryo UI" panose="020B0604030504040204" pitchFamily="50" charset="-128"/>
                <a:ea typeface="Meiryo UI" panose="020B0604030504040204" pitchFamily="50" charset="-128"/>
              </a:rPr>
              <a:t>／百万円 </a:t>
            </a:r>
            <a:endParaRPr lang="en-US" altLang="ja-JP" sz="1600" dirty="0">
              <a:latin typeface="Meiryo UI" panose="020B0604030504040204" pitchFamily="50" charset="-128"/>
              <a:ea typeface="Meiryo UI" panose="020B0604030504040204" pitchFamily="50" charset="-128"/>
            </a:endParaRPr>
          </a:p>
          <a:p>
            <a:r>
              <a:rPr lang="ja-JP" altLang="en-US" sz="1600" dirty="0">
                <a:latin typeface="Meiryo UI" panose="020B0604030504040204" pitchFamily="50" charset="-128"/>
                <a:ea typeface="Meiryo UI" panose="020B0604030504040204" pitchFamily="50" charset="-128"/>
              </a:rPr>
              <a:t>これより、換算値（Ｂ部門の売上高に相当するＡ部門の台数）：</a:t>
            </a:r>
            <a:r>
              <a:rPr lang="en-US" altLang="ja-JP" sz="1600" dirty="0">
                <a:latin typeface="Meiryo UI" panose="020B0604030504040204" pitchFamily="50" charset="-128"/>
                <a:ea typeface="Meiryo UI" panose="020B0604030504040204" pitchFamily="50" charset="-128"/>
              </a:rPr>
              <a:t>5</a:t>
            </a:r>
            <a:r>
              <a:rPr lang="ja-JP" altLang="en-US" sz="1600" dirty="0">
                <a:latin typeface="Meiryo UI" panose="020B0604030504040204" pitchFamily="50" charset="-128"/>
                <a:ea typeface="Meiryo UI" panose="020B0604030504040204" pitchFamily="50" charset="-128"/>
              </a:rPr>
              <a:t>／</a:t>
            </a:r>
            <a:r>
              <a:rPr lang="en-US" altLang="ja-JP" sz="1600" dirty="0">
                <a:latin typeface="Meiryo UI" panose="020B0604030504040204" pitchFamily="50" charset="-128"/>
                <a:ea typeface="Meiryo UI" panose="020B0604030504040204" pitchFamily="50" charset="-128"/>
              </a:rPr>
              <a:t>0.05 =100</a:t>
            </a:r>
            <a:r>
              <a:rPr lang="ja-JP" altLang="en-US" sz="1600" dirty="0">
                <a:latin typeface="Meiryo UI" panose="020B0604030504040204" pitchFamily="50" charset="-128"/>
                <a:ea typeface="Meiryo UI" panose="020B0604030504040204" pitchFamily="50" charset="-128"/>
              </a:rPr>
              <a:t>台／百万円</a:t>
            </a:r>
            <a:endParaRPr lang="en-US" altLang="ja-JP" sz="1600" dirty="0">
              <a:latin typeface="Meiryo UI" panose="020B0604030504040204" pitchFamily="50" charset="-128"/>
              <a:ea typeface="Meiryo UI" panose="020B0604030504040204" pitchFamily="50" charset="-128"/>
            </a:endParaRPr>
          </a:p>
          <a:p>
            <a:r>
              <a:rPr lang="ja-JP" altLang="en-US" sz="1600" dirty="0">
                <a:latin typeface="Meiryo UI" panose="020B0604030504040204" pitchFamily="50" charset="-128"/>
                <a:ea typeface="Meiryo UI" panose="020B0604030504040204" pitchFamily="50" charset="-128"/>
              </a:rPr>
              <a:t>この比率を用いて、重み付け合算値を、次のように設定。 </a:t>
            </a:r>
            <a:endParaRPr lang="en-US" altLang="ja-JP" sz="1600" dirty="0">
              <a:latin typeface="Meiryo UI" panose="020B0604030504040204" pitchFamily="50" charset="-128"/>
              <a:ea typeface="Meiryo UI" panose="020B0604030504040204" pitchFamily="50" charset="-128"/>
            </a:endParaRPr>
          </a:p>
          <a:p>
            <a:pPr>
              <a:spcBef>
                <a:spcPts val="600"/>
              </a:spcBef>
              <a:spcAft>
                <a:spcPts val="600"/>
              </a:spcAft>
            </a:pPr>
            <a:r>
              <a:rPr lang="en-US" altLang="ja-JP" sz="1600" dirty="0">
                <a:latin typeface="Meiryo UI" panose="020B0604030504040204" pitchFamily="50" charset="-128"/>
                <a:ea typeface="Meiryo UI" panose="020B0604030504040204" pitchFamily="50" charset="-128"/>
              </a:rPr>
              <a:t>        20,000</a:t>
            </a:r>
            <a:r>
              <a:rPr lang="ja-JP" altLang="en-US" sz="1600" dirty="0">
                <a:latin typeface="Meiryo UI" panose="020B0604030504040204" pitchFamily="50" charset="-128"/>
                <a:ea typeface="Meiryo UI" panose="020B0604030504040204" pitchFamily="50" charset="-128"/>
              </a:rPr>
              <a:t>台＋</a:t>
            </a:r>
            <a:r>
              <a:rPr lang="en-US" altLang="ja-JP" sz="1600" dirty="0">
                <a:latin typeface="Meiryo UI" panose="020B0604030504040204" pitchFamily="50" charset="-128"/>
                <a:ea typeface="Meiryo UI" panose="020B0604030504040204" pitchFamily="50" charset="-128"/>
              </a:rPr>
              <a:t>500</a:t>
            </a:r>
            <a:r>
              <a:rPr lang="ja-JP" altLang="en-US" sz="1600" dirty="0">
                <a:latin typeface="Meiryo UI" panose="020B0604030504040204" pitchFamily="50" charset="-128"/>
                <a:ea typeface="Meiryo UI" panose="020B0604030504040204" pitchFamily="50" charset="-128"/>
              </a:rPr>
              <a:t>百万円</a:t>
            </a:r>
            <a:r>
              <a:rPr lang="en-US" altLang="ja-JP" sz="1600" dirty="0">
                <a:latin typeface="Meiryo UI" panose="020B0604030504040204" pitchFamily="50" charset="-128"/>
                <a:ea typeface="Meiryo UI" panose="020B0604030504040204" pitchFamily="50" charset="-128"/>
              </a:rPr>
              <a:t>×100</a:t>
            </a:r>
            <a:r>
              <a:rPr lang="ja-JP" altLang="en-US" sz="1600" dirty="0">
                <a:latin typeface="Meiryo UI" panose="020B0604030504040204" pitchFamily="50" charset="-128"/>
                <a:ea typeface="Meiryo UI" panose="020B0604030504040204" pitchFamily="50" charset="-128"/>
              </a:rPr>
              <a:t>台／百万円 </a:t>
            </a:r>
            <a:r>
              <a:rPr lang="en-US" altLang="ja-JP" sz="1600" dirty="0">
                <a:latin typeface="Meiryo UI" panose="020B0604030504040204" pitchFamily="50" charset="-128"/>
                <a:ea typeface="Meiryo UI" panose="020B0604030504040204" pitchFamily="50" charset="-128"/>
              </a:rPr>
              <a:t>= </a:t>
            </a:r>
            <a:r>
              <a:rPr lang="en-US" altLang="ja-JP" sz="1600" b="1" u="sng" dirty="0">
                <a:latin typeface="Meiryo UI" panose="020B0604030504040204" pitchFamily="50" charset="-128"/>
                <a:ea typeface="Meiryo UI" panose="020B0604030504040204" pitchFamily="50" charset="-128"/>
              </a:rPr>
              <a:t>70,000</a:t>
            </a:r>
            <a:r>
              <a:rPr lang="ja-JP" altLang="en-US" sz="1600" b="1" u="sng" dirty="0">
                <a:latin typeface="Meiryo UI" panose="020B0604030504040204" pitchFamily="50" charset="-128"/>
                <a:ea typeface="Meiryo UI" panose="020B0604030504040204" pitchFamily="50" charset="-128"/>
              </a:rPr>
              <a:t>台</a:t>
            </a:r>
            <a:r>
              <a:rPr lang="ja-JP" altLang="en-US" sz="1600" dirty="0">
                <a:latin typeface="Meiryo UI" panose="020B0604030504040204" pitchFamily="50" charset="-128"/>
                <a:ea typeface="Meiryo UI" panose="020B0604030504040204" pitchFamily="50" charset="-128"/>
              </a:rPr>
              <a:t> </a:t>
            </a:r>
            <a:endParaRPr lang="en-US" altLang="ja-JP" sz="1600" dirty="0">
              <a:latin typeface="Meiryo UI" panose="020B0604030504040204" pitchFamily="50" charset="-128"/>
              <a:ea typeface="Meiryo UI" panose="020B0604030504040204" pitchFamily="50" charset="-128"/>
            </a:endParaRPr>
          </a:p>
          <a:p>
            <a:r>
              <a:rPr lang="ja-JP" altLang="en-US" sz="1600" dirty="0">
                <a:latin typeface="Meiryo UI" panose="020B0604030504040204" pitchFamily="50" charset="-128"/>
                <a:ea typeface="Meiryo UI" panose="020B0604030504040204" pitchFamily="50" charset="-128"/>
              </a:rPr>
              <a:t>以上から、原単位ベースでの排出量は次のとおりとなります。 </a:t>
            </a:r>
            <a:endParaRPr lang="en-US" altLang="ja-JP" sz="1600" dirty="0">
              <a:latin typeface="Meiryo UI" panose="020B0604030504040204" pitchFamily="50" charset="-128"/>
              <a:ea typeface="Meiryo UI" panose="020B0604030504040204" pitchFamily="50" charset="-128"/>
            </a:endParaRPr>
          </a:p>
          <a:p>
            <a:pPr>
              <a:spcBef>
                <a:spcPts val="600"/>
              </a:spcBef>
            </a:pPr>
            <a:r>
              <a:rPr lang="en-US" altLang="ja-JP" sz="1600" dirty="0">
                <a:latin typeface="Meiryo UI" panose="020B0604030504040204" pitchFamily="50" charset="-128"/>
                <a:ea typeface="Meiryo UI" panose="020B0604030504040204" pitchFamily="50" charset="-128"/>
              </a:rPr>
              <a:t>        3,500t-CO</a:t>
            </a:r>
            <a:r>
              <a:rPr lang="en-US" altLang="ja-JP" sz="1600" baseline="-25000" dirty="0">
                <a:latin typeface="Meiryo UI" panose="020B0604030504040204" pitchFamily="50" charset="-128"/>
                <a:ea typeface="Meiryo UI" panose="020B0604030504040204" pitchFamily="50" charset="-128"/>
              </a:rPr>
              <a:t>2</a:t>
            </a:r>
            <a:r>
              <a:rPr lang="ja-JP" altLang="en-US" sz="1600" dirty="0">
                <a:latin typeface="Meiryo UI" panose="020B0604030504040204" pitchFamily="50" charset="-128"/>
                <a:ea typeface="Meiryo UI" panose="020B0604030504040204" pitchFamily="50" charset="-128"/>
              </a:rPr>
              <a:t>／</a:t>
            </a:r>
            <a:r>
              <a:rPr lang="en-US" altLang="ja-JP" sz="1600" dirty="0">
                <a:latin typeface="Meiryo UI" panose="020B0604030504040204" pitchFamily="50" charset="-128"/>
                <a:ea typeface="Meiryo UI" panose="020B0604030504040204" pitchFamily="50" charset="-128"/>
              </a:rPr>
              <a:t>70,000</a:t>
            </a:r>
            <a:r>
              <a:rPr lang="ja-JP" altLang="en-US" sz="1600" dirty="0">
                <a:latin typeface="Meiryo UI" panose="020B0604030504040204" pitchFamily="50" charset="-128"/>
                <a:ea typeface="Meiryo UI" panose="020B0604030504040204" pitchFamily="50" charset="-128"/>
              </a:rPr>
              <a:t>台 ≒ </a:t>
            </a:r>
            <a:r>
              <a:rPr lang="en-US" altLang="ja-JP" sz="1600" dirty="0">
                <a:latin typeface="Meiryo UI" panose="020B0604030504040204" pitchFamily="50" charset="-128"/>
                <a:ea typeface="Meiryo UI" panose="020B0604030504040204" pitchFamily="50" charset="-128"/>
              </a:rPr>
              <a:t>0.05t-CO</a:t>
            </a:r>
            <a:r>
              <a:rPr lang="en-US" altLang="ja-JP" sz="1600" baseline="-25000" dirty="0">
                <a:latin typeface="Meiryo UI" panose="020B0604030504040204" pitchFamily="50" charset="-128"/>
                <a:ea typeface="Meiryo UI" panose="020B0604030504040204" pitchFamily="50" charset="-128"/>
              </a:rPr>
              <a:t>2</a:t>
            </a:r>
            <a:r>
              <a:rPr lang="ja-JP" altLang="en-US" sz="1600" dirty="0">
                <a:latin typeface="Meiryo UI" panose="020B0604030504040204" pitchFamily="50" charset="-128"/>
                <a:ea typeface="Meiryo UI" panose="020B0604030504040204" pitchFamily="50" charset="-128"/>
              </a:rPr>
              <a:t>／台</a:t>
            </a:r>
          </a:p>
        </p:txBody>
      </p:sp>
      <p:sp>
        <p:nvSpPr>
          <p:cNvPr id="7" name="円形吹き出し 14">
            <a:extLst>
              <a:ext uri="{FF2B5EF4-FFF2-40B4-BE49-F238E27FC236}">
                <a16:creationId xmlns:a16="http://schemas.microsoft.com/office/drawing/2014/main" id="{84769866-E4E5-4C97-8275-CB466C912DDC}"/>
              </a:ext>
            </a:extLst>
          </p:cNvPr>
          <p:cNvSpPr/>
          <p:nvPr/>
        </p:nvSpPr>
        <p:spPr>
          <a:xfrm>
            <a:off x="6228184" y="5661248"/>
            <a:ext cx="2738624" cy="1082635"/>
          </a:xfrm>
          <a:prstGeom prst="wedgeEllipseCallout">
            <a:avLst>
              <a:gd name="adj1" fmla="val -52983"/>
              <a:gd name="adj2" fmla="val -33156"/>
            </a:avLst>
          </a:prstGeom>
        </p:spPr>
        <p:style>
          <a:lnRef idx="2">
            <a:schemeClr val="accent6"/>
          </a:lnRef>
          <a:fillRef idx="1">
            <a:schemeClr val="lt1"/>
          </a:fillRef>
          <a:effectRef idx="0">
            <a:schemeClr val="accent6"/>
          </a:effectRef>
          <a:fontRef idx="minor">
            <a:schemeClr val="dk1"/>
          </a:fontRef>
        </p:style>
        <p:txBody>
          <a:bodyPr lIns="0" tIns="0" rIns="0" bIns="0" rtlCol="0" anchor="ctr"/>
          <a:lstStyle/>
          <a:p>
            <a:pPr algn="ctr"/>
            <a:r>
              <a:rPr lang="ja-JP" altLang="en-US" sz="1400" dirty="0">
                <a:solidFill>
                  <a:schemeClr val="tx1"/>
                </a:solidFill>
                <a:latin typeface="Meiryo UI" panose="020B0604030504040204" pitchFamily="50" charset="-128"/>
                <a:ea typeface="Meiryo UI" panose="020B0604030504040204" pitchFamily="50" charset="-128"/>
              </a:rPr>
              <a:t>記載例の場合、</a:t>
            </a:r>
            <a:endParaRPr lang="en-US" altLang="ja-JP" sz="1400" dirty="0">
              <a:solidFill>
                <a:schemeClr val="tx1"/>
              </a:solidFill>
              <a:latin typeface="Meiryo UI" panose="020B0604030504040204" pitchFamily="50" charset="-128"/>
              <a:ea typeface="Meiryo UI" panose="020B0604030504040204" pitchFamily="50" charset="-128"/>
            </a:endParaRPr>
          </a:p>
          <a:p>
            <a:pPr algn="ctr"/>
            <a:r>
              <a:rPr lang="ja-JP" altLang="en-US" sz="1400" dirty="0">
                <a:solidFill>
                  <a:schemeClr val="tx1"/>
                </a:solidFill>
                <a:latin typeface="Meiryo UI" panose="020B0604030504040204" pitchFamily="50" charset="-128"/>
                <a:ea typeface="Meiryo UI" panose="020B0604030504040204" pitchFamily="50" charset="-128"/>
              </a:rPr>
              <a:t>温室効果ガス排出量と</a:t>
            </a:r>
            <a:endParaRPr lang="en-US" altLang="ja-JP" sz="1400" dirty="0">
              <a:solidFill>
                <a:schemeClr val="tx1"/>
              </a:solidFill>
              <a:latin typeface="Meiryo UI" panose="020B0604030504040204" pitchFamily="50" charset="-128"/>
              <a:ea typeface="Meiryo UI" panose="020B0604030504040204" pitchFamily="50" charset="-128"/>
            </a:endParaRPr>
          </a:p>
          <a:p>
            <a:pPr algn="ctr"/>
            <a:r>
              <a:rPr lang="ja-JP" altLang="en-US" sz="1400" dirty="0">
                <a:solidFill>
                  <a:schemeClr val="tx1"/>
                </a:solidFill>
                <a:latin typeface="Meiryo UI" panose="020B0604030504040204" pitchFamily="50" charset="-128"/>
                <a:ea typeface="Meiryo UI" panose="020B0604030504040204" pitchFamily="50" charset="-128"/>
              </a:rPr>
              <a:t>密接な関係を持つ値は</a:t>
            </a:r>
            <a:r>
              <a:rPr lang="en-US" altLang="ja-JP" sz="1400" dirty="0">
                <a:solidFill>
                  <a:schemeClr val="tx1"/>
                </a:solidFill>
                <a:latin typeface="Meiryo UI" panose="020B0604030504040204" pitchFamily="50" charset="-128"/>
                <a:ea typeface="Meiryo UI" panose="020B0604030504040204" pitchFamily="50" charset="-128"/>
              </a:rPr>
              <a:t>70,000</a:t>
            </a:r>
            <a:r>
              <a:rPr lang="ja-JP" altLang="en-US" sz="1400" dirty="0">
                <a:solidFill>
                  <a:schemeClr val="tx1"/>
                </a:solidFill>
                <a:latin typeface="Meiryo UI" panose="020B0604030504040204" pitchFamily="50" charset="-128"/>
                <a:ea typeface="Meiryo UI" panose="020B0604030504040204" pitchFamily="50" charset="-128"/>
              </a:rPr>
              <a:t>台と記載する。</a:t>
            </a:r>
            <a:endParaRPr lang="en-US" altLang="ja-JP" sz="1400" dirty="0">
              <a:solidFill>
                <a:schemeClr val="tx1"/>
              </a:solidFill>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291983005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p:cNvPicPr>
            <a:picLocks noChangeAspect="1"/>
          </p:cNvPicPr>
          <p:nvPr/>
        </p:nvPicPr>
        <p:blipFill rotWithShape="1">
          <a:blip r:embed="rId3"/>
          <a:srcRect l="9600" t="54922" r="32844" b="9641"/>
          <a:stretch/>
        </p:blipFill>
        <p:spPr>
          <a:xfrm>
            <a:off x="528435" y="870090"/>
            <a:ext cx="7926296" cy="2743718"/>
          </a:xfrm>
          <a:prstGeom prst="rect">
            <a:avLst/>
          </a:prstGeom>
        </p:spPr>
      </p:pic>
      <p:sp>
        <p:nvSpPr>
          <p:cNvPr id="6" name="スライド番号プレースホルダー 5"/>
          <p:cNvSpPr>
            <a:spLocks noGrp="1"/>
          </p:cNvSpPr>
          <p:nvPr>
            <p:ph type="sldNum" sz="quarter" idx="12"/>
          </p:nvPr>
        </p:nvSpPr>
        <p:spPr/>
        <p:txBody>
          <a:bodyPr/>
          <a:lstStyle/>
          <a:p>
            <a:fld id="{55A7BED7-9510-4C4B-91BA-7696EE92F05C}" type="slidenum">
              <a:rPr kumimoji="1" lang="ja-JP" altLang="en-US" smtClean="0"/>
              <a:t>38</a:t>
            </a:fld>
            <a:endParaRPr kumimoji="1" lang="ja-JP" altLang="en-US" dirty="0"/>
          </a:p>
        </p:txBody>
      </p:sp>
      <p:sp>
        <p:nvSpPr>
          <p:cNvPr id="8" name="テキスト ボックス 7">
            <a:extLst>
              <a:ext uri="{FF2B5EF4-FFF2-40B4-BE49-F238E27FC236}">
                <a16:creationId xmlns:a16="http://schemas.microsoft.com/office/drawing/2014/main" id="{575F40C1-5A85-EECC-6477-57B188ABEBEE}"/>
              </a:ext>
            </a:extLst>
          </p:cNvPr>
          <p:cNvSpPr txBox="1"/>
          <p:nvPr/>
        </p:nvSpPr>
        <p:spPr>
          <a:xfrm>
            <a:off x="0" y="0"/>
            <a:ext cx="8604448" cy="344128"/>
          </a:xfrm>
          <a:prstGeom prst="rect">
            <a:avLst/>
          </a:prstGeom>
          <a:noFill/>
        </p:spPr>
        <p:txBody>
          <a:bodyPr wrap="square" tIns="36000" bIns="0" rtlCol="0">
            <a:spAutoFit/>
          </a:bodyPr>
          <a:lstStyle/>
          <a:p>
            <a:pPr>
              <a:lnSpc>
                <a:spcPts val="2400"/>
              </a:lnSpc>
            </a:pPr>
            <a:r>
              <a:rPr lang="ja-JP" altLang="en-US" sz="20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５　対策計画書の作成要領</a:t>
            </a:r>
          </a:p>
        </p:txBody>
      </p:sp>
      <p:sp>
        <p:nvSpPr>
          <p:cNvPr id="10" name="Rectangle 2"/>
          <p:cNvSpPr>
            <a:spLocks noChangeArrowheads="1"/>
          </p:cNvSpPr>
          <p:nvPr/>
        </p:nvSpPr>
        <p:spPr bwMode="auto">
          <a:xfrm>
            <a:off x="-12940" y="404664"/>
            <a:ext cx="9051756"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spAutoFit/>
          </a:bodyPr>
          <a:lstStyle>
            <a:lvl1pPr indent="127000"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ts val="600"/>
              </a:spcAft>
              <a:buClrTx/>
              <a:buSzTx/>
              <a:buFontTx/>
              <a:buNone/>
              <a:tabLst/>
            </a:pPr>
            <a:r>
              <a:rPr kumimoji="0" lang="ja-JP" altLang="ja-JP" sz="2000" b="1" i="0" u="none" strike="noStrike" cap="none" normalizeH="0" baseline="0" dirty="0">
                <a:ln>
                  <a:noFill/>
                </a:ln>
                <a:solidFill>
                  <a:srgbClr val="0D0D0D"/>
                </a:solidFill>
                <a:effectLst/>
                <a:latin typeface="Meiryo UI" panose="020B0604030504040204" pitchFamily="50" charset="-128"/>
                <a:ea typeface="Meiryo UI" panose="020B0604030504040204" pitchFamily="50" charset="-128"/>
                <a:cs typeface="Times New Roman" panose="02020603050405020304" pitchFamily="18" charset="0"/>
              </a:rPr>
              <a:t> </a:t>
            </a:r>
            <a:r>
              <a:rPr kumimoji="0" lang="en-US" altLang="ja-JP" sz="2000" b="1" i="0" u="none" strike="noStrike" cap="none" normalizeH="0" baseline="0" dirty="0">
                <a:ln>
                  <a:noFill/>
                </a:ln>
                <a:solidFill>
                  <a:srgbClr val="0D0D0D"/>
                </a:solidFill>
                <a:effectLst/>
                <a:latin typeface="Meiryo UI" panose="020B0604030504040204" pitchFamily="50" charset="-128"/>
                <a:ea typeface="Meiryo UI" panose="020B0604030504040204" pitchFamily="50" charset="-128"/>
                <a:cs typeface="Times New Roman" panose="02020603050405020304" pitchFamily="18" charset="0"/>
              </a:rPr>
              <a:t>(</a:t>
            </a:r>
            <a:r>
              <a:rPr kumimoji="0" lang="en-US" altLang="ja-JP" sz="2000" b="1" dirty="0">
                <a:solidFill>
                  <a:srgbClr val="0D0D0D"/>
                </a:solidFill>
                <a:latin typeface="Meiryo UI" panose="020B0604030504040204" pitchFamily="50" charset="-128"/>
                <a:ea typeface="Meiryo UI" panose="020B0604030504040204" pitchFamily="50" charset="-128"/>
                <a:cs typeface="Times New Roman" panose="02020603050405020304" pitchFamily="18" charset="0"/>
              </a:rPr>
              <a:t>4</a:t>
            </a:r>
            <a:r>
              <a:rPr kumimoji="0" lang="en-US" altLang="ja-JP" sz="2000" b="1" i="0" u="none" strike="noStrike" cap="none" normalizeH="0" baseline="0" dirty="0">
                <a:ln>
                  <a:noFill/>
                </a:ln>
                <a:solidFill>
                  <a:srgbClr val="0D0D0D"/>
                </a:solidFill>
                <a:effectLst/>
                <a:latin typeface="Meiryo UI" panose="020B0604030504040204" pitchFamily="50" charset="-128"/>
                <a:ea typeface="Meiryo UI" panose="020B0604030504040204" pitchFamily="50" charset="-128"/>
                <a:cs typeface="Times New Roman" panose="02020603050405020304" pitchFamily="18" charset="0"/>
              </a:rPr>
              <a:t>)</a:t>
            </a:r>
            <a:r>
              <a:rPr kumimoji="0" lang="ja-JP" altLang="en-US" sz="2000" b="1" i="0" u="none" strike="noStrike" cap="none" normalizeH="0" baseline="0" dirty="0">
                <a:ln>
                  <a:noFill/>
                </a:ln>
                <a:solidFill>
                  <a:srgbClr val="0D0D0D"/>
                </a:solidFill>
                <a:effectLst/>
                <a:latin typeface="Meiryo UI" panose="020B0604030504040204" pitchFamily="50" charset="-128"/>
                <a:ea typeface="Meiryo UI" panose="020B0604030504040204" pitchFamily="50" charset="-128"/>
                <a:cs typeface="Times New Roman" panose="02020603050405020304" pitchFamily="18" charset="0"/>
              </a:rPr>
              <a:t>対策</a:t>
            </a:r>
            <a:r>
              <a:rPr kumimoji="0" lang="ja-JP" altLang="en-US" sz="2000" b="1" dirty="0">
                <a:solidFill>
                  <a:srgbClr val="0D0D0D"/>
                </a:solidFill>
                <a:latin typeface="Meiryo UI" panose="020B0604030504040204" pitchFamily="50" charset="-128"/>
                <a:ea typeface="Meiryo UI" panose="020B0604030504040204" pitchFamily="50" charset="-128"/>
                <a:cs typeface="Times New Roman" panose="02020603050405020304" pitchFamily="18" charset="0"/>
              </a:rPr>
              <a:t>計画書シート</a:t>
            </a:r>
            <a:r>
              <a:rPr kumimoji="0" lang="en-US" altLang="ja-JP" sz="2000" b="1" dirty="0">
                <a:solidFill>
                  <a:srgbClr val="0D0D0D"/>
                </a:solidFill>
                <a:latin typeface="Meiryo UI" panose="020B0604030504040204" pitchFamily="50" charset="-128"/>
                <a:ea typeface="Meiryo UI" panose="020B0604030504040204" pitchFamily="50" charset="-128"/>
                <a:cs typeface="Times New Roman" panose="02020603050405020304" pitchFamily="18" charset="0"/>
              </a:rPr>
              <a:t>3</a:t>
            </a:r>
            <a:r>
              <a:rPr kumimoji="0" lang="ja-JP" altLang="en-US" sz="2000" b="1" dirty="0">
                <a:solidFill>
                  <a:srgbClr val="0D0D0D"/>
                </a:solidFill>
                <a:latin typeface="Meiryo UI" panose="020B0604030504040204" pitchFamily="50" charset="-128"/>
                <a:ea typeface="Meiryo UI" panose="020B0604030504040204" pitchFamily="50" charset="-128"/>
                <a:cs typeface="Times New Roman" panose="02020603050405020304" pitchFamily="18" charset="0"/>
              </a:rPr>
              <a:t>「対策まとめ」</a:t>
            </a:r>
            <a:r>
              <a:rPr kumimoji="0" lang="en-US" altLang="ja-JP" sz="2000" b="1" dirty="0">
                <a:solidFill>
                  <a:srgbClr val="0D0D0D"/>
                </a:solidFill>
                <a:latin typeface="Meiryo UI" panose="020B0604030504040204" pitchFamily="50" charset="-128"/>
                <a:ea typeface="Meiryo UI" panose="020B0604030504040204" pitchFamily="50" charset="-128"/>
                <a:cs typeface="Times New Roman" panose="02020603050405020304" pitchFamily="18" charset="0"/>
              </a:rPr>
              <a:t>No.6</a:t>
            </a:r>
            <a:endParaRPr lang="en-US" altLang="ja-JP" sz="1600" dirty="0">
              <a:latin typeface="Meiryo UI" panose="020B0604030504040204" pitchFamily="50" charset="-128"/>
              <a:ea typeface="Meiryo UI" panose="020B0604030504040204" pitchFamily="50" charset="-128"/>
            </a:endParaRPr>
          </a:p>
        </p:txBody>
      </p:sp>
      <p:graphicFrame>
        <p:nvGraphicFramePr>
          <p:cNvPr id="14" name="表 13"/>
          <p:cNvGraphicFramePr>
            <a:graphicFrameLocks noGrp="1"/>
          </p:cNvGraphicFramePr>
          <p:nvPr>
            <p:extLst>
              <p:ext uri="{D42A27DB-BD31-4B8C-83A1-F6EECF244321}">
                <p14:modId xmlns:p14="http://schemas.microsoft.com/office/powerpoint/2010/main" val="3117833736"/>
              </p:ext>
            </p:extLst>
          </p:nvPr>
        </p:nvGraphicFramePr>
        <p:xfrm>
          <a:off x="179512" y="3744934"/>
          <a:ext cx="8640960" cy="2956560"/>
        </p:xfrm>
        <a:graphic>
          <a:graphicData uri="http://schemas.openxmlformats.org/drawingml/2006/table">
            <a:tbl>
              <a:tblPr firstRow="1" bandRow="1">
                <a:tableStyleId>{5940675A-B579-460E-94D1-54222C63F5DA}</a:tableStyleId>
              </a:tblPr>
              <a:tblGrid>
                <a:gridCol w="8640960">
                  <a:extLst>
                    <a:ext uri="{9D8B030D-6E8A-4147-A177-3AD203B41FA5}">
                      <a16:colId xmlns:a16="http://schemas.microsoft.com/office/drawing/2014/main" val="1340005264"/>
                    </a:ext>
                  </a:extLst>
                </a:gridCol>
              </a:tblGrid>
              <a:tr h="862834">
                <a:tc>
                  <a:txBody>
                    <a:bodyPr/>
                    <a:lstStyle/>
                    <a:p>
                      <a:r>
                        <a:rPr kumimoji="1" lang="ja-JP" altLang="en-US" sz="1600" b="1" u="sng" dirty="0">
                          <a:latin typeface="Meiryo UI" panose="020B0604030504040204" pitchFamily="50" charset="-128"/>
                          <a:ea typeface="Meiryo UI" panose="020B0604030504040204" pitchFamily="50" charset="-128"/>
                        </a:rPr>
                        <a:t>①削減目標の達成への取組み</a:t>
                      </a:r>
                      <a:endParaRPr kumimoji="1" lang="en-US" altLang="ja-JP" sz="1600" b="1" u="sng" dirty="0">
                        <a:latin typeface="Meiryo UI" panose="020B0604030504040204" pitchFamily="50" charset="-128"/>
                        <a:ea typeface="Meiryo UI" panose="020B0604030504040204" pitchFamily="50" charset="-128"/>
                      </a:endParaRPr>
                    </a:p>
                    <a:p>
                      <a:r>
                        <a:rPr kumimoji="1" lang="ja-JP" altLang="en-US" sz="1600" b="0" u="none" dirty="0">
                          <a:latin typeface="Meiryo UI" panose="020B0604030504040204" pitchFamily="50" charset="-128"/>
                          <a:ea typeface="Meiryo UI" panose="020B0604030504040204" pitchFamily="50" charset="-128"/>
                        </a:rPr>
                        <a:t>目標削減率を達成するために、目標年度までに実施する予定の取組み内容を記入ください。なお、原単位ベースで設定した場合でも、温室効果ガス総排出量の削減にも努めるものとします。また、削減目標が目安未満の場合は、経済的手法を活用した温室効果ガス排出削減等に努めるものとします。</a:t>
                      </a:r>
                      <a:endParaRPr kumimoji="1" lang="en-US" altLang="ja-JP" sz="1600" b="0" u="none" dirty="0">
                        <a:latin typeface="Meiryo UI" panose="020B0604030504040204" pitchFamily="50" charset="-128"/>
                        <a:ea typeface="Meiryo UI" panose="020B0604030504040204" pitchFamily="50" charset="-128"/>
                      </a:endParaRPr>
                    </a:p>
                  </a:txBody>
                  <a:tcPr anchor="ctr"/>
                </a:tc>
                <a:extLst>
                  <a:ext uri="{0D108BD9-81ED-4DB2-BD59-A6C34878D82A}">
                    <a16:rowId xmlns:a16="http://schemas.microsoft.com/office/drawing/2014/main" val="183885262"/>
                  </a:ext>
                </a:extLst>
              </a:tr>
              <a:tr h="777506">
                <a:tc>
                  <a:txBody>
                    <a:bodyPr/>
                    <a:lstStyle/>
                    <a:p>
                      <a:r>
                        <a:rPr kumimoji="1" lang="ja-JP" altLang="en-US" sz="1600" b="1" u="sng" dirty="0">
                          <a:latin typeface="Meiryo UI" panose="020B0604030504040204" pitchFamily="50" charset="-128"/>
                          <a:ea typeface="Meiryo UI" panose="020B0604030504040204" pitchFamily="50" charset="-128"/>
                        </a:rPr>
                        <a:t>②次年度の取組み予定</a:t>
                      </a:r>
                      <a:endParaRPr kumimoji="1" lang="en-US" altLang="ja-JP" sz="1600" b="1" u="sng" dirty="0">
                        <a:latin typeface="Meiryo UI" panose="020B0604030504040204" pitchFamily="50" charset="-128"/>
                        <a:ea typeface="Meiryo UI" panose="020B0604030504040204" pitchFamily="50" charset="-128"/>
                      </a:endParaRPr>
                    </a:p>
                    <a:p>
                      <a:r>
                        <a:rPr kumimoji="1" lang="ja-JP" altLang="en-US" sz="1600" b="0" u="none" dirty="0">
                          <a:latin typeface="Meiryo UI" panose="020B0604030504040204" pitchFamily="50" charset="-128"/>
                          <a:ea typeface="Meiryo UI" panose="020B0604030504040204" pitchFamily="50" charset="-128"/>
                        </a:rPr>
                        <a:t>目標削減率を達成するために、次年度に実施する予定の取組み内容を記入ください。なお、</a:t>
                      </a:r>
                      <a:r>
                        <a:rPr kumimoji="1" lang="en-US" altLang="ja-JP" sz="1600" b="0" u="none" dirty="0">
                          <a:latin typeface="Meiryo UI" panose="020B0604030504040204" pitchFamily="50" charset="-128"/>
                          <a:ea typeface="Meiryo UI" panose="020B0604030504040204" pitchFamily="50" charset="-128"/>
                        </a:rPr>
                        <a:t>1</a:t>
                      </a:r>
                      <a:r>
                        <a:rPr kumimoji="1" lang="ja-JP" altLang="en-US" sz="1600" b="0" u="none" dirty="0">
                          <a:latin typeface="Meiryo UI" panose="020B0604030504040204" pitchFamily="50" charset="-128"/>
                          <a:ea typeface="Meiryo UI" panose="020B0604030504040204" pitchFamily="50" charset="-128"/>
                        </a:rPr>
                        <a:t>年あたり</a:t>
                      </a:r>
                      <a:r>
                        <a:rPr kumimoji="1" lang="en-US" altLang="ja-JP" sz="1600" b="0" u="none" dirty="0">
                          <a:latin typeface="Meiryo UI" panose="020B0604030504040204" pitchFamily="50" charset="-128"/>
                          <a:ea typeface="Meiryo UI" panose="020B0604030504040204" pitchFamily="50" charset="-128"/>
                        </a:rPr>
                        <a:t>1.5</a:t>
                      </a:r>
                      <a:r>
                        <a:rPr kumimoji="1" lang="ja-JP" altLang="en-US" sz="1600" b="0" u="none" dirty="0">
                          <a:latin typeface="Meiryo UI" panose="020B0604030504040204" pitchFamily="50" charset="-128"/>
                          <a:ea typeface="Meiryo UI" panose="020B0604030504040204" pitchFamily="50" charset="-128"/>
                        </a:rPr>
                        <a:t>％削減を目安に取組み内容を検討してください。</a:t>
                      </a:r>
                      <a:endParaRPr kumimoji="1" lang="en-US" altLang="ja-JP" sz="1600" b="0" u="none" dirty="0">
                        <a:latin typeface="Meiryo UI" panose="020B0604030504040204" pitchFamily="50" charset="-128"/>
                        <a:ea typeface="Meiryo UI" panose="020B0604030504040204" pitchFamily="50" charset="-128"/>
                      </a:endParaRPr>
                    </a:p>
                  </a:txBody>
                  <a:tcPr anchor="ctr"/>
                </a:tc>
                <a:extLst>
                  <a:ext uri="{0D108BD9-81ED-4DB2-BD59-A6C34878D82A}">
                    <a16:rowId xmlns:a16="http://schemas.microsoft.com/office/drawing/2014/main" val="2042919226"/>
                  </a:ext>
                </a:extLst>
              </a:tr>
              <a:tr h="999396">
                <a:tc>
                  <a:txBody>
                    <a:bodyPr/>
                    <a:lstStyle/>
                    <a:p>
                      <a:r>
                        <a:rPr kumimoji="1" lang="ja-JP" altLang="en-US" sz="1600" b="1" u="sng" dirty="0">
                          <a:latin typeface="Meiryo UI" panose="020B0604030504040204" pitchFamily="50" charset="-128"/>
                          <a:ea typeface="Meiryo UI" panose="020B0604030504040204" pitchFamily="50" charset="-128"/>
                        </a:rPr>
                        <a:t>③脱炭素経営宣言</a:t>
                      </a:r>
                      <a:endParaRPr kumimoji="1" lang="en-US" altLang="ja-JP" sz="1600" b="1" u="sng" dirty="0">
                        <a:latin typeface="Meiryo UI" panose="020B0604030504040204" pitchFamily="50" charset="-128"/>
                        <a:ea typeface="Meiryo UI" panose="020B0604030504040204" pitchFamily="50" charset="-128"/>
                      </a:endParaRPr>
                    </a:p>
                    <a:p>
                      <a:r>
                        <a:rPr kumimoji="1" lang="ja-JP" altLang="en-US" sz="1600" b="0" u="none" dirty="0">
                          <a:latin typeface="Meiryo UI" panose="020B0604030504040204" pitchFamily="50" charset="-128"/>
                          <a:ea typeface="Meiryo UI" panose="020B0604030504040204" pitchFamily="50" charset="-128"/>
                        </a:rPr>
                        <a:t>脱炭素経営宣言（気候変動対策指針</a:t>
                      </a:r>
                      <a:r>
                        <a:rPr kumimoji="1" lang="en-US" altLang="ja-JP" sz="1600" b="0" u="none" dirty="0">
                          <a:solidFill>
                            <a:schemeClr val="tx1"/>
                          </a:solidFill>
                          <a:latin typeface="Meiryo UI" panose="020B0604030504040204" pitchFamily="50" charset="-128"/>
                          <a:ea typeface="Meiryo UI" panose="020B0604030504040204" pitchFamily="50" charset="-128"/>
                        </a:rPr>
                        <a:t>P.15</a:t>
                      </a:r>
                      <a:r>
                        <a:rPr kumimoji="1" lang="ja-JP" altLang="en-US" sz="1600" b="0" u="none" dirty="0">
                          <a:latin typeface="Meiryo UI" panose="020B0604030504040204" pitchFamily="50" charset="-128"/>
                          <a:ea typeface="Meiryo UI" panose="020B0604030504040204" pitchFamily="50" charset="-128"/>
                        </a:rPr>
                        <a:t>参照）の宣言状況について、プルダウンで選択ください。なお、「宣言する」を選択いただいた場合、大阪府のホームページから宣言書の様式をダウンロードいただき、必要事項を記入の上、提出いただく必要があります。（選択しただけでは、宣言したことになりません。）</a:t>
                      </a:r>
                      <a:endParaRPr kumimoji="1" lang="en-US" altLang="ja-JP" sz="1600" b="0" u="none" dirty="0">
                        <a:latin typeface="Meiryo UI" panose="020B0604030504040204" pitchFamily="50" charset="-128"/>
                        <a:ea typeface="Meiryo UI" panose="020B0604030504040204" pitchFamily="50" charset="-128"/>
                      </a:endParaRPr>
                    </a:p>
                  </a:txBody>
                  <a:tcPr anchor="ctr"/>
                </a:tc>
                <a:extLst>
                  <a:ext uri="{0D108BD9-81ED-4DB2-BD59-A6C34878D82A}">
                    <a16:rowId xmlns:a16="http://schemas.microsoft.com/office/drawing/2014/main" val="1271017701"/>
                  </a:ext>
                </a:extLst>
              </a:tr>
            </a:tbl>
          </a:graphicData>
        </a:graphic>
      </p:graphicFrame>
      <p:sp>
        <p:nvSpPr>
          <p:cNvPr id="11" name="正方形/長方形 10"/>
          <p:cNvSpPr/>
          <p:nvPr/>
        </p:nvSpPr>
        <p:spPr>
          <a:xfrm>
            <a:off x="755575" y="1556792"/>
            <a:ext cx="7488000" cy="718062"/>
          </a:xfrm>
          <a:prstGeom prst="rect">
            <a:avLst/>
          </a:prstGeom>
          <a:solidFill>
            <a:srgbClr val="FF0000">
              <a:alpha val="47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3200" b="1" dirty="0">
                <a:solidFill>
                  <a:schemeClr val="tx1"/>
                </a:solidFill>
                <a:latin typeface="Meiryo UI" panose="020B0604030504040204" pitchFamily="50" charset="-128"/>
                <a:ea typeface="Meiryo UI" panose="020B0604030504040204" pitchFamily="50" charset="-128"/>
              </a:rPr>
              <a:t>①</a:t>
            </a:r>
            <a:endParaRPr kumimoji="1" lang="ja-JP" altLang="en-US" sz="3200" b="1" dirty="0">
              <a:solidFill>
                <a:schemeClr val="tx1"/>
              </a:solidFill>
              <a:latin typeface="Meiryo UI" panose="020B0604030504040204" pitchFamily="50" charset="-128"/>
              <a:ea typeface="Meiryo UI" panose="020B0604030504040204" pitchFamily="50" charset="-128"/>
            </a:endParaRPr>
          </a:p>
        </p:txBody>
      </p:sp>
      <p:sp>
        <p:nvSpPr>
          <p:cNvPr id="13" name="正方形/長方形 12"/>
          <p:cNvSpPr/>
          <p:nvPr/>
        </p:nvSpPr>
        <p:spPr>
          <a:xfrm>
            <a:off x="755575" y="2346100"/>
            <a:ext cx="7488000" cy="722860"/>
          </a:xfrm>
          <a:prstGeom prst="rect">
            <a:avLst/>
          </a:prstGeom>
          <a:solidFill>
            <a:srgbClr val="FF0000">
              <a:alpha val="47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3200" b="1" dirty="0">
                <a:solidFill>
                  <a:schemeClr val="tx1"/>
                </a:solidFill>
                <a:latin typeface="Meiryo UI" panose="020B0604030504040204" pitchFamily="50" charset="-128"/>
                <a:ea typeface="Meiryo UI" panose="020B0604030504040204" pitchFamily="50" charset="-128"/>
              </a:rPr>
              <a:t>②</a:t>
            </a:r>
            <a:endParaRPr kumimoji="1" lang="ja-JP" altLang="en-US" sz="3200" b="1" dirty="0">
              <a:solidFill>
                <a:schemeClr val="tx1"/>
              </a:solidFill>
              <a:latin typeface="Meiryo UI" panose="020B0604030504040204" pitchFamily="50" charset="-128"/>
              <a:ea typeface="Meiryo UI" panose="020B0604030504040204" pitchFamily="50" charset="-128"/>
            </a:endParaRPr>
          </a:p>
        </p:txBody>
      </p:sp>
      <p:sp>
        <p:nvSpPr>
          <p:cNvPr id="15" name="正方形/長方形 14"/>
          <p:cNvSpPr/>
          <p:nvPr/>
        </p:nvSpPr>
        <p:spPr>
          <a:xfrm>
            <a:off x="719848" y="3200086"/>
            <a:ext cx="2520000" cy="361430"/>
          </a:xfrm>
          <a:prstGeom prst="rect">
            <a:avLst/>
          </a:prstGeom>
          <a:solidFill>
            <a:srgbClr val="FF0000">
              <a:alpha val="47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400" b="1" dirty="0">
                <a:solidFill>
                  <a:schemeClr val="tx1"/>
                </a:solidFill>
                <a:latin typeface="Meiryo UI" panose="020B0604030504040204" pitchFamily="50" charset="-128"/>
                <a:ea typeface="Meiryo UI" panose="020B0604030504040204" pitchFamily="50" charset="-128"/>
              </a:rPr>
              <a:t>③</a:t>
            </a:r>
            <a:endParaRPr kumimoji="1" lang="ja-JP" altLang="en-US" sz="2400" b="1" dirty="0">
              <a:solidFill>
                <a:schemeClr val="tx1"/>
              </a:solidFill>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145757069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スライド番号プレースホルダー 5"/>
          <p:cNvSpPr>
            <a:spLocks noGrp="1"/>
          </p:cNvSpPr>
          <p:nvPr>
            <p:ph type="sldNum" sz="quarter" idx="12"/>
          </p:nvPr>
        </p:nvSpPr>
        <p:spPr/>
        <p:txBody>
          <a:bodyPr/>
          <a:lstStyle/>
          <a:p>
            <a:fld id="{55A7BED7-9510-4C4B-91BA-7696EE92F05C}" type="slidenum">
              <a:rPr kumimoji="1" lang="ja-JP" altLang="en-US" smtClean="0"/>
              <a:t>3</a:t>
            </a:fld>
            <a:endParaRPr kumimoji="1" lang="ja-JP" altLang="en-US" dirty="0"/>
          </a:p>
        </p:txBody>
      </p:sp>
      <p:sp>
        <p:nvSpPr>
          <p:cNvPr id="8" name="テキスト ボックス 7">
            <a:extLst>
              <a:ext uri="{FF2B5EF4-FFF2-40B4-BE49-F238E27FC236}">
                <a16:creationId xmlns:a16="http://schemas.microsoft.com/office/drawing/2014/main" id="{575F40C1-5A85-EECC-6477-57B188ABEBEE}"/>
              </a:ext>
            </a:extLst>
          </p:cNvPr>
          <p:cNvSpPr txBox="1"/>
          <p:nvPr/>
        </p:nvSpPr>
        <p:spPr>
          <a:xfrm>
            <a:off x="0" y="0"/>
            <a:ext cx="7058147" cy="344128"/>
          </a:xfrm>
          <a:prstGeom prst="rect">
            <a:avLst/>
          </a:prstGeom>
          <a:noFill/>
        </p:spPr>
        <p:txBody>
          <a:bodyPr wrap="square" tIns="36000" bIns="0" rtlCol="0">
            <a:spAutoFit/>
          </a:bodyPr>
          <a:lstStyle/>
          <a:p>
            <a:pPr>
              <a:lnSpc>
                <a:spcPts val="2400"/>
              </a:lnSpc>
            </a:pPr>
            <a:r>
              <a:rPr lang="ja-JP" altLang="en-US" sz="20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１　大阪府気候変動対策の推進に関する条例の概要</a:t>
            </a:r>
          </a:p>
        </p:txBody>
      </p:sp>
      <p:sp>
        <p:nvSpPr>
          <p:cNvPr id="7" name="Rectangle 2"/>
          <p:cNvSpPr>
            <a:spLocks noChangeArrowheads="1"/>
          </p:cNvSpPr>
          <p:nvPr/>
        </p:nvSpPr>
        <p:spPr bwMode="auto">
          <a:xfrm>
            <a:off x="18767" y="410756"/>
            <a:ext cx="9051756" cy="41703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indent="127000"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ts val="600"/>
              </a:spcAft>
              <a:buClrTx/>
              <a:buSzTx/>
              <a:buFontTx/>
              <a:buNone/>
              <a:tabLst/>
            </a:pPr>
            <a:r>
              <a:rPr kumimoji="0" lang="ja-JP" altLang="ja-JP" sz="2000" b="1" i="0" u="none" strike="noStrike" cap="none" normalizeH="0" baseline="0" dirty="0">
                <a:ln>
                  <a:noFill/>
                </a:ln>
                <a:solidFill>
                  <a:srgbClr val="0D0D0D"/>
                </a:solidFill>
                <a:effectLst/>
                <a:latin typeface="Meiryo UI" panose="020B0604030504040204" pitchFamily="50" charset="-128"/>
                <a:ea typeface="Meiryo UI" panose="020B0604030504040204" pitchFamily="50" charset="-128"/>
                <a:cs typeface="Times New Roman" panose="02020603050405020304" pitchFamily="18" charset="0"/>
              </a:rPr>
              <a:t> </a:t>
            </a:r>
            <a:r>
              <a:rPr kumimoji="0" lang="en-US" altLang="ja-JP" sz="2000" b="1" i="0" u="none" strike="noStrike" cap="none" normalizeH="0" baseline="0" dirty="0">
                <a:ln>
                  <a:noFill/>
                </a:ln>
                <a:solidFill>
                  <a:srgbClr val="0D0D0D"/>
                </a:solidFill>
                <a:effectLst/>
                <a:latin typeface="Meiryo UI" panose="020B0604030504040204" pitchFamily="50" charset="-128"/>
                <a:ea typeface="Meiryo UI" panose="020B0604030504040204" pitchFamily="50" charset="-128"/>
                <a:cs typeface="Times New Roman" panose="02020603050405020304" pitchFamily="18" charset="0"/>
              </a:rPr>
              <a:t>(2) </a:t>
            </a:r>
            <a:r>
              <a:rPr kumimoji="0" lang="ja-JP" altLang="en-US" sz="2000" b="1" dirty="0">
                <a:solidFill>
                  <a:srgbClr val="0D0D0D"/>
                </a:solidFill>
                <a:latin typeface="Meiryo UI" panose="020B0604030504040204" pitchFamily="50" charset="-128"/>
                <a:ea typeface="Meiryo UI" panose="020B0604030504040204" pitchFamily="50" charset="-128"/>
                <a:cs typeface="Times New Roman" panose="02020603050405020304" pitchFamily="18" charset="0"/>
              </a:rPr>
              <a:t>特定事業者の要件</a:t>
            </a:r>
            <a:endParaRPr kumimoji="0" lang="ja-JP" altLang="en-US" sz="1600" dirty="0">
              <a:latin typeface="Meiryo UI" panose="020B0604030504040204" pitchFamily="50" charset="-128"/>
              <a:ea typeface="Meiryo UI" panose="020B0604030504040204" pitchFamily="50" charset="-128"/>
            </a:endParaRPr>
          </a:p>
          <a:p>
            <a:pPr lvl="0" indent="0"/>
            <a:r>
              <a:rPr kumimoji="0" lang="ja-JP" altLang="en-US" sz="1600" dirty="0">
                <a:latin typeface="Meiryo UI" panose="020B0604030504040204" pitchFamily="50" charset="-128"/>
                <a:ea typeface="Meiryo UI" panose="020B0604030504040204" pitchFamily="50" charset="-128"/>
                <a:cs typeface="Times New Roman" panose="02020603050405020304" pitchFamily="18" charset="0"/>
              </a:rPr>
              <a:t>　次の１から３のいずれかの要件を満たす場合、特定事業者となる。</a:t>
            </a:r>
            <a:endParaRPr kumimoji="0" lang="en-US" altLang="ja-JP" sz="1600" dirty="0">
              <a:latin typeface="Meiryo UI" panose="020B0604030504040204" pitchFamily="50" charset="-128"/>
              <a:ea typeface="Meiryo UI" panose="020B0604030504040204" pitchFamily="50" charset="-128"/>
              <a:cs typeface="Times New Roman" panose="02020603050405020304" pitchFamily="18" charset="0"/>
            </a:endParaRPr>
          </a:p>
          <a:p>
            <a:pPr lvl="0" indent="0"/>
            <a:endParaRPr kumimoji="0" lang="ja-JP" altLang="en-US" sz="1600" dirty="0">
              <a:latin typeface="Meiryo UI" panose="020B0604030504040204" pitchFamily="50" charset="-128"/>
              <a:ea typeface="Meiryo UI" panose="020B0604030504040204" pitchFamily="50" charset="-128"/>
            </a:endParaRPr>
          </a:p>
          <a:p>
            <a:pPr marL="360363" lvl="0" indent="-360363"/>
            <a:r>
              <a:rPr kumimoji="0" lang="ja-JP" altLang="en-US" sz="1600" dirty="0">
                <a:solidFill>
                  <a:srgbClr val="0D0D0D"/>
                </a:solidFill>
                <a:latin typeface="Meiryo UI" panose="020B0604030504040204" pitchFamily="50" charset="-128"/>
                <a:ea typeface="Meiryo UI" panose="020B0604030504040204" pitchFamily="50" charset="-128"/>
                <a:cs typeface="Times New Roman" panose="02020603050405020304" pitchFamily="18" charset="0"/>
              </a:rPr>
              <a:t>１　府内に設置している事業所において使用した</a:t>
            </a:r>
            <a:r>
              <a:rPr kumimoji="0" lang="ja-JP" altLang="en-US" sz="1600" dirty="0">
                <a:latin typeface="Meiryo UI" panose="020B0604030504040204" pitchFamily="50" charset="-128"/>
                <a:ea typeface="Meiryo UI" panose="020B0604030504040204" pitchFamily="50" charset="-128"/>
                <a:cs typeface="Times New Roman" panose="02020603050405020304" pitchFamily="18" charset="0"/>
              </a:rPr>
              <a:t>化石燃料及び非化石燃料並びに電気の量並びに他人から供給された熱の量を原油換算した合計量が</a:t>
            </a:r>
            <a:r>
              <a:rPr kumimoji="0" lang="en-US" altLang="ja-JP" sz="1600" dirty="0">
                <a:latin typeface="Meiryo UI" panose="020B0604030504040204" pitchFamily="50" charset="-128"/>
                <a:ea typeface="Meiryo UI" panose="020B0604030504040204" pitchFamily="50" charset="-128"/>
                <a:cs typeface="Times New Roman" panose="02020603050405020304" pitchFamily="18" charset="0"/>
              </a:rPr>
              <a:t>1,500</a:t>
            </a:r>
            <a:r>
              <a:rPr kumimoji="0" lang="ja-JP" altLang="en-US" sz="1600" dirty="0">
                <a:latin typeface="Meiryo UI" panose="020B0604030504040204" pitchFamily="50" charset="-128"/>
                <a:ea typeface="Meiryo UI" panose="020B0604030504040204" pitchFamily="50" charset="-128"/>
                <a:cs typeface="Times New Roman" panose="02020603050405020304" pitchFamily="18" charset="0"/>
              </a:rPr>
              <a:t>キロリｯトル</a:t>
            </a:r>
            <a:r>
              <a:rPr kumimoji="0" lang="en-US" altLang="ja-JP" sz="1600" dirty="0">
                <a:latin typeface="Meiryo UI" panose="020B0604030504040204" pitchFamily="50" charset="-128"/>
                <a:ea typeface="Meiryo UI" panose="020B0604030504040204" pitchFamily="50" charset="-128"/>
                <a:cs typeface="Times New Roman" panose="02020603050405020304" pitchFamily="18" charset="0"/>
              </a:rPr>
              <a:t>/</a:t>
            </a:r>
            <a:r>
              <a:rPr kumimoji="0" lang="ja-JP" altLang="en-US" sz="1600" dirty="0">
                <a:latin typeface="Meiryo UI" panose="020B0604030504040204" pitchFamily="50" charset="-128"/>
                <a:ea typeface="Meiryo UI" panose="020B0604030504040204" pitchFamily="50" charset="-128"/>
                <a:cs typeface="Times New Roman" panose="02020603050405020304" pitchFamily="18" charset="0"/>
              </a:rPr>
              <a:t>年以上の事業者</a:t>
            </a:r>
            <a:endParaRPr kumimoji="0" lang="ja-JP" altLang="en-US" sz="1600" dirty="0">
              <a:latin typeface="Meiryo UI" panose="020B0604030504040204" pitchFamily="50" charset="-128"/>
              <a:ea typeface="Meiryo UI" panose="020B0604030504040204" pitchFamily="50" charset="-128"/>
            </a:endParaRPr>
          </a:p>
          <a:p>
            <a:pPr lvl="0" indent="0"/>
            <a:endParaRPr kumimoji="0" lang="en-US" altLang="ja-JP" sz="1600" dirty="0">
              <a:latin typeface="Meiryo UI" panose="020B0604030504040204" pitchFamily="50" charset="-128"/>
              <a:ea typeface="Meiryo UI" panose="020B0604030504040204" pitchFamily="50" charset="-128"/>
              <a:cs typeface="Times New Roman" panose="02020603050405020304" pitchFamily="18" charset="0"/>
            </a:endParaRPr>
          </a:p>
          <a:p>
            <a:pPr lvl="0" indent="0"/>
            <a:r>
              <a:rPr kumimoji="0" lang="ja-JP" altLang="en-US" sz="1600" dirty="0">
                <a:latin typeface="Meiryo UI" panose="020B0604030504040204" pitchFamily="50" charset="-128"/>
                <a:ea typeface="Meiryo UI" panose="020B0604030504040204" pitchFamily="50" charset="-128"/>
                <a:cs typeface="Times New Roman" panose="02020603050405020304" pitchFamily="18" charset="0"/>
              </a:rPr>
              <a:t>２　連鎖化事業者のうち、当該連鎖化事業者が府内に設置している事業所及び当該加盟者が府内に</a:t>
            </a:r>
            <a:endParaRPr kumimoji="0" lang="en-US" altLang="ja-JP" sz="1600" dirty="0">
              <a:latin typeface="Meiryo UI" panose="020B0604030504040204" pitchFamily="50" charset="-128"/>
              <a:ea typeface="Meiryo UI" panose="020B0604030504040204" pitchFamily="50" charset="-128"/>
              <a:cs typeface="Times New Roman" panose="02020603050405020304" pitchFamily="18" charset="0"/>
            </a:endParaRPr>
          </a:p>
          <a:p>
            <a:pPr marL="360363" lvl="0" indent="-360363"/>
            <a:r>
              <a:rPr kumimoji="0" lang="en-US" altLang="ja-JP" sz="1600" dirty="0">
                <a:latin typeface="Meiryo UI" panose="020B0604030504040204" pitchFamily="50" charset="-128"/>
                <a:ea typeface="Meiryo UI" panose="020B0604030504040204" pitchFamily="50" charset="-128"/>
                <a:cs typeface="Times New Roman" panose="02020603050405020304" pitchFamily="18" charset="0"/>
              </a:rPr>
              <a:t>     </a:t>
            </a:r>
            <a:r>
              <a:rPr kumimoji="0" lang="ja-JP" altLang="en-US" sz="1600" dirty="0">
                <a:latin typeface="Meiryo UI" panose="020B0604030504040204" pitchFamily="50" charset="-128"/>
                <a:ea typeface="Meiryo UI" panose="020B0604030504040204" pitchFamily="50" charset="-128"/>
                <a:cs typeface="Times New Roman" panose="02020603050405020304" pitchFamily="18" charset="0"/>
              </a:rPr>
              <a:t>設置している当該連鎖化事業に係る事業所において使用した化石燃料及び非化石燃料並びに電気の量並びに他人から供給された熱の量を原油換算した合計量が</a:t>
            </a:r>
            <a:r>
              <a:rPr kumimoji="0" lang="en-US" altLang="ja-JP" sz="1600" dirty="0">
                <a:latin typeface="Meiryo UI" panose="020B0604030504040204" pitchFamily="50" charset="-128"/>
                <a:ea typeface="Meiryo UI" panose="020B0604030504040204" pitchFamily="50" charset="-128"/>
                <a:cs typeface="Times New Roman" panose="02020603050405020304" pitchFamily="18" charset="0"/>
              </a:rPr>
              <a:t>1,500</a:t>
            </a:r>
            <a:r>
              <a:rPr kumimoji="0" lang="ja-JP" altLang="en-US" sz="1600" dirty="0">
                <a:latin typeface="Meiryo UI" panose="020B0604030504040204" pitchFamily="50" charset="-128"/>
                <a:ea typeface="Meiryo UI" panose="020B0604030504040204" pitchFamily="50" charset="-128"/>
                <a:cs typeface="Times New Roman" panose="02020603050405020304" pitchFamily="18" charset="0"/>
              </a:rPr>
              <a:t>キロリｯトル</a:t>
            </a:r>
            <a:r>
              <a:rPr kumimoji="0" lang="en-US" altLang="ja-JP" sz="1600" dirty="0">
                <a:latin typeface="Meiryo UI" panose="020B0604030504040204" pitchFamily="50" charset="-128"/>
                <a:ea typeface="Meiryo UI" panose="020B0604030504040204" pitchFamily="50" charset="-128"/>
                <a:cs typeface="Times New Roman" panose="02020603050405020304" pitchFamily="18" charset="0"/>
              </a:rPr>
              <a:t>/</a:t>
            </a:r>
            <a:r>
              <a:rPr kumimoji="0" lang="ja-JP" altLang="en-US" sz="1600" dirty="0">
                <a:latin typeface="Meiryo UI" panose="020B0604030504040204" pitchFamily="50" charset="-128"/>
                <a:ea typeface="Meiryo UI" panose="020B0604030504040204" pitchFamily="50" charset="-128"/>
                <a:cs typeface="Times New Roman" panose="02020603050405020304" pitchFamily="18" charset="0"/>
              </a:rPr>
              <a:t>年以上の事業者</a:t>
            </a:r>
            <a:endParaRPr kumimoji="0" lang="ja-JP" altLang="en-US" sz="1600" dirty="0">
              <a:latin typeface="Meiryo UI" panose="020B0604030504040204" pitchFamily="50" charset="-128"/>
              <a:ea typeface="Meiryo UI" panose="020B0604030504040204" pitchFamily="50" charset="-128"/>
            </a:endParaRPr>
          </a:p>
          <a:p>
            <a:pPr marL="630238" lvl="0" indent="-630238"/>
            <a:r>
              <a:rPr kumimoji="0" lang="ja-JP" altLang="en-US" sz="1600" dirty="0">
                <a:latin typeface="Meiryo UI" panose="020B0604030504040204" pitchFamily="50" charset="-128"/>
                <a:ea typeface="Meiryo UI" panose="020B0604030504040204" pitchFamily="50" charset="-128"/>
                <a:cs typeface="Times New Roman" panose="02020603050405020304" pitchFamily="18" charset="0"/>
              </a:rPr>
              <a:t>     ⇒　「エネルギーの使用の合理化及び非化石エネルギーの転換等に関する法律（以下「省エネ法」という） 」で特定連鎖化事業者の指定を受けている事業者（例：フランチャイズチェーン事業等の本部）が該当します。</a:t>
            </a:r>
            <a:endParaRPr kumimoji="0" lang="ja-JP" altLang="en-US" sz="1600" dirty="0">
              <a:latin typeface="Meiryo UI" panose="020B0604030504040204" pitchFamily="50" charset="-128"/>
              <a:ea typeface="Meiryo UI" panose="020B0604030504040204" pitchFamily="50" charset="-128"/>
            </a:endParaRPr>
          </a:p>
          <a:p>
            <a:pPr lvl="0" indent="0"/>
            <a:endParaRPr kumimoji="0" lang="en-US" altLang="ja-JP" sz="1600" dirty="0">
              <a:latin typeface="Meiryo UI" panose="020B0604030504040204" pitchFamily="50" charset="-128"/>
              <a:ea typeface="Meiryo UI" panose="020B0604030504040204" pitchFamily="50" charset="-128"/>
              <a:cs typeface="Times New Roman" panose="02020603050405020304" pitchFamily="18" charset="0"/>
            </a:endParaRPr>
          </a:p>
          <a:p>
            <a:pPr lvl="0" indent="0"/>
            <a:r>
              <a:rPr kumimoji="0" lang="ja-JP" altLang="en-US" sz="1600" dirty="0">
                <a:latin typeface="Meiryo UI" panose="020B0604030504040204" pitchFamily="50" charset="-128"/>
                <a:ea typeface="Meiryo UI" panose="020B0604030504040204" pitchFamily="50" charset="-128"/>
                <a:cs typeface="Times New Roman" panose="02020603050405020304" pitchFamily="18" charset="0"/>
              </a:rPr>
              <a:t>３　府内に使用の本拠の位置を有する自動車（軽自動車、特殊自動車及び二輪自動車を除く。）を、</a:t>
            </a:r>
          </a:p>
          <a:p>
            <a:pPr lvl="0" indent="0"/>
            <a:r>
              <a:rPr kumimoji="0" lang="ja-JP" altLang="en-US" sz="1600" dirty="0">
                <a:latin typeface="Meiryo UI" panose="020B0604030504040204" pitchFamily="50" charset="-128"/>
                <a:ea typeface="Meiryo UI" panose="020B0604030504040204" pitchFamily="50" charset="-128"/>
                <a:cs typeface="Times New Roman" panose="02020603050405020304" pitchFamily="18" charset="0"/>
              </a:rPr>
              <a:t>     </a:t>
            </a:r>
            <a:r>
              <a:rPr kumimoji="0" lang="en-US" altLang="ja-JP" sz="1600" dirty="0">
                <a:latin typeface="Meiryo UI" panose="020B0604030504040204" pitchFamily="50" charset="-128"/>
                <a:ea typeface="Meiryo UI" panose="020B0604030504040204" pitchFamily="50" charset="-128"/>
                <a:cs typeface="Times New Roman" panose="02020603050405020304" pitchFamily="18" charset="0"/>
              </a:rPr>
              <a:t>30 </a:t>
            </a:r>
            <a:r>
              <a:rPr kumimoji="0" lang="ja-JP" altLang="en-US" sz="1600" dirty="0">
                <a:latin typeface="Meiryo UI" panose="020B0604030504040204" pitchFamily="50" charset="-128"/>
                <a:ea typeface="Meiryo UI" panose="020B0604030504040204" pitchFamily="50" charset="-128"/>
                <a:cs typeface="Times New Roman" panose="02020603050405020304" pitchFamily="18" charset="0"/>
              </a:rPr>
              <a:t>台以上（タクシー事業者は</a:t>
            </a:r>
            <a:r>
              <a:rPr kumimoji="0" lang="en-US" altLang="ja-JP" sz="1600" dirty="0">
                <a:latin typeface="Meiryo UI" panose="020B0604030504040204" pitchFamily="50" charset="-128"/>
                <a:ea typeface="Meiryo UI" panose="020B0604030504040204" pitchFamily="50" charset="-128"/>
                <a:cs typeface="Times New Roman" panose="02020603050405020304" pitchFamily="18" charset="0"/>
              </a:rPr>
              <a:t>75</a:t>
            </a:r>
            <a:r>
              <a:rPr kumimoji="0" lang="ja-JP" altLang="en-US" sz="1600" dirty="0">
                <a:latin typeface="Meiryo UI" panose="020B0604030504040204" pitchFamily="50" charset="-128"/>
                <a:ea typeface="Meiryo UI" panose="020B0604030504040204" pitchFamily="50" charset="-128"/>
                <a:cs typeface="Times New Roman" panose="02020603050405020304" pitchFamily="18" charset="0"/>
              </a:rPr>
              <a:t>台以上）使用する事業者</a:t>
            </a:r>
          </a:p>
          <a:p>
            <a:pPr lvl="0" indent="0"/>
            <a:r>
              <a:rPr kumimoji="0" lang="ja-JP" altLang="en-US" sz="1600" dirty="0">
                <a:latin typeface="Meiryo UI" panose="020B0604030504040204" pitchFamily="50" charset="-128"/>
                <a:ea typeface="Meiryo UI" panose="020B0604030504040204" pitchFamily="50" charset="-128"/>
                <a:cs typeface="Times New Roman" panose="02020603050405020304" pitchFamily="18" charset="0"/>
              </a:rPr>
              <a:t>     ⇒　４月１日現在における保有台数で特定事業者となるか判断します。</a:t>
            </a:r>
          </a:p>
        </p:txBody>
      </p:sp>
      <p:sp>
        <p:nvSpPr>
          <p:cNvPr id="11" name="吹き出し: 角を丸めた四角形 22">
            <a:extLst>
              <a:ext uri="{FF2B5EF4-FFF2-40B4-BE49-F238E27FC236}">
                <a16:creationId xmlns:a16="http://schemas.microsoft.com/office/drawing/2014/main" id="{36889DCC-98A5-4C6A-975A-C6826A6C78EC}"/>
              </a:ext>
            </a:extLst>
          </p:cNvPr>
          <p:cNvSpPr/>
          <p:nvPr/>
        </p:nvSpPr>
        <p:spPr>
          <a:xfrm>
            <a:off x="1547664" y="4797152"/>
            <a:ext cx="6192688" cy="1872208"/>
          </a:xfrm>
          <a:prstGeom prst="wedgeRoundRectCallout">
            <a:avLst>
              <a:gd name="adj1" fmla="val -47090"/>
              <a:gd name="adj2" fmla="val -62916"/>
              <a:gd name="adj3" fmla="val 16667"/>
            </a:avLst>
          </a:prstGeom>
          <a:solidFill>
            <a:schemeClr val="accent1">
              <a:lumMod val="20000"/>
              <a:lumOff val="80000"/>
            </a:schemeClr>
          </a:solidFill>
          <a:ln w="12700">
            <a:solidFill>
              <a:schemeClr val="tx1"/>
            </a:solidFill>
          </a:ln>
        </p:spPr>
        <p:style>
          <a:lnRef idx="3">
            <a:schemeClr val="lt1"/>
          </a:lnRef>
          <a:fillRef idx="1">
            <a:schemeClr val="accent3"/>
          </a:fillRef>
          <a:effectRef idx="1">
            <a:schemeClr val="accent3"/>
          </a:effectRef>
          <a:fontRef idx="minor">
            <a:schemeClr val="lt1"/>
          </a:fontRef>
        </p:style>
        <p:txBody>
          <a:bodyPr lIns="0" tIns="0" rIns="0" bIns="0" rtlCol="0" anchor="ctr"/>
          <a:lstStyle/>
          <a:p>
            <a:pPr algn="ctr"/>
            <a:r>
              <a:rPr lang="en-US" altLang="ja-JP" sz="1600" b="1" dirty="0">
                <a:solidFill>
                  <a:srgbClr val="FF0000"/>
                </a:solidFill>
                <a:latin typeface="Meiryo UI" panose="020B0604030504040204" pitchFamily="50" charset="-128"/>
                <a:ea typeface="Meiryo UI" panose="020B0604030504040204" pitchFamily="50" charset="-128"/>
              </a:rPr>
              <a:t>【</a:t>
            </a:r>
            <a:r>
              <a:rPr lang="ja-JP" altLang="en-US" sz="1600" b="1" dirty="0">
                <a:solidFill>
                  <a:srgbClr val="FF0000"/>
                </a:solidFill>
                <a:latin typeface="Meiryo UI" panose="020B0604030504040204" pitchFamily="50" charset="-128"/>
                <a:ea typeface="Meiryo UI" panose="020B0604030504040204" pitchFamily="50" charset="-128"/>
              </a:rPr>
              <a:t>届出の対象事業者の要件を変更しました！！</a:t>
            </a:r>
            <a:r>
              <a:rPr lang="en-US" altLang="ja-JP" sz="1600" b="1" dirty="0">
                <a:solidFill>
                  <a:srgbClr val="FF0000"/>
                </a:solidFill>
                <a:latin typeface="Meiryo UI" panose="020B0604030504040204" pitchFamily="50" charset="-128"/>
                <a:ea typeface="Meiryo UI" panose="020B0604030504040204" pitchFamily="50" charset="-128"/>
              </a:rPr>
              <a:t>】</a:t>
            </a:r>
          </a:p>
          <a:p>
            <a:pPr algn="ctr"/>
            <a:r>
              <a:rPr lang="ja-JP" altLang="en-US" sz="1600" b="1" dirty="0">
                <a:solidFill>
                  <a:schemeClr val="tx1"/>
                </a:solidFill>
                <a:latin typeface="Meiryo UI" panose="020B0604030504040204" pitchFamily="50" charset="-128"/>
                <a:ea typeface="Meiryo UI" panose="020B0604030504040204" pitchFamily="50" charset="-128"/>
              </a:rPr>
              <a:t>府内に使用の本拠の位置を有する自動車が</a:t>
            </a:r>
            <a:br>
              <a:rPr lang="en-US" altLang="ja-JP" sz="1600" b="1" dirty="0">
                <a:solidFill>
                  <a:schemeClr val="tx1"/>
                </a:solidFill>
                <a:latin typeface="Meiryo UI" panose="020B0604030504040204" pitchFamily="50" charset="-128"/>
                <a:ea typeface="Meiryo UI" panose="020B0604030504040204" pitchFamily="50" charset="-128"/>
              </a:rPr>
            </a:br>
            <a:r>
              <a:rPr lang="en-US" altLang="ja-JP" sz="1600" b="1" dirty="0">
                <a:solidFill>
                  <a:schemeClr val="tx1"/>
                </a:solidFill>
                <a:latin typeface="Meiryo UI" panose="020B0604030504040204" pitchFamily="50" charset="-128"/>
                <a:ea typeface="Meiryo UI" panose="020B0604030504040204" pitchFamily="50" charset="-128"/>
              </a:rPr>
              <a:t>【</a:t>
            </a:r>
            <a:r>
              <a:rPr lang="ja-JP" altLang="en-US" sz="1600" b="1" dirty="0">
                <a:solidFill>
                  <a:schemeClr val="tx1"/>
                </a:solidFill>
                <a:latin typeface="Meiryo UI" panose="020B0604030504040204" pitchFamily="50" charset="-128"/>
                <a:ea typeface="Meiryo UI" panose="020B0604030504040204" pitchFamily="50" charset="-128"/>
              </a:rPr>
              <a:t>変更前</a:t>
            </a:r>
            <a:r>
              <a:rPr lang="en-US" altLang="ja-JP" sz="1600" b="1" dirty="0">
                <a:solidFill>
                  <a:schemeClr val="tx1"/>
                </a:solidFill>
                <a:latin typeface="Meiryo UI" panose="020B0604030504040204" pitchFamily="50" charset="-128"/>
                <a:ea typeface="Meiryo UI" panose="020B0604030504040204" pitchFamily="50" charset="-128"/>
              </a:rPr>
              <a:t>】100</a:t>
            </a:r>
            <a:r>
              <a:rPr lang="ja-JP" altLang="en-US" sz="1600" b="1" dirty="0">
                <a:solidFill>
                  <a:schemeClr val="tx1"/>
                </a:solidFill>
                <a:latin typeface="Meiryo UI" panose="020B0604030504040204" pitchFamily="50" charset="-128"/>
                <a:ea typeface="Meiryo UI" panose="020B0604030504040204" pitchFamily="50" charset="-128"/>
              </a:rPr>
              <a:t>台以上</a:t>
            </a:r>
            <a:r>
              <a:rPr lang="en-US" altLang="ja-JP" sz="1600" b="1" dirty="0">
                <a:solidFill>
                  <a:schemeClr val="tx1"/>
                </a:solidFill>
                <a:latin typeface="Meiryo UI" panose="020B0604030504040204" pitchFamily="50" charset="-128"/>
                <a:ea typeface="Meiryo UI" panose="020B0604030504040204" pitchFamily="50" charset="-128"/>
              </a:rPr>
              <a:t>(</a:t>
            </a:r>
            <a:r>
              <a:rPr lang="ja-JP" altLang="en-US" sz="1600" b="1" dirty="0">
                <a:solidFill>
                  <a:schemeClr val="tx1"/>
                </a:solidFill>
                <a:latin typeface="Meiryo UI" panose="020B0604030504040204" pitchFamily="50" charset="-128"/>
                <a:ea typeface="Meiryo UI" panose="020B0604030504040204" pitchFamily="50" charset="-128"/>
              </a:rPr>
              <a:t>タクシー事業者</a:t>
            </a:r>
            <a:r>
              <a:rPr lang="en-US" altLang="ja-JP" sz="1600" b="1" dirty="0">
                <a:solidFill>
                  <a:schemeClr val="tx1"/>
                </a:solidFill>
                <a:latin typeface="Meiryo UI" panose="020B0604030504040204" pitchFamily="50" charset="-128"/>
                <a:ea typeface="Meiryo UI" panose="020B0604030504040204" pitchFamily="50" charset="-128"/>
              </a:rPr>
              <a:t>250</a:t>
            </a:r>
            <a:r>
              <a:rPr lang="ja-JP" altLang="en-US" sz="1600" b="1" dirty="0">
                <a:solidFill>
                  <a:schemeClr val="tx1"/>
                </a:solidFill>
                <a:latin typeface="Meiryo UI" panose="020B0604030504040204" pitchFamily="50" charset="-128"/>
                <a:ea typeface="Meiryo UI" panose="020B0604030504040204" pitchFamily="50" charset="-128"/>
              </a:rPr>
              <a:t>台以上</a:t>
            </a:r>
            <a:r>
              <a:rPr lang="en-US" altLang="ja-JP" sz="1600" b="1" dirty="0">
                <a:solidFill>
                  <a:schemeClr val="tx1"/>
                </a:solidFill>
                <a:latin typeface="Meiryo UI" panose="020B0604030504040204" pitchFamily="50" charset="-128"/>
                <a:ea typeface="Meiryo UI" panose="020B0604030504040204" pitchFamily="50" charset="-128"/>
              </a:rPr>
              <a:t>)</a:t>
            </a:r>
            <a:br>
              <a:rPr lang="en-US" altLang="ja-JP" sz="1600" b="1" dirty="0">
                <a:solidFill>
                  <a:schemeClr val="tx1"/>
                </a:solidFill>
                <a:latin typeface="Meiryo UI" panose="020B0604030504040204" pitchFamily="50" charset="-128"/>
                <a:ea typeface="Meiryo UI" panose="020B0604030504040204" pitchFamily="50" charset="-128"/>
              </a:rPr>
            </a:br>
            <a:r>
              <a:rPr lang="ja-JP" altLang="en-US" sz="1600" b="1" dirty="0">
                <a:solidFill>
                  <a:schemeClr val="tx1"/>
                </a:solidFill>
                <a:latin typeface="Meiryo UI" panose="020B0604030504040204" pitchFamily="50" charset="-128"/>
                <a:ea typeface="Meiryo UI" panose="020B0604030504040204" pitchFamily="50" charset="-128"/>
              </a:rPr>
              <a:t>→</a:t>
            </a:r>
            <a:r>
              <a:rPr lang="en-US" altLang="ja-JP" sz="1600" b="1" dirty="0">
                <a:solidFill>
                  <a:schemeClr val="tx1"/>
                </a:solidFill>
                <a:latin typeface="Meiryo UI" panose="020B0604030504040204" pitchFamily="50" charset="-128"/>
                <a:ea typeface="Meiryo UI" panose="020B0604030504040204" pitchFamily="50" charset="-128"/>
              </a:rPr>
              <a:t>【</a:t>
            </a:r>
            <a:r>
              <a:rPr lang="ja-JP" altLang="en-US" sz="1600" b="1" dirty="0">
                <a:solidFill>
                  <a:schemeClr val="tx1"/>
                </a:solidFill>
                <a:latin typeface="Meiryo UI" panose="020B0604030504040204" pitchFamily="50" charset="-128"/>
                <a:ea typeface="Meiryo UI" panose="020B0604030504040204" pitchFamily="50" charset="-128"/>
              </a:rPr>
              <a:t>変更後</a:t>
            </a:r>
            <a:r>
              <a:rPr lang="en-US" altLang="ja-JP" sz="1600" b="1" dirty="0">
                <a:solidFill>
                  <a:schemeClr val="tx1"/>
                </a:solidFill>
                <a:latin typeface="Meiryo UI" panose="020B0604030504040204" pitchFamily="50" charset="-128"/>
                <a:ea typeface="Meiryo UI" panose="020B0604030504040204" pitchFamily="50" charset="-128"/>
              </a:rPr>
              <a:t>】30</a:t>
            </a:r>
            <a:r>
              <a:rPr lang="ja-JP" altLang="en-US" sz="1600" b="1" dirty="0">
                <a:solidFill>
                  <a:schemeClr val="tx1"/>
                </a:solidFill>
                <a:latin typeface="Meiryo UI" panose="020B0604030504040204" pitchFamily="50" charset="-128"/>
                <a:ea typeface="Meiryo UI" panose="020B0604030504040204" pitchFamily="50" charset="-128"/>
              </a:rPr>
              <a:t>台以上</a:t>
            </a:r>
            <a:r>
              <a:rPr lang="en-US" altLang="ja-JP" sz="1600" b="1" dirty="0">
                <a:solidFill>
                  <a:schemeClr val="tx1"/>
                </a:solidFill>
                <a:latin typeface="Meiryo UI" panose="020B0604030504040204" pitchFamily="50" charset="-128"/>
                <a:ea typeface="Meiryo UI" panose="020B0604030504040204" pitchFamily="50" charset="-128"/>
              </a:rPr>
              <a:t>(</a:t>
            </a:r>
            <a:r>
              <a:rPr lang="ja-JP" altLang="en-US" sz="1600" b="1" dirty="0">
                <a:solidFill>
                  <a:schemeClr val="tx1"/>
                </a:solidFill>
                <a:latin typeface="Meiryo UI" panose="020B0604030504040204" pitchFamily="50" charset="-128"/>
                <a:ea typeface="Meiryo UI" panose="020B0604030504040204" pitchFamily="50" charset="-128"/>
              </a:rPr>
              <a:t>タクシー事業者は</a:t>
            </a:r>
            <a:r>
              <a:rPr lang="en-US" altLang="ja-JP" sz="1600" b="1" dirty="0">
                <a:solidFill>
                  <a:schemeClr val="tx1"/>
                </a:solidFill>
                <a:latin typeface="Meiryo UI" panose="020B0604030504040204" pitchFamily="50" charset="-128"/>
                <a:ea typeface="Meiryo UI" panose="020B0604030504040204" pitchFamily="50" charset="-128"/>
              </a:rPr>
              <a:t>75</a:t>
            </a:r>
            <a:r>
              <a:rPr lang="ja-JP" altLang="en-US" sz="1600" b="1" dirty="0">
                <a:solidFill>
                  <a:schemeClr val="tx1"/>
                </a:solidFill>
                <a:latin typeface="Meiryo UI" panose="020B0604030504040204" pitchFamily="50" charset="-128"/>
                <a:ea typeface="Meiryo UI" panose="020B0604030504040204" pitchFamily="50" charset="-128"/>
              </a:rPr>
              <a:t>台以上</a:t>
            </a:r>
            <a:r>
              <a:rPr lang="en-US" altLang="ja-JP" sz="1600" b="1" dirty="0">
                <a:solidFill>
                  <a:schemeClr val="tx1"/>
                </a:solidFill>
                <a:latin typeface="Meiryo UI" panose="020B0604030504040204" pitchFamily="50" charset="-128"/>
                <a:ea typeface="Meiryo UI" panose="020B0604030504040204" pitchFamily="50" charset="-128"/>
              </a:rPr>
              <a:t>)</a:t>
            </a:r>
          </a:p>
          <a:p>
            <a:pPr algn="ctr"/>
            <a:r>
              <a:rPr lang="en-US" altLang="ja-JP" sz="1600" b="1" dirty="0">
                <a:solidFill>
                  <a:schemeClr val="tx1"/>
                </a:solidFill>
                <a:latin typeface="Meiryo UI" panose="020B0604030504040204" pitchFamily="50" charset="-128"/>
                <a:ea typeface="Meiryo UI" panose="020B0604030504040204" pitchFamily="50" charset="-128"/>
              </a:rPr>
              <a:t>※</a:t>
            </a:r>
            <a:r>
              <a:rPr lang="ja-JP" altLang="en-US" sz="1600" b="1" dirty="0">
                <a:solidFill>
                  <a:schemeClr val="tx1"/>
                </a:solidFill>
                <a:latin typeface="Meiryo UI" panose="020B0604030504040204" pitchFamily="50" charset="-128"/>
                <a:ea typeface="Meiryo UI" panose="020B0604030504040204" pitchFamily="50" charset="-128"/>
              </a:rPr>
              <a:t>自動車</a:t>
            </a:r>
            <a:r>
              <a:rPr lang="en-US" altLang="ja-JP" sz="1600" b="1" dirty="0">
                <a:solidFill>
                  <a:schemeClr val="tx1"/>
                </a:solidFill>
                <a:latin typeface="Meiryo UI" panose="020B0604030504040204" pitchFamily="50" charset="-128"/>
                <a:ea typeface="Meiryo UI" panose="020B0604030504040204" pitchFamily="50" charset="-128"/>
              </a:rPr>
              <a:t>NOx</a:t>
            </a:r>
            <a:r>
              <a:rPr lang="ja-JP" altLang="en-US" sz="1600" b="1" dirty="0">
                <a:solidFill>
                  <a:schemeClr val="tx1"/>
                </a:solidFill>
                <a:latin typeface="Meiryo UI" panose="020B0604030504040204" pitchFamily="50" charset="-128"/>
                <a:ea typeface="Meiryo UI" panose="020B0604030504040204" pitchFamily="50" charset="-128"/>
              </a:rPr>
              <a:t>・</a:t>
            </a:r>
            <a:r>
              <a:rPr lang="en-US" altLang="ja-JP" sz="1600" b="1" dirty="0">
                <a:solidFill>
                  <a:schemeClr val="tx1"/>
                </a:solidFill>
                <a:latin typeface="Meiryo UI" panose="020B0604030504040204" pitchFamily="50" charset="-128"/>
                <a:ea typeface="Meiryo UI" panose="020B0604030504040204" pitchFamily="50" charset="-128"/>
              </a:rPr>
              <a:t>PM</a:t>
            </a:r>
            <a:r>
              <a:rPr lang="ja-JP" altLang="en-US" sz="1600" b="1" dirty="0">
                <a:solidFill>
                  <a:schemeClr val="tx1"/>
                </a:solidFill>
                <a:latin typeface="Meiryo UI" panose="020B0604030504040204" pitchFamily="50" charset="-128"/>
                <a:ea typeface="Meiryo UI" panose="020B0604030504040204" pitchFamily="50" charset="-128"/>
              </a:rPr>
              <a:t>法の届出規模と同じ</a:t>
            </a:r>
            <a:r>
              <a:rPr lang="ja-JP" altLang="en-US" sz="1400" dirty="0">
                <a:solidFill>
                  <a:schemeClr val="tx1"/>
                </a:solidFill>
                <a:latin typeface="Meiryo UI" panose="020B0604030504040204" pitchFamily="50" charset="-128"/>
                <a:ea typeface="Meiryo UI" panose="020B0604030504040204" pitchFamily="50" charset="-128"/>
              </a:rPr>
              <a:t>になりました。</a:t>
            </a:r>
            <a:endParaRPr lang="en-US" altLang="ja-JP" sz="1400" dirty="0">
              <a:solidFill>
                <a:schemeClr val="tx1"/>
              </a:solidFill>
              <a:latin typeface="Meiryo UI" panose="020B0604030504040204" pitchFamily="50" charset="-128"/>
              <a:ea typeface="Meiryo UI" panose="020B0604030504040204" pitchFamily="50" charset="-128"/>
            </a:endParaRPr>
          </a:p>
          <a:p>
            <a:pPr algn="ctr"/>
            <a:r>
              <a:rPr lang="ja-JP" altLang="en-US" sz="1400" dirty="0">
                <a:solidFill>
                  <a:schemeClr val="tx1"/>
                </a:solidFill>
                <a:latin typeface="Meiryo UI" panose="020B0604030504040204" pitchFamily="50" charset="-128"/>
                <a:ea typeface="Meiryo UI" panose="020B0604030504040204" pitchFamily="50" charset="-128"/>
              </a:rPr>
              <a:t>・同法の届出事業者は条例届出の提出を。</a:t>
            </a:r>
            <a:endParaRPr lang="en-US" altLang="ja-JP" sz="1400" dirty="0">
              <a:solidFill>
                <a:schemeClr val="tx1"/>
              </a:solidFill>
              <a:latin typeface="Meiryo UI" panose="020B0604030504040204" pitchFamily="50" charset="-128"/>
              <a:ea typeface="Meiryo UI" panose="020B0604030504040204" pitchFamily="50" charset="-128"/>
            </a:endParaRPr>
          </a:p>
          <a:p>
            <a:pPr algn="ctr"/>
            <a:r>
              <a:rPr lang="ja-JP" altLang="en-US" sz="1400" dirty="0">
                <a:solidFill>
                  <a:schemeClr val="tx1"/>
                </a:solidFill>
                <a:latin typeface="Meiryo UI" panose="020B0604030504040204" pitchFamily="50" charset="-128"/>
                <a:ea typeface="Meiryo UI" panose="020B0604030504040204" pitchFamily="50" charset="-128"/>
              </a:rPr>
              <a:t>・法対策地域外の事業者も条例届出が必要。</a:t>
            </a:r>
            <a:endParaRPr lang="en-US" altLang="ja-JP" sz="1400" dirty="0">
              <a:solidFill>
                <a:schemeClr val="tx1"/>
              </a:solidFill>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97180105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スライド番号プレースホルダー 5"/>
          <p:cNvSpPr>
            <a:spLocks noGrp="1"/>
          </p:cNvSpPr>
          <p:nvPr>
            <p:ph type="sldNum" sz="quarter" idx="12"/>
          </p:nvPr>
        </p:nvSpPr>
        <p:spPr/>
        <p:txBody>
          <a:bodyPr/>
          <a:lstStyle/>
          <a:p>
            <a:fld id="{55A7BED7-9510-4C4B-91BA-7696EE92F05C}" type="slidenum">
              <a:rPr kumimoji="1" lang="ja-JP" altLang="en-US" smtClean="0"/>
              <a:t>39</a:t>
            </a:fld>
            <a:endParaRPr kumimoji="1" lang="ja-JP" altLang="en-US" dirty="0"/>
          </a:p>
        </p:txBody>
      </p:sp>
      <p:sp>
        <p:nvSpPr>
          <p:cNvPr id="8" name="テキスト ボックス 7">
            <a:extLst>
              <a:ext uri="{FF2B5EF4-FFF2-40B4-BE49-F238E27FC236}">
                <a16:creationId xmlns:a16="http://schemas.microsoft.com/office/drawing/2014/main" id="{575F40C1-5A85-EECC-6477-57B188ABEBEE}"/>
              </a:ext>
            </a:extLst>
          </p:cNvPr>
          <p:cNvSpPr txBox="1"/>
          <p:nvPr/>
        </p:nvSpPr>
        <p:spPr>
          <a:xfrm>
            <a:off x="0" y="0"/>
            <a:ext cx="8604448" cy="344128"/>
          </a:xfrm>
          <a:prstGeom prst="rect">
            <a:avLst/>
          </a:prstGeom>
          <a:noFill/>
        </p:spPr>
        <p:txBody>
          <a:bodyPr wrap="square" tIns="36000" bIns="0" rtlCol="0">
            <a:spAutoFit/>
          </a:bodyPr>
          <a:lstStyle/>
          <a:p>
            <a:pPr>
              <a:lnSpc>
                <a:spcPts val="2400"/>
              </a:lnSpc>
            </a:pPr>
            <a:r>
              <a:rPr lang="ja-JP" altLang="en-US" sz="20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５　対策計画書の作成要領</a:t>
            </a:r>
          </a:p>
        </p:txBody>
      </p:sp>
      <p:sp>
        <p:nvSpPr>
          <p:cNvPr id="10" name="Rectangle 2"/>
          <p:cNvSpPr>
            <a:spLocks noChangeArrowheads="1"/>
          </p:cNvSpPr>
          <p:nvPr/>
        </p:nvSpPr>
        <p:spPr bwMode="auto">
          <a:xfrm>
            <a:off x="-12940" y="404664"/>
            <a:ext cx="9051756"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spAutoFit/>
          </a:bodyPr>
          <a:lstStyle>
            <a:lvl1pPr indent="127000"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ts val="600"/>
              </a:spcAft>
              <a:buClrTx/>
              <a:buSzTx/>
              <a:buFontTx/>
              <a:buNone/>
              <a:tabLst/>
            </a:pPr>
            <a:r>
              <a:rPr kumimoji="0" lang="ja-JP" altLang="ja-JP" sz="2000" b="1" i="0" u="none" strike="noStrike" cap="none" normalizeH="0" baseline="0" dirty="0">
                <a:ln>
                  <a:noFill/>
                </a:ln>
                <a:solidFill>
                  <a:srgbClr val="0D0D0D"/>
                </a:solidFill>
                <a:effectLst/>
                <a:latin typeface="Meiryo UI" panose="020B0604030504040204" pitchFamily="50" charset="-128"/>
                <a:ea typeface="Meiryo UI" panose="020B0604030504040204" pitchFamily="50" charset="-128"/>
                <a:cs typeface="Times New Roman" panose="02020603050405020304" pitchFamily="18" charset="0"/>
              </a:rPr>
              <a:t> </a:t>
            </a:r>
            <a:r>
              <a:rPr kumimoji="0" lang="en-US" altLang="ja-JP" sz="2000" b="1" i="0" u="none" strike="noStrike" cap="none" normalizeH="0" baseline="0" dirty="0">
                <a:ln>
                  <a:noFill/>
                </a:ln>
                <a:solidFill>
                  <a:srgbClr val="0D0D0D"/>
                </a:solidFill>
                <a:effectLst/>
                <a:latin typeface="Meiryo UI" panose="020B0604030504040204" pitchFamily="50" charset="-128"/>
                <a:ea typeface="Meiryo UI" panose="020B0604030504040204" pitchFamily="50" charset="-128"/>
                <a:cs typeface="Times New Roman" panose="02020603050405020304" pitchFamily="18" charset="0"/>
              </a:rPr>
              <a:t>(</a:t>
            </a:r>
            <a:r>
              <a:rPr kumimoji="0" lang="en-US" altLang="ja-JP" sz="2000" b="1" dirty="0">
                <a:solidFill>
                  <a:srgbClr val="0D0D0D"/>
                </a:solidFill>
                <a:latin typeface="Meiryo UI" panose="020B0604030504040204" pitchFamily="50" charset="-128"/>
                <a:ea typeface="Meiryo UI" panose="020B0604030504040204" pitchFamily="50" charset="-128"/>
                <a:cs typeface="Times New Roman" panose="02020603050405020304" pitchFamily="18" charset="0"/>
              </a:rPr>
              <a:t>5</a:t>
            </a:r>
            <a:r>
              <a:rPr kumimoji="0" lang="en-US" altLang="ja-JP" sz="2000" b="1" i="0" u="none" strike="noStrike" cap="none" normalizeH="0" baseline="0" dirty="0">
                <a:ln>
                  <a:noFill/>
                </a:ln>
                <a:solidFill>
                  <a:srgbClr val="0D0D0D"/>
                </a:solidFill>
                <a:effectLst/>
                <a:latin typeface="Meiryo UI" panose="020B0604030504040204" pitchFamily="50" charset="-128"/>
                <a:ea typeface="Meiryo UI" panose="020B0604030504040204" pitchFamily="50" charset="-128"/>
                <a:cs typeface="Times New Roman" panose="02020603050405020304" pitchFamily="18" charset="0"/>
              </a:rPr>
              <a:t>)</a:t>
            </a:r>
            <a:r>
              <a:rPr kumimoji="0" lang="ja-JP" altLang="en-US" sz="2000" b="1" i="0" u="none" strike="noStrike" cap="none" normalizeH="0" baseline="0" dirty="0">
                <a:ln>
                  <a:noFill/>
                </a:ln>
                <a:solidFill>
                  <a:srgbClr val="0D0D0D"/>
                </a:solidFill>
                <a:effectLst/>
                <a:latin typeface="Meiryo UI" panose="020B0604030504040204" pitchFamily="50" charset="-128"/>
                <a:ea typeface="Meiryo UI" panose="020B0604030504040204" pitchFamily="50" charset="-128"/>
                <a:cs typeface="Times New Roman" panose="02020603050405020304" pitchFamily="18" charset="0"/>
              </a:rPr>
              <a:t>対策</a:t>
            </a:r>
            <a:r>
              <a:rPr kumimoji="0" lang="ja-JP" altLang="en-US" sz="2000" b="1" dirty="0">
                <a:solidFill>
                  <a:srgbClr val="0D0D0D"/>
                </a:solidFill>
                <a:latin typeface="Meiryo UI" panose="020B0604030504040204" pitchFamily="50" charset="-128"/>
                <a:ea typeface="Meiryo UI" panose="020B0604030504040204" pitchFamily="50" charset="-128"/>
                <a:cs typeface="Times New Roman" panose="02020603050405020304" pitchFamily="18" charset="0"/>
              </a:rPr>
              <a:t>計画書シート</a:t>
            </a:r>
            <a:r>
              <a:rPr kumimoji="0" lang="en-US" altLang="ja-JP" sz="2000" b="1" dirty="0">
                <a:solidFill>
                  <a:srgbClr val="0D0D0D"/>
                </a:solidFill>
                <a:latin typeface="Meiryo UI" panose="020B0604030504040204" pitchFamily="50" charset="-128"/>
                <a:ea typeface="Meiryo UI" panose="020B0604030504040204" pitchFamily="50" charset="-128"/>
                <a:cs typeface="Times New Roman" panose="02020603050405020304" pitchFamily="18" charset="0"/>
              </a:rPr>
              <a:t>4</a:t>
            </a:r>
            <a:r>
              <a:rPr kumimoji="0" lang="ja-JP" altLang="en-US" sz="2000" b="1" dirty="0">
                <a:solidFill>
                  <a:srgbClr val="0D0D0D"/>
                </a:solidFill>
                <a:latin typeface="Meiryo UI" panose="020B0604030504040204" pitchFamily="50" charset="-128"/>
                <a:ea typeface="Meiryo UI" panose="020B0604030504040204" pitchFamily="50" charset="-128"/>
                <a:cs typeface="Times New Roman" panose="02020603050405020304" pitchFamily="18" charset="0"/>
              </a:rPr>
              <a:t>「重点対策」</a:t>
            </a:r>
            <a:endParaRPr lang="en-US" altLang="ja-JP" sz="1600" dirty="0">
              <a:latin typeface="Meiryo UI" panose="020B0604030504040204" pitchFamily="50" charset="-128"/>
              <a:ea typeface="Meiryo UI" panose="020B0604030504040204" pitchFamily="50" charset="-128"/>
            </a:endParaRPr>
          </a:p>
        </p:txBody>
      </p:sp>
      <p:graphicFrame>
        <p:nvGraphicFramePr>
          <p:cNvPr id="14" name="表 13"/>
          <p:cNvGraphicFramePr>
            <a:graphicFrameLocks noGrp="1"/>
          </p:cNvGraphicFramePr>
          <p:nvPr>
            <p:extLst>
              <p:ext uri="{D42A27DB-BD31-4B8C-83A1-F6EECF244321}">
                <p14:modId xmlns:p14="http://schemas.microsoft.com/office/powerpoint/2010/main" val="2865886037"/>
              </p:ext>
            </p:extLst>
          </p:nvPr>
        </p:nvGraphicFramePr>
        <p:xfrm>
          <a:off x="179512" y="3988648"/>
          <a:ext cx="8640960" cy="2392680"/>
        </p:xfrm>
        <a:graphic>
          <a:graphicData uri="http://schemas.openxmlformats.org/drawingml/2006/table">
            <a:tbl>
              <a:tblPr firstRow="1" bandRow="1">
                <a:tableStyleId>{5940675A-B579-460E-94D1-54222C63F5DA}</a:tableStyleId>
              </a:tblPr>
              <a:tblGrid>
                <a:gridCol w="8640960">
                  <a:extLst>
                    <a:ext uri="{9D8B030D-6E8A-4147-A177-3AD203B41FA5}">
                      <a16:colId xmlns:a16="http://schemas.microsoft.com/office/drawing/2014/main" val="1340005264"/>
                    </a:ext>
                  </a:extLst>
                </a:gridCol>
              </a:tblGrid>
              <a:tr h="2019860">
                <a:tc>
                  <a:txBody>
                    <a:bodyPr/>
                    <a:lstStyle/>
                    <a:p>
                      <a:pPr>
                        <a:spcBef>
                          <a:spcPts val="0"/>
                        </a:spcBef>
                        <a:spcAft>
                          <a:spcPts val="600"/>
                        </a:spcAft>
                      </a:pPr>
                      <a:r>
                        <a:rPr kumimoji="1" lang="ja-JP" altLang="en-US" sz="1600" b="1" u="sng" dirty="0">
                          <a:latin typeface="Meiryo UI" panose="020B0604030504040204" pitchFamily="50" charset="-128"/>
                          <a:ea typeface="Meiryo UI" panose="020B0604030504040204" pitchFamily="50" charset="-128"/>
                        </a:rPr>
                        <a:t>各重点対策項目の対象事業所</a:t>
                      </a:r>
                      <a:endParaRPr kumimoji="1" lang="en-US" altLang="ja-JP" sz="1600" b="1" u="sng" dirty="0">
                        <a:latin typeface="Meiryo UI" panose="020B0604030504040204" pitchFamily="50" charset="-128"/>
                        <a:ea typeface="Meiryo UI" panose="020B0604030504040204" pitchFamily="50" charset="-128"/>
                      </a:endParaRPr>
                    </a:p>
                    <a:p>
                      <a:r>
                        <a:rPr kumimoji="1" lang="en-US" altLang="ja-JP" sz="1500" b="0" u="none" dirty="0">
                          <a:latin typeface="Meiryo UI" panose="020B0604030504040204" pitchFamily="50" charset="-128"/>
                          <a:ea typeface="Meiryo UI" panose="020B0604030504040204" pitchFamily="50" charset="-128"/>
                        </a:rPr>
                        <a:t>(1)</a:t>
                      </a:r>
                      <a:r>
                        <a:rPr kumimoji="1" lang="ja-JP" altLang="en-US" sz="1500" b="0" u="none" dirty="0">
                          <a:latin typeface="Meiryo UI" panose="020B0604030504040204" pitchFamily="50" charset="-128"/>
                          <a:ea typeface="Meiryo UI" panose="020B0604030504040204" pitchFamily="50" charset="-128"/>
                        </a:rPr>
                        <a:t>重点対策（</a:t>
                      </a:r>
                      <a:r>
                        <a:rPr kumimoji="1" lang="ja-JP" altLang="en-US" sz="1500" b="0" u="none" dirty="0">
                          <a:solidFill>
                            <a:schemeClr val="tx1"/>
                          </a:solidFill>
                          <a:latin typeface="Meiryo UI" panose="020B0604030504040204" pitchFamily="50" charset="-128"/>
                          <a:ea typeface="Meiryo UI" panose="020B0604030504040204" pitchFamily="50" charset="-128"/>
                        </a:rPr>
                        <a:t>基本</a:t>
                      </a:r>
                      <a:r>
                        <a:rPr kumimoji="1" lang="ja-JP" altLang="en-US" sz="1500" b="0" u="none" dirty="0">
                          <a:latin typeface="Meiryo UI" panose="020B0604030504040204" pitchFamily="50" charset="-128"/>
                          <a:ea typeface="Meiryo UI" panose="020B0604030504040204" pitchFamily="50" charset="-128"/>
                        </a:rPr>
                        <a:t>項目）の実施状況①</a:t>
                      </a:r>
                      <a:endParaRPr kumimoji="1" lang="en-US" altLang="ja-JP" sz="1500" b="0" u="none" dirty="0">
                        <a:latin typeface="Meiryo UI" panose="020B0604030504040204" pitchFamily="50" charset="-128"/>
                        <a:ea typeface="Meiryo UI" panose="020B0604030504040204" pitchFamily="50" charset="-128"/>
                      </a:endParaRPr>
                    </a:p>
                    <a:p>
                      <a:r>
                        <a:rPr kumimoji="1" lang="ja-JP" altLang="en-US" sz="1500" b="0" u="none" dirty="0">
                          <a:latin typeface="Meiryo UI" panose="020B0604030504040204" pitchFamily="50" charset="-128"/>
                          <a:ea typeface="Meiryo UI" panose="020B0604030504040204" pitchFamily="50" charset="-128"/>
                        </a:rPr>
                        <a:t>　　主な事業所がある場合は、主な事業所すべてを対象とする。 主な事業所がない場合は、</a:t>
                      </a:r>
                      <a:endParaRPr kumimoji="1" lang="en-US" altLang="ja-JP" sz="1500" b="0" u="none" dirty="0">
                        <a:latin typeface="Meiryo UI" panose="020B0604030504040204" pitchFamily="50" charset="-128"/>
                        <a:ea typeface="Meiryo UI" panose="020B0604030504040204" pitchFamily="50" charset="-128"/>
                      </a:endParaRPr>
                    </a:p>
                    <a:p>
                      <a:r>
                        <a:rPr kumimoji="1" lang="ja-JP" altLang="en-US" sz="1500" b="0" u="none" dirty="0">
                          <a:latin typeface="Meiryo UI" panose="020B0604030504040204" pitchFamily="50" charset="-128"/>
                          <a:ea typeface="Meiryo UI" panose="020B0604030504040204" pitchFamily="50" charset="-128"/>
                        </a:rPr>
                        <a:t>　　任意の事業所（１事業所以上）を対象とする。</a:t>
                      </a:r>
                      <a:endParaRPr kumimoji="1" lang="en-US" altLang="ja-JP" sz="1500" b="0" u="none" dirty="0">
                        <a:latin typeface="Meiryo UI" panose="020B0604030504040204" pitchFamily="50" charset="-128"/>
                        <a:ea typeface="Meiryo UI" panose="020B0604030504040204" pitchFamily="50" charset="-128"/>
                      </a:endParaRPr>
                    </a:p>
                    <a:p>
                      <a:pPr>
                        <a:spcBef>
                          <a:spcPts val="600"/>
                        </a:spcBef>
                      </a:pPr>
                      <a:r>
                        <a:rPr kumimoji="1" lang="en-US" altLang="ja-JP" sz="1500" b="0" u="none" dirty="0">
                          <a:latin typeface="Meiryo UI" panose="020B0604030504040204" pitchFamily="50" charset="-128"/>
                          <a:ea typeface="Meiryo UI" panose="020B0604030504040204" pitchFamily="50" charset="-128"/>
                        </a:rPr>
                        <a:t>(2)</a:t>
                      </a:r>
                      <a:r>
                        <a:rPr kumimoji="1" lang="ja-JP" altLang="en-US" sz="1500" b="0" u="none" dirty="0">
                          <a:latin typeface="Meiryo UI" panose="020B0604030504040204" pitchFamily="50" charset="-128"/>
                          <a:ea typeface="Meiryo UI" panose="020B0604030504040204" pitchFamily="50" charset="-128"/>
                        </a:rPr>
                        <a:t>重点対策（</a:t>
                      </a:r>
                      <a:r>
                        <a:rPr kumimoji="1" lang="ja-JP" altLang="en-US" sz="1500" b="0" u="none" dirty="0">
                          <a:solidFill>
                            <a:schemeClr val="tx1"/>
                          </a:solidFill>
                          <a:latin typeface="Meiryo UI" panose="020B0604030504040204" pitchFamily="50" charset="-128"/>
                          <a:ea typeface="Meiryo UI" panose="020B0604030504040204" pitchFamily="50" charset="-128"/>
                        </a:rPr>
                        <a:t>基本</a:t>
                      </a:r>
                      <a:r>
                        <a:rPr kumimoji="1" lang="ja-JP" altLang="en-US" sz="1500" b="0" u="none" dirty="0">
                          <a:latin typeface="Meiryo UI" panose="020B0604030504040204" pitchFamily="50" charset="-128"/>
                          <a:ea typeface="Meiryo UI" panose="020B0604030504040204" pitchFamily="50" charset="-128"/>
                        </a:rPr>
                        <a:t>項目）の実施状況②</a:t>
                      </a:r>
                      <a:endParaRPr kumimoji="1" lang="en-US" altLang="ja-JP" sz="1500" b="0" u="none" dirty="0">
                        <a:latin typeface="Meiryo UI" panose="020B0604030504040204" pitchFamily="50" charset="-128"/>
                        <a:ea typeface="Meiryo UI" panose="020B0604030504040204" pitchFamily="50" charset="-128"/>
                      </a:endParaRPr>
                    </a:p>
                    <a:p>
                      <a:r>
                        <a:rPr kumimoji="1" lang="ja-JP" altLang="en-US" sz="1500" b="0" u="none" dirty="0">
                          <a:latin typeface="Meiryo UI" panose="020B0604030504040204" pitchFamily="50" charset="-128"/>
                          <a:ea typeface="Meiryo UI" panose="020B0604030504040204" pitchFamily="50" charset="-128"/>
                        </a:rPr>
                        <a:t>　　任意の事業所（１事業所以上）を対象とし、</a:t>
                      </a:r>
                      <a:r>
                        <a:rPr kumimoji="1" lang="en-US" altLang="ja-JP" sz="1500" b="0" u="none" dirty="0">
                          <a:latin typeface="Meiryo UI" panose="020B0604030504040204" pitchFamily="50" charset="-128"/>
                          <a:ea typeface="Meiryo UI" panose="020B0604030504040204" pitchFamily="50" charset="-128"/>
                        </a:rPr>
                        <a:t>No.16</a:t>
                      </a:r>
                      <a:r>
                        <a:rPr kumimoji="1" lang="ja-JP" altLang="en-US" sz="1500" b="0" u="none" dirty="0">
                          <a:latin typeface="Meiryo UI" panose="020B0604030504040204" pitchFamily="50" charset="-128"/>
                          <a:ea typeface="Meiryo UI" panose="020B0604030504040204" pitchFamily="50" charset="-128"/>
                        </a:rPr>
                        <a:t>～</a:t>
                      </a:r>
                      <a:r>
                        <a:rPr kumimoji="1" lang="en-US" altLang="ja-JP" sz="1500" b="0" u="none" dirty="0">
                          <a:latin typeface="Meiryo UI" panose="020B0604030504040204" pitchFamily="50" charset="-128"/>
                          <a:ea typeface="Meiryo UI" panose="020B0604030504040204" pitchFamily="50" charset="-128"/>
                        </a:rPr>
                        <a:t>20</a:t>
                      </a:r>
                      <a:r>
                        <a:rPr kumimoji="1" lang="ja-JP" altLang="en-US" sz="1500" b="0" u="none" dirty="0">
                          <a:latin typeface="Meiryo UI" panose="020B0604030504040204" pitchFamily="50" charset="-128"/>
                          <a:ea typeface="Meiryo UI" panose="020B0604030504040204" pitchFamily="50" charset="-128"/>
                        </a:rPr>
                        <a:t>の事業所は統一する。 </a:t>
                      </a:r>
                      <a:endParaRPr kumimoji="1" lang="en-US" altLang="ja-JP" sz="1500" b="0" u="none" dirty="0">
                        <a:latin typeface="Meiryo UI" panose="020B0604030504040204" pitchFamily="50" charset="-128"/>
                        <a:ea typeface="Meiryo UI" panose="020B0604030504040204" pitchFamily="50" charset="-128"/>
                      </a:endParaRPr>
                    </a:p>
                    <a:p>
                      <a:pPr>
                        <a:spcBef>
                          <a:spcPts val="600"/>
                        </a:spcBef>
                      </a:pPr>
                      <a:r>
                        <a:rPr kumimoji="1" lang="en-US" altLang="ja-JP" sz="1500" b="0" u="none" dirty="0">
                          <a:latin typeface="Meiryo UI" panose="020B0604030504040204" pitchFamily="50" charset="-128"/>
                          <a:ea typeface="Meiryo UI" panose="020B0604030504040204" pitchFamily="50" charset="-128"/>
                        </a:rPr>
                        <a:t>(3)</a:t>
                      </a:r>
                      <a:r>
                        <a:rPr kumimoji="1" lang="ja-JP" altLang="en-US" sz="1500" b="0" u="none" dirty="0">
                          <a:latin typeface="Meiryo UI" panose="020B0604030504040204" pitchFamily="50" charset="-128"/>
                          <a:ea typeface="Meiryo UI" panose="020B0604030504040204" pitchFamily="50" charset="-128"/>
                        </a:rPr>
                        <a:t>重点対策（加点項目）の実施状況</a:t>
                      </a:r>
                      <a:endParaRPr kumimoji="1" lang="en-US" altLang="ja-JP" sz="1500" b="0" u="none" dirty="0">
                        <a:latin typeface="Meiryo UI" panose="020B0604030504040204" pitchFamily="50" charset="-128"/>
                        <a:ea typeface="Meiryo UI" panose="020B0604030504040204" pitchFamily="50" charset="-128"/>
                      </a:endParaRPr>
                    </a:p>
                    <a:p>
                      <a:r>
                        <a:rPr kumimoji="1" lang="ja-JP" altLang="en-US" sz="1500" b="0" u="none" dirty="0">
                          <a:latin typeface="Meiryo UI" panose="020B0604030504040204" pitchFamily="50" charset="-128"/>
                          <a:ea typeface="Meiryo UI" panose="020B0604030504040204" pitchFamily="50" charset="-128"/>
                        </a:rPr>
                        <a:t>　　任意の事業所（１事業所以上）を対象とし、</a:t>
                      </a:r>
                      <a:r>
                        <a:rPr kumimoji="1" lang="en-US" altLang="ja-JP" sz="1500" b="0" u="none" dirty="0">
                          <a:latin typeface="Meiryo UI" panose="020B0604030504040204" pitchFamily="50" charset="-128"/>
                          <a:ea typeface="Meiryo UI" panose="020B0604030504040204" pitchFamily="50" charset="-128"/>
                        </a:rPr>
                        <a:t>No.</a:t>
                      </a:r>
                      <a:r>
                        <a:rPr kumimoji="1" lang="ja-JP" altLang="en-US" sz="1500" b="0" u="none" dirty="0">
                          <a:latin typeface="Meiryo UI" panose="020B0604030504040204" pitchFamily="50" charset="-128"/>
                          <a:ea typeface="Meiryo UI" panose="020B0604030504040204" pitchFamily="50" charset="-128"/>
                        </a:rPr>
                        <a:t>①～⑤の事業所は統一しなくてもよい。</a:t>
                      </a:r>
                      <a:endParaRPr kumimoji="1" lang="en-US" altLang="ja-JP" sz="1500" b="0" u="none" dirty="0">
                        <a:latin typeface="Meiryo UI" panose="020B0604030504040204" pitchFamily="50" charset="-128"/>
                        <a:ea typeface="Meiryo UI" panose="020B0604030504040204" pitchFamily="50" charset="-128"/>
                      </a:endParaRPr>
                    </a:p>
                    <a:p>
                      <a:r>
                        <a:rPr kumimoji="1" lang="ja-JP" altLang="en-US" sz="1500" b="0" u="none" dirty="0">
                          <a:latin typeface="Meiryo UI" panose="020B0604030504040204" pitchFamily="50" charset="-128"/>
                          <a:ea typeface="Meiryo UI" panose="020B0604030504040204" pitchFamily="50" charset="-128"/>
                        </a:rPr>
                        <a:t>　　</a:t>
                      </a:r>
                      <a:r>
                        <a:rPr kumimoji="1" lang="en-US" altLang="ja-JP" sz="1500" b="0" u="none" dirty="0">
                          <a:latin typeface="Meiryo UI" panose="020B0604030504040204" pitchFamily="50" charset="-128"/>
                          <a:ea typeface="Meiryo UI" panose="020B0604030504040204" pitchFamily="50" charset="-128"/>
                        </a:rPr>
                        <a:t>No.</a:t>
                      </a:r>
                      <a:r>
                        <a:rPr kumimoji="1" lang="ja-JP" altLang="en-US" sz="1500" b="0" u="none" dirty="0">
                          <a:latin typeface="Meiryo UI" panose="020B0604030504040204" pitchFamily="50" charset="-128"/>
                          <a:ea typeface="Meiryo UI" panose="020B0604030504040204" pitchFamily="50" charset="-128"/>
                        </a:rPr>
                        <a:t>③は、自動車は全事業所、</a:t>
                      </a:r>
                      <a:r>
                        <a:rPr kumimoji="1" lang="en-US" altLang="ja-JP" sz="1500" b="0" u="none" dirty="0">
                          <a:latin typeface="Meiryo UI" panose="020B0604030504040204" pitchFamily="50" charset="-128"/>
                          <a:ea typeface="Meiryo UI" panose="020B0604030504040204" pitchFamily="50" charset="-128"/>
                        </a:rPr>
                        <a:t>EV</a:t>
                      </a:r>
                      <a:r>
                        <a:rPr kumimoji="1" lang="ja-JP" altLang="en-US" sz="1500" b="0" u="none" dirty="0">
                          <a:latin typeface="Meiryo UI" panose="020B0604030504040204" pitchFamily="50" charset="-128"/>
                          <a:ea typeface="Meiryo UI" panose="020B0604030504040204" pitchFamily="50" charset="-128"/>
                        </a:rPr>
                        <a:t>用充電設備は任意の事業場（</a:t>
                      </a:r>
                      <a:r>
                        <a:rPr kumimoji="1" lang="en-US" altLang="ja-JP" sz="1500" b="0" u="none" dirty="0">
                          <a:latin typeface="Meiryo UI" panose="020B0604030504040204" pitchFamily="50" charset="-128"/>
                          <a:ea typeface="Meiryo UI" panose="020B0604030504040204" pitchFamily="50" charset="-128"/>
                        </a:rPr>
                        <a:t>1</a:t>
                      </a:r>
                      <a:r>
                        <a:rPr kumimoji="1" lang="ja-JP" altLang="en-US" sz="1500" b="0" u="none" dirty="0">
                          <a:latin typeface="Meiryo UI" panose="020B0604030504040204" pitchFamily="50" charset="-128"/>
                          <a:ea typeface="Meiryo UI" panose="020B0604030504040204" pitchFamily="50" charset="-128"/>
                        </a:rPr>
                        <a:t>事業所以上）を対象とする。</a:t>
                      </a:r>
                      <a:endParaRPr kumimoji="1" lang="en-US" altLang="ja-JP" sz="1500" b="0" u="none" dirty="0">
                        <a:latin typeface="Meiryo UI" panose="020B0604030504040204" pitchFamily="50" charset="-128"/>
                        <a:ea typeface="Meiryo UI" panose="020B0604030504040204" pitchFamily="50" charset="-128"/>
                      </a:endParaRPr>
                    </a:p>
                  </a:txBody>
                  <a:tcPr anchor="ctr"/>
                </a:tc>
                <a:extLst>
                  <a:ext uri="{0D108BD9-81ED-4DB2-BD59-A6C34878D82A}">
                    <a16:rowId xmlns:a16="http://schemas.microsoft.com/office/drawing/2014/main" val="183885262"/>
                  </a:ext>
                </a:extLst>
              </a:tr>
            </a:tbl>
          </a:graphicData>
        </a:graphic>
      </p:graphicFrame>
      <p:pic>
        <p:nvPicPr>
          <p:cNvPr id="2" name="図 1"/>
          <p:cNvPicPr>
            <a:picLocks noChangeAspect="1"/>
          </p:cNvPicPr>
          <p:nvPr/>
        </p:nvPicPr>
        <p:blipFill rotWithShape="1">
          <a:blip r:embed="rId3"/>
          <a:srcRect l="10152" t="25391" r="33397" b="55906"/>
          <a:stretch/>
        </p:blipFill>
        <p:spPr>
          <a:xfrm>
            <a:off x="539552" y="764704"/>
            <a:ext cx="7920879" cy="1475458"/>
          </a:xfrm>
          <a:prstGeom prst="rect">
            <a:avLst/>
          </a:prstGeom>
        </p:spPr>
      </p:pic>
      <p:pic>
        <p:nvPicPr>
          <p:cNvPr id="4" name="図 3"/>
          <p:cNvPicPr>
            <a:picLocks noChangeAspect="1"/>
          </p:cNvPicPr>
          <p:nvPr/>
        </p:nvPicPr>
        <p:blipFill rotWithShape="1">
          <a:blip r:embed="rId4"/>
          <a:srcRect l="9600" t="28344" r="33074" b="61170"/>
          <a:stretch/>
        </p:blipFill>
        <p:spPr>
          <a:xfrm>
            <a:off x="467544" y="2274839"/>
            <a:ext cx="8022916" cy="866129"/>
          </a:xfrm>
          <a:prstGeom prst="rect">
            <a:avLst/>
          </a:prstGeom>
        </p:spPr>
      </p:pic>
      <p:pic>
        <p:nvPicPr>
          <p:cNvPr id="5" name="図 4"/>
          <p:cNvPicPr>
            <a:picLocks noChangeAspect="1"/>
          </p:cNvPicPr>
          <p:nvPr/>
        </p:nvPicPr>
        <p:blipFill rotWithShape="1">
          <a:blip r:embed="rId5"/>
          <a:srcRect l="9600" t="51969" r="32290" b="39172"/>
          <a:stretch/>
        </p:blipFill>
        <p:spPr>
          <a:xfrm>
            <a:off x="503930" y="3140968"/>
            <a:ext cx="8100517" cy="770529"/>
          </a:xfrm>
          <a:prstGeom prst="rect">
            <a:avLst/>
          </a:prstGeom>
        </p:spPr>
      </p:pic>
      <p:sp>
        <p:nvSpPr>
          <p:cNvPr id="7" name="正方形/長方形 6"/>
          <p:cNvSpPr/>
          <p:nvPr/>
        </p:nvSpPr>
        <p:spPr>
          <a:xfrm>
            <a:off x="1023465" y="6444044"/>
            <a:ext cx="6911074" cy="369332"/>
          </a:xfrm>
          <a:prstGeom prst="rect">
            <a:avLst/>
          </a:prstGeom>
        </p:spPr>
        <p:txBody>
          <a:bodyPr wrap="square">
            <a:spAutoFit/>
          </a:bodyPr>
          <a:lstStyle/>
          <a:p>
            <a:pPr algn="ctr"/>
            <a:r>
              <a:rPr lang="ja-JP" altLang="en-US" b="1" dirty="0">
                <a:solidFill>
                  <a:srgbClr val="FF0000"/>
                </a:solidFill>
                <a:latin typeface="Meiryo UI" panose="020B0604030504040204" pitchFamily="50" charset="-128"/>
                <a:ea typeface="Meiryo UI" panose="020B0604030504040204" pitchFamily="50" charset="-128"/>
              </a:rPr>
              <a:t>実施状況の考え方については、</a:t>
            </a:r>
            <a:r>
              <a:rPr lang="en-US" altLang="ja-JP" b="1" dirty="0">
                <a:solidFill>
                  <a:srgbClr val="FF0000"/>
                </a:solidFill>
                <a:latin typeface="Meiryo UI" panose="020B0604030504040204" pitchFamily="50" charset="-128"/>
                <a:ea typeface="Meiryo UI" panose="020B0604030504040204" pitchFamily="50" charset="-128"/>
              </a:rPr>
              <a:t>[</a:t>
            </a:r>
            <a:r>
              <a:rPr lang="ja-JP" altLang="en-US" b="1" dirty="0">
                <a:solidFill>
                  <a:srgbClr val="FF0000"/>
                </a:solidFill>
                <a:latin typeface="Meiryo UI" panose="020B0604030504040204" pitchFamily="50" charset="-128"/>
                <a:ea typeface="Meiryo UI" panose="020B0604030504040204" pitchFamily="50" charset="-128"/>
              </a:rPr>
              <a:t>４ 重点対策の指定</a:t>
            </a:r>
            <a:r>
              <a:rPr lang="en-US" altLang="ja-JP" b="1" dirty="0">
                <a:solidFill>
                  <a:srgbClr val="FF0000"/>
                </a:solidFill>
                <a:latin typeface="Meiryo UI" panose="020B0604030504040204" pitchFamily="50" charset="-128"/>
                <a:ea typeface="Meiryo UI" panose="020B0604030504040204" pitchFamily="50" charset="-128"/>
              </a:rPr>
              <a:t>]</a:t>
            </a:r>
            <a:r>
              <a:rPr lang="ja-JP" altLang="en-US" b="1" dirty="0">
                <a:solidFill>
                  <a:srgbClr val="FF0000"/>
                </a:solidFill>
                <a:latin typeface="Meiryo UI" panose="020B0604030504040204" pitchFamily="50" charset="-128"/>
                <a:ea typeface="Meiryo UI" panose="020B0604030504040204" pitchFamily="50" charset="-128"/>
              </a:rPr>
              <a:t>をご参照ください。</a:t>
            </a:r>
          </a:p>
        </p:txBody>
      </p:sp>
    </p:spTree>
    <p:extLst>
      <p:ext uri="{BB962C8B-B14F-4D97-AF65-F5344CB8AC3E}">
        <p14:creationId xmlns:p14="http://schemas.microsoft.com/office/powerpoint/2010/main" val="428705474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図 8">
            <a:extLst>
              <a:ext uri="{FF2B5EF4-FFF2-40B4-BE49-F238E27FC236}">
                <a16:creationId xmlns:a16="http://schemas.microsoft.com/office/drawing/2014/main" id="{04FAAE1D-F0A4-7739-8D05-7DCD67217C8B}"/>
              </a:ext>
            </a:extLst>
          </p:cNvPr>
          <p:cNvPicPr>
            <a:picLocks noChangeAspect="1"/>
          </p:cNvPicPr>
          <p:nvPr/>
        </p:nvPicPr>
        <p:blipFill>
          <a:blip r:embed="rId3"/>
          <a:stretch>
            <a:fillRect/>
          </a:stretch>
        </p:blipFill>
        <p:spPr>
          <a:xfrm>
            <a:off x="246020" y="1658998"/>
            <a:ext cx="3787939" cy="4514730"/>
          </a:xfrm>
          <a:prstGeom prst="rect">
            <a:avLst/>
          </a:prstGeom>
        </p:spPr>
      </p:pic>
      <p:sp>
        <p:nvSpPr>
          <p:cNvPr id="6" name="スライド番号プレースホルダー 5"/>
          <p:cNvSpPr>
            <a:spLocks noGrp="1"/>
          </p:cNvSpPr>
          <p:nvPr>
            <p:ph type="sldNum" sz="quarter" idx="12"/>
          </p:nvPr>
        </p:nvSpPr>
        <p:spPr/>
        <p:txBody>
          <a:bodyPr/>
          <a:lstStyle/>
          <a:p>
            <a:fld id="{55A7BED7-9510-4C4B-91BA-7696EE92F05C}" type="slidenum">
              <a:rPr kumimoji="1" lang="ja-JP" altLang="en-US" smtClean="0"/>
              <a:t>40</a:t>
            </a:fld>
            <a:endParaRPr kumimoji="1" lang="ja-JP" altLang="en-US" dirty="0"/>
          </a:p>
        </p:txBody>
      </p:sp>
      <p:sp>
        <p:nvSpPr>
          <p:cNvPr id="8" name="テキスト ボックス 7">
            <a:extLst>
              <a:ext uri="{FF2B5EF4-FFF2-40B4-BE49-F238E27FC236}">
                <a16:creationId xmlns:a16="http://schemas.microsoft.com/office/drawing/2014/main" id="{575F40C1-5A85-EECC-6477-57B188ABEBEE}"/>
              </a:ext>
            </a:extLst>
          </p:cNvPr>
          <p:cNvSpPr txBox="1"/>
          <p:nvPr/>
        </p:nvSpPr>
        <p:spPr>
          <a:xfrm>
            <a:off x="0" y="0"/>
            <a:ext cx="8604448" cy="344128"/>
          </a:xfrm>
          <a:prstGeom prst="rect">
            <a:avLst/>
          </a:prstGeom>
          <a:noFill/>
        </p:spPr>
        <p:txBody>
          <a:bodyPr wrap="square" tIns="36000" bIns="0" rtlCol="0">
            <a:spAutoFit/>
          </a:bodyPr>
          <a:lstStyle/>
          <a:p>
            <a:pPr>
              <a:lnSpc>
                <a:spcPts val="2400"/>
              </a:lnSpc>
            </a:pPr>
            <a:r>
              <a:rPr lang="ja-JP" altLang="en-US" sz="20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５　対策計画書の作成要領</a:t>
            </a:r>
          </a:p>
        </p:txBody>
      </p:sp>
      <p:sp>
        <p:nvSpPr>
          <p:cNvPr id="10" name="Rectangle 2"/>
          <p:cNvSpPr>
            <a:spLocks noChangeArrowheads="1"/>
          </p:cNvSpPr>
          <p:nvPr/>
        </p:nvSpPr>
        <p:spPr bwMode="auto">
          <a:xfrm>
            <a:off x="-12940" y="404664"/>
            <a:ext cx="9051756"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spAutoFit/>
          </a:bodyPr>
          <a:lstStyle>
            <a:lvl1pPr indent="127000"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ts val="600"/>
              </a:spcAft>
              <a:buClrTx/>
              <a:buSzTx/>
              <a:buFontTx/>
              <a:buNone/>
              <a:tabLst/>
            </a:pPr>
            <a:r>
              <a:rPr kumimoji="0" lang="ja-JP" altLang="ja-JP" sz="2000" b="1" i="0" u="none" strike="noStrike" cap="none" normalizeH="0" baseline="0" dirty="0">
                <a:ln>
                  <a:noFill/>
                </a:ln>
                <a:solidFill>
                  <a:srgbClr val="0D0D0D"/>
                </a:solidFill>
                <a:effectLst/>
                <a:latin typeface="Meiryo UI" panose="020B0604030504040204" pitchFamily="50" charset="-128"/>
                <a:ea typeface="Meiryo UI" panose="020B0604030504040204" pitchFamily="50" charset="-128"/>
                <a:cs typeface="Times New Roman" panose="02020603050405020304" pitchFamily="18" charset="0"/>
              </a:rPr>
              <a:t> </a:t>
            </a:r>
            <a:r>
              <a:rPr kumimoji="0" lang="en-US" altLang="ja-JP" sz="2000" b="1" i="0" u="none" strike="noStrike" cap="none" normalizeH="0" baseline="0" dirty="0">
                <a:ln>
                  <a:noFill/>
                </a:ln>
                <a:solidFill>
                  <a:srgbClr val="0D0D0D"/>
                </a:solidFill>
                <a:effectLst/>
                <a:latin typeface="Meiryo UI" panose="020B0604030504040204" pitchFamily="50" charset="-128"/>
                <a:ea typeface="Meiryo UI" panose="020B0604030504040204" pitchFamily="50" charset="-128"/>
                <a:cs typeface="Times New Roman" panose="02020603050405020304" pitchFamily="18" charset="0"/>
              </a:rPr>
              <a:t>(</a:t>
            </a:r>
            <a:r>
              <a:rPr kumimoji="0" lang="en-US" altLang="ja-JP" sz="2000" b="1" dirty="0">
                <a:solidFill>
                  <a:srgbClr val="0D0D0D"/>
                </a:solidFill>
                <a:latin typeface="Meiryo UI" panose="020B0604030504040204" pitchFamily="50" charset="-128"/>
                <a:ea typeface="Meiryo UI" panose="020B0604030504040204" pitchFamily="50" charset="-128"/>
                <a:cs typeface="Times New Roman" panose="02020603050405020304" pitchFamily="18" charset="0"/>
              </a:rPr>
              <a:t>6</a:t>
            </a:r>
            <a:r>
              <a:rPr kumimoji="0" lang="en-US" altLang="ja-JP" sz="2000" b="1" i="0" u="none" strike="noStrike" cap="none" normalizeH="0" baseline="0" dirty="0">
                <a:ln>
                  <a:noFill/>
                </a:ln>
                <a:solidFill>
                  <a:srgbClr val="0D0D0D"/>
                </a:solidFill>
                <a:effectLst/>
                <a:latin typeface="Meiryo UI" panose="020B0604030504040204" pitchFamily="50" charset="-128"/>
                <a:ea typeface="Meiryo UI" panose="020B0604030504040204" pitchFamily="50" charset="-128"/>
                <a:cs typeface="Times New Roman" panose="02020603050405020304" pitchFamily="18" charset="0"/>
              </a:rPr>
              <a:t>)</a:t>
            </a:r>
            <a:r>
              <a:rPr kumimoji="0" lang="ja-JP" altLang="en-US" sz="2000" b="1" i="0" u="none" strike="noStrike" cap="none" normalizeH="0" baseline="0" dirty="0">
                <a:ln>
                  <a:noFill/>
                </a:ln>
                <a:solidFill>
                  <a:srgbClr val="0D0D0D"/>
                </a:solidFill>
                <a:effectLst/>
                <a:latin typeface="Meiryo UI" panose="020B0604030504040204" pitchFamily="50" charset="-128"/>
                <a:ea typeface="Meiryo UI" panose="020B0604030504040204" pitchFamily="50" charset="-128"/>
                <a:cs typeface="Times New Roman" panose="02020603050405020304" pitchFamily="18" charset="0"/>
              </a:rPr>
              <a:t>対策</a:t>
            </a:r>
            <a:r>
              <a:rPr kumimoji="0" lang="ja-JP" altLang="en-US" sz="2000" b="1" dirty="0">
                <a:solidFill>
                  <a:srgbClr val="0D0D0D"/>
                </a:solidFill>
                <a:latin typeface="Meiryo UI" panose="020B0604030504040204" pitchFamily="50" charset="-128"/>
                <a:ea typeface="Meiryo UI" panose="020B0604030504040204" pitchFamily="50" charset="-128"/>
                <a:cs typeface="Times New Roman" panose="02020603050405020304" pitchFamily="18" charset="0"/>
              </a:rPr>
              <a:t>計画書シート</a:t>
            </a:r>
            <a:r>
              <a:rPr kumimoji="0" lang="en-US" altLang="ja-JP" sz="2000" b="1" dirty="0">
                <a:solidFill>
                  <a:srgbClr val="0D0D0D"/>
                </a:solidFill>
                <a:latin typeface="Meiryo UI" panose="020B0604030504040204" pitchFamily="50" charset="-128"/>
                <a:ea typeface="Meiryo UI" panose="020B0604030504040204" pitchFamily="50" charset="-128"/>
                <a:cs typeface="Times New Roman" panose="02020603050405020304" pitchFamily="18" charset="0"/>
              </a:rPr>
              <a:t>5</a:t>
            </a:r>
            <a:r>
              <a:rPr kumimoji="0" lang="ja-JP" altLang="en-US" sz="2000" b="1" dirty="0">
                <a:solidFill>
                  <a:srgbClr val="0D0D0D"/>
                </a:solidFill>
                <a:latin typeface="Meiryo UI" panose="020B0604030504040204" pitchFamily="50" charset="-128"/>
                <a:ea typeface="Meiryo UI" panose="020B0604030504040204" pitchFamily="50" charset="-128"/>
                <a:cs typeface="Times New Roman" panose="02020603050405020304" pitchFamily="18" charset="0"/>
              </a:rPr>
              <a:t>「主なエネ量」</a:t>
            </a:r>
            <a:r>
              <a:rPr kumimoji="0" lang="en-US" altLang="ja-JP" sz="2000" b="1" dirty="0">
                <a:solidFill>
                  <a:srgbClr val="0D0D0D"/>
                </a:solidFill>
                <a:latin typeface="Meiryo UI" panose="020B0604030504040204" pitchFamily="50" charset="-128"/>
                <a:ea typeface="Meiryo UI" panose="020B0604030504040204" pitchFamily="50" charset="-128"/>
                <a:cs typeface="Times New Roman" panose="02020603050405020304" pitchFamily="18" charset="0"/>
              </a:rPr>
              <a:t>No.1</a:t>
            </a:r>
            <a:endParaRPr lang="en-US" altLang="ja-JP" sz="1600" dirty="0">
              <a:latin typeface="Meiryo UI" panose="020B0604030504040204" pitchFamily="50" charset="-128"/>
              <a:ea typeface="Meiryo UI" panose="020B0604030504040204" pitchFamily="50" charset="-128"/>
            </a:endParaRPr>
          </a:p>
        </p:txBody>
      </p:sp>
      <p:graphicFrame>
        <p:nvGraphicFramePr>
          <p:cNvPr id="5" name="表 4"/>
          <p:cNvGraphicFramePr>
            <a:graphicFrameLocks noGrp="1"/>
          </p:cNvGraphicFramePr>
          <p:nvPr>
            <p:extLst>
              <p:ext uri="{D42A27DB-BD31-4B8C-83A1-F6EECF244321}">
                <p14:modId xmlns:p14="http://schemas.microsoft.com/office/powerpoint/2010/main" val="3997237952"/>
              </p:ext>
            </p:extLst>
          </p:nvPr>
        </p:nvGraphicFramePr>
        <p:xfrm>
          <a:off x="4105630" y="1699361"/>
          <a:ext cx="4743519" cy="4538014"/>
        </p:xfrm>
        <a:graphic>
          <a:graphicData uri="http://schemas.openxmlformats.org/drawingml/2006/table">
            <a:tbl>
              <a:tblPr firstRow="1" bandRow="1">
                <a:tableStyleId>{5940675A-B579-460E-94D1-54222C63F5DA}</a:tableStyleId>
              </a:tblPr>
              <a:tblGrid>
                <a:gridCol w="4743519">
                  <a:extLst>
                    <a:ext uri="{9D8B030D-6E8A-4147-A177-3AD203B41FA5}">
                      <a16:colId xmlns:a16="http://schemas.microsoft.com/office/drawing/2014/main" val="3724335789"/>
                    </a:ext>
                  </a:extLst>
                </a:gridCol>
              </a:tblGrid>
              <a:tr h="862615">
                <a:tc>
                  <a:txBody>
                    <a:bodyPr/>
                    <a:lstStyle/>
                    <a:p>
                      <a:r>
                        <a:rPr kumimoji="1" lang="ja-JP" altLang="en-US" sz="1600" b="1" u="sng" dirty="0">
                          <a:latin typeface="Meiryo UI" panose="020B0604030504040204" pitchFamily="50" charset="-128"/>
                          <a:ea typeface="Meiryo UI" panose="020B0604030504040204" pitchFamily="50" charset="-128"/>
                        </a:rPr>
                        <a:t>①各種エネルギーごとのエネルギー使用量</a:t>
                      </a:r>
                    </a:p>
                    <a:p>
                      <a:r>
                        <a:rPr kumimoji="1" lang="ja-JP" altLang="en-US" sz="1600" dirty="0">
                          <a:latin typeface="Meiryo UI" panose="020B0604030504040204" pitchFamily="50" charset="-128"/>
                          <a:ea typeface="Meiryo UI" panose="020B0604030504040204" pitchFamily="50" charset="-128"/>
                        </a:rPr>
                        <a:t>各種エネルギーの単位にあわせて、エネルギー使用量を記入ください。</a:t>
                      </a:r>
                    </a:p>
                  </a:txBody>
                  <a:tcPr anchor="ctr"/>
                </a:tc>
                <a:extLst>
                  <a:ext uri="{0D108BD9-81ED-4DB2-BD59-A6C34878D82A}">
                    <a16:rowId xmlns:a16="http://schemas.microsoft.com/office/drawing/2014/main" val="2805381164"/>
                  </a:ext>
                </a:extLst>
              </a:tr>
              <a:tr h="3675399">
                <a:tc>
                  <a:txBody>
                    <a:bodyPr/>
                    <a:lstStyle/>
                    <a:p>
                      <a:r>
                        <a:rPr kumimoji="1" lang="ja-JP" altLang="en-US" sz="1600" b="1" u="sng" dirty="0">
                          <a:latin typeface="Meiryo UI" panose="020B0604030504040204" pitchFamily="50" charset="-128"/>
                          <a:ea typeface="Meiryo UI" panose="020B0604030504040204" pitchFamily="50" charset="-128"/>
                        </a:rPr>
                        <a:t>②その他エネルギー使用量</a:t>
                      </a:r>
                      <a:endParaRPr kumimoji="1" lang="en-US" altLang="ja-JP" sz="1600" b="1" u="sng" dirty="0">
                        <a:latin typeface="Meiryo UI" panose="020B0604030504040204" pitchFamily="50" charset="-128"/>
                        <a:ea typeface="Meiryo UI" panose="020B0604030504040204" pitchFamily="50" charset="-128"/>
                      </a:endParaRPr>
                    </a:p>
                    <a:p>
                      <a:pPr marL="108000" indent="-457200"/>
                      <a:r>
                        <a:rPr kumimoji="1" lang="ja-JP" altLang="en-US" sz="1600" b="0" u="none" dirty="0">
                          <a:latin typeface="Meiryo UI" panose="020B0604030504040204" pitchFamily="50" charset="-128"/>
                          <a:ea typeface="Meiryo UI" panose="020B0604030504040204" pitchFamily="50" charset="-128"/>
                        </a:rPr>
                        <a:t>・①以外のエネルギーは、プルダウンにてエネルギーの種類を選択し、使用量を記入ください。</a:t>
                      </a:r>
                      <a:endParaRPr kumimoji="1" lang="en-US" altLang="ja-JP" sz="1600" b="0" u="none" dirty="0">
                        <a:latin typeface="Meiryo UI" panose="020B0604030504040204" pitchFamily="50" charset="-128"/>
                        <a:ea typeface="Meiryo UI" panose="020B0604030504040204" pitchFamily="50" charset="-128"/>
                      </a:endParaRPr>
                    </a:p>
                    <a:p>
                      <a:pPr marL="108000" indent="-457200">
                        <a:spcBef>
                          <a:spcPts val="600"/>
                        </a:spcBef>
                      </a:pPr>
                      <a:r>
                        <a:rPr kumimoji="1" lang="ja-JP" altLang="en-US" sz="1600" b="0" u="none" dirty="0">
                          <a:latin typeface="Meiryo UI" panose="020B0604030504040204" pitchFamily="50" charset="-128"/>
                          <a:ea typeface="Meiryo UI" panose="020B0604030504040204" pitchFamily="50" charset="-128"/>
                        </a:rPr>
                        <a:t>・原料炭は輸入原料炭、一般炭は輸入一般炭の単位発熱量、廃プラスチックは廃プラスチック類（産業廃棄物）の排出係数が入っております。コークス用原料炭、吹込用原料炭、国産一般炭、廃プラスチック類（一般廃棄物）の単位発熱量、排出係数を希望する場合は、</a:t>
                      </a:r>
                      <a:r>
                        <a:rPr kumimoji="1" lang="ja-JP" altLang="en-US" sz="1600" dirty="0">
                          <a:latin typeface="Meiryo UI" panose="020B0604030504040204" pitchFamily="50" charset="-128"/>
                          <a:ea typeface="Meiryo UI" panose="020B0604030504040204" pitchFamily="50" charset="-128"/>
                        </a:rPr>
                        <a:t>脱炭素・エネルギー政策課気候変動緩和・適応策推進グループまでご相談ください。</a:t>
                      </a:r>
                      <a:endParaRPr kumimoji="1" lang="en-US" altLang="ja-JP" sz="1600" dirty="0">
                        <a:latin typeface="Meiryo UI" panose="020B0604030504040204" pitchFamily="50" charset="-128"/>
                        <a:ea typeface="Meiryo UI" panose="020B0604030504040204" pitchFamily="50" charset="-128"/>
                      </a:endParaRPr>
                    </a:p>
                    <a:p>
                      <a:pPr marL="108000" indent="-457200">
                        <a:spcBef>
                          <a:spcPts val="600"/>
                        </a:spcBef>
                      </a:pPr>
                      <a:r>
                        <a:rPr kumimoji="1" lang="ja-JP" altLang="en-US" sz="1600" b="0" u="none" dirty="0">
                          <a:latin typeface="Meiryo UI" panose="020B0604030504040204" pitchFamily="50" charset="-128"/>
                          <a:ea typeface="Meiryo UI" panose="020B0604030504040204" pitchFamily="50" charset="-128"/>
                        </a:rPr>
                        <a:t>・</a:t>
                      </a:r>
                      <a:r>
                        <a:rPr lang="ja-JP" altLang="en-US" sz="1600" dirty="0">
                          <a:latin typeface="Meiryo UI" panose="020B0604030504040204" pitchFamily="50" charset="-128"/>
                          <a:ea typeface="Meiryo UI" panose="020B0604030504040204" pitchFamily="50" charset="-128"/>
                        </a:rPr>
                        <a:t>気候変動対策指針別表第２で定めた排出係数が０となっているエネルギーの種類を選択される場合は、</a:t>
                      </a:r>
                      <a:r>
                        <a:rPr kumimoji="1" lang="ja-JP" altLang="en-US" sz="1600" dirty="0">
                          <a:latin typeface="Meiryo UI" panose="020B0604030504040204" pitchFamily="50" charset="-128"/>
                          <a:ea typeface="Meiryo UI" panose="020B0604030504040204" pitchFamily="50" charset="-128"/>
                        </a:rPr>
                        <a:t>脱炭素・エネルギー政策課気候変動緩和・適応策推進グループまで</a:t>
                      </a:r>
                      <a:r>
                        <a:rPr lang="ja-JP" altLang="en-US" sz="1600" dirty="0">
                          <a:latin typeface="Meiryo UI" panose="020B0604030504040204" pitchFamily="50" charset="-128"/>
                          <a:ea typeface="Meiryo UI" panose="020B0604030504040204" pitchFamily="50" charset="-128"/>
                        </a:rPr>
                        <a:t>ご相談ください。</a:t>
                      </a:r>
                      <a:endParaRPr kumimoji="1" lang="ja-JP" altLang="en-US" sz="1600" b="0" u="none" dirty="0">
                        <a:latin typeface="Meiryo UI" panose="020B0604030504040204" pitchFamily="50" charset="-128"/>
                        <a:ea typeface="Meiryo UI" panose="020B0604030504040204" pitchFamily="50" charset="-128"/>
                      </a:endParaRPr>
                    </a:p>
                  </a:txBody>
                  <a:tcPr anchor="ctr"/>
                </a:tc>
                <a:extLst>
                  <a:ext uri="{0D108BD9-81ED-4DB2-BD59-A6C34878D82A}">
                    <a16:rowId xmlns:a16="http://schemas.microsoft.com/office/drawing/2014/main" val="639487340"/>
                  </a:ext>
                </a:extLst>
              </a:tr>
            </a:tbl>
          </a:graphicData>
        </a:graphic>
      </p:graphicFrame>
      <p:sp>
        <p:nvSpPr>
          <p:cNvPr id="16" name="正方形/長方形 15"/>
          <p:cNvSpPr/>
          <p:nvPr/>
        </p:nvSpPr>
        <p:spPr>
          <a:xfrm>
            <a:off x="183792" y="828001"/>
            <a:ext cx="8636680" cy="830997"/>
          </a:xfrm>
          <a:prstGeom prst="rect">
            <a:avLst/>
          </a:prstGeom>
        </p:spPr>
        <p:txBody>
          <a:bodyPr wrap="square">
            <a:spAutoFit/>
          </a:bodyPr>
          <a:lstStyle/>
          <a:p>
            <a:r>
              <a:rPr lang="en-US" altLang="ja-JP" sz="1600" b="1" dirty="0">
                <a:latin typeface="Meiryo UI" panose="020B0604030504040204" pitchFamily="50" charset="-128"/>
                <a:ea typeface="Meiryo UI" panose="020B0604030504040204" pitchFamily="50" charset="-128"/>
              </a:rPr>
              <a:t>P.3</a:t>
            </a:r>
            <a:r>
              <a:rPr lang="ja-JP" altLang="en-US" sz="1600" b="1" dirty="0">
                <a:latin typeface="Meiryo UI" panose="020B0604030504040204" pitchFamily="50" charset="-128"/>
                <a:ea typeface="Meiryo UI" panose="020B0604030504040204" pitchFamily="50" charset="-128"/>
              </a:rPr>
              <a:t>の</a:t>
            </a:r>
            <a:r>
              <a:rPr lang="en-US" altLang="ja-JP" sz="1600" b="1" dirty="0">
                <a:latin typeface="Meiryo UI" panose="020B0604030504040204" pitchFamily="50" charset="-128"/>
                <a:ea typeface="Meiryo UI" panose="020B0604030504040204" pitchFamily="50" charset="-128"/>
              </a:rPr>
              <a:t>1-(2)</a:t>
            </a:r>
            <a:r>
              <a:rPr lang="ja-JP" altLang="en-US" sz="1600" b="1" dirty="0">
                <a:latin typeface="Meiryo UI" panose="020B0604030504040204" pitchFamily="50" charset="-128"/>
                <a:ea typeface="Meiryo UI" panose="020B0604030504040204" pitchFamily="50" charset="-128"/>
              </a:rPr>
              <a:t>に示す特定事業者の要件のうち、１</a:t>
            </a:r>
            <a:r>
              <a:rPr lang="ja-JP" altLang="en-US" sz="1600" dirty="0">
                <a:latin typeface="Meiryo UI" panose="020B0604030504040204" pitchFamily="50" charset="-128"/>
                <a:ea typeface="Meiryo UI" panose="020B0604030504040204" pitchFamily="50" charset="-128"/>
              </a:rPr>
              <a:t>及び</a:t>
            </a:r>
            <a:r>
              <a:rPr lang="ja-JP" altLang="en-US" sz="1600" b="1" dirty="0">
                <a:latin typeface="Meiryo UI" panose="020B0604030504040204" pitchFamily="50" charset="-128"/>
                <a:ea typeface="Meiryo UI" panose="020B0604030504040204" pitchFamily="50" charset="-128"/>
              </a:rPr>
              <a:t>２</a:t>
            </a:r>
            <a:r>
              <a:rPr lang="ja-JP" altLang="en-US" sz="1600" dirty="0">
                <a:latin typeface="Meiryo UI" panose="020B0604030504040204" pitchFamily="50" charset="-128"/>
                <a:ea typeface="Meiryo UI" panose="020B0604030504040204" pitchFamily="50" charset="-128"/>
              </a:rPr>
              <a:t>に該当する特定事業者のみ記入ください。</a:t>
            </a:r>
            <a:endParaRPr lang="en-US" altLang="ja-JP" sz="1600" dirty="0">
              <a:latin typeface="Meiryo UI" panose="020B0604030504040204" pitchFamily="50" charset="-128"/>
              <a:ea typeface="Meiryo UI" panose="020B0604030504040204" pitchFamily="50" charset="-128"/>
            </a:endParaRPr>
          </a:p>
          <a:p>
            <a:r>
              <a:rPr lang="ja-JP" altLang="en-US" sz="1600" dirty="0">
                <a:latin typeface="Meiryo UI" panose="020B0604030504040204" pitchFamily="50" charset="-128"/>
                <a:ea typeface="Meiryo UI" panose="020B0604030504040204" pitchFamily="50" charset="-128"/>
              </a:rPr>
              <a:t>（</a:t>
            </a:r>
            <a:r>
              <a:rPr lang="ja-JP" altLang="en-US" sz="1600" b="1" u="sng" dirty="0">
                <a:latin typeface="Meiryo UI" panose="020B0604030504040204" pitchFamily="50" charset="-128"/>
                <a:ea typeface="Meiryo UI" panose="020B0604030504040204" pitchFamily="50" charset="-128"/>
              </a:rPr>
              <a:t>要件３のみの特定事業者は記入不要です。</a:t>
            </a:r>
            <a:r>
              <a:rPr lang="ja-JP" altLang="en-US" sz="1600" dirty="0">
                <a:latin typeface="Meiryo UI" panose="020B0604030504040204" pitchFamily="50" charset="-128"/>
                <a:ea typeface="Meiryo UI" panose="020B0604030504040204" pitchFamily="50" charset="-128"/>
              </a:rPr>
              <a:t>）主な事業所ごとにエネルギー使用量等を記入ください。</a:t>
            </a:r>
            <a:endParaRPr lang="en-US" altLang="ja-JP" sz="1600" dirty="0">
              <a:latin typeface="Meiryo UI" panose="020B0604030504040204" pitchFamily="50" charset="-128"/>
              <a:ea typeface="Meiryo UI" panose="020B0604030504040204" pitchFamily="50" charset="-128"/>
            </a:endParaRPr>
          </a:p>
          <a:p>
            <a:r>
              <a:rPr lang="ja-JP" altLang="en-US" sz="1600" dirty="0">
                <a:solidFill>
                  <a:srgbClr val="FF0000"/>
                </a:solidFill>
                <a:latin typeface="Meiryo UI" panose="020B0604030504040204" pitchFamily="50" charset="-128"/>
                <a:ea typeface="Meiryo UI" panose="020B0604030504040204" pitchFamily="50" charset="-128"/>
              </a:rPr>
              <a:t>なお、エネルギー使用量は小数点第</a:t>
            </a:r>
            <a:r>
              <a:rPr lang="en-US" altLang="ja-JP" sz="1600" dirty="0">
                <a:solidFill>
                  <a:srgbClr val="FF0000"/>
                </a:solidFill>
                <a:latin typeface="Meiryo UI" panose="020B0604030504040204" pitchFamily="50" charset="-128"/>
                <a:ea typeface="Meiryo UI" panose="020B0604030504040204" pitchFamily="50" charset="-128"/>
              </a:rPr>
              <a:t>3</a:t>
            </a:r>
            <a:r>
              <a:rPr lang="ja-JP" altLang="en-US" sz="1600" dirty="0">
                <a:solidFill>
                  <a:srgbClr val="FF0000"/>
                </a:solidFill>
                <a:latin typeface="Meiryo UI" panose="020B0604030504040204" pitchFamily="50" charset="-128"/>
                <a:ea typeface="Meiryo UI" panose="020B0604030504040204" pitchFamily="50" charset="-128"/>
              </a:rPr>
              <a:t>位を四捨五入して、小数点第</a:t>
            </a:r>
            <a:r>
              <a:rPr lang="en-US" altLang="ja-JP" sz="1600" dirty="0">
                <a:solidFill>
                  <a:srgbClr val="FF0000"/>
                </a:solidFill>
                <a:latin typeface="Meiryo UI" panose="020B0604030504040204" pitchFamily="50" charset="-128"/>
                <a:ea typeface="Meiryo UI" panose="020B0604030504040204" pitchFamily="50" charset="-128"/>
              </a:rPr>
              <a:t>2</a:t>
            </a:r>
            <a:r>
              <a:rPr lang="ja-JP" altLang="en-US" sz="1600" dirty="0">
                <a:solidFill>
                  <a:srgbClr val="FF0000"/>
                </a:solidFill>
                <a:latin typeface="Meiryo UI" panose="020B0604030504040204" pitchFamily="50" charset="-128"/>
                <a:ea typeface="Meiryo UI" panose="020B0604030504040204" pitchFamily="50" charset="-128"/>
              </a:rPr>
              <a:t>位まで記入ください。</a:t>
            </a:r>
          </a:p>
        </p:txBody>
      </p:sp>
      <p:sp>
        <p:nvSpPr>
          <p:cNvPr id="17" name="正方形/長方形 16"/>
          <p:cNvSpPr/>
          <p:nvPr/>
        </p:nvSpPr>
        <p:spPr>
          <a:xfrm>
            <a:off x="183792" y="6245732"/>
            <a:ext cx="8695008" cy="584775"/>
          </a:xfrm>
          <a:prstGeom prst="rect">
            <a:avLst/>
          </a:prstGeom>
        </p:spPr>
        <p:txBody>
          <a:bodyPr wrap="square">
            <a:spAutoFit/>
          </a:bodyPr>
          <a:lstStyle/>
          <a:p>
            <a:r>
              <a:rPr lang="ja-JP" altLang="en-US" sz="1600" dirty="0">
                <a:solidFill>
                  <a:srgbClr val="FF0000"/>
                </a:solidFill>
                <a:latin typeface="Meiryo UI" panose="020B0604030504040204" pitchFamily="50" charset="-128"/>
                <a:ea typeface="Meiryo UI" panose="020B0604030504040204" pitchFamily="50" charset="-128"/>
              </a:rPr>
              <a:t>なお、単位発熱量および排出係数について、実測等に基づいた値を用いる場合は、その設定方法等について示してください（根拠資料を添付してください）。</a:t>
            </a:r>
          </a:p>
        </p:txBody>
      </p:sp>
      <p:sp>
        <p:nvSpPr>
          <p:cNvPr id="4" name="正方形/長方形 3"/>
          <p:cNvSpPr/>
          <p:nvPr/>
        </p:nvSpPr>
        <p:spPr>
          <a:xfrm>
            <a:off x="1954401" y="2506695"/>
            <a:ext cx="673383" cy="2146441"/>
          </a:xfrm>
          <a:prstGeom prst="rect">
            <a:avLst/>
          </a:prstGeom>
          <a:solidFill>
            <a:srgbClr val="FF0000">
              <a:alpha val="47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800" b="1" dirty="0">
                <a:solidFill>
                  <a:schemeClr val="tx1"/>
                </a:solidFill>
                <a:latin typeface="Meiryo UI" panose="020B0604030504040204" pitchFamily="50" charset="-128"/>
                <a:ea typeface="Meiryo UI" panose="020B0604030504040204" pitchFamily="50" charset="-128"/>
              </a:rPr>
              <a:t>①</a:t>
            </a:r>
            <a:endParaRPr kumimoji="1" lang="ja-JP" altLang="en-US" sz="1600" b="1" dirty="0">
              <a:solidFill>
                <a:schemeClr val="tx1"/>
              </a:solidFill>
              <a:latin typeface="Meiryo UI" panose="020B0604030504040204" pitchFamily="50" charset="-128"/>
              <a:ea typeface="Meiryo UI" panose="020B0604030504040204" pitchFamily="50" charset="-128"/>
            </a:endParaRPr>
          </a:p>
        </p:txBody>
      </p:sp>
      <p:sp>
        <p:nvSpPr>
          <p:cNvPr id="14" name="正方形/長方形 13"/>
          <p:cNvSpPr/>
          <p:nvPr/>
        </p:nvSpPr>
        <p:spPr>
          <a:xfrm>
            <a:off x="236577" y="4693499"/>
            <a:ext cx="2391207" cy="319677"/>
          </a:xfrm>
          <a:prstGeom prst="rect">
            <a:avLst/>
          </a:prstGeom>
          <a:solidFill>
            <a:srgbClr val="FF0000">
              <a:alpha val="47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800" b="1" dirty="0">
                <a:solidFill>
                  <a:schemeClr val="tx1"/>
                </a:solidFill>
                <a:latin typeface="Meiryo UI" panose="020B0604030504040204" pitchFamily="50" charset="-128"/>
                <a:ea typeface="Meiryo UI" panose="020B0604030504040204" pitchFamily="50" charset="-128"/>
              </a:rPr>
              <a:t>②</a:t>
            </a:r>
            <a:endParaRPr kumimoji="1" lang="ja-JP" altLang="en-US" sz="1600" b="1" dirty="0">
              <a:solidFill>
                <a:schemeClr val="tx1"/>
              </a:solidFill>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151094380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図 6">
            <a:extLst>
              <a:ext uri="{FF2B5EF4-FFF2-40B4-BE49-F238E27FC236}">
                <a16:creationId xmlns:a16="http://schemas.microsoft.com/office/drawing/2014/main" id="{DDDD6907-A16F-03FC-0123-C1104CB094F5}"/>
              </a:ext>
            </a:extLst>
          </p:cNvPr>
          <p:cNvPicPr>
            <a:picLocks noChangeAspect="1"/>
          </p:cNvPicPr>
          <p:nvPr/>
        </p:nvPicPr>
        <p:blipFill>
          <a:blip r:embed="rId3"/>
          <a:stretch>
            <a:fillRect/>
          </a:stretch>
        </p:blipFill>
        <p:spPr>
          <a:xfrm>
            <a:off x="361226" y="1658998"/>
            <a:ext cx="3787939" cy="4514730"/>
          </a:xfrm>
          <a:prstGeom prst="rect">
            <a:avLst/>
          </a:prstGeom>
        </p:spPr>
      </p:pic>
      <p:sp>
        <p:nvSpPr>
          <p:cNvPr id="6" name="スライド番号プレースホルダー 5"/>
          <p:cNvSpPr>
            <a:spLocks noGrp="1"/>
          </p:cNvSpPr>
          <p:nvPr>
            <p:ph type="sldNum" sz="quarter" idx="12"/>
          </p:nvPr>
        </p:nvSpPr>
        <p:spPr/>
        <p:txBody>
          <a:bodyPr/>
          <a:lstStyle/>
          <a:p>
            <a:fld id="{55A7BED7-9510-4C4B-91BA-7696EE92F05C}" type="slidenum">
              <a:rPr kumimoji="1" lang="ja-JP" altLang="en-US" smtClean="0"/>
              <a:t>41</a:t>
            </a:fld>
            <a:endParaRPr kumimoji="1" lang="ja-JP" altLang="en-US" dirty="0"/>
          </a:p>
        </p:txBody>
      </p:sp>
      <p:sp>
        <p:nvSpPr>
          <p:cNvPr id="8" name="テキスト ボックス 7">
            <a:extLst>
              <a:ext uri="{FF2B5EF4-FFF2-40B4-BE49-F238E27FC236}">
                <a16:creationId xmlns:a16="http://schemas.microsoft.com/office/drawing/2014/main" id="{575F40C1-5A85-EECC-6477-57B188ABEBEE}"/>
              </a:ext>
            </a:extLst>
          </p:cNvPr>
          <p:cNvSpPr txBox="1"/>
          <p:nvPr/>
        </p:nvSpPr>
        <p:spPr>
          <a:xfrm>
            <a:off x="0" y="0"/>
            <a:ext cx="8604448" cy="344128"/>
          </a:xfrm>
          <a:prstGeom prst="rect">
            <a:avLst/>
          </a:prstGeom>
          <a:noFill/>
        </p:spPr>
        <p:txBody>
          <a:bodyPr wrap="square" tIns="36000" bIns="0" rtlCol="0">
            <a:spAutoFit/>
          </a:bodyPr>
          <a:lstStyle/>
          <a:p>
            <a:pPr>
              <a:lnSpc>
                <a:spcPts val="2400"/>
              </a:lnSpc>
            </a:pPr>
            <a:r>
              <a:rPr lang="ja-JP" altLang="en-US" sz="20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５　対策計画書の作成要領</a:t>
            </a:r>
          </a:p>
        </p:txBody>
      </p:sp>
      <p:sp>
        <p:nvSpPr>
          <p:cNvPr id="10" name="Rectangle 2"/>
          <p:cNvSpPr>
            <a:spLocks noChangeArrowheads="1"/>
          </p:cNvSpPr>
          <p:nvPr/>
        </p:nvSpPr>
        <p:spPr bwMode="auto">
          <a:xfrm>
            <a:off x="-12940" y="404664"/>
            <a:ext cx="9051756"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spAutoFit/>
          </a:bodyPr>
          <a:lstStyle>
            <a:lvl1pPr indent="127000"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ts val="600"/>
              </a:spcAft>
              <a:buClrTx/>
              <a:buSzTx/>
              <a:buFontTx/>
              <a:buNone/>
              <a:tabLst/>
            </a:pPr>
            <a:r>
              <a:rPr kumimoji="0" lang="ja-JP" altLang="ja-JP" sz="2000" b="1" i="0" u="none" strike="noStrike" cap="none" normalizeH="0" baseline="0" dirty="0">
                <a:ln>
                  <a:noFill/>
                </a:ln>
                <a:solidFill>
                  <a:srgbClr val="0D0D0D"/>
                </a:solidFill>
                <a:effectLst/>
                <a:latin typeface="Meiryo UI" panose="020B0604030504040204" pitchFamily="50" charset="-128"/>
                <a:ea typeface="Meiryo UI" panose="020B0604030504040204" pitchFamily="50" charset="-128"/>
                <a:cs typeface="Times New Roman" panose="02020603050405020304" pitchFamily="18" charset="0"/>
              </a:rPr>
              <a:t> </a:t>
            </a:r>
            <a:r>
              <a:rPr kumimoji="0" lang="en-US" altLang="ja-JP" sz="2000" b="1" i="0" u="none" strike="noStrike" cap="none" normalizeH="0" baseline="0" dirty="0">
                <a:ln>
                  <a:noFill/>
                </a:ln>
                <a:solidFill>
                  <a:srgbClr val="0D0D0D"/>
                </a:solidFill>
                <a:effectLst/>
                <a:latin typeface="Meiryo UI" panose="020B0604030504040204" pitchFamily="50" charset="-128"/>
                <a:ea typeface="Meiryo UI" panose="020B0604030504040204" pitchFamily="50" charset="-128"/>
                <a:cs typeface="Times New Roman" panose="02020603050405020304" pitchFamily="18" charset="0"/>
              </a:rPr>
              <a:t>(</a:t>
            </a:r>
            <a:r>
              <a:rPr kumimoji="0" lang="en-US" altLang="ja-JP" sz="2000" b="1" dirty="0">
                <a:solidFill>
                  <a:srgbClr val="0D0D0D"/>
                </a:solidFill>
                <a:latin typeface="Meiryo UI" panose="020B0604030504040204" pitchFamily="50" charset="-128"/>
                <a:ea typeface="Meiryo UI" panose="020B0604030504040204" pitchFamily="50" charset="-128"/>
                <a:cs typeface="Times New Roman" panose="02020603050405020304" pitchFamily="18" charset="0"/>
              </a:rPr>
              <a:t>6</a:t>
            </a:r>
            <a:r>
              <a:rPr kumimoji="0" lang="en-US" altLang="ja-JP" sz="2000" b="1" i="0" u="none" strike="noStrike" cap="none" normalizeH="0" baseline="0" dirty="0">
                <a:ln>
                  <a:noFill/>
                </a:ln>
                <a:solidFill>
                  <a:srgbClr val="0D0D0D"/>
                </a:solidFill>
                <a:effectLst/>
                <a:latin typeface="Meiryo UI" panose="020B0604030504040204" pitchFamily="50" charset="-128"/>
                <a:ea typeface="Meiryo UI" panose="020B0604030504040204" pitchFamily="50" charset="-128"/>
                <a:cs typeface="Times New Roman" panose="02020603050405020304" pitchFamily="18" charset="0"/>
              </a:rPr>
              <a:t>)</a:t>
            </a:r>
            <a:r>
              <a:rPr kumimoji="0" lang="ja-JP" altLang="en-US" sz="2000" b="1" i="0" u="none" strike="noStrike" cap="none" normalizeH="0" baseline="0" dirty="0">
                <a:ln>
                  <a:noFill/>
                </a:ln>
                <a:solidFill>
                  <a:srgbClr val="0D0D0D"/>
                </a:solidFill>
                <a:effectLst/>
                <a:latin typeface="Meiryo UI" panose="020B0604030504040204" pitchFamily="50" charset="-128"/>
                <a:ea typeface="Meiryo UI" panose="020B0604030504040204" pitchFamily="50" charset="-128"/>
                <a:cs typeface="Times New Roman" panose="02020603050405020304" pitchFamily="18" charset="0"/>
              </a:rPr>
              <a:t>対策</a:t>
            </a:r>
            <a:r>
              <a:rPr kumimoji="0" lang="ja-JP" altLang="en-US" sz="2000" b="1" dirty="0">
                <a:solidFill>
                  <a:srgbClr val="0D0D0D"/>
                </a:solidFill>
                <a:latin typeface="Meiryo UI" panose="020B0604030504040204" pitchFamily="50" charset="-128"/>
                <a:ea typeface="Meiryo UI" panose="020B0604030504040204" pitchFamily="50" charset="-128"/>
                <a:cs typeface="Times New Roman" panose="02020603050405020304" pitchFamily="18" charset="0"/>
              </a:rPr>
              <a:t>計画書シート</a:t>
            </a:r>
            <a:r>
              <a:rPr kumimoji="0" lang="en-US" altLang="ja-JP" sz="2000" b="1" dirty="0">
                <a:solidFill>
                  <a:srgbClr val="0D0D0D"/>
                </a:solidFill>
                <a:latin typeface="Meiryo UI" panose="020B0604030504040204" pitchFamily="50" charset="-128"/>
                <a:ea typeface="Meiryo UI" panose="020B0604030504040204" pitchFamily="50" charset="-128"/>
                <a:cs typeface="Times New Roman" panose="02020603050405020304" pitchFamily="18" charset="0"/>
              </a:rPr>
              <a:t>5</a:t>
            </a:r>
            <a:r>
              <a:rPr kumimoji="0" lang="ja-JP" altLang="en-US" sz="2000" b="1" dirty="0">
                <a:solidFill>
                  <a:srgbClr val="0D0D0D"/>
                </a:solidFill>
                <a:latin typeface="Meiryo UI" panose="020B0604030504040204" pitchFamily="50" charset="-128"/>
                <a:ea typeface="Meiryo UI" panose="020B0604030504040204" pitchFamily="50" charset="-128"/>
                <a:cs typeface="Times New Roman" panose="02020603050405020304" pitchFamily="18" charset="0"/>
              </a:rPr>
              <a:t>「主なエネ量」</a:t>
            </a:r>
            <a:r>
              <a:rPr kumimoji="0" lang="en-US" altLang="ja-JP" sz="2000" b="1" dirty="0">
                <a:solidFill>
                  <a:srgbClr val="0D0D0D"/>
                </a:solidFill>
                <a:latin typeface="Meiryo UI" panose="020B0604030504040204" pitchFamily="50" charset="-128"/>
                <a:ea typeface="Meiryo UI" panose="020B0604030504040204" pitchFamily="50" charset="-128"/>
                <a:cs typeface="Times New Roman" panose="02020603050405020304" pitchFamily="18" charset="0"/>
              </a:rPr>
              <a:t>No.2</a:t>
            </a:r>
            <a:endParaRPr lang="en-US" altLang="ja-JP" sz="1600" dirty="0">
              <a:latin typeface="Meiryo UI" panose="020B0604030504040204" pitchFamily="50" charset="-128"/>
              <a:ea typeface="Meiryo UI" panose="020B0604030504040204" pitchFamily="50" charset="-128"/>
            </a:endParaRPr>
          </a:p>
        </p:txBody>
      </p:sp>
      <p:graphicFrame>
        <p:nvGraphicFramePr>
          <p:cNvPr id="5" name="表 4"/>
          <p:cNvGraphicFramePr>
            <a:graphicFrameLocks noGrp="1"/>
          </p:cNvGraphicFramePr>
          <p:nvPr>
            <p:extLst>
              <p:ext uri="{D42A27DB-BD31-4B8C-83A1-F6EECF244321}">
                <p14:modId xmlns:p14="http://schemas.microsoft.com/office/powerpoint/2010/main" val="1301027032"/>
              </p:ext>
            </p:extLst>
          </p:nvPr>
        </p:nvGraphicFramePr>
        <p:xfrm>
          <a:off x="4340208" y="1799222"/>
          <a:ext cx="4524921" cy="3585444"/>
        </p:xfrm>
        <a:graphic>
          <a:graphicData uri="http://schemas.openxmlformats.org/drawingml/2006/table">
            <a:tbl>
              <a:tblPr firstRow="1" bandRow="1">
                <a:tableStyleId>{5940675A-B579-460E-94D1-54222C63F5DA}</a:tableStyleId>
              </a:tblPr>
              <a:tblGrid>
                <a:gridCol w="4524921">
                  <a:extLst>
                    <a:ext uri="{9D8B030D-6E8A-4147-A177-3AD203B41FA5}">
                      <a16:colId xmlns:a16="http://schemas.microsoft.com/office/drawing/2014/main" val="3724335789"/>
                    </a:ext>
                  </a:extLst>
                </a:gridCol>
              </a:tblGrid>
              <a:tr h="3585444">
                <a:tc>
                  <a:txBody>
                    <a:bodyPr/>
                    <a:lstStyle/>
                    <a:p>
                      <a:r>
                        <a:rPr kumimoji="1" lang="ja-JP" altLang="en-US" sz="1600" b="1" u="sng" dirty="0">
                          <a:latin typeface="Meiryo UI" panose="020B0604030504040204" pitchFamily="50" charset="-128"/>
                          <a:ea typeface="Meiryo UI" panose="020B0604030504040204" pitchFamily="50" charset="-128"/>
                        </a:rPr>
                        <a:t>③電気使用量</a:t>
                      </a:r>
                      <a:endParaRPr kumimoji="1" lang="en-US" altLang="ja-JP" sz="1600" b="1" u="sng" dirty="0">
                        <a:latin typeface="Meiryo UI" panose="020B0604030504040204" pitchFamily="50" charset="-128"/>
                        <a:ea typeface="Meiryo UI" panose="020B0604030504040204" pitchFamily="50" charset="-128"/>
                      </a:endParaRPr>
                    </a:p>
                    <a:p>
                      <a:pPr marL="108000" indent="-457200">
                        <a:lnSpc>
                          <a:spcPct val="100000"/>
                        </a:lnSpc>
                        <a:spcBef>
                          <a:spcPts val="600"/>
                        </a:spcBef>
                      </a:pPr>
                      <a:r>
                        <a:rPr kumimoji="1" lang="ja-JP" altLang="en-US" sz="1600" dirty="0">
                          <a:latin typeface="Meiryo UI" panose="020B0604030504040204" pitchFamily="50" charset="-128"/>
                          <a:ea typeface="Meiryo UI" panose="020B0604030504040204" pitchFamily="50" charset="-128"/>
                        </a:rPr>
                        <a:t>・「電気事業者等」の欄は小売電気事業者や送配電事業者等から購入した電気量をシート</a:t>
                      </a:r>
                      <a:r>
                        <a:rPr kumimoji="1" lang="en-US" altLang="ja-JP" sz="1600" dirty="0">
                          <a:latin typeface="Meiryo UI" panose="020B0604030504040204" pitchFamily="50" charset="-128"/>
                          <a:ea typeface="Meiryo UI" panose="020B0604030504040204" pitchFamily="50" charset="-128"/>
                        </a:rPr>
                        <a:t>7</a:t>
                      </a:r>
                      <a:r>
                        <a:rPr kumimoji="1" lang="ja-JP" altLang="en-US" sz="1600" dirty="0">
                          <a:latin typeface="Meiryo UI" panose="020B0604030504040204" pitchFamily="50" charset="-128"/>
                          <a:ea typeface="Meiryo UI" panose="020B0604030504040204" pitchFamily="50" charset="-128"/>
                        </a:rPr>
                        <a:t>「電気使用量」に入力することで自動的に反映されます。</a:t>
                      </a:r>
                      <a:endParaRPr kumimoji="1" lang="en-US" altLang="ja-JP" sz="600" dirty="0">
                        <a:latin typeface="Meiryo UI" panose="020B0604030504040204" pitchFamily="50" charset="-128"/>
                        <a:ea typeface="Meiryo UI" panose="020B0604030504040204" pitchFamily="50" charset="-128"/>
                      </a:endParaRPr>
                    </a:p>
                    <a:p>
                      <a:pPr marL="108000" marR="0" lvl="0" indent="-457200" algn="l" defTabSz="914400" rtl="0" eaLnBrk="1" fontAlgn="auto" latinLnBrk="0" hangingPunct="1">
                        <a:lnSpc>
                          <a:spcPct val="100000"/>
                        </a:lnSpc>
                        <a:spcBef>
                          <a:spcPts val="600"/>
                        </a:spcBef>
                        <a:spcAft>
                          <a:spcPts val="0"/>
                        </a:spcAft>
                        <a:buClrTx/>
                        <a:buSzTx/>
                        <a:buFontTx/>
                        <a:buNone/>
                        <a:tabLst/>
                        <a:defRPr/>
                      </a:pPr>
                      <a:r>
                        <a:rPr kumimoji="1" lang="ja-JP" altLang="en-US" sz="1600" dirty="0">
                          <a:latin typeface="Meiryo UI" panose="020B0604030504040204" pitchFamily="50" charset="-128"/>
                          <a:ea typeface="Meiryo UI" panose="020B0604030504040204" pitchFamily="50" charset="-128"/>
                        </a:rPr>
                        <a:t>・太陽光パネルなど再生可能エネルギーを自己託送</a:t>
                      </a:r>
                      <a:r>
                        <a:rPr kumimoji="1" lang="en-US" altLang="ja-JP" sz="1600" dirty="0">
                          <a:latin typeface="Meiryo UI" panose="020B0604030504040204" pitchFamily="50" charset="-128"/>
                          <a:ea typeface="Meiryo UI" panose="020B0604030504040204" pitchFamily="50" charset="-128"/>
                        </a:rPr>
                        <a:t>(</a:t>
                      </a:r>
                      <a:r>
                        <a:rPr kumimoji="1" lang="ja-JP" altLang="en-US" sz="1600" dirty="0">
                          <a:latin typeface="Meiryo UI" panose="020B0604030504040204" pitchFamily="50" charset="-128"/>
                          <a:ea typeface="Meiryo UI" panose="020B0604030504040204" pitchFamily="50" charset="-128"/>
                        </a:rPr>
                        <a:t>自社所有モデル、第三者所有モデル</a:t>
                      </a:r>
                      <a:r>
                        <a:rPr kumimoji="1" lang="en-US" altLang="ja-JP" sz="1600" dirty="0">
                          <a:latin typeface="Meiryo UI" panose="020B0604030504040204" pitchFamily="50" charset="-128"/>
                          <a:ea typeface="Meiryo UI" panose="020B0604030504040204" pitchFamily="50" charset="-128"/>
                        </a:rPr>
                        <a:t>)</a:t>
                      </a:r>
                      <a:r>
                        <a:rPr kumimoji="1" lang="ja-JP" altLang="en-US" sz="1600" dirty="0">
                          <a:latin typeface="Meiryo UI" panose="020B0604030504040204" pitchFamily="50" charset="-128"/>
                          <a:ea typeface="Meiryo UI" panose="020B0604030504040204" pitchFamily="50" charset="-128"/>
                        </a:rPr>
                        <a:t>している場合などは、「自己託送（再エネ）」に記入ください。</a:t>
                      </a:r>
                      <a:endParaRPr kumimoji="1" lang="en-US" altLang="ja-JP" sz="600" dirty="0">
                        <a:latin typeface="Meiryo UI" panose="020B0604030504040204" pitchFamily="50" charset="-128"/>
                        <a:ea typeface="Meiryo UI" panose="020B0604030504040204" pitchFamily="50" charset="-128"/>
                      </a:endParaRPr>
                    </a:p>
                    <a:p>
                      <a:pPr marL="108000" indent="-457200">
                        <a:lnSpc>
                          <a:spcPct val="100000"/>
                        </a:lnSpc>
                        <a:spcBef>
                          <a:spcPts val="600"/>
                        </a:spcBef>
                      </a:pPr>
                      <a:r>
                        <a:rPr kumimoji="1" lang="ja-JP" altLang="en-US" sz="1600" dirty="0">
                          <a:latin typeface="Meiryo UI" panose="020B0604030504040204" pitchFamily="50" charset="-128"/>
                          <a:ea typeface="Meiryo UI" panose="020B0604030504040204" pitchFamily="50" charset="-128"/>
                        </a:rPr>
                        <a:t>・太陽光パネルなど再生可能エネルギーを自家消費している場合（自社敷地内設置、オンサイト</a:t>
                      </a:r>
                      <a:r>
                        <a:rPr kumimoji="1" lang="en-US" altLang="ja-JP" sz="1600" dirty="0">
                          <a:latin typeface="Meiryo UI" panose="020B0604030504040204" pitchFamily="50" charset="-128"/>
                          <a:ea typeface="Meiryo UI" panose="020B0604030504040204" pitchFamily="50" charset="-128"/>
                        </a:rPr>
                        <a:t>PPA</a:t>
                      </a:r>
                      <a:r>
                        <a:rPr kumimoji="1" lang="ja-JP" altLang="en-US" sz="1600" dirty="0">
                          <a:latin typeface="Meiryo UI" panose="020B0604030504040204" pitchFamily="50" charset="-128"/>
                          <a:ea typeface="Meiryo UI" panose="020B0604030504040204" pitchFamily="50" charset="-128"/>
                        </a:rPr>
                        <a:t>、オフサイト</a:t>
                      </a:r>
                      <a:r>
                        <a:rPr kumimoji="1" lang="en-US" altLang="ja-JP" sz="1600" dirty="0">
                          <a:latin typeface="Meiryo UI" panose="020B0604030504040204" pitchFamily="50" charset="-128"/>
                          <a:ea typeface="Meiryo UI" panose="020B0604030504040204" pitchFamily="50" charset="-128"/>
                        </a:rPr>
                        <a:t>PPA</a:t>
                      </a:r>
                      <a:r>
                        <a:rPr kumimoji="1" lang="ja-JP" altLang="en-US" sz="1600" dirty="0">
                          <a:latin typeface="Meiryo UI" panose="020B0604030504040204" pitchFamily="50" charset="-128"/>
                          <a:ea typeface="Meiryo UI" panose="020B0604030504040204" pitchFamily="50" charset="-128"/>
                        </a:rPr>
                        <a:t>）などは、「自家消費</a:t>
                      </a:r>
                      <a:r>
                        <a:rPr kumimoji="1" lang="en-US" altLang="ja-JP" sz="1600" dirty="0">
                          <a:latin typeface="Meiryo UI" panose="020B0604030504040204" pitchFamily="50" charset="-128"/>
                          <a:ea typeface="Meiryo UI" panose="020B0604030504040204" pitchFamily="50" charset="-128"/>
                        </a:rPr>
                        <a:t>(</a:t>
                      </a:r>
                      <a:r>
                        <a:rPr kumimoji="1" lang="ja-JP" altLang="en-US" sz="1600" dirty="0">
                          <a:latin typeface="Meiryo UI" panose="020B0604030504040204" pitchFamily="50" charset="-128"/>
                          <a:ea typeface="Meiryo UI" panose="020B0604030504040204" pitchFamily="50" charset="-128"/>
                        </a:rPr>
                        <a:t>再エネ</a:t>
                      </a:r>
                      <a:r>
                        <a:rPr kumimoji="1" lang="en-US" altLang="ja-JP" sz="1600" dirty="0">
                          <a:latin typeface="Meiryo UI" panose="020B0604030504040204" pitchFamily="50" charset="-128"/>
                          <a:ea typeface="Meiryo UI" panose="020B0604030504040204" pitchFamily="50" charset="-128"/>
                        </a:rPr>
                        <a:t>)</a:t>
                      </a:r>
                      <a:r>
                        <a:rPr kumimoji="1" lang="ja-JP" altLang="en-US" sz="1600" dirty="0">
                          <a:latin typeface="Meiryo UI" panose="020B0604030504040204" pitchFamily="50" charset="-128"/>
                          <a:ea typeface="Meiryo UI" panose="020B0604030504040204" pitchFamily="50" charset="-128"/>
                        </a:rPr>
                        <a:t>」に記入ください。</a:t>
                      </a:r>
                      <a:endParaRPr kumimoji="1" lang="en-US" altLang="ja-JP" sz="600" dirty="0">
                        <a:latin typeface="Meiryo UI" panose="020B0604030504040204" pitchFamily="50" charset="-128"/>
                        <a:ea typeface="Meiryo UI" panose="020B0604030504040204" pitchFamily="50" charset="-128"/>
                      </a:endParaRPr>
                    </a:p>
                    <a:p>
                      <a:pPr marL="108000" indent="-457200">
                        <a:lnSpc>
                          <a:spcPct val="100000"/>
                        </a:lnSpc>
                        <a:spcBef>
                          <a:spcPts val="600"/>
                        </a:spcBef>
                      </a:pPr>
                      <a:r>
                        <a:rPr kumimoji="1" lang="ja-JP" altLang="en-US" sz="1600" dirty="0">
                          <a:latin typeface="Meiryo UI" panose="020B0604030504040204" pitchFamily="50" charset="-128"/>
                          <a:ea typeface="Meiryo UI" panose="020B0604030504040204" pitchFamily="50" charset="-128"/>
                        </a:rPr>
                        <a:t>・再生可能エネルギー以外を自家消費している場合は、「自家消費</a:t>
                      </a:r>
                      <a:r>
                        <a:rPr kumimoji="1" lang="en-US" altLang="ja-JP" sz="1600" dirty="0">
                          <a:latin typeface="Meiryo UI" panose="020B0604030504040204" pitchFamily="50" charset="-128"/>
                          <a:ea typeface="Meiryo UI" panose="020B0604030504040204" pitchFamily="50" charset="-128"/>
                        </a:rPr>
                        <a:t>(</a:t>
                      </a:r>
                      <a:r>
                        <a:rPr kumimoji="1" lang="ja-JP" altLang="en-US" sz="1600" dirty="0">
                          <a:latin typeface="Meiryo UI" panose="020B0604030504040204" pitchFamily="50" charset="-128"/>
                          <a:ea typeface="Meiryo UI" panose="020B0604030504040204" pitchFamily="50" charset="-128"/>
                        </a:rPr>
                        <a:t>再エネ以外</a:t>
                      </a:r>
                      <a:r>
                        <a:rPr kumimoji="1" lang="en-US" altLang="ja-JP" sz="1600" dirty="0">
                          <a:latin typeface="Meiryo UI" panose="020B0604030504040204" pitchFamily="50" charset="-128"/>
                          <a:ea typeface="Meiryo UI" panose="020B0604030504040204" pitchFamily="50" charset="-128"/>
                        </a:rPr>
                        <a:t>)</a:t>
                      </a:r>
                      <a:r>
                        <a:rPr kumimoji="1" lang="ja-JP" altLang="en-US" sz="1600" dirty="0">
                          <a:latin typeface="Meiryo UI" panose="020B0604030504040204" pitchFamily="50" charset="-128"/>
                          <a:ea typeface="Meiryo UI" panose="020B0604030504040204" pitchFamily="50" charset="-128"/>
                        </a:rPr>
                        <a:t>」に使用量を記入ください。</a:t>
                      </a:r>
                      <a:endParaRPr kumimoji="1" lang="en-US" altLang="ja-JP" sz="1600" dirty="0">
                        <a:latin typeface="Meiryo UI" panose="020B0604030504040204" pitchFamily="50" charset="-128"/>
                        <a:ea typeface="Meiryo UI" panose="020B0604030504040204" pitchFamily="50" charset="-128"/>
                      </a:endParaRPr>
                    </a:p>
                  </a:txBody>
                  <a:tcPr anchor="ctr"/>
                </a:tc>
                <a:extLst>
                  <a:ext uri="{0D108BD9-81ED-4DB2-BD59-A6C34878D82A}">
                    <a16:rowId xmlns:a16="http://schemas.microsoft.com/office/drawing/2014/main" val="2201429766"/>
                  </a:ext>
                </a:extLst>
              </a:tr>
            </a:tbl>
          </a:graphicData>
        </a:graphic>
      </p:graphicFrame>
      <p:sp>
        <p:nvSpPr>
          <p:cNvPr id="16" name="正方形/長方形 15"/>
          <p:cNvSpPr/>
          <p:nvPr/>
        </p:nvSpPr>
        <p:spPr>
          <a:xfrm>
            <a:off x="183792" y="828001"/>
            <a:ext cx="8636680" cy="830997"/>
          </a:xfrm>
          <a:prstGeom prst="rect">
            <a:avLst/>
          </a:prstGeom>
        </p:spPr>
        <p:txBody>
          <a:bodyPr wrap="square">
            <a:spAutoFit/>
          </a:bodyPr>
          <a:lstStyle/>
          <a:p>
            <a:r>
              <a:rPr lang="en-US" altLang="ja-JP" sz="1600" b="1" dirty="0">
                <a:latin typeface="Meiryo UI" panose="020B0604030504040204" pitchFamily="50" charset="-128"/>
                <a:ea typeface="Meiryo UI" panose="020B0604030504040204" pitchFamily="50" charset="-128"/>
              </a:rPr>
              <a:t>P.3</a:t>
            </a:r>
            <a:r>
              <a:rPr lang="ja-JP" altLang="en-US" sz="1600" b="1" dirty="0">
                <a:latin typeface="Meiryo UI" panose="020B0604030504040204" pitchFamily="50" charset="-128"/>
                <a:ea typeface="Meiryo UI" panose="020B0604030504040204" pitchFamily="50" charset="-128"/>
              </a:rPr>
              <a:t>の</a:t>
            </a:r>
            <a:r>
              <a:rPr lang="en-US" altLang="ja-JP" sz="1600" b="1" dirty="0">
                <a:latin typeface="Meiryo UI" panose="020B0604030504040204" pitchFamily="50" charset="-128"/>
                <a:ea typeface="Meiryo UI" panose="020B0604030504040204" pitchFamily="50" charset="-128"/>
              </a:rPr>
              <a:t>1-(2)</a:t>
            </a:r>
            <a:r>
              <a:rPr lang="ja-JP" altLang="en-US" sz="1600" b="1" dirty="0">
                <a:latin typeface="Meiryo UI" panose="020B0604030504040204" pitchFamily="50" charset="-128"/>
                <a:ea typeface="Meiryo UI" panose="020B0604030504040204" pitchFamily="50" charset="-128"/>
              </a:rPr>
              <a:t>に示す特定事業者の要件のうち、１</a:t>
            </a:r>
            <a:r>
              <a:rPr lang="ja-JP" altLang="en-US" sz="1600" dirty="0">
                <a:latin typeface="Meiryo UI" panose="020B0604030504040204" pitchFamily="50" charset="-128"/>
                <a:ea typeface="Meiryo UI" panose="020B0604030504040204" pitchFamily="50" charset="-128"/>
              </a:rPr>
              <a:t>及び</a:t>
            </a:r>
            <a:r>
              <a:rPr lang="ja-JP" altLang="en-US" sz="1600" b="1" dirty="0">
                <a:latin typeface="Meiryo UI" panose="020B0604030504040204" pitchFamily="50" charset="-128"/>
                <a:ea typeface="Meiryo UI" panose="020B0604030504040204" pitchFamily="50" charset="-128"/>
              </a:rPr>
              <a:t>２</a:t>
            </a:r>
            <a:r>
              <a:rPr lang="ja-JP" altLang="en-US" sz="1600" dirty="0">
                <a:latin typeface="Meiryo UI" panose="020B0604030504040204" pitchFamily="50" charset="-128"/>
                <a:ea typeface="Meiryo UI" panose="020B0604030504040204" pitchFamily="50" charset="-128"/>
              </a:rPr>
              <a:t>に該当する特定事業者のみ記入ください。</a:t>
            </a:r>
            <a:endParaRPr lang="en-US" altLang="ja-JP" sz="1600" dirty="0">
              <a:latin typeface="Meiryo UI" panose="020B0604030504040204" pitchFamily="50" charset="-128"/>
              <a:ea typeface="Meiryo UI" panose="020B0604030504040204" pitchFamily="50" charset="-128"/>
            </a:endParaRPr>
          </a:p>
          <a:p>
            <a:r>
              <a:rPr lang="ja-JP" altLang="en-US" sz="1600" dirty="0">
                <a:latin typeface="Meiryo UI" panose="020B0604030504040204" pitchFamily="50" charset="-128"/>
                <a:ea typeface="Meiryo UI" panose="020B0604030504040204" pitchFamily="50" charset="-128"/>
              </a:rPr>
              <a:t>（</a:t>
            </a:r>
            <a:r>
              <a:rPr lang="ja-JP" altLang="en-US" sz="1600" b="1" u="sng" dirty="0">
                <a:latin typeface="Meiryo UI" panose="020B0604030504040204" pitchFamily="50" charset="-128"/>
                <a:ea typeface="Meiryo UI" panose="020B0604030504040204" pitchFamily="50" charset="-128"/>
              </a:rPr>
              <a:t>要件３のみの特定事業者は記入不要です。</a:t>
            </a:r>
            <a:r>
              <a:rPr lang="ja-JP" altLang="en-US" sz="1600" dirty="0">
                <a:latin typeface="Meiryo UI" panose="020B0604030504040204" pitchFamily="50" charset="-128"/>
                <a:ea typeface="Meiryo UI" panose="020B0604030504040204" pitchFamily="50" charset="-128"/>
              </a:rPr>
              <a:t>）主な事業所ごとにエネルギー使用量等を記入ください。</a:t>
            </a:r>
            <a:endParaRPr lang="en-US" altLang="ja-JP" sz="1600" dirty="0">
              <a:latin typeface="Meiryo UI" panose="020B0604030504040204" pitchFamily="50" charset="-128"/>
              <a:ea typeface="Meiryo UI" panose="020B0604030504040204" pitchFamily="50" charset="-128"/>
            </a:endParaRPr>
          </a:p>
          <a:p>
            <a:r>
              <a:rPr lang="ja-JP" altLang="en-US" sz="1600" dirty="0">
                <a:solidFill>
                  <a:srgbClr val="FF0000"/>
                </a:solidFill>
                <a:latin typeface="Meiryo UI" panose="020B0604030504040204" pitchFamily="50" charset="-128"/>
                <a:ea typeface="Meiryo UI" panose="020B0604030504040204" pitchFamily="50" charset="-128"/>
              </a:rPr>
              <a:t>なお、エネルギー使用量は小数点第</a:t>
            </a:r>
            <a:r>
              <a:rPr lang="en-US" altLang="ja-JP" sz="1600" dirty="0">
                <a:solidFill>
                  <a:srgbClr val="FF0000"/>
                </a:solidFill>
                <a:latin typeface="Meiryo UI" panose="020B0604030504040204" pitchFamily="50" charset="-128"/>
                <a:ea typeface="Meiryo UI" panose="020B0604030504040204" pitchFamily="50" charset="-128"/>
              </a:rPr>
              <a:t>3</a:t>
            </a:r>
            <a:r>
              <a:rPr lang="ja-JP" altLang="en-US" sz="1600" dirty="0">
                <a:solidFill>
                  <a:srgbClr val="FF0000"/>
                </a:solidFill>
                <a:latin typeface="Meiryo UI" panose="020B0604030504040204" pitchFamily="50" charset="-128"/>
                <a:ea typeface="Meiryo UI" panose="020B0604030504040204" pitchFamily="50" charset="-128"/>
              </a:rPr>
              <a:t>位を四捨五入して、小数点第</a:t>
            </a:r>
            <a:r>
              <a:rPr lang="en-US" altLang="ja-JP" sz="1600" dirty="0">
                <a:solidFill>
                  <a:srgbClr val="FF0000"/>
                </a:solidFill>
                <a:latin typeface="Meiryo UI" panose="020B0604030504040204" pitchFamily="50" charset="-128"/>
                <a:ea typeface="Meiryo UI" panose="020B0604030504040204" pitchFamily="50" charset="-128"/>
              </a:rPr>
              <a:t>2</a:t>
            </a:r>
            <a:r>
              <a:rPr lang="ja-JP" altLang="en-US" sz="1600" dirty="0">
                <a:solidFill>
                  <a:srgbClr val="FF0000"/>
                </a:solidFill>
                <a:latin typeface="Meiryo UI" panose="020B0604030504040204" pitchFamily="50" charset="-128"/>
                <a:ea typeface="Meiryo UI" panose="020B0604030504040204" pitchFamily="50" charset="-128"/>
              </a:rPr>
              <a:t>位まで記入ください。</a:t>
            </a:r>
          </a:p>
        </p:txBody>
      </p:sp>
      <p:sp>
        <p:nvSpPr>
          <p:cNvPr id="17" name="正方形/長方形 16"/>
          <p:cNvSpPr/>
          <p:nvPr/>
        </p:nvSpPr>
        <p:spPr>
          <a:xfrm>
            <a:off x="186128" y="6238889"/>
            <a:ext cx="8733367" cy="584775"/>
          </a:xfrm>
          <a:prstGeom prst="rect">
            <a:avLst/>
          </a:prstGeom>
        </p:spPr>
        <p:txBody>
          <a:bodyPr wrap="square">
            <a:spAutoFit/>
          </a:bodyPr>
          <a:lstStyle/>
          <a:p>
            <a:r>
              <a:rPr lang="ja-JP" altLang="en-US" sz="1600" dirty="0">
                <a:solidFill>
                  <a:srgbClr val="FF0000"/>
                </a:solidFill>
                <a:latin typeface="Meiryo UI" panose="020B0604030504040204" pitchFamily="50" charset="-128"/>
                <a:ea typeface="Meiryo UI" panose="020B0604030504040204" pitchFamily="50" charset="-128"/>
              </a:rPr>
              <a:t>なお、単位発熱量および排出係数について、実測等に基づいた値を用いる場合は、その設定方法等について示してください（根拠資料を添付してください）。</a:t>
            </a:r>
          </a:p>
        </p:txBody>
      </p:sp>
      <p:sp>
        <p:nvSpPr>
          <p:cNvPr id="15" name="正方形/長方形 14"/>
          <p:cNvSpPr/>
          <p:nvPr/>
        </p:nvSpPr>
        <p:spPr>
          <a:xfrm>
            <a:off x="251520" y="4970522"/>
            <a:ext cx="3960440" cy="690726"/>
          </a:xfrm>
          <a:prstGeom prst="rect">
            <a:avLst/>
          </a:prstGeom>
          <a:solidFill>
            <a:srgbClr val="FF0000">
              <a:alpha val="47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800" b="1" dirty="0">
                <a:solidFill>
                  <a:schemeClr val="tx1"/>
                </a:solidFill>
                <a:latin typeface="Meiryo UI" panose="020B0604030504040204" pitchFamily="50" charset="-128"/>
                <a:ea typeface="Meiryo UI" panose="020B0604030504040204" pitchFamily="50" charset="-128"/>
              </a:rPr>
              <a:t>③</a:t>
            </a:r>
            <a:endParaRPr kumimoji="1" lang="ja-JP" altLang="en-US" sz="1600" b="1" dirty="0">
              <a:solidFill>
                <a:schemeClr val="tx1"/>
              </a:solidFill>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374906844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スライド番号プレースホルダー 5"/>
          <p:cNvSpPr>
            <a:spLocks noGrp="1"/>
          </p:cNvSpPr>
          <p:nvPr>
            <p:ph type="sldNum" sz="quarter" idx="12"/>
          </p:nvPr>
        </p:nvSpPr>
        <p:spPr/>
        <p:txBody>
          <a:bodyPr/>
          <a:lstStyle/>
          <a:p>
            <a:fld id="{55A7BED7-9510-4C4B-91BA-7696EE92F05C}" type="slidenum">
              <a:rPr kumimoji="1" lang="ja-JP" altLang="en-US" smtClean="0"/>
              <a:t>42</a:t>
            </a:fld>
            <a:endParaRPr kumimoji="1" lang="ja-JP" altLang="en-US" dirty="0"/>
          </a:p>
        </p:txBody>
      </p:sp>
      <p:sp>
        <p:nvSpPr>
          <p:cNvPr id="8" name="テキスト ボックス 7">
            <a:extLst>
              <a:ext uri="{FF2B5EF4-FFF2-40B4-BE49-F238E27FC236}">
                <a16:creationId xmlns:a16="http://schemas.microsoft.com/office/drawing/2014/main" id="{575F40C1-5A85-EECC-6477-57B188ABEBEE}"/>
              </a:ext>
            </a:extLst>
          </p:cNvPr>
          <p:cNvSpPr txBox="1"/>
          <p:nvPr/>
        </p:nvSpPr>
        <p:spPr>
          <a:xfrm>
            <a:off x="0" y="0"/>
            <a:ext cx="8604448" cy="344128"/>
          </a:xfrm>
          <a:prstGeom prst="rect">
            <a:avLst/>
          </a:prstGeom>
          <a:noFill/>
        </p:spPr>
        <p:txBody>
          <a:bodyPr wrap="square" tIns="36000" bIns="0" rtlCol="0">
            <a:spAutoFit/>
          </a:bodyPr>
          <a:lstStyle/>
          <a:p>
            <a:pPr>
              <a:lnSpc>
                <a:spcPts val="2400"/>
              </a:lnSpc>
            </a:pPr>
            <a:r>
              <a:rPr lang="ja-JP" altLang="en-US" sz="20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５　対策計画書の作成要領</a:t>
            </a:r>
          </a:p>
        </p:txBody>
      </p:sp>
      <p:sp>
        <p:nvSpPr>
          <p:cNvPr id="10" name="Rectangle 2"/>
          <p:cNvSpPr>
            <a:spLocks noChangeArrowheads="1"/>
          </p:cNvSpPr>
          <p:nvPr/>
        </p:nvSpPr>
        <p:spPr bwMode="auto">
          <a:xfrm>
            <a:off x="-12940" y="404664"/>
            <a:ext cx="9051756"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spAutoFit/>
          </a:bodyPr>
          <a:lstStyle>
            <a:lvl1pPr indent="127000"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ts val="600"/>
              </a:spcAft>
              <a:buClrTx/>
              <a:buSzTx/>
              <a:buFontTx/>
              <a:buNone/>
              <a:tabLst/>
            </a:pPr>
            <a:r>
              <a:rPr kumimoji="0" lang="ja-JP" altLang="ja-JP" sz="2000" b="1" i="0" u="none" strike="noStrike" cap="none" normalizeH="0" baseline="0" dirty="0">
                <a:ln>
                  <a:noFill/>
                </a:ln>
                <a:solidFill>
                  <a:srgbClr val="0D0D0D"/>
                </a:solidFill>
                <a:effectLst/>
                <a:latin typeface="Meiryo UI" panose="020B0604030504040204" pitchFamily="50" charset="-128"/>
                <a:ea typeface="Meiryo UI" panose="020B0604030504040204" pitchFamily="50" charset="-128"/>
                <a:cs typeface="Times New Roman" panose="02020603050405020304" pitchFamily="18" charset="0"/>
              </a:rPr>
              <a:t> </a:t>
            </a:r>
            <a:r>
              <a:rPr kumimoji="0" lang="en-US" altLang="ja-JP" sz="2000" b="1" i="0" u="none" strike="noStrike" cap="none" normalizeH="0" baseline="0" dirty="0">
                <a:ln>
                  <a:noFill/>
                </a:ln>
                <a:solidFill>
                  <a:srgbClr val="0D0D0D"/>
                </a:solidFill>
                <a:effectLst/>
                <a:latin typeface="Meiryo UI" panose="020B0604030504040204" pitchFamily="50" charset="-128"/>
                <a:ea typeface="Meiryo UI" panose="020B0604030504040204" pitchFamily="50" charset="-128"/>
                <a:cs typeface="Times New Roman" panose="02020603050405020304" pitchFamily="18" charset="0"/>
              </a:rPr>
              <a:t>(</a:t>
            </a:r>
            <a:r>
              <a:rPr kumimoji="0" lang="en-US" altLang="ja-JP" sz="2000" b="1" dirty="0">
                <a:solidFill>
                  <a:srgbClr val="0D0D0D"/>
                </a:solidFill>
                <a:latin typeface="Meiryo UI" panose="020B0604030504040204" pitchFamily="50" charset="-128"/>
                <a:ea typeface="Meiryo UI" panose="020B0604030504040204" pitchFamily="50" charset="-128"/>
                <a:cs typeface="Times New Roman" panose="02020603050405020304" pitchFamily="18" charset="0"/>
              </a:rPr>
              <a:t>6</a:t>
            </a:r>
            <a:r>
              <a:rPr kumimoji="0" lang="en-US" altLang="ja-JP" sz="2000" b="1" i="0" u="none" strike="noStrike" cap="none" normalizeH="0" baseline="0" dirty="0">
                <a:ln>
                  <a:noFill/>
                </a:ln>
                <a:solidFill>
                  <a:srgbClr val="0D0D0D"/>
                </a:solidFill>
                <a:effectLst/>
                <a:latin typeface="Meiryo UI" panose="020B0604030504040204" pitchFamily="50" charset="-128"/>
                <a:ea typeface="Meiryo UI" panose="020B0604030504040204" pitchFamily="50" charset="-128"/>
                <a:cs typeface="Times New Roman" panose="02020603050405020304" pitchFamily="18" charset="0"/>
              </a:rPr>
              <a:t>)</a:t>
            </a:r>
            <a:r>
              <a:rPr kumimoji="0" lang="ja-JP" altLang="en-US" sz="2000" b="1" i="0" u="none" strike="noStrike" cap="none" normalizeH="0" baseline="0" dirty="0">
                <a:ln>
                  <a:noFill/>
                </a:ln>
                <a:solidFill>
                  <a:srgbClr val="0D0D0D"/>
                </a:solidFill>
                <a:effectLst/>
                <a:latin typeface="Meiryo UI" panose="020B0604030504040204" pitchFamily="50" charset="-128"/>
                <a:ea typeface="Meiryo UI" panose="020B0604030504040204" pitchFamily="50" charset="-128"/>
                <a:cs typeface="Times New Roman" panose="02020603050405020304" pitchFamily="18" charset="0"/>
              </a:rPr>
              <a:t>対策</a:t>
            </a:r>
            <a:r>
              <a:rPr kumimoji="0" lang="ja-JP" altLang="en-US" sz="2000" b="1" dirty="0">
                <a:solidFill>
                  <a:srgbClr val="0D0D0D"/>
                </a:solidFill>
                <a:latin typeface="Meiryo UI" panose="020B0604030504040204" pitchFamily="50" charset="-128"/>
                <a:ea typeface="Meiryo UI" panose="020B0604030504040204" pitchFamily="50" charset="-128"/>
                <a:cs typeface="Times New Roman" panose="02020603050405020304" pitchFamily="18" charset="0"/>
              </a:rPr>
              <a:t>計画書シート</a:t>
            </a:r>
            <a:r>
              <a:rPr kumimoji="0" lang="en-US" altLang="ja-JP" sz="2000" b="1" dirty="0">
                <a:solidFill>
                  <a:srgbClr val="0D0D0D"/>
                </a:solidFill>
                <a:latin typeface="Meiryo UI" panose="020B0604030504040204" pitchFamily="50" charset="-128"/>
                <a:ea typeface="Meiryo UI" panose="020B0604030504040204" pitchFamily="50" charset="-128"/>
                <a:cs typeface="Times New Roman" panose="02020603050405020304" pitchFamily="18" charset="0"/>
              </a:rPr>
              <a:t>5</a:t>
            </a:r>
            <a:r>
              <a:rPr kumimoji="0" lang="ja-JP" altLang="en-US" sz="2000" b="1" dirty="0">
                <a:solidFill>
                  <a:srgbClr val="0D0D0D"/>
                </a:solidFill>
                <a:latin typeface="Meiryo UI" panose="020B0604030504040204" pitchFamily="50" charset="-128"/>
                <a:ea typeface="Meiryo UI" panose="020B0604030504040204" pitchFamily="50" charset="-128"/>
                <a:cs typeface="Times New Roman" panose="02020603050405020304" pitchFamily="18" charset="0"/>
              </a:rPr>
              <a:t>「主なエネ量」</a:t>
            </a:r>
            <a:r>
              <a:rPr kumimoji="0" lang="en-US" altLang="ja-JP" sz="2000" b="1" dirty="0">
                <a:solidFill>
                  <a:srgbClr val="0D0D0D"/>
                </a:solidFill>
                <a:latin typeface="Meiryo UI" panose="020B0604030504040204" pitchFamily="50" charset="-128"/>
                <a:ea typeface="Meiryo UI" panose="020B0604030504040204" pitchFamily="50" charset="-128"/>
                <a:cs typeface="Times New Roman" panose="02020603050405020304" pitchFamily="18" charset="0"/>
              </a:rPr>
              <a:t>No.3</a:t>
            </a:r>
            <a:endParaRPr lang="en-US" altLang="ja-JP" sz="1600" dirty="0">
              <a:latin typeface="Meiryo UI" panose="020B0604030504040204" pitchFamily="50" charset="-128"/>
              <a:ea typeface="Meiryo UI" panose="020B0604030504040204" pitchFamily="50" charset="-128"/>
            </a:endParaRPr>
          </a:p>
        </p:txBody>
      </p:sp>
      <p:pic>
        <p:nvPicPr>
          <p:cNvPr id="9" name="図 8"/>
          <p:cNvPicPr>
            <a:picLocks noChangeAspect="1"/>
          </p:cNvPicPr>
          <p:nvPr/>
        </p:nvPicPr>
        <p:blipFill rotWithShape="1">
          <a:blip r:embed="rId3"/>
          <a:srcRect l="10706" t="35235" r="12920" b="17516"/>
          <a:stretch/>
        </p:blipFill>
        <p:spPr>
          <a:xfrm>
            <a:off x="179512" y="4835056"/>
            <a:ext cx="5480647" cy="1906312"/>
          </a:xfrm>
          <a:prstGeom prst="rect">
            <a:avLst/>
          </a:prstGeom>
        </p:spPr>
      </p:pic>
      <p:sp>
        <p:nvSpPr>
          <p:cNvPr id="16" name="正方形/長方形 15"/>
          <p:cNvSpPr/>
          <p:nvPr/>
        </p:nvSpPr>
        <p:spPr>
          <a:xfrm>
            <a:off x="174658" y="3065564"/>
            <a:ext cx="8796714" cy="1815882"/>
          </a:xfrm>
          <a:prstGeom prst="rect">
            <a:avLst/>
          </a:prstGeom>
        </p:spPr>
        <p:txBody>
          <a:bodyPr wrap="square">
            <a:spAutoFit/>
          </a:bodyPr>
          <a:lstStyle/>
          <a:p>
            <a:r>
              <a:rPr lang="ja-JP" altLang="en-US" sz="1600" b="1" u="sng" dirty="0">
                <a:latin typeface="Meiryo UI" panose="020B0604030504040204" pitchFamily="50" charset="-128"/>
                <a:ea typeface="Meiryo UI" panose="020B0604030504040204" pitchFamily="50" charset="-128"/>
              </a:rPr>
              <a:t>エネルギー起源以外の温室効果ガス排出量</a:t>
            </a:r>
            <a:endParaRPr lang="en-US" altLang="ja-JP" sz="1600" b="1" u="sng" dirty="0">
              <a:latin typeface="Meiryo UI" panose="020B0604030504040204" pitchFamily="50" charset="-128"/>
              <a:ea typeface="Meiryo UI" panose="020B0604030504040204" pitchFamily="50" charset="-128"/>
            </a:endParaRPr>
          </a:p>
          <a:p>
            <a:r>
              <a:rPr lang="ja-JP" altLang="en-US" sz="1600" dirty="0">
                <a:latin typeface="Meiryo UI" panose="020B0604030504040204" pitchFamily="50" charset="-128"/>
                <a:ea typeface="Meiryo UI" panose="020B0604030504040204" pitchFamily="50" charset="-128"/>
              </a:rPr>
              <a:t>気候変動対策指針別表第３に示すエネルギー起源以外の温室効果ガスについて、事業活動による温室効果ガス種ごとの排出量が</a:t>
            </a:r>
            <a:r>
              <a:rPr lang="ja-JP" altLang="en-US" sz="1600" dirty="0">
                <a:solidFill>
                  <a:srgbClr val="FF0000"/>
                </a:solidFill>
                <a:latin typeface="Meiryo UI" panose="020B0604030504040204" pitchFamily="50" charset="-128"/>
                <a:ea typeface="Meiryo UI" panose="020B0604030504040204" pitchFamily="50" charset="-128"/>
              </a:rPr>
              <a:t>一定量</a:t>
            </a:r>
            <a:r>
              <a:rPr lang="en-US" altLang="ja-JP" sz="1600" dirty="0">
                <a:solidFill>
                  <a:srgbClr val="FF0000"/>
                </a:solidFill>
                <a:latin typeface="Meiryo UI" panose="020B0604030504040204" pitchFamily="50" charset="-128"/>
                <a:ea typeface="Meiryo UI" panose="020B0604030504040204" pitchFamily="50" charset="-128"/>
              </a:rPr>
              <a:t>(1t-CO₂)</a:t>
            </a:r>
            <a:r>
              <a:rPr lang="ja-JP" altLang="en-US" sz="1600" dirty="0">
                <a:solidFill>
                  <a:srgbClr val="FF0000"/>
                </a:solidFill>
                <a:latin typeface="Meiryo UI" panose="020B0604030504040204" pitchFamily="50" charset="-128"/>
                <a:ea typeface="Meiryo UI" panose="020B0604030504040204" pitchFamily="50" charset="-128"/>
              </a:rPr>
              <a:t>以上ある場合</a:t>
            </a:r>
            <a:r>
              <a:rPr lang="ja-JP" altLang="en-US" sz="1600" dirty="0">
                <a:latin typeface="Meiryo UI" panose="020B0604030504040204" pitchFamily="50" charset="-128"/>
                <a:ea typeface="Meiryo UI" panose="020B0604030504040204" pitchFamily="50" charset="-128"/>
              </a:rPr>
              <a:t>は、届出の対象になります。 </a:t>
            </a:r>
            <a:endParaRPr lang="en-US" altLang="ja-JP" sz="1600" dirty="0">
              <a:latin typeface="Meiryo UI" panose="020B0604030504040204" pitchFamily="50" charset="-128"/>
              <a:ea typeface="Meiryo UI" panose="020B0604030504040204" pitchFamily="50" charset="-128"/>
            </a:endParaRPr>
          </a:p>
          <a:p>
            <a:r>
              <a:rPr lang="ja-JP" altLang="en-US" sz="1600" dirty="0">
                <a:latin typeface="Meiryo UI" panose="020B0604030504040204" pitchFamily="50" charset="-128"/>
                <a:ea typeface="Meiryo UI" panose="020B0604030504040204" pitchFamily="50" charset="-128"/>
              </a:rPr>
              <a:t>温室効果ガス名をプルダウンで選択し、 気候変動対策指針別表第３に基づき算出した排出量を</a:t>
            </a:r>
            <a:r>
              <a:rPr lang="ja-JP" altLang="en-US" sz="1600" dirty="0">
                <a:solidFill>
                  <a:srgbClr val="FF0000"/>
                </a:solidFill>
                <a:latin typeface="Meiryo UI" panose="020B0604030504040204" pitchFamily="50" charset="-128"/>
                <a:ea typeface="Meiryo UI" panose="020B0604030504040204" pitchFamily="50" charset="-128"/>
              </a:rPr>
              <a:t>小数点第</a:t>
            </a:r>
            <a:r>
              <a:rPr lang="en-US" altLang="ja-JP" sz="1600" dirty="0">
                <a:solidFill>
                  <a:srgbClr val="FF0000"/>
                </a:solidFill>
                <a:latin typeface="Meiryo UI" panose="020B0604030504040204" pitchFamily="50" charset="-128"/>
                <a:ea typeface="Meiryo UI" panose="020B0604030504040204" pitchFamily="50" charset="-128"/>
              </a:rPr>
              <a:t>2</a:t>
            </a:r>
            <a:r>
              <a:rPr lang="ja-JP" altLang="en-US" sz="1600" dirty="0">
                <a:solidFill>
                  <a:srgbClr val="FF0000"/>
                </a:solidFill>
                <a:latin typeface="Meiryo UI" panose="020B0604030504040204" pitchFamily="50" charset="-128"/>
                <a:ea typeface="Meiryo UI" panose="020B0604030504040204" pitchFamily="50" charset="-128"/>
              </a:rPr>
              <a:t>位を四捨五入して、小数点第</a:t>
            </a:r>
            <a:r>
              <a:rPr lang="en-US" altLang="ja-JP" sz="1600" dirty="0">
                <a:solidFill>
                  <a:srgbClr val="FF0000"/>
                </a:solidFill>
                <a:latin typeface="Meiryo UI" panose="020B0604030504040204" pitchFamily="50" charset="-128"/>
                <a:ea typeface="Meiryo UI" panose="020B0604030504040204" pitchFamily="50" charset="-128"/>
              </a:rPr>
              <a:t>1</a:t>
            </a:r>
            <a:r>
              <a:rPr lang="ja-JP" altLang="en-US" sz="1600" dirty="0">
                <a:solidFill>
                  <a:srgbClr val="FF0000"/>
                </a:solidFill>
                <a:latin typeface="Meiryo UI" panose="020B0604030504040204" pitchFamily="50" charset="-128"/>
                <a:ea typeface="Meiryo UI" panose="020B0604030504040204" pitchFamily="50" charset="-128"/>
              </a:rPr>
              <a:t>位まで</a:t>
            </a:r>
            <a:r>
              <a:rPr lang="ja-JP" altLang="en-US" sz="1600" dirty="0">
                <a:latin typeface="Meiryo UI" panose="020B0604030504040204" pitchFamily="50" charset="-128"/>
                <a:ea typeface="Meiryo UI" panose="020B0604030504040204" pitchFamily="50" charset="-128"/>
              </a:rPr>
              <a:t>記入ください。算定にかかる根拠資料を添付してください。 </a:t>
            </a:r>
            <a:endParaRPr lang="en-US" altLang="ja-JP" sz="1600" dirty="0">
              <a:latin typeface="Meiryo UI" panose="020B0604030504040204" pitchFamily="50" charset="-128"/>
              <a:ea typeface="Meiryo UI" panose="020B0604030504040204" pitchFamily="50" charset="-128"/>
            </a:endParaRPr>
          </a:p>
          <a:p>
            <a:r>
              <a:rPr lang="ja-JP" altLang="en-US" sz="1600" dirty="0">
                <a:latin typeface="Meiryo UI" panose="020B0604030504040204" pitchFamily="50" charset="-128"/>
                <a:ea typeface="Meiryo UI" panose="020B0604030504040204" pitchFamily="50" charset="-128"/>
              </a:rPr>
              <a:t>混合冷媒に含まれる </a:t>
            </a:r>
            <a:r>
              <a:rPr lang="en-US" altLang="ja-JP" sz="1600" dirty="0">
                <a:latin typeface="Meiryo UI" panose="020B0604030504040204" pitchFamily="50" charset="-128"/>
                <a:ea typeface="Meiryo UI" panose="020B0604030504040204" pitchFamily="50" charset="-128"/>
              </a:rPr>
              <a:t>HFC </a:t>
            </a:r>
            <a:r>
              <a:rPr lang="ja-JP" altLang="en-US" sz="1600" dirty="0">
                <a:latin typeface="Meiryo UI" panose="020B0604030504040204" pitchFamily="50" charset="-128"/>
                <a:ea typeface="Meiryo UI" panose="020B0604030504040204" pitchFamily="50" charset="-128"/>
              </a:rPr>
              <a:t>の割合については、日本フルオロカーボン協会</a:t>
            </a:r>
            <a:r>
              <a:rPr lang="en-US" altLang="ja-JP" sz="1600" dirty="0">
                <a:latin typeface="Meiryo UI" panose="020B0604030504040204" pitchFamily="50" charset="-128"/>
                <a:ea typeface="Meiryo UI" panose="020B0604030504040204" pitchFamily="50" charset="-128"/>
              </a:rPr>
              <a:t>HP(</a:t>
            </a:r>
            <a:r>
              <a:rPr lang="en-US" altLang="ja-JP" sz="1600" dirty="0">
                <a:latin typeface="Meiryo UI" panose="020B0604030504040204" pitchFamily="50" charset="-128"/>
                <a:ea typeface="Meiryo UI" panose="020B0604030504040204" pitchFamily="50" charset="-128"/>
                <a:hlinkClick r:id="rId4"/>
              </a:rPr>
              <a:t>http://www.jfma.org/data.html</a:t>
            </a:r>
            <a:r>
              <a:rPr lang="en-US" altLang="ja-JP" sz="1600" dirty="0">
                <a:latin typeface="Meiryo UI" panose="020B0604030504040204" pitchFamily="50" charset="-128"/>
                <a:ea typeface="Meiryo UI" panose="020B0604030504040204" pitchFamily="50" charset="-128"/>
              </a:rPr>
              <a:t>)</a:t>
            </a:r>
            <a:r>
              <a:rPr lang="ja-JP" altLang="en-US" sz="1600" dirty="0">
                <a:latin typeface="Meiryo UI" panose="020B0604030504040204" pitchFamily="50" charset="-128"/>
                <a:ea typeface="Meiryo UI" panose="020B0604030504040204" pitchFamily="50" charset="-128"/>
              </a:rPr>
              <a:t>等から確認してください。 </a:t>
            </a:r>
          </a:p>
        </p:txBody>
      </p:sp>
      <p:sp>
        <p:nvSpPr>
          <p:cNvPr id="18" name="正方形/長方形 17"/>
          <p:cNvSpPr/>
          <p:nvPr/>
        </p:nvSpPr>
        <p:spPr>
          <a:xfrm>
            <a:off x="170227" y="781007"/>
            <a:ext cx="8799115" cy="2308324"/>
          </a:xfrm>
          <a:prstGeom prst="rect">
            <a:avLst/>
          </a:prstGeom>
        </p:spPr>
        <p:txBody>
          <a:bodyPr wrap="square">
            <a:spAutoFit/>
          </a:bodyPr>
          <a:lstStyle/>
          <a:p>
            <a:pPr lvl="0">
              <a:defRPr/>
            </a:pPr>
            <a:r>
              <a:rPr lang="ja-JP" altLang="en-US" sz="1600" b="1" u="sng" dirty="0">
                <a:latin typeface="Meiryo UI" panose="020B0604030504040204" pitchFamily="50" charset="-128"/>
                <a:ea typeface="Meiryo UI" panose="020B0604030504040204" pitchFamily="50" charset="-128"/>
              </a:rPr>
              <a:t>エネルギー販売量</a:t>
            </a:r>
            <a:endParaRPr lang="en-US" altLang="ja-JP" sz="1600" b="1" u="sng" dirty="0">
              <a:latin typeface="Meiryo UI" panose="020B0604030504040204" pitchFamily="50" charset="-128"/>
              <a:ea typeface="Meiryo UI" panose="020B0604030504040204" pitchFamily="50" charset="-128"/>
            </a:endParaRPr>
          </a:p>
          <a:p>
            <a:pPr lvl="0">
              <a:defRPr/>
            </a:pPr>
            <a:r>
              <a:rPr lang="ja-JP" altLang="en-US" sz="1600" dirty="0">
                <a:latin typeface="Meiryo UI" panose="020B0604030504040204" pitchFamily="50" charset="-128"/>
                <a:ea typeface="Meiryo UI" panose="020B0604030504040204" pitchFamily="50" charset="-128"/>
              </a:rPr>
              <a:t>燃料等から発生する副生エネルギー等、自らの生産等に寄与しないエネルギーを第三者に提供している場合は、</a:t>
            </a:r>
            <a:r>
              <a:rPr lang="en-US" altLang="ja-JP" sz="1600" dirty="0">
                <a:latin typeface="Meiryo UI" panose="020B0604030504040204" pitchFamily="50" charset="-128"/>
                <a:ea typeface="Meiryo UI" panose="020B0604030504040204" pitchFamily="50" charset="-128"/>
              </a:rPr>
              <a:t>P.40</a:t>
            </a:r>
            <a:r>
              <a:rPr lang="ja-JP" altLang="en-US" sz="1600" dirty="0">
                <a:latin typeface="Meiryo UI" panose="020B0604030504040204" pitchFamily="50" charset="-128"/>
                <a:ea typeface="Meiryo UI" panose="020B0604030504040204" pitchFamily="50" charset="-128"/>
              </a:rPr>
              <a:t>の</a:t>
            </a:r>
            <a:r>
              <a:rPr lang="en-US" altLang="ja-JP" sz="1600" dirty="0">
                <a:latin typeface="Meiryo UI" panose="020B0604030504040204" pitchFamily="50" charset="-128"/>
                <a:ea typeface="Meiryo UI" panose="020B0604030504040204" pitchFamily="50" charset="-128"/>
              </a:rPr>
              <a:t>5-(6)No.1</a:t>
            </a:r>
            <a:r>
              <a:rPr lang="ja-JP" altLang="en-US" sz="1600" dirty="0">
                <a:latin typeface="Meiryo UI" panose="020B0604030504040204" pitchFamily="50" charset="-128"/>
                <a:ea typeface="Meiryo UI" panose="020B0604030504040204" pitchFamily="50" charset="-128"/>
              </a:rPr>
              <a:t>の使用量の作成要領を参考に販売量を</a:t>
            </a:r>
            <a:r>
              <a:rPr lang="ja-JP" altLang="en-US" sz="1600" dirty="0">
                <a:solidFill>
                  <a:srgbClr val="FF0000"/>
                </a:solidFill>
                <a:latin typeface="Meiryo UI" panose="020B0604030504040204" pitchFamily="50" charset="-128"/>
                <a:ea typeface="Meiryo UI" panose="020B0604030504040204" pitchFamily="50" charset="-128"/>
              </a:rPr>
              <a:t>小数点第</a:t>
            </a:r>
            <a:r>
              <a:rPr lang="en-US" altLang="ja-JP" sz="1600" dirty="0">
                <a:solidFill>
                  <a:srgbClr val="FF0000"/>
                </a:solidFill>
                <a:latin typeface="Meiryo UI" panose="020B0604030504040204" pitchFamily="50" charset="-128"/>
                <a:ea typeface="Meiryo UI" panose="020B0604030504040204" pitchFamily="50" charset="-128"/>
              </a:rPr>
              <a:t>3</a:t>
            </a:r>
            <a:r>
              <a:rPr lang="ja-JP" altLang="en-US" sz="1600" dirty="0">
                <a:solidFill>
                  <a:srgbClr val="FF0000"/>
                </a:solidFill>
                <a:latin typeface="Meiryo UI" panose="020B0604030504040204" pitchFamily="50" charset="-128"/>
                <a:ea typeface="Meiryo UI" panose="020B0604030504040204" pitchFamily="50" charset="-128"/>
              </a:rPr>
              <a:t>位を四捨五入して、小数点第</a:t>
            </a:r>
            <a:r>
              <a:rPr lang="en-US" altLang="ja-JP" sz="1600" dirty="0">
                <a:solidFill>
                  <a:srgbClr val="FF0000"/>
                </a:solidFill>
                <a:latin typeface="Meiryo UI" panose="020B0604030504040204" pitchFamily="50" charset="-128"/>
                <a:ea typeface="Meiryo UI" panose="020B0604030504040204" pitchFamily="50" charset="-128"/>
              </a:rPr>
              <a:t>2</a:t>
            </a:r>
            <a:r>
              <a:rPr lang="ja-JP" altLang="en-US" sz="1600" dirty="0">
                <a:solidFill>
                  <a:srgbClr val="FF0000"/>
                </a:solidFill>
                <a:latin typeface="Meiryo UI" panose="020B0604030504040204" pitchFamily="50" charset="-128"/>
                <a:ea typeface="Meiryo UI" panose="020B0604030504040204" pitchFamily="50" charset="-128"/>
              </a:rPr>
              <a:t>位まで</a:t>
            </a:r>
            <a:r>
              <a:rPr lang="ja-JP" altLang="en-US" sz="1600" dirty="0">
                <a:latin typeface="Meiryo UI" panose="020B0604030504040204" pitchFamily="50" charset="-128"/>
                <a:ea typeface="Meiryo UI" panose="020B0604030504040204" pitchFamily="50" charset="-128"/>
              </a:rPr>
              <a:t>記入ください。</a:t>
            </a:r>
          </a:p>
          <a:p>
            <a:r>
              <a:rPr lang="ja-JP" altLang="en-US" sz="1600" dirty="0">
                <a:latin typeface="Meiryo UI" panose="020B0604030504040204" pitchFamily="50" charset="-128"/>
                <a:ea typeface="Meiryo UI" panose="020B0604030504040204" pitchFamily="50" charset="-128"/>
              </a:rPr>
              <a:t>なお、生産等に寄与しないエネルギーであっても、第三者にエネルギーの販売等を行っていない場合（社員食堂、研究棟及び事務所棟等で使用されるエネルギー）は、使用量に計上ください。</a:t>
            </a:r>
            <a:endParaRPr lang="en-US" altLang="ja-JP" sz="1600" dirty="0">
              <a:latin typeface="Meiryo UI" panose="020B0604030504040204" pitchFamily="50" charset="-128"/>
              <a:ea typeface="Meiryo UI" panose="020B0604030504040204" pitchFamily="50" charset="-128"/>
            </a:endParaRPr>
          </a:p>
          <a:p>
            <a:r>
              <a:rPr lang="ja-JP" altLang="en-US" sz="1600" dirty="0">
                <a:latin typeface="Meiryo UI" panose="020B0604030504040204" pitchFamily="50" charset="-128"/>
                <a:ea typeface="Meiryo UI" panose="020B0604030504040204" pitchFamily="50" charset="-128"/>
              </a:rPr>
              <a:t>また、自ら発電した電気ではなく、</a:t>
            </a:r>
            <a:r>
              <a:rPr lang="ja-JP" altLang="en-US" sz="1600" dirty="0">
                <a:solidFill>
                  <a:srgbClr val="FF0000"/>
                </a:solidFill>
                <a:latin typeface="Meiryo UI" panose="020B0604030504040204" pitchFamily="50" charset="-128"/>
                <a:ea typeface="Meiryo UI" panose="020B0604030504040204" pitchFamily="50" charset="-128"/>
              </a:rPr>
              <a:t>他社の電気を購入し、販売している場合、エネルギー販売量への計上は不要です。</a:t>
            </a:r>
            <a:r>
              <a:rPr lang="ja-JP" altLang="en-US" sz="1600" dirty="0">
                <a:latin typeface="Meiryo UI" panose="020B0604030504040204" pitchFamily="50" charset="-128"/>
                <a:ea typeface="Meiryo UI" panose="020B0604030504040204" pitchFamily="50" charset="-128"/>
              </a:rPr>
              <a:t>エネルギー販売量の「電気事業者等」の欄には、</a:t>
            </a:r>
            <a:r>
              <a:rPr lang="ja-JP" altLang="en-US" sz="1600" dirty="0">
                <a:solidFill>
                  <a:srgbClr val="FF0000"/>
                </a:solidFill>
                <a:latin typeface="Meiryo UI" panose="020B0604030504040204" pitchFamily="50" charset="-128"/>
                <a:ea typeface="Meiryo UI" panose="020B0604030504040204" pitchFamily="50" charset="-128"/>
              </a:rPr>
              <a:t>再生可能エネルギー除く、</a:t>
            </a:r>
            <a:r>
              <a:rPr lang="ja-JP" altLang="en-US" sz="1600" dirty="0">
                <a:latin typeface="Meiryo UI" panose="020B0604030504040204" pitchFamily="50" charset="-128"/>
                <a:ea typeface="Meiryo UI" panose="020B0604030504040204" pitchFamily="50" charset="-128"/>
              </a:rPr>
              <a:t>電気以外のエネルギーを用いて発電した電気を電気事業者等に売却した量を記載してください。</a:t>
            </a:r>
          </a:p>
        </p:txBody>
      </p:sp>
      <p:sp>
        <p:nvSpPr>
          <p:cNvPr id="19" name="正方形/長方形 18"/>
          <p:cNvSpPr/>
          <p:nvPr/>
        </p:nvSpPr>
        <p:spPr>
          <a:xfrm>
            <a:off x="251520" y="5949280"/>
            <a:ext cx="5364000" cy="468000"/>
          </a:xfrm>
          <a:prstGeom prst="rect">
            <a:avLst/>
          </a:prstGeom>
          <a:solidFill>
            <a:srgbClr val="FF0000">
              <a:alpha val="47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b="1" dirty="0">
              <a:solidFill>
                <a:schemeClr val="tx1"/>
              </a:solidFill>
              <a:latin typeface="Meiryo UI" panose="020B0604030504040204" pitchFamily="50" charset="-128"/>
              <a:ea typeface="Meiryo UI" panose="020B0604030504040204" pitchFamily="50" charset="-128"/>
            </a:endParaRPr>
          </a:p>
        </p:txBody>
      </p:sp>
      <p:pic>
        <p:nvPicPr>
          <p:cNvPr id="13" name="図 12">
            <a:extLst>
              <a:ext uri="{FF2B5EF4-FFF2-40B4-BE49-F238E27FC236}">
                <a16:creationId xmlns:a16="http://schemas.microsoft.com/office/drawing/2014/main" id="{3BB7B87B-728A-A7B5-A187-9EF359DC098D}"/>
              </a:ext>
            </a:extLst>
          </p:cNvPr>
          <p:cNvPicPr>
            <a:picLocks noChangeAspect="1"/>
          </p:cNvPicPr>
          <p:nvPr/>
        </p:nvPicPr>
        <p:blipFill>
          <a:blip r:embed="rId5"/>
          <a:stretch>
            <a:fillRect/>
          </a:stretch>
        </p:blipFill>
        <p:spPr>
          <a:xfrm>
            <a:off x="6012160" y="4889442"/>
            <a:ext cx="2473010" cy="771806"/>
          </a:xfrm>
          <a:prstGeom prst="rect">
            <a:avLst/>
          </a:prstGeom>
        </p:spPr>
      </p:pic>
      <p:pic>
        <p:nvPicPr>
          <p:cNvPr id="15" name="図 14">
            <a:extLst>
              <a:ext uri="{FF2B5EF4-FFF2-40B4-BE49-F238E27FC236}">
                <a16:creationId xmlns:a16="http://schemas.microsoft.com/office/drawing/2014/main" id="{56025A28-ACEA-809B-8618-F27BC558DF4F}"/>
              </a:ext>
            </a:extLst>
          </p:cNvPr>
          <p:cNvPicPr>
            <a:picLocks noChangeAspect="1"/>
          </p:cNvPicPr>
          <p:nvPr/>
        </p:nvPicPr>
        <p:blipFill>
          <a:blip r:embed="rId6"/>
          <a:stretch>
            <a:fillRect/>
          </a:stretch>
        </p:blipFill>
        <p:spPr>
          <a:xfrm>
            <a:off x="6012160" y="5805264"/>
            <a:ext cx="2473010" cy="879203"/>
          </a:xfrm>
          <a:prstGeom prst="rect">
            <a:avLst/>
          </a:prstGeom>
        </p:spPr>
      </p:pic>
      <p:sp>
        <p:nvSpPr>
          <p:cNvPr id="11" name="フリーフォーム 10"/>
          <p:cNvSpPr/>
          <p:nvPr/>
        </p:nvSpPr>
        <p:spPr>
          <a:xfrm rot="5589177">
            <a:off x="7156228" y="5739434"/>
            <a:ext cx="357547" cy="71061"/>
          </a:xfrm>
          <a:custGeom>
            <a:avLst/>
            <a:gdLst>
              <a:gd name="connsiteX0" fmla="*/ 0 w 1139483"/>
              <a:gd name="connsiteY0" fmla="*/ 309624 h 309624"/>
              <a:gd name="connsiteX1" fmla="*/ 407963 w 1139483"/>
              <a:gd name="connsiteY1" fmla="*/ 135 h 309624"/>
              <a:gd name="connsiteX2" fmla="*/ 787791 w 1139483"/>
              <a:gd name="connsiteY2" fmla="*/ 267421 h 309624"/>
              <a:gd name="connsiteX3" fmla="*/ 1139483 w 1139483"/>
              <a:gd name="connsiteY3" fmla="*/ 28271 h 309624"/>
            </a:gdLst>
            <a:ahLst/>
            <a:cxnLst>
              <a:cxn ang="0">
                <a:pos x="connsiteX0" y="connsiteY0"/>
              </a:cxn>
              <a:cxn ang="0">
                <a:pos x="connsiteX1" y="connsiteY1"/>
              </a:cxn>
              <a:cxn ang="0">
                <a:pos x="connsiteX2" y="connsiteY2"/>
              </a:cxn>
              <a:cxn ang="0">
                <a:pos x="connsiteX3" y="connsiteY3"/>
              </a:cxn>
            </a:cxnLst>
            <a:rect l="l" t="t" r="r" b="b"/>
            <a:pathLst>
              <a:path w="1139483" h="309624">
                <a:moveTo>
                  <a:pt x="0" y="309624"/>
                </a:moveTo>
                <a:cubicBezTo>
                  <a:pt x="138332" y="158396"/>
                  <a:pt x="276665" y="7169"/>
                  <a:pt x="407963" y="135"/>
                </a:cubicBezTo>
                <a:cubicBezTo>
                  <a:pt x="539262" y="-6899"/>
                  <a:pt x="665871" y="262732"/>
                  <a:pt x="787791" y="267421"/>
                </a:cubicBezTo>
                <a:cubicBezTo>
                  <a:pt x="909711" y="272110"/>
                  <a:pt x="1024597" y="150190"/>
                  <a:pt x="1139483" y="28271"/>
                </a:cubicBezTo>
              </a:path>
            </a:pathLst>
          </a:custGeom>
          <a:no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0327667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図 6">
            <a:extLst>
              <a:ext uri="{FF2B5EF4-FFF2-40B4-BE49-F238E27FC236}">
                <a16:creationId xmlns:a16="http://schemas.microsoft.com/office/drawing/2014/main" id="{E334DF05-95F9-448D-B013-D10A3496FD06}"/>
              </a:ext>
            </a:extLst>
          </p:cNvPr>
          <p:cNvPicPr>
            <a:picLocks noChangeAspect="1"/>
          </p:cNvPicPr>
          <p:nvPr/>
        </p:nvPicPr>
        <p:blipFill>
          <a:blip r:embed="rId3"/>
          <a:stretch>
            <a:fillRect/>
          </a:stretch>
        </p:blipFill>
        <p:spPr>
          <a:xfrm>
            <a:off x="88091" y="2361277"/>
            <a:ext cx="4786141" cy="3732019"/>
          </a:xfrm>
          <a:prstGeom prst="rect">
            <a:avLst/>
          </a:prstGeom>
        </p:spPr>
      </p:pic>
      <p:sp>
        <p:nvSpPr>
          <p:cNvPr id="6" name="スライド番号プレースホルダー 5"/>
          <p:cNvSpPr>
            <a:spLocks noGrp="1"/>
          </p:cNvSpPr>
          <p:nvPr>
            <p:ph type="sldNum" sz="quarter" idx="12"/>
          </p:nvPr>
        </p:nvSpPr>
        <p:spPr/>
        <p:txBody>
          <a:bodyPr/>
          <a:lstStyle/>
          <a:p>
            <a:fld id="{55A7BED7-9510-4C4B-91BA-7696EE92F05C}" type="slidenum">
              <a:rPr kumimoji="1" lang="ja-JP" altLang="en-US" smtClean="0"/>
              <a:t>43</a:t>
            </a:fld>
            <a:endParaRPr kumimoji="1" lang="ja-JP" altLang="en-US" dirty="0"/>
          </a:p>
        </p:txBody>
      </p:sp>
      <p:sp>
        <p:nvSpPr>
          <p:cNvPr id="8" name="テキスト ボックス 7">
            <a:extLst>
              <a:ext uri="{FF2B5EF4-FFF2-40B4-BE49-F238E27FC236}">
                <a16:creationId xmlns:a16="http://schemas.microsoft.com/office/drawing/2014/main" id="{575F40C1-5A85-EECC-6477-57B188ABEBEE}"/>
              </a:ext>
            </a:extLst>
          </p:cNvPr>
          <p:cNvSpPr txBox="1"/>
          <p:nvPr/>
        </p:nvSpPr>
        <p:spPr>
          <a:xfrm>
            <a:off x="0" y="0"/>
            <a:ext cx="8604448" cy="344128"/>
          </a:xfrm>
          <a:prstGeom prst="rect">
            <a:avLst/>
          </a:prstGeom>
          <a:noFill/>
        </p:spPr>
        <p:txBody>
          <a:bodyPr wrap="square" tIns="36000" bIns="0" rtlCol="0">
            <a:spAutoFit/>
          </a:bodyPr>
          <a:lstStyle/>
          <a:p>
            <a:pPr>
              <a:lnSpc>
                <a:spcPts val="2400"/>
              </a:lnSpc>
            </a:pPr>
            <a:r>
              <a:rPr lang="ja-JP" altLang="en-US" sz="20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５　対策計画書の作成要領</a:t>
            </a:r>
          </a:p>
        </p:txBody>
      </p:sp>
      <p:sp>
        <p:nvSpPr>
          <p:cNvPr id="10" name="Rectangle 2"/>
          <p:cNvSpPr>
            <a:spLocks noChangeArrowheads="1"/>
          </p:cNvSpPr>
          <p:nvPr/>
        </p:nvSpPr>
        <p:spPr bwMode="auto">
          <a:xfrm>
            <a:off x="-12940" y="404664"/>
            <a:ext cx="9051756"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spAutoFit/>
          </a:bodyPr>
          <a:lstStyle>
            <a:lvl1pPr indent="127000"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ts val="600"/>
              </a:spcAft>
              <a:buClrTx/>
              <a:buSzTx/>
              <a:buFontTx/>
              <a:buNone/>
              <a:tabLst/>
            </a:pPr>
            <a:r>
              <a:rPr kumimoji="0" lang="ja-JP" altLang="ja-JP" sz="2000" b="1" i="0" u="none" strike="noStrike" cap="none" normalizeH="0" baseline="0" dirty="0">
                <a:ln>
                  <a:noFill/>
                </a:ln>
                <a:solidFill>
                  <a:srgbClr val="0D0D0D"/>
                </a:solidFill>
                <a:effectLst/>
                <a:latin typeface="Meiryo UI" panose="020B0604030504040204" pitchFamily="50" charset="-128"/>
                <a:ea typeface="Meiryo UI" panose="020B0604030504040204" pitchFamily="50" charset="-128"/>
                <a:cs typeface="Times New Roman" panose="02020603050405020304" pitchFamily="18" charset="0"/>
              </a:rPr>
              <a:t> </a:t>
            </a:r>
            <a:r>
              <a:rPr kumimoji="0" lang="en-US" altLang="ja-JP" sz="2000" b="1" i="0" u="none" strike="noStrike" cap="none" normalizeH="0" baseline="0" dirty="0">
                <a:ln>
                  <a:noFill/>
                </a:ln>
                <a:solidFill>
                  <a:srgbClr val="0D0D0D"/>
                </a:solidFill>
                <a:effectLst/>
                <a:latin typeface="Meiryo UI" panose="020B0604030504040204" pitchFamily="50" charset="-128"/>
                <a:ea typeface="Meiryo UI" panose="020B0604030504040204" pitchFamily="50" charset="-128"/>
                <a:cs typeface="Times New Roman" panose="02020603050405020304" pitchFamily="18" charset="0"/>
              </a:rPr>
              <a:t>(</a:t>
            </a:r>
            <a:r>
              <a:rPr kumimoji="0" lang="en-US" altLang="ja-JP" sz="2000" b="1" dirty="0">
                <a:solidFill>
                  <a:srgbClr val="0D0D0D"/>
                </a:solidFill>
                <a:latin typeface="Meiryo UI" panose="020B0604030504040204" pitchFamily="50" charset="-128"/>
                <a:ea typeface="Meiryo UI" panose="020B0604030504040204" pitchFamily="50" charset="-128"/>
                <a:cs typeface="Times New Roman" panose="02020603050405020304" pitchFamily="18" charset="0"/>
              </a:rPr>
              <a:t>7</a:t>
            </a:r>
            <a:r>
              <a:rPr kumimoji="0" lang="en-US" altLang="ja-JP" sz="2000" b="1" i="0" u="none" strike="noStrike" cap="none" normalizeH="0" baseline="0" dirty="0">
                <a:ln>
                  <a:noFill/>
                </a:ln>
                <a:solidFill>
                  <a:srgbClr val="0D0D0D"/>
                </a:solidFill>
                <a:effectLst/>
                <a:latin typeface="Meiryo UI" panose="020B0604030504040204" pitchFamily="50" charset="-128"/>
                <a:ea typeface="Meiryo UI" panose="020B0604030504040204" pitchFamily="50" charset="-128"/>
                <a:cs typeface="Times New Roman" panose="02020603050405020304" pitchFamily="18" charset="0"/>
              </a:rPr>
              <a:t>)</a:t>
            </a:r>
            <a:r>
              <a:rPr kumimoji="0" lang="ja-JP" altLang="en-US" sz="2000" b="1" i="0" u="none" strike="noStrike" cap="none" normalizeH="0" baseline="0" dirty="0">
                <a:ln>
                  <a:noFill/>
                </a:ln>
                <a:solidFill>
                  <a:srgbClr val="0D0D0D"/>
                </a:solidFill>
                <a:effectLst/>
                <a:latin typeface="Meiryo UI" panose="020B0604030504040204" pitchFamily="50" charset="-128"/>
                <a:ea typeface="Meiryo UI" panose="020B0604030504040204" pitchFamily="50" charset="-128"/>
                <a:cs typeface="Times New Roman" panose="02020603050405020304" pitchFamily="18" charset="0"/>
              </a:rPr>
              <a:t>対策</a:t>
            </a:r>
            <a:r>
              <a:rPr kumimoji="0" lang="ja-JP" altLang="en-US" sz="2000" b="1" dirty="0">
                <a:solidFill>
                  <a:srgbClr val="0D0D0D"/>
                </a:solidFill>
                <a:latin typeface="Meiryo UI" panose="020B0604030504040204" pitchFamily="50" charset="-128"/>
                <a:ea typeface="Meiryo UI" panose="020B0604030504040204" pitchFamily="50" charset="-128"/>
                <a:cs typeface="Times New Roman" panose="02020603050405020304" pitchFamily="18" charset="0"/>
              </a:rPr>
              <a:t>計画書シート</a:t>
            </a:r>
            <a:r>
              <a:rPr kumimoji="0" lang="en-US" altLang="ja-JP" sz="2000" b="1" dirty="0">
                <a:solidFill>
                  <a:srgbClr val="0D0D0D"/>
                </a:solidFill>
                <a:latin typeface="Meiryo UI" panose="020B0604030504040204" pitchFamily="50" charset="-128"/>
                <a:ea typeface="Meiryo UI" panose="020B0604030504040204" pitchFamily="50" charset="-128"/>
                <a:cs typeface="Times New Roman" panose="02020603050405020304" pitchFamily="18" charset="0"/>
              </a:rPr>
              <a:t>6</a:t>
            </a:r>
            <a:r>
              <a:rPr kumimoji="0" lang="ja-JP" altLang="en-US" sz="2000" b="1" dirty="0">
                <a:solidFill>
                  <a:srgbClr val="0D0D0D"/>
                </a:solidFill>
                <a:latin typeface="Meiryo UI" panose="020B0604030504040204" pitchFamily="50" charset="-128"/>
                <a:ea typeface="Meiryo UI" panose="020B0604030504040204" pitchFamily="50" charset="-128"/>
                <a:cs typeface="Times New Roman" panose="02020603050405020304" pitchFamily="18" charset="0"/>
              </a:rPr>
              <a:t>「その他エネ量」</a:t>
            </a:r>
            <a:endParaRPr lang="en-US" altLang="ja-JP" sz="1600" dirty="0">
              <a:latin typeface="Meiryo UI" panose="020B0604030504040204" pitchFamily="50" charset="-128"/>
              <a:ea typeface="Meiryo UI" panose="020B0604030504040204" pitchFamily="50" charset="-128"/>
            </a:endParaRPr>
          </a:p>
        </p:txBody>
      </p:sp>
      <p:graphicFrame>
        <p:nvGraphicFramePr>
          <p:cNvPr id="5" name="表 4"/>
          <p:cNvGraphicFramePr>
            <a:graphicFrameLocks noGrp="1"/>
          </p:cNvGraphicFramePr>
          <p:nvPr>
            <p:extLst>
              <p:ext uri="{D42A27DB-BD31-4B8C-83A1-F6EECF244321}">
                <p14:modId xmlns:p14="http://schemas.microsoft.com/office/powerpoint/2010/main" val="3482732689"/>
              </p:ext>
            </p:extLst>
          </p:nvPr>
        </p:nvGraphicFramePr>
        <p:xfrm>
          <a:off x="5004048" y="4241305"/>
          <a:ext cx="4032000" cy="2266800"/>
        </p:xfrm>
        <a:graphic>
          <a:graphicData uri="http://schemas.openxmlformats.org/drawingml/2006/table">
            <a:tbl>
              <a:tblPr firstRow="1" bandRow="1">
                <a:tableStyleId>{5940675A-B579-460E-94D1-54222C63F5DA}</a:tableStyleId>
              </a:tblPr>
              <a:tblGrid>
                <a:gridCol w="4032000">
                  <a:extLst>
                    <a:ext uri="{9D8B030D-6E8A-4147-A177-3AD203B41FA5}">
                      <a16:colId xmlns:a16="http://schemas.microsoft.com/office/drawing/2014/main" val="3724335789"/>
                    </a:ext>
                  </a:extLst>
                </a:gridCol>
              </a:tblGrid>
              <a:tr h="600000">
                <a:tc>
                  <a:txBody>
                    <a:bodyPr/>
                    <a:lstStyle/>
                    <a:p>
                      <a:r>
                        <a:rPr kumimoji="1" lang="ja-JP" altLang="en-US" sz="1600" b="1" u="sng" dirty="0">
                          <a:latin typeface="Meiryo UI" panose="020B0604030504040204" pitchFamily="50" charset="-128"/>
                          <a:ea typeface="Meiryo UI" panose="020B0604030504040204" pitchFamily="50" charset="-128"/>
                        </a:rPr>
                        <a:t>①エネルギー使用量</a:t>
                      </a:r>
                    </a:p>
                    <a:p>
                      <a:r>
                        <a:rPr kumimoji="1" lang="en-US" altLang="ja-JP" sz="1600" dirty="0">
                          <a:solidFill>
                            <a:schemeClr val="tx1"/>
                          </a:solidFill>
                          <a:latin typeface="Meiryo UI" panose="020B0604030504040204" pitchFamily="50" charset="-128"/>
                          <a:ea typeface="Meiryo UI" panose="020B0604030504040204" pitchFamily="50" charset="-128"/>
                        </a:rPr>
                        <a:t>P.40</a:t>
                      </a:r>
                      <a:r>
                        <a:rPr kumimoji="1" lang="ja-JP" altLang="en-US" sz="1600" dirty="0">
                          <a:solidFill>
                            <a:schemeClr val="tx1"/>
                          </a:solidFill>
                          <a:latin typeface="Meiryo UI" panose="020B0604030504040204" pitchFamily="50" charset="-128"/>
                          <a:ea typeface="Meiryo UI" panose="020B0604030504040204" pitchFamily="50" charset="-128"/>
                        </a:rPr>
                        <a:t>の</a:t>
                      </a:r>
                      <a:r>
                        <a:rPr kumimoji="1" lang="en-US" altLang="ja-JP" sz="1600" dirty="0">
                          <a:solidFill>
                            <a:schemeClr val="tx1"/>
                          </a:solidFill>
                          <a:latin typeface="Meiryo UI" panose="020B0604030504040204" pitchFamily="50" charset="-128"/>
                          <a:ea typeface="Meiryo UI" panose="020B0604030504040204" pitchFamily="50" charset="-128"/>
                        </a:rPr>
                        <a:t>5-(6)No.1</a:t>
                      </a:r>
                      <a:r>
                        <a:rPr kumimoji="1" lang="ja-JP" altLang="en-US" sz="1600" dirty="0" err="1">
                          <a:solidFill>
                            <a:schemeClr val="tx1"/>
                          </a:solidFill>
                          <a:latin typeface="Meiryo UI" panose="020B0604030504040204" pitchFamily="50" charset="-128"/>
                          <a:ea typeface="Meiryo UI" panose="020B0604030504040204" pitchFamily="50" charset="-128"/>
                        </a:rPr>
                        <a:t>、</a:t>
                      </a:r>
                      <a:r>
                        <a:rPr kumimoji="1" lang="en-US" altLang="ja-JP" sz="1600" dirty="0">
                          <a:solidFill>
                            <a:schemeClr val="tx1"/>
                          </a:solidFill>
                          <a:latin typeface="Meiryo UI" panose="020B0604030504040204" pitchFamily="50" charset="-128"/>
                          <a:ea typeface="Meiryo UI" panose="020B0604030504040204" pitchFamily="50" charset="-128"/>
                        </a:rPr>
                        <a:t>P.41</a:t>
                      </a:r>
                      <a:r>
                        <a:rPr kumimoji="1" lang="ja-JP" altLang="en-US" sz="1600" dirty="0">
                          <a:solidFill>
                            <a:schemeClr val="tx1"/>
                          </a:solidFill>
                          <a:latin typeface="Meiryo UI" panose="020B0604030504040204" pitchFamily="50" charset="-128"/>
                          <a:ea typeface="Meiryo UI" panose="020B0604030504040204" pitchFamily="50" charset="-128"/>
                        </a:rPr>
                        <a:t>の</a:t>
                      </a:r>
                      <a:r>
                        <a:rPr kumimoji="1" lang="en-US" altLang="ja-JP" sz="1600" dirty="0">
                          <a:solidFill>
                            <a:schemeClr val="tx1"/>
                          </a:solidFill>
                          <a:latin typeface="Meiryo UI" panose="020B0604030504040204" pitchFamily="50" charset="-128"/>
                          <a:ea typeface="Meiryo UI" panose="020B0604030504040204" pitchFamily="50" charset="-128"/>
                        </a:rPr>
                        <a:t>5-(6)No.2</a:t>
                      </a:r>
                      <a:r>
                        <a:rPr kumimoji="1" lang="ja-JP" altLang="en-US" sz="1600" dirty="0">
                          <a:latin typeface="Meiryo UI" panose="020B0604030504040204" pitchFamily="50" charset="-128"/>
                          <a:ea typeface="Meiryo UI" panose="020B0604030504040204" pitchFamily="50" charset="-128"/>
                        </a:rPr>
                        <a:t>を参考に</a:t>
                      </a:r>
                      <a:endParaRPr kumimoji="1" lang="en-US" altLang="ja-JP" sz="1600" dirty="0">
                        <a:latin typeface="Meiryo UI" panose="020B0604030504040204" pitchFamily="50" charset="-128"/>
                        <a:ea typeface="Meiryo UI" panose="020B0604030504040204" pitchFamily="50" charset="-128"/>
                      </a:endParaRPr>
                    </a:p>
                    <a:p>
                      <a:r>
                        <a:rPr kumimoji="1" lang="ja-JP" altLang="en-US" sz="1600" dirty="0">
                          <a:latin typeface="Meiryo UI" panose="020B0604030504040204" pitchFamily="50" charset="-128"/>
                          <a:ea typeface="Meiryo UI" panose="020B0604030504040204" pitchFamily="50" charset="-128"/>
                        </a:rPr>
                        <a:t>記入ください。</a:t>
                      </a:r>
                    </a:p>
                  </a:txBody>
                  <a:tcPr anchor="ctr"/>
                </a:tc>
                <a:extLst>
                  <a:ext uri="{0D108BD9-81ED-4DB2-BD59-A6C34878D82A}">
                    <a16:rowId xmlns:a16="http://schemas.microsoft.com/office/drawing/2014/main" val="2805381164"/>
                  </a:ext>
                </a:extLst>
              </a:tr>
              <a:tr h="600000">
                <a:tc>
                  <a:txBody>
                    <a:bodyPr/>
                    <a:lstStyle/>
                    <a:p>
                      <a:r>
                        <a:rPr kumimoji="1" lang="ja-JP" altLang="en-US" sz="1600" b="1" u="sng" dirty="0">
                          <a:latin typeface="Meiryo UI" panose="020B0604030504040204" pitchFamily="50" charset="-128"/>
                          <a:ea typeface="Meiryo UI" panose="020B0604030504040204" pitchFamily="50" charset="-128"/>
                        </a:rPr>
                        <a:t>②エネルギー販売量</a:t>
                      </a:r>
                      <a:endParaRPr kumimoji="1" lang="en-US" altLang="ja-JP" sz="1600" b="1" u="sng" dirty="0">
                        <a:latin typeface="Meiryo UI" panose="020B0604030504040204" pitchFamily="50" charset="-128"/>
                        <a:ea typeface="Meiryo UI" panose="020B0604030504040204" pitchFamily="50" charset="-128"/>
                      </a:endParaRPr>
                    </a:p>
                    <a:p>
                      <a:r>
                        <a:rPr kumimoji="1" lang="en-US" altLang="ja-JP" sz="1600" dirty="0">
                          <a:solidFill>
                            <a:schemeClr val="tx1"/>
                          </a:solidFill>
                          <a:latin typeface="Meiryo UI" panose="020B0604030504040204" pitchFamily="50" charset="-128"/>
                          <a:ea typeface="Meiryo UI" panose="020B0604030504040204" pitchFamily="50" charset="-128"/>
                        </a:rPr>
                        <a:t>P.42</a:t>
                      </a:r>
                      <a:r>
                        <a:rPr kumimoji="1" lang="ja-JP" altLang="en-US" sz="1600" dirty="0">
                          <a:solidFill>
                            <a:schemeClr val="tx1"/>
                          </a:solidFill>
                          <a:latin typeface="Meiryo UI" panose="020B0604030504040204" pitchFamily="50" charset="-128"/>
                          <a:ea typeface="Meiryo UI" panose="020B0604030504040204" pitchFamily="50" charset="-128"/>
                        </a:rPr>
                        <a:t>の</a:t>
                      </a:r>
                      <a:r>
                        <a:rPr kumimoji="1" lang="en-US" altLang="ja-JP" sz="1600" dirty="0">
                          <a:solidFill>
                            <a:schemeClr val="tx1"/>
                          </a:solidFill>
                          <a:latin typeface="Meiryo UI" panose="020B0604030504040204" pitchFamily="50" charset="-128"/>
                          <a:ea typeface="Meiryo UI" panose="020B0604030504040204" pitchFamily="50" charset="-128"/>
                        </a:rPr>
                        <a:t>5-(6)No.3</a:t>
                      </a:r>
                      <a:r>
                        <a:rPr kumimoji="1" lang="ja-JP" altLang="en-US" sz="1600" dirty="0">
                          <a:latin typeface="Meiryo UI" panose="020B0604030504040204" pitchFamily="50" charset="-128"/>
                          <a:ea typeface="Meiryo UI" panose="020B0604030504040204" pitchFamily="50" charset="-128"/>
                        </a:rPr>
                        <a:t>を参考に記入ください。</a:t>
                      </a:r>
                    </a:p>
                  </a:txBody>
                  <a:tcPr anchor="ctr"/>
                </a:tc>
                <a:extLst>
                  <a:ext uri="{0D108BD9-81ED-4DB2-BD59-A6C34878D82A}">
                    <a16:rowId xmlns:a16="http://schemas.microsoft.com/office/drawing/2014/main" val="639487340"/>
                  </a:ext>
                </a:extLst>
              </a:tr>
              <a:tr h="600000">
                <a:tc>
                  <a:txBody>
                    <a:bodyPr/>
                    <a:lstStyle/>
                    <a:p>
                      <a:r>
                        <a:rPr kumimoji="1" lang="ja-JP" altLang="en-US" sz="1600" b="1" u="sng" dirty="0">
                          <a:latin typeface="Meiryo UI" panose="020B0604030504040204" pitchFamily="50" charset="-128"/>
                          <a:ea typeface="Meiryo UI" panose="020B0604030504040204" pitchFamily="50" charset="-128"/>
                        </a:rPr>
                        <a:t>③エネルギー起源以外の温室効果ガス排出量</a:t>
                      </a:r>
                      <a:endParaRPr kumimoji="1" lang="en-US" altLang="ja-JP" sz="1600" b="1" u="sng" dirty="0">
                        <a:latin typeface="Meiryo UI" panose="020B0604030504040204" pitchFamily="50" charset="-128"/>
                        <a:ea typeface="Meiryo UI" panose="020B0604030504040204" pitchFamily="50" charset="-128"/>
                      </a:endParaRPr>
                    </a:p>
                    <a:p>
                      <a:r>
                        <a:rPr kumimoji="1" lang="en-US" altLang="ja-JP" sz="1600" dirty="0">
                          <a:solidFill>
                            <a:schemeClr val="tx1"/>
                          </a:solidFill>
                          <a:latin typeface="Meiryo UI" panose="020B0604030504040204" pitchFamily="50" charset="-128"/>
                          <a:ea typeface="Meiryo UI" panose="020B0604030504040204" pitchFamily="50" charset="-128"/>
                        </a:rPr>
                        <a:t>P.42</a:t>
                      </a:r>
                      <a:r>
                        <a:rPr kumimoji="1" lang="ja-JP" altLang="en-US" sz="1600" dirty="0">
                          <a:solidFill>
                            <a:schemeClr val="tx1"/>
                          </a:solidFill>
                          <a:latin typeface="Meiryo UI" panose="020B0604030504040204" pitchFamily="50" charset="-128"/>
                          <a:ea typeface="Meiryo UI" panose="020B0604030504040204" pitchFamily="50" charset="-128"/>
                        </a:rPr>
                        <a:t>の</a:t>
                      </a:r>
                      <a:r>
                        <a:rPr kumimoji="1" lang="en-US" altLang="ja-JP" sz="1600" dirty="0">
                          <a:solidFill>
                            <a:schemeClr val="tx1"/>
                          </a:solidFill>
                          <a:latin typeface="Meiryo UI" panose="020B0604030504040204" pitchFamily="50" charset="-128"/>
                          <a:ea typeface="Meiryo UI" panose="020B0604030504040204" pitchFamily="50" charset="-128"/>
                        </a:rPr>
                        <a:t>5-(6)No.3</a:t>
                      </a:r>
                      <a:r>
                        <a:rPr kumimoji="1" lang="ja-JP" altLang="en-US" sz="1600" dirty="0">
                          <a:latin typeface="Meiryo UI" panose="020B0604030504040204" pitchFamily="50" charset="-128"/>
                          <a:ea typeface="Meiryo UI" panose="020B0604030504040204" pitchFamily="50" charset="-128"/>
                        </a:rPr>
                        <a:t>を参考に記入ください。</a:t>
                      </a:r>
                    </a:p>
                  </a:txBody>
                  <a:tcPr anchor="ctr"/>
                </a:tc>
                <a:extLst>
                  <a:ext uri="{0D108BD9-81ED-4DB2-BD59-A6C34878D82A}">
                    <a16:rowId xmlns:a16="http://schemas.microsoft.com/office/drawing/2014/main" val="2201429766"/>
                  </a:ext>
                </a:extLst>
              </a:tr>
            </a:tbl>
          </a:graphicData>
        </a:graphic>
      </p:graphicFrame>
      <p:sp>
        <p:nvSpPr>
          <p:cNvPr id="16" name="正方形/長方形 15"/>
          <p:cNvSpPr/>
          <p:nvPr/>
        </p:nvSpPr>
        <p:spPr>
          <a:xfrm>
            <a:off x="183792" y="828001"/>
            <a:ext cx="8924712" cy="1323439"/>
          </a:xfrm>
          <a:prstGeom prst="rect">
            <a:avLst/>
          </a:prstGeom>
        </p:spPr>
        <p:txBody>
          <a:bodyPr wrap="square">
            <a:spAutoFit/>
          </a:bodyPr>
          <a:lstStyle/>
          <a:p>
            <a:r>
              <a:rPr lang="en-US" altLang="ja-JP" sz="1600" b="1" dirty="0">
                <a:latin typeface="Meiryo UI" panose="020B0604030504040204" pitchFamily="50" charset="-128"/>
                <a:ea typeface="Meiryo UI" panose="020B0604030504040204" pitchFamily="50" charset="-128"/>
              </a:rPr>
              <a:t>P.3</a:t>
            </a:r>
            <a:r>
              <a:rPr lang="ja-JP" altLang="en-US" sz="1600" b="1" dirty="0">
                <a:latin typeface="Meiryo UI" panose="020B0604030504040204" pitchFamily="50" charset="-128"/>
                <a:ea typeface="Meiryo UI" panose="020B0604030504040204" pitchFamily="50" charset="-128"/>
              </a:rPr>
              <a:t>の</a:t>
            </a:r>
            <a:r>
              <a:rPr lang="en-US" altLang="ja-JP" sz="1600" b="1" dirty="0">
                <a:latin typeface="Meiryo UI" panose="020B0604030504040204" pitchFamily="50" charset="-128"/>
                <a:ea typeface="Meiryo UI" panose="020B0604030504040204" pitchFamily="50" charset="-128"/>
              </a:rPr>
              <a:t>1-(2)</a:t>
            </a:r>
            <a:r>
              <a:rPr lang="ja-JP" altLang="en-US" sz="1600" b="1" dirty="0">
                <a:latin typeface="Meiryo UI" panose="020B0604030504040204" pitchFamily="50" charset="-128"/>
                <a:ea typeface="Meiryo UI" panose="020B0604030504040204" pitchFamily="50" charset="-128"/>
              </a:rPr>
              <a:t>に示す特定事業者の要件のうち、１</a:t>
            </a:r>
            <a:r>
              <a:rPr lang="ja-JP" altLang="en-US" sz="1600" dirty="0">
                <a:latin typeface="Meiryo UI" panose="020B0604030504040204" pitchFamily="50" charset="-128"/>
                <a:ea typeface="Meiryo UI" panose="020B0604030504040204" pitchFamily="50" charset="-128"/>
              </a:rPr>
              <a:t>及び</a:t>
            </a:r>
            <a:r>
              <a:rPr lang="ja-JP" altLang="en-US" sz="1600" b="1" dirty="0">
                <a:latin typeface="Meiryo UI" panose="020B0604030504040204" pitchFamily="50" charset="-128"/>
                <a:ea typeface="Meiryo UI" panose="020B0604030504040204" pitchFamily="50" charset="-128"/>
              </a:rPr>
              <a:t>２</a:t>
            </a:r>
            <a:r>
              <a:rPr lang="ja-JP" altLang="en-US" sz="1600" dirty="0">
                <a:latin typeface="Meiryo UI" panose="020B0604030504040204" pitchFamily="50" charset="-128"/>
                <a:ea typeface="Meiryo UI" panose="020B0604030504040204" pitchFamily="50" charset="-128"/>
              </a:rPr>
              <a:t>に該当する特定事業者のみ記入ください。</a:t>
            </a:r>
            <a:endParaRPr lang="en-US" altLang="ja-JP" sz="1600" dirty="0">
              <a:latin typeface="Meiryo UI" panose="020B0604030504040204" pitchFamily="50" charset="-128"/>
              <a:ea typeface="Meiryo UI" panose="020B0604030504040204" pitchFamily="50" charset="-128"/>
            </a:endParaRPr>
          </a:p>
          <a:p>
            <a:r>
              <a:rPr lang="ja-JP" altLang="en-US" sz="1600" dirty="0">
                <a:latin typeface="Meiryo UI" panose="020B0604030504040204" pitchFamily="50" charset="-128"/>
                <a:ea typeface="Meiryo UI" panose="020B0604030504040204" pitchFamily="50" charset="-128"/>
              </a:rPr>
              <a:t>（</a:t>
            </a:r>
            <a:r>
              <a:rPr lang="ja-JP" altLang="en-US" sz="1600" b="1" u="sng" dirty="0">
                <a:latin typeface="Meiryo UI" panose="020B0604030504040204" pitchFamily="50" charset="-128"/>
                <a:ea typeface="Meiryo UI" panose="020B0604030504040204" pitchFamily="50" charset="-128"/>
              </a:rPr>
              <a:t>要件３のみの特定事業者は記入不要です。</a:t>
            </a:r>
            <a:r>
              <a:rPr lang="ja-JP" altLang="en-US" sz="1600" dirty="0">
                <a:latin typeface="Meiryo UI" panose="020B0604030504040204" pitchFamily="50" charset="-128"/>
                <a:ea typeface="Meiryo UI" panose="020B0604030504040204" pitchFamily="50" charset="-128"/>
              </a:rPr>
              <a:t>）その他事業所のエネルギー使用量や販売量等を合算して、記入ください。</a:t>
            </a:r>
            <a:endParaRPr lang="en-US" altLang="ja-JP" sz="1600" dirty="0">
              <a:latin typeface="Meiryo UI" panose="020B0604030504040204" pitchFamily="50" charset="-128"/>
              <a:ea typeface="Meiryo UI" panose="020B0604030504040204" pitchFamily="50" charset="-128"/>
            </a:endParaRPr>
          </a:p>
          <a:p>
            <a:r>
              <a:rPr lang="ja-JP" altLang="en-US" sz="1600" dirty="0">
                <a:solidFill>
                  <a:srgbClr val="FF0000"/>
                </a:solidFill>
                <a:latin typeface="Meiryo UI" panose="020B0604030504040204" pitchFamily="50" charset="-128"/>
                <a:ea typeface="Meiryo UI" panose="020B0604030504040204" pitchFamily="50" charset="-128"/>
              </a:rPr>
              <a:t>なお、エネルギー使用量及び販売量は小数点第</a:t>
            </a:r>
            <a:r>
              <a:rPr lang="en-US" altLang="ja-JP" sz="1600" dirty="0">
                <a:solidFill>
                  <a:srgbClr val="FF0000"/>
                </a:solidFill>
                <a:latin typeface="Meiryo UI" panose="020B0604030504040204" pitchFamily="50" charset="-128"/>
                <a:ea typeface="Meiryo UI" panose="020B0604030504040204" pitchFamily="50" charset="-128"/>
              </a:rPr>
              <a:t>3</a:t>
            </a:r>
            <a:r>
              <a:rPr lang="ja-JP" altLang="en-US" sz="1600" dirty="0">
                <a:solidFill>
                  <a:srgbClr val="FF0000"/>
                </a:solidFill>
                <a:latin typeface="Meiryo UI" panose="020B0604030504040204" pitchFamily="50" charset="-128"/>
                <a:ea typeface="Meiryo UI" panose="020B0604030504040204" pitchFamily="50" charset="-128"/>
              </a:rPr>
              <a:t>位を四捨五入して、小数点第</a:t>
            </a:r>
            <a:r>
              <a:rPr lang="en-US" altLang="ja-JP" sz="1600" dirty="0">
                <a:solidFill>
                  <a:srgbClr val="FF0000"/>
                </a:solidFill>
                <a:latin typeface="Meiryo UI" panose="020B0604030504040204" pitchFamily="50" charset="-128"/>
                <a:ea typeface="Meiryo UI" panose="020B0604030504040204" pitchFamily="50" charset="-128"/>
              </a:rPr>
              <a:t>2</a:t>
            </a:r>
            <a:r>
              <a:rPr lang="ja-JP" altLang="en-US" sz="1600" dirty="0">
                <a:solidFill>
                  <a:srgbClr val="FF0000"/>
                </a:solidFill>
                <a:latin typeface="Meiryo UI" panose="020B0604030504040204" pitchFamily="50" charset="-128"/>
                <a:ea typeface="Meiryo UI" panose="020B0604030504040204" pitchFamily="50" charset="-128"/>
              </a:rPr>
              <a:t>位まで、エネルギー起源以外の温室効果ガス排出量は小数点第</a:t>
            </a:r>
            <a:r>
              <a:rPr lang="en-US" altLang="ja-JP" sz="1600" dirty="0">
                <a:solidFill>
                  <a:srgbClr val="FF0000"/>
                </a:solidFill>
                <a:latin typeface="Meiryo UI" panose="020B0604030504040204" pitchFamily="50" charset="-128"/>
                <a:ea typeface="Meiryo UI" panose="020B0604030504040204" pitchFamily="50" charset="-128"/>
              </a:rPr>
              <a:t>2</a:t>
            </a:r>
            <a:r>
              <a:rPr lang="ja-JP" altLang="en-US" sz="1600" dirty="0">
                <a:solidFill>
                  <a:srgbClr val="FF0000"/>
                </a:solidFill>
                <a:latin typeface="Meiryo UI" panose="020B0604030504040204" pitchFamily="50" charset="-128"/>
                <a:ea typeface="Meiryo UI" panose="020B0604030504040204" pitchFamily="50" charset="-128"/>
              </a:rPr>
              <a:t>位を四捨五入して、小数点第</a:t>
            </a:r>
            <a:r>
              <a:rPr lang="en-US" altLang="ja-JP" sz="1600" dirty="0">
                <a:solidFill>
                  <a:srgbClr val="FF0000"/>
                </a:solidFill>
                <a:latin typeface="Meiryo UI" panose="020B0604030504040204" pitchFamily="50" charset="-128"/>
                <a:ea typeface="Meiryo UI" panose="020B0604030504040204" pitchFamily="50" charset="-128"/>
              </a:rPr>
              <a:t>1</a:t>
            </a:r>
            <a:r>
              <a:rPr lang="ja-JP" altLang="en-US" sz="1600" dirty="0">
                <a:solidFill>
                  <a:srgbClr val="FF0000"/>
                </a:solidFill>
                <a:latin typeface="Meiryo UI" panose="020B0604030504040204" pitchFamily="50" charset="-128"/>
                <a:ea typeface="Meiryo UI" panose="020B0604030504040204" pitchFamily="50" charset="-128"/>
              </a:rPr>
              <a:t>位まで記入ください。</a:t>
            </a:r>
          </a:p>
        </p:txBody>
      </p:sp>
      <p:sp>
        <p:nvSpPr>
          <p:cNvPr id="25" name="正方形/長方形 24"/>
          <p:cNvSpPr/>
          <p:nvPr/>
        </p:nvSpPr>
        <p:spPr>
          <a:xfrm>
            <a:off x="1475656" y="2633322"/>
            <a:ext cx="1665970" cy="3459974"/>
          </a:xfrm>
          <a:prstGeom prst="rect">
            <a:avLst/>
          </a:prstGeom>
          <a:solidFill>
            <a:srgbClr val="FF0000">
              <a:alpha val="47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800" b="1" dirty="0">
                <a:solidFill>
                  <a:schemeClr val="tx1"/>
                </a:solidFill>
                <a:latin typeface="Meiryo UI" panose="020B0604030504040204" pitchFamily="50" charset="-128"/>
                <a:ea typeface="Meiryo UI" panose="020B0604030504040204" pitchFamily="50" charset="-128"/>
              </a:rPr>
              <a:t>①</a:t>
            </a:r>
            <a:endParaRPr kumimoji="1" lang="ja-JP" altLang="en-US" sz="1600" b="1" dirty="0">
              <a:solidFill>
                <a:schemeClr val="tx1"/>
              </a:solidFill>
              <a:latin typeface="Meiryo UI" panose="020B0604030504040204" pitchFamily="50" charset="-128"/>
              <a:ea typeface="Meiryo UI" panose="020B0604030504040204" pitchFamily="50" charset="-128"/>
            </a:endParaRPr>
          </a:p>
        </p:txBody>
      </p:sp>
      <p:sp>
        <p:nvSpPr>
          <p:cNvPr id="26" name="正方形/長方形 25"/>
          <p:cNvSpPr/>
          <p:nvPr/>
        </p:nvSpPr>
        <p:spPr>
          <a:xfrm>
            <a:off x="3194062" y="2633321"/>
            <a:ext cx="1665970" cy="3459975"/>
          </a:xfrm>
          <a:prstGeom prst="rect">
            <a:avLst/>
          </a:prstGeom>
          <a:solidFill>
            <a:srgbClr val="FF0000">
              <a:alpha val="47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800" b="1" dirty="0">
                <a:solidFill>
                  <a:schemeClr val="tx1"/>
                </a:solidFill>
                <a:latin typeface="Meiryo UI" panose="020B0604030504040204" pitchFamily="50" charset="-128"/>
                <a:ea typeface="Meiryo UI" panose="020B0604030504040204" pitchFamily="50" charset="-128"/>
              </a:rPr>
              <a:t>②</a:t>
            </a:r>
            <a:endParaRPr kumimoji="1" lang="ja-JP" altLang="en-US" sz="1600" b="1" dirty="0">
              <a:solidFill>
                <a:schemeClr val="tx1"/>
              </a:solidFill>
              <a:latin typeface="Meiryo UI" panose="020B0604030504040204" pitchFamily="50" charset="-128"/>
              <a:ea typeface="Meiryo UI" panose="020B0604030504040204" pitchFamily="50" charset="-128"/>
            </a:endParaRPr>
          </a:p>
        </p:txBody>
      </p:sp>
      <p:pic>
        <p:nvPicPr>
          <p:cNvPr id="13" name="図 12">
            <a:extLst>
              <a:ext uri="{FF2B5EF4-FFF2-40B4-BE49-F238E27FC236}">
                <a16:creationId xmlns:a16="http://schemas.microsoft.com/office/drawing/2014/main" id="{9186E689-576B-49FA-A442-B2779A7215C7}"/>
              </a:ext>
            </a:extLst>
          </p:cNvPr>
          <p:cNvPicPr>
            <a:picLocks noChangeAspect="1"/>
          </p:cNvPicPr>
          <p:nvPr/>
        </p:nvPicPr>
        <p:blipFill>
          <a:blip r:embed="rId4"/>
          <a:stretch>
            <a:fillRect/>
          </a:stretch>
        </p:blipFill>
        <p:spPr>
          <a:xfrm>
            <a:off x="5004496" y="2467423"/>
            <a:ext cx="4032000" cy="1501277"/>
          </a:xfrm>
          <a:prstGeom prst="rect">
            <a:avLst/>
          </a:prstGeom>
        </p:spPr>
      </p:pic>
      <p:sp>
        <p:nvSpPr>
          <p:cNvPr id="27" name="正方形/長方形 26"/>
          <p:cNvSpPr/>
          <p:nvPr/>
        </p:nvSpPr>
        <p:spPr>
          <a:xfrm>
            <a:off x="5004048" y="3424994"/>
            <a:ext cx="4032000" cy="399729"/>
          </a:xfrm>
          <a:prstGeom prst="rect">
            <a:avLst/>
          </a:prstGeom>
          <a:solidFill>
            <a:srgbClr val="FF0000">
              <a:alpha val="47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400" b="1" dirty="0">
                <a:solidFill>
                  <a:schemeClr val="tx1"/>
                </a:solidFill>
                <a:latin typeface="Meiryo UI" panose="020B0604030504040204" pitchFamily="50" charset="-128"/>
                <a:ea typeface="Meiryo UI" panose="020B0604030504040204" pitchFamily="50" charset="-128"/>
              </a:rPr>
              <a:t>③</a:t>
            </a:r>
            <a:endParaRPr kumimoji="1" lang="ja-JP" altLang="en-US" sz="1400" b="1" dirty="0">
              <a:solidFill>
                <a:schemeClr val="tx1"/>
              </a:solidFill>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230991624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p:cNvPicPr>
            <a:picLocks noChangeAspect="1"/>
          </p:cNvPicPr>
          <p:nvPr/>
        </p:nvPicPr>
        <p:blipFill rotWithShape="1">
          <a:blip r:embed="rId3"/>
          <a:srcRect l="6831" t="28344" r="35058" b="51969"/>
          <a:stretch/>
        </p:blipFill>
        <p:spPr>
          <a:xfrm>
            <a:off x="177807" y="1556792"/>
            <a:ext cx="8792529" cy="1755807"/>
          </a:xfrm>
          <a:prstGeom prst="rect">
            <a:avLst/>
          </a:prstGeom>
        </p:spPr>
      </p:pic>
      <p:sp>
        <p:nvSpPr>
          <p:cNvPr id="6" name="スライド番号プレースホルダー 5"/>
          <p:cNvSpPr>
            <a:spLocks noGrp="1"/>
          </p:cNvSpPr>
          <p:nvPr>
            <p:ph type="sldNum" sz="quarter" idx="12"/>
          </p:nvPr>
        </p:nvSpPr>
        <p:spPr/>
        <p:txBody>
          <a:bodyPr/>
          <a:lstStyle/>
          <a:p>
            <a:fld id="{55A7BED7-9510-4C4B-91BA-7696EE92F05C}" type="slidenum">
              <a:rPr kumimoji="1" lang="ja-JP" altLang="en-US" smtClean="0"/>
              <a:t>44</a:t>
            </a:fld>
            <a:endParaRPr kumimoji="1" lang="ja-JP" altLang="en-US" dirty="0"/>
          </a:p>
        </p:txBody>
      </p:sp>
      <p:sp>
        <p:nvSpPr>
          <p:cNvPr id="8" name="テキスト ボックス 7">
            <a:extLst>
              <a:ext uri="{FF2B5EF4-FFF2-40B4-BE49-F238E27FC236}">
                <a16:creationId xmlns:a16="http://schemas.microsoft.com/office/drawing/2014/main" id="{575F40C1-5A85-EECC-6477-57B188ABEBEE}"/>
              </a:ext>
            </a:extLst>
          </p:cNvPr>
          <p:cNvSpPr txBox="1"/>
          <p:nvPr/>
        </p:nvSpPr>
        <p:spPr>
          <a:xfrm>
            <a:off x="0" y="0"/>
            <a:ext cx="8604448" cy="344128"/>
          </a:xfrm>
          <a:prstGeom prst="rect">
            <a:avLst/>
          </a:prstGeom>
          <a:noFill/>
        </p:spPr>
        <p:txBody>
          <a:bodyPr wrap="square" tIns="36000" bIns="0" rtlCol="0">
            <a:spAutoFit/>
          </a:bodyPr>
          <a:lstStyle/>
          <a:p>
            <a:pPr>
              <a:lnSpc>
                <a:spcPts val="2400"/>
              </a:lnSpc>
            </a:pPr>
            <a:r>
              <a:rPr lang="ja-JP" altLang="en-US" sz="20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５　対策計画書の作成要領</a:t>
            </a:r>
          </a:p>
        </p:txBody>
      </p:sp>
      <p:sp>
        <p:nvSpPr>
          <p:cNvPr id="10" name="Rectangle 2"/>
          <p:cNvSpPr>
            <a:spLocks noChangeArrowheads="1"/>
          </p:cNvSpPr>
          <p:nvPr/>
        </p:nvSpPr>
        <p:spPr bwMode="auto">
          <a:xfrm>
            <a:off x="-12940" y="404664"/>
            <a:ext cx="9051756"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spAutoFit/>
          </a:bodyPr>
          <a:lstStyle>
            <a:lvl1pPr indent="127000"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ts val="600"/>
              </a:spcAft>
              <a:buClrTx/>
              <a:buSzTx/>
              <a:buFontTx/>
              <a:buNone/>
              <a:tabLst/>
            </a:pPr>
            <a:r>
              <a:rPr kumimoji="0" lang="ja-JP" altLang="ja-JP" sz="2000" b="1" i="0" u="none" strike="noStrike" cap="none" normalizeH="0" baseline="0" dirty="0">
                <a:ln>
                  <a:noFill/>
                </a:ln>
                <a:solidFill>
                  <a:srgbClr val="0D0D0D"/>
                </a:solidFill>
                <a:effectLst/>
                <a:latin typeface="Meiryo UI" panose="020B0604030504040204" pitchFamily="50" charset="-128"/>
                <a:ea typeface="Meiryo UI" panose="020B0604030504040204" pitchFamily="50" charset="-128"/>
                <a:cs typeface="Times New Roman" panose="02020603050405020304" pitchFamily="18" charset="0"/>
              </a:rPr>
              <a:t> </a:t>
            </a:r>
            <a:r>
              <a:rPr kumimoji="0" lang="en-US" altLang="ja-JP" sz="2000" b="1" i="0" u="none" strike="noStrike" cap="none" normalizeH="0" baseline="0" dirty="0">
                <a:ln>
                  <a:noFill/>
                </a:ln>
                <a:solidFill>
                  <a:srgbClr val="0D0D0D"/>
                </a:solidFill>
                <a:effectLst/>
                <a:latin typeface="Meiryo UI" panose="020B0604030504040204" pitchFamily="50" charset="-128"/>
                <a:ea typeface="Meiryo UI" panose="020B0604030504040204" pitchFamily="50" charset="-128"/>
                <a:cs typeface="Times New Roman" panose="02020603050405020304" pitchFamily="18" charset="0"/>
              </a:rPr>
              <a:t>(</a:t>
            </a:r>
            <a:r>
              <a:rPr kumimoji="0" lang="en-US" altLang="ja-JP" sz="2000" b="1" dirty="0">
                <a:solidFill>
                  <a:srgbClr val="0D0D0D"/>
                </a:solidFill>
                <a:latin typeface="Meiryo UI" panose="020B0604030504040204" pitchFamily="50" charset="-128"/>
                <a:ea typeface="Meiryo UI" panose="020B0604030504040204" pitchFamily="50" charset="-128"/>
                <a:cs typeface="Times New Roman" panose="02020603050405020304" pitchFamily="18" charset="0"/>
              </a:rPr>
              <a:t>8</a:t>
            </a:r>
            <a:r>
              <a:rPr kumimoji="0" lang="en-US" altLang="ja-JP" sz="2000" b="1" i="0" u="none" strike="noStrike" cap="none" normalizeH="0" baseline="0" dirty="0">
                <a:ln>
                  <a:noFill/>
                </a:ln>
                <a:solidFill>
                  <a:srgbClr val="0D0D0D"/>
                </a:solidFill>
                <a:effectLst/>
                <a:latin typeface="Meiryo UI" panose="020B0604030504040204" pitchFamily="50" charset="-128"/>
                <a:ea typeface="Meiryo UI" panose="020B0604030504040204" pitchFamily="50" charset="-128"/>
                <a:cs typeface="Times New Roman" panose="02020603050405020304" pitchFamily="18" charset="0"/>
              </a:rPr>
              <a:t>)</a:t>
            </a:r>
            <a:r>
              <a:rPr kumimoji="0" lang="ja-JP" altLang="en-US" sz="2000" b="1" i="0" u="none" strike="noStrike" cap="none" normalizeH="0" baseline="0" dirty="0">
                <a:ln>
                  <a:noFill/>
                </a:ln>
                <a:solidFill>
                  <a:srgbClr val="0D0D0D"/>
                </a:solidFill>
                <a:effectLst/>
                <a:latin typeface="Meiryo UI" panose="020B0604030504040204" pitchFamily="50" charset="-128"/>
                <a:ea typeface="Meiryo UI" panose="020B0604030504040204" pitchFamily="50" charset="-128"/>
                <a:cs typeface="Times New Roman" panose="02020603050405020304" pitchFamily="18" charset="0"/>
              </a:rPr>
              <a:t>対策</a:t>
            </a:r>
            <a:r>
              <a:rPr kumimoji="0" lang="ja-JP" altLang="en-US" sz="2000" b="1" dirty="0">
                <a:solidFill>
                  <a:srgbClr val="0D0D0D"/>
                </a:solidFill>
                <a:latin typeface="Meiryo UI" panose="020B0604030504040204" pitchFamily="50" charset="-128"/>
                <a:ea typeface="Meiryo UI" panose="020B0604030504040204" pitchFamily="50" charset="-128"/>
                <a:cs typeface="Times New Roman" panose="02020603050405020304" pitchFamily="18" charset="0"/>
              </a:rPr>
              <a:t>計画書シート</a:t>
            </a:r>
            <a:r>
              <a:rPr kumimoji="0" lang="en-US" altLang="ja-JP" sz="2000" b="1" dirty="0">
                <a:solidFill>
                  <a:srgbClr val="0D0D0D"/>
                </a:solidFill>
                <a:latin typeface="Meiryo UI" panose="020B0604030504040204" pitchFamily="50" charset="-128"/>
                <a:ea typeface="Meiryo UI" panose="020B0604030504040204" pitchFamily="50" charset="-128"/>
                <a:cs typeface="Times New Roman" panose="02020603050405020304" pitchFamily="18" charset="0"/>
              </a:rPr>
              <a:t>7</a:t>
            </a:r>
            <a:r>
              <a:rPr kumimoji="0" lang="ja-JP" altLang="en-US" sz="2000" b="1" dirty="0">
                <a:solidFill>
                  <a:srgbClr val="0D0D0D"/>
                </a:solidFill>
                <a:latin typeface="Meiryo UI" panose="020B0604030504040204" pitchFamily="50" charset="-128"/>
                <a:ea typeface="Meiryo UI" panose="020B0604030504040204" pitchFamily="50" charset="-128"/>
                <a:cs typeface="Times New Roman" panose="02020603050405020304" pitchFamily="18" charset="0"/>
              </a:rPr>
              <a:t>「電気使用量」</a:t>
            </a:r>
            <a:r>
              <a:rPr kumimoji="0" lang="en-US" altLang="ja-JP" sz="2000" b="1" dirty="0">
                <a:solidFill>
                  <a:srgbClr val="0D0D0D"/>
                </a:solidFill>
                <a:latin typeface="Meiryo UI" panose="020B0604030504040204" pitchFamily="50" charset="-128"/>
                <a:ea typeface="Meiryo UI" panose="020B0604030504040204" pitchFamily="50" charset="-128"/>
                <a:cs typeface="Times New Roman" panose="02020603050405020304" pitchFamily="18" charset="0"/>
              </a:rPr>
              <a:t>No.1</a:t>
            </a:r>
            <a:endParaRPr lang="en-US" altLang="ja-JP" sz="1600" dirty="0">
              <a:latin typeface="Meiryo UI" panose="020B0604030504040204" pitchFamily="50" charset="-128"/>
              <a:ea typeface="Meiryo UI" panose="020B0604030504040204" pitchFamily="50" charset="-128"/>
            </a:endParaRPr>
          </a:p>
        </p:txBody>
      </p:sp>
      <p:sp>
        <p:nvSpPr>
          <p:cNvPr id="16" name="正方形/長方形 15"/>
          <p:cNvSpPr/>
          <p:nvPr/>
        </p:nvSpPr>
        <p:spPr>
          <a:xfrm>
            <a:off x="133784" y="760349"/>
            <a:ext cx="8636680" cy="830997"/>
          </a:xfrm>
          <a:prstGeom prst="rect">
            <a:avLst/>
          </a:prstGeom>
        </p:spPr>
        <p:txBody>
          <a:bodyPr wrap="square">
            <a:spAutoFit/>
          </a:bodyPr>
          <a:lstStyle/>
          <a:p>
            <a:r>
              <a:rPr lang="en-US" altLang="ja-JP" sz="1600" b="1" dirty="0">
                <a:latin typeface="Meiryo UI" panose="020B0604030504040204" pitchFamily="50" charset="-128"/>
                <a:ea typeface="Meiryo UI" panose="020B0604030504040204" pitchFamily="50" charset="-128"/>
              </a:rPr>
              <a:t>P.3</a:t>
            </a:r>
            <a:r>
              <a:rPr lang="ja-JP" altLang="en-US" sz="1600" b="1" dirty="0">
                <a:latin typeface="Meiryo UI" panose="020B0604030504040204" pitchFamily="50" charset="-128"/>
                <a:ea typeface="Meiryo UI" panose="020B0604030504040204" pitchFamily="50" charset="-128"/>
              </a:rPr>
              <a:t>の</a:t>
            </a:r>
            <a:r>
              <a:rPr lang="en-US" altLang="ja-JP" sz="1600" b="1" dirty="0">
                <a:latin typeface="Meiryo UI" panose="020B0604030504040204" pitchFamily="50" charset="-128"/>
                <a:ea typeface="Meiryo UI" panose="020B0604030504040204" pitchFamily="50" charset="-128"/>
              </a:rPr>
              <a:t>1-(2)</a:t>
            </a:r>
            <a:r>
              <a:rPr lang="ja-JP" altLang="en-US" sz="1600" b="1" dirty="0">
                <a:latin typeface="Meiryo UI" panose="020B0604030504040204" pitchFamily="50" charset="-128"/>
                <a:ea typeface="Meiryo UI" panose="020B0604030504040204" pitchFamily="50" charset="-128"/>
              </a:rPr>
              <a:t>に示す特定事業者の要件のうち、１</a:t>
            </a:r>
            <a:r>
              <a:rPr lang="ja-JP" altLang="en-US" sz="1600" dirty="0">
                <a:latin typeface="Meiryo UI" panose="020B0604030504040204" pitchFamily="50" charset="-128"/>
                <a:ea typeface="Meiryo UI" panose="020B0604030504040204" pitchFamily="50" charset="-128"/>
              </a:rPr>
              <a:t>及び</a:t>
            </a:r>
            <a:r>
              <a:rPr lang="ja-JP" altLang="en-US" sz="1600" b="1" dirty="0">
                <a:latin typeface="Meiryo UI" panose="020B0604030504040204" pitchFamily="50" charset="-128"/>
                <a:ea typeface="Meiryo UI" panose="020B0604030504040204" pitchFamily="50" charset="-128"/>
              </a:rPr>
              <a:t>２</a:t>
            </a:r>
            <a:r>
              <a:rPr lang="ja-JP" altLang="en-US" sz="1600" dirty="0">
                <a:latin typeface="Meiryo UI" panose="020B0604030504040204" pitchFamily="50" charset="-128"/>
                <a:ea typeface="Meiryo UI" panose="020B0604030504040204" pitchFamily="50" charset="-128"/>
              </a:rPr>
              <a:t>に該当する特定事業者のみ記入ください。</a:t>
            </a:r>
            <a:endParaRPr lang="en-US" altLang="ja-JP" sz="1600" dirty="0">
              <a:latin typeface="Meiryo UI" panose="020B0604030504040204" pitchFamily="50" charset="-128"/>
              <a:ea typeface="Meiryo UI" panose="020B0604030504040204" pitchFamily="50" charset="-128"/>
            </a:endParaRPr>
          </a:p>
          <a:p>
            <a:r>
              <a:rPr lang="ja-JP" altLang="en-US" sz="1600" dirty="0">
                <a:latin typeface="Meiryo UI" panose="020B0604030504040204" pitchFamily="50" charset="-128"/>
                <a:ea typeface="Meiryo UI" panose="020B0604030504040204" pitchFamily="50" charset="-128"/>
              </a:rPr>
              <a:t>（</a:t>
            </a:r>
            <a:r>
              <a:rPr lang="ja-JP" altLang="en-US" sz="1600" b="1" u="sng" dirty="0">
                <a:latin typeface="Meiryo UI" panose="020B0604030504040204" pitchFamily="50" charset="-128"/>
                <a:ea typeface="Meiryo UI" panose="020B0604030504040204" pitchFamily="50" charset="-128"/>
              </a:rPr>
              <a:t>要件３のみの特定事業者は記入不要です。</a:t>
            </a:r>
            <a:r>
              <a:rPr lang="ja-JP" altLang="en-US" sz="1600" dirty="0">
                <a:latin typeface="Meiryo UI" panose="020B0604030504040204" pitchFamily="50" charset="-128"/>
                <a:ea typeface="Meiryo UI" panose="020B0604030504040204" pitchFamily="50" charset="-128"/>
              </a:rPr>
              <a:t>）主な事業所ごとに電気買電量等を記入ください。</a:t>
            </a:r>
          </a:p>
          <a:p>
            <a:endParaRPr lang="ja-JP" altLang="en-US" sz="1600" dirty="0">
              <a:latin typeface="Meiryo UI" panose="020B0604030504040204" pitchFamily="50" charset="-128"/>
              <a:ea typeface="Meiryo UI" panose="020B0604030504040204" pitchFamily="50" charset="-128"/>
            </a:endParaRPr>
          </a:p>
        </p:txBody>
      </p:sp>
      <p:sp>
        <p:nvSpPr>
          <p:cNvPr id="25" name="正方形/長方形 24"/>
          <p:cNvSpPr/>
          <p:nvPr/>
        </p:nvSpPr>
        <p:spPr>
          <a:xfrm>
            <a:off x="773853" y="2160469"/>
            <a:ext cx="2592000" cy="612000"/>
          </a:xfrm>
          <a:prstGeom prst="rect">
            <a:avLst/>
          </a:prstGeom>
          <a:solidFill>
            <a:srgbClr val="FF0000">
              <a:alpha val="47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800" b="1" dirty="0">
                <a:solidFill>
                  <a:schemeClr val="tx1"/>
                </a:solidFill>
                <a:latin typeface="Meiryo UI" panose="020B0604030504040204" pitchFamily="50" charset="-128"/>
                <a:ea typeface="Meiryo UI" panose="020B0604030504040204" pitchFamily="50" charset="-128"/>
              </a:rPr>
              <a:t>①</a:t>
            </a:r>
            <a:endParaRPr kumimoji="1" lang="ja-JP" altLang="en-US" sz="1600" b="1" dirty="0">
              <a:solidFill>
                <a:schemeClr val="tx1"/>
              </a:solidFill>
              <a:latin typeface="Meiryo UI" panose="020B0604030504040204" pitchFamily="50" charset="-128"/>
              <a:ea typeface="Meiryo UI" panose="020B0604030504040204" pitchFamily="50" charset="-128"/>
            </a:endParaRPr>
          </a:p>
        </p:txBody>
      </p:sp>
      <p:sp>
        <p:nvSpPr>
          <p:cNvPr id="26" name="正方形/長方形 25"/>
          <p:cNvSpPr/>
          <p:nvPr/>
        </p:nvSpPr>
        <p:spPr>
          <a:xfrm>
            <a:off x="3365853" y="2160469"/>
            <a:ext cx="864000" cy="612000"/>
          </a:xfrm>
          <a:prstGeom prst="rect">
            <a:avLst/>
          </a:prstGeom>
          <a:solidFill>
            <a:srgbClr val="FF0000">
              <a:alpha val="47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800" b="1" dirty="0">
                <a:solidFill>
                  <a:schemeClr val="tx1"/>
                </a:solidFill>
                <a:latin typeface="Meiryo UI" panose="020B0604030504040204" pitchFamily="50" charset="-128"/>
                <a:ea typeface="Meiryo UI" panose="020B0604030504040204" pitchFamily="50" charset="-128"/>
              </a:rPr>
              <a:t>②</a:t>
            </a:r>
            <a:endParaRPr kumimoji="1" lang="ja-JP" altLang="en-US" sz="1600" b="1" dirty="0">
              <a:solidFill>
                <a:schemeClr val="tx1"/>
              </a:solidFill>
              <a:latin typeface="Meiryo UI" panose="020B0604030504040204" pitchFamily="50" charset="-128"/>
              <a:ea typeface="Meiryo UI" panose="020B0604030504040204" pitchFamily="50" charset="-128"/>
            </a:endParaRPr>
          </a:p>
        </p:txBody>
      </p:sp>
      <p:sp>
        <p:nvSpPr>
          <p:cNvPr id="27" name="正方形/長方形 26"/>
          <p:cNvSpPr/>
          <p:nvPr/>
        </p:nvSpPr>
        <p:spPr>
          <a:xfrm>
            <a:off x="4258971" y="2163095"/>
            <a:ext cx="889093" cy="609374"/>
          </a:xfrm>
          <a:prstGeom prst="rect">
            <a:avLst/>
          </a:prstGeom>
          <a:solidFill>
            <a:srgbClr val="FF0000">
              <a:alpha val="47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400" b="1" dirty="0">
                <a:solidFill>
                  <a:schemeClr val="tx1"/>
                </a:solidFill>
                <a:latin typeface="Meiryo UI" panose="020B0604030504040204" pitchFamily="50" charset="-128"/>
                <a:ea typeface="Meiryo UI" panose="020B0604030504040204" pitchFamily="50" charset="-128"/>
              </a:rPr>
              <a:t>③</a:t>
            </a:r>
            <a:endParaRPr kumimoji="1" lang="ja-JP" altLang="en-US" sz="1400" b="1" dirty="0">
              <a:solidFill>
                <a:schemeClr val="tx1"/>
              </a:solidFill>
              <a:latin typeface="Meiryo UI" panose="020B0604030504040204" pitchFamily="50" charset="-128"/>
              <a:ea typeface="Meiryo UI" panose="020B0604030504040204" pitchFamily="50" charset="-128"/>
            </a:endParaRPr>
          </a:p>
        </p:txBody>
      </p:sp>
      <p:graphicFrame>
        <p:nvGraphicFramePr>
          <p:cNvPr id="14" name="表 13"/>
          <p:cNvGraphicFramePr>
            <a:graphicFrameLocks noGrp="1"/>
          </p:cNvGraphicFramePr>
          <p:nvPr>
            <p:extLst>
              <p:ext uri="{D42A27DB-BD31-4B8C-83A1-F6EECF244321}">
                <p14:modId xmlns:p14="http://schemas.microsoft.com/office/powerpoint/2010/main" val="326863822"/>
              </p:ext>
            </p:extLst>
          </p:nvPr>
        </p:nvGraphicFramePr>
        <p:xfrm>
          <a:off x="251520" y="3468960"/>
          <a:ext cx="8640960" cy="3200400"/>
        </p:xfrm>
        <a:graphic>
          <a:graphicData uri="http://schemas.openxmlformats.org/drawingml/2006/table">
            <a:tbl>
              <a:tblPr firstRow="1" bandRow="1">
                <a:tableStyleId>{5940675A-B579-460E-94D1-54222C63F5DA}</a:tableStyleId>
              </a:tblPr>
              <a:tblGrid>
                <a:gridCol w="8640960">
                  <a:extLst>
                    <a:ext uri="{9D8B030D-6E8A-4147-A177-3AD203B41FA5}">
                      <a16:colId xmlns:a16="http://schemas.microsoft.com/office/drawing/2014/main" val="1340005264"/>
                    </a:ext>
                  </a:extLst>
                </a:gridCol>
              </a:tblGrid>
              <a:tr h="797068">
                <a:tc>
                  <a:txBody>
                    <a:bodyPr/>
                    <a:lstStyle/>
                    <a:p>
                      <a:r>
                        <a:rPr kumimoji="1" lang="ja-JP" altLang="en-US" sz="1600" b="1" u="sng" dirty="0">
                          <a:latin typeface="Meiryo UI" panose="020B0604030504040204" pitchFamily="50" charset="-128"/>
                          <a:ea typeface="Meiryo UI" panose="020B0604030504040204" pitchFamily="50" charset="-128"/>
                        </a:rPr>
                        <a:t>①電気事業者</a:t>
                      </a:r>
                    </a:p>
                    <a:p>
                      <a:r>
                        <a:rPr kumimoji="1" lang="ja-JP" altLang="en-US" sz="1600" b="0" u="none" dirty="0">
                          <a:latin typeface="Meiryo UI" panose="020B0604030504040204" pitchFamily="50" charset="-128"/>
                          <a:ea typeface="Meiryo UI" panose="020B0604030504040204" pitchFamily="50" charset="-128"/>
                        </a:rPr>
                        <a:t>基準年度に契約していた電気事業者をプルダウンで選択ください。なお、</a:t>
                      </a:r>
                      <a:r>
                        <a:rPr kumimoji="1" lang="en-US" altLang="ja-JP" sz="1600" b="0" u="none" dirty="0">
                          <a:latin typeface="Meiryo UI" panose="020B0604030504040204" pitchFamily="50" charset="-128"/>
                          <a:ea typeface="Meiryo UI" panose="020B0604030504040204" pitchFamily="50" charset="-128"/>
                        </a:rPr>
                        <a:t>4</a:t>
                      </a:r>
                      <a:r>
                        <a:rPr kumimoji="1" lang="ja-JP" altLang="en-US" sz="1600" b="0" u="none" dirty="0">
                          <a:latin typeface="Meiryo UI" panose="020B0604030504040204" pitchFamily="50" charset="-128"/>
                          <a:ea typeface="Meiryo UI" panose="020B0604030504040204" pitchFamily="50" charset="-128"/>
                        </a:rPr>
                        <a:t>者以上の電気事業者と契約していた場合は、脱炭素・エネルギー政策課気候変動緩和・適応策推進グループまでご連絡ください。</a:t>
                      </a:r>
                      <a:endParaRPr kumimoji="1" lang="en-US" altLang="ja-JP" sz="1600" b="0" u="none" dirty="0">
                        <a:latin typeface="Meiryo UI" panose="020B0604030504040204" pitchFamily="50" charset="-128"/>
                        <a:ea typeface="Meiryo UI" panose="020B0604030504040204" pitchFamily="50" charset="-128"/>
                      </a:endParaRPr>
                    </a:p>
                  </a:txBody>
                  <a:tcPr anchor="ctr"/>
                </a:tc>
                <a:extLst>
                  <a:ext uri="{0D108BD9-81ED-4DB2-BD59-A6C34878D82A}">
                    <a16:rowId xmlns:a16="http://schemas.microsoft.com/office/drawing/2014/main" val="183885262"/>
                  </a:ext>
                </a:extLst>
              </a:tr>
              <a:tr h="1265271">
                <a:tc>
                  <a:txBody>
                    <a:bodyPr/>
                    <a:lstStyle/>
                    <a:p>
                      <a:r>
                        <a:rPr kumimoji="1" lang="ja-JP" altLang="en-US" sz="1600" b="1" u="sng" dirty="0">
                          <a:latin typeface="Meiryo UI" panose="020B0604030504040204" pitchFamily="50" charset="-128"/>
                          <a:ea typeface="Meiryo UI" panose="020B0604030504040204" pitchFamily="50" charset="-128"/>
                        </a:rPr>
                        <a:t>②</a:t>
                      </a:r>
                      <a:r>
                        <a:rPr kumimoji="1" lang="en-US" altLang="ja-JP" sz="1600" b="1" u="sng" dirty="0">
                          <a:latin typeface="Meiryo UI" panose="020B0604030504040204" pitchFamily="50" charset="-128"/>
                          <a:ea typeface="Meiryo UI" panose="020B0604030504040204" pitchFamily="50" charset="-128"/>
                        </a:rPr>
                        <a:t>CO</a:t>
                      </a:r>
                      <a:r>
                        <a:rPr kumimoji="1" lang="ja-JP" altLang="en-US" sz="1600" b="1" u="sng" dirty="0">
                          <a:latin typeface="Meiryo UI" panose="020B0604030504040204" pitchFamily="50" charset="-128"/>
                          <a:ea typeface="Meiryo UI" panose="020B0604030504040204" pitchFamily="50" charset="-128"/>
                        </a:rPr>
                        <a:t>₂排出係数</a:t>
                      </a:r>
                      <a:endParaRPr kumimoji="1" lang="en-US" altLang="ja-JP" sz="1600" b="1" u="sng" dirty="0">
                        <a:latin typeface="Meiryo UI" panose="020B0604030504040204" pitchFamily="50" charset="-128"/>
                        <a:ea typeface="Meiryo UI" panose="020B0604030504040204" pitchFamily="50" charset="-128"/>
                      </a:endParaRPr>
                    </a:p>
                    <a:p>
                      <a:r>
                        <a:rPr kumimoji="1" lang="ja-JP" altLang="en-US" sz="1600" b="0" u="none" dirty="0">
                          <a:latin typeface="Meiryo UI" panose="020B0604030504040204" pitchFamily="50" charset="-128"/>
                          <a:ea typeface="Meiryo UI" panose="020B0604030504040204" pitchFamily="50" charset="-128"/>
                        </a:rPr>
                        <a:t>基準年度に契約していた電気メニューの調整後排出係数を</a:t>
                      </a:r>
                      <a:r>
                        <a:rPr kumimoji="1" lang="ja-JP" altLang="en-US" sz="1600" b="0" u="none" dirty="0">
                          <a:solidFill>
                            <a:srgbClr val="FF0000"/>
                          </a:solidFill>
                          <a:latin typeface="Meiryo UI" panose="020B0604030504040204" pitchFamily="50" charset="-128"/>
                          <a:ea typeface="Meiryo UI" panose="020B0604030504040204" pitchFamily="50" charset="-128"/>
                        </a:rPr>
                        <a:t>小数点第</a:t>
                      </a:r>
                      <a:r>
                        <a:rPr kumimoji="1" lang="en-US" altLang="ja-JP" sz="1600" b="0" u="none" dirty="0">
                          <a:solidFill>
                            <a:srgbClr val="FF0000"/>
                          </a:solidFill>
                          <a:latin typeface="Meiryo UI" panose="020B0604030504040204" pitchFamily="50" charset="-128"/>
                          <a:ea typeface="Meiryo UI" panose="020B0604030504040204" pitchFamily="50" charset="-128"/>
                        </a:rPr>
                        <a:t>3</a:t>
                      </a:r>
                      <a:r>
                        <a:rPr kumimoji="1" lang="ja-JP" altLang="en-US" sz="1600" b="0" u="none" dirty="0">
                          <a:solidFill>
                            <a:srgbClr val="FF0000"/>
                          </a:solidFill>
                          <a:latin typeface="Meiryo UI" panose="020B0604030504040204" pitchFamily="50" charset="-128"/>
                          <a:ea typeface="Meiryo UI" panose="020B0604030504040204" pitchFamily="50" charset="-128"/>
                        </a:rPr>
                        <a:t>位</a:t>
                      </a:r>
                      <a:r>
                        <a:rPr kumimoji="1" lang="ja-JP" altLang="en-US" sz="1600" b="0" u="none" dirty="0">
                          <a:latin typeface="Meiryo UI" panose="020B0604030504040204" pitchFamily="50" charset="-128"/>
                          <a:ea typeface="Meiryo UI" panose="020B0604030504040204" pitchFamily="50" charset="-128"/>
                        </a:rPr>
                        <a:t>で記入ください。調整後排出係数は、（</a:t>
                      </a:r>
                      <a:r>
                        <a:rPr kumimoji="1" lang="en-US" altLang="ja-JP" sz="1600" b="0" u="none" dirty="0">
                          <a:latin typeface="Meiryo UI" panose="020B0604030504040204" pitchFamily="50" charset="-128"/>
                          <a:ea typeface="Meiryo UI" panose="020B0604030504040204" pitchFamily="50" charset="-128"/>
                          <a:hlinkClick r:id="rId4"/>
                        </a:rPr>
                        <a:t>https://ghg-santeikohyo.env.go.jp/calc</a:t>
                      </a:r>
                      <a:r>
                        <a:rPr kumimoji="1" lang="en-US" altLang="ja-JP" sz="1600" b="0" u="none" dirty="0">
                          <a:latin typeface="Meiryo UI" panose="020B0604030504040204" pitchFamily="50" charset="-128"/>
                          <a:ea typeface="Meiryo UI" panose="020B0604030504040204" pitchFamily="50" charset="-128"/>
                        </a:rPr>
                        <a:t> )</a:t>
                      </a:r>
                      <a:r>
                        <a:rPr kumimoji="1" lang="ja-JP" altLang="en-US" sz="1600" b="0" u="none" dirty="0">
                          <a:latin typeface="Meiryo UI" panose="020B0604030504040204" pitchFamily="50" charset="-128"/>
                          <a:ea typeface="Meiryo UI" panose="020B0604030504040204" pitchFamily="50" charset="-128"/>
                        </a:rPr>
                        <a:t>をご覧ください。（詳細は</a:t>
                      </a:r>
                      <a:r>
                        <a:rPr kumimoji="1" lang="en-US" altLang="ja-JP" sz="1600" b="0" u="none" dirty="0">
                          <a:latin typeface="Meiryo UI" panose="020B0604030504040204" pitchFamily="50" charset="-128"/>
                          <a:ea typeface="Meiryo UI" panose="020B0604030504040204" pitchFamily="50" charset="-128"/>
                        </a:rPr>
                        <a:t>P.45</a:t>
                      </a:r>
                      <a:r>
                        <a:rPr kumimoji="1" lang="ja-JP" altLang="en-US" sz="1600" b="0" u="none" dirty="0">
                          <a:latin typeface="Meiryo UI" panose="020B0604030504040204" pitchFamily="50" charset="-128"/>
                          <a:ea typeface="Meiryo UI" panose="020B0604030504040204" pitchFamily="50" charset="-128"/>
                        </a:rPr>
                        <a:t>の</a:t>
                      </a:r>
                      <a:r>
                        <a:rPr kumimoji="1" lang="en-US" altLang="ja-JP" sz="1600" b="0" u="none" dirty="0">
                          <a:latin typeface="Meiryo UI" panose="020B0604030504040204" pitchFamily="50" charset="-128"/>
                          <a:ea typeface="Meiryo UI" panose="020B0604030504040204" pitchFamily="50" charset="-128"/>
                        </a:rPr>
                        <a:t>5-(</a:t>
                      </a:r>
                      <a:r>
                        <a:rPr kumimoji="1" lang="ja-JP" altLang="en-US" sz="1600" b="0" u="none" dirty="0">
                          <a:latin typeface="Meiryo UI" panose="020B0604030504040204" pitchFamily="50" charset="-128"/>
                          <a:ea typeface="Meiryo UI" panose="020B0604030504040204" pitchFamily="50" charset="-128"/>
                        </a:rPr>
                        <a:t>参考</a:t>
                      </a:r>
                      <a:r>
                        <a:rPr kumimoji="1" lang="en-US" altLang="ja-JP" sz="1600" b="0" u="none" dirty="0">
                          <a:latin typeface="Meiryo UI" panose="020B0604030504040204" pitchFamily="50" charset="-128"/>
                          <a:ea typeface="Meiryo UI" panose="020B0604030504040204" pitchFamily="50" charset="-128"/>
                        </a:rPr>
                        <a:t>)</a:t>
                      </a:r>
                      <a:r>
                        <a:rPr kumimoji="1" lang="ja-JP" altLang="en-US" sz="1600" b="0" u="none" dirty="0">
                          <a:latin typeface="Meiryo UI" panose="020B0604030504040204" pitchFamily="50" charset="-128"/>
                          <a:ea typeface="Meiryo UI" panose="020B0604030504040204" pitchFamily="50" charset="-128"/>
                        </a:rPr>
                        <a:t>をご確認ください）。</a:t>
                      </a:r>
                      <a:endParaRPr kumimoji="1" lang="en-US" altLang="ja-JP" sz="1600" b="0" u="none" dirty="0">
                        <a:latin typeface="Meiryo UI" panose="020B0604030504040204" pitchFamily="50" charset="-128"/>
                        <a:ea typeface="Meiryo UI" panose="020B0604030504040204" pitchFamily="50" charset="-128"/>
                      </a:endParaRPr>
                    </a:p>
                    <a:p>
                      <a:r>
                        <a:rPr kumimoji="1" lang="ja-JP" altLang="en-US" sz="1600" b="0" u="none" dirty="0">
                          <a:latin typeface="Meiryo UI" panose="020B0604030504040204" pitchFamily="50" charset="-128"/>
                          <a:ea typeface="Meiryo UI" panose="020B0604030504040204" pitchFamily="50" charset="-128"/>
                        </a:rPr>
                        <a:t>これにより算定できない場合は、実測や契約内容等に基づき適切と認められる排出係数をご記入ください。</a:t>
                      </a:r>
                      <a:endParaRPr kumimoji="1" lang="en-US" altLang="ja-JP" sz="1600" b="0" u="none" dirty="0">
                        <a:latin typeface="Meiryo UI" panose="020B0604030504040204" pitchFamily="50" charset="-128"/>
                        <a:ea typeface="Meiryo UI" panose="020B0604030504040204" pitchFamily="50" charset="-128"/>
                      </a:endParaRPr>
                    </a:p>
                    <a:p>
                      <a:r>
                        <a:rPr kumimoji="1" lang="ja-JP" altLang="en-US" sz="1600" b="0" u="none" dirty="0">
                          <a:latin typeface="Meiryo UI" panose="020B0604030504040204" pitchFamily="50" charset="-128"/>
                          <a:ea typeface="Meiryo UI" panose="020B0604030504040204" pitchFamily="50" charset="-128"/>
                        </a:rPr>
                        <a:t>また、個別で契約している電気メニューの中で</a:t>
                      </a:r>
                      <a:r>
                        <a:rPr kumimoji="1" lang="en-US" altLang="ja-JP" sz="1600" b="0" u="none" dirty="0">
                          <a:latin typeface="Meiryo UI" panose="020B0604030504040204" pitchFamily="50" charset="-128"/>
                          <a:ea typeface="Meiryo UI" panose="020B0604030504040204" pitchFamily="50" charset="-128"/>
                        </a:rPr>
                        <a:t>CO2</a:t>
                      </a:r>
                      <a:r>
                        <a:rPr kumimoji="1" lang="ja-JP" altLang="en-US" sz="1600" b="0" u="none" dirty="0">
                          <a:latin typeface="Meiryo UI" panose="020B0604030504040204" pitchFamily="50" charset="-128"/>
                          <a:ea typeface="Meiryo UI" panose="020B0604030504040204" pitchFamily="50" charset="-128"/>
                        </a:rPr>
                        <a:t>フリー割合を契約で決めているような場合は、</a:t>
                      </a:r>
                      <a:r>
                        <a:rPr kumimoji="1" lang="en-US" altLang="ja-JP" sz="1600" b="0" u="none" dirty="0">
                          <a:latin typeface="Meiryo UI" panose="020B0604030504040204" pitchFamily="50" charset="-128"/>
                          <a:ea typeface="Meiryo UI" panose="020B0604030504040204" pitchFamily="50" charset="-128"/>
                        </a:rPr>
                        <a:t>P.47</a:t>
                      </a:r>
                      <a:r>
                        <a:rPr kumimoji="1" lang="ja-JP" altLang="en-US" sz="1600" b="0" u="none" dirty="0">
                          <a:latin typeface="Meiryo UI" panose="020B0604030504040204" pitchFamily="50" charset="-128"/>
                          <a:ea typeface="Meiryo UI" panose="020B0604030504040204" pitchFamily="50" charset="-128"/>
                        </a:rPr>
                        <a:t>の</a:t>
                      </a:r>
                      <a:r>
                        <a:rPr kumimoji="1" lang="en-US" altLang="ja-JP" sz="1600" b="0" u="none" dirty="0">
                          <a:latin typeface="Meiryo UI" panose="020B0604030504040204" pitchFamily="50" charset="-128"/>
                          <a:ea typeface="Meiryo UI" panose="020B0604030504040204" pitchFamily="50" charset="-128"/>
                        </a:rPr>
                        <a:t>5-(8)No.3</a:t>
                      </a:r>
                      <a:r>
                        <a:rPr kumimoji="1" lang="ja-JP" altLang="en-US" sz="1600" b="0" u="none" dirty="0">
                          <a:latin typeface="Meiryo UI" panose="020B0604030504040204" pitchFamily="50" charset="-128"/>
                          <a:ea typeface="Meiryo UI" panose="020B0604030504040204" pitchFamily="50" charset="-128"/>
                        </a:rPr>
                        <a:t>をご参照ください。</a:t>
                      </a:r>
                    </a:p>
                  </a:txBody>
                  <a:tcPr anchor="ctr"/>
                </a:tc>
                <a:extLst>
                  <a:ext uri="{0D108BD9-81ED-4DB2-BD59-A6C34878D82A}">
                    <a16:rowId xmlns:a16="http://schemas.microsoft.com/office/drawing/2014/main" val="2042919226"/>
                  </a:ext>
                </a:extLst>
              </a:tr>
              <a:tr h="530695">
                <a:tc>
                  <a:txBody>
                    <a:bodyPr/>
                    <a:lstStyle/>
                    <a:p>
                      <a:r>
                        <a:rPr kumimoji="1" lang="ja-JP" altLang="en-US" sz="1600" b="1" u="sng" dirty="0">
                          <a:latin typeface="Meiryo UI" panose="020B0604030504040204" pitchFamily="50" charset="-128"/>
                          <a:ea typeface="Meiryo UI" panose="020B0604030504040204" pitchFamily="50" charset="-128"/>
                        </a:rPr>
                        <a:t>③買電量</a:t>
                      </a:r>
                      <a:endParaRPr kumimoji="1" lang="en-US" altLang="ja-JP" sz="1600" b="1" u="sng" dirty="0">
                        <a:latin typeface="Meiryo UI" panose="020B0604030504040204" pitchFamily="50" charset="-128"/>
                        <a:ea typeface="Meiryo UI" panose="020B0604030504040204" pitchFamily="50" charset="-128"/>
                      </a:endParaRPr>
                    </a:p>
                    <a:p>
                      <a:r>
                        <a:rPr kumimoji="1" lang="ja-JP" altLang="en-US" sz="1600" b="0" u="none" dirty="0">
                          <a:latin typeface="Meiryo UI" panose="020B0604030504040204" pitchFamily="50" charset="-128"/>
                          <a:ea typeface="Meiryo UI" panose="020B0604030504040204" pitchFamily="50" charset="-128"/>
                        </a:rPr>
                        <a:t>電気事業者から購入した買電量を</a:t>
                      </a:r>
                      <a:r>
                        <a:rPr lang="ja-JP" altLang="en-US" sz="1600" dirty="0">
                          <a:solidFill>
                            <a:srgbClr val="FF0000"/>
                          </a:solidFill>
                          <a:latin typeface="Meiryo UI" panose="020B0604030504040204" pitchFamily="50" charset="-128"/>
                          <a:ea typeface="Meiryo UI" panose="020B0604030504040204" pitchFamily="50" charset="-128"/>
                        </a:rPr>
                        <a:t>小数点第</a:t>
                      </a:r>
                      <a:r>
                        <a:rPr lang="en-US" altLang="ja-JP" sz="1600" dirty="0">
                          <a:solidFill>
                            <a:srgbClr val="FF0000"/>
                          </a:solidFill>
                          <a:latin typeface="Meiryo UI" panose="020B0604030504040204" pitchFamily="50" charset="-128"/>
                          <a:ea typeface="Meiryo UI" panose="020B0604030504040204" pitchFamily="50" charset="-128"/>
                        </a:rPr>
                        <a:t>3</a:t>
                      </a:r>
                      <a:r>
                        <a:rPr lang="ja-JP" altLang="en-US" sz="1600" dirty="0">
                          <a:solidFill>
                            <a:srgbClr val="FF0000"/>
                          </a:solidFill>
                          <a:latin typeface="Meiryo UI" panose="020B0604030504040204" pitchFamily="50" charset="-128"/>
                          <a:ea typeface="Meiryo UI" panose="020B0604030504040204" pitchFamily="50" charset="-128"/>
                        </a:rPr>
                        <a:t>位を四捨五入して、小数点第</a:t>
                      </a:r>
                      <a:r>
                        <a:rPr lang="en-US" altLang="ja-JP" sz="1600" dirty="0">
                          <a:solidFill>
                            <a:srgbClr val="FF0000"/>
                          </a:solidFill>
                          <a:latin typeface="Meiryo UI" panose="020B0604030504040204" pitchFamily="50" charset="-128"/>
                          <a:ea typeface="Meiryo UI" panose="020B0604030504040204" pitchFamily="50" charset="-128"/>
                        </a:rPr>
                        <a:t>2</a:t>
                      </a:r>
                      <a:r>
                        <a:rPr lang="ja-JP" altLang="en-US" sz="1600" dirty="0">
                          <a:solidFill>
                            <a:srgbClr val="FF0000"/>
                          </a:solidFill>
                          <a:latin typeface="Meiryo UI" panose="020B0604030504040204" pitchFamily="50" charset="-128"/>
                          <a:ea typeface="Meiryo UI" panose="020B0604030504040204" pitchFamily="50" charset="-128"/>
                        </a:rPr>
                        <a:t>位まで</a:t>
                      </a:r>
                      <a:r>
                        <a:rPr lang="ja-JP" altLang="en-US" sz="1600" dirty="0">
                          <a:solidFill>
                            <a:schemeClr val="tx1"/>
                          </a:solidFill>
                          <a:latin typeface="Meiryo UI" panose="020B0604030504040204" pitchFamily="50" charset="-128"/>
                          <a:ea typeface="Meiryo UI" panose="020B0604030504040204" pitchFamily="50" charset="-128"/>
                        </a:rPr>
                        <a:t>記入ください</a:t>
                      </a:r>
                      <a:r>
                        <a:rPr kumimoji="1" lang="ja-JP" altLang="en-US" sz="1600" b="0" u="none" dirty="0">
                          <a:latin typeface="Meiryo UI" panose="020B0604030504040204" pitchFamily="50" charset="-128"/>
                          <a:ea typeface="Meiryo UI" panose="020B0604030504040204" pitchFamily="50" charset="-128"/>
                        </a:rPr>
                        <a:t>。</a:t>
                      </a:r>
                      <a:endParaRPr kumimoji="1" lang="en-US" altLang="ja-JP" sz="1600" b="0" u="none" dirty="0">
                        <a:latin typeface="Meiryo UI" panose="020B0604030504040204" pitchFamily="50" charset="-128"/>
                        <a:ea typeface="Meiryo UI" panose="020B0604030504040204" pitchFamily="50" charset="-128"/>
                      </a:endParaRPr>
                    </a:p>
                  </a:txBody>
                  <a:tcPr anchor="ctr"/>
                </a:tc>
                <a:extLst>
                  <a:ext uri="{0D108BD9-81ED-4DB2-BD59-A6C34878D82A}">
                    <a16:rowId xmlns:a16="http://schemas.microsoft.com/office/drawing/2014/main" val="1271017701"/>
                  </a:ext>
                </a:extLst>
              </a:tr>
            </a:tbl>
          </a:graphicData>
        </a:graphic>
      </p:graphicFrame>
      <p:sp>
        <p:nvSpPr>
          <p:cNvPr id="7" name="正方形/長方形 6">
            <a:extLst>
              <a:ext uri="{FF2B5EF4-FFF2-40B4-BE49-F238E27FC236}">
                <a16:creationId xmlns:a16="http://schemas.microsoft.com/office/drawing/2014/main" id="{C9B5E459-778A-3774-83E8-54350368E516}"/>
              </a:ext>
            </a:extLst>
          </p:cNvPr>
          <p:cNvSpPr/>
          <p:nvPr/>
        </p:nvSpPr>
        <p:spPr>
          <a:xfrm>
            <a:off x="133784" y="1297252"/>
            <a:ext cx="8636680" cy="338554"/>
          </a:xfrm>
          <a:prstGeom prst="rect">
            <a:avLst/>
          </a:prstGeom>
        </p:spPr>
        <p:txBody>
          <a:bodyPr wrap="square">
            <a:spAutoFit/>
          </a:bodyPr>
          <a:lstStyle/>
          <a:p>
            <a:r>
              <a:rPr lang="en-US" altLang="ja-JP" sz="1600" dirty="0">
                <a:latin typeface="Meiryo UI" panose="020B0604030504040204" pitchFamily="50" charset="-128"/>
                <a:ea typeface="Meiryo UI" panose="020B0604030504040204" pitchFamily="50" charset="-128"/>
              </a:rPr>
              <a:t>8</a:t>
            </a:r>
            <a:r>
              <a:rPr lang="ja-JP" altLang="en-US" sz="1600" dirty="0">
                <a:latin typeface="Meiryo UI" panose="020B0604030504040204" pitchFamily="50" charset="-128"/>
                <a:ea typeface="Meiryo UI" panose="020B0604030504040204" pitchFamily="50" charset="-128"/>
              </a:rPr>
              <a:t>　基準年度の主な事業所における電力量（電気事業者等からの供給分）</a:t>
            </a:r>
          </a:p>
        </p:txBody>
      </p:sp>
    </p:spTree>
    <p:extLst>
      <p:ext uri="{BB962C8B-B14F-4D97-AF65-F5344CB8AC3E}">
        <p14:creationId xmlns:p14="http://schemas.microsoft.com/office/powerpoint/2010/main" val="406636272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スライド番号プレースホルダー 5"/>
          <p:cNvSpPr>
            <a:spLocks noGrp="1"/>
          </p:cNvSpPr>
          <p:nvPr>
            <p:ph type="sldNum" sz="quarter" idx="12"/>
          </p:nvPr>
        </p:nvSpPr>
        <p:spPr/>
        <p:txBody>
          <a:bodyPr/>
          <a:lstStyle/>
          <a:p>
            <a:fld id="{55A7BED7-9510-4C4B-91BA-7696EE92F05C}" type="slidenum">
              <a:rPr kumimoji="1" lang="ja-JP" altLang="en-US" smtClean="0"/>
              <a:t>45</a:t>
            </a:fld>
            <a:endParaRPr kumimoji="1" lang="ja-JP" altLang="en-US" dirty="0"/>
          </a:p>
        </p:txBody>
      </p:sp>
      <p:sp>
        <p:nvSpPr>
          <p:cNvPr id="8" name="テキスト ボックス 7">
            <a:extLst>
              <a:ext uri="{FF2B5EF4-FFF2-40B4-BE49-F238E27FC236}">
                <a16:creationId xmlns:a16="http://schemas.microsoft.com/office/drawing/2014/main" id="{575F40C1-5A85-EECC-6477-57B188ABEBEE}"/>
              </a:ext>
            </a:extLst>
          </p:cNvPr>
          <p:cNvSpPr txBox="1"/>
          <p:nvPr/>
        </p:nvSpPr>
        <p:spPr>
          <a:xfrm>
            <a:off x="0" y="0"/>
            <a:ext cx="8604448" cy="344128"/>
          </a:xfrm>
          <a:prstGeom prst="rect">
            <a:avLst/>
          </a:prstGeom>
          <a:noFill/>
        </p:spPr>
        <p:txBody>
          <a:bodyPr wrap="square" tIns="36000" bIns="0" rtlCol="0">
            <a:spAutoFit/>
          </a:bodyPr>
          <a:lstStyle/>
          <a:p>
            <a:pPr>
              <a:lnSpc>
                <a:spcPts val="2400"/>
              </a:lnSpc>
            </a:pPr>
            <a:r>
              <a:rPr lang="ja-JP" altLang="en-US" sz="20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５　対策計画書の作成要領</a:t>
            </a:r>
          </a:p>
        </p:txBody>
      </p:sp>
      <p:sp>
        <p:nvSpPr>
          <p:cNvPr id="10" name="Rectangle 2"/>
          <p:cNvSpPr>
            <a:spLocks noChangeArrowheads="1"/>
          </p:cNvSpPr>
          <p:nvPr/>
        </p:nvSpPr>
        <p:spPr bwMode="auto">
          <a:xfrm>
            <a:off x="-12940" y="404664"/>
            <a:ext cx="9051756"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spAutoFit/>
          </a:bodyPr>
          <a:lstStyle>
            <a:lvl1pPr indent="127000"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ts val="600"/>
              </a:spcAft>
              <a:buClrTx/>
              <a:buSzTx/>
              <a:buFontTx/>
              <a:buNone/>
              <a:tabLst/>
            </a:pPr>
            <a:r>
              <a:rPr kumimoji="0" lang="ja-JP" altLang="ja-JP" sz="2000" b="1" i="0" u="none" strike="noStrike" cap="none" normalizeH="0" baseline="0" dirty="0">
                <a:ln>
                  <a:noFill/>
                </a:ln>
                <a:effectLst/>
                <a:latin typeface="Meiryo UI" panose="020B0604030504040204" pitchFamily="50" charset="-128"/>
                <a:ea typeface="Meiryo UI" panose="020B0604030504040204" pitchFamily="50" charset="-128"/>
                <a:cs typeface="Times New Roman" panose="02020603050405020304" pitchFamily="18" charset="0"/>
              </a:rPr>
              <a:t> </a:t>
            </a:r>
            <a:r>
              <a:rPr kumimoji="0" lang="ja-JP" altLang="en-US" sz="2000" b="1" dirty="0">
                <a:latin typeface="Meiryo UI" panose="020B0604030504040204" pitchFamily="50" charset="-128"/>
                <a:ea typeface="Meiryo UI" panose="020B0604030504040204" pitchFamily="50" charset="-128"/>
                <a:cs typeface="Times New Roman" panose="02020603050405020304" pitchFamily="18" charset="0"/>
              </a:rPr>
              <a:t>（参考）調整後排出係数について</a:t>
            </a:r>
            <a:endParaRPr lang="en-US" altLang="ja-JP" sz="1600" dirty="0">
              <a:latin typeface="Meiryo UI" panose="020B0604030504040204" pitchFamily="50" charset="-128"/>
              <a:ea typeface="Meiryo UI" panose="020B0604030504040204" pitchFamily="50" charset="-128"/>
            </a:endParaRPr>
          </a:p>
        </p:txBody>
      </p:sp>
      <p:sp>
        <p:nvSpPr>
          <p:cNvPr id="16" name="正方形/長方形 15"/>
          <p:cNvSpPr/>
          <p:nvPr/>
        </p:nvSpPr>
        <p:spPr>
          <a:xfrm>
            <a:off x="323528" y="828001"/>
            <a:ext cx="8496944" cy="1323439"/>
          </a:xfrm>
          <a:prstGeom prst="rect">
            <a:avLst/>
          </a:prstGeom>
        </p:spPr>
        <p:txBody>
          <a:bodyPr wrap="square">
            <a:spAutoFit/>
          </a:bodyPr>
          <a:lstStyle/>
          <a:p>
            <a:r>
              <a:rPr lang="ja-JP" altLang="en-US" sz="1600" dirty="0">
                <a:latin typeface="Meiryo UI" panose="020B0604030504040204" pitchFamily="50" charset="-128"/>
                <a:ea typeface="Meiryo UI" panose="020B0604030504040204" pitchFamily="50" charset="-128"/>
              </a:rPr>
              <a:t>環境省</a:t>
            </a:r>
            <a:r>
              <a:rPr lang="en-US" altLang="ja-JP" sz="1600" dirty="0">
                <a:latin typeface="Meiryo UI" panose="020B0604030504040204" pitchFamily="50" charset="-128"/>
                <a:ea typeface="Meiryo UI" panose="020B0604030504040204" pitchFamily="50" charset="-128"/>
              </a:rPr>
              <a:t>HP</a:t>
            </a:r>
            <a:r>
              <a:rPr lang="ja-JP" altLang="en-US" sz="1600" dirty="0">
                <a:latin typeface="Meiryo UI" panose="020B0604030504040204" pitchFamily="50" charset="-128"/>
                <a:ea typeface="Meiryo UI" panose="020B0604030504040204" pitchFamily="50" charset="-128"/>
              </a:rPr>
              <a:t>に、小売電気事業者別のメニュー別排出係数が掲載されています。自社で契約している電気がどのメニューに該当するかを確認することで、調整後排出係数の把握が可能です。</a:t>
            </a:r>
            <a:endParaRPr lang="en-US" altLang="ja-JP" sz="1600" dirty="0">
              <a:latin typeface="Meiryo UI" panose="020B0604030504040204" pitchFamily="50" charset="-128"/>
              <a:ea typeface="Meiryo UI" panose="020B0604030504040204" pitchFamily="50" charset="-128"/>
            </a:endParaRPr>
          </a:p>
          <a:p>
            <a:r>
              <a:rPr lang="ja-JP" altLang="en-US" sz="1600" dirty="0">
                <a:latin typeface="Meiryo UI" panose="020B0604030504040204" pitchFamily="50" charset="-128"/>
                <a:ea typeface="Meiryo UI" panose="020B0604030504040204" pitchFamily="50" charset="-128"/>
              </a:rPr>
              <a:t>ただし、個別に調整されたオリジナルのメニューである場合もあります。その場合は電気事業者にご確認いただくか、確認が困難又はメニューが不明な場合は、（残差）と記載のあるメニューの係数を採用することで確認に代えてください。</a:t>
            </a:r>
          </a:p>
        </p:txBody>
      </p:sp>
      <p:grpSp>
        <p:nvGrpSpPr>
          <p:cNvPr id="72" name="グループ化 71">
            <a:extLst>
              <a:ext uri="{FF2B5EF4-FFF2-40B4-BE49-F238E27FC236}">
                <a16:creationId xmlns:a16="http://schemas.microsoft.com/office/drawing/2014/main" id="{AC49507F-78A9-BDD3-183D-664908DB97F0}"/>
              </a:ext>
            </a:extLst>
          </p:cNvPr>
          <p:cNvGrpSpPr/>
          <p:nvPr/>
        </p:nvGrpSpPr>
        <p:grpSpPr>
          <a:xfrm>
            <a:off x="931538" y="1928001"/>
            <a:ext cx="7162800" cy="4559300"/>
            <a:chOff x="866824" y="1916832"/>
            <a:chExt cx="7162800" cy="4559300"/>
          </a:xfrm>
        </p:grpSpPr>
        <p:sp>
          <p:nvSpPr>
            <p:cNvPr id="13" name="Rectangle 5">
              <a:extLst>
                <a:ext uri="{FF2B5EF4-FFF2-40B4-BE49-F238E27FC236}">
                  <a16:creationId xmlns:a16="http://schemas.microsoft.com/office/drawing/2014/main" id="{E0C94B07-B68B-A521-6FD3-E1FF8458E158}"/>
                </a:ext>
              </a:extLst>
            </p:cNvPr>
            <p:cNvSpPr>
              <a:spLocks noChangeArrowheads="1"/>
            </p:cNvSpPr>
            <p:nvPr/>
          </p:nvSpPr>
          <p:spPr bwMode="auto">
            <a:xfrm>
              <a:off x="903337" y="2529607"/>
              <a:ext cx="3319463" cy="425450"/>
            </a:xfrm>
            <a:prstGeom prst="rect">
              <a:avLst/>
            </a:prstGeom>
            <a:solidFill>
              <a:srgbClr val="FFE69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4" name="Rectangle 6">
              <a:extLst>
                <a:ext uri="{FF2B5EF4-FFF2-40B4-BE49-F238E27FC236}">
                  <a16:creationId xmlns:a16="http://schemas.microsoft.com/office/drawing/2014/main" id="{209D208C-F9C7-70BB-9A0E-7304CE0614C6}"/>
                </a:ext>
              </a:extLst>
            </p:cNvPr>
            <p:cNvSpPr>
              <a:spLocks noChangeArrowheads="1"/>
            </p:cNvSpPr>
            <p:nvPr/>
          </p:nvSpPr>
          <p:spPr bwMode="auto">
            <a:xfrm>
              <a:off x="866824" y="2250207"/>
              <a:ext cx="1703388" cy="234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200" b="0" i="0" u="none" strike="noStrike" cap="none" normalizeH="0" baseline="0" dirty="0">
                  <a:ln>
                    <a:noFill/>
                  </a:ln>
                  <a:solidFill>
                    <a:srgbClr val="000000"/>
                  </a:solidFill>
                  <a:effectLst/>
                  <a:latin typeface="Meiryo UI" panose="020B0604030504040204" pitchFamily="50" charset="-128"/>
                  <a:ea typeface="Meiryo UI" panose="020B0604030504040204" pitchFamily="50" charset="-128"/>
                </a:rPr>
                <a:t>■電気事業者別排出係数一覧の基準年度対応表</a:t>
              </a:r>
              <a:endParaRPr kumimoji="0" lang="ja-JP" altLang="ja-JP" sz="1800" b="0" i="0" u="none" strike="noStrike" cap="none" normalizeH="0" baseline="0" dirty="0">
                <a:ln>
                  <a:noFill/>
                </a:ln>
                <a:solidFill>
                  <a:schemeClr val="tx1"/>
                </a:solidFill>
                <a:effectLst/>
                <a:latin typeface="Arial" panose="020B0604020202020204" pitchFamily="34" charset="0"/>
              </a:endParaRPr>
            </a:p>
          </p:txBody>
        </p:sp>
        <p:sp>
          <p:nvSpPr>
            <p:cNvPr id="15" name="Rectangle 7">
              <a:extLst>
                <a:ext uri="{FF2B5EF4-FFF2-40B4-BE49-F238E27FC236}">
                  <a16:creationId xmlns:a16="http://schemas.microsoft.com/office/drawing/2014/main" id="{9B5C17EF-2C8B-7A68-F045-2BD798406F49}"/>
                </a:ext>
              </a:extLst>
            </p:cNvPr>
            <p:cNvSpPr>
              <a:spLocks noChangeArrowheads="1"/>
            </p:cNvSpPr>
            <p:nvPr/>
          </p:nvSpPr>
          <p:spPr bwMode="auto">
            <a:xfrm>
              <a:off x="1200199" y="2642320"/>
              <a:ext cx="395288" cy="234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200" b="1" i="0" u="none" strike="noStrike" cap="none" normalizeH="0" baseline="0">
                  <a:ln>
                    <a:noFill/>
                  </a:ln>
                  <a:solidFill>
                    <a:srgbClr val="000000"/>
                  </a:solidFill>
                  <a:effectLst/>
                  <a:latin typeface="Meiryo UI" panose="020B0604030504040204" pitchFamily="50" charset="-128"/>
                  <a:ea typeface="Meiryo UI" panose="020B0604030504040204" pitchFamily="50" charset="-128"/>
                </a:rPr>
                <a:t>基準年度</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17" name="Rectangle 8">
              <a:extLst>
                <a:ext uri="{FF2B5EF4-FFF2-40B4-BE49-F238E27FC236}">
                  <a16:creationId xmlns:a16="http://schemas.microsoft.com/office/drawing/2014/main" id="{06D22DFE-1776-5FDE-F9B8-316C3B14AA16}"/>
                </a:ext>
              </a:extLst>
            </p:cNvPr>
            <p:cNvSpPr>
              <a:spLocks noChangeArrowheads="1"/>
            </p:cNvSpPr>
            <p:nvPr/>
          </p:nvSpPr>
          <p:spPr bwMode="auto">
            <a:xfrm>
              <a:off x="2287637" y="2642320"/>
              <a:ext cx="1011238" cy="234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200" b="1" i="0" u="none" strike="noStrike" cap="none" normalizeH="0" baseline="0" dirty="0">
                  <a:ln>
                    <a:noFill/>
                  </a:ln>
                  <a:solidFill>
                    <a:srgbClr val="000000"/>
                  </a:solidFill>
                  <a:effectLst/>
                  <a:latin typeface="Meiryo UI" panose="020B0604030504040204" pitchFamily="50" charset="-128"/>
                  <a:ea typeface="Meiryo UI" panose="020B0604030504040204" pitchFamily="50" charset="-128"/>
                </a:rPr>
                <a:t>電気事業者別排出係数一覧</a:t>
              </a:r>
              <a:endParaRPr kumimoji="0" lang="ja-JP" altLang="ja-JP" sz="1800" b="0" i="0" u="none" strike="noStrike" cap="none" normalizeH="0" baseline="0" dirty="0">
                <a:ln>
                  <a:noFill/>
                </a:ln>
                <a:solidFill>
                  <a:schemeClr val="tx1"/>
                </a:solidFill>
                <a:effectLst/>
                <a:latin typeface="Arial" panose="020B0604020202020204" pitchFamily="34" charset="0"/>
              </a:endParaRPr>
            </a:p>
          </p:txBody>
        </p:sp>
        <p:sp>
          <p:nvSpPr>
            <p:cNvPr id="18" name="Rectangle 9">
              <a:extLst>
                <a:ext uri="{FF2B5EF4-FFF2-40B4-BE49-F238E27FC236}">
                  <a16:creationId xmlns:a16="http://schemas.microsoft.com/office/drawing/2014/main" id="{6682F52E-7C3A-3F07-88E5-7131016F71DE}"/>
                </a:ext>
              </a:extLst>
            </p:cNvPr>
            <p:cNvSpPr>
              <a:spLocks noChangeArrowheads="1"/>
            </p:cNvSpPr>
            <p:nvPr/>
          </p:nvSpPr>
          <p:spPr bwMode="auto">
            <a:xfrm>
              <a:off x="1309737" y="2966170"/>
              <a:ext cx="473075" cy="234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200" b="0" i="0" u="none" strike="noStrike" cap="none" normalizeH="0" baseline="0" dirty="0">
                  <a:ln>
                    <a:noFill/>
                  </a:ln>
                  <a:solidFill>
                    <a:srgbClr val="000000"/>
                  </a:solidFill>
                  <a:effectLst/>
                  <a:latin typeface="Meiryo UI" panose="020B0604030504040204" pitchFamily="50" charset="-128"/>
                  <a:ea typeface="Meiryo UI" panose="020B0604030504040204" pitchFamily="50" charset="-128"/>
                </a:rPr>
                <a:t>2023</a:t>
              </a:r>
              <a:endParaRPr kumimoji="0" lang="ja-JP" altLang="ja-JP" sz="1800" b="0" i="0" u="none" strike="noStrike" cap="none" normalizeH="0" baseline="0" dirty="0">
                <a:ln>
                  <a:noFill/>
                </a:ln>
                <a:solidFill>
                  <a:schemeClr val="tx1"/>
                </a:solidFill>
                <a:effectLst/>
                <a:latin typeface="Arial" panose="020B0604020202020204" pitchFamily="34" charset="0"/>
              </a:endParaRPr>
            </a:p>
          </p:txBody>
        </p:sp>
        <p:sp>
          <p:nvSpPr>
            <p:cNvPr id="19" name="Rectangle 10">
              <a:extLst>
                <a:ext uri="{FF2B5EF4-FFF2-40B4-BE49-F238E27FC236}">
                  <a16:creationId xmlns:a16="http://schemas.microsoft.com/office/drawing/2014/main" id="{89E21D9B-2EE5-9593-DF45-6D16A7D79B11}"/>
                </a:ext>
              </a:extLst>
            </p:cNvPr>
            <p:cNvSpPr>
              <a:spLocks noChangeArrowheads="1"/>
            </p:cNvSpPr>
            <p:nvPr/>
          </p:nvSpPr>
          <p:spPr bwMode="auto">
            <a:xfrm>
              <a:off x="2673399" y="2966170"/>
              <a:ext cx="638175" cy="234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200" b="0" i="0" u="none" strike="noStrike" cap="none" normalizeH="0" baseline="0">
                  <a:ln>
                    <a:noFill/>
                  </a:ln>
                  <a:solidFill>
                    <a:srgbClr val="000000"/>
                  </a:solidFill>
                  <a:effectLst/>
                  <a:latin typeface="Meiryo UI" panose="020B0604030504040204" pitchFamily="50" charset="-128"/>
                  <a:ea typeface="Meiryo UI" panose="020B0604030504040204" pitchFamily="50" charset="-128"/>
                </a:rPr>
                <a:t>令和6年提出用</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20" name="Rectangle 11">
              <a:extLst>
                <a:ext uri="{FF2B5EF4-FFF2-40B4-BE49-F238E27FC236}">
                  <a16:creationId xmlns:a16="http://schemas.microsoft.com/office/drawing/2014/main" id="{03B872D3-09C6-62BC-EB0D-05942C985D80}"/>
                </a:ext>
              </a:extLst>
            </p:cNvPr>
            <p:cNvSpPr>
              <a:spLocks noChangeArrowheads="1"/>
            </p:cNvSpPr>
            <p:nvPr/>
          </p:nvSpPr>
          <p:spPr bwMode="auto">
            <a:xfrm>
              <a:off x="1309737" y="3201120"/>
              <a:ext cx="473075" cy="234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200" b="0" i="0" u="none" strike="noStrike" cap="none" normalizeH="0" baseline="0">
                  <a:ln>
                    <a:noFill/>
                  </a:ln>
                  <a:solidFill>
                    <a:srgbClr val="000000"/>
                  </a:solidFill>
                  <a:effectLst/>
                  <a:latin typeface="Meiryo UI" panose="020B0604030504040204" pitchFamily="50" charset="-128"/>
                  <a:ea typeface="Meiryo UI" panose="020B0604030504040204" pitchFamily="50" charset="-128"/>
                </a:rPr>
                <a:t>2022</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21" name="Rectangle 12">
              <a:extLst>
                <a:ext uri="{FF2B5EF4-FFF2-40B4-BE49-F238E27FC236}">
                  <a16:creationId xmlns:a16="http://schemas.microsoft.com/office/drawing/2014/main" id="{E68BD107-2EE9-D9FF-A2FA-F9E60A2ED781}"/>
                </a:ext>
              </a:extLst>
            </p:cNvPr>
            <p:cNvSpPr>
              <a:spLocks noChangeArrowheads="1"/>
            </p:cNvSpPr>
            <p:nvPr/>
          </p:nvSpPr>
          <p:spPr bwMode="auto">
            <a:xfrm>
              <a:off x="2673399" y="3201120"/>
              <a:ext cx="638175" cy="234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200" b="0" i="0" u="none" strike="noStrike" cap="none" normalizeH="0" baseline="0">
                  <a:ln>
                    <a:noFill/>
                  </a:ln>
                  <a:solidFill>
                    <a:srgbClr val="000000"/>
                  </a:solidFill>
                  <a:effectLst/>
                  <a:latin typeface="Meiryo UI" panose="020B0604030504040204" pitchFamily="50" charset="-128"/>
                  <a:ea typeface="Meiryo UI" panose="020B0604030504040204" pitchFamily="50" charset="-128"/>
                </a:rPr>
                <a:t>令和5年提出用</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22" name="Rectangle 13">
              <a:extLst>
                <a:ext uri="{FF2B5EF4-FFF2-40B4-BE49-F238E27FC236}">
                  <a16:creationId xmlns:a16="http://schemas.microsoft.com/office/drawing/2014/main" id="{C44633AC-BD9A-A1B3-F4E1-F98233BA4E01}"/>
                </a:ext>
              </a:extLst>
            </p:cNvPr>
            <p:cNvSpPr>
              <a:spLocks noChangeArrowheads="1"/>
            </p:cNvSpPr>
            <p:nvPr/>
          </p:nvSpPr>
          <p:spPr bwMode="auto">
            <a:xfrm>
              <a:off x="1309737" y="3436070"/>
              <a:ext cx="473075" cy="234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200" b="0" i="0" u="none" strike="noStrike" cap="none" normalizeH="0" baseline="0">
                  <a:ln>
                    <a:noFill/>
                  </a:ln>
                  <a:solidFill>
                    <a:srgbClr val="000000"/>
                  </a:solidFill>
                  <a:effectLst/>
                  <a:latin typeface="Meiryo UI" panose="020B0604030504040204" pitchFamily="50" charset="-128"/>
                  <a:ea typeface="Meiryo UI" panose="020B0604030504040204" pitchFamily="50" charset="-128"/>
                </a:rPr>
                <a:t>2021</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23" name="Rectangle 14">
              <a:extLst>
                <a:ext uri="{FF2B5EF4-FFF2-40B4-BE49-F238E27FC236}">
                  <a16:creationId xmlns:a16="http://schemas.microsoft.com/office/drawing/2014/main" id="{11644544-2486-D0E7-E192-EC7564AEE601}"/>
                </a:ext>
              </a:extLst>
            </p:cNvPr>
            <p:cNvSpPr>
              <a:spLocks noChangeArrowheads="1"/>
            </p:cNvSpPr>
            <p:nvPr/>
          </p:nvSpPr>
          <p:spPr bwMode="auto">
            <a:xfrm>
              <a:off x="2673399" y="3436070"/>
              <a:ext cx="638175" cy="234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200" b="0" i="0" u="none" strike="noStrike" cap="none" normalizeH="0" baseline="0" dirty="0">
                  <a:ln>
                    <a:noFill/>
                  </a:ln>
                  <a:solidFill>
                    <a:srgbClr val="000000"/>
                  </a:solidFill>
                  <a:effectLst/>
                  <a:latin typeface="Meiryo UI" panose="020B0604030504040204" pitchFamily="50" charset="-128"/>
                  <a:ea typeface="Meiryo UI" panose="020B0604030504040204" pitchFamily="50" charset="-128"/>
                </a:rPr>
                <a:t>令和4年提出用</a:t>
              </a:r>
              <a:endParaRPr kumimoji="0" lang="ja-JP" altLang="ja-JP" sz="1800" b="0" i="0" u="none" strike="noStrike" cap="none" normalizeH="0" baseline="0" dirty="0">
                <a:ln>
                  <a:noFill/>
                </a:ln>
                <a:solidFill>
                  <a:schemeClr val="tx1"/>
                </a:solidFill>
                <a:effectLst/>
                <a:latin typeface="Arial" panose="020B0604020202020204" pitchFamily="34" charset="0"/>
              </a:endParaRPr>
            </a:p>
          </p:txBody>
        </p:sp>
        <p:sp>
          <p:nvSpPr>
            <p:cNvPr id="24" name="Rectangle 15">
              <a:extLst>
                <a:ext uri="{FF2B5EF4-FFF2-40B4-BE49-F238E27FC236}">
                  <a16:creationId xmlns:a16="http://schemas.microsoft.com/office/drawing/2014/main" id="{32102C6E-DCDB-DA92-964C-9FB898378E09}"/>
                </a:ext>
              </a:extLst>
            </p:cNvPr>
            <p:cNvSpPr>
              <a:spLocks noChangeArrowheads="1"/>
            </p:cNvSpPr>
            <p:nvPr/>
          </p:nvSpPr>
          <p:spPr bwMode="auto">
            <a:xfrm>
              <a:off x="1309737" y="3671020"/>
              <a:ext cx="473075" cy="234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200" b="0" i="0" u="none" strike="noStrike" cap="none" normalizeH="0" baseline="0">
                  <a:ln>
                    <a:noFill/>
                  </a:ln>
                  <a:solidFill>
                    <a:srgbClr val="000000"/>
                  </a:solidFill>
                  <a:effectLst/>
                  <a:latin typeface="Meiryo UI" panose="020B0604030504040204" pitchFamily="50" charset="-128"/>
                  <a:ea typeface="Meiryo UI" panose="020B0604030504040204" pitchFamily="50" charset="-128"/>
                </a:rPr>
                <a:t>2020</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25" name="Rectangle 16">
              <a:extLst>
                <a:ext uri="{FF2B5EF4-FFF2-40B4-BE49-F238E27FC236}">
                  <a16:creationId xmlns:a16="http://schemas.microsoft.com/office/drawing/2014/main" id="{F3A65D8B-BC3B-05C0-1475-44850AAB0ED9}"/>
                </a:ext>
              </a:extLst>
            </p:cNvPr>
            <p:cNvSpPr>
              <a:spLocks noChangeArrowheads="1"/>
            </p:cNvSpPr>
            <p:nvPr/>
          </p:nvSpPr>
          <p:spPr bwMode="auto">
            <a:xfrm>
              <a:off x="2673399" y="3671020"/>
              <a:ext cx="638175" cy="234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200" b="0" i="0" u="none" strike="noStrike" cap="none" normalizeH="0" baseline="0">
                  <a:ln>
                    <a:noFill/>
                  </a:ln>
                  <a:solidFill>
                    <a:srgbClr val="000000"/>
                  </a:solidFill>
                  <a:effectLst/>
                  <a:latin typeface="Meiryo UI" panose="020B0604030504040204" pitchFamily="50" charset="-128"/>
                  <a:ea typeface="Meiryo UI" panose="020B0604030504040204" pitchFamily="50" charset="-128"/>
                </a:rPr>
                <a:t>令和3年提出用</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26" name="Rectangle 17">
              <a:extLst>
                <a:ext uri="{FF2B5EF4-FFF2-40B4-BE49-F238E27FC236}">
                  <a16:creationId xmlns:a16="http://schemas.microsoft.com/office/drawing/2014/main" id="{E16881F6-5A0D-AF86-DF84-7CD46AB8FF7B}"/>
                </a:ext>
              </a:extLst>
            </p:cNvPr>
            <p:cNvSpPr>
              <a:spLocks noChangeArrowheads="1"/>
            </p:cNvSpPr>
            <p:nvPr/>
          </p:nvSpPr>
          <p:spPr bwMode="auto">
            <a:xfrm>
              <a:off x="1309737" y="3907557"/>
              <a:ext cx="473075" cy="234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200" b="0" i="0" u="none" strike="noStrike" cap="none" normalizeH="0" baseline="0">
                  <a:ln>
                    <a:noFill/>
                  </a:ln>
                  <a:solidFill>
                    <a:srgbClr val="000000"/>
                  </a:solidFill>
                  <a:effectLst/>
                  <a:latin typeface="Meiryo UI" panose="020B0604030504040204" pitchFamily="50" charset="-128"/>
                  <a:ea typeface="Meiryo UI" panose="020B0604030504040204" pitchFamily="50" charset="-128"/>
                </a:rPr>
                <a:t>2019</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27" name="Rectangle 18">
              <a:extLst>
                <a:ext uri="{FF2B5EF4-FFF2-40B4-BE49-F238E27FC236}">
                  <a16:creationId xmlns:a16="http://schemas.microsoft.com/office/drawing/2014/main" id="{C02AD895-683A-95F2-30CC-70CE64C5281A}"/>
                </a:ext>
              </a:extLst>
            </p:cNvPr>
            <p:cNvSpPr>
              <a:spLocks noChangeArrowheads="1"/>
            </p:cNvSpPr>
            <p:nvPr/>
          </p:nvSpPr>
          <p:spPr bwMode="auto">
            <a:xfrm>
              <a:off x="2673399" y="3907557"/>
              <a:ext cx="638175" cy="234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200" b="0" i="0" u="none" strike="noStrike" cap="none" normalizeH="0" baseline="0" dirty="0">
                  <a:ln>
                    <a:noFill/>
                  </a:ln>
                  <a:solidFill>
                    <a:srgbClr val="000000"/>
                  </a:solidFill>
                  <a:effectLst/>
                  <a:latin typeface="Meiryo UI" panose="020B0604030504040204" pitchFamily="50" charset="-128"/>
                  <a:ea typeface="Meiryo UI" panose="020B0604030504040204" pitchFamily="50" charset="-128"/>
                </a:rPr>
                <a:t>令和2年提出用</a:t>
              </a:r>
              <a:endParaRPr kumimoji="0" lang="ja-JP" altLang="ja-JP" sz="1800" b="0" i="0" u="none" strike="noStrike" cap="none" normalizeH="0" baseline="0" dirty="0">
                <a:ln>
                  <a:noFill/>
                </a:ln>
                <a:solidFill>
                  <a:schemeClr val="tx1"/>
                </a:solidFill>
                <a:effectLst/>
                <a:latin typeface="Arial" panose="020B0604020202020204" pitchFamily="34" charset="0"/>
              </a:endParaRPr>
            </a:p>
          </p:txBody>
        </p:sp>
        <p:sp>
          <p:nvSpPr>
            <p:cNvPr id="28" name="Rectangle 19">
              <a:extLst>
                <a:ext uri="{FF2B5EF4-FFF2-40B4-BE49-F238E27FC236}">
                  <a16:creationId xmlns:a16="http://schemas.microsoft.com/office/drawing/2014/main" id="{92BFA9EA-F013-291A-35DA-E43B22829168}"/>
                </a:ext>
              </a:extLst>
            </p:cNvPr>
            <p:cNvSpPr>
              <a:spLocks noChangeArrowheads="1"/>
            </p:cNvSpPr>
            <p:nvPr/>
          </p:nvSpPr>
          <p:spPr bwMode="auto">
            <a:xfrm>
              <a:off x="1309737" y="4142507"/>
              <a:ext cx="473075" cy="234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200" b="0" i="0" u="none" strike="noStrike" cap="none" normalizeH="0" baseline="0">
                  <a:ln>
                    <a:noFill/>
                  </a:ln>
                  <a:solidFill>
                    <a:srgbClr val="000000"/>
                  </a:solidFill>
                  <a:effectLst/>
                  <a:latin typeface="Meiryo UI" panose="020B0604030504040204" pitchFamily="50" charset="-128"/>
                  <a:ea typeface="Meiryo UI" panose="020B0604030504040204" pitchFamily="50" charset="-128"/>
                </a:rPr>
                <a:t>2018</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29" name="Rectangle 20">
              <a:extLst>
                <a:ext uri="{FF2B5EF4-FFF2-40B4-BE49-F238E27FC236}">
                  <a16:creationId xmlns:a16="http://schemas.microsoft.com/office/drawing/2014/main" id="{301E8989-A796-4036-2F5C-2BC0C43D4FC6}"/>
                </a:ext>
              </a:extLst>
            </p:cNvPr>
            <p:cNvSpPr>
              <a:spLocks noChangeArrowheads="1"/>
            </p:cNvSpPr>
            <p:nvPr/>
          </p:nvSpPr>
          <p:spPr bwMode="auto">
            <a:xfrm>
              <a:off x="2628949" y="4142507"/>
              <a:ext cx="725488" cy="234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200" b="0" i="0" u="none" strike="noStrike" cap="none" normalizeH="0" baseline="0">
                  <a:ln>
                    <a:noFill/>
                  </a:ln>
                  <a:solidFill>
                    <a:srgbClr val="000000"/>
                  </a:solidFill>
                  <a:effectLst/>
                  <a:latin typeface="Meiryo UI" panose="020B0604030504040204" pitchFamily="50" charset="-128"/>
                  <a:ea typeface="Meiryo UI" panose="020B0604030504040204" pitchFamily="50" charset="-128"/>
                </a:rPr>
                <a:t>平成31年提出用</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30" name="Rectangle 21">
              <a:extLst>
                <a:ext uri="{FF2B5EF4-FFF2-40B4-BE49-F238E27FC236}">
                  <a16:creationId xmlns:a16="http://schemas.microsoft.com/office/drawing/2014/main" id="{9A7899E3-E7DD-9732-7A9F-75938F37E2A8}"/>
                </a:ext>
              </a:extLst>
            </p:cNvPr>
            <p:cNvSpPr>
              <a:spLocks noChangeArrowheads="1"/>
            </p:cNvSpPr>
            <p:nvPr/>
          </p:nvSpPr>
          <p:spPr bwMode="auto">
            <a:xfrm>
              <a:off x="1309737" y="4377457"/>
              <a:ext cx="473075" cy="234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200" b="0" i="0" u="none" strike="noStrike" cap="none" normalizeH="0" baseline="0">
                  <a:ln>
                    <a:noFill/>
                  </a:ln>
                  <a:solidFill>
                    <a:srgbClr val="000000"/>
                  </a:solidFill>
                  <a:effectLst/>
                  <a:latin typeface="Meiryo UI" panose="020B0604030504040204" pitchFamily="50" charset="-128"/>
                  <a:ea typeface="Meiryo UI" panose="020B0604030504040204" pitchFamily="50" charset="-128"/>
                </a:rPr>
                <a:t>2017</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31" name="Rectangle 22">
              <a:extLst>
                <a:ext uri="{FF2B5EF4-FFF2-40B4-BE49-F238E27FC236}">
                  <a16:creationId xmlns:a16="http://schemas.microsoft.com/office/drawing/2014/main" id="{21CDF6EB-6D4C-CC87-B748-347C773E1A3B}"/>
                </a:ext>
              </a:extLst>
            </p:cNvPr>
            <p:cNvSpPr>
              <a:spLocks noChangeArrowheads="1"/>
            </p:cNvSpPr>
            <p:nvPr/>
          </p:nvSpPr>
          <p:spPr bwMode="auto">
            <a:xfrm>
              <a:off x="2628949" y="4377457"/>
              <a:ext cx="725488" cy="234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200" b="0" i="0" u="none" strike="noStrike" cap="none" normalizeH="0" baseline="0" dirty="0">
                  <a:ln>
                    <a:noFill/>
                  </a:ln>
                  <a:solidFill>
                    <a:srgbClr val="000000"/>
                  </a:solidFill>
                  <a:effectLst/>
                  <a:latin typeface="Meiryo UI" panose="020B0604030504040204" pitchFamily="50" charset="-128"/>
                  <a:ea typeface="Meiryo UI" panose="020B0604030504040204" pitchFamily="50" charset="-128"/>
                </a:rPr>
                <a:t>平成30年提出用</a:t>
              </a:r>
              <a:endParaRPr kumimoji="0" lang="ja-JP" altLang="ja-JP" sz="1800" b="0" i="0" u="none" strike="noStrike" cap="none" normalizeH="0" baseline="0" dirty="0">
                <a:ln>
                  <a:noFill/>
                </a:ln>
                <a:solidFill>
                  <a:schemeClr val="tx1"/>
                </a:solidFill>
                <a:effectLst/>
                <a:latin typeface="Arial" panose="020B0604020202020204" pitchFamily="34" charset="0"/>
              </a:endParaRPr>
            </a:p>
          </p:txBody>
        </p:sp>
        <p:sp>
          <p:nvSpPr>
            <p:cNvPr id="32" name="Rectangle 23">
              <a:extLst>
                <a:ext uri="{FF2B5EF4-FFF2-40B4-BE49-F238E27FC236}">
                  <a16:creationId xmlns:a16="http://schemas.microsoft.com/office/drawing/2014/main" id="{23CB210F-8415-A592-DADF-D339C7D34FA7}"/>
                </a:ext>
              </a:extLst>
            </p:cNvPr>
            <p:cNvSpPr>
              <a:spLocks noChangeArrowheads="1"/>
            </p:cNvSpPr>
            <p:nvPr/>
          </p:nvSpPr>
          <p:spPr bwMode="auto">
            <a:xfrm>
              <a:off x="1309737" y="4612407"/>
              <a:ext cx="473075" cy="234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200" b="0" i="0" u="none" strike="noStrike" cap="none" normalizeH="0" baseline="0">
                  <a:ln>
                    <a:noFill/>
                  </a:ln>
                  <a:solidFill>
                    <a:srgbClr val="000000"/>
                  </a:solidFill>
                  <a:effectLst/>
                  <a:latin typeface="Meiryo UI" panose="020B0604030504040204" pitchFamily="50" charset="-128"/>
                  <a:ea typeface="Meiryo UI" panose="020B0604030504040204" pitchFamily="50" charset="-128"/>
                </a:rPr>
                <a:t>2016</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33" name="Rectangle 24">
              <a:extLst>
                <a:ext uri="{FF2B5EF4-FFF2-40B4-BE49-F238E27FC236}">
                  <a16:creationId xmlns:a16="http://schemas.microsoft.com/office/drawing/2014/main" id="{FD2B13A2-85D7-16D3-FE09-330DCC98821A}"/>
                </a:ext>
              </a:extLst>
            </p:cNvPr>
            <p:cNvSpPr>
              <a:spLocks noChangeArrowheads="1"/>
            </p:cNvSpPr>
            <p:nvPr/>
          </p:nvSpPr>
          <p:spPr bwMode="auto">
            <a:xfrm>
              <a:off x="2628949" y="4612407"/>
              <a:ext cx="725488" cy="234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200" b="0" i="0" u="none" strike="noStrike" cap="none" normalizeH="0" baseline="0">
                  <a:ln>
                    <a:noFill/>
                  </a:ln>
                  <a:solidFill>
                    <a:srgbClr val="000000"/>
                  </a:solidFill>
                  <a:effectLst/>
                  <a:latin typeface="Meiryo UI" panose="020B0604030504040204" pitchFamily="50" charset="-128"/>
                  <a:ea typeface="Meiryo UI" panose="020B0604030504040204" pitchFamily="50" charset="-128"/>
                </a:rPr>
                <a:t>平成29年提出用</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34" name="Rectangle 25">
              <a:extLst>
                <a:ext uri="{FF2B5EF4-FFF2-40B4-BE49-F238E27FC236}">
                  <a16:creationId xmlns:a16="http://schemas.microsoft.com/office/drawing/2014/main" id="{E99ADC0B-0E56-21F7-8B09-53DA7B6D0B6D}"/>
                </a:ext>
              </a:extLst>
            </p:cNvPr>
            <p:cNvSpPr>
              <a:spLocks noChangeArrowheads="1"/>
            </p:cNvSpPr>
            <p:nvPr/>
          </p:nvSpPr>
          <p:spPr bwMode="auto">
            <a:xfrm>
              <a:off x="1309737" y="4847357"/>
              <a:ext cx="473075" cy="234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200" b="0" i="0" u="none" strike="noStrike" cap="none" normalizeH="0" baseline="0">
                  <a:ln>
                    <a:noFill/>
                  </a:ln>
                  <a:solidFill>
                    <a:srgbClr val="000000"/>
                  </a:solidFill>
                  <a:effectLst/>
                  <a:latin typeface="Meiryo UI" panose="020B0604030504040204" pitchFamily="50" charset="-128"/>
                  <a:ea typeface="Meiryo UI" panose="020B0604030504040204" pitchFamily="50" charset="-128"/>
                </a:rPr>
                <a:t>2015</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35" name="Rectangle 26">
              <a:extLst>
                <a:ext uri="{FF2B5EF4-FFF2-40B4-BE49-F238E27FC236}">
                  <a16:creationId xmlns:a16="http://schemas.microsoft.com/office/drawing/2014/main" id="{FD3416B2-C891-CDED-34B3-49A450FDC21A}"/>
                </a:ext>
              </a:extLst>
            </p:cNvPr>
            <p:cNvSpPr>
              <a:spLocks noChangeArrowheads="1"/>
            </p:cNvSpPr>
            <p:nvPr/>
          </p:nvSpPr>
          <p:spPr bwMode="auto">
            <a:xfrm>
              <a:off x="2628949" y="4847357"/>
              <a:ext cx="725488" cy="234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200" b="0" i="0" u="none" strike="noStrike" cap="none" normalizeH="0" baseline="0">
                  <a:ln>
                    <a:noFill/>
                  </a:ln>
                  <a:solidFill>
                    <a:srgbClr val="000000"/>
                  </a:solidFill>
                  <a:effectLst/>
                  <a:latin typeface="Meiryo UI" panose="020B0604030504040204" pitchFamily="50" charset="-128"/>
                  <a:ea typeface="Meiryo UI" panose="020B0604030504040204" pitchFamily="50" charset="-128"/>
                </a:rPr>
                <a:t>平成28年提出用</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36" name="Rectangle 27">
              <a:extLst>
                <a:ext uri="{FF2B5EF4-FFF2-40B4-BE49-F238E27FC236}">
                  <a16:creationId xmlns:a16="http://schemas.microsoft.com/office/drawing/2014/main" id="{7F4665E4-4513-1521-BF17-A76459A04AE7}"/>
                </a:ext>
              </a:extLst>
            </p:cNvPr>
            <p:cNvSpPr>
              <a:spLocks noChangeArrowheads="1"/>
            </p:cNvSpPr>
            <p:nvPr/>
          </p:nvSpPr>
          <p:spPr bwMode="auto">
            <a:xfrm>
              <a:off x="1309737" y="5082307"/>
              <a:ext cx="473075" cy="234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200" b="0" i="0" u="none" strike="noStrike" cap="none" normalizeH="0" baseline="0">
                  <a:ln>
                    <a:noFill/>
                  </a:ln>
                  <a:solidFill>
                    <a:srgbClr val="000000"/>
                  </a:solidFill>
                  <a:effectLst/>
                  <a:latin typeface="Meiryo UI" panose="020B0604030504040204" pitchFamily="50" charset="-128"/>
                  <a:ea typeface="Meiryo UI" panose="020B0604030504040204" pitchFamily="50" charset="-128"/>
                </a:rPr>
                <a:t>2014</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37" name="Rectangle 28">
              <a:extLst>
                <a:ext uri="{FF2B5EF4-FFF2-40B4-BE49-F238E27FC236}">
                  <a16:creationId xmlns:a16="http://schemas.microsoft.com/office/drawing/2014/main" id="{2A2902FB-1E52-35B5-8926-5C61F14A825F}"/>
                </a:ext>
              </a:extLst>
            </p:cNvPr>
            <p:cNvSpPr>
              <a:spLocks noChangeArrowheads="1"/>
            </p:cNvSpPr>
            <p:nvPr/>
          </p:nvSpPr>
          <p:spPr bwMode="auto">
            <a:xfrm>
              <a:off x="2628949" y="5082307"/>
              <a:ext cx="725488" cy="234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200" b="0" i="0" u="none" strike="noStrike" cap="none" normalizeH="0" baseline="0">
                  <a:ln>
                    <a:noFill/>
                  </a:ln>
                  <a:solidFill>
                    <a:srgbClr val="000000"/>
                  </a:solidFill>
                  <a:effectLst/>
                  <a:latin typeface="Meiryo UI" panose="020B0604030504040204" pitchFamily="50" charset="-128"/>
                  <a:ea typeface="Meiryo UI" panose="020B0604030504040204" pitchFamily="50" charset="-128"/>
                </a:rPr>
                <a:t>平成27年提出用</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38" name="Rectangle 29">
              <a:extLst>
                <a:ext uri="{FF2B5EF4-FFF2-40B4-BE49-F238E27FC236}">
                  <a16:creationId xmlns:a16="http://schemas.microsoft.com/office/drawing/2014/main" id="{C8FC4240-6335-2B4B-1CF8-FCA0968C4B44}"/>
                </a:ext>
              </a:extLst>
            </p:cNvPr>
            <p:cNvSpPr>
              <a:spLocks noChangeArrowheads="1"/>
            </p:cNvSpPr>
            <p:nvPr/>
          </p:nvSpPr>
          <p:spPr bwMode="auto">
            <a:xfrm>
              <a:off x="1309737" y="5317257"/>
              <a:ext cx="473075" cy="234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200" b="0" i="0" u="none" strike="noStrike" cap="none" normalizeH="0" baseline="0">
                  <a:ln>
                    <a:noFill/>
                  </a:ln>
                  <a:solidFill>
                    <a:srgbClr val="000000"/>
                  </a:solidFill>
                  <a:effectLst/>
                  <a:latin typeface="Meiryo UI" panose="020B0604030504040204" pitchFamily="50" charset="-128"/>
                  <a:ea typeface="Meiryo UI" panose="020B0604030504040204" pitchFamily="50" charset="-128"/>
                </a:rPr>
                <a:t>2013</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39" name="Rectangle 30">
              <a:extLst>
                <a:ext uri="{FF2B5EF4-FFF2-40B4-BE49-F238E27FC236}">
                  <a16:creationId xmlns:a16="http://schemas.microsoft.com/office/drawing/2014/main" id="{B4A32633-42F8-8C6B-C103-DB01358FC380}"/>
                </a:ext>
              </a:extLst>
            </p:cNvPr>
            <p:cNvSpPr>
              <a:spLocks noChangeArrowheads="1"/>
            </p:cNvSpPr>
            <p:nvPr/>
          </p:nvSpPr>
          <p:spPr bwMode="auto">
            <a:xfrm>
              <a:off x="2628949" y="5317257"/>
              <a:ext cx="725488" cy="234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200" b="0" i="0" u="none" strike="noStrike" cap="none" normalizeH="0" baseline="0">
                  <a:ln>
                    <a:noFill/>
                  </a:ln>
                  <a:solidFill>
                    <a:srgbClr val="000000"/>
                  </a:solidFill>
                  <a:effectLst/>
                  <a:latin typeface="Meiryo UI" panose="020B0604030504040204" pitchFamily="50" charset="-128"/>
                  <a:ea typeface="Meiryo UI" panose="020B0604030504040204" pitchFamily="50" charset="-128"/>
                </a:rPr>
                <a:t>平成26年提出用</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40" name="Line 31">
              <a:extLst>
                <a:ext uri="{FF2B5EF4-FFF2-40B4-BE49-F238E27FC236}">
                  <a16:creationId xmlns:a16="http://schemas.microsoft.com/office/drawing/2014/main" id="{FC337E63-8701-0586-6A64-22014885CDB2}"/>
                </a:ext>
              </a:extLst>
            </p:cNvPr>
            <p:cNvSpPr>
              <a:spLocks noChangeShapeType="1"/>
            </p:cNvSpPr>
            <p:nvPr/>
          </p:nvSpPr>
          <p:spPr bwMode="auto">
            <a:xfrm>
              <a:off x="2057449" y="2540720"/>
              <a:ext cx="0" cy="392113"/>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41" name="Rectangle 32">
              <a:extLst>
                <a:ext uri="{FF2B5EF4-FFF2-40B4-BE49-F238E27FC236}">
                  <a16:creationId xmlns:a16="http://schemas.microsoft.com/office/drawing/2014/main" id="{D4C8809A-E039-C880-1F97-EED696DACDF6}"/>
                </a:ext>
              </a:extLst>
            </p:cNvPr>
            <p:cNvSpPr>
              <a:spLocks noChangeArrowheads="1"/>
            </p:cNvSpPr>
            <p:nvPr/>
          </p:nvSpPr>
          <p:spPr bwMode="auto">
            <a:xfrm>
              <a:off x="2057449" y="2540720"/>
              <a:ext cx="11113" cy="39211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2" name="Rectangle 33">
              <a:extLst>
                <a:ext uri="{FF2B5EF4-FFF2-40B4-BE49-F238E27FC236}">
                  <a16:creationId xmlns:a16="http://schemas.microsoft.com/office/drawing/2014/main" id="{11DF4DE4-66E3-3435-AA32-E35E6FE4749E}"/>
                </a:ext>
              </a:extLst>
            </p:cNvPr>
            <p:cNvSpPr>
              <a:spLocks noChangeArrowheads="1"/>
            </p:cNvSpPr>
            <p:nvPr/>
          </p:nvSpPr>
          <p:spPr bwMode="auto">
            <a:xfrm>
              <a:off x="892224" y="2518495"/>
              <a:ext cx="22225" cy="303371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3" name="Line 34">
              <a:extLst>
                <a:ext uri="{FF2B5EF4-FFF2-40B4-BE49-F238E27FC236}">
                  <a16:creationId xmlns:a16="http://schemas.microsoft.com/office/drawing/2014/main" id="{87985596-C3D0-43E7-A723-1AFB8D17DC7C}"/>
                </a:ext>
              </a:extLst>
            </p:cNvPr>
            <p:cNvSpPr>
              <a:spLocks noChangeShapeType="1"/>
            </p:cNvSpPr>
            <p:nvPr/>
          </p:nvSpPr>
          <p:spPr bwMode="auto">
            <a:xfrm>
              <a:off x="2057449" y="2955057"/>
              <a:ext cx="0" cy="2574925"/>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44" name="Rectangle 35">
              <a:extLst>
                <a:ext uri="{FF2B5EF4-FFF2-40B4-BE49-F238E27FC236}">
                  <a16:creationId xmlns:a16="http://schemas.microsoft.com/office/drawing/2014/main" id="{88E0D729-A2A0-E016-9059-BDD3EB465F81}"/>
                </a:ext>
              </a:extLst>
            </p:cNvPr>
            <p:cNvSpPr>
              <a:spLocks noChangeArrowheads="1"/>
            </p:cNvSpPr>
            <p:nvPr/>
          </p:nvSpPr>
          <p:spPr bwMode="auto">
            <a:xfrm>
              <a:off x="2057449" y="2955057"/>
              <a:ext cx="11113" cy="257492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5" name="Rectangle 36">
              <a:extLst>
                <a:ext uri="{FF2B5EF4-FFF2-40B4-BE49-F238E27FC236}">
                  <a16:creationId xmlns:a16="http://schemas.microsoft.com/office/drawing/2014/main" id="{A7C2B23C-7975-844D-FD36-BADA3F36A96A}"/>
                </a:ext>
              </a:extLst>
            </p:cNvPr>
            <p:cNvSpPr>
              <a:spLocks noChangeArrowheads="1"/>
            </p:cNvSpPr>
            <p:nvPr/>
          </p:nvSpPr>
          <p:spPr bwMode="auto">
            <a:xfrm>
              <a:off x="4200574" y="2540720"/>
              <a:ext cx="22225" cy="301148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6" name="Rectangle 37">
              <a:extLst>
                <a:ext uri="{FF2B5EF4-FFF2-40B4-BE49-F238E27FC236}">
                  <a16:creationId xmlns:a16="http://schemas.microsoft.com/office/drawing/2014/main" id="{CCEA1076-1868-0A40-9821-0F0E809D8A48}"/>
                </a:ext>
              </a:extLst>
            </p:cNvPr>
            <p:cNvSpPr>
              <a:spLocks noChangeArrowheads="1"/>
            </p:cNvSpPr>
            <p:nvPr/>
          </p:nvSpPr>
          <p:spPr bwMode="auto">
            <a:xfrm>
              <a:off x="914449" y="2518495"/>
              <a:ext cx="3308350" cy="2222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7" name="Rectangle 38">
              <a:extLst>
                <a:ext uri="{FF2B5EF4-FFF2-40B4-BE49-F238E27FC236}">
                  <a16:creationId xmlns:a16="http://schemas.microsoft.com/office/drawing/2014/main" id="{34342BF2-968E-72C8-848B-F9B63745D529}"/>
                </a:ext>
              </a:extLst>
            </p:cNvPr>
            <p:cNvSpPr>
              <a:spLocks noChangeArrowheads="1"/>
            </p:cNvSpPr>
            <p:nvPr/>
          </p:nvSpPr>
          <p:spPr bwMode="auto">
            <a:xfrm>
              <a:off x="914449" y="2932832"/>
              <a:ext cx="3308350" cy="2222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8" name="Line 39">
              <a:extLst>
                <a:ext uri="{FF2B5EF4-FFF2-40B4-BE49-F238E27FC236}">
                  <a16:creationId xmlns:a16="http://schemas.microsoft.com/office/drawing/2014/main" id="{C0A73B32-75AE-489D-FB64-70C0961E1C1B}"/>
                </a:ext>
              </a:extLst>
            </p:cNvPr>
            <p:cNvSpPr>
              <a:spLocks noChangeShapeType="1"/>
            </p:cNvSpPr>
            <p:nvPr/>
          </p:nvSpPr>
          <p:spPr bwMode="auto">
            <a:xfrm>
              <a:off x="914449" y="3178895"/>
              <a:ext cx="3286125"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49" name="Rectangle 40">
              <a:extLst>
                <a:ext uri="{FF2B5EF4-FFF2-40B4-BE49-F238E27FC236}">
                  <a16:creationId xmlns:a16="http://schemas.microsoft.com/office/drawing/2014/main" id="{09A317F2-743C-3B99-AFB7-220D1657DD8C}"/>
                </a:ext>
              </a:extLst>
            </p:cNvPr>
            <p:cNvSpPr>
              <a:spLocks noChangeArrowheads="1"/>
            </p:cNvSpPr>
            <p:nvPr/>
          </p:nvSpPr>
          <p:spPr bwMode="auto">
            <a:xfrm>
              <a:off x="914449" y="3178895"/>
              <a:ext cx="3286125" cy="1111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0" name="Line 41">
              <a:extLst>
                <a:ext uri="{FF2B5EF4-FFF2-40B4-BE49-F238E27FC236}">
                  <a16:creationId xmlns:a16="http://schemas.microsoft.com/office/drawing/2014/main" id="{79233F57-FFAF-9749-B395-F2D4C124A97E}"/>
                </a:ext>
              </a:extLst>
            </p:cNvPr>
            <p:cNvSpPr>
              <a:spLocks noChangeShapeType="1"/>
            </p:cNvSpPr>
            <p:nvPr/>
          </p:nvSpPr>
          <p:spPr bwMode="auto">
            <a:xfrm>
              <a:off x="914449" y="3413845"/>
              <a:ext cx="3286125"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51" name="Rectangle 42">
              <a:extLst>
                <a:ext uri="{FF2B5EF4-FFF2-40B4-BE49-F238E27FC236}">
                  <a16:creationId xmlns:a16="http://schemas.microsoft.com/office/drawing/2014/main" id="{795DE674-8F6A-E042-2A49-587AA2747C94}"/>
                </a:ext>
              </a:extLst>
            </p:cNvPr>
            <p:cNvSpPr>
              <a:spLocks noChangeArrowheads="1"/>
            </p:cNvSpPr>
            <p:nvPr/>
          </p:nvSpPr>
          <p:spPr bwMode="auto">
            <a:xfrm>
              <a:off x="914449" y="3413845"/>
              <a:ext cx="3286125" cy="1111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2" name="Line 43">
              <a:extLst>
                <a:ext uri="{FF2B5EF4-FFF2-40B4-BE49-F238E27FC236}">
                  <a16:creationId xmlns:a16="http://schemas.microsoft.com/office/drawing/2014/main" id="{FFD8D8A8-6B64-4EEF-078A-B4D6CD8587F6}"/>
                </a:ext>
              </a:extLst>
            </p:cNvPr>
            <p:cNvSpPr>
              <a:spLocks noChangeShapeType="1"/>
            </p:cNvSpPr>
            <p:nvPr/>
          </p:nvSpPr>
          <p:spPr bwMode="auto">
            <a:xfrm>
              <a:off x="914449" y="3648795"/>
              <a:ext cx="3286125"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53" name="Rectangle 44">
              <a:extLst>
                <a:ext uri="{FF2B5EF4-FFF2-40B4-BE49-F238E27FC236}">
                  <a16:creationId xmlns:a16="http://schemas.microsoft.com/office/drawing/2014/main" id="{E41E033D-38DF-ECB0-CA04-D3866218D22F}"/>
                </a:ext>
              </a:extLst>
            </p:cNvPr>
            <p:cNvSpPr>
              <a:spLocks noChangeArrowheads="1"/>
            </p:cNvSpPr>
            <p:nvPr/>
          </p:nvSpPr>
          <p:spPr bwMode="auto">
            <a:xfrm>
              <a:off x="914449" y="3648795"/>
              <a:ext cx="3286125" cy="1111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4" name="Line 45">
              <a:extLst>
                <a:ext uri="{FF2B5EF4-FFF2-40B4-BE49-F238E27FC236}">
                  <a16:creationId xmlns:a16="http://schemas.microsoft.com/office/drawing/2014/main" id="{2A3674F4-660E-D1D8-47C8-EA95A0EE280F}"/>
                </a:ext>
              </a:extLst>
            </p:cNvPr>
            <p:cNvSpPr>
              <a:spLocks noChangeShapeType="1"/>
            </p:cNvSpPr>
            <p:nvPr/>
          </p:nvSpPr>
          <p:spPr bwMode="auto">
            <a:xfrm>
              <a:off x="914449" y="3883745"/>
              <a:ext cx="3286125"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55" name="Rectangle 46">
              <a:extLst>
                <a:ext uri="{FF2B5EF4-FFF2-40B4-BE49-F238E27FC236}">
                  <a16:creationId xmlns:a16="http://schemas.microsoft.com/office/drawing/2014/main" id="{BC2B5DCD-8FB9-E806-8A4C-146A7A04F326}"/>
                </a:ext>
              </a:extLst>
            </p:cNvPr>
            <p:cNvSpPr>
              <a:spLocks noChangeArrowheads="1"/>
            </p:cNvSpPr>
            <p:nvPr/>
          </p:nvSpPr>
          <p:spPr bwMode="auto">
            <a:xfrm>
              <a:off x="914449" y="3883745"/>
              <a:ext cx="3286125" cy="1111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6" name="Line 47">
              <a:extLst>
                <a:ext uri="{FF2B5EF4-FFF2-40B4-BE49-F238E27FC236}">
                  <a16:creationId xmlns:a16="http://schemas.microsoft.com/office/drawing/2014/main" id="{4885C0A5-623C-8DB2-B266-FF4280B15B6B}"/>
                </a:ext>
              </a:extLst>
            </p:cNvPr>
            <p:cNvSpPr>
              <a:spLocks noChangeShapeType="1"/>
            </p:cNvSpPr>
            <p:nvPr/>
          </p:nvSpPr>
          <p:spPr bwMode="auto">
            <a:xfrm>
              <a:off x="914449" y="4118695"/>
              <a:ext cx="3286125"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57" name="Rectangle 48">
              <a:extLst>
                <a:ext uri="{FF2B5EF4-FFF2-40B4-BE49-F238E27FC236}">
                  <a16:creationId xmlns:a16="http://schemas.microsoft.com/office/drawing/2014/main" id="{A21A9CB8-3F4F-0453-D85B-C086ACFBBBD3}"/>
                </a:ext>
              </a:extLst>
            </p:cNvPr>
            <p:cNvSpPr>
              <a:spLocks noChangeArrowheads="1"/>
            </p:cNvSpPr>
            <p:nvPr/>
          </p:nvSpPr>
          <p:spPr bwMode="auto">
            <a:xfrm>
              <a:off x="914449" y="4118695"/>
              <a:ext cx="3286125" cy="1270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8" name="Line 49">
              <a:extLst>
                <a:ext uri="{FF2B5EF4-FFF2-40B4-BE49-F238E27FC236}">
                  <a16:creationId xmlns:a16="http://schemas.microsoft.com/office/drawing/2014/main" id="{61502ADA-3806-10A6-6F97-16723F2D387A}"/>
                </a:ext>
              </a:extLst>
            </p:cNvPr>
            <p:cNvSpPr>
              <a:spLocks noChangeShapeType="1"/>
            </p:cNvSpPr>
            <p:nvPr/>
          </p:nvSpPr>
          <p:spPr bwMode="auto">
            <a:xfrm>
              <a:off x="914449" y="4355232"/>
              <a:ext cx="3286125"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59" name="Rectangle 50">
              <a:extLst>
                <a:ext uri="{FF2B5EF4-FFF2-40B4-BE49-F238E27FC236}">
                  <a16:creationId xmlns:a16="http://schemas.microsoft.com/office/drawing/2014/main" id="{004A0F31-8D49-8BB8-9D79-9656D2C5F068}"/>
                </a:ext>
              </a:extLst>
            </p:cNvPr>
            <p:cNvSpPr>
              <a:spLocks noChangeArrowheads="1"/>
            </p:cNvSpPr>
            <p:nvPr/>
          </p:nvSpPr>
          <p:spPr bwMode="auto">
            <a:xfrm>
              <a:off x="914449" y="4355232"/>
              <a:ext cx="3286125" cy="1111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0" name="Line 51">
              <a:extLst>
                <a:ext uri="{FF2B5EF4-FFF2-40B4-BE49-F238E27FC236}">
                  <a16:creationId xmlns:a16="http://schemas.microsoft.com/office/drawing/2014/main" id="{E902742D-B64A-3189-A9D0-9248D60FB54D}"/>
                </a:ext>
              </a:extLst>
            </p:cNvPr>
            <p:cNvSpPr>
              <a:spLocks noChangeShapeType="1"/>
            </p:cNvSpPr>
            <p:nvPr/>
          </p:nvSpPr>
          <p:spPr bwMode="auto">
            <a:xfrm>
              <a:off x="914449" y="4590182"/>
              <a:ext cx="3286125"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61" name="Rectangle 52">
              <a:extLst>
                <a:ext uri="{FF2B5EF4-FFF2-40B4-BE49-F238E27FC236}">
                  <a16:creationId xmlns:a16="http://schemas.microsoft.com/office/drawing/2014/main" id="{0056EEAF-3B01-6D5F-3CBE-14B69AE0FB3C}"/>
                </a:ext>
              </a:extLst>
            </p:cNvPr>
            <p:cNvSpPr>
              <a:spLocks noChangeArrowheads="1"/>
            </p:cNvSpPr>
            <p:nvPr/>
          </p:nvSpPr>
          <p:spPr bwMode="auto">
            <a:xfrm>
              <a:off x="914449" y="4590182"/>
              <a:ext cx="3286125" cy="1111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2" name="Line 53">
              <a:extLst>
                <a:ext uri="{FF2B5EF4-FFF2-40B4-BE49-F238E27FC236}">
                  <a16:creationId xmlns:a16="http://schemas.microsoft.com/office/drawing/2014/main" id="{6B266C81-A19F-FF7A-BA66-0D05D3C6B200}"/>
                </a:ext>
              </a:extLst>
            </p:cNvPr>
            <p:cNvSpPr>
              <a:spLocks noChangeShapeType="1"/>
            </p:cNvSpPr>
            <p:nvPr/>
          </p:nvSpPr>
          <p:spPr bwMode="auto">
            <a:xfrm>
              <a:off x="914449" y="4825132"/>
              <a:ext cx="3286125"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63" name="Rectangle 54">
              <a:extLst>
                <a:ext uri="{FF2B5EF4-FFF2-40B4-BE49-F238E27FC236}">
                  <a16:creationId xmlns:a16="http://schemas.microsoft.com/office/drawing/2014/main" id="{65E73029-3E7C-0825-E7F9-559B03BDEBE9}"/>
                </a:ext>
              </a:extLst>
            </p:cNvPr>
            <p:cNvSpPr>
              <a:spLocks noChangeArrowheads="1"/>
            </p:cNvSpPr>
            <p:nvPr/>
          </p:nvSpPr>
          <p:spPr bwMode="auto">
            <a:xfrm>
              <a:off x="914449" y="4825132"/>
              <a:ext cx="3286125" cy="1111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4" name="Line 55">
              <a:extLst>
                <a:ext uri="{FF2B5EF4-FFF2-40B4-BE49-F238E27FC236}">
                  <a16:creationId xmlns:a16="http://schemas.microsoft.com/office/drawing/2014/main" id="{740D440B-BEEE-69ED-17AC-179A5BBF448C}"/>
                </a:ext>
              </a:extLst>
            </p:cNvPr>
            <p:cNvSpPr>
              <a:spLocks noChangeShapeType="1"/>
            </p:cNvSpPr>
            <p:nvPr/>
          </p:nvSpPr>
          <p:spPr bwMode="auto">
            <a:xfrm>
              <a:off x="914449" y="5060082"/>
              <a:ext cx="3286125"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65" name="Rectangle 56">
              <a:extLst>
                <a:ext uri="{FF2B5EF4-FFF2-40B4-BE49-F238E27FC236}">
                  <a16:creationId xmlns:a16="http://schemas.microsoft.com/office/drawing/2014/main" id="{B5A73A9A-7056-DC01-8110-5CCAFF96D092}"/>
                </a:ext>
              </a:extLst>
            </p:cNvPr>
            <p:cNvSpPr>
              <a:spLocks noChangeArrowheads="1"/>
            </p:cNvSpPr>
            <p:nvPr/>
          </p:nvSpPr>
          <p:spPr bwMode="auto">
            <a:xfrm>
              <a:off x="914449" y="5060082"/>
              <a:ext cx="3286125" cy="1111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6" name="Line 57">
              <a:extLst>
                <a:ext uri="{FF2B5EF4-FFF2-40B4-BE49-F238E27FC236}">
                  <a16:creationId xmlns:a16="http://schemas.microsoft.com/office/drawing/2014/main" id="{4EB07525-F4C5-217B-7D31-FA89ACFBE140}"/>
                </a:ext>
              </a:extLst>
            </p:cNvPr>
            <p:cNvSpPr>
              <a:spLocks noChangeShapeType="1"/>
            </p:cNvSpPr>
            <p:nvPr/>
          </p:nvSpPr>
          <p:spPr bwMode="auto">
            <a:xfrm>
              <a:off x="914449" y="5295032"/>
              <a:ext cx="3286125"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67" name="Rectangle 58">
              <a:extLst>
                <a:ext uri="{FF2B5EF4-FFF2-40B4-BE49-F238E27FC236}">
                  <a16:creationId xmlns:a16="http://schemas.microsoft.com/office/drawing/2014/main" id="{2AB53D79-B84A-74BC-FCCE-7C72E32099C4}"/>
                </a:ext>
              </a:extLst>
            </p:cNvPr>
            <p:cNvSpPr>
              <a:spLocks noChangeArrowheads="1"/>
            </p:cNvSpPr>
            <p:nvPr/>
          </p:nvSpPr>
          <p:spPr bwMode="auto">
            <a:xfrm>
              <a:off x="914449" y="5295032"/>
              <a:ext cx="3286125" cy="1111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8" name="Rectangle 59">
              <a:extLst>
                <a:ext uri="{FF2B5EF4-FFF2-40B4-BE49-F238E27FC236}">
                  <a16:creationId xmlns:a16="http://schemas.microsoft.com/office/drawing/2014/main" id="{627276B4-C6C1-6FB9-919C-5551E297032A}"/>
                </a:ext>
              </a:extLst>
            </p:cNvPr>
            <p:cNvSpPr>
              <a:spLocks noChangeArrowheads="1"/>
            </p:cNvSpPr>
            <p:nvPr/>
          </p:nvSpPr>
          <p:spPr bwMode="auto">
            <a:xfrm>
              <a:off x="914449" y="5529982"/>
              <a:ext cx="3308350" cy="2222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pic>
          <p:nvPicPr>
            <p:cNvPr id="1084" name="Picture 60">
              <a:extLst>
                <a:ext uri="{FF2B5EF4-FFF2-40B4-BE49-F238E27FC236}">
                  <a16:creationId xmlns:a16="http://schemas.microsoft.com/office/drawing/2014/main" id="{4E508EE7-4D3C-CBD6-E19C-54F7763B55E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16512" y="1916832"/>
              <a:ext cx="3275013" cy="302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85" name="Picture 61">
              <a:extLst>
                <a:ext uri="{FF2B5EF4-FFF2-40B4-BE49-F238E27FC236}">
                  <a16:creationId xmlns:a16="http://schemas.microsoft.com/office/drawing/2014/main" id="{6F05CB5D-DE7E-2FFC-E87B-28C33F58673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53024" y="5333132"/>
              <a:ext cx="3276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9" name="Rectangle 62">
              <a:extLst>
                <a:ext uri="{FF2B5EF4-FFF2-40B4-BE49-F238E27FC236}">
                  <a16:creationId xmlns:a16="http://schemas.microsoft.com/office/drawing/2014/main" id="{D0DE0348-2D98-6E9F-1BF7-176DBB7B40AC}"/>
                </a:ext>
              </a:extLst>
            </p:cNvPr>
            <p:cNvSpPr>
              <a:spLocks noChangeArrowheads="1"/>
            </p:cNvSpPr>
            <p:nvPr/>
          </p:nvSpPr>
          <p:spPr bwMode="auto">
            <a:xfrm rot="16200000">
              <a:off x="6265912" y="5175970"/>
              <a:ext cx="55563" cy="5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b="1" i="0" u="none" strike="noStrike" cap="none" normalizeH="0" baseline="0" dirty="0">
                  <a:ln>
                    <a:noFill/>
                  </a:ln>
                  <a:solidFill>
                    <a:srgbClr val="000000"/>
                  </a:solidFill>
                  <a:effectLst/>
                  <a:latin typeface="游ゴシック" panose="020B0400000000000000" pitchFamily="50" charset="-128"/>
                  <a:ea typeface="游ゴシック" panose="020B0400000000000000" pitchFamily="50" charset="-128"/>
                </a:rPr>
                <a:t>～</a:t>
              </a:r>
              <a:endParaRPr kumimoji="0" lang="ja-JP" altLang="ja-JP" sz="1800" b="0" i="0" u="none" strike="noStrike" cap="none" normalizeH="0" baseline="0" dirty="0">
                <a:ln>
                  <a:noFill/>
                </a:ln>
                <a:solidFill>
                  <a:schemeClr val="tx1"/>
                </a:solidFill>
                <a:effectLst/>
                <a:latin typeface="Arial" panose="020B0604020202020204" pitchFamily="34" charset="0"/>
              </a:endParaRPr>
            </a:p>
          </p:txBody>
        </p:sp>
        <p:sp>
          <p:nvSpPr>
            <p:cNvPr id="70" name="Freeform 63">
              <a:extLst>
                <a:ext uri="{FF2B5EF4-FFF2-40B4-BE49-F238E27FC236}">
                  <a16:creationId xmlns:a16="http://schemas.microsoft.com/office/drawing/2014/main" id="{8DBD6EB2-B672-6380-3F0C-C80EC76E3DF2}"/>
                </a:ext>
              </a:extLst>
            </p:cNvPr>
            <p:cNvSpPr>
              <a:spLocks noEditPoints="1"/>
            </p:cNvSpPr>
            <p:nvPr/>
          </p:nvSpPr>
          <p:spPr bwMode="auto">
            <a:xfrm>
              <a:off x="4005312" y="5409332"/>
              <a:ext cx="1277938" cy="901700"/>
            </a:xfrm>
            <a:custGeom>
              <a:avLst/>
              <a:gdLst>
                <a:gd name="T0" fmla="*/ 9 w 726"/>
                <a:gd name="T1" fmla="*/ 0 h 654"/>
                <a:gd name="T2" fmla="*/ 696 w 726"/>
                <a:gd name="T3" fmla="*/ 618 h 654"/>
                <a:gd name="T4" fmla="*/ 686 w 726"/>
                <a:gd name="T5" fmla="*/ 629 h 654"/>
                <a:gd name="T6" fmla="*/ 0 w 726"/>
                <a:gd name="T7" fmla="*/ 11 h 654"/>
                <a:gd name="T8" fmla="*/ 9 w 726"/>
                <a:gd name="T9" fmla="*/ 0 h 654"/>
                <a:gd name="T10" fmla="*/ 702 w 726"/>
                <a:gd name="T11" fmla="*/ 596 h 654"/>
                <a:gd name="T12" fmla="*/ 726 w 726"/>
                <a:gd name="T13" fmla="*/ 654 h 654"/>
                <a:gd name="T14" fmla="*/ 666 w 726"/>
                <a:gd name="T15" fmla="*/ 638 h 654"/>
                <a:gd name="T16" fmla="*/ 702 w 726"/>
                <a:gd name="T17" fmla="*/ 596 h 6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26" h="654">
                  <a:moveTo>
                    <a:pt x="9" y="0"/>
                  </a:moveTo>
                  <a:lnTo>
                    <a:pt x="696" y="618"/>
                  </a:lnTo>
                  <a:lnTo>
                    <a:pt x="686" y="629"/>
                  </a:lnTo>
                  <a:lnTo>
                    <a:pt x="0" y="11"/>
                  </a:lnTo>
                  <a:lnTo>
                    <a:pt x="9" y="0"/>
                  </a:lnTo>
                  <a:close/>
                  <a:moveTo>
                    <a:pt x="702" y="596"/>
                  </a:moveTo>
                  <a:lnTo>
                    <a:pt x="726" y="654"/>
                  </a:lnTo>
                  <a:lnTo>
                    <a:pt x="666" y="638"/>
                  </a:lnTo>
                  <a:lnTo>
                    <a:pt x="702" y="596"/>
                  </a:lnTo>
                  <a:close/>
                </a:path>
              </a:pathLst>
            </a:custGeom>
            <a:solidFill>
              <a:srgbClr val="339966"/>
            </a:solidFill>
            <a:ln w="0" cap="flat">
              <a:solidFill>
                <a:srgbClr val="339966"/>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71" name="Freeform 64">
              <a:extLst>
                <a:ext uri="{FF2B5EF4-FFF2-40B4-BE49-F238E27FC236}">
                  <a16:creationId xmlns:a16="http://schemas.microsoft.com/office/drawing/2014/main" id="{427A936A-C825-796D-E674-168E80E05065}"/>
                </a:ext>
              </a:extLst>
            </p:cNvPr>
            <p:cNvSpPr>
              <a:spLocks noEditPoints="1"/>
            </p:cNvSpPr>
            <p:nvPr/>
          </p:nvSpPr>
          <p:spPr bwMode="auto">
            <a:xfrm rot="20979138" flipV="1">
              <a:off x="3917999" y="2889970"/>
              <a:ext cx="1233488" cy="85725"/>
            </a:xfrm>
            <a:custGeom>
              <a:avLst/>
              <a:gdLst>
                <a:gd name="T0" fmla="*/ 0 w 488"/>
                <a:gd name="T1" fmla="*/ 0 h 59"/>
                <a:gd name="T2" fmla="*/ 442 w 488"/>
                <a:gd name="T3" fmla="*/ 25 h 59"/>
                <a:gd name="T4" fmla="*/ 441 w 488"/>
                <a:gd name="T5" fmla="*/ 39 h 59"/>
                <a:gd name="T6" fmla="*/ 0 w 488"/>
                <a:gd name="T7" fmla="*/ 14 h 59"/>
                <a:gd name="T8" fmla="*/ 0 w 488"/>
                <a:gd name="T9" fmla="*/ 0 h 59"/>
                <a:gd name="T10" fmla="*/ 434 w 488"/>
                <a:gd name="T11" fmla="*/ 3 h 59"/>
                <a:gd name="T12" fmla="*/ 488 w 488"/>
                <a:gd name="T13" fmla="*/ 34 h 59"/>
                <a:gd name="T14" fmla="*/ 431 w 488"/>
                <a:gd name="T15" fmla="*/ 59 h 59"/>
                <a:gd name="T16" fmla="*/ 434 w 488"/>
                <a:gd name="T17" fmla="*/ 3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88" h="59">
                  <a:moveTo>
                    <a:pt x="0" y="0"/>
                  </a:moveTo>
                  <a:lnTo>
                    <a:pt x="442" y="25"/>
                  </a:lnTo>
                  <a:lnTo>
                    <a:pt x="441" y="39"/>
                  </a:lnTo>
                  <a:lnTo>
                    <a:pt x="0" y="14"/>
                  </a:lnTo>
                  <a:lnTo>
                    <a:pt x="0" y="0"/>
                  </a:lnTo>
                  <a:close/>
                  <a:moveTo>
                    <a:pt x="434" y="3"/>
                  </a:moveTo>
                  <a:lnTo>
                    <a:pt x="488" y="34"/>
                  </a:lnTo>
                  <a:lnTo>
                    <a:pt x="431" y="59"/>
                  </a:lnTo>
                  <a:lnTo>
                    <a:pt x="434" y="3"/>
                  </a:lnTo>
                  <a:close/>
                </a:path>
              </a:pathLst>
            </a:custGeom>
            <a:solidFill>
              <a:srgbClr val="339966"/>
            </a:solidFill>
            <a:ln w="0" cap="flat">
              <a:solidFill>
                <a:srgbClr val="339966"/>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grpSp>
      <p:sp>
        <p:nvSpPr>
          <p:cNvPr id="74" name="テキスト ボックス 73">
            <a:extLst>
              <a:ext uri="{FF2B5EF4-FFF2-40B4-BE49-F238E27FC236}">
                <a16:creationId xmlns:a16="http://schemas.microsoft.com/office/drawing/2014/main" id="{ADA730A8-B738-D930-ABC4-709406284454}"/>
              </a:ext>
            </a:extLst>
          </p:cNvPr>
          <p:cNvSpPr txBox="1"/>
          <p:nvPr/>
        </p:nvSpPr>
        <p:spPr>
          <a:xfrm>
            <a:off x="2134491" y="6525344"/>
            <a:ext cx="6880745" cy="307777"/>
          </a:xfrm>
          <a:prstGeom prst="rect">
            <a:avLst/>
          </a:prstGeom>
          <a:noFill/>
        </p:spPr>
        <p:txBody>
          <a:bodyPr wrap="square">
            <a:spAutoFit/>
          </a:bodyPr>
          <a:lstStyle/>
          <a:p>
            <a:r>
              <a:rPr kumimoji="1" lang="ja-JP" altLang="en-US" sz="1400" b="0" u="none" dirty="0">
                <a:latin typeface="Meiryo UI" panose="020B0604030504040204" pitchFamily="50" charset="-128"/>
                <a:ea typeface="Meiryo UI" panose="020B0604030504040204" pitchFamily="50" charset="-128"/>
              </a:rPr>
              <a:t>環境省　電気事業者別排出係数一覧（</a:t>
            </a:r>
            <a:r>
              <a:rPr kumimoji="1" lang="en-US" altLang="ja-JP" sz="1400" b="0" u="none" dirty="0">
                <a:latin typeface="Meiryo UI" panose="020B0604030504040204" pitchFamily="50" charset="-128"/>
                <a:ea typeface="Meiryo UI" panose="020B0604030504040204" pitchFamily="50" charset="-128"/>
                <a:hlinkClick r:id="rId5"/>
              </a:rPr>
              <a:t>https://ghg-santeikohyo.env.go.jp/calc</a:t>
            </a:r>
            <a:r>
              <a:rPr kumimoji="1" lang="ja-JP" altLang="en-US" sz="1400" b="0" u="none" dirty="0">
                <a:latin typeface="Meiryo UI" panose="020B0604030504040204" pitchFamily="50" charset="-128"/>
                <a:ea typeface="Meiryo UI" panose="020B0604030504040204" pitchFamily="50" charset="-128"/>
              </a:rPr>
              <a:t>）</a:t>
            </a:r>
            <a:endParaRPr lang="ja-JP" altLang="en-US" sz="1400" dirty="0"/>
          </a:p>
        </p:txBody>
      </p:sp>
    </p:spTree>
    <p:extLst>
      <p:ext uri="{BB962C8B-B14F-4D97-AF65-F5344CB8AC3E}">
        <p14:creationId xmlns:p14="http://schemas.microsoft.com/office/powerpoint/2010/main" val="109706846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図 16">
            <a:extLst>
              <a:ext uri="{FF2B5EF4-FFF2-40B4-BE49-F238E27FC236}">
                <a16:creationId xmlns:a16="http://schemas.microsoft.com/office/drawing/2014/main" id="{98EA50B5-A1A6-A607-3EBF-BCC117581FA8}"/>
              </a:ext>
            </a:extLst>
          </p:cNvPr>
          <p:cNvPicPr>
            <a:picLocks noChangeAspect="1"/>
          </p:cNvPicPr>
          <p:nvPr/>
        </p:nvPicPr>
        <p:blipFill>
          <a:blip r:embed="rId3"/>
          <a:stretch>
            <a:fillRect/>
          </a:stretch>
        </p:blipFill>
        <p:spPr>
          <a:xfrm>
            <a:off x="251519" y="1566318"/>
            <a:ext cx="8640961" cy="1786865"/>
          </a:xfrm>
          <a:prstGeom prst="rect">
            <a:avLst/>
          </a:prstGeom>
        </p:spPr>
      </p:pic>
      <p:sp>
        <p:nvSpPr>
          <p:cNvPr id="6" name="スライド番号プレースホルダー 5"/>
          <p:cNvSpPr>
            <a:spLocks noGrp="1"/>
          </p:cNvSpPr>
          <p:nvPr>
            <p:ph type="sldNum" sz="quarter" idx="12"/>
          </p:nvPr>
        </p:nvSpPr>
        <p:spPr/>
        <p:txBody>
          <a:bodyPr/>
          <a:lstStyle/>
          <a:p>
            <a:fld id="{55A7BED7-9510-4C4B-91BA-7696EE92F05C}" type="slidenum">
              <a:rPr kumimoji="1" lang="ja-JP" altLang="en-US" smtClean="0"/>
              <a:t>46</a:t>
            </a:fld>
            <a:endParaRPr kumimoji="1" lang="ja-JP" altLang="en-US" dirty="0"/>
          </a:p>
        </p:txBody>
      </p:sp>
      <p:sp>
        <p:nvSpPr>
          <p:cNvPr id="8" name="テキスト ボックス 7">
            <a:extLst>
              <a:ext uri="{FF2B5EF4-FFF2-40B4-BE49-F238E27FC236}">
                <a16:creationId xmlns:a16="http://schemas.microsoft.com/office/drawing/2014/main" id="{575F40C1-5A85-EECC-6477-57B188ABEBEE}"/>
              </a:ext>
            </a:extLst>
          </p:cNvPr>
          <p:cNvSpPr txBox="1"/>
          <p:nvPr/>
        </p:nvSpPr>
        <p:spPr>
          <a:xfrm>
            <a:off x="0" y="0"/>
            <a:ext cx="8604448" cy="344128"/>
          </a:xfrm>
          <a:prstGeom prst="rect">
            <a:avLst/>
          </a:prstGeom>
          <a:noFill/>
        </p:spPr>
        <p:txBody>
          <a:bodyPr wrap="square" tIns="36000" bIns="0" rtlCol="0">
            <a:spAutoFit/>
          </a:bodyPr>
          <a:lstStyle/>
          <a:p>
            <a:pPr>
              <a:lnSpc>
                <a:spcPts val="2400"/>
              </a:lnSpc>
            </a:pPr>
            <a:r>
              <a:rPr lang="ja-JP" altLang="en-US" sz="20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５　対策計画書の作成要領</a:t>
            </a:r>
          </a:p>
        </p:txBody>
      </p:sp>
      <p:sp>
        <p:nvSpPr>
          <p:cNvPr id="10" name="Rectangle 2"/>
          <p:cNvSpPr>
            <a:spLocks noChangeArrowheads="1"/>
          </p:cNvSpPr>
          <p:nvPr/>
        </p:nvSpPr>
        <p:spPr bwMode="auto">
          <a:xfrm>
            <a:off x="-12940" y="404664"/>
            <a:ext cx="9051756"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spAutoFit/>
          </a:bodyPr>
          <a:lstStyle>
            <a:lvl1pPr indent="127000"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ts val="600"/>
              </a:spcAft>
              <a:buClrTx/>
              <a:buSzTx/>
              <a:buFontTx/>
              <a:buNone/>
              <a:tabLst/>
            </a:pPr>
            <a:r>
              <a:rPr kumimoji="0" lang="ja-JP" altLang="ja-JP" sz="2000" b="1" i="0" u="none" strike="noStrike" cap="none" normalizeH="0" baseline="0" dirty="0">
                <a:ln>
                  <a:noFill/>
                </a:ln>
                <a:solidFill>
                  <a:srgbClr val="0D0D0D"/>
                </a:solidFill>
                <a:effectLst/>
                <a:latin typeface="Meiryo UI" panose="020B0604030504040204" pitchFamily="50" charset="-128"/>
                <a:ea typeface="Meiryo UI" panose="020B0604030504040204" pitchFamily="50" charset="-128"/>
                <a:cs typeface="Times New Roman" panose="02020603050405020304" pitchFamily="18" charset="0"/>
              </a:rPr>
              <a:t> </a:t>
            </a:r>
            <a:r>
              <a:rPr kumimoji="0" lang="en-US" altLang="ja-JP" sz="2000" b="1" i="0" u="none" strike="noStrike" cap="none" normalizeH="0" baseline="0" dirty="0">
                <a:ln>
                  <a:noFill/>
                </a:ln>
                <a:solidFill>
                  <a:srgbClr val="0D0D0D"/>
                </a:solidFill>
                <a:effectLst/>
                <a:latin typeface="Meiryo UI" panose="020B0604030504040204" pitchFamily="50" charset="-128"/>
                <a:ea typeface="Meiryo UI" panose="020B0604030504040204" pitchFamily="50" charset="-128"/>
                <a:cs typeface="Times New Roman" panose="02020603050405020304" pitchFamily="18" charset="0"/>
              </a:rPr>
              <a:t>(</a:t>
            </a:r>
            <a:r>
              <a:rPr kumimoji="0" lang="en-US" altLang="ja-JP" sz="2000" b="1" dirty="0">
                <a:solidFill>
                  <a:srgbClr val="0D0D0D"/>
                </a:solidFill>
                <a:latin typeface="Meiryo UI" panose="020B0604030504040204" pitchFamily="50" charset="-128"/>
                <a:ea typeface="Meiryo UI" panose="020B0604030504040204" pitchFamily="50" charset="-128"/>
                <a:cs typeface="Times New Roman" panose="02020603050405020304" pitchFamily="18" charset="0"/>
              </a:rPr>
              <a:t>8</a:t>
            </a:r>
            <a:r>
              <a:rPr kumimoji="0" lang="en-US" altLang="ja-JP" sz="2000" b="1" i="0" u="none" strike="noStrike" cap="none" normalizeH="0" baseline="0" dirty="0">
                <a:ln>
                  <a:noFill/>
                </a:ln>
                <a:solidFill>
                  <a:srgbClr val="0D0D0D"/>
                </a:solidFill>
                <a:effectLst/>
                <a:latin typeface="Meiryo UI" panose="020B0604030504040204" pitchFamily="50" charset="-128"/>
                <a:ea typeface="Meiryo UI" panose="020B0604030504040204" pitchFamily="50" charset="-128"/>
                <a:cs typeface="Times New Roman" panose="02020603050405020304" pitchFamily="18" charset="0"/>
              </a:rPr>
              <a:t>)</a:t>
            </a:r>
            <a:r>
              <a:rPr kumimoji="0" lang="ja-JP" altLang="en-US" sz="2000" b="1" i="0" u="none" strike="noStrike" cap="none" normalizeH="0" baseline="0" dirty="0">
                <a:ln>
                  <a:noFill/>
                </a:ln>
                <a:solidFill>
                  <a:srgbClr val="0D0D0D"/>
                </a:solidFill>
                <a:effectLst/>
                <a:latin typeface="Meiryo UI" panose="020B0604030504040204" pitchFamily="50" charset="-128"/>
                <a:ea typeface="Meiryo UI" panose="020B0604030504040204" pitchFamily="50" charset="-128"/>
                <a:cs typeface="Times New Roman" panose="02020603050405020304" pitchFamily="18" charset="0"/>
              </a:rPr>
              <a:t>対策</a:t>
            </a:r>
            <a:r>
              <a:rPr kumimoji="0" lang="ja-JP" altLang="en-US" sz="2000" b="1" dirty="0">
                <a:solidFill>
                  <a:srgbClr val="0D0D0D"/>
                </a:solidFill>
                <a:latin typeface="Meiryo UI" panose="020B0604030504040204" pitchFamily="50" charset="-128"/>
                <a:ea typeface="Meiryo UI" panose="020B0604030504040204" pitchFamily="50" charset="-128"/>
                <a:cs typeface="Times New Roman" panose="02020603050405020304" pitchFamily="18" charset="0"/>
              </a:rPr>
              <a:t>計画書シート</a:t>
            </a:r>
            <a:r>
              <a:rPr kumimoji="0" lang="en-US" altLang="ja-JP" sz="2000" b="1" dirty="0">
                <a:solidFill>
                  <a:srgbClr val="0D0D0D"/>
                </a:solidFill>
                <a:latin typeface="Meiryo UI" panose="020B0604030504040204" pitchFamily="50" charset="-128"/>
                <a:ea typeface="Meiryo UI" panose="020B0604030504040204" pitchFamily="50" charset="-128"/>
                <a:cs typeface="Times New Roman" panose="02020603050405020304" pitchFamily="18" charset="0"/>
              </a:rPr>
              <a:t>7</a:t>
            </a:r>
            <a:r>
              <a:rPr kumimoji="0" lang="ja-JP" altLang="en-US" sz="2000" b="1" dirty="0">
                <a:solidFill>
                  <a:srgbClr val="0D0D0D"/>
                </a:solidFill>
                <a:latin typeface="Meiryo UI" panose="020B0604030504040204" pitchFamily="50" charset="-128"/>
                <a:ea typeface="Meiryo UI" panose="020B0604030504040204" pitchFamily="50" charset="-128"/>
                <a:cs typeface="Times New Roman" panose="02020603050405020304" pitchFamily="18" charset="0"/>
              </a:rPr>
              <a:t>「電気使用量」</a:t>
            </a:r>
            <a:r>
              <a:rPr kumimoji="0" lang="en-US" altLang="ja-JP" sz="2000" b="1" dirty="0">
                <a:solidFill>
                  <a:srgbClr val="0D0D0D"/>
                </a:solidFill>
                <a:latin typeface="Meiryo UI" panose="020B0604030504040204" pitchFamily="50" charset="-128"/>
                <a:ea typeface="Meiryo UI" panose="020B0604030504040204" pitchFamily="50" charset="-128"/>
                <a:cs typeface="Times New Roman" panose="02020603050405020304" pitchFamily="18" charset="0"/>
              </a:rPr>
              <a:t>No.2</a:t>
            </a:r>
            <a:endParaRPr lang="en-US" altLang="ja-JP" sz="1600" dirty="0">
              <a:latin typeface="Meiryo UI" panose="020B0604030504040204" pitchFamily="50" charset="-128"/>
              <a:ea typeface="Meiryo UI" panose="020B0604030504040204" pitchFamily="50" charset="-128"/>
            </a:endParaRPr>
          </a:p>
        </p:txBody>
      </p:sp>
      <p:sp>
        <p:nvSpPr>
          <p:cNvPr id="16" name="正方形/長方形 15"/>
          <p:cNvSpPr/>
          <p:nvPr/>
        </p:nvSpPr>
        <p:spPr>
          <a:xfrm>
            <a:off x="183792" y="828001"/>
            <a:ext cx="8636680" cy="830997"/>
          </a:xfrm>
          <a:prstGeom prst="rect">
            <a:avLst/>
          </a:prstGeom>
        </p:spPr>
        <p:txBody>
          <a:bodyPr wrap="square">
            <a:spAutoFit/>
          </a:bodyPr>
          <a:lstStyle/>
          <a:p>
            <a:r>
              <a:rPr lang="en-US" altLang="ja-JP" sz="1600" b="1" dirty="0">
                <a:latin typeface="Meiryo UI" panose="020B0604030504040204" pitchFamily="50" charset="-128"/>
                <a:ea typeface="Meiryo UI" panose="020B0604030504040204" pitchFamily="50" charset="-128"/>
              </a:rPr>
              <a:t>P.3</a:t>
            </a:r>
            <a:r>
              <a:rPr lang="ja-JP" altLang="en-US" sz="1600" b="1" dirty="0">
                <a:latin typeface="Meiryo UI" panose="020B0604030504040204" pitchFamily="50" charset="-128"/>
                <a:ea typeface="Meiryo UI" panose="020B0604030504040204" pitchFamily="50" charset="-128"/>
              </a:rPr>
              <a:t>の</a:t>
            </a:r>
            <a:r>
              <a:rPr lang="en-US" altLang="ja-JP" sz="1600" b="1" dirty="0">
                <a:latin typeface="Meiryo UI" panose="020B0604030504040204" pitchFamily="50" charset="-128"/>
                <a:ea typeface="Meiryo UI" panose="020B0604030504040204" pitchFamily="50" charset="-128"/>
              </a:rPr>
              <a:t>1-(2)</a:t>
            </a:r>
            <a:r>
              <a:rPr lang="ja-JP" altLang="en-US" sz="1600" b="1" dirty="0">
                <a:latin typeface="Meiryo UI" panose="020B0604030504040204" pitchFamily="50" charset="-128"/>
                <a:ea typeface="Meiryo UI" panose="020B0604030504040204" pitchFamily="50" charset="-128"/>
              </a:rPr>
              <a:t>に示す特定事業者の要件のうち、１</a:t>
            </a:r>
            <a:r>
              <a:rPr lang="ja-JP" altLang="en-US" sz="1600" dirty="0">
                <a:latin typeface="Meiryo UI" panose="020B0604030504040204" pitchFamily="50" charset="-128"/>
                <a:ea typeface="Meiryo UI" panose="020B0604030504040204" pitchFamily="50" charset="-128"/>
              </a:rPr>
              <a:t>及び</a:t>
            </a:r>
            <a:r>
              <a:rPr lang="ja-JP" altLang="en-US" sz="1600" b="1" dirty="0">
                <a:latin typeface="Meiryo UI" panose="020B0604030504040204" pitchFamily="50" charset="-128"/>
                <a:ea typeface="Meiryo UI" panose="020B0604030504040204" pitchFamily="50" charset="-128"/>
              </a:rPr>
              <a:t>２</a:t>
            </a:r>
            <a:r>
              <a:rPr lang="ja-JP" altLang="en-US" sz="1600" dirty="0">
                <a:latin typeface="Meiryo UI" panose="020B0604030504040204" pitchFamily="50" charset="-128"/>
                <a:ea typeface="Meiryo UI" panose="020B0604030504040204" pitchFamily="50" charset="-128"/>
              </a:rPr>
              <a:t>に該当する特定事業者のみ記入ください。</a:t>
            </a:r>
            <a:endParaRPr lang="en-US" altLang="ja-JP" sz="1600" dirty="0">
              <a:latin typeface="Meiryo UI" panose="020B0604030504040204" pitchFamily="50" charset="-128"/>
              <a:ea typeface="Meiryo UI" panose="020B0604030504040204" pitchFamily="50" charset="-128"/>
            </a:endParaRPr>
          </a:p>
          <a:p>
            <a:r>
              <a:rPr lang="ja-JP" altLang="en-US" sz="1600" dirty="0">
                <a:latin typeface="Meiryo UI" panose="020B0604030504040204" pitchFamily="50" charset="-128"/>
                <a:ea typeface="Meiryo UI" panose="020B0604030504040204" pitchFamily="50" charset="-128"/>
              </a:rPr>
              <a:t>（</a:t>
            </a:r>
            <a:r>
              <a:rPr lang="ja-JP" altLang="en-US" sz="1600" b="1" u="sng" dirty="0">
                <a:latin typeface="Meiryo UI" panose="020B0604030504040204" pitchFamily="50" charset="-128"/>
                <a:ea typeface="Meiryo UI" panose="020B0604030504040204" pitchFamily="50" charset="-128"/>
              </a:rPr>
              <a:t>要件３のみの特定事業者は記入不要です。</a:t>
            </a:r>
            <a:r>
              <a:rPr lang="ja-JP" altLang="en-US" sz="1600" dirty="0">
                <a:latin typeface="Meiryo UI" panose="020B0604030504040204" pitchFamily="50" charset="-128"/>
                <a:ea typeface="Meiryo UI" panose="020B0604030504040204" pitchFamily="50" charset="-128"/>
              </a:rPr>
              <a:t>）主な事業所ごとに電気買電量等を記入ください。</a:t>
            </a:r>
          </a:p>
          <a:p>
            <a:endParaRPr lang="ja-JP" altLang="en-US" sz="1600" dirty="0">
              <a:latin typeface="Meiryo UI" panose="020B0604030504040204" pitchFamily="50" charset="-128"/>
              <a:ea typeface="Meiryo UI" panose="020B0604030504040204" pitchFamily="50" charset="-128"/>
            </a:endParaRPr>
          </a:p>
        </p:txBody>
      </p:sp>
      <p:sp>
        <p:nvSpPr>
          <p:cNvPr id="13" name="正方形/長方形 12"/>
          <p:cNvSpPr/>
          <p:nvPr/>
        </p:nvSpPr>
        <p:spPr>
          <a:xfrm>
            <a:off x="4994880" y="2131720"/>
            <a:ext cx="1017279" cy="721216"/>
          </a:xfrm>
          <a:prstGeom prst="rect">
            <a:avLst/>
          </a:prstGeom>
          <a:solidFill>
            <a:srgbClr val="FF0000">
              <a:alpha val="47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400" b="1" dirty="0">
                <a:solidFill>
                  <a:schemeClr val="tx1"/>
                </a:solidFill>
                <a:latin typeface="Meiryo UI" panose="020B0604030504040204" pitchFamily="50" charset="-128"/>
                <a:ea typeface="Meiryo UI" panose="020B0604030504040204" pitchFamily="50" charset="-128"/>
              </a:rPr>
              <a:t>④</a:t>
            </a:r>
            <a:endParaRPr kumimoji="1" lang="ja-JP" altLang="en-US" sz="1400" b="1" dirty="0">
              <a:solidFill>
                <a:schemeClr val="tx1"/>
              </a:solidFill>
              <a:latin typeface="Meiryo UI" panose="020B0604030504040204" pitchFamily="50" charset="-128"/>
              <a:ea typeface="Meiryo UI" panose="020B0604030504040204" pitchFamily="50" charset="-128"/>
            </a:endParaRPr>
          </a:p>
        </p:txBody>
      </p:sp>
      <p:graphicFrame>
        <p:nvGraphicFramePr>
          <p:cNvPr id="14" name="表 13"/>
          <p:cNvGraphicFramePr>
            <a:graphicFrameLocks noGrp="1"/>
          </p:cNvGraphicFramePr>
          <p:nvPr>
            <p:extLst>
              <p:ext uri="{D42A27DB-BD31-4B8C-83A1-F6EECF244321}">
                <p14:modId xmlns:p14="http://schemas.microsoft.com/office/powerpoint/2010/main" val="2825327863"/>
              </p:ext>
            </p:extLst>
          </p:nvPr>
        </p:nvGraphicFramePr>
        <p:xfrm>
          <a:off x="179512" y="3645024"/>
          <a:ext cx="8640960" cy="3065352"/>
        </p:xfrm>
        <a:graphic>
          <a:graphicData uri="http://schemas.openxmlformats.org/drawingml/2006/table">
            <a:tbl>
              <a:tblPr firstRow="1" bandRow="1">
                <a:tableStyleId>{5940675A-B579-460E-94D1-54222C63F5DA}</a:tableStyleId>
              </a:tblPr>
              <a:tblGrid>
                <a:gridCol w="8640960">
                  <a:extLst>
                    <a:ext uri="{9D8B030D-6E8A-4147-A177-3AD203B41FA5}">
                      <a16:colId xmlns:a16="http://schemas.microsoft.com/office/drawing/2014/main" val="1340005264"/>
                    </a:ext>
                  </a:extLst>
                </a:gridCol>
              </a:tblGrid>
              <a:tr h="1510872">
                <a:tc>
                  <a:txBody>
                    <a:bodyPr/>
                    <a:lstStyle/>
                    <a:p>
                      <a:r>
                        <a:rPr kumimoji="1" lang="ja-JP" altLang="en-US" sz="1600" b="1" u="sng" dirty="0">
                          <a:latin typeface="Meiryo UI" panose="020B0604030504040204" pitchFamily="50" charset="-128"/>
                          <a:ea typeface="Meiryo UI" panose="020B0604030504040204" pitchFamily="50" charset="-128"/>
                        </a:rPr>
                        <a:t>④再エネ契約割合</a:t>
                      </a:r>
                    </a:p>
                    <a:p>
                      <a:pPr>
                        <a:spcAft>
                          <a:spcPts val="1200"/>
                        </a:spcAft>
                      </a:pPr>
                      <a:r>
                        <a:rPr kumimoji="1" lang="ja-JP" altLang="en-US" sz="1600" b="0" u="none" dirty="0">
                          <a:latin typeface="Meiryo UI" panose="020B0604030504040204" pitchFamily="50" charset="-128"/>
                          <a:ea typeface="Meiryo UI" panose="020B0604030504040204" pitchFamily="50" charset="-128"/>
                        </a:rPr>
                        <a:t>基準年度に契約していた電気メニューの再エネ契約割合（</a:t>
                      </a:r>
                      <a:r>
                        <a:rPr kumimoji="1" lang="en-US" altLang="ja-JP" sz="1600" b="0" u="none" dirty="0">
                          <a:latin typeface="Meiryo UI" panose="020B0604030504040204" pitchFamily="50" charset="-128"/>
                          <a:ea typeface="Meiryo UI" panose="020B0604030504040204" pitchFamily="50" charset="-128"/>
                        </a:rPr>
                        <a:t>※</a:t>
                      </a:r>
                      <a:r>
                        <a:rPr kumimoji="1" lang="ja-JP" altLang="en-US" sz="1600" b="0" u="none" dirty="0">
                          <a:latin typeface="Meiryo UI" panose="020B0604030504040204" pitchFamily="50" charset="-128"/>
                          <a:ea typeface="Meiryo UI" panose="020B0604030504040204" pitchFamily="50" charset="-128"/>
                        </a:rPr>
                        <a:t>）を記入ください。</a:t>
                      </a:r>
                      <a:endParaRPr kumimoji="1" lang="en-US" altLang="ja-JP" sz="1600" b="0" u="none" dirty="0">
                        <a:latin typeface="Meiryo UI" panose="020B0604030504040204" pitchFamily="50" charset="-128"/>
                        <a:ea typeface="Meiryo UI" panose="020B0604030504040204" pitchFamily="50" charset="-128"/>
                      </a:endParaRPr>
                    </a:p>
                    <a:p>
                      <a:r>
                        <a:rPr kumimoji="1" lang="en-US" altLang="ja-JP" sz="1600" b="0" u="none" dirty="0">
                          <a:latin typeface="Meiryo UI" panose="020B0604030504040204" pitchFamily="50" charset="-128"/>
                          <a:ea typeface="Meiryo UI" panose="020B0604030504040204" pitchFamily="50" charset="-128"/>
                        </a:rPr>
                        <a:t>※</a:t>
                      </a:r>
                      <a:r>
                        <a:rPr kumimoji="1" lang="ja-JP" altLang="en-US" sz="1600" b="0" u="none" dirty="0">
                          <a:latin typeface="Meiryo UI" panose="020B0604030504040204" pitchFamily="50" charset="-128"/>
                          <a:ea typeface="Meiryo UI" panose="020B0604030504040204" pitchFamily="50" charset="-128"/>
                        </a:rPr>
                        <a:t>再エネ契約割合とは、非化石証書など環境価値付き電気メニューで再エネ指定の証書（</a:t>
                      </a:r>
                      <a:r>
                        <a:rPr kumimoji="1" lang="en-US" altLang="ja-JP" sz="1600" b="0" u="none" dirty="0">
                          <a:latin typeface="Meiryo UI" panose="020B0604030504040204" pitchFamily="50" charset="-128"/>
                          <a:ea typeface="Meiryo UI" panose="020B0604030504040204" pitchFamily="50" charset="-128"/>
                        </a:rPr>
                        <a:t>FIT</a:t>
                      </a:r>
                      <a:r>
                        <a:rPr kumimoji="1" lang="ja-JP" altLang="en-US" sz="1600" b="0" u="none" dirty="0">
                          <a:latin typeface="Meiryo UI" panose="020B0604030504040204" pitchFamily="50" charset="-128"/>
                          <a:ea typeface="Meiryo UI" panose="020B0604030504040204" pitchFamily="50" charset="-128"/>
                        </a:rPr>
                        <a:t>非化石証書、非</a:t>
                      </a:r>
                      <a:r>
                        <a:rPr kumimoji="1" lang="en-US" altLang="ja-JP" sz="1600" b="0" u="none" dirty="0">
                          <a:latin typeface="Meiryo UI" panose="020B0604030504040204" pitchFamily="50" charset="-128"/>
                          <a:ea typeface="Meiryo UI" panose="020B0604030504040204" pitchFamily="50" charset="-128"/>
                        </a:rPr>
                        <a:t>FIT</a:t>
                      </a:r>
                      <a:r>
                        <a:rPr kumimoji="1" lang="ja-JP" altLang="en-US" sz="1600" b="0" u="none" dirty="0">
                          <a:latin typeface="Meiryo UI" panose="020B0604030504040204" pitchFamily="50" charset="-128"/>
                          <a:ea typeface="Meiryo UI" panose="020B0604030504040204" pitchFamily="50" charset="-128"/>
                        </a:rPr>
                        <a:t>非化石証書</a:t>
                      </a:r>
                      <a:r>
                        <a:rPr kumimoji="1" lang="en-US" altLang="ja-JP" sz="1600" b="0" u="none" dirty="0">
                          <a:latin typeface="Meiryo UI" panose="020B0604030504040204" pitchFamily="50" charset="-128"/>
                          <a:ea typeface="Meiryo UI" panose="020B0604030504040204" pitchFamily="50" charset="-128"/>
                        </a:rPr>
                        <a:t>(</a:t>
                      </a:r>
                      <a:r>
                        <a:rPr kumimoji="1" lang="ja-JP" altLang="en-US" sz="1600" b="0" u="none" dirty="0">
                          <a:latin typeface="Meiryo UI" panose="020B0604030504040204" pitchFamily="50" charset="-128"/>
                          <a:ea typeface="Meiryo UI" panose="020B0604030504040204" pitchFamily="50" charset="-128"/>
                        </a:rPr>
                        <a:t>再エネ指定</a:t>
                      </a:r>
                      <a:r>
                        <a:rPr kumimoji="1" lang="en-US" altLang="ja-JP" sz="1600" b="0" u="none" dirty="0">
                          <a:latin typeface="Meiryo UI" panose="020B0604030504040204" pitchFamily="50" charset="-128"/>
                          <a:ea typeface="Meiryo UI" panose="020B0604030504040204" pitchFamily="50" charset="-128"/>
                        </a:rPr>
                        <a:t>)</a:t>
                      </a:r>
                      <a:r>
                        <a:rPr kumimoji="1" lang="ja-JP" altLang="en-US" sz="1600" b="0" u="none" dirty="0">
                          <a:latin typeface="Meiryo UI" panose="020B0604030504040204" pitchFamily="50" charset="-128"/>
                          <a:ea typeface="Meiryo UI" panose="020B0604030504040204" pitchFamily="50" charset="-128"/>
                        </a:rPr>
                        <a:t>、グリーン電力証書、</a:t>
                      </a:r>
                      <a:r>
                        <a:rPr kumimoji="1" lang="en-US" altLang="ja-JP" sz="1600" b="0" u="none" dirty="0">
                          <a:latin typeface="Meiryo UI" panose="020B0604030504040204" pitchFamily="50" charset="-128"/>
                          <a:ea typeface="Meiryo UI" panose="020B0604030504040204" pitchFamily="50" charset="-128"/>
                        </a:rPr>
                        <a:t>J</a:t>
                      </a:r>
                      <a:r>
                        <a:rPr kumimoji="1" lang="ja-JP" altLang="en-US" sz="1600" b="0" u="none" dirty="0">
                          <a:latin typeface="Meiryo UI" panose="020B0604030504040204" pitchFamily="50" charset="-128"/>
                          <a:ea typeface="Meiryo UI" panose="020B0604030504040204" pitchFamily="50" charset="-128"/>
                        </a:rPr>
                        <a:t>クレジット</a:t>
                      </a:r>
                      <a:r>
                        <a:rPr kumimoji="1" lang="en-US" altLang="ja-JP" sz="1600" b="0" u="none" dirty="0">
                          <a:latin typeface="Meiryo UI" panose="020B0604030504040204" pitchFamily="50" charset="-128"/>
                          <a:ea typeface="Meiryo UI" panose="020B0604030504040204" pitchFamily="50" charset="-128"/>
                        </a:rPr>
                        <a:t>(</a:t>
                      </a:r>
                      <a:r>
                        <a:rPr kumimoji="1" lang="ja-JP" altLang="en-US" sz="1600" b="0" u="none" dirty="0">
                          <a:latin typeface="Meiryo UI" panose="020B0604030504040204" pitchFamily="50" charset="-128"/>
                          <a:ea typeface="Meiryo UI" panose="020B0604030504040204" pitchFamily="50" charset="-128"/>
                        </a:rPr>
                        <a:t>再エネ電力由来</a:t>
                      </a:r>
                      <a:r>
                        <a:rPr kumimoji="1" lang="en-US" altLang="ja-JP" sz="1600" b="0" u="none" dirty="0">
                          <a:latin typeface="Meiryo UI" panose="020B0604030504040204" pitchFamily="50" charset="-128"/>
                          <a:ea typeface="Meiryo UI" panose="020B0604030504040204" pitchFamily="50" charset="-128"/>
                        </a:rPr>
                        <a:t>)</a:t>
                      </a:r>
                      <a:r>
                        <a:rPr kumimoji="1" lang="ja-JP" altLang="en-US" sz="1600" b="0" u="none" dirty="0">
                          <a:latin typeface="Meiryo UI" panose="020B0604030504040204" pitchFamily="50" charset="-128"/>
                          <a:ea typeface="Meiryo UI" panose="020B0604030504040204" pitchFamily="50" charset="-128"/>
                        </a:rPr>
                        <a:t>）が付与されている割合のこと。（買電量のうち、再エネがあてられている割合を記載ください。）</a:t>
                      </a:r>
                      <a:endParaRPr kumimoji="1" lang="en-US" altLang="ja-JP" sz="1600" b="0" u="none" dirty="0">
                        <a:latin typeface="Meiryo UI" panose="020B0604030504040204" pitchFamily="50" charset="-128"/>
                        <a:ea typeface="Meiryo UI" panose="020B0604030504040204" pitchFamily="50" charset="-128"/>
                      </a:endParaRPr>
                    </a:p>
                  </a:txBody>
                  <a:tcPr anchor="ctr"/>
                </a:tc>
                <a:extLst>
                  <a:ext uri="{0D108BD9-81ED-4DB2-BD59-A6C34878D82A}">
                    <a16:rowId xmlns:a16="http://schemas.microsoft.com/office/drawing/2014/main" val="183885262"/>
                  </a:ext>
                </a:extLst>
              </a:tr>
              <a:tr h="1369448">
                <a:tc>
                  <a:txBody>
                    <a:bodyPr/>
                    <a:lstStyle/>
                    <a:p>
                      <a:r>
                        <a:rPr kumimoji="1" lang="ja-JP" altLang="en-US" sz="1600" b="1" u="sng" dirty="0">
                          <a:latin typeface="Meiryo UI" panose="020B0604030504040204" pitchFamily="50" charset="-128"/>
                          <a:ea typeface="Meiryo UI" panose="020B0604030504040204" pitchFamily="50" charset="-128"/>
                        </a:rPr>
                        <a:t>⑤クレジットなど個別調達等（電力契約に含む分は対象外）を活用した温室効果ガス排出削減量（再エネ由来のみ）</a:t>
                      </a:r>
                      <a:endParaRPr kumimoji="1" lang="en-US" altLang="ja-JP" sz="1600" b="1" u="sng" dirty="0">
                        <a:latin typeface="Meiryo UI" panose="020B0604030504040204" pitchFamily="50" charset="-128"/>
                        <a:ea typeface="Meiryo UI" panose="020B0604030504040204" pitchFamily="50" charset="-128"/>
                      </a:endParaRPr>
                    </a:p>
                    <a:p>
                      <a:r>
                        <a:rPr kumimoji="1" lang="ja-JP" altLang="en-US" sz="1600" b="0" u="none" dirty="0">
                          <a:solidFill>
                            <a:srgbClr val="FF0000"/>
                          </a:solidFill>
                          <a:latin typeface="Meiryo UI" panose="020B0604030504040204" pitchFamily="50" charset="-128"/>
                          <a:ea typeface="Meiryo UI" panose="020B0604030504040204" pitchFamily="50" charset="-128"/>
                        </a:rPr>
                        <a:t>電気事業者を介さず、個別に調達した再エネ指定の証書</a:t>
                      </a:r>
                      <a:r>
                        <a:rPr kumimoji="1" lang="ja-JP" altLang="en-US" sz="1600" b="0" u="none" dirty="0">
                          <a:latin typeface="Meiryo UI" panose="020B0604030504040204" pitchFamily="50" charset="-128"/>
                          <a:ea typeface="Meiryo UI" panose="020B0604030504040204" pitchFamily="50" charset="-128"/>
                        </a:rPr>
                        <a:t>（</a:t>
                      </a:r>
                      <a:r>
                        <a:rPr kumimoji="1" lang="en-US" altLang="ja-JP" sz="1600" b="0" u="none" dirty="0">
                          <a:latin typeface="Meiryo UI" panose="020B0604030504040204" pitchFamily="50" charset="-128"/>
                          <a:ea typeface="Meiryo UI" panose="020B0604030504040204" pitchFamily="50" charset="-128"/>
                        </a:rPr>
                        <a:t>FIT</a:t>
                      </a:r>
                      <a:r>
                        <a:rPr kumimoji="1" lang="ja-JP" altLang="en-US" sz="1600" b="0" u="none" dirty="0">
                          <a:latin typeface="Meiryo UI" panose="020B0604030504040204" pitchFamily="50" charset="-128"/>
                          <a:ea typeface="Meiryo UI" panose="020B0604030504040204" pitchFamily="50" charset="-128"/>
                        </a:rPr>
                        <a:t>非化石証書、非</a:t>
                      </a:r>
                      <a:r>
                        <a:rPr kumimoji="1" lang="en-US" altLang="ja-JP" sz="1600" b="0" u="none" dirty="0">
                          <a:latin typeface="Meiryo UI" panose="020B0604030504040204" pitchFamily="50" charset="-128"/>
                          <a:ea typeface="Meiryo UI" panose="020B0604030504040204" pitchFamily="50" charset="-128"/>
                        </a:rPr>
                        <a:t>FIT</a:t>
                      </a:r>
                      <a:r>
                        <a:rPr kumimoji="1" lang="ja-JP" altLang="en-US" sz="1600" b="0" u="none" dirty="0">
                          <a:latin typeface="Meiryo UI" panose="020B0604030504040204" pitchFamily="50" charset="-128"/>
                          <a:ea typeface="Meiryo UI" panose="020B0604030504040204" pitchFamily="50" charset="-128"/>
                        </a:rPr>
                        <a:t>非化石証書</a:t>
                      </a:r>
                      <a:r>
                        <a:rPr kumimoji="1" lang="en-US" altLang="ja-JP" sz="1600" b="0" u="none" dirty="0">
                          <a:latin typeface="Meiryo UI" panose="020B0604030504040204" pitchFamily="50" charset="-128"/>
                          <a:ea typeface="Meiryo UI" panose="020B0604030504040204" pitchFamily="50" charset="-128"/>
                        </a:rPr>
                        <a:t>(</a:t>
                      </a:r>
                      <a:r>
                        <a:rPr kumimoji="1" lang="ja-JP" altLang="en-US" sz="1600" b="0" u="none" dirty="0">
                          <a:latin typeface="Meiryo UI" panose="020B0604030504040204" pitchFamily="50" charset="-128"/>
                          <a:ea typeface="Meiryo UI" panose="020B0604030504040204" pitchFamily="50" charset="-128"/>
                        </a:rPr>
                        <a:t>再エネ指定</a:t>
                      </a:r>
                      <a:r>
                        <a:rPr kumimoji="1" lang="en-US" altLang="ja-JP" sz="1600" b="0" u="none" dirty="0">
                          <a:latin typeface="Meiryo UI" panose="020B0604030504040204" pitchFamily="50" charset="-128"/>
                          <a:ea typeface="Meiryo UI" panose="020B0604030504040204" pitchFamily="50" charset="-128"/>
                        </a:rPr>
                        <a:t>)</a:t>
                      </a:r>
                      <a:r>
                        <a:rPr kumimoji="1" lang="ja-JP" altLang="en-US" sz="1600" b="0" u="none" dirty="0">
                          <a:latin typeface="Meiryo UI" panose="020B0604030504040204" pitchFamily="50" charset="-128"/>
                          <a:ea typeface="Meiryo UI" panose="020B0604030504040204" pitchFamily="50" charset="-128"/>
                        </a:rPr>
                        <a:t>、グリーン電力証書、</a:t>
                      </a:r>
                      <a:r>
                        <a:rPr kumimoji="1" lang="en-US" altLang="ja-JP" sz="1600" b="0" u="none" dirty="0">
                          <a:latin typeface="Meiryo UI" panose="020B0604030504040204" pitchFamily="50" charset="-128"/>
                          <a:ea typeface="Meiryo UI" panose="020B0604030504040204" pitchFamily="50" charset="-128"/>
                        </a:rPr>
                        <a:t>J</a:t>
                      </a:r>
                      <a:r>
                        <a:rPr kumimoji="1" lang="ja-JP" altLang="en-US" sz="1600" b="0" u="none" dirty="0">
                          <a:latin typeface="Meiryo UI" panose="020B0604030504040204" pitchFamily="50" charset="-128"/>
                          <a:ea typeface="Meiryo UI" panose="020B0604030504040204" pitchFamily="50" charset="-128"/>
                        </a:rPr>
                        <a:t>クレジット</a:t>
                      </a:r>
                      <a:r>
                        <a:rPr kumimoji="1" lang="en-US" altLang="ja-JP" sz="1600" b="0" u="none" dirty="0">
                          <a:latin typeface="Meiryo UI" panose="020B0604030504040204" pitchFamily="50" charset="-128"/>
                          <a:ea typeface="Meiryo UI" panose="020B0604030504040204" pitchFamily="50" charset="-128"/>
                        </a:rPr>
                        <a:t>(</a:t>
                      </a:r>
                      <a:r>
                        <a:rPr kumimoji="1" lang="ja-JP" altLang="en-US" sz="1600" b="0" u="none" dirty="0">
                          <a:latin typeface="Meiryo UI" panose="020B0604030504040204" pitchFamily="50" charset="-128"/>
                          <a:ea typeface="Meiryo UI" panose="020B0604030504040204" pitchFamily="50" charset="-128"/>
                        </a:rPr>
                        <a:t>再エネ電力由来</a:t>
                      </a:r>
                      <a:r>
                        <a:rPr kumimoji="1" lang="en-US" altLang="ja-JP" sz="1600" b="0" u="none" dirty="0">
                          <a:latin typeface="Meiryo UI" panose="020B0604030504040204" pitchFamily="50" charset="-128"/>
                          <a:ea typeface="Meiryo UI" panose="020B0604030504040204" pitchFamily="50" charset="-128"/>
                        </a:rPr>
                        <a:t>)</a:t>
                      </a:r>
                      <a:r>
                        <a:rPr kumimoji="1" lang="ja-JP" altLang="en-US" sz="1600" b="0" u="none" dirty="0">
                          <a:latin typeface="Meiryo UI" panose="020B0604030504040204" pitchFamily="50" charset="-128"/>
                          <a:ea typeface="Meiryo UI" panose="020B0604030504040204" pitchFamily="50" charset="-128"/>
                        </a:rPr>
                        <a:t>）がある場合は、購入した再エネ価値を千</a:t>
                      </a:r>
                      <a:r>
                        <a:rPr kumimoji="1" lang="en-US" altLang="ja-JP" sz="1600" b="0" u="none" dirty="0">
                          <a:latin typeface="Meiryo UI" panose="020B0604030504040204" pitchFamily="50" charset="-128"/>
                          <a:ea typeface="Meiryo UI" panose="020B0604030504040204" pitchFamily="50" charset="-128"/>
                        </a:rPr>
                        <a:t>kWh</a:t>
                      </a:r>
                      <a:r>
                        <a:rPr kumimoji="1" lang="ja-JP" altLang="en-US" sz="1600" b="0" u="none" dirty="0">
                          <a:latin typeface="Meiryo UI" panose="020B0604030504040204" pitchFamily="50" charset="-128"/>
                          <a:ea typeface="Meiryo UI" panose="020B0604030504040204" pitchFamily="50" charset="-128"/>
                        </a:rPr>
                        <a:t>にて記入ください。</a:t>
                      </a:r>
                      <a:r>
                        <a:rPr kumimoji="1" lang="ja-JP" altLang="en-US" sz="1600" b="0" u="none" dirty="0">
                          <a:solidFill>
                            <a:srgbClr val="FF0000"/>
                          </a:solidFill>
                          <a:latin typeface="Meiryo UI" panose="020B0604030504040204" pitchFamily="50" charset="-128"/>
                          <a:ea typeface="Meiryo UI" panose="020B0604030504040204" pitchFamily="50" charset="-128"/>
                        </a:rPr>
                        <a:t>なお、</a:t>
                      </a:r>
                      <a:r>
                        <a:rPr kumimoji="1" lang="en-US" altLang="ja-JP" sz="1600" b="0" u="none" dirty="0">
                          <a:solidFill>
                            <a:srgbClr val="FF0000"/>
                          </a:solidFill>
                          <a:latin typeface="Meiryo UI" panose="020B0604030504040204" pitchFamily="50" charset="-128"/>
                          <a:ea typeface="Meiryo UI" panose="020B0604030504040204" pitchFamily="50" charset="-128"/>
                        </a:rPr>
                        <a:t>CO2</a:t>
                      </a:r>
                      <a:r>
                        <a:rPr kumimoji="1" lang="ja-JP" altLang="en-US" sz="1600" b="0" u="none" dirty="0">
                          <a:solidFill>
                            <a:srgbClr val="FF0000"/>
                          </a:solidFill>
                          <a:latin typeface="Meiryo UI" panose="020B0604030504040204" pitchFamily="50" charset="-128"/>
                          <a:ea typeface="Meiryo UI" panose="020B0604030504040204" pitchFamily="50" charset="-128"/>
                        </a:rPr>
                        <a:t>排出量の削減は、シート３「対策まとめ」にて行うため、</a:t>
                      </a:r>
                      <a:r>
                        <a:rPr kumimoji="1" lang="en-US" altLang="ja-JP" sz="1600" b="0" u="none" dirty="0">
                          <a:solidFill>
                            <a:srgbClr val="FF0000"/>
                          </a:solidFill>
                          <a:latin typeface="Meiryo UI" panose="020B0604030504040204" pitchFamily="50" charset="-128"/>
                          <a:ea typeface="Meiryo UI" panose="020B0604030504040204" pitchFamily="50" charset="-128"/>
                        </a:rPr>
                        <a:t>P.33</a:t>
                      </a:r>
                      <a:r>
                        <a:rPr kumimoji="1" lang="ja-JP" altLang="en-US" sz="1600" b="0" u="none" dirty="0">
                          <a:solidFill>
                            <a:srgbClr val="FF0000"/>
                          </a:solidFill>
                          <a:latin typeface="Meiryo UI" panose="020B0604030504040204" pitchFamily="50" charset="-128"/>
                          <a:ea typeface="Meiryo UI" panose="020B0604030504040204" pitchFamily="50" charset="-128"/>
                        </a:rPr>
                        <a:t>の</a:t>
                      </a:r>
                      <a:r>
                        <a:rPr kumimoji="1" lang="en-US" altLang="ja-JP" sz="1600" b="0" u="none" dirty="0">
                          <a:solidFill>
                            <a:srgbClr val="FF0000"/>
                          </a:solidFill>
                          <a:latin typeface="Meiryo UI" panose="020B0604030504040204" pitchFamily="50" charset="-128"/>
                          <a:ea typeface="Meiryo UI" panose="020B0604030504040204" pitchFamily="50" charset="-128"/>
                        </a:rPr>
                        <a:t>5-(4)No.1</a:t>
                      </a:r>
                      <a:r>
                        <a:rPr kumimoji="1" lang="ja-JP" altLang="en-US" sz="1600" b="0" u="none" dirty="0">
                          <a:solidFill>
                            <a:srgbClr val="FF0000"/>
                          </a:solidFill>
                          <a:latin typeface="Meiryo UI" panose="020B0604030504040204" pitchFamily="50" charset="-128"/>
                          <a:ea typeface="Meiryo UI" panose="020B0604030504040204" pitchFamily="50" charset="-128"/>
                        </a:rPr>
                        <a:t>の②にも必ず計上してください。（単位に注意してください。）</a:t>
                      </a:r>
                      <a:endParaRPr kumimoji="1" lang="en-US" altLang="ja-JP" sz="1600" b="0" u="none" dirty="0">
                        <a:solidFill>
                          <a:srgbClr val="FF0000"/>
                        </a:solidFill>
                        <a:latin typeface="Meiryo UI" panose="020B0604030504040204" pitchFamily="50" charset="-128"/>
                        <a:ea typeface="Meiryo UI" panose="020B0604030504040204" pitchFamily="50" charset="-128"/>
                      </a:endParaRPr>
                    </a:p>
                  </a:txBody>
                  <a:tcPr anchor="ctr"/>
                </a:tc>
                <a:extLst>
                  <a:ext uri="{0D108BD9-81ED-4DB2-BD59-A6C34878D82A}">
                    <a16:rowId xmlns:a16="http://schemas.microsoft.com/office/drawing/2014/main" val="815372262"/>
                  </a:ext>
                </a:extLst>
              </a:tr>
            </a:tbl>
          </a:graphicData>
        </a:graphic>
      </p:graphicFrame>
      <p:sp>
        <p:nvSpPr>
          <p:cNvPr id="12" name="正方形/長方形 11"/>
          <p:cNvSpPr/>
          <p:nvPr/>
        </p:nvSpPr>
        <p:spPr>
          <a:xfrm>
            <a:off x="4067944" y="2790800"/>
            <a:ext cx="918057" cy="350168"/>
          </a:xfrm>
          <a:prstGeom prst="rect">
            <a:avLst/>
          </a:prstGeom>
          <a:solidFill>
            <a:srgbClr val="FF0000">
              <a:alpha val="47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b="1" dirty="0">
                <a:solidFill>
                  <a:schemeClr val="tx1"/>
                </a:solidFill>
                <a:latin typeface="Meiryo UI" panose="020B0604030504040204" pitchFamily="50" charset="-128"/>
                <a:ea typeface="Meiryo UI" panose="020B0604030504040204" pitchFamily="50" charset="-128"/>
              </a:rPr>
              <a:t>⑤</a:t>
            </a:r>
            <a:endParaRPr kumimoji="1" lang="ja-JP" altLang="en-US" sz="1400" b="1" dirty="0">
              <a:solidFill>
                <a:schemeClr val="tx1"/>
              </a:solidFill>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138206854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図 8">
            <a:extLst>
              <a:ext uri="{FF2B5EF4-FFF2-40B4-BE49-F238E27FC236}">
                <a16:creationId xmlns:a16="http://schemas.microsoft.com/office/drawing/2014/main" id="{39277208-9626-1BAE-0666-19A2A320E2F0}"/>
              </a:ext>
            </a:extLst>
          </p:cNvPr>
          <p:cNvPicPr>
            <a:picLocks noChangeAspect="1"/>
          </p:cNvPicPr>
          <p:nvPr/>
        </p:nvPicPr>
        <p:blipFill>
          <a:blip r:embed="rId3"/>
          <a:stretch>
            <a:fillRect/>
          </a:stretch>
        </p:blipFill>
        <p:spPr>
          <a:xfrm>
            <a:off x="291831" y="3356992"/>
            <a:ext cx="8785125" cy="2228356"/>
          </a:xfrm>
          <a:prstGeom prst="rect">
            <a:avLst/>
          </a:prstGeom>
        </p:spPr>
      </p:pic>
      <p:sp>
        <p:nvSpPr>
          <p:cNvPr id="6" name="スライド番号プレースホルダー 5"/>
          <p:cNvSpPr>
            <a:spLocks noGrp="1"/>
          </p:cNvSpPr>
          <p:nvPr>
            <p:ph type="sldNum" sz="quarter" idx="12"/>
          </p:nvPr>
        </p:nvSpPr>
        <p:spPr/>
        <p:txBody>
          <a:bodyPr/>
          <a:lstStyle/>
          <a:p>
            <a:fld id="{55A7BED7-9510-4C4B-91BA-7696EE92F05C}" type="slidenum">
              <a:rPr kumimoji="1" lang="ja-JP" altLang="en-US" smtClean="0"/>
              <a:t>47</a:t>
            </a:fld>
            <a:endParaRPr kumimoji="1" lang="ja-JP" altLang="en-US" dirty="0"/>
          </a:p>
        </p:txBody>
      </p:sp>
      <p:sp>
        <p:nvSpPr>
          <p:cNvPr id="8" name="テキスト ボックス 7">
            <a:extLst>
              <a:ext uri="{FF2B5EF4-FFF2-40B4-BE49-F238E27FC236}">
                <a16:creationId xmlns:a16="http://schemas.microsoft.com/office/drawing/2014/main" id="{575F40C1-5A85-EECC-6477-57B188ABEBEE}"/>
              </a:ext>
            </a:extLst>
          </p:cNvPr>
          <p:cNvSpPr txBox="1"/>
          <p:nvPr/>
        </p:nvSpPr>
        <p:spPr>
          <a:xfrm>
            <a:off x="0" y="0"/>
            <a:ext cx="8604448" cy="344128"/>
          </a:xfrm>
          <a:prstGeom prst="rect">
            <a:avLst/>
          </a:prstGeom>
          <a:noFill/>
        </p:spPr>
        <p:txBody>
          <a:bodyPr wrap="square" tIns="36000" bIns="0" rtlCol="0">
            <a:spAutoFit/>
          </a:bodyPr>
          <a:lstStyle/>
          <a:p>
            <a:pPr>
              <a:lnSpc>
                <a:spcPts val="2400"/>
              </a:lnSpc>
            </a:pPr>
            <a:r>
              <a:rPr lang="ja-JP" altLang="en-US" sz="20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５　対策計画書の作成要領</a:t>
            </a:r>
          </a:p>
        </p:txBody>
      </p:sp>
      <p:sp>
        <p:nvSpPr>
          <p:cNvPr id="10" name="Rectangle 2"/>
          <p:cNvSpPr>
            <a:spLocks noChangeArrowheads="1"/>
          </p:cNvSpPr>
          <p:nvPr/>
        </p:nvSpPr>
        <p:spPr bwMode="auto">
          <a:xfrm>
            <a:off x="-12940" y="404664"/>
            <a:ext cx="9051756"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spAutoFit/>
          </a:bodyPr>
          <a:lstStyle>
            <a:lvl1pPr indent="127000"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ts val="600"/>
              </a:spcAft>
              <a:buClrTx/>
              <a:buSzTx/>
              <a:buFontTx/>
              <a:buNone/>
              <a:tabLst/>
            </a:pPr>
            <a:r>
              <a:rPr kumimoji="0" lang="ja-JP" altLang="ja-JP" sz="2000" b="1" i="0" u="none" strike="noStrike" cap="none" normalizeH="0" baseline="0" dirty="0">
                <a:ln>
                  <a:noFill/>
                </a:ln>
                <a:solidFill>
                  <a:srgbClr val="0D0D0D"/>
                </a:solidFill>
                <a:effectLst/>
                <a:latin typeface="Meiryo UI" panose="020B0604030504040204" pitchFamily="50" charset="-128"/>
                <a:ea typeface="Meiryo UI" panose="020B0604030504040204" pitchFamily="50" charset="-128"/>
                <a:cs typeface="Times New Roman" panose="02020603050405020304" pitchFamily="18" charset="0"/>
              </a:rPr>
              <a:t> </a:t>
            </a:r>
            <a:r>
              <a:rPr kumimoji="0" lang="en-US" altLang="ja-JP" sz="2000" b="1" i="0" u="none" strike="noStrike" cap="none" normalizeH="0" baseline="0" dirty="0">
                <a:ln>
                  <a:noFill/>
                </a:ln>
                <a:solidFill>
                  <a:srgbClr val="0D0D0D"/>
                </a:solidFill>
                <a:effectLst/>
                <a:latin typeface="Meiryo UI" panose="020B0604030504040204" pitchFamily="50" charset="-128"/>
                <a:ea typeface="Meiryo UI" panose="020B0604030504040204" pitchFamily="50" charset="-128"/>
                <a:cs typeface="Times New Roman" panose="02020603050405020304" pitchFamily="18" charset="0"/>
              </a:rPr>
              <a:t>(</a:t>
            </a:r>
            <a:r>
              <a:rPr kumimoji="0" lang="en-US" altLang="ja-JP" sz="2000" b="1" dirty="0">
                <a:solidFill>
                  <a:srgbClr val="0D0D0D"/>
                </a:solidFill>
                <a:latin typeface="Meiryo UI" panose="020B0604030504040204" pitchFamily="50" charset="-128"/>
                <a:ea typeface="Meiryo UI" panose="020B0604030504040204" pitchFamily="50" charset="-128"/>
                <a:cs typeface="Times New Roman" panose="02020603050405020304" pitchFamily="18" charset="0"/>
              </a:rPr>
              <a:t>8</a:t>
            </a:r>
            <a:r>
              <a:rPr kumimoji="0" lang="en-US" altLang="ja-JP" sz="2000" b="1" i="0" u="none" strike="noStrike" cap="none" normalizeH="0" baseline="0" dirty="0">
                <a:ln>
                  <a:noFill/>
                </a:ln>
                <a:solidFill>
                  <a:srgbClr val="0D0D0D"/>
                </a:solidFill>
                <a:effectLst/>
                <a:latin typeface="Meiryo UI" panose="020B0604030504040204" pitchFamily="50" charset="-128"/>
                <a:ea typeface="Meiryo UI" panose="020B0604030504040204" pitchFamily="50" charset="-128"/>
                <a:cs typeface="Times New Roman" panose="02020603050405020304" pitchFamily="18" charset="0"/>
              </a:rPr>
              <a:t>)</a:t>
            </a:r>
            <a:r>
              <a:rPr kumimoji="0" lang="ja-JP" altLang="en-US" sz="2000" b="1" i="0" u="none" strike="noStrike" cap="none" normalizeH="0" baseline="0" dirty="0">
                <a:ln>
                  <a:noFill/>
                </a:ln>
                <a:solidFill>
                  <a:srgbClr val="0D0D0D"/>
                </a:solidFill>
                <a:effectLst/>
                <a:latin typeface="Meiryo UI" panose="020B0604030504040204" pitchFamily="50" charset="-128"/>
                <a:ea typeface="Meiryo UI" panose="020B0604030504040204" pitchFamily="50" charset="-128"/>
                <a:cs typeface="Times New Roman" panose="02020603050405020304" pitchFamily="18" charset="0"/>
              </a:rPr>
              <a:t>対策</a:t>
            </a:r>
            <a:r>
              <a:rPr kumimoji="0" lang="ja-JP" altLang="en-US" sz="2000" b="1" dirty="0">
                <a:solidFill>
                  <a:srgbClr val="0D0D0D"/>
                </a:solidFill>
                <a:latin typeface="Meiryo UI" panose="020B0604030504040204" pitchFamily="50" charset="-128"/>
                <a:ea typeface="Meiryo UI" panose="020B0604030504040204" pitchFamily="50" charset="-128"/>
                <a:cs typeface="Times New Roman" panose="02020603050405020304" pitchFamily="18" charset="0"/>
              </a:rPr>
              <a:t>計画書シート</a:t>
            </a:r>
            <a:r>
              <a:rPr kumimoji="0" lang="en-US" altLang="ja-JP" sz="2000" b="1" dirty="0">
                <a:solidFill>
                  <a:srgbClr val="0D0D0D"/>
                </a:solidFill>
                <a:latin typeface="Meiryo UI" panose="020B0604030504040204" pitchFamily="50" charset="-128"/>
                <a:ea typeface="Meiryo UI" panose="020B0604030504040204" pitchFamily="50" charset="-128"/>
                <a:cs typeface="Times New Roman" panose="02020603050405020304" pitchFamily="18" charset="0"/>
              </a:rPr>
              <a:t>7</a:t>
            </a:r>
            <a:r>
              <a:rPr kumimoji="0" lang="ja-JP" altLang="en-US" sz="2000" b="1" dirty="0">
                <a:solidFill>
                  <a:srgbClr val="0D0D0D"/>
                </a:solidFill>
                <a:latin typeface="Meiryo UI" panose="020B0604030504040204" pitchFamily="50" charset="-128"/>
                <a:ea typeface="Meiryo UI" panose="020B0604030504040204" pitchFamily="50" charset="-128"/>
                <a:cs typeface="Times New Roman" panose="02020603050405020304" pitchFamily="18" charset="0"/>
              </a:rPr>
              <a:t>「電気使用量」</a:t>
            </a:r>
            <a:r>
              <a:rPr kumimoji="0" lang="en-US" altLang="ja-JP" sz="2000" b="1" dirty="0">
                <a:solidFill>
                  <a:srgbClr val="0D0D0D"/>
                </a:solidFill>
                <a:latin typeface="Meiryo UI" panose="020B0604030504040204" pitchFamily="50" charset="-128"/>
                <a:ea typeface="Meiryo UI" panose="020B0604030504040204" pitchFamily="50" charset="-128"/>
                <a:cs typeface="Times New Roman" panose="02020603050405020304" pitchFamily="18" charset="0"/>
              </a:rPr>
              <a:t>No.3</a:t>
            </a:r>
            <a:endParaRPr lang="en-US" altLang="ja-JP" sz="1600" dirty="0">
              <a:latin typeface="Meiryo UI" panose="020B0604030504040204" pitchFamily="50" charset="-128"/>
              <a:ea typeface="Meiryo UI" panose="020B0604030504040204" pitchFamily="50" charset="-128"/>
            </a:endParaRPr>
          </a:p>
        </p:txBody>
      </p:sp>
      <p:sp>
        <p:nvSpPr>
          <p:cNvPr id="16" name="正方形/長方形 15"/>
          <p:cNvSpPr/>
          <p:nvPr/>
        </p:nvSpPr>
        <p:spPr>
          <a:xfrm>
            <a:off x="155460" y="836712"/>
            <a:ext cx="8883355" cy="1723549"/>
          </a:xfrm>
          <a:prstGeom prst="rect">
            <a:avLst/>
          </a:prstGeom>
        </p:spPr>
        <p:txBody>
          <a:bodyPr wrap="square">
            <a:spAutoFit/>
          </a:bodyPr>
          <a:lstStyle/>
          <a:p>
            <a:r>
              <a:rPr lang="en-US" altLang="ja-JP" sz="1600" b="1" dirty="0">
                <a:latin typeface="Meiryo UI" panose="020B0604030504040204" pitchFamily="50" charset="-128"/>
                <a:ea typeface="Meiryo UI" panose="020B0604030504040204" pitchFamily="50" charset="-128"/>
              </a:rPr>
              <a:t>【</a:t>
            </a:r>
            <a:r>
              <a:rPr lang="ja-JP" altLang="en-US" sz="1600" b="1" dirty="0">
                <a:latin typeface="Meiryo UI" panose="020B0604030504040204" pitchFamily="50" charset="-128"/>
                <a:ea typeface="Meiryo UI" panose="020B0604030504040204" pitchFamily="50" charset="-128"/>
              </a:rPr>
              <a:t>記入例</a:t>
            </a:r>
            <a:r>
              <a:rPr lang="en-US" altLang="ja-JP" sz="1600" b="1" dirty="0">
                <a:latin typeface="Meiryo UI" panose="020B0604030504040204" pitchFamily="50" charset="-128"/>
                <a:ea typeface="Meiryo UI" panose="020B0604030504040204" pitchFamily="50" charset="-128"/>
              </a:rPr>
              <a:t>】</a:t>
            </a:r>
          </a:p>
          <a:p>
            <a:r>
              <a:rPr lang="ja-JP" altLang="en-US" sz="1600" dirty="0">
                <a:latin typeface="Meiryo UI" panose="020B0604030504040204" pitchFamily="50" charset="-128"/>
                <a:ea typeface="Meiryo UI" panose="020B0604030504040204" pitchFamily="50" charset="-128"/>
              </a:rPr>
              <a:t>契約している電気メニューの調整後排出係数が</a:t>
            </a:r>
            <a:r>
              <a:rPr lang="en-US" altLang="ja-JP" sz="1600" dirty="0">
                <a:latin typeface="Meiryo UI" panose="020B0604030504040204" pitchFamily="50" charset="-128"/>
                <a:ea typeface="Meiryo UI" panose="020B0604030504040204" pitchFamily="50" charset="-128"/>
              </a:rPr>
              <a:t>0.5</a:t>
            </a:r>
            <a:r>
              <a:rPr lang="ja-JP" altLang="en-US" sz="1600" dirty="0">
                <a:latin typeface="Meiryo UI" panose="020B0604030504040204" pitchFamily="50" charset="-128"/>
                <a:ea typeface="Meiryo UI" panose="020B0604030504040204" pitchFamily="50" charset="-128"/>
              </a:rPr>
              <a:t>で、買電量の</a:t>
            </a:r>
            <a:r>
              <a:rPr lang="en-US" altLang="ja-JP" sz="1600" dirty="0">
                <a:latin typeface="Meiryo UI" panose="020B0604030504040204" pitchFamily="50" charset="-128"/>
                <a:ea typeface="Meiryo UI" panose="020B0604030504040204" pitchFamily="50" charset="-128"/>
              </a:rPr>
              <a:t>30</a:t>
            </a:r>
            <a:r>
              <a:rPr lang="ja-JP" altLang="en-US" sz="1600" dirty="0">
                <a:latin typeface="Meiryo UI" panose="020B0604030504040204" pitchFamily="50" charset="-128"/>
                <a:ea typeface="Meiryo UI" panose="020B0604030504040204" pitchFamily="50" charset="-128"/>
              </a:rPr>
              <a:t>％分に非</a:t>
            </a:r>
            <a:r>
              <a:rPr lang="en-US" altLang="ja-JP" sz="1600" dirty="0">
                <a:latin typeface="Meiryo UI" panose="020B0604030504040204" pitchFamily="50" charset="-128"/>
                <a:ea typeface="Meiryo UI" panose="020B0604030504040204" pitchFamily="50" charset="-128"/>
              </a:rPr>
              <a:t>FIT</a:t>
            </a:r>
            <a:r>
              <a:rPr lang="ja-JP" altLang="en-US" sz="1600" dirty="0">
                <a:latin typeface="Meiryo UI" panose="020B0604030504040204" pitchFamily="50" charset="-128"/>
                <a:ea typeface="Meiryo UI" panose="020B0604030504040204" pitchFamily="50" charset="-128"/>
              </a:rPr>
              <a:t>非化石証書</a:t>
            </a:r>
            <a:r>
              <a:rPr lang="en-US" altLang="ja-JP" sz="1600" dirty="0">
                <a:latin typeface="Meiryo UI" panose="020B0604030504040204" pitchFamily="50" charset="-128"/>
                <a:ea typeface="Meiryo UI" panose="020B0604030504040204" pitchFamily="50" charset="-128"/>
              </a:rPr>
              <a:t>(</a:t>
            </a:r>
            <a:r>
              <a:rPr lang="ja-JP" altLang="en-US" sz="1600" dirty="0">
                <a:latin typeface="Meiryo UI" panose="020B0604030504040204" pitchFamily="50" charset="-128"/>
                <a:ea typeface="Meiryo UI" panose="020B0604030504040204" pitchFamily="50" charset="-128"/>
              </a:rPr>
              <a:t>再エネ指定</a:t>
            </a:r>
            <a:r>
              <a:rPr lang="en-US" altLang="ja-JP" sz="1600" dirty="0">
                <a:latin typeface="Meiryo UI" panose="020B0604030504040204" pitchFamily="50" charset="-128"/>
                <a:ea typeface="Meiryo UI" panose="020B0604030504040204" pitchFamily="50" charset="-128"/>
              </a:rPr>
              <a:t>)</a:t>
            </a:r>
            <a:r>
              <a:rPr lang="ja-JP" altLang="en-US" sz="1600" dirty="0">
                <a:latin typeface="Meiryo UI" panose="020B0604030504040204" pitchFamily="50" charset="-128"/>
                <a:ea typeface="Meiryo UI" panose="020B0604030504040204" pitchFamily="50" charset="-128"/>
              </a:rPr>
              <a:t>付与するメニューを契約して、</a:t>
            </a:r>
            <a:r>
              <a:rPr lang="en-US" altLang="ja-JP" sz="1600" dirty="0">
                <a:latin typeface="Meiryo UI" panose="020B0604030504040204" pitchFamily="50" charset="-128"/>
                <a:ea typeface="Meiryo UI" panose="020B0604030504040204" pitchFamily="50" charset="-128"/>
              </a:rPr>
              <a:t>100</a:t>
            </a:r>
            <a:r>
              <a:rPr lang="ja-JP" altLang="en-US" sz="1600" dirty="0">
                <a:latin typeface="Meiryo UI" panose="020B0604030504040204" pitchFamily="50" charset="-128"/>
                <a:ea typeface="Meiryo UI" panose="020B0604030504040204" pitchFamily="50" charset="-128"/>
              </a:rPr>
              <a:t>千</a:t>
            </a:r>
            <a:r>
              <a:rPr lang="en-US" altLang="ja-JP" sz="1600" dirty="0">
                <a:latin typeface="Meiryo UI" panose="020B0604030504040204" pitchFamily="50" charset="-128"/>
                <a:ea typeface="Meiryo UI" panose="020B0604030504040204" pitchFamily="50" charset="-128"/>
              </a:rPr>
              <a:t>kWh</a:t>
            </a:r>
            <a:r>
              <a:rPr lang="ja-JP" altLang="en-US" sz="1600" dirty="0">
                <a:latin typeface="Meiryo UI" panose="020B0604030504040204" pitchFamily="50" charset="-128"/>
                <a:ea typeface="Meiryo UI" panose="020B0604030504040204" pitchFamily="50" charset="-128"/>
              </a:rPr>
              <a:t>を買電した場合</a:t>
            </a:r>
            <a:endParaRPr lang="en-US" altLang="ja-JP" sz="1600" dirty="0">
              <a:latin typeface="Meiryo UI" panose="020B0604030504040204" pitchFamily="50" charset="-128"/>
              <a:ea typeface="Meiryo UI" panose="020B0604030504040204" pitchFamily="50" charset="-128"/>
            </a:endParaRPr>
          </a:p>
          <a:p>
            <a:pPr>
              <a:spcBef>
                <a:spcPts val="1200"/>
              </a:spcBef>
            </a:pPr>
            <a:r>
              <a:rPr lang="en-US" altLang="ja-JP" sz="1600" dirty="0">
                <a:latin typeface="Meiryo UI" panose="020B0604030504040204" pitchFamily="50" charset="-128"/>
                <a:ea typeface="Meiryo UI" panose="020B0604030504040204" pitchFamily="50" charset="-128"/>
              </a:rPr>
              <a:t>CO</a:t>
            </a:r>
            <a:r>
              <a:rPr lang="ja-JP" altLang="en-US" sz="1600" dirty="0">
                <a:latin typeface="Meiryo UI" panose="020B0604030504040204" pitchFamily="50" charset="-128"/>
                <a:ea typeface="Meiryo UI" panose="020B0604030504040204" pitchFamily="50" charset="-128"/>
              </a:rPr>
              <a:t>₂排出係数  ：</a:t>
            </a:r>
            <a:r>
              <a:rPr lang="en-US" altLang="ja-JP" sz="1600" dirty="0">
                <a:latin typeface="Meiryo UI" panose="020B0604030504040204" pitchFamily="50" charset="-128"/>
                <a:ea typeface="Meiryo UI" panose="020B0604030504040204" pitchFamily="50" charset="-128"/>
              </a:rPr>
              <a:t>0.5×</a:t>
            </a:r>
            <a:r>
              <a:rPr lang="ja-JP" altLang="en-US" sz="1600" dirty="0">
                <a:latin typeface="Meiryo UI" panose="020B0604030504040204" pitchFamily="50" charset="-128"/>
                <a:ea typeface="Meiryo UI" panose="020B0604030504040204" pitchFamily="50" charset="-128"/>
              </a:rPr>
              <a:t>（</a:t>
            </a:r>
            <a:r>
              <a:rPr lang="en-US" altLang="ja-JP" sz="1600" dirty="0">
                <a:latin typeface="Meiryo UI" panose="020B0604030504040204" pitchFamily="50" charset="-128"/>
                <a:ea typeface="Meiryo UI" panose="020B0604030504040204" pitchFamily="50" charset="-128"/>
              </a:rPr>
              <a:t>100%</a:t>
            </a:r>
            <a:r>
              <a:rPr lang="ja-JP" altLang="en-US" sz="1600" dirty="0">
                <a:latin typeface="Meiryo UI" panose="020B0604030504040204" pitchFamily="50" charset="-128"/>
                <a:ea typeface="Meiryo UI" panose="020B0604030504040204" pitchFamily="50" charset="-128"/>
              </a:rPr>
              <a:t>－</a:t>
            </a:r>
            <a:r>
              <a:rPr lang="en-US" altLang="ja-JP" sz="1600" dirty="0">
                <a:latin typeface="Meiryo UI" panose="020B0604030504040204" pitchFamily="50" charset="-128"/>
                <a:ea typeface="Meiryo UI" panose="020B0604030504040204" pitchFamily="50" charset="-128"/>
              </a:rPr>
              <a:t>30</a:t>
            </a:r>
            <a:r>
              <a:rPr lang="ja-JP" altLang="en-US" sz="1600" dirty="0">
                <a:latin typeface="Meiryo UI" panose="020B0604030504040204" pitchFamily="50" charset="-128"/>
                <a:ea typeface="Meiryo UI" panose="020B0604030504040204" pitchFamily="50" charset="-128"/>
              </a:rPr>
              <a:t>％）＝</a:t>
            </a:r>
            <a:r>
              <a:rPr lang="en-US" altLang="ja-JP" sz="1600" dirty="0">
                <a:solidFill>
                  <a:srgbClr val="FF0000"/>
                </a:solidFill>
                <a:latin typeface="Meiryo UI" panose="020B0604030504040204" pitchFamily="50" charset="-128"/>
                <a:ea typeface="Meiryo UI" panose="020B0604030504040204" pitchFamily="50" charset="-128"/>
              </a:rPr>
              <a:t>0.35</a:t>
            </a:r>
          </a:p>
          <a:p>
            <a:r>
              <a:rPr lang="ja-JP" altLang="en-US" sz="1600" dirty="0">
                <a:latin typeface="Meiryo UI" panose="020B0604030504040204" pitchFamily="50" charset="-128"/>
                <a:ea typeface="Meiryo UI" panose="020B0604030504040204" pitchFamily="50" charset="-128"/>
              </a:rPr>
              <a:t>買電量　　　　   ：</a:t>
            </a:r>
            <a:r>
              <a:rPr lang="en-US" altLang="ja-JP" sz="1600" dirty="0">
                <a:solidFill>
                  <a:srgbClr val="FF0000"/>
                </a:solidFill>
                <a:latin typeface="Meiryo UI" panose="020B0604030504040204" pitchFamily="50" charset="-128"/>
                <a:ea typeface="Meiryo UI" panose="020B0604030504040204" pitchFamily="50" charset="-128"/>
              </a:rPr>
              <a:t>100</a:t>
            </a:r>
            <a:r>
              <a:rPr lang="ja-JP" altLang="en-US" sz="1600" dirty="0">
                <a:solidFill>
                  <a:srgbClr val="FF0000"/>
                </a:solidFill>
                <a:latin typeface="Meiryo UI" panose="020B0604030504040204" pitchFamily="50" charset="-128"/>
                <a:ea typeface="Meiryo UI" panose="020B0604030504040204" pitchFamily="50" charset="-128"/>
              </a:rPr>
              <a:t>千</a:t>
            </a:r>
            <a:r>
              <a:rPr lang="en-US" altLang="ja-JP" sz="1600" dirty="0">
                <a:solidFill>
                  <a:srgbClr val="FF0000"/>
                </a:solidFill>
                <a:latin typeface="Meiryo UI" panose="020B0604030504040204" pitchFamily="50" charset="-128"/>
                <a:ea typeface="Meiryo UI" panose="020B0604030504040204" pitchFamily="50" charset="-128"/>
              </a:rPr>
              <a:t>kWh</a:t>
            </a:r>
          </a:p>
          <a:p>
            <a:r>
              <a:rPr lang="ja-JP" altLang="en-US" sz="1600" dirty="0">
                <a:latin typeface="Meiryo UI" panose="020B0604030504040204" pitchFamily="50" charset="-128"/>
                <a:ea typeface="Meiryo UI" panose="020B0604030504040204" pitchFamily="50" charset="-128"/>
              </a:rPr>
              <a:t>再エネ契約割合：</a:t>
            </a:r>
            <a:r>
              <a:rPr lang="en-US" altLang="ja-JP" sz="1600" dirty="0">
                <a:solidFill>
                  <a:srgbClr val="FF0000"/>
                </a:solidFill>
                <a:latin typeface="Meiryo UI" panose="020B0604030504040204" pitchFamily="50" charset="-128"/>
                <a:ea typeface="Meiryo UI" panose="020B0604030504040204" pitchFamily="50" charset="-128"/>
              </a:rPr>
              <a:t>30</a:t>
            </a:r>
            <a:r>
              <a:rPr lang="ja-JP" altLang="en-US" sz="1600" dirty="0">
                <a:solidFill>
                  <a:srgbClr val="FF0000"/>
                </a:solidFill>
                <a:latin typeface="Meiryo UI" panose="020B0604030504040204" pitchFamily="50" charset="-128"/>
                <a:ea typeface="Meiryo UI" panose="020B0604030504040204" pitchFamily="50" charset="-128"/>
              </a:rPr>
              <a:t>％</a:t>
            </a:r>
            <a:endParaRPr lang="en-US" altLang="ja-JP" sz="1600" dirty="0">
              <a:solidFill>
                <a:srgbClr val="FF0000"/>
              </a:solidFill>
              <a:latin typeface="Meiryo UI" panose="020B0604030504040204" pitchFamily="50" charset="-128"/>
              <a:ea typeface="Meiryo UI" panose="020B0604030504040204" pitchFamily="50" charset="-128"/>
            </a:endParaRPr>
          </a:p>
        </p:txBody>
      </p:sp>
      <p:sp>
        <p:nvSpPr>
          <p:cNvPr id="11" name="角丸四角形吹き出し 10"/>
          <p:cNvSpPr/>
          <p:nvPr/>
        </p:nvSpPr>
        <p:spPr>
          <a:xfrm>
            <a:off x="317227" y="2564904"/>
            <a:ext cx="2224117" cy="627636"/>
          </a:xfrm>
          <a:prstGeom prst="wedgeRoundRectCallout">
            <a:avLst>
              <a:gd name="adj1" fmla="val -1349"/>
              <a:gd name="adj2" fmla="val 186314"/>
              <a:gd name="adj3" fmla="val 16667"/>
            </a:avLst>
          </a:prstGeom>
          <a:solidFill>
            <a:srgbClr val="DCE6F2">
              <a:alpha val="50196"/>
            </a:srgb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600" dirty="0">
                <a:solidFill>
                  <a:sysClr val="windowText" lastClr="000000"/>
                </a:solidFill>
                <a:latin typeface="Meiryo UI" panose="020B0604030504040204" pitchFamily="50" charset="-128"/>
                <a:ea typeface="Meiryo UI" panose="020B0604030504040204" pitchFamily="50" charset="-128"/>
              </a:rPr>
              <a:t>契約している</a:t>
            </a:r>
            <a:endParaRPr kumimoji="1" lang="en-US" altLang="ja-JP" sz="1600" dirty="0">
              <a:solidFill>
                <a:sysClr val="windowText" lastClr="000000"/>
              </a:solidFill>
              <a:latin typeface="Meiryo UI" panose="020B0604030504040204" pitchFamily="50" charset="-128"/>
              <a:ea typeface="Meiryo UI" panose="020B0604030504040204" pitchFamily="50" charset="-128"/>
            </a:endParaRPr>
          </a:p>
          <a:p>
            <a:pPr algn="ctr"/>
            <a:r>
              <a:rPr kumimoji="1" lang="ja-JP" altLang="en-US" sz="1600" dirty="0">
                <a:solidFill>
                  <a:sysClr val="windowText" lastClr="000000"/>
                </a:solidFill>
                <a:latin typeface="Meiryo UI" panose="020B0604030504040204" pitchFamily="50" charset="-128"/>
                <a:ea typeface="Meiryo UI" panose="020B0604030504040204" pitchFamily="50" charset="-128"/>
              </a:rPr>
              <a:t>電気事業者名を</a:t>
            </a:r>
            <a:r>
              <a:rPr lang="ja-JP" altLang="en-US" sz="1600" dirty="0">
                <a:solidFill>
                  <a:sysClr val="windowText" lastClr="000000"/>
                </a:solidFill>
                <a:latin typeface="Meiryo UI" panose="020B0604030504040204" pitchFamily="50" charset="-128"/>
                <a:ea typeface="Meiryo UI" panose="020B0604030504040204" pitchFamily="50" charset="-128"/>
              </a:rPr>
              <a:t>記入</a:t>
            </a:r>
            <a:endParaRPr kumimoji="1" lang="ja-JP" altLang="en-US" sz="1600" dirty="0">
              <a:solidFill>
                <a:sysClr val="windowText" lastClr="000000"/>
              </a:solidFill>
              <a:latin typeface="Meiryo UI" panose="020B0604030504040204" pitchFamily="50" charset="-128"/>
              <a:ea typeface="Meiryo UI" panose="020B0604030504040204" pitchFamily="50" charset="-128"/>
            </a:endParaRPr>
          </a:p>
        </p:txBody>
      </p:sp>
      <p:sp>
        <p:nvSpPr>
          <p:cNvPr id="15" name="角丸四角形吹き出し 14"/>
          <p:cNvSpPr/>
          <p:nvPr/>
        </p:nvSpPr>
        <p:spPr>
          <a:xfrm>
            <a:off x="2672279" y="2204865"/>
            <a:ext cx="3058511" cy="987676"/>
          </a:xfrm>
          <a:prstGeom prst="wedgeRoundRectCallout">
            <a:avLst>
              <a:gd name="adj1" fmla="val -19637"/>
              <a:gd name="adj2" fmla="val 132930"/>
              <a:gd name="adj3" fmla="val 16667"/>
            </a:avLst>
          </a:prstGeom>
          <a:solidFill>
            <a:srgbClr val="DCE6F2">
              <a:alpha val="50196"/>
            </a:srgb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600" dirty="0">
                <a:solidFill>
                  <a:sysClr val="windowText" lastClr="000000"/>
                </a:solidFill>
                <a:latin typeface="Meiryo UI" panose="020B0604030504040204" pitchFamily="50" charset="-128"/>
                <a:ea typeface="Meiryo UI" panose="020B0604030504040204" pitchFamily="50" charset="-128"/>
              </a:rPr>
              <a:t>契約している電気メニューの</a:t>
            </a:r>
            <a:endParaRPr kumimoji="1" lang="en-US" altLang="ja-JP" sz="1600" dirty="0">
              <a:solidFill>
                <a:sysClr val="windowText" lastClr="000000"/>
              </a:solidFill>
              <a:latin typeface="Meiryo UI" panose="020B0604030504040204" pitchFamily="50" charset="-128"/>
              <a:ea typeface="Meiryo UI" panose="020B0604030504040204" pitchFamily="50" charset="-128"/>
            </a:endParaRPr>
          </a:p>
          <a:p>
            <a:pPr algn="ctr"/>
            <a:r>
              <a:rPr kumimoji="1" lang="ja-JP" altLang="en-US" sz="1600" dirty="0">
                <a:solidFill>
                  <a:sysClr val="windowText" lastClr="000000"/>
                </a:solidFill>
                <a:latin typeface="Meiryo UI" panose="020B0604030504040204" pitchFamily="50" charset="-128"/>
                <a:ea typeface="Meiryo UI" panose="020B0604030504040204" pitchFamily="50" charset="-128"/>
              </a:rPr>
              <a:t>調整後排出係数を</a:t>
            </a:r>
            <a:r>
              <a:rPr lang="ja-JP" altLang="en-US" sz="1600" dirty="0">
                <a:solidFill>
                  <a:sysClr val="windowText" lastClr="000000"/>
                </a:solidFill>
                <a:latin typeface="Meiryo UI" panose="020B0604030504040204" pitchFamily="50" charset="-128"/>
                <a:ea typeface="Meiryo UI" panose="020B0604030504040204" pitchFamily="50" charset="-128"/>
              </a:rPr>
              <a:t>記入</a:t>
            </a:r>
            <a:endParaRPr lang="en-US" altLang="ja-JP" sz="1600" dirty="0">
              <a:solidFill>
                <a:sysClr val="windowText" lastClr="000000"/>
              </a:solidFill>
              <a:latin typeface="Meiryo UI" panose="020B0604030504040204" pitchFamily="50" charset="-128"/>
              <a:ea typeface="Meiryo UI" panose="020B0604030504040204" pitchFamily="50" charset="-128"/>
            </a:endParaRPr>
          </a:p>
          <a:p>
            <a:pPr algn="ctr"/>
            <a:r>
              <a:rPr lang="ja-JP" altLang="en-US" sz="1600" dirty="0">
                <a:solidFill>
                  <a:sysClr val="windowText" lastClr="000000"/>
                </a:solidFill>
                <a:latin typeface="Meiryo UI" panose="020B0604030504040204" pitchFamily="50" charset="-128"/>
                <a:ea typeface="Meiryo UI" panose="020B0604030504040204" pitchFamily="50" charset="-128"/>
              </a:rPr>
              <a:t>（</a:t>
            </a:r>
            <a:r>
              <a:rPr lang="en-US" altLang="ja-JP" sz="1600" dirty="0">
                <a:solidFill>
                  <a:sysClr val="windowText" lastClr="000000"/>
                </a:solidFill>
                <a:latin typeface="Meiryo UI" panose="020B0604030504040204" pitchFamily="50" charset="-128"/>
                <a:ea typeface="Meiryo UI" panose="020B0604030504040204" pitchFamily="50" charset="-128"/>
              </a:rPr>
              <a:t>CO2</a:t>
            </a:r>
            <a:r>
              <a:rPr lang="ja-JP" altLang="en-US" sz="1600" dirty="0">
                <a:solidFill>
                  <a:sysClr val="windowText" lastClr="000000"/>
                </a:solidFill>
                <a:latin typeface="Meiryo UI" panose="020B0604030504040204" pitchFamily="50" charset="-128"/>
                <a:ea typeface="Meiryo UI" panose="020B0604030504040204" pitchFamily="50" charset="-128"/>
              </a:rPr>
              <a:t>フリーが一定割合付与されている契約の場合は、算出する）</a:t>
            </a:r>
            <a:endParaRPr kumimoji="1" lang="en-US" altLang="ja-JP" sz="1600" dirty="0">
              <a:solidFill>
                <a:sysClr val="windowText" lastClr="000000"/>
              </a:solidFill>
              <a:latin typeface="Meiryo UI" panose="020B0604030504040204" pitchFamily="50" charset="-128"/>
              <a:ea typeface="Meiryo UI" panose="020B0604030504040204" pitchFamily="50" charset="-128"/>
            </a:endParaRPr>
          </a:p>
        </p:txBody>
      </p:sp>
      <p:sp>
        <p:nvSpPr>
          <p:cNvPr id="17" name="角丸四角形吹き出し 16"/>
          <p:cNvSpPr/>
          <p:nvPr/>
        </p:nvSpPr>
        <p:spPr>
          <a:xfrm>
            <a:off x="5880394" y="2435778"/>
            <a:ext cx="2218928" cy="627636"/>
          </a:xfrm>
          <a:prstGeom prst="wedgeRoundRectCallout">
            <a:avLst>
              <a:gd name="adj1" fmla="val -93425"/>
              <a:gd name="adj2" fmla="val 141415"/>
              <a:gd name="adj3" fmla="val 16667"/>
            </a:avLst>
          </a:prstGeom>
          <a:solidFill>
            <a:srgbClr val="DCE6F2">
              <a:alpha val="50196"/>
            </a:srgb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600" dirty="0">
                <a:solidFill>
                  <a:sysClr val="windowText" lastClr="000000"/>
                </a:solidFill>
                <a:latin typeface="Meiryo UI" panose="020B0604030504040204" pitchFamily="50" charset="-128"/>
                <a:ea typeface="Meiryo UI" panose="020B0604030504040204" pitchFamily="50" charset="-128"/>
              </a:rPr>
              <a:t>買電量は全量を</a:t>
            </a:r>
            <a:r>
              <a:rPr lang="ja-JP" altLang="en-US" sz="1600" dirty="0">
                <a:solidFill>
                  <a:sysClr val="windowText" lastClr="000000"/>
                </a:solidFill>
                <a:latin typeface="Meiryo UI" panose="020B0604030504040204" pitchFamily="50" charset="-128"/>
                <a:ea typeface="Meiryo UI" panose="020B0604030504040204" pitchFamily="50" charset="-128"/>
              </a:rPr>
              <a:t>記入</a:t>
            </a:r>
            <a:endParaRPr kumimoji="1" lang="en-US" altLang="ja-JP" sz="1600" dirty="0">
              <a:solidFill>
                <a:sysClr val="windowText" lastClr="000000"/>
              </a:solidFill>
              <a:latin typeface="Meiryo UI" panose="020B0604030504040204" pitchFamily="50" charset="-128"/>
              <a:ea typeface="Meiryo UI" panose="020B0604030504040204" pitchFamily="50" charset="-128"/>
            </a:endParaRPr>
          </a:p>
        </p:txBody>
      </p:sp>
      <p:sp>
        <p:nvSpPr>
          <p:cNvPr id="18" name="角丸四角形吹き出し 17"/>
          <p:cNvSpPr/>
          <p:nvPr/>
        </p:nvSpPr>
        <p:spPr>
          <a:xfrm>
            <a:off x="827584" y="5503628"/>
            <a:ext cx="4133795" cy="1241565"/>
          </a:xfrm>
          <a:prstGeom prst="wedgeRoundRectCallout">
            <a:avLst>
              <a:gd name="adj1" fmla="val 60054"/>
              <a:gd name="adj2" fmla="val -159735"/>
              <a:gd name="adj3" fmla="val 16667"/>
            </a:avLst>
          </a:prstGeom>
          <a:solidFill>
            <a:schemeClr val="accent1">
              <a:lumMod val="20000"/>
              <a:lumOff val="80000"/>
              <a:alpha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600" dirty="0">
                <a:solidFill>
                  <a:sysClr val="windowText" lastClr="000000"/>
                </a:solidFill>
                <a:latin typeface="Meiryo UI" panose="020B0604030504040204" pitchFamily="50" charset="-128"/>
                <a:ea typeface="Meiryo UI" panose="020B0604030504040204" pitchFamily="50" charset="-128"/>
              </a:rPr>
              <a:t>非化石証書など環境価値付き電気メニューで再エネ指定の証書が付与されている場合は</a:t>
            </a:r>
            <a:endParaRPr lang="en-US" altLang="ja-JP" sz="1600" dirty="0">
              <a:solidFill>
                <a:sysClr val="windowText" lastClr="000000"/>
              </a:solidFill>
              <a:latin typeface="Meiryo UI" panose="020B0604030504040204" pitchFamily="50" charset="-128"/>
              <a:ea typeface="Meiryo UI" panose="020B0604030504040204" pitchFamily="50" charset="-128"/>
            </a:endParaRPr>
          </a:p>
          <a:p>
            <a:pPr algn="ctr"/>
            <a:r>
              <a:rPr lang="ja-JP" altLang="en-US" sz="1600" dirty="0">
                <a:solidFill>
                  <a:sysClr val="windowText" lastClr="000000"/>
                </a:solidFill>
                <a:latin typeface="Meiryo UI" panose="020B0604030504040204" pitchFamily="50" charset="-128"/>
                <a:ea typeface="Meiryo UI" panose="020B0604030504040204" pitchFamily="50" charset="-128"/>
              </a:rPr>
              <a:t>ここに計上。（買電量のうち、再エネが</a:t>
            </a:r>
            <a:endParaRPr lang="en-US" altLang="ja-JP" sz="1600" dirty="0">
              <a:solidFill>
                <a:sysClr val="windowText" lastClr="000000"/>
              </a:solidFill>
              <a:latin typeface="Meiryo UI" panose="020B0604030504040204" pitchFamily="50" charset="-128"/>
              <a:ea typeface="Meiryo UI" panose="020B0604030504040204" pitchFamily="50" charset="-128"/>
            </a:endParaRPr>
          </a:p>
          <a:p>
            <a:pPr algn="ctr"/>
            <a:r>
              <a:rPr lang="ja-JP" altLang="en-US" sz="1600" dirty="0">
                <a:solidFill>
                  <a:sysClr val="windowText" lastClr="000000"/>
                </a:solidFill>
                <a:latin typeface="Meiryo UI" panose="020B0604030504040204" pitchFamily="50" charset="-128"/>
                <a:ea typeface="Meiryo UI" panose="020B0604030504040204" pitchFamily="50" charset="-128"/>
              </a:rPr>
              <a:t>あてられている割合を記載）</a:t>
            </a:r>
            <a:endParaRPr kumimoji="1" lang="en-US" altLang="ja-JP" sz="1600" dirty="0">
              <a:solidFill>
                <a:sysClr val="windowText" lastClr="000000"/>
              </a:solidFill>
              <a:latin typeface="Meiryo UI" panose="020B0604030504040204" pitchFamily="50" charset="-128"/>
              <a:ea typeface="Meiryo UI" panose="020B0604030504040204" pitchFamily="50" charset="-128"/>
            </a:endParaRPr>
          </a:p>
        </p:txBody>
      </p:sp>
      <p:sp>
        <p:nvSpPr>
          <p:cNvPr id="20" name="正方形/長方形 19"/>
          <p:cNvSpPr/>
          <p:nvPr/>
        </p:nvSpPr>
        <p:spPr>
          <a:xfrm>
            <a:off x="5730790" y="5786562"/>
            <a:ext cx="3480435" cy="830997"/>
          </a:xfrm>
          <a:prstGeom prst="rect">
            <a:avLst/>
          </a:prstGeom>
        </p:spPr>
        <p:txBody>
          <a:bodyPr wrap="square">
            <a:spAutoFit/>
          </a:bodyPr>
          <a:lstStyle/>
          <a:p>
            <a:r>
              <a:rPr lang="en-US" altLang="ja-JP" sz="1600" dirty="0">
                <a:latin typeface="Meiryo UI" panose="020B0604030504040204" pitchFamily="50" charset="-128"/>
                <a:ea typeface="Meiryo UI" panose="020B0604030504040204" pitchFamily="50" charset="-128"/>
              </a:rPr>
              <a:t>【</a:t>
            </a:r>
            <a:r>
              <a:rPr lang="ja-JP" altLang="en-US" sz="1600" dirty="0">
                <a:latin typeface="Meiryo UI" panose="020B0604030504040204" pitchFamily="50" charset="-128"/>
                <a:ea typeface="Meiryo UI" panose="020B0604030504040204" pitchFamily="50" charset="-128"/>
              </a:rPr>
              <a:t>参考</a:t>
            </a:r>
            <a:r>
              <a:rPr lang="en-US" altLang="ja-JP" sz="1600" dirty="0">
                <a:latin typeface="Meiryo UI" panose="020B0604030504040204" pitchFamily="50" charset="-128"/>
                <a:ea typeface="Meiryo UI" panose="020B0604030504040204" pitchFamily="50" charset="-128"/>
              </a:rPr>
              <a:t>】</a:t>
            </a:r>
          </a:p>
          <a:p>
            <a:r>
              <a:rPr lang="en-US" altLang="ja-JP" sz="1600" dirty="0">
                <a:latin typeface="Meiryo UI" panose="020B0604030504040204" pitchFamily="50" charset="-128"/>
                <a:ea typeface="Meiryo UI" panose="020B0604030504040204" pitchFamily="50" charset="-128"/>
              </a:rPr>
              <a:t>CO</a:t>
            </a:r>
            <a:r>
              <a:rPr lang="ja-JP" altLang="en-US" sz="1600" dirty="0">
                <a:latin typeface="Meiryo UI" panose="020B0604030504040204" pitchFamily="50" charset="-128"/>
                <a:ea typeface="Meiryo UI" panose="020B0604030504040204" pitchFamily="50" charset="-128"/>
              </a:rPr>
              <a:t>₂排出量：買電量</a:t>
            </a:r>
            <a:r>
              <a:rPr lang="en-US" altLang="ja-JP" sz="1600" dirty="0">
                <a:latin typeface="Meiryo UI" panose="020B0604030504040204" pitchFamily="50" charset="-128"/>
                <a:ea typeface="Meiryo UI" panose="020B0604030504040204" pitchFamily="50" charset="-128"/>
              </a:rPr>
              <a:t>×CO</a:t>
            </a:r>
            <a:r>
              <a:rPr lang="ja-JP" altLang="en-US" sz="1600" dirty="0">
                <a:latin typeface="Meiryo UI" panose="020B0604030504040204" pitchFamily="50" charset="-128"/>
                <a:ea typeface="Meiryo UI" panose="020B0604030504040204" pitchFamily="50" charset="-128"/>
              </a:rPr>
              <a:t>₂排出係数</a:t>
            </a:r>
            <a:endParaRPr lang="en-US" altLang="ja-JP" sz="1600" dirty="0">
              <a:latin typeface="Meiryo UI" panose="020B0604030504040204" pitchFamily="50" charset="-128"/>
              <a:ea typeface="Meiryo UI" panose="020B0604030504040204" pitchFamily="50" charset="-128"/>
            </a:endParaRPr>
          </a:p>
          <a:p>
            <a:r>
              <a:rPr lang="ja-JP" altLang="en-US" sz="1600" dirty="0">
                <a:latin typeface="Meiryo UI" panose="020B0604030504040204" pitchFamily="50" charset="-128"/>
                <a:ea typeface="Meiryo UI" panose="020B0604030504040204" pitchFamily="50" charset="-128"/>
              </a:rPr>
              <a:t>再エネ量：買電量</a:t>
            </a:r>
            <a:r>
              <a:rPr lang="en-US" altLang="ja-JP" sz="1600" dirty="0">
                <a:latin typeface="Meiryo UI" panose="020B0604030504040204" pitchFamily="50" charset="-128"/>
                <a:ea typeface="Meiryo UI" panose="020B0604030504040204" pitchFamily="50" charset="-128"/>
              </a:rPr>
              <a:t>×</a:t>
            </a:r>
            <a:r>
              <a:rPr lang="ja-JP" altLang="en-US" sz="1600" dirty="0">
                <a:latin typeface="Meiryo UI" panose="020B0604030504040204" pitchFamily="50" charset="-128"/>
                <a:ea typeface="Meiryo UI" panose="020B0604030504040204" pitchFamily="50" charset="-128"/>
              </a:rPr>
              <a:t>再エネ契約割合</a:t>
            </a:r>
            <a:endParaRPr lang="en-US" altLang="ja-JP" sz="1600"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3535870761"/>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図 8">
            <a:extLst>
              <a:ext uri="{FF2B5EF4-FFF2-40B4-BE49-F238E27FC236}">
                <a16:creationId xmlns:a16="http://schemas.microsoft.com/office/drawing/2014/main" id="{EA51D896-79E0-1251-3E41-754B32C73500}"/>
              </a:ext>
            </a:extLst>
          </p:cNvPr>
          <p:cNvPicPr>
            <a:picLocks noChangeAspect="1"/>
          </p:cNvPicPr>
          <p:nvPr/>
        </p:nvPicPr>
        <p:blipFill>
          <a:blip r:embed="rId3"/>
          <a:stretch>
            <a:fillRect/>
          </a:stretch>
        </p:blipFill>
        <p:spPr>
          <a:xfrm>
            <a:off x="1518235" y="1735288"/>
            <a:ext cx="5113270" cy="2027183"/>
          </a:xfrm>
          <a:prstGeom prst="rect">
            <a:avLst/>
          </a:prstGeom>
        </p:spPr>
      </p:pic>
      <p:sp>
        <p:nvSpPr>
          <p:cNvPr id="6" name="スライド番号プレースホルダー 5"/>
          <p:cNvSpPr>
            <a:spLocks noGrp="1"/>
          </p:cNvSpPr>
          <p:nvPr>
            <p:ph type="sldNum" sz="quarter" idx="12"/>
          </p:nvPr>
        </p:nvSpPr>
        <p:spPr/>
        <p:txBody>
          <a:bodyPr/>
          <a:lstStyle/>
          <a:p>
            <a:fld id="{55A7BED7-9510-4C4B-91BA-7696EE92F05C}" type="slidenum">
              <a:rPr kumimoji="1" lang="ja-JP" altLang="en-US" smtClean="0"/>
              <a:t>48</a:t>
            </a:fld>
            <a:endParaRPr kumimoji="1" lang="ja-JP" altLang="en-US" dirty="0"/>
          </a:p>
        </p:txBody>
      </p:sp>
      <p:sp>
        <p:nvSpPr>
          <p:cNvPr id="8" name="テキスト ボックス 7">
            <a:extLst>
              <a:ext uri="{FF2B5EF4-FFF2-40B4-BE49-F238E27FC236}">
                <a16:creationId xmlns:a16="http://schemas.microsoft.com/office/drawing/2014/main" id="{575F40C1-5A85-EECC-6477-57B188ABEBEE}"/>
              </a:ext>
            </a:extLst>
          </p:cNvPr>
          <p:cNvSpPr txBox="1"/>
          <p:nvPr/>
        </p:nvSpPr>
        <p:spPr>
          <a:xfrm>
            <a:off x="0" y="0"/>
            <a:ext cx="8604448" cy="344128"/>
          </a:xfrm>
          <a:prstGeom prst="rect">
            <a:avLst/>
          </a:prstGeom>
          <a:noFill/>
        </p:spPr>
        <p:txBody>
          <a:bodyPr wrap="square" tIns="36000" bIns="0" rtlCol="0">
            <a:spAutoFit/>
          </a:bodyPr>
          <a:lstStyle/>
          <a:p>
            <a:pPr>
              <a:lnSpc>
                <a:spcPts val="2400"/>
              </a:lnSpc>
            </a:pPr>
            <a:r>
              <a:rPr lang="ja-JP" altLang="en-US" sz="20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５　対策計画書の作成要領</a:t>
            </a:r>
          </a:p>
        </p:txBody>
      </p:sp>
      <p:sp>
        <p:nvSpPr>
          <p:cNvPr id="10" name="Rectangle 2"/>
          <p:cNvSpPr>
            <a:spLocks noChangeArrowheads="1"/>
          </p:cNvSpPr>
          <p:nvPr/>
        </p:nvSpPr>
        <p:spPr bwMode="auto">
          <a:xfrm>
            <a:off x="-12940" y="332656"/>
            <a:ext cx="9051756"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spAutoFit/>
          </a:bodyPr>
          <a:lstStyle>
            <a:lvl1pPr indent="127000"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ts val="600"/>
              </a:spcAft>
              <a:buClrTx/>
              <a:buSzTx/>
              <a:buFontTx/>
              <a:buNone/>
              <a:tabLst/>
            </a:pPr>
            <a:r>
              <a:rPr kumimoji="0" lang="ja-JP" altLang="ja-JP" sz="2000" b="1" i="0" u="none" strike="noStrike" cap="none" normalizeH="0" baseline="0" dirty="0">
                <a:ln>
                  <a:noFill/>
                </a:ln>
                <a:solidFill>
                  <a:srgbClr val="0D0D0D"/>
                </a:solidFill>
                <a:effectLst/>
                <a:latin typeface="Meiryo UI" panose="020B0604030504040204" pitchFamily="50" charset="-128"/>
                <a:ea typeface="Meiryo UI" panose="020B0604030504040204" pitchFamily="50" charset="-128"/>
                <a:cs typeface="Times New Roman" panose="02020603050405020304" pitchFamily="18" charset="0"/>
              </a:rPr>
              <a:t> </a:t>
            </a:r>
            <a:r>
              <a:rPr kumimoji="0" lang="en-US" altLang="ja-JP" sz="2000" b="1" i="0" u="none" strike="noStrike" cap="none" normalizeH="0" baseline="0" dirty="0">
                <a:ln>
                  <a:noFill/>
                </a:ln>
                <a:solidFill>
                  <a:srgbClr val="0D0D0D"/>
                </a:solidFill>
                <a:effectLst/>
                <a:latin typeface="Meiryo UI" panose="020B0604030504040204" pitchFamily="50" charset="-128"/>
                <a:ea typeface="Meiryo UI" panose="020B0604030504040204" pitchFamily="50" charset="-128"/>
                <a:cs typeface="Times New Roman" panose="02020603050405020304" pitchFamily="18" charset="0"/>
              </a:rPr>
              <a:t>(</a:t>
            </a:r>
            <a:r>
              <a:rPr kumimoji="0" lang="en-US" altLang="ja-JP" sz="2000" b="1" dirty="0">
                <a:solidFill>
                  <a:srgbClr val="0D0D0D"/>
                </a:solidFill>
                <a:latin typeface="Meiryo UI" panose="020B0604030504040204" pitchFamily="50" charset="-128"/>
                <a:ea typeface="Meiryo UI" panose="020B0604030504040204" pitchFamily="50" charset="-128"/>
                <a:cs typeface="Times New Roman" panose="02020603050405020304" pitchFamily="18" charset="0"/>
              </a:rPr>
              <a:t>8</a:t>
            </a:r>
            <a:r>
              <a:rPr kumimoji="0" lang="en-US" altLang="ja-JP" sz="2000" b="1" i="0" u="none" strike="noStrike" cap="none" normalizeH="0" baseline="0" dirty="0">
                <a:ln>
                  <a:noFill/>
                </a:ln>
                <a:solidFill>
                  <a:srgbClr val="0D0D0D"/>
                </a:solidFill>
                <a:effectLst/>
                <a:latin typeface="Meiryo UI" panose="020B0604030504040204" pitchFamily="50" charset="-128"/>
                <a:ea typeface="Meiryo UI" panose="020B0604030504040204" pitchFamily="50" charset="-128"/>
                <a:cs typeface="Times New Roman" panose="02020603050405020304" pitchFamily="18" charset="0"/>
              </a:rPr>
              <a:t>)</a:t>
            </a:r>
            <a:r>
              <a:rPr kumimoji="0" lang="ja-JP" altLang="en-US" sz="2000" b="1" i="0" u="none" strike="noStrike" cap="none" normalizeH="0" baseline="0" dirty="0">
                <a:ln>
                  <a:noFill/>
                </a:ln>
                <a:solidFill>
                  <a:srgbClr val="0D0D0D"/>
                </a:solidFill>
                <a:effectLst/>
                <a:latin typeface="Meiryo UI" panose="020B0604030504040204" pitchFamily="50" charset="-128"/>
                <a:ea typeface="Meiryo UI" panose="020B0604030504040204" pitchFamily="50" charset="-128"/>
                <a:cs typeface="Times New Roman" panose="02020603050405020304" pitchFamily="18" charset="0"/>
              </a:rPr>
              <a:t>対策</a:t>
            </a:r>
            <a:r>
              <a:rPr kumimoji="0" lang="ja-JP" altLang="en-US" sz="2000" b="1" dirty="0">
                <a:solidFill>
                  <a:srgbClr val="0D0D0D"/>
                </a:solidFill>
                <a:latin typeface="Meiryo UI" panose="020B0604030504040204" pitchFamily="50" charset="-128"/>
                <a:ea typeface="Meiryo UI" panose="020B0604030504040204" pitchFamily="50" charset="-128"/>
                <a:cs typeface="Times New Roman" panose="02020603050405020304" pitchFamily="18" charset="0"/>
              </a:rPr>
              <a:t>計画書シート</a:t>
            </a:r>
            <a:r>
              <a:rPr kumimoji="0" lang="en-US" altLang="ja-JP" sz="2000" b="1" dirty="0">
                <a:solidFill>
                  <a:srgbClr val="0D0D0D"/>
                </a:solidFill>
                <a:latin typeface="Meiryo UI" panose="020B0604030504040204" pitchFamily="50" charset="-128"/>
                <a:ea typeface="Meiryo UI" panose="020B0604030504040204" pitchFamily="50" charset="-128"/>
                <a:cs typeface="Times New Roman" panose="02020603050405020304" pitchFamily="18" charset="0"/>
              </a:rPr>
              <a:t>7</a:t>
            </a:r>
            <a:r>
              <a:rPr kumimoji="0" lang="ja-JP" altLang="en-US" sz="2000" b="1" dirty="0">
                <a:solidFill>
                  <a:srgbClr val="0D0D0D"/>
                </a:solidFill>
                <a:latin typeface="Meiryo UI" panose="020B0604030504040204" pitchFamily="50" charset="-128"/>
                <a:ea typeface="Meiryo UI" panose="020B0604030504040204" pitchFamily="50" charset="-128"/>
                <a:cs typeface="Times New Roman" panose="02020603050405020304" pitchFamily="18" charset="0"/>
              </a:rPr>
              <a:t>「電気使用量」</a:t>
            </a:r>
            <a:r>
              <a:rPr kumimoji="0" lang="en-US" altLang="ja-JP" sz="2000" b="1" dirty="0">
                <a:solidFill>
                  <a:srgbClr val="0D0D0D"/>
                </a:solidFill>
                <a:latin typeface="Meiryo UI" panose="020B0604030504040204" pitchFamily="50" charset="-128"/>
                <a:ea typeface="Meiryo UI" panose="020B0604030504040204" pitchFamily="50" charset="-128"/>
                <a:cs typeface="Times New Roman" panose="02020603050405020304" pitchFamily="18" charset="0"/>
              </a:rPr>
              <a:t>No.4</a:t>
            </a:r>
            <a:endParaRPr lang="en-US" altLang="ja-JP" sz="1600" dirty="0">
              <a:latin typeface="Meiryo UI" panose="020B0604030504040204" pitchFamily="50" charset="-128"/>
              <a:ea typeface="Meiryo UI" panose="020B0604030504040204" pitchFamily="50" charset="-128"/>
            </a:endParaRPr>
          </a:p>
        </p:txBody>
      </p:sp>
      <p:sp>
        <p:nvSpPr>
          <p:cNvPr id="16" name="正方形/長方形 15"/>
          <p:cNvSpPr/>
          <p:nvPr/>
        </p:nvSpPr>
        <p:spPr>
          <a:xfrm>
            <a:off x="194598" y="700229"/>
            <a:ext cx="8636680" cy="1077218"/>
          </a:xfrm>
          <a:prstGeom prst="rect">
            <a:avLst/>
          </a:prstGeom>
        </p:spPr>
        <p:txBody>
          <a:bodyPr wrap="square">
            <a:spAutoFit/>
          </a:bodyPr>
          <a:lstStyle/>
          <a:p>
            <a:r>
              <a:rPr lang="en-US" altLang="ja-JP" sz="1600" b="1" dirty="0">
                <a:latin typeface="Meiryo UI" panose="020B0604030504040204" pitchFamily="50" charset="-128"/>
                <a:ea typeface="Meiryo UI" panose="020B0604030504040204" pitchFamily="50" charset="-128"/>
              </a:rPr>
              <a:t>P.3</a:t>
            </a:r>
            <a:r>
              <a:rPr lang="ja-JP" altLang="en-US" sz="1600" b="1" dirty="0">
                <a:latin typeface="Meiryo UI" panose="020B0604030504040204" pitchFamily="50" charset="-128"/>
                <a:ea typeface="Meiryo UI" panose="020B0604030504040204" pitchFamily="50" charset="-128"/>
              </a:rPr>
              <a:t>の</a:t>
            </a:r>
            <a:r>
              <a:rPr lang="en-US" altLang="ja-JP" sz="1600" b="1" dirty="0">
                <a:latin typeface="Meiryo UI" panose="020B0604030504040204" pitchFamily="50" charset="-128"/>
                <a:ea typeface="Meiryo UI" panose="020B0604030504040204" pitchFamily="50" charset="-128"/>
              </a:rPr>
              <a:t>1-(2)</a:t>
            </a:r>
            <a:r>
              <a:rPr lang="ja-JP" altLang="en-US" sz="1600" b="1" dirty="0">
                <a:latin typeface="Meiryo UI" panose="020B0604030504040204" pitchFamily="50" charset="-128"/>
                <a:ea typeface="Meiryo UI" panose="020B0604030504040204" pitchFamily="50" charset="-128"/>
              </a:rPr>
              <a:t>に示す特定事業者の要件のうち、１</a:t>
            </a:r>
            <a:r>
              <a:rPr lang="ja-JP" altLang="en-US" sz="1600" dirty="0">
                <a:latin typeface="Meiryo UI" panose="020B0604030504040204" pitchFamily="50" charset="-128"/>
                <a:ea typeface="Meiryo UI" panose="020B0604030504040204" pitchFamily="50" charset="-128"/>
              </a:rPr>
              <a:t>及び</a:t>
            </a:r>
            <a:r>
              <a:rPr lang="ja-JP" altLang="en-US" sz="1600" b="1" dirty="0">
                <a:latin typeface="Meiryo UI" panose="020B0604030504040204" pitchFamily="50" charset="-128"/>
                <a:ea typeface="Meiryo UI" panose="020B0604030504040204" pitchFamily="50" charset="-128"/>
              </a:rPr>
              <a:t>２</a:t>
            </a:r>
            <a:r>
              <a:rPr lang="ja-JP" altLang="en-US" sz="1600" dirty="0">
                <a:latin typeface="Meiryo UI" panose="020B0604030504040204" pitchFamily="50" charset="-128"/>
                <a:ea typeface="Meiryo UI" panose="020B0604030504040204" pitchFamily="50" charset="-128"/>
              </a:rPr>
              <a:t>に該当する特定事業者のみ記入ください。</a:t>
            </a:r>
            <a:endParaRPr lang="en-US" altLang="ja-JP" sz="1600" dirty="0">
              <a:latin typeface="Meiryo UI" panose="020B0604030504040204" pitchFamily="50" charset="-128"/>
              <a:ea typeface="Meiryo UI" panose="020B0604030504040204" pitchFamily="50" charset="-128"/>
            </a:endParaRPr>
          </a:p>
          <a:p>
            <a:r>
              <a:rPr lang="ja-JP" altLang="en-US" sz="1600" dirty="0">
                <a:latin typeface="Meiryo UI" panose="020B0604030504040204" pitchFamily="50" charset="-128"/>
                <a:ea typeface="Meiryo UI" panose="020B0604030504040204" pitchFamily="50" charset="-128"/>
              </a:rPr>
              <a:t>（</a:t>
            </a:r>
            <a:r>
              <a:rPr lang="ja-JP" altLang="en-US" sz="1600" b="1" u="sng" dirty="0">
                <a:latin typeface="Meiryo UI" panose="020B0604030504040204" pitchFamily="50" charset="-128"/>
                <a:ea typeface="Meiryo UI" panose="020B0604030504040204" pitchFamily="50" charset="-128"/>
              </a:rPr>
              <a:t>要件３のみの特定事業者は記入不要です。</a:t>
            </a:r>
            <a:r>
              <a:rPr lang="ja-JP" altLang="en-US" sz="1600" dirty="0">
                <a:latin typeface="Meiryo UI" panose="020B0604030504040204" pitchFamily="50" charset="-128"/>
                <a:ea typeface="Meiryo UI" panose="020B0604030504040204" pitchFamily="50" charset="-128"/>
              </a:rPr>
              <a:t>）その他事業所の電気買電量等を小売電気事業者または電気メニューごとに合算して、記入ください。</a:t>
            </a:r>
          </a:p>
          <a:p>
            <a:endParaRPr lang="ja-JP" altLang="en-US" sz="1600" dirty="0">
              <a:latin typeface="Meiryo UI" panose="020B0604030504040204" pitchFamily="50" charset="-128"/>
              <a:ea typeface="Meiryo UI" panose="020B0604030504040204" pitchFamily="50" charset="-128"/>
            </a:endParaRPr>
          </a:p>
        </p:txBody>
      </p:sp>
      <p:sp>
        <p:nvSpPr>
          <p:cNvPr id="25" name="正方形/長方形 24"/>
          <p:cNvSpPr/>
          <p:nvPr/>
        </p:nvSpPr>
        <p:spPr>
          <a:xfrm>
            <a:off x="1486989" y="2146799"/>
            <a:ext cx="1755699" cy="1194454"/>
          </a:xfrm>
          <a:prstGeom prst="rect">
            <a:avLst/>
          </a:prstGeom>
          <a:solidFill>
            <a:srgbClr val="FF0000">
              <a:alpha val="47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800" b="1" dirty="0">
                <a:solidFill>
                  <a:schemeClr val="tx1"/>
                </a:solidFill>
                <a:latin typeface="Meiryo UI" panose="020B0604030504040204" pitchFamily="50" charset="-128"/>
                <a:ea typeface="Meiryo UI" panose="020B0604030504040204" pitchFamily="50" charset="-128"/>
              </a:rPr>
              <a:t>①</a:t>
            </a:r>
            <a:endParaRPr kumimoji="1" lang="ja-JP" altLang="en-US" sz="1600" b="1" dirty="0">
              <a:solidFill>
                <a:schemeClr val="tx1"/>
              </a:solidFill>
              <a:latin typeface="Meiryo UI" panose="020B0604030504040204" pitchFamily="50" charset="-128"/>
              <a:ea typeface="Meiryo UI" panose="020B0604030504040204" pitchFamily="50" charset="-128"/>
            </a:endParaRPr>
          </a:p>
        </p:txBody>
      </p:sp>
      <p:sp>
        <p:nvSpPr>
          <p:cNvPr id="26" name="正方形/長方形 25"/>
          <p:cNvSpPr/>
          <p:nvPr/>
        </p:nvSpPr>
        <p:spPr>
          <a:xfrm>
            <a:off x="3242689" y="2146799"/>
            <a:ext cx="545466" cy="1194454"/>
          </a:xfrm>
          <a:prstGeom prst="rect">
            <a:avLst/>
          </a:prstGeom>
          <a:solidFill>
            <a:srgbClr val="FF0000">
              <a:alpha val="47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800" b="1" dirty="0">
                <a:solidFill>
                  <a:schemeClr val="tx1"/>
                </a:solidFill>
                <a:latin typeface="Meiryo UI" panose="020B0604030504040204" pitchFamily="50" charset="-128"/>
                <a:ea typeface="Meiryo UI" panose="020B0604030504040204" pitchFamily="50" charset="-128"/>
              </a:rPr>
              <a:t>②</a:t>
            </a:r>
            <a:endParaRPr kumimoji="1" lang="ja-JP" altLang="en-US" sz="1600" b="1" dirty="0">
              <a:solidFill>
                <a:schemeClr val="tx1"/>
              </a:solidFill>
              <a:latin typeface="Meiryo UI" panose="020B0604030504040204" pitchFamily="50" charset="-128"/>
              <a:ea typeface="Meiryo UI" panose="020B0604030504040204" pitchFamily="50" charset="-128"/>
            </a:endParaRPr>
          </a:p>
        </p:txBody>
      </p:sp>
      <p:sp>
        <p:nvSpPr>
          <p:cNvPr id="27" name="正方形/長方形 26"/>
          <p:cNvSpPr/>
          <p:nvPr/>
        </p:nvSpPr>
        <p:spPr>
          <a:xfrm>
            <a:off x="3788155" y="2146796"/>
            <a:ext cx="567821" cy="1194455"/>
          </a:xfrm>
          <a:prstGeom prst="rect">
            <a:avLst/>
          </a:prstGeom>
          <a:solidFill>
            <a:srgbClr val="FF0000">
              <a:alpha val="47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400" b="1" dirty="0">
                <a:solidFill>
                  <a:schemeClr val="tx1"/>
                </a:solidFill>
                <a:latin typeface="Meiryo UI" panose="020B0604030504040204" pitchFamily="50" charset="-128"/>
                <a:ea typeface="Meiryo UI" panose="020B0604030504040204" pitchFamily="50" charset="-128"/>
              </a:rPr>
              <a:t>③</a:t>
            </a:r>
            <a:endParaRPr kumimoji="1" lang="ja-JP" altLang="en-US" sz="1400" b="1" dirty="0">
              <a:solidFill>
                <a:schemeClr val="tx1"/>
              </a:solidFill>
              <a:latin typeface="Meiryo UI" panose="020B0604030504040204" pitchFamily="50" charset="-128"/>
              <a:ea typeface="Meiryo UI" panose="020B0604030504040204" pitchFamily="50" charset="-128"/>
            </a:endParaRPr>
          </a:p>
        </p:txBody>
      </p:sp>
      <p:graphicFrame>
        <p:nvGraphicFramePr>
          <p:cNvPr id="14" name="表 13"/>
          <p:cNvGraphicFramePr>
            <a:graphicFrameLocks noGrp="1"/>
          </p:cNvGraphicFramePr>
          <p:nvPr>
            <p:extLst>
              <p:ext uri="{D42A27DB-BD31-4B8C-83A1-F6EECF244321}">
                <p14:modId xmlns:p14="http://schemas.microsoft.com/office/powerpoint/2010/main" val="3233313203"/>
              </p:ext>
            </p:extLst>
          </p:nvPr>
        </p:nvGraphicFramePr>
        <p:xfrm>
          <a:off x="179512" y="3789040"/>
          <a:ext cx="8859304" cy="2956560"/>
        </p:xfrm>
        <a:graphic>
          <a:graphicData uri="http://schemas.openxmlformats.org/drawingml/2006/table">
            <a:tbl>
              <a:tblPr firstRow="1" bandRow="1">
                <a:tableStyleId>{5940675A-B579-460E-94D1-54222C63F5DA}</a:tableStyleId>
              </a:tblPr>
              <a:tblGrid>
                <a:gridCol w="8859304">
                  <a:extLst>
                    <a:ext uri="{9D8B030D-6E8A-4147-A177-3AD203B41FA5}">
                      <a16:colId xmlns:a16="http://schemas.microsoft.com/office/drawing/2014/main" val="1340005264"/>
                    </a:ext>
                  </a:extLst>
                </a:gridCol>
              </a:tblGrid>
              <a:tr h="797068">
                <a:tc>
                  <a:txBody>
                    <a:bodyPr/>
                    <a:lstStyle/>
                    <a:p>
                      <a:r>
                        <a:rPr kumimoji="1" lang="ja-JP" altLang="en-US" sz="1600" b="1" u="sng" dirty="0">
                          <a:latin typeface="Meiryo UI" panose="020B0604030504040204" pitchFamily="50" charset="-128"/>
                          <a:ea typeface="Meiryo UI" panose="020B0604030504040204" pitchFamily="50" charset="-128"/>
                        </a:rPr>
                        <a:t>①電気事業者</a:t>
                      </a:r>
                    </a:p>
                    <a:p>
                      <a:r>
                        <a:rPr kumimoji="1" lang="ja-JP" altLang="en-US" sz="1600" b="0" u="none" dirty="0">
                          <a:latin typeface="Meiryo UI" panose="020B0604030504040204" pitchFamily="50" charset="-128"/>
                          <a:ea typeface="Meiryo UI" panose="020B0604030504040204" pitchFamily="50" charset="-128"/>
                        </a:rPr>
                        <a:t>基準年度に契約していた電気事業者をプルダウンで選択ください。なお、</a:t>
                      </a:r>
                      <a:r>
                        <a:rPr kumimoji="1" lang="en-US" altLang="ja-JP" sz="1600" b="0" u="none" dirty="0">
                          <a:latin typeface="Meiryo UI" panose="020B0604030504040204" pitchFamily="50" charset="-128"/>
                          <a:ea typeface="Meiryo UI" panose="020B0604030504040204" pitchFamily="50" charset="-128"/>
                        </a:rPr>
                        <a:t>11</a:t>
                      </a:r>
                      <a:r>
                        <a:rPr kumimoji="1" lang="ja-JP" altLang="en-US" sz="1600" b="0" u="none" dirty="0">
                          <a:latin typeface="Meiryo UI" panose="020B0604030504040204" pitchFamily="50" charset="-128"/>
                          <a:ea typeface="Meiryo UI" panose="020B0604030504040204" pitchFamily="50" charset="-128"/>
                        </a:rPr>
                        <a:t>者以上の電気事業者と契約していた場合は、脱炭素・エネルギー政策課気候変動緩和・適応策推進グループまでご連絡ください。</a:t>
                      </a:r>
                      <a:endParaRPr kumimoji="1" lang="en-US" altLang="ja-JP" sz="1600" b="0" u="none" dirty="0">
                        <a:latin typeface="Meiryo UI" panose="020B0604030504040204" pitchFamily="50" charset="-128"/>
                        <a:ea typeface="Meiryo UI" panose="020B0604030504040204" pitchFamily="50" charset="-128"/>
                      </a:endParaRPr>
                    </a:p>
                  </a:txBody>
                  <a:tcPr anchor="ctr"/>
                </a:tc>
                <a:extLst>
                  <a:ext uri="{0D108BD9-81ED-4DB2-BD59-A6C34878D82A}">
                    <a16:rowId xmlns:a16="http://schemas.microsoft.com/office/drawing/2014/main" val="183885262"/>
                  </a:ext>
                </a:extLst>
              </a:tr>
              <a:tr h="1265271">
                <a:tc>
                  <a:txBody>
                    <a:bodyPr/>
                    <a:lstStyle/>
                    <a:p>
                      <a:r>
                        <a:rPr kumimoji="1" lang="ja-JP" altLang="en-US" sz="1600" b="1" u="sng" dirty="0">
                          <a:latin typeface="Meiryo UI" panose="020B0604030504040204" pitchFamily="50" charset="-128"/>
                          <a:ea typeface="Meiryo UI" panose="020B0604030504040204" pitchFamily="50" charset="-128"/>
                        </a:rPr>
                        <a:t>②</a:t>
                      </a:r>
                      <a:r>
                        <a:rPr kumimoji="1" lang="en-US" altLang="ja-JP" sz="1600" b="1" u="sng" dirty="0">
                          <a:latin typeface="Meiryo UI" panose="020B0604030504040204" pitchFamily="50" charset="-128"/>
                          <a:ea typeface="Meiryo UI" panose="020B0604030504040204" pitchFamily="50" charset="-128"/>
                        </a:rPr>
                        <a:t>CO</a:t>
                      </a:r>
                      <a:r>
                        <a:rPr kumimoji="1" lang="ja-JP" altLang="en-US" sz="1600" b="1" u="sng" dirty="0">
                          <a:latin typeface="Meiryo UI" panose="020B0604030504040204" pitchFamily="50" charset="-128"/>
                          <a:ea typeface="Meiryo UI" panose="020B0604030504040204" pitchFamily="50" charset="-128"/>
                        </a:rPr>
                        <a:t>₂排出係数</a:t>
                      </a:r>
                      <a:endParaRPr kumimoji="1" lang="en-US" altLang="ja-JP" sz="1600" b="1" u="sng" dirty="0">
                        <a:latin typeface="Meiryo UI" panose="020B0604030504040204" pitchFamily="50" charset="-128"/>
                        <a:ea typeface="Meiryo UI" panose="020B0604030504040204" pitchFamily="50" charset="-128"/>
                      </a:endParaRPr>
                    </a:p>
                    <a:p>
                      <a:r>
                        <a:rPr kumimoji="1" lang="ja-JP" altLang="en-US" sz="1600" b="0" u="none" dirty="0">
                          <a:latin typeface="Meiryo UI" panose="020B0604030504040204" pitchFamily="50" charset="-128"/>
                          <a:ea typeface="Meiryo UI" panose="020B0604030504040204" pitchFamily="50" charset="-128"/>
                        </a:rPr>
                        <a:t>基準年度に契約していた電気メニューの調整後調整後排出係数を小数点第</a:t>
                      </a:r>
                      <a:r>
                        <a:rPr kumimoji="1" lang="en-US" altLang="ja-JP" sz="1600" b="0" u="none" dirty="0">
                          <a:latin typeface="Meiryo UI" panose="020B0604030504040204" pitchFamily="50" charset="-128"/>
                          <a:ea typeface="Meiryo UI" panose="020B0604030504040204" pitchFamily="50" charset="-128"/>
                        </a:rPr>
                        <a:t>3</a:t>
                      </a:r>
                      <a:r>
                        <a:rPr kumimoji="1" lang="ja-JP" altLang="en-US" sz="1600" b="0" u="none" dirty="0">
                          <a:latin typeface="Meiryo UI" panose="020B0604030504040204" pitchFamily="50" charset="-128"/>
                          <a:ea typeface="Meiryo UI" panose="020B0604030504040204" pitchFamily="50" charset="-128"/>
                        </a:rPr>
                        <a:t>位で記入ください。調整後排出係数は、（</a:t>
                      </a:r>
                      <a:r>
                        <a:rPr kumimoji="1" lang="en-US" altLang="ja-JP" sz="1600" b="0" u="none" dirty="0">
                          <a:latin typeface="Meiryo UI" panose="020B0604030504040204" pitchFamily="50" charset="-128"/>
                          <a:ea typeface="Meiryo UI" panose="020B0604030504040204" pitchFamily="50" charset="-128"/>
                        </a:rPr>
                        <a:t>https://ghg-santeikohyo.env.go.jp/calc</a:t>
                      </a:r>
                      <a:r>
                        <a:rPr kumimoji="1" lang="ja-JP" altLang="en-US" sz="1600" b="0" u="none" dirty="0">
                          <a:latin typeface="Meiryo UI" panose="020B0604030504040204" pitchFamily="50" charset="-128"/>
                          <a:ea typeface="Meiryo UI" panose="020B0604030504040204" pitchFamily="50" charset="-128"/>
                        </a:rPr>
                        <a:t>）をご覧ください（詳細は次ページをご確認ください）。これにより算定できない場合は、実測や契約内容等に基づき適切と認められる排出係数をご記入ください。また、個別で契約している電気メニューの中で</a:t>
                      </a:r>
                      <a:r>
                        <a:rPr kumimoji="1" lang="en-US" altLang="ja-JP" sz="1600" b="0" u="none" dirty="0">
                          <a:latin typeface="Meiryo UI" panose="020B0604030504040204" pitchFamily="50" charset="-128"/>
                          <a:ea typeface="Meiryo UI" panose="020B0604030504040204" pitchFamily="50" charset="-128"/>
                        </a:rPr>
                        <a:t>CO2</a:t>
                      </a:r>
                      <a:r>
                        <a:rPr kumimoji="1" lang="ja-JP" altLang="en-US" sz="1600" b="0" u="none" dirty="0">
                          <a:latin typeface="Meiryo UI" panose="020B0604030504040204" pitchFamily="50" charset="-128"/>
                          <a:ea typeface="Meiryo UI" panose="020B0604030504040204" pitchFamily="50" charset="-128"/>
                        </a:rPr>
                        <a:t>フリー割合を契約で決めているような場合は、</a:t>
                      </a:r>
                      <a:r>
                        <a:rPr kumimoji="1" lang="en-US" altLang="ja-JP" sz="1600" b="0" u="none" dirty="0">
                          <a:latin typeface="Meiryo UI" panose="020B0604030504040204" pitchFamily="50" charset="-128"/>
                          <a:ea typeface="Meiryo UI" panose="020B0604030504040204" pitchFamily="50" charset="-128"/>
                        </a:rPr>
                        <a:t>P.47</a:t>
                      </a:r>
                      <a:r>
                        <a:rPr kumimoji="1" lang="ja-JP" altLang="en-US" sz="1600" b="0" u="none" dirty="0">
                          <a:latin typeface="Meiryo UI" panose="020B0604030504040204" pitchFamily="50" charset="-128"/>
                          <a:ea typeface="Meiryo UI" panose="020B0604030504040204" pitchFamily="50" charset="-128"/>
                        </a:rPr>
                        <a:t>の</a:t>
                      </a:r>
                      <a:r>
                        <a:rPr kumimoji="1" lang="en-US" altLang="ja-JP" sz="1600" b="0" u="none" dirty="0">
                          <a:latin typeface="Meiryo UI" panose="020B0604030504040204" pitchFamily="50" charset="-128"/>
                          <a:ea typeface="Meiryo UI" panose="020B0604030504040204" pitchFamily="50" charset="-128"/>
                        </a:rPr>
                        <a:t>5-(8)No.3</a:t>
                      </a:r>
                      <a:r>
                        <a:rPr kumimoji="1" lang="ja-JP" altLang="en-US" sz="1600" b="0" u="none" dirty="0">
                          <a:latin typeface="Meiryo UI" panose="020B0604030504040204" pitchFamily="50" charset="-128"/>
                          <a:ea typeface="Meiryo UI" panose="020B0604030504040204" pitchFamily="50" charset="-128"/>
                        </a:rPr>
                        <a:t>をご参照ください。</a:t>
                      </a:r>
                    </a:p>
                  </a:txBody>
                  <a:tcPr anchor="ctr"/>
                </a:tc>
                <a:extLst>
                  <a:ext uri="{0D108BD9-81ED-4DB2-BD59-A6C34878D82A}">
                    <a16:rowId xmlns:a16="http://schemas.microsoft.com/office/drawing/2014/main" val="2042919226"/>
                  </a:ext>
                </a:extLst>
              </a:tr>
              <a:tr h="530695">
                <a:tc>
                  <a:txBody>
                    <a:bodyPr/>
                    <a:lstStyle/>
                    <a:p>
                      <a:r>
                        <a:rPr kumimoji="1" lang="ja-JP" altLang="en-US" sz="1600" b="1" u="sng" dirty="0">
                          <a:latin typeface="Meiryo UI" panose="020B0604030504040204" pitchFamily="50" charset="-128"/>
                          <a:ea typeface="Meiryo UI" panose="020B0604030504040204" pitchFamily="50" charset="-128"/>
                        </a:rPr>
                        <a:t>③買電量</a:t>
                      </a:r>
                      <a:endParaRPr kumimoji="1" lang="en-US" altLang="ja-JP" sz="1600" b="1" u="sng" dirty="0">
                        <a:latin typeface="Meiryo UI" panose="020B0604030504040204" pitchFamily="50" charset="-128"/>
                        <a:ea typeface="Meiryo UI" panose="020B0604030504040204" pitchFamily="50" charset="-128"/>
                      </a:endParaRPr>
                    </a:p>
                    <a:p>
                      <a:r>
                        <a:rPr kumimoji="1" lang="ja-JP" altLang="en-US" sz="1600" b="0" u="none" dirty="0">
                          <a:latin typeface="Meiryo UI" panose="020B0604030504040204" pitchFamily="50" charset="-128"/>
                          <a:ea typeface="Meiryo UI" panose="020B0604030504040204" pitchFamily="50" charset="-128"/>
                        </a:rPr>
                        <a:t>電気事業者から購入した買電量を</a:t>
                      </a:r>
                      <a:r>
                        <a:rPr lang="ja-JP" altLang="en-US" sz="1600" dirty="0">
                          <a:solidFill>
                            <a:srgbClr val="FF0000"/>
                          </a:solidFill>
                          <a:latin typeface="Meiryo UI" panose="020B0604030504040204" pitchFamily="50" charset="-128"/>
                          <a:ea typeface="Meiryo UI" panose="020B0604030504040204" pitchFamily="50" charset="-128"/>
                        </a:rPr>
                        <a:t>小数点第</a:t>
                      </a:r>
                      <a:r>
                        <a:rPr lang="en-US" altLang="ja-JP" sz="1600" dirty="0">
                          <a:solidFill>
                            <a:srgbClr val="FF0000"/>
                          </a:solidFill>
                          <a:latin typeface="Meiryo UI" panose="020B0604030504040204" pitchFamily="50" charset="-128"/>
                          <a:ea typeface="Meiryo UI" panose="020B0604030504040204" pitchFamily="50" charset="-128"/>
                        </a:rPr>
                        <a:t>3</a:t>
                      </a:r>
                      <a:r>
                        <a:rPr lang="ja-JP" altLang="en-US" sz="1600" dirty="0">
                          <a:solidFill>
                            <a:srgbClr val="FF0000"/>
                          </a:solidFill>
                          <a:latin typeface="Meiryo UI" panose="020B0604030504040204" pitchFamily="50" charset="-128"/>
                          <a:ea typeface="Meiryo UI" panose="020B0604030504040204" pitchFamily="50" charset="-128"/>
                        </a:rPr>
                        <a:t>位を四捨五入して、小数点第</a:t>
                      </a:r>
                      <a:r>
                        <a:rPr lang="en-US" altLang="ja-JP" sz="1600" dirty="0">
                          <a:solidFill>
                            <a:srgbClr val="FF0000"/>
                          </a:solidFill>
                          <a:latin typeface="Meiryo UI" panose="020B0604030504040204" pitchFamily="50" charset="-128"/>
                          <a:ea typeface="Meiryo UI" panose="020B0604030504040204" pitchFamily="50" charset="-128"/>
                        </a:rPr>
                        <a:t>2</a:t>
                      </a:r>
                      <a:r>
                        <a:rPr lang="ja-JP" altLang="en-US" sz="1600" dirty="0">
                          <a:solidFill>
                            <a:srgbClr val="FF0000"/>
                          </a:solidFill>
                          <a:latin typeface="Meiryo UI" panose="020B0604030504040204" pitchFamily="50" charset="-128"/>
                          <a:ea typeface="Meiryo UI" panose="020B0604030504040204" pitchFamily="50" charset="-128"/>
                        </a:rPr>
                        <a:t>位まで</a:t>
                      </a:r>
                      <a:r>
                        <a:rPr lang="ja-JP" altLang="en-US" sz="1600" dirty="0">
                          <a:solidFill>
                            <a:schemeClr val="tx1"/>
                          </a:solidFill>
                          <a:latin typeface="Meiryo UI" panose="020B0604030504040204" pitchFamily="50" charset="-128"/>
                          <a:ea typeface="Meiryo UI" panose="020B0604030504040204" pitchFamily="50" charset="-128"/>
                        </a:rPr>
                        <a:t>記入ください</a:t>
                      </a:r>
                      <a:r>
                        <a:rPr kumimoji="1" lang="ja-JP" altLang="en-US" sz="1600" b="0" u="none" dirty="0">
                          <a:latin typeface="Meiryo UI" panose="020B0604030504040204" pitchFamily="50" charset="-128"/>
                          <a:ea typeface="Meiryo UI" panose="020B0604030504040204" pitchFamily="50" charset="-128"/>
                        </a:rPr>
                        <a:t>。</a:t>
                      </a:r>
                      <a:endParaRPr kumimoji="1" lang="en-US" altLang="ja-JP" sz="1600" b="0" u="none" dirty="0">
                        <a:latin typeface="Meiryo UI" panose="020B0604030504040204" pitchFamily="50" charset="-128"/>
                        <a:ea typeface="Meiryo UI" panose="020B0604030504040204" pitchFamily="50" charset="-128"/>
                      </a:endParaRPr>
                    </a:p>
                  </a:txBody>
                  <a:tcPr anchor="ctr"/>
                </a:tc>
                <a:extLst>
                  <a:ext uri="{0D108BD9-81ED-4DB2-BD59-A6C34878D82A}">
                    <a16:rowId xmlns:a16="http://schemas.microsoft.com/office/drawing/2014/main" val="1271017701"/>
                  </a:ext>
                </a:extLst>
              </a:tr>
            </a:tbl>
          </a:graphicData>
        </a:graphic>
      </p:graphicFrame>
      <p:sp>
        <p:nvSpPr>
          <p:cNvPr id="11" name="正方形/長方形 10">
            <a:extLst>
              <a:ext uri="{FF2B5EF4-FFF2-40B4-BE49-F238E27FC236}">
                <a16:creationId xmlns:a16="http://schemas.microsoft.com/office/drawing/2014/main" id="{F13530EE-1B39-272A-0D2A-C56B91A4B76A}"/>
              </a:ext>
            </a:extLst>
          </p:cNvPr>
          <p:cNvSpPr/>
          <p:nvPr/>
        </p:nvSpPr>
        <p:spPr>
          <a:xfrm>
            <a:off x="194598" y="1434262"/>
            <a:ext cx="8636680" cy="338554"/>
          </a:xfrm>
          <a:prstGeom prst="rect">
            <a:avLst/>
          </a:prstGeom>
        </p:spPr>
        <p:txBody>
          <a:bodyPr wrap="square">
            <a:spAutoFit/>
          </a:bodyPr>
          <a:lstStyle/>
          <a:p>
            <a:r>
              <a:rPr lang="en-US" altLang="ja-JP" sz="1600" dirty="0">
                <a:latin typeface="Meiryo UI" panose="020B0604030504040204" pitchFamily="50" charset="-128"/>
                <a:ea typeface="Meiryo UI" panose="020B0604030504040204" pitchFamily="50" charset="-128"/>
              </a:rPr>
              <a:t>9</a:t>
            </a:r>
            <a:r>
              <a:rPr lang="ja-JP" altLang="en-US" sz="1600" dirty="0">
                <a:latin typeface="Meiryo UI" panose="020B0604030504040204" pitchFamily="50" charset="-128"/>
                <a:ea typeface="Meiryo UI" panose="020B0604030504040204" pitchFamily="50" charset="-128"/>
              </a:rPr>
              <a:t>　基準年度のその他事業所における電力量（電気事業者等からの供給分）</a:t>
            </a:r>
          </a:p>
        </p:txBody>
      </p:sp>
    </p:spTree>
    <p:extLst>
      <p:ext uri="{BB962C8B-B14F-4D97-AF65-F5344CB8AC3E}">
        <p14:creationId xmlns:p14="http://schemas.microsoft.com/office/powerpoint/2010/main" val="142838224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スライド番号プレースホルダー 5"/>
          <p:cNvSpPr>
            <a:spLocks noGrp="1"/>
          </p:cNvSpPr>
          <p:nvPr>
            <p:ph type="sldNum" sz="quarter" idx="12"/>
          </p:nvPr>
        </p:nvSpPr>
        <p:spPr/>
        <p:txBody>
          <a:bodyPr/>
          <a:lstStyle/>
          <a:p>
            <a:fld id="{55A7BED7-9510-4C4B-91BA-7696EE92F05C}" type="slidenum">
              <a:rPr kumimoji="1" lang="ja-JP" altLang="en-US" smtClean="0"/>
              <a:t>4</a:t>
            </a:fld>
            <a:endParaRPr kumimoji="1" lang="ja-JP" altLang="en-US" dirty="0"/>
          </a:p>
        </p:txBody>
      </p:sp>
      <p:sp>
        <p:nvSpPr>
          <p:cNvPr id="8" name="テキスト ボックス 7">
            <a:extLst>
              <a:ext uri="{FF2B5EF4-FFF2-40B4-BE49-F238E27FC236}">
                <a16:creationId xmlns:a16="http://schemas.microsoft.com/office/drawing/2014/main" id="{575F40C1-5A85-EECC-6477-57B188ABEBEE}"/>
              </a:ext>
            </a:extLst>
          </p:cNvPr>
          <p:cNvSpPr txBox="1"/>
          <p:nvPr/>
        </p:nvSpPr>
        <p:spPr>
          <a:xfrm>
            <a:off x="0" y="0"/>
            <a:ext cx="7058147" cy="344128"/>
          </a:xfrm>
          <a:prstGeom prst="rect">
            <a:avLst/>
          </a:prstGeom>
          <a:noFill/>
        </p:spPr>
        <p:txBody>
          <a:bodyPr wrap="square" tIns="36000" bIns="0" rtlCol="0">
            <a:spAutoFit/>
          </a:bodyPr>
          <a:lstStyle/>
          <a:p>
            <a:pPr>
              <a:lnSpc>
                <a:spcPts val="2400"/>
              </a:lnSpc>
            </a:pPr>
            <a:r>
              <a:rPr lang="ja-JP" altLang="en-US" sz="20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１　大阪府気候変動対策の推進に関する条例の概要</a:t>
            </a:r>
          </a:p>
        </p:txBody>
      </p:sp>
      <p:sp>
        <p:nvSpPr>
          <p:cNvPr id="7" name="Rectangle 2"/>
          <p:cNvSpPr>
            <a:spLocks noChangeArrowheads="1"/>
          </p:cNvSpPr>
          <p:nvPr/>
        </p:nvSpPr>
        <p:spPr bwMode="auto">
          <a:xfrm>
            <a:off x="18767" y="422369"/>
            <a:ext cx="9051756"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spAutoFit/>
          </a:bodyPr>
          <a:lstStyle>
            <a:lvl1pPr indent="127000"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ts val="600"/>
              </a:spcAft>
              <a:buClrTx/>
              <a:buSzTx/>
              <a:buFontTx/>
              <a:buNone/>
              <a:tabLst/>
            </a:pPr>
            <a:r>
              <a:rPr kumimoji="0" lang="ja-JP" altLang="ja-JP" sz="2000" b="1" i="0" u="none" strike="noStrike" cap="none" normalizeH="0" baseline="0" dirty="0">
                <a:ln>
                  <a:noFill/>
                </a:ln>
                <a:solidFill>
                  <a:srgbClr val="0D0D0D"/>
                </a:solidFill>
                <a:effectLst/>
                <a:latin typeface="Meiryo UI" panose="020B0604030504040204" pitchFamily="50" charset="-128"/>
                <a:ea typeface="Meiryo UI" panose="020B0604030504040204" pitchFamily="50" charset="-128"/>
                <a:cs typeface="Times New Roman" panose="02020603050405020304" pitchFamily="18" charset="0"/>
              </a:rPr>
              <a:t> </a:t>
            </a:r>
            <a:r>
              <a:rPr kumimoji="0" lang="en-US" altLang="ja-JP" sz="2000" b="1" i="0" u="none" strike="noStrike" cap="none" normalizeH="0" baseline="0" dirty="0">
                <a:ln>
                  <a:noFill/>
                </a:ln>
                <a:solidFill>
                  <a:srgbClr val="0D0D0D"/>
                </a:solidFill>
                <a:effectLst/>
                <a:latin typeface="Meiryo UI" panose="020B0604030504040204" pitchFamily="50" charset="-128"/>
                <a:ea typeface="Meiryo UI" panose="020B0604030504040204" pitchFamily="50" charset="-128"/>
                <a:cs typeface="Times New Roman" panose="02020603050405020304" pitchFamily="18" charset="0"/>
              </a:rPr>
              <a:t>(</a:t>
            </a:r>
            <a:r>
              <a:rPr kumimoji="0" lang="en-US" altLang="ja-JP" sz="2000" b="1" dirty="0">
                <a:solidFill>
                  <a:srgbClr val="0D0D0D"/>
                </a:solidFill>
                <a:latin typeface="Meiryo UI" panose="020B0604030504040204" pitchFamily="50" charset="-128"/>
                <a:ea typeface="Meiryo UI" panose="020B0604030504040204" pitchFamily="50" charset="-128"/>
                <a:cs typeface="Times New Roman" panose="02020603050405020304" pitchFamily="18" charset="0"/>
              </a:rPr>
              <a:t>3</a:t>
            </a:r>
            <a:r>
              <a:rPr kumimoji="0" lang="en-US" altLang="ja-JP" sz="2000" b="1" i="0" u="none" strike="noStrike" cap="none" normalizeH="0" baseline="0" dirty="0">
                <a:ln>
                  <a:noFill/>
                </a:ln>
                <a:solidFill>
                  <a:srgbClr val="0D0D0D"/>
                </a:solidFill>
                <a:effectLst/>
                <a:latin typeface="Meiryo UI" panose="020B0604030504040204" pitchFamily="50" charset="-128"/>
                <a:ea typeface="Meiryo UI" panose="020B0604030504040204" pitchFamily="50" charset="-128"/>
                <a:cs typeface="Times New Roman" panose="02020603050405020304" pitchFamily="18" charset="0"/>
              </a:rPr>
              <a:t>) </a:t>
            </a:r>
            <a:r>
              <a:rPr kumimoji="0" lang="ja-JP" altLang="en-US" sz="2000" b="1" i="0" u="none" strike="noStrike" cap="none" normalizeH="0" baseline="0" dirty="0">
                <a:ln>
                  <a:noFill/>
                </a:ln>
                <a:solidFill>
                  <a:srgbClr val="0D0D0D"/>
                </a:solidFill>
                <a:effectLst/>
                <a:latin typeface="Meiryo UI" panose="020B0604030504040204" pitchFamily="50" charset="-128"/>
                <a:ea typeface="Meiryo UI" panose="020B0604030504040204" pitchFamily="50" charset="-128"/>
                <a:cs typeface="Times New Roman" panose="02020603050405020304" pitchFamily="18" charset="0"/>
              </a:rPr>
              <a:t>届出の概要</a:t>
            </a:r>
            <a:endParaRPr kumimoji="0" lang="ja-JP" altLang="en-US" sz="1600" dirty="0">
              <a:latin typeface="Meiryo UI" panose="020B0604030504040204" pitchFamily="50" charset="-128"/>
              <a:ea typeface="Meiryo UI" panose="020B0604030504040204" pitchFamily="50" charset="-128"/>
            </a:endParaRPr>
          </a:p>
        </p:txBody>
      </p:sp>
      <p:sp>
        <p:nvSpPr>
          <p:cNvPr id="2" name="正方形/長方形 1"/>
          <p:cNvSpPr/>
          <p:nvPr/>
        </p:nvSpPr>
        <p:spPr>
          <a:xfrm>
            <a:off x="179512" y="5143563"/>
            <a:ext cx="8712968" cy="1695336"/>
          </a:xfrm>
          <a:prstGeom prst="rect">
            <a:avLst/>
          </a:prstGeom>
        </p:spPr>
        <p:txBody>
          <a:bodyPr wrap="square">
            <a:spAutoFit/>
          </a:bodyPr>
          <a:lstStyle/>
          <a:p>
            <a:pPr lvl="0" indent="0">
              <a:lnSpc>
                <a:spcPts val="2500"/>
              </a:lnSpc>
            </a:pPr>
            <a:r>
              <a:rPr kumimoji="0" lang="en-US" altLang="ja-JP" sz="1600" dirty="0">
                <a:latin typeface="Meiryo UI" panose="020B0604030504040204" pitchFamily="50" charset="-128"/>
                <a:ea typeface="Meiryo UI" panose="020B0604030504040204" pitchFamily="50" charset="-128"/>
                <a:cs typeface="Times New Roman" panose="02020603050405020304" pitchFamily="18" charset="0"/>
              </a:rPr>
              <a:t>※</a:t>
            </a:r>
            <a:r>
              <a:rPr kumimoji="0" lang="ja-JP" altLang="en-US" sz="1600" dirty="0">
                <a:latin typeface="Meiryo UI" panose="020B0604030504040204" pitchFamily="50" charset="-128"/>
                <a:ea typeface="Meiryo UI" panose="020B0604030504040204" pitchFamily="50" charset="-128"/>
                <a:cs typeface="Times New Roman" panose="02020603050405020304" pitchFamily="18" charset="0"/>
              </a:rPr>
              <a:t>計画期間中に住所や事業者名の変更があった場合、</a:t>
            </a:r>
            <a:r>
              <a:rPr kumimoji="0" lang="ja-JP" altLang="en-US" sz="1600" b="1" u="sng" dirty="0">
                <a:solidFill>
                  <a:srgbClr val="FF0000"/>
                </a:solidFill>
                <a:latin typeface="Meiryo UI" panose="020B0604030504040204" pitchFamily="50" charset="-128"/>
                <a:ea typeface="Meiryo UI" panose="020B0604030504040204" pitchFamily="50" charset="-128"/>
                <a:cs typeface="Times New Roman" panose="02020603050405020304" pitchFamily="18" charset="0"/>
              </a:rPr>
              <a:t>氏名等変更届の届出が必要</a:t>
            </a:r>
            <a:r>
              <a:rPr kumimoji="0" lang="ja-JP" altLang="en-US" sz="1600" dirty="0">
                <a:latin typeface="Meiryo UI" panose="020B0604030504040204" pitchFamily="50" charset="-128"/>
                <a:ea typeface="Meiryo UI" panose="020B0604030504040204" pitchFamily="50" charset="-128"/>
                <a:cs typeface="Times New Roman" panose="02020603050405020304" pitchFamily="18" charset="0"/>
              </a:rPr>
              <a:t>になります。　</a:t>
            </a:r>
            <a:endParaRPr kumimoji="0" lang="en-US" altLang="ja-JP" sz="1600" dirty="0">
              <a:latin typeface="Meiryo UI" panose="020B0604030504040204" pitchFamily="50" charset="-128"/>
              <a:ea typeface="Meiryo UI" panose="020B0604030504040204" pitchFamily="50" charset="-128"/>
              <a:cs typeface="Times New Roman" panose="02020603050405020304" pitchFamily="18" charset="0"/>
            </a:endParaRPr>
          </a:p>
          <a:p>
            <a:pPr lvl="0" indent="0">
              <a:lnSpc>
                <a:spcPts val="2500"/>
              </a:lnSpc>
            </a:pPr>
            <a:r>
              <a:rPr kumimoji="0" lang="ja-JP" altLang="en-US" sz="1600" dirty="0">
                <a:latin typeface="Meiryo UI" panose="020B0604030504040204" pitchFamily="50" charset="-128"/>
                <a:ea typeface="Meiryo UI" panose="020B0604030504040204" pitchFamily="50" charset="-128"/>
                <a:cs typeface="Times New Roman" panose="02020603050405020304" pitchFamily="18" charset="0"/>
              </a:rPr>
              <a:t>　</a:t>
            </a:r>
            <a:r>
              <a:rPr kumimoji="0" lang="ja-JP" altLang="en-US" sz="1600" dirty="0">
                <a:solidFill>
                  <a:srgbClr val="FF0000"/>
                </a:solidFill>
                <a:latin typeface="Meiryo UI" panose="020B0604030504040204" pitchFamily="50" charset="-128"/>
                <a:ea typeface="Meiryo UI" panose="020B0604030504040204" pitchFamily="50" charset="-128"/>
                <a:cs typeface="Times New Roman" panose="02020603050405020304" pitchFamily="18" charset="0"/>
              </a:rPr>
              <a:t>（代表者の氏名のみの変更時は、氏名等変更届の届出は不要です。）</a:t>
            </a:r>
            <a:endParaRPr kumimoji="0" lang="en-US" altLang="ja-JP" sz="1600" dirty="0">
              <a:solidFill>
                <a:srgbClr val="FF0000"/>
              </a:solidFill>
              <a:latin typeface="Meiryo UI" panose="020B0604030504040204" pitchFamily="50" charset="-128"/>
              <a:ea typeface="Meiryo UI" panose="020B0604030504040204" pitchFamily="50" charset="-128"/>
              <a:cs typeface="Times New Roman" panose="02020603050405020304" pitchFamily="18" charset="0"/>
            </a:endParaRPr>
          </a:p>
          <a:p>
            <a:pPr lvl="0" indent="0">
              <a:lnSpc>
                <a:spcPts val="2500"/>
              </a:lnSpc>
            </a:pPr>
            <a:r>
              <a:rPr kumimoji="0" lang="en-US" altLang="ja-JP" sz="1600" dirty="0">
                <a:latin typeface="Meiryo UI" panose="020B0604030504040204" pitchFamily="50" charset="-128"/>
                <a:ea typeface="Meiryo UI" panose="020B0604030504040204" pitchFamily="50" charset="-128"/>
                <a:cs typeface="Times New Roman" panose="02020603050405020304" pitchFamily="18" charset="0"/>
              </a:rPr>
              <a:t>※</a:t>
            </a:r>
            <a:r>
              <a:rPr kumimoji="0" lang="ja-JP" altLang="en-US" sz="1600" dirty="0">
                <a:latin typeface="Meiryo UI" panose="020B0604030504040204" pitchFamily="50" charset="-128"/>
                <a:ea typeface="Meiryo UI" panose="020B0604030504040204" pitchFamily="50" charset="-128"/>
                <a:cs typeface="Times New Roman" panose="02020603050405020304" pitchFamily="18" charset="0"/>
              </a:rPr>
              <a:t>代表者と異なる者（工場長等）が届出者となる場合は、</a:t>
            </a:r>
            <a:r>
              <a:rPr kumimoji="0" lang="ja-JP" altLang="en-US" sz="1600" b="1" u="sng" dirty="0">
                <a:solidFill>
                  <a:srgbClr val="FF0000"/>
                </a:solidFill>
                <a:latin typeface="Meiryo UI" panose="020B0604030504040204" pitchFamily="50" charset="-128"/>
                <a:ea typeface="Meiryo UI" panose="020B0604030504040204" pitchFamily="50" charset="-128"/>
                <a:cs typeface="Times New Roman" panose="02020603050405020304" pitchFamily="18" charset="0"/>
              </a:rPr>
              <a:t>代表者による委任状が必要</a:t>
            </a:r>
            <a:r>
              <a:rPr kumimoji="0" lang="ja-JP" altLang="en-US" sz="1600" dirty="0">
                <a:latin typeface="Meiryo UI" panose="020B0604030504040204" pitchFamily="50" charset="-128"/>
                <a:ea typeface="Meiryo UI" panose="020B0604030504040204" pitchFamily="50" charset="-128"/>
                <a:cs typeface="Times New Roman" panose="02020603050405020304" pitchFamily="18" charset="0"/>
              </a:rPr>
              <a:t>です。</a:t>
            </a:r>
            <a:endParaRPr kumimoji="0" lang="en-US" altLang="ja-JP" sz="1600" dirty="0">
              <a:latin typeface="Meiryo UI" panose="020B0604030504040204" pitchFamily="50" charset="-128"/>
              <a:ea typeface="Meiryo UI" panose="020B0604030504040204" pitchFamily="50" charset="-128"/>
              <a:cs typeface="Times New Roman" panose="02020603050405020304" pitchFamily="18" charset="0"/>
            </a:endParaRPr>
          </a:p>
          <a:p>
            <a:pPr lvl="0" indent="0">
              <a:lnSpc>
                <a:spcPts val="2500"/>
              </a:lnSpc>
            </a:pPr>
            <a:r>
              <a:rPr kumimoji="0" lang="ja-JP" altLang="en-US" sz="1600" dirty="0">
                <a:latin typeface="Meiryo UI" panose="020B0604030504040204" pitchFamily="50" charset="-128"/>
                <a:ea typeface="Meiryo UI" panose="020B0604030504040204" pitchFamily="50" charset="-128"/>
                <a:cs typeface="Times New Roman" panose="02020603050405020304" pitchFamily="18" charset="0"/>
              </a:rPr>
              <a:t>　 代表者または委任者が直近の実績報告書提出時から変更している場合は、委任状を作成のうえ、</a:t>
            </a:r>
            <a:endParaRPr kumimoji="0" lang="en-US" altLang="ja-JP" sz="1600" dirty="0">
              <a:latin typeface="Meiryo UI" panose="020B0604030504040204" pitchFamily="50" charset="-128"/>
              <a:ea typeface="Meiryo UI" panose="020B0604030504040204" pitchFamily="50" charset="-128"/>
              <a:cs typeface="Times New Roman" panose="02020603050405020304" pitchFamily="18" charset="0"/>
            </a:endParaRPr>
          </a:p>
          <a:p>
            <a:pPr lvl="0" indent="0">
              <a:lnSpc>
                <a:spcPts val="2500"/>
              </a:lnSpc>
            </a:pPr>
            <a:r>
              <a:rPr kumimoji="0" lang="ja-JP" altLang="en-US" sz="1600" dirty="0">
                <a:latin typeface="Meiryo UI" panose="020B0604030504040204" pitchFamily="50" charset="-128"/>
                <a:ea typeface="Meiryo UI" panose="020B0604030504040204" pitchFamily="50" charset="-128"/>
                <a:cs typeface="Times New Roman" panose="02020603050405020304" pitchFamily="18" charset="0"/>
              </a:rPr>
              <a:t>　 実績報告書と併せてご提出ください。</a:t>
            </a:r>
          </a:p>
        </p:txBody>
      </p:sp>
      <p:sp>
        <p:nvSpPr>
          <p:cNvPr id="3" name="角丸四角形 2"/>
          <p:cNvSpPr/>
          <p:nvPr/>
        </p:nvSpPr>
        <p:spPr>
          <a:xfrm>
            <a:off x="179512" y="897376"/>
            <a:ext cx="8712968" cy="2002595"/>
          </a:xfrm>
          <a:prstGeom prst="round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4" name="テキスト ボックス 3"/>
          <p:cNvSpPr txBox="1"/>
          <p:nvPr/>
        </p:nvSpPr>
        <p:spPr>
          <a:xfrm>
            <a:off x="251520" y="975499"/>
            <a:ext cx="8640960" cy="1877437"/>
          </a:xfrm>
          <a:prstGeom prst="rect">
            <a:avLst/>
          </a:prstGeom>
          <a:noFill/>
        </p:spPr>
        <p:txBody>
          <a:bodyPr wrap="square" rtlCol="0">
            <a:spAutoFit/>
          </a:bodyPr>
          <a:lstStyle/>
          <a:p>
            <a:pPr>
              <a:spcAft>
                <a:spcPts val="1200"/>
              </a:spcAft>
            </a:pPr>
            <a:r>
              <a:rPr kumimoji="1" lang="ja-JP" altLang="en-US" u="sng" dirty="0">
                <a:latin typeface="Meiryo UI" panose="020B0604030504040204" pitchFamily="50" charset="-128"/>
                <a:ea typeface="Meiryo UI" panose="020B0604030504040204" pitchFamily="50" charset="-128"/>
              </a:rPr>
              <a:t>対策計画書の概要</a:t>
            </a:r>
            <a:endParaRPr lang="en-US" altLang="ja-JP" dirty="0">
              <a:latin typeface="Meiryo UI" panose="020B0604030504040204" pitchFamily="50" charset="-128"/>
              <a:ea typeface="Meiryo UI" panose="020B0604030504040204" pitchFamily="50" charset="-128"/>
            </a:endParaRPr>
          </a:p>
          <a:p>
            <a:pPr>
              <a:spcAft>
                <a:spcPts val="1200"/>
              </a:spcAft>
            </a:pPr>
            <a:r>
              <a:rPr kumimoji="0" lang="ja-JP" altLang="en-US" dirty="0">
                <a:latin typeface="Meiryo UI" panose="020B0604030504040204" pitchFamily="50" charset="-128"/>
                <a:ea typeface="Meiryo UI" panose="020B0604030504040204" pitchFamily="50" charset="-128"/>
                <a:cs typeface="Times New Roman" panose="02020603050405020304" pitchFamily="18" charset="0"/>
              </a:rPr>
              <a:t>　特定事業者は、</a:t>
            </a:r>
            <a:r>
              <a:rPr kumimoji="0" lang="en-US" altLang="ja-JP" dirty="0">
                <a:latin typeface="Meiryo UI" panose="020B0604030504040204" pitchFamily="50" charset="-128"/>
                <a:ea typeface="Meiryo UI" panose="020B0604030504040204" pitchFamily="50" charset="-128"/>
                <a:cs typeface="Times New Roman" panose="02020603050405020304" pitchFamily="18" charset="0"/>
              </a:rPr>
              <a:t>2030</a:t>
            </a:r>
            <a:r>
              <a:rPr kumimoji="0" lang="ja-JP" altLang="en-US" dirty="0">
                <a:latin typeface="Meiryo UI" panose="020B0604030504040204" pitchFamily="50" charset="-128"/>
                <a:ea typeface="Meiryo UI" panose="020B0604030504040204" pitchFamily="50" charset="-128"/>
                <a:cs typeface="Times New Roman" panose="02020603050405020304" pitchFamily="18" charset="0"/>
              </a:rPr>
              <a:t>年度までに実施または実施予定の</a:t>
            </a:r>
            <a:r>
              <a:rPr kumimoji="0" lang="ja-JP" altLang="en-US" dirty="0">
                <a:solidFill>
                  <a:srgbClr val="0D0D0D"/>
                </a:solidFill>
                <a:latin typeface="Meiryo UI" panose="020B0604030504040204" pitchFamily="50" charset="-128"/>
                <a:ea typeface="Meiryo UI" panose="020B0604030504040204" pitchFamily="50" charset="-128"/>
                <a:cs typeface="Times New Roman" panose="02020603050405020304" pitchFamily="18" charset="0"/>
              </a:rPr>
              <a:t>気候変動の緩和及び気候変動への適応並びに電気の需要</a:t>
            </a:r>
            <a:r>
              <a:rPr kumimoji="0" lang="ja-JP" altLang="en-US" dirty="0">
                <a:latin typeface="Meiryo UI" panose="020B0604030504040204" pitchFamily="50" charset="-128"/>
                <a:ea typeface="Meiryo UI" panose="020B0604030504040204" pitchFamily="50" charset="-128"/>
                <a:cs typeface="Times New Roman" panose="02020603050405020304" pitchFamily="18" charset="0"/>
              </a:rPr>
              <a:t>の最</a:t>
            </a:r>
            <a:r>
              <a:rPr kumimoji="0" lang="ja-JP" altLang="en-US" dirty="0">
                <a:solidFill>
                  <a:srgbClr val="0D0D0D"/>
                </a:solidFill>
                <a:latin typeface="Meiryo UI" panose="020B0604030504040204" pitchFamily="50" charset="-128"/>
                <a:ea typeface="Meiryo UI" panose="020B0604030504040204" pitchFamily="50" charset="-128"/>
                <a:cs typeface="Times New Roman" panose="02020603050405020304" pitchFamily="18" charset="0"/>
              </a:rPr>
              <a:t>適化にかかる対策等</a:t>
            </a:r>
            <a:r>
              <a:rPr kumimoji="0" lang="ja-JP" altLang="en-US" dirty="0">
                <a:latin typeface="Meiryo UI" panose="020B0604030504040204" pitchFamily="50" charset="-128"/>
                <a:ea typeface="Meiryo UI" panose="020B0604030504040204" pitchFamily="50" charset="-128"/>
                <a:cs typeface="Times New Roman" panose="02020603050405020304" pitchFamily="18" charset="0"/>
              </a:rPr>
              <a:t>を記載した対策計画書を作成し、大阪府知事あてに必ず届出すること。</a:t>
            </a:r>
            <a:endParaRPr kumimoji="1" lang="en-US" altLang="ja-JP" dirty="0">
              <a:latin typeface="Meiryo UI" panose="020B0604030504040204" pitchFamily="50" charset="-128"/>
              <a:ea typeface="Meiryo UI" panose="020B0604030504040204" pitchFamily="50" charset="-128"/>
            </a:endParaRPr>
          </a:p>
          <a:p>
            <a:pPr algn="ctr"/>
            <a:r>
              <a:rPr lang="ja-JP" altLang="en-US" sz="2400" b="1" dirty="0">
                <a:latin typeface="Meiryo UI" panose="020B0604030504040204" pitchFamily="50" charset="-128"/>
                <a:ea typeface="Meiryo UI" panose="020B0604030504040204" pitchFamily="50" charset="-128"/>
              </a:rPr>
              <a:t>提出期限：届出年度の</a:t>
            </a:r>
            <a:r>
              <a:rPr lang="en-US" altLang="ja-JP" sz="2400" b="1" dirty="0">
                <a:solidFill>
                  <a:srgbClr val="FF0000"/>
                </a:solidFill>
                <a:latin typeface="Meiryo UI" panose="020B0604030504040204" pitchFamily="50" charset="-128"/>
                <a:ea typeface="Meiryo UI" panose="020B0604030504040204" pitchFamily="50" charset="-128"/>
              </a:rPr>
              <a:t>9</a:t>
            </a:r>
            <a:r>
              <a:rPr lang="ja-JP" altLang="en-US" sz="2400" b="1" dirty="0">
                <a:solidFill>
                  <a:srgbClr val="FF0000"/>
                </a:solidFill>
                <a:latin typeface="Meiryo UI" panose="020B0604030504040204" pitchFamily="50" charset="-128"/>
                <a:ea typeface="Meiryo UI" panose="020B0604030504040204" pitchFamily="50" charset="-128"/>
              </a:rPr>
              <a:t>月末</a:t>
            </a:r>
            <a:endParaRPr kumimoji="1" lang="ja-JP" altLang="en-US" sz="2400" b="1" dirty="0">
              <a:solidFill>
                <a:srgbClr val="FF0000"/>
              </a:solidFill>
              <a:latin typeface="Meiryo UI" panose="020B0604030504040204" pitchFamily="50" charset="-128"/>
              <a:ea typeface="Meiryo UI" panose="020B0604030504040204" pitchFamily="50" charset="-128"/>
            </a:endParaRPr>
          </a:p>
        </p:txBody>
      </p:sp>
      <p:sp>
        <p:nvSpPr>
          <p:cNvPr id="9" name="角丸四角形 8"/>
          <p:cNvSpPr/>
          <p:nvPr/>
        </p:nvSpPr>
        <p:spPr>
          <a:xfrm>
            <a:off x="179512" y="2969236"/>
            <a:ext cx="8712968" cy="2002595"/>
          </a:xfrm>
          <a:prstGeom prst="round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0" name="テキスト ボックス 9"/>
          <p:cNvSpPr txBox="1"/>
          <p:nvPr/>
        </p:nvSpPr>
        <p:spPr>
          <a:xfrm>
            <a:off x="251520" y="3140968"/>
            <a:ext cx="8640960" cy="1600438"/>
          </a:xfrm>
          <a:prstGeom prst="rect">
            <a:avLst/>
          </a:prstGeom>
          <a:noFill/>
        </p:spPr>
        <p:txBody>
          <a:bodyPr wrap="square" rtlCol="0">
            <a:spAutoFit/>
          </a:bodyPr>
          <a:lstStyle/>
          <a:p>
            <a:pPr>
              <a:spcAft>
                <a:spcPts val="1200"/>
              </a:spcAft>
            </a:pPr>
            <a:r>
              <a:rPr lang="ja-JP" altLang="en-US" u="sng" dirty="0">
                <a:latin typeface="Meiryo UI" panose="020B0604030504040204" pitchFamily="50" charset="-128"/>
                <a:ea typeface="Meiryo UI" panose="020B0604030504040204" pitchFamily="50" charset="-128"/>
              </a:rPr>
              <a:t>実績報告書</a:t>
            </a:r>
            <a:r>
              <a:rPr kumimoji="1" lang="ja-JP" altLang="en-US" u="sng" dirty="0">
                <a:latin typeface="Meiryo UI" panose="020B0604030504040204" pitchFamily="50" charset="-128"/>
                <a:ea typeface="Meiryo UI" panose="020B0604030504040204" pitchFamily="50" charset="-128"/>
              </a:rPr>
              <a:t>の概要</a:t>
            </a:r>
            <a:endParaRPr lang="en-US" altLang="ja-JP" dirty="0">
              <a:latin typeface="Meiryo UI" panose="020B0604030504040204" pitchFamily="50" charset="-128"/>
              <a:ea typeface="Meiryo UI" panose="020B0604030504040204" pitchFamily="50" charset="-128"/>
            </a:endParaRPr>
          </a:p>
          <a:p>
            <a:pPr>
              <a:spcAft>
                <a:spcPts val="1200"/>
              </a:spcAft>
            </a:pPr>
            <a:r>
              <a:rPr kumimoji="0" lang="ja-JP" altLang="en-US" dirty="0">
                <a:latin typeface="Meiryo UI" panose="020B0604030504040204" pitchFamily="50" charset="-128"/>
                <a:ea typeface="Meiryo UI" panose="020B0604030504040204" pitchFamily="50" charset="-128"/>
                <a:cs typeface="Times New Roman" panose="02020603050405020304" pitchFamily="18" charset="0"/>
              </a:rPr>
              <a:t>　対策計画書を届出した年度の翌年度からは、計画に掲げた対策の実施状況や削減目標の達成状況等を記載した実績報告書を毎年度作成し、大阪府知事あてに必ず届出すること。</a:t>
            </a:r>
          </a:p>
          <a:p>
            <a:pPr algn="ctr"/>
            <a:r>
              <a:rPr lang="ja-JP" altLang="en-US" sz="2400" b="1" dirty="0">
                <a:latin typeface="Meiryo UI" panose="020B0604030504040204" pitchFamily="50" charset="-128"/>
                <a:ea typeface="Meiryo UI" panose="020B0604030504040204" pitchFamily="50" charset="-128"/>
              </a:rPr>
              <a:t>提出期限：</a:t>
            </a:r>
            <a:r>
              <a:rPr lang="ja-JP" altLang="en-US" sz="2400" b="1" dirty="0">
                <a:solidFill>
                  <a:srgbClr val="FF0000"/>
                </a:solidFill>
                <a:latin typeface="Meiryo UI" panose="020B0604030504040204" pitchFamily="50" charset="-128"/>
                <a:ea typeface="Meiryo UI" panose="020B0604030504040204" pitchFamily="50" charset="-128"/>
              </a:rPr>
              <a:t>毎年度</a:t>
            </a:r>
            <a:r>
              <a:rPr lang="en-US" altLang="ja-JP" sz="2400" b="1" dirty="0">
                <a:solidFill>
                  <a:srgbClr val="FF0000"/>
                </a:solidFill>
                <a:latin typeface="Meiryo UI" panose="020B0604030504040204" pitchFamily="50" charset="-128"/>
                <a:ea typeface="Meiryo UI" panose="020B0604030504040204" pitchFamily="50" charset="-128"/>
              </a:rPr>
              <a:t>8</a:t>
            </a:r>
            <a:r>
              <a:rPr lang="ja-JP" altLang="en-US" sz="2400" b="1" dirty="0">
                <a:solidFill>
                  <a:srgbClr val="FF0000"/>
                </a:solidFill>
                <a:latin typeface="Meiryo UI" panose="020B0604030504040204" pitchFamily="50" charset="-128"/>
                <a:ea typeface="Meiryo UI" panose="020B0604030504040204" pitchFamily="50" charset="-128"/>
              </a:rPr>
              <a:t>月末</a:t>
            </a:r>
            <a:endParaRPr kumimoji="1" lang="ja-JP" altLang="en-US" sz="2400" b="1" dirty="0">
              <a:solidFill>
                <a:srgbClr val="FF0000"/>
              </a:solidFill>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3657598096"/>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a:extLst>
              <a:ext uri="{FF2B5EF4-FFF2-40B4-BE49-F238E27FC236}">
                <a16:creationId xmlns:a16="http://schemas.microsoft.com/office/drawing/2014/main" id="{950A9B4E-EA90-886E-21CE-BCE65F9A074F}"/>
              </a:ext>
            </a:extLst>
          </p:cNvPr>
          <p:cNvPicPr>
            <a:picLocks noChangeAspect="1"/>
          </p:cNvPicPr>
          <p:nvPr/>
        </p:nvPicPr>
        <p:blipFill>
          <a:blip r:embed="rId3"/>
          <a:stretch>
            <a:fillRect/>
          </a:stretch>
        </p:blipFill>
        <p:spPr>
          <a:xfrm>
            <a:off x="1484892" y="1595701"/>
            <a:ext cx="5730959" cy="2272069"/>
          </a:xfrm>
          <a:prstGeom prst="rect">
            <a:avLst/>
          </a:prstGeom>
        </p:spPr>
      </p:pic>
      <p:sp>
        <p:nvSpPr>
          <p:cNvPr id="6" name="スライド番号プレースホルダー 5"/>
          <p:cNvSpPr>
            <a:spLocks noGrp="1"/>
          </p:cNvSpPr>
          <p:nvPr>
            <p:ph type="sldNum" sz="quarter" idx="12"/>
          </p:nvPr>
        </p:nvSpPr>
        <p:spPr/>
        <p:txBody>
          <a:bodyPr/>
          <a:lstStyle/>
          <a:p>
            <a:fld id="{55A7BED7-9510-4C4B-91BA-7696EE92F05C}" type="slidenum">
              <a:rPr kumimoji="1" lang="ja-JP" altLang="en-US" smtClean="0"/>
              <a:t>49</a:t>
            </a:fld>
            <a:endParaRPr kumimoji="1" lang="ja-JP" altLang="en-US" dirty="0"/>
          </a:p>
        </p:txBody>
      </p:sp>
      <p:sp>
        <p:nvSpPr>
          <p:cNvPr id="8" name="テキスト ボックス 7">
            <a:extLst>
              <a:ext uri="{FF2B5EF4-FFF2-40B4-BE49-F238E27FC236}">
                <a16:creationId xmlns:a16="http://schemas.microsoft.com/office/drawing/2014/main" id="{575F40C1-5A85-EECC-6477-57B188ABEBEE}"/>
              </a:ext>
            </a:extLst>
          </p:cNvPr>
          <p:cNvSpPr txBox="1"/>
          <p:nvPr/>
        </p:nvSpPr>
        <p:spPr>
          <a:xfrm>
            <a:off x="0" y="0"/>
            <a:ext cx="8604448" cy="344128"/>
          </a:xfrm>
          <a:prstGeom prst="rect">
            <a:avLst/>
          </a:prstGeom>
          <a:noFill/>
        </p:spPr>
        <p:txBody>
          <a:bodyPr wrap="square" tIns="36000" bIns="0" rtlCol="0">
            <a:spAutoFit/>
          </a:bodyPr>
          <a:lstStyle/>
          <a:p>
            <a:pPr>
              <a:lnSpc>
                <a:spcPts val="2400"/>
              </a:lnSpc>
            </a:pPr>
            <a:r>
              <a:rPr lang="ja-JP" altLang="en-US" sz="20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５　対策計画書の作成要領</a:t>
            </a:r>
          </a:p>
        </p:txBody>
      </p:sp>
      <p:sp>
        <p:nvSpPr>
          <p:cNvPr id="10" name="Rectangle 2"/>
          <p:cNvSpPr>
            <a:spLocks noChangeArrowheads="1"/>
          </p:cNvSpPr>
          <p:nvPr/>
        </p:nvSpPr>
        <p:spPr bwMode="auto">
          <a:xfrm>
            <a:off x="-12940" y="404664"/>
            <a:ext cx="9051756"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spAutoFit/>
          </a:bodyPr>
          <a:lstStyle>
            <a:lvl1pPr indent="127000"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ts val="600"/>
              </a:spcAft>
              <a:buClrTx/>
              <a:buSzTx/>
              <a:buFontTx/>
              <a:buNone/>
              <a:tabLst/>
            </a:pPr>
            <a:r>
              <a:rPr kumimoji="0" lang="ja-JP" altLang="ja-JP" sz="2000" b="1" i="0" u="none" strike="noStrike" cap="none" normalizeH="0" baseline="0" dirty="0">
                <a:ln>
                  <a:noFill/>
                </a:ln>
                <a:solidFill>
                  <a:srgbClr val="0D0D0D"/>
                </a:solidFill>
                <a:effectLst/>
                <a:latin typeface="Meiryo UI" panose="020B0604030504040204" pitchFamily="50" charset="-128"/>
                <a:ea typeface="Meiryo UI" panose="020B0604030504040204" pitchFamily="50" charset="-128"/>
                <a:cs typeface="Times New Roman" panose="02020603050405020304" pitchFamily="18" charset="0"/>
              </a:rPr>
              <a:t> </a:t>
            </a:r>
            <a:r>
              <a:rPr kumimoji="0" lang="en-US" altLang="ja-JP" sz="2000" b="1" i="0" u="none" strike="noStrike" cap="none" normalizeH="0" baseline="0" dirty="0">
                <a:ln>
                  <a:noFill/>
                </a:ln>
                <a:solidFill>
                  <a:srgbClr val="0D0D0D"/>
                </a:solidFill>
                <a:effectLst/>
                <a:latin typeface="Meiryo UI" panose="020B0604030504040204" pitchFamily="50" charset="-128"/>
                <a:ea typeface="Meiryo UI" panose="020B0604030504040204" pitchFamily="50" charset="-128"/>
                <a:cs typeface="Times New Roman" panose="02020603050405020304" pitchFamily="18" charset="0"/>
              </a:rPr>
              <a:t>(</a:t>
            </a:r>
            <a:r>
              <a:rPr kumimoji="0" lang="en-US" altLang="ja-JP" sz="2000" b="1" dirty="0">
                <a:solidFill>
                  <a:srgbClr val="0D0D0D"/>
                </a:solidFill>
                <a:latin typeface="Meiryo UI" panose="020B0604030504040204" pitchFamily="50" charset="-128"/>
                <a:ea typeface="Meiryo UI" panose="020B0604030504040204" pitchFamily="50" charset="-128"/>
                <a:cs typeface="Times New Roman" panose="02020603050405020304" pitchFamily="18" charset="0"/>
              </a:rPr>
              <a:t>8</a:t>
            </a:r>
            <a:r>
              <a:rPr kumimoji="0" lang="en-US" altLang="ja-JP" sz="2000" b="1" i="0" u="none" strike="noStrike" cap="none" normalizeH="0" baseline="0" dirty="0">
                <a:ln>
                  <a:noFill/>
                </a:ln>
                <a:solidFill>
                  <a:srgbClr val="0D0D0D"/>
                </a:solidFill>
                <a:effectLst/>
                <a:latin typeface="Meiryo UI" panose="020B0604030504040204" pitchFamily="50" charset="-128"/>
                <a:ea typeface="Meiryo UI" panose="020B0604030504040204" pitchFamily="50" charset="-128"/>
                <a:cs typeface="Times New Roman" panose="02020603050405020304" pitchFamily="18" charset="0"/>
              </a:rPr>
              <a:t>)</a:t>
            </a:r>
            <a:r>
              <a:rPr kumimoji="0" lang="ja-JP" altLang="en-US" sz="2000" b="1" i="0" u="none" strike="noStrike" cap="none" normalizeH="0" baseline="0" dirty="0">
                <a:ln>
                  <a:noFill/>
                </a:ln>
                <a:solidFill>
                  <a:srgbClr val="0D0D0D"/>
                </a:solidFill>
                <a:effectLst/>
                <a:latin typeface="Meiryo UI" panose="020B0604030504040204" pitchFamily="50" charset="-128"/>
                <a:ea typeface="Meiryo UI" panose="020B0604030504040204" pitchFamily="50" charset="-128"/>
                <a:cs typeface="Times New Roman" panose="02020603050405020304" pitchFamily="18" charset="0"/>
              </a:rPr>
              <a:t>対策</a:t>
            </a:r>
            <a:r>
              <a:rPr kumimoji="0" lang="ja-JP" altLang="en-US" sz="2000" b="1" dirty="0">
                <a:solidFill>
                  <a:srgbClr val="0D0D0D"/>
                </a:solidFill>
                <a:latin typeface="Meiryo UI" panose="020B0604030504040204" pitchFamily="50" charset="-128"/>
                <a:ea typeface="Meiryo UI" panose="020B0604030504040204" pitchFamily="50" charset="-128"/>
                <a:cs typeface="Times New Roman" panose="02020603050405020304" pitchFamily="18" charset="0"/>
              </a:rPr>
              <a:t>計画書シート</a:t>
            </a:r>
            <a:r>
              <a:rPr kumimoji="0" lang="en-US" altLang="ja-JP" sz="2000" b="1" dirty="0">
                <a:solidFill>
                  <a:srgbClr val="0D0D0D"/>
                </a:solidFill>
                <a:latin typeface="Meiryo UI" panose="020B0604030504040204" pitchFamily="50" charset="-128"/>
                <a:ea typeface="Meiryo UI" panose="020B0604030504040204" pitchFamily="50" charset="-128"/>
                <a:cs typeface="Times New Roman" panose="02020603050405020304" pitchFamily="18" charset="0"/>
              </a:rPr>
              <a:t>7</a:t>
            </a:r>
            <a:r>
              <a:rPr kumimoji="0" lang="ja-JP" altLang="en-US" sz="2000" b="1" dirty="0">
                <a:solidFill>
                  <a:srgbClr val="0D0D0D"/>
                </a:solidFill>
                <a:latin typeface="Meiryo UI" panose="020B0604030504040204" pitchFamily="50" charset="-128"/>
                <a:ea typeface="Meiryo UI" panose="020B0604030504040204" pitchFamily="50" charset="-128"/>
                <a:cs typeface="Times New Roman" panose="02020603050405020304" pitchFamily="18" charset="0"/>
              </a:rPr>
              <a:t>「電気使用量」</a:t>
            </a:r>
            <a:r>
              <a:rPr kumimoji="0" lang="en-US" altLang="ja-JP" sz="2000" b="1" dirty="0">
                <a:solidFill>
                  <a:srgbClr val="0D0D0D"/>
                </a:solidFill>
                <a:latin typeface="Meiryo UI" panose="020B0604030504040204" pitchFamily="50" charset="-128"/>
                <a:ea typeface="Meiryo UI" panose="020B0604030504040204" pitchFamily="50" charset="-128"/>
                <a:cs typeface="Times New Roman" panose="02020603050405020304" pitchFamily="18" charset="0"/>
              </a:rPr>
              <a:t>No.5</a:t>
            </a:r>
            <a:endParaRPr lang="en-US" altLang="ja-JP" sz="1600" dirty="0">
              <a:latin typeface="Meiryo UI" panose="020B0604030504040204" pitchFamily="50" charset="-128"/>
              <a:ea typeface="Meiryo UI" panose="020B0604030504040204" pitchFamily="50" charset="-128"/>
            </a:endParaRPr>
          </a:p>
        </p:txBody>
      </p:sp>
      <p:sp>
        <p:nvSpPr>
          <p:cNvPr id="16" name="正方形/長方形 15"/>
          <p:cNvSpPr/>
          <p:nvPr/>
        </p:nvSpPr>
        <p:spPr>
          <a:xfrm>
            <a:off x="183792" y="764704"/>
            <a:ext cx="8636680" cy="830997"/>
          </a:xfrm>
          <a:prstGeom prst="rect">
            <a:avLst/>
          </a:prstGeom>
        </p:spPr>
        <p:txBody>
          <a:bodyPr wrap="square">
            <a:spAutoFit/>
          </a:bodyPr>
          <a:lstStyle/>
          <a:p>
            <a:r>
              <a:rPr lang="en-US" altLang="ja-JP" sz="1600" b="1" dirty="0">
                <a:latin typeface="Meiryo UI" panose="020B0604030504040204" pitchFamily="50" charset="-128"/>
                <a:ea typeface="Meiryo UI" panose="020B0604030504040204" pitchFamily="50" charset="-128"/>
              </a:rPr>
              <a:t>P.3</a:t>
            </a:r>
            <a:r>
              <a:rPr lang="ja-JP" altLang="en-US" sz="1600" b="1" dirty="0">
                <a:latin typeface="Meiryo UI" panose="020B0604030504040204" pitchFamily="50" charset="-128"/>
                <a:ea typeface="Meiryo UI" panose="020B0604030504040204" pitchFamily="50" charset="-128"/>
              </a:rPr>
              <a:t>の</a:t>
            </a:r>
            <a:r>
              <a:rPr lang="en-US" altLang="ja-JP" sz="1600" b="1" dirty="0">
                <a:latin typeface="Meiryo UI" panose="020B0604030504040204" pitchFamily="50" charset="-128"/>
                <a:ea typeface="Meiryo UI" panose="020B0604030504040204" pitchFamily="50" charset="-128"/>
              </a:rPr>
              <a:t>1-(2)</a:t>
            </a:r>
            <a:r>
              <a:rPr lang="ja-JP" altLang="en-US" sz="1600" b="1" dirty="0">
                <a:latin typeface="Meiryo UI" panose="020B0604030504040204" pitchFamily="50" charset="-128"/>
                <a:ea typeface="Meiryo UI" panose="020B0604030504040204" pitchFamily="50" charset="-128"/>
              </a:rPr>
              <a:t>に示す特定事業者の要件のうち、 １</a:t>
            </a:r>
            <a:r>
              <a:rPr lang="ja-JP" altLang="en-US" sz="1600" dirty="0">
                <a:latin typeface="Meiryo UI" panose="020B0604030504040204" pitchFamily="50" charset="-128"/>
                <a:ea typeface="Meiryo UI" panose="020B0604030504040204" pitchFamily="50" charset="-128"/>
              </a:rPr>
              <a:t>及び</a:t>
            </a:r>
            <a:r>
              <a:rPr lang="ja-JP" altLang="en-US" sz="1600" b="1" dirty="0">
                <a:latin typeface="Meiryo UI" panose="020B0604030504040204" pitchFamily="50" charset="-128"/>
                <a:ea typeface="Meiryo UI" panose="020B0604030504040204" pitchFamily="50" charset="-128"/>
              </a:rPr>
              <a:t>２</a:t>
            </a:r>
            <a:r>
              <a:rPr lang="ja-JP" altLang="en-US" sz="1600" dirty="0">
                <a:latin typeface="Meiryo UI" panose="020B0604030504040204" pitchFamily="50" charset="-128"/>
                <a:ea typeface="Meiryo UI" panose="020B0604030504040204" pitchFamily="50" charset="-128"/>
              </a:rPr>
              <a:t>に該当する特定事業者のみ記入ください。</a:t>
            </a:r>
            <a:endParaRPr lang="en-US" altLang="ja-JP" sz="1600" dirty="0">
              <a:latin typeface="Meiryo UI" panose="020B0604030504040204" pitchFamily="50" charset="-128"/>
              <a:ea typeface="Meiryo UI" panose="020B0604030504040204" pitchFamily="50" charset="-128"/>
            </a:endParaRPr>
          </a:p>
          <a:p>
            <a:r>
              <a:rPr lang="ja-JP" altLang="en-US" sz="1600" dirty="0">
                <a:latin typeface="Meiryo UI" panose="020B0604030504040204" pitchFamily="50" charset="-128"/>
                <a:ea typeface="Meiryo UI" panose="020B0604030504040204" pitchFamily="50" charset="-128"/>
              </a:rPr>
              <a:t>（</a:t>
            </a:r>
            <a:r>
              <a:rPr lang="ja-JP" altLang="en-US" sz="1600" b="1" u="sng" dirty="0">
                <a:latin typeface="Meiryo UI" panose="020B0604030504040204" pitchFamily="50" charset="-128"/>
                <a:ea typeface="Meiryo UI" panose="020B0604030504040204" pitchFamily="50" charset="-128"/>
              </a:rPr>
              <a:t>要件３のみの特定事業者は記入不要です。</a:t>
            </a:r>
            <a:r>
              <a:rPr lang="ja-JP" altLang="en-US" sz="1600" dirty="0">
                <a:latin typeface="Meiryo UI" panose="020B0604030504040204" pitchFamily="50" charset="-128"/>
                <a:ea typeface="Meiryo UI" panose="020B0604030504040204" pitchFamily="50" charset="-128"/>
              </a:rPr>
              <a:t>）その他事業所の電気買電量等を小売電気事業者または電気メニューごとに合算して、記入ください。</a:t>
            </a:r>
          </a:p>
        </p:txBody>
      </p:sp>
      <p:sp>
        <p:nvSpPr>
          <p:cNvPr id="13" name="正方形/長方形 12"/>
          <p:cNvSpPr/>
          <p:nvPr/>
        </p:nvSpPr>
        <p:spPr>
          <a:xfrm>
            <a:off x="4644008" y="2016984"/>
            <a:ext cx="612000" cy="1420751"/>
          </a:xfrm>
          <a:prstGeom prst="rect">
            <a:avLst/>
          </a:prstGeom>
          <a:solidFill>
            <a:srgbClr val="FF0000">
              <a:alpha val="47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400" b="1" dirty="0">
                <a:solidFill>
                  <a:schemeClr val="tx1"/>
                </a:solidFill>
                <a:latin typeface="Meiryo UI" panose="020B0604030504040204" pitchFamily="50" charset="-128"/>
                <a:ea typeface="Meiryo UI" panose="020B0604030504040204" pitchFamily="50" charset="-128"/>
              </a:rPr>
              <a:t>④</a:t>
            </a:r>
            <a:endParaRPr kumimoji="1" lang="ja-JP" altLang="en-US" sz="1400" b="1" dirty="0">
              <a:solidFill>
                <a:schemeClr val="tx1"/>
              </a:solidFill>
              <a:latin typeface="Meiryo UI" panose="020B0604030504040204" pitchFamily="50" charset="-128"/>
              <a:ea typeface="Meiryo UI" panose="020B0604030504040204" pitchFamily="50" charset="-128"/>
            </a:endParaRPr>
          </a:p>
        </p:txBody>
      </p:sp>
      <p:graphicFrame>
        <p:nvGraphicFramePr>
          <p:cNvPr id="14" name="表 13"/>
          <p:cNvGraphicFramePr>
            <a:graphicFrameLocks noGrp="1"/>
          </p:cNvGraphicFramePr>
          <p:nvPr>
            <p:extLst>
              <p:ext uri="{D42A27DB-BD31-4B8C-83A1-F6EECF244321}">
                <p14:modId xmlns:p14="http://schemas.microsoft.com/office/powerpoint/2010/main" val="574470736"/>
              </p:ext>
            </p:extLst>
          </p:nvPr>
        </p:nvGraphicFramePr>
        <p:xfrm>
          <a:off x="179512" y="3933056"/>
          <a:ext cx="8640960" cy="2865120"/>
        </p:xfrm>
        <a:graphic>
          <a:graphicData uri="http://schemas.openxmlformats.org/drawingml/2006/table">
            <a:tbl>
              <a:tblPr firstRow="1" bandRow="1">
                <a:tableStyleId>{5940675A-B579-460E-94D1-54222C63F5DA}</a:tableStyleId>
              </a:tblPr>
              <a:tblGrid>
                <a:gridCol w="8640960">
                  <a:extLst>
                    <a:ext uri="{9D8B030D-6E8A-4147-A177-3AD203B41FA5}">
                      <a16:colId xmlns:a16="http://schemas.microsoft.com/office/drawing/2014/main" val="1340005264"/>
                    </a:ext>
                  </a:extLst>
                </a:gridCol>
              </a:tblGrid>
              <a:tr h="1137632">
                <a:tc>
                  <a:txBody>
                    <a:bodyPr/>
                    <a:lstStyle/>
                    <a:p>
                      <a:r>
                        <a:rPr kumimoji="1" lang="ja-JP" altLang="en-US" sz="1600" b="1" u="sng" dirty="0">
                          <a:latin typeface="Meiryo UI" panose="020B0604030504040204" pitchFamily="50" charset="-128"/>
                          <a:ea typeface="Meiryo UI" panose="020B0604030504040204" pitchFamily="50" charset="-128"/>
                        </a:rPr>
                        <a:t>④再エネ契約割合</a:t>
                      </a:r>
                    </a:p>
                    <a:p>
                      <a:pPr>
                        <a:spcAft>
                          <a:spcPts val="0"/>
                        </a:spcAft>
                      </a:pPr>
                      <a:r>
                        <a:rPr kumimoji="1" lang="ja-JP" altLang="en-US" sz="1600" b="0" u="none" dirty="0">
                          <a:latin typeface="Meiryo UI" panose="020B0604030504040204" pitchFamily="50" charset="-128"/>
                          <a:ea typeface="Meiryo UI" panose="020B0604030504040204" pitchFamily="50" charset="-128"/>
                        </a:rPr>
                        <a:t>基準年度に契約していた電気メニューの再エネ契約割合（</a:t>
                      </a:r>
                      <a:r>
                        <a:rPr kumimoji="1" lang="en-US" altLang="ja-JP" sz="1600" b="0" u="none" dirty="0">
                          <a:latin typeface="Meiryo UI" panose="020B0604030504040204" pitchFamily="50" charset="-128"/>
                          <a:ea typeface="Meiryo UI" panose="020B0604030504040204" pitchFamily="50" charset="-128"/>
                        </a:rPr>
                        <a:t>※</a:t>
                      </a:r>
                      <a:r>
                        <a:rPr kumimoji="1" lang="ja-JP" altLang="en-US" sz="1600" b="0" u="none" dirty="0">
                          <a:latin typeface="Meiryo UI" panose="020B0604030504040204" pitchFamily="50" charset="-128"/>
                          <a:ea typeface="Meiryo UI" panose="020B0604030504040204" pitchFamily="50" charset="-128"/>
                        </a:rPr>
                        <a:t>）を記入ください。</a:t>
                      </a:r>
                      <a:endParaRPr kumimoji="1" lang="en-US" altLang="ja-JP" sz="1600" b="0" u="none" dirty="0">
                        <a:latin typeface="Meiryo UI" panose="020B0604030504040204" pitchFamily="50" charset="-128"/>
                        <a:ea typeface="Meiryo UI" panose="020B0604030504040204" pitchFamily="50" charset="-128"/>
                      </a:endParaRPr>
                    </a:p>
                    <a:p>
                      <a:r>
                        <a:rPr kumimoji="1" lang="en-US" altLang="ja-JP" sz="1600" b="0" u="none" dirty="0">
                          <a:latin typeface="Meiryo UI" panose="020B0604030504040204" pitchFamily="50" charset="-128"/>
                          <a:ea typeface="Meiryo UI" panose="020B0604030504040204" pitchFamily="50" charset="-128"/>
                        </a:rPr>
                        <a:t>※</a:t>
                      </a:r>
                      <a:r>
                        <a:rPr kumimoji="1" lang="ja-JP" altLang="en-US" sz="1600" b="0" u="none" dirty="0">
                          <a:latin typeface="Meiryo UI" panose="020B0604030504040204" pitchFamily="50" charset="-128"/>
                          <a:ea typeface="Meiryo UI" panose="020B0604030504040204" pitchFamily="50" charset="-128"/>
                        </a:rPr>
                        <a:t>再エネ契約割合とは、非化石証書など環境価値付き電気メニューで再エネ指定の証書（</a:t>
                      </a:r>
                      <a:r>
                        <a:rPr kumimoji="1" lang="en-US" altLang="ja-JP" sz="1600" b="0" u="none" dirty="0">
                          <a:latin typeface="Meiryo UI" panose="020B0604030504040204" pitchFamily="50" charset="-128"/>
                          <a:ea typeface="Meiryo UI" panose="020B0604030504040204" pitchFamily="50" charset="-128"/>
                        </a:rPr>
                        <a:t>FIT</a:t>
                      </a:r>
                      <a:r>
                        <a:rPr kumimoji="1" lang="ja-JP" altLang="en-US" sz="1600" b="0" u="none" dirty="0">
                          <a:latin typeface="Meiryo UI" panose="020B0604030504040204" pitchFamily="50" charset="-128"/>
                          <a:ea typeface="Meiryo UI" panose="020B0604030504040204" pitchFamily="50" charset="-128"/>
                        </a:rPr>
                        <a:t>非化石証書、非</a:t>
                      </a:r>
                      <a:r>
                        <a:rPr kumimoji="1" lang="en-US" altLang="ja-JP" sz="1600" b="0" u="none" dirty="0">
                          <a:latin typeface="Meiryo UI" panose="020B0604030504040204" pitchFamily="50" charset="-128"/>
                          <a:ea typeface="Meiryo UI" panose="020B0604030504040204" pitchFamily="50" charset="-128"/>
                        </a:rPr>
                        <a:t>FIT</a:t>
                      </a:r>
                      <a:r>
                        <a:rPr kumimoji="1" lang="ja-JP" altLang="en-US" sz="1600" b="0" u="none" dirty="0">
                          <a:latin typeface="Meiryo UI" panose="020B0604030504040204" pitchFamily="50" charset="-128"/>
                          <a:ea typeface="Meiryo UI" panose="020B0604030504040204" pitchFamily="50" charset="-128"/>
                        </a:rPr>
                        <a:t>非化石証書</a:t>
                      </a:r>
                      <a:r>
                        <a:rPr kumimoji="1" lang="en-US" altLang="ja-JP" sz="1600" b="0" u="none" dirty="0">
                          <a:latin typeface="Meiryo UI" panose="020B0604030504040204" pitchFamily="50" charset="-128"/>
                          <a:ea typeface="Meiryo UI" panose="020B0604030504040204" pitchFamily="50" charset="-128"/>
                        </a:rPr>
                        <a:t>(</a:t>
                      </a:r>
                      <a:r>
                        <a:rPr kumimoji="1" lang="ja-JP" altLang="en-US" sz="1600" b="0" u="none" dirty="0">
                          <a:latin typeface="Meiryo UI" panose="020B0604030504040204" pitchFamily="50" charset="-128"/>
                          <a:ea typeface="Meiryo UI" panose="020B0604030504040204" pitchFamily="50" charset="-128"/>
                        </a:rPr>
                        <a:t>再エネ指定</a:t>
                      </a:r>
                      <a:r>
                        <a:rPr kumimoji="1" lang="en-US" altLang="ja-JP" sz="1600" b="0" u="none" dirty="0">
                          <a:latin typeface="Meiryo UI" panose="020B0604030504040204" pitchFamily="50" charset="-128"/>
                          <a:ea typeface="Meiryo UI" panose="020B0604030504040204" pitchFamily="50" charset="-128"/>
                        </a:rPr>
                        <a:t>)</a:t>
                      </a:r>
                      <a:r>
                        <a:rPr kumimoji="1" lang="ja-JP" altLang="en-US" sz="1600" b="0" u="none" dirty="0">
                          <a:latin typeface="Meiryo UI" panose="020B0604030504040204" pitchFamily="50" charset="-128"/>
                          <a:ea typeface="Meiryo UI" panose="020B0604030504040204" pitchFamily="50" charset="-128"/>
                        </a:rPr>
                        <a:t>、グリーン電力証書、</a:t>
                      </a:r>
                      <a:r>
                        <a:rPr kumimoji="1" lang="en-US" altLang="ja-JP" sz="1600" b="0" u="none" dirty="0">
                          <a:latin typeface="Meiryo UI" panose="020B0604030504040204" pitchFamily="50" charset="-128"/>
                          <a:ea typeface="Meiryo UI" panose="020B0604030504040204" pitchFamily="50" charset="-128"/>
                        </a:rPr>
                        <a:t>J</a:t>
                      </a:r>
                      <a:r>
                        <a:rPr kumimoji="1" lang="ja-JP" altLang="en-US" sz="1600" b="0" u="none" dirty="0">
                          <a:latin typeface="Meiryo UI" panose="020B0604030504040204" pitchFamily="50" charset="-128"/>
                          <a:ea typeface="Meiryo UI" panose="020B0604030504040204" pitchFamily="50" charset="-128"/>
                        </a:rPr>
                        <a:t>クレジット</a:t>
                      </a:r>
                      <a:r>
                        <a:rPr kumimoji="1" lang="en-US" altLang="ja-JP" sz="1600" b="0" u="none" dirty="0">
                          <a:latin typeface="Meiryo UI" panose="020B0604030504040204" pitchFamily="50" charset="-128"/>
                          <a:ea typeface="Meiryo UI" panose="020B0604030504040204" pitchFamily="50" charset="-128"/>
                        </a:rPr>
                        <a:t>(</a:t>
                      </a:r>
                      <a:r>
                        <a:rPr kumimoji="1" lang="ja-JP" altLang="en-US" sz="1600" b="0" u="none" dirty="0">
                          <a:latin typeface="Meiryo UI" panose="020B0604030504040204" pitchFamily="50" charset="-128"/>
                          <a:ea typeface="Meiryo UI" panose="020B0604030504040204" pitchFamily="50" charset="-128"/>
                        </a:rPr>
                        <a:t>再エネ電力由来</a:t>
                      </a:r>
                      <a:r>
                        <a:rPr kumimoji="1" lang="en-US" altLang="ja-JP" sz="1600" b="0" u="none" dirty="0">
                          <a:latin typeface="Meiryo UI" panose="020B0604030504040204" pitchFamily="50" charset="-128"/>
                          <a:ea typeface="Meiryo UI" panose="020B0604030504040204" pitchFamily="50" charset="-128"/>
                        </a:rPr>
                        <a:t>)</a:t>
                      </a:r>
                      <a:r>
                        <a:rPr kumimoji="1" lang="ja-JP" altLang="en-US" sz="1600" b="0" u="none" dirty="0">
                          <a:latin typeface="Meiryo UI" panose="020B0604030504040204" pitchFamily="50" charset="-128"/>
                          <a:ea typeface="Meiryo UI" panose="020B0604030504040204" pitchFamily="50" charset="-128"/>
                        </a:rPr>
                        <a:t>）が付与されている割合のこと。（買電量のうち、再エネがあてられている割合を記載ください。）</a:t>
                      </a:r>
                      <a:endParaRPr kumimoji="1" lang="en-US" altLang="ja-JP" sz="1600" b="0" u="none" dirty="0">
                        <a:latin typeface="Meiryo UI" panose="020B0604030504040204" pitchFamily="50" charset="-128"/>
                        <a:ea typeface="Meiryo UI" panose="020B0604030504040204" pitchFamily="50" charset="-128"/>
                      </a:endParaRPr>
                    </a:p>
                  </a:txBody>
                  <a:tcPr anchor="ctr"/>
                </a:tc>
                <a:extLst>
                  <a:ext uri="{0D108BD9-81ED-4DB2-BD59-A6C34878D82A}">
                    <a16:rowId xmlns:a16="http://schemas.microsoft.com/office/drawing/2014/main" val="183885262"/>
                  </a:ext>
                </a:extLst>
              </a:tr>
              <a:tr h="1321709">
                <a:tc>
                  <a:txBody>
                    <a:bodyPr/>
                    <a:lstStyle/>
                    <a:p>
                      <a:r>
                        <a:rPr kumimoji="1" lang="ja-JP" altLang="en-US" sz="1600" b="1" u="sng" dirty="0">
                          <a:latin typeface="Meiryo UI" panose="020B0604030504040204" pitchFamily="50" charset="-128"/>
                          <a:ea typeface="Meiryo UI" panose="020B0604030504040204" pitchFamily="50" charset="-128"/>
                        </a:rPr>
                        <a:t>⑤クレジットなど個別調達等（電力契約に含む分は対象外）を活用した温室効果ガス排出削減量（再エネ由来のみ）</a:t>
                      </a:r>
                      <a:endParaRPr kumimoji="1" lang="en-US" altLang="ja-JP" sz="1600" b="1" u="sng" dirty="0">
                        <a:latin typeface="Meiryo UI" panose="020B0604030504040204" pitchFamily="50" charset="-128"/>
                        <a:ea typeface="Meiryo UI" panose="020B0604030504040204" pitchFamily="50" charset="-128"/>
                      </a:endParaRPr>
                    </a:p>
                    <a:p>
                      <a:r>
                        <a:rPr kumimoji="1" lang="ja-JP" altLang="en-US" sz="1600" b="0" u="none" dirty="0">
                          <a:solidFill>
                            <a:srgbClr val="FF0000"/>
                          </a:solidFill>
                          <a:latin typeface="Meiryo UI" panose="020B0604030504040204" pitchFamily="50" charset="-128"/>
                          <a:ea typeface="Meiryo UI" panose="020B0604030504040204" pitchFamily="50" charset="-128"/>
                        </a:rPr>
                        <a:t>電気事業者を介さず、個別に調達した再エネ指定の証書</a:t>
                      </a:r>
                      <a:r>
                        <a:rPr kumimoji="1" lang="ja-JP" altLang="en-US" sz="1600" b="0" u="none" dirty="0">
                          <a:latin typeface="Meiryo UI" panose="020B0604030504040204" pitchFamily="50" charset="-128"/>
                          <a:ea typeface="Meiryo UI" panose="020B0604030504040204" pitchFamily="50" charset="-128"/>
                        </a:rPr>
                        <a:t>（</a:t>
                      </a:r>
                      <a:r>
                        <a:rPr kumimoji="1" lang="en-US" altLang="ja-JP" sz="1600" b="0" u="none" dirty="0">
                          <a:latin typeface="Meiryo UI" panose="020B0604030504040204" pitchFamily="50" charset="-128"/>
                          <a:ea typeface="Meiryo UI" panose="020B0604030504040204" pitchFamily="50" charset="-128"/>
                        </a:rPr>
                        <a:t>FIT</a:t>
                      </a:r>
                      <a:r>
                        <a:rPr kumimoji="1" lang="ja-JP" altLang="en-US" sz="1600" b="0" u="none" dirty="0">
                          <a:latin typeface="Meiryo UI" panose="020B0604030504040204" pitchFamily="50" charset="-128"/>
                          <a:ea typeface="Meiryo UI" panose="020B0604030504040204" pitchFamily="50" charset="-128"/>
                        </a:rPr>
                        <a:t>非化石証書、非</a:t>
                      </a:r>
                      <a:r>
                        <a:rPr kumimoji="1" lang="en-US" altLang="ja-JP" sz="1600" b="0" u="none" dirty="0">
                          <a:latin typeface="Meiryo UI" panose="020B0604030504040204" pitchFamily="50" charset="-128"/>
                          <a:ea typeface="Meiryo UI" panose="020B0604030504040204" pitchFamily="50" charset="-128"/>
                        </a:rPr>
                        <a:t>FIT</a:t>
                      </a:r>
                      <a:r>
                        <a:rPr kumimoji="1" lang="ja-JP" altLang="en-US" sz="1600" b="0" u="none" dirty="0">
                          <a:latin typeface="Meiryo UI" panose="020B0604030504040204" pitchFamily="50" charset="-128"/>
                          <a:ea typeface="Meiryo UI" panose="020B0604030504040204" pitchFamily="50" charset="-128"/>
                        </a:rPr>
                        <a:t>非化石証書</a:t>
                      </a:r>
                      <a:r>
                        <a:rPr kumimoji="1" lang="en-US" altLang="ja-JP" sz="1600" b="0" u="none" dirty="0">
                          <a:latin typeface="Meiryo UI" panose="020B0604030504040204" pitchFamily="50" charset="-128"/>
                          <a:ea typeface="Meiryo UI" panose="020B0604030504040204" pitchFamily="50" charset="-128"/>
                        </a:rPr>
                        <a:t>(</a:t>
                      </a:r>
                      <a:r>
                        <a:rPr kumimoji="1" lang="ja-JP" altLang="en-US" sz="1600" b="0" u="none" dirty="0">
                          <a:latin typeface="Meiryo UI" panose="020B0604030504040204" pitchFamily="50" charset="-128"/>
                          <a:ea typeface="Meiryo UI" panose="020B0604030504040204" pitchFamily="50" charset="-128"/>
                        </a:rPr>
                        <a:t>再エネ指定</a:t>
                      </a:r>
                      <a:r>
                        <a:rPr kumimoji="1" lang="en-US" altLang="ja-JP" sz="1600" b="0" u="none" dirty="0">
                          <a:latin typeface="Meiryo UI" panose="020B0604030504040204" pitchFamily="50" charset="-128"/>
                          <a:ea typeface="Meiryo UI" panose="020B0604030504040204" pitchFamily="50" charset="-128"/>
                        </a:rPr>
                        <a:t>)</a:t>
                      </a:r>
                      <a:r>
                        <a:rPr kumimoji="1" lang="ja-JP" altLang="en-US" sz="1600" b="0" u="none" dirty="0">
                          <a:latin typeface="Meiryo UI" panose="020B0604030504040204" pitchFamily="50" charset="-128"/>
                          <a:ea typeface="Meiryo UI" panose="020B0604030504040204" pitchFamily="50" charset="-128"/>
                        </a:rPr>
                        <a:t>、グリーン電力証書、</a:t>
                      </a:r>
                      <a:r>
                        <a:rPr kumimoji="1" lang="en-US" altLang="ja-JP" sz="1600" b="0" u="none" dirty="0">
                          <a:latin typeface="Meiryo UI" panose="020B0604030504040204" pitchFamily="50" charset="-128"/>
                          <a:ea typeface="Meiryo UI" panose="020B0604030504040204" pitchFamily="50" charset="-128"/>
                        </a:rPr>
                        <a:t>J</a:t>
                      </a:r>
                      <a:r>
                        <a:rPr kumimoji="1" lang="ja-JP" altLang="en-US" sz="1600" b="0" u="none" dirty="0">
                          <a:latin typeface="Meiryo UI" panose="020B0604030504040204" pitchFamily="50" charset="-128"/>
                          <a:ea typeface="Meiryo UI" panose="020B0604030504040204" pitchFamily="50" charset="-128"/>
                        </a:rPr>
                        <a:t>クレジット</a:t>
                      </a:r>
                      <a:r>
                        <a:rPr kumimoji="1" lang="en-US" altLang="ja-JP" sz="1600" b="0" u="none" dirty="0">
                          <a:latin typeface="Meiryo UI" panose="020B0604030504040204" pitchFamily="50" charset="-128"/>
                          <a:ea typeface="Meiryo UI" panose="020B0604030504040204" pitchFamily="50" charset="-128"/>
                        </a:rPr>
                        <a:t>(</a:t>
                      </a:r>
                      <a:r>
                        <a:rPr kumimoji="1" lang="ja-JP" altLang="en-US" sz="1600" b="0" u="none" dirty="0">
                          <a:latin typeface="Meiryo UI" panose="020B0604030504040204" pitchFamily="50" charset="-128"/>
                          <a:ea typeface="Meiryo UI" panose="020B0604030504040204" pitchFamily="50" charset="-128"/>
                        </a:rPr>
                        <a:t>再エネ電力由来</a:t>
                      </a:r>
                      <a:r>
                        <a:rPr kumimoji="1" lang="en-US" altLang="ja-JP" sz="1600" b="0" u="none" dirty="0">
                          <a:latin typeface="Meiryo UI" panose="020B0604030504040204" pitchFamily="50" charset="-128"/>
                          <a:ea typeface="Meiryo UI" panose="020B0604030504040204" pitchFamily="50" charset="-128"/>
                        </a:rPr>
                        <a:t>)</a:t>
                      </a:r>
                      <a:r>
                        <a:rPr kumimoji="1" lang="ja-JP" altLang="en-US" sz="1600" b="0" u="none" dirty="0">
                          <a:latin typeface="Meiryo UI" panose="020B0604030504040204" pitchFamily="50" charset="-128"/>
                          <a:ea typeface="Meiryo UI" panose="020B0604030504040204" pitchFamily="50" charset="-128"/>
                        </a:rPr>
                        <a:t>）がある場合は、購入した再エネ価値を千</a:t>
                      </a:r>
                      <a:r>
                        <a:rPr kumimoji="1" lang="en-US" altLang="ja-JP" sz="1600" b="0" u="none" dirty="0">
                          <a:latin typeface="Meiryo UI" panose="020B0604030504040204" pitchFamily="50" charset="-128"/>
                          <a:ea typeface="Meiryo UI" panose="020B0604030504040204" pitchFamily="50" charset="-128"/>
                        </a:rPr>
                        <a:t>kWh</a:t>
                      </a:r>
                      <a:r>
                        <a:rPr kumimoji="1" lang="ja-JP" altLang="en-US" sz="1600" b="0" u="none" dirty="0">
                          <a:latin typeface="Meiryo UI" panose="020B0604030504040204" pitchFamily="50" charset="-128"/>
                          <a:ea typeface="Meiryo UI" panose="020B0604030504040204" pitchFamily="50" charset="-128"/>
                        </a:rPr>
                        <a:t>にて記入ください。</a:t>
                      </a:r>
                      <a:r>
                        <a:rPr kumimoji="1" lang="ja-JP" altLang="en-US" sz="1600" b="0" u="none" dirty="0">
                          <a:solidFill>
                            <a:srgbClr val="FF0000"/>
                          </a:solidFill>
                          <a:latin typeface="Meiryo UI" panose="020B0604030504040204" pitchFamily="50" charset="-128"/>
                          <a:ea typeface="Meiryo UI" panose="020B0604030504040204" pitchFamily="50" charset="-128"/>
                        </a:rPr>
                        <a:t>なお、</a:t>
                      </a:r>
                      <a:r>
                        <a:rPr kumimoji="1" lang="en-US" altLang="ja-JP" sz="1600" b="0" u="none" dirty="0">
                          <a:solidFill>
                            <a:srgbClr val="FF0000"/>
                          </a:solidFill>
                          <a:latin typeface="Meiryo UI" panose="020B0604030504040204" pitchFamily="50" charset="-128"/>
                          <a:ea typeface="Meiryo UI" panose="020B0604030504040204" pitchFamily="50" charset="-128"/>
                        </a:rPr>
                        <a:t>CO2</a:t>
                      </a:r>
                      <a:r>
                        <a:rPr kumimoji="1" lang="ja-JP" altLang="en-US" sz="1600" b="0" u="none" dirty="0">
                          <a:solidFill>
                            <a:srgbClr val="FF0000"/>
                          </a:solidFill>
                          <a:latin typeface="Meiryo UI" panose="020B0604030504040204" pitchFamily="50" charset="-128"/>
                          <a:ea typeface="Meiryo UI" panose="020B0604030504040204" pitchFamily="50" charset="-128"/>
                        </a:rPr>
                        <a:t>排出量の削減は、シート３「対策まとめ」にて行うため、</a:t>
                      </a:r>
                      <a:r>
                        <a:rPr kumimoji="1" lang="en-US" altLang="ja-JP" sz="1600" b="0" u="none" dirty="0">
                          <a:solidFill>
                            <a:srgbClr val="FF0000"/>
                          </a:solidFill>
                          <a:latin typeface="Meiryo UI" panose="020B0604030504040204" pitchFamily="50" charset="-128"/>
                          <a:ea typeface="Meiryo UI" panose="020B0604030504040204" pitchFamily="50" charset="-128"/>
                        </a:rPr>
                        <a:t>P.33</a:t>
                      </a:r>
                      <a:r>
                        <a:rPr kumimoji="1" lang="ja-JP" altLang="en-US" sz="1600" b="0" u="none" dirty="0">
                          <a:solidFill>
                            <a:srgbClr val="FF0000"/>
                          </a:solidFill>
                          <a:latin typeface="Meiryo UI" panose="020B0604030504040204" pitchFamily="50" charset="-128"/>
                          <a:ea typeface="Meiryo UI" panose="020B0604030504040204" pitchFamily="50" charset="-128"/>
                        </a:rPr>
                        <a:t>の</a:t>
                      </a:r>
                      <a:r>
                        <a:rPr kumimoji="1" lang="en-US" altLang="ja-JP" sz="1600" b="0" u="none" dirty="0">
                          <a:solidFill>
                            <a:srgbClr val="FF0000"/>
                          </a:solidFill>
                          <a:latin typeface="Meiryo UI" panose="020B0604030504040204" pitchFamily="50" charset="-128"/>
                          <a:ea typeface="Meiryo UI" panose="020B0604030504040204" pitchFamily="50" charset="-128"/>
                        </a:rPr>
                        <a:t>5-(4)No.1</a:t>
                      </a:r>
                      <a:r>
                        <a:rPr kumimoji="1" lang="ja-JP" altLang="en-US" sz="1600" b="0" u="none" dirty="0">
                          <a:solidFill>
                            <a:srgbClr val="FF0000"/>
                          </a:solidFill>
                          <a:latin typeface="Meiryo UI" panose="020B0604030504040204" pitchFamily="50" charset="-128"/>
                          <a:ea typeface="Meiryo UI" panose="020B0604030504040204" pitchFamily="50" charset="-128"/>
                        </a:rPr>
                        <a:t>の②にも必ず計上してください。（単位に注意してください。）</a:t>
                      </a:r>
                      <a:endParaRPr kumimoji="1" lang="en-US" altLang="ja-JP" sz="1600" b="0" u="none" dirty="0">
                        <a:latin typeface="Meiryo UI" panose="020B0604030504040204" pitchFamily="50" charset="-128"/>
                        <a:ea typeface="Meiryo UI" panose="020B0604030504040204" pitchFamily="50" charset="-128"/>
                      </a:endParaRPr>
                    </a:p>
                  </a:txBody>
                  <a:tcPr anchor="ctr"/>
                </a:tc>
                <a:extLst>
                  <a:ext uri="{0D108BD9-81ED-4DB2-BD59-A6C34878D82A}">
                    <a16:rowId xmlns:a16="http://schemas.microsoft.com/office/drawing/2014/main" val="815372262"/>
                  </a:ext>
                </a:extLst>
              </a:tr>
            </a:tbl>
          </a:graphicData>
        </a:graphic>
      </p:graphicFrame>
      <p:sp>
        <p:nvSpPr>
          <p:cNvPr id="12" name="正方形/長方形 11"/>
          <p:cNvSpPr/>
          <p:nvPr/>
        </p:nvSpPr>
        <p:spPr>
          <a:xfrm>
            <a:off x="4032008" y="3503022"/>
            <a:ext cx="612000" cy="180000"/>
          </a:xfrm>
          <a:prstGeom prst="rect">
            <a:avLst/>
          </a:prstGeom>
          <a:solidFill>
            <a:srgbClr val="FF0000">
              <a:alpha val="47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b="1" dirty="0">
                <a:solidFill>
                  <a:schemeClr val="tx1"/>
                </a:solidFill>
                <a:latin typeface="Meiryo UI" panose="020B0604030504040204" pitchFamily="50" charset="-128"/>
                <a:ea typeface="Meiryo UI" panose="020B0604030504040204" pitchFamily="50" charset="-128"/>
              </a:rPr>
              <a:t>⑤</a:t>
            </a:r>
            <a:endParaRPr kumimoji="1" lang="ja-JP" altLang="en-US" sz="1400" b="1" dirty="0">
              <a:solidFill>
                <a:schemeClr val="tx1"/>
              </a:solidFill>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3339996057"/>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2"/>
          <p:cNvSpPr>
            <a:spLocks noChangeArrowheads="1"/>
          </p:cNvSpPr>
          <p:nvPr/>
        </p:nvSpPr>
        <p:spPr bwMode="auto">
          <a:xfrm>
            <a:off x="-12940" y="404664"/>
            <a:ext cx="9051756"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spAutoFit/>
          </a:bodyPr>
          <a:lstStyle>
            <a:lvl1pPr indent="127000"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lvl="0" indent="0">
              <a:spcAft>
                <a:spcPts val="600"/>
              </a:spcAft>
            </a:pPr>
            <a:r>
              <a:rPr kumimoji="0" lang="ja-JP" altLang="ja-JP" sz="2000" b="1" i="0" u="none" strike="noStrike" cap="none" normalizeH="0" baseline="0" dirty="0">
                <a:ln>
                  <a:noFill/>
                </a:ln>
                <a:solidFill>
                  <a:srgbClr val="0D0D0D"/>
                </a:solidFill>
                <a:effectLst/>
                <a:latin typeface="Meiryo UI" panose="020B0604030504040204" pitchFamily="50" charset="-128"/>
                <a:ea typeface="Meiryo UI" panose="020B0604030504040204" pitchFamily="50" charset="-128"/>
                <a:cs typeface="Times New Roman" panose="02020603050405020304" pitchFamily="18" charset="0"/>
              </a:rPr>
              <a:t> </a:t>
            </a:r>
            <a:r>
              <a:rPr kumimoji="0" lang="en-US" altLang="ja-JP" sz="2000" b="1" i="0" u="none" strike="noStrike" cap="none" normalizeH="0" baseline="0" dirty="0">
                <a:ln>
                  <a:noFill/>
                </a:ln>
                <a:solidFill>
                  <a:srgbClr val="0D0D0D"/>
                </a:solidFill>
                <a:effectLst/>
                <a:latin typeface="Meiryo UI" panose="020B0604030504040204" pitchFamily="50" charset="-128"/>
                <a:ea typeface="Meiryo UI" panose="020B0604030504040204" pitchFamily="50" charset="-128"/>
                <a:cs typeface="Times New Roman" panose="02020603050405020304" pitchFamily="18" charset="0"/>
              </a:rPr>
              <a:t>(</a:t>
            </a:r>
            <a:r>
              <a:rPr kumimoji="0" lang="en-US" altLang="ja-JP" sz="2000" b="1" dirty="0">
                <a:solidFill>
                  <a:srgbClr val="0D0D0D"/>
                </a:solidFill>
                <a:latin typeface="Meiryo UI" panose="020B0604030504040204" pitchFamily="50" charset="-128"/>
                <a:ea typeface="Meiryo UI" panose="020B0604030504040204" pitchFamily="50" charset="-128"/>
                <a:cs typeface="Times New Roman" panose="02020603050405020304" pitchFamily="18" charset="0"/>
              </a:rPr>
              <a:t>9</a:t>
            </a:r>
            <a:r>
              <a:rPr kumimoji="0" lang="en-US" altLang="ja-JP" sz="2000" b="1" i="0" u="none" strike="noStrike" cap="none" normalizeH="0" baseline="0" dirty="0">
                <a:ln>
                  <a:noFill/>
                </a:ln>
                <a:solidFill>
                  <a:srgbClr val="0D0D0D"/>
                </a:solidFill>
                <a:effectLst/>
                <a:latin typeface="Meiryo UI" panose="020B0604030504040204" pitchFamily="50" charset="-128"/>
                <a:ea typeface="Meiryo UI" panose="020B0604030504040204" pitchFamily="50" charset="-128"/>
                <a:cs typeface="Times New Roman" panose="02020603050405020304" pitchFamily="18" charset="0"/>
              </a:rPr>
              <a:t>)</a:t>
            </a:r>
            <a:r>
              <a:rPr kumimoji="0" lang="ja-JP" altLang="en-US" sz="2000" b="1" dirty="0">
                <a:latin typeface="Meiryo UI" panose="020B0604030504040204" pitchFamily="50" charset="-128"/>
                <a:ea typeface="Meiryo UI" panose="020B0604030504040204" pitchFamily="50" charset="-128"/>
                <a:cs typeface="Times New Roman" panose="02020603050405020304" pitchFamily="18" charset="0"/>
              </a:rPr>
              <a:t>対策計画書シート８「自動車エネ量」</a:t>
            </a:r>
            <a:r>
              <a:rPr kumimoji="0" lang="en-US" altLang="ja-JP" sz="2000" b="1" dirty="0">
                <a:latin typeface="Meiryo UI" panose="020B0604030504040204" pitchFamily="50" charset="-128"/>
                <a:ea typeface="Meiryo UI" panose="020B0604030504040204" pitchFamily="50" charset="-128"/>
                <a:cs typeface="Times New Roman" panose="02020603050405020304" pitchFamily="18" charset="0"/>
              </a:rPr>
              <a:t>No.1</a:t>
            </a:r>
            <a:endParaRPr lang="en-US" altLang="ja-JP" sz="1600" dirty="0">
              <a:latin typeface="Meiryo UI" panose="020B0604030504040204" pitchFamily="50" charset="-128"/>
              <a:ea typeface="Meiryo UI" panose="020B0604030504040204" pitchFamily="50" charset="-128"/>
            </a:endParaRPr>
          </a:p>
        </p:txBody>
      </p:sp>
      <p:pic>
        <p:nvPicPr>
          <p:cNvPr id="4" name="図 3"/>
          <p:cNvPicPr>
            <a:picLocks noChangeAspect="1"/>
          </p:cNvPicPr>
          <p:nvPr/>
        </p:nvPicPr>
        <p:blipFill rotWithShape="1">
          <a:blip r:embed="rId3" cstate="print">
            <a:extLst>
              <a:ext uri="{28A0092B-C50C-407E-A947-70E740481C1C}">
                <a14:useLocalDpi xmlns:a14="http://schemas.microsoft.com/office/drawing/2010/main" val="0"/>
              </a:ext>
            </a:extLst>
          </a:blip>
          <a:srcRect l="780" b="39313"/>
          <a:stretch/>
        </p:blipFill>
        <p:spPr>
          <a:xfrm>
            <a:off x="1043608" y="896020"/>
            <a:ext cx="6754578" cy="2705476"/>
          </a:xfrm>
          <a:prstGeom prst="rect">
            <a:avLst/>
          </a:prstGeom>
        </p:spPr>
      </p:pic>
      <p:sp>
        <p:nvSpPr>
          <p:cNvPr id="6" name="スライド番号プレースホルダー 5"/>
          <p:cNvSpPr>
            <a:spLocks noGrp="1"/>
          </p:cNvSpPr>
          <p:nvPr>
            <p:ph type="sldNum" sz="quarter" idx="12"/>
          </p:nvPr>
        </p:nvSpPr>
        <p:spPr/>
        <p:txBody>
          <a:bodyPr/>
          <a:lstStyle/>
          <a:p>
            <a:fld id="{55A7BED7-9510-4C4B-91BA-7696EE92F05C}" type="slidenum">
              <a:rPr kumimoji="1" lang="ja-JP" altLang="en-US" smtClean="0"/>
              <a:t>50</a:t>
            </a:fld>
            <a:endParaRPr kumimoji="1" lang="ja-JP" altLang="en-US" dirty="0"/>
          </a:p>
        </p:txBody>
      </p:sp>
      <p:sp>
        <p:nvSpPr>
          <p:cNvPr id="8" name="テキスト ボックス 7">
            <a:extLst>
              <a:ext uri="{FF2B5EF4-FFF2-40B4-BE49-F238E27FC236}">
                <a16:creationId xmlns:a16="http://schemas.microsoft.com/office/drawing/2014/main" id="{575F40C1-5A85-EECC-6477-57B188ABEBEE}"/>
              </a:ext>
            </a:extLst>
          </p:cNvPr>
          <p:cNvSpPr txBox="1"/>
          <p:nvPr/>
        </p:nvSpPr>
        <p:spPr>
          <a:xfrm>
            <a:off x="0" y="0"/>
            <a:ext cx="8604448" cy="344128"/>
          </a:xfrm>
          <a:prstGeom prst="rect">
            <a:avLst/>
          </a:prstGeom>
          <a:noFill/>
        </p:spPr>
        <p:txBody>
          <a:bodyPr wrap="square" tIns="36000" bIns="0" rtlCol="0">
            <a:spAutoFit/>
          </a:bodyPr>
          <a:lstStyle/>
          <a:p>
            <a:pPr>
              <a:lnSpc>
                <a:spcPts val="2400"/>
              </a:lnSpc>
            </a:pPr>
            <a:r>
              <a:rPr lang="ja-JP" altLang="en-US" sz="20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５　対策計画書の作成要領</a:t>
            </a:r>
          </a:p>
        </p:txBody>
      </p:sp>
      <p:sp>
        <p:nvSpPr>
          <p:cNvPr id="14" name="正方形/長方形 13"/>
          <p:cNvSpPr/>
          <p:nvPr/>
        </p:nvSpPr>
        <p:spPr>
          <a:xfrm>
            <a:off x="3851921" y="1996984"/>
            <a:ext cx="3924000" cy="1296000"/>
          </a:xfrm>
          <a:prstGeom prst="rect">
            <a:avLst/>
          </a:prstGeom>
          <a:solidFill>
            <a:srgbClr val="FF0000">
              <a:alpha val="47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3200" b="1" dirty="0">
                <a:solidFill>
                  <a:schemeClr val="tx1"/>
                </a:solidFill>
                <a:latin typeface="Meiryo UI" panose="020B0604030504040204" pitchFamily="50" charset="-128"/>
                <a:ea typeface="Meiryo UI" panose="020B0604030504040204" pitchFamily="50" charset="-128"/>
              </a:rPr>
              <a:t>①</a:t>
            </a:r>
            <a:endParaRPr kumimoji="1" lang="ja-JP" altLang="en-US" b="1" i="1" dirty="0">
              <a:solidFill>
                <a:schemeClr val="tx1"/>
              </a:solidFill>
              <a:latin typeface="Meiryo UI" panose="020B0604030504040204" pitchFamily="50" charset="-128"/>
              <a:ea typeface="Meiryo UI" panose="020B0604030504040204" pitchFamily="50" charset="-128"/>
            </a:endParaRPr>
          </a:p>
        </p:txBody>
      </p:sp>
      <p:graphicFrame>
        <p:nvGraphicFramePr>
          <p:cNvPr id="15" name="表 14"/>
          <p:cNvGraphicFramePr>
            <a:graphicFrameLocks noGrp="1"/>
          </p:cNvGraphicFramePr>
          <p:nvPr>
            <p:extLst>
              <p:ext uri="{D42A27DB-BD31-4B8C-83A1-F6EECF244321}">
                <p14:modId xmlns:p14="http://schemas.microsoft.com/office/powerpoint/2010/main" val="3851895387"/>
              </p:ext>
            </p:extLst>
          </p:nvPr>
        </p:nvGraphicFramePr>
        <p:xfrm>
          <a:off x="300470" y="3664262"/>
          <a:ext cx="8424936" cy="3078480"/>
        </p:xfrm>
        <a:graphic>
          <a:graphicData uri="http://schemas.openxmlformats.org/drawingml/2006/table">
            <a:tbl>
              <a:tblPr firstRow="1" bandRow="1">
                <a:tableStyleId>{5940675A-B579-460E-94D1-54222C63F5DA}</a:tableStyleId>
              </a:tblPr>
              <a:tblGrid>
                <a:gridCol w="8424936">
                  <a:extLst>
                    <a:ext uri="{9D8B030D-6E8A-4147-A177-3AD203B41FA5}">
                      <a16:colId xmlns:a16="http://schemas.microsoft.com/office/drawing/2014/main" val="1340005264"/>
                    </a:ext>
                  </a:extLst>
                </a:gridCol>
              </a:tblGrid>
              <a:tr h="0">
                <a:tc>
                  <a:txBody>
                    <a:bodyPr/>
                    <a:lstStyle/>
                    <a:p>
                      <a:r>
                        <a:rPr kumimoji="1" lang="ja-JP" altLang="en-US" sz="1600" b="1" u="sng" dirty="0">
                          <a:solidFill>
                            <a:schemeClr val="tx1"/>
                          </a:solidFill>
                          <a:latin typeface="Meiryo UI" panose="020B0604030504040204" pitchFamily="50" charset="-128"/>
                          <a:ea typeface="Meiryo UI" panose="020B0604030504040204" pitchFamily="50" charset="-128"/>
                        </a:rPr>
                        <a:t>①自動車の保有台数（基準年度）</a:t>
                      </a:r>
                      <a:endParaRPr kumimoji="1" lang="en-US" altLang="ja-JP" sz="1600" b="1" u="sng" dirty="0">
                        <a:solidFill>
                          <a:schemeClr val="tx1"/>
                        </a:solidFill>
                        <a:latin typeface="Meiryo UI" panose="020B0604030504040204" pitchFamily="50" charset="-128"/>
                        <a:ea typeface="Meiryo UI" panose="020B0604030504040204" pitchFamily="50" charset="-128"/>
                      </a:endParaRPr>
                    </a:p>
                    <a:p>
                      <a:r>
                        <a:rPr kumimoji="1" lang="ja-JP" altLang="en-US" sz="1600" dirty="0">
                          <a:solidFill>
                            <a:schemeClr val="tx1"/>
                          </a:solidFill>
                          <a:latin typeface="Meiryo UI" panose="020B0604030504040204" pitchFamily="50" charset="-128"/>
                          <a:ea typeface="Meiryo UI" panose="020B0604030504040204" pitchFamily="50" charset="-128"/>
                        </a:rPr>
                        <a:t>・基準年度に使用していた自動車に関し、車検証の「使用の本拠の位置」が大阪府内で、業務に使用</a:t>
                      </a:r>
                      <a:br>
                        <a:rPr kumimoji="1" lang="en-US" altLang="ja-JP" sz="1600" dirty="0">
                          <a:solidFill>
                            <a:schemeClr val="tx1"/>
                          </a:solidFill>
                          <a:latin typeface="Meiryo UI" panose="020B0604030504040204" pitchFamily="50" charset="-128"/>
                          <a:ea typeface="Meiryo UI" panose="020B0604030504040204" pitchFamily="50" charset="-128"/>
                        </a:rPr>
                      </a:br>
                      <a:r>
                        <a:rPr kumimoji="1" lang="ja-JP" altLang="en-US" sz="1600" dirty="0">
                          <a:solidFill>
                            <a:schemeClr val="tx1"/>
                          </a:solidFill>
                          <a:latin typeface="Meiryo UI" panose="020B0604030504040204" pitchFamily="50" charset="-128"/>
                          <a:ea typeface="Meiryo UI" panose="020B0604030504040204" pitchFamily="50" charset="-128"/>
                        </a:rPr>
                        <a:t>　されていた車両について記入してください。</a:t>
                      </a:r>
                      <a:endParaRPr kumimoji="1" lang="en-US" altLang="ja-JP" sz="1600" dirty="0">
                        <a:solidFill>
                          <a:schemeClr val="tx1"/>
                        </a:solidFill>
                        <a:latin typeface="Meiryo UI" panose="020B0604030504040204" pitchFamily="50" charset="-128"/>
                        <a:ea typeface="Meiryo UI" panose="020B0604030504040204" pitchFamily="50" charset="-128"/>
                      </a:endParaRPr>
                    </a:p>
                    <a:p>
                      <a:r>
                        <a:rPr kumimoji="1" lang="ja-JP" altLang="en-US" sz="1600" dirty="0">
                          <a:solidFill>
                            <a:schemeClr val="tx1"/>
                          </a:solidFill>
                          <a:latin typeface="Meiryo UI" panose="020B0604030504040204" pitchFamily="50" charset="-128"/>
                          <a:ea typeface="Meiryo UI" panose="020B0604030504040204" pitchFamily="50" charset="-128"/>
                        </a:rPr>
                        <a:t>　</a:t>
                      </a:r>
                      <a:r>
                        <a:rPr kumimoji="1" lang="en-US" altLang="ja-JP" sz="1400" dirty="0">
                          <a:solidFill>
                            <a:schemeClr val="tx1"/>
                          </a:solidFill>
                          <a:latin typeface="Meiryo UI" panose="020B0604030504040204" pitchFamily="50" charset="-128"/>
                          <a:ea typeface="Meiryo UI" panose="020B0604030504040204" pitchFamily="50" charset="-128"/>
                        </a:rPr>
                        <a:t>※2013</a:t>
                      </a:r>
                      <a:r>
                        <a:rPr kumimoji="1" lang="ja-JP" altLang="en-US" sz="1400" dirty="0">
                          <a:solidFill>
                            <a:schemeClr val="tx1"/>
                          </a:solidFill>
                          <a:latin typeface="Meiryo UI" panose="020B0604030504040204" pitchFamily="50" charset="-128"/>
                          <a:ea typeface="Meiryo UI" panose="020B0604030504040204" pitchFamily="50" charset="-128"/>
                        </a:rPr>
                        <a:t>年度の状況を把握するのが困難である場合はご相談ください。</a:t>
                      </a:r>
                      <a:endParaRPr kumimoji="1" lang="en-US" altLang="ja-JP" sz="1800" dirty="0">
                        <a:solidFill>
                          <a:schemeClr val="tx1"/>
                        </a:solidFill>
                        <a:latin typeface="Meiryo UI" panose="020B0604030504040204" pitchFamily="50" charset="-128"/>
                        <a:ea typeface="Meiryo UI" panose="020B0604030504040204" pitchFamily="50" charset="-128"/>
                      </a:endParaRPr>
                    </a:p>
                    <a:p>
                      <a:r>
                        <a:rPr kumimoji="1" lang="ja-JP" altLang="en-US" sz="1600" dirty="0">
                          <a:solidFill>
                            <a:schemeClr val="tx1"/>
                          </a:solidFill>
                          <a:latin typeface="Meiryo UI" panose="020B0604030504040204" pitchFamily="50" charset="-128"/>
                          <a:ea typeface="Meiryo UI" panose="020B0604030504040204" pitchFamily="50" charset="-128"/>
                        </a:rPr>
                        <a:t>・車検証の「自動車登録番号</a:t>
                      </a:r>
                      <a:r>
                        <a:rPr kumimoji="1" lang="en-US" altLang="ja-JP" sz="1600" dirty="0">
                          <a:solidFill>
                            <a:schemeClr val="tx1"/>
                          </a:solidFill>
                          <a:latin typeface="Meiryo UI" panose="020B0604030504040204" pitchFamily="50" charset="-128"/>
                          <a:ea typeface="Meiryo UI" panose="020B0604030504040204" pitchFamily="50" charset="-128"/>
                        </a:rPr>
                        <a:t>(</a:t>
                      </a:r>
                      <a:r>
                        <a:rPr kumimoji="1" lang="ja-JP" altLang="en-US" sz="1600" dirty="0">
                          <a:solidFill>
                            <a:schemeClr val="tx1"/>
                          </a:solidFill>
                          <a:latin typeface="Meiryo UI" panose="020B0604030504040204" pitchFamily="50" charset="-128"/>
                          <a:ea typeface="Meiryo UI" panose="020B0604030504040204" pitchFamily="50" charset="-128"/>
                        </a:rPr>
                        <a:t>ナンバープレート情報</a:t>
                      </a:r>
                      <a:r>
                        <a:rPr kumimoji="1" lang="en-US" altLang="ja-JP" sz="1600" dirty="0">
                          <a:solidFill>
                            <a:schemeClr val="tx1"/>
                          </a:solidFill>
                          <a:latin typeface="Meiryo UI" panose="020B0604030504040204" pitchFamily="50" charset="-128"/>
                          <a:ea typeface="Meiryo UI" panose="020B0604030504040204" pitchFamily="50" charset="-128"/>
                        </a:rPr>
                        <a:t>)</a:t>
                      </a:r>
                      <a:r>
                        <a:rPr kumimoji="1" lang="ja-JP" altLang="en-US" sz="1600" dirty="0">
                          <a:solidFill>
                            <a:schemeClr val="tx1"/>
                          </a:solidFill>
                          <a:latin typeface="Meiryo UI" panose="020B0604030504040204" pitchFamily="50" charset="-128"/>
                          <a:ea typeface="Meiryo UI" panose="020B0604030504040204" pitchFamily="50" charset="-128"/>
                        </a:rPr>
                        <a:t>等」を参考に、車両の種類ごとに台数を記入して</a:t>
                      </a:r>
                      <a:br>
                        <a:rPr kumimoji="1" lang="en-US" altLang="ja-JP" sz="1600" dirty="0">
                          <a:solidFill>
                            <a:schemeClr val="tx1"/>
                          </a:solidFill>
                          <a:latin typeface="Meiryo UI" panose="020B0604030504040204" pitchFamily="50" charset="-128"/>
                          <a:ea typeface="Meiryo UI" panose="020B0604030504040204" pitchFamily="50" charset="-128"/>
                        </a:rPr>
                      </a:br>
                      <a:r>
                        <a:rPr kumimoji="1" lang="ja-JP" altLang="en-US" sz="1600" dirty="0">
                          <a:solidFill>
                            <a:schemeClr val="tx1"/>
                          </a:solidFill>
                          <a:latin typeface="Meiryo UI" panose="020B0604030504040204" pitchFamily="50" charset="-128"/>
                          <a:ea typeface="Meiryo UI" panose="020B0604030504040204" pitchFamily="50" charset="-128"/>
                        </a:rPr>
                        <a:t>　ください。</a:t>
                      </a:r>
                      <a:endParaRPr kumimoji="1" lang="en-US" altLang="ja-JP" sz="1600" dirty="0">
                        <a:solidFill>
                          <a:schemeClr val="tx1"/>
                        </a:solidFill>
                        <a:latin typeface="Meiryo UI" panose="020B0604030504040204" pitchFamily="50" charset="-128"/>
                        <a:ea typeface="Meiryo UI" panose="020B0604030504040204" pitchFamily="50" charset="-128"/>
                      </a:endParaRPr>
                    </a:p>
                    <a:p>
                      <a:r>
                        <a:rPr kumimoji="1" lang="ja-JP" altLang="en-US" sz="1400" dirty="0">
                          <a:solidFill>
                            <a:schemeClr val="tx1"/>
                          </a:solidFill>
                          <a:latin typeface="Meiryo UI" panose="020B0604030504040204" pitchFamily="50" charset="-128"/>
                          <a:ea typeface="Meiryo UI" panose="020B0604030504040204" pitchFamily="50" charset="-128"/>
                        </a:rPr>
                        <a:t>　</a:t>
                      </a:r>
                      <a:r>
                        <a:rPr kumimoji="1" lang="en-US" altLang="ja-JP" sz="1400" dirty="0">
                          <a:solidFill>
                            <a:schemeClr val="tx1"/>
                          </a:solidFill>
                          <a:latin typeface="Meiryo UI" panose="020B0604030504040204" pitchFamily="50" charset="-128"/>
                          <a:ea typeface="Meiryo UI" panose="020B0604030504040204" pitchFamily="50" charset="-128"/>
                        </a:rPr>
                        <a:t>※</a:t>
                      </a:r>
                      <a:r>
                        <a:rPr kumimoji="1" lang="ja-JP" altLang="en-US" sz="1400" dirty="0">
                          <a:solidFill>
                            <a:schemeClr val="tx1"/>
                          </a:solidFill>
                          <a:latin typeface="Meiryo UI" panose="020B0604030504040204" pitchFamily="50" charset="-128"/>
                          <a:ea typeface="Meiryo UI" panose="020B0604030504040204" pitchFamily="50" charset="-128"/>
                        </a:rPr>
                        <a:t>「運輸支局」ではなく「軽自動車検査協会」が発行する車検証の車両は軽自動車ですので、「軽自動車」の欄に</a:t>
                      </a:r>
                      <a:br>
                        <a:rPr kumimoji="1" lang="en-US" altLang="ja-JP" sz="1400" dirty="0">
                          <a:solidFill>
                            <a:schemeClr val="tx1"/>
                          </a:solidFill>
                          <a:latin typeface="Meiryo UI" panose="020B0604030504040204" pitchFamily="50" charset="-128"/>
                          <a:ea typeface="Meiryo UI" panose="020B0604030504040204" pitchFamily="50" charset="-128"/>
                        </a:rPr>
                      </a:br>
                      <a:r>
                        <a:rPr kumimoji="1" lang="ja-JP" altLang="en-US" sz="1400" dirty="0">
                          <a:solidFill>
                            <a:schemeClr val="tx1"/>
                          </a:solidFill>
                          <a:latin typeface="Meiryo UI" panose="020B0604030504040204" pitchFamily="50" charset="-128"/>
                          <a:ea typeface="Meiryo UI" panose="020B0604030504040204" pitchFamily="50" charset="-128"/>
                        </a:rPr>
                        <a:t>　　　計上してください。</a:t>
                      </a:r>
                      <a:endParaRPr kumimoji="1" lang="en-US" altLang="ja-JP" sz="1400" dirty="0">
                        <a:solidFill>
                          <a:schemeClr val="tx1"/>
                        </a:solidFill>
                        <a:latin typeface="Meiryo UI" panose="020B0604030504040204" pitchFamily="50" charset="-128"/>
                        <a:ea typeface="Meiryo UI" panose="020B0604030504040204" pitchFamily="50" charset="-128"/>
                      </a:endParaRPr>
                    </a:p>
                    <a:p>
                      <a:r>
                        <a:rPr kumimoji="1" lang="ja-JP" altLang="en-US" sz="1600" dirty="0">
                          <a:solidFill>
                            <a:schemeClr val="tx1"/>
                          </a:solidFill>
                          <a:latin typeface="Meiryo UI" panose="020B0604030504040204" pitchFamily="50" charset="-128"/>
                          <a:ea typeface="Meiryo UI" panose="020B0604030504040204" pitchFamily="50" charset="-128"/>
                        </a:rPr>
                        <a:t>・台数を記入する際は、電動車の内訳について記入してください。</a:t>
                      </a:r>
                      <a:endParaRPr kumimoji="1" lang="en-US" altLang="ja-JP" sz="1600" dirty="0">
                        <a:solidFill>
                          <a:schemeClr val="tx1"/>
                        </a:solidFill>
                        <a:latin typeface="Meiryo UI" panose="020B0604030504040204" pitchFamily="50" charset="-128"/>
                        <a:ea typeface="Meiryo UI" panose="020B0604030504040204" pitchFamily="50" charset="-128"/>
                      </a:endParaRPr>
                    </a:p>
                    <a:p>
                      <a:r>
                        <a:rPr kumimoji="1" lang="ja-JP" altLang="en-US" sz="1400" dirty="0">
                          <a:solidFill>
                            <a:schemeClr val="tx1"/>
                          </a:solidFill>
                          <a:latin typeface="Meiryo UI" panose="020B0604030504040204" pitchFamily="50" charset="-128"/>
                          <a:ea typeface="Meiryo UI" panose="020B0604030504040204" pitchFamily="50" charset="-128"/>
                        </a:rPr>
                        <a:t>　</a:t>
                      </a:r>
                      <a:r>
                        <a:rPr kumimoji="1" lang="en-US" altLang="ja-JP" sz="1400" dirty="0">
                          <a:solidFill>
                            <a:schemeClr val="tx1"/>
                          </a:solidFill>
                          <a:latin typeface="Meiryo UI" panose="020B0604030504040204" pitchFamily="50" charset="-128"/>
                          <a:ea typeface="Meiryo UI" panose="020B0604030504040204" pitchFamily="50" charset="-128"/>
                        </a:rPr>
                        <a:t>※</a:t>
                      </a:r>
                      <a:r>
                        <a:rPr kumimoji="1" lang="ja-JP" altLang="en-US" sz="1400" dirty="0">
                          <a:solidFill>
                            <a:schemeClr val="tx1"/>
                          </a:solidFill>
                          <a:latin typeface="Meiryo UI" panose="020B0604030504040204" pitchFamily="50" charset="-128"/>
                          <a:ea typeface="Meiryo UI" panose="020B0604030504040204" pitchFamily="50" charset="-128"/>
                        </a:rPr>
                        <a:t>「ハイブリッド自動車」</a:t>
                      </a:r>
                      <a:r>
                        <a:rPr kumimoji="1" lang="en-US" altLang="ja-JP" sz="1400" dirty="0">
                          <a:solidFill>
                            <a:schemeClr val="tx1"/>
                          </a:solidFill>
                          <a:latin typeface="Meiryo UI" panose="020B0604030504040204" pitchFamily="50" charset="-128"/>
                          <a:ea typeface="Meiryo UI" panose="020B0604030504040204" pitchFamily="50" charset="-128"/>
                        </a:rPr>
                        <a:t>…</a:t>
                      </a:r>
                      <a:r>
                        <a:rPr kumimoji="1" lang="ja-JP" altLang="en-US" sz="1400" dirty="0">
                          <a:solidFill>
                            <a:schemeClr val="tx1"/>
                          </a:solidFill>
                          <a:latin typeface="Meiryo UI" panose="020B0604030504040204" pitchFamily="50" charset="-128"/>
                          <a:ea typeface="Meiryo UI" panose="020B0604030504040204" pitchFamily="50" charset="-128"/>
                        </a:rPr>
                        <a:t>車検証の「備考欄」に「ハイブリッド自動車」と記載</a:t>
                      </a:r>
                      <a:endParaRPr kumimoji="1" lang="en-US" altLang="ja-JP" sz="1400" dirty="0">
                        <a:solidFill>
                          <a:schemeClr val="tx1"/>
                        </a:solidFill>
                        <a:latin typeface="Meiryo UI" panose="020B0604030504040204" pitchFamily="50" charset="-128"/>
                        <a:ea typeface="Meiryo UI" panose="020B0604030504040204" pitchFamily="50" charset="-128"/>
                      </a:endParaRPr>
                    </a:p>
                    <a:p>
                      <a:r>
                        <a:rPr kumimoji="1" lang="ja-JP" altLang="en-US" sz="1400" dirty="0">
                          <a:solidFill>
                            <a:schemeClr val="tx1"/>
                          </a:solidFill>
                          <a:latin typeface="Meiryo UI" panose="020B0604030504040204" pitchFamily="50" charset="-128"/>
                          <a:ea typeface="Meiryo UI" panose="020B0604030504040204" pitchFamily="50" charset="-128"/>
                        </a:rPr>
                        <a:t>　</a:t>
                      </a:r>
                      <a:r>
                        <a:rPr kumimoji="1" lang="en-US" altLang="ja-JP" sz="1400" dirty="0">
                          <a:solidFill>
                            <a:schemeClr val="tx1"/>
                          </a:solidFill>
                          <a:latin typeface="Meiryo UI" panose="020B0604030504040204" pitchFamily="50" charset="-128"/>
                          <a:ea typeface="Meiryo UI" panose="020B0604030504040204" pitchFamily="50" charset="-128"/>
                        </a:rPr>
                        <a:t>※</a:t>
                      </a:r>
                      <a:r>
                        <a:rPr kumimoji="1" lang="ja-JP" altLang="en-US" sz="1400" dirty="0">
                          <a:solidFill>
                            <a:schemeClr val="tx1"/>
                          </a:solidFill>
                          <a:latin typeface="Meiryo UI" panose="020B0604030504040204" pitchFamily="50" charset="-128"/>
                          <a:ea typeface="Meiryo UI" panose="020B0604030504040204" pitchFamily="50" charset="-128"/>
                        </a:rPr>
                        <a:t>「電気自動車」</a:t>
                      </a:r>
                      <a:r>
                        <a:rPr kumimoji="1" lang="en-US" altLang="ja-JP" sz="1400" dirty="0">
                          <a:solidFill>
                            <a:schemeClr val="tx1"/>
                          </a:solidFill>
                          <a:latin typeface="Meiryo UI" panose="020B0604030504040204" pitchFamily="50" charset="-128"/>
                          <a:ea typeface="Meiryo UI" panose="020B0604030504040204" pitchFamily="50" charset="-128"/>
                        </a:rPr>
                        <a:t>…</a:t>
                      </a:r>
                      <a:r>
                        <a:rPr kumimoji="1" lang="ja-JP" altLang="en-US" sz="1400" dirty="0">
                          <a:solidFill>
                            <a:schemeClr val="tx1"/>
                          </a:solidFill>
                          <a:latin typeface="Meiryo UI" panose="020B0604030504040204" pitchFamily="50" charset="-128"/>
                          <a:ea typeface="Meiryo UI" panose="020B0604030504040204" pitchFamily="50" charset="-128"/>
                        </a:rPr>
                        <a:t>車検証の「燃料の種類」に「電気」と記載</a:t>
                      </a:r>
                      <a:endParaRPr kumimoji="1" lang="en-US" altLang="ja-JP" sz="1400" dirty="0">
                        <a:solidFill>
                          <a:schemeClr val="tx1"/>
                        </a:solidFill>
                        <a:latin typeface="Meiryo UI" panose="020B0604030504040204" pitchFamily="50" charset="-128"/>
                        <a:ea typeface="Meiryo UI" panose="020B0604030504040204" pitchFamily="50" charset="-128"/>
                      </a:endParaRPr>
                    </a:p>
                    <a:p>
                      <a:r>
                        <a:rPr kumimoji="1" lang="ja-JP" altLang="en-US" sz="1400" dirty="0">
                          <a:solidFill>
                            <a:schemeClr val="tx1"/>
                          </a:solidFill>
                          <a:latin typeface="Meiryo UI" panose="020B0604030504040204" pitchFamily="50" charset="-128"/>
                          <a:ea typeface="Meiryo UI" panose="020B0604030504040204" pitchFamily="50" charset="-128"/>
                        </a:rPr>
                        <a:t>　</a:t>
                      </a:r>
                      <a:r>
                        <a:rPr kumimoji="1" lang="en-US" altLang="ja-JP" sz="1400" dirty="0">
                          <a:solidFill>
                            <a:schemeClr val="tx1"/>
                          </a:solidFill>
                          <a:latin typeface="Meiryo UI" panose="020B0604030504040204" pitchFamily="50" charset="-128"/>
                          <a:ea typeface="Meiryo UI" panose="020B0604030504040204" pitchFamily="50" charset="-128"/>
                        </a:rPr>
                        <a:t>※</a:t>
                      </a:r>
                      <a:r>
                        <a:rPr kumimoji="1" lang="ja-JP" altLang="en-US" sz="1400" dirty="0">
                          <a:solidFill>
                            <a:schemeClr val="tx1"/>
                          </a:solidFill>
                          <a:latin typeface="Meiryo UI" panose="020B0604030504040204" pitchFamily="50" charset="-128"/>
                          <a:ea typeface="Meiryo UI" panose="020B0604030504040204" pitchFamily="50" charset="-128"/>
                        </a:rPr>
                        <a:t>「プラグインハイブリッド自動車」</a:t>
                      </a:r>
                      <a:r>
                        <a:rPr kumimoji="1" lang="en-US" altLang="ja-JP" sz="1400" dirty="0">
                          <a:solidFill>
                            <a:schemeClr val="tx1"/>
                          </a:solidFill>
                          <a:latin typeface="Meiryo UI" panose="020B0604030504040204" pitchFamily="50" charset="-128"/>
                          <a:ea typeface="Meiryo UI" panose="020B0604030504040204" pitchFamily="50" charset="-128"/>
                        </a:rPr>
                        <a:t>…</a:t>
                      </a:r>
                      <a:r>
                        <a:rPr kumimoji="1" lang="ja-JP" altLang="en-US" sz="1400" dirty="0">
                          <a:solidFill>
                            <a:schemeClr val="tx1"/>
                          </a:solidFill>
                          <a:latin typeface="Meiryo UI" panose="020B0604030504040204" pitchFamily="50" charset="-128"/>
                          <a:ea typeface="Meiryo UI" panose="020B0604030504040204" pitchFamily="50" charset="-128"/>
                        </a:rPr>
                        <a:t>車検証の「燃料の種類」に「電気・ガソリン」と記載</a:t>
                      </a:r>
                      <a:endParaRPr kumimoji="1" lang="en-US" altLang="ja-JP" sz="1400" dirty="0">
                        <a:solidFill>
                          <a:schemeClr val="tx1"/>
                        </a:solidFill>
                        <a:latin typeface="Meiryo UI" panose="020B0604030504040204" pitchFamily="50" charset="-128"/>
                        <a:ea typeface="Meiryo UI" panose="020B0604030504040204" pitchFamily="50" charset="-128"/>
                      </a:endParaRPr>
                    </a:p>
                    <a:p>
                      <a:r>
                        <a:rPr kumimoji="1" lang="ja-JP" altLang="en-US" sz="1400" dirty="0">
                          <a:solidFill>
                            <a:schemeClr val="tx1"/>
                          </a:solidFill>
                          <a:latin typeface="Meiryo UI" panose="020B0604030504040204" pitchFamily="50" charset="-128"/>
                          <a:ea typeface="Meiryo UI" panose="020B0604030504040204" pitchFamily="50" charset="-128"/>
                        </a:rPr>
                        <a:t>　</a:t>
                      </a:r>
                      <a:r>
                        <a:rPr kumimoji="1" lang="en-US" altLang="ja-JP" sz="1400" dirty="0">
                          <a:solidFill>
                            <a:schemeClr val="tx1"/>
                          </a:solidFill>
                          <a:latin typeface="Meiryo UI" panose="020B0604030504040204" pitchFamily="50" charset="-128"/>
                          <a:ea typeface="Meiryo UI" panose="020B0604030504040204" pitchFamily="50" charset="-128"/>
                        </a:rPr>
                        <a:t>※</a:t>
                      </a:r>
                      <a:r>
                        <a:rPr kumimoji="1" lang="ja-JP" altLang="en-US" sz="1400" dirty="0">
                          <a:solidFill>
                            <a:schemeClr val="tx1"/>
                          </a:solidFill>
                          <a:latin typeface="Meiryo UI" panose="020B0604030504040204" pitchFamily="50" charset="-128"/>
                          <a:ea typeface="Meiryo UI" panose="020B0604030504040204" pitchFamily="50" charset="-128"/>
                        </a:rPr>
                        <a:t>「燃料電池自動車」</a:t>
                      </a:r>
                      <a:r>
                        <a:rPr kumimoji="1" lang="en-US" altLang="ja-JP" sz="1400" dirty="0">
                          <a:solidFill>
                            <a:schemeClr val="tx1"/>
                          </a:solidFill>
                          <a:latin typeface="Meiryo UI" panose="020B0604030504040204" pitchFamily="50" charset="-128"/>
                          <a:ea typeface="Meiryo UI" panose="020B0604030504040204" pitchFamily="50" charset="-128"/>
                        </a:rPr>
                        <a:t>…</a:t>
                      </a:r>
                      <a:r>
                        <a:rPr kumimoji="1" lang="ja-JP" altLang="en-US" sz="1400" dirty="0">
                          <a:solidFill>
                            <a:schemeClr val="tx1"/>
                          </a:solidFill>
                          <a:latin typeface="Meiryo UI" panose="020B0604030504040204" pitchFamily="50" charset="-128"/>
                          <a:ea typeface="Meiryo UI" panose="020B0604030504040204" pitchFamily="50" charset="-128"/>
                        </a:rPr>
                        <a:t>車検証の「燃料の種類」に「水素」と記載</a:t>
                      </a:r>
                      <a:endParaRPr kumimoji="1" lang="en-US" altLang="ja-JP" sz="1400" dirty="0">
                        <a:solidFill>
                          <a:schemeClr val="tx1"/>
                        </a:solidFill>
                        <a:latin typeface="Meiryo UI" panose="020B0604030504040204" pitchFamily="50" charset="-128"/>
                        <a:ea typeface="Meiryo UI" panose="020B0604030504040204" pitchFamily="50" charset="-128"/>
                      </a:endParaRPr>
                    </a:p>
                  </a:txBody>
                  <a:tcPr/>
                </a:tc>
                <a:extLst>
                  <a:ext uri="{0D108BD9-81ED-4DB2-BD59-A6C34878D82A}">
                    <a16:rowId xmlns:a16="http://schemas.microsoft.com/office/drawing/2014/main" val="183885262"/>
                  </a:ext>
                </a:extLst>
              </a:tr>
            </a:tbl>
          </a:graphicData>
        </a:graphic>
      </p:graphicFrame>
      <p:sp>
        <p:nvSpPr>
          <p:cNvPr id="11" name="円形吹き出し 10"/>
          <p:cNvSpPr/>
          <p:nvPr/>
        </p:nvSpPr>
        <p:spPr>
          <a:xfrm>
            <a:off x="7884368" y="3091996"/>
            <a:ext cx="991850" cy="401976"/>
          </a:xfrm>
          <a:prstGeom prst="wedgeEllipseCallout">
            <a:avLst>
              <a:gd name="adj1" fmla="val -54713"/>
              <a:gd name="adj2" fmla="val 17530"/>
            </a:avLst>
          </a:prstGeom>
        </p:spPr>
        <p:style>
          <a:lnRef idx="2">
            <a:schemeClr val="accent6"/>
          </a:lnRef>
          <a:fillRef idx="1">
            <a:schemeClr val="lt1"/>
          </a:fillRef>
          <a:effectRef idx="0">
            <a:schemeClr val="accent6"/>
          </a:effectRef>
          <a:fontRef idx="minor">
            <a:schemeClr val="dk1"/>
          </a:fontRef>
        </p:style>
        <p:txBody>
          <a:bodyPr lIns="0" tIns="0" rIns="0" bIns="0" rtlCol="0" anchor="ctr"/>
          <a:lstStyle/>
          <a:p>
            <a:pPr algn="ctr"/>
            <a:r>
              <a:rPr lang="ja-JP" altLang="en-US" sz="1100" dirty="0">
                <a:latin typeface="Meiryo UI" panose="020B0604030504040204" pitchFamily="50" charset="-128"/>
                <a:ea typeface="Meiryo UI" panose="020B0604030504040204" pitchFamily="50" charset="-128"/>
              </a:rPr>
              <a:t>合計台数は自動計算</a:t>
            </a:r>
            <a:endParaRPr lang="en-US" altLang="ja-JP" sz="900" u="sng" dirty="0">
              <a:solidFill>
                <a:schemeClr val="accent6">
                  <a:lumMod val="50000"/>
                </a:schemeClr>
              </a:solidFill>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914582755"/>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p:cNvPicPr>
            <a:picLocks noChangeAspect="1"/>
          </p:cNvPicPr>
          <p:nvPr/>
        </p:nvPicPr>
        <p:blipFill rotWithShape="1">
          <a:blip r:embed="rId3" cstate="print">
            <a:extLst>
              <a:ext uri="{28A0092B-C50C-407E-A947-70E740481C1C}">
                <a14:useLocalDpi xmlns:a14="http://schemas.microsoft.com/office/drawing/2010/main" val="0"/>
              </a:ext>
            </a:extLst>
          </a:blip>
          <a:srcRect l="780" t="64342" b="-88"/>
          <a:stretch/>
        </p:blipFill>
        <p:spPr>
          <a:xfrm>
            <a:off x="719932" y="935856"/>
            <a:ext cx="7630392" cy="1800200"/>
          </a:xfrm>
          <a:prstGeom prst="rect">
            <a:avLst/>
          </a:prstGeom>
        </p:spPr>
      </p:pic>
      <p:sp>
        <p:nvSpPr>
          <p:cNvPr id="6" name="スライド番号プレースホルダー 5"/>
          <p:cNvSpPr>
            <a:spLocks noGrp="1"/>
          </p:cNvSpPr>
          <p:nvPr>
            <p:ph type="sldNum" sz="quarter" idx="12"/>
          </p:nvPr>
        </p:nvSpPr>
        <p:spPr/>
        <p:txBody>
          <a:bodyPr/>
          <a:lstStyle/>
          <a:p>
            <a:fld id="{55A7BED7-9510-4C4B-91BA-7696EE92F05C}" type="slidenum">
              <a:rPr kumimoji="1" lang="ja-JP" altLang="en-US" smtClean="0"/>
              <a:t>51</a:t>
            </a:fld>
            <a:endParaRPr kumimoji="1" lang="ja-JP" altLang="en-US" dirty="0"/>
          </a:p>
        </p:txBody>
      </p:sp>
      <p:sp>
        <p:nvSpPr>
          <p:cNvPr id="8" name="テキスト ボックス 7">
            <a:extLst>
              <a:ext uri="{FF2B5EF4-FFF2-40B4-BE49-F238E27FC236}">
                <a16:creationId xmlns:a16="http://schemas.microsoft.com/office/drawing/2014/main" id="{575F40C1-5A85-EECC-6477-57B188ABEBEE}"/>
              </a:ext>
            </a:extLst>
          </p:cNvPr>
          <p:cNvSpPr txBox="1"/>
          <p:nvPr/>
        </p:nvSpPr>
        <p:spPr>
          <a:xfrm>
            <a:off x="0" y="0"/>
            <a:ext cx="8604448" cy="344128"/>
          </a:xfrm>
          <a:prstGeom prst="rect">
            <a:avLst/>
          </a:prstGeom>
          <a:noFill/>
        </p:spPr>
        <p:txBody>
          <a:bodyPr wrap="square" tIns="36000" bIns="0" rtlCol="0">
            <a:spAutoFit/>
          </a:bodyPr>
          <a:lstStyle/>
          <a:p>
            <a:pPr>
              <a:lnSpc>
                <a:spcPts val="2400"/>
              </a:lnSpc>
            </a:pPr>
            <a:r>
              <a:rPr lang="ja-JP" altLang="en-US" sz="20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５　対策計画書の作成要領</a:t>
            </a:r>
          </a:p>
        </p:txBody>
      </p:sp>
      <p:sp>
        <p:nvSpPr>
          <p:cNvPr id="10" name="Rectangle 2"/>
          <p:cNvSpPr>
            <a:spLocks noChangeArrowheads="1"/>
          </p:cNvSpPr>
          <p:nvPr/>
        </p:nvSpPr>
        <p:spPr bwMode="auto">
          <a:xfrm>
            <a:off x="-12940" y="404664"/>
            <a:ext cx="9051756"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spAutoFit/>
          </a:bodyPr>
          <a:lstStyle>
            <a:lvl1pPr indent="127000"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ts val="600"/>
              </a:spcAft>
              <a:buClrTx/>
              <a:buSzTx/>
              <a:buFontTx/>
              <a:buNone/>
              <a:tabLst/>
            </a:pPr>
            <a:r>
              <a:rPr kumimoji="0" lang="ja-JP" altLang="ja-JP" sz="2000" b="1" i="0" u="none" strike="noStrike" cap="none" normalizeH="0" baseline="0" dirty="0">
                <a:ln>
                  <a:noFill/>
                </a:ln>
                <a:effectLst/>
                <a:latin typeface="Meiryo UI" panose="020B0604030504040204" pitchFamily="50" charset="-128"/>
                <a:ea typeface="Meiryo UI" panose="020B0604030504040204" pitchFamily="50" charset="-128"/>
                <a:cs typeface="Times New Roman" panose="02020603050405020304" pitchFamily="18" charset="0"/>
              </a:rPr>
              <a:t> </a:t>
            </a:r>
            <a:r>
              <a:rPr kumimoji="0" lang="en-US" altLang="ja-JP" sz="2000" b="1" i="0" u="none" strike="noStrike" cap="none" normalizeH="0" baseline="0" dirty="0">
                <a:ln>
                  <a:noFill/>
                </a:ln>
                <a:effectLst/>
                <a:latin typeface="Meiryo UI" panose="020B0604030504040204" pitchFamily="50" charset="-128"/>
                <a:ea typeface="Meiryo UI" panose="020B0604030504040204" pitchFamily="50" charset="-128"/>
                <a:cs typeface="Times New Roman" panose="02020603050405020304" pitchFamily="18" charset="0"/>
              </a:rPr>
              <a:t>(</a:t>
            </a:r>
            <a:r>
              <a:rPr kumimoji="0" lang="en-US" altLang="ja-JP" sz="2000" b="1" dirty="0">
                <a:latin typeface="Meiryo UI" panose="020B0604030504040204" pitchFamily="50" charset="-128"/>
                <a:ea typeface="Meiryo UI" panose="020B0604030504040204" pitchFamily="50" charset="-128"/>
                <a:cs typeface="Times New Roman" panose="02020603050405020304" pitchFamily="18" charset="0"/>
              </a:rPr>
              <a:t>9</a:t>
            </a:r>
            <a:r>
              <a:rPr kumimoji="0" lang="en-US" altLang="ja-JP" sz="2000" b="1" i="0" u="none" strike="noStrike" cap="none" normalizeH="0" baseline="0" dirty="0">
                <a:ln>
                  <a:noFill/>
                </a:ln>
                <a:effectLst/>
                <a:latin typeface="Meiryo UI" panose="020B0604030504040204" pitchFamily="50" charset="-128"/>
                <a:ea typeface="Meiryo UI" panose="020B0604030504040204" pitchFamily="50" charset="-128"/>
                <a:cs typeface="Times New Roman" panose="02020603050405020304" pitchFamily="18" charset="0"/>
              </a:rPr>
              <a:t>)</a:t>
            </a:r>
            <a:r>
              <a:rPr kumimoji="0" lang="ja-JP" altLang="en-US" sz="2000" b="1" i="0" u="none" strike="noStrike" cap="none" normalizeH="0" baseline="0" dirty="0">
                <a:ln>
                  <a:noFill/>
                </a:ln>
                <a:effectLst/>
                <a:latin typeface="Meiryo UI" panose="020B0604030504040204" pitchFamily="50" charset="-128"/>
                <a:ea typeface="Meiryo UI" panose="020B0604030504040204" pitchFamily="50" charset="-128"/>
                <a:cs typeface="Times New Roman" panose="02020603050405020304" pitchFamily="18" charset="0"/>
              </a:rPr>
              <a:t>対策</a:t>
            </a:r>
            <a:r>
              <a:rPr kumimoji="0" lang="ja-JP" altLang="en-US" sz="2000" b="1" dirty="0">
                <a:latin typeface="Meiryo UI" panose="020B0604030504040204" pitchFamily="50" charset="-128"/>
                <a:ea typeface="Meiryo UI" panose="020B0604030504040204" pitchFamily="50" charset="-128"/>
                <a:cs typeface="Times New Roman" panose="02020603050405020304" pitchFamily="18" charset="0"/>
              </a:rPr>
              <a:t>計画書シート８「自動車エネ量」</a:t>
            </a:r>
            <a:r>
              <a:rPr kumimoji="0" lang="en-US" altLang="ja-JP" sz="2000" b="1" dirty="0">
                <a:latin typeface="Meiryo UI" panose="020B0604030504040204" pitchFamily="50" charset="-128"/>
                <a:ea typeface="Meiryo UI" panose="020B0604030504040204" pitchFamily="50" charset="-128"/>
                <a:cs typeface="Times New Roman" panose="02020603050405020304" pitchFamily="18" charset="0"/>
              </a:rPr>
              <a:t>No.2</a:t>
            </a:r>
            <a:endParaRPr lang="en-US" altLang="ja-JP" sz="1600" dirty="0">
              <a:latin typeface="Meiryo UI" panose="020B0604030504040204" pitchFamily="50" charset="-128"/>
              <a:ea typeface="Meiryo UI" panose="020B0604030504040204" pitchFamily="50" charset="-128"/>
            </a:endParaRPr>
          </a:p>
        </p:txBody>
      </p:sp>
      <p:sp>
        <p:nvSpPr>
          <p:cNvPr id="14" name="正方形/長方形 13"/>
          <p:cNvSpPr/>
          <p:nvPr/>
        </p:nvSpPr>
        <p:spPr>
          <a:xfrm>
            <a:off x="3945632" y="1882544"/>
            <a:ext cx="4404692" cy="466336"/>
          </a:xfrm>
          <a:prstGeom prst="rect">
            <a:avLst/>
          </a:prstGeom>
          <a:solidFill>
            <a:srgbClr val="FF0000">
              <a:alpha val="47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3200" b="1" dirty="0">
                <a:solidFill>
                  <a:schemeClr val="tx1"/>
                </a:solidFill>
                <a:latin typeface="Meiryo UI" panose="020B0604030504040204" pitchFamily="50" charset="-128"/>
                <a:ea typeface="Meiryo UI" panose="020B0604030504040204" pitchFamily="50" charset="-128"/>
              </a:rPr>
              <a:t>②</a:t>
            </a:r>
            <a:endParaRPr kumimoji="1" lang="ja-JP" altLang="en-US" b="1" dirty="0">
              <a:solidFill>
                <a:schemeClr val="tx1"/>
              </a:solidFill>
              <a:latin typeface="Meiryo UI" panose="020B0604030504040204" pitchFamily="50" charset="-128"/>
              <a:ea typeface="Meiryo UI" panose="020B0604030504040204" pitchFamily="50" charset="-128"/>
            </a:endParaRPr>
          </a:p>
        </p:txBody>
      </p:sp>
      <p:graphicFrame>
        <p:nvGraphicFramePr>
          <p:cNvPr id="15" name="表 14"/>
          <p:cNvGraphicFramePr>
            <a:graphicFrameLocks noGrp="1"/>
          </p:cNvGraphicFramePr>
          <p:nvPr>
            <p:extLst>
              <p:ext uri="{D42A27DB-BD31-4B8C-83A1-F6EECF244321}">
                <p14:modId xmlns:p14="http://schemas.microsoft.com/office/powerpoint/2010/main" val="397459009"/>
              </p:ext>
            </p:extLst>
          </p:nvPr>
        </p:nvGraphicFramePr>
        <p:xfrm>
          <a:off x="300470" y="3205239"/>
          <a:ext cx="8424936" cy="1310640"/>
        </p:xfrm>
        <a:graphic>
          <a:graphicData uri="http://schemas.openxmlformats.org/drawingml/2006/table">
            <a:tbl>
              <a:tblPr firstRow="1" bandRow="1">
                <a:tableStyleId>{5940675A-B579-460E-94D1-54222C63F5DA}</a:tableStyleId>
              </a:tblPr>
              <a:tblGrid>
                <a:gridCol w="8424936">
                  <a:extLst>
                    <a:ext uri="{9D8B030D-6E8A-4147-A177-3AD203B41FA5}">
                      <a16:colId xmlns:a16="http://schemas.microsoft.com/office/drawing/2014/main" val="1340005264"/>
                    </a:ext>
                  </a:extLst>
                </a:gridCol>
              </a:tblGrid>
              <a:tr h="0">
                <a:tc>
                  <a:txBody>
                    <a:bodyPr/>
                    <a:lstStyle/>
                    <a:p>
                      <a:r>
                        <a:rPr kumimoji="1" lang="ja-JP" altLang="en-US" sz="1600" b="1" u="sng" dirty="0">
                          <a:solidFill>
                            <a:schemeClr val="tx1"/>
                          </a:solidFill>
                          <a:latin typeface="Meiryo UI" panose="020B0604030504040204" pitchFamily="50" charset="-128"/>
                          <a:ea typeface="Meiryo UI" panose="020B0604030504040204" pitchFamily="50" charset="-128"/>
                        </a:rPr>
                        <a:t>②自動車の導入台数（目標年度）</a:t>
                      </a:r>
                      <a:endParaRPr kumimoji="1" lang="en-US" altLang="ja-JP" sz="1600" b="1" u="sng" dirty="0">
                        <a:solidFill>
                          <a:schemeClr val="tx1"/>
                        </a:solidFill>
                        <a:latin typeface="Meiryo UI" panose="020B0604030504040204" pitchFamily="50" charset="-128"/>
                        <a:ea typeface="Meiryo UI" panose="020B0604030504040204" pitchFamily="50" charset="-128"/>
                      </a:endParaRPr>
                    </a:p>
                    <a:p>
                      <a:r>
                        <a:rPr kumimoji="1" lang="ja-JP" altLang="en-US" sz="1600" dirty="0">
                          <a:solidFill>
                            <a:schemeClr val="tx1"/>
                          </a:solidFill>
                          <a:latin typeface="Meiryo UI" panose="020B0604030504040204" pitchFamily="50" charset="-128"/>
                          <a:ea typeface="Meiryo UI" panose="020B0604030504040204" pitchFamily="50" charset="-128"/>
                        </a:rPr>
                        <a:t>・大阪府域で使用する車両について、目標年度の１年間に導入（買換え・リース更新など）する予定</a:t>
                      </a:r>
                      <a:br>
                        <a:rPr kumimoji="1" lang="en-US" altLang="ja-JP" sz="1600" dirty="0">
                          <a:solidFill>
                            <a:schemeClr val="tx1"/>
                          </a:solidFill>
                          <a:latin typeface="Meiryo UI" panose="020B0604030504040204" pitchFamily="50" charset="-128"/>
                          <a:ea typeface="Meiryo UI" panose="020B0604030504040204" pitchFamily="50" charset="-128"/>
                        </a:rPr>
                      </a:br>
                      <a:r>
                        <a:rPr kumimoji="1" lang="en-US" altLang="ja-JP" sz="1600" dirty="0">
                          <a:solidFill>
                            <a:schemeClr val="tx1"/>
                          </a:solidFill>
                          <a:latin typeface="Meiryo UI" panose="020B0604030504040204" pitchFamily="50" charset="-128"/>
                          <a:ea typeface="Meiryo UI" panose="020B0604030504040204" pitchFamily="50" charset="-128"/>
                        </a:rPr>
                        <a:t> </a:t>
                      </a:r>
                      <a:r>
                        <a:rPr kumimoji="1" lang="ja-JP" altLang="en-US" sz="1600" dirty="0">
                          <a:solidFill>
                            <a:schemeClr val="tx1"/>
                          </a:solidFill>
                          <a:latin typeface="Meiryo UI" panose="020B0604030504040204" pitchFamily="50" charset="-128"/>
                          <a:ea typeface="Meiryo UI" panose="020B0604030504040204" pitchFamily="50" charset="-128"/>
                        </a:rPr>
                        <a:t>のものついて、台数と電動車の内訳を記入してください。</a:t>
                      </a:r>
                      <a:endParaRPr kumimoji="1" lang="en-US" altLang="ja-JP" sz="1600" dirty="0">
                        <a:solidFill>
                          <a:schemeClr val="tx1"/>
                        </a:solidFill>
                        <a:latin typeface="Meiryo UI" panose="020B0604030504040204" pitchFamily="50" charset="-128"/>
                        <a:ea typeface="Meiryo UI" panose="020B0604030504040204" pitchFamily="50" charset="-128"/>
                      </a:endParaRPr>
                    </a:p>
                    <a:p>
                      <a:r>
                        <a:rPr kumimoji="1" lang="ja-JP" altLang="en-US" sz="1600" dirty="0">
                          <a:solidFill>
                            <a:schemeClr val="tx1"/>
                          </a:solidFill>
                          <a:latin typeface="Meiryo UI" panose="020B0604030504040204" pitchFamily="50" charset="-128"/>
                          <a:ea typeface="Meiryo UI" panose="020B0604030504040204" pitchFamily="50" charset="-128"/>
                        </a:rPr>
                        <a:t>・乗用車（</a:t>
                      </a:r>
                      <a:r>
                        <a:rPr kumimoji="1" lang="en-US" altLang="ja-JP" sz="1600" dirty="0">
                          <a:solidFill>
                            <a:schemeClr val="tx1"/>
                          </a:solidFill>
                          <a:latin typeface="Meiryo UI" panose="020B0604030504040204" pitchFamily="50" charset="-128"/>
                          <a:ea typeface="Meiryo UI" panose="020B0604030504040204" pitchFamily="50" charset="-128"/>
                        </a:rPr>
                        <a:t>3</a:t>
                      </a:r>
                      <a:r>
                        <a:rPr kumimoji="1" lang="ja-JP" altLang="en-US" sz="1600" dirty="0">
                          <a:solidFill>
                            <a:schemeClr val="tx1"/>
                          </a:solidFill>
                          <a:latin typeface="Meiryo UI" panose="020B0604030504040204" pitchFamily="50" charset="-128"/>
                          <a:ea typeface="Meiryo UI" panose="020B0604030504040204" pitchFamily="50" charset="-128"/>
                        </a:rPr>
                        <a:t>・</a:t>
                      </a:r>
                      <a:r>
                        <a:rPr kumimoji="1" lang="en-US" altLang="ja-JP" sz="1600" dirty="0">
                          <a:solidFill>
                            <a:schemeClr val="tx1"/>
                          </a:solidFill>
                          <a:latin typeface="Meiryo UI" panose="020B0604030504040204" pitchFamily="50" charset="-128"/>
                          <a:ea typeface="Meiryo UI" panose="020B0604030504040204" pitchFamily="50" charset="-128"/>
                        </a:rPr>
                        <a:t>5</a:t>
                      </a:r>
                      <a:r>
                        <a:rPr kumimoji="1" lang="ja-JP" altLang="en-US" sz="1600" dirty="0">
                          <a:solidFill>
                            <a:schemeClr val="tx1"/>
                          </a:solidFill>
                          <a:latin typeface="Meiryo UI" panose="020B0604030504040204" pitchFamily="50" charset="-128"/>
                          <a:ea typeface="Meiryo UI" panose="020B0604030504040204" pitchFamily="50" charset="-128"/>
                        </a:rPr>
                        <a:t>・</a:t>
                      </a:r>
                      <a:r>
                        <a:rPr kumimoji="1" lang="en-US" altLang="ja-JP" sz="1600" dirty="0">
                          <a:solidFill>
                            <a:schemeClr val="tx1"/>
                          </a:solidFill>
                          <a:latin typeface="Meiryo UI" panose="020B0604030504040204" pitchFamily="50" charset="-128"/>
                          <a:ea typeface="Meiryo UI" panose="020B0604030504040204" pitchFamily="50" charset="-128"/>
                        </a:rPr>
                        <a:t>7</a:t>
                      </a:r>
                      <a:r>
                        <a:rPr kumimoji="1" lang="ja-JP" altLang="en-US" sz="1600" dirty="0">
                          <a:solidFill>
                            <a:schemeClr val="tx1"/>
                          </a:solidFill>
                          <a:latin typeface="Meiryo UI" panose="020B0604030504040204" pitchFamily="50" charset="-128"/>
                          <a:ea typeface="Meiryo UI" panose="020B0604030504040204" pitchFamily="50" charset="-128"/>
                        </a:rPr>
                        <a:t>ナンバー）のみ記入してください。</a:t>
                      </a:r>
                      <a:endParaRPr kumimoji="1" lang="en-US" altLang="ja-JP" sz="1600" dirty="0">
                        <a:solidFill>
                          <a:schemeClr val="tx1"/>
                        </a:solidFill>
                        <a:latin typeface="Meiryo UI" panose="020B0604030504040204" pitchFamily="50" charset="-128"/>
                        <a:ea typeface="Meiryo UI" panose="020B0604030504040204" pitchFamily="50" charset="-128"/>
                      </a:endParaRPr>
                    </a:p>
                    <a:p>
                      <a:r>
                        <a:rPr kumimoji="1" lang="ja-JP" altLang="en-US" sz="1600" dirty="0">
                          <a:solidFill>
                            <a:schemeClr val="tx1"/>
                          </a:solidFill>
                          <a:latin typeface="Meiryo UI" panose="020B0604030504040204" pitchFamily="50" charset="-128"/>
                          <a:ea typeface="Meiryo UI" panose="020B0604030504040204" pitchFamily="50" charset="-128"/>
                        </a:rPr>
                        <a:t>・軽自動車については「軽自動車</a:t>
                      </a:r>
                      <a:r>
                        <a:rPr kumimoji="1" lang="en-US" altLang="ja-JP" sz="1600" dirty="0">
                          <a:solidFill>
                            <a:schemeClr val="tx1"/>
                          </a:solidFill>
                          <a:latin typeface="Meiryo UI" panose="020B0604030504040204" pitchFamily="50" charset="-128"/>
                          <a:ea typeface="Meiryo UI" panose="020B0604030504040204" pitchFamily="50" charset="-128"/>
                        </a:rPr>
                        <a:t>(</a:t>
                      </a:r>
                      <a:r>
                        <a:rPr kumimoji="1" lang="ja-JP" altLang="en-US" sz="1600" dirty="0">
                          <a:solidFill>
                            <a:schemeClr val="tx1"/>
                          </a:solidFill>
                          <a:latin typeface="Meiryo UI" panose="020B0604030504040204" pitchFamily="50" charset="-128"/>
                          <a:ea typeface="Meiryo UI" panose="020B0604030504040204" pitchFamily="50" charset="-128"/>
                        </a:rPr>
                        <a:t>四輪</a:t>
                      </a:r>
                      <a:r>
                        <a:rPr kumimoji="1" lang="en-US" altLang="ja-JP" sz="1600" dirty="0">
                          <a:solidFill>
                            <a:schemeClr val="tx1"/>
                          </a:solidFill>
                          <a:latin typeface="Meiryo UI" panose="020B0604030504040204" pitchFamily="50" charset="-128"/>
                          <a:ea typeface="Meiryo UI" panose="020B0604030504040204" pitchFamily="50" charset="-128"/>
                        </a:rPr>
                        <a:t>)</a:t>
                      </a:r>
                      <a:r>
                        <a:rPr kumimoji="1" lang="ja-JP" altLang="en-US" sz="1600" dirty="0">
                          <a:solidFill>
                            <a:schemeClr val="tx1"/>
                          </a:solidFill>
                          <a:latin typeface="Meiryo UI" panose="020B0604030504040204" pitchFamily="50" charset="-128"/>
                          <a:ea typeface="Meiryo UI" panose="020B0604030504040204" pitchFamily="50" charset="-128"/>
                        </a:rPr>
                        <a:t>」の欄に記入してください。</a:t>
                      </a:r>
                      <a:endParaRPr kumimoji="1" lang="en-US" altLang="ja-JP" sz="1600" dirty="0">
                        <a:solidFill>
                          <a:schemeClr val="tx1"/>
                        </a:solidFill>
                        <a:latin typeface="Meiryo UI" panose="020B0604030504040204" pitchFamily="50" charset="-128"/>
                        <a:ea typeface="Meiryo UI" panose="020B0604030504040204" pitchFamily="50" charset="-128"/>
                      </a:endParaRPr>
                    </a:p>
                  </a:txBody>
                  <a:tcPr/>
                </a:tc>
                <a:extLst>
                  <a:ext uri="{0D108BD9-81ED-4DB2-BD59-A6C34878D82A}">
                    <a16:rowId xmlns:a16="http://schemas.microsoft.com/office/drawing/2014/main" val="183885262"/>
                  </a:ext>
                </a:extLst>
              </a:tr>
            </a:tbl>
          </a:graphicData>
        </a:graphic>
      </p:graphicFrame>
      <p:sp>
        <p:nvSpPr>
          <p:cNvPr id="2" name="正方形/長方形 1"/>
          <p:cNvSpPr/>
          <p:nvPr/>
        </p:nvSpPr>
        <p:spPr>
          <a:xfrm>
            <a:off x="707488" y="4686177"/>
            <a:ext cx="7896960" cy="1661993"/>
          </a:xfrm>
          <a:prstGeom prst="rect">
            <a:avLst/>
          </a:prstGeom>
        </p:spPr>
        <p:txBody>
          <a:bodyPr wrap="square">
            <a:spAutoFit/>
          </a:bodyPr>
          <a:lstStyle/>
          <a:p>
            <a:r>
              <a:rPr lang="en-US" altLang="ja-JP" u="sng" dirty="0">
                <a:latin typeface="Meiryo UI" panose="020B0604030504040204" pitchFamily="50" charset="-128"/>
                <a:ea typeface="Meiryo UI" panose="020B0604030504040204" pitchFamily="50" charset="-128"/>
              </a:rPr>
              <a:t>2030</a:t>
            </a:r>
            <a:r>
              <a:rPr lang="ja-JP" altLang="en-US" u="sng" dirty="0">
                <a:latin typeface="Meiryo UI" panose="020B0604030504040204" pitchFamily="50" charset="-128"/>
                <a:ea typeface="Meiryo UI" panose="020B0604030504040204" pitchFamily="50" charset="-128"/>
              </a:rPr>
              <a:t>年度に導入する乗用車については、次の車両の導入を積極的にご検討ください</a:t>
            </a:r>
            <a:endParaRPr lang="en-US" altLang="ja-JP" u="sng" dirty="0">
              <a:latin typeface="Meiryo UI" panose="020B0604030504040204" pitchFamily="50" charset="-128"/>
              <a:ea typeface="Meiryo UI" panose="020B0604030504040204" pitchFamily="50" charset="-128"/>
            </a:endParaRPr>
          </a:p>
          <a:p>
            <a:r>
              <a:rPr lang="ja-JP" altLang="en-US" dirty="0">
                <a:latin typeface="Meiryo UI" panose="020B0604030504040204" pitchFamily="50" charset="-128"/>
                <a:ea typeface="Meiryo UI" panose="020B0604030504040204" pitchFamily="50" charset="-128"/>
              </a:rPr>
              <a:t>　・すべて電動車（</a:t>
            </a:r>
            <a:r>
              <a:rPr lang="en-US" altLang="ja-JP" dirty="0">
                <a:latin typeface="Meiryo UI" panose="020B0604030504040204" pitchFamily="50" charset="-128"/>
                <a:ea typeface="Meiryo UI" panose="020B0604030504040204" pitchFamily="50" charset="-128"/>
              </a:rPr>
              <a:t>※</a:t>
            </a:r>
            <a:r>
              <a:rPr lang="ja-JP" altLang="en-US" dirty="0">
                <a:latin typeface="Meiryo UI" panose="020B0604030504040204" pitchFamily="50" charset="-128"/>
                <a:ea typeface="Meiryo UI" panose="020B0604030504040204" pitchFamily="50" charset="-128"/>
              </a:rPr>
              <a:t>１）</a:t>
            </a:r>
            <a:endParaRPr lang="en-US" altLang="ja-JP" dirty="0">
              <a:latin typeface="Meiryo UI" panose="020B0604030504040204" pitchFamily="50" charset="-128"/>
              <a:ea typeface="Meiryo UI" panose="020B0604030504040204" pitchFamily="50" charset="-128"/>
            </a:endParaRPr>
          </a:p>
          <a:p>
            <a:r>
              <a:rPr lang="ja-JP" altLang="en-US" dirty="0">
                <a:latin typeface="Meiryo UI" panose="020B0604030504040204" pitchFamily="50" charset="-128"/>
                <a:ea typeface="Meiryo UI" panose="020B0604030504040204" pitchFamily="50" charset="-128"/>
              </a:rPr>
              <a:t>　・４割をゼロエミッション車（</a:t>
            </a:r>
            <a:r>
              <a:rPr lang="en-US" altLang="ja-JP" dirty="0">
                <a:latin typeface="Meiryo UI" panose="020B0604030504040204" pitchFamily="50" charset="-128"/>
                <a:ea typeface="Meiryo UI" panose="020B0604030504040204" pitchFamily="50" charset="-128"/>
              </a:rPr>
              <a:t>※</a:t>
            </a:r>
            <a:r>
              <a:rPr lang="ja-JP" altLang="en-US" dirty="0">
                <a:latin typeface="Meiryo UI" panose="020B0604030504040204" pitchFamily="50" charset="-128"/>
                <a:ea typeface="Meiryo UI" panose="020B0604030504040204" pitchFamily="50" charset="-128"/>
              </a:rPr>
              <a:t>２）</a:t>
            </a:r>
            <a:endParaRPr lang="en-US" altLang="ja-JP" dirty="0">
              <a:latin typeface="Meiryo UI" panose="020B0604030504040204" pitchFamily="50" charset="-128"/>
              <a:ea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endParaRPr>
          </a:p>
          <a:p>
            <a:r>
              <a:rPr lang="en-US" altLang="ja-JP" sz="1600" dirty="0">
                <a:latin typeface="Meiryo UI" panose="020B0604030504040204" pitchFamily="50" charset="-128"/>
                <a:ea typeface="Meiryo UI" panose="020B0604030504040204" pitchFamily="50" charset="-128"/>
              </a:rPr>
              <a:t>※</a:t>
            </a:r>
            <a:r>
              <a:rPr lang="ja-JP" altLang="en-US" sz="1600" dirty="0">
                <a:latin typeface="Meiryo UI" panose="020B0604030504040204" pitchFamily="50" charset="-128"/>
                <a:ea typeface="Meiryo UI" panose="020B0604030504040204" pitchFamily="50" charset="-128"/>
              </a:rPr>
              <a:t>１　電動車・・・ゼロエミッション車及びハイブリッド自動車</a:t>
            </a:r>
            <a:endParaRPr lang="en-US" altLang="ja-JP" sz="1600" dirty="0">
              <a:latin typeface="Meiryo UI" panose="020B0604030504040204" pitchFamily="50" charset="-128"/>
              <a:ea typeface="Meiryo UI" panose="020B0604030504040204" pitchFamily="50" charset="-128"/>
            </a:endParaRPr>
          </a:p>
          <a:p>
            <a:r>
              <a:rPr lang="en-US" altLang="ja-JP" sz="1600" dirty="0">
                <a:latin typeface="Meiryo UI" panose="020B0604030504040204" pitchFamily="50" charset="-128"/>
                <a:ea typeface="Meiryo UI" panose="020B0604030504040204" pitchFamily="50" charset="-128"/>
              </a:rPr>
              <a:t>※</a:t>
            </a:r>
            <a:r>
              <a:rPr lang="ja-JP" altLang="en-US" sz="1600" dirty="0">
                <a:latin typeface="Meiryo UI" panose="020B0604030504040204" pitchFamily="50" charset="-128"/>
                <a:ea typeface="Meiryo UI" panose="020B0604030504040204" pitchFamily="50" charset="-128"/>
              </a:rPr>
              <a:t>２　ゼロエミッション車</a:t>
            </a:r>
            <a:r>
              <a:rPr lang="en-US" altLang="ja-JP" sz="1600" dirty="0">
                <a:latin typeface="Meiryo UI" panose="020B0604030504040204" pitchFamily="50" charset="-128"/>
                <a:ea typeface="Meiryo UI" panose="020B0604030504040204" pitchFamily="50" charset="-128"/>
              </a:rPr>
              <a:t>…</a:t>
            </a:r>
            <a:r>
              <a:rPr lang="ja-JP" altLang="en-US" sz="1600" dirty="0">
                <a:latin typeface="Meiryo UI" panose="020B0604030504040204" pitchFamily="50" charset="-128"/>
                <a:ea typeface="Meiryo UI" panose="020B0604030504040204" pitchFamily="50" charset="-128"/>
              </a:rPr>
              <a:t>電気自動車・プラグインハイブリッド自動車・燃料電池自動車</a:t>
            </a:r>
            <a:endParaRPr lang="ja-JP" altLang="en-US" sz="1600" dirty="0"/>
          </a:p>
        </p:txBody>
      </p:sp>
      <p:sp>
        <p:nvSpPr>
          <p:cNvPr id="12" name="円形吹き出し 11"/>
          <p:cNvSpPr/>
          <p:nvPr/>
        </p:nvSpPr>
        <p:spPr>
          <a:xfrm>
            <a:off x="8108523" y="2550972"/>
            <a:ext cx="991850" cy="401976"/>
          </a:xfrm>
          <a:prstGeom prst="wedgeEllipseCallout">
            <a:avLst>
              <a:gd name="adj1" fmla="val -51062"/>
              <a:gd name="adj2" fmla="val -41028"/>
            </a:avLst>
          </a:prstGeom>
        </p:spPr>
        <p:style>
          <a:lnRef idx="2">
            <a:schemeClr val="accent6"/>
          </a:lnRef>
          <a:fillRef idx="1">
            <a:schemeClr val="lt1"/>
          </a:fillRef>
          <a:effectRef idx="0">
            <a:schemeClr val="accent6"/>
          </a:effectRef>
          <a:fontRef idx="minor">
            <a:schemeClr val="dk1"/>
          </a:fontRef>
        </p:style>
        <p:txBody>
          <a:bodyPr lIns="0" tIns="0" rIns="0" bIns="0" rtlCol="0" anchor="ctr"/>
          <a:lstStyle/>
          <a:p>
            <a:pPr algn="ctr"/>
            <a:r>
              <a:rPr lang="ja-JP" altLang="en-US" sz="1100" dirty="0">
                <a:latin typeface="Meiryo UI" panose="020B0604030504040204" pitchFamily="50" charset="-128"/>
                <a:ea typeface="Meiryo UI" panose="020B0604030504040204" pitchFamily="50" charset="-128"/>
              </a:rPr>
              <a:t>合計台数は自動計算</a:t>
            </a:r>
            <a:endParaRPr lang="en-US" altLang="ja-JP" sz="900" u="sng" dirty="0">
              <a:solidFill>
                <a:schemeClr val="accent6">
                  <a:lumMod val="50000"/>
                </a:schemeClr>
              </a:solidFill>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681759500"/>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スライド番号プレースホルダー 5"/>
          <p:cNvSpPr>
            <a:spLocks noGrp="1"/>
          </p:cNvSpPr>
          <p:nvPr>
            <p:ph type="sldNum" sz="quarter" idx="12"/>
          </p:nvPr>
        </p:nvSpPr>
        <p:spPr/>
        <p:txBody>
          <a:bodyPr/>
          <a:lstStyle/>
          <a:p>
            <a:fld id="{55A7BED7-9510-4C4B-91BA-7696EE92F05C}" type="slidenum">
              <a:rPr kumimoji="1" lang="ja-JP" altLang="en-US" smtClean="0"/>
              <a:t>52</a:t>
            </a:fld>
            <a:endParaRPr kumimoji="1" lang="ja-JP" altLang="en-US" dirty="0"/>
          </a:p>
        </p:txBody>
      </p:sp>
      <p:sp>
        <p:nvSpPr>
          <p:cNvPr id="8" name="テキスト ボックス 7">
            <a:extLst>
              <a:ext uri="{FF2B5EF4-FFF2-40B4-BE49-F238E27FC236}">
                <a16:creationId xmlns:a16="http://schemas.microsoft.com/office/drawing/2014/main" id="{575F40C1-5A85-EECC-6477-57B188ABEBEE}"/>
              </a:ext>
            </a:extLst>
          </p:cNvPr>
          <p:cNvSpPr txBox="1"/>
          <p:nvPr/>
        </p:nvSpPr>
        <p:spPr>
          <a:xfrm>
            <a:off x="0" y="0"/>
            <a:ext cx="8604448" cy="344128"/>
          </a:xfrm>
          <a:prstGeom prst="rect">
            <a:avLst/>
          </a:prstGeom>
          <a:noFill/>
        </p:spPr>
        <p:txBody>
          <a:bodyPr wrap="square" tIns="36000" bIns="0" rtlCol="0">
            <a:spAutoFit/>
          </a:bodyPr>
          <a:lstStyle/>
          <a:p>
            <a:pPr>
              <a:lnSpc>
                <a:spcPts val="2400"/>
              </a:lnSpc>
            </a:pPr>
            <a:r>
              <a:rPr lang="ja-JP" altLang="en-US" sz="20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５　対策計画書の作成要領</a:t>
            </a:r>
          </a:p>
        </p:txBody>
      </p:sp>
      <p:sp>
        <p:nvSpPr>
          <p:cNvPr id="10" name="Rectangle 2"/>
          <p:cNvSpPr>
            <a:spLocks noChangeArrowheads="1"/>
          </p:cNvSpPr>
          <p:nvPr/>
        </p:nvSpPr>
        <p:spPr bwMode="auto">
          <a:xfrm>
            <a:off x="-12940" y="404664"/>
            <a:ext cx="9051756"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spAutoFit/>
          </a:bodyPr>
          <a:lstStyle>
            <a:lvl1pPr indent="127000"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ts val="600"/>
              </a:spcAft>
              <a:buClrTx/>
              <a:buSzTx/>
              <a:buFontTx/>
              <a:buNone/>
              <a:tabLst/>
            </a:pPr>
            <a:r>
              <a:rPr kumimoji="0" lang="ja-JP" altLang="ja-JP" sz="2000" b="1" i="0" u="none" strike="noStrike" cap="none" normalizeH="0" baseline="0" dirty="0">
                <a:ln>
                  <a:noFill/>
                </a:ln>
                <a:effectLst/>
                <a:latin typeface="Meiryo UI" panose="020B0604030504040204" pitchFamily="50" charset="-128"/>
                <a:ea typeface="Meiryo UI" panose="020B0604030504040204" pitchFamily="50" charset="-128"/>
                <a:cs typeface="Times New Roman" panose="02020603050405020304" pitchFamily="18" charset="0"/>
              </a:rPr>
              <a:t> </a:t>
            </a:r>
            <a:r>
              <a:rPr kumimoji="0" lang="en-US" altLang="ja-JP" sz="2000" b="1" i="0" u="none" strike="noStrike" cap="none" normalizeH="0" baseline="0" dirty="0">
                <a:ln>
                  <a:noFill/>
                </a:ln>
                <a:effectLst/>
                <a:latin typeface="Meiryo UI" panose="020B0604030504040204" pitchFamily="50" charset="-128"/>
                <a:ea typeface="Meiryo UI" panose="020B0604030504040204" pitchFamily="50" charset="-128"/>
                <a:cs typeface="Times New Roman" panose="02020603050405020304" pitchFamily="18" charset="0"/>
              </a:rPr>
              <a:t>(</a:t>
            </a:r>
            <a:r>
              <a:rPr kumimoji="0" lang="en-US" altLang="ja-JP" sz="2000" b="1" dirty="0">
                <a:latin typeface="Meiryo UI" panose="020B0604030504040204" pitchFamily="50" charset="-128"/>
                <a:ea typeface="Meiryo UI" panose="020B0604030504040204" pitchFamily="50" charset="-128"/>
                <a:cs typeface="Times New Roman" panose="02020603050405020304" pitchFamily="18" charset="0"/>
              </a:rPr>
              <a:t>9</a:t>
            </a:r>
            <a:r>
              <a:rPr kumimoji="0" lang="en-US" altLang="ja-JP" sz="2000" b="1" i="0" u="none" strike="noStrike" cap="none" normalizeH="0" baseline="0" dirty="0">
                <a:ln>
                  <a:noFill/>
                </a:ln>
                <a:effectLst/>
                <a:latin typeface="Meiryo UI" panose="020B0604030504040204" pitchFamily="50" charset="-128"/>
                <a:ea typeface="Meiryo UI" panose="020B0604030504040204" pitchFamily="50" charset="-128"/>
                <a:cs typeface="Times New Roman" panose="02020603050405020304" pitchFamily="18" charset="0"/>
              </a:rPr>
              <a:t>)</a:t>
            </a:r>
            <a:r>
              <a:rPr kumimoji="0" lang="ja-JP" altLang="en-US" sz="2000" b="1" i="0" u="none" strike="noStrike" cap="none" normalizeH="0" baseline="0" dirty="0">
                <a:ln>
                  <a:noFill/>
                </a:ln>
                <a:effectLst/>
                <a:latin typeface="Meiryo UI" panose="020B0604030504040204" pitchFamily="50" charset="-128"/>
                <a:ea typeface="Meiryo UI" panose="020B0604030504040204" pitchFamily="50" charset="-128"/>
                <a:cs typeface="Times New Roman" panose="02020603050405020304" pitchFamily="18" charset="0"/>
              </a:rPr>
              <a:t>対策</a:t>
            </a:r>
            <a:r>
              <a:rPr kumimoji="0" lang="ja-JP" altLang="en-US" sz="2000" b="1" dirty="0">
                <a:latin typeface="Meiryo UI" panose="020B0604030504040204" pitchFamily="50" charset="-128"/>
                <a:ea typeface="Meiryo UI" panose="020B0604030504040204" pitchFamily="50" charset="-128"/>
                <a:cs typeface="Times New Roman" panose="02020603050405020304" pitchFamily="18" charset="0"/>
              </a:rPr>
              <a:t>計画書シート８「自動車エネ量」</a:t>
            </a:r>
            <a:r>
              <a:rPr kumimoji="0" lang="en-US" altLang="ja-JP" sz="2000" b="1" dirty="0">
                <a:latin typeface="Meiryo UI" panose="020B0604030504040204" pitchFamily="50" charset="-128"/>
                <a:ea typeface="Meiryo UI" panose="020B0604030504040204" pitchFamily="50" charset="-128"/>
                <a:cs typeface="Times New Roman" panose="02020603050405020304" pitchFamily="18" charset="0"/>
              </a:rPr>
              <a:t>No.3</a:t>
            </a:r>
            <a:endParaRPr lang="en-US" altLang="ja-JP" sz="1600" dirty="0">
              <a:latin typeface="Meiryo UI" panose="020B0604030504040204" pitchFamily="50" charset="-128"/>
              <a:ea typeface="Meiryo UI" panose="020B0604030504040204" pitchFamily="50" charset="-128"/>
            </a:endParaRPr>
          </a:p>
        </p:txBody>
      </p:sp>
      <p:grpSp>
        <p:nvGrpSpPr>
          <p:cNvPr id="5" name="グループ化 4"/>
          <p:cNvGrpSpPr/>
          <p:nvPr/>
        </p:nvGrpSpPr>
        <p:grpSpPr>
          <a:xfrm>
            <a:off x="467544" y="757758"/>
            <a:ext cx="8276822" cy="3229200"/>
            <a:chOff x="467544" y="803023"/>
            <a:chExt cx="8276822" cy="3229200"/>
          </a:xfrm>
        </p:grpSpPr>
        <p:pic>
          <p:nvPicPr>
            <p:cNvPr id="3" name="図 2"/>
            <p:cNvPicPr>
              <a:picLocks noChangeAspect="1"/>
            </p:cNvPicPr>
            <p:nvPr/>
          </p:nvPicPr>
          <p:blipFill rotWithShape="1">
            <a:blip r:embed="rId3"/>
            <a:srcRect l="3149" t="14400" r="7864" b="53858"/>
            <a:stretch/>
          </p:blipFill>
          <p:spPr>
            <a:xfrm>
              <a:off x="467544" y="803023"/>
              <a:ext cx="8276822" cy="3229200"/>
            </a:xfrm>
            <a:prstGeom prst="rect">
              <a:avLst/>
            </a:prstGeom>
          </p:spPr>
        </p:pic>
        <p:grpSp>
          <p:nvGrpSpPr>
            <p:cNvPr id="4" name="グループ化 3"/>
            <p:cNvGrpSpPr/>
            <p:nvPr/>
          </p:nvGrpSpPr>
          <p:grpSpPr>
            <a:xfrm>
              <a:off x="1043608" y="1882395"/>
              <a:ext cx="7632848" cy="1561325"/>
              <a:chOff x="1043608" y="1882395"/>
              <a:chExt cx="7632848" cy="1561325"/>
            </a:xfrm>
          </p:grpSpPr>
          <p:sp>
            <p:nvSpPr>
              <p:cNvPr id="14" name="正方形/長方形 13"/>
              <p:cNvSpPr/>
              <p:nvPr/>
            </p:nvSpPr>
            <p:spPr>
              <a:xfrm>
                <a:off x="3965538" y="2249057"/>
                <a:ext cx="1908000" cy="468000"/>
              </a:xfrm>
              <a:prstGeom prst="rect">
                <a:avLst/>
              </a:prstGeom>
              <a:solidFill>
                <a:srgbClr val="FF0000">
                  <a:alpha val="47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3200" b="1" dirty="0">
                    <a:solidFill>
                      <a:schemeClr val="tx1"/>
                    </a:solidFill>
                    <a:latin typeface="Meiryo UI" panose="020B0604030504040204" pitchFamily="50" charset="-128"/>
                    <a:ea typeface="Meiryo UI" panose="020B0604030504040204" pitchFamily="50" charset="-128"/>
                  </a:rPr>
                  <a:t>④</a:t>
                </a:r>
                <a:endParaRPr lang="en-US" altLang="ja-JP" sz="3200" b="1" dirty="0">
                  <a:solidFill>
                    <a:schemeClr val="tx1"/>
                  </a:solidFill>
                  <a:latin typeface="Meiryo UI" panose="020B0604030504040204" pitchFamily="50" charset="-128"/>
                  <a:ea typeface="Meiryo UI" panose="020B0604030504040204" pitchFamily="50" charset="-128"/>
                </a:endParaRPr>
              </a:p>
            </p:txBody>
          </p:sp>
          <p:sp>
            <p:nvSpPr>
              <p:cNvPr id="11" name="正方形/長方形 10"/>
              <p:cNvSpPr/>
              <p:nvPr/>
            </p:nvSpPr>
            <p:spPr>
              <a:xfrm>
                <a:off x="1043608" y="2759720"/>
                <a:ext cx="7632848" cy="684000"/>
              </a:xfrm>
              <a:prstGeom prst="rect">
                <a:avLst/>
              </a:prstGeom>
              <a:solidFill>
                <a:srgbClr val="FF0000">
                  <a:alpha val="47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3200" b="1" dirty="0">
                    <a:solidFill>
                      <a:schemeClr val="tx1"/>
                    </a:solidFill>
                    <a:latin typeface="Meiryo UI" panose="020B0604030504040204" pitchFamily="50" charset="-128"/>
                    <a:ea typeface="Meiryo UI" panose="020B0604030504040204" pitchFamily="50" charset="-128"/>
                  </a:rPr>
                  <a:t>⑤</a:t>
                </a:r>
                <a:endParaRPr kumimoji="1" lang="ja-JP" altLang="en-US" b="1" dirty="0">
                  <a:solidFill>
                    <a:schemeClr val="tx1"/>
                  </a:solidFill>
                  <a:latin typeface="Meiryo UI" panose="020B0604030504040204" pitchFamily="50" charset="-128"/>
                  <a:ea typeface="Meiryo UI" panose="020B0604030504040204" pitchFamily="50" charset="-128"/>
                </a:endParaRPr>
              </a:p>
            </p:txBody>
          </p:sp>
          <p:sp>
            <p:nvSpPr>
              <p:cNvPr id="12" name="正方形/長方形 11"/>
              <p:cNvSpPr/>
              <p:nvPr/>
            </p:nvSpPr>
            <p:spPr>
              <a:xfrm>
                <a:off x="3966646" y="1882395"/>
                <a:ext cx="1872000" cy="324000"/>
              </a:xfrm>
              <a:prstGeom prst="rect">
                <a:avLst/>
              </a:prstGeom>
              <a:solidFill>
                <a:srgbClr val="FF0000">
                  <a:alpha val="47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3200" b="1" dirty="0">
                    <a:solidFill>
                      <a:schemeClr val="tx1"/>
                    </a:solidFill>
                    <a:latin typeface="Meiryo UI" panose="020B0604030504040204" pitchFamily="50" charset="-128"/>
                    <a:ea typeface="Meiryo UI" panose="020B0604030504040204" pitchFamily="50" charset="-128"/>
                  </a:rPr>
                  <a:t>③</a:t>
                </a:r>
                <a:endParaRPr kumimoji="1" lang="ja-JP" altLang="en-US" b="1" dirty="0">
                  <a:solidFill>
                    <a:schemeClr val="tx1"/>
                  </a:solidFill>
                  <a:latin typeface="Meiryo UI" panose="020B0604030504040204" pitchFamily="50" charset="-128"/>
                  <a:ea typeface="Meiryo UI" panose="020B0604030504040204" pitchFamily="50" charset="-128"/>
                </a:endParaRPr>
              </a:p>
            </p:txBody>
          </p:sp>
        </p:grpSp>
      </p:grpSp>
      <p:graphicFrame>
        <p:nvGraphicFramePr>
          <p:cNvPr id="13" name="表 12"/>
          <p:cNvGraphicFramePr>
            <a:graphicFrameLocks noGrp="1"/>
          </p:cNvGraphicFramePr>
          <p:nvPr>
            <p:extLst>
              <p:ext uri="{D42A27DB-BD31-4B8C-83A1-F6EECF244321}">
                <p14:modId xmlns:p14="http://schemas.microsoft.com/office/powerpoint/2010/main" val="968186152"/>
              </p:ext>
            </p:extLst>
          </p:nvPr>
        </p:nvGraphicFramePr>
        <p:xfrm>
          <a:off x="157560" y="4077072"/>
          <a:ext cx="8881256" cy="2712720"/>
        </p:xfrm>
        <a:graphic>
          <a:graphicData uri="http://schemas.openxmlformats.org/drawingml/2006/table">
            <a:tbl>
              <a:tblPr firstRow="1" bandRow="1">
                <a:tableStyleId>{5940675A-B579-460E-94D1-54222C63F5DA}</a:tableStyleId>
              </a:tblPr>
              <a:tblGrid>
                <a:gridCol w="8881256">
                  <a:extLst>
                    <a:ext uri="{9D8B030D-6E8A-4147-A177-3AD203B41FA5}">
                      <a16:colId xmlns:a16="http://schemas.microsoft.com/office/drawing/2014/main" val="1340005264"/>
                    </a:ext>
                  </a:extLst>
                </a:gridCol>
              </a:tblGrid>
              <a:tr h="648072">
                <a:tc>
                  <a:txBody>
                    <a:bodyPr/>
                    <a:lstStyle/>
                    <a:p>
                      <a:r>
                        <a:rPr kumimoji="1" lang="ja-JP" altLang="en-US" sz="1600" b="1" u="sng" dirty="0">
                          <a:solidFill>
                            <a:schemeClr val="tx1"/>
                          </a:solidFill>
                          <a:latin typeface="Meiryo UI" panose="020B0604030504040204" pitchFamily="50" charset="-128"/>
                          <a:ea typeface="Meiryo UI" panose="020B0604030504040204" pitchFamily="50" charset="-128"/>
                        </a:rPr>
                        <a:t>③電気・水素の使用量（基準年度）</a:t>
                      </a:r>
                      <a:endParaRPr kumimoji="1" lang="en-US" altLang="ja-JP" sz="1600" b="1" u="sng" dirty="0">
                        <a:solidFill>
                          <a:schemeClr val="tx1"/>
                        </a:solidFill>
                        <a:latin typeface="Meiryo UI" panose="020B0604030504040204" pitchFamily="50" charset="-128"/>
                        <a:ea typeface="Meiryo UI" panose="020B0604030504040204" pitchFamily="50" charset="-128"/>
                      </a:endParaRPr>
                    </a:p>
                    <a:p>
                      <a:r>
                        <a:rPr kumimoji="1" lang="ja-JP" altLang="en-US" sz="1600" dirty="0">
                          <a:solidFill>
                            <a:schemeClr val="tx1"/>
                          </a:solidFill>
                          <a:latin typeface="Meiryo UI" panose="020B0604030504040204" pitchFamily="50" charset="-128"/>
                          <a:ea typeface="Meiryo UI" panose="020B0604030504040204" pitchFamily="50" charset="-128"/>
                        </a:rPr>
                        <a:t>・後で詳述する対策計画書シート９「</a:t>
                      </a:r>
                      <a:r>
                        <a:rPr kumimoji="1" lang="en-US" altLang="ja-JP" sz="1600" dirty="0">
                          <a:solidFill>
                            <a:schemeClr val="tx1"/>
                          </a:solidFill>
                          <a:latin typeface="Meiryo UI" panose="020B0604030504040204" pitchFamily="50" charset="-128"/>
                          <a:ea typeface="Meiryo UI" panose="020B0604030504040204" pitchFamily="50" charset="-128"/>
                        </a:rPr>
                        <a:t>EV/FCV</a:t>
                      </a:r>
                      <a:r>
                        <a:rPr kumimoji="1" lang="ja-JP" altLang="en-US" sz="1600" dirty="0">
                          <a:solidFill>
                            <a:schemeClr val="tx1"/>
                          </a:solidFill>
                          <a:latin typeface="Meiryo UI" panose="020B0604030504040204" pitchFamily="50" charset="-128"/>
                          <a:ea typeface="Meiryo UI" panose="020B0604030504040204" pitchFamily="50" charset="-128"/>
                        </a:rPr>
                        <a:t>一覧」を記入すると自動表示されます。</a:t>
                      </a:r>
                      <a:endParaRPr kumimoji="1" lang="en-US" altLang="ja-JP" sz="1600" dirty="0">
                        <a:solidFill>
                          <a:schemeClr val="tx1"/>
                        </a:solidFill>
                        <a:latin typeface="Meiryo UI" panose="020B0604030504040204" pitchFamily="50" charset="-128"/>
                        <a:ea typeface="Meiryo UI" panose="020B0604030504040204" pitchFamily="50" charset="-128"/>
                      </a:endParaRPr>
                    </a:p>
                    <a:p>
                      <a:r>
                        <a:rPr kumimoji="1" lang="ja-JP" altLang="en-US" sz="1400" dirty="0">
                          <a:solidFill>
                            <a:schemeClr val="tx1"/>
                          </a:solidFill>
                          <a:latin typeface="Meiryo UI" panose="020B0604030504040204" pitchFamily="50" charset="-128"/>
                          <a:ea typeface="Meiryo UI" panose="020B0604030504040204" pitchFamily="50" charset="-128"/>
                        </a:rPr>
                        <a:t>　</a:t>
                      </a:r>
                      <a:r>
                        <a:rPr kumimoji="1" lang="en-US" altLang="ja-JP" sz="1400" dirty="0">
                          <a:solidFill>
                            <a:schemeClr val="tx1"/>
                          </a:solidFill>
                          <a:latin typeface="Meiryo UI" panose="020B0604030504040204" pitchFamily="50" charset="-128"/>
                          <a:ea typeface="Meiryo UI" panose="020B0604030504040204" pitchFamily="50" charset="-128"/>
                        </a:rPr>
                        <a:t>※</a:t>
                      </a:r>
                      <a:r>
                        <a:rPr kumimoji="1" lang="ja-JP" altLang="en-US" sz="1400" dirty="0">
                          <a:solidFill>
                            <a:schemeClr val="tx1"/>
                          </a:solidFill>
                          <a:latin typeface="Meiryo UI" panose="020B0604030504040204" pitchFamily="50" charset="-128"/>
                          <a:ea typeface="Meiryo UI" panose="020B0604030504040204" pitchFamily="50" charset="-128"/>
                        </a:rPr>
                        <a:t>「電気」については、１・２号特定事業者は「</a:t>
                      </a:r>
                      <a:r>
                        <a:rPr kumimoji="1" lang="en-US" altLang="ja-JP" sz="1400" dirty="0">
                          <a:solidFill>
                            <a:schemeClr val="tx1"/>
                          </a:solidFill>
                          <a:latin typeface="Meiryo UI" panose="020B0604030504040204" pitchFamily="50" charset="-128"/>
                          <a:ea typeface="Meiryo UI" panose="020B0604030504040204" pitchFamily="50" charset="-128"/>
                        </a:rPr>
                        <a:t>0.00</a:t>
                      </a:r>
                      <a:r>
                        <a:rPr kumimoji="1" lang="ja-JP" altLang="en-US" sz="1400" dirty="0">
                          <a:solidFill>
                            <a:schemeClr val="tx1"/>
                          </a:solidFill>
                          <a:latin typeface="Meiryo UI" panose="020B0604030504040204" pitchFamily="50" charset="-128"/>
                          <a:ea typeface="Meiryo UI" panose="020B0604030504040204" pitchFamily="50" charset="-128"/>
                        </a:rPr>
                        <a:t>」が自動表示されます</a:t>
                      </a:r>
                      <a:r>
                        <a:rPr kumimoji="1" lang="en-US" altLang="ja-JP" sz="1100" dirty="0">
                          <a:solidFill>
                            <a:schemeClr val="tx1"/>
                          </a:solidFill>
                          <a:latin typeface="Meiryo UI" panose="020B0604030504040204" pitchFamily="50" charset="-128"/>
                          <a:ea typeface="Meiryo UI" panose="020B0604030504040204" pitchFamily="50" charset="-128"/>
                        </a:rPr>
                        <a:t>(</a:t>
                      </a:r>
                      <a:r>
                        <a:rPr kumimoji="1" lang="ja-JP" altLang="en-US" sz="1100" dirty="0">
                          <a:solidFill>
                            <a:schemeClr val="tx1"/>
                          </a:solidFill>
                          <a:latin typeface="Meiryo UI" panose="020B0604030504040204" pitchFamily="50" charset="-128"/>
                          <a:ea typeface="Meiryo UI" panose="020B0604030504040204" pitchFamily="50" charset="-128"/>
                        </a:rPr>
                        <a:t>事務所における電気使用量との重複しないようにするため</a:t>
                      </a:r>
                      <a:r>
                        <a:rPr kumimoji="1" lang="en-US" altLang="ja-JP" sz="1100" dirty="0">
                          <a:solidFill>
                            <a:schemeClr val="tx1"/>
                          </a:solidFill>
                          <a:latin typeface="Meiryo UI" panose="020B0604030504040204" pitchFamily="50" charset="-128"/>
                          <a:ea typeface="Meiryo UI" panose="020B0604030504040204" pitchFamily="50" charset="-128"/>
                        </a:rPr>
                        <a:t>)</a:t>
                      </a:r>
                      <a:r>
                        <a:rPr kumimoji="1" lang="ja-JP" altLang="en-US" sz="1200" dirty="0" err="1">
                          <a:solidFill>
                            <a:schemeClr val="tx1"/>
                          </a:solidFill>
                          <a:latin typeface="Meiryo UI" panose="020B0604030504040204" pitchFamily="50" charset="-128"/>
                          <a:ea typeface="Meiryo UI" panose="020B0604030504040204" pitchFamily="50" charset="-128"/>
                        </a:rPr>
                        <a:t>。</a:t>
                      </a:r>
                      <a:endParaRPr kumimoji="1" lang="ja-JP" altLang="en-US" sz="1400" dirty="0">
                        <a:solidFill>
                          <a:schemeClr val="tx1"/>
                        </a:solidFill>
                        <a:latin typeface="Meiryo UI" panose="020B0604030504040204" pitchFamily="50" charset="-128"/>
                        <a:ea typeface="Meiryo UI" panose="020B0604030504040204" pitchFamily="50" charset="-128"/>
                      </a:endParaRPr>
                    </a:p>
                  </a:txBody>
                  <a:tcPr/>
                </a:tc>
                <a:extLst>
                  <a:ext uri="{0D108BD9-81ED-4DB2-BD59-A6C34878D82A}">
                    <a16:rowId xmlns:a16="http://schemas.microsoft.com/office/drawing/2014/main" val="183885262"/>
                  </a:ext>
                </a:extLst>
              </a:tr>
              <a:tr h="648072">
                <a:tc>
                  <a:txBody>
                    <a:bodyPr/>
                    <a:lstStyle/>
                    <a:p>
                      <a:r>
                        <a:rPr kumimoji="1" lang="ja-JP" altLang="en-US" sz="1600" b="1" u="sng" dirty="0">
                          <a:solidFill>
                            <a:schemeClr val="tx1"/>
                          </a:solidFill>
                          <a:latin typeface="Meiryo UI" panose="020B0604030504040204" pitchFamily="50" charset="-128"/>
                          <a:ea typeface="Meiryo UI" panose="020B0604030504040204" pitchFamily="50" charset="-128"/>
                        </a:rPr>
                        <a:t>④⑤自動車が使用する燃料使用量（基準年度）</a:t>
                      </a:r>
                      <a:endParaRPr kumimoji="1" lang="en-US" altLang="ja-JP" sz="1600" b="1" u="sng" dirty="0">
                        <a:solidFill>
                          <a:schemeClr val="tx1"/>
                        </a:solidFill>
                        <a:latin typeface="Meiryo UI" panose="020B0604030504040204" pitchFamily="50" charset="-128"/>
                        <a:ea typeface="Meiryo UI" panose="020B0604030504040204" pitchFamily="50" charset="-128"/>
                      </a:endParaRPr>
                    </a:p>
                    <a:p>
                      <a:r>
                        <a:rPr kumimoji="1" lang="ja-JP" altLang="en-US" sz="1600" dirty="0">
                          <a:solidFill>
                            <a:schemeClr val="tx1"/>
                          </a:solidFill>
                          <a:latin typeface="Meiryo UI" panose="020B0604030504040204" pitchFamily="50" charset="-128"/>
                          <a:ea typeface="Meiryo UI" panose="020B0604030504040204" pitchFamily="50" charset="-128"/>
                        </a:rPr>
                        <a:t>・ガソリンスタンドでの給油記録等より、全事業所において自動車が使用した燃料の使用量を記入してください。</a:t>
                      </a:r>
                      <a:r>
                        <a:rPr kumimoji="1" lang="en-US" altLang="ja-JP" sz="1400" dirty="0">
                          <a:solidFill>
                            <a:schemeClr val="tx1"/>
                          </a:solidFill>
                          <a:latin typeface="Meiryo UI" panose="020B0604030504040204" pitchFamily="50" charset="-128"/>
                          <a:ea typeface="Meiryo UI" panose="020B0604030504040204" pitchFamily="50" charset="-128"/>
                        </a:rPr>
                        <a:t>※</a:t>
                      </a:r>
                      <a:r>
                        <a:rPr kumimoji="1" lang="ja-JP" altLang="en-US" sz="1400" dirty="0">
                          <a:solidFill>
                            <a:schemeClr val="tx1"/>
                          </a:solidFill>
                          <a:latin typeface="Meiryo UI" panose="020B0604030504040204" pitchFamily="50" charset="-128"/>
                          <a:ea typeface="Meiryo UI" panose="020B0604030504040204" pitchFamily="50" charset="-128"/>
                        </a:rPr>
                        <a:t>レンタカー等、届出者が給油量を把握できない車両については、「燃費法（年間走行量</a:t>
                      </a:r>
                      <a:r>
                        <a:rPr kumimoji="1" lang="en-US" altLang="ja-JP" sz="1400" dirty="0">
                          <a:solidFill>
                            <a:schemeClr val="tx1"/>
                          </a:solidFill>
                          <a:latin typeface="Meiryo UI" panose="020B0604030504040204" pitchFamily="50" charset="-128"/>
                          <a:ea typeface="Meiryo UI" panose="020B0604030504040204" pitchFamily="50" charset="-128"/>
                        </a:rPr>
                        <a:t>[km]÷</a:t>
                      </a:r>
                      <a:r>
                        <a:rPr kumimoji="1" lang="ja-JP" altLang="en-US" sz="1400" dirty="0">
                          <a:solidFill>
                            <a:schemeClr val="tx1"/>
                          </a:solidFill>
                          <a:latin typeface="Meiryo UI" panose="020B0604030504040204" pitchFamily="50" charset="-128"/>
                          <a:ea typeface="Meiryo UI" panose="020B0604030504040204" pitchFamily="50" charset="-128"/>
                        </a:rPr>
                        <a:t>燃費</a:t>
                      </a:r>
                      <a:r>
                        <a:rPr kumimoji="1" lang="en-US" altLang="ja-JP" sz="1400" dirty="0">
                          <a:solidFill>
                            <a:schemeClr val="tx1"/>
                          </a:solidFill>
                          <a:latin typeface="Meiryo UI" panose="020B0604030504040204" pitchFamily="50" charset="-128"/>
                          <a:ea typeface="Meiryo UI" panose="020B0604030504040204" pitchFamily="50" charset="-128"/>
                        </a:rPr>
                        <a:t>[km/L]</a:t>
                      </a:r>
                      <a:r>
                        <a:rPr kumimoji="1" lang="ja-JP" altLang="en-US" sz="1400" dirty="0">
                          <a:solidFill>
                            <a:schemeClr val="tx1"/>
                          </a:solidFill>
                          <a:latin typeface="Meiryo UI" panose="020B0604030504040204" pitchFamily="50" charset="-128"/>
                          <a:ea typeface="Meiryo UI" panose="020B0604030504040204" pitchFamily="50" charset="-128"/>
                        </a:rPr>
                        <a:t>）等の方法</a:t>
                      </a:r>
                      <a:br>
                        <a:rPr kumimoji="1" lang="en-US" altLang="ja-JP" sz="1400" dirty="0">
                          <a:solidFill>
                            <a:schemeClr val="tx1"/>
                          </a:solidFill>
                          <a:latin typeface="Meiryo UI" panose="020B0604030504040204" pitchFamily="50" charset="-128"/>
                          <a:ea typeface="Meiryo UI" panose="020B0604030504040204" pitchFamily="50" charset="-128"/>
                        </a:rPr>
                      </a:br>
                      <a:r>
                        <a:rPr kumimoji="1" lang="ja-JP" altLang="en-US" sz="1400" dirty="0">
                          <a:solidFill>
                            <a:schemeClr val="tx1"/>
                          </a:solidFill>
                          <a:latin typeface="Meiryo UI" panose="020B0604030504040204" pitchFamily="50" charset="-128"/>
                          <a:ea typeface="Meiryo UI" panose="020B0604030504040204" pitchFamily="50" charset="-128"/>
                        </a:rPr>
                        <a:t>　</a:t>
                      </a:r>
                      <a:r>
                        <a:rPr kumimoji="1" lang="ja-JP" altLang="en-US" sz="1400" baseline="0" dirty="0">
                          <a:solidFill>
                            <a:schemeClr val="tx1"/>
                          </a:solidFill>
                          <a:latin typeface="Meiryo UI" panose="020B0604030504040204" pitchFamily="50" charset="-128"/>
                          <a:ea typeface="Meiryo UI" panose="020B0604030504040204" pitchFamily="50" charset="-128"/>
                        </a:rPr>
                        <a:t> </a:t>
                      </a:r>
                      <a:r>
                        <a:rPr kumimoji="1" lang="ja-JP" altLang="en-US" sz="1400" dirty="0">
                          <a:solidFill>
                            <a:schemeClr val="tx1"/>
                          </a:solidFill>
                          <a:latin typeface="Meiryo UI" panose="020B0604030504040204" pitchFamily="50" charset="-128"/>
                          <a:ea typeface="Meiryo UI" panose="020B0604030504040204" pitchFamily="50" charset="-128"/>
                        </a:rPr>
                        <a:t>で算出しても差し支えありません。その場合、必要に応じて算出の根拠資料の提出を求める場合があります。</a:t>
                      </a:r>
                      <a:endParaRPr kumimoji="1" lang="en-US" altLang="ja-JP" sz="1400" dirty="0">
                        <a:solidFill>
                          <a:schemeClr val="tx1"/>
                        </a:solidFill>
                        <a:latin typeface="Meiryo UI" panose="020B0604030504040204" pitchFamily="50" charset="-128"/>
                        <a:ea typeface="Meiryo UI" panose="020B0604030504040204" pitchFamily="50" charset="-128"/>
                      </a:endParaRPr>
                    </a:p>
                    <a:p>
                      <a:r>
                        <a:rPr kumimoji="1" lang="ja-JP" altLang="en-US" sz="1600" dirty="0">
                          <a:solidFill>
                            <a:schemeClr val="tx1"/>
                          </a:solidFill>
                          <a:latin typeface="Meiryo UI" panose="020B0604030504040204" pitchFamily="50" charset="-128"/>
                          <a:ea typeface="Meiryo UI" panose="020B0604030504040204" pitchFamily="50" charset="-128"/>
                        </a:rPr>
                        <a:t>・ガソリン、軽油、</a:t>
                      </a:r>
                      <a:r>
                        <a:rPr kumimoji="1" lang="en-US" altLang="ja-JP" sz="1600" dirty="0">
                          <a:solidFill>
                            <a:schemeClr val="tx1"/>
                          </a:solidFill>
                          <a:latin typeface="Meiryo UI" panose="020B0604030504040204" pitchFamily="50" charset="-128"/>
                          <a:ea typeface="Meiryo UI" panose="020B0604030504040204" pitchFamily="50" charset="-128"/>
                        </a:rPr>
                        <a:t>LPG</a:t>
                      </a:r>
                      <a:r>
                        <a:rPr kumimoji="1" lang="ja-JP" altLang="en-US" sz="1600" dirty="0">
                          <a:solidFill>
                            <a:schemeClr val="tx1"/>
                          </a:solidFill>
                          <a:latin typeface="Meiryo UI" panose="020B0604030504040204" pitchFamily="50" charset="-128"/>
                          <a:ea typeface="Meiryo UI" panose="020B0604030504040204" pitchFamily="50" charset="-128"/>
                        </a:rPr>
                        <a:t>以外の燃料を使用している場合は、エネルギーの種類、単位、使用量等を記入してく</a:t>
                      </a:r>
                      <a:r>
                        <a:rPr kumimoji="1" lang="ja-JP" altLang="en-US" sz="1600" dirty="0" err="1">
                          <a:solidFill>
                            <a:schemeClr val="tx1"/>
                          </a:solidFill>
                          <a:latin typeface="Meiryo UI" panose="020B0604030504040204" pitchFamily="50" charset="-128"/>
                          <a:ea typeface="Meiryo UI" panose="020B0604030504040204" pitchFamily="50" charset="-128"/>
                        </a:rPr>
                        <a:t>だ</a:t>
                      </a:r>
                      <a:br>
                        <a:rPr kumimoji="1" lang="en-US" altLang="ja-JP" sz="1600" dirty="0">
                          <a:solidFill>
                            <a:schemeClr val="tx1"/>
                          </a:solidFill>
                          <a:latin typeface="Meiryo UI" panose="020B0604030504040204" pitchFamily="50" charset="-128"/>
                          <a:ea typeface="Meiryo UI" panose="020B0604030504040204" pitchFamily="50" charset="-128"/>
                        </a:rPr>
                      </a:br>
                      <a:r>
                        <a:rPr kumimoji="1" lang="ja-JP" altLang="en-US" sz="1600" dirty="0">
                          <a:solidFill>
                            <a:schemeClr val="tx1"/>
                          </a:solidFill>
                          <a:latin typeface="Meiryo UI" panose="020B0604030504040204" pitchFamily="50" charset="-128"/>
                          <a:ea typeface="Meiryo UI" panose="020B0604030504040204" pitchFamily="50" charset="-128"/>
                        </a:rPr>
                        <a:t>　さい。</a:t>
                      </a:r>
                      <a:endParaRPr kumimoji="1" lang="en-US" altLang="ja-JP" sz="1600" dirty="0">
                        <a:solidFill>
                          <a:schemeClr val="tx1"/>
                        </a:solidFill>
                        <a:latin typeface="Meiryo UI" panose="020B0604030504040204" pitchFamily="50" charset="-128"/>
                        <a:ea typeface="Meiryo UI" panose="020B0604030504040204" pitchFamily="50" charset="-128"/>
                      </a:endParaRPr>
                    </a:p>
                    <a:p>
                      <a:r>
                        <a:rPr kumimoji="1" lang="en-US" altLang="ja-JP" sz="1400" dirty="0">
                          <a:solidFill>
                            <a:schemeClr val="tx1"/>
                          </a:solidFill>
                          <a:latin typeface="Meiryo UI" panose="020B0604030504040204" pitchFamily="50" charset="-128"/>
                          <a:ea typeface="Meiryo UI" panose="020B0604030504040204" pitchFamily="50" charset="-128"/>
                        </a:rPr>
                        <a:t>※LPG</a:t>
                      </a:r>
                      <a:r>
                        <a:rPr kumimoji="1" lang="ja-JP" altLang="en-US" sz="1400" dirty="0">
                          <a:solidFill>
                            <a:schemeClr val="tx1"/>
                          </a:solidFill>
                          <a:latin typeface="Meiryo UI" panose="020B0604030504040204" pitchFamily="50" charset="-128"/>
                          <a:ea typeface="Meiryo UI" panose="020B0604030504040204" pitchFamily="50" charset="-128"/>
                        </a:rPr>
                        <a:t>の使用量を「</a:t>
                      </a:r>
                      <a:r>
                        <a:rPr kumimoji="1" lang="en-US" altLang="ja-JP" sz="1400" dirty="0" err="1">
                          <a:solidFill>
                            <a:schemeClr val="tx1"/>
                          </a:solidFill>
                          <a:latin typeface="Meiryo UI" panose="020B0604030504040204" pitchFamily="50" charset="-128"/>
                          <a:ea typeface="Meiryo UI" panose="020B0604030504040204" pitchFamily="50" charset="-128"/>
                        </a:rPr>
                        <a:t>kL</a:t>
                      </a:r>
                      <a:r>
                        <a:rPr kumimoji="1" lang="ja-JP" altLang="en-US" sz="1400" dirty="0">
                          <a:solidFill>
                            <a:schemeClr val="tx1"/>
                          </a:solidFill>
                          <a:latin typeface="Meiryo UI" panose="020B0604030504040204" pitchFamily="50" charset="-128"/>
                          <a:ea typeface="Meiryo UI" panose="020B0604030504040204" pitchFamily="50" charset="-128"/>
                        </a:rPr>
                        <a:t>」で把握されている場合は、「</a:t>
                      </a:r>
                      <a:r>
                        <a:rPr kumimoji="1" lang="en-US" altLang="ja-JP" sz="1400" dirty="0">
                          <a:solidFill>
                            <a:schemeClr val="tx1"/>
                          </a:solidFill>
                          <a:latin typeface="Meiryo UI" panose="020B0604030504040204" pitchFamily="50" charset="-128"/>
                          <a:ea typeface="Meiryo UI" panose="020B0604030504040204" pitchFamily="50" charset="-128"/>
                        </a:rPr>
                        <a:t>t</a:t>
                      </a:r>
                      <a:r>
                        <a:rPr kumimoji="1" lang="ja-JP" altLang="en-US" sz="1400" dirty="0">
                          <a:solidFill>
                            <a:schemeClr val="tx1"/>
                          </a:solidFill>
                          <a:latin typeface="Meiryo UI" panose="020B0604030504040204" pitchFamily="50" charset="-128"/>
                          <a:ea typeface="Meiryo UI" panose="020B0604030504040204" pitchFamily="50" charset="-128"/>
                        </a:rPr>
                        <a:t>」に換算してください。</a:t>
                      </a:r>
                      <a:br>
                        <a:rPr kumimoji="1" lang="en-US" altLang="ja-JP" sz="1400" dirty="0">
                          <a:solidFill>
                            <a:schemeClr val="tx1"/>
                          </a:solidFill>
                          <a:latin typeface="Meiryo UI" panose="020B0604030504040204" pitchFamily="50" charset="-128"/>
                          <a:ea typeface="Meiryo UI" panose="020B0604030504040204" pitchFamily="50" charset="-128"/>
                        </a:rPr>
                      </a:br>
                      <a:r>
                        <a:rPr kumimoji="1" lang="ja-JP" altLang="en-US" sz="1400" dirty="0">
                          <a:solidFill>
                            <a:schemeClr val="tx1"/>
                          </a:solidFill>
                          <a:latin typeface="Meiryo UI" panose="020B0604030504040204" pitchFamily="50" charset="-128"/>
                          <a:ea typeface="Meiryo UI" panose="020B0604030504040204" pitchFamily="50" charset="-128"/>
                        </a:rPr>
                        <a:t>　　プロパン</a:t>
                      </a:r>
                      <a:r>
                        <a:rPr kumimoji="1" lang="en-US" altLang="ja-JP" sz="1400" dirty="0">
                          <a:solidFill>
                            <a:schemeClr val="tx1"/>
                          </a:solidFill>
                          <a:latin typeface="Meiryo UI" panose="020B0604030504040204" pitchFamily="50" charset="-128"/>
                          <a:ea typeface="Meiryo UI" panose="020B0604030504040204" pitchFamily="50" charset="-128"/>
                        </a:rPr>
                        <a:t>…0.508(t/</a:t>
                      </a:r>
                      <a:r>
                        <a:rPr kumimoji="1" lang="en-US" altLang="ja-JP" sz="1400" dirty="0" err="1">
                          <a:solidFill>
                            <a:schemeClr val="tx1"/>
                          </a:solidFill>
                          <a:latin typeface="Meiryo UI" panose="020B0604030504040204" pitchFamily="50" charset="-128"/>
                          <a:ea typeface="Meiryo UI" panose="020B0604030504040204" pitchFamily="50" charset="-128"/>
                        </a:rPr>
                        <a:t>kL</a:t>
                      </a:r>
                      <a:r>
                        <a:rPr kumimoji="1" lang="en-US" altLang="ja-JP" sz="1400" dirty="0">
                          <a:solidFill>
                            <a:schemeClr val="tx1"/>
                          </a:solidFill>
                          <a:latin typeface="Meiryo UI" panose="020B0604030504040204" pitchFamily="50" charset="-128"/>
                          <a:ea typeface="Meiryo UI" panose="020B0604030504040204" pitchFamily="50" charset="-128"/>
                        </a:rPr>
                        <a:t>)</a:t>
                      </a:r>
                      <a:r>
                        <a:rPr kumimoji="1" lang="ja-JP" altLang="en-US" sz="1400" dirty="0" err="1">
                          <a:solidFill>
                            <a:schemeClr val="tx1"/>
                          </a:solidFill>
                          <a:latin typeface="Meiryo UI" panose="020B0604030504040204" pitchFamily="50" charset="-128"/>
                          <a:ea typeface="Meiryo UI" panose="020B0604030504040204" pitchFamily="50" charset="-128"/>
                        </a:rPr>
                        <a:t>、</a:t>
                      </a:r>
                      <a:r>
                        <a:rPr kumimoji="1" lang="ja-JP" altLang="en-US" sz="1400" dirty="0">
                          <a:solidFill>
                            <a:schemeClr val="tx1"/>
                          </a:solidFill>
                          <a:latin typeface="Meiryo UI" panose="020B0604030504040204" pitchFamily="50" charset="-128"/>
                          <a:ea typeface="Meiryo UI" panose="020B0604030504040204" pitchFamily="50" charset="-128"/>
                        </a:rPr>
                        <a:t>ブタン</a:t>
                      </a:r>
                      <a:r>
                        <a:rPr kumimoji="1" lang="en-US" altLang="ja-JP" sz="1400" dirty="0">
                          <a:solidFill>
                            <a:schemeClr val="tx1"/>
                          </a:solidFill>
                          <a:latin typeface="Meiryo UI" panose="020B0604030504040204" pitchFamily="50" charset="-128"/>
                          <a:ea typeface="Meiryo UI" panose="020B0604030504040204" pitchFamily="50" charset="-128"/>
                        </a:rPr>
                        <a:t>…0.585(t/</a:t>
                      </a:r>
                      <a:r>
                        <a:rPr kumimoji="1" lang="en-US" altLang="ja-JP" sz="1400" dirty="0" err="1">
                          <a:solidFill>
                            <a:schemeClr val="tx1"/>
                          </a:solidFill>
                          <a:latin typeface="Meiryo UI" panose="020B0604030504040204" pitchFamily="50" charset="-128"/>
                          <a:ea typeface="Meiryo UI" panose="020B0604030504040204" pitchFamily="50" charset="-128"/>
                        </a:rPr>
                        <a:t>kL</a:t>
                      </a:r>
                      <a:r>
                        <a:rPr kumimoji="1" lang="en-US" altLang="ja-JP" sz="1400" dirty="0">
                          <a:solidFill>
                            <a:schemeClr val="tx1"/>
                          </a:solidFill>
                          <a:latin typeface="Meiryo UI" panose="020B0604030504040204" pitchFamily="50" charset="-128"/>
                          <a:ea typeface="Meiryo UI" panose="020B0604030504040204" pitchFamily="50" charset="-128"/>
                        </a:rPr>
                        <a:t>)</a:t>
                      </a:r>
                      <a:r>
                        <a:rPr kumimoji="1" lang="ja-JP" altLang="en-US" sz="1400" dirty="0" err="1">
                          <a:solidFill>
                            <a:schemeClr val="tx1"/>
                          </a:solidFill>
                          <a:latin typeface="Meiryo UI" panose="020B0604030504040204" pitchFamily="50" charset="-128"/>
                          <a:ea typeface="Meiryo UI" panose="020B0604030504040204" pitchFamily="50" charset="-128"/>
                        </a:rPr>
                        <a:t>、</a:t>
                      </a:r>
                      <a:r>
                        <a:rPr kumimoji="1" lang="en-US" altLang="ja-JP" sz="1400" dirty="0">
                          <a:solidFill>
                            <a:schemeClr val="tx1"/>
                          </a:solidFill>
                          <a:latin typeface="Meiryo UI" panose="020B0604030504040204" pitchFamily="50" charset="-128"/>
                          <a:ea typeface="Meiryo UI" panose="020B0604030504040204" pitchFamily="50" charset="-128"/>
                        </a:rPr>
                        <a:t>LP</a:t>
                      </a:r>
                      <a:r>
                        <a:rPr kumimoji="1" lang="ja-JP" altLang="en-US" sz="1400" dirty="0">
                          <a:solidFill>
                            <a:schemeClr val="tx1"/>
                          </a:solidFill>
                          <a:latin typeface="Meiryo UI" panose="020B0604030504040204" pitchFamily="50" charset="-128"/>
                          <a:ea typeface="Meiryo UI" panose="020B0604030504040204" pitchFamily="50" charset="-128"/>
                        </a:rPr>
                        <a:t>ガス</a:t>
                      </a:r>
                      <a:r>
                        <a:rPr kumimoji="1" lang="en-US" altLang="ja-JP" sz="1400" dirty="0">
                          <a:solidFill>
                            <a:schemeClr val="tx1"/>
                          </a:solidFill>
                          <a:latin typeface="Meiryo UI" panose="020B0604030504040204" pitchFamily="50" charset="-128"/>
                          <a:ea typeface="Meiryo UI" panose="020B0604030504040204" pitchFamily="50" charset="-128"/>
                        </a:rPr>
                        <a:t>…0.531(t/</a:t>
                      </a:r>
                      <a:r>
                        <a:rPr kumimoji="1" lang="en-US" altLang="ja-JP" sz="1400" dirty="0" err="1">
                          <a:solidFill>
                            <a:schemeClr val="tx1"/>
                          </a:solidFill>
                          <a:latin typeface="Meiryo UI" panose="020B0604030504040204" pitchFamily="50" charset="-128"/>
                          <a:ea typeface="Meiryo UI" panose="020B0604030504040204" pitchFamily="50" charset="-128"/>
                        </a:rPr>
                        <a:t>kL</a:t>
                      </a:r>
                      <a:r>
                        <a:rPr kumimoji="1" lang="en-US" altLang="ja-JP" sz="1400" dirty="0">
                          <a:solidFill>
                            <a:schemeClr val="tx1"/>
                          </a:solidFill>
                          <a:latin typeface="Meiryo UI" panose="020B0604030504040204" pitchFamily="50" charset="-128"/>
                          <a:ea typeface="Meiryo UI" panose="020B0604030504040204" pitchFamily="50" charset="-128"/>
                        </a:rPr>
                        <a:t>)</a:t>
                      </a:r>
                    </a:p>
                  </a:txBody>
                  <a:tcPr/>
                </a:tc>
                <a:extLst>
                  <a:ext uri="{0D108BD9-81ED-4DB2-BD59-A6C34878D82A}">
                    <a16:rowId xmlns:a16="http://schemas.microsoft.com/office/drawing/2014/main" val="2042919226"/>
                  </a:ext>
                </a:extLst>
              </a:tr>
            </a:tbl>
          </a:graphicData>
        </a:graphic>
      </p:graphicFrame>
      <p:sp>
        <p:nvSpPr>
          <p:cNvPr id="15" name="円形吹き出し 14"/>
          <p:cNvSpPr/>
          <p:nvPr/>
        </p:nvSpPr>
        <p:spPr>
          <a:xfrm>
            <a:off x="7899741" y="556749"/>
            <a:ext cx="991850" cy="640105"/>
          </a:xfrm>
          <a:prstGeom prst="wedgeEllipseCallout">
            <a:avLst>
              <a:gd name="adj1" fmla="val -48324"/>
              <a:gd name="adj2" fmla="val 53566"/>
            </a:avLst>
          </a:prstGeom>
        </p:spPr>
        <p:style>
          <a:lnRef idx="2">
            <a:schemeClr val="accent6"/>
          </a:lnRef>
          <a:fillRef idx="1">
            <a:schemeClr val="lt1"/>
          </a:fillRef>
          <a:effectRef idx="0">
            <a:schemeClr val="accent6"/>
          </a:effectRef>
          <a:fontRef idx="minor">
            <a:schemeClr val="dk1"/>
          </a:fontRef>
        </p:style>
        <p:txBody>
          <a:bodyPr lIns="0" tIns="0" rIns="0" bIns="0" rtlCol="0" anchor="ctr"/>
          <a:lstStyle/>
          <a:p>
            <a:pPr algn="ctr"/>
            <a:r>
              <a:rPr lang="ja-JP" altLang="en-US" sz="1100" dirty="0">
                <a:latin typeface="Meiryo UI" panose="020B0604030504040204" pitchFamily="50" charset="-128"/>
                <a:ea typeface="Meiryo UI" panose="020B0604030504040204" pitchFamily="50" charset="-128"/>
              </a:rPr>
              <a:t>排出量や</a:t>
            </a:r>
            <a:br>
              <a:rPr lang="en-US" altLang="ja-JP" sz="1100" dirty="0">
                <a:latin typeface="Meiryo UI" panose="020B0604030504040204" pitchFamily="50" charset="-128"/>
                <a:ea typeface="Meiryo UI" panose="020B0604030504040204" pitchFamily="50" charset="-128"/>
              </a:rPr>
            </a:br>
            <a:r>
              <a:rPr lang="ja-JP" altLang="en-US" sz="1100" dirty="0">
                <a:latin typeface="Meiryo UI" panose="020B0604030504040204" pitchFamily="50" charset="-128"/>
                <a:ea typeface="Meiryo UI" panose="020B0604030504040204" pitchFamily="50" charset="-128"/>
              </a:rPr>
              <a:t>合計は</a:t>
            </a:r>
            <a:br>
              <a:rPr lang="en-US" altLang="ja-JP" sz="1100" dirty="0">
                <a:latin typeface="Meiryo UI" panose="020B0604030504040204" pitchFamily="50" charset="-128"/>
                <a:ea typeface="Meiryo UI" panose="020B0604030504040204" pitchFamily="50" charset="-128"/>
              </a:rPr>
            </a:br>
            <a:r>
              <a:rPr lang="ja-JP" altLang="en-US" sz="1100" dirty="0">
                <a:latin typeface="Meiryo UI" panose="020B0604030504040204" pitchFamily="50" charset="-128"/>
                <a:ea typeface="Meiryo UI" panose="020B0604030504040204" pitchFamily="50" charset="-128"/>
              </a:rPr>
              <a:t>自動計算</a:t>
            </a:r>
            <a:endParaRPr lang="en-US" altLang="ja-JP" sz="900" u="sng" dirty="0">
              <a:solidFill>
                <a:schemeClr val="accent6">
                  <a:lumMod val="50000"/>
                </a:schemeClr>
              </a:solidFill>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1699338323"/>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p:cNvPicPr>
            <a:picLocks noChangeAspect="1"/>
          </p:cNvPicPr>
          <p:nvPr/>
        </p:nvPicPr>
        <p:blipFill rotWithShape="1">
          <a:blip r:embed="rId3"/>
          <a:srcRect l="3135" t="16719" r="7879" b="30934"/>
          <a:stretch/>
        </p:blipFill>
        <p:spPr>
          <a:xfrm>
            <a:off x="992881" y="818094"/>
            <a:ext cx="6632131" cy="4267090"/>
          </a:xfrm>
          <a:prstGeom prst="rect">
            <a:avLst/>
          </a:prstGeom>
        </p:spPr>
      </p:pic>
      <p:sp>
        <p:nvSpPr>
          <p:cNvPr id="6" name="スライド番号プレースホルダー 5"/>
          <p:cNvSpPr>
            <a:spLocks noGrp="1"/>
          </p:cNvSpPr>
          <p:nvPr>
            <p:ph type="sldNum" sz="quarter" idx="12"/>
          </p:nvPr>
        </p:nvSpPr>
        <p:spPr/>
        <p:txBody>
          <a:bodyPr/>
          <a:lstStyle/>
          <a:p>
            <a:fld id="{55A7BED7-9510-4C4B-91BA-7696EE92F05C}" type="slidenum">
              <a:rPr kumimoji="1" lang="ja-JP" altLang="en-US" smtClean="0"/>
              <a:t>53</a:t>
            </a:fld>
            <a:endParaRPr kumimoji="1" lang="ja-JP" altLang="en-US" dirty="0"/>
          </a:p>
        </p:txBody>
      </p:sp>
      <p:sp>
        <p:nvSpPr>
          <p:cNvPr id="8" name="テキスト ボックス 7">
            <a:extLst>
              <a:ext uri="{FF2B5EF4-FFF2-40B4-BE49-F238E27FC236}">
                <a16:creationId xmlns:a16="http://schemas.microsoft.com/office/drawing/2014/main" id="{575F40C1-5A85-EECC-6477-57B188ABEBEE}"/>
              </a:ext>
            </a:extLst>
          </p:cNvPr>
          <p:cNvSpPr txBox="1"/>
          <p:nvPr/>
        </p:nvSpPr>
        <p:spPr>
          <a:xfrm>
            <a:off x="0" y="0"/>
            <a:ext cx="8604448" cy="344128"/>
          </a:xfrm>
          <a:prstGeom prst="rect">
            <a:avLst/>
          </a:prstGeom>
          <a:noFill/>
        </p:spPr>
        <p:txBody>
          <a:bodyPr wrap="square" tIns="36000" bIns="0" rtlCol="0">
            <a:spAutoFit/>
          </a:bodyPr>
          <a:lstStyle/>
          <a:p>
            <a:pPr>
              <a:lnSpc>
                <a:spcPts val="2400"/>
              </a:lnSpc>
            </a:pPr>
            <a:r>
              <a:rPr lang="ja-JP" altLang="en-US" sz="20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５　対策計画書の作成要領</a:t>
            </a:r>
          </a:p>
        </p:txBody>
      </p:sp>
      <p:sp>
        <p:nvSpPr>
          <p:cNvPr id="10" name="Rectangle 2"/>
          <p:cNvSpPr>
            <a:spLocks noChangeArrowheads="1"/>
          </p:cNvSpPr>
          <p:nvPr/>
        </p:nvSpPr>
        <p:spPr bwMode="auto">
          <a:xfrm>
            <a:off x="-12940" y="404664"/>
            <a:ext cx="9051756"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spAutoFit/>
          </a:bodyPr>
          <a:lstStyle>
            <a:lvl1pPr indent="127000"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ts val="600"/>
              </a:spcAft>
              <a:buClrTx/>
              <a:buSzTx/>
              <a:buFontTx/>
              <a:buNone/>
              <a:tabLst/>
            </a:pPr>
            <a:r>
              <a:rPr kumimoji="0" lang="ja-JP" altLang="ja-JP" sz="2000" b="1" i="0" u="none" strike="noStrike" cap="none" normalizeH="0" baseline="0" dirty="0">
                <a:ln>
                  <a:noFill/>
                </a:ln>
                <a:effectLst/>
                <a:latin typeface="Meiryo UI" panose="020B0604030504040204" pitchFamily="50" charset="-128"/>
                <a:ea typeface="Meiryo UI" panose="020B0604030504040204" pitchFamily="50" charset="-128"/>
                <a:cs typeface="Times New Roman" panose="02020603050405020304" pitchFamily="18" charset="0"/>
              </a:rPr>
              <a:t> </a:t>
            </a:r>
            <a:r>
              <a:rPr kumimoji="0" lang="en-US" altLang="ja-JP" sz="2000" b="1" i="0" u="none" strike="noStrike" cap="none" normalizeH="0" baseline="0" dirty="0">
                <a:ln>
                  <a:noFill/>
                </a:ln>
                <a:effectLst/>
                <a:latin typeface="Meiryo UI" panose="020B0604030504040204" pitchFamily="50" charset="-128"/>
                <a:ea typeface="Meiryo UI" panose="020B0604030504040204" pitchFamily="50" charset="-128"/>
                <a:cs typeface="Times New Roman" panose="02020603050405020304" pitchFamily="18" charset="0"/>
              </a:rPr>
              <a:t>(</a:t>
            </a:r>
            <a:r>
              <a:rPr kumimoji="0" lang="en-US" altLang="ja-JP" sz="2000" b="1" dirty="0">
                <a:latin typeface="Meiryo UI" panose="020B0604030504040204" pitchFamily="50" charset="-128"/>
                <a:ea typeface="Meiryo UI" panose="020B0604030504040204" pitchFamily="50" charset="-128"/>
                <a:cs typeface="Times New Roman" panose="02020603050405020304" pitchFamily="18" charset="0"/>
              </a:rPr>
              <a:t>9</a:t>
            </a:r>
            <a:r>
              <a:rPr kumimoji="0" lang="en-US" altLang="ja-JP" sz="2000" b="1" i="0" u="none" strike="noStrike" cap="none" normalizeH="0" baseline="0" dirty="0">
                <a:ln>
                  <a:noFill/>
                </a:ln>
                <a:effectLst/>
                <a:latin typeface="Meiryo UI" panose="020B0604030504040204" pitchFamily="50" charset="-128"/>
                <a:ea typeface="Meiryo UI" panose="020B0604030504040204" pitchFamily="50" charset="-128"/>
                <a:cs typeface="Times New Roman" panose="02020603050405020304" pitchFamily="18" charset="0"/>
              </a:rPr>
              <a:t>)</a:t>
            </a:r>
            <a:r>
              <a:rPr kumimoji="0" lang="ja-JP" altLang="en-US" sz="2000" b="1" i="0" u="none" strike="noStrike" cap="none" normalizeH="0" baseline="0" dirty="0">
                <a:ln>
                  <a:noFill/>
                </a:ln>
                <a:effectLst/>
                <a:latin typeface="Meiryo UI" panose="020B0604030504040204" pitchFamily="50" charset="-128"/>
                <a:ea typeface="Meiryo UI" panose="020B0604030504040204" pitchFamily="50" charset="-128"/>
                <a:cs typeface="Times New Roman" panose="02020603050405020304" pitchFamily="18" charset="0"/>
              </a:rPr>
              <a:t>対策</a:t>
            </a:r>
            <a:r>
              <a:rPr kumimoji="0" lang="ja-JP" altLang="en-US" sz="2000" b="1" dirty="0">
                <a:latin typeface="Meiryo UI" panose="020B0604030504040204" pitchFamily="50" charset="-128"/>
                <a:ea typeface="Meiryo UI" panose="020B0604030504040204" pitchFamily="50" charset="-128"/>
                <a:cs typeface="Times New Roman" panose="02020603050405020304" pitchFamily="18" charset="0"/>
              </a:rPr>
              <a:t>計画書シート８「自動車エネ量」</a:t>
            </a:r>
            <a:r>
              <a:rPr kumimoji="0" lang="en-US" altLang="ja-JP" sz="2000" b="1" dirty="0">
                <a:latin typeface="Meiryo UI" panose="020B0604030504040204" pitchFamily="50" charset="-128"/>
                <a:ea typeface="Meiryo UI" panose="020B0604030504040204" pitchFamily="50" charset="-128"/>
                <a:cs typeface="Times New Roman" panose="02020603050405020304" pitchFamily="18" charset="0"/>
              </a:rPr>
              <a:t>No.4</a:t>
            </a:r>
            <a:endParaRPr lang="en-US" altLang="ja-JP" sz="1600" dirty="0">
              <a:latin typeface="Meiryo UI" panose="020B0604030504040204" pitchFamily="50" charset="-128"/>
              <a:ea typeface="Meiryo UI" panose="020B0604030504040204" pitchFamily="50" charset="-128"/>
            </a:endParaRPr>
          </a:p>
        </p:txBody>
      </p:sp>
      <p:graphicFrame>
        <p:nvGraphicFramePr>
          <p:cNvPr id="15" name="表 14"/>
          <p:cNvGraphicFramePr>
            <a:graphicFrameLocks noGrp="1"/>
          </p:cNvGraphicFramePr>
          <p:nvPr>
            <p:extLst>
              <p:ext uri="{D42A27DB-BD31-4B8C-83A1-F6EECF244321}">
                <p14:modId xmlns:p14="http://schemas.microsoft.com/office/powerpoint/2010/main" val="3151696225"/>
              </p:ext>
            </p:extLst>
          </p:nvPr>
        </p:nvGraphicFramePr>
        <p:xfrm>
          <a:off x="323528" y="5229200"/>
          <a:ext cx="8424936" cy="1066800"/>
        </p:xfrm>
        <a:graphic>
          <a:graphicData uri="http://schemas.openxmlformats.org/drawingml/2006/table">
            <a:tbl>
              <a:tblPr firstRow="1" bandRow="1">
                <a:tableStyleId>{5940675A-B579-460E-94D1-54222C63F5DA}</a:tableStyleId>
              </a:tblPr>
              <a:tblGrid>
                <a:gridCol w="8424936">
                  <a:extLst>
                    <a:ext uri="{9D8B030D-6E8A-4147-A177-3AD203B41FA5}">
                      <a16:colId xmlns:a16="http://schemas.microsoft.com/office/drawing/2014/main" val="1340005264"/>
                    </a:ext>
                  </a:extLst>
                </a:gridCol>
              </a:tblGrid>
              <a:tr h="0">
                <a:tc>
                  <a:txBody>
                    <a:bodyPr/>
                    <a:lstStyle/>
                    <a:p>
                      <a:r>
                        <a:rPr kumimoji="1" lang="ja-JP" altLang="en-US" sz="1600" b="1" u="sng" dirty="0">
                          <a:solidFill>
                            <a:schemeClr val="tx1"/>
                          </a:solidFill>
                          <a:latin typeface="Meiryo UI" panose="020B0604030504040204" pitchFamily="50" charset="-128"/>
                          <a:ea typeface="Meiryo UI" panose="020B0604030504040204" pitchFamily="50" charset="-128"/>
                        </a:rPr>
                        <a:t>⑥数値把握の方法（基準年度）</a:t>
                      </a:r>
                      <a:endParaRPr kumimoji="1" lang="en-US" altLang="ja-JP" sz="1600" b="1" u="sng" dirty="0">
                        <a:solidFill>
                          <a:schemeClr val="tx1"/>
                        </a:solidFill>
                        <a:latin typeface="Meiryo UI" panose="020B0604030504040204" pitchFamily="50" charset="-128"/>
                        <a:ea typeface="Meiryo UI" panose="020B0604030504040204" pitchFamily="50" charset="-128"/>
                      </a:endParaRPr>
                    </a:p>
                    <a:p>
                      <a:r>
                        <a:rPr kumimoji="1" lang="ja-JP" altLang="en-US" sz="1600" dirty="0">
                          <a:solidFill>
                            <a:schemeClr val="tx1"/>
                          </a:solidFill>
                          <a:latin typeface="Meiryo UI" panose="020B0604030504040204" pitchFamily="50" charset="-128"/>
                          <a:ea typeface="Meiryo UI" panose="020B0604030504040204" pitchFamily="50" charset="-128"/>
                        </a:rPr>
                        <a:t>・燃料データの把握方法について、ガソリン使用量等を用いた場合は「燃料法」、走行距離から逆算した</a:t>
                      </a:r>
                      <a:br>
                        <a:rPr kumimoji="1" lang="en-US" altLang="ja-JP" sz="1600" dirty="0">
                          <a:solidFill>
                            <a:schemeClr val="tx1"/>
                          </a:solidFill>
                          <a:latin typeface="Meiryo UI" panose="020B0604030504040204" pitchFamily="50" charset="-128"/>
                          <a:ea typeface="Meiryo UI" panose="020B0604030504040204" pitchFamily="50" charset="-128"/>
                        </a:rPr>
                      </a:br>
                      <a:r>
                        <a:rPr kumimoji="1" lang="ja-JP" altLang="en-US" sz="1600" dirty="0">
                          <a:solidFill>
                            <a:schemeClr val="tx1"/>
                          </a:solidFill>
                          <a:latin typeface="Meiryo UI" panose="020B0604030504040204" pitchFamily="50" charset="-128"/>
                          <a:ea typeface="Meiryo UI" panose="020B0604030504040204" pitchFamily="50" charset="-128"/>
                        </a:rPr>
                        <a:t>　場合は「燃費法」、それ以外の場合は「その他の方法」にチェックしてください。</a:t>
                      </a:r>
                      <a:endParaRPr kumimoji="1" lang="en-US" altLang="ja-JP" sz="1600" dirty="0">
                        <a:solidFill>
                          <a:schemeClr val="tx1"/>
                        </a:solidFill>
                        <a:latin typeface="Meiryo UI" panose="020B0604030504040204" pitchFamily="50" charset="-128"/>
                        <a:ea typeface="Meiryo UI" panose="020B0604030504040204" pitchFamily="50" charset="-128"/>
                      </a:endParaRPr>
                    </a:p>
                    <a:p>
                      <a:r>
                        <a:rPr kumimoji="1" lang="ja-JP" altLang="en-US" sz="1600" dirty="0">
                          <a:solidFill>
                            <a:schemeClr val="tx1"/>
                          </a:solidFill>
                          <a:latin typeface="Meiryo UI" panose="020B0604030504040204" pitchFamily="50" charset="-128"/>
                          <a:ea typeface="Meiryo UI" panose="020B0604030504040204" pitchFamily="50" charset="-128"/>
                        </a:rPr>
                        <a:t>・「その他の方法」にチェックした場合は、その詳細を記入してください。</a:t>
                      </a:r>
                      <a:endParaRPr kumimoji="1" lang="en-US" altLang="ja-JP" sz="1600" dirty="0">
                        <a:solidFill>
                          <a:schemeClr val="tx1"/>
                        </a:solidFill>
                        <a:latin typeface="Meiryo UI" panose="020B0604030504040204" pitchFamily="50" charset="-128"/>
                        <a:ea typeface="Meiryo UI" panose="020B0604030504040204" pitchFamily="50" charset="-128"/>
                      </a:endParaRPr>
                    </a:p>
                  </a:txBody>
                  <a:tcPr/>
                </a:tc>
                <a:extLst>
                  <a:ext uri="{0D108BD9-81ED-4DB2-BD59-A6C34878D82A}">
                    <a16:rowId xmlns:a16="http://schemas.microsoft.com/office/drawing/2014/main" val="183885262"/>
                  </a:ext>
                </a:extLst>
              </a:tr>
            </a:tbl>
          </a:graphicData>
        </a:graphic>
      </p:graphicFrame>
      <p:sp>
        <p:nvSpPr>
          <p:cNvPr id="14" name="正方形/長方形 13"/>
          <p:cNvSpPr/>
          <p:nvPr/>
        </p:nvSpPr>
        <p:spPr>
          <a:xfrm>
            <a:off x="1014336" y="1965072"/>
            <a:ext cx="432000" cy="374446"/>
          </a:xfrm>
          <a:prstGeom prst="rect">
            <a:avLst/>
          </a:prstGeom>
          <a:solidFill>
            <a:srgbClr val="FF0000">
              <a:alpha val="47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400" b="1" dirty="0">
                <a:solidFill>
                  <a:schemeClr val="tx1"/>
                </a:solidFill>
                <a:latin typeface="Meiryo UI" panose="020B0604030504040204" pitchFamily="50" charset="-128"/>
                <a:ea typeface="Meiryo UI" panose="020B0604030504040204" pitchFamily="50" charset="-128"/>
              </a:rPr>
              <a:t>⑥</a:t>
            </a:r>
            <a:endParaRPr kumimoji="1" lang="ja-JP" altLang="en-US" sz="1400" b="1" dirty="0">
              <a:solidFill>
                <a:schemeClr val="tx1"/>
              </a:solidFill>
              <a:latin typeface="Meiryo UI" panose="020B0604030504040204" pitchFamily="50" charset="-128"/>
              <a:ea typeface="Meiryo UI" panose="020B0604030504040204" pitchFamily="50" charset="-128"/>
            </a:endParaRPr>
          </a:p>
        </p:txBody>
      </p:sp>
      <p:sp>
        <p:nvSpPr>
          <p:cNvPr id="11" name="正方形/長方形 10"/>
          <p:cNvSpPr/>
          <p:nvPr/>
        </p:nvSpPr>
        <p:spPr>
          <a:xfrm>
            <a:off x="323528" y="6440016"/>
            <a:ext cx="8859304" cy="307777"/>
          </a:xfrm>
          <a:prstGeom prst="rect">
            <a:avLst/>
          </a:prstGeom>
        </p:spPr>
        <p:txBody>
          <a:bodyPr wrap="square">
            <a:spAutoFit/>
          </a:bodyPr>
          <a:lstStyle/>
          <a:p>
            <a:r>
              <a:rPr lang="en-US" altLang="ja-JP" sz="1400" u="sng" dirty="0">
                <a:latin typeface="Meiryo UI" panose="020B0604030504040204" pitchFamily="50" charset="-128"/>
                <a:ea typeface="Meiryo UI" panose="020B0604030504040204" pitchFamily="50" charset="-128"/>
              </a:rPr>
              <a:t>【</a:t>
            </a:r>
            <a:r>
              <a:rPr lang="ja-JP" altLang="en-US" sz="1400" u="sng" dirty="0">
                <a:latin typeface="Meiryo UI" panose="020B0604030504040204" pitchFamily="50" charset="-128"/>
                <a:ea typeface="Meiryo UI" panose="020B0604030504040204" pitchFamily="50" charset="-128"/>
              </a:rPr>
              <a:t>参考</a:t>
            </a:r>
            <a:r>
              <a:rPr lang="en-US" altLang="ja-JP" sz="1400" u="sng" dirty="0">
                <a:latin typeface="Meiryo UI" panose="020B0604030504040204" pitchFamily="50" charset="-128"/>
                <a:ea typeface="Meiryo UI" panose="020B0604030504040204" pitchFamily="50" charset="-128"/>
              </a:rPr>
              <a:t>】(</a:t>
            </a:r>
            <a:r>
              <a:rPr lang="ja-JP" altLang="en-US" sz="1400" u="sng" dirty="0">
                <a:latin typeface="Meiryo UI" panose="020B0604030504040204" pitchFamily="50" charset="-128"/>
                <a:ea typeface="Meiryo UI" panose="020B0604030504040204" pitchFamily="50" charset="-128"/>
              </a:rPr>
              <a:t>３</a:t>
            </a:r>
            <a:r>
              <a:rPr lang="en-US" altLang="ja-JP" sz="1400" u="sng" dirty="0">
                <a:latin typeface="Meiryo UI" panose="020B0604030504040204" pitchFamily="50" charset="-128"/>
                <a:ea typeface="Meiryo UI" panose="020B0604030504040204" pitchFamily="50" charset="-128"/>
              </a:rPr>
              <a:t>)</a:t>
            </a:r>
            <a:r>
              <a:rPr lang="ja-JP" altLang="en-US" sz="1400" u="sng" dirty="0">
                <a:latin typeface="Meiryo UI" panose="020B0604030504040204" pitchFamily="50" charset="-128"/>
                <a:ea typeface="Meiryo UI" panose="020B0604030504040204" pitchFamily="50" charset="-128"/>
              </a:rPr>
              <a:t>については、事業所全体において電気自動車</a:t>
            </a:r>
            <a:r>
              <a:rPr lang="en-US" altLang="ja-JP" sz="1400" u="sng" dirty="0">
                <a:latin typeface="Meiryo UI" panose="020B0604030504040204" pitchFamily="50" charset="-128"/>
                <a:ea typeface="Meiryo UI" panose="020B0604030504040204" pitchFamily="50" charset="-128"/>
              </a:rPr>
              <a:t>(EV)</a:t>
            </a:r>
            <a:r>
              <a:rPr lang="ja-JP" altLang="en-US" sz="1400" u="sng" dirty="0">
                <a:latin typeface="Meiryo UI" panose="020B0604030504040204" pitchFamily="50" charset="-128"/>
                <a:ea typeface="Meiryo UI" panose="020B0604030504040204" pitchFamily="50" charset="-128"/>
              </a:rPr>
              <a:t>が使用したエネルギー量の目安としてご確認ください</a:t>
            </a:r>
            <a:endParaRPr lang="ja-JP" altLang="en-US" sz="1400" u="sng" dirty="0"/>
          </a:p>
        </p:txBody>
      </p:sp>
      <p:sp>
        <p:nvSpPr>
          <p:cNvPr id="12" name="円形吹き出し 11"/>
          <p:cNvSpPr/>
          <p:nvPr/>
        </p:nvSpPr>
        <p:spPr>
          <a:xfrm>
            <a:off x="7452320" y="861966"/>
            <a:ext cx="991850" cy="401976"/>
          </a:xfrm>
          <a:prstGeom prst="wedgeEllipseCallout">
            <a:avLst>
              <a:gd name="adj1" fmla="val -54713"/>
              <a:gd name="adj2" fmla="val 17530"/>
            </a:avLst>
          </a:prstGeom>
        </p:spPr>
        <p:style>
          <a:lnRef idx="2">
            <a:schemeClr val="accent6"/>
          </a:lnRef>
          <a:fillRef idx="1">
            <a:schemeClr val="lt1"/>
          </a:fillRef>
          <a:effectRef idx="0">
            <a:schemeClr val="accent6"/>
          </a:effectRef>
          <a:fontRef idx="minor">
            <a:schemeClr val="dk1"/>
          </a:fontRef>
        </p:style>
        <p:txBody>
          <a:bodyPr lIns="0" tIns="0" rIns="0" bIns="0" rtlCol="0" anchor="ctr"/>
          <a:lstStyle/>
          <a:p>
            <a:pPr algn="ctr"/>
            <a:r>
              <a:rPr lang="ja-JP" altLang="en-US" sz="1100" dirty="0">
                <a:latin typeface="Meiryo UI" panose="020B0604030504040204" pitchFamily="50" charset="-128"/>
                <a:ea typeface="Meiryo UI" panose="020B0604030504040204" pitchFamily="50" charset="-128"/>
              </a:rPr>
              <a:t>排出量は</a:t>
            </a:r>
            <a:br>
              <a:rPr lang="en-US" altLang="ja-JP" sz="1100" dirty="0">
                <a:latin typeface="Meiryo UI" panose="020B0604030504040204" pitchFamily="50" charset="-128"/>
                <a:ea typeface="Meiryo UI" panose="020B0604030504040204" pitchFamily="50" charset="-128"/>
              </a:rPr>
            </a:br>
            <a:r>
              <a:rPr lang="ja-JP" altLang="en-US" sz="1100" dirty="0">
                <a:latin typeface="Meiryo UI" panose="020B0604030504040204" pitchFamily="50" charset="-128"/>
                <a:ea typeface="Meiryo UI" panose="020B0604030504040204" pitchFamily="50" charset="-128"/>
              </a:rPr>
              <a:t>自動計算</a:t>
            </a:r>
            <a:endParaRPr lang="en-US" altLang="ja-JP" sz="900" u="sng" dirty="0">
              <a:solidFill>
                <a:schemeClr val="accent6">
                  <a:lumMod val="50000"/>
                </a:schemeClr>
              </a:solidFill>
              <a:latin typeface="Meiryo UI" panose="020B0604030504040204" pitchFamily="50" charset="-128"/>
              <a:ea typeface="Meiryo UI" panose="020B0604030504040204" pitchFamily="50" charset="-128"/>
            </a:endParaRPr>
          </a:p>
        </p:txBody>
      </p:sp>
      <p:sp>
        <p:nvSpPr>
          <p:cNvPr id="13" name="円形吹き出し 12"/>
          <p:cNvSpPr/>
          <p:nvPr/>
        </p:nvSpPr>
        <p:spPr>
          <a:xfrm>
            <a:off x="7732221" y="3281292"/>
            <a:ext cx="991850" cy="651763"/>
          </a:xfrm>
          <a:prstGeom prst="wedgeEllipseCallout">
            <a:avLst>
              <a:gd name="adj1" fmla="val -61103"/>
              <a:gd name="adj2" fmla="val 43843"/>
            </a:avLst>
          </a:prstGeom>
        </p:spPr>
        <p:style>
          <a:lnRef idx="2">
            <a:schemeClr val="accent6"/>
          </a:lnRef>
          <a:fillRef idx="1">
            <a:schemeClr val="lt1"/>
          </a:fillRef>
          <a:effectRef idx="0">
            <a:schemeClr val="accent6"/>
          </a:effectRef>
          <a:fontRef idx="minor">
            <a:schemeClr val="dk1"/>
          </a:fontRef>
        </p:style>
        <p:txBody>
          <a:bodyPr lIns="0" tIns="0" rIns="0" bIns="0" rtlCol="0" anchor="ctr"/>
          <a:lstStyle/>
          <a:p>
            <a:pPr algn="ctr"/>
            <a:r>
              <a:rPr lang="ja-JP" altLang="en-US" sz="1100" dirty="0">
                <a:latin typeface="Meiryo UI" panose="020B0604030504040204" pitchFamily="50" charset="-128"/>
                <a:ea typeface="Meiryo UI" panose="020B0604030504040204" pitchFamily="50" charset="-128"/>
              </a:rPr>
              <a:t>保有割合</a:t>
            </a:r>
            <a:br>
              <a:rPr lang="en-US" altLang="ja-JP" sz="1100" dirty="0">
                <a:latin typeface="Meiryo UI" panose="020B0604030504040204" pitchFamily="50" charset="-128"/>
                <a:ea typeface="Meiryo UI" panose="020B0604030504040204" pitchFamily="50" charset="-128"/>
              </a:rPr>
            </a:br>
            <a:r>
              <a:rPr lang="ja-JP" altLang="en-US" sz="1100" dirty="0">
                <a:latin typeface="Meiryo UI" panose="020B0604030504040204" pitchFamily="50" charset="-128"/>
                <a:ea typeface="Meiryo UI" panose="020B0604030504040204" pitchFamily="50" charset="-128"/>
              </a:rPr>
              <a:t>導入割合等は自動計算</a:t>
            </a:r>
            <a:endParaRPr lang="en-US" altLang="ja-JP" sz="900" u="sng" dirty="0">
              <a:solidFill>
                <a:schemeClr val="accent6">
                  <a:lumMod val="50000"/>
                </a:schemeClr>
              </a:solidFill>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3064677529"/>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スライド番号プレースホルダー 5"/>
          <p:cNvSpPr>
            <a:spLocks noGrp="1"/>
          </p:cNvSpPr>
          <p:nvPr>
            <p:ph type="sldNum" sz="quarter" idx="12"/>
          </p:nvPr>
        </p:nvSpPr>
        <p:spPr/>
        <p:txBody>
          <a:bodyPr/>
          <a:lstStyle/>
          <a:p>
            <a:fld id="{55A7BED7-9510-4C4B-91BA-7696EE92F05C}" type="slidenum">
              <a:rPr kumimoji="1" lang="ja-JP" altLang="en-US" smtClean="0"/>
              <a:t>54</a:t>
            </a:fld>
            <a:endParaRPr kumimoji="1" lang="ja-JP" altLang="en-US" dirty="0"/>
          </a:p>
        </p:txBody>
      </p:sp>
      <p:sp>
        <p:nvSpPr>
          <p:cNvPr id="8" name="テキスト ボックス 7">
            <a:extLst>
              <a:ext uri="{FF2B5EF4-FFF2-40B4-BE49-F238E27FC236}">
                <a16:creationId xmlns:a16="http://schemas.microsoft.com/office/drawing/2014/main" id="{575F40C1-5A85-EECC-6477-57B188ABEBEE}"/>
              </a:ext>
            </a:extLst>
          </p:cNvPr>
          <p:cNvSpPr txBox="1"/>
          <p:nvPr/>
        </p:nvSpPr>
        <p:spPr>
          <a:xfrm>
            <a:off x="0" y="0"/>
            <a:ext cx="8604448" cy="344128"/>
          </a:xfrm>
          <a:prstGeom prst="rect">
            <a:avLst/>
          </a:prstGeom>
          <a:noFill/>
        </p:spPr>
        <p:txBody>
          <a:bodyPr wrap="square" tIns="36000" bIns="0" rtlCol="0">
            <a:spAutoFit/>
          </a:bodyPr>
          <a:lstStyle/>
          <a:p>
            <a:pPr>
              <a:lnSpc>
                <a:spcPts val="2400"/>
              </a:lnSpc>
            </a:pPr>
            <a:r>
              <a:rPr lang="ja-JP" altLang="en-US" sz="20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５　対策計画書の作成要領</a:t>
            </a:r>
          </a:p>
        </p:txBody>
      </p:sp>
      <p:sp>
        <p:nvSpPr>
          <p:cNvPr id="10" name="Rectangle 2"/>
          <p:cNvSpPr>
            <a:spLocks noChangeArrowheads="1"/>
          </p:cNvSpPr>
          <p:nvPr/>
        </p:nvSpPr>
        <p:spPr bwMode="auto">
          <a:xfrm>
            <a:off x="-12940" y="404664"/>
            <a:ext cx="9051756"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spAutoFit/>
          </a:bodyPr>
          <a:lstStyle>
            <a:lvl1pPr indent="127000"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ts val="600"/>
              </a:spcAft>
              <a:buClrTx/>
              <a:buSzTx/>
              <a:buFontTx/>
              <a:buNone/>
              <a:tabLst/>
            </a:pPr>
            <a:r>
              <a:rPr kumimoji="0" lang="ja-JP" altLang="ja-JP" sz="2000" b="1" i="0" u="none" strike="noStrike" cap="none" normalizeH="0" baseline="0" dirty="0">
                <a:ln>
                  <a:noFill/>
                </a:ln>
                <a:solidFill>
                  <a:srgbClr val="0D0D0D"/>
                </a:solidFill>
                <a:effectLst/>
                <a:latin typeface="Meiryo UI" panose="020B0604030504040204" pitchFamily="50" charset="-128"/>
                <a:ea typeface="Meiryo UI" panose="020B0604030504040204" pitchFamily="50" charset="-128"/>
                <a:cs typeface="Times New Roman" panose="02020603050405020304" pitchFamily="18" charset="0"/>
              </a:rPr>
              <a:t> </a:t>
            </a:r>
            <a:r>
              <a:rPr kumimoji="0" lang="en-US" altLang="ja-JP" sz="2000" b="1" i="0" u="none" strike="noStrike" cap="none" normalizeH="0" baseline="0" dirty="0">
                <a:ln>
                  <a:noFill/>
                </a:ln>
                <a:solidFill>
                  <a:srgbClr val="0D0D0D"/>
                </a:solidFill>
                <a:effectLst/>
                <a:latin typeface="Meiryo UI" panose="020B0604030504040204" pitchFamily="50" charset="-128"/>
                <a:ea typeface="Meiryo UI" panose="020B0604030504040204" pitchFamily="50" charset="-128"/>
                <a:cs typeface="Times New Roman" panose="02020603050405020304" pitchFamily="18" charset="0"/>
              </a:rPr>
              <a:t>(</a:t>
            </a:r>
            <a:r>
              <a:rPr kumimoji="0" lang="en-US" altLang="ja-JP" sz="2000" b="1" dirty="0">
                <a:solidFill>
                  <a:srgbClr val="0D0D0D"/>
                </a:solidFill>
                <a:latin typeface="Meiryo UI" panose="020B0604030504040204" pitchFamily="50" charset="-128"/>
                <a:ea typeface="Meiryo UI" panose="020B0604030504040204" pitchFamily="50" charset="-128"/>
                <a:cs typeface="Times New Roman" panose="02020603050405020304" pitchFamily="18" charset="0"/>
              </a:rPr>
              <a:t>10</a:t>
            </a:r>
            <a:r>
              <a:rPr kumimoji="0" lang="en-US" altLang="ja-JP" sz="2000" b="1" i="0" u="none" strike="noStrike" cap="none" normalizeH="0" baseline="0" dirty="0">
                <a:ln>
                  <a:noFill/>
                </a:ln>
                <a:solidFill>
                  <a:srgbClr val="0D0D0D"/>
                </a:solidFill>
                <a:effectLst/>
                <a:latin typeface="Meiryo UI" panose="020B0604030504040204" pitchFamily="50" charset="-128"/>
                <a:ea typeface="Meiryo UI" panose="020B0604030504040204" pitchFamily="50" charset="-128"/>
                <a:cs typeface="Times New Roman" panose="02020603050405020304" pitchFamily="18" charset="0"/>
              </a:rPr>
              <a:t>)</a:t>
            </a:r>
            <a:r>
              <a:rPr kumimoji="0" lang="ja-JP" altLang="en-US" sz="2000" b="1" i="0" u="none" strike="noStrike" cap="none" normalizeH="0" baseline="0" dirty="0">
                <a:ln>
                  <a:noFill/>
                </a:ln>
                <a:solidFill>
                  <a:srgbClr val="0D0D0D"/>
                </a:solidFill>
                <a:effectLst/>
                <a:latin typeface="Meiryo UI" panose="020B0604030504040204" pitchFamily="50" charset="-128"/>
                <a:ea typeface="Meiryo UI" panose="020B0604030504040204" pitchFamily="50" charset="-128"/>
                <a:cs typeface="Times New Roman" panose="02020603050405020304" pitchFamily="18" charset="0"/>
              </a:rPr>
              <a:t>対策</a:t>
            </a:r>
            <a:r>
              <a:rPr kumimoji="0" lang="ja-JP" altLang="en-US" sz="2000" b="1" dirty="0">
                <a:solidFill>
                  <a:srgbClr val="0D0D0D"/>
                </a:solidFill>
                <a:latin typeface="Meiryo UI" panose="020B0604030504040204" pitchFamily="50" charset="-128"/>
                <a:ea typeface="Meiryo UI" panose="020B0604030504040204" pitchFamily="50" charset="-128"/>
                <a:cs typeface="Times New Roman" panose="02020603050405020304" pitchFamily="18" charset="0"/>
              </a:rPr>
              <a:t>計画書シート９「</a:t>
            </a:r>
            <a:r>
              <a:rPr kumimoji="0" lang="en-US" altLang="ja-JP" sz="2000" b="1" dirty="0">
                <a:solidFill>
                  <a:srgbClr val="0D0D0D"/>
                </a:solidFill>
                <a:latin typeface="Meiryo UI" panose="020B0604030504040204" pitchFamily="50" charset="-128"/>
                <a:ea typeface="Meiryo UI" panose="020B0604030504040204" pitchFamily="50" charset="-128"/>
                <a:cs typeface="Times New Roman" panose="02020603050405020304" pitchFamily="18" charset="0"/>
              </a:rPr>
              <a:t>EV/FCV</a:t>
            </a:r>
            <a:r>
              <a:rPr kumimoji="0" lang="ja-JP" altLang="en-US" sz="2000" b="1" dirty="0">
                <a:solidFill>
                  <a:srgbClr val="0D0D0D"/>
                </a:solidFill>
                <a:latin typeface="Meiryo UI" panose="020B0604030504040204" pitchFamily="50" charset="-128"/>
                <a:ea typeface="Meiryo UI" panose="020B0604030504040204" pitchFamily="50" charset="-128"/>
                <a:cs typeface="Times New Roman" panose="02020603050405020304" pitchFamily="18" charset="0"/>
              </a:rPr>
              <a:t>一覧」</a:t>
            </a:r>
            <a:endParaRPr lang="en-US" altLang="ja-JP" sz="1600" dirty="0">
              <a:latin typeface="Meiryo UI" panose="020B0604030504040204" pitchFamily="50" charset="-128"/>
              <a:ea typeface="Meiryo UI" panose="020B0604030504040204" pitchFamily="50" charset="-128"/>
            </a:endParaRPr>
          </a:p>
        </p:txBody>
      </p:sp>
      <p:graphicFrame>
        <p:nvGraphicFramePr>
          <p:cNvPr id="15" name="表 14"/>
          <p:cNvGraphicFramePr>
            <a:graphicFrameLocks noGrp="1"/>
          </p:cNvGraphicFramePr>
          <p:nvPr/>
        </p:nvGraphicFramePr>
        <p:xfrm>
          <a:off x="85043" y="2738529"/>
          <a:ext cx="3080303" cy="2468880"/>
        </p:xfrm>
        <a:graphic>
          <a:graphicData uri="http://schemas.openxmlformats.org/drawingml/2006/table">
            <a:tbl>
              <a:tblPr firstRow="1" bandRow="1">
                <a:tableStyleId>{5940675A-B579-460E-94D1-54222C63F5DA}</a:tableStyleId>
              </a:tblPr>
              <a:tblGrid>
                <a:gridCol w="3080303">
                  <a:extLst>
                    <a:ext uri="{9D8B030D-6E8A-4147-A177-3AD203B41FA5}">
                      <a16:colId xmlns:a16="http://schemas.microsoft.com/office/drawing/2014/main" val="1340005264"/>
                    </a:ext>
                  </a:extLst>
                </a:gridCol>
              </a:tblGrid>
              <a:tr h="0">
                <a:tc>
                  <a:txBody>
                    <a:bodyPr/>
                    <a:lstStyle/>
                    <a:p>
                      <a:r>
                        <a:rPr kumimoji="1" lang="ja-JP" altLang="en-US" sz="1600" b="1" u="sng" dirty="0">
                          <a:solidFill>
                            <a:schemeClr val="tx1"/>
                          </a:solidFill>
                          <a:latin typeface="Meiryo UI" panose="020B0604030504040204" pitchFamily="50" charset="-128"/>
                          <a:ea typeface="Meiryo UI" panose="020B0604030504040204" pitchFamily="50" charset="-128"/>
                        </a:rPr>
                        <a:t>①車両情報（基準年度）</a:t>
                      </a:r>
                      <a:endParaRPr kumimoji="1" lang="en-US" altLang="ja-JP" sz="1600" b="1" u="sng" dirty="0">
                        <a:solidFill>
                          <a:schemeClr val="tx1"/>
                        </a:solidFill>
                        <a:latin typeface="Meiryo UI" panose="020B0604030504040204" pitchFamily="50" charset="-128"/>
                        <a:ea typeface="Meiryo UI" panose="020B0604030504040204" pitchFamily="50" charset="-128"/>
                      </a:endParaRPr>
                    </a:p>
                    <a:p>
                      <a:r>
                        <a:rPr kumimoji="1" lang="ja-JP" altLang="en-US" sz="1600" dirty="0">
                          <a:solidFill>
                            <a:schemeClr val="tx1"/>
                          </a:solidFill>
                          <a:latin typeface="Meiryo UI" panose="020B0604030504040204" pitchFamily="50" charset="-128"/>
                          <a:ea typeface="Meiryo UI" panose="020B0604030504040204" pitchFamily="50" charset="-128"/>
                        </a:rPr>
                        <a:t>・車検証から情報を転記してください。</a:t>
                      </a:r>
                      <a:br>
                        <a:rPr kumimoji="1" lang="en-US" altLang="ja-JP" sz="1600" dirty="0">
                          <a:solidFill>
                            <a:schemeClr val="tx1"/>
                          </a:solidFill>
                          <a:latin typeface="Meiryo UI" panose="020B0604030504040204" pitchFamily="50" charset="-128"/>
                          <a:ea typeface="Meiryo UI" panose="020B0604030504040204" pitchFamily="50" charset="-128"/>
                        </a:rPr>
                      </a:br>
                      <a:r>
                        <a:rPr kumimoji="1" lang="en-US" altLang="ja-JP" sz="1200" dirty="0">
                          <a:solidFill>
                            <a:schemeClr val="tx1"/>
                          </a:solidFill>
                          <a:latin typeface="Meiryo UI" panose="020B0604030504040204" pitchFamily="50" charset="-128"/>
                          <a:ea typeface="Meiryo UI" panose="020B0604030504040204" pitchFamily="50" charset="-128"/>
                        </a:rPr>
                        <a:t>※</a:t>
                      </a:r>
                      <a:r>
                        <a:rPr kumimoji="1" lang="ja-JP" altLang="en-US" sz="1200" dirty="0">
                          <a:solidFill>
                            <a:schemeClr val="tx1"/>
                          </a:solidFill>
                          <a:latin typeface="Meiryo UI" panose="020B0604030504040204" pitchFamily="50" charset="-128"/>
                          <a:ea typeface="Meiryo UI" panose="020B0604030504040204" pitchFamily="50" charset="-128"/>
                        </a:rPr>
                        <a:t>届出者で経年的に識別管理できる場合は、</a:t>
                      </a:r>
                      <a:br>
                        <a:rPr kumimoji="1" lang="en-US" altLang="ja-JP" sz="1200" dirty="0">
                          <a:solidFill>
                            <a:schemeClr val="tx1"/>
                          </a:solidFill>
                          <a:latin typeface="Meiryo UI" panose="020B0604030504040204" pitchFamily="50" charset="-128"/>
                          <a:ea typeface="Meiryo UI" panose="020B0604030504040204" pitchFamily="50" charset="-128"/>
                        </a:rPr>
                      </a:br>
                      <a:r>
                        <a:rPr kumimoji="1" lang="ja-JP" altLang="en-US" sz="1200" dirty="0">
                          <a:solidFill>
                            <a:schemeClr val="tx1"/>
                          </a:solidFill>
                          <a:latin typeface="Meiryo UI" panose="020B0604030504040204" pitchFamily="50" charset="-128"/>
                          <a:ea typeface="Meiryo UI" panose="020B0604030504040204" pitchFamily="50" charset="-128"/>
                        </a:rPr>
                        <a:t>　</a:t>
                      </a:r>
                      <a:r>
                        <a:rPr kumimoji="1" lang="ja-JP" altLang="en-US" sz="1200" baseline="0" dirty="0">
                          <a:solidFill>
                            <a:schemeClr val="tx1"/>
                          </a:solidFill>
                          <a:latin typeface="Meiryo UI" panose="020B0604030504040204" pitchFamily="50" charset="-128"/>
                          <a:ea typeface="Meiryo UI" panose="020B0604030504040204" pitchFamily="50" charset="-128"/>
                        </a:rPr>
                        <a:t> 「</a:t>
                      </a:r>
                      <a:r>
                        <a:rPr kumimoji="1" lang="ja-JP" altLang="en-US" sz="1200" dirty="0">
                          <a:solidFill>
                            <a:schemeClr val="tx1"/>
                          </a:solidFill>
                          <a:latin typeface="Meiryo UI" panose="020B0604030504040204" pitchFamily="50" charset="-128"/>
                          <a:ea typeface="Meiryo UI" panose="020B0604030504040204" pitchFamily="50" charset="-128"/>
                        </a:rPr>
                        <a:t>ナンバープレート」欄は必須ではありません。</a:t>
                      </a:r>
                      <a:endParaRPr kumimoji="1" lang="en-US" altLang="ja-JP" sz="1400" dirty="0">
                        <a:solidFill>
                          <a:schemeClr val="tx1"/>
                        </a:solidFill>
                        <a:latin typeface="Meiryo UI" panose="020B0604030504040204" pitchFamily="50" charset="-128"/>
                        <a:ea typeface="Meiryo UI" panose="020B0604030504040204" pitchFamily="50" charset="-128"/>
                      </a:endParaRPr>
                    </a:p>
                  </a:txBody>
                  <a:tcPr/>
                </a:tc>
                <a:extLst>
                  <a:ext uri="{0D108BD9-81ED-4DB2-BD59-A6C34878D82A}">
                    <a16:rowId xmlns:a16="http://schemas.microsoft.com/office/drawing/2014/main" val="183885262"/>
                  </a:ext>
                </a:extLst>
              </a:tr>
              <a:tr h="0">
                <a:tc>
                  <a:txBody>
                    <a:bodyPr/>
                    <a:lstStyle/>
                    <a:p>
                      <a:r>
                        <a:rPr kumimoji="1" lang="ja-JP" altLang="en-US" sz="1600" b="1" u="sng" dirty="0">
                          <a:solidFill>
                            <a:schemeClr val="tx1"/>
                          </a:solidFill>
                          <a:latin typeface="Meiryo UI" panose="020B0604030504040204" pitchFamily="50" charset="-128"/>
                          <a:ea typeface="Meiryo UI" panose="020B0604030504040204" pitchFamily="50" charset="-128"/>
                        </a:rPr>
                        <a:t>②年間走行距離（基準年度）</a:t>
                      </a:r>
                      <a:endParaRPr kumimoji="1" lang="en-US" altLang="ja-JP" sz="1600" b="1" u="sng" dirty="0">
                        <a:solidFill>
                          <a:schemeClr val="tx1"/>
                        </a:solidFill>
                        <a:latin typeface="Meiryo UI" panose="020B0604030504040204" pitchFamily="50" charset="-128"/>
                        <a:ea typeface="Meiryo UI" panose="020B0604030504040204" pitchFamily="50" charset="-128"/>
                      </a:endParaRPr>
                    </a:p>
                    <a:p>
                      <a:r>
                        <a:rPr kumimoji="1" lang="ja-JP" altLang="en-US" sz="1400" dirty="0">
                          <a:solidFill>
                            <a:schemeClr val="tx1"/>
                          </a:solidFill>
                          <a:latin typeface="Meiryo UI" panose="020B0604030504040204" pitchFamily="50" charset="-128"/>
                          <a:ea typeface="Meiryo UI" panose="020B0604030504040204" pitchFamily="50" charset="-128"/>
                        </a:rPr>
                        <a:t>・運転日報等から情報を転記してください。</a:t>
                      </a:r>
                      <a:endParaRPr kumimoji="1" lang="en-US" altLang="ja-JP" sz="1400" dirty="0">
                        <a:solidFill>
                          <a:schemeClr val="tx1"/>
                        </a:solidFill>
                        <a:latin typeface="Meiryo UI" panose="020B0604030504040204" pitchFamily="50" charset="-128"/>
                        <a:ea typeface="Meiryo UI" panose="020B0604030504040204" pitchFamily="50" charset="-128"/>
                      </a:endParaRPr>
                    </a:p>
                  </a:txBody>
                  <a:tcPr/>
                </a:tc>
                <a:extLst>
                  <a:ext uri="{0D108BD9-81ED-4DB2-BD59-A6C34878D82A}">
                    <a16:rowId xmlns:a16="http://schemas.microsoft.com/office/drawing/2014/main" val="3255537712"/>
                  </a:ext>
                </a:extLst>
              </a:tr>
              <a:tr h="0">
                <a:tc>
                  <a:txBody>
                    <a:bodyPr/>
                    <a:lstStyle/>
                    <a:p>
                      <a:r>
                        <a:rPr kumimoji="1" lang="ja-JP" altLang="en-US" sz="1600" b="1" u="sng" dirty="0">
                          <a:solidFill>
                            <a:schemeClr val="tx1"/>
                          </a:solidFill>
                          <a:latin typeface="Meiryo UI" panose="020B0604030504040204" pitchFamily="50" charset="-128"/>
                          <a:ea typeface="Meiryo UI" panose="020B0604030504040204" pitchFamily="50" charset="-128"/>
                        </a:rPr>
                        <a:t>③新規</a:t>
                      </a:r>
                      <a:r>
                        <a:rPr kumimoji="1" lang="en-US" altLang="ja-JP" sz="1600" b="1" u="sng" dirty="0">
                          <a:solidFill>
                            <a:schemeClr val="tx1"/>
                          </a:solidFill>
                          <a:latin typeface="Meiryo UI" panose="020B0604030504040204" pitchFamily="50" charset="-128"/>
                          <a:ea typeface="Meiryo UI" panose="020B0604030504040204" pitchFamily="50" charset="-128"/>
                        </a:rPr>
                        <a:t>or</a:t>
                      </a:r>
                      <a:r>
                        <a:rPr kumimoji="1" lang="ja-JP" altLang="en-US" sz="1600" b="1" u="sng" dirty="0">
                          <a:solidFill>
                            <a:schemeClr val="tx1"/>
                          </a:solidFill>
                          <a:latin typeface="Meiryo UI" panose="020B0604030504040204" pitchFamily="50" charset="-128"/>
                          <a:ea typeface="Meiryo UI" panose="020B0604030504040204" pitchFamily="50" charset="-128"/>
                        </a:rPr>
                        <a:t>廃止（基準年度）</a:t>
                      </a:r>
                      <a:endParaRPr kumimoji="1" lang="en-US" altLang="ja-JP" sz="1600" b="1" u="sng" dirty="0">
                        <a:solidFill>
                          <a:schemeClr val="tx1"/>
                        </a:solidFill>
                        <a:latin typeface="Meiryo UI" panose="020B0604030504040204" pitchFamily="50" charset="-128"/>
                        <a:ea typeface="Meiryo UI" panose="020B0604030504040204" pitchFamily="50" charset="-128"/>
                      </a:endParaRPr>
                    </a:p>
                    <a:p>
                      <a:r>
                        <a:rPr kumimoji="1" lang="ja-JP" altLang="en-US" sz="1400" dirty="0">
                          <a:solidFill>
                            <a:schemeClr val="tx1"/>
                          </a:solidFill>
                          <a:latin typeface="Meiryo UI" panose="020B0604030504040204" pitchFamily="50" charset="-128"/>
                          <a:ea typeface="Meiryo UI" panose="020B0604030504040204" pitchFamily="50" charset="-128"/>
                        </a:rPr>
                        <a:t>・基準年度に新規導入した場合は</a:t>
                      </a:r>
                      <a:br>
                        <a:rPr kumimoji="1" lang="en-US" altLang="ja-JP" sz="1400" dirty="0">
                          <a:solidFill>
                            <a:schemeClr val="tx1"/>
                          </a:solidFill>
                          <a:latin typeface="Meiryo UI" panose="020B0604030504040204" pitchFamily="50" charset="-128"/>
                          <a:ea typeface="Meiryo UI" panose="020B0604030504040204" pitchFamily="50" charset="-128"/>
                        </a:rPr>
                      </a:br>
                      <a:r>
                        <a:rPr kumimoji="1" lang="ja-JP" altLang="en-US" sz="1400" dirty="0">
                          <a:solidFill>
                            <a:schemeClr val="tx1"/>
                          </a:solidFill>
                          <a:latin typeface="Meiryo UI" panose="020B0604030504040204" pitchFamily="50" charset="-128"/>
                          <a:ea typeface="Meiryo UI" panose="020B0604030504040204" pitchFamily="50" charset="-128"/>
                        </a:rPr>
                        <a:t>　「新規」、廃止した場合は「廃止」を</a:t>
                      </a:r>
                      <a:br>
                        <a:rPr kumimoji="1" lang="en-US" altLang="ja-JP" sz="1400" dirty="0">
                          <a:solidFill>
                            <a:schemeClr val="tx1"/>
                          </a:solidFill>
                          <a:latin typeface="Meiryo UI" panose="020B0604030504040204" pitchFamily="50" charset="-128"/>
                          <a:ea typeface="Meiryo UI" panose="020B0604030504040204" pitchFamily="50" charset="-128"/>
                        </a:rPr>
                      </a:br>
                      <a:r>
                        <a:rPr kumimoji="1" lang="ja-JP" altLang="en-US" sz="1400" dirty="0">
                          <a:solidFill>
                            <a:schemeClr val="tx1"/>
                          </a:solidFill>
                          <a:latin typeface="Meiryo UI" panose="020B0604030504040204" pitchFamily="50" charset="-128"/>
                          <a:ea typeface="Meiryo UI" panose="020B0604030504040204" pitchFamily="50" charset="-128"/>
                        </a:rPr>
                        <a:t>　選択してください。</a:t>
                      </a:r>
                      <a:endParaRPr kumimoji="1" lang="en-US" altLang="ja-JP" sz="1400" dirty="0">
                        <a:solidFill>
                          <a:schemeClr val="tx1"/>
                        </a:solidFill>
                        <a:latin typeface="Meiryo UI" panose="020B0604030504040204" pitchFamily="50" charset="-128"/>
                        <a:ea typeface="Meiryo UI" panose="020B0604030504040204" pitchFamily="50" charset="-128"/>
                      </a:endParaRPr>
                    </a:p>
                  </a:txBody>
                  <a:tcPr/>
                </a:tc>
                <a:extLst>
                  <a:ext uri="{0D108BD9-81ED-4DB2-BD59-A6C34878D82A}">
                    <a16:rowId xmlns:a16="http://schemas.microsoft.com/office/drawing/2014/main" val="1737177406"/>
                  </a:ext>
                </a:extLst>
              </a:tr>
            </a:tbl>
          </a:graphicData>
        </a:graphic>
      </p:graphicFrame>
      <p:grpSp>
        <p:nvGrpSpPr>
          <p:cNvPr id="24" name="グループ化 23"/>
          <p:cNvGrpSpPr/>
          <p:nvPr/>
        </p:nvGrpSpPr>
        <p:grpSpPr>
          <a:xfrm>
            <a:off x="188699" y="873672"/>
            <a:ext cx="6680874" cy="1716075"/>
            <a:chOff x="160047" y="771740"/>
            <a:chExt cx="7113010" cy="1800000"/>
          </a:xfrm>
        </p:grpSpPr>
        <p:pic>
          <p:nvPicPr>
            <p:cNvPr id="4" name="図 3"/>
            <p:cNvPicPr>
              <a:picLocks noChangeAspect="1"/>
            </p:cNvPicPr>
            <p:nvPr/>
          </p:nvPicPr>
          <p:blipFill rotWithShape="1">
            <a:blip r:embed="rId3" cstate="print">
              <a:extLst>
                <a:ext uri="{28A0092B-C50C-407E-A947-70E740481C1C}">
                  <a14:useLocalDpi xmlns:a14="http://schemas.microsoft.com/office/drawing/2010/main" val="0"/>
                </a:ext>
              </a:extLst>
            </a:blip>
            <a:srcRect r="40083"/>
            <a:stretch/>
          </p:blipFill>
          <p:spPr>
            <a:xfrm>
              <a:off x="160047" y="771740"/>
              <a:ext cx="7113010" cy="1800000"/>
            </a:xfrm>
            <a:prstGeom prst="rect">
              <a:avLst/>
            </a:prstGeom>
          </p:spPr>
        </p:pic>
        <p:sp>
          <p:nvSpPr>
            <p:cNvPr id="14" name="正方形/長方形 13"/>
            <p:cNvSpPr/>
            <p:nvPr/>
          </p:nvSpPr>
          <p:spPr>
            <a:xfrm>
              <a:off x="497484" y="2048456"/>
              <a:ext cx="6016030" cy="523284"/>
            </a:xfrm>
            <a:prstGeom prst="rect">
              <a:avLst/>
            </a:prstGeom>
            <a:solidFill>
              <a:srgbClr val="FF0000">
                <a:alpha val="47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3200" b="1" dirty="0">
                  <a:solidFill>
                    <a:schemeClr val="tx1"/>
                  </a:solidFill>
                  <a:latin typeface="Meiryo UI" panose="020B0604030504040204" pitchFamily="50" charset="-128"/>
                  <a:ea typeface="Meiryo UI" panose="020B0604030504040204" pitchFamily="50" charset="-128"/>
                </a:rPr>
                <a:t>①</a:t>
              </a:r>
              <a:endParaRPr kumimoji="1" lang="ja-JP" altLang="en-US" b="1" dirty="0">
                <a:solidFill>
                  <a:schemeClr val="tx1"/>
                </a:solidFill>
                <a:latin typeface="Meiryo UI" panose="020B0604030504040204" pitchFamily="50" charset="-128"/>
                <a:ea typeface="Meiryo UI" panose="020B0604030504040204" pitchFamily="50" charset="-128"/>
              </a:endParaRPr>
            </a:p>
          </p:txBody>
        </p:sp>
      </p:grpSp>
      <p:grpSp>
        <p:nvGrpSpPr>
          <p:cNvPr id="23" name="グループ化 22"/>
          <p:cNvGrpSpPr/>
          <p:nvPr/>
        </p:nvGrpSpPr>
        <p:grpSpPr>
          <a:xfrm>
            <a:off x="3339290" y="3213661"/>
            <a:ext cx="5772859" cy="1800000"/>
            <a:chOff x="3228719" y="2657047"/>
            <a:chExt cx="5772859" cy="1800000"/>
          </a:xfrm>
        </p:grpSpPr>
        <p:pic>
          <p:nvPicPr>
            <p:cNvPr id="12" name="図 11"/>
            <p:cNvPicPr>
              <a:picLocks noChangeAspect="1"/>
            </p:cNvPicPr>
            <p:nvPr/>
          </p:nvPicPr>
          <p:blipFill rotWithShape="1">
            <a:blip r:embed="rId3" cstate="print">
              <a:extLst>
                <a:ext uri="{28A0092B-C50C-407E-A947-70E740481C1C}">
                  <a14:useLocalDpi xmlns:a14="http://schemas.microsoft.com/office/drawing/2010/main" val="0"/>
                </a:ext>
              </a:extLst>
            </a:blip>
            <a:srcRect l="51371" r="1"/>
            <a:stretch/>
          </p:blipFill>
          <p:spPr>
            <a:xfrm>
              <a:off x="3228719" y="2657047"/>
              <a:ext cx="5772859" cy="1800000"/>
            </a:xfrm>
            <a:prstGeom prst="rect">
              <a:avLst/>
            </a:prstGeom>
          </p:spPr>
        </p:pic>
        <p:sp>
          <p:nvSpPr>
            <p:cNvPr id="18" name="正方形/長方形 17"/>
            <p:cNvSpPr/>
            <p:nvPr/>
          </p:nvSpPr>
          <p:spPr>
            <a:xfrm>
              <a:off x="3478753" y="3962875"/>
              <a:ext cx="936000" cy="432000"/>
            </a:xfrm>
            <a:prstGeom prst="rect">
              <a:avLst/>
            </a:prstGeom>
            <a:solidFill>
              <a:srgbClr val="FF0000">
                <a:alpha val="47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800" b="1" dirty="0">
                  <a:solidFill>
                    <a:schemeClr val="tx1"/>
                  </a:solidFill>
                  <a:latin typeface="Meiryo UI" panose="020B0604030504040204" pitchFamily="50" charset="-128"/>
                  <a:ea typeface="Meiryo UI" panose="020B0604030504040204" pitchFamily="50" charset="-128"/>
                </a:rPr>
                <a:t>②</a:t>
              </a:r>
              <a:endParaRPr kumimoji="1" lang="ja-JP" altLang="en-US" sz="1600" b="1" dirty="0">
                <a:solidFill>
                  <a:schemeClr val="tx1"/>
                </a:solidFill>
                <a:latin typeface="Meiryo UI" panose="020B0604030504040204" pitchFamily="50" charset="-128"/>
                <a:ea typeface="Meiryo UI" panose="020B0604030504040204" pitchFamily="50" charset="-128"/>
              </a:endParaRPr>
            </a:p>
          </p:txBody>
        </p:sp>
        <p:sp>
          <p:nvSpPr>
            <p:cNvPr id="19" name="正方形/長方形 18"/>
            <p:cNvSpPr/>
            <p:nvPr/>
          </p:nvSpPr>
          <p:spPr>
            <a:xfrm>
              <a:off x="4461429" y="3962875"/>
              <a:ext cx="684000" cy="432000"/>
            </a:xfrm>
            <a:prstGeom prst="rect">
              <a:avLst/>
            </a:prstGeom>
            <a:solidFill>
              <a:srgbClr val="FF0000">
                <a:alpha val="47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800" b="1" dirty="0">
                  <a:solidFill>
                    <a:schemeClr val="tx1"/>
                  </a:solidFill>
                  <a:latin typeface="Meiryo UI" panose="020B0604030504040204" pitchFamily="50" charset="-128"/>
                  <a:ea typeface="Meiryo UI" panose="020B0604030504040204" pitchFamily="50" charset="-128"/>
                </a:rPr>
                <a:t>③</a:t>
              </a:r>
              <a:endParaRPr kumimoji="1" lang="ja-JP" altLang="en-US" sz="1600" b="1" dirty="0">
                <a:solidFill>
                  <a:schemeClr val="tx1"/>
                </a:solidFill>
                <a:latin typeface="Meiryo UI" panose="020B0604030504040204" pitchFamily="50" charset="-128"/>
                <a:ea typeface="Meiryo UI" panose="020B0604030504040204" pitchFamily="50" charset="-128"/>
              </a:endParaRPr>
            </a:p>
          </p:txBody>
        </p:sp>
        <p:sp>
          <p:nvSpPr>
            <p:cNvPr id="20" name="正方形/長方形 19"/>
            <p:cNvSpPr/>
            <p:nvPr/>
          </p:nvSpPr>
          <p:spPr>
            <a:xfrm>
              <a:off x="5785041" y="3942817"/>
              <a:ext cx="648000" cy="452057"/>
            </a:xfrm>
            <a:prstGeom prst="rect">
              <a:avLst/>
            </a:prstGeom>
            <a:solidFill>
              <a:srgbClr val="FF0000">
                <a:alpha val="47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800" b="1" dirty="0">
                  <a:solidFill>
                    <a:schemeClr val="tx1"/>
                  </a:solidFill>
                  <a:latin typeface="Meiryo UI" panose="020B0604030504040204" pitchFamily="50" charset="-128"/>
                  <a:ea typeface="Meiryo UI" panose="020B0604030504040204" pitchFamily="50" charset="-128"/>
                </a:rPr>
                <a:t>④</a:t>
              </a:r>
              <a:endParaRPr kumimoji="1" lang="ja-JP" altLang="en-US" sz="1600" b="1" dirty="0">
                <a:solidFill>
                  <a:schemeClr val="tx1"/>
                </a:solidFill>
                <a:latin typeface="Meiryo UI" panose="020B0604030504040204" pitchFamily="50" charset="-128"/>
                <a:ea typeface="Meiryo UI" panose="020B0604030504040204" pitchFamily="50" charset="-128"/>
              </a:endParaRPr>
            </a:p>
          </p:txBody>
        </p:sp>
        <p:sp>
          <p:nvSpPr>
            <p:cNvPr id="21" name="正方形/長方形 20"/>
            <p:cNvSpPr/>
            <p:nvPr/>
          </p:nvSpPr>
          <p:spPr>
            <a:xfrm>
              <a:off x="6418607" y="3939755"/>
              <a:ext cx="923142" cy="455119"/>
            </a:xfrm>
            <a:prstGeom prst="rect">
              <a:avLst/>
            </a:prstGeom>
            <a:solidFill>
              <a:srgbClr val="FF0000">
                <a:alpha val="47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3200" b="1" dirty="0">
                  <a:solidFill>
                    <a:schemeClr val="tx1"/>
                  </a:solidFill>
                  <a:latin typeface="Meiryo UI" panose="020B0604030504040204" pitchFamily="50" charset="-128"/>
                  <a:ea typeface="Meiryo UI" panose="020B0604030504040204" pitchFamily="50" charset="-128"/>
                </a:rPr>
                <a:t>⑤</a:t>
              </a:r>
              <a:endParaRPr kumimoji="1" lang="ja-JP" altLang="en-US" b="1" dirty="0">
                <a:solidFill>
                  <a:schemeClr val="tx1"/>
                </a:solidFill>
                <a:latin typeface="Meiryo UI" panose="020B0604030504040204" pitchFamily="50" charset="-128"/>
                <a:ea typeface="Meiryo UI" panose="020B0604030504040204" pitchFamily="50" charset="-128"/>
              </a:endParaRPr>
            </a:p>
          </p:txBody>
        </p:sp>
      </p:grpSp>
      <p:graphicFrame>
        <p:nvGraphicFramePr>
          <p:cNvPr id="22" name="表 21"/>
          <p:cNvGraphicFramePr>
            <a:graphicFrameLocks noGrp="1"/>
          </p:cNvGraphicFramePr>
          <p:nvPr/>
        </p:nvGraphicFramePr>
        <p:xfrm>
          <a:off x="85043" y="5201678"/>
          <a:ext cx="8881256" cy="1584960"/>
        </p:xfrm>
        <a:graphic>
          <a:graphicData uri="http://schemas.openxmlformats.org/drawingml/2006/table">
            <a:tbl>
              <a:tblPr firstRow="1" bandRow="1">
                <a:tableStyleId>{5940675A-B579-460E-94D1-54222C63F5DA}</a:tableStyleId>
              </a:tblPr>
              <a:tblGrid>
                <a:gridCol w="8881256">
                  <a:extLst>
                    <a:ext uri="{9D8B030D-6E8A-4147-A177-3AD203B41FA5}">
                      <a16:colId xmlns:a16="http://schemas.microsoft.com/office/drawing/2014/main" val="1340005264"/>
                    </a:ext>
                  </a:extLst>
                </a:gridCol>
              </a:tblGrid>
              <a:tr h="648072">
                <a:tc>
                  <a:txBody>
                    <a:bodyPr/>
                    <a:lstStyle/>
                    <a:p>
                      <a:r>
                        <a:rPr kumimoji="1" lang="ja-JP" altLang="en-US" sz="1600" b="1" u="sng" dirty="0">
                          <a:solidFill>
                            <a:schemeClr val="tx1"/>
                          </a:solidFill>
                          <a:latin typeface="Meiryo UI" panose="020B0604030504040204" pitchFamily="50" charset="-128"/>
                          <a:ea typeface="Meiryo UI" panose="020B0604030504040204" pitchFamily="50" charset="-128"/>
                        </a:rPr>
                        <a:t>④電費等（基準年度）</a:t>
                      </a:r>
                      <a:endParaRPr kumimoji="1" lang="en-US" altLang="ja-JP" sz="1600" b="1" u="sng" dirty="0">
                        <a:solidFill>
                          <a:schemeClr val="tx1"/>
                        </a:solidFill>
                        <a:latin typeface="Meiryo UI" panose="020B0604030504040204" pitchFamily="50" charset="-128"/>
                        <a:ea typeface="Meiryo UI" panose="020B0604030504040204" pitchFamily="50" charset="-128"/>
                      </a:endParaRPr>
                    </a:p>
                    <a:p>
                      <a:r>
                        <a:rPr kumimoji="1" lang="ja-JP" altLang="en-US" sz="1600" dirty="0">
                          <a:solidFill>
                            <a:schemeClr val="tx1"/>
                          </a:solidFill>
                          <a:latin typeface="Meiryo UI" panose="020B0604030504040204" pitchFamily="50" charset="-128"/>
                          <a:ea typeface="Meiryo UI" panose="020B0604030504040204" pitchFamily="50" charset="-128"/>
                        </a:rPr>
                        <a:t>・当該車両のカタログ等から、エネルギー消費効率</a:t>
                      </a:r>
                      <a:r>
                        <a:rPr kumimoji="1" lang="en-US" altLang="ja-JP" sz="1600" dirty="0">
                          <a:solidFill>
                            <a:schemeClr val="tx1"/>
                          </a:solidFill>
                          <a:latin typeface="Meiryo UI" panose="020B0604030504040204" pitchFamily="50" charset="-128"/>
                          <a:ea typeface="Meiryo UI" panose="020B0604030504040204" pitchFamily="50" charset="-128"/>
                        </a:rPr>
                        <a:t>(</a:t>
                      </a:r>
                      <a:r>
                        <a:rPr kumimoji="1" lang="ja-JP" altLang="en-US" sz="1600" dirty="0">
                          <a:solidFill>
                            <a:schemeClr val="tx1"/>
                          </a:solidFill>
                          <a:latin typeface="Meiryo UI" panose="020B0604030504040204" pitchFamily="50" charset="-128"/>
                          <a:ea typeface="Meiryo UI" panose="020B0604030504040204" pitchFamily="50" charset="-128"/>
                        </a:rPr>
                        <a:t>電費</a:t>
                      </a:r>
                      <a:r>
                        <a:rPr kumimoji="1" lang="en-US" altLang="ja-JP" sz="1600" dirty="0">
                          <a:solidFill>
                            <a:schemeClr val="tx1"/>
                          </a:solidFill>
                          <a:latin typeface="Meiryo UI" panose="020B0604030504040204" pitchFamily="50" charset="-128"/>
                          <a:ea typeface="Meiryo UI" panose="020B0604030504040204" pitchFamily="50" charset="-128"/>
                        </a:rPr>
                        <a:t>(</a:t>
                      </a:r>
                      <a:r>
                        <a:rPr kumimoji="1" lang="zh-TW" altLang="en-US" sz="1600" dirty="0">
                          <a:solidFill>
                            <a:schemeClr val="tx1"/>
                          </a:solidFill>
                          <a:latin typeface="Meiryo UI" panose="020B0604030504040204" pitchFamily="50" charset="-128"/>
                          <a:ea typeface="Meiryo UI" panose="020B0604030504040204" pitchFamily="50" charset="-128"/>
                        </a:rPr>
                        <a:t>交流電力量消費率</a:t>
                      </a:r>
                      <a:r>
                        <a:rPr kumimoji="1" lang="en-US" altLang="ja-JP" sz="1600" dirty="0">
                          <a:solidFill>
                            <a:schemeClr val="tx1"/>
                          </a:solidFill>
                          <a:latin typeface="Meiryo UI" panose="020B0604030504040204" pitchFamily="50" charset="-128"/>
                          <a:ea typeface="Meiryo UI" panose="020B0604030504040204" pitchFamily="50" charset="-128"/>
                        </a:rPr>
                        <a:t>)(</a:t>
                      </a:r>
                      <a:r>
                        <a:rPr kumimoji="1" lang="en-US" altLang="ja-JP" sz="1600" dirty="0" err="1">
                          <a:solidFill>
                            <a:schemeClr val="tx1"/>
                          </a:solidFill>
                          <a:latin typeface="Meiryo UI" panose="020B0604030504040204" pitchFamily="50" charset="-128"/>
                          <a:ea typeface="Meiryo UI" panose="020B0604030504040204" pitchFamily="50" charset="-128"/>
                        </a:rPr>
                        <a:t>Wh</a:t>
                      </a:r>
                      <a:r>
                        <a:rPr kumimoji="1" lang="en-US" altLang="ja-JP" sz="1600" dirty="0">
                          <a:solidFill>
                            <a:schemeClr val="tx1"/>
                          </a:solidFill>
                          <a:latin typeface="Meiryo UI" panose="020B0604030504040204" pitchFamily="50" charset="-128"/>
                          <a:ea typeface="Meiryo UI" panose="020B0604030504040204" pitchFamily="50" charset="-128"/>
                        </a:rPr>
                        <a:t>/km)</a:t>
                      </a:r>
                      <a:r>
                        <a:rPr kumimoji="1" lang="ja-JP" altLang="en-US" sz="1600" dirty="0">
                          <a:solidFill>
                            <a:schemeClr val="tx1"/>
                          </a:solidFill>
                          <a:latin typeface="Meiryo UI" panose="020B0604030504040204" pitchFamily="50" charset="-128"/>
                          <a:ea typeface="Meiryo UI" panose="020B0604030504040204" pitchFamily="50" charset="-128"/>
                        </a:rPr>
                        <a:t>や水素の燃料</a:t>
                      </a:r>
                      <a:br>
                        <a:rPr kumimoji="1" lang="en-US" altLang="ja-JP" sz="1600" dirty="0">
                          <a:solidFill>
                            <a:schemeClr val="tx1"/>
                          </a:solidFill>
                          <a:latin typeface="Meiryo UI" panose="020B0604030504040204" pitchFamily="50" charset="-128"/>
                          <a:ea typeface="Meiryo UI" panose="020B0604030504040204" pitchFamily="50" charset="-128"/>
                        </a:rPr>
                      </a:br>
                      <a:r>
                        <a:rPr kumimoji="1" lang="ja-JP" altLang="en-US" sz="1600" baseline="0" dirty="0">
                          <a:solidFill>
                            <a:schemeClr val="tx1"/>
                          </a:solidFill>
                          <a:latin typeface="Meiryo UI" panose="020B0604030504040204" pitchFamily="50" charset="-128"/>
                          <a:ea typeface="Meiryo UI" panose="020B0604030504040204" pitchFamily="50" charset="-128"/>
                        </a:rPr>
                        <a:t> </a:t>
                      </a:r>
                      <a:r>
                        <a:rPr kumimoji="1" lang="ja-JP" altLang="en-US" sz="1600" dirty="0">
                          <a:solidFill>
                            <a:schemeClr val="tx1"/>
                          </a:solidFill>
                          <a:latin typeface="Meiryo UI" panose="020B0604030504040204" pitchFamily="50" charset="-128"/>
                          <a:ea typeface="Meiryo UI" panose="020B0604030504040204" pitchFamily="50" charset="-128"/>
                        </a:rPr>
                        <a:t>使用率</a:t>
                      </a:r>
                      <a:r>
                        <a:rPr kumimoji="1" lang="en-US" altLang="ja-JP" sz="1600" dirty="0">
                          <a:solidFill>
                            <a:schemeClr val="tx1"/>
                          </a:solidFill>
                          <a:latin typeface="Meiryo UI" panose="020B0604030504040204" pitchFamily="50" charset="-128"/>
                          <a:ea typeface="Meiryo UI" panose="020B0604030504040204" pitchFamily="50" charset="-128"/>
                        </a:rPr>
                        <a:t>(km/kg)</a:t>
                      </a:r>
                      <a:r>
                        <a:rPr kumimoji="1" lang="ja-JP" altLang="en-US" sz="1600" dirty="0">
                          <a:solidFill>
                            <a:schemeClr val="tx1"/>
                          </a:solidFill>
                          <a:latin typeface="Meiryo UI" panose="020B0604030504040204" pitchFamily="50" charset="-128"/>
                          <a:ea typeface="Meiryo UI" panose="020B0604030504040204" pitchFamily="50" charset="-128"/>
                        </a:rPr>
                        <a:t>を記入してください。</a:t>
                      </a:r>
                      <a:endParaRPr kumimoji="1" lang="en-US" altLang="ja-JP" sz="1600" dirty="0">
                        <a:solidFill>
                          <a:schemeClr val="tx1"/>
                        </a:solidFill>
                        <a:latin typeface="Meiryo UI" panose="020B0604030504040204" pitchFamily="50" charset="-128"/>
                        <a:ea typeface="Meiryo UI" panose="020B0604030504040204" pitchFamily="50" charset="-128"/>
                      </a:endParaRPr>
                    </a:p>
                  </a:txBody>
                  <a:tcPr/>
                </a:tc>
                <a:extLst>
                  <a:ext uri="{0D108BD9-81ED-4DB2-BD59-A6C34878D82A}">
                    <a16:rowId xmlns:a16="http://schemas.microsoft.com/office/drawing/2014/main" val="183885262"/>
                  </a:ext>
                </a:extLst>
              </a:tr>
              <a:tr h="648072">
                <a:tc>
                  <a:txBody>
                    <a:bodyPr/>
                    <a:lstStyle/>
                    <a:p>
                      <a:r>
                        <a:rPr kumimoji="1" lang="ja-JP" altLang="en-US" sz="1600" b="1" u="sng" dirty="0">
                          <a:solidFill>
                            <a:schemeClr val="tx1"/>
                          </a:solidFill>
                          <a:latin typeface="Meiryo UI" panose="020B0604030504040204" pitchFamily="50" charset="-128"/>
                          <a:ea typeface="Meiryo UI" panose="020B0604030504040204" pitchFamily="50" charset="-128"/>
                        </a:rPr>
                        <a:t>⑤</a:t>
                      </a:r>
                      <a:r>
                        <a:rPr kumimoji="1" lang="en-US" altLang="ja-JP" sz="1600" b="1" u="sng" dirty="0">
                          <a:solidFill>
                            <a:schemeClr val="tx1"/>
                          </a:solidFill>
                          <a:latin typeface="Meiryo UI" panose="020B0604030504040204" pitchFamily="50" charset="-128"/>
                          <a:ea typeface="Meiryo UI" panose="020B0604030504040204" pitchFamily="50" charset="-128"/>
                        </a:rPr>
                        <a:t>CO</a:t>
                      </a:r>
                      <a:r>
                        <a:rPr kumimoji="1" lang="en-US" altLang="ja-JP" sz="1600" b="1" u="sng" baseline="-25000" dirty="0">
                          <a:solidFill>
                            <a:schemeClr val="tx1"/>
                          </a:solidFill>
                          <a:latin typeface="Meiryo UI" panose="020B0604030504040204" pitchFamily="50" charset="-128"/>
                          <a:ea typeface="Meiryo UI" panose="020B0604030504040204" pitchFamily="50" charset="-128"/>
                        </a:rPr>
                        <a:t>2</a:t>
                      </a:r>
                      <a:r>
                        <a:rPr kumimoji="1" lang="ja-JP" altLang="en-US" sz="1600" b="1" u="sng" dirty="0">
                          <a:solidFill>
                            <a:schemeClr val="tx1"/>
                          </a:solidFill>
                          <a:latin typeface="Meiryo UI" panose="020B0604030504040204" pitchFamily="50" charset="-128"/>
                          <a:ea typeface="Meiryo UI" panose="020B0604030504040204" pitchFamily="50" charset="-128"/>
                        </a:rPr>
                        <a:t>排出係数（基準年度）</a:t>
                      </a:r>
                      <a:endParaRPr kumimoji="1" lang="en-US" altLang="ja-JP" sz="1600" b="1" u="sng" dirty="0">
                        <a:solidFill>
                          <a:schemeClr val="tx1"/>
                        </a:solidFill>
                        <a:latin typeface="Meiryo UI" panose="020B0604030504040204" pitchFamily="50" charset="-128"/>
                        <a:ea typeface="Meiryo UI" panose="020B0604030504040204" pitchFamily="50" charset="-128"/>
                      </a:endParaRPr>
                    </a:p>
                    <a:p>
                      <a:r>
                        <a:rPr kumimoji="1" lang="ja-JP" altLang="en-US" sz="1400" dirty="0">
                          <a:solidFill>
                            <a:schemeClr val="tx1"/>
                          </a:solidFill>
                          <a:latin typeface="Meiryo UI" panose="020B0604030504040204" pitchFamily="50" charset="-128"/>
                          <a:ea typeface="Meiryo UI" panose="020B0604030504040204" pitchFamily="50" charset="-128"/>
                        </a:rPr>
                        <a:t>・電気自動車</a:t>
                      </a:r>
                      <a:r>
                        <a:rPr kumimoji="1" lang="en-US" altLang="ja-JP" sz="1400" dirty="0">
                          <a:solidFill>
                            <a:schemeClr val="tx1"/>
                          </a:solidFill>
                          <a:latin typeface="Meiryo UI" panose="020B0604030504040204" pitchFamily="50" charset="-128"/>
                          <a:ea typeface="Meiryo UI" panose="020B0604030504040204" pitchFamily="50" charset="-128"/>
                        </a:rPr>
                        <a:t>(EV)</a:t>
                      </a:r>
                      <a:r>
                        <a:rPr kumimoji="1" lang="ja-JP" altLang="en-US" sz="1400" dirty="0">
                          <a:solidFill>
                            <a:schemeClr val="tx1"/>
                          </a:solidFill>
                          <a:latin typeface="Meiryo UI" panose="020B0604030504040204" pitchFamily="50" charset="-128"/>
                          <a:ea typeface="Meiryo UI" panose="020B0604030504040204" pitchFamily="50" charset="-128"/>
                        </a:rPr>
                        <a:t>については、充電時に利用する電気</a:t>
                      </a:r>
                      <a:r>
                        <a:rPr kumimoji="1" lang="en-US" altLang="ja-JP" sz="1400" dirty="0">
                          <a:solidFill>
                            <a:schemeClr val="tx1"/>
                          </a:solidFill>
                          <a:latin typeface="Meiryo UI" panose="020B0604030504040204" pitchFamily="50" charset="-128"/>
                          <a:ea typeface="Meiryo UI" panose="020B0604030504040204" pitchFamily="50" charset="-128"/>
                        </a:rPr>
                        <a:t>(</a:t>
                      </a:r>
                      <a:r>
                        <a:rPr kumimoji="1" lang="ja-JP" altLang="en-US" sz="1400" dirty="0">
                          <a:solidFill>
                            <a:schemeClr val="tx1"/>
                          </a:solidFill>
                          <a:latin typeface="Meiryo UI" panose="020B0604030504040204" pitchFamily="50" charset="-128"/>
                          <a:ea typeface="Meiryo UI" panose="020B0604030504040204" pitchFamily="50" charset="-128"/>
                        </a:rPr>
                        <a:t>事業所で契約している電気</a:t>
                      </a:r>
                      <a:r>
                        <a:rPr kumimoji="1" lang="en-US" altLang="ja-JP" sz="1400" dirty="0">
                          <a:solidFill>
                            <a:schemeClr val="tx1"/>
                          </a:solidFill>
                          <a:latin typeface="Meiryo UI" panose="020B0604030504040204" pitchFamily="50" charset="-128"/>
                          <a:ea typeface="Meiryo UI" panose="020B0604030504040204" pitchFamily="50" charset="-128"/>
                        </a:rPr>
                        <a:t>)</a:t>
                      </a:r>
                      <a:r>
                        <a:rPr kumimoji="1" lang="ja-JP" altLang="en-US" sz="1400" dirty="0" err="1">
                          <a:solidFill>
                            <a:schemeClr val="tx1"/>
                          </a:solidFill>
                          <a:latin typeface="Meiryo UI" panose="020B0604030504040204" pitchFamily="50" charset="-128"/>
                          <a:ea typeface="Meiryo UI" panose="020B0604030504040204" pitchFamily="50" charset="-128"/>
                        </a:rPr>
                        <a:t>の排</a:t>
                      </a:r>
                      <a:r>
                        <a:rPr kumimoji="1" lang="ja-JP" altLang="en-US" sz="1400" dirty="0">
                          <a:solidFill>
                            <a:schemeClr val="tx1"/>
                          </a:solidFill>
                          <a:latin typeface="Meiryo UI" panose="020B0604030504040204" pitchFamily="50" charset="-128"/>
                          <a:ea typeface="Meiryo UI" panose="020B0604030504040204" pitchFamily="50" charset="-128"/>
                        </a:rPr>
                        <a:t>出係数</a:t>
                      </a:r>
                      <a:r>
                        <a:rPr kumimoji="1" lang="en-US" altLang="ja-JP" sz="1400" dirty="0">
                          <a:solidFill>
                            <a:schemeClr val="tx1"/>
                          </a:solidFill>
                          <a:latin typeface="Meiryo UI" panose="020B0604030504040204" pitchFamily="50" charset="-128"/>
                          <a:ea typeface="Meiryo UI" panose="020B0604030504040204" pitchFamily="50" charset="-128"/>
                        </a:rPr>
                        <a:t>(kg-CO2/kWh)</a:t>
                      </a:r>
                      <a:r>
                        <a:rPr kumimoji="1" lang="ja-JP" altLang="en-US" sz="1400" dirty="0">
                          <a:solidFill>
                            <a:schemeClr val="tx1"/>
                          </a:solidFill>
                          <a:latin typeface="Meiryo UI" panose="020B0604030504040204" pitchFamily="50" charset="-128"/>
                          <a:ea typeface="Meiryo UI" panose="020B0604030504040204" pitchFamily="50" charset="-128"/>
                        </a:rPr>
                        <a:t>を、</a:t>
                      </a:r>
                      <a:endParaRPr kumimoji="1" lang="en-US" altLang="ja-JP" sz="1400" dirty="0">
                        <a:solidFill>
                          <a:schemeClr val="tx1"/>
                        </a:solidFill>
                        <a:latin typeface="Meiryo UI" panose="020B0604030504040204" pitchFamily="50" charset="-128"/>
                        <a:ea typeface="Meiryo UI" panose="020B0604030504040204" pitchFamily="50" charset="-128"/>
                      </a:endParaRPr>
                    </a:p>
                    <a:p>
                      <a:r>
                        <a:rPr kumimoji="1" lang="ja-JP" altLang="en-US" sz="1400" dirty="0">
                          <a:solidFill>
                            <a:schemeClr val="tx1"/>
                          </a:solidFill>
                          <a:latin typeface="Meiryo UI" panose="020B0604030504040204" pitchFamily="50" charset="-128"/>
                          <a:ea typeface="Meiryo UI" panose="020B0604030504040204" pitchFamily="50" charset="-128"/>
                        </a:rPr>
                        <a:t>　燃料電池自動車</a:t>
                      </a:r>
                      <a:r>
                        <a:rPr kumimoji="1" lang="en-US" altLang="ja-JP" sz="1400" dirty="0">
                          <a:solidFill>
                            <a:schemeClr val="tx1"/>
                          </a:solidFill>
                          <a:latin typeface="Meiryo UI" panose="020B0604030504040204" pitchFamily="50" charset="-128"/>
                          <a:ea typeface="Meiryo UI" panose="020B0604030504040204" pitchFamily="50" charset="-128"/>
                        </a:rPr>
                        <a:t>(FCV)</a:t>
                      </a:r>
                      <a:r>
                        <a:rPr kumimoji="1" lang="ja-JP" altLang="en-US" sz="1400" dirty="0">
                          <a:solidFill>
                            <a:schemeClr val="tx1"/>
                          </a:solidFill>
                          <a:latin typeface="Meiryo UI" panose="020B0604030504040204" pitchFamily="50" charset="-128"/>
                          <a:ea typeface="Meiryo UI" panose="020B0604030504040204" pitchFamily="50" charset="-128"/>
                        </a:rPr>
                        <a:t>については、「０」を記入してください。</a:t>
                      </a:r>
                      <a:endParaRPr kumimoji="1" lang="en-US" altLang="ja-JP" sz="1400" dirty="0">
                        <a:solidFill>
                          <a:schemeClr val="tx1"/>
                        </a:solidFill>
                        <a:latin typeface="Meiryo UI" panose="020B0604030504040204" pitchFamily="50" charset="-128"/>
                        <a:ea typeface="Meiryo UI" panose="020B0604030504040204" pitchFamily="50" charset="-128"/>
                      </a:endParaRPr>
                    </a:p>
                  </a:txBody>
                  <a:tcPr/>
                </a:tc>
                <a:extLst>
                  <a:ext uri="{0D108BD9-81ED-4DB2-BD59-A6C34878D82A}">
                    <a16:rowId xmlns:a16="http://schemas.microsoft.com/office/drawing/2014/main" val="2042919226"/>
                  </a:ext>
                </a:extLst>
              </a:tr>
            </a:tbl>
          </a:graphicData>
        </a:graphic>
      </p:graphicFrame>
      <p:sp>
        <p:nvSpPr>
          <p:cNvPr id="25" name="円形吹き出し 24"/>
          <p:cNvSpPr/>
          <p:nvPr/>
        </p:nvSpPr>
        <p:spPr>
          <a:xfrm>
            <a:off x="6373648" y="3097268"/>
            <a:ext cx="991850" cy="651763"/>
          </a:xfrm>
          <a:prstGeom prst="wedgeEllipseCallout">
            <a:avLst>
              <a:gd name="adj1" fmla="val 54439"/>
              <a:gd name="adj2" fmla="val 48549"/>
            </a:avLst>
          </a:prstGeom>
        </p:spPr>
        <p:style>
          <a:lnRef idx="2">
            <a:schemeClr val="accent6"/>
          </a:lnRef>
          <a:fillRef idx="1">
            <a:schemeClr val="lt1"/>
          </a:fillRef>
          <a:effectRef idx="0">
            <a:schemeClr val="accent6"/>
          </a:effectRef>
          <a:fontRef idx="minor">
            <a:schemeClr val="dk1"/>
          </a:fontRef>
        </p:style>
        <p:txBody>
          <a:bodyPr lIns="0" tIns="0" rIns="0" bIns="0" rtlCol="0" anchor="ctr"/>
          <a:lstStyle/>
          <a:p>
            <a:pPr algn="ctr"/>
            <a:r>
              <a:rPr lang="ja-JP" altLang="en-US" sz="1100" dirty="0">
                <a:latin typeface="Meiryo UI" panose="020B0604030504040204" pitchFamily="50" charset="-128"/>
                <a:ea typeface="Meiryo UI" panose="020B0604030504040204" pitchFamily="50" charset="-128"/>
              </a:rPr>
              <a:t>合計等は</a:t>
            </a:r>
            <a:br>
              <a:rPr lang="en-US" altLang="ja-JP" sz="1100" dirty="0">
                <a:latin typeface="Meiryo UI" panose="020B0604030504040204" pitchFamily="50" charset="-128"/>
                <a:ea typeface="Meiryo UI" panose="020B0604030504040204" pitchFamily="50" charset="-128"/>
              </a:rPr>
            </a:br>
            <a:r>
              <a:rPr lang="ja-JP" altLang="en-US" sz="1100" dirty="0">
                <a:latin typeface="Meiryo UI" panose="020B0604030504040204" pitchFamily="50" charset="-128"/>
                <a:ea typeface="Meiryo UI" panose="020B0604030504040204" pitchFamily="50" charset="-128"/>
              </a:rPr>
              <a:t>自動計算</a:t>
            </a:r>
            <a:endParaRPr lang="en-US" altLang="ja-JP" sz="900" u="sng" dirty="0">
              <a:solidFill>
                <a:schemeClr val="accent6">
                  <a:lumMod val="50000"/>
                </a:schemeClr>
              </a:solidFill>
              <a:latin typeface="Meiryo UI" panose="020B0604030504040204" pitchFamily="50" charset="-128"/>
              <a:ea typeface="Meiryo UI" panose="020B0604030504040204" pitchFamily="50" charset="-128"/>
            </a:endParaRPr>
          </a:p>
        </p:txBody>
      </p:sp>
      <p:sp>
        <p:nvSpPr>
          <p:cNvPr id="28" name="円形吹き出し 27"/>
          <p:cNvSpPr/>
          <p:nvPr/>
        </p:nvSpPr>
        <p:spPr>
          <a:xfrm>
            <a:off x="5395196" y="123272"/>
            <a:ext cx="4217364" cy="1343675"/>
          </a:xfrm>
          <a:prstGeom prst="wedgeEllipseCallout">
            <a:avLst>
              <a:gd name="adj1" fmla="val -62918"/>
              <a:gd name="adj2" fmla="val -17399"/>
            </a:avLst>
          </a:prstGeom>
        </p:spPr>
        <p:style>
          <a:lnRef idx="2">
            <a:schemeClr val="accent6"/>
          </a:lnRef>
          <a:fillRef idx="1">
            <a:schemeClr val="lt1"/>
          </a:fillRef>
          <a:effectRef idx="0">
            <a:schemeClr val="accent6"/>
          </a:effectRef>
          <a:fontRef idx="minor">
            <a:schemeClr val="dk1"/>
          </a:fontRef>
        </p:style>
        <p:txBody>
          <a:bodyPr lIns="0" tIns="0" rIns="0" bIns="0" rtlCol="0" anchor="ctr"/>
          <a:lstStyle/>
          <a:p>
            <a:r>
              <a:rPr lang="ja-JP" altLang="en-US" sz="1100" dirty="0">
                <a:latin typeface="Meiryo UI" panose="020B0604030504040204" pitchFamily="50" charset="-128"/>
                <a:ea typeface="Meiryo UI" panose="020B0604030504040204" pitchFamily="50" charset="-128"/>
              </a:rPr>
              <a:t>この様式は</a:t>
            </a:r>
            <a:endParaRPr lang="en-US" altLang="ja-JP" sz="1100" dirty="0">
              <a:latin typeface="Meiryo UI" panose="020B0604030504040204" pitchFamily="50" charset="-128"/>
              <a:ea typeface="Meiryo UI" panose="020B0604030504040204" pitchFamily="50" charset="-128"/>
            </a:endParaRPr>
          </a:p>
          <a:p>
            <a:pPr indent="-180000"/>
            <a:r>
              <a:rPr lang="ja-JP" altLang="en-US" sz="1100" dirty="0">
                <a:latin typeface="Meiryo UI" panose="020B0604030504040204" pitchFamily="50" charset="-128"/>
                <a:ea typeface="Meiryo UI" panose="020B0604030504040204" pitchFamily="50" charset="-128"/>
              </a:rPr>
              <a:t>●電気自動車</a:t>
            </a:r>
            <a:r>
              <a:rPr lang="en-US" altLang="ja-JP" sz="1100" dirty="0">
                <a:latin typeface="Meiryo UI" panose="020B0604030504040204" pitchFamily="50" charset="-128"/>
                <a:ea typeface="Meiryo UI" panose="020B0604030504040204" pitchFamily="50" charset="-128"/>
              </a:rPr>
              <a:t>(EV)</a:t>
            </a:r>
            <a:r>
              <a:rPr lang="ja-JP" altLang="en-US" sz="1100" dirty="0">
                <a:latin typeface="Meiryo UI" panose="020B0604030504040204" pitchFamily="50" charset="-128"/>
                <a:ea typeface="Meiryo UI" panose="020B0604030504040204" pitchFamily="50" charset="-128"/>
              </a:rPr>
              <a:t>と燃料電池自動車</a:t>
            </a:r>
            <a:r>
              <a:rPr lang="en-US" altLang="ja-JP" sz="1100" dirty="0">
                <a:latin typeface="Meiryo UI" panose="020B0604030504040204" pitchFamily="50" charset="-128"/>
                <a:ea typeface="Meiryo UI" panose="020B0604030504040204" pitchFamily="50" charset="-128"/>
              </a:rPr>
              <a:t>(FCV)</a:t>
            </a:r>
            <a:br>
              <a:rPr lang="en-US" altLang="ja-JP" sz="1100" dirty="0">
                <a:latin typeface="Meiryo UI" panose="020B0604030504040204" pitchFamily="50" charset="-128"/>
                <a:ea typeface="Meiryo UI" panose="020B0604030504040204" pitchFamily="50" charset="-128"/>
              </a:rPr>
            </a:br>
            <a:r>
              <a:rPr lang="ja-JP" altLang="en-US" sz="1100" dirty="0">
                <a:latin typeface="Meiryo UI" panose="020B0604030504040204" pitchFamily="50" charset="-128"/>
                <a:ea typeface="Meiryo UI" panose="020B0604030504040204" pitchFamily="50" charset="-128"/>
              </a:rPr>
              <a:t>　 のみ記入してください</a:t>
            </a:r>
            <a:endParaRPr lang="en-US" altLang="ja-JP" sz="1100" dirty="0">
              <a:latin typeface="Meiryo UI" panose="020B0604030504040204" pitchFamily="50" charset="-128"/>
              <a:ea typeface="Meiryo UI" panose="020B0604030504040204" pitchFamily="50" charset="-128"/>
            </a:endParaRPr>
          </a:p>
          <a:p>
            <a:pPr indent="-180000"/>
            <a:r>
              <a:rPr lang="en-US" altLang="ja-JP" sz="1000" dirty="0">
                <a:latin typeface="Meiryo UI" panose="020B0604030504040204" pitchFamily="50" charset="-128"/>
                <a:ea typeface="Meiryo UI" panose="020B0604030504040204" pitchFamily="50" charset="-128"/>
              </a:rPr>
              <a:t>  </a:t>
            </a:r>
            <a:r>
              <a:rPr lang="en-US" altLang="ja-JP" sz="900" dirty="0">
                <a:latin typeface="Meiryo UI" panose="020B0604030504040204" pitchFamily="50" charset="-128"/>
                <a:ea typeface="Meiryo UI" panose="020B0604030504040204" pitchFamily="50" charset="-128"/>
              </a:rPr>
              <a:t> ※</a:t>
            </a:r>
            <a:r>
              <a:rPr lang="ja-JP" altLang="en-US" sz="900" dirty="0">
                <a:latin typeface="Meiryo UI" panose="020B0604030504040204" pitchFamily="50" charset="-128"/>
                <a:ea typeface="Meiryo UI" panose="020B0604030504040204" pitchFamily="50" charset="-128"/>
              </a:rPr>
              <a:t>プラグインハイブリッド自動車やガソリン車等は記入不要</a:t>
            </a:r>
            <a:endParaRPr lang="en-US" altLang="ja-JP" sz="900" dirty="0">
              <a:latin typeface="Meiryo UI" panose="020B0604030504040204" pitchFamily="50" charset="-128"/>
              <a:ea typeface="Meiryo UI" panose="020B0604030504040204" pitchFamily="50" charset="-128"/>
            </a:endParaRPr>
          </a:p>
          <a:p>
            <a:pPr indent="-180000"/>
            <a:r>
              <a:rPr lang="ja-JP" altLang="en-US" sz="1000" dirty="0">
                <a:latin typeface="Meiryo UI" panose="020B0604030504040204" pitchFamily="50" charset="-128"/>
                <a:ea typeface="Meiryo UI" panose="020B0604030504040204" pitchFamily="50" charset="-128"/>
              </a:rPr>
              <a:t>●３号事業者だけでなく、１・２号事業者</a:t>
            </a:r>
            <a:r>
              <a:rPr lang="en-US" altLang="ja-JP" sz="600" dirty="0">
                <a:latin typeface="Meiryo UI" panose="020B0604030504040204" pitchFamily="50" charset="-128"/>
                <a:ea typeface="Meiryo UI" panose="020B0604030504040204" pitchFamily="50" charset="-128"/>
              </a:rPr>
              <a:t>(1500kL</a:t>
            </a:r>
            <a:r>
              <a:rPr lang="ja-JP" altLang="en-US" sz="600" dirty="0">
                <a:latin typeface="Meiryo UI" panose="020B0604030504040204" pitchFamily="50" charset="-128"/>
                <a:ea typeface="Meiryo UI" panose="020B0604030504040204" pitchFamily="50" charset="-128"/>
              </a:rPr>
              <a:t>以上使用</a:t>
            </a:r>
            <a:r>
              <a:rPr lang="en-US" altLang="ja-JP" sz="600" dirty="0">
                <a:latin typeface="Meiryo UI" panose="020B0604030504040204" pitchFamily="50" charset="-128"/>
                <a:ea typeface="Meiryo UI" panose="020B0604030504040204" pitchFamily="50" charset="-128"/>
              </a:rPr>
              <a:t>)</a:t>
            </a:r>
            <a:r>
              <a:rPr lang="ja-JP" altLang="en-US" sz="1000" dirty="0">
                <a:latin typeface="Meiryo UI" panose="020B0604030504040204" pitchFamily="50" charset="-128"/>
                <a:ea typeface="Meiryo UI" panose="020B0604030504040204" pitchFamily="50" charset="-128"/>
              </a:rPr>
              <a:t>も</a:t>
            </a:r>
            <a:br>
              <a:rPr lang="en-US" altLang="ja-JP" sz="1000" dirty="0">
                <a:latin typeface="Meiryo UI" panose="020B0604030504040204" pitchFamily="50" charset="-128"/>
                <a:ea typeface="Meiryo UI" panose="020B0604030504040204" pitchFamily="50" charset="-128"/>
              </a:rPr>
            </a:br>
            <a:r>
              <a:rPr lang="ja-JP" altLang="en-US" sz="1000" dirty="0">
                <a:latin typeface="Meiryo UI" panose="020B0604030504040204" pitchFamily="50" charset="-128"/>
                <a:ea typeface="Meiryo UI" panose="020B0604030504040204" pitchFamily="50" charset="-128"/>
              </a:rPr>
              <a:t>　　ご記入ください　</a:t>
            </a:r>
            <a:r>
              <a:rPr lang="ja-JP" altLang="en-US" sz="800" u="sng" dirty="0">
                <a:solidFill>
                  <a:schemeClr val="accent6">
                    <a:lumMod val="50000"/>
                  </a:schemeClr>
                </a:solidFill>
                <a:latin typeface="Meiryo UI" panose="020B0604030504040204" pitchFamily="50" charset="-128"/>
                <a:ea typeface="Meiryo UI" panose="020B0604030504040204" pitchFamily="50" charset="-128"/>
              </a:rPr>
              <a:t>自動車が使う電気使用量をご確認</a:t>
            </a:r>
            <a:endParaRPr lang="en-US" altLang="ja-JP" sz="900" u="sng" dirty="0">
              <a:solidFill>
                <a:schemeClr val="accent6">
                  <a:lumMod val="50000"/>
                </a:schemeClr>
              </a:solidFill>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832999241"/>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スライド番号プレースホルダー 5"/>
          <p:cNvSpPr>
            <a:spLocks noGrp="1"/>
          </p:cNvSpPr>
          <p:nvPr>
            <p:ph type="sldNum" sz="quarter" idx="12"/>
          </p:nvPr>
        </p:nvSpPr>
        <p:spPr/>
        <p:txBody>
          <a:bodyPr/>
          <a:lstStyle/>
          <a:p>
            <a:fld id="{55A7BED7-9510-4C4B-91BA-7696EE92F05C}" type="slidenum">
              <a:rPr kumimoji="1" lang="ja-JP" altLang="en-US" smtClean="0"/>
              <a:t>55</a:t>
            </a:fld>
            <a:endParaRPr kumimoji="1" lang="ja-JP" altLang="en-US" dirty="0"/>
          </a:p>
        </p:txBody>
      </p:sp>
      <p:sp>
        <p:nvSpPr>
          <p:cNvPr id="8" name="テキスト ボックス 7">
            <a:extLst>
              <a:ext uri="{FF2B5EF4-FFF2-40B4-BE49-F238E27FC236}">
                <a16:creationId xmlns:a16="http://schemas.microsoft.com/office/drawing/2014/main" id="{575F40C1-5A85-EECC-6477-57B188ABEBEE}"/>
              </a:ext>
            </a:extLst>
          </p:cNvPr>
          <p:cNvSpPr txBox="1"/>
          <p:nvPr/>
        </p:nvSpPr>
        <p:spPr>
          <a:xfrm>
            <a:off x="0" y="0"/>
            <a:ext cx="8604448" cy="344128"/>
          </a:xfrm>
          <a:prstGeom prst="rect">
            <a:avLst/>
          </a:prstGeom>
          <a:noFill/>
        </p:spPr>
        <p:txBody>
          <a:bodyPr wrap="square" tIns="36000" bIns="0" rtlCol="0">
            <a:spAutoFit/>
          </a:bodyPr>
          <a:lstStyle/>
          <a:p>
            <a:pPr>
              <a:lnSpc>
                <a:spcPts val="2400"/>
              </a:lnSpc>
            </a:pPr>
            <a:r>
              <a:rPr lang="ja-JP" altLang="en-US" sz="20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６　実績報告書の作成要領</a:t>
            </a:r>
          </a:p>
        </p:txBody>
      </p:sp>
      <p:sp>
        <p:nvSpPr>
          <p:cNvPr id="10" name="Rectangle 2"/>
          <p:cNvSpPr>
            <a:spLocks noChangeArrowheads="1"/>
          </p:cNvSpPr>
          <p:nvPr/>
        </p:nvSpPr>
        <p:spPr bwMode="auto">
          <a:xfrm>
            <a:off x="-12940" y="404664"/>
            <a:ext cx="9051756" cy="9694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spAutoFit/>
          </a:bodyPr>
          <a:lstStyle>
            <a:lvl1pPr indent="127000"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ts val="600"/>
              </a:spcAft>
              <a:buClrTx/>
              <a:buSzTx/>
              <a:buFontTx/>
              <a:buNone/>
              <a:tabLst/>
            </a:pPr>
            <a:r>
              <a:rPr kumimoji="0" lang="ja-JP" altLang="ja-JP" sz="2000" b="1" i="0" u="none" strike="noStrike" cap="none" normalizeH="0" baseline="0" dirty="0">
                <a:ln>
                  <a:noFill/>
                </a:ln>
                <a:solidFill>
                  <a:srgbClr val="0D0D0D"/>
                </a:solidFill>
                <a:effectLst/>
                <a:latin typeface="Meiryo UI" panose="020B0604030504040204" pitchFamily="50" charset="-128"/>
                <a:ea typeface="Meiryo UI" panose="020B0604030504040204" pitchFamily="50" charset="-128"/>
                <a:cs typeface="Times New Roman" panose="02020603050405020304" pitchFamily="18" charset="0"/>
              </a:rPr>
              <a:t> </a:t>
            </a:r>
            <a:r>
              <a:rPr kumimoji="0" lang="en-US" altLang="ja-JP" sz="2000" b="1" i="0" u="none" strike="noStrike" cap="none" normalizeH="0" baseline="0" dirty="0">
                <a:ln>
                  <a:noFill/>
                </a:ln>
                <a:solidFill>
                  <a:srgbClr val="0D0D0D"/>
                </a:solidFill>
                <a:effectLst/>
                <a:latin typeface="Meiryo UI" panose="020B0604030504040204" pitchFamily="50" charset="-128"/>
                <a:ea typeface="Meiryo UI" panose="020B0604030504040204" pitchFamily="50" charset="-128"/>
                <a:cs typeface="Times New Roman" panose="02020603050405020304" pitchFamily="18" charset="0"/>
              </a:rPr>
              <a:t>(</a:t>
            </a:r>
            <a:r>
              <a:rPr kumimoji="0" lang="en-US" altLang="ja-JP" sz="2000" b="1" dirty="0">
                <a:solidFill>
                  <a:srgbClr val="0D0D0D"/>
                </a:solidFill>
                <a:latin typeface="Meiryo UI" panose="020B0604030504040204" pitchFamily="50" charset="-128"/>
                <a:ea typeface="Meiryo UI" panose="020B0604030504040204" pitchFamily="50" charset="-128"/>
                <a:cs typeface="Times New Roman" panose="02020603050405020304" pitchFamily="18" charset="0"/>
              </a:rPr>
              <a:t>1</a:t>
            </a:r>
            <a:r>
              <a:rPr kumimoji="0" lang="en-US" altLang="ja-JP" sz="2000" b="1" i="0" u="none" strike="noStrike" cap="none" normalizeH="0" baseline="0" dirty="0">
                <a:ln>
                  <a:noFill/>
                </a:ln>
                <a:solidFill>
                  <a:srgbClr val="0D0D0D"/>
                </a:solidFill>
                <a:effectLst/>
                <a:latin typeface="Meiryo UI" panose="020B0604030504040204" pitchFamily="50" charset="-128"/>
                <a:ea typeface="Meiryo UI" panose="020B0604030504040204" pitchFamily="50" charset="-128"/>
                <a:cs typeface="Times New Roman" panose="02020603050405020304" pitchFamily="18" charset="0"/>
              </a:rPr>
              <a:t>)</a:t>
            </a:r>
            <a:r>
              <a:rPr kumimoji="0" lang="ja-JP" altLang="en-US" sz="2000" b="1" dirty="0">
                <a:solidFill>
                  <a:srgbClr val="0D0D0D"/>
                </a:solidFill>
                <a:latin typeface="Meiryo UI" panose="020B0604030504040204" pitchFamily="50" charset="-128"/>
                <a:ea typeface="Meiryo UI" panose="020B0604030504040204" pitchFamily="50" charset="-128"/>
                <a:cs typeface="Times New Roman" panose="02020603050405020304" pitchFamily="18" charset="0"/>
              </a:rPr>
              <a:t>実績報告書の作成</a:t>
            </a:r>
            <a:endParaRPr kumimoji="0" lang="en-US" altLang="ja-JP" sz="2000" b="1" i="0" u="none" strike="noStrike" cap="none" normalizeH="0" baseline="0" dirty="0">
              <a:ln>
                <a:noFill/>
              </a:ln>
              <a:solidFill>
                <a:srgbClr val="0D0D0D"/>
              </a:solidFill>
              <a:effectLst/>
              <a:latin typeface="Meiryo UI" panose="020B0604030504040204" pitchFamily="50" charset="-128"/>
              <a:ea typeface="Meiryo UI" panose="020B0604030504040204" pitchFamily="50" charset="-128"/>
              <a:cs typeface="Times New Roman" panose="02020603050405020304" pitchFamily="18" charset="0"/>
            </a:endParaRPr>
          </a:p>
          <a:p>
            <a:r>
              <a:rPr lang="ja-JP" altLang="en-US" sz="1600" dirty="0">
                <a:latin typeface="Meiryo UI" panose="020B0604030504040204" pitchFamily="50" charset="-128"/>
                <a:ea typeface="Meiryo UI" panose="020B0604030504040204" pitchFamily="50" charset="-128"/>
              </a:rPr>
              <a:t>実績報告書は以下に掲げる事項について記載ください。</a:t>
            </a:r>
            <a:endParaRPr lang="en-US" altLang="ja-JP" sz="1600" dirty="0">
              <a:latin typeface="Meiryo UI" panose="020B0604030504040204" pitchFamily="50" charset="-128"/>
              <a:ea typeface="Meiryo UI" panose="020B0604030504040204" pitchFamily="50" charset="-128"/>
            </a:endParaRPr>
          </a:p>
          <a:p>
            <a:r>
              <a:rPr lang="ja-JP" altLang="en-US" sz="1600" dirty="0">
                <a:latin typeface="Meiryo UI" panose="020B0604030504040204" pitchFamily="50" charset="-128"/>
                <a:ea typeface="Meiryo UI" panose="020B0604030504040204" pitchFamily="50" charset="-128"/>
              </a:rPr>
              <a:t>次スライド以降に実績報告書の記入例と記入要領を示します。</a:t>
            </a:r>
            <a:endParaRPr lang="en-US" altLang="ja-JP" sz="1600" dirty="0">
              <a:latin typeface="Meiryo UI" panose="020B0604030504040204" pitchFamily="50" charset="-128"/>
              <a:ea typeface="Meiryo UI" panose="020B0604030504040204" pitchFamily="50" charset="-128"/>
            </a:endParaRPr>
          </a:p>
        </p:txBody>
      </p:sp>
      <p:sp>
        <p:nvSpPr>
          <p:cNvPr id="7" name="正方形/長方形 6"/>
          <p:cNvSpPr/>
          <p:nvPr/>
        </p:nvSpPr>
        <p:spPr>
          <a:xfrm>
            <a:off x="141696" y="1338148"/>
            <a:ext cx="8496944" cy="4693593"/>
          </a:xfrm>
          <a:prstGeom prst="rect">
            <a:avLst/>
          </a:prstGeom>
        </p:spPr>
        <p:txBody>
          <a:bodyPr wrap="square">
            <a:spAutoFit/>
          </a:bodyPr>
          <a:lstStyle/>
          <a:p>
            <a:r>
              <a:rPr lang="ja-JP" altLang="ja-JP" sz="1600" b="1" dirty="0">
                <a:latin typeface="Meiryo UI" panose="020B0604030504040204" pitchFamily="50" charset="-128"/>
                <a:ea typeface="Meiryo UI" panose="020B0604030504040204" pitchFamily="50" charset="-128"/>
                <a:cs typeface="Times New Roman" panose="02020603050405020304" pitchFamily="18" charset="0"/>
              </a:rPr>
              <a:t>■</a:t>
            </a:r>
            <a:r>
              <a:rPr lang="ja-JP" altLang="en-US" sz="1600" b="1" dirty="0">
                <a:latin typeface="Meiryo UI" panose="020B0604030504040204" pitchFamily="50" charset="-128"/>
                <a:ea typeface="Meiryo UI" panose="020B0604030504040204" pitchFamily="50" charset="-128"/>
                <a:cs typeface="Times New Roman" panose="02020603050405020304" pitchFamily="18" charset="0"/>
              </a:rPr>
              <a:t>実績報告書</a:t>
            </a:r>
            <a:r>
              <a:rPr lang="ja-JP" altLang="ja-JP" sz="1600" b="1" dirty="0">
                <a:latin typeface="Meiryo UI" panose="020B0604030504040204" pitchFamily="50" charset="-128"/>
                <a:ea typeface="Meiryo UI" panose="020B0604030504040204" pitchFamily="50" charset="-128"/>
                <a:cs typeface="Times New Roman" panose="02020603050405020304" pitchFamily="18" charset="0"/>
              </a:rPr>
              <a:t>での記載事項</a:t>
            </a:r>
          </a:p>
          <a:p>
            <a:pPr indent="85090">
              <a:spcBef>
                <a:spcPts val="600"/>
              </a:spcBef>
            </a:pPr>
            <a:r>
              <a:rPr lang="ja-JP" altLang="ja-JP" sz="1500" dirty="0">
                <a:latin typeface="Meiryo UI" panose="020B0604030504040204" pitchFamily="50" charset="-128"/>
                <a:ea typeface="Meiryo UI" panose="020B0604030504040204" pitchFamily="50" charset="-128"/>
                <a:cs typeface="Times New Roman" panose="02020603050405020304" pitchFamily="18" charset="0"/>
              </a:rPr>
              <a:t>（１）様式第</a:t>
            </a:r>
            <a:r>
              <a:rPr lang="ja-JP" altLang="en-US" sz="1500" dirty="0">
                <a:latin typeface="Meiryo UI" panose="020B0604030504040204" pitchFamily="50" charset="-128"/>
                <a:ea typeface="Meiryo UI" panose="020B0604030504040204" pitchFamily="50" charset="-128"/>
                <a:cs typeface="Times New Roman" panose="02020603050405020304" pitchFamily="18" charset="0"/>
              </a:rPr>
              <a:t>４</a:t>
            </a:r>
            <a:r>
              <a:rPr lang="ja-JP" altLang="ja-JP" sz="1500" dirty="0">
                <a:latin typeface="Meiryo UI" panose="020B0604030504040204" pitchFamily="50" charset="-128"/>
                <a:ea typeface="Meiryo UI" panose="020B0604030504040204" pitchFamily="50" charset="-128"/>
                <a:cs typeface="Times New Roman" panose="02020603050405020304" pitchFamily="18" charset="0"/>
              </a:rPr>
              <a:t>号</a:t>
            </a:r>
          </a:p>
          <a:p>
            <a:pPr indent="85090"/>
            <a:r>
              <a:rPr lang="ja-JP" altLang="ja-JP" sz="1500" dirty="0">
                <a:latin typeface="Meiryo UI" panose="020B0604030504040204" pitchFamily="50" charset="-128"/>
                <a:ea typeface="Meiryo UI" panose="020B0604030504040204" pitchFamily="50" charset="-128"/>
                <a:cs typeface="Times New Roman" panose="02020603050405020304" pitchFamily="18" charset="0"/>
              </a:rPr>
              <a:t>（２）事業所の名称及び所在地</a:t>
            </a:r>
          </a:p>
          <a:p>
            <a:pPr indent="85090"/>
            <a:r>
              <a:rPr lang="ja-JP" altLang="ja-JP" sz="1500" dirty="0">
                <a:latin typeface="Meiryo UI" panose="020B0604030504040204" pitchFamily="50" charset="-128"/>
                <a:ea typeface="Meiryo UI" panose="020B0604030504040204" pitchFamily="50" charset="-128"/>
                <a:cs typeface="Times New Roman" panose="02020603050405020304" pitchFamily="18" charset="0"/>
              </a:rPr>
              <a:t>（３）温室効果ガスの排出の抑制に関する目標</a:t>
            </a:r>
            <a:r>
              <a:rPr lang="ja-JP" altLang="en-US" sz="1500" dirty="0">
                <a:latin typeface="Meiryo UI" panose="020B0604030504040204" pitchFamily="50" charset="-128"/>
                <a:ea typeface="Meiryo UI" panose="020B0604030504040204" pitchFamily="50" charset="-128"/>
                <a:cs typeface="Times New Roman" panose="02020603050405020304" pitchFamily="18" charset="0"/>
              </a:rPr>
              <a:t>の達成状況</a:t>
            </a:r>
            <a:endParaRPr lang="ja-JP" altLang="ja-JP" sz="1500" dirty="0">
              <a:latin typeface="Meiryo UI" panose="020B0604030504040204" pitchFamily="50" charset="-128"/>
              <a:ea typeface="Meiryo UI" panose="020B0604030504040204" pitchFamily="50" charset="-128"/>
              <a:cs typeface="Times New Roman" panose="02020603050405020304" pitchFamily="18" charset="0"/>
            </a:endParaRPr>
          </a:p>
          <a:p>
            <a:pPr indent="85090"/>
            <a:r>
              <a:rPr lang="ja-JP" altLang="ja-JP" sz="1500" dirty="0">
                <a:latin typeface="Meiryo UI" panose="020B0604030504040204" pitchFamily="50" charset="-128"/>
                <a:ea typeface="Meiryo UI" panose="020B0604030504040204" pitchFamily="50" charset="-128"/>
                <a:cs typeface="Times New Roman" panose="02020603050405020304" pitchFamily="18" charset="0"/>
              </a:rPr>
              <a:t>（４）重点対策実施率</a:t>
            </a:r>
          </a:p>
          <a:p>
            <a:pPr indent="85090"/>
            <a:r>
              <a:rPr lang="ja-JP" altLang="ja-JP" sz="1500" dirty="0">
                <a:latin typeface="Meiryo UI" panose="020B0604030504040204" pitchFamily="50" charset="-128"/>
                <a:ea typeface="Meiryo UI" panose="020B0604030504040204" pitchFamily="50" charset="-128"/>
                <a:cs typeface="Times New Roman" panose="02020603050405020304" pitchFamily="18" charset="0"/>
              </a:rPr>
              <a:t>（５）</a:t>
            </a:r>
            <a:r>
              <a:rPr lang="ja-JP" altLang="en-US" sz="1500" dirty="0">
                <a:latin typeface="Meiryo UI" panose="020B0604030504040204" pitchFamily="50" charset="-128"/>
                <a:ea typeface="Meiryo UI" panose="020B0604030504040204" pitchFamily="50" charset="-128"/>
                <a:cs typeface="Times New Roman" panose="02020603050405020304" pitchFamily="18" charset="0"/>
              </a:rPr>
              <a:t>届出対象年度</a:t>
            </a:r>
            <a:r>
              <a:rPr lang="ja-JP" altLang="ja-JP" sz="1500" dirty="0">
                <a:latin typeface="Meiryo UI" panose="020B0604030504040204" pitchFamily="50" charset="-128"/>
                <a:ea typeface="Meiryo UI" panose="020B0604030504040204" pitchFamily="50" charset="-128"/>
                <a:cs typeface="Times New Roman" panose="02020603050405020304" pitchFamily="18" charset="0"/>
              </a:rPr>
              <a:t>のエネルギー使用量及び温室効果ガス排出量（主な事業所）</a:t>
            </a:r>
          </a:p>
          <a:p>
            <a:pPr indent="85090"/>
            <a:r>
              <a:rPr lang="ja-JP" altLang="ja-JP" sz="1500" dirty="0">
                <a:latin typeface="Meiryo UI" panose="020B0604030504040204" pitchFamily="50" charset="-128"/>
                <a:ea typeface="Meiryo UI" panose="020B0604030504040204" pitchFamily="50" charset="-128"/>
                <a:cs typeface="Times New Roman" panose="02020603050405020304" pitchFamily="18" charset="0"/>
              </a:rPr>
              <a:t>（６）</a:t>
            </a:r>
            <a:r>
              <a:rPr lang="ja-JP" altLang="en-US" sz="1500" dirty="0">
                <a:latin typeface="Meiryo UI" panose="020B0604030504040204" pitchFamily="50" charset="-128"/>
                <a:ea typeface="Meiryo UI" panose="020B0604030504040204" pitchFamily="50" charset="-128"/>
                <a:cs typeface="Times New Roman" panose="02020603050405020304" pitchFamily="18" charset="0"/>
              </a:rPr>
              <a:t>届出対象年度</a:t>
            </a:r>
            <a:r>
              <a:rPr lang="ja-JP" altLang="ja-JP" sz="1500" dirty="0">
                <a:latin typeface="Meiryo UI" panose="020B0604030504040204" pitchFamily="50" charset="-128"/>
                <a:ea typeface="Meiryo UI" panose="020B0604030504040204" pitchFamily="50" charset="-128"/>
                <a:cs typeface="Times New Roman" panose="02020603050405020304" pitchFamily="18" charset="0"/>
              </a:rPr>
              <a:t>のエネルギー使用量及び温室効果ガス排出量（その他事業所）</a:t>
            </a:r>
            <a:endParaRPr lang="en-US" altLang="ja-JP" sz="1500" dirty="0">
              <a:latin typeface="Meiryo UI" panose="020B0604030504040204" pitchFamily="50" charset="-128"/>
              <a:ea typeface="Meiryo UI" panose="020B0604030504040204" pitchFamily="50" charset="-128"/>
              <a:cs typeface="Times New Roman" panose="02020603050405020304" pitchFamily="18" charset="0"/>
            </a:endParaRPr>
          </a:p>
          <a:p>
            <a:pPr indent="85090"/>
            <a:r>
              <a:rPr lang="ja-JP" altLang="en-US" sz="1500" dirty="0">
                <a:latin typeface="Meiryo UI" panose="020B0604030504040204" pitchFamily="50" charset="-128"/>
                <a:ea typeface="Meiryo UI" panose="020B0604030504040204" pitchFamily="50" charset="-128"/>
                <a:cs typeface="Times New Roman" panose="02020603050405020304" pitchFamily="18" charset="0"/>
              </a:rPr>
              <a:t>（７）届出対象年度の電気使用量及び温室効果ガス排出量（すべての事業所）</a:t>
            </a:r>
            <a:endParaRPr lang="ja-JP" altLang="ja-JP" sz="1500" dirty="0">
              <a:latin typeface="Meiryo UI" panose="020B0604030504040204" pitchFamily="50" charset="-128"/>
              <a:ea typeface="Meiryo UI" panose="020B0604030504040204" pitchFamily="50" charset="-128"/>
              <a:cs typeface="Times New Roman" panose="02020603050405020304" pitchFamily="18" charset="0"/>
            </a:endParaRPr>
          </a:p>
          <a:p>
            <a:pPr indent="85090"/>
            <a:r>
              <a:rPr lang="ja-JP" altLang="ja-JP" sz="1500" dirty="0">
                <a:latin typeface="Meiryo UI" panose="020B0604030504040204" pitchFamily="50" charset="-128"/>
                <a:ea typeface="Meiryo UI" panose="020B0604030504040204" pitchFamily="50" charset="-128"/>
                <a:cs typeface="Times New Roman" panose="02020603050405020304" pitchFamily="18" charset="0"/>
              </a:rPr>
              <a:t>（</a:t>
            </a:r>
            <a:r>
              <a:rPr lang="ja-JP" altLang="en-US" sz="1500" dirty="0">
                <a:latin typeface="Meiryo UI" panose="020B0604030504040204" pitchFamily="50" charset="-128"/>
                <a:ea typeface="Meiryo UI" panose="020B0604030504040204" pitchFamily="50" charset="-128"/>
                <a:cs typeface="Times New Roman" panose="02020603050405020304" pitchFamily="18" charset="0"/>
              </a:rPr>
              <a:t>８</a:t>
            </a:r>
            <a:r>
              <a:rPr lang="ja-JP" altLang="ja-JP" sz="1500" dirty="0">
                <a:latin typeface="Meiryo UI" panose="020B0604030504040204" pitchFamily="50" charset="-128"/>
                <a:ea typeface="Meiryo UI" panose="020B0604030504040204" pitchFamily="50" charset="-128"/>
                <a:cs typeface="Times New Roman" panose="02020603050405020304" pitchFamily="18" charset="0"/>
              </a:rPr>
              <a:t>）</a:t>
            </a:r>
            <a:r>
              <a:rPr lang="ja-JP" altLang="en-US" sz="1500" dirty="0">
                <a:latin typeface="Meiryo UI" panose="020B0604030504040204" pitchFamily="50" charset="-128"/>
                <a:ea typeface="Meiryo UI" panose="020B0604030504040204" pitchFamily="50" charset="-128"/>
                <a:cs typeface="Times New Roman" panose="02020603050405020304" pitchFamily="18" charset="0"/>
              </a:rPr>
              <a:t>届出対象年度</a:t>
            </a:r>
            <a:r>
              <a:rPr lang="ja-JP" altLang="ja-JP" sz="1500" dirty="0">
                <a:latin typeface="Meiryo UI" panose="020B0604030504040204" pitchFamily="50" charset="-128"/>
                <a:ea typeface="Meiryo UI" panose="020B0604030504040204" pitchFamily="50" charset="-128"/>
                <a:cs typeface="Times New Roman" panose="02020603050405020304" pitchFamily="18" charset="0"/>
              </a:rPr>
              <a:t>のエネルギー使用量及び温室効果ガス排出量（自動車）</a:t>
            </a:r>
            <a:endParaRPr lang="en-US" altLang="ja-JP" sz="1500" dirty="0">
              <a:latin typeface="Meiryo UI" panose="020B0604030504040204" pitchFamily="50" charset="-128"/>
              <a:ea typeface="Meiryo UI" panose="020B0604030504040204" pitchFamily="50" charset="-128"/>
              <a:cs typeface="Times New Roman" panose="02020603050405020304" pitchFamily="18" charset="0"/>
            </a:endParaRPr>
          </a:p>
          <a:p>
            <a:pPr indent="85090"/>
            <a:r>
              <a:rPr lang="ja-JP" altLang="en-US" sz="1500" dirty="0">
                <a:latin typeface="Meiryo UI" panose="020B0604030504040204" pitchFamily="50" charset="-128"/>
                <a:ea typeface="Meiryo UI" panose="020B0604030504040204" pitchFamily="50" charset="-128"/>
                <a:cs typeface="Times New Roman" panose="02020603050405020304" pitchFamily="18" charset="0"/>
              </a:rPr>
              <a:t>（９）届出対象年度の</a:t>
            </a:r>
            <a:r>
              <a:rPr lang="en-US" altLang="ja-JP" sz="1500" dirty="0">
                <a:latin typeface="Meiryo UI" panose="020B0604030504040204" pitchFamily="50" charset="-128"/>
                <a:ea typeface="Meiryo UI" panose="020B0604030504040204" pitchFamily="50" charset="-128"/>
                <a:cs typeface="Times New Roman" panose="02020603050405020304" pitchFamily="18" charset="0"/>
              </a:rPr>
              <a:t>EV</a:t>
            </a:r>
            <a:r>
              <a:rPr lang="ja-JP" altLang="en-US" sz="1500" dirty="0">
                <a:latin typeface="Meiryo UI" panose="020B0604030504040204" pitchFamily="50" charset="-128"/>
                <a:ea typeface="Meiryo UI" panose="020B0604030504040204" pitchFamily="50" charset="-128"/>
                <a:cs typeface="Times New Roman" panose="02020603050405020304" pitchFamily="18" charset="0"/>
              </a:rPr>
              <a:t>および</a:t>
            </a:r>
            <a:r>
              <a:rPr lang="en-US" altLang="ja-JP" sz="1500" dirty="0">
                <a:latin typeface="Meiryo UI" panose="020B0604030504040204" pitchFamily="50" charset="-128"/>
                <a:ea typeface="Meiryo UI" panose="020B0604030504040204" pitchFamily="50" charset="-128"/>
                <a:cs typeface="Times New Roman" panose="02020603050405020304" pitchFamily="18" charset="0"/>
              </a:rPr>
              <a:t>FCV</a:t>
            </a:r>
            <a:r>
              <a:rPr lang="ja-JP" altLang="en-US" sz="1500" dirty="0">
                <a:latin typeface="Meiryo UI" panose="020B0604030504040204" pitchFamily="50" charset="-128"/>
                <a:ea typeface="Meiryo UI" panose="020B0604030504040204" pitchFamily="50" charset="-128"/>
                <a:cs typeface="Times New Roman" panose="02020603050405020304" pitchFamily="18" charset="0"/>
              </a:rPr>
              <a:t>（自動車）</a:t>
            </a:r>
            <a:endParaRPr lang="en-US" altLang="ja-JP" sz="1500" dirty="0">
              <a:latin typeface="Meiryo UI" panose="020B0604030504040204" pitchFamily="50" charset="-128"/>
              <a:ea typeface="Meiryo UI" panose="020B0604030504040204" pitchFamily="50" charset="-128"/>
              <a:cs typeface="Times New Roman" panose="02020603050405020304" pitchFamily="18" charset="0"/>
            </a:endParaRPr>
          </a:p>
          <a:p>
            <a:pPr>
              <a:spcBef>
                <a:spcPts val="600"/>
              </a:spcBef>
            </a:pPr>
            <a:r>
              <a:rPr lang="ja-JP" altLang="en-US" sz="1600" b="1" dirty="0">
                <a:latin typeface="Meiryo UI" panose="020B0604030504040204" pitchFamily="50" charset="-128"/>
                <a:ea typeface="Meiryo UI" panose="020B0604030504040204" pitchFamily="50" charset="-128"/>
                <a:cs typeface="Times New Roman" panose="02020603050405020304" pitchFamily="18" charset="0"/>
              </a:rPr>
              <a:t>■実績報告書における添付資料（必要に応じてご提出ください。）</a:t>
            </a:r>
            <a:endParaRPr lang="en-US" altLang="ja-JP" sz="1600" b="1" dirty="0">
              <a:latin typeface="Meiryo UI" panose="020B0604030504040204" pitchFamily="50" charset="-128"/>
              <a:ea typeface="Meiryo UI" panose="020B0604030504040204" pitchFamily="50" charset="-128"/>
              <a:cs typeface="Times New Roman" panose="02020603050405020304" pitchFamily="18" charset="0"/>
            </a:endParaRPr>
          </a:p>
          <a:p>
            <a:pPr indent="85090"/>
            <a:r>
              <a:rPr lang="ja-JP" altLang="en-US" sz="1600" dirty="0">
                <a:latin typeface="Meiryo UI" panose="020B0604030504040204" pitchFamily="50" charset="-128"/>
                <a:ea typeface="Meiryo UI" panose="020B0604030504040204" pitchFamily="50" charset="-128"/>
                <a:cs typeface="Times New Roman" panose="02020603050405020304" pitchFamily="18" charset="0"/>
              </a:rPr>
              <a:t>　</a:t>
            </a:r>
            <a:r>
              <a:rPr lang="ja-JP" altLang="en-US" sz="1500" dirty="0">
                <a:latin typeface="Meiryo UI" panose="020B0604030504040204" pitchFamily="50" charset="-128"/>
                <a:ea typeface="Meiryo UI" panose="020B0604030504040204" pitchFamily="50" charset="-128"/>
                <a:cs typeface="Times New Roman" panose="02020603050405020304" pitchFamily="18" charset="0"/>
              </a:rPr>
              <a:t>・その他事業所における各エネルギー使用量の内訳</a:t>
            </a:r>
          </a:p>
          <a:p>
            <a:pPr indent="85090"/>
            <a:r>
              <a:rPr lang="ja-JP" altLang="en-US" sz="1500" dirty="0">
                <a:latin typeface="Meiryo UI" panose="020B0604030504040204" pitchFamily="50" charset="-128"/>
                <a:ea typeface="Meiryo UI" panose="020B0604030504040204" pitchFamily="50" charset="-128"/>
                <a:cs typeface="Times New Roman" panose="02020603050405020304" pitchFamily="18" charset="0"/>
              </a:rPr>
              <a:t>　・「エネルギーの使用によって発生する二酸化炭素」以外の温室効果ガスの算定根拠</a:t>
            </a:r>
            <a:endParaRPr lang="en-US" altLang="ja-JP" sz="1500" dirty="0">
              <a:latin typeface="Meiryo UI" panose="020B0604030504040204" pitchFamily="50" charset="-128"/>
              <a:ea typeface="Meiryo UI" panose="020B0604030504040204" pitchFamily="50" charset="-128"/>
              <a:cs typeface="Times New Roman" panose="02020603050405020304" pitchFamily="18" charset="0"/>
            </a:endParaRPr>
          </a:p>
          <a:p>
            <a:pPr indent="85090"/>
            <a:r>
              <a:rPr lang="ja-JP" altLang="en-US" sz="1500" dirty="0">
                <a:latin typeface="Meiryo UI" panose="020B0604030504040204" pitchFamily="50" charset="-128"/>
                <a:ea typeface="Meiryo UI" panose="020B0604030504040204" pitchFamily="50" charset="-128"/>
                <a:cs typeface="Times New Roman" panose="02020603050405020304" pitchFamily="18" charset="0"/>
              </a:rPr>
              <a:t>　・温室効果ガス排出量と密接な関係を持つ値を複数設定した場合の算定根拠</a:t>
            </a:r>
            <a:endParaRPr lang="en-US" altLang="ja-JP" sz="1500" dirty="0">
              <a:latin typeface="Meiryo UI" panose="020B0604030504040204" pitchFamily="50" charset="-128"/>
              <a:ea typeface="Meiryo UI" panose="020B0604030504040204" pitchFamily="50" charset="-128"/>
              <a:cs typeface="Times New Roman" panose="02020603050405020304" pitchFamily="18" charset="0"/>
            </a:endParaRPr>
          </a:p>
          <a:p>
            <a:pPr indent="85090"/>
            <a:r>
              <a:rPr lang="ja-JP" altLang="en-US" sz="1500" dirty="0">
                <a:latin typeface="Meiryo UI" panose="020B0604030504040204" pitchFamily="50" charset="-128"/>
                <a:ea typeface="Meiryo UI" panose="020B0604030504040204" pitchFamily="50" charset="-128"/>
                <a:cs typeface="Times New Roman" panose="02020603050405020304" pitchFamily="18" charset="0"/>
              </a:rPr>
              <a:t>　・電気の排出係数および契約している電気メニュー（再エネ契約割合がわかるもの）の根拠資料</a:t>
            </a:r>
            <a:endParaRPr lang="en-US" altLang="ja-JP" sz="1500" dirty="0">
              <a:latin typeface="Meiryo UI" panose="020B0604030504040204" pitchFamily="50" charset="-128"/>
              <a:ea typeface="Meiryo UI" panose="020B0604030504040204" pitchFamily="50" charset="-128"/>
              <a:cs typeface="Times New Roman" panose="02020603050405020304" pitchFamily="18" charset="0"/>
            </a:endParaRPr>
          </a:p>
          <a:p>
            <a:pPr indent="85090"/>
            <a:r>
              <a:rPr lang="ja-JP" altLang="en-US" sz="1500" dirty="0">
                <a:latin typeface="Meiryo UI" panose="020B0604030504040204" pitchFamily="50" charset="-128"/>
                <a:ea typeface="Meiryo UI" panose="020B0604030504040204" pitchFamily="50" charset="-128"/>
                <a:cs typeface="Times New Roman" panose="02020603050405020304" pitchFamily="18" charset="0"/>
              </a:rPr>
              <a:t>　・個別調達した証書および大阪府</a:t>
            </a:r>
            <a:r>
              <a:rPr lang="en-US" altLang="ja-JP" sz="1500" dirty="0">
                <a:latin typeface="Meiryo UI" panose="020B0604030504040204" pitchFamily="50" charset="-128"/>
                <a:ea typeface="Meiryo UI" panose="020B0604030504040204" pitchFamily="50" charset="-128"/>
                <a:cs typeface="Times New Roman" panose="02020603050405020304" pitchFamily="18" charset="0"/>
              </a:rPr>
              <a:t>CO₂</a:t>
            </a:r>
            <a:r>
              <a:rPr lang="ja-JP" altLang="en-US" sz="1500" dirty="0">
                <a:latin typeface="Meiryo UI" panose="020B0604030504040204" pitchFamily="50" charset="-128"/>
                <a:ea typeface="Meiryo UI" panose="020B0604030504040204" pitchFamily="50" charset="-128"/>
                <a:cs typeface="Times New Roman" panose="02020603050405020304" pitchFamily="18" charset="0"/>
              </a:rPr>
              <a:t>森林吸収量・木材固定量認証制度証書</a:t>
            </a:r>
            <a:endParaRPr lang="en-US" altLang="ja-JP" sz="1500" dirty="0">
              <a:latin typeface="Meiryo UI" panose="020B0604030504040204" pitchFamily="50" charset="-128"/>
              <a:ea typeface="Meiryo UI" panose="020B0604030504040204" pitchFamily="50" charset="-128"/>
              <a:cs typeface="Times New Roman" panose="02020603050405020304" pitchFamily="18" charset="0"/>
            </a:endParaRPr>
          </a:p>
          <a:p>
            <a:pPr indent="85090"/>
            <a:r>
              <a:rPr lang="ja-JP" altLang="en-US" sz="1500" dirty="0">
                <a:latin typeface="Meiryo UI" panose="020B0604030504040204" pitchFamily="50" charset="-128"/>
                <a:ea typeface="Meiryo UI" panose="020B0604030504040204" pitchFamily="50" charset="-128"/>
                <a:cs typeface="Times New Roman" panose="02020603050405020304" pitchFamily="18" charset="0"/>
              </a:rPr>
              <a:t>　・単位発熱量および排出係数等を実測に基づき設定する場合の根拠資料</a:t>
            </a:r>
            <a:endParaRPr lang="en-US" altLang="ja-JP" sz="1500" dirty="0">
              <a:latin typeface="Meiryo UI" panose="020B0604030504040204" pitchFamily="50" charset="-128"/>
              <a:ea typeface="Meiryo UI" panose="020B0604030504040204" pitchFamily="50" charset="-128"/>
              <a:cs typeface="Times New Roman" panose="02020603050405020304" pitchFamily="18" charset="0"/>
            </a:endParaRPr>
          </a:p>
          <a:p>
            <a:pPr indent="85090"/>
            <a:r>
              <a:rPr lang="ja-JP" altLang="en-US" sz="1500" dirty="0">
                <a:latin typeface="Meiryo UI" panose="020B0604030504040204" pitchFamily="50" charset="-128"/>
                <a:ea typeface="Meiryo UI" panose="020B0604030504040204" pitchFamily="50" charset="-128"/>
                <a:cs typeface="Times New Roman" panose="02020603050405020304" pitchFamily="18" charset="0"/>
              </a:rPr>
              <a:t>　・燃費法による自動車の燃料使用量の算定根拠</a:t>
            </a:r>
          </a:p>
          <a:p>
            <a:pPr indent="85090"/>
            <a:endParaRPr lang="ja-JP" altLang="ja-JP" sz="1600" dirty="0">
              <a:latin typeface="Meiryo UI" panose="020B0604030504040204" pitchFamily="50" charset="-128"/>
              <a:ea typeface="Meiryo UI" panose="020B0604030504040204" pitchFamily="50" charset="-128"/>
              <a:cs typeface="Times New Roman" panose="02020603050405020304" pitchFamily="18" charset="0"/>
            </a:endParaRPr>
          </a:p>
        </p:txBody>
      </p:sp>
      <p:sp>
        <p:nvSpPr>
          <p:cNvPr id="9" name="正方形/長方形 8"/>
          <p:cNvSpPr/>
          <p:nvPr/>
        </p:nvSpPr>
        <p:spPr>
          <a:xfrm>
            <a:off x="157186" y="5733256"/>
            <a:ext cx="3406702" cy="1477328"/>
          </a:xfrm>
          <a:prstGeom prst="rect">
            <a:avLst/>
          </a:prstGeom>
        </p:spPr>
        <p:txBody>
          <a:bodyPr wrap="none">
            <a:spAutoFit/>
          </a:bodyPr>
          <a:lstStyle/>
          <a:p>
            <a:r>
              <a:rPr lang="ja-JP" altLang="ja-JP" sz="1600" b="1" dirty="0">
                <a:latin typeface="Meiryo UI" panose="020B0604030504040204" pitchFamily="50" charset="-128"/>
                <a:ea typeface="Meiryo UI" panose="020B0604030504040204" pitchFamily="50" charset="-128"/>
                <a:cs typeface="Times New Roman" panose="02020603050405020304" pitchFamily="18" charset="0"/>
              </a:rPr>
              <a:t>■</a:t>
            </a:r>
            <a:r>
              <a:rPr lang="ja-JP" altLang="en-US" sz="1600" b="1" dirty="0">
                <a:latin typeface="Meiryo UI" panose="020B0604030504040204" pitchFamily="50" charset="-128"/>
                <a:ea typeface="Meiryo UI" panose="020B0604030504040204" pitchFamily="50" charset="-128"/>
                <a:cs typeface="Times New Roman" panose="02020603050405020304" pitchFamily="18" charset="0"/>
              </a:rPr>
              <a:t>実績報告書における表示規則</a:t>
            </a:r>
            <a:endParaRPr lang="en-US" altLang="ja-JP" sz="1600" b="1" dirty="0">
              <a:latin typeface="Meiryo UI" panose="020B0604030504040204" pitchFamily="50" charset="-128"/>
              <a:ea typeface="Meiryo UI" panose="020B0604030504040204" pitchFamily="50" charset="-128"/>
              <a:cs typeface="Times New Roman" panose="02020603050405020304" pitchFamily="18" charset="0"/>
            </a:endParaRPr>
          </a:p>
          <a:p>
            <a:r>
              <a:rPr lang="ja-JP" altLang="en-US" sz="1600" dirty="0">
                <a:latin typeface="Meiryo UI" panose="020B0604030504040204" pitchFamily="50" charset="-128"/>
                <a:ea typeface="Meiryo UI" panose="020B0604030504040204" pitchFamily="50" charset="-128"/>
                <a:cs typeface="Times New Roman" panose="02020603050405020304" pitchFamily="18" charset="0"/>
              </a:rPr>
              <a:t>                   記入が必要な項目</a:t>
            </a:r>
            <a:endParaRPr lang="en-US" altLang="ja-JP" sz="1600" dirty="0">
              <a:latin typeface="Meiryo UI" panose="020B0604030504040204" pitchFamily="50" charset="-128"/>
              <a:ea typeface="Meiryo UI" panose="020B0604030504040204" pitchFamily="50" charset="-128"/>
              <a:cs typeface="Times New Roman" panose="02020603050405020304" pitchFamily="18" charset="0"/>
            </a:endParaRPr>
          </a:p>
          <a:p>
            <a:r>
              <a:rPr lang="ja-JP" altLang="en-US" sz="1600" dirty="0">
                <a:latin typeface="Meiryo UI" panose="020B0604030504040204" pitchFamily="50" charset="-128"/>
                <a:ea typeface="Meiryo UI" panose="020B0604030504040204" pitchFamily="50" charset="-128"/>
                <a:cs typeface="Times New Roman" panose="02020603050405020304" pitchFamily="18" charset="0"/>
              </a:rPr>
              <a:t>                   自動で入力される項目</a:t>
            </a:r>
            <a:endParaRPr lang="en-US" altLang="ja-JP" sz="1600" dirty="0">
              <a:latin typeface="Meiryo UI" panose="020B0604030504040204" pitchFamily="50" charset="-128"/>
              <a:ea typeface="Meiryo UI" panose="020B0604030504040204" pitchFamily="50" charset="-128"/>
              <a:cs typeface="Times New Roman" panose="02020603050405020304" pitchFamily="18" charset="0"/>
            </a:endParaRPr>
          </a:p>
          <a:p>
            <a:r>
              <a:rPr lang="ja-JP" altLang="en-US" sz="1600" b="1" dirty="0">
                <a:solidFill>
                  <a:srgbClr val="0000FF"/>
                </a:solidFill>
                <a:latin typeface="Meiryo UI" panose="020B0604030504040204" pitchFamily="50" charset="-128"/>
                <a:ea typeface="Meiryo UI" panose="020B0604030504040204" pitchFamily="50" charset="-128"/>
              </a:rPr>
              <a:t>　　 青文字　　　</a:t>
            </a:r>
            <a:r>
              <a:rPr lang="ja-JP" altLang="en-US" sz="1600" dirty="0">
                <a:latin typeface="Meiryo UI" panose="020B0604030504040204" pitchFamily="50" charset="-128"/>
                <a:ea typeface="Meiryo UI" panose="020B0604030504040204" pitchFamily="50" charset="-128"/>
              </a:rPr>
              <a:t>公表される項目</a:t>
            </a:r>
            <a:endParaRPr lang="en-US" altLang="ja-JP" sz="1600" b="1" dirty="0">
              <a:latin typeface="Meiryo UI" panose="020B0604030504040204" pitchFamily="50" charset="-128"/>
              <a:ea typeface="Meiryo UI" panose="020B0604030504040204" pitchFamily="50" charset="-128"/>
              <a:cs typeface="Times New Roman" panose="02020603050405020304" pitchFamily="18" charset="0"/>
            </a:endParaRPr>
          </a:p>
          <a:p>
            <a:pPr>
              <a:spcBef>
                <a:spcPts val="1200"/>
              </a:spcBef>
            </a:pPr>
            <a:endParaRPr lang="en-US" altLang="ja-JP" sz="1600" dirty="0">
              <a:latin typeface="Meiryo UI" panose="020B0604030504040204" pitchFamily="50" charset="-128"/>
              <a:ea typeface="Meiryo UI" panose="020B0604030504040204" pitchFamily="50" charset="-128"/>
              <a:cs typeface="Times New Roman" panose="02020603050405020304" pitchFamily="18" charset="0"/>
            </a:endParaRPr>
          </a:p>
        </p:txBody>
      </p:sp>
      <p:pic>
        <p:nvPicPr>
          <p:cNvPr id="11" name="図 10"/>
          <p:cNvPicPr>
            <a:picLocks/>
          </p:cNvPicPr>
          <p:nvPr/>
        </p:nvPicPr>
        <p:blipFill rotWithShape="1">
          <a:blip r:embed="rId3"/>
          <a:srcRect l="60515" t="64505" r="27310" b="33266"/>
          <a:stretch/>
        </p:blipFill>
        <p:spPr>
          <a:xfrm>
            <a:off x="539552" y="6034799"/>
            <a:ext cx="756000" cy="144000"/>
          </a:xfrm>
          <a:prstGeom prst="rect">
            <a:avLst/>
          </a:prstGeom>
          <a:ln>
            <a:solidFill>
              <a:schemeClr val="tx1"/>
            </a:solidFill>
          </a:ln>
        </p:spPr>
      </p:pic>
      <p:pic>
        <p:nvPicPr>
          <p:cNvPr id="12" name="図 11"/>
          <p:cNvPicPr>
            <a:picLocks/>
          </p:cNvPicPr>
          <p:nvPr/>
        </p:nvPicPr>
        <p:blipFill rotWithShape="1">
          <a:blip r:embed="rId3"/>
          <a:srcRect l="73244" t="73625" r="19561" b="24406"/>
          <a:stretch/>
        </p:blipFill>
        <p:spPr>
          <a:xfrm>
            <a:off x="539552" y="6309320"/>
            <a:ext cx="756000" cy="144000"/>
          </a:xfrm>
          <a:prstGeom prst="rect">
            <a:avLst/>
          </a:prstGeom>
          <a:ln>
            <a:solidFill>
              <a:schemeClr val="tx1"/>
            </a:solidFill>
          </a:ln>
        </p:spPr>
      </p:pic>
    </p:spTree>
    <p:extLst>
      <p:ext uri="{BB962C8B-B14F-4D97-AF65-F5344CB8AC3E}">
        <p14:creationId xmlns:p14="http://schemas.microsoft.com/office/powerpoint/2010/main" val="3194650441"/>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図 12">
            <a:extLst>
              <a:ext uri="{FF2B5EF4-FFF2-40B4-BE49-F238E27FC236}">
                <a16:creationId xmlns:a16="http://schemas.microsoft.com/office/drawing/2014/main" id="{A843DAEA-274C-483E-9189-EAB8DFB7A1BC}"/>
              </a:ext>
            </a:extLst>
          </p:cNvPr>
          <p:cNvPicPr>
            <a:picLocks noChangeAspect="1"/>
          </p:cNvPicPr>
          <p:nvPr/>
        </p:nvPicPr>
        <p:blipFill>
          <a:blip r:embed="rId3"/>
          <a:stretch>
            <a:fillRect/>
          </a:stretch>
        </p:blipFill>
        <p:spPr>
          <a:xfrm>
            <a:off x="214722" y="846136"/>
            <a:ext cx="3781214" cy="5924704"/>
          </a:xfrm>
          <a:prstGeom prst="rect">
            <a:avLst/>
          </a:prstGeom>
        </p:spPr>
      </p:pic>
      <p:sp>
        <p:nvSpPr>
          <p:cNvPr id="6" name="スライド番号プレースホルダー 5"/>
          <p:cNvSpPr>
            <a:spLocks noGrp="1"/>
          </p:cNvSpPr>
          <p:nvPr>
            <p:ph type="sldNum" sz="quarter" idx="12"/>
          </p:nvPr>
        </p:nvSpPr>
        <p:spPr/>
        <p:txBody>
          <a:bodyPr/>
          <a:lstStyle/>
          <a:p>
            <a:fld id="{55A7BED7-9510-4C4B-91BA-7696EE92F05C}" type="slidenum">
              <a:rPr kumimoji="1" lang="ja-JP" altLang="en-US" smtClean="0"/>
              <a:t>56</a:t>
            </a:fld>
            <a:endParaRPr kumimoji="1" lang="ja-JP" altLang="en-US" dirty="0"/>
          </a:p>
        </p:txBody>
      </p:sp>
      <p:sp>
        <p:nvSpPr>
          <p:cNvPr id="8" name="テキスト ボックス 7">
            <a:extLst>
              <a:ext uri="{FF2B5EF4-FFF2-40B4-BE49-F238E27FC236}">
                <a16:creationId xmlns:a16="http://schemas.microsoft.com/office/drawing/2014/main" id="{575F40C1-5A85-EECC-6477-57B188ABEBEE}"/>
              </a:ext>
            </a:extLst>
          </p:cNvPr>
          <p:cNvSpPr txBox="1"/>
          <p:nvPr/>
        </p:nvSpPr>
        <p:spPr>
          <a:xfrm>
            <a:off x="0" y="0"/>
            <a:ext cx="8604448" cy="344128"/>
          </a:xfrm>
          <a:prstGeom prst="rect">
            <a:avLst/>
          </a:prstGeom>
          <a:noFill/>
        </p:spPr>
        <p:txBody>
          <a:bodyPr wrap="square" tIns="36000" bIns="0" rtlCol="0">
            <a:spAutoFit/>
          </a:bodyPr>
          <a:lstStyle/>
          <a:p>
            <a:pPr>
              <a:lnSpc>
                <a:spcPts val="2400"/>
              </a:lnSpc>
            </a:pPr>
            <a:r>
              <a:rPr lang="ja-JP" altLang="en-US" sz="20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６　実績報告書の作成要領</a:t>
            </a:r>
          </a:p>
        </p:txBody>
      </p:sp>
      <p:sp>
        <p:nvSpPr>
          <p:cNvPr id="10" name="Rectangle 2"/>
          <p:cNvSpPr>
            <a:spLocks noChangeArrowheads="1"/>
          </p:cNvSpPr>
          <p:nvPr/>
        </p:nvSpPr>
        <p:spPr bwMode="auto">
          <a:xfrm>
            <a:off x="-12940" y="404664"/>
            <a:ext cx="9051756"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spAutoFit/>
          </a:bodyPr>
          <a:lstStyle>
            <a:lvl1pPr indent="127000"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ts val="600"/>
              </a:spcAft>
              <a:buClrTx/>
              <a:buSzTx/>
              <a:buFontTx/>
              <a:buNone/>
              <a:tabLst/>
            </a:pPr>
            <a:r>
              <a:rPr kumimoji="0" lang="ja-JP" altLang="ja-JP" sz="2000" b="1" i="0" u="none" strike="noStrike" cap="none" normalizeH="0" baseline="0" dirty="0">
                <a:ln>
                  <a:noFill/>
                </a:ln>
                <a:solidFill>
                  <a:srgbClr val="0D0D0D"/>
                </a:solidFill>
                <a:effectLst/>
                <a:latin typeface="Meiryo UI" panose="020B0604030504040204" pitchFamily="50" charset="-128"/>
                <a:ea typeface="Meiryo UI" panose="020B0604030504040204" pitchFamily="50" charset="-128"/>
                <a:cs typeface="Times New Roman" panose="02020603050405020304" pitchFamily="18" charset="0"/>
              </a:rPr>
              <a:t> </a:t>
            </a:r>
            <a:r>
              <a:rPr kumimoji="0" lang="en-US" altLang="ja-JP" sz="2000" b="1" i="0" u="none" strike="noStrike" cap="none" normalizeH="0" baseline="0" dirty="0">
                <a:ln>
                  <a:noFill/>
                </a:ln>
                <a:solidFill>
                  <a:srgbClr val="0D0D0D"/>
                </a:solidFill>
                <a:effectLst/>
                <a:latin typeface="Meiryo UI" panose="020B0604030504040204" pitchFamily="50" charset="-128"/>
                <a:ea typeface="Meiryo UI" panose="020B0604030504040204" pitchFamily="50" charset="-128"/>
                <a:cs typeface="Times New Roman" panose="02020603050405020304" pitchFamily="18" charset="0"/>
              </a:rPr>
              <a:t>(</a:t>
            </a:r>
            <a:r>
              <a:rPr kumimoji="0" lang="en-US" altLang="ja-JP" sz="2000" b="1" dirty="0">
                <a:solidFill>
                  <a:srgbClr val="0D0D0D"/>
                </a:solidFill>
                <a:latin typeface="Meiryo UI" panose="020B0604030504040204" pitchFamily="50" charset="-128"/>
                <a:ea typeface="Meiryo UI" panose="020B0604030504040204" pitchFamily="50" charset="-128"/>
                <a:cs typeface="Times New Roman" panose="02020603050405020304" pitchFamily="18" charset="0"/>
              </a:rPr>
              <a:t>2</a:t>
            </a:r>
            <a:r>
              <a:rPr kumimoji="0" lang="en-US" altLang="ja-JP" sz="2000" b="1" i="0" u="none" strike="noStrike" cap="none" normalizeH="0" baseline="0" dirty="0">
                <a:ln>
                  <a:noFill/>
                </a:ln>
                <a:solidFill>
                  <a:srgbClr val="0D0D0D"/>
                </a:solidFill>
                <a:effectLst/>
                <a:latin typeface="Meiryo UI" panose="020B0604030504040204" pitchFamily="50" charset="-128"/>
                <a:ea typeface="Meiryo UI" panose="020B0604030504040204" pitchFamily="50" charset="-128"/>
                <a:cs typeface="Times New Roman" panose="02020603050405020304" pitchFamily="18" charset="0"/>
              </a:rPr>
              <a:t>)</a:t>
            </a:r>
            <a:r>
              <a:rPr kumimoji="0" lang="ja-JP" altLang="en-US" sz="2000" b="1" dirty="0">
                <a:solidFill>
                  <a:srgbClr val="0D0D0D"/>
                </a:solidFill>
                <a:latin typeface="Meiryo UI" panose="020B0604030504040204" pitchFamily="50" charset="-128"/>
                <a:ea typeface="Meiryo UI" panose="020B0604030504040204" pitchFamily="50" charset="-128"/>
                <a:cs typeface="Times New Roman" panose="02020603050405020304" pitchFamily="18" charset="0"/>
              </a:rPr>
              <a:t>実績報告書シート１「表紙」</a:t>
            </a:r>
            <a:endParaRPr lang="en-US" altLang="ja-JP" sz="1600" dirty="0">
              <a:latin typeface="Meiryo UI" panose="020B0604030504040204" pitchFamily="50" charset="-128"/>
              <a:ea typeface="Meiryo UI" panose="020B0604030504040204" pitchFamily="50" charset="-128"/>
            </a:endParaRPr>
          </a:p>
        </p:txBody>
      </p:sp>
      <p:sp>
        <p:nvSpPr>
          <p:cNvPr id="4" name="正方形/長方形 3"/>
          <p:cNvSpPr/>
          <p:nvPr/>
        </p:nvSpPr>
        <p:spPr>
          <a:xfrm>
            <a:off x="2195736" y="1412776"/>
            <a:ext cx="1800200" cy="720080"/>
          </a:xfrm>
          <a:prstGeom prst="rect">
            <a:avLst/>
          </a:prstGeom>
          <a:solidFill>
            <a:srgbClr val="FF0000">
              <a:alpha val="47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3200" b="1" dirty="0">
                <a:solidFill>
                  <a:schemeClr val="tx1"/>
                </a:solidFill>
                <a:latin typeface="Meiryo UI" panose="020B0604030504040204" pitchFamily="50" charset="-128"/>
                <a:ea typeface="Meiryo UI" panose="020B0604030504040204" pitchFamily="50" charset="-128"/>
              </a:rPr>
              <a:t>①</a:t>
            </a:r>
            <a:endParaRPr kumimoji="1" lang="ja-JP" altLang="en-US" b="1" dirty="0">
              <a:solidFill>
                <a:schemeClr val="tx1"/>
              </a:solidFill>
              <a:latin typeface="Meiryo UI" panose="020B0604030504040204" pitchFamily="50" charset="-128"/>
              <a:ea typeface="Meiryo UI" panose="020B0604030504040204" pitchFamily="50" charset="-128"/>
            </a:endParaRPr>
          </a:p>
        </p:txBody>
      </p:sp>
      <p:graphicFrame>
        <p:nvGraphicFramePr>
          <p:cNvPr id="5" name="表 4"/>
          <p:cNvGraphicFramePr>
            <a:graphicFrameLocks noGrp="1"/>
          </p:cNvGraphicFramePr>
          <p:nvPr>
            <p:extLst>
              <p:ext uri="{D42A27DB-BD31-4B8C-83A1-F6EECF244321}">
                <p14:modId xmlns:p14="http://schemas.microsoft.com/office/powerpoint/2010/main" val="575519658"/>
              </p:ext>
            </p:extLst>
          </p:nvPr>
        </p:nvGraphicFramePr>
        <p:xfrm>
          <a:off x="4139952" y="1070744"/>
          <a:ext cx="4655840" cy="4496645"/>
        </p:xfrm>
        <a:graphic>
          <a:graphicData uri="http://schemas.openxmlformats.org/drawingml/2006/table">
            <a:tbl>
              <a:tblPr firstRow="1" bandRow="1">
                <a:tableStyleId>{5940675A-B579-460E-94D1-54222C63F5DA}</a:tableStyleId>
              </a:tblPr>
              <a:tblGrid>
                <a:gridCol w="4655840">
                  <a:extLst>
                    <a:ext uri="{9D8B030D-6E8A-4147-A177-3AD203B41FA5}">
                      <a16:colId xmlns:a16="http://schemas.microsoft.com/office/drawing/2014/main" val="3724335789"/>
                    </a:ext>
                  </a:extLst>
                </a:gridCol>
              </a:tblGrid>
              <a:tr h="939900">
                <a:tc>
                  <a:txBody>
                    <a:bodyPr/>
                    <a:lstStyle/>
                    <a:p>
                      <a:r>
                        <a:rPr kumimoji="1" lang="ja-JP" altLang="en-US" sz="1600" b="1" u="sng" dirty="0">
                          <a:latin typeface="Meiryo UI" panose="020B0604030504040204" pitchFamily="50" charset="-128"/>
                          <a:ea typeface="Meiryo UI" panose="020B0604030504040204" pitchFamily="50" charset="-128"/>
                        </a:rPr>
                        <a:t>①届出者住所、氏名</a:t>
                      </a:r>
                      <a:endParaRPr kumimoji="1" lang="en-US" altLang="ja-JP" sz="1600" b="1" u="sng" dirty="0">
                        <a:latin typeface="Meiryo UI" panose="020B0604030504040204" pitchFamily="50" charset="-128"/>
                        <a:ea typeface="Meiryo UI" panose="020B0604030504040204" pitchFamily="50" charset="-128"/>
                      </a:endParaRPr>
                    </a:p>
                    <a:p>
                      <a:r>
                        <a:rPr kumimoji="1" lang="ja-JP" altLang="en-US" sz="1600" dirty="0">
                          <a:latin typeface="Meiryo UI" panose="020B0604030504040204" pitchFamily="50" charset="-128"/>
                          <a:ea typeface="Meiryo UI" panose="020B0604030504040204" pitchFamily="50" charset="-128"/>
                        </a:rPr>
                        <a:t>上段には事業者名のみを、下段に代表者の役職及び氏名を記入してください。</a:t>
                      </a:r>
                    </a:p>
                  </a:txBody>
                  <a:tcPr anchor="ctr"/>
                </a:tc>
                <a:extLst>
                  <a:ext uri="{0D108BD9-81ED-4DB2-BD59-A6C34878D82A}">
                    <a16:rowId xmlns:a16="http://schemas.microsoft.com/office/drawing/2014/main" val="2805381164"/>
                  </a:ext>
                </a:extLst>
              </a:tr>
              <a:tr h="1039897">
                <a:tc>
                  <a:txBody>
                    <a:bodyPr/>
                    <a:lstStyle/>
                    <a:p>
                      <a:r>
                        <a:rPr kumimoji="1" lang="ja-JP" altLang="en-US" sz="1600" b="1" u="sng" dirty="0">
                          <a:latin typeface="Meiryo UI" panose="020B0604030504040204" pitchFamily="50" charset="-128"/>
                          <a:ea typeface="Meiryo UI" panose="020B0604030504040204" pitchFamily="50" charset="-128"/>
                        </a:rPr>
                        <a:t>②該当する特定事業者の要件</a:t>
                      </a:r>
                      <a:endParaRPr kumimoji="1" lang="en-US" altLang="ja-JP" sz="1600" b="1" u="sng" dirty="0">
                        <a:latin typeface="Meiryo UI" panose="020B0604030504040204" pitchFamily="50" charset="-128"/>
                        <a:ea typeface="Meiryo UI" panose="020B0604030504040204" pitchFamily="50" charset="-128"/>
                      </a:endParaRPr>
                    </a:p>
                    <a:p>
                      <a:r>
                        <a:rPr kumimoji="1" lang="en-US" altLang="ja-JP" sz="1600" b="0" u="none" dirty="0">
                          <a:solidFill>
                            <a:schemeClr val="tx1"/>
                          </a:solidFill>
                          <a:latin typeface="Meiryo UI" panose="020B0604030504040204" pitchFamily="50" charset="-128"/>
                          <a:ea typeface="Meiryo UI" panose="020B0604030504040204" pitchFamily="50" charset="-128"/>
                        </a:rPr>
                        <a:t>P.3</a:t>
                      </a:r>
                      <a:r>
                        <a:rPr kumimoji="1" lang="ja-JP" altLang="en-US" sz="1600" b="0" u="none" dirty="0">
                          <a:solidFill>
                            <a:schemeClr val="tx1"/>
                          </a:solidFill>
                          <a:latin typeface="Meiryo UI" panose="020B0604030504040204" pitchFamily="50" charset="-128"/>
                          <a:ea typeface="Meiryo UI" panose="020B0604030504040204" pitchFamily="50" charset="-128"/>
                        </a:rPr>
                        <a:t>の</a:t>
                      </a:r>
                      <a:r>
                        <a:rPr kumimoji="1" lang="en-US" altLang="ja-JP" sz="1600" b="0" u="none" dirty="0">
                          <a:solidFill>
                            <a:schemeClr val="tx1"/>
                          </a:solidFill>
                          <a:latin typeface="Meiryo UI" panose="020B0604030504040204" pitchFamily="50" charset="-128"/>
                          <a:ea typeface="Meiryo UI" panose="020B0604030504040204" pitchFamily="50" charset="-128"/>
                        </a:rPr>
                        <a:t>1-(2)</a:t>
                      </a:r>
                      <a:r>
                        <a:rPr kumimoji="1" lang="ja-JP" altLang="en-US" sz="1600" b="0" u="none" dirty="0">
                          <a:latin typeface="Meiryo UI" panose="020B0604030504040204" pitchFamily="50" charset="-128"/>
                          <a:ea typeface="Meiryo UI" panose="020B0604030504040204" pitchFamily="50" charset="-128"/>
                        </a:rPr>
                        <a:t>に示す特定事業者の要件から、該当するものを全て選択してください。</a:t>
                      </a:r>
                    </a:p>
                  </a:txBody>
                  <a:tcPr anchor="ctr"/>
                </a:tc>
                <a:extLst>
                  <a:ext uri="{0D108BD9-81ED-4DB2-BD59-A6C34878D82A}">
                    <a16:rowId xmlns:a16="http://schemas.microsoft.com/office/drawing/2014/main" val="639487340"/>
                  </a:ext>
                </a:extLst>
              </a:tr>
              <a:tr h="1258424">
                <a:tc>
                  <a:txBody>
                    <a:bodyPr/>
                    <a:lstStyle/>
                    <a:p>
                      <a:r>
                        <a:rPr kumimoji="1" lang="ja-JP" altLang="en-US" sz="1600" b="1" u="sng" dirty="0">
                          <a:latin typeface="Meiryo UI" panose="020B0604030504040204" pitchFamily="50" charset="-128"/>
                          <a:ea typeface="Meiryo UI" panose="020B0604030504040204" pitchFamily="50" charset="-128"/>
                        </a:rPr>
                        <a:t>③事業の概要</a:t>
                      </a:r>
                      <a:endParaRPr kumimoji="1" lang="en-US" altLang="ja-JP" sz="1600" b="1" u="sng" dirty="0">
                        <a:latin typeface="Meiryo UI" panose="020B0604030504040204" pitchFamily="50" charset="-128"/>
                        <a:ea typeface="Meiryo UI" panose="020B0604030504040204" pitchFamily="50" charset="-128"/>
                      </a:endParaRPr>
                    </a:p>
                    <a:p>
                      <a:r>
                        <a:rPr kumimoji="1" lang="ja-JP" altLang="en-US" sz="1600" dirty="0">
                          <a:latin typeface="Meiryo UI" panose="020B0604030504040204" pitchFamily="50" charset="-128"/>
                          <a:ea typeface="Meiryo UI" panose="020B0604030504040204" pitchFamily="50" charset="-128"/>
                        </a:rPr>
                        <a:t>主たる業種は、日本標準産業分類の中分類から選択してください。なお、主たる業種が複数ある場合は、上限</a:t>
                      </a:r>
                      <a:r>
                        <a:rPr kumimoji="1" lang="en-US" altLang="ja-JP" sz="1600" dirty="0">
                          <a:latin typeface="Meiryo UI" panose="020B0604030504040204" pitchFamily="50" charset="-128"/>
                          <a:ea typeface="Meiryo UI" panose="020B0604030504040204" pitchFamily="50" charset="-128"/>
                        </a:rPr>
                        <a:t>5</a:t>
                      </a:r>
                      <a:r>
                        <a:rPr kumimoji="1" lang="ja-JP" altLang="en-US" sz="1600" dirty="0">
                          <a:latin typeface="Meiryo UI" panose="020B0604030504040204" pitchFamily="50" charset="-128"/>
                          <a:ea typeface="Meiryo UI" panose="020B0604030504040204" pitchFamily="50" charset="-128"/>
                        </a:rPr>
                        <a:t>個まで選択いただけます。</a:t>
                      </a:r>
                    </a:p>
                  </a:txBody>
                  <a:tcPr anchor="ctr"/>
                </a:tc>
                <a:extLst>
                  <a:ext uri="{0D108BD9-81ED-4DB2-BD59-A6C34878D82A}">
                    <a16:rowId xmlns:a16="http://schemas.microsoft.com/office/drawing/2014/main" val="2201429766"/>
                  </a:ext>
                </a:extLst>
              </a:tr>
              <a:tr h="1258424">
                <a:tc>
                  <a:txBody>
                    <a:bodyPr/>
                    <a:lstStyle/>
                    <a:p>
                      <a:r>
                        <a:rPr kumimoji="1" lang="ja-JP" altLang="en-US" sz="1600" b="1" u="sng" dirty="0">
                          <a:latin typeface="Meiryo UI" panose="020B0604030504040204" pitchFamily="50" charset="-128"/>
                          <a:ea typeface="Meiryo UI" panose="020B0604030504040204" pitchFamily="50" charset="-128"/>
                        </a:rPr>
                        <a:t>④連絡先、整理番号</a:t>
                      </a:r>
                      <a:endParaRPr kumimoji="1" lang="en-US" altLang="ja-JP" sz="1600" b="1" u="sng" dirty="0">
                        <a:latin typeface="Meiryo UI" panose="020B0604030504040204" pitchFamily="50" charset="-128"/>
                        <a:ea typeface="Meiryo UI" panose="020B0604030504040204" pitchFamily="50" charset="-128"/>
                      </a:endParaRPr>
                    </a:p>
                    <a:p>
                      <a:r>
                        <a:rPr kumimoji="1" lang="ja-JP" altLang="en-US" sz="1600" dirty="0">
                          <a:latin typeface="Meiryo UI" panose="020B0604030504040204" pitchFamily="50" charset="-128"/>
                          <a:ea typeface="Meiryo UI" panose="020B0604030504040204" pitchFamily="50" charset="-128"/>
                        </a:rPr>
                        <a:t>実績報告書に関する問い合わせをする際に使用するため、ご担当者さまの連絡先を記入してください。</a:t>
                      </a:r>
                      <a:endParaRPr kumimoji="1" lang="en-US" altLang="ja-JP" sz="1600" dirty="0">
                        <a:latin typeface="Meiryo UI" panose="020B0604030504040204" pitchFamily="50" charset="-128"/>
                        <a:ea typeface="Meiryo UI" panose="020B0604030504040204" pitchFamily="50" charset="-128"/>
                      </a:endParaRPr>
                    </a:p>
                    <a:p>
                      <a:r>
                        <a:rPr kumimoji="1" lang="ja-JP" altLang="en-US" sz="1600" dirty="0">
                          <a:latin typeface="Meiryo UI" panose="020B0604030504040204" pitchFamily="50" charset="-128"/>
                          <a:ea typeface="Meiryo UI" panose="020B0604030504040204" pitchFamily="50" charset="-128"/>
                        </a:rPr>
                        <a:t>整理番号は府が割り当てた番号を記入ください。</a:t>
                      </a:r>
                    </a:p>
                  </a:txBody>
                  <a:tcPr anchor="ctr"/>
                </a:tc>
                <a:extLst>
                  <a:ext uri="{0D108BD9-81ED-4DB2-BD59-A6C34878D82A}">
                    <a16:rowId xmlns:a16="http://schemas.microsoft.com/office/drawing/2014/main" val="3746730674"/>
                  </a:ext>
                </a:extLst>
              </a:tr>
            </a:tbl>
          </a:graphicData>
        </a:graphic>
      </p:graphicFrame>
      <p:sp>
        <p:nvSpPr>
          <p:cNvPr id="9" name="正方形/長方形 8"/>
          <p:cNvSpPr/>
          <p:nvPr/>
        </p:nvSpPr>
        <p:spPr>
          <a:xfrm>
            <a:off x="255929" y="2576458"/>
            <a:ext cx="3744000" cy="1080120"/>
          </a:xfrm>
          <a:prstGeom prst="rect">
            <a:avLst/>
          </a:prstGeom>
          <a:solidFill>
            <a:srgbClr val="FF0000">
              <a:alpha val="47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3200" b="1" dirty="0">
                <a:solidFill>
                  <a:schemeClr val="tx1"/>
                </a:solidFill>
                <a:latin typeface="Meiryo UI" panose="020B0604030504040204" pitchFamily="50" charset="-128"/>
                <a:ea typeface="Meiryo UI" panose="020B0604030504040204" pitchFamily="50" charset="-128"/>
              </a:rPr>
              <a:t>②</a:t>
            </a:r>
            <a:endParaRPr kumimoji="1" lang="ja-JP" altLang="en-US" b="1" dirty="0">
              <a:solidFill>
                <a:schemeClr val="tx1"/>
              </a:solidFill>
              <a:latin typeface="Meiryo UI" panose="020B0604030504040204" pitchFamily="50" charset="-128"/>
              <a:ea typeface="Meiryo UI" panose="020B0604030504040204" pitchFamily="50" charset="-128"/>
            </a:endParaRPr>
          </a:p>
        </p:txBody>
      </p:sp>
      <p:sp>
        <p:nvSpPr>
          <p:cNvPr id="11" name="正方形/長方形 10"/>
          <p:cNvSpPr/>
          <p:nvPr/>
        </p:nvSpPr>
        <p:spPr>
          <a:xfrm>
            <a:off x="255929" y="3697940"/>
            <a:ext cx="3744000" cy="1315235"/>
          </a:xfrm>
          <a:prstGeom prst="rect">
            <a:avLst/>
          </a:prstGeom>
          <a:solidFill>
            <a:srgbClr val="FF0000">
              <a:alpha val="47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3200" b="1" dirty="0">
                <a:solidFill>
                  <a:schemeClr val="tx1"/>
                </a:solidFill>
                <a:latin typeface="Meiryo UI" panose="020B0604030504040204" pitchFamily="50" charset="-128"/>
                <a:ea typeface="Meiryo UI" panose="020B0604030504040204" pitchFamily="50" charset="-128"/>
              </a:rPr>
              <a:t>③</a:t>
            </a:r>
            <a:endParaRPr kumimoji="1" lang="ja-JP" altLang="en-US" b="1" dirty="0">
              <a:solidFill>
                <a:schemeClr val="tx1"/>
              </a:solidFill>
              <a:latin typeface="Meiryo UI" panose="020B0604030504040204" pitchFamily="50" charset="-128"/>
              <a:ea typeface="Meiryo UI" panose="020B0604030504040204" pitchFamily="50" charset="-128"/>
            </a:endParaRPr>
          </a:p>
        </p:txBody>
      </p:sp>
      <p:sp>
        <p:nvSpPr>
          <p:cNvPr id="12" name="正方形/長方形 11"/>
          <p:cNvSpPr/>
          <p:nvPr/>
        </p:nvSpPr>
        <p:spPr>
          <a:xfrm>
            <a:off x="255929" y="6042944"/>
            <a:ext cx="3744000" cy="482399"/>
          </a:xfrm>
          <a:prstGeom prst="rect">
            <a:avLst/>
          </a:prstGeom>
          <a:solidFill>
            <a:srgbClr val="FF0000">
              <a:alpha val="47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800" b="1" dirty="0">
                <a:solidFill>
                  <a:schemeClr val="tx1"/>
                </a:solidFill>
                <a:latin typeface="Meiryo UI" panose="020B0604030504040204" pitchFamily="50" charset="-128"/>
                <a:ea typeface="Meiryo UI" panose="020B0604030504040204" pitchFamily="50" charset="-128"/>
              </a:rPr>
              <a:t>④</a:t>
            </a:r>
            <a:endParaRPr kumimoji="1" lang="ja-JP" altLang="en-US" sz="1600" b="1" dirty="0">
              <a:solidFill>
                <a:schemeClr val="tx1"/>
              </a:solidFill>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433816855"/>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スライド番号プレースホルダー 5"/>
          <p:cNvSpPr>
            <a:spLocks noGrp="1"/>
          </p:cNvSpPr>
          <p:nvPr>
            <p:ph type="sldNum" sz="quarter" idx="12"/>
          </p:nvPr>
        </p:nvSpPr>
        <p:spPr/>
        <p:txBody>
          <a:bodyPr/>
          <a:lstStyle/>
          <a:p>
            <a:fld id="{55A7BED7-9510-4C4B-91BA-7696EE92F05C}" type="slidenum">
              <a:rPr kumimoji="1" lang="ja-JP" altLang="en-US" smtClean="0"/>
              <a:t>57</a:t>
            </a:fld>
            <a:endParaRPr kumimoji="1" lang="ja-JP" altLang="en-US" dirty="0"/>
          </a:p>
        </p:txBody>
      </p:sp>
      <p:sp>
        <p:nvSpPr>
          <p:cNvPr id="8" name="テキスト ボックス 7">
            <a:extLst>
              <a:ext uri="{FF2B5EF4-FFF2-40B4-BE49-F238E27FC236}">
                <a16:creationId xmlns:a16="http://schemas.microsoft.com/office/drawing/2014/main" id="{575F40C1-5A85-EECC-6477-57B188ABEBEE}"/>
              </a:ext>
            </a:extLst>
          </p:cNvPr>
          <p:cNvSpPr txBox="1"/>
          <p:nvPr/>
        </p:nvSpPr>
        <p:spPr>
          <a:xfrm>
            <a:off x="0" y="0"/>
            <a:ext cx="8604448" cy="344128"/>
          </a:xfrm>
          <a:prstGeom prst="rect">
            <a:avLst/>
          </a:prstGeom>
          <a:noFill/>
        </p:spPr>
        <p:txBody>
          <a:bodyPr wrap="square" tIns="36000" bIns="0" rtlCol="0">
            <a:spAutoFit/>
          </a:bodyPr>
          <a:lstStyle/>
          <a:p>
            <a:pPr>
              <a:lnSpc>
                <a:spcPts val="2400"/>
              </a:lnSpc>
            </a:pPr>
            <a:r>
              <a:rPr lang="ja-JP" altLang="en-US" sz="20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６　実績報告書の作成要領</a:t>
            </a:r>
          </a:p>
        </p:txBody>
      </p:sp>
      <p:sp>
        <p:nvSpPr>
          <p:cNvPr id="10" name="Rectangle 2"/>
          <p:cNvSpPr>
            <a:spLocks noChangeArrowheads="1"/>
          </p:cNvSpPr>
          <p:nvPr/>
        </p:nvSpPr>
        <p:spPr bwMode="auto">
          <a:xfrm>
            <a:off x="-12940" y="404664"/>
            <a:ext cx="9051756"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spAutoFit/>
          </a:bodyPr>
          <a:lstStyle>
            <a:lvl1pPr indent="127000"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lvl="0" indent="0">
              <a:spcAft>
                <a:spcPts val="600"/>
              </a:spcAft>
            </a:pPr>
            <a:r>
              <a:rPr kumimoji="0" lang="ja-JP" altLang="ja-JP" sz="2000" b="1" i="0" u="none" strike="noStrike" cap="none" normalizeH="0" baseline="0" dirty="0">
                <a:ln>
                  <a:noFill/>
                </a:ln>
                <a:solidFill>
                  <a:srgbClr val="0D0D0D"/>
                </a:solidFill>
                <a:effectLst/>
                <a:latin typeface="Meiryo UI" panose="020B0604030504040204" pitchFamily="50" charset="-128"/>
                <a:ea typeface="Meiryo UI" panose="020B0604030504040204" pitchFamily="50" charset="-128"/>
                <a:cs typeface="Times New Roman" panose="02020603050405020304" pitchFamily="18" charset="0"/>
              </a:rPr>
              <a:t> </a:t>
            </a:r>
            <a:r>
              <a:rPr kumimoji="0" lang="en-US" altLang="ja-JP" sz="2000" b="1" i="0" u="none" strike="noStrike" cap="none" normalizeH="0" baseline="0" dirty="0">
                <a:ln>
                  <a:noFill/>
                </a:ln>
                <a:solidFill>
                  <a:srgbClr val="0D0D0D"/>
                </a:solidFill>
                <a:effectLst/>
                <a:latin typeface="Meiryo UI" panose="020B0604030504040204" pitchFamily="50" charset="-128"/>
                <a:ea typeface="Meiryo UI" panose="020B0604030504040204" pitchFamily="50" charset="-128"/>
                <a:cs typeface="Times New Roman" panose="02020603050405020304" pitchFamily="18" charset="0"/>
              </a:rPr>
              <a:t>(</a:t>
            </a:r>
            <a:r>
              <a:rPr kumimoji="0" lang="en-US" altLang="ja-JP" sz="2000" b="1" dirty="0">
                <a:solidFill>
                  <a:srgbClr val="0D0D0D"/>
                </a:solidFill>
                <a:latin typeface="Meiryo UI" panose="020B0604030504040204" pitchFamily="50" charset="-128"/>
                <a:ea typeface="Meiryo UI" panose="020B0604030504040204" pitchFamily="50" charset="-128"/>
                <a:cs typeface="Times New Roman" panose="02020603050405020304" pitchFamily="18" charset="0"/>
              </a:rPr>
              <a:t>3</a:t>
            </a:r>
            <a:r>
              <a:rPr kumimoji="0" lang="en-US" altLang="ja-JP" sz="2000" b="1" i="0" u="none" strike="noStrike" cap="none" normalizeH="0" baseline="0" dirty="0">
                <a:ln>
                  <a:noFill/>
                </a:ln>
                <a:solidFill>
                  <a:srgbClr val="0D0D0D"/>
                </a:solidFill>
                <a:effectLst/>
                <a:latin typeface="Meiryo UI" panose="020B0604030504040204" pitchFamily="50" charset="-128"/>
                <a:ea typeface="Meiryo UI" panose="020B0604030504040204" pitchFamily="50" charset="-128"/>
                <a:cs typeface="Times New Roman" panose="02020603050405020304" pitchFamily="18" charset="0"/>
              </a:rPr>
              <a:t>)</a:t>
            </a:r>
            <a:r>
              <a:rPr kumimoji="0" lang="ja-JP" altLang="en-US" sz="2000" b="1" dirty="0">
                <a:solidFill>
                  <a:srgbClr val="0D0D0D"/>
                </a:solidFill>
                <a:latin typeface="Meiryo UI" panose="020B0604030504040204" pitchFamily="50" charset="-128"/>
                <a:ea typeface="Meiryo UI" panose="020B0604030504040204" pitchFamily="50" charset="-128"/>
                <a:cs typeface="Times New Roman" panose="02020603050405020304" pitchFamily="18" charset="0"/>
              </a:rPr>
              <a:t>実績報告書シート</a:t>
            </a:r>
            <a:r>
              <a:rPr kumimoji="0" lang="en-US" altLang="ja-JP" sz="2000" b="1" dirty="0">
                <a:solidFill>
                  <a:srgbClr val="0D0D0D"/>
                </a:solidFill>
                <a:latin typeface="Meiryo UI" panose="020B0604030504040204" pitchFamily="50" charset="-128"/>
                <a:ea typeface="Meiryo UI" panose="020B0604030504040204" pitchFamily="50" charset="-128"/>
                <a:cs typeface="Times New Roman" panose="02020603050405020304" pitchFamily="18" charset="0"/>
              </a:rPr>
              <a:t>2</a:t>
            </a:r>
            <a:r>
              <a:rPr kumimoji="0" lang="ja-JP" altLang="en-US" sz="2000" b="1" dirty="0">
                <a:solidFill>
                  <a:srgbClr val="0D0D0D"/>
                </a:solidFill>
                <a:latin typeface="Meiryo UI" panose="020B0604030504040204" pitchFamily="50" charset="-128"/>
                <a:ea typeface="Meiryo UI" panose="020B0604030504040204" pitchFamily="50" charset="-128"/>
                <a:cs typeface="Times New Roman" panose="02020603050405020304" pitchFamily="18" charset="0"/>
              </a:rPr>
              <a:t>「事業所名」</a:t>
            </a:r>
            <a:endParaRPr lang="en-US" altLang="ja-JP" sz="1600" dirty="0">
              <a:latin typeface="Meiryo UI" panose="020B0604030504040204" pitchFamily="50" charset="-128"/>
              <a:ea typeface="Meiryo UI" panose="020B0604030504040204" pitchFamily="50" charset="-128"/>
            </a:endParaRPr>
          </a:p>
        </p:txBody>
      </p:sp>
      <p:pic>
        <p:nvPicPr>
          <p:cNvPr id="7" name="図 6"/>
          <p:cNvPicPr>
            <a:picLocks noChangeAspect="1"/>
          </p:cNvPicPr>
          <p:nvPr/>
        </p:nvPicPr>
        <p:blipFill rotWithShape="1">
          <a:blip r:embed="rId3"/>
          <a:srcRect l="7386" t="28344" r="30077" b="34250"/>
          <a:stretch/>
        </p:blipFill>
        <p:spPr>
          <a:xfrm>
            <a:off x="107504" y="978179"/>
            <a:ext cx="9001000" cy="3026885"/>
          </a:xfrm>
          <a:prstGeom prst="rect">
            <a:avLst/>
          </a:prstGeom>
        </p:spPr>
      </p:pic>
      <p:sp>
        <p:nvSpPr>
          <p:cNvPr id="4" name="正方形/長方形 3"/>
          <p:cNvSpPr/>
          <p:nvPr/>
        </p:nvSpPr>
        <p:spPr>
          <a:xfrm>
            <a:off x="179512" y="1266211"/>
            <a:ext cx="8640960" cy="2088477"/>
          </a:xfrm>
          <a:prstGeom prst="rect">
            <a:avLst/>
          </a:prstGeom>
          <a:solidFill>
            <a:srgbClr val="FF0000">
              <a:alpha val="47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3200" b="1" dirty="0">
                <a:solidFill>
                  <a:schemeClr val="tx1"/>
                </a:solidFill>
                <a:latin typeface="Meiryo UI" panose="020B0604030504040204" pitchFamily="50" charset="-128"/>
                <a:ea typeface="Meiryo UI" panose="020B0604030504040204" pitchFamily="50" charset="-128"/>
              </a:rPr>
              <a:t>①</a:t>
            </a:r>
            <a:endParaRPr kumimoji="1" lang="ja-JP" altLang="en-US" b="1" dirty="0">
              <a:solidFill>
                <a:schemeClr val="tx1"/>
              </a:solidFill>
              <a:latin typeface="Meiryo UI" panose="020B0604030504040204" pitchFamily="50" charset="-128"/>
              <a:ea typeface="Meiryo UI" panose="020B0604030504040204" pitchFamily="50" charset="-128"/>
            </a:endParaRPr>
          </a:p>
        </p:txBody>
      </p:sp>
      <p:graphicFrame>
        <p:nvGraphicFramePr>
          <p:cNvPr id="14" name="表 13"/>
          <p:cNvGraphicFramePr>
            <a:graphicFrameLocks noGrp="1"/>
          </p:cNvGraphicFramePr>
          <p:nvPr>
            <p:extLst>
              <p:ext uri="{D42A27DB-BD31-4B8C-83A1-F6EECF244321}">
                <p14:modId xmlns:p14="http://schemas.microsoft.com/office/powerpoint/2010/main" val="1317019746"/>
              </p:ext>
            </p:extLst>
          </p:nvPr>
        </p:nvGraphicFramePr>
        <p:xfrm>
          <a:off x="179512" y="4293096"/>
          <a:ext cx="8640960" cy="2377440"/>
        </p:xfrm>
        <a:graphic>
          <a:graphicData uri="http://schemas.openxmlformats.org/drawingml/2006/table">
            <a:tbl>
              <a:tblPr firstRow="1" bandRow="1">
                <a:tableStyleId>{5940675A-B579-460E-94D1-54222C63F5DA}</a:tableStyleId>
              </a:tblPr>
              <a:tblGrid>
                <a:gridCol w="8640960">
                  <a:extLst>
                    <a:ext uri="{9D8B030D-6E8A-4147-A177-3AD203B41FA5}">
                      <a16:colId xmlns:a16="http://schemas.microsoft.com/office/drawing/2014/main" val="1340005264"/>
                    </a:ext>
                  </a:extLst>
                </a:gridCol>
              </a:tblGrid>
              <a:tr h="648072">
                <a:tc>
                  <a:txBody>
                    <a:bodyPr/>
                    <a:lstStyle/>
                    <a:p>
                      <a:r>
                        <a:rPr kumimoji="1" lang="ja-JP" altLang="en-US" sz="1600" b="1" u="sng" dirty="0">
                          <a:latin typeface="Meiryo UI" panose="020B0604030504040204" pitchFamily="50" charset="-128"/>
                          <a:ea typeface="Meiryo UI" panose="020B0604030504040204" pitchFamily="50" charset="-128"/>
                        </a:rPr>
                        <a:t>①主な事業所の一覧</a:t>
                      </a:r>
                      <a:endParaRPr kumimoji="1" lang="en-US" altLang="ja-JP" sz="1600" b="1" u="sng" dirty="0">
                        <a:latin typeface="Meiryo UI" panose="020B0604030504040204" pitchFamily="50" charset="-128"/>
                        <a:ea typeface="Meiryo UI" panose="020B0604030504040204" pitchFamily="50" charset="-128"/>
                      </a:endParaRPr>
                    </a:p>
                    <a:p>
                      <a:r>
                        <a:rPr kumimoji="1" lang="ja-JP" altLang="en-US" sz="1600" dirty="0">
                          <a:latin typeface="Meiryo UI" panose="020B0604030504040204" pitchFamily="50" charset="-128"/>
                          <a:ea typeface="Meiryo UI" panose="020B0604030504040204" pitchFamily="50" charset="-128"/>
                        </a:rPr>
                        <a:t>府内に設置している事業所の</a:t>
                      </a:r>
                      <a:r>
                        <a:rPr kumimoji="1" lang="ja-JP" altLang="en-US" sz="1600" dirty="0">
                          <a:solidFill>
                            <a:schemeClr val="tx1"/>
                          </a:solidFill>
                          <a:latin typeface="Meiryo UI" panose="020B0604030504040204" pitchFamily="50" charset="-128"/>
                          <a:ea typeface="Meiryo UI" panose="020B0604030504040204" pitchFamily="50" charset="-128"/>
                        </a:rPr>
                        <a:t>うち、</a:t>
                      </a:r>
                      <a:r>
                        <a:rPr kumimoji="0" lang="ja-JP" altLang="en-US" sz="1600" dirty="0">
                          <a:solidFill>
                            <a:schemeClr val="tx1"/>
                          </a:solidFill>
                          <a:latin typeface="Meiryo UI" panose="020B0604030504040204" pitchFamily="50" charset="-128"/>
                          <a:ea typeface="Meiryo UI" panose="020B0604030504040204" pitchFamily="50" charset="-128"/>
                          <a:cs typeface="Times New Roman" panose="02020603050405020304" pitchFamily="18" charset="0"/>
                        </a:rPr>
                        <a:t>化石燃料及び非化石燃料並びに電気の量並びに他人から供給された熱の量</a:t>
                      </a:r>
                      <a:r>
                        <a:rPr kumimoji="1" lang="ja-JP" altLang="en-US" sz="1600" dirty="0">
                          <a:solidFill>
                            <a:schemeClr val="tx1"/>
                          </a:solidFill>
                          <a:latin typeface="Meiryo UI" panose="020B0604030504040204" pitchFamily="50" charset="-128"/>
                          <a:ea typeface="Meiryo UI" panose="020B0604030504040204" pitchFamily="50" charset="-128"/>
                        </a:rPr>
                        <a:t>を原油換算した合計量が</a:t>
                      </a:r>
                      <a:r>
                        <a:rPr kumimoji="1" lang="en-US" altLang="ja-JP" sz="1600" dirty="0">
                          <a:solidFill>
                            <a:schemeClr val="tx1"/>
                          </a:solidFill>
                          <a:latin typeface="Meiryo UI" panose="020B0604030504040204" pitchFamily="50" charset="-128"/>
                          <a:ea typeface="Meiryo UI" panose="020B0604030504040204" pitchFamily="50" charset="-128"/>
                        </a:rPr>
                        <a:t>1,500</a:t>
                      </a:r>
                      <a:r>
                        <a:rPr kumimoji="1" lang="ja-JP" altLang="en-US" sz="1600" dirty="0">
                          <a:solidFill>
                            <a:schemeClr val="tx1"/>
                          </a:solidFill>
                          <a:latin typeface="Meiryo UI" panose="020B0604030504040204" pitchFamily="50" charset="-128"/>
                          <a:ea typeface="Meiryo UI" panose="020B0604030504040204" pitchFamily="50" charset="-128"/>
                        </a:rPr>
                        <a:t>キロリｯトル／年以上のすべての事業所</a:t>
                      </a:r>
                      <a:r>
                        <a:rPr kumimoji="1" lang="ja-JP" altLang="en-US" sz="1600" dirty="0">
                          <a:latin typeface="Meiryo UI" panose="020B0604030504040204" pitchFamily="50" charset="-128"/>
                          <a:ea typeface="Meiryo UI" panose="020B0604030504040204" pitchFamily="50" charset="-128"/>
                        </a:rPr>
                        <a:t>（本届出において「主な事業所」といいます。）の名称、主たる業種、所在地を記入してください。主な事業所が</a:t>
                      </a:r>
                      <a:r>
                        <a:rPr kumimoji="1" lang="en-US" altLang="ja-JP" sz="1600" dirty="0">
                          <a:latin typeface="Meiryo UI" panose="020B0604030504040204" pitchFamily="50" charset="-128"/>
                          <a:ea typeface="Meiryo UI" panose="020B0604030504040204" pitchFamily="50" charset="-128"/>
                        </a:rPr>
                        <a:t>11</a:t>
                      </a:r>
                      <a:r>
                        <a:rPr kumimoji="1" lang="ja-JP" altLang="en-US" sz="1600" dirty="0">
                          <a:latin typeface="Meiryo UI" panose="020B0604030504040204" pitchFamily="50" charset="-128"/>
                          <a:ea typeface="Meiryo UI" panose="020B0604030504040204" pitchFamily="50" charset="-128"/>
                        </a:rPr>
                        <a:t>以上ある場合は、脱炭素・エネルギー政策課気候変動緩和・適応策推進グループまでご連絡ください。</a:t>
                      </a:r>
                    </a:p>
                  </a:txBody>
                  <a:tcPr anchor="ctr"/>
                </a:tc>
                <a:extLst>
                  <a:ext uri="{0D108BD9-81ED-4DB2-BD59-A6C34878D82A}">
                    <a16:rowId xmlns:a16="http://schemas.microsoft.com/office/drawing/2014/main" val="183885262"/>
                  </a:ext>
                </a:extLst>
              </a:tr>
              <a:tr h="648072">
                <a:tc>
                  <a:txBody>
                    <a:bodyPr/>
                    <a:lstStyle/>
                    <a:p>
                      <a:r>
                        <a:rPr kumimoji="1" lang="ja-JP" altLang="en-US" sz="1600" b="1" u="sng" dirty="0">
                          <a:latin typeface="Meiryo UI" panose="020B0604030504040204" pitchFamily="50" charset="-128"/>
                          <a:ea typeface="Meiryo UI" panose="020B0604030504040204" pitchFamily="50" charset="-128"/>
                        </a:rPr>
                        <a:t>②その他事業所数および主たる業種</a:t>
                      </a:r>
                      <a:endParaRPr kumimoji="1" lang="en-US" altLang="ja-JP" sz="1600" b="1" u="sng" dirty="0">
                        <a:latin typeface="Meiryo UI" panose="020B0604030504040204" pitchFamily="50" charset="-128"/>
                        <a:ea typeface="Meiryo UI" panose="020B0604030504040204" pitchFamily="50" charset="-128"/>
                      </a:endParaRPr>
                    </a:p>
                    <a:p>
                      <a:r>
                        <a:rPr kumimoji="1" lang="ja-JP" altLang="en-US" sz="1600" dirty="0">
                          <a:latin typeface="Meiryo UI" panose="020B0604030504040204" pitchFamily="50" charset="-128"/>
                          <a:ea typeface="Meiryo UI" panose="020B0604030504040204" pitchFamily="50" charset="-128"/>
                        </a:rPr>
                        <a:t>①</a:t>
                      </a:r>
                      <a:r>
                        <a:rPr kumimoji="1" lang="ja-JP" altLang="en-US" sz="1600" dirty="0">
                          <a:solidFill>
                            <a:schemeClr val="tx1"/>
                          </a:solidFill>
                          <a:latin typeface="Meiryo UI" panose="020B0604030504040204" pitchFamily="50" charset="-128"/>
                          <a:ea typeface="Meiryo UI" panose="020B0604030504040204" pitchFamily="50" charset="-128"/>
                        </a:rPr>
                        <a:t>以外の、</a:t>
                      </a:r>
                      <a:r>
                        <a:rPr kumimoji="0" lang="ja-JP" altLang="en-US" sz="1600" dirty="0">
                          <a:solidFill>
                            <a:schemeClr val="tx1"/>
                          </a:solidFill>
                          <a:latin typeface="Meiryo UI" panose="020B0604030504040204" pitchFamily="50" charset="-128"/>
                          <a:ea typeface="Meiryo UI" panose="020B0604030504040204" pitchFamily="50" charset="-128"/>
                          <a:cs typeface="Times New Roman" panose="02020603050405020304" pitchFamily="18" charset="0"/>
                        </a:rPr>
                        <a:t>化石燃料及び非化石燃料並びに電気の量並びに他人から供給された熱の量</a:t>
                      </a:r>
                      <a:r>
                        <a:rPr kumimoji="1" lang="ja-JP" altLang="en-US" sz="1600" dirty="0">
                          <a:solidFill>
                            <a:schemeClr val="tx1"/>
                          </a:solidFill>
                          <a:latin typeface="Meiryo UI" panose="020B0604030504040204" pitchFamily="50" charset="-128"/>
                          <a:ea typeface="Meiryo UI" panose="020B0604030504040204" pitchFamily="50" charset="-128"/>
                        </a:rPr>
                        <a:t>を</a:t>
                      </a:r>
                      <a:r>
                        <a:rPr kumimoji="1" lang="ja-JP" altLang="en-US" sz="1600" dirty="0">
                          <a:latin typeface="Meiryo UI" panose="020B0604030504040204" pitchFamily="50" charset="-128"/>
                          <a:ea typeface="Meiryo UI" panose="020B0604030504040204" pitchFamily="50" charset="-128"/>
                        </a:rPr>
                        <a:t>原油換算した合計量が</a:t>
                      </a:r>
                      <a:r>
                        <a:rPr kumimoji="1" lang="en-US" altLang="ja-JP" sz="1600" dirty="0">
                          <a:latin typeface="Meiryo UI" panose="020B0604030504040204" pitchFamily="50" charset="-128"/>
                          <a:ea typeface="Meiryo UI" panose="020B0604030504040204" pitchFamily="50" charset="-128"/>
                        </a:rPr>
                        <a:t>1,500</a:t>
                      </a:r>
                      <a:r>
                        <a:rPr kumimoji="1" lang="ja-JP" altLang="en-US" sz="1600" dirty="0">
                          <a:latin typeface="Meiryo UI" panose="020B0604030504040204" pitchFamily="50" charset="-128"/>
                          <a:ea typeface="Meiryo UI" panose="020B0604030504040204" pitchFamily="50" charset="-128"/>
                        </a:rPr>
                        <a:t>キロリットル／年未満の事業所数、主たる業種を記入してください（「その他事業所」といいます）。</a:t>
                      </a:r>
                    </a:p>
                  </a:txBody>
                  <a:tcPr anchor="ctr"/>
                </a:tc>
                <a:extLst>
                  <a:ext uri="{0D108BD9-81ED-4DB2-BD59-A6C34878D82A}">
                    <a16:rowId xmlns:a16="http://schemas.microsoft.com/office/drawing/2014/main" val="2042919226"/>
                  </a:ext>
                </a:extLst>
              </a:tr>
            </a:tbl>
          </a:graphicData>
        </a:graphic>
      </p:graphicFrame>
      <p:sp>
        <p:nvSpPr>
          <p:cNvPr id="15" name="正方形/長方形 14"/>
          <p:cNvSpPr/>
          <p:nvPr/>
        </p:nvSpPr>
        <p:spPr>
          <a:xfrm>
            <a:off x="179512" y="3409651"/>
            <a:ext cx="8640960" cy="595413"/>
          </a:xfrm>
          <a:prstGeom prst="rect">
            <a:avLst/>
          </a:prstGeom>
          <a:solidFill>
            <a:srgbClr val="FF0000">
              <a:alpha val="47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3200" b="1" dirty="0">
                <a:solidFill>
                  <a:schemeClr val="tx1"/>
                </a:solidFill>
                <a:latin typeface="Meiryo UI" panose="020B0604030504040204" pitchFamily="50" charset="-128"/>
                <a:ea typeface="Meiryo UI" panose="020B0604030504040204" pitchFamily="50" charset="-128"/>
              </a:rPr>
              <a:t>②</a:t>
            </a:r>
          </a:p>
        </p:txBody>
      </p:sp>
    </p:spTree>
    <p:extLst>
      <p:ext uri="{BB962C8B-B14F-4D97-AF65-F5344CB8AC3E}">
        <p14:creationId xmlns:p14="http://schemas.microsoft.com/office/powerpoint/2010/main" val="2117949442"/>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図 4">
            <a:extLst>
              <a:ext uri="{FF2B5EF4-FFF2-40B4-BE49-F238E27FC236}">
                <a16:creationId xmlns:a16="http://schemas.microsoft.com/office/drawing/2014/main" id="{EC5D6530-855C-043D-E82C-9F045D337C79}"/>
              </a:ext>
            </a:extLst>
          </p:cNvPr>
          <p:cNvPicPr>
            <a:picLocks noChangeAspect="1"/>
          </p:cNvPicPr>
          <p:nvPr/>
        </p:nvPicPr>
        <p:blipFill>
          <a:blip r:embed="rId3"/>
          <a:stretch>
            <a:fillRect/>
          </a:stretch>
        </p:blipFill>
        <p:spPr>
          <a:xfrm>
            <a:off x="611560" y="1361988"/>
            <a:ext cx="7919864" cy="2027012"/>
          </a:xfrm>
          <a:prstGeom prst="rect">
            <a:avLst/>
          </a:prstGeom>
        </p:spPr>
      </p:pic>
      <p:sp>
        <p:nvSpPr>
          <p:cNvPr id="6" name="スライド番号プレースホルダー 5"/>
          <p:cNvSpPr>
            <a:spLocks noGrp="1"/>
          </p:cNvSpPr>
          <p:nvPr>
            <p:ph type="sldNum" sz="quarter" idx="12"/>
          </p:nvPr>
        </p:nvSpPr>
        <p:spPr/>
        <p:txBody>
          <a:bodyPr/>
          <a:lstStyle/>
          <a:p>
            <a:fld id="{55A7BED7-9510-4C4B-91BA-7696EE92F05C}" type="slidenum">
              <a:rPr kumimoji="1" lang="ja-JP" altLang="en-US" smtClean="0"/>
              <a:t>58</a:t>
            </a:fld>
            <a:endParaRPr kumimoji="1" lang="ja-JP" altLang="en-US" dirty="0"/>
          </a:p>
        </p:txBody>
      </p:sp>
      <p:sp>
        <p:nvSpPr>
          <p:cNvPr id="8" name="テキスト ボックス 7">
            <a:extLst>
              <a:ext uri="{FF2B5EF4-FFF2-40B4-BE49-F238E27FC236}">
                <a16:creationId xmlns:a16="http://schemas.microsoft.com/office/drawing/2014/main" id="{575F40C1-5A85-EECC-6477-57B188ABEBEE}"/>
              </a:ext>
            </a:extLst>
          </p:cNvPr>
          <p:cNvSpPr txBox="1"/>
          <p:nvPr/>
        </p:nvSpPr>
        <p:spPr>
          <a:xfrm>
            <a:off x="0" y="0"/>
            <a:ext cx="8604448" cy="344128"/>
          </a:xfrm>
          <a:prstGeom prst="rect">
            <a:avLst/>
          </a:prstGeom>
          <a:noFill/>
        </p:spPr>
        <p:txBody>
          <a:bodyPr wrap="square" tIns="36000" bIns="0" rtlCol="0">
            <a:spAutoFit/>
          </a:bodyPr>
          <a:lstStyle/>
          <a:p>
            <a:pPr>
              <a:lnSpc>
                <a:spcPts val="2400"/>
              </a:lnSpc>
            </a:pPr>
            <a:r>
              <a:rPr lang="ja-JP" altLang="en-US" sz="20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６　実績報告書の作成要領</a:t>
            </a:r>
          </a:p>
        </p:txBody>
      </p:sp>
      <p:sp>
        <p:nvSpPr>
          <p:cNvPr id="10" name="Rectangle 2"/>
          <p:cNvSpPr>
            <a:spLocks noChangeArrowheads="1"/>
          </p:cNvSpPr>
          <p:nvPr/>
        </p:nvSpPr>
        <p:spPr bwMode="auto">
          <a:xfrm>
            <a:off x="-12940" y="404664"/>
            <a:ext cx="9051756"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spAutoFit/>
          </a:bodyPr>
          <a:lstStyle>
            <a:lvl1pPr indent="127000"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lvl="0" indent="0">
              <a:spcAft>
                <a:spcPts val="600"/>
              </a:spcAft>
            </a:pPr>
            <a:r>
              <a:rPr kumimoji="0" lang="ja-JP" altLang="ja-JP" sz="2000" b="1" i="0" u="none" strike="noStrike" cap="none" normalizeH="0" baseline="0" dirty="0">
                <a:ln>
                  <a:noFill/>
                </a:ln>
                <a:solidFill>
                  <a:srgbClr val="0D0D0D"/>
                </a:solidFill>
                <a:effectLst/>
                <a:latin typeface="Meiryo UI" panose="020B0604030504040204" pitchFamily="50" charset="-128"/>
                <a:ea typeface="Meiryo UI" panose="020B0604030504040204" pitchFamily="50" charset="-128"/>
                <a:cs typeface="Times New Roman" panose="02020603050405020304" pitchFamily="18" charset="0"/>
              </a:rPr>
              <a:t> </a:t>
            </a:r>
            <a:r>
              <a:rPr kumimoji="0" lang="en-US" altLang="ja-JP" sz="2000" b="1" i="0" u="none" strike="noStrike" cap="none" normalizeH="0" baseline="0" dirty="0">
                <a:ln>
                  <a:noFill/>
                </a:ln>
                <a:solidFill>
                  <a:srgbClr val="0D0D0D"/>
                </a:solidFill>
                <a:effectLst/>
                <a:latin typeface="Meiryo UI" panose="020B0604030504040204" pitchFamily="50" charset="-128"/>
                <a:ea typeface="Meiryo UI" panose="020B0604030504040204" pitchFamily="50" charset="-128"/>
                <a:cs typeface="Times New Roman" panose="02020603050405020304" pitchFamily="18" charset="0"/>
              </a:rPr>
              <a:t>(4)</a:t>
            </a:r>
            <a:r>
              <a:rPr kumimoji="0" lang="ja-JP" altLang="en-US" sz="2000" b="1" dirty="0">
                <a:solidFill>
                  <a:srgbClr val="0D0D0D"/>
                </a:solidFill>
                <a:latin typeface="Meiryo UI" panose="020B0604030504040204" pitchFamily="50" charset="-128"/>
                <a:ea typeface="Meiryo UI" panose="020B0604030504040204" pitchFamily="50" charset="-128"/>
                <a:cs typeface="Times New Roman" panose="02020603050405020304" pitchFamily="18" charset="0"/>
              </a:rPr>
              <a:t>実績報告書シート</a:t>
            </a:r>
            <a:r>
              <a:rPr kumimoji="0" lang="en-US" altLang="ja-JP" sz="2000" b="1" dirty="0">
                <a:solidFill>
                  <a:srgbClr val="0D0D0D"/>
                </a:solidFill>
                <a:latin typeface="Meiryo UI" panose="020B0604030504040204" pitchFamily="50" charset="-128"/>
                <a:ea typeface="Meiryo UI" panose="020B0604030504040204" pitchFamily="50" charset="-128"/>
                <a:cs typeface="Times New Roman" panose="02020603050405020304" pitchFamily="18" charset="0"/>
              </a:rPr>
              <a:t>3</a:t>
            </a:r>
            <a:r>
              <a:rPr kumimoji="0" lang="ja-JP" altLang="en-US" sz="2000" b="1" dirty="0">
                <a:solidFill>
                  <a:srgbClr val="0D0D0D"/>
                </a:solidFill>
                <a:latin typeface="Meiryo UI" panose="020B0604030504040204" pitchFamily="50" charset="-128"/>
                <a:ea typeface="Meiryo UI" panose="020B0604030504040204" pitchFamily="50" charset="-128"/>
                <a:cs typeface="Times New Roman" panose="02020603050405020304" pitchFamily="18" charset="0"/>
              </a:rPr>
              <a:t>「実績まとめ」</a:t>
            </a:r>
            <a:r>
              <a:rPr kumimoji="0" lang="en-US" altLang="ja-JP" sz="2000" b="1" dirty="0">
                <a:solidFill>
                  <a:srgbClr val="0D0D0D"/>
                </a:solidFill>
                <a:latin typeface="Meiryo UI" panose="020B0604030504040204" pitchFamily="50" charset="-128"/>
                <a:ea typeface="Meiryo UI" panose="020B0604030504040204" pitchFamily="50" charset="-128"/>
                <a:cs typeface="Times New Roman" panose="02020603050405020304" pitchFamily="18" charset="0"/>
              </a:rPr>
              <a:t>No.1</a:t>
            </a:r>
            <a:endParaRPr lang="en-US" altLang="ja-JP" sz="1600" dirty="0">
              <a:latin typeface="Meiryo UI" panose="020B0604030504040204" pitchFamily="50" charset="-128"/>
              <a:ea typeface="Meiryo UI" panose="020B0604030504040204" pitchFamily="50" charset="-128"/>
            </a:endParaRPr>
          </a:p>
        </p:txBody>
      </p:sp>
      <p:graphicFrame>
        <p:nvGraphicFramePr>
          <p:cNvPr id="14" name="表 13"/>
          <p:cNvGraphicFramePr>
            <a:graphicFrameLocks noGrp="1"/>
          </p:cNvGraphicFramePr>
          <p:nvPr>
            <p:extLst>
              <p:ext uri="{D42A27DB-BD31-4B8C-83A1-F6EECF244321}">
                <p14:modId xmlns:p14="http://schemas.microsoft.com/office/powerpoint/2010/main" val="2892283748"/>
              </p:ext>
            </p:extLst>
          </p:nvPr>
        </p:nvGraphicFramePr>
        <p:xfrm>
          <a:off x="179512" y="3573016"/>
          <a:ext cx="8640960" cy="3219251"/>
        </p:xfrm>
        <a:graphic>
          <a:graphicData uri="http://schemas.openxmlformats.org/drawingml/2006/table">
            <a:tbl>
              <a:tblPr firstRow="1" bandRow="1">
                <a:tableStyleId>{5940675A-B579-460E-94D1-54222C63F5DA}</a:tableStyleId>
              </a:tblPr>
              <a:tblGrid>
                <a:gridCol w="8640960">
                  <a:extLst>
                    <a:ext uri="{9D8B030D-6E8A-4147-A177-3AD203B41FA5}">
                      <a16:colId xmlns:a16="http://schemas.microsoft.com/office/drawing/2014/main" val="1340005264"/>
                    </a:ext>
                  </a:extLst>
                </a:gridCol>
              </a:tblGrid>
              <a:tr h="1177091">
                <a:tc>
                  <a:txBody>
                    <a:bodyPr/>
                    <a:lstStyle/>
                    <a:p>
                      <a:r>
                        <a:rPr kumimoji="1" lang="ja-JP" altLang="en-US" sz="1600" b="1" u="sng" dirty="0">
                          <a:latin typeface="Meiryo UI" panose="020B0604030504040204" pitchFamily="50" charset="-128"/>
                          <a:ea typeface="Meiryo UI" panose="020B0604030504040204" pitchFamily="50" charset="-128"/>
                        </a:rPr>
                        <a:t>①エネルギー総使用量および温室効果ガス排出量等</a:t>
                      </a:r>
                      <a:endParaRPr kumimoji="1" lang="en-US" altLang="ja-JP" sz="1600" b="1" u="sng" dirty="0">
                        <a:latin typeface="Meiryo UI" panose="020B0604030504040204" pitchFamily="50" charset="-128"/>
                        <a:ea typeface="Meiryo UI" panose="020B0604030504040204" pitchFamily="50" charset="-128"/>
                      </a:endParaRPr>
                    </a:p>
                    <a:p>
                      <a:r>
                        <a:rPr kumimoji="1" lang="ja-JP" altLang="en-US" sz="1600" b="0" u="none" dirty="0">
                          <a:latin typeface="Meiryo UI" panose="020B0604030504040204" pitchFamily="50" charset="-128"/>
                          <a:ea typeface="Meiryo UI" panose="020B0604030504040204" pitchFamily="50" charset="-128"/>
                        </a:rPr>
                        <a:t>基準年度および前年度のエネルギー総使用量、原油換算量、事業活動に伴う温室効果ガス排出量を記入ください。なお、基準年度は計画書の数値（</a:t>
                      </a:r>
                      <a:r>
                        <a:rPr kumimoji="1" lang="en-US" altLang="ja-JP" sz="1600" dirty="0">
                          <a:solidFill>
                            <a:schemeClr val="tx1"/>
                          </a:solidFill>
                          <a:latin typeface="Meiryo UI" panose="020B0604030504040204" pitchFamily="50" charset="-128"/>
                          <a:ea typeface="Meiryo UI" panose="020B0604030504040204" pitchFamily="50" charset="-128"/>
                        </a:rPr>
                        <a:t>P.33</a:t>
                      </a:r>
                      <a:r>
                        <a:rPr kumimoji="1" lang="ja-JP" altLang="en-US" sz="1600" dirty="0">
                          <a:solidFill>
                            <a:schemeClr val="tx1"/>
                          </a:solidFill>
                          <a:latin typeface="Meiryo UI" panose="020B0604030504040204" pitchFamily="50" charset="-128"/>
                          <a:ea typeface="Meiryo UI" panose="020B0604030504040204" pitchFamily="50" charset="-128"/>
                        </a:rPr>
                        <a:t>の</a:t>
                      </a:r>
                      <a:r>
                        <a:rPr kumimoji="1" lang="en-US" altLang="ja-JP" sz="1600" b="0" u="none" dirty="0">
                          <a:solidFill>
                            <a:schemeClr val="tx1"/>
                          </a:solidFill>
                          <a:latin typeface="Meiryo UI" panose="020B0604030504040204" pitchFamily="50" charset="-128"/>
                          <a:ea typeface="Meiryo UI" panose="020B0604030504040204" pitchFamily="50" charset="-128"/>
                        </a:rPr>
                        <a:t>5-(4)No.1</a:t>
                      </a:r>
                      <a:r>
                        <a:rPr kumimoji="1" lang="ja-JP" altLang="en-US" sz="1600" b="0" u="none" dirty="0">
                          <a:latin typeface="Meiryo UI" panose="020B0604030504040204" pitchFamily="50" charset="-128"/>
                          <a:ea typeface="Meiryo UI" panose="020B0604030504040204" pitchFamily="50" charset="-128"/>
                        </a:rPr>
                        <a:t>参照）を、前年度は前年度の実績報告書の報告対象年度の数値を</a:t>
                      </a:r>
                      <a:r>
                        <a:rPr lang="ja-JP" altLang="en-US" sz="1600" dirty="0">
                          <a:solidFill>
                            <a:srgbClr val="FF0000"/>
                          </a:solidFill>
                          <a:latin typeface="Meiryo UI" panose="020B0604030504040204" pitchFamily="50" charset="-128"/>
                          <a:ea typeface="Meiryo UI" panose="020B0604030504040204" pitchFamily="50" charset="-128"/>
                        </a:rPr>
                        <a:t>小数点第</a:t>
                      </a:r>
                      <a:r>
                        <a:rPr lang="en-US" altLang="ja-JP" sz="1600" dirty="0">
                          <a:solidFill>
                            <a:srgbClr val="FF0000"/>
                          </a:solidFill>
                          <a:latin typeface="Meiryo UI" panose="020B0604030504040204" pitchFamily="50" charset="-128"/>
                          <a:ea typeface="Meiryo UI" panose="020B0604030504040204" pitchFamily="50" charset="-128"/>
                        </a:rPr>
                        <a:t>1</a:t>
                      </a:r>
                      <a:r>
                        <a:rPr lang="ja-JP" altLang="en-US" sz="1600" dirty="0">
                          <a:solidFill>
                            <a:srgbClr val="FF0000"/>
                          </a:solidFill>
                          <a:latin typeface="Meiryo UI" panose="020B0604030504040204" pitchFamily="50" charset="-128"/>
                          <a:ea typeface="Meiryo UI" panose="020B0604030504040204" pitchFamily="50" charset="-128"/>
                        </a:rPr>
                        <a:t>位まで</a:t>
                      </a:r>
                      <a:r>
                        <a:rPr kumimoji="1" lang="ja-JP" altLang="en-US" sz="1600" b="0" u="none" dirty="0">
                          <a:latin typeface="Meiryo UI" panose="020B0604030504040204" pitchFamily="50" charset="-128"/>
                          <a:ea typeface="Meiryo UI" panose="020B0604030504040204" pitchFamily="50" charset="-128"/>
                        </a:rPr>
                        <a:t>記入ください。</a:t>
                      </a:r>
                      <a:endParaRPr kumimoji="1" lang="en-US" altLang="ja-JP" sz="1600" b="0" u="none" dirty="0">
                        <a:latin typeface="Meiryo UI" panose="020B0604030504040204" pitchFamily="50" charset="-128"/>
                        <a:ea typeface="Meiryo UI" panose="020B0604030504040204" pitchFamily="50" charset="-128"/>
                      </a:endParaRPr>
                    </a:p>
                  </a:txBody>
                  <a:tcPr anchor="ctr"/>
                </a:tc>
                <a:extLst>
                  <a:ext uri="{0D108BD9-81ED-4DB2-BD59-A6C34878D82A}">
                    <a16:rowId xmlns:a16="http://schemas.microsoft.com/office/drawing/2014/main" val="183885262"/>
                  </a:ext>
                </a:extLst>
              </a:tr>
              <a:tr h="1244179">
                <a:tc>
                  <a:txBody>
                    <a:bodyPr/>
                    <a:lstStyle/>
                    <a:p>
                      <a:r>
                        <a:rPr kumimoji="1" lang="ja-JP" altLang="en-US" sz="1600" b="1" u="sng" dirty="0">
                          <a:latin typeface="Meiryo UI" panose="020B0604030504040204" pitchFamily="50" charset="-128"/>
                          <a:ea typeface="Meiryo UI" panose="020B0604030504040204" pitchFamily="50" charset="-128"/>
                        </a:rPr>
                        <a:t>②クレジットなどの個別調達および大阪府</a:t>
                      </a:r>
                      <a:r>
                        <a:rPr kumimoji="1" lang="en-US" altLang="ja-JP" sz="1600" b="1" u="sng" dirty="0">
                          <a:latin typeface="Meiryo UI" panose="020B0604030504040204" pitchFamily="50" charset="-128"/>
                          <a:ea typeface="Meiryo UI" panose="020B0604030504040204" pitchFamily="50" charset="-128"/>
                        </a:rPr>
                        <a:t>CO</a:t>
                      </a:r>
                      <a:r>
                        <a:rPr kumimoji="1" lang="ja-JP" altLang="en-US" sz="1600" b="1" u="sng" dirty="0">
                          <a:latin typeface="Meiryo UI" panose="020B0604030504040204" pitchFamily="50" charset="-128"/>
                          <a:ea typeface="Meiryo UI" panose="020B0604030504040204" pitchFamily="50" charset="-128"/>
                        </a:rPr>
                        <a:t>₂森林吸収量・木材固定量認証制度</a:t>
                      </a:r>
                      <a:endParaRPr kumimoji="1" lang="en-US" altLang="ja-JP" sz="1600" b="1" u="sng" dirty="0">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600" dirty="0">
                          <a:latin typeface="Meiryo UI" panose="020B0604030504040204" pitchFamily="50" charset="-128"/>
                          <a:ea typeface="Meiryo UI" panose="020B0604030504040204" pitchFamily="50" charset="-128"/>
                        </a:rPr>
                        <a:t>P.35</a:t>
                      </a:r>
                      <a:r>
                        <a:rPr kumimoji="1" lang="ja-JP" altLang="en-US" sz="1600" dirty="0">
                          <a:latin typeface="Meiryo UI" panose="020B0604030504040204" pitchFamily="50" charset="-128"/>
                          <a:ea typeface="Meiryo UI" panose="020B0604030504040204" pitchFamily="50" charset="-128"/>
                        </a:rPr>
                        <a:t>の</a:t>
                      </a:r>
                      <a:r>
                        <a:rPr kumimoji="1" lang="en-US" altLang="ja-JP" sz="1600" b="0" u="none" dirty="0">
                          <a:latin typeface="Meiryo UI" panose="020B0604030504040204" pitchFamily="50" charset="-128"/>
                          <a:ea typeface="Meiryo UI" panose="020B0604030504040204" pitchFamily="50" charset="-128"/>
                        </a:rPr>
                        <a:t>5-(4)No.3</a:t>
                      </a:r>
                      <a:r>
                        <a:rPr kumimoji="1" lang="ja-JP" altLang="en-US" sz="1600" b="0" u="none" dirty="0">
                          <a:latin typeface="Meiryo UI" panose="020B0604030504040204" pitchFamily="50" charset="-128"/>
                          <a:ea typeface="Meiryo UI" panose="020B0604030504040204" pitchFamily="50" charset="-128"/>
                        </a:rPr>
                        <a:t>に</a:t>
                      </a:r>
                      <a:r>
                        <a:rPr kumimoji="1" lang="ja-JP" altLang="en-US" sz="1600" dirty="0">
                          <a:latin typeface="Meiryo UI" panose="020B0604030504040204" pitchFamily="50" charset="-128"/>
                          <a:ea typeface="Meiryo UI" panose="020B0604030504040204" pitchFamily="50" charset="-128"/>
                        </a:rPr>
                        <a:t>示す証書等を対象とし、自社で調達した証書等は、二酸化炭素排出削減量を、</a:t>
                      </a:r>
                      <a:r>
                        <a:rPr kumimoji="1" lang="ja-JP" altLang="en-US" sz="1600" dirty="0">
                          <a:solidFill>
                            <a:srgbClr val="FF0000"/>
                          </a:solidFill>
                          <a:latin typeface="Meiryo UI" panose="020B0604030504040204" pitchFamily="50" charset="-128"/>
                          <a:ea typeface="Meiryo UI" panose="020B0604030504040204" pitchFamily="50" charset="-128"/>
                        </a:rPr>
                        <a:t>「非化石証書の量</a:t>
                      </a:r>
                      <a:r>
                        <a:rPr kumimoji="1" lang="en-US" altLang="ja-JP" sz="1600" dirty="0">
                          <a:solidFill>
                            <a:srgbClr val="FF0000"/>
                          </a:solidFill>
                          <a:latin typeface="Meiryo UI" panose="020B0604030504040204" pitchFamily="50" charset="-128"/>
                          <a:ea typeface="Meiryo UI" panose="020B0604030504040204" pitchFamily="50" charset="-128"/>
                        </a:rPr>
                        <a:t>×</a:t>
                      </a:r>
                      <a:r>
                        <a:rPr kumimoji="1" lang="ja-JP" altLang="en-US" sz="1600" dirty="0">
                          <a:solidFill>
                            <a:srgbClr val="FF0000"/>
                          </a:solidFill>
                          <a:latin typeface="Meiryo UI" panose="020B0604030504040204" pitchFamily="50" charset="-128"/>
                          <a:ea typeface="Meiryo UI" panose="020B0604030504040204" pitchFamily="50" charset="-128"/>
                        </a:rPr>
                        <a:t>全国平均係数</a:t>
                      </a:r>
                      <a:r>
                        <a:rPr kumimoji="1" lang="en-US" altLang="ja-JP" sz="1600" dirty="0">
                          <a:solidFill>
                            <a:srgbClr val="FF0000"/>
                          </a:solidFill>
                          <a:latin typeface="Meiryo UI" panose="020B0604030504040204" pitchFamily="50" charset="-128"/>
                          <a:ea typeface="Meiryo UI" panose="020B0604030504040204" pitchFamily="50" charset="-128"/>
                        </a:rPr>
                        <a:t>×</a:t>
                      </a:r>
                      <a:r>
                        <a:rPr kumimoji="1" lang="ja-JP" altLang="en-US" sz="1600" dirty="0">
                          <a:solidFill>
                            <a:srgbClr val="FF0000"/>
                          </a:solidFill>
                          <a:latin typeface="Meiryo UI" panose="020B0604030504040204" pitchFamily="50" charset="-128"/>
                          <a:ea typeface="Meiryo UI" panose="020B0604030504040204" pitchFamily="50" charset="-128"/>
                        </a:rPr>
                        <a:t>補正率」</a:t>
                      </a:r>
                      <a:r>
                        <a:rPr kumimoji="1" lang="ja-JP" altLang="en-US" sz="1600" dirty="0">
                          <a:latin typeface="Meiryo UI" panose="020B0604030504040204" pitchFamily="50" charset="-128"/>
                          <a:ea typeface="Meiryo UI" panose="020B0604030504040204" pitchFamily="50" charset="-128"/>
                        </a:rPr>
                        <a:t>で算出し、計上ください。全国平均係数および補正率は、</a:t>
                      </a:r>
                      <a:r>
                        <a:rPr kumimoji="1" lang="ja-JP" altLang="en-US" sz="1600" b="0" u="none" dirty="0">
                          <a:latin typeface="Meiryo UI" panose="020B0604030504040204" pitchFamily="50" charset="-128"/>
                          <a:ea typeface="Meiryo UI" panose="020B0604030504040204" pitchFamily="50" charset="-128"/>
                        </a:rPr>
                        <a:t>環境省の</a:t>
                      </a:r>
                      <a:r>
                        <a:rPr kumimoji="1" lang="zh-TW" altLang="en-US" sz="1600" b="0" u="none" dirty="0">
                          <a:latin typeface="Meiryo UI" panose="020B0604030504040204" pitchFamily="50" charset="-128"/>
                          <a:ea typeface="Meiryo UI" panose="020B0604030504040204" pitchFamily="50" charset="-128"/>
                        </a:rPr>
                        <a:t>電気事業者別</a:t>
                      </a:r>
                      <a:r>
                        <a:rPr kumimoji="1" lang="ja-JP" altLang="en-US" sz="1600" b="0" u="none" dirty="0">
                          <a:latin typeface="Meiryo UI" panose="020B0604030504040204" pitchFamily="50" charset="-128"/>
                          <a:ea typeface="Meiryo UI" panose="020B0604030504040204" pitchFamily="50" charset="-128"/>
                        </a:rPr>
                        <a:t>排出係数一覧</a:t>
                      </a:r>
                      <a:r>
                        <a:rPr kumimoji="1" lang="en-US" altLang="ja-JP" sz="1600" b="0" u="none" dirty="0">
                          <a:latin typeface="Meiryo UI" panose="020B0604030504040204" pitchFamily="50" charset="-128"/>
                          <a:ea typeface="Meiryo UI" panose="020B0604030504040204" pitchFamily="50" charset="-128"/>
                        </a:rPr>
                        <a:t>(</a:t>
                      </a:r>
                      <a:r>
                        <a:rPr kumimoji="1" lang="en-US" altLang="ja-JP" sz="1600" b="0" u="none" dirty="0">
                          <a:latin typeface="Meiryo UI" panose="020B0604030504040204" pitchFamily="50" charset="-128"/>
                          <a:ea typeface="Meiryo UI" panose="020B0604030504040204" pitchFamily="50" charset="-128"/>
                          <a:hlinkClick r:id="rId4"/>
                        </a:rPr>
                        <a:t>https://ghg-santeikohyo.env.go.jp/calc</a:t>
                      </a:r>
                      <a:r>
                        <a:rPr kumimoji="1" lang="en-US" altLang="ja-JP" sz="1600" b="0" u="none" dirty="0">
                          <a:latin typeface="Meiryo UI" panose="020B0604030504040204" pitchFamily="50" charset="-128"/>
                          <a:ea typeface="Meiryo UI" panose="020B0604030504040204" pitchFamily="50" charset="-128"/>
                        </a:rPr>
                        <a:t>)</a:t>
                      </a:r>
                      <a:r>
                        <a:rPr kumimoji="1" lang="ja-JP" altLang="en-US" sz="1600" b="0" u="none" dirty="0">
                          <a:latin typeface="Meiryo UI" panose="020B0604030504040204" pitchFamily="50" charset="-128"/>
                          <a:ea typeface="Meiryo UI" panose="020B0604030504040204" pitchFamily="50" charset="-128"/>
                        </a:rPr>
                        <a:t>を参照ください。</a:t>
                      </a:r>
                      <a:r>
                        <a:rPr kumimoji="1" lang="ja-JP" altLang="en-US" sz="1600" dirty="0">
                          <a:latin typeface="Meiryo UI" panose="020B0604030504040204" pitchFamily="50" charset="-128"/>
                          <a:ea typeface="Meiryo UI" panose="020B0604030504040204" pitchFamily="50" charset="-128"/>
                        </a:rPr>
                        <a:t>また、自社で証書を発行し、売却した場合は、売却した二酸化炭素排出削減量を</a:t>
                      </a:r>
                      <a:r>
                        <a:rPr kumimoji="1" lang="ja-JP" altLang="en-US" sz="1600" dirty="0">
                          <a:solidFill>
                            <a:srgbClr val="FF0000"/>
                          </a:solidFill>
                          <a:latin typeface="Meiryo UI" panose="020B0604030504040204" pitchFamily="50" charset="-128"/>
                          <a:ea typeface="Meiryo UI" panose="020B0604030504040204" pitchFamily="50" charset="-128"/>
                        </a:rPr>
                        <a:t>マイナス値</a:t>
                      </a:r>
                      <a:r>
                        <a:rPr kumimoji="1" lang="ja-JP" altLang="en-US" sz="1600" dirty="0">
                          <a:latin typeface="Meiryo UI" panose="020B0604030504040204" pitchFamily="50" charset="-128"/>
                          <a:ea typeface="Meiryo UI" panose="020B0604030504040204" pitchFamily="50" charset="-128"/>
                        </a:rPr>
                        <a:t>で計上ください。（算出方法は購入量と同様）</a:t>
                      </a:r>
                      <a:endParaRPr kumimoji="1" lang="en-US" altLang="ja-JP" sz="1600" dirty="0">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dirty="0">
                          <a:latin typeface="Meiryo UI" panose="020B0604030504040204" pitchFamily="50" charset="-128"/>
                          <a:ea typeface="Meiryo UI" panose="020B0604030504040204" pitchFamily="50" charset="-128"/>
                        </a:rPr>
                        <a:t>大阪府</a:t>
                      </a:r>
                      <a:r>
                        <a:rPr kumimoji="1" lang="en-US" altLang="ja-JP" sz="1600" dirty="0">
                          <a:latin typeface="Meiryo UI" panose="020B0604030504040204" pitchFamily="50" charset="-128"/>
                          <a:ea typeface="Meiryo UI" panose="020B0604030504040204" pitchFamily="50" charset="-128"/>
                        </a:rPr>
                        <a:t>CO₂</a:t>
                      </a:r>
                      <a:r>
                        <a:rPr kumimoji="1" lang="ja-JP" altLang="en-US" sz="1600" dirty="0">
                          <a:latin typeface="Meiryo UI" panose="020B0604030504040204" pitchFamily="50" charset="-128"/>
                          <a:ea typeface="Meiryo UI" panose="020B0604030504040204" pitchFamily="50" charset="-128"/>
                        </a:rPr>
                        <a:t>森林吸収量・木材固定量認証制度においては、認証された森林吸収量および木材固定量を</a:t>
                      </a:r>
                      <a:r>
                        <a:rPr lang="ja-JP" altLang="en-US" sz="1600" dirty="0">
                          <a:solidFill>
                            <a:srgbClr val="FF0000"/>
                          </a:solidFill>
                          <a:latin typeface="Meiryo UI" panose="020B0604030504040204" pitchFamily="50" charset="-128"/>
                          <a:ea typeface="Meiryo UI" panose="020B0604030504040204" pitchFamily="50" charset="-128"/>
                        </a:rPr>
                        <a:t>小数点第</a:t>
                      </a:r>
                      <a:r>
                        <a:rPr lang="en-US" altLang="ja-JP" sz="1600" dirty="0">
                          <a:solidFill>
                            <a:srgbClr val="FF0000"/>
                          </a:solidFill>
                          <a:latin typeface="Meiryo UI" panose="020B0604030504040204" pitchFamily="50" charset="-128"/>
                          <a:ea typeface="Meiryo UI" panose="020B0604030504040204" pitchFamily="50" charset="-128"/>
                        </a:rPr>
                        <a:t>2</a:t>
                      </a:r>
                      <a:r>
                        <a:rPr lang="ja-JP" altLang="en-US" sz="1600" dirty="0">
                          <a:solidFill>
                            <a:srgbClr val="FF0000"/>
                          </a:solidFill>
                          <a:latin typeface="Meiryo UI" panose="020B0604030504040204" pitchFamily="50" charset="-128"/>
                          <a:ea typeface="Meiryo UI" panose="020B0604030504040204" pitchFamily="50" charset="-128"/>
                        </a:rPr>
                        <a:t>位を四捨五入して、小数点第</a:t>
                      </a:r>
                      <a:r>
                        <a:rPr lang="en-US" altLang="ja-JP" sz="1600" dirty="0">
                          <a:solidFill>
                            <a:srgbClr val="FF0000"/>
                          </a:solidFill>
                          <a:latin typeface="Meiryo UI" panose="020B0604030504040204" pitchFamily="50" charset="-128"/>
                          <a:ea typeface="Meiryo UI" panose="020B0604030504040204" pitchFamily="50" charset="-128"/>
                        </a:rPr>
                        <a:t>1</a:t>
                      </a:r>
                      <a:r>
                        <a:rPr lang="ja-JP" altLang="en-US" sz="1600" dirty="0">
                          <a:solidFill>
                            <a:srgbClr val="FF0000"/>
                          </a:solidFill>
                          <a:latin typeface="Meiryo UI" panose="020B0604030504040204" pitchFamily="50" charset="-128"/>
                          <a:ea typeface="Meiryo UI" panose="020B0604030504040204" pitchFamily="50" charset="-128"/>
                        </a:rPr>
                        <a:t>位まで</a:t>
                      </a:r>
                      <a:r>
                        <a:rPr kumimoji="1" lang="ja-JP" altLang="en-US" sz="1600" dirty="0">
                          <a:latin typeface="Meiryo UI" panose="020B0604030504040204" pitchFamily="50" charset="-128"/>
                          <a:ea typeface="Meiryo UI" panose="020B0604030504040204" pitchFamily="50" charset="-128"/>
                        </a:rPr>
                        <a:t>計上ください。</a:t>
                      </a:r>
                      <a:endParaRPr kumimoji="1" lang="en-US" altLang="ja-JP" sz="1600" dirty="0">
                        <a:latin typeface="Meiryo UI" panose="020B0604030504040204" pitchFamily="50" charset="-128"/>
                        <a:ea typeface="Meiryo UI" panose="020B0604030504040204" pitchFamily="50" charset="-128"/>
                      </a:endParaRPr>
                    </a:p>
                  </a:txBody>
                  <a:tcPr anchor="ctr"/>
                </a:tc>
                <a:extLst>
                  <a:ext uri="{0D108BD9-81ED-4DB2-BD59-A6C34878D82A}">
                    <a16:rowId xmlns:a16="http://schemas.microsoft.com/office/drawing/2014/main" val="2042919226"/>
                  </a:ext>
                </a:extLst>
              </a:tr>
            </a:tbl>
          </a:graphicData>
        </a:graphic>
      </p:graphicFrame>
      <p:sp>
        <p:nvSpPr>
          <p:cNvPr id="11" name="正方形/長方形 10"/>
          <p:cNvSpPr/>
          <p:nvPr/>
        </p:nvSpPr>
        <p:spPr>
          <a:xfrm>
            <a:off x="2267744" y="2377478"/>
            <a:ext cx="6156000" cy="763490"/>
          </a:xfrm>
          <a:prstGeom prst="rect">
            <a:avLst/>
          </a:prstGeom>
          <a:solidFill>
            <a:srgbClr val="FF0000">
              <a:alpha val="47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3200" b="1" dirty="0">
                <a:solidFill>
                  <a:schemeClr val="tx1"/>
                </a:solidFill>
                <a:latin typeface="Meiryo UI" panose="020B0604030504040204" pitchFamily="50" charset="-128"/>
                <a:ea typeface="Meiryo UI" panose="020B0604030504040204" pitchFamily="50" charset="-128"/>
              </a:rPr>
              <a:t>②</a:t>
            </a:r>
            <a:endParaRPr kumimoji="1" lang="ja-JP" altLang="en-US" sz="3200" b="1" dirty="0">
              <a:solidFill>
                <a:schemeClr val="tx1"/>
              </a:solidFill>
              <a:latin typeface="Meiryo UI" panose="020B0604030504040204" pitchFamily="50" charset="-128"/>
              <a:ea typeface="Meiryo UI" panose="020B0604030504040204" pitchFamily="50" charset="-128"/>
            </a:endParaRPr>
          </a:p>
        </p:txBody>
      </p:sp>
      <p:sp>
        <p:nvSpPr>
          <p:cNvPr id="12" name="正方形/長方形 11"/>
          <p:cNvSpPr/>
          <p:nvPr/>
        </p:nvSpPr>
        <p:spPr>
          <a:xfrm>
            <a:off x="2267744" y="1652470"/>
            <a:ext cx="4172274" cy="696410"/>
          </a:xfrm>
          <a:prstGeom prst="rect">
            <a:avLst/>
          </a:prstGeom>
          <a:solidFill>
            <a:srgbClr val="FF0000">
              <a:alpha val="47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3200" b="1" dirty="0">
                <a:solidFill>
                  <a:schemeClr val="tx1"/>
                </a:solidFill>
                <a:latin typeface="Meiryo UI" panose="020B0604030504040204" pitchFamily="50" charset="-128"/>
                <a:ea typeface="Meiryo UI" panose="020B0604030504040204" pitchFamily="50" charset="-128"/>
              </a:rPr>
              <a:t>①</a:t>
            </a:r>
            <a:endParaRPr kumimoji="1" lang="ja-JP" altLang="en-US" sz="5400" b="1" dirty="0">
              <a:solidFill>
                <a:schemeClr val="tx1"/>
              </a:solidFill>
              <a:latin typeface="Meiryo UI" panose="020B0604030504040204" pitchFamily="50" charset="-128"/>
              <a:ea typeface="Meiryo UI" panose="020B0604030504040204" pitchFamily="50" charset="-128"/>
            </a:endParaRPr>
          </a:p>
        </p:txBody>
      </p:sp>
      <p:sp>
        <p:nvSpPr>
          <p:cNvPr id="7" name="Rectangle 2">
            <a:extLst>
              <a:ext uri="{FF2B5EF4-FFF2-40B4-BE49-F238E27FC236}">
                <a16:creationId xmlns:a16="http://schemas.microsoft.com/office/drawing/2014/main" id="{2A79DA3E-779D-DEEB-6CF9-A74AA9D08972}"/>
              </a:ext>
            </a:extLst>
          </p:cNvPr>
          <p:cNvSpPr>
            <a:spLocks noChangeArrowheads="1"/>
          </p:cNvSpPr>
          <p:nvPr/>
        </p:nvSpPr>
        <p:spPr bwMode="auto">
          <a:xfrm>
            <a:off x="35496" y="836712"/>
            <a:ext cx="9167547"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spAutoFit/>
          </a:bodyPr>
          <a:lstStyle>
            <a:lvl1pPr indent="127000"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lvl="0" indent="0">
              <a:spcAft>
                <a:spcPts val="600"/>
              </a:spcAft>
            </a:pPr>
            <a:r>
              <a:rPr lang="en-US" altLang="ja-JP" sz="1600" b="1" dirty="0">
                <a:solidFill>
                  <a:srgbClr val="FF0000"/>
                </a:solidFill>
                <a:highlight>
                  <a:srgbClr val="FFFF00"/>
                </a:highlight>
                <a:latin typeface="Meiryo UI" panose="020B0604030504040204" pitchFamily="50" charset="-128"/>
                <a:ea typeface="Meiryo UI" panose="020B0604030504040204" pitchFamily="50" charset="-128"/>
              </a:rPr>
              <a:t>※</a:t>
            </a:r>
            <a:r>
              <a:rPr lang="ja-JP" altLang="en-US" sz="1600" b="1" dirty="0">
                <a:solidFill>
                  <a:srgbClr val="FF0000"/>
                </a:solidFill>
                <a:highlight>
                  <a:srgbClr val="FFFF00"/>
                </a:highlight>
                <a:latin typeface="Meiryo UI" panose="020B0604030504040204" pitchFamily="50" charset="-128"/>
                <a:ea typeface="Meiryo UI" panose="020B0604030504040204" pitchFamily="50" charset="-128"/>
              </a:rPr>
              <a:t>「前年度」は、対策計画書提出の翌年度（実績報告書１年目）は記載不要です！（他シートも同じ）</a:t>
            </a:r>
            <a:endParaRPr lang="en-US" altLang="ja-JP" sz="1600" b="1" dirty="0">
              <a:solidFill>
                <a:srgbClr val="FF0000"/>
              </a:solidFill>
              <a:highlight>
                <a:srgbClr val="FFFF00"/>
              </a:highlight>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232357753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スライド番号プレースホルダー 5"/>
          <p:cNvSpPr>
            <a:spLocks noGrp="1"/>
          </p:cNvSpPr>
          <p:nvPr>
            <p:ph type="sldNum" sz="quarter" idx="12"/>
          </p:nvPr>
        </p:nvSpPr>
        <p:spPr/>
        <p:txBody>
          <a:bodyPr/>
          <a:lstStyle/>
          <a:p>
            <a:fld id="{55A7BED7-9510-4C4B-91BA-7696EE92F05C}" type="slidenum">
              <a:rPr kumimoji="1" lang="ja-JP" altLang="en-US" smtClean="0"/>
              <a:t>5</a:t>
            </a:fld>
            <a:endParaRPr kumimoji="1" lang="ja-JP" altLang="en-US" dirty="0"/>
          </a:p>
        </p:txBody>
      </p:sp>
      <p:sp>
        <p:nvSpPr>
          <p:cNvPr id="8" name="テキスト ボックス 7">
            <a:extLst>
              <a:ext uri="{FF2B5EF4-FFF2-40B4-BE49-F238E27FC236}">
                <a16:creationId xmlns:a16="http://schemas.microsoft.com/office/drawing/2014/main" id="{575F40C1-5A85-EECC-6477-57B188ABEBEE}"/>
              </a:ext>
            </a:extLst>
          </p:cNvPr>
          <p:cNvSpPr txBox="1"/>
          <p:nvPr/>
        </p:nvSpPr>
        <p:spPr>
          <a:xfrm>
            <a:off x="0" y="0"/>
            <a:ext cx="7058147" cy="344128"/>
          </a:xfrm>
          <a:prstGeom prst="rect">
            <a:avLst/>
          </a:prstGeom>
          <a:noFill/>
        </p:spPr>
        <p:txBody>
          <a:bodyPr wrap="square" tIns="36000" bIns="0" rtlCol="0">
            <a:spAutoFit/>
          </a:bodyPr>
          <a:lstStyle/>
          <a:p>
            <a:pPr>
              <a:lnSpc>
                <a:spcPts val="2400"/>
              </a:lnSpc>
            </a:pPr>
            <a:r>
              <a:rPr lang="ja-JP" altLang="en-US" sz="20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１　大阪府気候変動対策の推進に関する条例の概要</a:t>
            </a:r>
          </a:p>
        </p:txBody>
      </p:sp>
      <p:sp>
        <p:nvSpPr>
          <p:cNvPr id="7" name="Rectangle 2"/>
          <p:cNvSpPr>
            <a:spLocks noChangeArrowheads="1"/>
          </p:cNvSpPr>
          <p:nvPr/>
        </p:nvSpPr>
        <p:spPr bwMode="auto">
          <a:xfrm>
            <a:off x="18767" y="410756"/>
            <a:ext cx="9051756" cy="44165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spAutoFit/>
          </a:bodyPr>
          <a:lstStyle>
            <a:lvl1pPr indent="127000"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ts val="600"/>
              </a:spcAft>
              <a:buClrTx/>
              <a:buSzTx/>
              <a:buFontTx/>
              <a:buNone/>
              <a:tabLst/>
            </a:pPr>
            <a:r>
              <a:rPr kumimoji="0" lang="ja-JP" altLang="ja-JP" sz="2000" b="1" i="0" u="none" strike="noStrike" cap="none" normalizeH="0" baseline="0" dirty="0">
                <a:ln>
                  <a:noFill/>
                </a:ln>
                <a:solidFill>
                  <a:srgbClr val="0D0D0D"/>
                </a:solidFill>
                <a:effectLst/>
                <a:latin typeface="Meiryo UI" panose="020B0604030504040204" pitchFamily="50" charset="-128"/>
                <a:ea typeface="Meiryo UI" panose="020B0604030504040204" pitchFamily="50" charset="-128"/>
                <a:cs typeface="Times New Roman" panose="02020603050405020304" pitchFamily="18" charset="0"/>
              </a:rPr>
              <a:t> </a:t>
            </a:r>
            <a:r>
              <a:rPr kumimoji="0" lang="en-US" altLang="ja-JP" sz="2000" b="1" i="0" u="none" strike="noStrike" cap="none" normalizeH="0" baseline="0" dirty="0">
                <a:ln>
                  <a:noFill/>
                </a:ln>
                <a:solidFill>
                  <a:srgbClr val="0D0D0D"/>
                </a:solidFill>
                <a:effectLst/>
                <a:latin typeface="Meiryo UI" panose="020B0604030504040204" pitchFamily="50" charset="-128"/>
                <a:ea typeface="Meiryo UI" panose="020B0604030504040204" pitchFamily="50" charset="-128"/>
                <a:cs typeface="Times New Roman" panose="02020603050405020304" pitchFamily="18" charset="0"/>
              </a:rPr>
              <a:t>(</a:t>
            </a:r>
            <a:r>
              <a:rPr kumimoji="0" lang="en-US" altLang="ja-JP" sz="2000" b="1" dirty="0">
                <a:solidFill>
                  <a:srgbClr val="0D0D0D"/>
                </a:solidFill>
                <a:latin typeface="Meiryo UI" panose="020B0604030504040204" pitchFamily="50" charset="-128"/>
                <a:ea typeface="Meiryo UI" panose="020B0604030504040204" pitchFamily="50" charset="-128"/>
                <a:cs typeface="Times New Roman" panose="02020603050405020304" pitchFamily="18" charset="0"/>
              </a:rPr>
              <a:t>4</a:t>
            </a:r>
            <a:r>
              <a:rPr kumimoji="0" lang="en-US" altLang="ja-JP" sz="2000" b="1" i="0" u="none" strike="noStrike" cap="none" normalizeH="0" baseline="0" dirty="0">
                <a:ln>
                  <a:noFill/>
                </a:ln>
                <a:solidFill>
                  <a:srgbClr val="0D0D0D"/>
                </a:solidFill>
                <a:effectLst/>
                <a:latin typeface="Meiryo UI" panose="020B0604030504040204" pitchFamily="50" charset="-128"/>
                <a:ea typeface="Meiryo UI" panose="020B0604030504040204" pitchFamily="50" charset="-128"/>
                <a:cs typeface="Times New Roman" panose="02020603050405020304" pitchFamily="18" charset="0"/>
              </a:rPr>
              <a:t>) </a:t>
            </a:r>
            <a:r>
              <a:rPr kumimoji="0" lang="ja-JP" altLang="en-US" sz="2000" b="1" dirty="0">
                <a:solidFill>
                  <a:srgbClr val="0D0D0D"/>
                </a:solidFill>
                <a:latin typeface="Meiryo UI" panose="020B0604030504040204" pitchFamily="50" charset="-128"/>
                <a:ea typeface="Meiryo UI" panose="020B0604030504040204" pitchFamily="50" charset="-128"/>
                <a:cs typeface="Times New Roman" panose="02020603050405020304" pitchFamily="18" charset="0"/>
              </a:rPr>
              <a:t>届出方法</a:t>
            </a:r>
          </a:p>
          <a:p>
            <a:pPr lvl="0" indent="0"/>
            <a:r>
              <a:rPr kumimoji="0" lang="ja-JP" altLang="en-US" sz="1600" dirty="0">
                <a:latin typeface="Meiryo UI" panose="020B0604030504040204" pitchFamily="50" charset="-128"/>
                <a:ea typeface="Meiryo UI" panose="020B0604030504040204" pitchFamily="50" charset="-128"/>
                <a:cs typeface="Times New Roman" panose="02020603050405020304" pitchFamily="18" charset="0"/>
              </a:rPr>
              <a:t>　次の①から③のいずれかの方法で届出を提出すること。</a:t>
            </a:r>
            <a:endParaRPr kumimoji="0" lang="en-US" altLang="ja-JP" sz="1600" dirty="0">
              <a:latin typeface="Meiryo UI" panose="020B0604030504040204" pitchFamily="50" charset="-128"/>
              <a:ea typeface="Meiryo UI" panose="020B0604030504040204" pitchFamily="50" charset="-128"/>
              <a:cs typeface="Times New Roman" panose="02020603050405020304" pitchFamily="18" charset="0"/>
            </a:endParaRPr>
          </a:p>
          <a:p>
            <a:pPr lvl="0" indent="0"/>
            <a:endParaRPr kumimoji="0" lang="ja-JP" altLang="en-US" sz="1600" dirty="0">
              <a:latin typeface="Meiryo UI" panose="020B0604030504040204" pitchFamily="50" charset="-128"/>
              <a:ea typeface="Meiryo UI" panose="020B0604030504040204" pitchFamily="50" charset="-128"/>
              <a:cs typeface="Times New Roman" panose="02020603050405020304" pitchFamily="18" charset="0"/>
            </a:endParaRPr>
          </a:p>
          <a:p>
            <a:pPr lvl="0" indent="0"/>
            <a:r>
              <a:rPr kumimoji="0" lang="ja-JP" altLang="en-US" sz="1600" dirty="0">
                <a:latin typeface="Meiryo UI" panose="020B0604030504040204" pitchFamily="50" charset="-128"/>
                <a:ea typeface="Meiryo UI" panose="020B0604030504040204" pitchFamily="50" charset="-128"/>
                <a:cs typeface="Times New Roman" panose="02020603050405020304" pitchFamily="18" charset="0"/>
              </a:rPr>
              <a:t>① 電子申請による届出</a:t>
            </a:r>
          </a:p>
          <a:p>
            <a:pPr lvl="0" indent="0"/>
            <a:r>
              <a:rPr kumimoji="0" lang="ja-JP" altLang="en-US" sz="1600" dirty="0">
                <a:latin typeface="Meiryo UI" panose="020B0604030504040204" pitchFamily="50" charset="-128"/>
                <a:ea typeface="Meiryo UI" panose="020B0604030504040204" pitchFamily="50" charset="-128"/>
                <a:cs typeface="Times New Roman" panose="02020603050405020304" pitchFamily="18" charset="0"/>
              </a:rPr>
              <a:t>　大阪府行政オンラインシステムにて、申請。</a:t>
            </a:r>
            <a:endParaRPr kumimoji="0" lang="en-US" altLang="ja-JP" sz="1600" dirty="0">
              <a:latin typeface="Meiryo UI" panose="020B0604030504040204" pitchFamily="50" charset="-128"/>
              <a:ea typeface="Meiryo UI" panose="020B0604030504040204" pitchFamily="50" charset="-128"/>
              <a:cs typeface="Times New Roman" panose="02020603050405020304" pitchFamily="18" charset="0"/>
            </a:endParaRPr>
          </a:p>
          <a:p>
            <a:pPr lvl="0" indent="0"/>
            <a:r>
              <a:rPr kumimoji="0" lang="ja-JP" altLang="en-US" sz="1600" dirty="0">
                <a:latin typeface="Meiryo UI" panose="020B0604030504040204" pitchFamily="50" charset="-128"/>
                <a:ea typeface="Meiryo UI" panose="020B0604030504040204" pitchFamily="50" charset="-128"/>
                <a:cs typeface="Times New Roman" panose="02020603050405020304" pitchFamily="18" charset="0"/>
              </a:rPr>
              <a:t>　以下の</a:t>
            </a:r>
            <a:r>
              <a:rPr kumimoji="0" lang="en-US" altLang="ja-JP" sz="1600" dirty="0">
                <a:latin typeface="Meiryo UI" panose="020B0604030504040204" pitchFamily="50" charset="-128"/>
                <a:ea typeface="Meiryo UI" panose="020B0604030504040204" pitchFamily="50" charset="-128"/>
                <a:cs typeface="Times New Roman" panose="02020603050405020304" pitchFamily="18" charset="0"/>
              </a:rPr>
              <a:t>URL</a:t>
            </a:r>
            <a:r>
              <a:rPr kumimoji="0" lang="ja-JP" altLang="en-US" sz="1600" dirty="0">
                <a:latin typeface="Meiryo UI" panose="020B0604030504040204" pitchFamily="50" charset="-128"/>
                <a:ea typeface="Meiryo UI" panose="020B0604030504040204" pitchFamily="50" charset="-128"/>
                <a:cs typeface="Times New Roman" panose="02020603050405020304" pitchFamily="18" charset="0"/>
              </a:rPr>
              <a:t>より申請ください。</a:t>
            </a:r>
            <a:endParaRPr kumimoji="0" lang="en-US" altLang="ja-JP" sz="1600" dirty="0">
              <a:latin typeface="Meiryo UI" panose="020B0604030504040204" pitchFamily="50" charset="-128"/>
              <a:ea typeface="Meiryo UI" panose="020B0604030504040204" pitchFamily="50" charset="-128"/>
              <a:cs typeface="Times New Roman" panose="02020603050405020304" pitchFamily="18" charset="0"/>
            </a:endParaRPr>
          </a:p>
          <a:p>
            <a:pPr lvl="0" indent="0"/>
            <a:r>
              <a:rPr kumimoji="0" lang="ja-JP" altLang="en-US" sz="1600" dirty="0">
                <a:latin typeface="Meiryo UI" panose="020B0604030504040204" pitchFamily="50" charset="-128"/>
                <a:ea typeface="Meiryo UI" panose="020B0604030504040204" pitchFamily="50" charset="-128"/>
                <a:cs typeface="Times New Roman" panose="02020603050405020304" pitchFamily="18" charset="0"/>
              </a:rPr>
              <a:t>　</a:t>
            </a:r>
            <a:r>
              <a:rPr kumimoji="0" lang="en-US" altLang="ja-JP" sz="1600" dirty="0">
                <a:latin typeface="Meiryo UI" panose="020B0604030504040204" pitchFamily="50" charset="-128"/>
                <a:ea typeface="Meiryo UI" panose="020B0604030504040204" pitchFamily="50" charset="-128"/>
                <a:cs typeface="Times New Roman" panose="02020603050405020304" pitchFamily="18" charset="0"/>
                <a:hlinkClick r:id="rId3"/>
              </a:rPr>
              <a:t>https://lgpos.task-asp.net/cu/270008/ea/residents/portal/home</a:t>
            </a:r>
            <a:endParaRPr kumimoji="0" lang="en-US" altLang="ja-JP" sz="1600" dirty="0">
              <a:latin typeface="Meiryo UI" panose="020B0604030504040204" pitchFamily="50" charset="-128"/>
              <a:ea typeface="Meiryo UI" panose="020B0604030504040204" pitchFamily="50" charset="-128"/>
              <a:cs typeface="Times New Roman" panose="02020603050405020304" pitchFamily="18" charset="0"/>
            </a:endParaRPr>
          </a:p>
          <a:p>
            <a:pPr lvl="0" indent="0"/>
            <a:endParaRPr kumimoji="0" lang="ja-JP" altLang="en-US" sz="1600" dirty="0">
              <a:latin typeface="Meiryo UI" panose="020B0604030504040204" pitchFamily="50" charset="-128"/>
              <a:ea typeface="Meiryo UI" panose="020B0604030504040204" pitchFamily="50" charset="-128"/>
              <a:cs typeface="Times New Roman" panose="02020603050405020304" pitchFamily="18" charset="0"/>
            </a:endParaRPr>
          </a:p>
          <a:p>
            <a:pPr lvl="0" indent="0"/>
            <a:r>
              <a:rPr kumimoji="0" lang="ja-JP" altLang="en-US" sz="1600" dirty="0">
                <a:latin typeface="Meiryo UI" panose="020B0604030504040204" pitchFamily="50" charset="-128"/>
                <a:ea typeface="Meiryo UI" panose="020B0604030504040204" pitchFamily="50" charset="-128"/>
                <a:cs typeface="Times New Roman" panose="02020603050405020304" pitchFamily="18" charset="0"/>
              </a:rPr>
              <a:t>② 郵送による届出</a:t>
            </a:r>
          </a:p>
          <a:p>
            <a:pPr lvl="0" indent="0"/>
            <a:r>
              <a:rPr kumimoji="0" lang="ja-JP" altLang="en-US" sz="1600" dirty="0">
                <a:latin typeface="Meiryo UI" panose="020B0604030504040204" pitchFamily="50" charset="-128"/>
                <a:ea typeface="Meiryo UI" panose="020B0604030504040204" pitchFamily="50" charset="-128"/>
                <a:cs typeface="Times New Roman" panose="02020603050405020304" pitchFamily="18" charset="0"/>
              </a:rPr>
              <a:t>　　原本の郵送と、あわせてメールにより電子ファイルを提出。</a:t>
            </a:r>
          </a:p>
          <a:p>
            <a:pPr lvl="0" indent="0"/>
            <a:endParaRPr kumimoji="0" lang="en-US" altLang="ja-JP" sz="1600" dirty="0">
              <a:latin typeface="Meiryo UI" panose="020B0604030504040204" pitchFamily="50" charset="-128"/>
              <a:ea typeface="Meiryo UI" panose="020B0604030504040204" pitchFamily="50" charset="-128"/>
              <a:cs typeface="Times New Roman" panose="02020603050405020304" pitchFamily="18" charset="0"/>
            </a:endParaRPr>
          </a:p>
          <a:p>
            <a:pPr lvl="0" indent="0"/>
            <a:r>
              <a:rPr kumimoji="0" lang="ja-JP" altLang="en-US" sz="1600" dirty="0">
                <a:latin typeface="Meiryo UI" panose="020B0604030504040204" pitchFamily="50" charset="-128"/>
                <a:ea typeface="Meiryo UI" panose="020B0604030504040204" pitchFamily="50" charset="-128"/>
                <a:cs typeface="Times New Roman" panose="02020603050405020304" pitchFamily="18" charset="0"/>
              </a:rPr>
              <a:t>③</a:t>
            </a:r>
            <a:r>
              <a:rPr kumimoji="0" lang="en-US" altLang="ja-JP" sz="1600" dirty="0">
                <a:latin typeface="Meiryo UI" panose="020B0604030504040204" pitchFamily="50" charset="-128"/>
                <a:ea typeface="Meiryo UI" panose="020B0604030504040204" pitchFamily="50" charset="-128"/>
                <a:cs typeface="Times New Roman" panose="02020603050405020304" pitchFamily="18" charset="0"/>
              </a:rPr>
              <a:t> </a:t>
            </a:r>
            <a:r>
              <a:rPr kumimoji="0" lang="ja-JP" altLang="en-US" sz="1600" dirty="0">
                <a:latin typeface="Meiryo UI" panose="020B0604030504040204" pitchFamily="50" charset="-128"/>
                <a:ea typeface="Meiryo UI" panose="020B0604030504040204" pitchFamily="50" charset="-128"/>
                <a:cs typeface="Times New Roman" panose="02020603050405020304" pitchFamily="18" charset="0"/>
              </a:rPr>
              <a:t>持参による届出</a:t>
            </a:r>
          </a:p>
          <a:p>
            <a:pPr lvl="0" indent="0"/>
            <a:r>
              <a:rPr kumimoji="0" lang="ja-JP" altLang="en-US" sz="1600" dirty="0">
                <a:latin typeface="Meiryo UI" panose="020B0604030504040204" pitchFamily="50" charset="-128"/>
                <a:ea typeface="Meiryo UI" panose="020B0604030504040204" pitchFamily="50" charset="-128"/>
                <a:cs typeface="Times New Roman" panose="02020603050405020304" pitchFamily="18" charset="0"/>
              </a:rPr>
              <a:t>　　原本と、あわせてメールにより電子ファイルを提出。</a:t>
            </a:r>
            <a:endParaRPr kumimoji="0" lang="en-US" altLang="ja-JP" sz="1600" dirty="0">
              <a:latin typeface="Meiryo UI" panose="020B0604030504040204" pitchFamily="50" charset="-128"/>
              <a:ea typeface="Meiryo UI" panose="020B0604030504040204" pitchFamily="50" charset="-128"/>
              <a:cs typeface="Times New Roman" panose="02020603050405020304" pitchFamily="18" charset="0"/>
            </a:endParaRPr>
          </a:p>
          <a:p>
            <a:pPr lvl="0" indent="0"/>
            <a:endParaRPr kumimoji="0" lang="en-US" altLang="ja-JP" sz="1600" dirty="0">
              <a:latin typeface="Meiryo UI" panose="020B0604030504040204" pitchFamily="50" charset="-128"/>
              <a:ea typeface="Meiryo UI" panose="020B0604030504040204" pitchFamily="50" charset="-128"/>
              <a:cs typeface="Times New Roman" panose="02020603050405020304" pitchFamily="18" charset="0"/>
            </a:endParaRPr>
          </a:p>
          <a:p>
            <a:pPr lvl="0" indent="0"/>
            <a:r>
              <a:rPr kumimoji="0" lang="en-US" altLang="ja-JP" sz="1600" dirty="0">
                <a:latin typeface="Meiryo UI" panose="020B0604030504040204" pitchFamily="50" charset="-128"/>
                <a:ea typeface="Meiryo UI" panose="020B0604030504040204" pitchFamily="50" charset="-128"/>
                <a:cs typeface="Times New Roman" panose="02020603050405020304" pitchFamily="18" charset="0"/>
              </a:rPr>
              <a:t>※ </a:t>
            </a:r>
            <a:r>
              <a:rPr kumimoji="0" lang="ja-JP" altLang="en-US" sz="1600" dirty="0">
                <a:latin typeface="Meiryo UI" panose="020B0604030504040204" pitchFamily="50" charset="-128"/>
                <a:ea typeface="Meiryo UI" panose="020B0604030504040204" pitchFamily="50" charset="-128"/>
                <a:cs typeface="Times New Roman" panose="02020603050405020304" pitchFamily="18" charset="0"/>
              </a:rPr>
              <a:t>条例では副本の提出を求めておりません。</a:t>
            </a:r>
            <a:endParaRPr kumimoji="0" lang="en-US" altLang="ja-JP" sz="1600" dirty="0">
              <a:latin typeface="Meiryo UI" panose="020B0604030504040204" pitchFamily="50" charset="-128"/>
              <a:ea typeface="Meiryo UI" panose="020B0604030504040204" pitchFamily="50" charset="-128"/>
              <a:cs typeface="Times New Roman" panose="02020603050405020304" pitchFamily="18" charset="0"/>
            </a:endParaRPr>
          </a:p>
          <a:p>
            <a:pPr lvl="0" indent="0"/>
            <a:r>
              <a:rPr kumimoji="0" lang="en-US" altLang="ja-JP" sz="1600" dirty="0">
                <a:latin typeface="Meiryo UI" panose="020B0604030504040204" pitchFamily="50" charset="-128"/>
                <a:ea typeface="Meiryo UI" panose="020B0604030504040204" pitchFamily="50" charset="-128"/>
                <a:cs typeface="Times New Roman" panose="02020603050405020304" pitchFamily="18" charset="0"/>
              </a:rPr>
              <a:t>    </a:t>
            </a:r>
            <a:r>
              <a:rPr kumimoji="0" lang="ja-JP" altLang="en-US" sz="1600" dirty="0">
                <a:latin typeface="Meiryo UI" panose="020B0604030504040204" pitchFamily="50" charset="-128"/>
                <a:ea typeface="Meiryo UI" panose="020B0604030504040204" pitchFamily="50" charset="-128"/>
                <a:cs typeface="Times New Roman" panose="02020603050405020304" pitchFamily="18" charset="0"/>
              </a:rPr>
              <a:t>副本を提出いただいても、副本への受付印等の押印は行いませんのでご注意ください。</a:t>
            </a:r>
            <a:endParaRPr kumimoji="0" lang="en-US" altLang="ja-JP" sz="1600" dirty="0">
              <a:latin typeface="Meiryo UI" panose="020B0604030504040204" pitchFamily="50" charset="-128"/>
              <a:ea typeface="Meiryo UI" panose="020B0604030504040204" pitchFamily="50" charset="-128"/>
              <a:cs typeface="Times New Roman" panose="02020603050405020304" pitchFamily="18" charset="0"/>
            </a:endParaRPr>
          </a:p>
          <a:p>
            <a:pPr lvl="0" indent="0"/>
            <a:r>
              <a:rPr kumimoji="0" lang="en-US" altLang="ja-JP" sz="1600" dirty="0">
                <a:latin typeface="Meiryo UI" panose="020B0604030504040204" pitchFamily="50" charset="-128"/>
                <a:ea typeface="Meiryo UI" panose="020B0604030504040204" pitchFamily="50" charset="-128"/>
                <a:cs typeface="Times New Roman" panose="02020603050405020304" pitchFamily="18" charset="0"/>
              </a:rPr>
              <a:t>  </a:t>
            </a:r>
            <a:r>
              <a:rPr kumimoji="0" lang="ja-JP" altLang="en-US" sz="1600" dirty="0">
                <a:latin typeface="Meiryo UI" panose="020B0604030504040204" pitchFamily="50" charset="-128"/>
                <a:ea typeface="Meiryo UI" panose="020B0604030504040204" pitchFamily="50" charset="-128"/>
                <a:cs typeface="Times New Roman" panose="02020603050405020304" pitchFamily="18" charset="0"/>
              </a:rPr>
              <a:t>（郵送での提出の際に副本及び返信用封筒を同封された場合、押印せずに副本を返送いたします。）</a:t>
            </a:r>
          </a:p>
        </p:txBody>
      </p:sp>
      <p:sp>
        <p:nvSpPr>
          <p:cNvPr id="14" name="角丸四角形 13"/>
          <p:cNvSpPr/>
          <p:nvPr/>
        </p:nvSpPr>
        <p:spPr>
          <a:xfrm>
            <a:off x="215516" y="5179545"/>
            <a:ext cx="8712968" cy="1129775"/>
          </a:xfrm>
          <a:prstGeom prst="roundRect">
            <a:avLst/>
          </a:prstGeom>
          <a:solidFill>
            <a:schemeClr val="accent1">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dirty="0">
                <a:solidFill>
                  <a:schemeClr val="tx1"/>
                </a:solidFill>
                <a:latin typeface="Meiryo UI" panose="020B0604030504040204" pitchFamily="50" charset="-128"/>
                <a:ea typeface="Meiryo UI" panose="020B0604030504040204" pitchFamily="50" charset="-128"/>
              </a:rPr>
              <a:t>届出の提出については、可能なかぎり電子申請での届出をお願いします。</a:t>
            </a:r>
          </a:p>
          <a:p>
            <a:pPr algn="ctr"/>
            <a:r>
              <a:rPr lang="ja-JP" altLang="en-US" dirty="0">
                <a:solidFill>
                  <a:schemeClr val="tx1"/>
                </a:solidFill>
                <a:latin typeface="Meiryo UI" panose="020B0604030504040204" pitchFamily="50" charset="-128"/>
                <a:ea typeface="Meiryo UI" panose="020B0604030504040204" pitchFamily="50" charset="-128"/>
              </a:rPr>
              <a:t>（</a:t>
            </a:r>
            <a:r>
              <a:rPr lang="en-US" altLang="ja-JP" dirty="0">
                <a:solidFill>
                  <a:schemeClr val="tx1"/>
                </a:solidFill>
                <a:latin typeface="Meiryo UI" panose="020B0604030504040204" pitchFamily="50" charset="-128"/>
                <a:ea typeface="Meiryo UI" panose="020B0604030504040204" pitchFamily="50" charset="-128"/>
                <a:hlinkClick r:id="rId3"/>
              </a:rPr>
              <a:t>https://lgpos.task-asp.net/cu/270008/ea/residents/portal/home</a:t>
            </a:r>
            <a:r>
              <a:rPr lang="ja-JP" altLang="en-US" dirty="0">
                <a:solidFill>
                  <a:schemeClr val="tx1"/>
                </a:solidFill>
                <a:latin typeface="Meiryo UI" panose="020B0604030504040204" pitchFamily="50" charset="-128"/>
                <a:ea typeface="Meiryo UI" panose="020B0604030504040204" pitchFamily="50" charset="-128"/>
              </a:rPr>
              <a:t>）</a:t>
            </a:r>
            <a:endParaRPr lang="en-US" altLang="ja-JP" dirty="0">
              <a:solidFill>
                <a:schemeClr val="tx1"/>
              </a:solidFill>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1940843284"/>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p:cNvPicPr>
            <a:picLocks noChangeAspect="1"/>
          </p:cNvPicPr>
          <p:nvPr/>
        </p:nvPicPr>
        <p:blipFill rotWithShape="1">
          <a:blip r:embed="rId3"/>
          <a:srcRect l="6832" t="37203" r="9046" b="17516"/>
          <a:stretch/>
        </p:blipFill>
        <p:spPr>
          <a:xfrm>
            <a:off x="80564" y="1011377"/>
            <a:ext cx="8958252" cy="2711050"/>
          </a:xfrm>
          <a:prstGeom prst="rect">
            <a:avLst/>
          </a:prstGeom>
        </p:spPr>
      </p:pic>
      <p:sp>
        <p:nvSpPr>
          <p:cNvPr id="6" name="スライド番号プレースホルダー 5"/>
          <p:cNvSpPr>
            <a:spLocks noGrp="1"/>
          </p:cNvSpPr>
          <p:nvPr>
            <p:ph type="sldNum" sz="quarter" idx="12"/>
          </p:nvPr>
        </p:nvSpPr>
        <p:spPr/>
        <p:txBody>
          <a:bodyPr/>
          <a:lstStyle/>
          <a:p>
            <a:fld id="{55A7BED7-9510-4C4B-91BA-7696EE92F05C}" type="slidenum">
              <a:rPr kumimoji="1" lang="ja-JP" altLang="en-US" smtClean="0"/>
              <a:t>59</a:t>
            </a:fld>
            <a:endParaRPr kumimoji="1" lang="ja-JP" altLang="en-US" dirty="0"/>
          </a:p>
        </p:txBody>
      </p:sp>
      <p:sp>
        <p:nvSpPr>
          <p:cNvPr id="8" name="テキスト ボックス 7">
            <a:extLst>
              <a:ext uri="{FF2B5EF4-FFF2-40B4-BE49-F238E27FC236}">
                <a16:creationId xmlns:a16="http://schemas.microsoft.com/office/drawing/2014/main" id="{575F40C1-5A85-EECC-6477-57B188ABEBEE}"/>
              </a:ext>
            </a:extLst>
          </p:cNvPr>
          <p:cNvSpPr txBox="1"/>
          <p:nvPr/>
        </p:nvSpPr>
        <p:spPr>
          <a:xfrm>
            <a:off x="0" y="0"/>
            <a:ext cx="8604448" cy="344128"/>
          </a:xfrm>
          <a:prstGeom prst="rect">
            <a:avLst/>
          </a:prstGeom>
          <a:noFill/>
        </p:spPr>
        <p:txBody>
          <a:bodyPr wrap="square" tIns="36000" bIns="0" rtlCol="0">
            <a:spAutoFit/>
          </a:bodyPr>
          <a:lstStyle/>
          <a:p>
            <a:pPr>
              <a:lnSpc>
                <a:spcPts val="2400"/>
              </a:lnSpc>
            </a:pPr>
            <a:r>
              <a:rPr lang="ja-JP" altLang="en-US" sz="20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６　実績報告書の作成要領</a:t>
            </a:r>
          </a:p>
        </p:txBody>
      </p:sp>
      <p:sp>
        <p:nvSpPr>
          <p:cNvPr id="10" name="Rectangle 2"/>
          <p:cNvSpPr>
            <a:spLocks noChangeArrowheads="1"/>
          </p:cNvSpPr>
          <p:nvPr/>
        </p:nvSpPr>
        <p:spPr bwMode="auto">
          <a:xfrm>
            <a:off x="-12940" y="404664"/>
            <a:ext cx="9051756"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spAutoFit/>
          </a:bodyPr>
          <a:lstStyle>
            <a:lvl1pPr indent="127000"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lvl="0" indent="0">
              <a:spcAft>
                <a:spcPts val="600"/>
              </a:spcAft>
            </a:pPr>
            <a:r>
              <a:rPr kumimoji="0" lang="ja-JP" altLang="ja-JP" sz="2000" b="1" i="0" u="none" strike="noStrike" cap="none" normalizeH="0" baseline="0" dirty="0">
                <a:ln>
                  <a:noFill/>
                </a:ln>
                <a:solidFill>
                  <a:srgbClr val="0D0D0D"/>
                </a:solidFill>
                <a:effectLst/>
                <a:latin typeface="Meiryo UI" panose="020B0604030504040204" pitchFamily="50" charset="-128"/>
                <a:ea typeface="Meiryo UI" panose="020B0604030504040204" pitchFamily="50" charset="-128"/>
                <a:cs typeface="Times New Roman" panose="02020603050405020304" pitchFamily="18" charset="0"/>
              </a:rPr>
              <a:t> </a:t>
            </a:r>
            <a:r>
              <a:rPr kumimoji="0" lang="en-US" altLang="ja-JP" sz="2000" b="1" i="0" u="none" strike="noStrike" cap="none" normalizeH="0" baseline="0" dirty="0">
                <a:ln>
                  <a:noFill/>
                </a:ln>
                <a:solidFill>
                  <a:srgbClr val="0D0D0D"/>
                </a:solidFill>
                <a:effectLst/>
                <a:latin typeface="Meiryo UI" panose="020B0604030504040204" pitchFamily="50" charset="-128"/>
                <a:ea typeface="Meiryo UI" panose="020B0604030504040204" pitchFamily="50" charset="-128"/>
                <a:cs typeface="Times New Roman" panose="02020603050405020304" pitchFamily="18" charset="0"/>
              </a:rPr>
              <a:t>(4)</a:t>
            </a:r>
            <a:r>
              <a:rPr kumimoji="0" lang="ja-JP" altLang="en-US" sz="2000" b="1" dirty="0">
                <a:solidFill>
                  <a:srgbClr val="0D0D0D"/>
                </a:solidFill>
                <a:latin typeface="Meiryo UI" panose="020B0604030504040204" pitchFamily="50" charset="-128"/>
                <a:ea typeface="Meiryo UI" panose="020B0604030504040204" pitchFamily="50" charset="-128"/>
                <a:cs typeface="Times New Roman" panose="02020603050405020304" pitchFamily="18" charset="0"/>
              </a:rPr>
              <a:t>実績報告書シート</a:t>
            </a:r>
            <a:r>
              <a:rPr kumimoji="0" lang="en-US" altLang="ja-JP" sz="2000" b="1" dirty="0">
                <a:solidFill>
                  <a:srgbClr val="0D0D0D"/>
                </a:solidFill>
                <a:latin typeface="Meiryo UI" panose="020B0604030504040204" pitchFamily="50" charset="-128"/>
                <a:ea typeface="Meiryo UI" panose="020B0604030504040204" pitchFamily="50" charset="-128"/>
                <a:cs typeface="Times New Roman" panose="02020603050405020304" pitchFamily="18" charset="0"/>
              </a:rPr>
              <a:t>3</a:t>
            </a:r>
            <a:r>
              <a:rPr kumimoji="0" lang="ja-JP" altLang="en-US" sz="2000" b="1" dirty="0">
                <a:solidFill>
                  <a:srgbClr val="0D0D0D"/>
                </a:solidFill>
                <a:latin typeface="Meiryo UI" panose="020B0604030504040204" pitchFamily="50" charset="-128"/>
                <a:ea typeface="Meiryo UI" panose="020B0604030504040204" pitchFamily="50" charset="-128"/>
                <a:cs typeface="Times New Roman" panose="02020603050405020304" pitchFamily="18" charset="0"/>
              </a:rPr>
              <a:t>「実績まとめ」</a:t>
            </a:r>
            <a:r>
              <a:rPr kumimoji="0" lang="en-US" altLang="ja-JP" sz="2000" b="1" dirty="0">
                <a:solidFill>
                  <a:srgbClr val="0D0D0D"/>
                </a:solidFill>
                <a:latin typeface="Meiryo UI" panose="020B0604030504040204" pitchFamily="50" charset="-128"/>
                <a:ea typeface="Meiryo UI" panose="020B0604030504040204" pitchFamily="50" charset="-128"/>
                <a:cs typeface="Times New Roman" panose="02020603050405020304" pitchFamily="18" charset="0"/>
              </a:rPr>
              <a:t>No.2</a:t>
            </a:r>
            <a:endParaRPr lang="en-US" altLang="ja-JP" sz="1600" dirty="0">
              <a:latin typeface="Meiryo UI" panose="020B0604030504040204" pitchFamily="50" charset="-128"/>
              <a:ea typeface="Meiryo UI" panose="020B0604030504040204" pitchFamily="50" charset="-128"/>
            </a:endParaRPr>
          </a:p>
        </p:txBody>
      </p:sp>
      <p:graphicFrame>
        <p:nvGraphicFramePr>
          <p:cNvPr id="14" name="表 13"/>
          <p:cNvGraphicFramePr>
            <a:graphicFrameLocks noGrp="1"/>
          </p:cNvGraphicFramePr>
          <p:nvPr>
            <p:extLst>
              <p:ext uri="{D42A27DB-BD31-4B8C-83A1-F6EECF244321}">
                <p14:modId xmlns:p14="http://schemas.microsoft.com/office/powerpoint/2010/main" val="1346438991"/>
              </p:ext>
            </p:extLst>
          </p:nvPr>
        </p:nvGraphicFramePr>
        <p:xfrm>
          <a:off x="179512" y="3836085"/>
          <a:ext cx="8640960" cy="2617251"/>
        </p:xfrm>
        <a:graphic>
          <a:graphicData uri="http://schemas.openxmlformats.org/drawingml/2006/table">
            <a:tbl>
              <a:tblPr firstRow="1" bandRow="1">
                <a:tableStyleId>{5940675A-B579-460E-94D1-54222C63F5DA}</a:tableStyleId>
              </a:tblPr>
              <a:tblGrid>
                <a:gridCol w="8640960">
                  <a:extLst>
                    <a:ext uri="{9D8B030D-6E8A-4147-A177-3AD203B41FA5}">
                      <a16:colId xmlns:a16="http://schemas.microsoft.com/office/drawing/2014/main" val="1340005264"/>
                    </a:ext>
                  </a:extLst>
                </a:gridCol>
              </a:tblGrid>
              <a:tr h="1211919">
                <a:tc>
                  <a:txBody>
                    <a:bodyPr/>
                    <a:lstStyle/>
                    <a:p>
                      <a:r>
                        <a:rPr kumimoji="1" lang="ja-JP" altLang="en-US" sz="1600" b="1" u="sng" dirty="0">
                          <a:latin typeface="Meiryo UI" panose="020B0604030504040204" pitchFamily="50" charset="-128"/>
                          <a:ea typeface="Meiryo UI" panose="020B0604030504040204" pitchFamily="50" charset="-128"/>
                        </a:rPr>
                        <a:t>①温室効果ガス排出量および再生可能エネルギー利用量等</a:t>
                      </a:r>
                    </a:p>
                    <a:p>
                      <a:r>
                        <a:rPr kumimoji="1" lang="ja-JP" altLang="en-US" sz="1600" b="0" u="none" dirty="0">
                          <a:latin typeface="Meiryo UI" panose="020B0604030504040204" pitchFamily="50" charset="-128"/>
                          <a:ea typeface="Meiryo UI" panose="020B0604030504040204" pitchFamily="50" charset="-128"/>
                        </a:rPr>
                        <a:t>基準年度、前年度、報告対象年度以外の年度の温室効果ガス総排出量、再生可能エネルギー利用量、再エネ利用率は、</a:t>
                      </a:r>
                      <a:r>
                        <a:rPr kumimoji="1" lang="ja-JP" altLang="en-US" sz="1600" b="0" u="none" dirty="0">
                          <a:solidFill>
                            <a:srgbClr val="FF0000"/>
                          </a:solidFill>
                          <a:latin typeface="Meiryo UI" panose="020B0604030504040204" pitchFamily="50" charset="-128"/>
                          <a:ea typeface="Meiryo UI" panose="020B0604030504040204" pitchFamily="50" charset="-128"/>
                        </a:rPr>
                        <a:t>各年度の実績報告書を参照</a:t>
                      </a:r>
                      <a:r>
                        <a:rPr kumimoji="1" lang="ja-JP" altLang="en-US" sz="1600" b="0" u="none" dirty="0">
                          <a:latin typeface="Meiryo UI" panose="020B0604030504040204" pitchFamily="50" charset="-128"/>
                          <a:ea typeface="Meiryo UI" panose="020B0604030504040204" pitchFamily="50" charset="-128"/>
                        </a:rPr>
                        <a:t>し、記入ください。なお、報告対象年度以降の温室効果ガス総排出量、再生可能エネルギー利用量、再エネ利用率は記入不要です。</a:t>
                      </a:r>
                      <a:endParaRPr kumimoji="1" lang="en-US" altLang="ja-JP" sz="1600" b="0" u="none" dirty="0">
                        <a:latin typeface="Meiryo UI" panose="020B0604030504040204" pitchFamily="50" charset="-128"/>
                        <a:ea typeface="Meiryo UI" panose="020B0604030504040204" pitchFamily="50" charset="-128"/>
                      </a:endParaRPr>
                    </a:p>
                  </a:txBody>
                  <a:tcPr anchor="ctr"/>
                </a:tc>
                <a:extLst>
                  <a:ext uri="{0D108BD9-81ED-4DB2-BD59-A6C34878D82A}">
                    <a16:rowId xmlns:a16="http://schemas.microsoft.com/office/drawing/2014/main" val="183885262"/>
                  </a:ext>
                </a:extLst>
              </a:tr>
              <a:tr h="1405332">
                <a:tc>
                  <a:txBody>
                    <a:bodyPr/>
                    <a:lstStyle/>
                    <a:p>
                      <a:r>
                        <a:rPr kumimoji="1" lang="ja-JP" altLang="en-US" sz="1600" b="1" u="sng" dirty="0">
                          <a:latin typeface="Meiryo UI" panose="020B0604030504040204" pitchFamily="50" charset="-128"/>
                          <a:ea typeface="Meiryo UI" panose="020B0604030504040204" pitchFamily="50" charset="-128"/>
                        </a:rPr>
                        <a:t>②温室効果ガス排出量と密接な関係を持つ値に関する情報</a:t>
                      </a:r>
                      <a:endParaRPr kumimoji="1" lang="en-US" altLang="ja-JP" sz="1600" b="1" u="sng" dirty="0">
                        <a:latin typeface="Meiryo UI" panose="020B0604030504040204" pitchFamily="50" charset="-128"/>
                        <a:ea typeface="Meiryo UI" panose="020B0604030504040204" pitchFamily="50" charset="-128"/>
                      </a:endParaRPr>
                    </a:p>
                    <a:p>
                      <a:r>
                        <a:rPr kumimoji="1" lang="ja-JP" altLang="en-US" sz="1600" b="0" i="0" u="none" dirty="0">
                          <a:latin typeface="Meiryo UI" panose="020B0604030504040204" pitchFamily="50" charset="-128"/>
                          <a:ea typeface="Meiryo UI" panose="020B0604030504040204" pitchFamily="50" charset="-128"/>
                        </a:rPr>
                        <a:t>対策計画書で原単位ベースでの評価を希望した場合は、温室効果ガス排出量と密接な関係を持つ値に関する情報を記入ください。</a:t>
                      </a:r>
                      <a:r>
                        <a:rPr kumimoji="1" lang="ja-JP" altLang="en-US" sz="1600" b="0" i="0" u="none" dirty="0">
                          <a:solidFill>
                            <a:srgbClr val="FF0000"/>
                          </a:solidFill>
                          <a:latin typeface="Meiryo UI" panose="020B0604030504040204" pitchFamily="50" charset="-128"/>
                          <a:ea typeface="Meiryo UI" panose="020B0604030504040204" pitchFamily="50" charset="-128"/>
                        </a:rPr>
                        <a:t>なお、計画期間内は原則、途中変更はできません。</a:t>
                      </a:r>
                      <a:r>
                        <a:rPr kumimoji="1" lang="ja-JP" altLang="en-US" sz="1600" b="0" i="0" u="none" dirty="0">
                          <a:latin typeface="Meiryo UI" panose="020B0604030504040204" pitchFamily="50" charset="-128"/>
                          <a:ea typeface="Meiryo UI" panose="020B0604030504040204" pitchFamily="50" charset="-128"/>
                        </a:rPr>
                        <a:t>名称、単位、基準年度の数値は、計画書の数値（</a:t>
                      </a:r>
                      <a:r>
                        <a:rPr kumimoji="1" lang="en-US" altLang="ja-JP" sz="1600" b="0" i="0" u="none" dirty="0">
                          <a:solidFill>
                            <a:schemeClr val="tx1"/>
                          </a:solidFill>
                          <a:latin typeface="Meiryo UI" panose="020B0604030504040204" pitchFamily="50" charset="-128"/>
                          <a:ea typeface="Meiryo UI" panose="020B0604030504040204" pitchFamily="50" charset="-128"/>
                        </a:rPr>
                        <a:t>P.34</a:t>
                      </a:r>
                      <a:r>
                        <a:rPr kumimoji="1" lang="ja-JP" altLang="en-US" sz="1600" b="0" i="0" u="none" dirty="0">
                          <a:solidFill>
                            <a:schemeClr val="tx1"/>
                          </a:solidFill>
                          <a:latin typeface="Meiryo UI" panose="020B0604030504040204" pitchFamily="50" charset="-128"/>
                          <a:ea typeface="Meiryo UI" panose="020B0604030504040204" pitchFamily="50" charset="-128"/>
                        </a:rPr>
                        <a:t>の</a:t>
                      </a:r>
                      <a:r>
                        <a:rPr kumimoji="1" lang="en-US" altLang="ja-JP" sz="1600" b="0" i="0" u="none" dirty="0">
                          <a:solidFill>
                            <a:schemeClr val="tx1"/>
                          </a:solidFill>
                          <a:latin typeface="Meiryo UI" panose="020B0604030504040204" pitchFamily="50" charset="-128"/>
                          <a:ea typeface="Meiryo UI" panose="020B0604030504040204" pitchFamily="50" charset="-128"/>
                        </a:rPr>
                        <a:t>5-(4)No.2</a:t>
                      </a:r>
                      <a:r>
                        <a:rPr kumimoji="1" lang="ja-JP" altLang="en-US" sz="1600" b="0" i="0" u="none" dirty="0">
                          <a:solidFill>
                            <a:schemeClr val="tx1"/>
                          </a:solidFill>
                          <a:latin typeface="Meiryo UI" panose="020B0604030504040204" pitchFamily="50" charset="-128"/>
                          <a:ea typeface="Meiryo UI" panose="020B0604030504040204" pitchFamily="50" charset="-128"/>
                        </a:rPr>
                        <a:t>の①</a:t>
                      </a:r>
                      <a:r>
                        <a:rPr kumimoji="1" lang="ja-JP" altLang="en-US" sz="1600" b="0" i="0" u="none" dirty="0">
                          <a:latin typeface="Meiryo UI" panose="020B0604030504040204" pitchFamily="50" charset="-128"/>
                          <a:ea typeface="Meiryo UI" panose="020B0604030504040204" pitchFamily="50" charset="-128"/>
                        </a:rPr>
                        <a:t>参照）を、各年度の数値は各年度の実績報告書を参照し、記入ください。なお、報告対象年度以降の原単位数値は記入不要です。</a:t>
                      </a:r>
                    </a:p>
                  </a:txBody>
                  <a:tcPr anchor="ctr"/>
                </a:tc>
                <a:extLst>
                  <a:ext uri="{0D108BD9-81ED-4DB2-BD59-A6C34878D82A}">
                    <a16:rowId xmlns:a16="http://schemas.microsoft.com/office/drawing/2014/main" val="2042919226"/>
                  </a:ext>
                </a:extLst>
              </a:tr>
            </a:tbl>
          </a:graphicData>
        </a:graphic>
      </p:graphicFrame>
      <p:sp>
        <p:nvSpPr>
          <p:cNvPr id="12" name="正方形/長方形 11"/>
          <p:cNvSpPr/>
          <p:nvPr/>
        </p:nvSpPr>
        <p:spPr>
          <a:xfrm>
            <a:off x="6588224" y="1397597"/>
            <a:ext cx="2376264" cy="2268000"/>
          </a:xfrm>
          <a:prstGeom prst="rect">
            <a:avLst/>
          </a:prstGeom>
          <a:solidFill>
            <a:srgbClr val="FF0000">
              <a:alpha val="47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3200" b="1" dirty="0">
                <a:solidFill>
                  <a:schemeClr val="tx1"/>
                </a:solidFill>
                <a:latin typeface="Meiryo UI" panose="020B0604030504040204" pitchFamily="50" charset="-128"/>
                <a:ea typeface="Meiryo UI" panose="020B0604030504040204" pitchFamily="50" charset="-128"/>
              </a:rPr>
              <a:t>②</a:t>
            </a:r>
            <a:endParaRPr kumimoji="1" lang="ja-JP" altLang="en-US" sz="5400" b="1" dirty="0">
              <a:solidFill>
                <a:schemeClr val="tx1"/>
              </a:solidFill>
              <a:latin typeface="Meiryo UI" panose="020B0604030504040204" pitchFamily="50" charset="-128"/>
              <a:ea typeface="Meiryo UI" panose="020B0604030504040204" pitchFamily="50" charset="-128"/>
            </a:endParaRPr>
          </a:p>
        </p:txBody>
      </p:sp>
      <p:sp>
        <p:nvSpPr>
          <p:cNvPr id="13" name="正方形/長方形 12"/>
          <p:cNvSpPr/>
          <p:nvPr/>
        </p:nvSpPr>
        <p:spPr>
          <a:xfrm>
            <a:off x="2211206" y="2405597"/>
            <a:ext cx="4377018" cy="1260000"/>
          </a:xfrm>
          <a:prstGeom prst="rect">
            <a:avLst/>
          </a:prstGeom>
          <a:solidFill>
            <a:srgbClr val="FF0000">
              <a:alpha val="47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3200" b="1" dirty="0">
                <a:solidFill>
                  <a:schemeClr val="tx1"/>
                </a:solidFill>
                <a:latin typeface="Meiryo UI" panose="020B0604030504040204" pitchFamily="50" charset="-128"/>
                <a:ea typeface="Meiryo UI" panose="020B0604030504040204" pitchFamily="50" charset="-128"/>
              </a:rPr>
              <a:t>①</a:t>
            </a:r>
            <a:endParaRPr kumimoji="1" lang="ja-JP" altLang="en-US" sz="5400" b="1" dirty="0">
              <a:solidFill>
                <a:schemeClr val="tx1"/>
              </a:solidFill>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503125169"/>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p:cNvPicPr>
            <a:picLocks noChangeAspect="1"/>
          </p:cNvPicPr>
          <p:nvPr/>
        </p:nvPicPr>
        <p:blipFill rotWithShape="1">
          <a:blip r:embed="rId3"/>
          <a:srcRect l="3512" t="31297" r="5172" b="28589"/>
          <a:stretch/>
        </p:blipFill>
        <p:spPr>
          <a:xfrm>
            <a:off x="336474" y="933974"/>
            <a:ext cx="8352928" cy="2062978"/>
          </a:xfrm>
          <a:prstGeom prst="rect">
            <a:avLst/>
          </a:prstGeom>
        </p:spPr>
      </p:pic>
      <p:sp>
        <p:nvSpPr>
          <p:cNvPr id="6" name="スライド番号プレースホルダー 5"/>
          <p:cNvSpPr>
            <a:spLocks noGrp="1"/>
          </p:cNvSpPr>
          <p:nvPr>
            <p:ph type="sldNum" sz="quarter" idx="12"/>
          </p:nvPr>
        </p:nvSpPr>
        <p:spPr/>
        <p:txBody>
          <a:bodyPr/>
          <a:lstStyle/>
          <a:p>
            <a:fld id="{55A7BED7-9510-4C4B-91BA-7696EE92F05C}" type="slidenum">
              <a:rPr kumimoji="1" lang="ja-JP" altLang="en-US" smtClean="0"/>
              <a:t>60</a:t>
            </a:fld>
            <a:endParaRPr kumimoji="1" lang="ja-JP" altLang="en-US" dirty="0"/>
          </a:p>
        </p:txBody>
      </p:sp>
      <p:sp>
        <p:nvSpPr>
          <p:cNvPr id="8" name="テキスト ボックス 7">
            <a:extLst>
              <a:ext uri="{FF2B5EF4-FFF2-40B4-BE49-F238E27FC236}">
                <a16:creationId xmlns:a16="http://schemas.microsoft.com/office/drawing/2014/main" id="{575F40C1-5A85-EECC-6477-57B188ABEBEE}"/>
              </a:ext>
            </a:extLst>
          </p:cNvPr>
          <p:cNvSpPr txBox="1"/>
          <p:nvPr/>
        </p:nvSpPr>
        <p:spPr>
          <a:xfrm>
            <a:off x="0" y="0"/>
            <a:ext cx="8604448" cy="344128"/>
          </a:xfrm>
          <a:prstGeom prst="rect">
            <a:avLst/>
          </a:prstGeom>
          <a:noFill/>
        </p:spPr>
        <p:txBody>
          <a:bodyPr wrap="square" tIns="36000" bIns="0" rtlCol="0">
            <a:spAutoFit/>
          </a:bodyPr>
          <a:lstStyle/>
          <a:p>
            <a:pPr>
              <a:lnSpc>
                <a:spcPts val="2400"/>
              </a:lnSpc>
            </a:pPr>
            <a:r>
              <a:rPr lang="ja-JP" altLang="en-US" sz="20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６　実績報告書の作成要領</a:t>
            </a:r>
          </a:p>
        </p:txBody>
      </p:sp>
      <p:sp>
        <p:nvSpPr>
          <p:cNvPr id="10" name="Rectangle 2"/>
          <p:cNvSpPr>
            <a:spLocks noChangeArrowheads="1"/>
          </p:cNvSpPr>
          <p:nvPr/>
        </p:nvSpPr>
        <p:spPr bwMode="auto">
          <a:xfrm>
            <a:off x="-12940" y="404664"/>
            <a:ext cx="9051756"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spAutoFit/>
          </a:bodyPr>
          <a:lstStyle>
            <a:lvl1pPr indent="127000"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lvl="0" indent="0">
              <a:spcAft>
                <a:spcPts val="600"/>
              </a:spcAft>
            </a:pPr>
            <a:r>
              <a:rPr kumimoji="0" lang="ja-JP" altLang="ja-JP" sz="2000" b="1" i="0" u="none" strike="noStrike" cap="none" normalizeH="0" baseline="0" dirty="0">
                <a:ln>
                  <a:noFill/>
                </a:ln>
                <a:solidFill>
                  <a:srgbClr val="0D0D0D"/>
                </a:solidFill>
                <a:effectLst/>
                <a:latin typeface="Meiryo UI" panose="020B0604030504040204" pitchFamily="50" charset="-128"/>
                <a:ea typeface="Meiryo UI" panose="020B0604030504040204" pitchFamily="50" charset="-128"/>
                <a:cs typeface="Times New Roman" panose="02020603050405020304" pitchFamily="18" charset="0"/>
              </a:rPr>
              <a:t> </a:t>
            </a:r>
            <a:r>
              <a:rPr kumimoji="0" lang="en-US" altLang="ja-JP" sz="2000" b="1" i="0" u="none" strike="noStrike" cap="none" normalizeH="0" baseline="0" dirty="0">
                <a:ln>
                  <a:noFill/>
                </a:ln>
                <a:solidFill>
                  <a:srgbClr val="0D0D0D"/>
                </a:solidFill>
                <a:effectLst/>
                <a:latin typeface="Meiryo UI" panose="020B0604030504040204" pitchFamily="50" charset="-128"/>
                <a:ea typeface="Meiryo UI" panose="020B0604030504040204" pitchFamily="50" charset="-128"/>
                <a:cs typeface="Times New Roman" panose="02020603050405020304" pitchFamily="18" charset="0"/>
              </a:rPr>
              <a:t>(4)</a:t>
            </a:r>
            <a:r>
              <a:rPr kumimoji="0" lang="ja-JP" altLang="en-US" sz="2000" b="1" dirty="0">
                <a:solidFill>
                  <a:srgbClr val="0D0D0D"/>
                </a:solidFill>
                <a:latin typeface="Meiryo UI" panose="020B0604030504040204" pitchFamily="50" charset="-128"/>
                <a:ea typeface="Meiryo UI" panose="020B0604030504040204" pitchFamily="50" charset="-128"/>
                <a:cs typeface="Times New Roman" panose="02020603050405020304" pitchFamily="18" charset="0"/>
              </a:rPr>
              <a:t>実績報告書シート</a:t>
            </a:r>
            <a:r>
              <a:rPr kumimoji="0" lang="en-US" altLang="ja-JP" sz="2000" b="1" dirty="0">
                <a:solidFill>
                  <a:srgbClr val="0D0D0D"/>
                </a:solidFill>
                <a:latin typeface="Meiryo UI" panose="020B0604030504040204" pitchFamily="50" charset="-128"/>
                <a:ea typeface="Meiryo UI" panose="020B0604030504040204" pitchFamily="50" charset="-128"/>
                <a:cs typeface="Times New Roman" panose="02020603050405020304" pitchFamily="18" charset="0"/>
              </a:rPr>
              <a:t>3</a:t>
            </a:r>
            <a:r>
              <a:rPr kumimoji="0" lang="ja-JP" altLang="en-US" sz="2000" b="1" dirty="0">
                <a:solidFill>
                  <a:srgbClr val="0D0D0D"/>
                </a:solidFill>
                <a:latin typeface="Meiryo UI" panose="020B0604030504040204" pitchFamily="50" charset="-128"/>
                <a:ea typeface="Meiryo UI" panose="020B0604030504040204" pitchFamily="50" charset="-128"/>
                <a:cs typeface="Times New Roman" panose="02020603050405020304" pitchFamily="18" charset="0"/>
              </a:rPr>
              <a:t>「実績まとめ」</a:t>
            </a:r>
            <a:r>
              <a:rPr kumimoji="0" lang="en-US" altLang="ja-JP" sz="2000" b="1" dirty="0">
                <a:solidFill>
                  <a:srgbClr val="0D0D0D"/>
                </a:solidFill>
                <a:latin typeface="Meiryo UI" panose="020B0604030504040204" pitchFamily="50" charset="-128"/>
                <a:ea typeface="Meiryo UI" panose="020B0604030504040204" pitchFamily="50" charset="-128"/>
                <a:cs typeface="Times New Roman" panose="02020603050405020304" pitchFamily="18" charset="0"/>
              </a:rPr>
              <a:t>No.3</a:t>
            </a:r>
            <a:endParaRPr lang="en-US" altLang="ja-JP" sz="1600" dirty="0">
              <a:latin typeface="Meiryo UI" panose="020B0604030504040204" pitchFamily="50" charset="-128"/>
              <a:ea typeface="Meiryo UI" panose="020B0604030504040204" pitchFamily="50" charset="-128"/>
            </a:endParaRPr>
          </a:p>
        </p:txBody>
      </p:sp>
      <p:sp>
        <p:nvSpPr>
          <p:cNvPr id="12" name="正方形/長方形 11"/>
          <p:cNvSpPr/>
          <p:nvPr/>
        </p:nvSpPr>
        <p:spPr>
          <a:xfrm>
            <a:off x="344406" y="1847601"/>
            <a:ext cx="8260042" cy="684000"/>
          </a:xfrm>
          <a:prstGeom prst="rect">
            <a:avLst/>
          </a:prstGeom>
          <a:solidFill>
            <a:srgbClr val="FF0000">
              <a:alpha val="47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3200" b="1" dirty="0">
                <a:solidFill>
                  <a:schemeClr val="tx1"/>
                </a:solidFill>
                <a:latin typeface="Meiryo UI" panose="020B0604030504040204" pitchFamily="50" charset="-128"/>
                <a:ea typeface="Meiryo UI" panose="020B0604030504040204" pitchFamily="50" charset="-128"/>
              </a:rPr>
              <a:t>②</a:t>
            </a:r>
            <a:endParaRPr kumimoji="1" lang="ja-JP" altLang="en-US" sz="5400" b="1" dirty="0">
              <a:solidFill>
                <a:schemeClr val="tx1"/>
              </a:solidFill>
              <a:latin typeface="Meiryo UI" panose="020B0604030504040204" pitchFamily="50" charset="-128"/>
              <a:ea typeface="Meiryo UI" panose="020B0604030504040204" pitchFamily="50" charset="-128"/>
            </a:endParaRPr>
          </a:p>
        </p:txBody>
      </p:sp>
      <p:sp>
        <p:nvSpPr>
          <p:cNvPr id="13" name="正方形/長方形 12"/>
          <p:cNvSpPr/>
          <p:nvPr/>
        </p:nvSpPr>
        <p:spPr>
          <a:xfrm>
            <a:off x="344406" y="1124743"/>
            <a:ext cx="8260042" cy="665666"/>
          </a:xfrm>
          <a:prstGeom prst="rect">
            <a:avLst/>
          </a:prstGeom>
          <a:solidFill>
            <a:srgbClr val="FF0000">
              <a:alpha val="47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3200" b="1" dirty="0">
                <a:solidFill>
                  <a:schemeClr val="tx1"/>
                </a:solidFill>
                <a:latin typeface="Meiryo UI" panose="020B0604030504040204" pitchFamily="50" charset="-128"/>
                <a:ea typeface="Meiryo UI" panose="020B0604030504040204" pitchFamily="50" charset="-128"/>
              </a:rPr>
              <a:t>①</a:t>
            </a:r>
            <a:endParaRPr kumimoji="1" lang="ja-JP" altLang="en-US" sz="5400" b="1" dirty="0">
              <a:solidFill>
                <a:schemeClr val="tx1"/>
              </a:solidFill>
              <a:latin typeface="Meiryo UI" panose="020B0604030504040204" pitchFamily="50" charset="-128"/>
              <a:ea typeface="Meiryo UI" panose="020B0604030504040204" pitchFamily="50" charset="-128"/>
            </a:endParaRPr>
          </a:p>
        </p:txBody>
      </p:sp>
      <p:graphicFrame>
        <p:nvGraphicFramePr>
          <p:cNvPr id="11" name="表 10"/>
          <p:cNvGraphicFramePr>
            <a:graphicFrameLocks noGrp="1"/>
          </p:cNvGraphicFramePr>
          <p:nvPr>
            <p:extLst>
              <p:ext uri="{D42A27DB-BD31-4B8C-83A1-F6EECF244321}">
                <p14:modId xmlns:p14="http://schemas.microsoft.com/office/powerpoint/2010/main" val="3642735114"/>
              </p:ext>
            </p:extLst>
          </p:nvPr>
        </p:nvGraphicFramePr>
        <p:xfrm>
          <a:off x="179512" y="3429000"/>
          <a:ext cx="8640960" cy="2956560"/>
        </p:xfrm>
        <a:graphic>
          <a:graphicData uri="http://schemas.openxmlformats.org/drawingml/2006/table">
            <a:tbl>
              <a:tblPr firstRow="1" bandRow="1">
                <a:tableStyleId>{5940675A-B579-460E-94D1-54222C63F5DA}</a:tableStyleId>
              </a:tblPr>
              <a:tblGrid>
                <a:gridCol w="8640960">
                  <a:extLst>
                    <a:ext uri="{9D8B030D-6E8A-4147-A177-3AD203B41FA5}">
                      <a16:colId xmlns:a16="http://schemas.microsoft.com/office/drawing/2014/main" val="1340005264"/>
                    </a:ext>
                  </a:extLst>
                </a:gridCol>
              </a:tblGrid>
              <a:tr h="862834">
                <a:tc>
                  <a:txBody>
                    <a:bodyPr/>
                    <a:lstStyle/>
                    <a:p>
                      <a:r>
                        <a:rPr kumimoji="1" lang="ja-JP" altLang="en-US" sz="1600" b="1" u="sng" dirty="0">
                          <a:latin typeface="Meiryo UI" panose="020B0604030504040204" pitchFamily="50" charset="-128"/>
                          <a:ea typeface="Meiryo UI" panose="020B0604030504040204" pitchFamily="50" charset="-128"/>
                        </a:rPr>
                        <a:t>①温室効果ガスの削減状況についての自己評価</a:t>
                      </a:r>
                      <a:endParaRPr kumimoji="1" lang="en-US" altLang="ja-JP" sz="1600" b="1" u="sng" dirty="0">
                        <a:latin typeface="Meiryo UI" panose="020B0604030504040204" pitchFamily="50" charset="-128"/>
                        <a:ea typeface="Meiryo UI" panose="020B0604030504040204" pitchFamily="50" charset="-128"/>
                      </a:endParaRPr>
                    </a:p>
                    <a:p>
                      <a:r>
                        <a:rPr kumimoji="1" lang="ja-JP" altLang="en-US" sz="1600" b="0" u="none" dirty="0">
                          <a:latin typeface="Meiryo UI" panose="020B0604030504040204" pitchFamily="50" charset="-128"/>
                          <a:ea typeface="Meiryo UI" panose="020B0604030504040204" pitchFamily="50" charset="-128"/>
                        </a:rPr>
                        <a:t>温室効果ガス排出抑制等のために報告対象年度に実施した主な対策内容を記入ください。あわせて、</a:t>
                      </a:r>
                      <a:r>
                        <a:rPr kumimoji="1" lang="ja-JP" altLang="en-US" sz="1600" b="0" u="none" dirty="0">
                          <a:solidFill>
                            <a:srgbClr val="FF0000"/>
                          </a:solidFill>
                          <a:latin typeface="Meiryo UI" panose="020B0604030504040204" pitchFamily="50" charset="-128"/>
                          <a:ea typeface="Meiryo UI" panose="020B0604030504040204" pitchFamily="50" charset="-128"/>
                        </a:rPr>
                        <a:t>目標以上に削減できている場合や計画どおりに削減が進んでいない場合の要因</a:t>
                      </a:r>
                      <a:r>
                        <a:rPr kumimoji="1" lang="ja-JP" altLang="en-US" sz="1600" b="0" u="none" dirty="0">
                          <a:solidFill>
                            <a:schemeClr val="tx1"/>
                          </a:solidFill>
                          <a:latin typeface="Meiryo UI" panose="020B0604030504040204" pitchFamily="50" charset="-128"/>
                          <a:ea typeface="Meiryo UI" panose="020B0604030504040204" pitchFamily="50" charset="-128"/>
                        </a:rPr>
                        <a:t>等</a:t>
                      </a:r>
                      <a:r>
                        <a:rPr kumimoji="1" lang="ja-JP" altLang="en-US" sz="1600" b="0" u="none" dirty="0">
                          <a:latin typeface="Meiryo UI" panose="020B0604030504040204" pitchFamily="50" charset="-128"/>
                          <a:ea typeface="Meiryo UI" panose="020B0604030504040204" pitchFamily="50" charset="-128"/>
                        </a:rPr>
                        <a:t>について記入ください。なお、各年度の削減目標は</a:t>
                      </a:r>
                      <a:r>
                        <a:rPr kumimoji="1" lang="ja-JP" altLang="en-US" sz="1600" b="0" u="none" dirty="0">
                          <a:solidFill>
                            <a:schemeClr val="tx1"/>
                          </a:solidFill>
                          <a:latin typeface="Meiryo UI" panose="020B0604030504040204" pitchFamily="50" charset="-128"/>
                          <a:ea typeface="Meiryo UI" panose="020B0604030504040204" pitchFamily="50" charset="-128"/>
                        </a:rPr>
                        <a:t>、</a:t>
                      </a:r>
                      <a:r>
                        <a:rPr kumimoji="1" lang="en-US" altLang="ja-JP" sz="1600" b="0" u="none" dirty="0">
                          <a:solidFill>
                            <a:schemeClr val="tx1"/>
                          </a:solidFill>
                          <a:latin typeface="Meiryo UI" panose="020B0604030504040204" pitchFamily="50" charset="-128"/>
                          <a:ea typeface="Meiryo UI" panose="020B0604030504040204" pitchFamily="50" charset="-128"/>
                        </a:rPr>
                        <a:t>P.61</a:t>
                      </a:r>
                      <a:r>
                        <a:rPr kumimoji="1" lang="ja-JP" altLang="en-US" sz="1600" b="0" u="none" dirty="0">
                          <a:solidFill>
                            <a:schemeClr val="tx1"/>
                          </a:solidFill>
                          <a:latin typeface="Meiryo UI" panose="020B0604030504040204" pitchFamily="50" charset="-128"/>
                          <a:ea typeface="Meiryo UI" panose="020B0604030504040204" pitchFamily="50" charset="-128"/>
                        </a:rPr>
                        <a:t>の</a:t>
                      </a:r>
                      <a:r>
                        <a:rPr kumimoji="1" lang="en-US" altLang="ja-JP" sz="1600" b="0" u="none" dirty="0">
                          <a:solidFill>
                            <a:schemeClr val="tx1"/>
                          </a:solidFill>
                          <a:latin typeface="Meiryo UI" panose="020B0604030504040204" pitchFamily="50" charset="-128"/>
                          <a:ea typeface="Meiryo UI" panose="020B0604030504040204" pitchFamily="50" charset="-128"/>
                        </a:rPr>
                        <a:t>6-(4)No.4</a:t>
                      </a:r>
                      <a:r>
                        <a:rPr kumimoji="1" lang="ja-JP" altLang="en-US" sz="1600" b="0" u="none" dirty="0">
                          <a:solidFill>
                            <a:schemeClr val="tx1"/>
                          </a:solidFill>
                          <a:latin typeface="Meiryo UI" panose="020B0604030504040204" pitchFamily="50" charset="-128"/>
                          <a:ea typeface="Meiryo UI" panose="020B0604030504040204" pitchFamily="50" charset="-128"/>
                        </a:rPr>
                        <a:t>を</a:t>
                      </a:r>
                      <a:r>
                        <a:rPr kumimoji="1" lang="ja-JP" altLang="en-US" sz="1600" b="0" u="none" dirty="0">
                          <a:latin typeface="Meiryo UI" panose="020B0604030504040204" pitchFamily="50" charset="-128"/>
                          <a:ea typeface="Meiryo UI" panose="020B0604030504040204" pitchFamily="50" charset="-128"/>
                        </a:rPr>
                        <a:t>参照ください。</a:t>
                      </a:r>
                      <a:endParaRPr kumimoji="1" lang="en-US" altLang="ja-JP" sz="1600" b="0" u="none" dirty="0">
                        <a:latin typeface="Meiryo UI" panose="020B0604030504040204" pitchFamily="50" charset="-128"/>
                        <a:ea typeface="Meiryo UI" panose="020B0604030504040204" pitchFamily="50" charset="-128"/>
                      </a:endParaRPr>
                    </a:p>
                  </a:txBody>
                  <a:tcPr anchor="ctr"/>
                </a:tc>
                <a:extLst>
                  <a:ext uri="{0D108BD9-81ED-4DB2-BD59-A6C34878D82A}">
                    <a16:rowId xmlns:a16="http://schemas.microsoft.com/office/drawing/2014/main" val="183885262"/>
                  </a:ext>
                </a:extLst>
              </a:tr>
              <a:tr h="777506">
                <a:tc>
                  <a:txBody>
                    <a:bodyPr/>
                    <a:lstStyle/>
                    <a:p>
                      <a:r>
                        <a:rPr kumimoji="1" lang="ja-JP" altLang="en-US" sz="1600" b="1" u="sng" dirty="0">
                          <a:latin typeface="Meiryo UI" panose="020B0604030504040204" pitchFamily="50" charset="-128"/>
                          <a:ea typeface="Meiryo UI" panose="020B0604030504040204" pitchFamily="50" charset="-128"/>
                        </a:rPr>
                        <a:t>②次年度の取組み予定</a:t>
                      </a:r>
                      <a:endParaRPr kumimoji="1" lang="en-US" altLang="ja-JP" sz="1600" b="1" u="sng" dirty="0">
                        <a:latin typeface="Meiryo UI" panose="020B0604030504040204" pitchFamily="50" charset="-128"/>
                        <a:ea typeface="Meiryo UI" panose="020B0604030504040204" pitchFamily="50" charset="-128"/>
                      </a:endParaRPr>
                    </a:p>
                    <a:p>
                      <a:r>
                        <a:rPr kumimoji="1" lang="ja-JP" altLang="en-US" sz="1600" b="0" u="none" dirty="0">
                          <a:latin typeface="Meiryo UI" panose="020B0604030504040204" pitchFamily="50" charset="-128"/>
                          <a:ea typeface="Meiryo UI" panose="020B0604030504040204" pitchFamily="50" charset="-128"/>
                        </a:rPr>
                        <a:t>①をふまえて、目標削減率を達成するために、次年度に実施する予定の取組み内容を記入ください。なお、</a:t>
                      </a:r>
                      <a:r>
                        <a:rPr kumimoji="1" lang="en-US" altLang="ja-JP" sz="1600" b="0" u="none" dirty="0">
                          <a:latin typeface="Meiryo UI" panose="020B0604030504040204" pitchFamily="50" charset="-128"/>
                          <a:ea typeface="Meiryo UI" panose="020B0604030504040204" pitchFamily="50" charset="-128"/>
                        </a:rPr>
                        <a:t>1</a:t>
                      </a:r>
                      <a:r>
                        <a:rPr kumimoji="1" lang="ja-JP" altLang="en-US" sz="1600" b="0" u="none" dirty="0">
                          <a:latin typeface="Meiryo UI" panose="020B0604030504040204" pitchFamily="50" charset="-128"/>
                          <a:ea typeface="Meiryo UI" panose="020B0604030504040204" pitchFamily="50" charset="-128"/>
                        </a:rPr>
                        <a:t>年あたり</a:t>
                      </a:r>
                      <a:r>
                        <a:rPr kumimoji="1" lang="en-US" altLang="ja-JP" sz="1600" b="0" u="none" dirty="0">
                          <a:latin typeface="Meiryo UI" panose="020B0604030504040204" pitchFamily="50" charset="-128"/>
                          <a:ea typeface="Meiryo UI" panose="020B0604030504040204" pitchFamily="50" charset="-128"/>
                        </a:rPr>
                        <a:t>1.5</a:t>
                      </a:r>
                      <a:r>
                        <a:rPr kumimoji="1" lang="ja-JP" altLang="en-US" sz="1600" b="0" u="none" dirty="0">
                          <a:latin typeface="Meiryo UI" panose="020B0604030504040204" pitchFamily="50" charset="-128"/>
                          <a:ea typeface="Meiryo UI" panose="020B0604030504040204" pitchFamily="50" charset="-128"/>
                        </a:rPr>
                        <a:t>％削減を目安に取組み内容を検討してください。</a:t>
                      </a:r>
                      <a:endParaRPr kumimoji="1" lang="en-US" altLang="ja-JP" sz="1600" b="0" u="none" dirty="0">
                        <a:latin typeface="Meiryo UI" panose="020B0604030504040204" pitchFamily="50" charset="-128"/>
                        <a:ea typeface="Meiryo UI" panose="020B0604030504040204" pitchFamily="50" charset="-128"/>
                      </a:endParaRPr>
                    </a:p>
                  </a:txBody>
                  <a:tcPr anchor="ctr"/>
                </a:tc>
                <a:extLst>
                  <a:ext uri="{0D108BD9-81ED-4DB2-BD59-A6C34878D82A}">
                    <a16:rowId xmlns:a16="http://schemas.microsoft.com/office/drawing/2014/main" val="2042919226"/>
                  </a:ext>
                </a:extLst>
              </a:tr>
              <a:tr h="999396">
                <a:tc>
                  <a:txBody>
                    <a:bodyPr/>
                    <a:lstStyle/>
                    <a:p>
                      <a:r>
                        <a:rPr kumimoji="1" lang="ja-JP" altLang="en-US" sz="1600" b="1" u="sng" dirty="0">
                          <a:latin typeface="Meiryo UI" panose="020B0604030504040204" pitchFamily="50" charset="-128"/>
                          <a:ea typeface="Meiryo UI" panose="020B0604030504040204" pitchFamily="50" charset="-128"/>
                        </a:rPr>
                        <a:t>③脱炭素経営宣言</a:t>
                      </a:r>
                      <a:endParaRPr kumimoji="1" lang="en-US" altLang="ja-JP" sz="1600" b="1" u="sng" dirty="0">
                        <a:latin typeface="Meiryo UI" panose="020B0604030504040204" pitchFamily="50" charset="-128"/>
                        <a:ea typeface="Meiryo UI" panose="020B0604030504040204" pitchFamily="50" charset="-128"/>
                      </a:endParaRPr>
                    </a:p>
                    <a:p>
                      <a:r>
                        <a:rPr kumimoji="1" lang="ja-JP" altLang="en-US" sz="1600" b="0" u="none" dirty="0">
                          <a:latin typeface="Meiryo UI" panose="020B0604030504040204" pitchFamily="50" charset="-128"/>
                          <a:ea typeface="Meiryo UI" panose="020B0604030504040204" pitchFamily="50" charset="-128"/>
                        </a:rPr>
                        <a:t>脱炭素経営宣言（気候変動対策指針</a:t>
                      </a:r>
                      <a:r>
                        <a:rPr kumimoji="1" lang="en-US" altLang="ja-JP" sz="1600" b="0" u="none" dirty="0">
                          <a:solidFill>
                            <a:schemeClr val="tx1"/>
                          </a:solidFill>
                          <a:latin typeface="Meiryo UI" panose="020B0604030504040204" pitchFamily="50" charset="-128"/>
                          <a:ea typeface="Meiryo UI" panose="020B0604030504040204" pitchFamily="50" charset="-128"/>
                        </a:rPr>
                        <a:t>P.15</a:t>
                      </a:r>
                      <a:r>
                        <a:rPr kumimoji="1" lang="ja-JP" altLang="en-US" sz="1600" b="0" u="none" dirty="0">
                          <a:latin typeface="Meiryo UI" panose="020B0604030504040204" pitchFamily="50" charset="-128"/>
                          <a:ea typeface="Meiryo UI" panose="020B0604030504040204" pitchFamily="50" charset="-128"/>
                        </a:rPr>
                        <a:t>参照）の宣言状況について、プルダウンで選択ください。なお、「宣言する」を選択いただいた場合、大阪府のホームページから宣言書の様式をダウンロードいただき、必要事項を記入の上、提出いただく必要があります。（選択しただけでは、宣言したことになりません。）</a:t>
                      </a:r>
                      <a:endParaRPr kumimoji="1" lang="en-US" altLang="ja-JP" sz="1600" b="0" u="none" dirty="0">
                        <a:latin typeface="Meiryo UI" panose="020B0604030504040204" pitchFamily="50" charset="-128"/>
                        <a:ea typeface="Meiryo UI" panose="020B0604030504040204" pitchFamily="50" charset="-128"/>
                      </a:endParaRPr>
                    </a:p>
                  </a:txBody>
                  <a:tcPr anchor="ctr"/>
                </a:tc>
                <a:extLst>
                  <a:ext uri="{0D108BD9-81ED-4DB2-BD59-A6C34878D82A}">
                    <a16:rowId xmlns:a16="http://schemas.microsoft.com/office/drawing/2014/main" val="1271017701"/>
                  </a:ext>
                </a:extLst>
              </a:tr>
            </a:tbl>
          </a:graphicData>
        </a:graphic>
      </p:graphicFrame>
      <p:sp>
        <p:nvSpPr>
          <p:cNvPr id="15" name="正方形/長方形 14"/>
          <p:cNvSpPr/>
          <p:nvPr/>
        </p:nvSpPr>
        <p:spPr>
          <a:xfrm>
            <a:off x="344406" y="2588793"/>
            <a:ext cx="2355386" cy="408158"/>
          </a:xfrm>
          <a:prstGeom prst="rect">
            <a:avLst/>
          </a:prstGeom>
          <a:solidFill>
            <a:srgbClr val="FF0000">
              <a:alpha val="47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b="1" dirty="0">
                <a:solidFill>
                  <a:schemeClr val="tx1"/>
                </a:solidFill>
                <a:latin typeface="Meiryo UI" panose="020B0604030504040204" pitchFamily="50" charset="-128"/>
                <a:ea typeface="Meiryo UI" panose="020B0604030504040204" pitchFamily="50" charset="-128"/>
              </a:rPr>
              <a:t>③</a:t>
            </a:r>
            <a:endParaRPr kumimoji="1" lang="ja-JP" altLang="en-US" sz="5400" b="1" dirty="0">
              <a:solidFill>
                <a:schemeClr val="tx1"/>
              </a:solidFill>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3576300623"/>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スライド番号プレースホルダー 5"/>
          <p:cNvSpPr>
            <a:spLocks noGrp="1"/>
          </p:cNvSpPr>
          <p:nvPr>
            <p:ph type="sldNum" sz="quarter" idx="12"/>
          </p:nvPr>
        </p:nvSpPr>
        <p:spPr/>
        <p:txBody>
          <a:bodyPr/>
          <a:lstStyle/>
          <a:p>
            <a:fld id="{55A7BED7-9510-4C4B-91BA-7696EE92F05C}" type="slidenum">
              <a:rPr kumimoji="1" lang="ja-JP" altLang="en-US" smtClean="0"/>
              <a:t>61</a:t>
            </a:fld>
            <a:endParaRPr kumimoji="1" lang="ja-JP" altLang="en-US" dirty="0"/>
          </a:p>
        </p:txBody>
      </p:sp>
      <p:sp>
        <p:nvSpPr>
          <p:cNvPr id="8" name="テキスト ボックス 7">
            <a:extLst>
              <a:ext uri="{FF2B5EF4-FFF2-40B4-BE49-F238E27FC236}">
                <a16:creationId xmlns:a16="http://schemas.microsoft.com/office/drawing/2014/main" id="{575F40C1-5A85-EECC-6477-57B188ABEBEE}"/>
              </a:ext>
            </a:extLst>
          </p:cNvPr>
          <p:cNvSpPr txBox="1"/>
          <p:nvPr/>
        </p:nvSpPr>
        <p:spPr>
          <a:xfrm>
            <a:off x="0" y="0"/>
            <a:ext cx="8604448" cy="344128"/>
          </a:xfrm>
          <a:prstGeom prst="rect">
            <a:avLst/>
          </a:prstGeom>
          <a:noFill/>
        </p:spPr>
        <p:txBody>
          <a:bodyPr wrap="square" tIns="36000" bIns="0" rtlCol="0">
            <a:spAutoFit/>
          </a:bodyPr>
          <a:lstStyle/>
          <a:p>
            <a:pPr>
              <a:lnSpc>
                <a:spcPts val="2400"/>
              </a:lnSpc>
            </a:pPr>
            <a:r>
              <a:rPr lang="ja-JP" altLang="en-US" sz="20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６　実績報告書の作成要領</a:t>
            </a:r>
          </a:p>
        </p:txBody>
      </p:sp>
      <p:sp>
        <p:nvSpPr>
          <p:cNvPr id="10" name="Rectangle 2"/>
          <p:cNvSpPr>
            <a:spLocks noChangeArrowheads="1"/>
          </p:cNvSpPr>
          <p:nvPr/>
        </p:nvSpPr>
        <p:spPr bwMode="auto">
          <a:xfrm>
            <a:off x="-12940" y="404664"/>
            <a:ext cx="9051756"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spAutoFit/>
          </a:bodyPr>
          <a:lstStyle>
            <a:lvl1pPr indent="127000"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lvl="0" indent="0">
              <a:spcAft>
                <a:spcPts val="600"/>
              </a:spcAft>
            </a:pPr>
            <a:r>
              <a:rPr kumimoji="0" lang="ja-JP" altLang="ja-JP" sz="2000" b="1" i="0" u="none" strike="noStrike" cap="none" normalizeH="0" baseline="0" dirty="0">
                <a:ln>
                  <a:noFill/>
                </a:ln>
                <a:solidFill>
                  <a:srgbClr val="0D0D0D"/>
                </a:solidFill>
                <a:effectLst/>
                <a:latin typeface="Meiryo UI" panose="020B0604030504040204" pitchFamily="50" charset="-128"/>
                <a:ea typeface="Meiryo UI" panose="020B0604030504040204" pitchFamily="50" charset="-128"/>
                <a:cs typeface="Times New Roman" panose="02020603050405020304" pitchFamily="18" charset="0"/>
              </a:rPr>
              <a:t> </a:t>
            </a:r>
            <a:r>
              <a:rPr kumimoji="0" lang="en-US" altLang="ja-JP" sz="2000" b="1" i="0" u="none" strike="noStrike" cap="none" normalizeH="0" baseline="0" dirty="0">
                <a:ln>
                  <a:noFill/>
                </a:ln>
                <a:solidFill>
                  <a:srgbClr val="0D0D0D"/>
                </a:solidFill>
                <a:effectLst/>
                <a:latin typeface="Meiryo UI" panose="020B0604030504040204" pitchFamily="50" charset="-128"/>
                <a:ea typeface="Meiryo UI" panose="020B0604030504040204" pitchFamily="50" charset="-128"/>
                <a:cs typeface="Times New Roman" panose="02020603050405020304" pitchFamily="18" charset="0"/>
              </a:rPr>
              <a:t>(</a:t>
            </a:r>
            <a:r>
              <a:rPr kumimoji="0" lang="en-US" altLang="ja-JP" sz="2000" b="1" dirty="0">
                <a:solidFill>
                  <a:srgbClr val="0D0D0D"/>
                </a:solidFill>
                <a:latin typeface="Meiryo UI" panose="020B0604030504040204" pitchFamily="50" charset="-128"/>
                <a:ea typeface="Meiryo UI" panose="020B0604030504040204" pitchFamily="50" charset="-128"/>
                <a:cs typeface="Times New Roman" panose="02020603050405020304" pitchFamily="18" charset="0"/>
              </a:rPr>
              <a:t>4</a:t>
            </a:r>
            <a:r>
              <a:rPr kumimoji="0" lang="en-US" altLang="ja-JP" sz="2000" b="1" i="0" u="none" strike="noStrike" cap="none" normalizeH="0" baseline="0" dirty="0">
                <a:ln>
                  <a:noFill/>
                </a:ln>
                <a:solidFill>
                  <a:srgbClr val="0D0D0D"/>
                </a:solidFill>
                <a:effectLst/>
                <a:latin typeface="Meiryo UI" panose="020B0604030504040204" pitchFamily="50" charset="-128"/>
                <a:ea typeface="Meiryo UI" panose="020B0604030504040204" pitchFamily="50" charset="-128"/>
                <a:cs typeface="Times New Roman" panose="02020603050405020304" pitchFamily="18" charset="0"/>
              </a:rPr>
              <a:t>)</a:t>
            </a:r>
            <a:r>
              <a:rPr kumimoji="0" lang="ja-JP" altLang="en-US" sz="2000" b="1" dirty="0">
                <a:solidFill>
                  <a:srgbClr val="0D0D0D"/>
                </a:solidFill>
                <a:latin typeface="Meiryo UI" panose="020B0604030504040204" pitchFamily="50" charset="-128"/>
                <a:ea typeface="Meiryo UI" panose="020B0604030504040204" pitchFamily="50" charset="-128"/>
                <a:cs typeface="Times New Roman" panose="02020603050405020304" pitchFamily="18" charset="0"/>
              </a:rPr>
              <a:t>実績報告書シート</a:t>
            </a:r>
            <a:r>
              <a:rPr kumimoji="0" lang="en-US" altLang="ja-JP" sz="2000" b="1" dirty="0">
                <a:solidFill>
                  <a:srgbClr val="0D0D0D"/>
                </a:solidFill>
                <a:latin typeface="Meiryo UI" panose="020B0604030504040204" pitchFamily="50" charset="-128"/>
                <a:ea typeface="Meiryo UI" panose="020B0604030504040204" pitchFamily="50" charset="-128"/>
                <a:cs typeface="Times New Roman" panose="02020603050405020304" pitchFamily="18" charset="0"/>
              </a:rPr>
              <a:t>3</a:t>
            </a:r>
            <a:r>
              <a:rPr kumimoji="0" lang="ja-JP" altLang="en-US" sz="2000" b="1" dirty="0">
                <a:solidFill>
                  <a:srgbClr val="0D0D0D"/>
                </a:solidFill>
                <a:latin typeface="Meiryo UI" panose="020B0604030504040204" pitchFamily="50" charset="-128"/>
                <a:ea typeface="Meiryo UI" panose="020B0604030504040204" pitchFamily="50" charset="-128"/>
                <a:cs typeface="Times New Roman" panose="02020603050405020304" pitchFamily="18" charset="0"/>
              </a:rPr>
              <a:t>「実績まとめ」</a:t>
            </a:r>
            <a:r>
              <a:rPr kumimoji="0" lang="en-US" altLang="ja-JP" sz="2000" b="1" dirty="0">
                <a:solidFill>
                  <a:srgbClr val="0D0D0D"/>
                </a:solidFill>
                <a:latin typeface="Meiryo UI" panose="020B0604030504040204" pitchFamily="50" charset="-128"/>
                <a:ea typeface="Meiryo UI" panose="020B0604030504040204" pitchFamily="50" charset="-128"/>
                <a:cs typeface="Times New Roman" panose="02020603050405020304" pitchFamily="18" charset="0"/>
              </a:rPr>
              <a:t>No.4</a:t>
            </a:r>
            <a:endParaRPr lang="en-US" altLang="ja-JP" sz="1600" dirty="0">
              <a:latin typeface="Meiryo UI" panose="020B0604030504040204" pitchFamily="50" charset="-128"/>
              <a:ea typeface="Meiryo UI" panose="020B0604030504040204" pitchFamily="50" charset="-128"/>
            </a:endParaRPr>
          </a:p>
        </p:txBody>
      </p:sp>
      <p:sp>
        <p:nvSpPr>
          <p:cNvPr id="3" name="テキスト ボックス 2"/>
          <p:cNvSpPr txBox="1"/>
          <p:nvPr/>
        </p:nvSpPr>
        <p:spPr>
          <a:xfrm>
            <a:off x="22884" y="1074222"/>
            <a:ext cx="4549207" cy="338554"/>
          </a:xfrm>
          <a:prstGeom prst="rect">
            <a:avLst/>
          </a:prstGeom>
          <a:noFill/>
        </p:spPr>
        <p:txBody>
          <a:bodyPr wrap="square" rtlCol="0">
            <a:spAutoFit/>
          </a:bodyPr>
          <a:lstStyle/>
          <a:p>
            <a:r>
              <a:rPr lang="ja-JP" altLang="en-US" sz="1600" b="1" dirty="0">
                <a:latin typeface="Meiryo UI" panose="020B0604030504040204" pitchFamily="50" charset="-128"/>
                <a:ea typeface="Meiryo UI" panose="020B0604030504040204" pitchFamily="50" charset="-128"/>
              </a:rPr>
              <a:t>〇各年度における目標削減目安</a:t>
            </a:r>
            <a:endParaRPr kumimoji="1" lang="en-US" altLang="ja-JP" sz="1600" b="1" dirty="0">
              <a:latin typeface="Meiryo UI" panose="020B0604030504040204" pitchFamily="50" charset="-128"/>
              <a:ea typeface="Meiryo UI" panose="020B0604030504040204" pitchFamily="50" charset="-128"/>
            </a:endParaRPr>
          </a:p>
        </p:txBody>
      </p:sp>
      <p:sp>
        <p:nvSpPr>
          <p:cNvPr id="12" name="正方形/長方形 11"/>
          <p:cNvSpPr/>
          <p:nvPr/>
        </p:nvSpPr>
        <p:spPr>
          <a:xfrm>
            <a:off x="176956" y="5584498"/>
            <a:ext cx="8636680" cy="830997"/>
          </a:xfrm>
          <a:prstGeom prst="rect">
            <a:avLst/>
          </a:prstGeom>
        </p:spPr>
        <p:txBody>
          <a:bodyPr wrap="square">
            <a:spAutoFit/>
          </a:bodyPr>
          <a:lstStyle/>
          <a:p>
            <a:r>
              <a:rPr lang="en-US" altLang="ja-JP" sz="1600" b="1" dirty="0">
                <a:latin typeface="Meiryo UI" panose="020B0604030504040204" pitchFamily="50" charset="-128"/>
                <a:ea typeface="Meiryo UI" panose="020B0604030504040204" pitchFamily="50" charset="-128"/>
              </a:rPr>
              <a:t>【</a:t>
            </a:r>
            <a:r>
              <a:rPr lang="ja-JP" altLang="en-US" sz="1600" b="1" dirty="0">
                <a:latin typeface="Meiryo UI" panose="020B0604030504040204" pitchFamily="50" charset="-128"/>
                <a:ea typeface="Meiryo UI" panose="020B0604030504040204" pitchFamily="50" charset="-128"/>
              </a:rPr>
              <a:t>例</a:t>
            </a:r>
            <a:r>
              <a:rPr lang="en-US" altLang="ja-JP" sz="1600" b="1" dirty="0">
                <a:latin typeface="Meiryo UI" panose="020B0604030504040204" pitchFamily="50" charset="-128"/>
                <a:ea typeface="Meiryo UI" panose="020B0604030504040204" pitchFamily="50" charset="-128"/>
              </a:rPr>
              <a:t>】</a:t>
            </a:r>
          </a:p>
          <a:p>
            <a:r>
              <a:rPr lang="ja-JP" altLang="en-US" sz="1600" dirty="0">
                <a:latin typeface="Meiryo UI" panose="020B0604030504040204" pitchFamily="50" charset="-128"/>
                <a:ea typeface="Meiryo UI" panose="020B0604030504040204" pitchFamily="50" charset="-128"/>
              </a:rPr>
              <a:t>基準年度を</a:t>
            </a:r>
            <a:r>
              <a:rPr lang="en-US" altLang="ja-JP" sz="1600" dirty="0">
                <a:latin typeface="Meiryo UI" panose="020B0604030504040204" pitchFamily="50" charset="-128"/>
                <a:ea typeface="Meiryo UI" panose="020B0604030504040204" pitchFamily="50" charset="-128"/>
              </a:rPr>
              <a:t>2013</a:t>
            </a:r>
            <a:r>
              <a:rPr lang="ja-JP" altLang="en-US" sz="1600" dirty="0">
                <a:latin typeface="Meiryo UI" panose="020B0604030504040204" pitchFamily="50" charset="-128"/>
                <a:ea typeface="Meiryo UI" panose="020B0604030504040204" pitchFamily="50" charset="-128"/>
              </a:rPr>
              <a:t>年度に設定しており、</a:t>
            </a:r>
            <a:r>
              <a:rPr lang="en-US" altLang="ja-JP" sz="1600" dirty="0">
                <a:latin typeface="Meiryo UI" panose="020B0604030504040204" pitchFamily="50" charset="-128"/>
                <a:ea typeface="Meiryo UI" panose="020B0604030504040204" pitchFamily="50" charset="-128"/>
              </a:rPr>
              <a:t>2023</a:t>
            </a:r>
            <a:r>
              <a:rPr lang="ja-JP" altLang="en-US" sz="1600" dirty="0">
                <a:latin typeface="Meiryo UI" panose="020B0604030504040204" pitchFamily="50" charset="-128"/>
                <a:ea typeface="Meiryo UI" panose="020B0604030504040204" pitchFamily="50" charset="-128"/>
              </a:rPr>
              <a:t>年度実績の報告（</a:t>
            </a:r>
            <a:r>
              <a:rPr lang="en-US" altLang="ja-JP" sz="1600" dirty="0">
                <a:latin typeface="Meiryo UI" panose="020B0604030504040204" pitchFamily="50" charset="-128"/>
                <a:ea typeface="Meiryo UI" panose="020B0604030504040204" pitchFamily="50" charset="-128"/>
              </a:rPr>
              <a:t>2024</a:t>
            </a:r>
            <a:r>
              <a:rPr lang="ja-JP" altLang="en-US" sz="1600" dirty="0">
                <a:latin typeface="Meiryo UI" panose="020B0604030504040204" pitchFamily="50" charset="-128"/>
                <a:ea typeface="Meiryo UI" panose="020B0604030504040204" pitchFamily="50" charset="-128"/>
              </a:rPr>
              <a:t>年度提出）をする場合</a:t>
            </a:r>
            <a:endParaRPr lang="en-US" altLang="ja-JP" sz="1600" dirty="0">
              <a:latin typeface="Meiryo UI" panose="020B0604030504040204" pitchFamily="50" charset="-128"/>
              <a:ea typeface="Meiryo UI" panose="020B0604030504040204" pitchFamily="50" charset="-128"/>
            </a:endParaRPr>
          </a:p>
          <a:p>
            <a:r>
              <a:rPr lang="ja-JP" altLang="en-US" sz="1600" dirty="0">
                <a:latin typeface="Meiryo UI" panose="020B0604030504040204" pitchFamily="50" charset="-128"/>
                <a:ea typeface="Meiryo UI" panose="020B0604030504040204" pitchFamily="50" charset="-128"/>
              </a:rPr>
              <a:t>目標削減目安：</a:t>
            </a:r>
            <a:r>
              <a:rPr lang="en-US" altLang="ja-JP" sz="1600" dirty="0">
                <a:latin typeface="Meiryo UI" panose="020B0604030504040204" pitchFamily="50" charset="-128"/>
                <a:ea typeface="Meiryo UI" panose="020B0604030504040204" pitchFamily="50" charset="-128"/>
              </a:rPr>
              <a:t>10</a:t>
            </a:r>
            <a:r>
              <a:rPr lang="ja-JP" altLang="en-US" sz="1600" dirty="0">
                <a:latin typeface="Meiryo UI" panose="020B0604030504040204" pitchFamily="50" charset="-128"/>
                <a:ea typeface="Meiryo UI" panose="020B0604030504040204" pitchFamily="50" charset="-128"/>
              </a:rPr>
              <a:t>％</a:t>
            </a:r>
            <a:endParaRPr lang="en-US" altLang="ja-JP" sz="1600" dirty="0">
              <a:latin typeface="Meiryo UI" panose="020B0604030504040204" pitchFamily="50" charset="-128"/>
              <a:ea typeface="Meiryo UI" panose="020B0604030504040204" pitchFamily="50" charset="-128"/>
            </a:endParaRPr>
          </a:p>
        </p:txBody>
      </p:sp>
      <p:grpSp>
        <p:nvGrpSpPr>
          <p:cNvPr id="397" name="グループ化 396">
            <a:extLst>
              <a:ext uri="{FF2B5EF4-FFF2-40B4-BE49-F238E27FC236}">
                <a16:creationId xmlns:a16="http://schemas.microsoft.com/office/drawing/2014/main" id="{83B1A51E-3C81-D5CA-0E22-387D47EEBE25}"/>
              </a:ext>
            </a:extLst>
          </p:cNvPr>
          <p:cNvGrpSpPr/>
          <p:nvPr/>
        </p:nvGrpSpPr>
        <p:grpSpPr>
          <a:xfrm>
            <a:off x="176213" y="1557338"/>
            <a:ext cx="8799513" cy="3824288"/>
            <a:chOff x="176213" y="1557338"/>
            <a:chExt cx="8799513" cy="3824288"/>
          </a:xfrm>
        </p:grpSpPr>
        <p:sp>
          <p:nvSpPr>
            <p:cNvPr id="9" name="AutoShape 3">
              <a:extLst>
                <a:ext uri="{FF2B5EF4-FFF2-40B4-BE49-F238E27FC236}">
                  <a16:creationId xmlns:a16="http://schemas.microsoft.com/office/drawing/2014/main" id="{531C264C-0C83-5257-508A-00AF9428E565}"/>
                </a:ext>
              </a:extLst>
            </p:cNvPr>
            <p:cNvSpPr>
              <a:spLocks noChangeAspect="1" noChangeArrowheads="1" noTextEdit="1"/>
            </p:cNvSpPr>
            <p:nvPr/>
          </p:nvSpPr>
          <p:spPr bwMode="auto">
            <a:xfrm>
              <a:off x="176213" y="1557338"/>
              <a:ext cx="8791575" cy="3816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grpSp>
          <p:nvGrpSpPr>
            <p:cNvPr id="11" name="Group 205">
              <a:extLst>
                <a:ext uri="{FF2B5EF4-FFF2-40B4-BE49-F238E27FC236}">
                  <a16:creationId xmlns:a16="http://schemas.microsoft.com/office/drawing/2014/main" id="{22B2BBA1-8BF9-1345-D9E9-5DAE6C7FBA49}"/>
                </a:ext>
              </a:extLst>
            </p:cNvPr>
            <p:cNvGrpSpPr>
              <a:grpSpLocks/>
            </p:cNvGrpSpPr>
            <p:nvPr/>
          </p:nvGrpSpPr>
          <p:grpSpPr bwMode="auto">
            <a:xfrm>
              <a:off x="176213" y="1557338"/>
              <a:ext cx="8791575" cy="3816350"/>
              <a:chOff x="111" y="981"/>
              <a:chExt cx="5538" cy="2404"/>
            </a:xfrm>
          </p:grpSpPr>
          <p:sp>
            <p:nvSpPr>
              <p:cNvPr id="197" name="Rectangle 5">
                <a:extLst>
                  <a:ext uri="{FF2B5EF4-FFF2-40B4-BE49-F238E27FC236}">
                    <a16:creationId xmlns:a16="http://schemas.microsoft.com/office/drawing/2014/main" id="{C3A19547-C7AE-5F0E-D4A6-EC2AF9F67E40}"/>
                  </a:ext>
                </a:extLst>
              </p:cNvPr>
              <p:cNvSpPr>
                <a:spLocks noChangeArrowheads="1"/>
              </p:cNvSpPr>
              <p:nvPr/>
            </p:nvSpPr>
            <p:spPr bwMode="auto">
              <a:xfrm>
                <a:off x="111" y="981"/>
                <a:ext cx="5538" cy="261"/>
              </a:xfrm>
              <a:prstGeom prst="rect">
                <a:avLst/>
              </a:prstGeom>
              <a:solidFill>
                <a:srgbClr val="FFE59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98" name="Rectangle 6">
                <a:extLst>
                  <a:ext uri="{FF2B5EF4-FFF2-40B4-BE49-F238E27FC236}">
                    <a16:creationId xmlns:a16="http://schemas.microsoft.com/office/drawing/2014/main" id="{4D690630-97AC-175C-B281-7C338EBDFE9C}"/>
                  </a:ext>
                </a:extLst>
              </p:cNvPr>
              <p:cNvSpPr>
                <a:spLocks noChangeArrowheads="1"/>
              </p:cNvSpPr>
              <p:nvPr/>
            </p:nvSpPr>
            <p:spPr bwMode="auto">
              <a:xfrm>
                <a:off x="111" y="1237"/>
                <a:ext cx="718" cy="1265"/>
              </a:xfrm>
              <a:prstGeom prst="rect">
                <a:avLst/>
              </a:prstGeom>
              <a:solidFill>
                <a:srgbClr val="FFE59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99" name="Rectangle 7">
                <a:extLst>
                  <a:ext uri="{FF2B5EF4-FFF2-40B4-BE49-F238E27FC236}">
                    <a16:creationId xmlns:a16="http://schemas.microsoft.com/office/drawing/2014/main" id="{CAB0BBD5-3CC7-CC84-B4DA-13D234B52EA9}"/>
                  </a:ext>
                </a:extLst>
              </p:cNvPr>
              <p:cNvSpPr>
                <a:spLocks noChangeArrowheads="1"/>
              </p:cNvSpPr>
              <p:nvPr/>
            </p:nvSpPr>
            <p:spPr bwMode="auto">
              <a:xfrm>
                <a:off x="111" y="2497"/>
                <a:ext cx="718" cy="130"/>
              </a:xfrm>
              <a:prstGeom prst="rect">
                <a:avLst/>
              </a:prstGeom>
              <a:solidFill>
                <a:srgbClr val="FFE59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00" name="Rectangle 8">
                <a:extLst>
                  <a:ext uri="{FF2B5EF4-FFF2-40B4-BE49-F238E27FC236}">
                    <a16:creationId xmlns:a16="http://schemas.microsoft.com/office/drawing/2014/main" id="{AB92B5E4-2052-4E4C-7125-309F4B524928}"/>
                  </a:ext>
                </a:extLst>
              </p:cNvPr>
              <p:cNvSpPr>
                <a:spLocks noChangeArrowheads="1"/>
              </p:cNvSpPr>
              <p:nvPr/>
            </p:nvSpPr>
            <p:spPr bwMode="auto">
              <a:xfrm>
                <a:off x="824" y="2497"/>
                <a:ext cx="608" cy="130"/>
              </a:xfrm>
              <a:prstGeom prst="rect">
                <a:avLst/>
              </a:prstGeom>
              <a:solidFill>
                <a:srgbClr val="F2F2F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01" name="Rectangle 9">
                <a:extLst>
                  <a:ext uri="{FF2B5EF4-FFF2-40B4-BE49-F238E27FC236}">
                    <a16:creationId xmlns:a16="http://schemas.microsoft.com/office/drawing/2014/main" id="{B2757982-D825-BD2D-8711-4188677D9A98}"/>
                  </a:ext>
                </a:extLst>
              </p:cNvPr>
              <p:cNvSpPr>
                <a:spLocks noChangeArrowheads="1"/>
              </p:cNvSpPr>
              <p:nvPr/>
            </p:nvSpPr>
            <p:spPr bwMode="auto">
              <a:xfrm>
                <a:off x="111" y="2622"/>
                <a:ext cx="718" cy="136"/>
              </a:xfrm>
              <a:prstGeom prst="rect">
                <a:avLst/>
              </a:prstGeom>
              <a:solidFill>
                <a:srgbClr val="FFE59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02" name="Rectangle 10">
                <a:extLst>
                  <a:ext uri="{FF2B5EF4-FFF2-40B4-BE49-F238E27FC236}">
                    <a16:creationId xmlns:a16="http://schemas.microsoft.com/office/drawing/2014/main" id="{412AF6FF-3D58-FD0E-AA30-9323567650E8}"/>
                  </a:ext>
                </a:extLst>
              </p:cNvPr>
              <p:cNvSpPr>
                <a:spLocks noChangeArrowheads="1"/>
              </p:cNvSpPr>
              <p:nvPr/>
            </p:nvSpPr>
            <p:spPr bwMode="auto">
              <a:xfrm>
                <a:off x="824" y="2622"/>
                <a:ext cx="1210" cy="136"/>
              </a:xfrm>
              <a:prstGeom prst="rect">
                <a:avLst/>
              </a:prstGeom>
              <a:solidFill>
                <a:srgbClr val="F2F2F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03" name="Rectangle 11">
                <a:extLst>
                  <a:ext uri="{FF2B5EF4-FFF2-40B4-BE49-F238E27FC236}">
                    <a16:creationId xmlns:a16="http://schemas.microsoft.com/office/drawing/2014/main" id="{EEA3B94B-3835-40A1-6714-91B27172CDE3}"/>
                  </a:ext>
                </a:extLst>
              </p:cNvPr>
              <p:cNvSpPr>
                <a:spLocks noChangeArrowheads="1"/>
              </p:cNvSpPr>
              <p:nvPr/>
            </p:nvSpPr>
            <p:spPr bwMode="auto">
              <a:xfrm>
                <a:off x="111" y="2753"/>
                <a:ext cx="718" cy="130"/>
              </a:xfrm>
              <a:prstGeom prst="rect">
                <a:avLst/>
              </a:prstGeom>
              <a:solidFill>
                <a:srgbClr val="FFE59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04" name="Rectangle 12">
                <a:extLst>
                  <a:ext uri="{FF2B5EF4-FFF2-40B4-BE49-F238E27FC236}">
                    <a16:creationId xmlns:a16="http://schemas.microsoft.com/office/drawing/2014/main" id="{D3D47186-B6E6-C950-8EAC-E86C6031ADF6}"/>
                  </a:ext>
                </a:extLst>
              </p:cNvPr>
              <p:cNvSpPr>
                <a:spLocks noChangeArrowheads="1"/>
              </p:cNvSpPr>
              <p:nvPr/>
            </p:nvSpPr>
            <p:spPr bwMode="auto">
              <a:xfrm>
                <a:off x="824" y="2753"/>
                <a:ext cx="1813" cy="130"/>
              </a:xfrm>
              <a:prstGeom prst="rect">
                <a:avLst/>
              </a:prstGeom>
              <a:solidFill>
                <a:srgbClr val="F2F2F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05" name="Rectangle 13">
                <a:extLst>
                  <a:ext uri="{FF2B5EF4-FFF2-40B4-BE49-F238E27FC236}">
                    <a16:creationId xmlns:a16="http://schemas.microsoft.com/office/drawing/2014/main" id="{33A15EC7-2CA0-72E2-5998-FAB14D31EC0F}"/>
                  </a:ext>
                </a:extLst>
              </p:cNvPr>
              <p:cNvSpPr>
                <a:spLocks noChangeArrowheads="1"/>
              </p:cNvSpPr>
              <p:nvPr/>
            </p:nvSpPr>
            <p:spPr bwMode="auto">
              <a:xfrm>
                <a:off x="111" y="2878"/>
                <a:ext cx="718" cy="131"/>
              </a:xfrm>
              <a:prstGeom prst="rect">
                <a:avLst/>
              </a:prstGeom>
              <a:solidFill>
                <a:srgbClr val="FFE59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06" name="Rectangle 14">
                <a:extLst>
                  <a:ext uri="{FF2B5EF4-FFF2-40B4-BE49-F238E27FC236}">
                    <a16:creationId xmlns:a16="http://schemas.microsoft.com/office/drawing/2014/main" id="{9E3C15A9-EA62-CEAB-7C6C-5C25A2FB1941}"/>
                  </a:ext>
                </a:extLst>
              </p:cNvPr>
              <p:cNvSpPr>
                <a:spLocks noChangeArrowheads="1"/>
              </p:cNvSpPr>
              <p:nvPr/>
            </p:nvSpPr>
            <p:spPr bwMode="auto">
              <a:xfrm>
                <a:off x="824" y="2878"/>
                <a:ext cx="2415" cy="131"/>
              </a:xfrm>
              <a:prstGeom prst="rect">
                <a:avLst/>
              </a:prstGeom>
              <a:solidFill>
                <a:srgbClr val="F2F2F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07" name="Rectangle 15">
                <a:extLst>
                  <a:ext uri="{FF2B5EF4-FFF2-40B4-BE49-F238E27FC236}">
                    <a16:creationId xmlns:a16="http://schemas.microsoft.com/office/drawing/2014/main" id="{8BEAC804-7490-44B4-FE9C-6165310919EC}"/>
                  </a:ext>
                </a:extLst>
              </p:cNvPr>
              <p:cNvSpPr>
                <a:spLocks noChangeArrowheads="1"/>
              </p:cNvSpPr>
              <p:nvPr/>
            </p:nvSpPr>
            <p:spPr bwMode="auto">
              <a:xfrm>
                <a:off x="111" y="3004"/>
                <a:ext cx="718" cy="130"/>
              </a:xfrm>
              <a:prstGeom prst="rect">
                <a:avLst/>
              </a:prstGeom>
              <a:solidFill>
                <a:srgbClr val="FFE59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08" name="Rectangle 16">
                <a:extLst>
                  <a:ext uri="{FF2B5EF4-FFF2-40B4-BE49-F238E27FC236}">
                    <a16:creationId xmlns:a16="http://schemas.microsoft.com/office/drawing/2014/main" id="{F17A0382-3087-20BC-D902-EA06FD66F001}"/>
                  </a:ext>
                </a:extLst>
              </p:cNvPr>
              <p:cNvSpPr>
                <a:spLocks noChangeArrowheads="1"/>
              </p:cNvSpPr>
              <p:nvPr/>
            </p:nvSpPr>
            <p:spPr bwMode="auto">
              <a:xfrm>
                <a:off x="824" y="3004"/>
                <a:ext cx="3018" cy="130"/>
              </a:xfrm>
              <a:prstGeom prst="rect">
                <a:avLst/>
              </a:prstGeom>
              <a:solidFill>
                <a:srgbClr val="F2F2F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09" name="Rectangle 17">
                <a:extLst>
                  <a:ext uri="{FF2B5EF4-FFF2-40B4-BE49-F238E27FC236}">
                    <a16:creationId xmlns:a16="http://schemas.microsoft.com/office/drawing/2014/main" id="{15DBFD37-AB84-942D-423E-C90EB51CF7DE}"/>
                  </a:ext>
                </a:extLst>
              </p:cNvPr>
              <p:cNvSpPr>
                <a:spLocks noChangeArrowheads="1"/>
              </p:cNvSpPr>
              <p:nvPr/>
            </p:nvSpPr>
            <p:spPr bwMode="auto">
              <a:xfrm>
                <a:off x="111" y="3129"/>
                <a:ext cx="718" cy="131"/>
              </a:xfrm>
              <a:prstGeom prst="rect">
                <a:avLst/>
              </a:prstGeom>
              <a:solidFill>
                <a:srgbClr val="FFE59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10" name="Rectangle 18">
                <a:extLst>
                  <a:ext uri="{FF2B5EF4-FFF2-40B4-BE49-F238E27FC236}">
                    <a16:creationId xmlns:a16="http://schemas.microsoft.com/office/drawing/2014/main" id="{2515643D-2603-C86A-7989-06331D9B24BA}"/>
                  </a:ext>
                </a:extLst>
              </p:cNvPr>
              <p:cNvSpPr>
                <a:spLocks noChangeArrowheads="1"/>
              </p:cNvSpPr>
              <p:nvPr/>
            </p:nvSpPr>
            <p:spPr bwMode="auto">
              <a:xfrm>
                <a:off x="824" y="3129"/>
                <a:ext cx="3620" cy="131"/>
              </a:xfrm>
              <a:prstGeom prst="rect">
                <a:avLst/>
              </a:prstGeom>
              <a:solidFill>
                <a:srgbClr val="F2F2F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11" name="Rectangle 19">
                <a:extLst>
                  <a:ext uri="{FF2B5EF4-FFF2-40B4-BE49-F238E27FC236}">
                    <a16:creationId xmlns:a16="http://schemas.microsoft.com/office/drawing/2014/main" id="{7D47D91D-A922-8C8E-CA84-2925E9042D71}"/>
                  </a:ext>
                </a:extLst>
              </p:cNvPr>
              <p:cNvSpPr>
                <a:spLocks noChangeArrowheads="1"/>
              </p:cNvSpPr>
              <p:nvPr/>
            </p:nvSpPr>
            <p:spPr bwMode="auto">
              <a:xfrm>
                <a:off x="111" y="3254"/>
                <a:ext cx="718" cy="131"/>
              </a:xfrm>
              <a:prstGeom prst="rect">
                <a:avLst/>
              </a:prstGeom>
              <a:solidFill>
                <a:srgbClr val="FFE59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12" name="Rectangle 20">
                <a:extLst>
                  <a:ext uri="{FF2B5EF4-FFF2-40B4-BE49-F238E27FC236}">
                    <a16:creationId xmlns:a16="http://schemas.microsoft.com/office/drawing/2014/main" id="{DFD2B124-8CD5-8EB4-5B2C-FB334E9E3CC5}"/>
                  </a:ext>
                </a:extLst>
              </p:cNvPr>
              <p:cNvSpPr>
                <a:spLocks noChangeArrowheads="1"/>
              </p:cNvSpPr>
              <p:nvPr/>
            </p:nvSpPr>
            <p:spPr bwMode="auto">
              <a:xfrm>
                <a:off x="824" y="3254"/>
                <a:ext cx="4223" cy="131"/>
              </a:xfrm>
              <a:prstGeom prst="rect">
                <a:avLst/>
              </a:prstGeom>
              <a:solidFill>
                <a:srgbClr val="F2F2F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13" name="Rectangle 21">
                <a:extLst>
                  <a:ext uri="{FF2B5EF4-FFF2-40B4-BE49-F238E27FC236}">
                    <a16:creationId xmlns:a16="http://schemas.microsoft.com/office/drawing/2014/main" id="{7087874F-AB5E-0E88-3F27-28F8BE9D05DD}"/>
                  </a:ext>
                </a:extLst>
              </p:cNvPr>
              <p:cNvSpPr>
                <a:spLocks noChangeArrowheads="1"/>
              </p:cNvSpPr>
              <p:nvPr/>
            </p:nvSpPr>
            <p:spPr bwMode="auto">
              <a:xfrm>
                <a:off x="1035" y="1127"/>
                <a:ext cx="206" cy="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900" b="0" i="0" u="none" strike="noStrike" cap="none" normalizeH="0" baseline="0">
                    <a:ln>
                      <a:noFill/>
                    </a:ln>
                    <a:solidFill>
                      <a:srgbClr val="000000"/>
                    </a:solidFill>
                    <a:effectLst/>
                    <a:latin typeface="Meiryo UI" panose="020B0604030504040204" pitchFamily="50" charset="-128"/>
                    <a:ea typeface="Meiryo UI" panose="020B0604030504040204" pitchFamily="50" charset="-128"/>
                  </a:rPr>
                  <a:t>2023</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214" name="Rectangle 22">
                <a:extLst>
                  <a:ext uri="{FF2B5EF4-FFF2-40B4-BE49-F238E27FC236}">
                    <a16:creationId xmlns:a16="http://schemas.microsoft.com/office/drawing/2014/main" id="{C9ECE88E-56BD-7FED-A2F6-D95FC456EAB6}"/>
                  </a:ext>
                </a:extLst>
              </p:cNvPr>
              <p:cNvSpPr>
                <a:spLocks noChangeArrowheads="1"/>
              </p:cNvSpPr>
              <p:nvPr/>
            </p:nvSpPr>
            <p:spPr bwMode="auto">
              <a:xfrm>
                <a:off x="1637" y="1127"/>
                <a:ext cx="206" cy="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900" b="0" i="0" u="none" strike="noStrike" cap="none" normalizeH="0" baseline="0">
                    <a:ln>
                      <a:noFill/>
                    </a:ln>
                    <a:solidFill>
                      <a:srgbClr val="000000"/>
                    </a:solidFill>
                    <a:effectLst/>
                    <a:latin typeface="Meiryo UI" panose="020B0604030504040204" pitchFamily="50" charset="-128"/>
                    <a:ea typeface="Meiryo UI" panose="020B0604030504040204" pitchFamily="50" charset="-128"/>
                  </a:rPr>
                  <a:t>2024</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215" name="Rectangle 23">
                <a:extLst>
                  <a:ext uri="{FF2B5EF4-FFF2-40B4-BE49-F238E27FC236}">
                    <a16:creationId xmlns:a16="http://schemas.microsoft.com/office/drawing/2014/main" id="{E061F00C-0210-2B86-D1C1-93B76941D8E8}"/>
                  </a:ext>
                </a:extLst>
              </p:cNvPr>
              <p:cNvSpPr>
                <a:spLocks noChangeArrowheads="1"/>
              </p:cNvSpPr>
              <p:nvPr/>
            </p:nvSpPr>
            <p:spPr bwMode="auto">
              <a:xfrm>
                <a:off x="2240" y="1127"/>
                <a:ext cx="206" cy="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900" b="0" i="0" u="none" strike="noStrike" cap="none" normalizeH="0" baseline="0">
                    <a:ln>
                      <a:noFill/>
                    </a:ln>
                    <a:solidFill>
                      <a:srgbClr val="000000"/>
                    </a:solidFill>
                    <a:effectLst/>
                    <a:latin typeface="Meiryo UI" panose="020B0604030504040204" pitchFamily="50" charset="-128"/>
                    <a:ea typeface="Meiryo UI" panose="020B0604030504040204" pitchFamily="50" charset="-128"/>
                  </a:rPr>
                  <a:t>2025</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216" name="Rectangle 24">
                <a:extLst>
                  <a:ext uri="{FF2B5EF4-FFF2-40B4-BE49-F238E27FC236}">
                    <a16:creationId xmlns:a16="http://schemas.microsoft.com/office/drawing/2014/main" id="{D1728522-07D8-80AE-6F70-1A125F06C650}"/>
                  </a:ext>
                </a:extLst>
              </p:cNvPr>
              <p:cNvSpPr>
                <a:spLocks noChangeArrowheads="1"/>
              </p:cNvSpPr>
              <p:nvPr/>
            </p:nvSpPr>
            <p:spPr bwMode="auto">
              <a:xfrm>
                <a:off x="2842" y="1127"/>
                <a:ext cx="206" cy="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900" b="0" i="0" u="none" strike="noStrike" cap="none" normalizeH="0" baseline="0">
                    <a:ln>
                      <a:noFill/>
                    </a:ln>
                    <a:solidFill>
                      <a:srgbClr val="000000"/>
                    </a:solidFill>
                    <a:effectLst/>
                    <a:latin typeface="Meiryo UI" panose="020B0604030504040204" pitchFamily="50" charset="-128"/>
                    <a:ea typeface="Meiryo UI" panose="020B0604030504040204" pitchFamily="50" charset="-128"/>
                  </a:rPr>
                  <a:t>2026</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217" name="Rectangle 25">
                <a:extLst>
                  <a:ext uri="{FF2B5EF4-FFF2-40B4-BE49-F238E27FC236}">
                    <a16:creationId xmlns:a16="http://schemas.microsoft.com/office/drawing/2014/main" id="{AA56FB5F-C550-CFF4-D71E-55CFF726E5E9}"/>
                  </a:ext>
                </a:extLst>
              </p:cNvPr>
              <p:cNvSpPr>
                <a:spLocks noChangeArrowheads="1"/>
              </p:cNvSpPr>
              <p:nvPr/>
            </p:nvSpPr>
            <p:spPr bwMode="auto">
              <a:xfrm>
                <a:off x="3445" y="1127"/>
                <a:ext cx="206" cy="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900" b="0" i="0" u="none" strike="noStrike" cap="none" normalizeH="0" baseline="0">
                    <a:ln>
                      <a:noFill/>
                    </a:ln>
                    <a:solidFill>
                      <a:srgbClr val="000000"/>
                    </a:solidFill>
                    <a:effectLst/>
                    <a:latin typeface="Meiryo UI" panose="020B0604030504040204" pitchFamily="50" charset="-128"/>
                    <a:ea typeface="Meiryo UI" panose="020B0604030504040204" pitchFamily="50" charset="-128"/>
                  </a:rPr>
                  <a:t>2027</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218" name="Rectangle 26">
                <a:extLst>
                  <a:ext uri="{FF2B5EF4-FFF2-40B4-BE49-F238E27FC236}">
                    <a16:creationId xmlns:a16="http://schemas.microsoft.com/office/drawing/2014/main" id="{58889768-9862-D964-2073-3E3B7D65822C}"/>
                  </a:ext>
                </a:extLst>
              </p:cNvPr>
              <p:cNvSpPr>
                <a:spLocks noChangeArrowheads="1"/>
              </p:cNvSpPr>
              <p:nvPr/>
            </p:nvSpPr>
            <p:spPr bwMode="auto">
              <a:xfrm>
                <a:off x="4047" y="1127"/>
                <a:ext cx="206" cy="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900" b="0" i="0" u="none" strike="noStrike" cap="none" normalizeH="0" baseline="0">
                    <a:ln>
                      <a:noFill/>
                    </a:ln>
                    <a:solidFill>
                      <a:srgbClr val="000000"/>
                    </a:solidFill>
                    <a:effectLst/>
                    <a:latin typeface="Meiryo UI" panose="020B0604030504040204" pitchFamily="50" charset="-128"/>
                    <a:ea typeface="Meiryo UI" panose="020B0604030504040204" pitchFamily="50" charset="-128"/>
                  </a:rPr>
                  <a:t>2028</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219" name="Rectangle 27">
                <a:extLst>
                  <a:ext uri="{FF2B5EF4-FFF2-40B4-BE49-F238E27FC236}">
                    <a16:creationId xmlns:a16="http://schemas.microsoft.com/office/drawing/2014/main" id="{D26B5103-DD21-AE90-35BE-3027B2E9EFD6}"/>
                  </a:ext>
                </a:extLst>
              </p:cNvPr>
              <p:cNvSpPr>
                <a:spLocks noChangeArrowheads="1"/>
              </p:cNvSpPr>
              <p:nvPr/>
            </p:nvSpPr>
            <p:spPr bwMode="auto">
              <a:xfrm>
                <a:off x="4650" y="1127"/>
                <a:ext cx="206" cy="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900" b="0" i="0" u="none" strike="noStrike" cap="none" normalizeH="0" baseline="0">
                    <a:ln>
                      <a:noFill/>
                    </a:ln>
                    <a:solidFill>
                      <a:srgbClr val="000000"/>
                    </a:solidFill>
                    <a:effectLst/>
                    <a:latin typeface="Meiryo UI" panose="020B0604030504040204" pitchFamily="50" charset="-128"/>
                    <a:ea typeface="Meiryo UI" panose="020B0604030504040204" pitchFamily="50" charset="-128"/>
                  </a:rPr>
                  <a:t>2029</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220" name="Rectangle 28">
                <a:extLst>
                  <a:ext uri="{FF2B5EF4-FFF2-40B4-BE49-F238E27FC236}">
                    <a16:creationId xmlns:a16="http://schemas.microsoft.com/office/drawing/2014/main" id="{8C7F3918-7521-2577-2DC1-EC77F61E6738}"/>
                  </a:ext>
                </a:extLst>
              </p:cNvPr>
              <p:cNvSpPr>
                <a:spLocks noChangeArrowheads="1"/>
              </p:cNvSpPr>
              <p:nvPr/>
            </p:nvSpPr>
            <p:spPr bwMode="auto">
              <a:xfrm>
                <a:off x="5252" y="1127"/>
                <a:ext cx="206" cy="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900" b="0" i="0" u="none" strike="noStrike" cap="none" normalizeH="0" baseline="0">
                    <a:ln>
                      <a:noFill/>
                    </a:ln>
                    <a:solidFill>
                      <a:srgbClr val="000000"/>
                    </a:solidFill>
                    <a:effectLst/>
                    <a:latin typeface="Meiryo UI" panose="020B0604030504040204" pitchFamily="50" charset="-128"/>
                    <a:ea typeface="Meiryo UI" panose="020B0604030504040204" pitchFamily="50" charset="-128"/>
                  </a:rPr>
                  <a:t>2030</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221" name="Rectangle 29">
                <a:extLst>
                  <a:ext uri="{FF2B5EF4-FFF2-40B4-BE49-F238E27FC236}">
                    <a16:creationId xmlns:a16="http://schemas.microsoft.com/office/drawing/2014/main" id="{1BF3FE6F-AD62-598B-28AE-D69F12A612D8}"/>
                  </a:ext>
                </a:extLst>
              </p:cNvPr>
              <p:cNvSpPr>
                <a:spLocks noChangeArrowheads="1"/>
              </p:cNvSpPr>
              <p:nvPr/>
            </p:nvSpPr>
            <p:spPr bwMode="auto">
              <a:xfrm>
                <a:off x="462" y="1257"/>
                <a:ext cx="206" cy="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900" b="0" i="0" u="none" strike="noStrike" cap="none" normalizeH="0" baseline="0">
                    <a:ln>
                      <a:noFill/>
                    </a:ln>
                    <a:solidFill>
                      <a:srgbClr val="000000"/>
                    </a:solidFill>
                    <a:effectLst/>
                    <a:latin typeface="Meiryo UI" panose="020B0604030504040204" pitchFamily="50" charset="-128"/>
                    <a:ea typeface="Meiryo UI" panose="020B0604030504040204" pitchFamily="50" charset="-128"/>
                  </a:rPr>
                  <a:t>2013</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222" name="Rectangle 30">
                <a:extLst>
                  <a:ext uri="{FF2B5EF4-FFF2-40B4-BE49-F238E27FC236}">
                    <a16:creationId xmlns:a16="http://schemas.microsoft.com/office/drawing/2014/main" id="{94CCE62E-7363-68C4-8D37-C68EED4B8AA4}"/>
                  </a:ext>
                </a:extLst>
              </p:cNvPr>
              <p:cNvSpPr>
                <a:spLocks noChangeArrowheads="1"/>
              </p:cNvSpPr>
              <p:nvPr/>
            </p:nvSpPr>
            <p:spPr bwMode="auto">
              <a:xfrm>
                <a:off x="1045" y="1257"/>
                <a:ext cx="186" cy="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900" b="0" i="0" u="none" strike="noStrike" cap="none" normalizeH="0" baseline="0">
                    <a:ln>
                      <a:noFill/>
                    </a:ln>
                    <a:solidFill>
                      <a:srgbClr val="000000"/>
                    </a:solidFill>
                    <a:effectLst/>
                    <a:latin typeface="Meiryo UI" panose="020B0604030504040204" pitchFamily="50" charset="-128"/>
                    <a:ea typeface="Meiryo UI" panose="020B0604030504040204" pitchFamily="50" charset="-128"/>
                  </a:rPr>
                  <a:t>10.0</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223" name="Rectangle 31">
                <a:extLst>
                  <a:ext uri="{FF2B5EF4-FFF2-40B4-BE49-F238E27FC236}">
                    <a16:creationId xmlns:a16="http://schemas.microsoft.com/office/drawing/2014/main" id="{7DD665C5-45B4-FC32-D43C-B36FC806EF94}"/>
                  </a:ext>
                </a:extLst>
              </p:cNvPr>
              <p:cNvSpPr>
                <a:spLocks noChangeArrowheads="1"/>
              </p:cNvSpPr>
              <p:nvPr/>
            </p:nvSpPr>
            <p:spPr bwMode="auto">
              <a:xfrm>
                <a:off x="1647" y="1257"/>
                <a:ext cx="186" cy="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900" b="0" i="0" u="none" strike="noStrike" cap="none" normalizeH="0" baseline="0">
                    <a:ln>
                      <a:noFill/>
                    </a:ln>
                    <a:solidFill>
                      <a:srgbClr val="000000"/>
                    </a:solidFill>
                    <a:effectLst/>
                    <a:latin typeface="Meiryo UI" panose="020B0604030504040204" pitchFamily="50" charset="-128"/>
                    <a:ea typeface="Meiryo UI" panose="020B0604030504040204" pitchFamily="50" charset="-128"/>
                  </a:rPr>
                  <a:t>11.3</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224" name="Rectangle 32">
                <a:extLst>
                  <a:ext uri="{FF2B5EF4-FFF2-40B4-BE49-F238E27FC236}">
                    <a16:creationId xmlns:a16="http://schemas.microsoft.com/office/drawing/2014/main" id="{F2F7850A-25D9-FE29-F72D-993433338462}"/>
                  </a:ext>
                </a:extLst>
              </p:cNvPr>
              <p:cNvSpPr>
                <a:spLocks noChangeArrowheads="1"/>
              </p:cNvSpPr>
              <p:nvPr/>
            </p:nvSpPr>
            <p:spPr bwMode="auto">
              <a:xfrm>
                <a:off x="2250" y="1257"/>
                <a:ext cx="186" cy="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900" b="0" i="0" u="none" strike="noStrike" cap="none" normalizeH="0" baseline="0">
                    <a:ln>
                      <a:noFill/>
                    </a:ln>
                    <a:solidFill>
                      <a:srgbClr val="000000"/>
                    </a:solidFill>
                    <a:effectLst/>
                    <a:latin typeface="Meiryo UI" panose="020B0604030504040204" pitchFamily="50" charset="-128"/>
                    <a:ea typeface="Meiryo UI" panose="020B0604030504040204" pitchFamily="50" charset="-128"/>
                  </a:rPr>
                  <a:t>12.7</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225" name="Rectangle 33">
                <a:extLst>
                  <a:ext uri="{FF2B5EF4-FFF2-40B4-BE49-F238E27FC236}">
                    <a16:creationId xmlns:a16="http://schemas.microsoft.com/office/drawing/2014/main" id="{D17DB857-A6F7-54BB-DDA8-6671D868C0FF}"/>
                  </a:ext>
                </a:extLst>
              </p:cNvPr>
              <p:cNvSpPr>
                <a:spLocks noChangeArrowheads="1"/>
              </p:cNvSpPr>
              <p:nvPr/>
            </p:nvSpPr>
            <p:spPr bwMode="auto">
              <a:xfrm>
                <a:off x="2852" y="1257"/>
                <a:ext cx="186" cy="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900" b="0" i="0" u="none" strike="noStrike" cap="none" normalizeH="0" baseline="0">
                    <a:ln>
                      <a:noFill/>
                    </a:ln>
                    <a:solidFill>
                      <a:srgbClr val="000000"/>
                    </a:solidFill>
                    <a:effectLst/>
                    <a:latin typeface="Meiryo UI" panose="020B0604030504040204" pitchFamily="50" charset="-128"/>
                    <a:ea typeface="Meiryo UI" panose="020B0604030504040204" pitchFamily="50" charset="-128"/>
                  </a:rPr>
                  <a:t>14.0</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226" name="Rectangle 34">
                <a:extLst>
                  <a:ext uri="{FF2B5EF4-FFF2-40B4-BE49-F238E27FC236}">
                    <a16:creationId xmlns:a16="http://schemas.microsoft.com/office/drawing/2014/main" id="{9FF4B6CD-4632-0586-45D6-DD5E0AAD0E99}"/>
                  </a:ext>
                </a:extLst>
              </p:cNvPr>
              <p:cNvSpPr>
                <a:spLocks noChangeArrowheads="1"/>
              </p:cNvSpPr>
              <p:nvPr/>
            </p:nvSpPr>
            <p:spPr bwMode="auto">
              <a:xfrm>
                <a:off x="3455" y="1257"/>
                <a:ext cx="186" cy="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900" b="0" i="0" u="none" strike="noStrike" cap="none" normalizeH="0" baseline="0">
                    <a:ln>
                      <a:noFill/>
                    </a:ln>
                    <a:solidFill>
                      <a:srgbClr val="000000"/>
                    </a:solidFill>
                    <a:effectLst/>
                    <a:latin typeface="Meiryo UI" panose="020B0604030504040204" pitchFamily="50" charset="-128"/>
                    <a:ea typeface="Meiryo UI" panose="020B0604030504040204" pitchFamily="50" charset="-128"/>
                  </a:rPr>
                  <a:t>15.3</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227" name="Rectangle 35">
                <a:extLst>
                  <a:ext uri="{FF2B5EF4-FFF2-40B4-BE49-F238E27FC236}">
                    <a16:creationId xmlns:a16="http://schemas.microsoft.com/office/drawing/2014/main" id="{A3DC36FB-B24E-ECFF-D2B9-C0224DCB037A}"/>
                  </a:ext>
                </a:extLst>
              </p:cNvPr>
              <p:cNvSpPr>
                <a:spLocks noChangeArrowheads="1"/>
              </p:cNvSpPr>
              <p:nvPr/>
            </p:nvSpPr>
            <p:spPr bwMode="auto">
              <a:xfrm>
                <a:off x="4057" y="1257"/>
                <a:ext cx="186" cy="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900" b="0" i="0" u="none" strike="noStrike" cap="none" normalizeH="0" baseline="0">
                    <a:ln>
                      <a:noFill/>
                    </a:ln>
                    <a:solidFill>
                      <a:srgbClr val="000000"/>
                    </a:solidFill>
                    <a:effectLst/>
                    <a:latin typeface="Meiryo UI" panose="020B0604030504040204" pitchFamily="50" charset="-128"/>
                    <a:ea typeface="Meiryo UI" panose="020B0604030504040204" pitchFamily="50" charset="-128"/>
                  </a:rPr>
                  <a:t>16.5</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228" name="Rectangle 36">
                <a:extLst>
                  <a:ext uri="{FF2B5EF4-FFF2-40B4-BE49-F238E27FC236}">
                    <a16:creationId xmlns:a16="http://schemas.microsoft.com/office/drawing/2014/main" id="{97D19A47-6448-78EE-28B7-0532EB253E6F}"/>
                  </a:ext>
                </a:extLst>
              </p:cNvPr>
              <p:cNvSpPr>
                <a:spLocks noChangeArrowheads="1"/>
              </p:cNvSpPr>
              <p:nvPr/>
            </p:nvSpPr>
            <p:spPr bwMode="auto">
              <a:xfrm>
                <a:off x="4660" y="1257"/>
                <a:ext cx="186" cy="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900" b="0" i="0" u="none" strike="noStrike" cap="none" normalizeH="0" baseline="0">
                    <a:ln>
                      <a:noFill/>
                    </a:ln>
                    <a:solidFill>
                      <a:srgbClr val="000000"/>
                    </a:solidFill>
                    <a:effectLst/>
                    <a:latin typeface="Meiryo UI" panose="020B0604030504040204" pitchFamily="50" charset="-128"/>
                    <a:ea typeface="Meiryo UI" panose="020B0604030504040204" pitchFamily="50" charset="-128"/>
                  </a:rPr>
                  <a:t>17.8</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229" name="Rectangle 37">
                <a:extLst>
                  <a:ext uri="{FF2B5EF4-FFF2-40B4-BE49-F238E27FC236}">
                    <a16:creationId xmlns:a16="http://schemas.microsoft.com/office/drawing/2014/main" id="{3BEF86AD-0A29-BF84-C0F2-D6CF8DF9B0B4}"/>
                  </a:ext>
                </a:extLst>
              </p:cNvPr>
              <p:cNvSpPr>
                <a:spLocks noChangeArrowheads="1"/>
              </p:cNvSpPr>
              <p:nvPr/>
            </p:nvSpPr>
            <p:spPr bwMode="auto">
              <a:xfrm>
                <a:off x="5262" y="1257"/>
                <a:ext cx="186" cy="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900" b="0" i="0" u="none" strike="noStrike" cap="none" normalizeH="0" baseline="0">
                    <a:ln>
                      <a:noFill/>
                    </a:ln>
                    <a:solidFill>
                      <a:srgbClr val="000000"/>
                    </a:solidFill>
                    <a:effectLst/>
                    <a:latin typeface="Meiryo UI" panose="020B0604030504040204" pitchFamily="50" charset="-128"/>
                    <a:ea typeface="Meiryo UI" panose="020B0604030504040204" pitchFamily="50" charset="-128"/>
                  </a:rPr>
                  <a:t>19.0</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230" name="Rectangle 38">
                <a:extLst>
                  <a:ext uri="{FF2B5EF4-FFF2-40B4-BE49-F238E27FC236}">
                    <a16:creationId xmlns:a16="http://schemas.microsoft.com/office/drawing/2014/main" id="{FF4A3B61-7BF6-BE7F-CA4E-7F80B3931C7C}"/>
                  </a:ext>
                </a:extLst>
              </p:cNvPr>
              <p:cNvSpPr>
                <a:spLocks noChangeArrowheads="1"/>
              </p:cNvSpPr>
              <p:nvPr/>
            </p:nvSpPr>
            <p:spPr bwMode="auto">
              <a:xfrm>
                <a:off x="462" y="1383"/>
                <a:ext cx="206" cy="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900" b="0" i="0" u="none" strike="noStrike" cap="none" normalizeH="0" baseline="0">
                    <a:ln>
                      <a:noFill/>
                    </a:ln>
                    <a:solidFill>
                      <a:srgbClr val="000000"/>
                    </a:solidFill>
                    <a:effectLst/>
                    <a:latin typeface="Meiryo UI" panose="020B0604030504040204" pitchFamily="50" charset="-128"/>
                    <a:ea typeface="Meiryo UI" panose="020B0604030504040204" pitchFamily="50" charset="-128"/>
                  </a:rPr>
                  <a:t>2014</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231" name="Rectangle 39">
                <a:extLst>
                  <a:ext uri="{FF2B5EF4-FFF2-40B4-BE49-F238E27FC236}">
                    <a16:creationId xmlns:a16="http://schemas.microsoft.com/office/drawing/2014/main" id="{9FA96FE4-28E6-AF81-76D6-938FC46FA412}"/>
                  </a:ext>
                </a:extLst>
              </p:cNvPr>
              <p:cNvSpPr>
                <a:spLocks noChangeArrowheads="1"/>
              </p:cNvSpPr>
              <p:nvPr/>
            </p:nvSpPr>
            <p:spPr bwMode="auto">
              <a:xfrm>
                <a:off x="1070" y="1383"/>
                <a:ext cx="146" cy="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900" b="0" i="0" u="none" strike="noStrike" cap="none" normalizeH="0" baseline="0">
                    <a:ln>
                      <a:noFill/>
                    </a:ln>
                    <a:solidFill>
                      <a:srgbClr val="000000"/>
                    </a:solidFill>
                    <a:effectLst/>
                    <a:latin typeface="Meiryo UI" panose="020B0604030504040204" pitchFamily="50" charset="-128"/>
                    <a:ea typeface="Meiryo UI" panose="020B0604030504040204" pitchFamily="50" charset="-128"/>
                  </a:rPr>
                  <a:t>9.1</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232" name="Rectangle 40">
                <a:extLst>
                  <a:ext uri="{FF2B5EF4-FFF2-40B4-BE49-F238E27FC236}">
                    <a16:creationId xmlns:a16="http://schemas.microsoft.com/office/drawing/2014/main" id="{B63DCBC8-3CE8-7040-550B-9B63CD9674B3}"/>
                  </a:ext>
                </a:extLst>
              </p:cNvPr>
              <p:cNvSpPr>
                <a:spLocks noChangeArrowheads="1"/>
              </p:cNvSpPr>
              <p:nvPr/>
            </p:nvSpPr>
            <p:spPr bwMode="auto">
              <a:xfrm>
                <a:off x="1647" y="1383"/>
                <a:ext cx="186" cy="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900" b="0" i="0" u="none" strike="noStrike" cap="none" normalizeH="0" baseline="0">
                    <a:ln>
                      <a:noFill/>
                    </a:ln>
                    <a:solidFill>
                      <a:srgbClr val="000000"/>
                    </a:solidFill>
                    <a:effectLst/>
                    <a:latin typeface="Meiryo UI" panose="020B0604030504040204" pitchFamily="50" charset="-128"/>
                    <a:ea typeface="Meiryo UI" panose="020B0604030504040204" pitchFamily="50" charset="-128"/>
                  </a:rPr>
                  <a:t>10.4</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233" name="Rectangle 41">
                <a:extLst>
                  <a:ext uri="{FF2B5EF4-FFF2-40B4-BE49-F238E27FC236}">
                    <a16:creationId xmlns:a16="http://schemas.microsoft.com/office/drawing/2014/main" id="{B146EF95-CE46-2364-7886-1DE4B2780DD7}"/>
                  </a:ext>
                </a:extLst>
              </p:cNvPr>
              <p:cNvSpPr>
                <a:spLocks noChangeArrowheads="1"/>
              </p:cNvSpPr>
              <p:nvPr/>
            </p:nvSpPr>
            <p:spPr bwMode="auto">
              <a:xfrm>
                <a:off x="2250" y="1383"/>
                <a:ext cx="186" cy="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900" b="0" i="0" u="none" strike="noStrike" cap="none" normalizeH="0" baseline="0">
                    <a:ln>
                      <a:noFill/>
                    </a:ln>
                    <a:solidFill>
                      <a:srgbClr val="000000"/>
                    </a:solidFill>
                    <a:effectLst/>
                    <a:latin typeface="Meiryo UI" panose="020B0604030504040204" pitchFamily="50" charset="-128"/>
                    <a:ea typeface="Meiryo UI" panose="020B0604030504040204" pitchFamily="50" charset="-128"/>
                  </a:rPr>
                  <a:t>11.8</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234" name="Rectangle 42">
                <a:extLst>
                  <a:ext uri="{FF2B5EF4-FFF2-40B4-BE49-F238E27FC236}">
                    <a16:creationId xmlns:a16="http://schemas.microsoft.com/office/drawing/2014/main" id="{C5F69AAE-7CFF-AA1E-8AF9-203DCA951BF4}"/>
                  </a:ext>
                </a:extLst>
              </p:cNvPr>
              <p:cNvSpPr>
                <a:spLocks noChangeArrowheads="1"/>
              </p:cNvSpPr>
              <p:nvPr/>
            </p:nvSpPr>
            <p:spPr bwMode="auto">
              <a:xfrm>
                <a:off x="2852" y="1383"/>
                <a:ext cx="186" cy="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900" b="0" i="0" u="none" strike="noStrike" cap="none" normalizeH="0" baseline="0">
                    <a:ln>
                      <a:noFill/>
                    </a:ln>
                    <a:solidFill>
                      <a:srgbClr val="000000"/>
                    </a:solidFill>
                    <a:effectLst/>
                    <a:latin typeface="Meiryo UI" panose="020B0604030504040204" pitchFamily="50" charset="-128"/>
                    <a:ea typeface="Meiryo UI" panose="020B0604030504040204" pitchFamily="50" charset="-128"/>
                  </a:rPr>
                  <a:t>13.1</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235" name="Rectangle 43">
                <a:extLst>
                  <a:ext uri="{FF2B5EF4-FFF2-40B4-BE49-F238E27FC236}">
                    <a16:creationId xmlns:a16="http://schemas.microsoft.com/office/drawing/2014/main" id="{AAAE7365-B337-C7E1-2E4C-108601FF1B51}"/>
                  </a:ext>
                </a:extLst>
              </p:cNvPr>
              <p:cNvSpPr>
                <a:spLocks noChangeArrowheads="1"/>
              </p:cNvSpPr>
              <p:nvPr/>
            </p:nvSpPr>
            <p:spPr bwMode="auto">
              <a:xfrm>
                <a:off x="3455" y="1383"/>
                <a:ext cx="186" cy="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900" b="0" i="0" u="none" strike="noStrike" cap="none" normalizeH="0" baseline="0">
                    <a:ln>
                      <a:noFill/>
                    </a:ln>
                    <a:solidFill>
                      <a:srgbClr val="000000"/>
                    </a:solidFill>
                    <a:effectLst/>
                    <a:latin typeface="Meiryo UI" panose="020B0604030504040204" pitchFamily="50" charset="-128"/>
                    <a:ea typeface="Meiryo UI" panose="020B0604030504040204" pitchFamily="50" charset="-128"/>
                  </a:rPr>
                  <a:t>14.4</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236" name="Rectangle 44">
                <a:extLst>
                  <a:ext uri="{FF2B5EF4-FFF2-40B4-BE49-F238E27FC236}">
                    <a16:creationId xmlns:a16="http://schemas.microsoft.com/office/drawing/2014/main" id="{70359EE8-657E-3DBB-AD4B-619CE8C55771}"/>
                  </a:ext>
                </a:extLst>
              </p:cNvPr>
              <p:cNvSpPr>
                <a:spLocks noChangeArrowheads="1"/>
              </p:cNvSpPr>
              <p:nvPr/>
            </p:nvSpPr>
            <p:spPr bwMode="auto">
              <a:xfrm>
                <a:off x="4057" y="1383"/>
                <a:ext cx="186" cy="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900" b="0" i="0" u="none" strike="noStrike" cap="none" normalizeH="0" baseline="0">
                    <a:ln>
                      <a:noFill/>
                    </a:ln>
                    <a:solidFill>
                      <a:srgbClr val="000000"/>
                    </a:solidFill>
                    <a:effectLst/>
                    <a:latin typeface="Meiryo UI" panose="020B0604030504040204" pitchFamily="50" charset="-128"/>
                    <a:ea typeface="Meiryo UI" panose="020B0604030504040204" pitchFamily="50" charset="-128"/>
                  </a:rPr>
                  <a:t>15.7</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237" name="Rectangle 45">
                <a:extLst>
                  <a:ext uri="{FF2B5EF4-FFF2-40B4-BE49-F238E27FC236}">
                    <a16:creationId xmlns:a16="http://schemas.microsoft.com/office/drawing/2014/main" id="{306BB15A-E5F1-2E5B-C849-B1B3BF4267D2}"/>
                  </a:ext>
                </a:extLst>
              </p:cNvPr>
              <p:cNvSpPr>
                <a:spLocks noChangeArrowheads="1"/>
              </p:cNvSpPr>
              <p:nvPr/>
            </p:nvSpPr>
            <p:spPr bwMode="auto">
              <a:xfrm>
                <a:off x="4660" y="1383"/>
                <a:ext cx="186" cy="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900" b="0" i="0" u="none" strike="noStrike" cap="none" normalizeH="0" baseline="0">
                    <a:ln>
                      <a:noFill/>
                    </a:ln>
                    <a:solidFill>
                      <a:srgbClr val="000000"/>
                    </a:solidFill>
                    <a:effectLst/>
                    <a:latin typeface="Meiryo UI" panose="020B0604030504040204" pitchFamily="50" charset="-128"/>
                    <a:ea typeface="Meiryo UI" panose="020B0604030504040204" pitchFamily="50" charset="-128"/>
                  </a:rPr>
                  <a:t>16.9</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238" name="Rectangle 46">
                <a:extLst>
                  <a:ext uri="{FF2B5EF4-FFF2-40B4-BE49-F238E27FC236}">
                    <a16:creationId xmlns:a16="http://schemas.microsoft.com/office/drawing/2014/main" id="{A64FE58C-70DA-9F14-079B-A81D2CFB2467}"/>
                  </a:ext>
                </a:extLst>
              </p:cNvPr>
              <p:cNvSpPr>
                <a:spLocks noChangeArrowheads="1"/>
              </p:cNvSpPr>
              <p:nvPr/>
            </p:nvSpPr>
            <p:spPr bwMode="auto">
              <a:xfrm>
                <a:off x="5262" y="1383"/>
                <a:ext cx="186" cy="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900" b="0" i="0" u="none" strike="noStrike" cap="none" normalizeH="0" baseline="0">
                    <a:ln>
                      <a:noFill/>
                    </a:ln>
                    <a:solidFill>
                      <a:srgbClr val="000000"/>
                    </a:solidFill>
                    <a:effectLst/>
                    <a:latin typeface="Meiryo UI" panose="020B0604030504040204" pitchFamily="50" charset="-128"/>
                    <a:ea typeface="Meiryo UI" panose="020B0604030504040204" pitchFamily="50" charset="-128"/>
                  </a:rPr>
                  <a:t>18.2</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239" name="Rectangle 47">
                <a:extLst>
                  <a:ext uri="{FF2B5EF4-FFF2-40B4-BE49-F238E27FC236}">
                    <a16:creationId xmlns:a16="http://schemas.microsoft.com/office/drawing/2014/main" id="{282E22B3-E19D-2AFB-7DA2-83A2A7C3E200}"/>
                  </a:ext>
                </a:extLst>
              </p:cNvPr>
              <p:cNvSpPr>
                <a:spLocks noChangeArrowheads="1"/>
              </p:cNvSpPr>
              <p:nvPr/>
            </p:nvSpPr>
            <p:spPr bwMode="auto">
              <a:xfrm>
                <a:off x="462" y="1508"/>
                <a:ext cx="206" cy="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900" b="0" i="0" u="none" strike="noStrike" cap="none" normalizeH="0" baseline="0">
                    <a:ln>
                      <a:noFill/>
                    </a:ln>
                    <a:solidFill>
                      <a:srgbClr val="000000"/>
                    </a:solidFill>
                    <a:effectLst/>
                    <a:latin typeface="Meiryo UI" panose="020B0604030504040204" pitchFamily="50" charset="-128"/>
                    <a:ea typeface="Meiryo UI" panose="020B0604030504040204" pitchFamily="50" charset="-128"/>
                  </a:rPr>
                  <a:t>2015</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240" name="Rectangle 48">
                <a:extLst>
                  <a:ext uri="{FF2B5EF4-FFF2-40B4-BE49-F238E27FC236}">
                    <a16:creationId xmlns:a16="http://schemas.microsoft.com/office/drawing/2014/main" id="{80D6F934-E421-D976-B105-E1F8916CE63E}"/>
                  </a:ext>
                </a:extLst>
              </p:cNvPr>
              <p:cNvSpPr>
                <a:spLocks noChangeArrowheads="1"/>
              </p:cNvSpPr>
              <p:nvPr/>
            </p:nvSpPr>
            <p:spPr bwMode="auto">
              <a:xfrm>
                <a:off x="1070" y="1508"/>
                <a:ext cx="146" cy="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900" b="0" i="0" u="none" strike="noStrike" cap="none" normalizeH="0" baseline="0">
                    <a:ln>
                      <a:noFill/>
                    </a:ln>
                    <a:solidFill>
                      <a:srgbClr val="000000"/>
                    </a:solidFill>
                    <a:effectLst/>
                    <a:latin typeface="Meiryo UI" panose="020B0604030504040204" pitchFamily="50" charset="-128"/>
                    <a:ea typeface="Meiryo UI" panose="020B0604030504040204" pitchFamily="50" charset="-128"/>
                  </a:rPr>
                  <a:t>8.1</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241" name="Rectangle 49">
                <a:extLst>
                  <a:ext uri="{FF2B5EF4-FFF2-40B4-BE49-F238E27FC236}">
                    <a16:creationId xmlns:a16="http://schemas.microsoft.com/office/drawing/2014/main" id="{BBD610DC-C936-8A29-01D8-BA430F86962B}"/>
                  </a:ext>
                </a:extLst>
              </p:cNvPr>
              <p:cNvSpPr>
                <a:spLocks noChangeArrowheads="1"/>
              </p:cNvSpPr>
              <p:nvPr/>
            </p:nvSpPr>
            <p:spPr bwMode="auto">
              <a:xfrm>
                <a:off x="1673" y="1508"/>
                <a:ext cx="146" cy="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900" b="0" i="0" u="none" strike="noStrike" cap="none" normalizeH="0" baseline="0">
                    <a:ln>
                      <a:noFill/>
                    </a:ln>
                    <a:solidFill>
                      <a:srgbClr val="000000"/>
                    </a:solidFill>
                    <a:effectLst/>
                    <a:latin typeface="Meiryo UI" panose="020B0604030504040204" pitchFamily="50" charset="-128"/>
                    <a:ea typeface="Meiryo UI" panose="020B0604030504040204" pitchFamily="50" charset="-128"/>
                  </a:rPr>
                  <a:t>9.5</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242" name="Rectangle 50">
                <a:extLst>
                  <a:ext uri="{FF2B5EF4-FFF2-40B4-BE49-F238E27FC236}">
                    <a16:creationId xmlns:a16="http://schemas.microsoft.com/office/drawing/2014/main" id="{A8B9EE59-E9BD-EF8F-6DE4-9B825808C31D}"/>
                  </a:ext>
                </a:extLst>
              </p:cNvPr>
              <p:cNvSpPr>
                <a:spLocks noChangeArrowheads="1"/>
              </p:cNvSpPr>
              <p:nvPr/>
            </p:nvSpPr>
            <p:spPr bwMode="auto">
              <a:xfrm>
                <a:off x="2250" y="1508"/>
                <a:ext cx="186" cy="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900" b="0" i="0" u="none" strike="noStrike" cap="none" normalizeH="0" baseline="0">
                    <a:ln>
                      <a:noFill/>
                    </a:ln>
                    <a:solidFill>
                      <a:srgbClr val="000000"/>
                    </a:solidFill>
                    <a:effectLst/>
                    <a:latin typeface="Meiryo UI" panose="020B0604030504040204" pitchFamily="50" charset="-128"/>
                    <a:ea typeface="Meiryo UI" panose="020B0604030504040204" pitchFamily="50" charset="-128"/>
                  </a:rPr>
                  <a:t>10.9</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243" name="Rectangle 51">
                <a:extLst>
                  <a:ext uri="{FF2B5EF4-FFF2-40B4-BE49-F238E27FC236}">
                    <a16:creationId xmlns:a16="http://schemas.microsoft.com/office/drawing/2014/main" id="{0F500CB9-A5CA-5C27-606B-6E178B73F671}"/>
                  </a:ext>
                </a:extLst>
              </p:cNvPr>
              <p:cNvSpPr>
                <a:spLocks noChangeArrowheads="1"/>
              </p:cNvSpPr>
              <p:nvPr/>
            </p:nvSpPr>
            <p:spPr bwMode="auto">
              <a:xfrm>
                <a:off x="2852" y="1508"/>
                <a:ext cx="186" cy="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900" b="0" i="0" u="none" strike="noStrike" cap="none" normalizeH="0" baseline="0">
                    <a:ln>
                      <a:noFill/>
                    </a:ln>
                    <a:solidFill>
                      <a:srgbClr val="000000"/>
                    </a:solidFill>
                    <a:effectLst/>
                    <a:latin typeface="Meiryo UI" panose="020B0604030504040204" pitchFamily="50" charset="-128"/>
                    <a:ea typeface="Meiryo UI" panose="020B0604030504040204" pitchFamily="50" charset="-128"/>
                  </a:rPr>
                  <a:t>12.2</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244" name="Rectangle 52">
                <a:extLst>
                  <a:ext uri="{FF2B5EF4-FFF2-40B4-BE49-F238E27FC236}">
                    <a16:creationId xmlns:a16="http://schemas.microsoft.com/office/drawing/2014/main" id="{D5345222-07B2-BDFD-CF4E-1CA9F8C794E0}"/>
                  </a:ext>
                </a:extLst>
              </p:cNvPr>
              <p:cNvSpPr>
                <a:spLocks noChangeArrowheads="1"/>
              </p:cNvSpPr>
              <p:nvPr/>
            </p:nvSpPr>
            <p:spPr bwMode="auto">
              <a:xfrm>
                <a:off x="3455" y="1508"/>
                <a:ext cx="186" cy="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900" b="0" i="0" u="none" strike="noStrike" cap="none" normalizeH="0" baseline="0">
                    <a:ln>
                      <a:noFill/>
                    </a:ln>
                    <a:solidFill>
                      <a:srgbClr val="000000"/>
                    </a:solidFill>
                    <a:effectLst/>
                    <a:latin typeface="Meiryo UI" panose="020B0604030504040204" pitchFamily="50" charset="-128"/>
                    <a:ea typeface="Meiryo UI" panose="020B0604030504040204" pitchFamily="50" charset="-128"/>
                  </a:rPr>
                  <a:t>13.5</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245" name="Rectangle 53">
                <a:extLst>
                  <a:ext uri="{FF2B5EF4-FFF2-40B4-BE49-F238E27FC236}">
                    <a16:creationId xmlns:a16="http://schemas.microsoft.com/office/drawing/2014/main" id="{944A53F0-97CB-FABB-BDD6-01BF4C0F9584}"/>
                  </a:ext>
                </a:extLst>
              </p:cNvPr>
              <p:cNvSpPr>
                <a:spLocks noChangeArrowheads="1"/>
              </p:cNvSpPr>
              <p:nvPr/>
            </p:nvSpPr>
            <p:spPr bwMode="auto">
              <a:xfrm>
                <a:off x="4057" y="1508"/>
                <a:ext cx="186" cy="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900" b="0" i="0" u="none" strike="noStrike" cap="none" normalizeH="0" baseline="0">
                    <a:ln>
                      <a:noFill/>
                    </a:ln>
                    <a:solidFill>
                      <a:srgbClr val="000000"/>
                    </a:solidFill>
                    <a:effectLst/>
                    <a:latin typeface="Meiryo UI" panose="020B0604030504040204" pitchFamily="50" charset="-128"/>
                    <a:ea typeface="Meiryo UI" panose="020B0604030504040204" pitchFamily="50" charset="-128"/>
                  </a:rPr>
                  <a:t>14.8</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246" name="Rectangle 54">
                <a:extLst>
                  <a:ext uri="{FF2B5EF4-FFF2-40B4-BE49-F238E27FC236}">
                    <a16:creationId xmlns:a16="http://schemas.microsoft.com/office/drawing/2014/main" id="{5C7C9C30-5635-F012-F675-F0E0193A665C}"/>
                  </a:ext>
                </a:extLst>
              </p:cNvPr>
              <p:cNvSpPr>
                <a:spLocks noChangeArrowheads="1"/>
              </p:cNvSpPr>
              <p:nvPr/>
            </p:nvSpPr>
            <p:spPr bwMode="auto">
              <a:xfrm>
                <a:off x="4660" y="1508"/>
                <a:ext cx="186" cy="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900" b="0" i="0" u="none" strike="noStrike" cap="none" normalizeH="0" baseline="0">
                    <a:ln>
                      <a:noFill/>
                    </a:ln>
                    <a:solidFill>
                      <a:srgbClr val="000000"/>
                    </a:solidFill>
                    <a:effectLst/>
                    <a:latin typeface="Meiryo UI" panose="020B0604030504040204" pitchFamily="50" charset="-128"/>
                    <a:ea typeface="Meiryo UI" panose="020B0604030504040204" pitchFamily="50" charset="-128"/>
                  </a:rPr>
                  <a:t>16.1</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247" name="Rectangle 55">
                <a:extLst>
                  <a:ext uri="{FF2B5EF4-FFF2-40B4-BE49-F238E27FC236}">
                    <a16:creationId xmlns:a16="http://schemas.microsoft.com/office/drawing/2014/main" id="{301EA062-10C7-4693-7E2A-F29EEC8E5C1E}"/>
                  </a:ext>
                </a:extLst>
              </p:cNvPr>
              <p:cNvSpPr>
                <a:spLocks noChangeArrowheads="1"/>
              </p:cNvSpPr>
              <p:nvPr/>
            </p:nvSpPr>
            <p:spPr bwMode="auto">
              <a:xfrm>
                <a:off x="5262" y="1508"/>
                <a:ext cx="186" cy="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900" b="0" i="0" u="none" strike="noStrike" cap="none" normalizeH="0" baseline="0">
                    <a:ln>
                      <a:noFill/>
                    </a:ln>
                    <a:solidFill>
                      <a:srgbClr val="000000"/>
                    </a:solidFill>
                    <a:effectLst/>
                    <a:latin typeface="Meiryo UI" panose="020B0604030504040204" pitchFamily="50" charset="-128"/>
                    <a:ea typeface="Meiryo UI" panose="020B0604030504040204" pitchFamily="50" charset="-128"/>
                  </a:rPr>
                  <a:t>17.4</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248" name="Rectangle 56">
                <a:extLst>
                  <a:ext uri="{FF2B5EF4-FFF2-40B4-BE49-F238E27FC236}">
                    <a16:creationId xmlns:a16="http://schemas.microsoft.com/office/drawing/2014/main" id="{F578564C-CFEF-DBC3-44EA-F2ED5EDC85FD}"/>
                  </a:ext>
                </a:extLst>
              </p:cNvPr>
              <p:cNvSpPr>
                <a:spLocks noChangeArrowheads="1"/>
              </p:cNvSpPr>
              <p:nvPr/>
            </p:nvSpPr>
            <p:spPr bwMode="auto">
              <a:xfrm>
                <a:off x="462" y="1633"/>
                <a:ext cx="206" cy="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900" b="0" i="0" u="none" strike="noStrike" cap="none" normalizeH="0" baseline="0">
                    <a:ln>
                      <a:noFill/>
                    </a:ln>
                    <a:solidFill>
                      <a:srgbClr val="000000"/>
                    </a:solidFill>
                    <a:effectLst/>
                    <a:latin typeface="Meiryo UI" panose="020B0604030504040204" pitchFamily="50" charset="-128"/>
                    <a:ea typeface="Meiryo UI" panose="020B0604030504040204" pitchFamily="50" charset="-128"/>
                  </a:rPr>
                  <a:t>2016</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249" name="Rectangle 57">
                <a:extLst>
                  <a:ext uri="{FF2B5EF4-FFF2-40B4-BE49-F238E27FC236}">
                    <a16:creationId xmlns:a16="http://schemas.microsoft.com/office/drawing/2014/main" id="{F0E8E68E-FA8C-7437-BFB6-5E4F86AF907D}"/>
                  </a:ext>
                </a:extLst>
              </p:cNvPr>
              <p:cNvSpPr>
                <a:spLocks noChangeArrowheads="1"/>
              </p:cNvSpPr>
              <p:nvPr/>
            </p:nvSpPr>
            <p:spPr bwMode="auto">
              <a:xfrm>
                <a:off x="1070" y="1633"/>
                <a:ext cx="146" cy="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900" b="0" i="0" u="none" strike="noStrike" cap="none" normalizeH="0" baseline="0">
                    <a:ln>
                      <a:noFill/>
                    </a:ln>
                    <a:solidFill>
                      <a:srgbClr val="000000"/>
                    </a:solidFill>
                    <a:effectLst/>
                    <a:latin typeface="Meiryo UI" panose="020B0604030504040204" pitchFamily="50" charset="-128"/>
                    <a:ea typeface="Meiryo UI" panose="020B0604030504040204" pitchFamily="50" charset="-128"/>
                  </a:rPr>
                  <a:t>7.2</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250" name="Rectangle 58">
                <a:extLst>
                  <a:ext uri="{FF2B5EF4-FFF2-40B4-BE49-F238E27FC236}">
                    <a16:creationId xmlns:a16="http://schemas.microsoft.com/office/drawing/2014/main" id="{168918E7-3486-7A6D-B334-9B09D41229B1}"/>
                  </a:ext>
                </a:extLst>
              </p:cNvPr>
              <p:cNvSpPr>
                <a:spLocks noChangeArrowheads="1"/>
              </p:cNvSpPr>
              <p:nvPr/>
            </p:nvSpPr>
            <p:spPr bwMode="auto">
              <a:xfrm>
                <a:off x="1673" y="1633"/>
                <a:ext cx="146" cy="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900" b="0" i="0" u="none" strike="noStrike" cap="none" normalizeH="0" baseline="0">
                    <a:ln>
                      <a:noFill/>
                    </a:ln>
                    <a:solidFill>
                      <a:srgbClr val="000000"/>
                    </a:solidFill>
                    <a:effectLst/>
                    <a:latin typeface="Meiryo UI" panose="020B0604030504040204" pitchFamily="50" charset="-128"/>
                    <a:ea typeface="Meiryo UI" panose="020B0604030504040204" pitchFamily="50" charset="-128"/>
                  </a:rPr>
                  <a:t>8.6</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251" name="Rectangle 59">
                <a:extLst>
                  <a:ext uri="{FF2B5EF4-FFF2-40B4-BE49-F238E27FC236}">
                    <a16:creationId xmlns:a16="http://schemas.microsoft.com/office/drawing/2014/main" id="{3556E630-A0EA-DA71-0E0A-328E2D653484}"/>
                  </a:ext>
                </a:extLst>
              </p:cNvPr>
              <p:cNvSpPr>
                <a:spLocks noChangeArrowheads="1"/>
              </p:cNvSpPr>
              <p:nvPr/>
            </p:nvSpPr>
            <p:spPr bwMode="auto">
              <a:xfrm>
                <a:off x="2250" y="1633"/>
                <a:ext cx="186" cy="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900" b="0" i="0" u="none" strike="noStrike" cap="none" normalizeH="0" baseline="0">
                    <a:ln>
                      <a:noFill/>
                    </a:ln>
                    <a:solidFill>
                      <a:srgbClr val="000000"/>
                    </a:solidFill>
                    <a:effectLst/>
                    <a:latin typeface="Meiryo UI" panose="020B0604030504040204" pitchFamily="50" charset="-128"/>
                    <a:ea typeface="Meiryo UI" panose="020B0604030504040204" pitchFamily="50" charset="-128"/>
                  </a:rPr>
                  <a:t>10.0</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252" name="Rectangle 60">
                <a:extLst>
                  <a:ext uri="{FF2B5EF4-FFF2-40B4-BE49-F238E27FC236}">
                    <a16:creationId xmlns:a16="http://schemas.microsoft.com/office/drawing/2014/main" id="{497BCD22-F887-73CC-2FA4-F1BCB22AE033}"/>
                  </a:ext>
                </a:extLst>
              </p:cNvPr>
              <p:cNvSpPr>
                <a:spLocks noChangeArrowheads="1"/>
              </p:cNvSpPr>
              <p:nvPr/>
            </p:nvSpPr>
            <p:spPr bwMode="auto">
              <a:xfrm>
                <a:off x="2852" y="1633"/>
                <a:ext cx="186" cy="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900" b="0" i="0" u="none" strike="noStrike" cap="none" normalizeH="0" baseline="0">
                    <a:ln>
                      <a:noFill/>
                    </a:ln>
                    <a:solidFill>
                      <a:srgbClr val="000000"/>
                    </a:solidFill>
                    <a:effectLst/>
                    <a:latin typeface="Meiryo UI" panose="020B0604030504040204" pitchFamily="50" charset="-128"/>
                    <a:ea typeface="Meiryo UI" panose="020B0604030504040204" pitchFamily="50" charset="-128"/>
                  </a:rPr>
                  <a:t>11.3</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253" name="Rectangle 61">
                <a:extLst>
                  <a:ext uri="{FF2B5EF4-FFF2-40B4-BE49-F238E27FC236}">
                    <a16:creationId xmlns:a16="http://schemas.microsoft.com/office/drawing/2014/main" id="{08BCA62F-EF5E-8DAF-BF6E-7D9916246BB8}"/>
                  </a:ext>
                </a:extLst>
              </p:cNvPr>
              <p:cNvSpPr>
                <a:spLocks noChangeArrowheads="1"/>
              </p:cNvSpPr>
              <p:nvPr/>
            </p:nvSpPr>
            <p:spPr bwMode="auto">
              <a:xfrm>
                <a:off x="3455" y="1633"/>
                <a:ext cx="186" cy="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900" b="0" i="0" u="none" strike="noStrike" cap="none" normalizeH="0" baseline="0">
                    <a:ln>
                      <a:noFill/>
                    </a:ln>
                    <a:solidFill>
                      <a:srgbClr val="000000"/>
                    </a:solidFill>
                    <a:effectLst/>
                    <a:latin typeface="Meiryo UI" panose="020B0604030504040204" pitchFamily="50" charset="-128"/>
                    <a:ea typeface="Meiryo UI" panose="020B0604030504040204" pitchFamily="50" charset="-128"/>
                  </a:rPr>
                  <a:t>12.7</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254" name="Rectangle 62">
                <a:extLst>
                  <a:ext uri="{FF2B5EF4-FFF2-40B4-BE49-F238E27FC236}">
                    <a16:creationId xmlns:a16="http://schemas.microsoft.com/office/drawing/2014/main" id="{0810467E-6400-5A45-D49F-4F1AE8232E51}"/>
                  </a:ext>
                </a:extLst>
              </p:cNvPr>
              <p:cNvSpPr>
                <a:spLocks noChangeArrowheads="1"/>
              </p:cNvSpPr>
              <p:nvPr/>
            </p:nvSpPr>
            <p:spPr bwMode="auto">
              <a:xfrm>
                <a:off x="4057" y="1633"/>
                <a:ext cx="186" cy="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900" b="0" i="0" u="none" strike="noStrike" cap="none" normalizeH="0" baseline="0">
                    <a:ln>
                      <a:noFill/>
                    </a:ln>
                    <a:solidFill>
                      <a:srgbClr val="000000"/>
                    </a:solidFill>
                    <a:effectLst/>
                    <a:latin typeface="Meiryo UI" panose="020B0604030504040204" pitchFamily="50" charset="-128"/>
                    <a:ea typeface="Meiryo UI" panose="020B0604030504040204" pitchFamily="50" charset="-128"/>
                  </a:rPr>
                  <a:t>14.0</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255" name="Rectangle 63">
                <a:extLst>
                  <a:ext uri="{FF2B5EF4-FFF2-40B4-BE49-F238E27FC236}">
                    <a16:creationId xmlns:a16="http://schemas.microsoft.com/office/drawing/2014/main" id="{7622DDCA-A59B-D1A2-F62A-1E162580CD35}"/>
                  </a:ext>
                </a:extLst>
              </p:cNvPr>
              <p:cNvSpPr>
                <a:spLocks noChangeArrowheads="1"/>
              </p:cNvSpPr>
              <p:nvPr/>
            </p:nvSpPr>
            <p:spPr bwMode="auto">
              <a:xfrm>
                <a:off x="4660" y="1633"/>
                <a:ext cx="186" cy="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900" b="0" i="0" u="none" strike="noStrike" cap="none" normalizeH="0" baseline="0">
                    <a:ln>
                      <a:noFill/>
                    </a:ln>
                    <a:solidFill>
                      <a:srgbClr val="000000"/>
                    </a:solidFill>
                    <a:effectLst/>
                    <a:latin typeface="Meiryo UI" panose="020B0604030504040204" pitchFamily="50" charset="-128"/>
                    <a:ea typeface="Meiryo UI" panose="020B0604030504040204" pitchFamily="50" charset="-128"/>
                  </a:rPr>
                  <a:t>15.3</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256" name="Rectangle 64">
                <a:extLst>
                  <a:ext uri="{FF2B5EF4-FFF2-40B4-BE49-F238E27FC236}">
                    <a16:creationId xmlns:a16="http://schemas.microsoft.com/office/drawing/2014/main" id="{209560AF-EFBC-7CBD-58EA-486EDD104CC7}"/>
                  </a:ext>
                </a:extLst>
              </p:cNvPr>
              <p:cNvSpPr>
                <a:spLocks noChangeArrowheads="1"/>
              </p:cNvSpPr>
              <p:nvPr/>
            </p:nvSpPr>
            <p:spPr bwMode="auto">
              <a:xfrm>
                <a:off x="5262" y="1633"/>
                <a:ext cx="186" cy="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900" b="0" i="0" u="none" strike="noStrike" cap="none" normalizeH="0" baseline="0">
                    <a:ln>
                      <a:noFill/>
                    </a:ln>
                    <a:solidFill>
                      <a:srgbClr val="000000"/>
                    </a:solidFill>
                    <a:effectLst/>
                    <a:latin typeface="Meiryo UI" panose="020B0604030504040204" pitchFamily="50" charset="-128"/>
                    <a:ea typeface="Meiryo UI" panose="020B0604030504040204" pitchFamily="50" charset="-128"/>
                  </a:rPr>
                  <a:t>16.5</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257" name="Rectangle 65">
                <a:extLst>
                  <a:ext uri="{FF2B5EF4-FFF2-40B4-BE49-F238E27FC236}">
                    <a16:creationId xmlns:a16="http://schemas.microsoft.com/office/drawing/2014/main" id="{1A2E7CD7-DA14-E930-E2C5-E191C53C8FF3}"/>
                  </a:ext>
                </a:extLst>
              </p:cNvPr>
              <p:cNvSpPr>
                <a:spLocks noChangeArrowheads="1"/>
              </p:cNvSpPr>
              <p:nvPr/>
            </p:nvSpPr>
            <p:spPr bwMode="auto">
              <a:xfrm>
                <a:off x="462" y="1759"/>
                <a:ext cx="206" cy="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900" b="0" i="0" u="none" strike="noStrike" cap="none" normalizeH="0" baseline="0">
                    <a:ln>
                      <a:noFill/>
                    </a:ln>
                    <a:solidFill>
                      <a:srgbClr val="000000"/>
                    </a:solidFill>
                    <a:effectLst/>
                    <a:latin typeface="Meiryo UI" panose="020B0604030504040204" pitchFamily="50" charset="-128"/>
                    <a:ea typeface="Meiryo UI" panose="020B0604030504040204" pitchFamily="50" charset="-128"/>
                  </a:rPr>
                  <a:t>2017</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258" name="Rectangle 66">
                <a:extLst>
                  <a:ext uri="{FF2B5EF4-FFF2-40B4-BE49-F238E27FC236}">
                    <a16:creationId xmlns:a16="http://schemas.microsoft.com/office/drawing/2014/main" id="{9848F222-452F-2F31-5065-C24083D69872}"/>
                  </a:ext>
                </a:extLst>
              </p:cNvPr>
              <p:cNvSpPr>
                <a:spLocks noChangeArrowheads="1"/>
              </p:cNvSpPr>
              <p:nvPr/>
            </p:nvSpPr>
            <p:spPr bwMode="auto">
              <a:xfrm>
                <a:off x="1070" y="1759"/>
                <a:ext cx="146" cy="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900" b="0" i="0" u="none" strike="noStrike" cap="none" normalizeH="0" baseline="0">
                    <a:ln>
                      <a:noFill/>
                    </a:ln>
                    <a:solidFill>
                      <a:srgbClr val="000000"/>
                    </a:solidFill>
                    <a:effectLst/>
                    <a:latin typeface="Meiryo UI" panose="020B0604030504040204" pitchFamily="50" charset="-128"/>
                    <a:ea typeface="Meiryo UI" panose="020B0604030504040204" pitchFamily="50" charset="-128"/>
                  </a:rPr>
                  <a:t>6.3</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259" name="Rectangle 67">
                <a:extLst>
                  <a:ext uri="{FF2B5EF4-FFF2-40B4-BE49-F238E27FC236}">
                    <a16:creationId xmlns:a16="http://schemas.microsoft.com/office/drawing/2014/main" id="{270099A4-181B-5107-B802-75C521B84785}"/>
                  </a:ext>
                </a:extLst>
              </p:cNvPr>
              <p:cNvSpPr>
                <a:spLocks noChangeArrowheads="1"/>
              </p:cNvSpPr>
              <p:nvPr/>
            </p:nvSpPr>
            <p:spPr bwMode="auto">
              <a:xfrm>
                <a:off x="1673" y="1759"/>
                <a:ext cx="146" cy="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900" b="0" i="0" u="none" strike="noStrike" cap="none" normalizeH="0" baseline="0">
                    <a:ln>
                      <a:noFill/>
                    </a:ln>
                    <a:solidFill>
                      <a:srgbClr val="000000"/>
                    </a:solidFill>
                    <a:effectLst/>
                    <a:latin typeface="Meiryo UI" panose="020B0604030504040204" pitchFamily="50" charset="-128"/>
                    <a:ea typeface="Meiryo UI" panose="020B0604030504040204" pitchFamily="50" charset="-128"/>
                  </a:rPr>
                  <a:t>7.7</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260" name="Rectangle 68">
                <a:extLst>
                  <a:ext uri="{FF2B5EF4-FFF2-40B4-BE49-F238E27FC236}">
                    <a16:creationId xmlns:a16="http://schemas.microsoft.com/office/drawing/2014/main" id="{8D4DB085-937F-D016-831B-C8ADFF1E967C}"/>
                  </a:ext>
                </a:extLst>
              </p:cNvPr>
              <p:cNvSpPr>
                <a:spLocks noChangeArrowheads="1"/>
              </p:cNvSpPr>
              <p:nvPr/>
            </p:nvSpPr>
            <p:spPr bwMode="auto">
              <a:xfrm>
                <a:off x="2275" y="1759"/>
                <a:ext cx="146" cy="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900" b="0" i="0" u="none" strike="noStrike" cap="none" normalizeH="0" baseline="0">
                    <a:ln>
                      <a:noFill/>
                    </a:ln>
                    <a:solidFill>
                      <a:srgbClr val="000000"/>
                    </a:solidFill>
                    <a:effectLst/>
                    <a:latin typeface="Meiryo UI" panose="020B0604030504040204" pitchFamily="50" charset="-128"/>
                    <a:ea typeface="Meiryo UI" panose="020B0604030504040204" pitchFamily="50" charset="-128"/>
                  </a:rPr>
                  <a:t>9.1</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261" name="Rectangle 69">
                <a:extLst>
                  <a:ext uri="{FF2B5EF4-FFF2-40B4-BE49-F238E27FC236}">
                    <a16:creationId xmlns:a16="http://schemas.microsoft.com/office/drawing/2014/main" id="{DE6E811C-0CCB-1A76-8D17-A5A6319B2204}"/>
                  </a:ext>
                </a:extLst>
              </p:cNvPr>
              <p:cNvSpPr>
                <a:spLocks noChangeArrowheads="1"/>
              </p:cNvSpPr>
              <p:nvPr/>
            </p:nvSpPr>
            <p:spPr bwMode="auto">
              <a:xfrm>
                <a:off x="2852" y="1759"/>
                <a:ext cx="186" cy="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900" b="0" i="0" u="none" strike="noStrike" cap="none" normalizeH="0" baseline="0">
                    <a:ln>
                      <a:noFill/>
                    </a:ln>
                    <a:solidFill>
                      <a:srgbClr val="000000"/>
                    </a:solidFill>
                    <a:effectLst/>
                    <a:latin typeface="Meiryo UI" panose="020B0604030504040204" pitchFamily="50" charset="-128"/>
                    <a:ea typeface="Meiryo UI" panose="020B0604030504040204" pitchFamily="50" charset="-128"/>
                  </a:rPr>
                  <a:t>10.4</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262" name="Rectangle 70">
                <a:extLst>
                  <a:ext uri="{FF2B5EF4-FFF2-40B4-BE49-F238E27FC236}">
                    <a16:creationId xmlns:a16="http://schemas.microsoft.com/office/drawing/2014/main" id="{C298CDA9-11DF-D12A-B4BF-D33790BAE9EF}"/>
                  </a:ext>
                </a:extLst>
              </p:cNvPr>
              <p:cNvSpPr>
                <a:spLocks noChangeArrowheads="1"/>
              </p:cNvSpPr>
              <p:nvPr/>
            </p:nvSpPr>
            <p:spPr bwMode="auto">
              <a:xfrm>
                <a:off x="3455" y="1759"/>
                <a:ext cx="186" cy="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900" b="0" i="0" u="none" strike="noStrike" cap="none" normalizeH="0" baseline="0">
                    <a:ln>
                      <a:noFill/>
                    </a:ln>
                    <a:solidFill>
                      <a:srgbClr val="000000"/>
                    </a:solidFill>
                    <a:effectLst/>
                    <a:latin typeface="Meiryo UI" panose="020B0604030504040204" pitchFamily="50" charset="-128"/>
                    <a:ea typeface="Meiryo UI" panose="020B0604030504040204" pitchFamily="50" charset="-128"/>
                  </a:rPr>
                  <a:t>11.8</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263" name="Rectangle 71">
                <a:extLst>
                  <a:ext uri="{FF2B5EF4-FFF2-40B4-BE49-F238E27FC236}">
                    <a16:creationId xmlns:a16="http://schemas.microsoft.com/office/drawing/2014/main" id="{D2838E10-61CD-01F6-3C28-A852E9175C0C}"/>
                  </a:ext>
                </a:extLst>
              </p:cNvPr>
              <p:cNvSpPr>
                <a:spLocks noChangeArrowheads="1"/>
              </p:cNvSpPr>
              <p:nvPr/>
            </p:nvSpPr>
            <p:spPr bwMode="auto">
              <a:xfrm>
                <a:off x="4057" y="1759"/>
                <a:ext cx="186" cy="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900" b="0" i="0" u="none" strike="noStrike" cap="none" normalizeH="0" baseline="0">
                    <a:ln>
                      <a:noFill/>
                    </a:ln>
                    <a:solidFill>
                      <a:srgbClr val="000000"/>
                    </a:solidFill>
                    <a:effectLst/>
                    <a:latin typeface="Meiryo UI" panose="020B0604030504040204" pitchFamily="50" charset="-128"/>
                    <a:ea typeface="Meiryo UI" panose="020B0604030504040204" pitchFamily="50" charset="-128"/>
                  </a:rPr>
                  <a:t>13.1</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264" name="Rectangle 72">
                <a:extLst>
                  <a:ext uri="{FF2B5EF4-FFF2-40B4-BE49-F238E27FC236}">
                    <a16:creationId xmlns:a16="http://schemas.microsoft.com/office/drawing/2014/main" id="{C552321C-2097-CF89-9E09-3FE8227D2BB6}"/>
                  </a:ext>
                </a:extLst>
              </p:cNvPr>
              <p:cNvSpPr>
                <a:spLocks noChangeArrowheads="1"/>
              </p:cNvSpPr>
              <p:nvPr/>
            </p:nvSpPr>
            <p:spPr bwMode="auto">
              <a:xfrm>
                <a:off x="4660" y="1759"/>
                <a:ext cx="186" cy="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900" b="0" i="0" u="none" strike="noStrike" cap="none" normalizeH="0" baseline="0">
                    <a:ln>
                      <a:noFill/>
                    </a:ln>
                    <a:solidFill>
                      <a:srgbClr val="000000"/>
                    </a:solidFill>
                    <a:effectLst/>
                    <a:latin typeface="Meiryo UI" panose="020B0604030504040204" pitchFamily="50" charset="-128"/>
                    <a:ea typeface="Meiryo UI" panose="020B0604030504040204" pitchFamily="50" charset="-128"/>
                  </a:rPr>
                  <a:t>14.4</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265" name="Rectangle 73">
                <a:extLst>
                  <a:ext uri="{FF2B5EF4-FFF2-40B4-BE49-F238E27FC236}">
                    <a16:creationId xmlns:a16="http://schemas.microsoft.com/office/drawing/2014/main" id="{31B4FD42-EDC5-85EF-62EF-3623414B3D73}"/>
                  </a:ext>
                </a:extLst>
              </p:cNvPr>
              <p:cNvSpPr>
                <a:spLocks noChangeArrowheads="1"/>
              </p:cNvSpPr>
              <p:nvPr/>
            </p:nvSpPr>
            <p:spPr bwMode="auto">
              <a:xfrm>
                <a:off x="5262" y="1759"/>
                <a:ext cx="186" cy="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900" b="0" i="0" u="none" strike="noStrike" cap="none" normalizeH="0" baseline="0">
                    <a:ln>
                      <a:noFill/>
                    </a:ln>
                    <a:solidFill>
                      <a:srgbClr val="000000"/>
                    </a:solidFill>
                    <a:effectLst/>
                    <a:latin typeface="Meiryo UI" panose="020B0604030504040204" pitchFamily="50" charset="-128"/>
                    <a:ea typeface="Meiryo UI" panose="020B0604030504040204" pitchFamily="50" charset="-128"/>
                  </a:rPr>
                  <a:t>15.7</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266" name="Rectangle 74">
                <a:extLst>
                  <a:ext uri="{FF2B5EF4-FFF2-40B4-BE49-F238E27FC236}">
                    <a16:creationId xmlns:a16="http://schemas.microsoft.com/office/drawing/2014/main" id="{5641A8C4-3EBB-7404-09FA-2772F55DF138}"/>
                  </a:ext>
                </a:extLst>
              </p:cNvPr>
              <p:cNvSpPr>
                <a:spLocks noChangeArrowheads="1"/>
              </p:cNvSpPr>
              <p:nvPr/>
            </p:nvSpPr>
            <p:spPr bwMode="auto">
              <a:xfrm>
                <a:off x="462" y="1884"/>
                <a:ext cx="206" cy="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900" b="0" i="0" u="none" strike="noStrike" cap="none" normalizeH="0" baseline="0">
                    <a:ln>
                      <a:noFill/>
                    </a:ln>
                    <a:solidFill>
                      <a:srgbClr val="000000"/>
                    </a:solidFill>
                    <a:effectLst/>
                    <a:latin typeface="Meiryo UI" panose="020B0604030504040204" pitchFamily="50" charset="-128"/>
                    <a:ea typeface="Meiryo UI" panose="020B0604030504040204" pitchFamily="50" charset="-128"/>
                  </a:rPr>
                  <a:t>2018</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267" name="Rectangle 75">
                <a:extLst>
                  <a:ext uri="{FF2B5EF4-FFF2-40B4-BE49-F238E27FC236}">
                    <a16:creationId xmlns:a16="http://schemas.microsoft.com/office/drawing/2014/main" id="{A94B7715-6D36-1526-0D38-999960538823}"/>
                  </a:ext>
                </a:extLst>
              </p:cNvPr>
              <p:cNvSpPr>
                <a:spLocks noChangeArrowheads="1"/>
              </p:cNvSpPr>
              <p:nvPr/>
            </p:nvSpPr>
            <p:spPr bwMode="auto">
              <a:xfrm>
                <a:off x="1070" y="1884"/>
                <a:ext cx="146" cy="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900" b="0" i="0" u="none" strike="noStrike" cap="none" normalizeH="0" baseline="0">
                    <a:ln>
                      <a:noFill/>
                    </a:ln>
                    <a:solidFill>
                      <a:srgbClr val="000000"/>
                    </a:solidFill>
                    <a:effectLst/>
                    <a:latin typeface="Meiryo UI" panose="020B0604030504040204" pitchFamily="50" charset="-128"/>
                    <a:ea typeface="Meiryo UI" panose="020B0604030504040204" pitchFamily="50" charset="-128"/>
                  </a:rPr>
                  <a:t>5.3</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268" name="Rectangle 76">
                <a:extLst>
                  <a:ext uri="{FF2B5EF4-FFF2-40B4-BE49-F238E27FC236}">
                    <a16:creationId xmlns:a16="http://schemas.microsoft.com/office/drawing/2014/main" id="{E7D4D8CD-ABCB-D10C-3319-64269C15A688}"/>
                  </a:ext>
                </a:extLst>
              </p:cNvPr>
              <p:cNvSpPr>
                <a:spLocks noChangeArrowheads="1"/>
              </p:cNvSpPr>
              <p:nvPr/>
            </p:nvSpPr>
            <p:spPr bwMode="auto">
              <a:xfrm>
                <a:off x="1673" y="1884"/>
                <a:ext cx="146" cy="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900" b="0" i="0" u="none" strike="noStrike" cap="none" normalizeH="0" baseline="0">
                    <a:ln>
                      <a:noFill/>
                    </a:ln>
                    <a:solidFill>
                      <a:srgbClr val="000000"/>
                    </a:solidFill>
                    <a:effectLst/>
                    <a:latin typeface="Meiryo UI" panose="020B0604030504040204" pitchFamily="50" charset="-128"/>
                    <a:ea typeface="Meiryo UI" panose="020B0604030504040204" pitchFamily="50" charset="-128"/>
                  </a:rPr>
                  <a:t>6.8</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269" name="Rectangle 77">
                <a:extLst>
                  <a:ext uri="{FF2B5EF4-FFF2-40B4-BE49-F238E27FC236}">
                    <a16:creationId xmlns:a16="http://schemas.microsoft.com/office/drawing/2014/main" id="{D6A85029-9F1F-92E0-CD81-34DB52715EA8}"/>
                  </a:ext>
                </a:extLst>
              </p:cNvPr>
              <p:cNvSpPr>
                <a:spLocks noChangeArrowheads="1"/>
              </p:cNvSpPr>
              <p:nvPr/>
            </p:nvSpPr>
            <p:spPr bwMode="auto">
              <a:xfrm>
                <a:off x="2275" y="1884"/>
                <a:ext cx="146" cy="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900" b="0" i="0" u="none" strike="noStrike" cap="none" normalizeH="0" baseline="0">
                    <a:ln>
                      <a:noFill/>
                    </a:ln>
                    <a:solidFill>
                      <a:srgbClr val="000000"/>
                    </a:solidFill>
                    <a:effectLst/>
                    <a:latin typeface="Meiryo UI" panose="020B0604030504040204" pitchFamily="50" charset="-128"/>
                    <a:ea typeface="Meiryo UI" panose="020B0604030504040204" pitchFamily="50" charset="-128"/>
                  </a:rPr>
                  <a:t>8.1</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270" name="Rectangle 78">
                <a:extLst>
                  <a:ext uri="{FF2B5EF4-FFF2-40B4-BE49-F238E27FC236}">
                    <a16:creationId xmlns:a16="http://schemas.microsoft.com/office/drawing/2014/main" id="{7EAAA8DF-ABF1-E51A-9CED-B88F47AED6B7}"/>
                  </a:ext>
                </a:extLst>
              </p:cNvPr>
              <p:cNvSpPr>
                <a:spLocks noChangeArrowheads="1"/>
              </p:cNvSpPr>
              <p:nvPr/>
            </p:nvSpPr>
            <p:spPr bwMode="auto">
              <a:xfrm>
                <a:off x="2878" y="1884"/>
                <a:ext cx="146" cy="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900" b="0" i="0" u="none" strike="noStrike" cap="none" normalizeH="0" baseline="0">
                    <a:ln>
                      <a:noFill/>
                    </a:ln>
                    <a:solidFill>
                      <a:srgbClr val="000000"/>
                    </a:solidFill>
                    <a:effectLst/>
                    <a:latin typeface="Meiryo UI" panose="020B0604030504040204" pitchFamily="50" charset="-128"/>
                    <a:ea typeface="Meiryo UI" panose="020B0604030504040204" pitchFamily="50" charset="-128"/>
                  </a:rPr>
                  <a:t>9.5</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271" name="Rectangle 79">
                <a:extLst>
                  <a:ext uri="{FF2B5EF4-FFF2-40B4-BE49-F238E27FC236}">
                    <a16:creationId xmlns:a16="http://schemas.microsoft.com/office/drawing/2014/main" id="{81742651-91B4-ABE5-0BF0-DA32FABD357D}"/>
                  </a:ext>
                </a:extLst>
              </p:cNvPr>
              <p:cNvSpPr>
                <a:spLocks noChangeArrowheads="1"/>
              </p:cNvSpPr>
              <p:nvPr/>
            </p:nvSpPr>
            <p:spPr bwMode="auto">
              <a:xfrm>
                <a:off x="3455" y="1884"/>
                <a:ext cx="186" cy="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900" b="0" i="0" u="none" strike="noStrike" cap="none" normalizeH="0" baseline="0">
                    <a:ln>
                      <a:noFill/>
                    </a:ln>
                    <a:solidFill>
                      <a:srgbClr val="000000"/>
                    </a:solidFill>
                    <a:effectLst/>
                    <a:latin typeface="Meiryo UI" panose="020B0604030504040204" pitchFamily="50" charset="-128"/>
                    <a:ea typeface="Meiryo UI" panose="020B0604030504040204" pitchFamily="50" charset="-128"/>
                  </a:rPr>
                  <a:t>10.9</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272" name="Rectangle 80">
                <a:extLst>
                  <a:ext uri="{FF2B5EF4-FFF2-40B4-BE49-F238E27FC236}">
                    <a16:creationId xmlns:a16="http://schemas.microsoft.com/office/drawing/2014/main" id="{8C5682BE-947F-87F1-82F6-7A5333999668}"/>
                  </a:ext>
                </a:extLst>
              </p:cNvPr>
              <p:cNvSpPr>
                <a:spLocks noChangeArrowheads="1"/>
              </p:cNvSpPr>
              <p:nvPr/>
            </p:nvSpPr>
            <p:spPr bwMode="auto">
              <a:xfrm>
                <a:off x="4057" y="1884"/>
                <a:ext cx="186" cy="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900" b="0" i="0" u="none" strike="noStrike" cap="none" normalizeH="0" baseline="0">
                    <a:ln>
                      <a:noFill/>
                    </a:ln>
                    <a:solidFill>
                      <a:srgbClr val="000000"/>
                    </a:solidFill>
                    <a:effectLst/>
                    <a:latin typeface="Meiryo UI" panose="020B0604030504040204" pitchFamily="50" charset="-128"/>
                    <a:ea typeface="Meiryo UI" panose="020B0604030504040204" pitchFamily="50" charset="-128"/>
                  </a:rPr>
                  <a:t>12.2</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273" name="Rectangle 81">
                <a:extLst>
                  <a:ext uri="{FF2B5EF4-FFF2-40B4-BE49-F238E27FC236}">
                    <a16:creationId xmlns:a16="http://schemas.microsoft.com/office/drawing/2014/main" id="{31F4C187-C765-CFE7-E07A-30F4A4107CDC}"/>
                  </a:ext>
                </a:extLst>
              </p:cNvPr>
              <p:cNvSpPr>
                <a:spLocks noChangeArrowheads="1"/>
              </p:cNvSpPr>
              <p:nvPr/>
            </p:nvSpPr>
            <p:spPr bwMode="auto">
              <a:xfrm>
                <a:off x="4660" y="1884"/>
                <a:ext cx="186" cy="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900" b="0" i="0" u="none" strike="noStrike" cap="none" normalizeH="0" baseline="0">
                    <a:ln>
                      <a:noFill/>
                    </a:ln>
                    <a:solidFill>
                      <a:srgbClr val="000000"/>
                    </a:solidFill>
                    <a:effectLst/>
                    <a:latin typeface="Meiryo UI" panose="020B0604030504040204" pitchFamily="50" charset="-128"/>
                    <a:ea typeface="Meiryo UI" panose="020B0604030504040204" pitchFamily="50" charset="-128"/>
                  </a:rPr>
                  <a:t>13.5</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274" name="Rectangle 82">
                <a:extLst>
                  <a:ext uri="{FF2B5EF4-FFF2-40B4-BE49-F238E27FC236}">
                    <a16:creationId xmlns:a16="http://schemas.microsoft.com/office/drawing/2014/main" id="{C9494B5D-0AB5-BCFC-88C1-2F5601E8FB1D}"/>
                  </a:ext>
                </a:extLst>
              </p:cNvPr>
              <p:cNvSpPr>
                <a:spLocks noChangeArrowheads="1"/>
              </p:cNvSpPr>
              <p:nvPr/>
            </p:nvSpPr>
            <p:spPr bwMode="auto">
              <a:xfrm>
                <a:off x="5262" y="1884"/>
                <a:ext cx="186" cy="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900" b="0" i="0" u="none" strike="noStrike" cap="none" normalizeH="0" baseline="0">
                    <a:ln>
                      <a:noFill/>
                    </a:ln>
                    <a:solidFill>
                      <a:srgbClr val="000000"/>
                    </a:solidFill>
                    <a:effectLst/>
                    <a:latin typeface="Meiryo UI" panose="020B0604030504040204" pitchFamily="50" charset="-128"/>
                    <a:ea typeface="Meiryo UI" panose="020B0604030504040204" pitchFamily="50" charset="-128"/>
                  </a:rPr>
                  <a:t>14.8</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275" name="Rectangle 83">
                <a:extLst>
                  <a:ext uri="{FF2B5EF4-FFF2-40B4-BE49-F238E27FC236}">
                    <a16:creationId xmlns:a16="http://schemas.microsoft.com/office/drawing/2014/main" id="{A4E64294-E3A3-2574-4709-387023078A89}"/>
                  </a:ext>
                </a:extLst>
              </p:cNvPr>
              <p:cNvSpPr>
                <a:spLocks noChangeArrowheads="1"/>
              </p:cNvSpPr>
              <p:nvPr/>
            </p:nvSpPr>
            <p:spPr bwMode="auto">
              <a:xfrm>
                <a:off x="462" y="2010"/>
                <a:ext cx="206" cy="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900" b="0" i="0" u="none" strike="noStrike" cap="none" normalizeH="0" baseline="0">
                    <a:ln>
                      <a:noFill/>
                    </a:ln>
                    <a:solidFill>
                      <a:srgbClr val="000000"/>
                    </a:solidFill>
                    <a:effectLst/>
                    <a:latin typeface="Meiryo UI" panose="020B0604030504040204" pitchFamily="50" charset="-128"/>
                    <a:ea typeface="Meiryo UI" panose="020B0604030504040204" pitchFamily="50" charset="-128"/>
                  </a:rPr>
                  <a:t>2019</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276" name="Rectangle 84">
                <a:extLst>
                  <a:ext uri="{FF2B5EF4-FFF2-40B4-BE49-F238E27FC236}">
                    <a16:creationId xmlns:a16="http://schemas.microsoft.com/office/drawing/2014/main" id="{C8781928-02EB-111F-EB25-BA255C79D7EA}"/>
                  </a:ext>
                </a:extLst>
              </p:cNvPr>
              <p:cNvSpPr>
                <a:spLocks noChangeArrowheads="1"/>
              </p:cNvSpPr>
              <p:nvPr/>
            </p:nvSpPr>
            <p:spPr bwMode="auto">
              <a:xfrm>
                <a:off x="1070" y="2010"/>
                <a:ext cx="146" cy="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900" b="0" i="0" u="none" strike="noStrike" cap="none" normalizeH="0" baseline="0">
                    <a:ln>
                      <a:noFill/>
                    </a:ln>
                    <a:solidFill>
                      <a:srgbClr val="000000"/>
                    </a:solidFill>
                    <a:effectLst/>
                    <a:latin typeface="Meiryo UI" panose="020B0604030504040204" pitchFamily="50" charset="-128"/>
                    <a:ea typeface="Meiryo UI" panose="020B0604030504040204" pitchFamily="50" charset="-128"/>
                  </a:rPr>
                  <a:t>4.4</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277" name="Rectangle 85">
                <a:extLst>
                  <a:ext uri="{FF2B5EF4-FFF2-40B4-BE49-F238E27FC236}">
                    <a16:creationId xmlns:a16="http://schemas.microsoft.com/office/drawing/2014/main" id="{1A908042-340A-555A-0B69-174D53AE5EB8}"/>
                  </a:ext>
                </a:extLst>
              </p:cNvPr>
              <p:cNvSpPr>
                <a:spLocks noChangeArrowheads="1"/>
              </p:cNvSpPr>
              <p:nvPr/>
            </p:nvSpPr>
            <p:spPr bwMode="auto">
              <a:xfrm>
                <a:off x="1673" y="2010"/>
                <a:ext cx="146" cy="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900" b="0" i="0" u="none" strike="noStrike" cap="none" normalizeH="0" baseline="0">
                    <a:ln>
                      <a:noFill/>
                    </a:ln>
                    <a:solidFill>
                      <a:srgbClr val="000000"/>
                    </a:solidFill>
                    <a:effectLst/>
                    <a:latin typeface="Meiryo UI" panose="020B0604030504040204" pitchFamily="50" charset="-128"/>
                    <a:ea typeface="Meiryo UI" panose="020B0604030504040204" pitchFamily="50" charset="-128"/>
                  </a:rPr>
                  <a:t>5.8</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278" name="Rectangle 86">
                <a:extLst>
                  <a:ext uri="{FF2B5EF4-FFF2-40B4-BE49-F238E27FC236}">
                    <a16:creationId xmlns:a16="http://schemas.microsoft.com/office/drawing/2014/main" id="{AB69310F-D541-2123-F76E-6AA556D653D7}"/>
                  </a:ext>
                </a:extLst>
              </p:cNvPr>
              <p:cNvSpPr>
                <a:spLocks noChangeArrowheads="1"/>
              </p:cNvSpPr>
              <p:nvPr/>
            </p:nvSpPr>
            <p:spPr bwMode="auto">
              <a:xfrm>
                <a:off x="2275" y="2010"/>
                <a:ext cx="146" cy="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900" b="0" i="0" u="none" strike="noStrike" cap="none" normalizeH="0" baseline="0">
                    <a:ln>
                      <a:noFill/>
                    </a:ln>
                    <a:solidFill>
                      <a:srgbClr val="000000"/>
                    </a:solidFill>
                    <a:effectLst/>
                    <a:latin typeface="Meiryo UI" panose="020B0604030504040204" pitchFamily="50" charset="-128"/>
                    <a:ea typeface="Meiryo UI" panose="020B0604030504040204" pitchFamily="50" charset="-128"/>
                  </a:rPr>
                  <a:t>7.2</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279" name="Rectangle 87">
                <a:extLst>
                  <a:ext uri="{FF2B5EF4-FFF2-40B4-BE49-F238E27FC236}">
                    <a16:creationId xmlns:a16="http://schemas.microsoft.com/office/drawing/2014/main" id="{8ADB6D51-2CF4-3E6A-7144-22193C6BE602}"/>
                  </a:ext>
                </a:extLst>
              </p:cNvPr>
              <p:cNvSpPr>
                <a:spLocks noChangeArrowheads="1"/>
              </p:cNvSpPr>
              <p:nvPr/>
            </p:nvSpPr>
            <p:spPr bwMode="auto">
              <a:xfrm>
                <a:off x="2878" y="2010"/>
                <a:ext cx="146" cy="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900" b="0" i="0" u="none" strike="noStrike" cap="none" normalizeH="0" baseline="0">
                    <a:ln>
                      <a:noFill/>
                    </a:ln>
                    <a:solidFill>
                      <a:srgbClr val="000000"/>
                    </a:solidFill>
                    <a:effectLst/>
                    <a:latin typeface="Meiryo UI" panose="020B0604030504040204" pitchFamily="50" charset="-128"/>
                    <a:ea typeface="Meiryo UI" panose="020B0604030504040204" pitchFamily="50" charset="-128"/>
                  </a:rPr>
                  <a:t>8.6</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280" name="Rectangle 88">
                <a:extLst>
                  <a:ext uri="{FF2B5EF4-FFF2-40B4-BE49-F238E27FC236}">
                    <a16:creationId xmlns:a16="http://schemas.microsoft.com/office/drawing/2014/main" id="{C02A4904-F7AB-9AC5-DBC9-7FCBB27C8770}"/>
                  </a:ext>
                </a:extLst>
              </p:cNvPr>
              <p:cNvSpPr>
                <a:spLocks noChangeArrowheads="1"/>
              </p:cNvSpPr>
              <p:nvPr/>
            </p:nvSpPr>
            <p:spPr bwMode="auto">
              <a:xfrm>
                <a:off x="3455" y="2010"/>
                <a:ext cx="186" cy="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900" b="0" i="0" u="none" strike="noStrike" cap="none" normalizeH="0" baseline="0">
                    <a:ln>
                      <a:noFill/>
                    </a:ln>
                    <a:solidFill>
                      <a:srgbClr val="000000"/>
                    </a:solidFill>
                    <a:effectLst/>
                    <a:latin typeface="Meiryo UI" panose="020B0604030504040204" pitchFamily="50" charset="-128"/>
                    <a:ea typeface="Meiryo UI" panose="020B0604030504040204" pitchFamily="50" charset="-128"/>
                  </a:rPr>
                  <a:t>10.0</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281" name="Rectangle 89">
                <a:extLst>
                  <a:ext uri="{FF2B5EF4-FFF2-40B4-BE49-F238E27FC236}">
                    <a16:creationId xmlns:a16="http://schemas.microsoft.com/office/drawing/2014/main" id="{6DEC00EB-73D8-2F81-8D98-B56A2179A164}"/>
                  </a:ext>
                </a:extLst>
              </p:cNvPr>
              <p:cNvSpPr>
                <a:spLocks noChangeArrowheads="1"/>
              </p:cNvSpPr>
              <p:nvPr/>
            </p:nvSpPr>
            <p:spPr bwMode="auto">
              <a:xfrm>
                <a:off x="4057" y="2010"/>
                <a:ext cx="186" cy="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900" b="0" i="0" u="none" strike="noStrike" cap="none" normalizeH="0" baseline="0">
                    <a:ln>
                      <a:noFill/>
                    </a:ln>
                    <a:solidFill>
                      <a:srgbClr val="000000"/>
                    </a:solidFill>
                    <a:effectLst/>
                    <a:latin typeface="Meiryo UI" panose="020B0604030504040204" pitchFamily="50" charset="-128"/>
                    <a:ea typeface="Meiryo UI" panose="020B0604030504040204" pitchFamily="50" charset="-128"/>
                  </a:rPr>
                  <a:t>11.3</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282" name="Rectangle 90">
                <a:extLst>
                  <a:ext uri="{FF2B5EF4-FFF2-40B4-BE49-F238E27FC236}">
                    <a16:creationId xmlns:a16="http://schemas.microsoft.com/office/drawing/2014/main" id="{559260DF-5D04-1D64-8E6C-4A41F3218C60}"/>
                  </a:ext>
                </a:extLst>
              </p:cNvPr>
              <p:cNvSpPr>
                <a:spLocks noChangeArrowheads="1"/>
              </p:cNvSpPr>
              <p:nvPr/>
            </p:nvSpPr>
            <p:spPr bwMode="auto">
              <a:xfrm>
                <a:off x="4660" y="2010"/>
                <a:ext cx="186" cy="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900" b="0" i="0" u="none" strike="noStrike" cap="none" normalizeH="0" baseline="0">
                    <a:ln>
                      <a:noFill/>
                    </a:ln>
                    <a:solidFill>
                      <a:srgbClr val="000000"/>
                    </a:solidFill>
                    <a:effectLst/>
                    <a:latin typeface="Meiryo UI" panose="020B0604030504040204" pitchFamily="50" charset="-128"/>
                    <a:ea typeface="Meiryo UI" panose="020B0604030504040204" pitchFamily="50" charset="-128"/>
                  </a:rPr>
                  <a:t>12.7</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283" name="Rectangle 91">
                <a:extLst>
                  <a:ext uri="{FF2B5EF4-FFF2-40B4-BE49-F238E27FC236}">
                    <a16:creationId xmlns:a16="http://schemas.microsoft.com/office/drawing/2014/main" id="{9C9AEA3C-2F15-B6C7-BF1A-9146B594E01F}"/>
                  </a:ext>
                </a:extLst>
              </p:cNvPr>
              <p:cNvSpPr>
                <a:spLocks noChangeArrowheads="1"/>
              </p:cNvSpPr>
              <p:nvPr/>
            </p:nvSpPr>
            <p:spPr bwMode="auto">
              <a:xfrm>
                <a:off x="5262" y="2010"/>
                <a:ext cx="186" cy="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900" b="0" i="0" u="none" strike="noStrike" cap="none" normalizeH="0" baseline="0">
                    <a:ln>
                      <a:noFill/>
                    </a:ln>
                    <a:solidFill>
                      <a:srgbClr val="000000"/>
                    </a:solidFill>
                    <a:effectLst/>
                    <a:latin typeface="Meiryo UI" panose="020B0604030504040204" pitchFamily="50" charset="-128"/>
                    <a:ea typeface="Meiryo UI" panose="020B0604030504040204" pitchFamily="50" charset="-128"/>
                  </a:rPr>
                  <a:t>14.0</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284" name="Rectangle 92">
                <a:extLst>
                  <a:ext uri="{FF2B5EF4-FFF2-40B4-BE49-F238E27FC236}">
                    <a16:creationId xmlns:a16="http://schemas.microsoft.com/office/drawing/2014/main" id="{A0532B85-CB81-8B0A-C333-66DE7CB44675}"/>
                  </a:ext>
                </a:extLst>
              </p:cNvPr>
              <p:cNvSpPr>
                <a:spLocks noChangeArrowheads="1"/>
              </p:cNvSpPr>
              <p:nvPr/>
            </p:nvSpPr>
            <p:spPr bwMode="auto">
              <a:xfrm>
                <a:off x="462" y="2135"/>
                <a:ext cx="206" cy="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900" b="0" i="0" u="none" strike="noStrike" cap="none" normalizeH="0" baseline="0">
                    <a:ln>
                      <a:noFill/>
                    </a:ln>
                    <a:solidFill>
                      <a:srgbClr val="000000"/>
                    </a:solidFill>
                    <a:effectLst/>
                    <a:latin typeface="Meiryo UI" panose="020B0604030504040204" pitchFamily="50" charset="-128"/>
                    <a:ea typeface="Meiryo UI" panose="020B0604030504040204" pitchFamily="50" charset="-128"/>
                  </a:rPr>
                  <a:t>2020</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285" name="Rectangle 93">
                <a:extLst>
                  <a:ext uri="{FF2B5EF4-FFF2-40B4-BE49-F238E27FC236}">
                    <a16:creationId xmlns:a16="http://schemas.microsoft.com/office/drawing/2014/main" id="{D24E00FD-AE51-C181-9D3B-864109369ED4}"/>
                  </a:ext>
                </a:extLst>
              </p:cNvPr>
              <p:cNvSpPr>
                <a:spLocks noChangeArrowheads="1"/>
              </p:cNvSpPr>
              <p:nvPr/>
            </p:nvSpPr>
            <p:spPr bwMode="auto">
              <a:xfrm>
                <a:off x="1070" y="2135"/>
                <a:ext cx="146" cy="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900" b="0" i="0" u="none" strike="noStrike" cap="none" normalizeH="0" baseline="0">
                    <a:ln>
                      <a:noFill/>
                    </a:ln>
                    <a:solidFill>
                      <a:srgbClr val="000000"/>
                    </a:solidFill>
                    <a:effectLst/>
                    <a:latin typeface="Meiryo UI" panose="020B0604030504040204" pitchFamily="50" charset="-128"/>
                    <a:ea typeface="Meiryo UI" panose="020B0604030504040204" pitchFamily="50" charset="-128"/>
                  </a:rPr>
                  <a:t>3.4</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286" name="Rectangle 94">
                <a:extLst>
                  <a:ext uri="{FF2B5EF4-FFF2-40B4-BE49-F238E27FC236}">
                    <a16:creationId xmlns:a16="http://schemas.microsoft.com/office/drawing/2014/main" id="{8A519A4F-8943-8D35-F8FD-0D6CB4901F44}"/>
                  </a:ext>
                </a:extLst>
              </p:cNvPr>
              <p:cNvSpPr>
                <a:spLocks noChangeArrowheads="1"/>
              </p:cNvSpPr>
              <p:nvPr/>
            </p:nvSpPr>
            <p:spPr bwMode="auto">
              <a:xfrm>
                <a:off x="1673" y="2135"/>
                <a:ext cx="146" cy="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900" b="0" i="0" u="none" strike="noStrike" cap="none" normalizeH="0" baseline="0">
                    <a:ln>
                      <a:noFill/>
                    </a:ln>
                    <a:solidFill>
                      <a:srgbClr val="000000"/>
                    </a:solidFill>
                    <a:effectLst/>
                    <a:latin typeface="Meiryo UI" panose="020B0604030504040204" pitchFamily="50" charset="-128"/>
                    <a:ea typeface="Meiryo UI" panose="020B0604030504040204" pitchFamily="50" charset="-128"/>
                  </a:rPr>
                  <a:t>4.9</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287" name="Rectangle 95">
                <a:extLst>
                  <a:ext uri="{FF2B5EF4-FFF2-40B4-BE49-F238E27FC236}">
                    <a16:creationId xmlns:a16="http://schemas.microsoft.com/office/drawing/2014/main" id="{6778536A-24BE-3CCD-106D-8C7E6AD40589}"/>
                  </a:ext>
                </a:extLst>
              </p:cNvPr>
              <p:cNvSpPr>
                <a:spLocks noChangeArrowheads="1"/>
              </p:cNvSpPr>
              <p:nvPr/>
            </p:nvSpPr>
            <p:spPr bwMode="auto">
              <a:xfrm>
                <a:off x="2275" y="2135"/>
                <a:ext cx="146" cy="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900" b="0" i="0" u="none" strike="noStrike" cap="none" normalizeH="0" baseline="0">
                    <a:ln>
                      <a:noFill/>
                    </a:ln>
                    <a:solidFill>
                      <a:srgbClr val="000000"/>
                    </a:solidFill>
                    <a:effectLst/>
                    <a:latin typeface="Meiryo UI" panose="020B0604030504040204" pitchFamily="50" charset="-128"/>
                    <a:ea typeface="Meiryo UI" panose="020B0604030504040204" pitchFamily="50" charset="-128"/>
                  </a:rPr>
                  <a:t>6.3</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288" name="Rectangle 96">
                <a:extLst>
                  <a:ext uri="{FF2B5EF4-FFF2-40B4-BE49-F238E27FC236}">
                    <a16:creationId xmlns:a16="http://schemas.microsoft.com/office/drawing/2014/main" id="{D6585467-BFA3-BF68-93A0-0FD7426EA884}"/>
                  </a:ext>
                </a:extLst>
              </p:cNvPr>
              <p:cNvSpPr>
                <a:spLocks noChangeArrowheads="1"/>
              </p:cNvSpPr>
              <p:nvPr/>
            </p:nvSpPr>
            <p:spPr bwMode="auto">
              <a:xfrm>
                <a:off x="2878" y="2135"/>
                <a:ext cx="146" cy="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900" b="0" i="0" u="none" strike="noStrike" cap="none" normalizeH="0" baseline="0">
                    <a:ln>
                      <a:noFill/>
                    </a:ln>
                    <a:solidFill>
                      <a:srgbClr val="000000"/>
                    </a:solidFill>
                    <a:effectLst/>
                    <a:latin typeface="Meiryo UI" panose="020B0604030504040204" pitchFamily="50" charset="-128"/>
                    <a:ea typeface="Meiryo UI" panose="020B0604030504040204" pitchFamily="50" charset="-128"/>
                  </a:rPr>
                  <a:t>7.7</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289" name="Rectangle 97">
                <a:extLst>
                  <a:ext uri="{FF2B5EF4-FFF2-40B4-BE49-F238E27FC236}">
                    <a16:creationId xmlns:a16="http://schemas.microsoft.com/office/drawing/2014/main" id="{8FEB78A6-2885-4525-9966-237CD13EB1AA}"/>
                  </a:ext>
                </a:extLst>
              </p:cNvPr>
              <p:cNvSpPr>
                <a:spLocks noChangeArrowheads="1"/>
              </p:cNvSpPr>
              <p:nvPr/>
            </p:nvSpPr>
            <p:spPr bwMode="auto">
              <a:xfrm>
                <a:off x="3480" y="2135"/>
                <a:ext cx="146" cy="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900" b="0" i="0" u="none" strike="noStrike" cap="none" normalizeH="0" baseline="0">
                    <a:ln>
                      <a:noFill/>
                    </a:ln>
                    <a:solidFill>
                      <a:srgbClr val="000000"/>
                    </a:solidFill>
                    <a:effectLst/>
                    <a:latin typeface="Meiryo UI" panose="020B0604030504040204" pitchFamily="50" charset="-128"/>
                    <a:ea typeface="Meiryo UI" panose="020B0604030504040204" pitchFamily="50" charset="-128"/>
                  </a:rPr>
                  <a:t>9.1</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290" name="Rectangle 98">
                <a:extLst>
                  <a:ext uri="{FF2B5EF4-FFF2-40B4-BE49-F238E27FC236}">
                    <a16:creationId xmlns:a16="http://schemas.microsoft.com/office/drawing/2014/main" id="{D600EDB6-4DA6-B08E-408C-3FACE4A62ED5}"/>
                  </a:ext>
                </a:extLst>
              </p:cNvPr>
              <p:cNvSpPr>
                <a:spLocks noChangeArrowheads="1"/>
              </p:cNvSpPr>
              <p:nvPr/>
            </p:nvSpPr>
            <p:spPr bwMode="auto">
              <a:xfrm>
                <a:off x="4057" y="2135"/>
                <a:ext cx="186" cy="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900" b="0" i="0" u="none" strike="noStrike" cap="none" normalizeH="0" baseline="0">
                    <a:ln>
                      <a:noFill/>
                    </a:ln>
                    <a:solidFill>
                      <a:srgbClr val="000000"/>
                    </a:solidFill>
                    <a:effectLst/>
                    <a:latin typeface="Meiryo UI" panose="020B0604030504040204" pitchFamily="50" charset="-128"/>
                    <a:ea typeface="Meiryo UI" panose="020B0604030504040204" pitchFamily="50" charset="-128"/>
                  </a:rPr>
                  <a:t>10.4</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291" name="Rectangle 99">
                <a:extLst>
                  <a:ext uri="{FF2B5EF4-FFF2-40B4-BE49-F238E27FC236}">
                    <a16:creationId xmlns:a16="http://schemas.microsoft.com/office/drawing/2014/main" id="{8B53676F-6BE9-0355-3FF2-A6559604E860}"/>
                  </a:ext>
                </a:extLst>
              </p:cNvPr>
              <p:cNvSpPr>
                <a:spLocks noChangeArrowheads="1"/>
              </p:cNvSpPr>
              <p:nvPr/>
            </p:nvSpPr>
            <p:spPr bwMode="auto">
              <a:xfrm>
                <a:off x="4660" y="2135"/>
                <a:ext cx="186" cy="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900" b="0" i="0" u="none" strike="noStrike" cap="none" normalizeH="0" baseline="0">
                    <a:ln>
                      <a:noFill/>
                    </a:ln>
                    <a:solidFill>
                      <a:srgbClr val="000000"/>
                    </a:solidFill>
                    <a:effectLst/>
                    <a:latin typeface="Meiryo UI" panose="020B0604030504040204" pitchFamily="50" charset="-128"/>
                    <a:ea typeface="Meiryo UI" panose="020B0604030504040204" pitchFamily="50" charset="-128"/>
                  </a:rPr>
                  <a:t>11.8</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292" name="Rectangle 100">
                <a:extLst>
                  <a:ext uri="{FF2B5EF4-FFF2-40B4-BE49-F238E27FC236}">
                    <a16:creationId xmlns:a16="http://schemas.microsoft.com/office/drawing/2014/main" id="{2289AA15-6506-BF55-E766-CCD6649EB03C}"/>
                  </a:ext>
                </a:extLst>
              </p:cNvPr>
              <p:cNvSpPr>
                <a:spLocks noChangeArrowheads="1"/>
              </p:cNvSpPr>
              <p:nvPr/>
            </p:nvSpPr>
            <p:spPr bwMode="auto">
              <a:xfrm>
                <a:off x="5262" y="2135"/>
                <a:ext cx="186" cy="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900" b="0" i="0" u="none" strike="noStrike" cap="none" normalizeH="0" baseline="0">
                    <a:ln>
                      <a:noFill/>
                    </a:ln>
                    <a:solidFill>
                      <a:srgbClr val="000000"/>
                    </a:solidFill>
                    <a:effectLst/>
                    <a:latin typeface="Meiryo UI" panose="020B0604030504040204" pitchFamily="50" charset="-128"/>
                    <a:ea typeface="Meiryo UI" panose="020B0604030504040204" pitchFamily="50" charset="-128"/>
                  </a:rPr>
                  <a:t>13.1</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293" name="Rectangle 101">
                <a:extLst>
                  <a:ext uri="{FF2B5EF4-FFF2-40B4-BE49-F238E27FC236}">
                    <a16:creationId xmlns:a16="http://schemas.microsoft.com/office/drawing/2014/main" id="{8E23C0BE-D945-53CA-0C84-8459ECEB437C}"/>
                  </a:ext>
                </a:extLst>
              </p:cNvPr>
              <p:cNvSpPr>
                <a:spLocks noChangeArrowheads="1"/>
              </p:cNvSpPr>
              <p:nvPr/>
            </p:nvSpPr>
            <p:spPr bwMode="auto">
              <a:xfrm>
                <a:off x="462" y="2261"/>
                <a:ext cx="206" cy="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900" b="0" i="0" u="none" strike="noStrike" cap="none" normalizeH="0" baseline="0">
                    <a:ln>
                      <a:noFill/>
                    </a:ln>
                    <a:solidFill>
                      <a:srgbClr val="000000"/>
                    </a:solidFill>
                    <a:effectLst/>
                    <a:latin typeface="Meiryo UI" panose="020B0604030504040204" pitchFamily="50" charset="-128"/>
                    <a:ea typeface="Meiryo UI" panose="020B0604030504040204" pitchFamily="50" charset="-128"/>
                  </a:rPr>
                  <a:t>2021</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294" name="Rectangle 102">
                <a:extLst>
                  <a:ext uri="{FF2B5EF4-FFF2-40B4-BE49-F238E27FC236}">
                    <a16:creationId xmlns:a16="http://schemas.microsoft.com/office/drawing/2014/main" id="{FF04B942-6C7B-CF2B-03F5-2BCEE5A0A0F5}"/>
                  </a:ext>
                </a:extLst>
              </p:cNvPr>
              <p:cNvSpPr>
                <a:spLocks noChangeArrowheads="1"/>
              </p:cNvSpPr>
              <p:nvPr/>
            </p:nvSpPr>
            <p:spPr bwMode="auto">
              <a:xfrm>
                <a:off x="1070" y="2261"/>
                <a:ext cx="146" cy="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900" b="0" i="0" u="none" strike="noStrike" cap="none" normalizeH="0" baseline="0">
                    <a:ln>
                      <a:noFill/>
                    </a:ln>
                    <a:solidFill>
                      <a:srgbClr val="000000"/>
                    </a:solidFill>
                    <a:effectLst/>
                    <a:latin typeface="Meiryo UI" panose="020B0604030504040204" pitchFamily="50" charset="-128"/>
                    <a:ea typeface="Meiryo UI" panose="020B0604030504040204" pitchFamily="50" charset="-128"/>
                  </a:rPr>
                  <a:t>2.4</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295" name="Rectangle 103">
                <a:extLst>
                  <a:ext uri="{FF2B5EF4-FFF2-40B4-BE49-F238E27FC236}">
                    <a16:creationId xmlns:a16="http://schemas.microsoft.com/office/drawing/2014/main" id="{E150935A-4EBE-9871-BBAA-2F1033E190A6}"/>
                  </a:ext>
                </a:extLst>
              </p:cNvPr>
              <p:cNvSpPr>
                <a:spLocks noChangeArrowheads="1"/>
              </p:cNvSpPr>
              <p:nvPr/>
            </p:nvSpPr>
            <p:spPr bwMode="auto">
              <a:xfrm>
                <a:off x="1673" y="2261"/>
                <a:ext cx="146" cy="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900" b="0" i="0" u="none" strike="noStrike" cap="none" normalizeH="0" baseline="0">
                    <a:ln>
                      <a:noFill/>
                    </a:ln>
                    <a:solidFill>
                      <a:srgbClr val="000000"/>
                    </a:solidFill>
                    <a:effectLst/>
                    <a:latin typeface="Meiryo UI" panose="020B0604030504040204" pitchFamily="50" charset="-128"/>
                    <a:ea typeface="Meiryo UI" panose="020B0604030504040204" pitchFamily="50" charset="-128"/>
                  </a:rPr>
                  <a:t>3.9</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296" name="Rectangle 104">
                <a:extLst>
                  <a:ext uri="{FF2B5EF4-FFF2-40B4-BE49-F238E27FC236}">
                    <a16:creationId xmlns:a16="http://schemas.microsoft.com/office/drawing/2014/main" id="{C8C7D96E-0E58-B8B4-99BC-DAEB5CCFE267}"/>
                  </a:ext>
                </a:extLst>
              </p:cNvPr>
              <p:cNvSpPr>
                <a:spLocks noChangeArrowheads="1"/>
              </p:cNvSpPr>
              <p:nvPr/>
            </p:nvSpPr>
            <p:spPr bwMode="auto">
              <a:xfrm>
                <a:off x="2275" y="2261"/>
                <a:ext cx="146" cy="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900" b="0" i="0" u="none" strike="noStrike" cap="none" normalizeH="0" baseline="0">
                    <a:ln>
                      <a:noFill/>
                    </a:ln>
                    <a:solidFill>
                      <a:srgbClr val="000000"/>
                    </a:solidFill>
                    <a:effectLst/>
                    <a:latin typeface="Meiryo UI" panose="020B0604030504040204" pitchFamily="50" charset="-128"/>
                    <a:ea typeface="Meiryo UI" panose="020B0604030504040204" pitchFamily="50" charset="-128"/>
                  </a:rPr>
                  <a:t>5.3</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297" name="Rectangle 105">
                <a:extLst>
                  <a:ext uri="{FF2B5EF4-FFF2-40B4-BE49-F238E27FC236}">
                    <a16:creationId xmlns:a16="http://schemas.microsoft.com/office/drawing/2014/main" id="{726E4F37-AD18-0713-B410-090E9806B8A0}"/>
                  </a:ext>
                </a:extLst>
              </p:cNvPr>
              <p:cNvSpPr>
                <a:spLocks noChangeArrowheads="1"/>
              </p:cNvSpPr>
              <p:nvPr/>
            </p:nvSpPr>
            <p:spPr bwMode="auto">
              <a:xfrm>
                <a:off x="2878" y="2261"/>
                <a:ext cx="146" cy="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900" b="0" i="0" u="none" strike="noStrike" cap="none" normalizeH="0" baseline="0">
                    <a:ln>
                      <a:noFill/>
                    </a:ln>
                    <a:solidFill>
                      <a:srgbClr val="000000"/>
                    </a:solidFill>
                    <a:effectLst/>
                    <a:latin typeface="Meiryo UI" panose="020B0604030504040204" pitchFamily="50" charset="-128"/>
                    <a:ea typeface="Meiryo UI" panose="020B0604030504040204" pitchFamily="50" charset="-128"/>
                  </a:rPr>
                  <a:t>6.8</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298" name="Rectangle 106">
                <a:extLst>
                  <a:ext uri="{FF2B5EF4-FFF2-40B4-BE49-F238E27FC236}">
                    <a16:creationId xmlns:a16="http://schemas.microsoft.com/office/drawing/2014/main" id="{6534313E-A5C6-62F1-7C63-CBE45A6B0E87}"/>
                  </a:ext>
                </a:extLst>
              </p:cNvPr>
              <p:cNvSpPr>
                <a:spLocks noChangeArrowheads="1"/>
              </p:cNvSpPr>
              <p:nvPr/>
            </p:nvSpPr>
            <p:spPr bwMode="auto">
              <a:xfrm>
                <a:off x="3480" y="2261"/>
                <a:ext cx="146" cy="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900" b="0" i="0" u="none" strike="noStrike" cap="none" normalizeH="0" baseline="0">
                    <a:ln>
                      <a:noFill/>
                    </a:ln>
                    <a:solidFill>
                      <a:srgbClr val="000000"/>
                    </a:solidFill>
                    <a:effectLst/>
                    <a:latin typeface="Meiryo UI" panose="020B0604030504040204" pitchFamily="50" charset="-128"/>
                    <a:ea typeface="Meiryo UI" panose="020B0604030504040204" pitchFamily="50" charset="-128"/>
                  </a:rPr>
                  <a:t>8.2</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299" name="Rectangle 107">
                <a:extLst>
                  <a:ext uri="{FF2B5EF4-FFF2-40B4-BE49-F238E27FC236}">
                    <a16:creationId xmlns:a16="http://schemas.microsoft.com/office/drawing/2014/main" id="{B79E6811-E5CA-48F8-B286-B6BA85BA88D2}"/>
                  </a:ext>
                </a:extLst>
              </p:cNvPr>
              <p:cNvSpPr>
                <a:spLocks noChangeArrowheads="1"/>
              </p:cNvSpPr>
              <p:nvPr/>
            </p:nvSpPr>
            <p:spPr bwMode="auto">
              <a:xfrm>
                <a:off x="4083" y="2261"/>
                <a:ext cx="146" cy="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900" b="0" i="0" u="none" strike="noStrike" cap="none" normalizeH="0" baseline="0">
                    <a:ln>
                      <a:noFill/>
                    </a:ln>
                    <a:solidFill>
                      <a:srgbClr val="000000"/>
                    </a:solidFill>
                    <a:effectLst/>
                    <a:latin typeface="Meiryo UI" panose="020B0604030504040204" pitchFamily="50" charset="-128"/>
                    <a:ea typeface="Meiryo UI" panose="020B0604030504040204" pitchFamily="50" charset="-128"/>
                  </a:rPr>
                  <a:t>9.5</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300" name="Rectangle 108">
                <a:extLst>
                  <a:ext uri="{FF2B5EF4-FFF2-40B4-BE49-F238E27FC236}">
                    <a16:creationId xmlns:a16="http://schemas.microsoft.com/office/drawing/2014/main" id="{13C1FFCC-D967-C95C-2BA6-23AF910D7F1B}"/>
                  </a:ext>
                </a:extLst>
              </p:cNvPr>
              <p:cNvSpPr>
                <a:spLocks noChangeArrowheads="1"/>
              </p:cNvSpPr>
              <p:nvPr/>
            </p:nvSpPr>
            <p:spPr bwMode="auto">
              <a:xfrm>
                <a:off x="4660" y="2261"/>
                <a:ext cx="186" cy="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900" b="0" i="0" u="none" strike="noStrike" cap="none" normalizeH="0" baseline="0">
                    <a:ln>
                      <a:noFill/>
                    </a:ln>
                    <a:solidFill>
                      <a:srgbClr val="000000"/>
                    </a:solidFill>
                    <a:effectLst/>
                    <a:latin typeface="Meiryo UI" panose="020B0604030504040204" pitchFamily="50" charset="-128"/>
                    <a:ea typeface="Meiryo UI" panose="020B0604030504040204" pitchFamily="50" charset="-128"/>
                  </a:rPr>
                  <a:t>10.9</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301" name="Rectangle 109">
                <a:extLst>
                  <a:ext uri="{FF2B5EF4-FFF2-40B4-BE49-F238E27FC236}">
                    <a16:creationId xmlns:a16="http://schemas.microsoft.com/office/drawing/2014/main" id="{7D993210-BBC6-22ED-2B4A-5A6A223228EE}"/>
                  </a:ext>
                </a:extLst>
              </p:cNvPr>
              <p:cNvSpPr>
                <a:spLocks noChangeArrowheads="1"/>
              </p:cNvSpPr>
              <p:nvPr/>
            </p:nvSpPr>
            <p:spPr bwMode="auto">
              <a:xfrm>
                <a:off x="5262" y="2261"/>
                <a:ext cx="186" cy="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900" b="0" i="0" u="none" strike="noStrike" cap="none" normalizeH="0" baseline="0">
                    <a:ln>
                      <a:noFill/>
                    </a:ln>
                    <a:solidFill>
                      <a:srgbClr val="000000"/>
                    </a:solidFill>
                    <a:effectLst/>
                    <a:latin typeface="Meiryo UI" panose="020B0604030504040204" pitchFamily="50" charset="-128"/>
                    <a:ea typeface="Meiryo UI" panose="020B0604030504040204" pitchFamily="50" charset="-128"/>
                  </a:rPr>
                  <a:t>12.2</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302" name="Rectangle 110">
                <a:extLst>
                  <a:ext uri="{FF2B5EF4-FFF2-40B4-BE49-F238E27FC236}">
                    <a16:creationId xmlns:a16="http://schemas.microsoft.com/office/drawing/2014/main" id="{9DC5D303-5085-2239-F91D-5B3DDE760B14}"/>
                  </a:ext>
                </a:extLst>
              </p:cNvPr>
              <p:cNvSpPr>
                <a:spLocks noChangeArrowheads="1"/>
              </p:cNvSpPr>
              <p:nvPr/>
            </p:nvSpPr>
            <p:spPr bwMode="auto">
              <a:xfrm>
                <a:off x="462" y="2386"/>
                <a:ext cx="206" cy="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900" b="0" i="0" u="none" strike="noStrike" cap="none" normalizeH="0" baseline="0">
                    <a:ln>
                      <a:noFill/>
                    </a:ln>
                    <a:solidFill>
                      <a:srgbClr val="000000"/>
                    </a:solidFill>
                    <a:effectLst/>
                    <a:latin typeface="Meiryo UI" panose="020B0604030504040204" pitchFamily="50" charset="-128"/>
                    <a:ea typeface="Meiryo UI" panose="020B0604030504040204" pitchFamily="50" charset="-128"/>
                  </a:rPr>
                  <a:t>2022</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303" name="Rectangle 111">
                <a:extLst>
                  <a:ext uri="{FF2B5EF4-FFF2-40B4-BE49-F238E27FC236}">
                    <a16:creationId xmlns:a16="http://schemas.microsoft.com/office/drawing/2014/main" id="{AFF8A013-1B66-B7DF-9E05-9BC98879FD1C}"/>
                  </a:ext>
                </a:extLst>
              </p:cNvPr>
              <p:cNvSpPr>
                <a:spLocks noChangeArrowheads="1"/>
              </p:cNvSpPr>
              <p:nvPr/>
            </p:nvSpPr>
            <p:spPr bwMode="auto">
              <a:xfrm>
                <a:off x="1070" y="2386"/>
                <a:ext cx="146" cy="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900" b="0" i="0" u="none" strike="noStrike" cap="none" normalizeH="0" baseline="0">
                    <a:ln>
                      <a:noFill/>
                    </a:ln>
                    <a:solidFill>
                      <a:srgbClr val="000000"/>
                    </a:solidFill>
                    <a:effectLst/>
                    <a:latin typeface="Meiryo UI" panose="020B0604030504040204" pitchFamily="50" charset="-128"/>
                    <a:ea typeface="Meiryo UI" panose="020B0604030504040204" pitchFamily="50" charset="-128"/>
                  </a:rPr>
                  <a:t>1.5</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304" name="Rectangle 112">
                <a:extLst>
                  <a:ext uri="{FF2B5EF4-FFF2-40B4-BE49-F238E27FC236}">
                    <a16:creationId xmlns:a16="http://schemas.microsoft.com/office/drawing/2014/main" id="{D0460555-683D-1C8B-60A6-D0FC5EE33409}"/>
                  </a:ext>
                </a:extLst>
              </p:cNvPr>
              <p:cNvSpPr>
                <a:spLocks noChangeArrowheads="1"/>
              </p:cNvSpPr>
              <p:nvPr/>
            </p:nvSpPr>
            <p:spPr bwMode="auto">
              <a:xfrm>
                <a:off x="1673" y="2386"/>
                <a:ext cx="146" cy="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900" b="0" i="0" u="none" strike="noStrike" cap="none" normalizeH="0" baseline="0">
                    <a:ln>
                      <a:noFill/>
                    </a:ln>
                    <a:solidFill>
                      <a:srgbClr val="000000"/>
                    </a:solidFill>
                    <a:effectLst/>
                    <a:latin typeface="Meiryo UI" panose="020B0604030504040204" pitchFamily="50" charset="-128"/>
                    <a:ea typeface="Meiryo UI" panose="020B0604030504040204" pitchFamily="50" charset="-128"/>
                  </a:rPr>
                  <a:t>2.9</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305" name="Rectangle 113">
                <a:extLst>
                  <a:ext uri="{FF2B5EF4-FFF2-40B4-BE49-F238E27FC236}">
                    <a16:creationId xmlns:a16="http://schemas.microsoft.com/office/drawing/2014/main" id="{CE0C057B-9816-EC1B-795A-EBAB6F41F3BB}"/>
                  </a:ext>
                </a:extLst>
              </p:cNvPr>
              <p:cNvSpPr>
                <a:spLocks noChangeArrowheads="1"/>
              </p:cNvSpPr>
              <p:nvPr/>
            </p:nvSpPr>
            <p:spPr bwMode="auto">
              <a:xfrm>
                <a:off x="2275" y="2386"/>
                <a:ext cx="146" cy="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900" b="0" i="0" u="none" strike="noStrike" cap="none" normalizeH="0" baseline="0">
                    <a:ln>
                      <a:noFill/>
                    </a:ln>
                    <a:solidFill>
                      <a:srgbClr val="000000"/>
                    </a:solidFill>
                    <a:effectLst/>
                    <a:latin typeface="Meiryo UI" panose="020B0604030504040204" pitchFamily="50" charset="-128"/>
                    <a:ea typeface="Meiryo UI" panose="020B0604030504040204" pitchFamily="50" charset="-128"/>
                  </a:rPr>
                  <a:t>4.4</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306" name="Rectangle 114">
                <a:extLst>
                  <a:ext uri="{FF2B5EF4-FFF2-40B4-BE49-F238E27FC236}">
                    <a16:creationId xmlns:a16="http://schemas.microsoft.com/office/drawing/2014/main" id="{FB4222D9-57A1-0E96-6A27-D9F478DA8AE1}"/>
                  </a:ext>
                </a:extLst>
              </p:cNvPr>
              <p:cNvSpPr>
                <a:spLocks noChangeArrowheads="1"/>
              </p:cNvSpPr>
              <p:nvPr/>
            </p:nvSpPr>
            <p:spPr bwMode="auto">
              <a:xfrm>
                <a:off x="2878" y="2386"/>
                <a:ext cx="146" cy="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900" b="0" i="0" u="none" strike="noStrike" cap="none" normalizeH="0" baseline="0">
                    <a:ln>
                      <a:noFill/>
                    </a:ln>
                    <a:solidFill>
                      <a:srgbClr val="000000"/>
                    </a:solidFill>
                    <a:effectLst/>
                    <a:latin typeface="Meiryo UI" panose="020B0604030504040204" pitchFamily="50" charset="-128"/>
                    <a:ea typeface="Meiryo UI" panose="020B0604030504040204" pitchFamily="50" charset="-128"/>
                  </a:rPr>
                  <a:t>5.8</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307" name="Rectangle 115">
                <a:extLst>
                  <a:ext uri="{FF2B5EF4-FFF2-40B4-BE49-F238E27FC236}">
                    <a16:creationId xmlns:a16="http://schemas.microsoft.com/office/drawing/2014/main" id="{C4E6373E-28A6-7953-08CB-E2E937086AD0}"/>
                  </a:ext>
                </a:extLst>
              </p:cNvPr>
              <p:cNvSpPr>
                <a:spLocks noChangeArrowheads="1"/>
              </p:cNvSpPr>
              <p:nvPr/>
            </p:nvSpPr>
            <p:spPr bwMode="auto">
              <a:xfrm>
                <a:off x="3480" y="2386"/>
                <a:ext cx="146" cy="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900" b="0" i="0" u="none" strike="noStrike" cap="none" normalizeH="0" baseline="0">
                    <a:ln>
                      <a:noFill/>
                    </a:ln>
                    <a:solidFill>
                      <a:srgbClr val="000000"/>
                    </a:solidFill>
                    <a:effectLst/>
                    <a:latin typeface="Meiryo UI" panose="020B0604030504040204" pitchFamily="50" charset="-128"/>
                    <a:ea typeface="Meiryo UI" panose="020B0604030504040204" pitchFamily="50" charset="-128"/>
                  </a:rPr>
                  <a:t>7.2</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308" name="Rectangle 116">
                <a:extLst>
                  <a:ext uri="{FF2B5EF4-FFF2-40B4-BE49-F238E27FC236}">
                    <a16:creationId xmlns:a16="http://schemas.microsoft.com/office/drawing/2014/main" id="{5F8FBD55-45AC-BF2A-430D-A2B9E369FF63}"/>
                  </a:ext>
                </a:extLst>
              </p:cNvPr>
              <p:cNvSpPr>
                <a:spLocks noChangeArrowheads="1"/>
              </p:cNvSpPr>
              <p:nvPr/>
            </p:nvSpPr>
            <p:spPr bwMode="auto">
              <a:xfrm>
                <a:off x="4083" y="2386"/>
                <a:ext cx="146" cy="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900" b="0" i="0" u="none" strike="noStrike" cap="none" normalizeH="0" baseline="0">
                    <a:ln>
                      <a:noFill/>
                    </a:ln>
                    <a:solidFill>
                      <a:srgbClr val="000000"/>
                    </a:solidFill>
                    <a:effectLst/>
                    <a:latin typeface="Meiryo UI" panose="020B0604030504040204" pitchFamily="50" charset="-128"/>
                    <a:ea typeface="Meiryo UI" panose="020B0604030504040204" pitchFamily="50" charset="-128"/>
                  </a:rPr>
                  <a:t>8.6</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309" name="Rectangle 117">
                <a:extLst>
                  <a:ext uri="{FF2B5EF4-FFF2-40B4-BE49-F238E27FC236}">
                    <a16:creationId xmlns:a16="http://schemas.microsoft.com/office/drawing/2014/main" id="{31609ECB-5011-9EA0-9C04-3FA2FCE0E520}"/>
                  </a:ext>
                </a:extLst>
              </p:cNvPr>
              <p:cNvSpPr>
                <a:spLocks noChangeArrowheads="1"/>
              </p:cNvSpPr>
              <p:nvPr/>
            </p:nvSpPr>
            <p:spPr bwMode="auto">
              <a:xfrm>
                <a:off x="4660" y="2386"/>
                <a:ext cx="186" cy="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900" b="0" i="0" u="none" strike="noStrike" cap="none" normalizeH="0" baseline="0">
                    <a:ln>
                      <a:noFill/>
                    </a:ln>
                    <a:solidFill>
                      <a:srgbClr val="000000"/>
                    </a:solidFill>
                    <a:effectLst/>
                    <a:latin typeface="Meiryo UI" panose="020B0604030504040204" pitchFamily="50" charset="-128"/>
                    <a:ea typeface="Meiryo UI" panose="020B0604030504040204" pitchFamily="50" charset="-128"/>
                  </a:rPr>
                  <a:t>10.0</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310" name="Rectangle 118">
                <a:extLst>
                  <a:ext uri="{FF2B5EF4-FFF2-40B4-BE49-F238E27FC236}">
                    <a16:creationId xmlns:a16="http://schemas.microsoft.com/office/drawing/2014/main" id="{07CC39BC-06D7-7520-5E5D-78252B924FD2}"/>
                  </a:ext>
                </a:extLst>
              </p:cNvPr>
              <p:cNvSpPr>
                <a:spLocks noChangeArrowheads="1"/>
              </p:cNvSpPr>
              <p:nvPr/>
            </p:nvSpPr>
            <p:spPr bwMode="auto">
              <a:xfrm>
                <a:off x="5262" y="2386"/>
                <a:ext cx="186" cy="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900" b="0" i="0" u="none" strike="noStrike" cap="none" normalizeH="0" baseline="0">
                    <a:ln>
                      <a:noFill/>
                    </a:ln>
                    <a:solidFill>
                      <a:srgbClr val="000000"/>
                    </a:solidFill>
                    <a:effectLst/>
                    <a:latin typeface="Meiryo UI" panose="020B0604030504040204" pitchFamily="50" charset="-128"/>
                    <a:ea typeface="Meiryo UI" panose="020B0604030504040204" pitchFamily="50" charset="-128"/>
                  </a:rPr>
                  <a:t>11.3</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311" name="Rectangle 119">
                <a:extLst>
                  <a:ext uri="{FF2B5EF4-FFF2-40B4-BE49-F238E27FC236}">
                    <a16:creationId xmlns:a16="http://schemas.microsoft.com/office/drawing/2014/main" id="{3C2CAAEC-B8F0-8C6C-3204-796F3A28C50A}"/>
                  </a:ext>
                </a:extLst>
              </p:cNvPr>
              <p:cNvSpPr>
                <a:spLocks noChangeArrowheads="1"/>
              </p:cNvSpPr>
              <p:nvPr/>
            </p:nvSpPr>
            <p:spPr bwMode="auto">
              <a:xfrm>
                <a:off x="462" y="2512"/>
                <a:ext cx="206" cy="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900" b="0" i="0" u="none" strike="noStrike" cap="none" normalizeH="0" baseline="0">
                    <a:ln>
                      <a:noFill/>
                    </a:ln>
                    <a:solidFill>
                      <a:srgbClr val="000000"/>
                    </a:solidFill>
                    <a:effectLst/>
                    <a:latin typeface="Meiryo UI" panose="020B0604030504040204" pitchFamily="50" charset="-128"/>
                    <a:ea typeface="Meiryo UI" panose="020B0604030504040204" pitchFamily="50" charset="-128"/>
                  </a:rPr>
                  <a:t>2023</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312" name="Rectangle 120">
                <a:extLst>
                  <a:ext uri="{FF2B5EF4-FFF2-40B4-BE49-F238E27FC236}">
                    <a16:creationId xmlns:a16="http://schemas.microsoft.com/office/drawing/2014/main" id="{519A509B-B44F-3D0F-83CF-A87494079311}"/>
                  </a:ext>
                </a:extLst>
              </p:cNvPr>
              <p:cNvSpPr>
                <a:spLocks noChangeArrowheads="1"/>
              </p:cNvSpPr>
              <p:nvPr/>
            </p:nvSpPr>
            <p:spPr bwMode="auto">
              <a:xfrm>
                <a:off x="1090" y="2512"/>
                <a:ext cx="65" cy="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900" b="0" i="0" u="none" strike="noStrike" cap="none" normalizeH="0" baseline="0">
                    <a:ln>
                      <a:noFill/>
                    </a:ln>
                    <a:solidFill>
                      <a:srgbClr val="000000"/>
                    </a:solidFill>
                    <a:effectLst/>
                    <a:latin typeface="Meiryo UI" panose="020B0604030504040204" pitchFamily="50" charset="-128"/>
                    <a:ea typeface="Meiryo UI" panose="020B0604030504040204" pitchFamily="50" charset="-128"/>
                  </a:rPr>
                  <a:t>―</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313" name="Rectangle 121">
                <a:extLst>
                  <a:ext uri="{FF2B5EF4-FFF2-40B4-BE49-F238E27FC236}">
                    <a16:creationId xmlns:a16="http://schemas.microsoft.com/office/drawing/2014/main" id="{26B125FA-A92F-EBC6-E9BE-E393CB396D09}"/>
                  </a:ext>
                </a:extLst>
              </p:cNvPr>
              <p:cNvSpPr>
                <a:spLocks noChangeArrowheads="1"/>
              </p:cNvSpPr>
              <p:nvPr/>
            </p:nvSpPr>
            <p:spPr bwMode="auto">
              <a:xfrm>
                <a:off x="1673" y="2512"/>
                <a:ext cx="146" cy="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900" b="0" i="0" u="none" strike="noStrike" cap="none" normalizeH="0" baseline="0">
                    <a:ln>
                      <a:noFill/>
                    </a:ln>
                    <a:solidFill>
                      <a:srgbClr val="000000"/>
                    </a:solidFill>
                    <a:effectLst/>
                    <a:latin typeface="Meiryo UI" panose="020B0604030504040204" pitchFamily="50" charset="-128"/>
                    <a:ea typeface="Meiryo UI" panose="020B0604030504040204" pitchFamily="50" charset="-128"/>
                  </a:rPr>
                  <a:t>1.5</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314" name="Rectangle 122">
                <a:extLst>
                  <a:ext uri="{FF2B5EF4-FFF2-40B4-BE49-F238E27FC236}">
                    <a16:creationId xmlns:a16="http://schemas.microsoft.com/office/drawing/2014/main" id="{3BABD9BB-57E9-3039-3B3E-16F8FE418A98}"/>
                  </a:ext>
                </a:extLst>
              </p:cNvPr>
              <p:cNvSpPr>
                <a:spLocks noChangeArrowheads="1"/>
              </p:cNvSpPr>
              <p:nvPr/>
            </p:nvSpPr>
            <p:spPr bwMode="auto">
              <a:xfrm>
                <a:off x="2275" y="2512"/>
                <a:ext cx="146" cy="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900" b="0" i="0" u="none" strike="noStrike" cap="none" normalizeH="0" baseline="0">
                    <a:ln>
                      <a:noFill/>
                    </a:ln>
                    <a:solidFill>
                      <a:srgbClr val="000000"/>
                    </a:solidFill>
                    <a:effectLst/>
                    <a:latin typeface="Meiryo UI" panose="020B0604030504040204" pitchFamily="50" charset="-128"/>
                    <a:ea typeface="Meiryo UI" panose="020B0604030504040204" pitchFamily="50" charset="-128"/>
                  </a:rPr>
                  <a:t>2.9</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315" name="Rectangle 123">
                <a:extLst>
                  <a:ext uri="{FF2B5EF4-FFF2-40B4-BE49-F238E27FC236}">
                    <a16:creationId xmlns:a16="http://schemas.microsoft.com/office/drawing/2014/main" id="{7A4C7781-0D15-C67D-9081-47F6B6F0A5BA}"/>
                  </a:ext>
                </a:extLst>
              </p:cNvPr>
              <p:cNvSpPr>
                <a:spLocks noChangeArrowheads="1"/>
              </p:cNvSpPr>
              <p:nvPr/>
            </p:nvSpPr>
            <p:spPr bwMode="auto">
              <a:xfrm>
                <a:off x="2878" y="2512"/>
                <a:ext cx="146" cy="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900" b="0" i="0" u="none" strike="noStrike" cap="none" normalizeH="0" baseline="0">
                    <a:ln>
                      <a:noFill/>
                    </a:ln>
                    <a:solidFill>
                      <a:srgbClr val="000000"/>
                    </a:solidFill>
                    <a:effectLst/>
                    <a:latin typeface="Meiryo UI" panose="020B0604030504040204" pitchFamily="50" charset="-128"/>
                    <a:ea typeface="Meiryo UI" panose="020B0604030504040204" pitchFamily="50" charset="-128"/>
                  </a:rPr>
                  <a:t>4.4</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316" name="Rectangle 124">
                <a:extLst>
                  <a:ext uri="{FF2B5EF4-FFF2-40B4-BE49-F238E27FC236}">
                    <a16:creationId xmlns:a16="http://schemas.microsoft.com/office/drawing/2014/main" id="{3E43AB4C-FA1F-C0C5-7E02-0E15BD8AAC7C}"/>
                  </a:ext>
                </a:extLst>
              </p:cNvPr>
              <p:cNvSpPr>
                <a:spLocks noChangeArrowheads="1"/>
              </p:cNvSpPr>
              <p:nvPr/>
            </p:nvSpPr>
            <p:spPr bwMode="auto">
              <a:xfrm>
                <a:off x="3480" y="2512"/>
                <a:ext cx="146" cy="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900" b="0" i="0" u="none" strike="noStrike" cap="none" normalizeH="0" baseline="0">
                    <a:ln>
                      <a:noFill/>
                    </a:ln>
                    <a:solidFill>
                      <a:srgbClr val="000000"/>
                    </a:solidFill>
                    <a:effectLst/>
                    <a:latin typeface="Meiryo UI" panose="020B0604030504040204" pitchFamily="50" charset="-128"/>
                    <a:ea typeface="Meiryo UI" panose="020B0604030504040204" pitchFamily="50" charset="-128"/>
                  </a:rPr>
                  <a:t>5.8</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317" name="Rectangle 125">
                <a:extLst>
                  <a:ext uri="{FF2B5EF4-FFF2-40B4-BE49-F238E27FC236}">
                    <a16:creationId xmlns:a16="http://schemas.microsoft.com/office/drawing/2014/main" id="{17AF8F26-A031-D2CB-288A-B0E6B9DACA4A}"/>
                  </a:ext>
                </a:extLst>
              </p:cNvPr>
              <p:cNvSpPr>
                <a:spLocks noChangeArrowheads="1"/>
              </p:cNvSpPr>
              <p:nvPr/>
            </p:nvSpPr>
            <p:spPr bwMode="auto">
              <a:xfrm>
                <a:off x="4083" y="2512"/>
                <a:ext cx="146" cy="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900" b="0" i="0" u="none" strike="noStrike" cap="none" normalizeH="0" baseline="0">
                    <a:ln>
                      <a:noFill/>
                    </a:ln>
                    <a:solidFill>
                      <a:srgbClr val="000000"/>
                    </a:solidFill>
                    <a:effectLst/>
                    <a:latin typeface="Meiryo UI" panose="020B0604030504040204" pitchFamily="50" charset="-128"/>
                    <a:ea typeface="Meiryo UI" panose="020B0604030504040204" pitchFamily="50" charset="-128"/>
                  </a:rPr>
                  <a:t>7.2</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318" name="Rectangle 126">
                <a:extLst>
                  <a:ext uri="{FF2B5EF4-FFF2-40B4-BE49-F238E27FC236}">
                    <a16:creationId xmlns:a16="http://schemas.microsoft.com/office/drawing/2014/main" id="{3FE30CC2-21C3-B966-A0EE-2DECDDA8004E}"/>
                  </a:ext>
                </a:extLst>
              </p:cNvPr>
              <p:cNvSpPr>
                <a:spLocks noChangeArrowheads="1"/>
              </p:cNvSpPr>
              <p:nvPr/>
            </p:nvSpPr>
            <p:spPr bwMode="auto">
              <a:xfrm>
                <a:off x="4685" y="2512"/>
                <a:ext cx="146" cy="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900" b="0" i="0" u="none" strike="noStrike" cap="none" normalizeH="0" baseline="0">
                    <a:ln>
                      <a:noFill/>
                    </a:ln>
                    <a:solidFill>
                      <a:srgbClr val="000000"/>
                    </a:solidFill>
                    <a:effectLst/>
                    <a:latin typeface="Meiryo UI" panose="020B0604030504040204" pitchFamily="50" charset="-128"/>
                    <a:ea typeface="Meiryo UI" panose="020B0604030504040204" pitchFamily="50" charset="-128"/>
                  </a:rPr>
                  <a:t>8.6</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319" name="Rectangle 127">
                <a:extLst>
                  <a:ext uri="{FF2B5EF4-FFF2-40B4-BE49-F238E27FC236}">
                    <a16:creationId xmlns:a16="http://schemas.microsoft.com/office/drawing/2014/main" id="{8145D65C-EF2B-D985-CE47-5FF2200D594C}"/>
                  </a:ext>
                </a:extLst>
              </p:cNvPr>
              <p:cNvSpPr>
                <a:spLocks noChangeArrowheads="1"/>
              </p:cNvSpPr>
              <p:nvPr/>
            </p:nvSpPr>
            <p:spPr bwMode="auto">
              <a:xfrm>
                <a:off x="5262" y="2512"/>
                <a:ext cx="186" cy="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900" b="0" i="0" u="none" strike="noStrike" cap="none" normalizeH="0" baseline="0">
                    <a:ln>
                      <a:noFill/>
                    </a:ln>
                    <a:solidFill>
                      <a:srgbClr val="000000"/>
                    </a:solidFill>
                    <a:effectLst/>
                    <a:latin typeface="Meiryo UI" panose="020B0604030504040204" pitchFamily="50" charset="-128"/>
                    <a:ea typeface="Meiryo UI" panose="020B0604030504040204" pitchFamily="50" charset="-128"/>
                  </a:rPr>
                  <a:t>10.0</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320" name="Rectangle 128">
                <a:extLst>
                  <a:ext uri="{FF2B5EF4-FFF2-40B4-BE49-F238E27FC236}">
                    <a16:creationId xmlns:a16="http://schemas.microsoft.com/office/drawing/2014/main" id="{4723CBEE-AD05-C19E-4F91-47376D1DA57C}"/>
                  </a:ext>
                </a:extLst>
              </p:cNvPr>
              <p:cNvSpPr>
                <a:spLocks noChangeArrowheads="1"/>
              </p:cNvSpPr>
              <p:nvPr/>
            </p:nvSpPr>
            <p:spPr bwMode="auto">
              <a:xfrm>
                <a:off x="462" y="2642"/>
                <a:ext cx="206" cy="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900" b="0" i="0" u="none" strike="noStrike" cap="none" normalizeH="0" baseline="0">
                    <a:ln>
                      <a:noFill/>
                    </a:ln>
                    <a:solidFill>
                      <a:srgbClr val="000000"/>
                    </a:solidFill>
                    <a:effectLst/>
                    <a:latin typeface="Meiryo UI" panose="020B0604030504040204" pitchFamily="50" charset="-128"/>
                    <a:ea typeface="Meiryo UI" panose="020B0604030504040204" pitchFamily="50" charset="-128"/>
                  </a:rPr>
                  <a:t>2024</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321" name="Rectangle 129">
                <a:extLst>
                  <a:ext uri="{FF2B5EF4-FFF2-40B4-BE49-F238E27FC236}">
                    <a16:creationId xmlns:a16="http://schemas.microsoft.com/office/drawing/2014/main" id="{5A58D2DA-3D0D-743F-759A-80FD953FA8FE}"/>
                  </a:ext>
                </a:extLst>
              </p:cNvPr>
              <p:cNvSpPr>
                <a:spLocks noChangeArrowheads="1"/>
              </p:cNvSpPr>
              <p:nvPr/>
            </p:nvSpPr>
            <p:spPr bwMode="auto">
              <a:xfrm>
                <a:off x="1090" y="2642"/>
                <a:ext cx="65" cy="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900" b="0" i="0" u="none" strike="noStrike" cap="none" normalizeH="0" baseline="0">
                    <a:ln>
                      <a:noFill/>
                    </a:ln>
                    <a:solidFill>
                      <a:srgbClr val="000000"/>
                    </a:solidFill>
                    <a:effectLst/>
                    <a:latin typeface="Meiryo UI" panose="020B0604030504040204" pitchFamily="50" charset="-128"/>
                    <a:ea typeface="Meiryo UI" panose="020B0604030504040204" pitchFamily="50" charset="-128"/>
                  </a:rPr>
                  <a:t>―</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322" name="Rectangle 130">
                <a:extLst>
                  <a:ext uri="{FF2B5EF4-FFF2-40B4-BE49-F238E27FC236}">
                    <a16:creationId xmlns:a16="http://schemas.microsoft.com/office/drawing/2014/main" id="{7BC6E12C-BC3E-402F-C8F2-1AF9870995A6}"/>
                  </a:ext>
                </a:extLst>
              </p:cNvPr>
              <p:cNvSpPr>
                <a:spLocks noChangeArrowheads="1"/>
              </p:cNvSpPr>
              <p:nvPr/>
            </p:nvSpPr>
            <p:spPr bwMode="auto">
              <a:xfrm>
                <a:off x="1693" y="2642"/>
                <a:ext cx="65" cy="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900" b="0" i="0" u="none" strike="noStrike" cap="none" normalizeH="0" baseline="0">
                    <a:ln>
                      <a:noFill/>
                    </a:ln>
                    <a:solidFill>
                      <a:srgbClr val="000000"/>
                    </a:solidFill>
                    <a:effectLst/>
                    <a:latin typeface="Meiryo UI" panose="020B0604030504040204" pitchFamily="50" charset="-128"/>
                    <a:ea typeface="Meiryo UI" panose="020B0604030504040204" pitchFamily="50" charset="-128"/>
                  </a:rPr>
                  <a:t>―</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323" name="Rectangle 131">
                <a:extLst>
                  <a:ext uri="{FF2B5EF4-FFF2-40B4-BE49-F238E27FC236}">
                    <a16:creationId xmlns:a16="http://schemas.microsoft.com/office/drawing/2014/main" id="{B40D1AB2-46DC-F8F7-FCA2-0BAC310AB509}"/>
                  </a:ext>
                </a:extLst>
              </p:cNvPr>
              <p:cNvSpPr>
                <a:spLocks noChangeArrowheads="1"/>
              </p:cNvSpPr>
              <p:nvPr/>
            </p:nvSpPr>
            <p:spPr bwMode="auto">
              <a:xfrm>
                <a:off x="2275" y="2642"/>
                <a:ext cx="146" cy="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900" b="0" i="0" u="none" strike="noStrike" cap="none" normalizeH="0" baseline="0">
                    <a:ln>
                      <a:noFill/>
                    </a:ln>
                    <a:solidFill>
                      <a:srgbClr val="000000"/>
                    </a:solidFill>
                    <a:effectLst/>
                    <a:latin typeface="Meiryo UI" panose="020B0604030504040204" pitchFamily="50" charset="-128"/>
                    <a:ea typeface="Meiryo UI" panose="020B0604030504040204" pitchFamily="50" charset="-128"/>
                  </a:rPr>
                  <a:t>1.5</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324" name="Rectangle 132">
                <a:extLst>
                  <a:ext uri="{FF2B5EF4-FFF2-40B4-BE49-F238E27FC236}">
                    <a16:creationId xmlns:a16="http://schemas.microsoft.com/office/drawing/2014/main" id="{F2FE5389-3123-F141-4A39-D99EE56C46EC}"/>
                  </a:ext>
                </a:extLst>
              </p:cNvPr>
              <p:cNvSpPr>
                <a:spLocks noChangeArrowheads="1"/>
              </p:cNvSpPr>
              <p:nvPr/>
            </p:nvSpPr>
            <p:spPr bwMode="auto">
              <a:xfrm>
                <a:off x="2878" y="2642"/>
                <a:ext cx="146" cy="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900" b="0" i="0" u="none" strike="noStrike" cap="none" normalizeH="0" baseline="0">
                    <a:ln>
                      <a:noFill/>
                    </a:ln>
                    <a:solidFill>
                      <a:srgbClr val="000000"/>
                    </a:solidFill>
                    <a:effectLst/>
                    <a:latin typeface="Meiryo UI" panose="020B0604030504040204" pitchFamily="50" charset="-128"/>
                    <a:ea typeface="Meiryo UI" panose="020B0604030504040204" pitchFamily="50" charset="-128"/>
                  </a:rPr>
                  <a:t>2.9</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325" name="Rectangle 133">
                <a:extLst>
                  <a:ext uri="{FF2B5EF4-FFF2-40B4-BE49-F238E27FC236}">
                    <a16:creationId xmlns:a16="http://schemas.microsoft.com/office/drawing/2014/main" id="{51B9A44F-2A28-A6EB-7F79-7E280255A422}"/>
                  </a:ext>
                </a:extLst>
              </p:cNvPr>
              <p:cNvSpPr>
                <a:spLocks noChangeArrowheads="1"/>
              </p:cNvSpPr>
              <p:nvPr/>
            </p:nvSpPr>
            <p:spPr bwMode="auto">
              <a:xfrm>
                <a:off x="3480" y="2642"/>
                <a:ext cx="146" cy="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900" b="0" i="0" u="none" strike="noStrike" cap="none" normalizeH="0" baseline="0">
                    <a:ln>
                      <a:noFill/>
                    </a:ln>
                    <a:solidFill>
                      <a:srgbClr val="000000"/>
                    </a:solidFill>
                    <a:effectLst/>
                    <a:latin typeface="Meiryo UI" panose="020B0604030504040204" pitchFamily="50" charset="-128"/>
                    <a:ea typeface="Meiryo UI" panose="020B0604030504040204" pitchFamily="50" charset="-128"/>
                  </a:rPr>
                  <a:t>4.4</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326" name="Rectangle 134">
                <a:extLst>
                  <a:ext uri="{FF2B5EF4-FFF2-40B4-BE49-F238E27FC236}">
                    <a16:creationId xmlns:a16="http://schemas.microsoft.com/office/drawing/2014/main" id="{49DBD641-24DF-624A-1135-B55A296D5DD2}"/>
                  </a:ext>
                </a:extLst>
              </p:cNvPr>
              <p:cNvSpPr>
                <a:spLocks noChangeArrowheads="1"/>
              </p:cNvSpPr>
              <p:nvPr/>
            </p:nvSpPr>
            <p:spPr bwMode="auto">
              <a:xfrm>
                <a:off x="4083" y="2642"/>
                <a:ext cx="146" cy="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900" b="0" i="0" u="none" strike="noStrike" cap="none" normalizeH="0" baseline="0">
                    <a:ln>
                      <a:noFill/>
                    </a:ln>
                    <a:solidFill>
                      <a:srgbClr val="000000"/>
                    </a:solidFill>
                    <a:effectLst/>
                    <a:latin typeface="Meiryo UI" panose="020B0604030504040204" pitchFamily="50" charset="-128"/>
                    <a:ea typeface="Meiryo UI" panose="020B0604030504040204" pitchFamily="50" charset="-128"/>
                  </a:rPr>
                  <a:t>5.8</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327" name="Rectangle 135">
                <a:extLst>
                  <a:ext uri="{FF2B5EF4-FFF2-40B4-BE49-F238E27FC236}">
                    <a16:creationId xmlns:a16="http://schemas.microsoft.com/office/drawing/2014/main" id="{FED910D3-4CE1-2828-429A-7E927FA44FF8}"/>
                  </a:ext>
                </a:extLst>
              </p:cNvPr>
              <p:cNvSpPr>
                <a:spLocks noChangeArrowheads="1"/>
              </p:cNvSpPr>
              <p:nvPr/>
            </p:nvSpPr>
            <p:spPr bwMode="auto">
              <a:xfrm>
                <a:off x="4685" y="2642"/>
                <a:ext cx="146" cy="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900" b="0" i="0" u="none" strike="noStrike" cap="none" normalizeH="0" baseline="0">
                    <a:ln>
                      <a:noFill/>
                    </a:ln>
                    <a:solidFill>
                      <a:srgbClr val="000000"/>
                    </a:solidFill>
                    <a:effectLst/>
                    <a:latin typeface="Meiryo UI" panose="020B0604030504040204" pitchFamily="50" charset="-128"/>
                    <a:ea typeface="Meiryo UI" panose="020B0604030504040204" pitchFamily="50" charset="-128"/>
                  </a:rPr>
                  <a:t>7.2</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328" name="Rectangle 136">
                <a:extLst>
                  <a:ext uri="{FF2B5EF4-FFF2-40B4-BE49-F238E27FC236}">
                    <a16:creationId xmlns:a16="http://schemas.microsoft.com/office/drawing/2014/main" id="{4F26258F-E1CF-1847-5488-E5413DC6035C}"/>
                  </a:ext>
                </a:extLst>
              </p:cNvPr>
              <p:cNvSpPr>
                <a:spLocks noChangeArrowheads="1"/>
              </p:cNvSpPr>
              <p:nvPr/>
            </p:nvSpPr>
            <p:spPr bwMode="auto">
              <a:xfrm>
                <a:off x="5288" y="2642"/>
                <a:ext cx="146" cy="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900" b="0" i="0" u="none" strike="noStrike" cap="none" normalizeH="0" baseline="0">
                    <a:ln>
                      <a:noFill/>
                    </a:ln>
                    <a:solidFill>
                      <a:srgbClr val="000000"/>
                    </a:solidFill>
                    <a:effectLst/>
                    <a:latin typeface="Meiryo UI" panose="020B0604030504040204" pitchFamily="50" charset="-128"/>
                    <a:ea typeface="Meiryo UI" panose="020B0604030504040204" pitchFamily="50" charset="-128"/>
                  </a:rPr>
                  <a:t>8.6</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329" name="Rectangle 137">
                <a:extLst>
                  <a:ext uri="{FF2B5EF4-FFF2-40B4-BE49-F238E27FC236}">
                    <a16:creationId xmlns:a16="http://schemas.microsoft.com/office/drawing/2014/main" id="{A637379E-7E63-1B80-D51F-1AA02CFE81BF}"/>
                  </a:ext>
                </a:extLst>
              </p:cNvPr>
              <p:cNvSpPr>
                <a:spLocks noChangeArrowheads="1"/>
              </p:cNvSpPr>
              <p:nvPr/>
            </p:nvSpPr>
            <p:spPr bwMode="auto">
              <a:xfrm>
                <a:off x="462" y="2768"/>
                <a:ext cx="206" cy="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900" b="0" i="0" u="none" strike="noStrike" cap="none" normalizeH="0" baseline="0">
                    <a:ln>
                      <a:noFill/>
                    </a:ln>
                    <a:solidFill>
                      <a:srgbClr val="000000"/>
                    </a:solidFill>
                    <a:effectLst/>
                    <a:latin typeface="Meiryo UI" panose="020B0604030504040204" pitchFamily="50" charset="-128"/>
                    <a:ea typeface="Meiryo UI" panose="020B0604030504040204" pitchFamily="50" charset="-128"/>
                  </a:rPr>
                  <a:t>2025</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330" name="Rectangle 138">
                <a:extLst>
                  <a:ext uri="{FF2B5EF4-FFF2-40B4-BE49-F238E27FC236}">
                    <a16:creationId xmlns:a16="http://schemas.microsoft.com/office/drawing/2014/main" id="{26287EE3-2B6F-4726-5B9A-6E5231D1A052}"/>
                  </a:ext>
                </a:extLst>
              </p:cNvPr>
              <p:cNvSpPr>
                <a:spLocks noChangeArrowheads="1"/>
              </p:cNvSpPr>
              <p:nvPr/>
            </p:nvSpPr>
            <p:spPr bwMode="auto">
              <a:xfrm>
                <a:off x="1090" y="2768"/>
                <a:ext cx="65" cy="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900" b="0" i="0" u="none" strike="noStrike" cap="none" normalizeH="0" baseline="0">
                    <a:ln>
                      <a:noFill/>
                    </a:ln>
                    <a:solidFill>
                      <a:srgbClr val="000000"/>
                    </a:solidFill>
                    <a:effectLst/>
                    <a:latin typeface="Meiryo UI" panose="020B0604030504040204" pitchFamily="50" charset="-128"/>
                    <a:ea typeface="Meiryo UI" panose="020B0604030504040204" pitchFamily="50" charset="-128"/>
                  </a:rPr>
                  <a:t>―</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331" name="Rectangle 139">
                <a:extLst>
                  <a:ext uri="{FF2B5EF4-FFF2-40B4-BE49-F238E27FC236}">
                    <a16:creationId xmlns:a16="http://schemas.microsoft.com/office/drawing/2014/main" id="{CEEC65CE-9CF3-6C1E-80CE-F7AEC904A90E}"/>
                  </a:ext>
                </a:extLst>
              </p:cNvPr>
              <p:cNvSpPr>
                <a:spLocks noChangeArrowheads="1"/>
              </p:cNvSpPr>
              <p:nvPr/>
            </p:nvSpPr>
            <p:spPr bwMode="auto">
              <a:xfrm>
                <a:off x="1693" y="2768"/>
                <a:ext cx="65" cy="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900" b="0" i="0" u="none" strike="noStrike" cap="none" normalizeH="0" baseline="0">
                    <a:ln>
                      <a:noFill/>
                    </a:ln>
                    <a:solidFill>
                      <a:srgbClr val="000000"/>
                    </a:solidFill>
                    <a:effectLst/>
                    <a:latin typeface="Meiryo UI" panose="020B0604030504040204" pitchFamily="50" charset="-128"/>
                    <a:ea typeface="Meiryo UI" panose="020B0604030504040204" pitchFamily="50" charset="-128"/>
                  </a:rPr>
                  <a:t>―</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332" name="Rectangle 140">
                <a:extLst>
                  <a:ext uri="{FF2B5EF4-FFF2-40B4-BE49-F238E27FC236}">
                    <a16:creationId xmlns:a16="http://schemas.microsoft.com/office/drawing/2014/main" id="{D44B8ADA-BC65-36DC-B083-BDCF22D5D6DB}"/>
                  </a:ext>
                </a:extLst>
              </p:cNvPr>
              <p:cNvSpPr>
                <a:spLocks noChangeArrowheads="1"/>
              </p:cNvSpPr>
              <p:nvPr/>
            </p:nvSpPr>
            <p:spPr bwMode="auto">
              <a:xfrm>
                <a:off x="2295" y="2768"/>
                <a:ext cx="65" cy="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900" b="0" i="0" u="none" strike="noStrike" cap="none" normalizeH="0" baseline="0">
                    <a:ln>
                      <a:noFill/>
                    </a:ln>
                    <a:solidFill>
                      <a:srgbClr val="000000"/>
                    </a:solidFill>
                    <a:effectLst/>
                    <a:latin typeface="Meiryo UI" panose="020B0604030504040204" pitchFamily="50" charset="-128"/>
                    <a:ea typeface="Meiryo UI" panose="020B0604030504040204" pitchFamily="50" charset="-128"/>
                  </a:rPr>
                  <a:t>―</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333" name="Rectangle 141">
                <a:extLst>
                  <a:ext uri="{FF2B5EF4-FFF2-40B4-BE49-F238E27FC236}">
                    <a16:creationId xmlns:a16="http://schemas.microsoft.com/office/drawing/2014/main" id="{63929A2A-FE73-3118-2DEC-8ECB53E1C5A4}"/>
                  </a:ext>
                </a:extLst>
              </p:cNvPr>
              <p:cNvSpPr>
                <a:spLocks noChangeArrowheads="1"/>
              </p:cNvSpPr>
              <p:nvPr/>
            </p:nvSpPr>
            <p:spPr bwMode="auto">
              <a:xfrm>
                <a:off x="2878" y="2768"/>
                <a:ext cx="146" cy="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900" b="0" i="0" u="none" strike="noStrike" cap="none" normalizeH="0" baseline="0">
                    <a:ln>
                      <a:noFill/>
                    </a:ln>
                    <a:solidFill>
                      <a:srgbClr val="000000"/>
                    </a:solidFill>
                    <a:effectLst/>
                    <a:latin typeface="Meiryo UI" panose="020B0604030504040204" pitchFamily="50" charset="-128"/>
                    <a:ea typeface="Meiryo UI" panose="020B0604030504040204" pitchFamily="50" charset="-128"/>
                  </a:rPr>
                  <a:t>1.5</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334" name="Rectangle 142">
                <a:extLst>
                  <a:ext uri="{FF2B5EF4-FFF2-40B4-BE49-F238E27FC236}">
                    <a16:creationId xmlns:a16="http://schemas.microsoft.com/office/drawing/2014/main" id="{03EAA42D-3BE3-AFCB-501D-3B9705FA7153}"/>
                  </a:ext>
                </a:extLst>
              </p:cNvPr>
              <p:cNvSpPr>
                <a:spLocks noChangeArrowheads="1"/>
              </p:cNvSpPr>
              <p:nvPr/>
            </p:nvSpPr>
            <p:spPr bwMode="auto">
              <a:xfrm>
                <a:off x="3480" y="2768"/>
                <a:ext cx="146" cy="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900" b="0" i="0" u="none" strike="noStrike" cap="none" normalizeH="0" baseline="0">
                    <a:ln>
                      <a:noFill/>
                    </a:ln>
                    <a:solidFill>
                      <a:srgbClr val="000000"/>
                    </a:solidFill>
                    <a:effectLst/>
                    <a:latin typeface="Meiryo UI" panose="020B0604030504040204" pitchFamily="50" charset="-128"/>
                    <a:ea typeface="Meiryo UI" panose="020B0604030504040204" pitchFamily="50" charset="-128"/>
                  </a:rPr>
                  <a:t>2.9</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335" name="Rectangle 143">
                <a:extLst>
                  <a:ext uri="{FF2B5EF4-FFF2-40B4-BE49-F238E27FC236}">
                    <a16:creationId xmlns:a16="http://schemas.microsoft.com/office/drawing/2014/main" id="{038A8E6D-B7B4-F133-02A6-2B832A0BDDAC}"/>
                  </a:ext>
                </a:extLst>
              </p:cNvPr>
              <p:cNvSpPr>
                <a:spLocks noChangeArrowheads="1"/>
              </p:cNvSpPr>
              <p:nvPr/>
            </p:nvSpPr>
            <p:spPr bwMode="auto">
              <a:xfrm>
                <a:off x="4083" y="2768"/>
                <a:ext cx="146" cy="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900" b="0" i="0" u="none" strike="noStrike" cap="none" normalizeH="0" baseline="0">
                    <a:ln>
                      <a:noFill/>
                    </a:ln>
                    <a:solidFill>
                      <a:srgbClr val="000000"/>
                    </a:solidFill>
                    <a:effectLst/>
                    <a:latin typeface="Meiryo UI" panose="020B0604030504040204" pitchFamily="50" charset="-128"/>
                    <a:ea typeface="Meiryo UI" panose="020B0604030504040204" pitchFamily="50" charset="-128"/>
                  </a:rPr>
                  <a:t>4.4</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336" name="Rectangle 144">
                <a:extLst>
                  <a:ext uri="{FF2B5EF4-FFF2-40B4-BE49-F238E27FC236}">
                    <a16:creationId xmlns:a16="http://schemas.microsoft.com/office/drawing/2014/main" id="{9EF95042-9CDE-6504-D178-C2CA965F71A5}"/>
                  </a:ext>
                </a:extLst>
              </p:cNvPr>
              <p:cNvSpPr>
                <a:spLocks noChangeArrowheads="1"/>
              </p:cNvSpPr>
              <p:nvPr/>
            </p:nvSpPr>
            <p:spPr bwMode="auto">
              <a:xfrm>
                <a:off x="4685" y="2768"/>
                <a:ext cx="146" cy="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900" b="0" i="0" u="none" strike="noStrike" cap="none" normalizeH="0" baseline="0">
                    <a:ln>
                      <a:noFill/>
                    </a:ln>
                    <a:solidFill>
                      <a:srgbClr val="000000"/>
                    </a:solidFill>
                    <a:effectLst/>
                    <a:latin typeface="Meiryo UI" panose="020B0604030504040204" pitchFamily="50" charset="-128"/>
                    <a:ea typeface="Meiryo UI" panose="020B0604030504040204" pitchFamily="50" charset="-128"/>
                  </a:rPr>
                  <a:t>5.8</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337" name="Rectangle 145">
                <a:extLst>
                  <a:ext uri="{FF2B5EF4-FFF2-40B4-BE49-F238E27FC236}">
                    <a16:creationId xmlns:a16="http://schemas.microsoft.com/office/drawing/2014/main" id="{5A10AA05-AD6F-1A55-7DD8-5B5D93A6ABF7}"/>
                  </a:ext>
                </a:extLst>
              </p:cNvPr>
              <p:cNvSpPr>
                <a:spLocks noChangeArrowheads="1"/>
              </p:cNvSpPr>
              <p:nvPr/>
            </p:nvSpPr>
            <p:spPr bwMode="auto">
              <a:xfrm>
                <a:off x="5288" y="2768"/>
                <a:ext cx="146" cy="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900" b="0" i="0" u="none" strike="noStrike" cap="none" normalizeH="0" baseline="0">
                    <a:ln>
                      <a:noFill/>
                    </a:ln>
                    <a:solidFill>
                      <a:srgbClr val="000000"/>
                    </a:solidFill>
                    <a:effectLst/>
                    <a:latin typeface="Meiryo UI" panose="020B0604030504040204" pitchFamily="50" charset="-128"/>
                    <a:ea typeface="Meiryo UI" panose="020B0604030504040204" pitchFamily="50" charset="-128"/>
                  </a:rPr>
                  <a:t>7.2</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338" name="Rectangle 146">
                <a:extLst>
                  <a:ext uri="{FF2B5EF4-FFF2-40B4-BE49-F238E27FC236}">
                    <a16:creationId xmlns:a16="http://schemas.microsoft.com/office/drawing/2014/main" id="{B8B4B86F-4E59-7026-B8A1-9D3CF9954BC2}"/>
                  </a:ext>
                </a:extLst>
              </p:cNvPr>
              <p:cNvSpPr>
                <a:spLocks noChangeArrowheads="1"/>
              </p:cNvSpPr>
              <p:nvPr/>
            </p:nvSpPr>
            <p:spPr bwMode="auto">
              <a:xfrm>
                <a:off x="462" y="2893"/>
                <a:ext cx="206" cy="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900" b="0" i="0" u="none" strike="noStrike" cap="none" normalizeH="0" baseline="0">
                    <a:ln>
                      <a:noFill/>
                    </a:ln>
                    <a:solidFill>
                      <a:srgbClr val="000000"/>
                    </a:solidFill>
                    <a:effectLst/>
                    <a:latin typeface="Meiryo UI" panose="020B0604030504040204" pitchFamily="50" charset="-128"/>
                    <a:ea typeface="Meiryo UI" panose="020B0604030504040204" pitchFamily="50" charset="-128"/>
                  </a:rPr>
                  <a:t>2026</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339" name="Rectangle 147">
                <a:extLst>
                  <a:ext uri="{FF2B5EF4-FFF2-40B4-BE49-F238E27FC236}">
                    <a16:creationId xmlns:a16="http://schemas.microsoft.com/office/drawing/2014/main" id="{BEDAB6A0-6102-8A74-38E3-A542A6C90CA5}"/>
                  </a:ext>
                </a:extLst>
              </p:cNvPr>
              <p:cNvSpPr>
                <a:spLocks noChangeArrowheads="1"/>
              </p:cNvSpPr>
              <p:nvPr/>
            </p:nvSpPr>
            <p:spPr bwMode="auto">
              <a:xfrm>
                <a:off x="1090" y="2893"/>
                <a:ext cx="65" cy="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900" b="0" i="0" u="none" strike="noStrike" cap="none" normalizeH="0" baseline="0">
                    <a:ln>
                      <a:noFill/>
                    </a:ln>
                    <a:solidFill>
                      <a:srgbClr val="000000"/>
                    </a:solidFill>
                    <a:effectLst/>
                    <a:latin typeface="Meiryo UI" panose="020B0604030504040204" pitchFamily="50" charset="-128"/>
                    <a:ea typeface="Meiryo UI" panose="020B0604030504040204" pitchFamily="50" charset="-128"/>
                  </a:rPr>
                  <a:t>―</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340" name="Rectangle 148">
                <a:extLst>
                  <a:ext uri="{FF2B5EF4-FFF2-40B4-BE49-F238E27FC236}">
                    <a16:creationId xmlns:a16="http://schemas.microsoft.com/office/drawing/2014/main" id="{025D7C29-DD0F-DA55-5AE0-72BC1E2A7F93}"/>
                  </a:ext>
                </a:extLst>
              </p:cNvPr>
              <p:cNvSpPr>
                <a:spLocks noChangeArrowheads="1"/>
              </p:cNvSpPr>
              <p:nvPr/>
            </p:nvSpPr>
            <p:spPr bwMode="auto">
              <a:xfrm>
                <a:off x="1693" y="2893"/>
                <a:ext cx="65" cy="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900" b="0" i="0" u="none" strike="noStrike" cap="none" normalizeH="0" baseline="0">
                    <a:ln>
                      <a:noFill/>
                    </a:ln>
                    <a:solidFill>
                      <a:srgbClr val="000000"/>
                    </a:solidFill>
                    <a:effectLst/>
                    <a:latin typeface="Meiryo UI" panose="020B0604030504040204" pitchFamily="50" charset="-128"/>
                    <a:ea typeface="Meiryo UI" panose="020B0604030504040204" pitchFamily="50" charset="-128"/>
                  </a:rPr>
                  <a:t>―</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341" name="Rectangle 149">
                <a:extLst>
                  <a:ext uri="{FF2B5EF4-FFF2-40B4-BE49-F238E27FC236}">
                    <a16:creationId xmlns:a16="http://schemas.microsoft.com/office/drawing/2014/main" id="{29BD766F-F874-7213-A9FA-3480149FEBFC}"/>
                  </a:ext>
                </a:extLst>
              </p:cNvPr>
              <p:cNvSpPr>
                <a:spLocks noChangeArrowheads="1"/>
              </p:cNvSpPr>
              <p:nvPr/>
            </p:nvSpPr>
            <p:spPr bwMode="auto">
              <a:xfrm>
                <a:off x="2295" y="2893"/>
                <a:ext cx="65" cy="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900" b="0" i="0" u="none" strike="noStrike" cap="none" normalizeH="0" baseline="0">
                    <a:ln>
                      <a:noFill/>
                    </a:ln>
                    <a:solidFill>
                      <a:srgbClr val="000000"/>
                    </a:solidFill>
                    <a:effectLst/>
                    <a:latin typeface="Meiryo UI" panose="020B0604030504040204" pitchFamily="50" charset="-128"/>
                    <a:ea typeface="Meiryo UI" panose="020B0604030504040204" pitchFamily="50" charset="-128"/>
                  </a:rPr>
                  <a:t>―</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342" name="Rectangle 150">
                <a:extLst>
                  <a:ext uri="{FF2B5EF4-FFF2-40B4-BE49-F238E27FC236}">
                    <a16:creationId xmlns:a16="http://schemas.microsoft.com/office/drawing/2014/main" id="{D8842280-2198-7AC3-8BA4-439042959FCC}"/>
                  </a:ext>
                </a:extLst>
              </p:cNvPr>
              <p:cNvSpPr>
                <a:spLocks noChangeArrowheads="1"/>
              </p:cNvSpPr>
              <p:nvPr/>
            </p:nvSpPr>
            <p:spPr bwMode="auto">
              <a:xfrm>
                <a:off x="2898" y="2893"/>
                <a:ext cx="65" cy="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900" b="0" i="0" u="none" strike="noStrike" cap="none" normalizeH="0" baseline="0">
                    <a:ln>
                      <a:noFill/>
                    </a:ln>
                    <a:solidFill>
                      <a:srgbClr val="000000"/>
                    </a:solidFill>
                    <a:effectLst/>
                    <a:latin typeface="Meiryo UI" panose="020B0604030504040204" pitchFamily="50" charset="-128"/>
                    <a:ea typeface="Meiryo UI" panose="020B0604030504040204" pitchFamily="50" charset="-128"/>
                  </a:rPr>
                  <a:t>―</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343" name="Rectangle 151">
                <a:extLst>
                  <a:ext uri="{FF2B5EF4-FFF2-40B4-BE49-F238E27FC236}">
                    <a16:creationId xmlns:a16="http://schemas.microsoft.com/office/drawing/2014/main" id="{30D73FD2-2645-1258-DD96-207EACCD151F}"/>
                  </a:ext>
                </a:extLst>
              </p:cNvPr>
              <p:cNvSpPr>
                <a:spLocks noChangeArrowheads="1"/>
              </p:cNvSpPr>
              <p:nvPr/>
            </p:nvSpPr>
            <p:spPr bwMode="auto">
              <a:xfrm>
                <a:off x="3480" y="2893"/>
                <a:ext cx="146" cy="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900" b="0" i="0" u="none" strike="noStrike" cap="none" normalizeH="0" baseline="0">
                    <a:ln>
                      <a:noFill/>
                    </a:ln>
                    <a:solidFill>
                      <a:srgbClr val="000000"/>
                    </a:solidFill>
                    <a:effectLst/>
                    <a:latin typeface="Meiryo UI" panose="020B0604030504040204" pitchFamily="50" charset="-128"/>
                    <a:ea typeface="Meiryo UI" panose="020B0604030504040204" pitchFamily="50" charset="-128"/>
                  </a:rPr>
                  <a:t>1.5</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344" name="Rectangle 152">
                <a:extLst>
                  <a:ext uri="{FF2B5EF4-FFF2-40B4-BE49-F238E27FC236}">
                    <a16:creationId xmlns:a16="http://schemas.microsoft.com/office/drawing/2014/main" id="{217F08A1-8D09-DBFD-378F-9449D5232527}"/>
                  </a:ext>
                </a:extLst>
              </p:cNvPr>
              <p:cNvSpPr>
                <a:spLocks noChangeArrowheads="1"/>
              </p:cNvSpPr>
              <p:nvPr/>
            </p:nvSpPr>
            <p:spPr bwMode="auto">
              <a:xfrm>
                <a:off x="4083" y="2893"/>
                <a:ext cx="146" cy="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900" b="0" i="0" u="none" strike="noStrike" cap="none" normalizeH="0" baseline="0">
                    <a:ln>
                      <a:noFill/>
                    </a:ln>
                    <a:solidFill>
                      <a:srgbClr val="000000"/>
                    </a:solidFill>
                    <a:effectLst/>
                    <a:latin typeface="Meiryo UI" panose="020B0604030504040204" pitchFamily="50" charset="-128"/>
                    <a:ea typeface="Meiryo UI" panose="020B0604030504040204" pitchFamily="50" charset="-128"/>
                  </a:rPr>
                  <a:t>2.9</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345" name="Rectangle 153">
                <a:extLst>
                  <a:ext uri="{FF2B5EF4-FFF2-40B4-BE49-F238E27FC236}">
                    <a16:creationId xmlns:a16="http://schemas.microsoft.com/office/drawing/2014/main" id="{334CBDE5-3E05-C828-7AC9-E5E70C069EE4}"/>
                  </a:ext>
                </a:extLst>
              </p:cNvPr>
              <p:cNvSpPr>
                <a:spLocks noChangeArrowheads="1"/>
              </p:cNvSpPr>
              <p:nvPr/>
            </p:nvSpPr>
            <p:spPr bwMode="auto">
              <a:xfrm>
                <a:off x="4685" y="2893"/>
                <a:ext cx="146" cy="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900" b="0" i="0" u="none" strike="noStrike" cap="none" normalizeH="0" baseline="0">
                    <a:ln>
                      <a:noFill/>
                    </a:ln>
                    <a:solidFill>
                      <a:srgbClr val="000000"/>
                    </a:solidFill>
                    <a:effectLst/>
                    <a:latin typeface="Meiryo UI" panose="020B0604030504040204" pitchFamily="50" charset="-128"/>
                    <a:ea typeface="Meiryo UI" panose="020B0604030504040204" pitchFamily="50" charset="-128"/>
                  </a:rPr>
                  <a:t>4.4</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346" name="Rectangle 154">
                <a:extLst>
                  <a:ext uri="{FF2B5EF4-FFF2-40B4-BE49-F238E27FC236}">
                    <a16:creationId xmlns:a16="http://schemas.microsoft.com/office/drawing/2014/main" id="{E2B2875E-218E-FA1C-6AF1-1B02965CD14F}"/>
                  </a:ext>
                </a:extLst>
              </p:cNvPr>
              <p:cNvSpPr>
                <a:spLocks noChangeArrowheads="1"/>
              </p:cNvSpPr>
              <p:nvPr/>
            </p:nvSpPr>
            <p:spPr bwMode="auto">
              <a:xfrm>
                <a:off x="5288" y="2893"/>
                <a:ext cx="146" cy="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900" b="0" i="0" u="none" strike="noStrike" cap="none" normalizeH="0" baseline="0">
                    <a:ln>
                      <a:noFill/>
                    </a:ln>
                    <a:solidFill>
                      <a:srgbClr val="000000"/>
                    </a:solidFill>
                    <a:effectLst/>
                    <a:latin typeface="Meiryo UI" panose="020B0604030504040204" pitchFamily="50" charset="-128"/>
                    <a:ea typeface="Meiryo UI" panose="020B0604030504040204" pitchFamily="50" charset="-128"/>
                  </a:rPr>
                  <a:t>5.8</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347" name="Rectangle 155">
                <a:extLst>
                  <a:ext uri="{FF2B5EF4-FFF2-40B4-BE49-F238E27FC236}">
                    <a16:creationId xmlns:a16="http://schemas.microsoft.com/office/drawing/2014/main" id="{1084E350-F0B1-9D3B-01A7-F690D60CBE61}"/>
                  </a:ext>
                </a:extLst>
              </p:cNvPr>
              <p:cNvSpPr>
                <a:spLocks noChangeArrowheads="1"/>
              </p:cNvSpPr>
              <p:nvPr/>
            </p:nvSpPr>
            <p:spPr bwMode="auto">
              <a:xfrm>
                <a:off x="462" y="3019"/>
                <a:ext cx="206" cy="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900" b="0" i="0" u="none" strike="noStrike" cap="none" normalizeH="0" baseline="0">
                    <a:ln>
                      <a:noFill/>
                    </a:ln>
                    <a:solidFill>
                      <a:srgbClr val="000000"/>
                    </a:solidFill>
                    <a:effectLst/>
                    <a:latin typeface="Meiryo UI" panose="020B0604030504040204" pitchFamily="50" charset="-128"/>
                    <a:ea typeface="Meiryo UI" panose="020B0604030504040204" pitchFamily="50" charset="-128"/>
                  </a:rPr>
                  <a:t>2027</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348" name="Rectangle 156">
                <a:extLst>
                  <a:ext uri="{FF2B5EF4-FFF2-40B4-BE49-F238E27FC236}">
                    <a16:creationId xmlns:a16="http://schemas.microsoft.com/office/drawing/2014/main" id="{BA006523-3CC0-6990-A2FC-98023C455841}"/>
                  </a:ext>
                </a:extLst>
              </p:cNvPr>
              <p:cNvSpPr>
                <a:spLocks noChangeArrowheads="1"/>
              </p:cNvSpPr>
              <p:nvPr/>
            </p:nvSpPr>
            <p:spPr bwMode="auto">
              <a:xfrm>
                <a:off x="1090" y="3019"/>
                <a:ext cx="65" cy="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900" b="0" i="0" u="none" strike="noStrike" cap="none" normalizeH="0" baseline="0">
                    <a:ln>
                      <a:noFill/>
                    </a:ln>
                    <a:solidFill>
                      <a:srgbClr val="000000"/>
                    </a:solidFill>
                    <a:effectLst/>
                    <a:latin typeface="Meiryo UI" panose="020B0604030504040204" pitchFamily="50" charset="-128"/>
                    <a:ea typeface="Meiryo UI" panose="020B0604030504040204" pitchFamily="50" charset="-128"/>
                  </a:rPr>
                  <a:t>―</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349" name="Rectangle 157">
                <a:extLst>
                  <a:ext uri="{FF2B5EF4-FFF2-40B4-BE49-F238E27FC236}">
                    <a16:creationId xmlns:a16="http://schemas.microsoft.com/office/drawing/2014/main" id="{8835B131-9E08-BDB4-4F49-DBADAEB8AAF7}"/>
                  </a:ext>
                </a:extLst>
              </p:cNvPr>
              <p:cNvSpPr>
                <a:spLocks noChangeArrowheads="1"/>
              </p:cNvSpPr>
              <p:nvPr/>
            </p:nvSpPr>
            <p:spPr bwMode="auto">
              <a:xfrm>
                <a:off x="1693" y="3019"/>
                <a:ext cx="65" cy="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900" b="0" i="0" u="none" strike="noStrike" cap="none" normalizeH="0" baseline="0">
                    <a:ln>
                      <a:noFill/>
                    </a:ln>
                    <a:solidFill>
                      <a:srgbClr val="000000"/>
                    </a:solidFill>
                    <a:effectLst/>
                    <a:latin typeface="Meiryo UI" panose="020B0604030504040204" pitchFamily="50" charset="-128"/>
                    <a:ea typeface="Meiryo UI" panose="020B0604030504040204" pitchFamily="50" charset="-128"/>
                  </a:rPr>
                  <a:t>―</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350" name="Rectangle 158">
                <a:extLst>
                  <a:ext uri="{FF2B5EF4-FFF2-40B4-BE49-F238E27FC236}">
                    <a16:creationId xmlns:a16="http://schemas.microsoft.com/office/drawing/2014/main" id="{D4221003-B882-A6CF-420C-311E997E608B}"/>
                  </a:ext>
                </a:extLst>
              </p:cNvPr>
              <p:cNvSpPr>
                <a:spLocks noChangeArrowheads="1"/>
              </p:cNvSpPr>
              <p:nvPr/>
            </p:nvSpPr>
            <p:spPr bwMode="auto">
              <a:xfrm>
                <a:off x="2295" y="3019"/>
                <a:ext cx="65" cy="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900" b="0" i="0" u="none" strike="noStrike" cap="none" normalizeH="0" baseline="0">
                    <a:ln>
                      <a:noFill/>
                    </a:ln>
                    <a:solidFill>
                      <a:srgbClr val="000000"/>
                    </a:solidFill>
                    <a:effectLst/>
                    <a:latin typeface="Meiryo UI" panose="020B0604030504040204" pitchFamily="50" charset="-128"/>
                    <a:ea typeface="Meiryo UI" panose="020B0604030504040204" pitchFamily="50" charset="-128"/>
                  </a:rPr>
                  <a:t>―</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351" name="Rectangle 159">
                <a:extLst>
                  <a:ext uri="{FF2B5EF4-FFF2-40B4-BE49-F238E27FC236}">
                    <a16:creationId xmlns:a16="http://schemas.microsoft.com/office/drawing/2014/main" id="{1998D24A-3E38-5070-A135-2293335598F1}"/>
                  </a:ext>
                </a:extLst>
              </p:cNvPr>
              <p:cNvSpPr>
                <a:spLocks noChangeArrowheads="1"/>
              </p:cNvSpPr>
              <p:nvPr/>
            </p:nvSpPr>
            <p:spPr bwMode="auto">
              <a:xfrm>
                <a:off x="2898" y="3019"/>
                <a:ext cx="65" cy="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900" b="0" i="0" u="none" strike="noStrike" cap="none" normalizeH="0" baseline="0">
                    <a:ln>
                      <a:noFill/>
                    </a:ln>
                    <a:solidFill>
                      <a:srgbClr val="000000"/>
                    </a:solidFill>
                    <a:effectLst/>
                    <a:latin typeface="Meiryo UI" panose="020B0604030504040204" pitchFamily="50" charset="-128"/>
                    <a:ea typeface="Meiryo UI" panose="020B0604030504040204" pitchFamily="50" charset="-128"/>
                  </a:rPr>
                  <a:t>―</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352" name="Rectangle 160">
                <a:extLst>
                  <a:ext uri="{FF2B5EF4-FFF2-40B4-BE49-F238E27FC236}">
                    <a16:creationId xmlns:a16="http://schemas.microsoft.com/office/drawing/2014/main" id="{D784B737-6DE9-FE9C-BCCB-3E076176B511}"/>
                  </a:ext>
                </a:extLst>
              </p:cNvPr>
              <p:cNvSpPr>
                <a:spLocks noChangeArrowheads="1"/>
              </p:cNvSpPr>
              <p:nvPr/>
            </p:nvSpPr>
            <p:spPr bwMode="auto">
              <a:xfrm>
                <a:off x="3500" y="3019"/>
                <a:ext cx="65" cy="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900" b="0" i="0" u="none" strike="noStrike" cap="none" normalizeH="0" baseline="0">
                    <a:ln>
                      <a:noFill/>
                    </a:ln>
                    <a:solidFill>
                      <a:srgbClr val="000000"/>
                    </a:solidFill>
                    <a:effectLst/>
                    <a:latin typeface="Meiryo UI" panose="020B0604030504040204" pitchFamily="50" charset="-128"/>
                    <a:ea typeface="Meiryo UI" panose="020B0604030504040204" pitchFamily="50" charset="-128"/>
                  </a:rPr>
                  <a:t>―</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353" name="Rectangle 161">
                <a:extLst>
                  <a:ext uri="{FF2B5EF4-FFF2-40B4-BE49-F238E27FC236}">
                    <a16:creationId xmlns:a16="http://schemas.microsoft.com/office/drawing/2014/main" id="{1B94B1CD-7C48-19BB-C9B2-8B31EA5CF615}"/>
                  </a:ext>
                </a:extLst>
              </p:cNvPr>
              <p:cNvSpPr>
                <a:spLocks noChangeArrowheads="1"/>
              </p:cNvSpPr>
              <p:nvPr/>
            </p:nvSpPr>
            <p:spPr bwMode="auto">
              <a:xfrm>
                <a:off x="4083" y="3019"/>
                <a:ext cx="146" cy="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900" b="0" i="0" u="none" strike="noStrike" cap="none" normalizeH="0" baseline="0">
                    <a:ln>
                      <a:noFill/>
                    </a:ln>
                    <a:solidFill>
                      <a:srgbClr val="000000"/>
                    </a:solidFill>
                    <a:effectLst/>
                    <a:latin typeface="Meiryo UI" panose="020B0604030504040204" pitchFamily="50" charset="-128"/>
                    <a:ea typeface="Meiryo UI" panose="020B0604030504040204" pitchFamily="50" charset="-128"/>
                  </a:rPr>
                  <a:t>1.5</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354" name="Rectangle 162">
                <a:extLst>
                  <a:ext uri="{FF2B5EF4-FFF2-40B4-BE49-F238E27FC236}">
                    <a16:creationId xmlns:a16="http://schemas.microsoft.com/office/drawing/2014/main" id="{ED0A5082-A949-1236-37D6-4BCF7B9EDF12}"/>
                  </a:ext>
                </a:extLst>
              </p:cNvPr>
              <p:cNvSpPr>
                <a:spLocks noChangeArrowheads="1"/>
              </p:cNvSpPr>
              <p:nvPr/>
            </p:nvSpPr>
            <p:spPr bwMode="auto">
              <a:xfrm>
                <a:off x="4685" y="3019"/>
                <a:ext cx="146" cy="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900" b="0" i="0" u="none" strike="noStrike" cap="none" normalizeH="0" baseline="0">
                    <a:ln>
                      <a:noFill/>
                    </a:ln>
                    <a:solidFill>
                      <a:srgbClr val="000000"/>
                    </a:solidFill>
                    <a:effectLst/>
                    <a:latin typeface="Meiryo UI" panose="020B0604030504040204" pitchFamily="50" charset="-128"/>
                    <a:ea typeface="Meiryo UI" panose="020B0604030504040204" pitchFamily="50" charset="-128"/>
                  </a:rPr>
                  <a:t>2.9</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355" name="Rectangle 163">
                <a:extLst>
                  <a:ext uri="{FF2B5EF4-FFF2-40B4-BE49-F238E27FC236}">
                    <a16:creationId xmlns:a16="http://schemas.microsoft.com/office/drawing/2014/main" id="{8AA844F0-65A1-8E5B-0286-B422F5EBC776}"/>
                  </a:ext>
                </a:extLst>
              </p:cNvPr>
              <p:cNvSpPr>
                <a:spLocks noChangeArrowheads="1"/>
              </p:cNvSpPr>
              <p:nvPr/>
            </p:nvSpPr>
            <p:spPr bwMode="auto">
              <a:xfrm>
                <a:off x="5288" y="3019"/>
                <a:ext cx="146" cy="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900" b="0" i="0" u="none" strike="noStrike" cap="none" normalizeH="0" baseline="0">
                    <a:ln>
                      <a:noFill/>
                    </a:ln>
                    <a:solidFill>
                      <a:srgbClr val="000000"/>
                    </a:solidFill>
                    <a:effectLst/>
                    <a:latin typeface="Meiryo UI" panose="020B0604030504040204" pitchFamily="50" charset="-128"/>
                    <a:ea typeface="Meiryo UI" panose="020B0604030504040204" pitchFamily="50" charset="-128"/>
                  </a:rPr>
                  <a:t>4.4</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356" name="Rectangle 164">
                <a:extLst>
                  <a:ext uri="{FF2B5EF4-FFF2-40B4-BE49-F238E27FC236}">
                    <a16:creationId xmlns:a16="http://schemas.microsoft.com/office/drawing/2014/main" id="{EA94F86B-A7AA-85D3-C438-4CC8CA3721C9}"/>
                  </a:ext>
                </a:extLst>
              </p:cNvPr>
              <p:cNvSpPr>
                <a:spLocks noChangeArrowheads="1"/>
              </p:cNvSpPr>
              <p:nvPr/>
            </p:nvSpPr>
            <p:spPr bwMode="auto">
              <a:xfrm>
                <a:off x="462" y="3144"/>
                <a:ext cx="206" cy="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900" b="0" i="0" u="none" strike="noStrike" cap="none" normalizeH="0" baseline="0">
                    <a:ln>
                      <a:noFill/>
                    </a:ln>
                    <a:solidFill>
                      <a:srgbClr val="000000"/>
                    </a:solidFill>
                    <a:effectLst/>
                    <a:latin typeface="Meiryo UI" panose="020B0604030504040204" pitchFamily="50" charset="-128"/>
                    <a:ea typeface="Meiryo UI" panose="020B0604030504040204" pitchFamily="50" charset="-128"/>
                  </a:rPr>
                  <a:t>2028</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357" name="Rectangle 165">
                <a:extLst>
                  <a:ext uri="{FF2B5EF4-FFF2-40B4-BE49-F238E27FC236}">
                    <a16:creationId xmlns:a16="http://schemas.microsoft.com/office/drawing/2014/main" id="{A2B04FE8-2988-249F-9F66-D48E06982EAB}"/>
                  </a:ext>
                </a:extLst>
              </p:cNvPr>
              <p:cNvSpPr>
                <a:spLocks noChangeArrowheads="1"/>
              </p:cNvSpPr>
              <p:nvPr/>
            </p:nvSpPr>
            <p:spPr bwMode="auto">
              <a:xfrm>
                <a:off x="1090" y="3144"/>
                <a:ext cx="65" cy="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900" b="0" i="0" u="none" strike="noStrike" cap="none" normalizeH="0" baseline="0">
                    <a:ln>
                      <a:noFill/>
                    </a:ln>
                    <a:solidFill>
                      <a:srgbClr val="000000"/>
                    </a:solidFill>
                    <a:effectLst/>
                    <a:latin typeface="Meiryo UI" panose="020B0604030504040204" pitchFamily="50" charset="-128"/>
                    <a:ea typeface="Meiryo UI" panose="020B0604030504040204" pitchFamily="50" charset="-128"/>
                  </a:rPr>
                  <a:t>―</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358" name="Rectangle 166">
                <a:extLst>
                  <a:ext uri="{FF2B5EF4-FFF2-40B4-BE49-F238E27FC236}">
                    <a16:creationId xmlns:a16="http://schemas.microsoft.com/office/drawing/2014/main" id="{7E6A7B40-9EBC-311F-D1CD-B9D58EAABDFE}"/>
                  </a:ext>
                </a:extLst>
              </p:cNvPr>
              <p:cNvSpPr>
                <a:spLocks noChangeArrowheads="1"/>
              </p:cNvSpPr>
              <p:nvPr/>
            </p:nvSpPr>
            <p:spPr bwMode="auto">
              <a:xfrm>
                <a:off x="1693" y="3144"/>
                <a:ext cx="65" cy="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900" b="0" i="0" u="none" strike="noStrike" cap="none" normalizeH="0" baseline="0">
                    <a:ln>
                      <a:noFill/>
                    </a:ln>
                    <a:solidFill>
                      <a:srgbClr val="000000"/>
                    </a:solidFill>
                    <a:effectLst/>
                    <a:latin typeface="Meiryo UI" panose="020B0604030504040204" pitchFamily="50" charset="-128"/>
                    <a:ea typeface="Meiryo UI" panose="020B0604030504040204" pitchFamily="50" charset="-128"/>
                  </a:rPr>
                  <a:t>―</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359" name="Rectangle 167">
                <a:extLst>
                  <a:ext uri="{FF2B5EF4-FFF2-40B4-BE49-F238E27FC236}">
                    <a16:creationId xmlns:a16="http://schemas.microsoft.com/office/drawing/2014/main" id="{DF26AC57-519B-61E8-936D-B1A1604B1980}"/>
                  </a:ext>
                </a:extLst>
              </p:cNvPr>
              <p:cNvSpPr>
                <a:spLocks noChangeArrowheads="1"/>
              </p:cNvSpPr>
              <p:nvPr/>
            </p:nvSpPr>
            <p:spPr bwMode="auto">
              <a:xfrm>
                <a:off x="2295" y="3144"/>
                <a:ext cx="65" cy="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900" b="0" i="0" u="none" strike="noStrike" cap="none" normalizeH="0" baseline="0">
                    <a:ln>
                      <a:noFill/>
                    </a:ln>
                    <a:solidFill>
                      <a:srgbClr val="000000"/>
                    </a:solidFill>
                    <a:effectLst/>
                    <a:latin typeface="Meiryo UI" panose="020B0604030504040204" pitchFamily="50" charset="-128"/>
                    <a:ea typeface="Meiryo UI" panose="020B0604030504040204" pitchFamily="50" charset="-128"/>
                  </a:rPr>
                  <a:t>―</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360" name="Rectangle 168">
                <a:extLst>
                  <a:ext uri="{FF2B5EF4-FFF2-40B4-BE49-F238E27FC236}">
                    <a16:creationId xmlns:a16="http://schemas.microsoft.com/office/drawing/2014/main" id="{7F5FA00F-BC33-B826-C5FA-6397634A1F57}"/>
                  </a:ext>
                </a:extLst>
              </p:cNvPr>
              <p:cNvSpPr>
                <a:spLocks noChangeArrowheads="1"/>
              </p:cNvSpPr>
              <p:nvPr/>
            </p:nvSpPr>
            <p:spPr bwMode="auto">
              <a:xfrm>
                <a:off x="2898" y="3144"/>
                <a:ext cx="65" cy="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900" b="0" i="0" u="none" strike="noStrike" cap="none" normalizeH="0" baseline="0">
                    <a:ln>
                      <a:noFill/>
                    </a:ln>
                    <a:solidFill>
                      <a:srgbClr val="000000"/>
                    </a:solidFill>
                    <a:effectLst/>
                    <a:latin typeface="Meiryo UI" panose="020B0604030504040204" pitchFamily="50" charset="-128"/>
                    <a:ea typeface="Meiryo UI" panose="020B0604030504040204" pitchFamily="50" charset="-128"/>
                  </a:rPr>
                  <a:t>―</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361" name="Rectangle 169">
                <a:extLst>
                  <a:ext uri="{FF2B5EF4-FFF2-40B4-BE49-F238E27FC236}">
                    <a16:creationId xmlns:a16="http://schemas.microsoft.com/office/drawing/2014/main" id="{67D3F106-0B66-5474-4C1D-4865690B9949}"/>
                  </a:ext>
                </a:extLst>
              </p:cNvPr>
              <p:cNvSpPr>
                <a:spLocks noChangeArrowheads="1"/>
              </p:cNvSpPr>
              <p:nvPr/>
            </p:nvSpPr>
            <p:spPr bwMode="auto">
              <a:xfrm>
                <a:off x="3500" y="3144"/>
                <a:ext cx="65" cy="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900" b="0" i="0" u="none" strike="noStrike" cap="none" normalizeH="0" baseline="0">
                    <a:ln>
                      <a:noFill/>
                    </a:ln>
                    <a:solidFill>
                      <a:srgbClr val="000000"/>
                    </a:solidFill>
                    <a:effectLst/>
                    <a:latin typeface="Meiryo UI" panose="020B0604030504040204" pitchFamily="50" charset="-128"/>
                    <a:ea typeface="Meiryo UI" panose="020B0604030504040204" pitchFamily="50" charset="-128"/>
                  </a:rPr>
                  <a:t>―</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362" name="Rectangle 170">
                <a:extLst>
                  <a:ext uri="{FF2B5EF4-FFF2-40B4-BE49-F238E27FC236}">
                    <a16:creationId xmlns:a16="http://schemas.microsoft.com/office/drawing/2014/main" id="{3A049317-DEC5-421F-E474-D17AB0C81FA4}"/>
                  </a:ext>
                </a:extLst>
              </p:cNvPr>
              <p:cNvSpPr>
                <a:spLocks noChangeArrowheads="1"/>
              </p:cNvSpPr>
              <p:nvPr/>
            </p:nvSpPr>
            <p:spPr bwMode="auto">
              <a:xfrm>
                <a:off x="4103" y="3144"/>
                <a:ext cx="65" cy="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900" b="0" i="0" u="none" strike="noStrike" cap="none" normalizeH="0" baseline="0">
                    <a:ln>
                      <a:noFill/>
                    </a:ln>
                    <a:solidFill>
                      <a:srgbClr val="000000"/>
                    </a:solidFill>
                    <a:effectLst/>
                    <a:latin typeface="Meiryo UI" panose="020B0604030504040204" pitchFamily="50" charset="-128"/>
                    <a:ea typeface="Meiryo UI" panose="020B0604030504040204" pitchFamily="50" charset="-128"/>
                  </a:rPr>
                  <a:t>―</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363" name="Rectangle 171">
                <a:extLst>
                  <a:ext uri="{FF2B5EF4-FFF2-40B4-BE49-F238E27FC236}">
                    <a16:creationId xmlns:a16="http://schemas.microsoft.com/office/drawing/2014/main" id="{B0898A20-A9E3-B44D-B2A2-F633FC412271}"/>
                  </a:ext>
                </a:extLst>
              </p:cNvPr>
              <p:cNvSpPr>
                <a:spLocks noChangeArrowheads="1"/>
              </p:cNvSpPr>
              <p:nvPr/>
            </p:nvSpPr>
            <p:spPr bwMode="auto">
              <a:xfrm>
                <a:off x="4685" y="3144"/>
                <a:ext cx="146" cy="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900" b="0" i="0" u="none" strike="noStrike" cap="none" normalizeH="0" baseline="0">
                    <a:ln>
                      <a:noFill/>
                    </a:ln>
                    <a:solidFill>
                      <a:srgbClr val="000000"/>
                    </a:solidFill>
                    <a:effectLst/>
                    <a:latin typeface="Meiryo UI" panose="020B0604030504040204" pitchFamily="50" charset="-128"/>
                    <a:ea typeface="Meiryo UI" panose="020B0604030504040204" pitchFamily="50" charset="-128"/>
                  </a:rPr>
                  <a:t>1.5</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364" name="Rectangle 172">
                <a:extLst>
                  <a:ext uri="{FF2B5EF4-FFF2-40B4-BE49-F238E27FC236}">
                    <a16:creationId xmlns:a16="http://schemas.microsoft.com/office/drawing/2014/main" id="{3D7502F8-6C55-8B59-FFB0-F6299A6B7028}"/>
                  </a:ext>
                </a:extLst>
              </p:cNvPr>
              <p:cNvSpPr>
                <a:spLocks noChangeArrowheads="1"/>
              </p:cNvSpPr>
              <p:nvPr/>
            </p:nvSpPr>
            <p:spPr bwMode="auto">
              <a:xfrm>
                <a:off x="5288" y="3144"/>
                <a:ext cx="146" cy="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900" b="0" i="0" u="none" strike="noStrike" cap="none" normalizeH="0" baseline="0">
                    <a:ln>
                      <a:noFill/>
                    </a:ln>
                    <a:solidFill>
                      <a:srgbClr val="000000"/>
                    </a:solidFill>
                    <a:effectLst/>
                    <a:latin typeface="Meiryo UI" panose="020B0604030504040204" pitchFamily="50" charset="-128"/>
                    <a:ea typeface="Meiryo UI" panose="020B0604030504040204" pitchFamily="50" charset="-128"/>
                  </a:rPr>
                  <a:t>2.9</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365" name="Rectangle 173">
                <a:extLst>
                  <a:ext uri="{FF2B5EF4-FFF2-40B4-BE49-F238E27FC236}">
                    <a16:creationId xmlns:a16="http://schemas.microsoft.com/office/drawing/2014/main" id="{5FDFCB31-D642-3BEE-1DED-5885AFB620ED}"/>
                  </a:ext>
                </a:extLst>
              </p:cNvPr>
              <p:cNvSpPr>
                <a:spLocks noChangeArrowheads="1"/>
              </p:cNvSpPr>
              <p:nvPr/>
            </p:nvSpPr>
            <p:spPr bwMode="auto">
              <a:xfrm>
                <a:off x="462" y="3270"/>
                <a:ext cx="206" cy="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900" b="0" i="0" u="none" strike="noStrike" cap="none" normalizeH="0" baseline="0">
                    <a:ln>
                      <a:noFill/>
                    </a:ln>
                    <a:solidFill>
                      <a:srgbClr val="000000"/>
                    </a:solidFill>
                    <a:effectLst/>
                    <a:latin typeface="Meiryo UI" panose="020B0604030504040204" pitchFamily="50" charset="-128"/>
                    <a:ea typeface="Meiryo UI" panose="020B0604030504040204" pitchFamily="50" charset="-128"/>
                  </a:rPr>
                  <a:t>2029</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366" name="Rectangle 174">
                <a:extLst>
                  <a:ext uri="{FF2B5EF4-FFF2-40B4-BE49-F238E27FC236}">
                    <a16:creationId xmlns:a16="http://schemas.microsoft.com/office/drawing/2014/main" id="{6E05BF7C-2B43-4F0D-A77B-7C1A3095F904}"/>
                  </a:ext>
                </a:extLst>
              </p:cNvPr>
              <p:cNvSpPr>
                <a:spLocks noChangeArrowheads="1"/>
              </p:cNvSpPr>
              <p:nvPr/>
            </p:nvSpPr>
            <p:spPr bwMode="auto">
              <a:xfrm>
                <a:off x="1090" y="3270"/>
                <a:ext cx="65" cy="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900" b="0" i="0" u="none" strike="noStrike" cap="none" normalizeH="0" baseline="0">
                    <a:ln>
                      <a:noFill/>
                    </a:ln>
                    <a:solidFill>
                      <a:srgbClr val="000000"/>
                    </a:solidFill>
                    <a:effectLst/>
                    <a:latin typeface="Meiryo UI" panose="020B0604030504040204" pitchFamily="50" charset="-128"/>
                    <a:ea typeface="Meiryo UI" panose="020B0604030504040204" pitchFamily="50" charset="-128"/>
                  </a:rPr>
                  <a:t>―</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367" name="Rectangle 175">
                <a:extLst>
                  <a:ext uri="{FF2B5EF4-FFF2-40B4-BE49-F238E27FC236}">
                    <a16:creationId xmlns:a16="http://schemas.microsoft.com/office/drawing/2014/main" id="{D4BA8208-FC52-7B3B-F8FF-D21D3332B262}"/>
                  </a:ext>
                </a:extLst>
              </p:cNvPr>
              <p:cNvSpPr>
                <a:spLocks noChangeArrowheads="1"/>
              </p:cNvSpPr>
              <p:nvPr/>
            </p:nvSpPr>
            <p:spPr bwMode="auto">
              <a:xfrm>
                <a:off x="1693" y="3270"/>
                <a:ext cx="65" cy="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900" b="0" i="0" u="none" strike="noStrike" cap="none" normalizeH="0" baseline="0">
                    <a:ln>
                      <a:noFill/>
                    </a:ln>
                    <a:solidFill>
                      <a:srgbClr val="000000"/>
                    </a:solidFill>
                    <a:effectLst/>
                    <a:latin typeface="Meiryo UI" panose="020B0604030504040204" pitchFamily="50" charset="-128"/>
                    <a:ea typeface="Meiryo UI" panose="020B0604030504040204" pitchFamily="50" charset="-128"/>
                  </a:rPr>
                  <a:t>―</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368" name="Rectangle 176">
                <a:extLst>
                  <a:ext uri="{FF2B5EF4-FFF2-40B4-BE49-F238E27FC236}">
                    <a16:creationId xmlns:a16="http://schemas.microsoft.com/office/drawing/2014/main" id="{4B060BDC-30A5-33FD-21EC-195B9A9E3FAD}"/>
                  </a:ext>
                </a:extLst>
              </p:cNvPr>
              <p:cNvSpPr>
                <a:spLocks noChangeArrowheads="1"/>
              </p:cNvSpPr>
              <p:nvPr/>
            </p:nvSpPr>
            <p:spPr bwMode="auto">
              <a:xfrm>
                <a:off x="2295" y="3270"/>
                <a:ext cx="65" cy="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900" b="0" i="0" u="none" strike="noStrike" cap="none" normalizeH="0" baseline="0">
                    <a:ln>
                      <a:noFill/>
                    </a:ln>
                    <a:solidFill>
                      <a:srgbClr val="000000"/>
                    </a:solidFill>
                    <a:effectLst/>
                    <a:latin typeface="Meiryo UI" panose="020B0604030504040204" pitchFamily="50" charset="-128"/>
                    <a:ea typeface="Meiryo UI" panose="020B0604030504040204" pitchFamily="50" charset="-128"/>
                  </a:rPr>
                  <a:t>―</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369" name="Rectangle 177">
                <a:extLst>
                  <a:ext uri="{FF2B5EF4-FFF2-40B4-BE49-F238E27FC236}">
                    <a16:creationId xmlns:a16="http://schemas.microsoft.com/office/drawing/2014/main" id="{2DB73E2A-2B4C-B7F1-625B-DDDD262D1117}"/>
                  </a:ext>
                </a:extLst>
              </p:cNvPr>
              <p:cNvSpPr>
                <a:spLocks noChangeArrowheads="1"/>
              </p:cNvSpPr>
              <p:nvPr/>
            </p:nvSpPr>
            <p:spPr bwMode="auto">
              <a:xfrm>
                <a:off x="2898" y="3270"/>
                <a:ext cx="65" cy="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900" b="0" i="0" u="none" strike="noStrike" cap="none" normalizeH="0" baseline="0">
                    <a:ln>
                      <a:noFill/>
                    </a:ln>
                    <a:solidFill>
                      <a:srgbClr val="000000"/>
                    </a:solidFill>
                    <a:effectLst/>
                    <a:latin typeface="Meiryo UI" panose="020B0604030504040204" pitchFamily="50" charset="-128"/>
                    <a:ea typeface="Meiryo UI" panose="020B0604030504040204" pitchFamily="50" charset="-128"/>
                  </a:rPr>
                  <a:t>―</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370" name="Rectangle 178">
                <a:extLst>
                  <a:ext uri="{FF2B5EF4-FFF2-40B4-BE49-F238E27FC236}">
                    <a16:creationId xmlns:a16="http://schemas.microsoft.com/office/drawing/2014/main" id="{737F95BD-5CA1-2482-B9A4-09626F8EDF82}"/>
                  </a:ext>
                </a:extLst>
              </p:cNvPr>
              <p:cNvSpPr>
                <a:spLocks noChangeArrowheads="1"/>
              </p:cNvSpPr>
              <p:nvPr/>
            </p:nvSpPr>
            <p:spPr bwMode="auto">
              <a:xfrm>
                <a:off x="3500" y="3270"/>
                <a:ext cx="65" cy="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900" b="0" i="0" u="none" strike="noStrike" cap="none" normalizeH="0" baseline="0">
                    <a:ln>
                      <a:noFill/>
                    </a:ln>
                    <a:solidFill>
                      <a:srgbClr val="000000"/>
                    </a:solidFill>
                    <a:effectLst/>
                    <a:latin typeface="Meiryo UI" panose="020B0604030504040204" pitchFamily="50" charset="-128"/>
                    <a:ea typeface="Meiryo UI" panose="020B0604030504040204" pitchFamily="50" charset="-128"/>
                  </a:rPr>
                  <a:t>―</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371" name="Rectangle 179">
                <a:extLst>
                  <a:ext uri="{FF2B5EF4-FFF2-40B4-BE49-F238E27FC236}">
                    <a16:creationId xmlns:a16="http://schemas.microsoft.com/office/drawing/2014/main" id="{A88EE040-4E42-C687-6FD3-DBC10FE0AAB9}"/>
                  </a:ext>
                </a:extLst>
              </p:cNvPr>
              <p:cNvSpPr>
                <a:spLocks noChangeArrowheads="1"/>
              </p:cNvSpPr>
              <p:nvPr/>
            </p:nvSpPr>
            <p:spPr bwMode="auto">
              <a:xfrm>
                <a:off x="4103" y="3270"/>
                <a:ext cx="65" cy="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900" b="0" i="0" u="none" strike="noStrike" cap="none" normalizeH="0" baseline="0">
                    <a:ln>
                      <a:noFill/>
                    </a:ln>
                    <a:solidFill>
                      <a:srgbClr val="000000"/>
                    </a:solidFill>
                    <a:effectLst/>
                    <a:latin typeface="Meiryo UI" panose="020B0604030504040204" pitchFamily="50" charset="-128"/>
                    <a:ea typeface="Meiryo UI" panose="020B0604030504040204" pitchFamily="50" charset="-128"/>
                  </a:rPr>
                  <a:t>―</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372" name="Rectangle 180">
                <a:extLst>
                  <a:ext uri="{FF2B5EF4-FFF2-40B4-BE49-F238E27FC236}">
                    <a16:creationId xmlns:a16="http://schemas.microsoft.com/office/drawing/2014/main" id="{B245026A-9304-647D-E343-83B689939FA4}"/>
                  </a:ext>
                </a:extLst>
              </p:cNvPr>
              <p:cNvSpPr>
                <a:spLocks noChangeArrowheads="1"/>
              </p:cNvSpPr>
              <p:nvPr/>
            </p:nvSpPr>
            <p:spPr bwMode="auto">
              <a:xfrm>
                <a:off x="4705" y="3270"/>
                <a:ext cx="65" cy="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900" b="0" i="0" u="none" strike="noStrike" cap="none" normalizeH="0" baseline="0">
                    <a:ln>
                      <a:noFill/>
                    </a:ln>
                    <a:solidFill>
                      <a:srgbClr val="000000"/>
                    </a:solidFill>
                    <a:effectLst/>
                    <a:latin typeface="Meiryo UI" panose="020B0604030504040204" pitchFamily="50" charset="-128"/>
                    <a:ea typeface="Meiryo UI" panose="020B0604030504040204" pitchFamily="50" charset="-128"/>
                  </a:rPr>
                  <a:t>―</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373" name="Rectangle 181">
                <a:extLst>
                  <a:ext uri="{FF2B5EF4-FFF2-40B4-BE49-F238E27FC236}">
                    <a16:creationId xmlns:a16="http://schemas.microsoft.com/office/drawing/2014/main" id="{3C7C0705-116A-CEE4-C4D6-E0DE9CB3DEA1}"/>
                  </a:ext>
                </a:extLst>
              </p:cNvPr>
              <p:cNvSpPr>
                <a:spLocks noChangeArrowheads="1"/>
              </p:cNvSpPr>
              <p:nvPr/>
            </p:nvSpPr>
            <p:spPr bwMode="auto">
              <a:xfrm>
                <a:off x="5288" y="3270"/>
                <a:ext cx="146" cy="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900" b="0" i="0" u="none" strike="noStrike" cap="none" normalizeH="0" baseline="0">
                    <a:ln>
                      <a:noFill/>
                    </a:ln>
                    <a:solidFill>
                      <a:srgbClr val="000000"/>
                    </a:solidFill>
                    <a:effectLst/>
                    <a:latin typeface="Meiryo UI" panose="020B0604030504040204" pitchFamily="50" charset="-128"/>
                    <a:ea typeface="Meiryo UI" panose="020B0604030504040204" pitchFamily="50" charset="-128"/>
                  </a:rPr>
                  <a:t>1.5</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374" name="Rectangle 182">
                <a:extLst>
                  <a:ext uri="{FF2B5EF4-FFF2-40B4-BE49-F238E27FC236}">
                    <a16:creationId xmlns:a16="http://schemas.microsoft.com/office/drawing/2014/main" id="{7F8C7954-5AE3-6DB4-EBCA-9DF3AFF2A56E}"/>
                  </a:ext>
                </a:extLst>
              </p:cNvPr>
              <p:cNvSpPr>
                <a:spLocks noChangeArrowheads="1"/>
              </p:cNvSpPr>
              <p:nvPr/>
            </p:nvSpPr>
            <p:spPr bwMode="auto">
              <a:xfrm>
                <a:off x="131" y="1127"/>
                <a:ext cx="35" cy="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375" name="Rectangle 183">
                <a:extLst>
                  <a:ext uri="{FF2B5EF4-FFF2-40B4-BE49-F238E27FC236}">
                    <a16:creationId xmlns:a16="http://schemas.microsoft.com/office/drawing/2014/main" id="{E5628827-D5AA-8BF2-614C-B672B43E287D}"/>
                  </a:ext>
                </a:extLst>
              </p:cNvPr>
              <p:cNvSpPr>
                <a:spLocks noChangeArrowheads="1"/>
              </p:cNvSpPr>
              <p:nvPr/>
            </p:nvSpPr>
            <p:spPr bwMode="auto">
              <a:xfrm>
                <a:off x="2913" y="996"/>
                <a:ext cx="679" cy="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900" b="0" i="0" u="none" strike="noStrike" cap="none" normalizeH="0" baseline="0" dirty="0">
                    <a:ln>
                      <a:noFill/>
                    </a:ln>
                    <a:solidFill>
                      <a:srgbClr val="000000"/>
                    </a:solidFill>
                    <a:effectLst/>
                    <a:latin typeface="Meiryo UI" panose="020B0604030504040204" pitchFamily="50" charset="-128"/>
                    <a:ea typeface="Meiryo UI" panose="020B0604030504040204" pitchFamily="50" charset="-128"/>
                  </a:rPr>
                  <a:t>報　告</a:t>
                </a:r>
                <a:r>
                  <a:rPr kumimoji="0" lang="ja-JP" altLang="en-US" sz="900" b="0" i="0" u="none" strike="noStrike" cap="none" normalizeH="0" baseline="0" dirty="0">
                    <a:ln>
                      <a:noFill/>
                    </a:ln>
                    <a:solidFill>
                      <a:srgbClr val="000000"/>
                    </a:solidFill>
                    <a:effectLst/>
                    <a:latin typeface="Meiryo UI" panose="020B0604030504040204" pitchFamily="50" charset="-128"/>
                    <a:ea typeface="Meiryo UI" panose="020B0604030504040204" pitchFamily="50" charset="-128"/>
                  </a:rPr>
                  <a:t>　対　象</a:t>
                </a:r>
                <a:r>
                  <a:rPr kumimoji="0" lang="ja-JP" altLang="ja-JP" sz="900" b="0" i="0" u="none" strike="noStrike" cap="none" normalizeH="0" baseline="0" dirty="0">
                    <a:ln>
                      <a:noFill/>
                    </a:ln>
                    <a:solidFill>
                      <a:srgbClr val="000000"/>
                    </a:solidFill>
                    <a:effectLst/>
                    <a:latin typeface="Meiryo UI" panose="020B0604030504040204" pitchFamily="50" charset="-128"/>
                    <a:ea typeface="Meiryo UI" panose="020B0604030504040204" pitchFamily="50" charset="-128"/>
                  </a:rPr>
                  <a:t>　年　度</a:t>
                </a:r>
                <a:endParaRPr kumimoji="0" lang="ja-JP" altLang="ja-JP" sz="1800" b="0" i="0" u="none" strike="noStrike" cap="none" normalizeH="0" baseline="0" dirty="0">
                  <a:ln>
                    <a:noFill/>
                  </a:ln>
                  <a:solidFill>
                    <a:schemeClr val="tx1"/>
                  </a:solidFill>
                  <a:effectLst/>
                  <a:latin typeface="Arial" panose="020B0604020202020204" pitchFamily="34" charset="0"/>
                </a:endParaRPr>
              </a:p>
            </p:txBody>
          </p:sp>
          <p:sp>
            <p:nvSpPr>
              <p:cNvPr id="376" name="Rectangle 184">
                <a:extLst>
                  <a:ext uri="{FF2B5EF4-FFF2-40B4-BE49-F238E27FC236}">
                    <a16:creationId xmlns:a16="http://schemas.microsoft.com/office/drawing/2014/main" id="{78372161-3EFB-9F01-824D-5E9DE418F849}"/>
                  </a:ext>
                </a:extLst>
              </p:cNvPr>
              <p:cNvSpPr>
                <a:spLocks noChangeArrowheads="1"/>
              </p:cNvSpPr>
              <p:nvPr/>
            </p:nvSpPr>
            <p:spPr bwMode="auto">
              <a:xfrm>
                <a:off x="161" y="1955"/>
                <a:ext cx="65" cy="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900" b="0" i="0" u="none" strike="noStrike" cap="none" normalizeH="0" baseline="0">
                    <a:ln>
                      <a:noFill/>
                    </a:ln>
                    <a:solidFill>
                      <a:srgbClr val="000000"/>
                    </a:solidFill>
                    <a:effectLst/>
                    <a:latin typeface="Meiryo UI" panose="020B0604030504040204" pitchFamily="50" charset="-128"/>
                    <a:ea typeface="Meiryo UI" panose="020B0604030504040204" pitchFamily="50" charset="-128"/>
                  </a:rPr>
                  <a:t>基</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377" name="Rectangle 185">
                <a:extLst>
                  <a:ext uri="{FF2B5EF4-FFF2-40B4-BE49-F238E27FC236}">
                    <a16:creationId xmlns:a16="http://schemas.microsoft.com/office/drawing/2014/main" id="{DB4EBED2-AD5A-EA3E-84E7-CD7038217A3E}"/>
                  </a:ext>
                </a:extLst>
              </p:cNvPr>
              <p:cNvSpPr>
                <a:spLocks noChangeArrowheads="1"/>
              </p:cNvSpPr>
              <p:nvPr/>
            </p:nvSpPr>
            <p:spPr bwMode="auto">
              <a:xfrm>
                <a:off x="171" y="2055"/>
                <a:ext cx="65" cy="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900" b="0" i="0" u="none" strike="noStrike" cap="none" normalizeH="0" baseline="0">
                    <a:ln>
                      <a:noFill/>
                    </a:ln>
                    <a:solidFill>
                      <a:srgbClr val="000000"/>
                    </a:solidFill>
                    <a:effectLst/>
                    <a:latin typeface="Meiryo UI" panose="020B0604030504040204" pitchFamily="50" charset="-128"/>
                    <a:ea typeface="Meiryo UI" panose="020B0604030504040204" pitchFamily="50" charset="-128"/>
                  </a:rPr>
                  <a:t>　</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378" name="Rectangle 186">
                <a:extLst>
                  <a:ext uri="{FF2B5EF4-FFF2-40B4-BE49-F238E27FC236}">
                    <a16:creationId xmlns:a16="http://schemas.microsoft.com/office/drawing/2014/main" id="{E53D69D6-D954-EA66-0D7F-2FD7B9B66A71}"/>
                  </a:ext>
                </a:extLst>
              </p:cNvPr>
              <p:cNvSpPr>
                <a:spLocks noChangeArrowheads="1"/>
              </p:cNvSpPr>
              <p:nvPr/>
            </p:nvSpPr>
            <p:spPr bwMode="auto">
              <a:xfrm>
                <a:off x="161" y="2155"/>
                <a:ext cx="65" cy="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900" b="0" i="0" u="none" strike="noStrike" cap="none" normalizeH="0" baseline="0">
                    <a:ln>
                      <a:noFill/>
                    </a:ln>
                    <a:solidFill>
                      <a:srgbClr val="000000"/>
                    </a:solidFill>
                    <a:effectLst/>
                    <a:latin typeface="Meiryo UI" panose="020B0604030504040204" pitchFamily="50" charset="-128"/>
                    <a:ea typeface="Meiryo UI" panose="020B0604030504040204" pitchFamily="50" charset="-128"/>
                  </a:rPr>
                  <a:t>準</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379" name="Rectangle 187">
                <a:extLst>
                  <a:ext uri="{FF2B5EF4-FFF2-40B4-BE49-F238E27FC236}">
                    <a16:creationId xmlns:a16="http://schemas.microsoft.com/office/drawing/2014/main" id="{D8A88B2B-8B33-2B19-69EF-E5EEA26DD2FD}"/>
                  </a:ext>
                </a:extLst>
              </p:cNvPr>
              <p:cNvSpPr>
                <a:spLocks noChangeArrowheads="1"/>
              </p:cNvSpPr>
              <p:nvPr/>
            </p:nvSpPr>
            <p:spPr bwMode="auto">
              <a:xfrm>
                <a:off x="171" y="2256"/>
                <a:ext cx="65" cy="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900" b="0" i="0" u="none" strike="noStrike" cap="none" normalizeH="0" baseline="0">
                    <a:ln>
                      <a:noFill/>
                    </a:ln>
                    <a:solidFill>
                      <a:srgbClr val="000000"/>
                    </a:solidFill>
                    <a:effectLst/>
                    <a:latin typeface="Meiryo UI" panose="020B0604030504040204" pitchFamily="50" charset="-128"/>
                    <a:ea typeface="Meiryo UI" panose="020B0604030504040204" pitchFamily="50" charset="-128"/>
                  </a:rPr>
                  <a:t>　</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380" name="Rectangle 188">
                <a:extLst>
                  <a:ext uri="{FF2B5EF4-FFF2-40B4-BE49-F238E27FC236}">
                    <a16:creationId xmlns:a16="http://schemas.microsoft.com/office/drawing/2014/main" id="{3E57925E-8BAF-3C6C-605F-3C22D2DAFC71}"/>
                  </a:ext>
                </a:extLst>
              </p:cNvPr>
              <p:cNvSpPr>
                <a:spLocks noChangeArrowheads="1"/>
              </p:cNvSpPr>
              <p:nvPr/>
            </p:nvSpPr>
            <p:spPr bwMode="auto">
              <a:xfrm>
                <a:off x="161" y="2356"/>
                <a:ext cx="65" cy="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900" b="0" i="0" u="none" strike="noStrike" cap="none" normalizeH="0" baseline="0">
                    <a:ln>
                      <a:noFill/>
                    </a:ln>
                    <a:solidFill>
                      <a:srgbClr val="000000"/>
                    </a:solidFill>
                    <a:effectLst/>
                    <a:latin typeface="Meiryo UI" panose="020B0604030504040204" pitchFamily="50" charset="-128"/>
                    <a:ea typeface="Meiryo UI" panose="020B0604030504040204" pitchFamily="50" charset="-128"/>
                  </a:rPr>
                  <a:t>年</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381" name="Rectangle 189">
                <a:extLst>
                  <a:ext uri="{FF2B5EF4-FFF2-40B4-BE49-F238E27FC236}">
                    <a16:creationId xmlns:a16="http://schemas.microsoft.com/office/drawing/2014/main" id="{2DA93DB8-72DC-3888-358D-C78C2127C12F}"/>
                  </a:ext>
                </a:extLst>
              </p:cNvPr>
              <p:cNvSpPr>
                <a:spLocks noChangeArrowheads="1"/>
              </p:cNvSpPr>
              <p:nvPr/>
            </p:nvSpPr>
            <p:spPr bwMode="auto">
              <a:xfrm>
                <a:off x="171" y="2457"/>
                <a:ext cx="65" cy="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900" b="0" i="0" u="none" strike="noStrike" cap="none" normalizeH="0" baseline="0">
                    <a:ln>
                      <a:noFill/>
                    </a:ln>
                    <a:solidFill>
                      <a:srgbClr val="000000"/>
                    </a:solidFill>
                    <a:effectLst/>
                    <a:latin typeface="Meiryo UI" panose="020B0604030504040204" pitchFamily="50" charset="-128"/>
                    <a:ea typeface="Meiryo UI" panose="020B0604030504040204" pitchFamily="50" charset="-128"/>
                  </a:rPr>
                  <a:t>　</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382" name="Rectangle 190">
                <a:extLst>
                  <a:ext uri="{FF2B5EF4-FFF2-40B4-BE49-F238E27FC236}">
                    <a16:creationId xmlns:a16="http://schemas.microsoft.com/office/drawing/2014/main" id="{40B749E6-3572-B7D9-7DE1-DFF319634572}"/>
                  </a:ext>
                </a:extLst>
              </p:cNvPr>
              <p:cNvSpPr>
                <a:spLocks noChangeArrowheads="1"/>
              </p:cNvSpPr>
              <p:nvPr/>
            </p:nvSpPr>
            <p:spPr bwMode="auto">
              <a:xfrm>
                <a:off x="161" y="2557"/>
                <a:ext cx="65" cy="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900" b="0" i="0" u="none" strike="noStrike" cap="none" normalizeH="0" baseline="0">
                    <a:ln>
                      <a:noFill/>
                    </a:ln>
                    <a:solidFill>
                      <a:srgbClr val="000000"/>
                    </a:solidFill>
                    <a:effectLst/>
                    <a:latin typeface="Meiryo UI" panose="020B0604030504040204" pitchFamily="50" charset="-128"/>
                    <a:ea typeface="Meiryo UI" panose="020B0604030504040204" pitchFamily="50" charset="-128"/>
                  </a:rPr>
                  <a:t>度</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383" name="Rectangle 191">
                <a:extLst>
                  <a:ext uri="{FF2B5EF4-FFF2-40B4-BE49-F238E27FC236}">
                    <a16:creationId xmlns:a16="http://schemas.microsoft.com/office/drawing/2014/main" id="{2137CC41-D402-E214-610E-8E9DC29570C0}"/>
                  </a:ext>
                </a:extLst>
              </p:cNvPr>
              <p:cNvSpPr>
                <a:spLocks noChangeArrowheads="1"/>
              </p:cNvSpPr>
              <p:nvPr/>
            </p:nvSpPr>
            <p:spPr bwMode="auto">
              <a:xfrm>
                <a:off x="111" y="981"/>
                <a:ext cx="5" cy="1"/>
              </a:xfrm>
              <a:prstGeom prst="rect">
                <a:avLst/>
              </a:prstGeom>
              <a:solidFill>
                <a:srgbClr val="D4D4D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84" name="Rectangle 192">
                <a:extLst>
                  <a:ext uri="{FF2B5EF4-FFF2-40B4-BE49-F238E27FC236}">
                    <a16:creationId xmlns:a16="http://schemas.microsoft.com/office/drawing/2014/main" id="{6A29C2C7-A73F-9212-87D4-901356CBFB34}"/>
                  </a:ext>
                </a:extLst>
              </p:cNvPr>
              <p:cNvSpPr>
                <a:spLocks noChangeArrowheads="1"/>
              </p:cNvSpPr>
              <p:nvPr/>
            </p:nvSpPr>
            <p:spPr bwMode="auto">
              <a:xfrm>
                <a:off x="824" y="981"/>
                <a:ext cx="5" cy="1"/>
              </a:xfrm>
              <a:prstGeom prst="rect">
                <a:avLst/>
              </a:prstGeom>
              <a:solidFill>
                <a:srgbClr val="D4D4D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85" name="Line 193">
                <a:extLst>
                  <a:ext uri="{FF2B5EF4-FFF2-40B4-BE49-F238E27FC236}">
                    <a16:creationId xmlns:a16="http://schemas.microsoft.com/office/drawing/2014/main" id="{DE25E562-D639-4A91-2A92-D8C1E347B123}"/>
                  </a:ext>
                </a:extLst>
              </p:cNvPr>
              <p:cNvSpPr>
                <a:spLocks noChangeShapeType="1"/>
              </p:cNvSpPr>
              <p:nvPr/>
            </p:nvSpPr>
            <p:spPr bwMode="auto">
              <a:xfrm>
                <a:off x="116" y="981"/>
                <a:ext cx="5533"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dirty="0"/>
              </a:p>
            </p:txBody>
          </p:sp>
          <p:sp>
            <p:nvSpPr>
              <p:cNvPr id="386" name="Rectangle 194">
                <a:extLst>
                  <a:ext uri="{FF2B5EF4-FFF2-40B4-BE49-F238E27FC236}">
                    <a16:creationId xmlns:a16="http://schemas.microsoft.com/office/drawing/2014/main" id="{B1843FBB-81CE-B3A3-C9D9-55E3003D1CDA}"/>
                  </a:ext>
                </a:extLst>
              </p:cNvPr>
              <p:cNvSpPr>
                <a:spLocks noChangeArrowheads="1"/>
              </p:cNvSpPr>
              <p:nvPr/>
            </p:nvSpPr>
            <p:spPr bwMode="auto">
              <a:xfrm>
                <a:off x="116" y="981"/>
                <a:ext cx="5533" cy="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87" name="Rectangle 195">
                <a:extLst>
                  <a:ext uri="{FF2B5EF4-FFF2-40B4-BE49-F238E27FC236}">
                    <a16:creationId xmlns:a16="http://schemas.microsoft.com/office/drawing/2014/main" id="{48E82AC4-EA5D-CABC-7279-B95251E02696}"/>
                  </a:ext>
                </a:extLst>
              </p:cNvPr>
              <p:cNvSpPr>
                <a:spLocks noChangeArrowheads="1"/>
              </p:cNvSpPr>
              <p:nvPr/>
            </p:nvSpPr>
            <p:spPr bwMode="auto">
              <a:xfrm>
                <a:off x="5644" y="981"/>
                <a:ext cx="5" cy="1"/>
              </a:xfrm>
              <a:prstGeom prst="rect">
                <a:avLst/>
              </a:prstGeom>
              <a:solidFill>
                <a:srgbClr val="D4D4D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88" name="Rectangle 196">
                <a:extLst>
                  <a:ext uri="{FF2B5EF4-FFF2-40B4-BE49-F238E27FC236}">
                    <a16:creationId xmlns:a16="http://schemas.microsoft.com/office/drawing/2014/main" id="{7F3A0C9A-83B4-417C-4EB1-D07C4B99251B}"/>
                  </a:ext>
                </a:extLst>
              </p:cNvPr>
              <p:cNvSpPr>
                <a:spLocks noChangeArrowheads="1"/>
              </p:cNvSpPr>
              <p:nvPr/>
            </p:nvSpPr>
            <p:spPr bwMode="auto">
              <a:xfrm>
                <a:off x="1426" y="981"/>
                <a:ext cx="6" cy="1"/>
              </a:xfrm>
              <a:prstGeom prst="rect">
                <a:avLst/>
              </a:prstGeom>
              <a:solidFill>
                <a:srgbClr val="D4D4D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89" name="Rectangle 197">
                <a:extLst>
                  <a:ext uri="{FF2B5EF4-FFF2-40B4-BE49-F238E27FC236}">
                    <a16:creationId xmlns:a16="http://schemas.microsoft.com/office/drawing/2014/main" id="{214F2E30-755C-8A97-E576-F2BDD9C76BB1}"/>
                  </a:ext>
                </a:extLst>
              </p:cNvPr>
              <p:cNvSpPr>
                <a:spLocks noChangeArrowheads="1"/>
              </p:cNvSpPr>
              <p:nvPr/>
            </p:nvSpPr>
            <p:spPr bwMode="auto">
              <a:xfrm>
                <a:off x="2029" y="981"/>
                <a:ext cx="5" cy="1"/>
              </a:xfrm>
              <a:prstGeom prst="rect">
                <a:avLst/>
              </a:prstGeom>
              <a:solidFill>
                <a:srgbClr val="D4D4D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90" name="Rectangle 198">
                <a:extLst>
                  <a:ext uri="{FF2B5EF4-FFF2-40B4-BE49-F238E27FC236}">
                    <a16:creationId xmlns:a16="http://schemas.microsoft.com/office/drawing/2014/main" id="{922824C1-8E77-5B92-6A45-21A1D89328A9}"/>
                  </a:ext>
                </a:extLst>
              </p:cNvPr>
              <p:cNvSpPr>
                <a:spLocks noChangeArrowheads="1"/>
              </p:cNvSpPr>
              <p:nvPr/>
            </p:nvSpPr>
            <p:spPr bwMode="auto">
              <a:xfrm>
                <a:off x="2631" y="981"/>
                <a:ext cx="6" cy="1"/>
              </a:xfrm>
              <a:prstGeom prst="rect">
                <a:avLst/>
              </a:prstGeom>
              <a:solidFill>
                <a:srgbClr val="D4D4D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91" name="Rectangle 199">
                <a:extLst>
                  <a:ext uri="{FF2B5EF4-FFF2-40B4-BE49-F238E27FC236}">
                    <a16:creationId xmlns:a16="http://schemas.microsoft.com/office/drawing/2014/main" id="{B308BFB1-579F-546A-E828-0C07FD8D3048}"/>
                  </a:ext>
                </a:extLst>
              </p:cNvPr>
              <p:cNvSpPr>
                <a:spLocks noChangeArrowheads="1"/>
              </p:cNvSpPr>
              <p:nvPr/>
            </p:nvSpPr>
            <p:spPr bwMode="auto">
              <a:xfrm>
                <a:off x="3234" y="981"/>
                <a:ext cx="5" cy="1"/>
              </a:xfrm>
              <a:prstGeom prst="rect">
                <a:avLst/>
              </a:prstGeom>
              <a:solidFill>
                <a:srgbClr val="D4D4D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92" name="Rectangle 200">
                <a:extLst>
                  <a:ext uri="{FF2B5EF4-FFF2-40B4-BE49-F238E27FC236}">
                    <a16:creationId xmlns:a16="http://schemas.microsoft.com/office/drawing/2014/main" id="{511E801D-9D2A-8E11-D7D2-798F1859A53F}"/>
                  </a:ext>
                </a:extLst>
              </p:cNvPr>
              <p:cNvSpPr>
                <a:spLocks noChangeArrowheads="1"/>
              </p:cNvSpPr>
              <p:nvPr/>
            </p:nvSpPr>
            <p:spPr bwMode="auto">
              <a:xfrm>
                <a:off x="3836" y="981"/>
                <a:ext cx="6" cy="1"/>
              </a:xfrm>
              <a:prstGeom prst="rect">
                <a:avLst/>
              </a:prstGeom>
              <a:solidFill>
                <a:srgbClr val="D4D4D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93" name="Rectangle 201">
                <a:extLst>
                  <a:ext uri="{FF2B5EF4-FFF2-40B4-BE49-F238E27FC236}">
                    <a16:creationId xmlns:a16="http://schemas.microsoft.com/office/drawing/2014/main" id="{F98A39F6-637B-411C-4B9E-8008F7C23ADD}"/>
                  </a:ext>
                </a:extLst>
              </p:cNvPr>
              <p:cNvSpPr>
                <a:spLocks noChangeArrowheads="1"/>
              </p:cNvSpPr>
              <p:nvPr/>
            </p:nvSpPr>
            <p:spPr bwMode="auto">
              <a:xfrm>
                <a:off x="4439" y="981"/>
                <a:ext cx="5" cy="1"/>
              </a:xfrm>
              <a:prstGeom prst="rect">
                <a:avLst/>
              </a:prstGeom>
              <a:solidFill>
                <a:srgbClr val="D4D4D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94" name="Rectangle 202">
                <a:extLst>
                  <a:ext uri="{FF2B5EF4-FFF2-40B4-BE49-F238E27FC236}">
                    <a16:creationId xmlns:a16="http://schemas.microsoft.com/office/drawing/2014/main" id="{AC098334-19E5-666C-8B0A-829AB7AA0C5C}"/>
                  </a:ext>
                </a:extLst>
              </p:cNvPr>
              <p:cNvSpPr>
                <a:spLocks noChangeArrowheads="1"/>
              </p:cNvSpPr>
              <p:nvPr/>
            </p:nvSpPr>
            <p:spPr bwMode="auto">
              <a:xfrm>
                <a:off x="5041" y="981"/>
                <a:ext cx="6" cy="1"/>
              </a:xfrm>
              <a:prstGeom prst="rect">
                <a:avLst/>
              </a:prstGeom>
              <a:solidFill>
                <a:srgbClr val="D4D4D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95" name="Line 203">
                <a:extLst>
                  <a:ext uri="{FF2B5EF4-FFF2-40B4-BE49-F238E27FC236}">
                    <a16:creationId xmlns:a16="http://schemas.microsoft.com/office/drawing/2014/main" id="{228682CB-96B7-07D8-6130-E7153EA1DBBE}"/>
                  </a:ext>
                </a:extLst>
              </p:cNvPr>
              <p:cNvSpPr>
                <a:spLocks noChangeShapeType="1"/>
              </p:cNvSpPr>
              <p:nvPr/>
            </p:nvSpPr>
            <p:spPr bwMode="auto">
              <a:xfrm>
                <a:off x="829" y="1106"/>
                <a:ext cx="4820"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396" name="Rectangle 204">
                <a:extLst>
                  <a:ext uri="{FF2B5EF4-FFF2-40B4-BE49-F238E27FC236}">
                    <a16:creationId xmlns:a16="http://schemas.microsoft.com/office/drawing/2014/main" id="{650313D8-CB73-6A7B-165A-B8CD046700F1}"/>
                  </a:ext>
                </a:extLst>
              </p:cNvPr>
              <p:cNvSpPr>
                <a:spLocks noChangeArrowheads="1"/>
              </p:cNvSpPr>
              <p:nvPr/>
            </p:nvSpPr>
            <p:spPr bwMode="auto">
              <a:xfrm>
                <a:off x="829" y="1106"/>
                <a:ext cx="4820" cy="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grpSp>
        <p:sp>
          <p:nvSpPr>
            <p:cNvPr id="13" name="Rectangle 206">
              <a:extLst>
                <a:ext uri="{FF2B5EF4-FFF2-40B4-BE49-F238E27FC236}">
                  <a16:creationId xmlns:a16="http://schemas.microsoft.com/office/drawing/2014/main" id="{F27664EA-4DBB-BEDA-9675-38E193F50DC1}"/>
                </a:ext>
              </a:extLst>
            </p:cNvPr>
            <p:cNvSpPr>
              <a:spLocks noChangeArrowheads="1"/>
            </p:cNvSpPr>
            <p:nvPr/>
          </p:nvSpPr>
          <p:spPr bwMode="auto">
            <a:xfrm>
              <a:off x="439738" y="1557338"/>
              <a:ext cx="7938" cy="1588"/>
            </a:xfrm>
            <a:prstGeom prst="rect">
              <a:avLst/>
            </a:prstGeom>
            <a:solidFill>
              <a:srgbClr val="D4D4D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4" name="Line 207">
              <a:extLst>
                <a:ext uri="{FF2B5EF4-FFF2-40B4-BE49-F238E27FC236}">
                  <a16:creationId xmlns:a16="http://schemas.microsoft.com/office/drawing/2014/main" id="{7AB4D274-B8F7-D0C4-D6BB-984A03B1C62A}"/>
                </a:ext>
              </a:extLst>
            </p:cNvPr>
            <p:cNvSpPr>
              <a:spLocks noChangeShapeType="1"/>
            </p:cNvSpPr>
            <p:nvPr/>
          </p:nvSpPr>
          <p:spPr bwMode="auto">
            <a:xfrm>
              <a:off x="184151" y="1963738"/>
              <a:ext cx="1116013"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5" name="Rectangle 208">
              <a:extLst>
                <a:ext uri="{FF2B5EF4-FFF2-40B4-BE49-F238E27FC236}">
                  <a16:creationId xmlns:a16="http://schemas.microsoft.com/office/drawing/2014/main" id="{D7889D4F-12E6-0F24-5CCB-EE76D1AC9695}"/>
                </a:ext>
              </a:extLst>
            </p:cNvPr>
            <p:cNvSpPr>
              <a:spLocks noChangeArrowheads="1"/>
            </p:cNvSpPr>
            <p:nvPr/>
          </p:nvSpPr>
          <p:spPr bwMode="auto">
            <a:xfrm>
              <a:off x="184151" y="1963738"/>
              <a:ext cx="1116013" cy="793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6" name="Line 209">
              <a:extLst>
                <a:ext uri="{FF2B5EF4-FFF2-40B4-BE49-F238E27FC236}">
                  <a16:creationId xmlns:a16="http://schemas.microsoft.com/office/drawing/2014/main" id="{4DDBC6FB-3455-30A3-BD44-6BD427A91471}"/>
                </a:ext>
              </a:extLst>
            </p:cNvPr>
            <p:cNvSpPr>
              <a:spLocks noChangeShapeType="1"/>
            </p:cNvSpPr>
            <p:nvPr/>
          </p:nvSpPr>
          <p:spPr bwMode="auto">
            <a:xfrm>
              <a:off x="1323976" y="1955801"/>
              <a:ext cx="7635875"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7" name="Rectangle 210">
              <a:extLst>
                <a:ext uri="{FF2B5EF4-FFF2-40B4-BE49-F238E27FC236}">
                  <a16:creationId xmlns:a16="http://schemas.microsoft.com/office/drawing/2014/main" id="{45226F81-0819-2ACE-68B8-1F1D21189076}"/>
                </a:ext>
              </a:extLst>
            </p:cNvPr>
            <p:cNvSpPr>
              <a:spLocks noChangeArrowheads="1"/>
            </p:cNvSpPr>
            <p:nvPr/>
          </p:nvSpPr>
          <p:spPr bwMode="auto">
            <a:xfrm>
              <a:off x="1323976" y="1955801"/>
              <a:ext cx="7635875" cy="793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8" name="Line 211">
              <a:extLst>
                <a:ext uri="{FF2B5EF4-FFF2-40B4-BE49-F238E27FC236}">
                  <a16:creationId xmlns:a16="http://schemas.microsoft.com/office/drawing/2014/main" id="{1E76F26B-294B-9D38-D804-88C7C456C54C}"/>
                </a:ext>
              </a:extLst>
            </p:cNvPr>
            <p:cNvSpPr>
              <a:spLocks noChangeShapeType="1"/>
            </p:cNvSpPr>
            <p:nvPr/>
          </p:nvSpPr>
          <p:spPr bwMode="auto">
            <a:xfrm>
              <a:off x="1323976" y="1971676"/>
              <a:ext cx="7635875"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9" name="Rectangle 212">
              <a:extLst>
                <a:ext uri="{FF2B5EF4-FFF2-40B4-BE49-F238E27FC236}">
                  <a16:creationId xmlns:a16="http://schemas.microsoft.com/office/drawing/2014/main" id="{DA4768A5-B8F7-F2C1-CE24-7193189A8AFD}"/>
                </a:ext>
              </a:extLst>
            </p:cNvPr>
            <p:cNvSpPr>
              <a:spLocks noChangeArrowheads="1"/>
            </p:cNvSpPr>
            <p:nvPr/>
          </p:nvSpPr>
          <p:spPr bwMode="auto">
            <a:xfrm>
              <a:off x="1323976" y="1971676"/>
              <a:ext cx="7635875" cy="793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0" name="Line 213">
              <a:extLst>
                <a:ext uri="{FF2B5EF4-FFF2-40B4-BE49-F238E27FC236}">
                  <a16:creationId xmlns:a16="http://schemas.microsoft.com/office/drawing/2014/main" id="{A268D4E8-0DDB-C97C-82D0-470F7FD26CC3}"/>
                </a:ext>
              </a:extLst>
            </p:cNvPr>
            <p:cNvSpPr>
              <a:spLocks noChangeShapeType="1"/>
            </p:cNvSpPr>
            <p:nvPr/>
          </p:nvSpPr>
          <p:spPr bwMode="auto">
            <a:xfrm>
              <a:off x="1308101" y="1565276"/>
              <a:ext cx="0" cy="390525"/>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21" name="Rectangle 214">
              <a:extLst>
                <a:ext uri="{FF2B5EF4-FFF2-40B4-BE49-F238E27FC236}">
                  <a16:creationId xmlns:a16="http://schemas.microsoft.com/office/drawing/2014/main" id="{65F813A1-E14D-9243-FFAF-7722C350C421}"/>
                </a:ext>
              </a:extLst>
            </p:cNvPr>
            <p:cNvSpPr>
              <a:spLocks noChangeArrowheads="1"/>
            </p:cNvSpPr>
            <p:nvPr/>
          </p:nvSpPr>
          <p:spPr bwMode="auto">
            <a:xfrm>
              <a:off x="1308101" y="1565276"/>
              <a:ext cx="7938" cy="39052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2" name="Line 215">
              <a:extLst>
                <a:ext uri="{FF2B5EF4-FFF2-40B4-BE49-F238E27FC236}">
                  <a16:creationId xmlns:a16="http://schemas.microsoft.com/office/drawing/2014/main" id="{D1F1E9A1-660D-C0DF-0D57-D715158053BE}"/>
                </a:ext>
              </a:extLst>
            </p:cNvPr>
            <p:cNvSpPr>
              <a:spLocks noChangeShapeType="1"/>
            </p:cNvSpPr>
            <p:nvPr/>
          </p:nvSpPr>
          <p:spPr bwMode="auto">
            <a:xfrm>
              <a:off x="447676" y="2170113"/>
              <a:ext cx="852488"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23" name="Rectangle 216">
              <a:extLst>
                <a:ext uri="{FF2B5EF4-FFF2-40B4-BE49-F238E27FC236}">
                  <a16:creationId xmlns:a16="http://schemas.microsoft.com/office/drawing/2014/main" id="{DD87D23E-3881-B5F4-10FE-D6B31F1599CA}"/>
                </a:ext>
              </a:extLst>
            </p:cNvPr>
            <p:cNvSpPr>
              <a:spLocks noChangeArrowheads="1"/>
            </p:cNvSpPr>
            <p:nvPr/>
          </p:nvSpPr>
          <p:spPr bwMode="auto">
            <a:xfrm>
              <a:off x="447676" y="2170113"/>
              <a:ext cx="852488" cy="793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4" name="Line 217">
              <a:extLst>
                <a:ext uri="{FF2B5EF4-FFF2-40B4-BE49-F238E27FC236}">
                  <a16:creationId xmlns:a16="http://schemas.microsoft.com/office/drawing/2014/main" id="{63C8AF6E-A0C1-9E3C-1E24-7DAACE699A80}"/>
                </a:ext>
              </a:extLst>
            </p:cNvPr>
            <p:cNvSpPr>
              <a:spLocks noChangeShapeType="1"/>
            </p:cNvSpPr>
            <p:nvPr/>
          </p:nvSpPr>
          <p:spPr bwMode="auto">
            <a:xfrm>
              <a:off x="2263776" y="1765301"/>
              <a:ext cx="0" cy="19050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25" name="Rectangle 218">
              <a:extLst>
                <a:ext uri="{FF2B5EF4-FFF2-40B4-BE49-F238E27FC236}">
                  <a16:creationId xmlns:a16="http://schemas.microsoft.com/office/drawing/2014/main" id="{EC33301C-6FB3-4765-728D-D24177D0BCA3}"/>
                </a:ext>
              </a:extLst>
            </p:cNvPr>
            <p:cNvSpPr>
              <a:spLocks noChangeArrowheads="1"/>
            </p:cNvSpPr>
            <p:nvPr/>
          </p:nvSpPr>
          <p:spPr bwMode="auto">
            <a:xfrm>
              <a:off x="2263776" y="1765301"/>
              <a:ext cx="9525" cy="19050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6" name="Line 219">
              <a:extLst>
                <a:ext uri="{FF2B5EF4-FFF2-40B4-BE49-F238E27FC236}">
                  <a16:creationId xmlns:a16="http://schemas.microsoft.com/office/drawing/2014/main" id="{E44B7120-9EBD-334A-AECD-7C50B5CA56C3}"/>
                </a:ext>
              </a:extLst>
            </p:cNvPr>
            <p:cNvSpPr>
              <a:spLocks noChangeShapeType="1"/>
            </p:cNvSpPr>
            <p:nvPr/>
          </p:nvSpPr>
          <p:spPr bwMode="auto">
            <a:xfrm>
              <a:off x="3221038" y="1765301"/>
              <a:ext cx="0" cy="19050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27" name="Rectangle 220">
              <a:extLst>
                <a:ext uri="{FF2B5EF4-FFF2-40B4-BE49-F238E27FC236}">
                  <a16:creationId xmlns:a16="http://schemas.microsoft.com/office/drawing/2014/main" id="{5EDCA8BD-6CBE-06D3-1D9E-20AFC457DA23}"/>
                </a:ext>
              </a:extLst>
            </p:cNvPr>
            <p:cNvSpPr>
              <a:spLocks noChangeArrowheads="1"/>
            </p:cNvSpPr>
            <p:nvPr/>
          </p:nvSpPr>
          <p:spPr bwMode="auto">
            <a:xfrm>
              <a:off x="3221038" y="1765301"/>
              <a:ext cx="7938" cy="19050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8" name="Line 221">
              <a:extLst>
                <a:ext uri="{FF2B5EF4-FFF2-40B4-BE49-F238E27FC236}">
                  <a16:creationId xmlns:a16="http://schemas.microsoft.com/office/drawing/2014/main" id="{E951EF98-D8ED-FC21-FE7C-D4EC5D51032D}"/>
                </a:ext>
              </a:extLst>
            </p:cNvPr>
            <p:cNvSpPr>
              <a:spLocks noChangeShapeType="1"/>
            </p:cNvSpPr>
            <p:nvPr/>
          </p:nvSpPr>
          <p:spPr bwMode="auto">
            <a:xfrm>
              <a:off x="4176713" y="1765301"/>
              <a:ext cx="0" cy="19050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29" name="Rectangle 222">
              <a:extLst>
                <a:ext uri="{FF2B5EF4-FFF2-40B4-BE49-F238E27FC236}">
                  <a16:creationId xmlns:a16="http://schemas.microsoft.com/office/drawing/2014/main" id="{B54D839E-6CA7-6422-BD68-6D6E5D354762}"/>
                </a:ext>
              </a:extLst>
            </p:cNvPr>
            <p:cNvSpPr>
              <a:spLocks noChangeArrowheads="1"/>
            </p:cNvSpPr>
            <p:nvPr/>
          </p:nvSpPr>
          <p:spPr bwMode="auto">
            <a:xfrm>
              <a:off x="4176713" y="1765301"/>
              <a:ext cx="9525" cy="19050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0" name="Line 223">
              <a:extLst>
                <a:ext uri="{FF2B5EF4-FFF2-40B4-BE49-F238E27FC236}">
                  <a16:creationId xmlns:a16="http://schemas.microsoft.com/office/drawing/2014/main" id="{9BB004BE-FA8F-BC5F-6166-E800EA793C9B}"/>
                </a:ext>
              </a:extLst>
            </p:cNvPr>
            <p:cNvSpPr>
              <a:spLocks noChangeShapeType="1"/>
            </p:cNvSpPr>
            <p:nvPr/>
          </p:nvSpPr>
          <p:spPr bwMode="auto">
            <a:xfrm>
              <a:off x="5133976" y="1765301"/>
              <a:ext cx="0" cy="19050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31" name="Rectangle 224">
              <a:extLst>
                <a:ext uri="{FF2B5EF4-FFF2-40B4-BE49-F238E27FC236}">
                  <a16:creationId xmlns:a16="http://schemas.microsoft.com/office/drawing/2014/main" id="{9FB939D0-137A-9634-5C21-5653EDB181AE}"/>
                </a:ext>
              </a:extLst>
            </p:cNvPr>
            <p:cNvSpPr>
              <a:spLocks noChangeArrowheads="1"/>
            </p:cNvSpPr>
            <p:nvPr/>
          </p:nvSpPr>
          <p:spPr bwMode="auto">
            <a:xfrm>
              <a:off x="5133976" y="1765301"/>
              <a:ext cx="7938" cy="19050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2" name="Line 225">
              <a:extLst>
                <a:ext uri="{FF2B5EF4-FFF2-40B4-BE49-F238E27FC236}">
                  <a16:creationId xmlns:a16="http://schemas.microsoft.com/office/drawing/2014/main" id="{16E96FFA-689C-83D9-B7B0-A0DB664CD28B}"/>
                </a:ext>
              </a:extLst>
            </p:cNvPr>
            <p:cNvSpPr>
              <a:spLocks noChangeShapeType="1"/>
            </p:cNvSpPr>
            <p:nvPr/>
          </p:nvSpPr>
          <p:spPr bwMode="auto">
            <a:xfrm>
              <a:off x="6089651" y="1765301"/>
              <a:ext cx="0" cy="19050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33" name="Rectangle 226">
              <a:extLst>
                <a:ext uri="{FF2B5EF4-FFF2-40B4-BE49-F238E27FC236}">
                  <a16:creationId xmlns:a16="http://schemas.microsoft.com/office/drawing/2014/main" id="{8197D89D-A61D-57A4-B864-A4F870814DED}"/>
                </a:ext>
              </a:extLst>
            </p:cNvPr>
            <p:cNvSpPr>
              <a:spLocks noChangeArrowheads="1"/>
            </p:cNvSpPr>
            <p:nvPr/>
          </p:nvSpPr>
          <p:spPr bwMode="auto">
            <a:xfrm>
              <a:off x="6089651" y="1765301"/>
              <a:ext cx="9525" cy="19050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4" name="Line 227">
              <a:extLst>
                <a:ext uri="{FF2B5EF4-FFF2-40B4-BE49-F238E27FC236}">
                  <a16:creationId xmlns:a16="http://schemas.microsoft.com/office/drawing/2014/main" id="{F7260208-4446-07FB-F167-38B023F6911C}"/>
                </a:ext>
              </a:extLst>
            </p:cNvPr>
            <p:cNvSpPr>
              <a:spLocks noChangeShapeType="1"/>
            </p:cNvSpPr>
            <p:nvPr/>
          </p:nvSpPr>
          <p:spPr bwMode="auto">
            <a:xfrm>
              <a:off x="7046913" y="1765301"/>
              <a:ext cx="0" cy="19050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35" name="Rectangle 228">
              <a:extLst>
                <a:ext uri="{FF2B5EF4-FFF2-40B4-BE49-F238E27FC236}">
                  <a16:creationId xmlns:a16="http://schemas.microsoft.com/office/drawing/2014/main" id="{27A3E150-9320-1A36-3DCC-0E7B5CB25E98}"/>
                </a:ext>
              </a:extLst>
            </p:cNvPr>
            <p:cNvSpPr>
              <a:spLocks noChangeArrowheads="1"/>
            </p:cNvSpPr>
            <p:nvPr/>
          </p:nvSpPr>
          <p:spPr bwMode="auto">
            <a:xfrm>
              <a:off x="7046913" y="1765301"/>
              <a:ext cx="7938" cy="19050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6" name="Line 229">
              <a:extLst>
                <a:ext uri="{FF2B5EF4-FFF2-40B4-BE49-F238E27FC236}">
                  <a16:creationId xmlns:a16="http://schemas.microsoft.com/office/drawing/2014/main" id="{BB91C1CD-753E-FF76-5FA1-BFCA8FB29A9B}"/>
                </a:ext>
              </a:extLst>
            </p:cNvPr>
            <p:cNvSpPr>
              <a:spLocks noChangeShapeType="1"/>
            </p:cNvSpPr>
            <p:nvPr/>
          </p:nvSpPr>
          <p:spPr bwMode="auto">
            <a:xfrm>
              <a:off x="8002588" y="1765301"/>
              <a:ext cx="0" cy="19050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37" name="Rectangle 230">
              <a:extLst>
                <a:ext uri="{FF2B5EF4-FFF2-40B4-BE49-F238E27FC236}">
                  <a16:creationId xmlns:a16="http://schemas.microsoft.com/office/drawing/2014/main" id="{280CCDFC-DA51-BF49-582B-A734316BE5A8}"/>
                </a:ext>
              </a:extLst>
            </p:cNvPr>
            <p:cNvSpPr>
              <a:spLocks noChangeArrowheads="1"/>
            </p:cNvSpPr>
            <p:nvPr/>
          </p:nvSpPr>
          <p:spPr bwMode="auto">
            <a:xfrm>
              <a:off x="8002588" y="1765301"/>
              <a:ext cx="9525" cy="19050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8" name="Line 231">
              <a:extLst>
                <a:ext uri="{FF2B5EF4-FFF2-40B4-BE49-F238E27FC236}">
                  <a16:creationId xmlns:a16="http://schemas.microsoft.com/office/drawing/2014/main" id="{CC2391AD-60CE-A9ED-88E8-950DEC64163D}"/>
                </a:ext>
              </a:extLst>
            </p:cNvPr>
            <p:cNvSpPr>
              <a:spLocks noChangeShapeType="1"/>
            </p:cNvSpPr>
            <p:nvPr/>
          </p:nvSpPr>
          <p:spPr bwMode="auto">
            <a:xfrm>
              <a:off x="1323976" y="2170113"/>
              <a:ext cx="7643813"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39" name="Rectangle 232">
              <a:extLst>
                <a:ext uri="{FF2B5EF4-FFF2-40B4-BE49-F238E27FC236}">
                  <a16:creationId xmlns:a16="http://schemas.microsoft.com/office/drawing/2014/main" id="{5456E788-6276-8E99-D969-8C3D3D41DECC}"/>
                </a:ext>
              </a:extLst>
            </p:cNvPr>
            <p:cNvSpPr>
              <a:spLocks noChangeArrowheads="1"/>
            </p:cNvSpPr>
            <p:nvPr/>
          </p:nvSpPr>
          <p:spPr bwMode="auto">
            <a:xfrm>
              <a:off x="1323976" y="2170113"/>
              <a:ext cx="7643813" cy="793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0" name="Line 233">
              <a:extLst>
                <a:ext uri="{FF2B5EF4-FFF2-40B4-BE49-F238E27FC236}">
                  <a16:creationId xmlns:a16="http://schemas.microsoft.com/office/drawing/2014/main" id="{81815359-BAB6-2293-E291-C5B681657B70}"/>
                </a:ext>
              </a:extLst>
            </p:cNvPr>
            <p:cNvSpPr>
              <a:spLocks noChangeShapeType="1"/>
            </p:cNvSpPr>
            <p:nvPr/>
          </p:nvSpPr>
          <p:spPr bwMode="auto">
            <a:xfrm>
              <a:off x="447676" y="2370138"/>
              <a:ext cx="852488"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41" name="Rectangle 234">
              <a:extLst>
                <a:ext uri="{FF2B5EF4-FFF2-40B4-BE49-F238E27FC236}">
                  <a16:creationId xmlns:a16="http://schemas.microsoft.com/office/drawing/2014/main" id="{216BE867-9393-6863-008E-55A76658EF63}"/>
                </a:ext>
              </a:extLst>
            </p:cNvPr>
            <p:cNvSpPr>
              <a:spLocks noChangeArrowheads="1"/>
            </p:cNvSpPr>
            <p:nvPr/>
          </p:nvSpPr>
          <p:spPr bwMode="auto">
            <a:xfrm>
              <a:off x="447676" y="2370138"/>
              <a:ext cx="852488" cy="793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2" name="Line 235">
              <a:extLst>
                <a:ext uri="{FF2B5EF4-FFF2-40B4-BE49-F238E27FC236}">
                  <a16:creationId xmlns:a16="http://schemas.microsoft.com/office/drawing/2014/main" id="{943F4183-1384-387F-9F88-1B081C5ED741}"/>
                </a:ext>
              </a:extLst>
            </p:cNvPr>
            <p:cNvSpPr>
              <a:spLocks noChangeShapeType="1"/>
            </p:cNvSpPr>
            <p:nvPr/>
          </p:nvSpPr>
          <p:spPr bwMode="auto">
            <a:xfrm>
              <a:off x="1323976" y="2370138"/>
              <a:ext cx="7643813"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43" name="Rectangle 236">
              <a:extLst>
                <a:ext uri="{FF2B5EF4-FFF2-40B4-BE49-F238E27FC236}">
                  <a16:creationId xmlns:a16="http://schemas.microsoft.com/office/drawing/2014/main" id="{843E1930-0D97-65A7-1DB3-34DC39AB5D5B}"/>
                </a:ext>
              </a:extLst>
            </p:cNvPr>
            <p:cNvSpPr>
              <a:spLocks noChangeArrowheads="1"/>
            </p:cNvSpPr>
            <p:nvPr/>
          </p:nvSpPr>
          <p:spPr bwMode="auto">
            <a:xfrm>
              <a:off x="1323976" y="2370138"/>
              <a:ext cx="7643813" cy="793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4" name="Line 237">
              <a:extLst>
                <a:ext uri="{FF2B5EF4-FFF2-40B4-BE49-F238E27FC236}">
                  <a16:creationId xmlns:a16="http://schemas.microsoft.com/office/drawing/2014/main" id="{C6683561-6C4E-FDE9-3C1E-2B95C5C13629}"/>
                </a:ext>
              </a:extLst>
            </p:cNvPr>
            <p:cNvSpPr>
              <a:spLocks noChangeShapeType="1"/>
            </p:cNvSpPr>
            <p:nvPr/>
          </p:nvSpPr>
          <p:spPr bwMode="auto">
            <a:xfrm>
              <a:off x="447676" y="2568576"/>
              <a:ext cx="852488"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45" name="Rectangle 238">
              <a:extLst>
                <a:ext uri="{FF2B5EF4-FFF2-40B4-BE49-F238E27FC236}">
                  <a16:creationId xmlns:a16="http://schemas.microsoft.com/office/drawing/2014/main" id="{230A9D0D-E387-F9B4-754F-D2D44A509D6F}"/>
                </a:ext>
              </a:extLst>
            </p:cNvPr>
            <p:cNvSpPr>
              <a:spLocks noChangeArrowheads="1"/>
            </p:cNvSpPr>
            <p:nvPr/>
          </p:nvSpPr>
          <p:spPr bwMode="auto">
            <a:xfrm>
              <a:off x="447676" y="2568576"/>
              <a:ext cx="852488" cy="793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6" name="Line 239">
              <a:extLst>
                <a:ext uri="{FF2B5EF4-FFF2-40B4-BE49-F238E27FC236}">
                  <a16:creationId xmlns:a16="http://schemas.microsoft.com/office/drawing/2014/main" id="{C4485A85-6B7A-9EBD-E915-46648BC7FAC1}"/>
                </a:ext>
              </a:extLst>
            </p:cNvPr>
            <p:cNvSpPr>
              <a:spLocks noChangeShapeType="1"/>
            </p:cNvSpPr>
            <p:nvPr/>
          </p:nvSpPr>
          <p:spPr bwMode="auto">
            <a:xfrm>
              <a:off x="1323976" y="2568576"/>
              <a:ext cx="7643813"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47" name="Rectangle 240">
              <a:extLst>
                <a:ext uri="{FF2B5EF4-FFF2-40B4-BE49-F238E27FC236}">
                  <a16:creationId xmlns:a16="http://schemas.microsoft.com/office/drawing/2014/main" id="{9E37E126-6304-746F-85D8-53FAB57D6199}"/>
                </a:ext>
              </a:extLst>
            </p:cNvPr>
            <p:cNvSpPr>
              <a:spLocks noChangeArrowheads="1"/>
            </p:cNvSpPr>
            <p:nvPr/>
          </p:nvSpPr>
          <p:spPr bwMode="auto">
            <a:xfrm>
              <a:off x="1323976" y="2568576"/>
              <a:ext cx="7643813" cy="793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8" name="Line 241">
              <a:extLst>
                <a:ext uri="{FF2B5EF4-FFF2-40B4-BE49-F238E27FC236}">
                  <a16:creationId xmlns:a16="http://schemas.microsoft.com/office/drawing/2014/main" id="{41B21D39-FAF3-E33D-8E42-219D1E4245DA}"/>
                </a:ext>
              </a:extLst>
            </p:cNvPr>
            <p:cNvSpPr>
              <a:spLocks noChangeShapeType="1"/>
            </p:cNvSpPr>
            <p:nvPr/>
          </p:nvSpPr>
          <p:spPr bwMode="auto">
            <a:xfrm>
              <a:off x="447676" y="2768601"/>
              <a:ext cx="852488"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49" name="Rectangle 242">
              <a:extLst>
                <a:ext uri="{FF2B5EF4-FFF2-40B4-BE49-F238E27FC236}">
                  <a16:creationId xmlns:a16="http://schemas.microsoft.com/office/drawing/2014/main" id="{C2B9CB01-422B-5CF3-CC82-EE341821E249}"/>
                </a:ext>
              </a:extLst>
            </p:cNvPr>
            <p:cNvSpPr>
              <a:spLocks noChangeArrowheads="1"/>
            </p:cNvSpPr>
            <p:nvPr/>
          </p:nvSpPr>
          <p:spPr bwMode="auto">
            <a:xfrm>
              <a:off x="447676" y="2768601"/>
              <a:ext cx="852488" cy="793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0" name="Line 243">
              <a:extLst>
                <a:ext uri="{FF2B5EF4-FFF2-40B4-BE49-F238E27FC236}">
                  <a16:creationId xmlns:a16="http://schemas.microsoft.com/office/drawing/2014/main" id="{0B63ABFC-8511-FCA1-CBDC-6885F28AD0B8}"/>
                </a:ext>
              </a:extLst>
            </p:cNvPr>
            <p:cNvSpPr>
              <a:spLocks noChangeShapeType="1"/>
            </p:cNvSpPr>
            <p:nvPr/>
          </p:nvSpPr>
          <p:spPr bwMode="auto">
            <a:xfrm>
              <a:off x="1323976" y="2768601"/>
              <a:ext cx="7643813"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51" name="Rectangle 244">
              <a:extLst>
                <a:ext uri="{FF2B5EF4-FFF2-40B4-BE49-F238E27FC236}">
                  <a16:creationId xmlns:a16="http://schemas.microsoft.com/office/drawing/2014/main" id="{2A9C91D4-10FE-B1F2-E86E-C961E6D61779}"/>
                </a:ext>
              </a:extLst>
            </p:cNvPr>
            <p:cNvSpPr>
              <a:spLocks noChangeArrowheads="1"/>
            </p:cNvSpPr>
            <p:nvPr/>
          </p:nvSpPr>
          <p:spPr bwMode="auto">
            <a:xfrm>
              <a:off x="1323976" y="2768601"/>
              <a:ext cx="7643813" cy="793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2" name="Line 245">
              <a:extLst>
                <a:ext uri="{FF2B5EF4-FFF2-40B4-BE49-F238E27FC236}">
                  <a16:creationId xmlns:a16="http://schemas.microsoft.com/office/drawing/2014/main" id="{3D441AF0-D599-9F0E-5E6E-83E5001E4D16}"/>
                </a:ext>
              </a:extLst>
            </p:cNvPr>
            <p:cNvSpPr>
              <a:spLocks noChangeShapeType="1"/>
            </p:cNvSpPr>
            <p:nvPr/>
          </p:nvSpPr>
          <p:spPr bwMode="auto">
            <a:xfrm>
              <a:off x="447676" y="2967038"/>
              <a:ext cx="852488"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53" name="Rectangle 246">
              <a:extLst>
                <a:ext uri="{FF2B5EF4-FFF2-40B4-BE49-F238E27FC236}">
                  <a16:creationId xmlns:a16="http://schemas.microsoft.com/office/drawing/2014/main" id="{3FA46E69-8F57-B5BB-7FEF-AD9EA4C6FF5E}"/>
                </a:ext>
              </a:extLst>
            </p:cNvPr>
            <p:cNvSpPr>
              <a:spLocks noChangeArrowheads="1"/>
            </p:cNvSpPr>
            <p:nvPr/>
          </p:nvSpPr>
          <p:spPr bwMode="auto">
            <a:xfrm>
              <a:off x="447676" y="2967038"/>
              <a:ext cx="852488" cy="793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4" name="Line 247">
              <a:extLst>
                <a:ext uri="{FF2B5EF4-FFF2-40B4-BE49-F238E27FC236}">
                  <a16:creationId xmlns:a16="http://schemas.microsoft.com/office/drawing/2014/main" id="{A478BEB1-932B-0250-5AA2-675837313663}"/>
                </a:ext>
              </a:extLst>
            </p:cNvPr>
            <p:cNvSpPr>
              <a:spLocks noChangeShapeType="1"/>
            </p:cNvSpPr>
            <p:nvPr/>
          </p:nvSpPr>
          <p:spPr bwMode="auto">
            <a:xfrm>
              <a:off x="1323976" y="2967038"/>
              <a:ext cx="7643813"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55" name="Rectangle 248">
              <a:extLst>
                <a:ext uri="{FF2B5EF4-FFF2-40B4-BE49-F238E27FC236}">
                  <a16:creationId xmlns:a16="http://schemas.microsoft.com/office/drawing/2014/main" id="{A5CB9F1E-4CD7-337F-AA1D-6E645EA9DA72}"/>
                </a:ext>
              </a:extLst>
            </p:cNvPr>
            <p:cNvSpPr>
              <a:spLocks noChangeArrowheads="1"/>
            </p:cNvSpPr>
            <p:nvPr/>
          </p:nvSpPr>
          <p:spPr bwMode="auto">
            <a:xfrm>
              <a:off x="1323976" y="2967038"/>
              <a:ext cx="7643813" cy="793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6" name="Line 249">
              <a:extLst>
                <a:ext uri="{FF2B5EF4-FFF2-40B4-BE49-F238E27FC236}">
                  <a16:creationId xmlns:a16="http://schemas.microsoft.com/office/drawing/2014/main" id="{E15B8B1E-06D1-DDFB-90AA-510505571CAF}"/>
                </a:ext>
              </a:extLst>
            </p:cNvPr>
            <p:cNvSpPr>
              <a:spLocks noChangeShapeType="1"/>
            </p:cNvSpPr>
            <p:nvPr/>
          </p:nvSpPr>
          <p:spPr bwMode="auto">
            <a:xfrm>
              <a:off x="447676" y="3167063"/>
              <a:ext cx="852488"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57" name="Rectangle 250">
              <a:extLst>
                <a:ext uri="{FF2B5EF4-FFF2-40B4-BE49-F238E27FC236}">
                  <a16:creationId xmlns:a16="http://schemas.microsoft.com/office/drawing/2014/main" id="{712CABEB-C0B7-9734-AE6D-6CE224DA0520}"/>
                </a:ext>
              </a:extLst>
            </p:cNvPr>
            <p:cNvSpPr>
              <a:spLocks noChangeArrowheads="1"/>
            </p:cNvSpPr>
            <p:nvPr/>
          </p:nvSpPr>
          <p:spPr bwMode="auto">
            <a:xfrm>
              <a:off x="447676" y="3167063"/>
              <a:ext cx="852488" cy="793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8" name="Line 251">
              <a:extLst>
                <a:ext uri="{FF2B5EF4-FFF2-40B4-BE49-F238E27FC236}">
                  <a16:creationId xmlns:a16="http://schemas.microsoft.com/office/drawing/2014/main" id="{E4184981-378B-D692-1EF7-0229B622A382}"/>
                </a:ext>
              </a:extLst>
            </p:cNvPr>
            <p:cNvSpPr>
              <a:spLocks noChangeShapeType="1"/>
            </p:cNvSpPr>
            <p:nvPr/>
          </p:nvSpPr>
          <p:spPr bwMode="auto">
            <a:xfrm>
              <a:off x="1323976" y="3167063"/>
              <a:ext cx="7643813"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59" name="Rectangle 252">
              <a:extLst>
                <a:ext uri="{FF2B5EF4-FFF2-40B4-BE49-F238E27FC236}">
                  <a16:creationId xmlns:a16="http://schemas.microsoft.com/office/drawing/2014/main" id="{88E94E19-9AF9-333E-B963-92C518DA1ED0}"/>
                </a:ext>
              </a:extLst>
            </p:cNvPr>
            <p:cNvSpPr>
              <a:spLocks noChangeArrowheads="1"/>
            </p:cNvSpPr>
            <p:nvPr/>
          </p:nvSpPr>
          <p:spPr bwMode="auto">
            <a:xfrm>
              <a:off x="1323976" y="3167063"/>
              <a:ext cx="7643813" cy="793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0" name="Line 253">
              <a:extLst>
                <a:ext uri="{FF2B5EF4-FFF2-40B4-BE49-F238E27FC236}">
                  <a16:creationId xmlns:a16="http://schemas.microsoft.com/office/drawing/2014/main" id="{40E6B87F-4C1F-8A54-27AB-10383FF13F66}"/>
                </a:ext>
              </a:extLst>
            </p:cNvPr>
            <p:cNvSpPr>
              <a:spLocks noChangeShapeType="1"/>
            </p:cNvSpPr>
            <p:nvPr/>
          </p:nvSpPr>
          <p:spPr bwMode="auto">
            <a:xfrm>
              <a:off x="447676" y="3365501"/>
              <a:ext cx="852488"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61" name="Rectangle 254">
              <a:extLst>
                <a:ext uri="{FF2B5EF4-FFF2-40B4-BE49-F238E27FC236}">
                  <a16:creationId xmlns:a16="http://schemas.microsoft.com/office/drawing/2014/main" id="{CE10FB22-8217-0899-E08B-9D41D7EB96D9}"/>
                </a:ext>
              </a:extLst>
            </p:cNvPr>
            <p:cNvSpPr>
              <a:spLocks noChangeArrowheads="1"/>
            </p:cNvSpPr>
            <p:nvPr/>
          </p:nvSpPr>
          <p:spPr bwMode="auto">
            <a:xfrm>
              <a:off x="447676" y="3365501"/>
              <a:ext cx="852488" cy="793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2" name="Line 255">
              <a:extLst>
                <a:ext uri="{FF2B5EF4-FFF2-40B4-BE49-F238E27FC236}">
                  <a16:creationId xmlns:a16="http://schemas.microsoft.com/office/drawing/2014/main" id="{F8CFBEE5-BF44-FC3A-23F1-E450EDDB67FF}"/>
                </a:ext>
              </a:extLst>
            </p:cNvPr>
            <p:cNvSpPr>
              <a:spLocks noChangeShapeType="1"/>
            </p:cNvSpPr>
            <p:nvPr/>
          </p:nvSpPr>
          <p:spPr bwMode="auto">
            <a:xfrm>
              <a:off x="1323976" y="3365501"/>
              <a:ext cx="7643813"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63" name="Rectangle 256">
              <a:extLst>
                <a:ext uri="{FF2B5EF4-FFF2-40B4-BE49-F238E27FC236}">
                  <a16:creationId xmlns:a16="http://schemas.microsoft.com/office/drawing/2014/main" id="{EC2679B1-6652-7465-A668-5BA3CE6849C7}"/>
                </a:ext>
              </a:extLst>
            </p:cNvPr>
            <p:cNvSpPr>
              <a:spLocks noChangeArrowheads="1"/>
            </p:cNvSpPr>
            <p:nvPr/>
          </p:nvSpPr>
          <p:spPr bwMode="auto">
            <a:xfrm>
              <a:off x="1323976" y="3365501"/>
              <a:ext cx="7643813" cy="793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4" name="Line 257">
              <a:extLst>
                <a:ext uri="{FF2B5EF4-FFF2-40B4-BE49-F238E27FC236}">
                  <a16:creationId xmlns:a16="http://schemas.microsoft.com/office/drawing/2014/main" id="{A1900FCE-2F09-60C7-20DB-5364A412C8D9}"/>
                </a:ext>
              </a:extLst>
            </p:cNvPr>
            <p:cNvSpPr>
              <a:spLocks noChangeShapeType="1"/>
            </p:cNvSpPr>
            <p:nvPr/>
          </p:nvSpPr>
          <p:spPr bwMode="auto">
            <a:xfrm>
              <a:off x="447676" y="3565526"/>
              <a:ext cx="852488"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65" name="Rectangle 258">
              <a:extLst>
                <a:ext uri="{FF2B5EF4-FFF2-40B4-BE49-F238E27FC236}">
                  <a16:creationId xmlns:a16="http://schemas.microsoft.com/office/drawing/2014/main" id="{9A37DF18-5B93-B89C-9849-D236872B9F39}"/>
                </a:ext>
              </a:extLst>
            </p:cNvPr>
            <p:cNvSpPr>
              <a:spLocks noChangeArrowheads="1"/>
            </p:cNvSpPr>
            <p:nvPr/>
          </p:nvSpPr>
          <p:spPr bwMode="auto">
            <a:xfrm>
              <a:off x="447676" y="3565526"/>
              <a:ext cx="852488" cy="793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6" name="Line 259">
              <a:extLst>
                <a:ext uri="{FF2B5EF4-FFF2-40B4-BE49-F238E27FC236}">
                  <a16:creationId xmlns:a16="http://schemas.microsoft.com/office/drawing/2014/main" id="{AA075545-452D-80B7-FF1A-E6E99AC80CFA}"/>
                </a:ext>
              </a:extLst>
            </p:cNvPr>
            <p:cNvSpPr>
              <a:spLocks noChangeShapeType="1"/>
            </p:cNvSpPr>
            <p:nvPr/>
          </p:nvSpPr>
          <p:spPr bwMode="auto">
            <a:xfrm>
              <a:off x="1323976" y="3565526"/>
              <a:ext cx="7643813"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67" name="Rectangle 260">
              <a:extLst>
                <a:ext uri="{FF2B5EF4-FFF2-40B4-BE49-F238E27FC236}">
                  <a16:creationId xmlns:a16="http://schemas.microsoft.com/office/drawing/2014/main" id="{D12DC1FD-59D2-7C80-470A-896265F2473C}"/>
                </a:ext>
              </a:extLst>
            </p:cNvPr>
            <p:cNvSpPr>
              <a:spLocks noChangeArrowheads="1"/>
            </p:cNvSpPr>
            <p:nvPr/>
          </p:nvSpPr>
          <p:spPr bwMode="auto">
            <a:xfrm>
              <a:off x="1323976" y="3565526"/>
              <a:ext cx="7643813" cy="793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8" name="Line 261">
              <a:extLst>
                <a:ext uri="{FF2B5EF4-FFF2-40B4-BE49-F238E27FC236}">
                  <a16:creationId xmlns:a16="http://schemas.microsoft.com/office/drawing/2014/main" id="{3BF421A9-834A-DDC5-4BFF-070296350321}"/>
                </a:ext>
              </a:extLst>
            </p:cNvPr>
            <p:cNvSpPr>
              <a:spLocks noChangeShapeType="1"/>
            </p:cNvSpPr>
            <p:nvPr/>
          </p:nvSpPr>
          <p:spPr bwMode="auto">
            <a:xfrm>
              <a:off x="447676" y="3763963"/>
              <a:ext cx="852488"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69" name="Rectangle 262">
              <a:extLst>
                <a:ext uri="{FF2B5EF4-FFF2-40B4-BE49-F238E27FC236}">
                  <a16:creationId xmlns:a16="http://schemas.microsoft.com/office/drawing/2014/main" id="{9A9B41E5-2280-7DA9-C682-967F6A2C5723}"/>
                </a:ext>
              </a:extLst>
            </p:cNvPr>
            <p:cNvSpPr>
              <a:spLocks noChangeArrowheads="1"/>
            </p:cNvSpPr>
            <p:nvPr/>
          </p:nvSpPr>
          <p:spPr bwMode="auto">
            <a:xfrm>
              <a:off x="447676" y="3763963"/>
              <a:ext cx="852488" cy="793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0" name="Line 263">
              <a:extLst>
                <a:ext uri="{FF2B5EF4-FFF2-40B4-BE49-F238E27FC236}">
                  <a16:creationId xmlns:a16="http://schemas.microsoft.com/office/drawing/2014/main" id="{87E9559F-CD2D-26DF-5832-BC9E58084706}"/>
                </a:ext>
              </a:extLst>
            </p:cNvPr>
            <p:cNvSpPr>
              <a:spLocks noChangeShapeType="1"/>
            </p:cNvSpPr>
            <p:nvPr/>
          </p:nvSpPr>
          <p:spPr bwMode="auto">
            <a:xfrm>
              <a:off x="1323976" y="3763963"/>
              <a:ext cx="7643813"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71" name="Rectangle 264">
              <a:extLst>
                <a:ext uri="{FF2B5EF4-FFF2-40B4-BE49-F238E27FC236}">
                  <a16:creationId xmlns:a16="http://schemas.microsoft.com/office/drawing/2014/main" id="{BF0C6D76-FA4F-CE79-4647-ACF23FD3BBA2}"/>
                </a:ext>
              </a:extLst>
            </p:cNvPr>
            <p:cNvSpPr>
              <a:spLocks noChangeArrowheads="1"/>
            </p:cNvSpPr>
            <p:nvPr/>
          </p:nvSpPr>
          <p:spPr bwMode="auto">
            <a:xfrm>
              <a:off x="1323976" y="3763963"/>
              <a:ext cx="7643813" cy="793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2" name="Line 265">
              <a:extLst>
                <a:ext uri="{FF2B5EF4-FFF2-40B4-BE49-F238E27FC236}">
                  <a16:creationId xmlns:a16="http://schemas.microsoft.com/office/drawing/2014/main" id="{0B6A06C0-EA16-346F-C36A-136E33DDCEEE}"/>
                </a:ext>
              </a:extLst>
            </p:cNvPr>
            <p:cNvSpPr>
              <a:spLocks noChangeShapeType="1"/>
            </p:cNvSpPr>
            <p:nvPr/>
          </p:nvSpPr>
          <p:spPr bwMode="auto">
            <a:xfrm>
              <a:off x="447676" y="3963988"/>
              <a:ext cx="852488"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73" name="Rectangle 266">
              <a:extLst>
                <a:ext uri="{FF2B5EF4-FFF2-40B4-BE49-F238E27FC236}">
                  <a16:creationId xmlns:a16="http://schemas.microsoft.com/office/drawing/2014/main" id="{A5BFC2C5-370A-AE68-87B3-7480840F85F8}"/>
                </a:ext>
              </a:extLst>
            </p:cNvPr>
            <p:cNvSpPr>
              <a:spLocks noChangeArrowheads="1"/>
            </p:cNvSpPr>
            <p:nvPr/>
          </p:nvSpPr>
          <p:spPr bwMode="auto">
            <a:xfrm>
              <a:off x="447676" y="3963988"/>
              <a:ext cx="852488" cy="793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4" name="Line 267">
              <a:extLst>
                <a:ext uri="{FF2B5EF4-FFF2-40B4-BE49-F238E27FC236}">
                  <a16:creationId xmlns:a16="http://schemas.microsoft.com/office/drawing/2014/main" id="{23DA90B4-72D0-4528-327B-70295F3342F0}"/>
                </a:ext>
              </a:extLst>
            </p:cNvPr>
            <p:cNvSpPr>
              <a:spLocks noChangeShapeType="1"/>
            </p:cNvSpPr>
            <p:nvPr/>
          </p:nvSpPr>
          <p:spPr bwMode="auto">
            <a:xfrm>
              <a:off x="1323976" y="3963988"/>
              <a:ext cx="7643813"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75" name="Rectangle 268">
              <a:extLst>
                <a:ext uri="{FF2B5EF4-FFF2-40B4-BE49-F238E27FC236}">
                  <a16:creationId xmlns:a16="http://schemas.microsoft.com/office/drawing/2014/main" id="{05050134-BBC4-B86C-C2E0-A83BAB49442F}"/>
                </a:ext>
              </a:extLst>
            </p:cNvPr>
            <p:cNvSpPr>
              <a:spLocks noChangeArrowheads="1"/>
            </p:cNvSpPr>
            <p:nvPr/>
          </p:nvSpPr>
          <p:spPr bwMode="auto">
            <a:xfrm>
              <a:off x="1323976" y="3963988"/>
              <a:ext cx="7643813" cy="793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6" name="Line 269">
              <a:extLst>
                <a:ext uri="{FF2B5EF4-FFF2-40B4-BE49-F238E27FC236}">
                  <a16:creationId xmlns:a16="http://schemas.microsoft.com/office/drawing/2014/main" id="{644A4D0E-CEF9-4871-A16E-37ABCC23E27D}"/>
                </a:ext>
              </a:extLst>
            </p:cNvPr>
            <p:cNvSpPr>
              <a:spLocks noChangeShapeType="1"/>
            </p:cNvSpPr>
            <p:nvPr/>
          </p:nvSpPr>
          <p:spPr bwMode="auto">
            <a:xfrm>
              <a:off x="447676" y="4162426"/>
              <a:ext cx="852488"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77" name="Rectangle 270">
              <a:extLst>
                <a:ext uri="{FF2B5EF4-FFF2-40B4-BE49-F238E27FC236}">
                  <a16:creationId xmlns:a16="http://schemas.microsoft.com/office/drawing/2014/main" id="{84587DA9-04B7-6695-759E-81D1B42D727E}"/>
                </a:ext>
              </a:extLst>
            </p:cNvPr>
            <p:cNvSpPr>
              <a:spLocks noChangeArrowheads="1"/>
            </p:cNvSpPr>
            <p:nvPr/>
          </p:nvSpPr>
          <p:spPr bwMode="auto">
            <a:xfrm>
              <a:off x="447676" y="4162426"/>
              <a:ext cx="852488" cy="793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8" name="Line 271">
              <a:extLst>
                <a:ext uri="{FF2B5EF4-FFF2-40B4-BE49-F238E27FC236}">
                  <a16:creationId xmlns:a16="http://schemas.microsoft.com/office/drawing/2014/main" id="{BAB37816-996D-7A3A-0303-AFE2BED53C1E}"/>
                </a:ext>
              </a:extLst>
            </p:cNvPr>
            <p:cNvSpPr>
              <a:spLocks noChangeShapeType="1"/>
            </p:cNvSpPr>
            <p:nvPr/>
          </p:nvSpPr>
          <p:spPr bwMode="auto">
            <a:xfrm>
              <a:off x="1323976" y="4162426"/>
              <a:ext cx="7643813"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79" name="Rectangle 272">
              <a:extLst>
                <a:ext uri="{FF2B5EF4-FFF2-40B4-BE49-F238E27FC236}">
                  <a16:creationId xmlns:a16="http://schemas.microsoft.com/office/drawing/2014/main" id="{670D530A-F011-5B77-060D-CC6370D689F1}"/>
                </a:ext>
              </a:extLst>
            </p:cNvPr>
            <p:cNvSpPr>
              <a:spLocks noChangeArrowheads="1"/>
            </p:cNvSpPr>
            <p:nvPr/>
          </p:nvSpPr>
          <p:spPr bwMode="auto">
            <a:xfrm>
              <a:off x="1323976" y="4162426"/>
              <a:ext cx="7643813" cy="793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0" name="Line 273">
              <a:extLst>
                <a:ext uri="{FF2B5EF4-FFF2-40B4-BE49-F238E27FC236}">
                  <a16:creationId xmlns:a16="http://schemas.microsoft.com/office/drawing/2014/main" id="{C8733736-62BA-4765-62D1-6859F5722872}"/>
                </a:ext>
              </a:extLst>
            </p:cNvPr>
            <p:cNvSpPr>
              <a:spLocks noChangeShapeType="1"/>
            </p:cNvSpPr>
            <p:nvPr/>
          </p:nvSpPr>
          <p:spPr bwMode="auto">
            <a:xfrm>
              <a:off x="447676" y="4370388"/>
              <a:ext cx="852488"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81" name="Rectangle 274">
              <a:extLst>
                <a:ext uri="{FF2B5EF4-FFF2-40B4-BE49-F238E27FC236}">
                  <a16:creationId xmlns:a16="http://schemas.microsoft.com/office/drawing/2014/main" id="{870A90FA-D33E-A502-CD48-4AC4A2F9E4EE}"/>
                </a:ext>
              </a:extLst>
            </p:cNvPr>
            <p:cNvSpPr>
              <a:spLocks noChangeArrowheads="1"/>
            </p:cNvSpPr>
            <p:nvPr/>
          </p:nvSpPr>
          <p:spPr bwMode="auto">
            <a:xfrm>
              <a:off x="447676" y="4370388"/>
              <a:ext cx="852488" cy="793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2" name="Line 275">
              <a:extLst>
                <a:ext uri="{FF2B5EF4-FFF2-40B4-BE49-F238E27FC236}">
                  <a16:creationId xmlns:a16="http://schemas.microsoft.com/office/drawing/2014/main" id="{1E6D0758-13FE-C69B-C4F7-106D88D60B73}"/>
                </a:ext>
              </a:extLst>
            </p:cNvPr>
            <p:cNvSpPr>
              <a:spLocks noChangeShapeType="1"/>
            </p:cNvSpPr>
            <p:nvPr/>
          </p:nvSpPr>
          <p:spPr bwMode="auto">
            <a:xfrm>
              <a:off x="1323976" y="4370388"/>
              <a:ext cx="7643813"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83" name="Rectangle 276">
              <a:extLst>
                <a:ext uri="{FF2B5EF4-FFF2-40B4-BE49-F238E27FC236}">
                  <a16:creationId xmlns:a16="http://schemas.microsoft.com/office/drawing/2014/main" id="{115B9C2B-7ECC-6BDB-7C18-DB2983778C64}"/>
                </a:ext>
              </a:extLst>
            </p:cNvPr>
            <p:cNvSpPr>
              <a:spLocks noChangeArrowheads="1"/>
            </p:cNvSpPr>
            <p:nvPr/>
          </p:nvSpPr>
          <p:spPr bwMode="auto">
            <a:xfrm>
              <a:off x="1323976" y="4370388"/>
              <a:ext cx="7643813" cy="793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4" name="Line 277">
              <a:extLst>
                <a:ext uri="{FF2B5EF4-FFF2-40B4-BE49-F238E27FC236}">
                  <a16:creationId xmlns:a16="http://schemas.microsoft.com/office/drawing/2014/main" id="{4FF40811-DFD1-1107-AC61-60FAE2DF5F22}"/>
                </a:ext>
              </a:extLst>
            </p:cNvPr>
            <p:cNvSpPr>
              <a:spLocks noChangeShapeType="1"/>
            </p:cNvSpPr>
            <p:nvPr/>
          </p:nvSpPr>
          <p:spPr bwMode="auto">
            <a:xfrm>
              <a:off x="447676" y="4568826"/>
              <a:ext cx="852488"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85" name="Rectangle 278">
              <a:extLst>
                <a:ext uri="{FF2B5EF4-FFF2-40B4-BE49-F238E27FC236}">
                  <a16:creationId xmlns:a16="http://schemas.microsoft.com/office/drawing/2014/main" id="{923CE1A5-0B8B-09BC-E7DC-4D6D39DFF27B}"/>
                </a:ext>
              </a:extLst>
            </p:cNvPr>
            <p:cNvSpPr>
              <a:spLocks noChangeArrowheads="1"/>
            </p:cNvSpPr>
            <p:nvPr/>
          </p:nvSpPr>
          <p:spPr bwMode="auto">
            <a:xfrm>
              <a:off x="447676" y="4568826"/>
              <a:ext cx="852488" cy="793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6" name="Line 279">
              <a:extLst>
                <a:ext uri="{FF2B5EF4-FFF2-40B4-BE49-F238E27FC236}">
                  <a16:creationId xmlns:a16="http://schemas.microsoft.com/office/drawing/2014/main" id="{F8A5C578-6F5F-2A25-1F71-FE21F198F7F9}"/>
                </a:ext>
              </a:extLst>
            </p:cNvPr>
            <p:cNvSpPr>
              <a:spLocks noChangeShapeType="1"/>
            </p:cNvSpPr>
            <p:nvPr/>
          </p:nvSpPr>
          <p:spPr bwMode="auto">
            <a:xfrm>
              <a:off x="1323976" y="4568826"/>
              <a:ext cx="7643813"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87" name="Rectangle 280">
              <a:extLst>
                <a:ext uri="{FF2B5EF4-FFF2-40B4-BE49-F238E27FC236}">
                  <a16:creationId xmlns:a16="http://schemas.microsoft.com/office/drawing/2014/main" id="{53585A64-6912-E661-C190-7D4EB7E8F26F}"/>
                </a:ext>
              </a:extLst>
            </p:cNvPr>
            <p:cNvSpPr>
              <a:spLocks noChangeArrowheads="1"/>
            </p:cNvSpPr>
            <p:nvPr/>
          </p:nvSpPr>
          <p:spPr bwMode="auto">
            <a:xfrm>
              <a:off x="1323976" y="4568826"/>
              <a:ext cx="7643813" cy="793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8" name="Line 281">
              <a:extLst>
                <a:ext uri="{FF2B5EF4-FFF2-40B4-BE49-F238E27FC236}">
                  <a16:creationId xmlns:a16="http://schemas.microsoft.com/office/drawing/2014/main" id="{5678EDE4-5271-AF61-65E4-69F276FCA7E4}"/>
                </a:ext>
              </a:extLst>
            </p:cNvPr>
            <p:cNvSpPr>
              <a:spLocks noChangeShapeType="1"/>
            </p:cNvSpPr>
            <p:nvPr/>
          </p:nvSpPr>
          <p:spPr bwMode="auto">
            <a:xfrm>
              <a:off x="447676" y="4768851"/>
              <a:ext cx="852488"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89" name="Rectangle 282">
              <a:extLst>
                <a:ext uri="{FF2B5EF4-FFF2-40B4-BE49-F238E27FC236}">
                  <a16:creationId xmlns:a16="http://schemas.microsoft.com/office/drawing/2014/main" id="{CC53E781-47BE-443C-5585-7442BD89A914}"/>
                </a:ext>
              </a:extLst>
            </p:cNvPr>
            <p:cNvSpPr>
              <a:spLocks noChangeArrowheads="1"/>
            </p:cNvSpPr>
            <p:nvPr/>
          </p:nvSpPr>
          <p:spPr bwMode="auto">
            <a:xfrm>
              <a:off x="447676" y="4768851"/>
              <a:ext cx="852488" cy="793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90" name="Line 283">
              <a:extLst>
                <a:ext uri="{FF2B5EF4-FFF2-40B4-BE49-F238E27FC236}">
                  <a16:creationId xmlns:a16="http://schemas.microsoft.com/office/drawing/2014/main" id="{14627B68-E4F5-17A1-7F02-65B4A1FC2E1C}"/>
                </a:ext>
              </a:extLst>
            </p:cNvPr>
            <p:cNvSpPr>
              <a:spLocks noChangeShapeType="1"/>
            </p:cNvSpPr>
            <p:nvPr/>
          </p:nvSpPr>
          <p:spPr bwMode="auto">
            <a:xfrm>
              <a:off x="1323976" y="4768851"/>
              <a:ext cx="7643813"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91" name="Rectangle 284">
              <a:extLst>
                <a:ext uri="{FF2B5EF4-FFF2-40B4-BE49-F238E27FC236}">
                  <a16:creationId xmlns:a16="http://schemas.microsoft.com/office/drawing/2014/main" id="{60FE78D6-9DA5-3C75-6B95-2A1EC87F30D5}"/>
                </a:ext>
              </a:extLst>
            </p:cNvPr>
            <p:cNvSpPr>
              <a:spLocks noChangeArrowheads="1"/>
            </p:cNvSpPr>
            <p:nvPr/>
          </p:nvSpPr>
          <p:spPr bwMode="auto">
            <a:xfrm>
              <a:off x="1323976" y="4768851"/>
              <a:ext cx="7643813" cy="793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92" name="Line 285">
              <a:extLst>
                <a:ext uri="{FF2B5EF4-FFF2-40B4-BE49-F238E27FC236}">
                  <a16:creationId xmlns:a16="http://schemas.microsoft.com/office/drawing/2014/main" id="{0E6C6495-CF53-A3BC-C182-C252DA349B16}"/>
                </a:ext>
              </a:extLst>
            </p:cNvPr>
            <p:cNvSpPr>
              <a:spLocks noChangeShapeType="1"/>
            </p:cNvSpPr>
            <p:nvPr/>
          </p:nvSpPr>
          <p:spPr bwMode="auto">
            <a:xfrm>
              <a:off x="447676" y="4967288"/>
              <a:ext cx="852488"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93" name="Rectangle 286">
              <a:extLst>
                <a:ext uri="{FF2B5EF4-FFF2-40B4-BE49-F238E27FC236}">
                  <a16:creationId xmlns:a16="http://schemas.microsoft.com/office/drawing/2014/main" id="{CDB08392-0888-4671-6FAA-0A37CD8BFD2B}"/>
                </a:ext>
              </a:extLst>
            </p:cNvPr>
            <p:cNvSpPr>
              <a:spLocks noChangeArrowheads="1"/>
            </p:cNvSpPr>
            <p:nvPr/>
          </p:nvSpPr>
          <p:spPr bwMode="auto">
            <a:xfrm>
              <a:off x="447676" y="4967288"/>
              <a:ext cx="852488" cy="793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94" name="Line 287">
              <a:extLst>
                <a:ext uri="{FF2B5EF4-FFF2-40B4-BE49-F238E27FC236}">
                  <a16:creationId xmlns:a16="http://schemas.microsoft.com/office/drawing/2014/main" id="{CEECA656-C3D6-891A-A5E8-9EB2DBA85CB0}"/>
                </a:ext>
              </a:extLst>
            </p:cNvPr>
            <p:cNvSpPr>
              <a:spLocks noChangeShapeType="1"/>
            </p:cNvSpPr>
            <p:nvPr/>
          </p:nvSpPr>
          <p:spPr bwMode="auto">
            <a:xfrm>
              <a:off x="1323976" y="4967288"/>
              <a:ext cx="7643813"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95" name="Rectangle 288">
              <a:extLst>
                <a:ext uri="{FF2B5EF4-FFF2-40B4-BE49-F238E27FC236}">
                  <a16:creationId xmlns:a16="http://schemas.microsoft.com/office/drawing/2014/main" id="{DE41C479-0E57-5D76-CB8D-CE44F2AA3F12}"/>
                </a:ext>
              </a:extLst>
            </p:cNvPr>
            <p:cNvSpPr>
              <a:spLocks noChangeArrowheads="1"/>
            </p:cNvSpPr>
            <p:nvPr/>
          </p:nvSpPr>
          <p:spPr bwMode="auto">
            <a:xfrm>
              <a:off x="1323976" y="4967288"/>
              <a:ext cx="7643813" cy="793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96" name="Line 289">
              <a:extLst>
                <a:ext uri="{FF2B5EF4-FFF2-40B4-BE49-F238E27FC236}">
                  <a16:creationId xmlns:a16="http://schemas.microsoft.com/office/drawing/2014/main" id="{A2C308C5-C3BB-5371-E598-3DF17BEE7050}"/>
                </a:ext>
              </a:extLst>
            </p:cNvPr>
            <p:cNvSpPr>
              <a:spLocks noChangeShapeType="1"/>
            </p:cNvSpPr>
            <p:nvPr/>
          </p:nvSpPr>
          <p:spPr bwMode="auto">
            <a:xfrm>
              <a:off x="447676" y="5165726"/>
              <a:ext cx="852488"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97" name="Rectangle 290">
              <a:extLst>
                <a:ext uri="{FF2B5EF4-FFF2-40B4-BE49-F238E27FC236}">
                  <a16:creationId xmlns:a16="http://schemas.microsoft.com/office/drawing/2014/main" id="{A2CCF760-E4FB-D224-B7BB-DA0A389BB2FB}"/>
                </a:ext>
              </a:extLst>
            </p:cNvPr>
            <p:cNvSpPr>
              <a:spLocks noChangeArrowheads="1"/>
            </p:cNvSpPr>
            <p:nvPr/>
          </p:nvSpPr>
          <p:spPr bwMode="auto">
            <a:xfrm>
              <a:off x="447676" y="5165726"/>
              <a:ext cx="852488" cy="952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98" name="Line 291">
              <a:extLst>
                <a:ext uri="{FF2B5EF4-FFF2-40B4-BE49-F238E27FC236}">
                  <a16:creationId xmlns:a16="http://schemas.microsoft.com/office/drawing/2014/main" id="{F51CA2CD-A0FD-3883-2CAE-1CB1813B4051}"/>
                </a:ext>
              </a:extLst>
            </p:cNvPr>
            <p:cNvSpPr>
              <a:spLocks noChangeShapeType="1"/>
            </p:cNvSpPr>
            <p:nvPr/>
          </p:nvSpPr>
          <p:spPr bwMode="auto">
            <a:xfrm>
              <a:off x="1323976" y="5165726"/>
              <a:ext cx="7643813"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99" name="Rectangle 292">
              <a:extLst>
                <a:ext uri="{FF2B5EF4-FFF2-40B4-BE49-F238E27FC236}">
                  <a16:creationId xmlns:a16="http://schemas.microsoft.com/office/drawing/2014/main" id="{EFFC7DDD-47FD-FB31-E07F-7D6C325383A5}"/>
                </a:ext>
              </a:extLst>
            </p:cNvPr>
            <p:cNvSpPr>
              <a:spLocks noChangeArrowheads="1"/>
            </p:cNvSpPr>
            <p:nvPr/>
          </p:nvSpPr>
          <p:spPr bwMode="auto">
            <a:xfrm>
              <a:off x="1323976" y="5165726"/>
              <a:ext cx="7643813" cy="952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00" name="Line 293">
              <a:extLst>
                <a:ext uri="{FF2B5EF4-FFF2-40B4-BE49-F238E27FC236}">
                  <a16:creationId xmlns:a16="http://schemas.microsoft.com/office/drawing/2014/main" id="{847B5569-01B9-9BB5-1FA3-5075ABD08954}"/>
                </a:ext>
              </a:extLst>
            </p:cNvPr>
            <p:cNvSpPr>
              <a:spLocks noChangeShapeType="1"/>
            </p:cNvSpPr>
            <p:nvPr/>
          </p:nvSpPr>
          <p:spPr bwMode="auto">
            <a:xfrm>
              <a:off x="176213" y="1557338"/>
              <a:ext cx="0" cy="381635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01" name="Rectangle 294">
              <a:extLst>
                <a:ext uri="{FF2B5EF4-FFF2-40B4-BE49-F238E27FC236}">
                  <a16:creationId xmlns:a16="http://schemas.microsoft.com/office/drawing/2014/main" id="{29C1B942-F1B8-4787-52C4-7F4447396A15}"/>
                </a:ext>
              </a:extLst>
            </p:cNvPr>
            <p:cNvSpPr>
              <a:spLocks noChangeArrowheads="1"/>
            </p:cNvSpPr>
            <p:nvPr/>
          </p:nvSpPr>
          <p:spPr bwMode="auto">
            <a:xfrm>
              <a:off x="176213" y="1557338"/>
              <a:ext cx="7938" cy="381635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02" name="Line 295">
              <a:extLst>
                <a:ext uri="{FF2B5EF4-FFF2-40B4-BE49-F238E27FC236}">
                  <a16:creationId xmlns:a16="http://schemas.microsoft.com/office/drawing/2014/main" id="{4DF83A3D-978D-2F74-92A9-BE6DF618CC02}"/>
                </a:ext>
              </a:extLst>
            </p:cNvPr>
            <p:cNvSpPr>
              <a:spLocks noChangeShapeType="1"/>
            </p:cNvSpPr>
            <p:nvPr/>
          </p:nvSpPr>
          <p:spPr bwMode="auto">
            <a:xfrm>
              <a:off x="439738" y="1971676"/>
              <a:ext cx="0" cy="3402013"/>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03" name="Rectangle 296">
              <a:extLst>
                <a:ext uri="{FF2B5EF4-FFF2-40B4-BE49-F238E27FC236}">
                  <a16:creationId xmlns:a16="http://schemas.microsoft.com/office/drawing/2014/main" id="{92F2A535-CD45-0B2A-5036-EC90BF9A390E}"/>
                </a:ext>
              </a:extLst>
            </p:cNvPr>
            <p:cNvSpPr>
              <a:spLocks noChangeArrowheads="1"/>
            </p:cNvSpPr>
            <p:nvPr/>
          </p:nvSpPr>
          <p:spPr bwMode="auto">
            <a:xfrm>
              <a:off x="439738" y="1971676"/>
              <a:ext cx="7938" cy="340201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04" name="Line 297">
              <a:extLst>
                <a:ext uri="{FF2B5EF4-FFF2-40B4-BE49-F238E27FC236}">
                  <a16:creationId xmlns:a16="http://schemas.microsoft.com/office/drawing/2014/main" id="{29C3F414-A653-AAD6-48A2-A41A42A91270}"/>
                </a:ext>
              </a:extLst>
            </p:cNvPr>
            <p:cNvSpPr>
              <a:spLocks noChangeShapeType="1"/>
            </p:cNvSpPr>
            <p:nvPr/>
          </p:nvSpPr>
          <p:spPr bwMode="auto">
            <a:xfrm>
              <a:off x="1300163" y="1979613"/>
              <a:ext cx="0" cy="3386138"/>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05" name="Rectangle 298">
              <a:extLst>
                <a:ext uri="{FF2B5EF4-FFF2-40B4-BE49-F238E27FC236}">
                  <a16:creationId xmlns:a16="http://schemas.microsoft.com/office/drawing/2014/main" id="{0D2AB4ED-8126-9D91-06A3-D95307473D8C}"/>
                </a:ext>
              </a:extLst>
            </p:cNvPr>
            <p:cNvSpPr>
              <a:spLocks noChangeArrowheads="1"/>
            </p:cNvSpPr>
            <p:nvPr/>
          </p:nvSpPr>
          <p:spPr bwMode="auto">
            <a:xfrm>
              <a:off x="1300163" y="1979613"/>
              <a:ext cx="7938" cy="338613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06" name="Line 299">
              <a:extLst>
                <a:ext uri="{FF2B5EF4-FFF2-40B4-BE49-F238E27FC236}">
                  <a16:creationId xmlns:a16="http://schemas.microsoft.com/office/drawing/2014/main" id="{B1CC942F-BA5B-8AFC-2705-1D4D5A2D59A6}"/>
                </a:ext>
              </a:extLst>
            </p:cNvPr>
            <p:cNvSpPr>
              <a:spLocks noChangeShapeType="1"/>
            </p:cNvSpPr>
            <p:nvPr/>
          </p:nvSpPr>
          <p:spPr bwMode="auto">
            <a:xfrm>
              <a:off x="1316038" y="1979613"/>
              <a:ext cx="0" cy="3386138"/>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07" name="Rectangle 300">
              <a:extLst>
                <a:ext uri="{FF2B5EF4-FFF2-40B4-BE49-F238E27FC236}">
                  <a16:creationId xmlns:a16="http://schemas.microsoft.com/office/drawing/2014/main" id="{49626F7D-D76B-CB93-FDA2-7B47B90D616D}"/>
                </a:ext>
              </a:extLst>
            </p:cNvPr>
            <p:cNvSpPr>
              <a:spLocks noChangeArrowheads="1"/>
            </p:cNvSpPr>
            <p:nvPr/>
          </p:nvSpPr>
          <p:spPr bwMode="auto">
            <a:xfrm>
              <a:off x="1316038" y="1979613"/>
              <a:ext cx="7938" cy="338613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08" name="Line 301">
              <a:extLst>
                <a:ext uri="{FF2B5EF4-FFF2-40B4-BE49-F238E27FC236}">
                  <a16:creationId xmlns:a16="http://schemas.microsoft.com/office/drawing/2014/main" id="{DEE89E40-5A74-2CAE-8B71-D3585583E9E4}"/>
                </a:ext>
              </a:extLst>
            </p:cNvPr>
            <p:cNvSpPr>
              <a:spLocks noChangeShapeType="1"/>
            </p:cNvSpPr>
            <p:nvPr/>
          </p:nvSpPr>
          <p:spPr bwMode="auto">
            <a:xfrm>
              <a:off x="2263776" y="1979613"/>
              <a:ext cx="0" cy="3394075"/>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09" name="Rectangle 302">
              <a:extLst>
                <a:ext uri="{FF2B5EF4-FFF2-40B4-BE49-F238E27FC236}">
                  <a16:creationId xmlns:a16="http://schemas.microsoft.com/office/drawing/2014/main" id="{2C09A165-28A5-F45C-678F-6EB5BC20CFBB}"/>
                </a:ext>
              </a:extLst>
            </p:cNvPr>
            <p:cNvSpPr>
              <a:spLocks noChangeArrowheads="1"/>
            </p:cNvSpPr>
            <p:nvPr/>
          </p:nvSpPr>
          <p:spPr bwMode="auto">
            <a:xfrm>
              <a:off x="2263776" y="1979613"/>
              <a:ext cx="9525" cy="339407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10" name="Line 303">
              <a:extLst>
                <a:ext uri="{FF2B5EF4-FFF2-40B4-BE49-F238E27FC236}">
                  <a16:creationId xmlns:a16="http://schemas.microsoft.com/office/drawing/2014/main" id="{A52C2625-0B0E-6565-4322-61B604BAF002}"/>
                </a:ext>
              </a:extLst>
            </p:cNvPr>
            <p:cNvSpPr>
              <a:spLocks noChangeShapeType="1"/>
            </p:cNvSpPr>
            <p:nvPr/>
          </p:nvSpPr>
          <p:spPr bwMode="auto">
            <a:xfrm>
              <a:off x="3221038" y="1979613"/>
              <a:ext cx="0" cy="3394075"/>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11" name="Rectangle 304">
              <a:extLst>
                <a:ext uri="{FF2B5EF4-FFF2-40B4-BE49-F238E27FC236}">
                  <a16:creationId xmlns:a16="http://schemas.microsoft.com/office/drawing/2014/main" id="{00B4FFA1-F0E0-C6B8-914B-662F4565D1EF}"/>
                </a:ext>
              </a:extLst>
            </p:cNvPr>
            <p:cNvSpPr>
              <a:spLocks noChangeArrowheads="1"/>
            </p:cNvSpPr>
            <p:nvPr/>
          </p:nvSpPr>
          <p:spPr bwMode="auto">
            <a:xfrm>
              <a:off x="3221038" y="1979613"/>
              <a:ext cx="7938" cy="339407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12" name="Line 305">
              <a:extLst>
                <a:ext uri="{FF2B5EF4-FFF2-40B4-BE49-F238E27FC236}">
                  <a16:creationId xmlns:a16="http://schemas.microsoft.com/office/drawing/2014/main" id="{0098178F-BC8C-6533-028F-D55656C29A36}"/>
                </a:ext>
              </a:extLst>
            </p:cNvPr>
            <p:cNvSpPr>
              <a:spLocks noChangeShapeType="1"/>
            </p:cNvSpPr>
            <p:nvPr/>
          </p:nvSpPr>
          <p:spPr bwMode="auto">
            <a:xfrm>
              <a:off x="4176713" y="1979613"/>
              <a:ext cx="0" cy="3394075"/>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13" name="Rectangle 306">
              <a:extLst>
                <a:ext uri="{FF2B5EF4-FFF2-40B4-BE49-F238E27FC236}">
                  <a16:creationId xmlns:a16="http://schemas.microsoft.com/office/drawing/2014/main" id="{8C8BED42-87E7-6A3C-FC9A-816E8EBCE8D6}"/>
                </a:ext>
              </a:extLst>
            </p:cNvPr>
            <p:cNvSpPr>
              <a:spLocks noChangeArrowheads="1"/>
            </p:cNvSpPr>
            <p:nvPr/>
          </p:nvSpPr>
          <p:spPr bwMode="auto">
            <a:xfrm>
              <a:off x="4176713" y="1979613"/>
              <a:ext cx="9525" cy="339407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14" name="Line 307">
              <a:extLst>
                <a:ext uri="{FF2B5EF4-FFF2-40B4-BE49-F238E27FC236}">
                  <a16:creationId xmlns:a16="http://schemas.microsoft.com/office/drawing/2014/main" id="{3FE8C6EA-433A-7C6F-FDD1-9F4990229001}"/>
                </a:ext>
              </a:extLst>
            </p:cNvPr>
            <p:cNvSpPr>
              <a:spLocks noChangeShapeType="1"/>
            </p:cNvSpPr>
            <p:nvPr/>
          </p:nvSpPr>
          <p:spPr bwMode="auto">
            <a:xfrm>
              <a:off x="5133976" y="1979613"/>
              <a:ext cx="0" cy="3394075"/>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15" name="Rectangle 308">
              <a:extLst>
                <a:ext uri="{FF2B5EF4-FFF2-40B4-BE49-F238E27FC236}">
                  <a16:creationId xmlns:a16="http://schemas.microsoft.com/office/drawing/2014/main" id="{AD082AC9-DBC4-FAF0-3A5F-A4D0E521EF24}"/>
                </a:ext>
              </a:extLst>
            </p:cNvPr>
            <p:cNvSpPr>
              <a:spLocks noChangeArrowheads="1"/>
            </p:cNvSpPr>
            <p:nvPr/>
          </p:nvSpPr>
          <p:spPr bwMode="auto">
            <a:xfrm>
              <a:off x="5133976" y="1979613"/>
              <a:ext cx="7938" cy="339407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16" name="Line 309">
              <a:extLst>
                <a:ext uri="{FF2B5EF4-FFF2-40B4-BE49-F238E27FC236}">
                  <a16:creationId xmlns:a16="http://schemas.microsoft.com/office/drawing/2014/main" id="{CAAE9B9B-9C41-BB4E-A06C-E0B8B34D15DB}"/>
                </a:ext>
              </a:extLst>
            </p:cNvPr>
            <p:cNvSpPr>
              <a:spLocks noChangeShapeType="1"/>
            </p:cNvSpPr>
            <p:nvPr/>
          </p:nvSpPr>
          <p:spPr bwMode="auto">
            <a:xfrm>
              <a:off x="6089651" y="1979613"/>
              <a:ext cx="0" cy="3394075"/>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17" name="Rectangle 310">
              <a:extLst>
                <a:ext uri="{FF2B5EF4-FFF2-40B4-BE49-F238E27FC236}">
                  <a16:creationId xmlns:a16="http://schemas.microsoft.com/office/drawing/2014/main" id="{61894977-80C1-E05D-E7B3-D37E09AF1831}"/>
                </a:ext>
              </a:extLst>
            </p:cNvPr>
            <p:cNvSpPr>
              <a:spLocks noChangeArrowheads="1"/>
            </p:cNvSpPr>
            <p:nvPr/>
          </p:nvSpPr>
          <p:spPr bwMode="auto">
            <a:xfrm>
              <a:off x="6089651" y="1979613"/>
              <a:ext cx="9525" cy="339407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18" name="Line 311">
              <a:extLst>
                <a:ext uri="{FF2B5EF4-FFF2-40B4-BE49-F238E27FC236}">
                  <a16:creationId xmlns:a16="http://schemas.microsoft.com/office/drawing/2014/main" id="{6A0A3F1F-ADB6-6562-5A28-E81E00BA9F6D}"/>
                </a:ext>
              </a:extLst>
            </p:cNvPr>
            <p:cNvSpPr>
              <a:spLocks noChangeShapeType="1"/>
            </p:cNvSpPr>
            <p:nvPr/>
          </p:nvSpPr>
          <p:spPr bwMode="auto">
            <a:xfrm>
              <a:off x="7046913" y="1979613"/>
              <a:ext cx="0" cy="3394075"/>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19" name="Rectangle 312">
              <a:extLst>
                <a:ext uri="{FF2B5EF4-FFF2-40B4-BE49-F238E27FC236}">
                  <a16:creationId xmlns:a16="http://schemas.microsoft.com/office/drawing/2014/main" id="{ADFD84C2-E49D-884C-9469-523DCED32876}"/>
                </a:ext>
              </a:extLst>
            </p:cNvPr>
            <p:cNvSpPr>
              <a:spLocks noChangeArrowheads="1"/>
            </p:cNvSpPr>
            <p:nvPr/>
          </p:nvSpPr>
          <p:spPr bwMode="auto">
            <a:xfrm>
              <a:off x="7046913" y="1979613"/>
              <a:ext cx="7938" cy="339407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20" name="Line 313">
              <a:extLst>
                <a:ext uri="{FF2B5EF4-FFF2-40B4-BE49-F238E27FC236}">
                  <a16:creationId xmlns:a16="http://schemas.microsoft.com/office/drawing/2014/main" id="{36CF56F4-8304-F8A1-393B-430A81E04E9F}"/>
                </a:ext>
              </a:extLst>
            </p:cNvPr>
            <p:cNvSpPr>
              <a:spLocks noChangeShapeType="1"/>
            </p:cNvSpPr>
            <p:nvPr/>
          </p:nvSpPr>
          <p:spPr bwMode="auto">
            <a:xfrm>
              <a:off x="8002588" y="1979613"/>
              <a:ext cx="0" cy="3394075"/>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21" name="Rectangle 314">
              <a:extLst>
                <a:ext uri="{FF2B5EF4-FFF2-40B4-BE49-F238E27FC236}">
                  <a16:creationId xmlns:a16="http://schemas.microsoft.com/office/drawing/2014/main" id="{C6A4E290-24A8-C347-FEB9-62E1C32BC1BA}"/>
                </a:ext>
              </a:extLst>
            </p:cNvPr>
            <p:cNvSpPr>
              <a:spLocks noChangeArrowheads="1"/>
            </p:cNvSpPr>
            <p:nvPr/>
          </p:nvSpPr>
          <p:spPr bwMode="auto">
            <a:xfrm>
              <a:off x="8002588" y="1979613"/>
              <a:ext cx="9525" cy="339407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22" name="Line 315">
              <a:extLst>
                <a:ext uri="{FF2B5EF4-FFF2-40B4-BE49-F238E27FC236}">
                  <a16:creationId xmlns:a16="http://schemas.microsoft.com/office/drawing/2014/main" id="{8619FD88-0972-C1A6-200F-F9B8FBF6063C}"/>
                </a:ext>
              </a:extLst>
            </p:cNvPr>
            <p:cNvSpPr>
              <a:spLocks noChangeShapeType="1"/>
            </p:cNvSpPr>
            <p:nvPr/>
          </p:nvSpPr>
          <p:spPr bwMode="auto">
            <a:xfrm>
              <a:off x="184151" y="5365751"/>
              <a:ext cx="8783638"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23" name="Rectangle 316">
              <a:extLst>
                <a:ext uri="{FF2B5EF4-FFF2-40B4-BE49-F238E27FC236}">
                  <a16:creationId xmlns:a16="http://schemas.microsoft.com/office/drawing/2014/main" id="{CF91EA99-41E7-ADA3-76F0-A4D6D8E13FDA}"/>
                </a:ext>
              </a:extLst>
            </p:cNvPr>
            <p:cNvSpPr>
              <a:spLocks noChangeArrowheads="1"/>
            </p:cNvSpPr>
            <p:nvPr/>
          </p:nvSpPr>
          <p:spPr bwMode="auto">
            <a:xfrm>
              <a:off x="184151" y="5365751"/>
              <a:ext cx="8783638" cy="793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24" name="Line 317">
              <a:extLst>
                <a:ext uri="{FF2B5EF4-FFF2-40B4-BE49-F238E27FC236}">
                  <a16:creationId xmlns:a16="http://schemas.microsoft.com/office/drawing/2014/main" id="{983848D1-D010-ED69-8AB3-412E15F291EF}"/>
                </a:ext>
              </a:extLst>
            </p:cNvPr>
            <p:cNvSpPr>
              <a:spLocks noChangeShapeType="1"/>
            </p:cNvSpPr>
            <p:nvPr/>
          </p:nvSpPr>
          <p:spPr bwMode="auto">
            <a:xfrm>
              <a:off x="8959851" y="1565276"/>
              <a:ext cx="0" cy="3808413"/>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25" name="Rectangle 318">
              <a:extLst>
                <a:ext uri="{FF2B5EF4-FFF2-40B4-BE49-F238E27FC236}">
                  <a16:creationId xmlns:a16="http://schemas.microsoft.com/office/drawing/2014/main" id="{0E6D07E8-1DA6-B45D-6130-A601F6797D25}"/>
                </a:ext>
              </a:extLst>
            </p:cNvPr>
            <p:cNvSpPr>
              <a:spLocks noChangeArrowheads="1"/>
            </p:cNvSpPr>
            <p:nvPr/>
          </p:nvSpPr>
          <p:spPr bwMode="auto">
            <a:xfrm>
              <a:off x="8959851" y="1565276"/>
              <a:ext cx="7938" cy="380841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26" name="Line 319">
              <a:extLst>
                <a:ext uri="{FF2B5EF4-FFF2-40B4-BE49-F238E27FC236}">
                  <a16:creationId xmlns:a16="http://schemas.microsoft.com/office/drawing/2014/main" id="{97F1E41A-18AF-E651-B4A6-939CCE4A812E}"/>
                </a:ext>
              </a:extLst>
            </p:cNvPr>
            <p:cNvSpPr>
              <a:spLocks noChangeShapeType="1"/>
            </p:cNvSpPr>
            <p:nvPr/>
          </p:nvSpPr>
          <p:spPr bwMode="auto">
            <a:xfrm>
              <a:off x="176213" y="5373688"/>
              <a:ext cx="1588" cy="1588"/>
            </a:xfrm>
            <a:prstGeom prst="line">
              <a:avLst/>
            </a:prstGeom>
            <a:noFill/>
            <a:ln w="0">
              <a:solidFill>
                <a:srgbClr val="D4D4D4"/>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27" name="Rectangle 320">
              <a:extLst>
                <a:ext uri="{FF2B5EF4-FFF2-40B4-BE49-F238E27FC236}">
                  <a16:creationId xmlns:a16="http://schemas.microsoft.com/office/drawing/2014/main" id="{0041E245-9685-9D98-3584-DACBC78C16AD}"/>
                </a:ext>
              </a:extLst>
            </p:cNvPr>
            <p:cNvSpPr>
              <a:spLocks noChangeArrowheads="1"/>
            </p:cNvSpPr>
            <p:nvPr/>
          </p:nvSpPr>
          <p:spPr bwMode="auto">
            <a:xfrm>
              <a:off x="176213" y="5373688"/>
              <a:ext cx="7938" cy="7938"/>
            </a:xfrm>
            <a:prstGeom prst="rect">
              <a:avLst/>
            </a:prstGeom>
            <a:solidFill>
              <a:srgbClr val="D4D4D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28" name="Line 321">
              <a:extLst>
                <a:ext uri="{FF2B5EF4-FFF2-40B4-BE49-F238E27FC236}">
                  <a16:creationId xmlns:a16="http://schemas.microsoft.com/office/drawing/2014/main" id="{E8A6C0AA-3291-9C88-85E8-1083EF0436A9}"/>
                </a:ext>
              </a:extLst>
            </p:cNvPr>
            <p:cNvSpPr>
              <a:spLocks noChangeShapeType="1"/>
            </p:cNvSpPr>
            <p:nvPr/>
          </p:nvSpPr>
          <p:spPr bwMode="auto">
            <a:xfrm>
              <a:off x="439738" y="5373688"/>
              <a:ext cx="1588" cy="1588"/>
            </a:xfrm>
            <a:prstGeom prst="line">
              <a:avLst/>
            </a:prstGeom>
            <a:noFill/>
            <a:ln w="0">
              <a:solidFill>
                <a:srgbClr val="D4D4D4"/>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29" name="Rectangle 322">
              <a:extLst>
                <a:ext uri="{FF2B5EF4-FFF2-40B4-BE49-F238E27FC236}">
                  <a16:creationId xmlns:a16="http://schemas.microsoft.com/office/drawing/2014/main" id="{02CCAD0B-6F5F-5257-1EDB-00F2BFF11D77}"/>
                </a:ext>
              </a:extLst>
            </p:cNvPr>
            <p:cNvSpPr>
              <a:spLocks noChangeArrowheads="1"/>
            </p:cNvSpPr>
            <p:nvPr/>
          </p:nvSpPr>
          <p:spPr bwMode="auto">
            <a:xfrm>
              <a:off x="439738" y="5373688"/>
              <a:ext cx="7938" cy="7938"/>
            </a:xfrm>
            <a:prstGeom prst="rect">
              <a:avLst/>
            </a:prstGeom>
            <a:solidFill>
              <a:srgbClr val="D4D4D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30" name="Line 323">
              <a:extLst>
                <a:ext uri="{FF2B5EF4-FFF2-40B4-BE49-F238E27FC236}">
                  <a16:creationId xmlns:a16="http://schemas.microsoft.com/office/drawing/2014/main" id="{653B2096-4771-1FAC-1E44-917D3E6B9728}"/>
                </a:ext>
              </a:extLst>
            </p:cNvPr>
            <p:cNvSpPr>
              <a:spLocks noChangeShapeType="1"/>
            </p:cNvSpPr>
            <p:nvPr/>
          </p:nvSpPr>
          <p:spPr bwMode="auto">
            <a:xfrm>
              <a:off x="1308101" y="5373688"/>
              <a:ext cx="1588" cy="1588"/>
            </a:xfrm>
            <a:prstGeom prst="line">
              <a:avLst/>
            </a:prstGeom>
            <a:noFill/>
            <a:ln w="0">
              <a:solidFill>
                <a:srgbClr val="D4D4D4"/>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31" name="Rectangle 324">
              <a:extLst>
                <a:ext uri="{FF2B5EF4-FFF2-40B4-BE49-F238E27FC236}">
                  <a16:creationId xmlns:a16="http://schemas.microsoft.com/office/drawing/2014/main" id="{FE2F959E-DA8F-DDE9-A945-ACF916F7668B}"/>
                </a:ext>
              </a:extLst>
            </p:cNvPr>
            <p:cNvSpPr>
              <a:spLocks noChangeArrowheads="1"/>
            </p:cNvSpPr>
            <p:nvPr/>
          </p:nvSpPr>
          <p:spPr bwMode="auto">
            <a:xfrm>
              <a:off x="1308101" y="5373688"/>
              <a:ext cx="7938" cy="7938"/>
            </a:xfrm>
            <a:prstGeom prst="rect">
              <a:avLst/>
            </a:prstGeom>
            <a:solidFill>
              <a:srgbClr val="D4D4D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32" name="Line 325">
              <a:extLst>
                <a:ext uri="{FF2B5EF4-FFF2-40B4-BE49-F238E27FC236}">
                  <a16:creationId xmlns:a16="http://schemas.microsoft.com/office/drawing/2014/main" id="{B9658490-1F10-4B93-48AE-880217CAE697}"/>
                </a:ext>
              </a:extLst>
            </p:cNvPr>
            <p:cNvSpPr>
              <a:spLocks noChangeShapeType="1"/>
            </p:cNvSpPr>
            <p:nvPr/>
          </p:nvSpPr>
          <p:spPr bwMode="auto">
            <a:xfrm>
              <a:off x="2263776" y="5373688"/>
              <a:ext cx="1588" cy="1588"/>
            </a:xfrm>
            <a:prstGeom prst="line">
              <a:avLst/>
            </a:prstGeom>
            <a:noFill/>
            <a:ln w="0">
              <a:solidFill>
                <a:srgbClr val="D4D4D4"/>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33" name="Rectangle 326">
              <a:extLst>
                <a:ext uri="{FF2B5EF4-FFF2-40B4-BE49-F238E27FC236}">
                  <a16:creationId xmlns:a16="http://schemas.microsoft.com/office/drawing/2014/main" id="{A7A833D0-A767-2E06-EA1D-D34574E6F121}"/>
                </a:ext>
              </a:extLst>
            </p:cNvPr>
            <p:cNvSpPr>
              <a:spLocks noChangeArrowheads="1"/>
            </p:cNvSpPr>
            <p:nvPr/>
          </p:nvSpPr>
          <p:spPr bwMode="auto">
            <a:xfrm>
              <a:off x="2263776" y="5373688"/>
              <a:ext cx="9525" cy="7938"/>
            </a:xfrm>
            <a:prstGeom prst="rect">
              <a:avLst/>
            </a:prstGeom>
            <a:solidFill>
              <a:srgbClr val="D4D4D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34" name="Line 327">
              <a:extLst>
                <a:ext uri="{FF2B5EF4-FFF2-40B4-BE49-F238E27FC236}">
                  <a16:creationId xmlns:a16="http://schemas.microsoft.com/office/drawing/2014/main" id="{DF320AE5-4AD5-FF7B-08D5-8049BDAFDD28}"/>
                </a:ext>
              </a:extLst>
            </p:cNvPr>
            <p:cNvSpPr>
              <a:spLocks noChangeShapeType="1"/>
            </p:cNvSpPr>
            <p:nvPr/>
          </p:nvSpPr>
          <p:spPr bwMode="auto">
            <a:xfrm>
              <a:off x="3221038" y="5373688"/>
              <a:ext cx="1588" cy="1588"/>
            </a:xfrm>
            <a:prstGeom prst="line">
              <a:avLst/>
            </a:prstGeom>
            <a:noFill/>
            <a:ln w="0">
              <a:solidFill>
                <a:srgbClr val="D4D4D4"/>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35" name="Rectangle 328">
              <a:extLst>
                <a:ext uri="{FF2B5EF4-FFF2-40B4-BE49-F238E27FC236}">
                  <a16:creationId xmlns:a16="http://schemas.microsoft.com/office/drawing/2014/main" id="{A0121AD8-9D52-DFCC-000F-A6B8D801BA35}"/>
                </a:ext>
              </a:extLst>
            </p:cNvPr>
            <p:cNvSpPr>
              <a:spLocks noChangeArrowheads="1"/>
            </p:cNvSpPr>
            <p:nvPr/>
          </p:nvSpPr>
          <p:spPr bwMode="auto">
            <a:xfrm>
              <a:off x="3221038" y="5373688"/>
              <a:ext cx="7938" cy="7938"/>
            </a:xfrm>
            <a:prstGeom prst="rect">
              <a:avLst/>
            </a:prstGeom>
            <a:solidFill>
              <a:srgbClr val="D4D4D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36" name="Line 329">
              <a:extLst>
                <a:ext uri="{FF2B5EF4-FFF2-40B4-BE49-F238E27FC236}">
                  <a16:creationId xmlns:a16="http://schemas.microsoft.com/office/drawing/2014/main" id="{2BCF658F-6F7A-8AB9-3616-4C57AB27322B}"/>
                </a:ext>
              </a:extLst>
            </p:cNvPr>
            <p:cNvSpPr>
              <a:spLocks noChangeShapeType="1"/>
            </p:cNvSpPr>
            <p:nvPr/>
          </p:nvSpPr>
          <p:spPr bwMode="auto">
            <a:xfrm>
              <a:off x="4176713" y="5373688"/>
              <a:ext cx="1588" cy="1588"/>
            </a:xfrm>
            <a:prstGeom prst="line">
              <a:avLst/>
            </a:prstGeom>
            <a:noFill/>
            <a:ln w="0">
              <a:solidFill>
                <a:srgbClr val="D4D4D4"/>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37" name="Rectangle 330">
              <a:extLst>
                <a:ext uri="{FF2B5EF4-FFF2-40B4-BE49-F238E27FC236}">
                  <a16:creationId xmlns:a16="http://schemas.microsoft.com/office/drawing/2014/main" id="{054AD803-0315-70A1-468B-76FDD1293867}"/>
                </a:ext>
              </a:extLst>
            </p:cNvPr>
            <p:cNvSpPr>
              <a:spLocks noChangeArrowheads="1"/>
            </p:cNvSpPr>
            <p:nvPr/>
          </p:nvSpPr>
          <p:spPr bwMode="auto">
            <a:xfrm>
              <a:off x="4176713" y="5373688"/>
              <a:ext cx="9525" cy="7938"/>
            </a:xfrm>
            <a:prstGeom prst="rect">
              <a:avLst/>
            </a:prstGeom>
            <a:solidFill>
              <a:srgbClr val="D4D4D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38" name="Line 331">
              <a:extLst>
                <a:ext uri="{FF2B5EF4-FFF2-40B4-BE49-F238E27FC236}">
                  <a16:creationId xmlns:a16="http://schemas.microsoft.com/office/drawing/2014/main" id="{EBDC6D07-E2BE-4A4D-CC02-ECB6D53C395C}"/>
                </a:ext>
              </a:extLst>
            </p:cNvPr>
            <p:cNvSpPr>
              <a:spLocks noChangeShapeType="1"/>
            </p:cNvSpPr>
            <p:nvPr/>
          </p:nvSpPr>
          <p:spPr bwMode="auto">
            <a:xfrm>
              <a:off x="5133976" y="5373688"/>
              <a:ext cx="1588" cy="1588"/>
            </a:xfrm>
            <a:prstGeom prst="line">
              <a:avLst/>
            </a:prstGeom>
            <a:noFill/>
            <a:ln w="0">
              <a:solidFill>
                <a:srgbClr val="D4D4D4"/>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39" name="Rectangle 332">
              <a:extLst>
                <a:ext uri="{FF2B5EF4-FFF2-40B4-BE49-F238E27FC236}">
                  <a16:creationId xmlns:a16="http://schemas.microsoft.com/office/drawing/2014/main" id="{0AB0AB76-9B26-AB5D-983F-5B34E79D19D1}"/>
                </a:ext>
              </a:extLst>
            </p:cNvPr>
            <p:cNvSpPr>
              <a:spLocks noChangeArrowheads="1"/>
            </p:cNvSpPr>
            <p:nvPr/>
          </p:nvSpPr>
          <p:spPr bwMode="auto">
            <a:xfrm>
              <a:off x="5133976" y="5373688"/>
              <a:ext cx="7938" cy="7938"/>
            </a:xfrm>
            <a:prstGeom prst="rect">
              <a:avLst/>
            </a:prstGeom>
            <a:solidFill>
              <a:srgbClr val="D4D4D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40" name="Line 333">
              <a:extLst>
                <a:ext uri="{FF2B5EF4-FFF2-40B4-BE49-F238E27FC236}">
                  <a16:creationId xmlns:a16="http://schemas.microsoft.com/office/drawing/2014/main" id="{A13DED82-DB0B-FA82-744C-3302A19A043E}"/>
                </a:ext>
              </a:extLst>
            </p:cNvPr>
            <p:cNvSpPr>
              <a:spLocks noChangeShapeType="1"/>
            </p:cNvSpPr>
            <p:nvPr/>
          </p:nvSpPr>
          <p:spPr bwMode="auto">
            <a:xfrm>
              <a:off x="6089651" y="5373688"/>
              <a:ext cx="1588" cy="1588"/>
            </a:xfrm>
            <a:prstGeom prst="line">
              <a:avLst/>
            </a:prstGeom>
            <a:noFill/>
            <a:ln w="0">
              <a:solidFill>
                <a:srgbClr val="D4D4D4"/>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41" name="Rectangle 334">
              <a:extLst>
                <a:ext uri="{FF2B5EF4-FFF2-40B4-BE49-F238E27FC236}">
                  <a16:creationId xmlns:a16="http://schemas.microsoft.com/office/drawing/2014/main" id="{B2492640-E719-6C72-0604-C2005E439FC3}"/>
                </a:ext>
              </a:extLst>
            </p:cNvPr>
            <p:cNvSpPr>
              <a:spLocks noChangeArrowheads="1"/>
            </p:cNvSpPr>
            <p:nvPr/>
          </p:nvSpPr>
          <p:spPr bwMode="auto">
            <a:xfrm>
              <a:off x="6089651" y="5373688"/>
              <a:ext cx="9525" cy="7938"/>
            </a:xfrm>
            <a:prstGeom prst="rect">
              <a:avLst/>
            </a:prstGeom>
            <a:solidFill>
              <a:srgbClr val="D4D4D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42" name="Line 335">
              <a:extLst>
                <a:ext uri="{FF2B5EF4-FFF2-40B4-BE49-F238E27FC236}">
                  <a16:creationId xmlns:a16="http://schemas.microsoft.com/office/drawing/2014/main" id="{FFA40351-E436-382D-7591-2BF018F82A18}"/>
                </a:ext>
              </a:extLst>
            </p:cNvPr>
            <p:cNvSpPr>
              <a:spLocks noChangeShapeType="1"/>
            </p:cNvSpPr>
            <p:nvPr/>
          </p:nvSpPr>
          <p:spPr bwMode="auto">
            <a:xfrm>
              <a:off x="7046913" y="5373688"/>
              <a:ext cx="1588" cy="1588"/>
            </a:xfrm>
            <a:prstGeom prst="line">
              <a:avLst/>
            </a:prstGeom>
            <a:noFill/>
            <a:ln w="0">
              <a:solidFill>
                <a:srgbClr val="D4D4D4"/>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43" name="Rectangle 336">
              <a:extLst>
                <a:ext uri="{FF2B5EF4-FFF2-40B4-BE49-F238E27FC236}">
                  <a16:creationId xmlns:a16="http://schemas.microsoft.com/office/drawing/2014/main" id="{10A1AA1D-8314-58B3-B55C-BDD850C1B362}"/>
                </a:ext>
              </a:extLst>
            </p:cNvPr>
            <p:cNvSpPr>
              <a:spLocks noChangeArrowheads="1"/>
            </p:cNvSpPr>
            <p:nvPr/>
          </p:nvSpPr>
          <p:spPr bwMode="auto">
            <a:xfrm>
              <a:off x="7046913" y="5373688"/>
              <a:ext cx="7938" cy="7938"/>
            </a:xfrm>
            <a:prstGeom prst="rect">
              <a:avLst/>
            </a:prstGeom>
            <a:solidFill>
              <a:srgbClr val="D4D4D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44" name="Line 337">
              <a:extLst>
                <a:ext uri="{FF2B5EF4-FFF2-40B4-BE49-F238E27FC236}">
                  <a16:creationId xmlns:a16="http://schemas.microsoft.com/office/drawing/2014/main" id="{58B6D79B-E65E-B50F-55D6-EAEA28425966}"/>
                </a:ext>
              </a:extLst>
            </p:cNvPr>
            <p:cNvSpPr>
              <a:spLocks noChangeShapeType="1"/>
            </p:cNvSpPr>
            <p:nvPr/>
          </p:nvSpPr>
          <p:spPr bwMode="auto">
            <a:xfrm>
              <a:off x="8002588" y="5373688"/>
              <a:ext cx="1588" cy="1588"/>
            </a:xfrm>
            <a:prstGeom prst="line">
              <a:avLst/>
            </a:prstGeom>
            <a:noFill/>
            <a:ln w="0">
              <a:solidFill>
                <a:srgbClr val="D4D4D4"/>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45" name="Rectangle 338">
              <a:extLst>
                <a:ext uri="{FF2B5EF4-FFF2-40B4-BE49-F238E27FC236}">
                  <a16:creationId xmlns:a16="http://schemas.microsoft.com/office/drawing/2014/main" id="{F7545BF3-3577-EB87-29C2-EF7BE35631A3}"/>
                </a:ext>
              </a:extLst>
            </p:cNvPr>
            <p:cNvSpPr>
              <a:spLocks noChangeArrowheads="1"/>
            </p:cNvSpPr>
            <p:nvPr/>
          </p:nvSpPr>
          <p:spPr bwMode="auto">
            <a:xfrm>
              <a:off x="8002588" y="5373688"/>
              <a:ext cx="9525" cy="7938"/>
            </a:xfrm>
            <a:prstGeom prst="rect">
              <a:avLst/>
            </a:prstGeom>
            <a:solidFill>
              <a:srgbClr val="D4D4D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46" name="Line 339">
              <a:extLst>
                <a:ext uri="{FF2B5EF4-FFF2-40B4-BE49-F238E27FC236}">
                  <a16:creationId xmlns:a16="http://schemas.microsoft.com/office/drawing/2014/main" id="{E407DBC8-D6DD-1643-0266-C52563E64D8F}"/>
                </a:ext>
              </a:extLst>
            </p:cNvPr>
            <p:cNvSpPr>
              <a:spLocks noChangeShapeType="1"/>
            </p:cNvSpPr>
            <p:nvPr/>
          </p:nvSpPr>
          <p:spPr bwMode="auto">
            <a:xfrm>
              <a:off x="8959851" y="5373688"/>
              <a:ext cx="1588" cy="1588"/>
            </a:xfrm>
            <a:prstGeom prst="line">
              <a:avLst/>
            </a:prstGeom>
            <a:noFill/>
            <a:ln w="0">
              <a:solidFill>
                <a:srgbClr val="D4D4D4"/>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47" name="Rectangle 340">
              <a:extLst>
                <a:ext uri="{FF2B5EF4-FFF2-40B4-BE49-F238E27FC236}">
                  <a16:creationId xmlns:a16="http://schemas.microsoft.com/office/drawing/2014/main" id="{37802845-1605-8D95-774B-3EC0DDAF5EDC}"/>
                </a:ext>
              </a:extLst>
            </p:cNvPr>
            <p:cNvSpPr>
              <a:spLocks noChangeArrowheads="1"/>
            </p:cNvSpPr>
            <p:nvPr/>
          </p:nvSpPr>
          <p:spPr bwMode="auto">
            <a:xfrm>
              <a:off x="8959851" y="5373688"/>
              <a:ext cx="7938" cy="7938"/>
            </a:xfrm>
            <a:prstGeom prst="rect">
              <a:avLst/>
            </a:prstGeom>
            <a:solidFill>
              <a:srgbClr val="D4D4D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48" name="Line 341">
              <a:extLst>
                <a:ext uri="{FF2B5EF4-FFF2-40B4-BE49-F238E27FC236}">
                  <a16:creationId xmlns:a16="http://schemas.microsoft.com/office/drawing/2014/main" id="{DF5D731A-4916-AC43-C211-9A042CCB5F60}"/>
                </a:ext>
              </a:extLst>
            </p:cNvPr>
            <p:cNvSpPr>
              <a:spLocks noChangeShapeType="1"/>
            </p:cNvSpPr>
            <p:nvPr/>
          </p:nvSpPr>
          <p:spPr bwMode="auto">
            <a:xfrm>
              <a:off x="1316038" y="1971676"/>
              <a:ext cx="0" cy="7938"/>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49" name="Rectangle 342">
              <a:extLst>
                <a:ext uri="{FF2B5EF4-FFF2-40B4-BE49-F238E27FC236}">
                  <a16:creationId xmlns:a16="http://schemas.microsoft.com/office/drawing/2014/main" id="{1A952B8C-6548-F74B-1853-134D183A0104}"/>
                </a:ext>
              </a:extLst>
            </p:cNvPr>
            <p:cNvSpPr>
              <a:spLocks noChangeArrowheads="1"/>
            </p:cNvSpPr>
            <p:nvPr/>
          </p:nvSpPr>
          <p:spPr bwMode="auto">
            <a:xfrm>
              <a:off x="1316038" y="1971676"/>
              <a:ext cx="7938" cy="793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50" name="Line 343">
              <a:extLst>
                <a:ext uri="{FF2B5EF4-FFF2-40B4-BE49-F238E27FC236}">
                  <a16:creationId xmlns:a16="http://schemas.microsoft.com/office/drawing/2014/main" id="{8086FEF9-A2F5-13FF-95B9-FADAE710F718}"/>
                </a:ext>
              </a:extLst>
            </p:cNvPr>
            <p:cNvSpPr>
              <a:spLocks noChangeShapeType="1"/>
            </p:cNvSpPr>
            <p:nvPr/>
          </p:nvSpPr>
          <p:spPr bwMode="auto">
            <a:xfrm>
              <a:off x="1300163" y="1955801"/>
              <a:ext cx="0" cy="23813"/>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51" name="Rectangle 344">
              <a:extLst>
                <a:ext uri="{FF2B5EF4-FFF2-40B4-BE49-F238E27FC236}">
                  <a16:creationId xmlns:a16="http://schemas.microsoft.com/office/drawing/2014/main" id="{C890912B-7C01-6A8F-7F92-B9BAAE5CCCC4}"/>
                </a:ext>
              </a:extLst>
            </p:cNvPr>
            <p:cNvSpPr>
              <a:spLocks noChangeArrowheads="1"/>
            </p:cNvSpPr>
            <p:nvPr/>
          </p:nvSpPr>
          <p:spPr bwMode="auto">
            <a:xfrm>
              <a:off x="1300163" y="1955801"/>
              <a:ext cx="7938" cy="2381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52" name="Line 345">
              <a:extLst>
                <a:ext uri="{FF2B5EF4-FFF2-40B4-BE49-F238E27FC236}">
                  <a16:creationId xmlns:a16="http://schemas.microsoft.com/office/drawing/2014/main" id="{5D5C66F0-B627-3858-B9B6-E7AA89379EC9}"/>
                </a:ext>
              </a:extLst>
            </p:cNvPr>
            <p:cNvSpPr>
              <a:spLocks noChangeShapeType="1"/>
            </p:cNvSpPr>
            <p:nvPr/>
          </p:nvSpPr>
          <p:spPr bwMode="auto">
            <a:xfrm>
              <a:off x="8967788" y="1557338"/>
              <a:ext cx="1588" cy="1588"/>
            </a:xfrm>
            <a:prstGeom prst="line">
              <a:avLst/>
            </a:prstGeom>
            <a:noFill/>
            <a:ln w="0">
              <a:solidFill>
                <a:srgbClr val="D4D4D4"/>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53" name="Rectangle 346">
              <a:extLst>
                <a:ext uri="{FF2B5EF4-FFF2-40B4-BE49-F238E27FC236}">
                  <a16:creationId xmlns:a16="http://schemas.microsoft.com/office/drawing/2014/main" id="{84A14BFB-FCE6-2BBD-0FFF-C3369A51B904}"/>
                </a:ext>
              </a:extLst>
            </p:cNvPr>
            <p:cNvSpPr>
              <a:spLocks noChangeArrowheads="1"/>
            </p:cNvSpPr>
            <p:nvPr/>
          </p:nvSpPr>
          <p:spPr bwMode="auto">
            <a:xfrm>
              <a:off x="8967788" y="1557338"/>
              <a:ext cx="7938" cy="7938"/>
            </a:xfrm>
            <a:prstGeom prst="rect">
              <a:avLst/>
            </a:prstGeom>
            <a:solidFill>
              <a:srgbClr val="D4D4D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54" name="Line 347">
              <a:extLst>
                <a:ext uri="{FF2B5EF4-FFF2-40B4-BE49-F238E27FC236}">
                  <a16:creationId xmlns:a16="http://schemas.microsoft.com/office/drawing/2014/main" id="{F8EC824A-7D95-2612-3B76-7ED233B30739}"/>
                </a:ext>
              </a:extLst>
            </p:cNvPr>
            <p:cNvSpPr>
              <a:spLocks noChangeShapeType="1"/>
            </p:cNvSpPr>
            <p:nvPr/>
          </p:nvSpPr>
          <p:spPr bwMode="auto">
            <a:xfrm>
              <a:off x="8967788" y="1755776"/>
              <a:ext cx="1588" cy="1588"/>
            </a:xfrm>
            <a:prstGeom prst="line">
              <a:avLst/>
            </a:prstGeom>
            <a:noFill/>
            <a:ln w="0">
              <a:solidFill>
                <a:srgbClr val="D4D4D4"/>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55" name="Rectangle 348">
              <a:extLst>
                <a:ext uri="{FF2B5EF4-FFF2-40B4-BE49-F238E27FC236}">
                  <a16:creationId xmlns:a16="http://schemas.microsoft.com/office/drawing/2014/main" id="{8D677C24-847E-29BB-FC99-1DE841E8938B}"/>
                </a:ext>
              </a:extLst>
            </p:cNvPr>
            <p:cNvSpPr>
              <a:spLocks noChangeArrowheads="1"/>
            </p:cNvSpPr>
            <p:nvPr/>
          </p:nvSpPr>
          <p:spPr bwMode="auto">
            <a:xfrm>
              <a:off x="8967788" y="1755776"/>
              <a:ext cx="7938" cy="9525"/>
            </a:xfrm>
            <a:prstGeom prst="rect">
              <a:avLst/>
            </a:prstGeom>
            <a:solidFill>
              <a:srgbClr val="D4D4D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56" name="Line 349">
              <a:extLst>
                <a:ext uri="{FF2B5EF4-FFF2-40B4-BE49-F238E27FC236}">
                  <a16:creationId xmlns:a16="http://schemas.microsoft.com/office/drawing/2014/main" id="{DD021718-2B84-D769-F911-04D141289658}"/>
                </a:ext>
              </a:extLst>
            </p:cNvPr>
            <p:cNvSpPr>
              <a:spLocks noChangeShapeType="1"/>
            </p:cNvSpPr>
            <p:nvPr/>
          </p:nvSpPr>
          <p:spPr bwMode="auto">
            <a:xfrm>
              <a:off x="8967788" y="1963738"/>
              <a:ext cx="1588" cy="1588"/>
            </a:xfrm>
            <a:prstGeom prst="line">
              <a:avLst/>
            </a:prstGeom>
            <a:noFill/>
            <a:ln w="0">
              <a:solidFill>
                <a:srgbClr val="D4D4D4"/>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57" name="Rectangle 350">
              <a:extLst>
                <a:ext uri="{FF2B5EF4-FFF2-40B4-BE49-F238E27FC236}">
                  <a16:creationId xmlns:a16="http://schemas.microsoft.com/office/drawing/2014/main" id="{35EFE265-A326-8B9A-35FD-F46FF5ACB61B}"/>
                </a:ext>
              </a:extLst>
            </p:cNvPr>
            <p:cNvSpPr>
              <a:spLocks noChangeArrowheads="1"/>
            </p:cNvSpPr>
            <p:nvPr/>
          </p:nvSpPr>
          <p:spPr bwMode="auto">
            <a:xfrm>
              <a:off x="8967788" y="1963738"/>
              <a:ext cx="7938" cy="7938"/>
            </a:xfrm>
            <a:prstGeom prst="rect">
              <a:avLst/>
            </a:prstGeom>
            <a:solidFill>
              <a:srgbClr val="D4D4D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58" name="Line 351">
              <a:extLst>
                <a:ext uri="{FF2B5EF4-FFF2-40B4-BE49-F238E27FC236}">
                  <a16:creationId xmlns:a16="http://schemas.microsoft.com/office/drawing/2014/main" id="{401BD4D4-A635-958B-336C-D912C8AA407C}"/>
                </a:ext>
              </a:extLst>
            </p:cNvPr>
            <p:cNvSpPr>
              <a:spLocks noChangeShapeType="1"/>
            </p:cNvSpPr>
            <p:nvPr/>
          </p:nvSpPr>
          <p:spPr bwMode="auto">
            <a:xfrm>
              <a:off x="1316038" y="1971676"/>
              <a:ext cx="7938"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59" name="Rectangle 352">
              <a:extLst>
                <a:ext uri="{FF2B5EF4-FFF2-40B4-BE49-F238E27FC236}">
                  <a16:creationId xmlns:a16="http://schemas.microsoft.com/office/drawing/2014/main" id="{6A58CFC6-8DE6-C3D4-2CE4-03016319DF7F}"/>
                </a:ext>
              </a:extLst>
            </p:cNvPr>
            <p:cNvSpPr>
              <a:spLocks noChangeArrowheads="1"/>
            </p:cNvSpPr>
            <p:nvPr/>
          </p:nvSpPr>
          <p:spPr bwMode="auto">
            <a:xfrm>
              <a:off x="1316038" y="1971676"/>
              <a:ext cx="7938" cy="793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60" name="Line 353">
              <a:extLst>
                <a:ext uri="{FF2B5EF4-FFF2-40B4-BE49-F238E27FC236}">
                  <a16:creationId xmlns:a16="http://schemas.microsoft.com/office/drawing/2014/main" id="{6AF1B119-5C7A-4566-B70F-AAB98ECBA4A4}"/>
                </a:ext>
              </a:extLst>
            </p:cNvPr>
            <p:cNvSpPr>
              <a:spLocks noChangeShapeType="1"/>
            </p:cNvSpPr>
            <p:nvPr/>
          </p:nvSpPr>
          <p:spPr bwMode="auto">
            <a:xfrm>
              <a:off x="1300163" y="1955801"/>
              <a:ext cx="23813"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61" name="Rectangle 354">
              <a:extLst>
                <a:ext uri="{FF2B5EF4-FFF2-40B4-BE49-F238E27FC236}">
                  <a16:creationId xmlns:a16="http://schemas.microsoft.com/office/drawing/2014/main" id="{7682A6B5-C576-425C-AFD3-9FD9131C1023}"/>
                </a:ext>
              </a:extLst>
            </p:cNvPr>
            <p:cNvSpPr>
              <a:spLocks noChangeArrowheads="1"/>
            </p:cNvSpPr>
            <p:nvPr/>
          </p:nvSpPr>
          <p:spPr bwMode="auto">
            <a:xfrm>
              <a:off x="1300163" y="1955801"/>
              <a:ext cx="23813" cy="793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62" name="Line 355">
              <a:extLst>
                <a:ext uri="{FF2B5EF4-FFF2-40B4-BE49-F238E27FC236}">
                  <a16:creationId xmlns:a16="http://schemas.microsoft.com/office/drawing/2014/main" id="{9FB98400-B055-CEAC-8FAD-21C28493D626}"/>
                </a:ext>
              </a:extLst>
            </p:cNvPr>
            <p:cNvSpPr>
              <a:spLocks noChangeShapeType="1"/>
            </p:cNvSpPr>
            <p:nvPr/>
          </p:nvSpPr>
          <p:spPr bwMode="auto">
            <a:xfrm>
              <a:off x="8967788" y="2170113"/>
              <a:ext cx="1588" cy="1588"/>
            </a:xfrm>
            <a:prstGeom prst="line">
              <a:avLst/>
            </a:prstGeom>
            <a:noFill/>
            <a:ln w="0">
              <a:solidFill>
                <a:srgbClr val="D4D4D4"/>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63" name="Rectangle 356">
              <a:extLst>
                <a:ext uri="{FF2B5EF4-FFF2-40B4-BE49-F238E27FC236}">
                  <a16:creationId xmlns:a16="http://schemas.microsoft.com/office/drawing/2014/main" id="{C739F139-8344-E629-C778-40832A656CD1}"/>
                </a:ext>
              </a:extLst>
            </p:cNvPr>
            <p:cNvSpPr>
              <a:spLocks noChangeArrowheads="1"/>
            </p:cNvSpPr>
            <p:nvPr/>
          </p:nvSpPr>
          <p:spPr bwMode="auto">
            <a:xfrm>
              <a:off x="8967788" y="2170113"/>
              <a:ext cx="7938" cy="7938"/>
            </a:xfrm>
            <a:prstGeom prst="rect">
              <a:avLst/>
            </a:prstGeom>
            <a:solidFill>
              <a:srgbClr val="D4D4D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64" name="Line 357">
              <a:extLst>
                <a:ext uri="{FF2B5EF4-FFF2-40B4-BE49-F238E27FC236}">
                  <a16:creationId xmlns:a16="http://schemas.microsoft.com/office/drawing/2014/main" id="{9FC6DBF2-1322-370C-D21B-3F6BFAED5C3F}"/>
                </a:ext>
              </a:extLst>
            </p:cNvPr>
            <p:cNvSpPr>
              <a:spLocks noChangeShapeType="1"/>
            </p:cNvSpPr>
            <p:nvPr/>
          </p:nvSpPr>
          <p:spPr bwMode="auto">
            <a:xfrm>
              <a:off x="8967788" y="2370138"/>
              <a:ext cx="1588" cy="1588"/>
            </a:xfrm>
            <a:prstGeom prst="line">
              <a:avLst/>
            </a:prstGeom>
            <a:noFill/>
            <a:ln w="0">
              <a:solidFill>
                <a:srgbClr val="D4D4D4"/>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65" name="Rectangle 358">
              <a:extLst>
                <a:ext uri="{FF2B5EF4-FFF2-40B4-BE49-F238E27FC236}">
                  <a16:creationId xmlns:a16="http://schemas.microsoft.com/office/drawing/2014/main" id="{21820BCA-BE16-5B30-0ADC-D9E25BB3CFD5}"/>
                </a:ext>
              </a:extLst>
            </p:cNvPr>
            <p:cNvSpPr>
              <a:spLocks noChangeArrowheads="1"/>
            </p:cNvSpPr>
            <p:nvPr/>
          </p:nvSpPr>
          <p:spPr bwMode="auto">
            <a:xfrm>
              <a:off x="8967788" y="2370138"/>
              <a:ext cx="7938" cy="7938"/>
            </a:xfrm>
            <a:prstGeom prst="rect">
              <a:avLst/>
            </a:prstGeom>
            <a:solidFill>
              <a:srgbClr val="D4D4D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66" name="Line 359">
              <a:extLst>
                <a:ext uri="{FF2B5EF4-FFF2-40B4-BE49-F238E27FC236}">
                  <a16:creationId xmlns:a16="http://schemas.microsoft.com/office/drawing/2014/main" id="{553FB4CF-CC08-4D34-6821-13A54892C70F}"/>
                </a:ext>
              </a:extLst>
            </p:cNvPr>
            <p:cNvSpPr>
              <a:spLocks noChangeShapeType="1"/>
            </p:cNvSpPr>
            <p:nvPr/>
          </p:nvSpPr>
          <p:spPr bwMode="auto">
            <a:xfrm>
              <a:off x="8967788" y="2568576"/>
              <a:ext cx="1588" cy="1588"/>
            </a:xfrm>
            <a:prstGeom prst="line">
              <a:avLst/>
            </a:prstGeom>
            <a:noFill/>
            <a:ln w="0">
              <a:solidFill>
                <a:srgbClr val="D4D4D4"/>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67" name="Rectangle 360">
              <a:extLst>
                <a:ext uri="{FF2B5EF4-FFF2-40B4-BE49-F238E27FC236}">
                  <a16:creationId xmlns:a16="http://schemas.microsoft.com/office/drawing/2014/main" id="{B3C3F187-0609-4E82-3E9E-A4FE70F16023}"/>
                </a:ext>
              </a:extLst>
            </p:cNvPr>
            <p:cNvSpPr>
              <a:spLocks noChangeArrowheads="1"/>
            </p:cNvSpPr>
            <p:nvPr/>
          </p:nvSpPr>
          <p:spPr bwMode="auto">
            <a:xfrm>
              <a:off x="8967788" y="2568576"/>
              <a:ext cx="7938" cy="7938"/>
            </a:xfrm>
            <a:prstGeom prst="rect">
              <a:avLst/>
            </a:prstGeom>
            <a:solidFill>
              <a:srgbClr val="D4D4D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68" name="Line 361">
              <a:extLst>
                <a:ext uri="{FF2B5EF4-FFF2-40B4-BE49-F238E27FC236}">
                  <a16:creationId xmlns:a16="http://schemas.microsoft.com/office/drawing/2014/main" id="{19CF2655-2754-B1AE-0D43-40F74513E89B}"/>
                </a:ext>
              </a:extLst>
            </p:cNvPr>
            <p:cNvSpPr>
              <a:spLocks noChangeShapeType="1"/>
            </p:cNvSpPr>
            <p:nvPr/>
          </p:nvSpPr>
          <p:spPr bwMode="auto">
            <a:xfrm>
              <a:off x="8967788" y="2768601"/>
              <a:ext cx="1588" cy="1588"/>
            </a:xfrm>
            <a:prstGeom prst="line">
              <a:avLst/>
            </a:prstGeom>
            <a:noFill/>
            <a:ln w="0">
              <a:solidFill>
                <a:srgbClr val="D4D4D4"/>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69" name="Rectangle 362">
              <a:extLst>
                <a:ext uri="{FF2B5EF4-FFF2-40B4-BE49-F238E27FC236}">
                  <a16:creationId xmlns:a16="http://schemas.microsoft.com/office/drawing/2014/main" id="{52073BEE-4B72-6DC0-F4FD-69C1B6A76C89}"/>
                </a:ext>
              </a:extLst>
            </p:cNvPr>
            <p:cNvSpPr>
              <a:spLocks noChangeArrowheads="1"/>
            </p:cNvSpPr>
            <p:nvPr/>
          </p:nvSpPr>
          <p:spPr bwMode="auto">
            <a:xfrm>
              <a:off x="8967788" y="2768601"/>
              <a:ext cx="7938" cy="7938"/>
            </a:xfrm>
            <a:prstGeom prst="rect">
              <a:avLst/>
            </a:prstGeom>
            <a:solidFill>
              <a:srgbClr val="D4D4D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70" name="Line 363">
              <a:extLst>
                <a:ext uri="{FF2B5EF4-FFF2-40B4-BE49-F238E27FC236}">
                  <a16:creationId xmlns:a16="http://schemas.microsoft.com/office/drawing/2014/main" id="{BF88ED0A-1230-8BB4-A62E-23C4B6B98BD3}"/>
                </a:ext>
              </a:extLst>
            </p:cNvPr>
            <p:cNvSpPr>
              <a:spLocks noChangeShapeType="1"/>
            </p:cNvSpPr>
            <p:nvPr/>
          </p:nvSpPr>
          <p:spPr bwMode="auto">
            <a:xfrm>
              <a:off x="8967788" y="2967038"/>
              <a:ext cx="1588" cy="1588"/>
            </a:xfrm>
            <a:prstGeom prst="line">
              <a:avLst/>
            </a:prstGeom>
            <a:noFill/>
            <a:ln w="0">
              <a:solidFill>
                <a:srgbClr val="D4D4D4"/>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71" name="Rectangle 364">
              <a:extLst>
                <a:ext uri="{FF2B5EF4-FFF2-40B4-BE49-F238E27FC236}">
                  <a16:creationId xmlns:a16="http://schemas.microsoft.com/office/drawing/2014/main" id="{4318AEE8-A687-A2A1-61F2-1E8046296AAA}"/>
                </a:ext>
              </a:extLst>
            </p:cNvPr>
            <p:cNvSpPr>
              <a:spLocks noChangeArrowheads="1"/>
            </p:cNvSpPr>
            <p:nvPr/>
          </p:nvSpPr>
          <p:spPr bwMode="auto">
            <a:xfrm>
              <a:off x="8967788" y="2967038"/>
              <a:ext cx="7938" cy="7938"/>
            </a:xfrm>
            <a:prstGeom prst="rect">
              <a:avLst/>
            </a:prstGeom>
            <a:solidFill>
              <a:srgbClr val="D4D4D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72" name="Line 365">
              <a:extLst>
                <a:ext uri="{FF2B5EF4-FFF2-40B4-BE49-F238E27FC236}">
                  <a16:creationId xmlns:a16="http://schemas.microsoft.com/office/drawing/2014/main" id="{3277113F-C207-A62E-CC59-4795FE719737}"/>
                </a:ext>
              </a:extLst>
            </p:cNvPr>
            <p:cNvSpPr>
              <a:spLocks noChangeShapeType="1"/>
            </p:cNvSpPr>
            <p:nvPr/>
          </p:nvSpPr>
          <p:spPr bwMode="auto">
            <a:xfrm>
              <a:off x="8967788" y="3167063"/>
              <a:ext cx="1588" cy="1588"/>
            </a:xfrm>
            <a:prstGeom prst="line">
              <a:avLst/>
            </a:prstGeom>
            <a:noFill/>
            <a:ln w="0">
              <a:solidFill>
                <a:srgbClr val="D4D4D4"/>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73" name="Rectangle 366">
              <a:extLst>
                <a:ext uri="{FF2B5EF4-FFF2-40B4-BE49-F238E27FC236}">
                  <a16:creationId xmlns:a16="http://schemas.microsoft.com/office/drawing/2014/main" id="{7385623D-0BAC-D25B-7B40-9FCC4219F4E8}"/>
                </a:ext>
              </a:extLst>
            </p:cNvPr>
            <p:cNvSpPr>
              <a:spLocks noChangeArrowheads="1"/>
            </p:cNvSpPr>
            <p:nvPr/>
          </p:nvSpPr>
          <p:spPr bwMode="auto">
            <a:xfrm>
              <a:off x="8967788" y="3167063"/>
              <a:ext cx="7938" cy="7938"/>
            </a:xfrm>
            <a:prstGeom prst="rect">
              <a:avLst/>
            </a:prstGeom>
            <a:solidFill>
              <a:srgbClr val="D4D4D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74" name="Line 367">
              <a:extLst>
                <a:ext uri="{FF2B5EF4-FFF2-40B4-BE49-F238E27FC236}">
                  <a16:creationId xmlns:a16="http://schemas.microsoft.com/office/drawing/2014/main" id="{7FF4209A-D8F3-4200-DBDA-B8DFF887639A}"/>
                </a:ext>
              </a:extLst>
            </p:cNvPr>
            <p:cNvSpPr>
              <a:spLocks noChangeShapeType="1"/>
            </p:cNvSpPr>
            <p:nvPr/>
          </p:nvSpPr>
          <p:spPr bwMode="auto">
            <a:xfrm>
              <a:off x="8967788" y="3365501"/>
              <a:ext cx="1588" cy="1588"/>
            </a:xfrm>
            <a:prstGeom prst="line">
              <a:avLst/>
            </a:prstGeom>
            <a:noFill/>
            <a:ln w="0">
              <a:solidFill>
                <a:srgbClr val="D4D4D4"/>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75" name="Rectangle 368">
              <a:extLst>
                <a:ext uri="{FF2B5EF4-FFF2-40B4-BE49-F238E27FC236}">
                  <a16:creationId xmlns:a16="http://schemas.microsoft.com/office/drawing/2014/main" id="{1B0DBB9F-84D6-1A8E-04A2-6BCD6A93CA95}"/>
                </a:ext>
              </a:extLst>
            </p:cNvPr>
            <p:cNvSpPr>
              <a:spLocks noChangeArrowheads="1"/>
            </p:cNvSpPr>
            <p:nvPr/>
          </p:nvSpPr>
          <p:spPr bwMode="auto">
            <a:xfrm>
              <a:off x="8967788" y="3365501"/>
              <a:ext cx="7938" cy="7938"/>
            </a:xfrm>
            <a:prstGeom prst="rect">
              <a:avLst/>
            </a:prstGeom>
            <a:solidFill>
              <a:srgbClr val="D4D4D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76" name="Line 369">
              <a:extLst>
                <a:ext uri="{FF2B5EF4-FFF2-40B4-BE49-F238E27FC236}">
                  <a16:creationId xmlns:a16="http://schemas.microsoft.com/office/drawing/2014/main" id="{D442E455-4C44-B6BF-0F67-4608233D9239}"/>
                </a:ext>
              </a:extLst>
            </p:cNvPr>
            <p:cNvSpPr>
              <a:spLocks noChangeShapeType="1"/>
            </p:cNvSpPr>
            <p:nvPr/>
          </p:nvSpPr>
          <p:spPr bwMode="auto">
            <a:xfrm>
              <a:off x="8967788" y="3565526"/>
              <a:ext cx="1588" cy="1588"/>
            </a:xfrm>
            <a:prstGeom prst="line">
              <a:avLst/>
            </a:prstGeom>
            <a:noFill/>
            <a:ln w="0">
              <a:solidFill>
                <a:srgbClr val="D4D4D4"/>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77" name="Rectangle 370">
              <a:extLst>
                <a:ext uri="{FF2B5EF4-FFF2-40B4-BE49-F238E27FC236}">
                  <a16:creationId xmlns:a16="http://schemas.microsoft.com/office/drawing/2014/main" id="{DF7BBE54-B7A3-5A28-324C-C8495E8E864D}"/>
                </a:ext>
              </a:extLst>
            </p:cNvPr>
            <p:cNvSpPr>
              <a:spLocks noChangeArrowheads="1"/>
            </p:cNvSpPr>
            <p:nvPr/>
          </p:nvSpPr>
          <p:spPr bwMode="auto">
            <a:xfrm>
              <a:off x="8967788" y="3565526"/>
              <a:ext cx="7938" cy="7938"/>
            </a:xfrm>
            <a:prstGeom prst="rect">
              <a:avLst/>
            </a:prstGeom>
            <a:solidFill>
              <a:srgbClr val="D4D4D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78" name="Line 371">
              <a:extLst>
                <a:ext uri="{FF2B5EF4-FFF2-40B4-BE49-F238E27FC236}">
                  <a16:creationId xmlns:a16="http://schemas.microsoft.com/office/drawing/2014/main" id="{A5139518-79A0-2051-A1CE-7B950270FA1A}"/>
                </a:ext>
              </a:extLst>
            </p:cNvPr>
            <p:cNvSpPr>
              <a:spLocks noChangeShapeType="1"/>
            </p:cNvSpPr>
            <p:nvPr/>
          </p:nvSpPr>
          <p:spPr bwMode="auto">
            <a:xfrm>
              <a:off x="8967788" y="3763963"/>
              <a:ext cx="1588" cy="1588"/>
            </a:xfrm>
            <a:prstGeom prst="line">
              <a:avLst/>
            </a:prstGeom>
            <a:noFill/>
            <a:ln w="0">
              <a:solidFill>
                <a:srgbClr val="D4D4D4"/>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79" name="Rectangle 372">
              <a:extLst>
                <a:ext uri="{FF2B5EF4-FFF2-40B4-BE49-F238E27FC236}">
                  <a16:creationId xmlns:a16="http://schemas.microsoft.com/office/drawing/2014/main" id="{FF6E574A-1C81-53D0-D1B3-2C9AD74EFA31}"/>
                </a:ext>
              </a:extLst>
            </p:cNvPr>
            <p:cNvSpPr>
              <a:spLocks noChangeArrowheads="1"/>
            </p:cNvSpPr>
            <p:nvPr/>
          </p:nvSpPr>
          <p:spPr bwMode="auto">
            <a:xfrm>
              <a:off x="8967788" y="3763963"/>
              <a:ext cx="7938" cy="7938"/>
            </a:xfrm>
            <a:prstGeom prst="rect">
              <a:avLst/>
            </a:prstGeom>
            <a:solidFill>
              <a:srgbClr val="D4D4D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80" name="Line 373">
              <a:extLst>
                <a:ext uri="{FF2B5EF4-FFF2-40B4-BE49-F238E27FC236}">
                  <a16:creationId xmlns:a16="http://schemas.microsoft.com/office/drawing/2014/main" id="{FF71B79D-06FE-426B-FAA7-C51322577453}"/>
                </a:ext>
              </a:extLst>
            </p:cNvPr>
            <p:cNvSpPr>
              <a:spLocks noChangeShapeType="1"/>
            </p:cNvSpPr>
            <p:nvPr/>
          </p:nvSpPr>
          <p:spPr bwMode="auto">
            <a:xfrm>
              <a:off x="8967788" y="3963988"/>
              <a:ext cx="1588" cy="1588"/>
            </a:xfrm>
            <a:prstGeom prst="line">
              <a:avLst/>
            </a:prstGeom>
            <a:noFill/>
            <a:ln w="0">
              <a:solidFill>
                <a:srgbClr val="D4D4D4"/>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81" name="Rectangle 374">
              <a:extLst>
                <a:ext uri="{FF2B5EF4-FFF2-40B4-BE49-F238E27FC236}">
                  <a16:creationId xmlns:a16="http://schemas.microsoft.com/office/drawing/2014/main" id="{A2E2616C-7B27-5A85-1922-5E89F178ED50}"/>
                </a:ext>
              </a:extLst>
            </p:cNvPr>
            <p:cNvSpPr>
              <a:spLocks noChangeArrowheads="1"/>
            </p:cNvSpPr>
            <p:nvPr/>
          </p:nvSpPr>
          <p:spPr bwMode="auto">
            <a:xfrm>
              <a:off x="8967788" y="3963988"/>
              <a:ext cx="7938" cy="7938"/>
            </a:xfrm>
            <a:prstGeom prst="rect">
              <a:avLst/>
            </a:prstGeom>
            <a:solidFill>
              <a:srgbClr val="D4D4D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82" name="Line 375">
              <a:extLst>
                <a:ext uri="{FF2B5EF4-FFF2-40B4-BE49-F238E27FC236}">
                  <a16:creationId xmlns:a16="http://schemas.microsoft.com/office/drawing/2014/main" id="{5649362F-1426-61B3-88F3-07F31C7E4809}"/>
                </a:ext>
              </a:extLst>
            </p:cNvPr>
            <p:cNvSpPr>
              <a:spLocks noChangeShapeType="1"/>
            </p:cNvSpPr>
            <p:nvPr/>
          </p:nvSpPr>
          <p:spPr bwMode="auto">
            <a:xfrm>
              <a:off x="8967788" y="4162426"/>
              <a:ext cx="1588" cy="1588"/>
            </a:xfrm>
            <a:prstGeom prst="line">
              <a:avLst/>
            </a:prstGeom>
            <a:noFill/>
            <a:ln w="0">
              <a:solidFill>
                <a:srgbClr val="D4D4D4"/>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83" name="Rectangle 376">
              <a:extLst>
                <a:ext uri="{FF2B5EF4-FFF2-40B4-BE49-F238E27FC236}">
                  <a16:creationId xmlns:a16="http://schemas.microsoft.com/office/drawing/2014/main" id="{C081A082-2C34-AD83-E60D-596446F1F252}"/>
                </a:ext>
              </a:extLst>
            </p:cNvPr>
            <p:cNvSpPr>
              <a:spLocks noChangeArrowheads="1"/>
            </p:cNvSpPr>
            <p:nvPr/>
          </p:nvSpPr>
          <p:spPr bwMode="auto">
            <a:xfrm>
              <a:off x="8967788" y="4162426"/>
              <a:ext cx="7938" cy="7938"/>
            </a:xfrm>
            <a:prstGeom prst="rect">
              <a:avLst/>
            </a:prstGeom>
            <a:solidFill>
              <a:srgbClr val="D4D4D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84" name="Line 377">
              <a:extLst>
                <a:ext uri="{FF2B5EF4-FFF2-40B4-BE49-F238E27FC236}">
                  <a16:creationId xmlns:a16="http://schemas.microsoft.com/office/drawing/2014/main" id="{E49B3FF2-B620-4F06-E584-44E8C5A5657C}"/>
                </a:ext>
              </a:extLst>
            </p:cNvPr>
            <p:cNvSpPr>
              <a:spLocks noChangeShapeType="1"/>
            </p:cNvSpPr>
            <p:nvPr/>
          </p:nvSpPr>
          <p:spPr bwMode="auto">
            <a:xfrm>
              <a:off x="8967788" y="4370388"/>
              <a:ext cx="1588" cy="1588"/>
            </a:xfrm>
            <a:prstGeom prst="line">
              <a:avLst/>
            </a:prstGeom>
            <a:noFill/>
            <a:ln w="0">
              <a:solidFill>
                <a:srgbClr val="D4D4D4"/>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85" name="Rectangle 378">
              <a:extLst>
                <a:ext uri="{FF2B5EF4-FFF2-40B4-BE49-F238E27FC236}">
                  <a16:creationId xmlns:a16="http://schemas.microsoft.com/office/drawing/2014/main" id="{AA5BE4F2-4E3A-87FF-E444-15BB2B1D7317}"/>
                </a:ext>
              </a:extLst>
            </p:cNvPr>
            <p:cNvSpPr>
              <a:spLocks noChangeArrowheads="1"/>
            </p:cNvSpPr>
            <p:nvPr/>
          </p:nvSpPr>
          <p:spPr bwMode="auto">
            <a:xfrm>
              <a:off x="8967788" y="4370388"/>
              <a:ext cx="7938" cy="7938"/>
            </a:xfrm>
            <a:prstGeom prst="rect">
              <a:avLst/>
            </a:prstGeom>
            <a:solidFill>
              <a:srgbClr val="D4D4D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86" name="Line 379">
              <a:extLst>
                <a:ext uri="{FF2B5EF4-FFF2-40B4-BE49-F238E27FC236}">
                  <a16:creationId xmlns:a16="http://schemas.microsoft.com/office/drawing/2014/main" id="{8F6FFD40-B11E-6B5F-8494-FC16702E9BEB}"/>
                </a:ext>
              </a:extLst>
            </p:cNvPr>
            <p:cNvSpPr>
              <a:spLocks noChangeShapeType="1"/>
            </p:cNvSpPr>
            <p:nvPr/>
          </p:nvSpPr>
          <p:spPr bwMode="auto">
            <a:xfrm>
              <a:off x="8967788" y="4568826"/>
              <a:ext cx="1588" cy="1588"/>
            </a:xfrm>
            <a:prstGeom prst="line">
              <a:avLst/>
            </a:prstGeom>
            <a:noFill/>
            <a:ln w="0">
              <a:solidFill>
                <a:srgbClr val="D4D4D4"/>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87" name="Rectangle 380">
              <a:extLst>
                <a:ext uri="{FF2B5EF4-FFF2-40B4-BE49-F238E27FC236}">
                  <a16:creationId xmlns:a16="http://schemas.microsoft.com/office/drawing/2014/main" id="{F7609814-2A8D-20D6-FF81-DBD2CF81DE11}"/>
                </a:ext>
              </a:extLst>
            </p:cNvPr>
            <p:cNvSpPr>
              <a:spLocks noChangeArrowheads="1"/>
            </p:cNvSpPr>
            <p:nvPr/>
          </p:nvSpPr>
          <p:spPr bwMode="auto">
            <a:xfrm>
              <a:off x="8967788" y="4568826"/>
              <a:ext cx="7938" cy="7938"/>
            </a:xfrm>
            <a:prstGeom prst="rect">
              <a:avLst/>
            </a:prstGeom>
            <a:solidFill>
              <a:srgbClr val="D4D4D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88" name="Line 381">
              <a:extLst>
                <a:ext uri="{FF2B5EF4-FFF2-40B4-BE49-F238E27FC236}">
                  <a16:creationId xmlns:a16="http://schemas.microsoft.com/office/drawing/2014/main" id="{B1FF046D-C17A-5216-7E93-E872723BD96C}"/>
                </a:ext>
              </a:extLst>
            </p:cNvPr>
            <p:cNvSpPr>
              <a:spLocks noChangeShapeType="1"/>
            </p:cNvSpPr>
            <p:nvPr/>
          </p:nvSpPr>
          <p:spPr bwMode="auto">
            <a:xfrm>
              <a:off x="8967788" y="4768851"/>
              <a:ext cx="1588" cy="1588"/>
            </a:xfrm>
            <a:prstGeom prst="line">
              <a:avLst/>
            </a:prstGeom>
            <a:noFill/>
            <a:ln w="0">
              <a:solidFill>
                <a:srgbClr val="D4D4D4"/>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89" name="Rectangle 382">
              <a:extLst>
                <a:ext uri="{FF2B5EF4-FFF2-40B4-BE49-F238E27FC236}">
                  <a16:creationId xmlns:a16="http://schemas.microsoft.com/office/drawing/2014/main" id="{83E76DE9-310E-DBBA-F033-BDAF28938D91}"/>
                </a:ext>
              </a:extLst>
            </p:cNvPr>
            <p:cNvSpPr>
              <a:spLocks noChangeArrowheads="1"/>
            </p:cNvSpPr>
            <p:nvPr/>
          </p:nvSpPr>
          <p:spPr bwMode="auto">
            <a:xfrm>
              <a:off x="8967788" y="4768851"/>
              <a:ext cx="7938" cy="7938"/>
            </a:xfrm>
            <a:prstGeom prst="rect">
              <a:avLst/>
            </a:prstGeom>
            <a:solidFill>
              <a:srgbClr val="D4D4D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90" name="Line 383">
              <a:extLst>
                <a:ext uri="{FF2B5EF4-FFF2-40B4-BE49-F238E27FC236}">
                  <a16:creationId xmlns:a16="http://schemas.microsoft.com/office/drawing/2014/main" id="{1C71129A-0892-197F-56DB-E165FC950585}"/>
                </a:ext>
              </a:extLst>
            </p:cNvPr>
            <p:cNvSpPr>
              <a:spLocks noChangeShapeType="1"/>
            </p:cNvSpPr>
            <p:nvPr/>
          </p:nvSpPr>
          <p:spPr bwMode="auto">
            <a:xfrm>
              <a:off x="8967788" y="4967288"/>
              <a:ext cx="1588" cy="1588"/>
            </a:xfrm>
            <a:prstGeom prst="line">
              <a:avLst/>
            </a:prstGeom>
            <a:noFill/>
            <a:ln w="0">
              <a:solidFill>
                <a:srgbClr val="D4D4D4"/>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91" name="Rectangle 384">
              <a:extLst>
                <a:ext uri="{FF2B5EF4-FFF2-40B4-BE49-F238E27FC236}">
                  <a16:creationId xmlns:a16="http://schemas.microsoft.com/office/drawing/2014/main" id="{19B6566A-9C77-5217-6707-5AFC2A78586E}"/>
                </a:ext>
              </a:extLst>
            </p:cNvPr>
            <p:cNvSpPr>
              <a:spLocks noChangeArrowheads="1"/>
            </p:cNvSpPr>
            <p:nvPr/>
          </p:nvSpPr>
          <p:spPr bwMode="auto">
            <a:xfrm>
              <a:off x="8967788" y="4967288"/>
              <a:ext cx="7938" cy="7938"/>
            </a:xfrm>
            <a:prstGeom prst="rect">
              <a:avLst/>
            </a:prstGeom>
            <a:solidFill>
              <a:srgbClr val="D4D4D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92" name="Line 385">
              <a:extLst>
                <a:ext uri="{FF2B5EF4-FFF2-40B4-BE49-F238E27FC236}">
                  <a16:creationId xmlns:a16="http://schemas.microsoft.com/office/drawing/2014/main" id="{4E1CCB28-6577-0111-37D5-431B651D2F46}"/>
                </a:ext>
              </a:extLst>
            </p:cNvPr>
            <p:cNvSpPr>
              <a:spLocks noChangeShapeType="1"/>
            </p:cNvSpPr>
            <p:nvPr/>
          </p:nvSpPr>
          <p:spPr bwMode="auto">
            <a:xfrm>
              <a:off x="8967788" y="5165726"/>
              <a:ext cx="1588" cy="1588"/>
            </a:xfrm>
            <a:prstGeom prst="line">
              <a:avLst/>
            </a:prstGeom>
            <a:noFill/>
            <a:ln w="0">
              <a:solidFill>
                <a:srgbClr val="D4D4D4"/>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93" name="Rectangle 386">
              <a:extLst>
                <a:ext uri="{FF2B5EF4-FFF2-40B4-BE49-F238E27FC236}">
                  <a16:creationId xmlns:a16="http://schemas.microsoft.com/office/drawing/2014/main" id="{9DBB7714-2809-6D28-17C1-F48DC85203A0}"/>
                </a:ext>
              </a:extLst>
            </p:cNvPr>
            <p:cNvSpPr>
              <a:spLocks noChangeArrowheads="1"/>
            </p:cNvSpPr>
            <p:nvPr/>
          </p:nvSpPr>
          <p:spPr bwMode="auto">
            <a:xfrm>
              <a:off x="8967788" y="5165726"/>
              <a:ext cx="7938" cy="9525"/>
            </a:xfrm>
            <a:prstGeom prst="rect">
              <a:avLst/>
            </a:prstGeom>
            <a:solidFill>
              <a:srgbClr val="D4D4D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94" name="Line 387">
              <a:extLst>
                <a:ext uri="{FF2B5EF4-FFF2-40B4-BE49-F238E27FC236}">
                  <a16:creationId xmlns:a16="http://schemas.microsoft.com/office/drawing/2014/main" id="{9704CF84-EAE2-A4C0-17CC-64C5619882A2}"/>
                </a:ext>
              </a:extLst>
            </p:cNvPr>
            <p:cNvSpPr>
              <a:spLocks noChangeShapeType="1"/>
            </p:cNvSpPr>
            <p:nvPr/>
          </p:nvSpPr>
          <p:spPr bwMode="auto">
            <a:xfrm>
              <a:off x="8967788" y="5365751"/>
              <a:ext cx="1588" cy="1588"/>
            </a:xfrm>
            <a:prstGeom prst="line">
              <a:avLst/>
            </a:prstGeom>
            <a:noFill/>
            <a:ln w="0">
              <a:solidFill>
                <a:srgbClr val="D4D4D4"/>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95" name="Rectangle 388">
              <a:extLst>
                <a:ext uri="{FF2B5EF4-FFF2-40B4-BE49-F238E27FC236}">
                  <a16:creationId xmlns:a16="http://schemas.microsoft.com/office/drawing/2014/main" id="{51561E97-0202-BEBC-1B74-A8FF318760E4}"/>
                </a:ext>
              </a:extLst>
            </p:cNvPr>
            <p:cNvSpPr>
              <a:spLocks noChangeArrowheads="1"/>
            </p:cNvSpPr>
            <p:nvPr/>
          </p:nvSpPr>
          <p:spPr bwMode="auto">
            <a:xfrm>
              <a:off x="8967788" y="5365751"/>
              <a:ext cx="7938" cy="7938"/>
            </a:xfrm>
            <a:prstGeom prst="rect">
              <a:avLst/>
            </a:prstGeom>
            <a:solidFill>
              <a:srgbClr val="D4D4D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96" name="Line 389">
              <a:extLst>
                <a:ext uri="{FF2B5EF4-FFF2-40B4-BE49-F238E27FC236}">
                  <a16:creationId xmlns:a16="http://schemas.microsoft.com/office/drawing/2014/main" id="{0EF4682C-21C2-A4F2-9FFC-07AC15392656}"/>
                </a:ext>
              </a:extLst>
            </p:cNvPr>
            <p:cNvSpPr>
              <a:spLocks noChangeShapeType="1"/>
            </p:cNvSpPr>
            <p:nvPr/>
          </p:nvSpPr>
          <p:spPr bwMode="auto">
            <a:xfrm>
              <a:off x="201613" y="1565276"/>
              <a:ext cx="1106488" cy="398463"/>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grpSp>
    </p:spTree>
    <p:extLst>
      <p:ext uri="{BB962C8B-B14F-4D97-AF65-F5344CB8AC3E}">
        <p14:creationId xmlns:p14="http://schemas.microsoft.com/office/powerpoint/2010/main" val="234242287"/>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スライド番号プレースホルダー 5"/>
          <p:cNvSpPr>
            <a:spLocks noGrp="1"/>
          </p:cNvSpPr>
          <p:nvPr>
            <p:ph type="sldNum" sz="quarter" idx="12"/>
          </p:nvPr>
        </p:nvSpPr>
        <p:spPr/>
        <p:txBody>
          <a:bodyPr/>
          <a:lstStyle/>
          <a:p>
            <a:fld id="{55A7BED7-9510-4C4B-91BA-7696EE92F05C}" type="slidenum">
              <a:rPr kumimoji="1" lang="ja-JP" altLang="en-US" smtClean="0"/>
              <a:t>62</a:t>
            </a:fld>
            <a:endParaRPr kumimoji="1" lang="ja-JP" altLang="en-US" dirty="0"/>
          </a:p>
        </p:txBody>
      </p:sp>
      <p:sp>
        <p:nvSpPr>
          <p:cNvPr id="8" name="テキスト ボックス 7">
            <a:extLst>
              <a:ext uri="{FF2B5EF4-FFF2-40B4-BE49-F238E27FC236}">
                <a16:creationId xmlns:a16="http://schemas.microsoft.com/office/drawing/2014/main" id="{575F40C1-5A85-EECC-6477-57B188ABEBEE}"/>
              </a:ext>
            </a:extLst>
          </p:cNvPr>
          <p:cNvSpPr txBox="1"/>
          <p:nvPr/>
        </p:nvSpPr>
        <p:spPr>
          <a:xfrm>
            <a:off x="0" y="0"/>
            <a:ext cx="8604448" cy="344128"/>
          </a:xfrm>
          <a:prstGeom prst="rect">
            <a:avLst/>
          </a:prstGeom>
          <a:noFill/>
        </p:spPr>
        <p:txBody>
          <a:bodyPr wrap="square" tIns="36000" bIns="0" rtlCol="0">
            <a:spAutoFit/>
          </a:bodyPr>
          <a:lstStyle/>
          <a:p>
            <a:pPr>
              <a:lnSpc>
                <a:spcPts val="2400"/>
              </a:lnSpc>
            </a:pPr>
            <a:r>
              <a:rPr lang="ja-JP" altLang="en-US" sz="20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６　実績報告書の作成要領</a:t>
            </a:r>
          </a:p>
        </p:txBody>
      </p:sp>
      <p:sp>
        <p:nvSpPr>
          <p:cNvPr id="10" name="Rectangle 2"/>
          <p:cNvSpPr>
            <a:spLocks noChangeArrowheads="1"/>
          </p:cNvSpPr>
          <p:nvPr/>
        </p:nvSpPr>
        <p:spPr bwMode="auto">
          <a:xfrm>
            <a:off x="-12940" y="404664"/>
            <a:ext cx="9051756"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spAutoFit/>
          </a:bodyPr>
          <a:lstStyle>
            <a:lvl1pPr indent="127000"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lvl="0" indent="0">
              <a:spcAft>
                <a:spcPts val="600"/>
              </a:spcAft>
            </a:pPr>
            <a:r>
              <a:rPr kumimoji="0" lang="ja-JP" altLang="ja-JP" sz="2000" b="1" i="0" u="none" strike="noStrike" cap="none" normalizeH="0" baseline="0" dirty="0">
                <a:ln>
                  <a:noFill/>
                </a:ln>
                <a:solidFill>
                  <a:srgbClr val="0D0D0D"/>
                </a:solidFill>
                <a:effectLst/>
                <a:latin typeface="Meiryo UI" panose="020B0604030504040204" pitchFamily="50" charset="-128"/>
                <a:ea typeface="Meiryo UI" panose="020B0604030504040204" pitchFamily="50" charset="-128"/>
                <a:cs typeface="Times New Roman" panose="02020603050405020304" pitchFamily="18" charset="0"/>
              </a:rPr>
              <a:t> </a:t>
            </a:r>
            <a:r>
              <a:rPr kumimoji="0" lang="en-US" altLang="ja-JP" sz="2000" b="1" i="0" u="none" strike="noStrike" cap="none" normalizeH="0" baseline="0" dirty="0">
                <a:ln>
                  <a:noFill/>
                </a:ln>
                <a:solidFill>
                  <a:srgbClr val="0D0D0D"/>
                </a:solidFill>
                <a:effectLst/>
                <a:latin typeface="Meiryo UI" panose="020B0604030504040204" pitchFamily="50" charset="-128"/>
                <a:ea typeface="Meiryo UI" panose="020B0604030504040204" pitchFamily="50" charset="-128"/>
                <a:cs typeface="Times New Roman" panose="02020603050405020304" pitchFamily="18" charset="0"/>
              </a:rPr>
              <a:t>(</a:t>
            </a:r>
            <a:r>
              <a:rPr kumimoji="0" lang="en-US" altLang="ja-JP" sz="2000" b="1" dirty="0">
                <a:solidFill>
                  <a:srgbClr val="0D0D0D"/>
                </a:solidFill>
                <a:latin typeface="Meiryo UI" panose="020B0604030504040204" pitchFamily="50" charset="-128"/>
                <a:ea typeface="Meiryo UI" panose="020B0604030504040204" pitchFamily="50" charset="-128"/>
                <a:cs typeface="Times New Roman" panose="02020603050405020304" pitchFamily="18" charset="0"/>
              </a:rPr>
              <a:t>5</a:t>
            </a:r>
            <a:r>
              <a:rPr kumimoji="0" lang="en-US" altLang="ja-JP" sz="2000" b="1" i="0" u="none" strike="noStrike" cap="none" normalizeH="0" baseline="0" dirty="0">
                <a:ln>
                  <a:noFill/>
                </a:ln>
                <a:solidFill>
                  <a:srgbClr val="0D0D0D"/>
                </a:solidFill>
                <a:effectLst/>
                <a:latin typeface="Meiryo UI" panose="020B0604030504040204" pitchFamily="50" charset="-128"/>
                <a:ea typeface="Meiryo UI" panose="020B0604030504040204" pitchFamily="50" charset="-128"/>
                <a:cs typeface="Times New Roman" panose="02020603050405020304" pitchFamily="18" charset="0"/>
              </a:rPr>
              <a:t>)</a:t>
            </a:r>
            <a:r>
              <a:rPr kumimoji="0" lang="ja-JP" altLang="en-US" sz="2000" b="1" dirty="0">
                <a:solidFill>
                  <a:srgbClr val="0D0D0D"/>
                </a:solidFill>
                <a:latin typeface="Meiryo UI" panose="020B0604030504040204" pitchFamily="50" charset="-128"/>
                <a:ea typeface="Meiryo UI" panose="020B0604030504040204" pitchFamily="50" charset="-128"/>
                <a:cs typeface="Times New Roman" panose="02020603050405020304" pitchFamily="18" charset="0"/>
              </a:rPr>
              <a:t>実績報告書シート</a:t>
            </a:r>
            <a:r>
              <a:rPr kumimoji="0" lang="en-US" altLang="ja-JP" sz="2000" b="1" dirty="0">
                <a:solidFill>
                  <a:srgbClr val="0D0D0D"/>
                </a:solidFill>
                <a:latin typeface="Meiryo UI" panose="020B0604030504040204" pitchFamily="50" charset="-128"/>
                <a:ea typeface="Meiryo UI" panose="020B0604030504040204" pitchFamily="50" charset="-128"/>
                <a:cs typeface="Times New Roman" panose="02020603050405020304" pitchFamily="18" charset="0"/>
              </a:rPr>
              <a:t>4</a:t>
            </a:r>
            <a:r>
              <a:rPr kumimoji="0" lang="ja-JP" altLang="en-US" sz="2000" b="1" dirty="0">
                <a:solidFill>
                  <a:srgbClr val="0D0D0D"/>
                </a:solidFill>
                <a:latin typeface="Meiryo UI" panose="020B0604030504040204" pitchFamily="50" charset="-128"/>
                <a:ea typeface="Meiryo UI" panose="020B0604030504040204" pitchFamily="50" charset="-128"/>
                <a:cs typeface="Times New Roman" panose="02020603050405020304" pitchFamily="18" charset="0"/>
              </a:rPr>
              <a:t>「重点対策」</a:t>
            </a:r>
            <a:endParaRPr lang="en-US" altLang="ja-JP" sz="1600" dirty="0">
              <a:latin typeface="Meiryo UI" panose="020B0604030504040204" pitchFamily="50" charset="-128"/>
              <a:ea typeface="Meiryo UI" panose="020B0604030504040204" pitchFamily="50" charset="-128"/>
            </a:endParaRPr>
          </a:p>
        </p:txBody>
      </p:sp>
      <p:sp>
        <p:nvSpPr>
          <p:cNvPr id="9" name="正方形/長方形 8"/>
          <p:cNvSpPr/>
          <p:nvPr/>
        </p:nvSpPr>
        <p:spPr>
          <a:xfrm>
            <a:off x="183792" y="828001"/>
            <a:ext cx="8636680" cy="584775"/>
          </a:xfrm>
          <a:prstGeom prst="rect">
            <a:avLst/>
          </a:prstGeom>
        </p:spPr>
        <p:txBody>
          <a:bodyPr wrap="square">
            <a:spAutoFit/>
          </a:bodyPr>
          <a:lstStyle/>
          <a:p>
            <a:r>
              <a:rPr lang="ja-JP" altLang="en-US" sz="1600" dirty="0">
                <a:latin typeface="Meiryo UI" panose="020B0604030504040204" pitchFamily="50" charset="-128"/>
                <a:ea typeface="Meiryo UI" panose="020B0604030504040204" pitchFamily="50" charset="-128"/>
              </a:rPr>
              <a:t>実施状況の考え方および作成要領については、</a:t>
            </a:r>
            <a:r>
              <a:rPr lang="en-US" altLang="ja-JP" sz="1600" dirty="0">
                <a:solidFill>
                  <a:srgbClr val="FF0000"/>
                </a:solidFill>
                <a:latin typeface="Meiryo UI" panose="020B0604030504040204" pitchFamily="50" charset="-128"/>
                <a:ea typeface="Meiryo UI" panose="020B0604030504040204" pitchFamily="50" charset="-128"/>
              </a:rPr>
              <a:t>[</a:t>
            </a:r>
            <a:r>
              <a:rPr lang="ja-JP" altLang="en-US" sz="1600" dirty="0">
                <a:solidFill>
                  <a:srgbClr val="FF0000"/>
                </a:solidFill>
                <a:latin typeface="Meiryo UI" panose="020B0604030504040204" pitchFamily="50" charset="-128"/>
                <a:ea typeface="Meiryo UI" panose="020B0604030504040204" pitchFamily="50" charset="-128"/>
              </a:rPr>
              <a:t>４ 重点対策の指定</a:t>
            </a:r>
            <a:r>
              <a:rPr lang="en-US" altLang="ja-JP" sz="1600" dirty="0">
                <a:solidFill>
                  <a:srgbClr val="FF0000"/>
                </a:solidFill>
                <a:latin typeface="Meiryo UI" panose="020B0604030504040204" pitchFamily="50" charset="-128"/>
                <a:ea typeface="Meiryo UI" panose="020B0604030504040204" pitchFamily="50" charset="-128"/>
              </a:rPr>
              <a:t>]</a:t>
            </a:r>
            <a:r>
              <a:rPr lang="ja-JP" altLang="en-US" sz="1600" dirty="0">
                <a:solidFill>
                  <a:srgbClr val="FF0000"/>
                </a:solidFill>
                <a:latin typeface="Meiryo UI" panose="020B0604030504040204" pitchFamily="50" charset="-128"/>
                <a:ea typeface="Meiryo UI" panose="020B0604030504040204" pitchFamily="50" charset="-128"/>
              </a:rPr>
              <a:t>および</a:t>
            </a:r>
            <a:r>
              <a:rPr lang="en-US" altLang="ja-JP" sz="1600" dirty="0">
                <a:solidFill>
                  <a:srgbClr val="FF0000"/>
                </a:solidFill>
                <a:latin typeface="Meiryo UI" panose="020B0604030504040204" pitchFamily="50" charset="-128"/>
                <a:ea typeface="Meiryo UI" panose="020B0604030504040204" pitchFamily="50" charset="-128"/>
              </a:rPr>
              <a:t>P.39</a:t>
            </a:r>
            <a:r>
              <a:rPr lang="ja-JP" altLang="en-US" sz="1600" dirty="0">
                <a:solidFill>
                  <a:srgbClr val="FF0000"/>
                </a:solidFill>
                <a:latin typeface="Meiryo UI" panose="020B0604030504040204" pitchFamily="50" charset="-128"/>
                <a:ea typeface="Meiryo UI" panose="020B0604030504040204" pitchFamily="50" charset="-128"/>
              </a:rPr>
              <a:t>の</a:t>
            </a:r>
            <a:r>
              <a:rPr lang="en-US" altLang="ja-JP" sz="1600" dirty="0">
                <a:solidFill>
                  <a:srgbClr val="FF0000"/>
                </a:solidFill>
                <a:latin typeface="Meiryo UI" panose="020B0604030504040204" pitchFamily="50" charset="-128"/>
                <a:ea typeface="Meiryo UI" panose="020B0604030504040204" pitchFamily="50" charset="-128"/>
              </a:rPr>
              <a:t>5-(5)</a:t>
            </a:r>
            <a:r>
              <a:rPr lang="ja-JP" altLang="en-US" sz="1600" dirty="0">
                <a:solidFill>
                  <a:srgbClr val="FF0000"/>
                </a:solidFill>
                <a:latin typeface="Meiryo UI" panose="020B0604030504040204" pitchFamily="50" charset="-128"/>
                <a:ea typeface="Meiryo UI" panose="020B0604030504040204" pitchFamily="50" charset="-128"/>
              </a:rPr>
              <a:t>を参照</a:t>
            </a:r>
            <a:r>
              <a:rPr lang="ja-JP" altLang="en-US" sz="1600" dirty="0">
                <a:latin typeface="Meiryo UI" panose="020B0604030504040204" pitchFamily="50" charset="-128"/>
                <a:ea typeface="Meiryo UI" panose="020B0604030504040204" pitchFamily="50" charset="-128"/>
              </a:rPr>
              <a:t>のうえ、作成ください。</a:t>
            </a:r>
            <a:endParaRPr lang="ja-JP" altLang="en-US" sz="1600" dirty="0">
              <a:solidFill>
                <a:srgbClr val="FF0000"/>
              </a:solidFill>
              <a:latin typeface="Meiryo UI" panose="020B0604030504040204" pitchFamily="50" charset="-128"/>
              <a:ea typeface="Meiryo UI" panose="020B0604030504040204" pitchFamily="50" charset="-128"/>
            </a:endParaRPr>
          </a:p>
        </p:txBody>
      </p:sp>
      <p:graphicFrame>
        <p:nvGraphicFramePr>
          <p:cNvPr id="11" name="表 10"/>
          <p:cNvGraphicFramePr>
            <a:graphicFrameLocks noGrp="1"/>
          </p:cNvGraphicFramePr>
          <p:nvPr>
            <p:extLst>
              <p:ext uri="{D42A27DB-BD31-4B8C-83A1-F6EECF244321}">
                <p14:modId xmlns:p14="http://schemas.microsoft.com/office/powerpoint/2010/main" val="3514042208"/>
              </p:ext>
            </p:extLst>
          </p:nvPr>
        </p:nvGraphicFramePr>
        <p:xfrm>
          <a:off x="638619" y="4538344"/>
          <a:ext cx="7920880" cy="1341120"/>
        </p:xfrm>
        <a:graphic>
          <a:graphicData uri="http://schemas.openxmlformats.org/drawingml/2006/table">
            <a:tbl>
              <a:tblPr firstRow="1" bandRow="1">
                <a:tableStyleId>{5940675A-B579-460E-94D1-54222C63F5DA}</a:tableStyleId>
              </a:tblPr>
              <a:tblGrid>
                <a:gridCol w="2075826">
                  <a:extLst>
                    <a:ext uri="{9D8B030D-6E8A-4147-A177-3AD203B41FA5}">
                      <a16:colId xmlns:a16="http://schemas.microsoft.com/office/drawing/2014/main" val="2461468995"/>
                    </a:ext>
                  </a:extLst>
                </a:gridCol>
                <a:gridCol w="2458200">
                  <a:extLst>
                    <a:ext uri="{9D8B030D-6E8A-4147-A177-3AD203B41FA5}">
                      <a16:colId xmlns:a16="http://schemas.microsoft.com/office/drawing/2014/main" val="621014778"/>
                    </a:ext>
                  </a:extLst>
                </a:gridCol>
                <a:gridCol w="1748054">
                  <a:extLst>
                    <a:ext uri="{9D8B030D-6E8A-4147-A177-3AD203B41FA5}">
                      <a16:colId xmlns:a16="http://schemas.microsoft.com/office/drawing/2014/main" val="4044669233"/>
                    </a:ext>
                  </a:extLst>
                </a:gridCol>
                <a:gridCol w="819400">
                  <a:extLst>
                    <a:ext uri="{9D8B030D-6E8A-4147-A177-3AD203B41FA5}">
                      <a16:colId xmlns:a16="http://schemas.microsoft.com/office/drawing/2014/main" val="1054728531"/>
                    </a:ext>
                  </a:extLst>
                </a:gridCol>
                <a:gridCol w="819400">
                  <a:extLst>
                    <a:ext uri="{9D8B030D-6E8A-4147-A177-3AD203B41FA5}">
                      <a16:colId xmlns:a16="http://schemas.microsoft.com/office/drawing/2014/main" val="3422186379"/>
                    </a:ext>
                  </a:extLst>
                </a:gridCol>
              </a:tblGrid>
              <a:tr h="288000">
                <a:tc>
                  <a:txBody>
                    <a:bodyPr/>
                    <a:lstStyle/>
                    <a:p>
                      <a:pPr algn="ctr"/>
                      <a:r>
                        <a:rPr kumimoji="1" lang="ja-JP" altLang="en-US" sz="1600" b="0" dirty="0">
                          <a:latin typeface="Meiryo UI" panose="020B0604030504040204" pitchFamily="50" charset="-128"/>
                          <a:ea typeface="Meiryo UI" panose="020B0604030504040204" pitchFamily="50" charset="-128"/>
                        </a:rPr>
                        <a:t>脱炭素化ランク</a:t>
                      </a:r>
                    </a:p>
                  </a:txBody>
                  <a:tcPr>
                    <a:solidFill>
                      <a:schemeClr val="accent1">
                        <a:lumMod val="20000"/>
                        <a:lumOff val="80000"/>
                      </a:schemeClr>
                    </a:solidFill>
                  </a:tcPr>
                </a:tc>
                <a:tc>
                  <a:txBody>
                    <a:bodyPr/>
                    <a:lstStyle/>
                    <a:p>
                      <a:pPr algn="ctr"/>
                      <a:r>
                        <a:rPr kumimoji="1" lang="ja-JP" altLang="en-US" sz="1600" b="0" dirty="0">
                          <a:latin typeface="Meiryo UI" panose="020B0604030504040204" pitchFamily="50" charset="-128"/>
                          <a:ea typeface="Meiryo UI" panose="020B0604030504040204" pitchFamily="50" charset="-128"/>
                        </a:rPr>
                        <a:t>基準年度比削減率</a:t>
                      </a:r>
                    </a:p>
                  </a:txBody>
                  <a:tcPr>
                    <a:solidFill>
                      <a:schemeClr val="accent1">
                        <a:lumMod val="20000"/>
                        <a:lumOff val="80000"/>
                      </a:schemeClr>
                    </a:solidFill>
                  </a:tcPr>
                </a:tc>
                <a:tc>
                  <a:txBody>
                    <a:bodyPr/>
                    <a:lstStyle/>
                    <a:p>
                      <a:pPr algn="ctr"/>
                      <a:r>
                        <a:rPr kumimoji="1" lang="ja-JP" altLang="en-US" sz="1600" b="0" dirty="0">
                          <a:latin typeface="Meiryo UI" panose="020B0604030504040204" pitchFamily="50" charset="-128"/>
                          <a:ea typeface="Meiryo UI" panose="020B0604030504040204" pitchFamily="50" charset="-128"/>
                        </a:rPr>
                        <a:t>表彰</a:t>
                      </a:r>
                    </a:p>
                  </a:txBody>
                  <a:tcPr>
                    <a:solidFill>
                      <a:schemeClr val="accent1">
                        <a:lumMod val="20000"/>
                        <a:lumOff val="80000"/>
                      </a:schemeClr>
                    </a:solidFill>
                  </a:tcPr>
                </a:tc>
                <a:tc>
                  <a:txBody>
                    <a:bodyPr/>
                    <a:lstStyle/>
                    <a:p>
                      <a:pPr algn="ctr"/>
                      <a:r>
                        <a:rPr kumimoji="1" lang="ja-JP" altLang="en-US" sz="1600" b="0" dirty="0">
                          <a:latin typeface="Meiryo UI" panose="020B0604030504040204" pitchFamily="50" charset="-128"/>
                          <a:ea typeface="Meiryo UI" panose="020B0604030504040204" pitchFamily="50" charset="-128"/>
                        </a:rPr>
                        <a:t>公表</a:t>
                      </a:r>
                    </a:p>
                  </a:txBody>
                  <a:tcPr>
                    <a:solidFill>
                      <a:schemeClr val="accent1">
                        <a:lumMod val="20000"/>
                        <a:lumOff val="80000"/>
                      </a:schemeClr>
                    </a:solidFill>
                  </a:tcPr>
                </a:tc>
                <a:tc>
                  <a:txBody>
                    <a:bodyPr/>
                    <a:lstStyle/>
                    <a:p>
                      <a:pPr algn="ctr"/>
                      <a:r>
                        <a:rPr kumimoji="1" lang="ja-JP" altLang="en-US" sz="1600" b="0" dirty="0">
                          <a:latin typeface="Meiryo UI" panose="020B0604030504040204" pitchFamily="50" charset="-128"/>
                          <a:ea typeface="Meiryo UI" panose="020B0604030504040204" pitchFamily="50" charset="-128"/>
                        </a:rPr>
                        <a:t>通知</a:t>
                      </a:r>
                      <a:endParaRPr kumimoji="1" lang="en-US" altLang="ja-JP" sz="1600" b="0" dirty="0">
                        <a:latin typeface="Meiryo UI" panose="020B0604030504040204" pitchFamily="50" charset="-128"/>
                        <a:ea typeface="Meiryo UI" panose="020B0604030504040204" pitchFamily="50" charset="-128"/>
                      </a:endParaRPr>
                    </a:p>
                  </a:txBody>
                  <a:tcPr>
                    <a:solidFill>
                      <a:schemeClr val="accent1">
                        <a:lumMod val="20000"/>
                        <a:lumOff val="80000"/>
                      </a:schemeClr>
                    </a:solidFill>
                  </a:tcPr>
                </a:tc>
                <a:extLst>
                  <a:ext uri="{0D108BD9-81ED-4DB2-BD59-A6C34878D82A}">
                    <a16:rowId xmlns:a16="http://schemas.microsoft.com/office/drawing/2014/main" val="3672849328"/>
                  </a:ext>
                </a:extLst>
              </a:tr>
              <a:tr h="288000">
                <a:tc>
                  <a:txBody>
                    <a:bodyPr/>
                    <a:lstStyle/>
                    <a:p>
                      <a:pPr algn="ctr"/>
                      <a:r>
                        <a:rPr kumimoji="1" lang="ja-JP" altLang="en-US" sz="1600" dirty="0">
                          <a:latin typeface="Meiryo UI" panose="020B0604030504040204" pitchFamily="50" charset="-128"/>
                          <a:ea typeface="Meiryo UI" panose="020B0604030504040204" pitchFamily="50" charset="-128"/>
                        </a:rPr>
                        <a:t>プラチナ</a:t>
                      </a:r>
                    </a:p>
                  </a:txBody>
                  <a:tcPr/>
                </a:tc>
                <a:tc>
                  <a:txBody>
                    <a:bodyPr/>
                    <a:lstStyle/>
                    <a:p>
                      <a:pPr algn="ctr"/>
                      <a:r>
                        <a:rPr lang="en-US" altLang="ja-JP" sz="1600" dirty="0">
                          <a:latin typeface="Meiryo UI" panose="020B0604030504040204" pitchFamily="50" charset="-128"/>
                          <a:ea typeface="Meiryo UI" panose="020B0604030504040204" pitchFamily="50" charset="-128"/>
                        </a:rPr>
                        <a:t>100</a:t>
                      </a:r>
                      <a:r>
                        <a:rPr kumimoji="1" lang="ja-JP" altLang="en-US" sz="1600" dirty="0">
                          <a:latin typeface="Meiryo UI" panose="020B0604030504040204" pitchFamily="50" charset="-128"/>
                          <a:ea typeface="Meiryo UI" panose="020B0604030504040204" pitchFamily="50" charset="-128"/>
                        </a:rPr>
                        <a:t>％以上</a:t>
                      </a:r>
                    </a:p>
                  </a:txBody>
                  <a:tcPr/>
                </a:tc>
                <a:tc>
                  <a:txBody>
                    <a:bodyPr/>
                    <a:lstStyle/>
                    <a:p>
                      <a:pPr algn="ctr"/>
                      <a:r>
                        <a:rPr kumimoji="1" lang="ja-JP" altLang="en-US" sz="1600" dirty="0">
                          <a:solidFill>
                            <a:schemeClr val="tx1"/>
                          </a:solidFill>
                          <a:latin typeface="Meiryo UI" panose="020B0604030504040204" pitchFamily="50" charset="-128"/>
                          <a:ea typeface="Meiryo UI" panose="020B0604030504040204" pitchFamily="50" charset="-128"/>
                        </a:rPr>
                        <a:t>〇　</a:t>
                      </a:r>
                      <a:r>
                        <a:rPr kumimoji="1" lang="en-US" altLang="ja-JP" sz="1600" dirty="0">
                          <a:solidFill>
                            <a:schemeClr val="tx1"/>
                          </a:solidFill>
                          <a:latin typeface="Meiryo UI" panose="020B0604030504040204" pitchFamily="50" charset="-128"/>
                          <a:ea typeface="Meiryo UI" panose="020B0604030504040204" pitchFamily="50" charset="-128"/>
                        </a:rPr>
                        <a:t>※</a:t>
                      </a:r>
                      <a:r>
                        <a:rPr kumimoji="1" lang="ja-JP" altLang="en-US" sz="1600" dirty="0">
                          <a:solidFill>
                            <a:schemeClr val="tx1"/>
                          </a:solidFill>
                          <a:latin typeface="Meiryo UI" panose="020B0604030504040204" pitchFamily="50" charset="-128"/>
                          <a:ea typeface="Meiryo UI" panose="020B0604030504040204" pitchFamily="50" charset="-128"/>
                        </a:rPr>
                        <a:t>初回のみ</a:t>
                      </a:r>
                    </a:p>
                  </a:txBody>
                  <a:tcPr/>
                </a:tc>
                <a:tc>
                  <a:txBody>
                    <a:bodyPr/>
                    <a:lstStyle/>
                    <a:p>
                      <a:pPr algn="ctr"/>
                      <a:r>
                        <a:rPr kumimoji="1" lang="ja-JP" altLang="en-US" sz="1600" dirty="0">
                          <a:solidFill>
                            <a:schemeClr val="tx1"/>
                          </a:solidFill>
                          <a:latin typeface="Meiryo UI" panose="020B0604030504040204" pitchFamily="50" charset="-128"/>
                          <a:ea typeface="Meiryo UI" panose="020B0604030504040204" pitchFamily="50" charset="-128"/>
                        </a:rPr>
                        <a:t>〇</a:t>
                      </a:r>
                    </a:p>
                  </a:txBody>
                  <a:tcPr/>
                </a:tc>
                <a:tc>
                  <a:txBody>
                    <a:bodyPr/>
                    <a:lstStyle/>
                    <a:p>
                      <a:pPr algn="ctr"/>
                      <a:r>
                        <a:rPr kumimoji="1" lang="ja-JP" altLang="en-US" sz="1600" dirty="0">
                          <a:solidFill>
                            <a:schemeClr val="tx1"/>
                          </a:solidFill>
                          <a:latin typeface="Meiryo UI" panose="020B0604030504040204" pitchFamily="50" charset="-128"/>
                          <a:ea typeface="Meiryo UI" panose="020B0604030504040204" pitchFamily="50" charset="-128"/>
                        </a:rPr>
                        <a:t>〇</a:t>
                      </a:r>
                      <a:endParaRPr kumimoji="1" lang="en-US" altLang="ja-JP" sz="1600" dirty="0">
                        <a:solidFill>
                          <a:schemeClr val="tx1"/>
                        </a:solidFill>
                        <a:latin typeface="Meiryo UI" panose="020B0604030504040204" pitchFamily="50" charset="-128"/>
                        <a:ea typeface="Meiryo UI" panose="020B0604030504040204" pitchFamily="50" charset="-128"/>
                      </a:endParaRPr>
                    </a:p>
                  </a:txBody>
                  <a:tcPr/>
                </a:tc>
                <a:extLst>
                  <a:ext uri="{0D108BD9-81ED-4DB2-BD59-A6C34878D82A}">
                    <a16:rowId xmlns:a16="http://schemas.microsoft.com/office/drawing/2014/main" val="356507908"/>
                  </a:ext>
                </a:extLst>
              </a:tr>
              <a:tr h="288000">
                <a:tc>
                  <a:txBody>
                    <a:bodyPr/>
                    <a:lstStyle/>
                    <a:p>
                      <a:pPr algn="ctr"/>
                      <a:r>
                        <a:rPr kumimoji="1" lang="ja-JP" altLang="en-US" sz="1600" dirty="0">
                          <a:latin typeface="Meiryo UI" panose="020B0604030504040204" pitchFamily="50" charset="-128"/>
                          <a:ea typeface="Meiryo UI" panose="020B0604030504040204" pitchFamily="50" charset="-128"/>
                        </a:rPr>
                        <a:t>ゴールド</a:t>
                      </a:r>
                    </a:p>
                  </a:txBody>
                  <a:tcPr/>
                </a:tc>
                <a:tc>
                  <a:txBody>
                    <a:bodyPr/>
                    <a:lstStyle/>
                    <a:p>
                      <a:pPr algn="ctr"/>
                      <a:r>
                        <a:rPr lang="en-US" altLang="ja-JP" sz="1600" dirty="0">
                          <a:latin typeface="Meiryo UI" panose="020B0604030504040204" pitchFamily="50" charset="-128"/>
                          <a:ea typeface="Meiryo UI" panose="020B0604030504040204" pitchFamily="50" charset="-128"/>
                        </a:rPr>
                        <a:t>50</a:t>
                      </a:r>
                      <a:r>
                        <a:rPr lang="ja-JP" altLang="en-US" sz="1600" dirty="0">
                          <a:latin typeface="Meiryo UI" panose="020B0604030504040204" pitchFamily="50" charset="-128"/>
                          <a:ea typeface="Meiryo UI" panose="020B0604030504040204" pitchFamily="50" charset="-128"/>
                        </a:rPr>
                        <a:t>％以上</a:t>
                      </a:r>
                      <a:endParaRPr kumimoji="1" lang="ja-JP" altLang="en-US" sz="1600" dirty="0">
                        <a:latin typeface="Meiryo UI" panose="020B0604030504040204" pitchFamily="50" charset="-128"/>
                        <a:ea typeface="Meiryo UI" panose="020B0604030504040204" pitchFamily="50" charset="-128"/>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600" dirty="0">
                          <a:solidFill>
                            <a:schemeClr val="tx1"/>
                          </a:solidFill>
                          <a:latin typeface="Meiryo UI" panose="020B0604030504040204" pitchFamily="50" charset="-128"/>
                          <a:ea typeface="Meiryo UI" panose="020B0604030504040204" pitchFamily="50" charset="-128"/>
                        </a:rPr>
                        <a:t>〇　</a:t>
                      </a:r>
                      <a:r>
                        <a:rPr kumimoji="1" lang="en-US" altLang="ja-JP" sz="1600" dirty="0">
                          <a:solidFill>
                            <a:schemeClr val="tx1"/>
                          </a:solidFill>
                          <a:latin typeface="Meiryo UI" panose="020B0604030504040204" pitchFamily="50" charset="-128"/>
                          <a:ea typeface="Meiryo UI" panose="020B0604030504040204" pitchFamily="50" charset="-128"/>
                        </a:rPr>
                        <a:t>※</a:t>
                      </a:r>
                      <a:r>
                        <a:rPr kumimoji="1" lang="ja-JP" altLang="en-US" sz="1600" dirty="0">
                          <a:solidFill>
                            <a:schemeClr val="tx1"/>
                          </a:solidFill>
                          <a:latin typeface="Meiryo UI" panose="020B0604030504040204" pitchFamily="50" charset="-128"/>
                          <a:ea typeface="Meiryo UI" panose="020B0604030504040204" pitchFamily="50" charset="-128"/>
                        </a:rPr>
                        <a:t>初回のみ</a:t>
                      </a:r>
                    </a:p>
                  </a:txBody>
                  <a:tcPr/>
                </a:tc>
                <a:tc>
                  <a:txBody>
                    <a:bodyPr/>
                    <a:lstStyle/>
                    <a:p>
                      <a:pPr algn="ctr"/>
                      <a:r>
                        <a:rPr kumimoji="1" lang="ja-JP" altLang="en-US" sz="1600" dirty="0">
                          <a:solidFill>
                            <a:schemeClr val="tx1"/>
                          </a:solidFill>
                          <a:latin typeface="Meiryo UI" panose="020B0604030504040204" pitchFamily="50" charset="-128"/>
                          <a:ea typeface="Meiryo UI" panose="020B0604030504040204" pitchFamily="50" charset="-128"/>
                        </a:rPr>
                        <a:t>〇</a:t>
                      </a:r>
                    </a:p>
                  </a:txBody>
                  <a:tcPr/>
                </a:tc>
                <a:tc>
                  <a:txBody>
                    <a:bodyPr/>
                    <a:lstStyle/>
                    <a:p>
                      <a:pPr algn="ctr"/>
                      <a:r>
                        <a:rPr kumimoji="1" lang="ja-JP" altLang="en-US" sz="1600" dirty="0">
                          <a:solidFill>
                            <a:schemeClr val="tx1"/>
                          </a:solidFill>
                          <a:latin typeface="Meiryo UI" panose="020B0604030504040204" pitchFamily="50" charset="-128"/>
                          <a:ea typeface="Meiryo UI" panose="020B0604030504040204" pitchFamily="50" charset="-128"/>
                        </a:rPr>
                        <a:t>〇</a:t>
                      </a:r>
                    </a:p>
                  </a:txBody>
                  <a:tcPr/>
                </a:tc>
                <a:extLst>
                  <a:ext uri="{0D108BD9-81ED-4DB2-BD59-A6C34878D82A}">
                    <a16:rowId xmlns:a16="http://schemas.microsoft.com/office/drawing/2014/main" val="493583474"/>
                  </a:ext>
                </a:extLst>
              </a:tr>
              <a:tr h="288000">
                <a:tc>
                  <a:txBody>
                    <a:bodyPr/>
                    <a:lstStyle/>
                    <a:p>
                      <a:pPr algn="ctr"/>
                      <a:r>
                        <a:rPr kumimoji="1" lang="ja-JP" altLang="en-US" sz="1600" dirty="0">
                          <a:latin typeface="Meiryo UI" panose="020B0604030504040204" pitchFamily="50" charset="-128"/>
                          <a:ea typeface="Meiryo UI" panose="020B0604030504040204" pitchFamily="50" charset="-128"/>
                        </a:rPr>
                        <a:t>シルバー</a:t>
                      </a:r>
                    </a:p>
                  </a:txBody>
                  <a:tcPr/>
                </a:tc>
                <a:tc>
                  <a:txBody>
                    <a:bodyPr/>
                    <a:lstStyle/>
                    <a:p>
                      <a:pPr algn="ctr"/>
                      <a:r>
                        <a:rPr kumimoji="1" lang="en-US" altLang="ja-JP" sz="1600" dirty="0">
                          <a:latin typeface="Meiryo UI" panose="020B0604030504040204" pitchFamily="50" charset="-128"/>
                          <a:ea typeface="Meiryo UI" panose="020B0604030504040204" pitchFamily="50" charset="-128"/>
                        </a:rPr>
                        <a:t>25</a:t>
                      </a:r>
                      <a:r>
                        <a:rPr kumimoji="1" lang="ja-JP" altLang="en-US" sz="1600" dirty="0">
                          <a:latin typeface="Meiryo UI" panose="020B0604030504040204" pitchFamily="50" charset="-128"/>
                          <a:ea typeface="Meiryo UI" panose="020B0604030504040204" pitchFamily="50" charset="-128"/>
                        </a:rPr>
                        <a:t>％以上</a:t>
                      </a:r>
                    </a:p>
                  </a:txBody>
                  <a:tcPr/>
                </a:tc>
                <a:tc>
                  <a:txBody>
                    <a:bodyPr/>
                    <a:lstStyle/>
                    <a:p>
                      <a:pPr algn="ctr"/>
                      <a:r>
                        <a:rPr kumimoji="1" lang="en-US" altLang="ja-JP" sz="1600" dirty="0">
                          <a:solidFill>
                            <a:schemeClr val="tx1"/>
                          </a:solidFill>
                          <a:latin typeface="Meiryo UI" panose="020B0604030504040204" pitchFamily="50" charset="-128"/>
                          <a:ea typeface="Meiryo UI" panose="020B0604030504040204" pitchFamily="50" charset="-128"/>
                        </a:rPr>
                        <a:t>-</a:t>
                      </a:r>
                    </a:p>
                  </a:txBody>
                  <a:tcPr/>
                </a:tc>
                <a:tc>
                  <a:txBody>
                    <a:bodyPr/>
                    <a:lstStyle/>
                    <a:p>
                      <a:pPr algn="ctr"/>
                      <a:r>
                        <a:rPr kumimoji="1" lang="ja-JP" altLang="en-US" sz="1600" dirty="0">
                          <a:solidFill>
                            <a:schemeClr val="tx1"/>
                          </a:solidFill>
                          <a:latin typeface="Meiryo UI" panose="020B0604030504040204" pitchFamily="50" charset="-128"/>
                          <a:ea typeface="Meiryo UI" panose="020B0604030504040204" pitchFamily="50" charset="-128"/>
                        </a:rPr>
                        <a:t>〇</a:t>
                      </a:r>
                    </a:p>
                  </a:txBody>
                  <a:tcPr/>
                </a:tc>
                <a:tc>
                  <a:txBody>
                    <a:bodyPr/>
                    <a:lstStyle/>
                    <a:p>
                      <a:pPr algn="ctr"/>
                      <a:r>
                        <a:rPr kumimoji="1" lang="ja-JP" altLang="en-US" sz="1600" dirty="0">
                          <a:solidFill>
                            <a:schemeClr val="tx1"/>
                          </a:solidFill>
                          <a:latin typeface="Meiryo UI" panose="020B0604030504040204" pitchFamily="50" charset="-128"/>
                          <a:ea typeface="Meiryo UI" panose="020B0604030504040204" pitchFamily="50" charset="-128"/>
                        </a:rPr>
                        <a:t>〇</a:t>
                      </a:r>
                    </a:p>
                  </a:txBody>
                  <a:tcPr/>
                </a:tc>
                <a:extLst>
                  <a:ext uri="{0D108BD9-81ED-4DB2-BD59-A6C34878D82A}">
                    <a16:rowId xmlns:a16="http://schemas.microsoft.com/office/drawing/2014/main" val="3507487845"/>
                  </a:ext>
                </a:extLst>
              </a:tr>
            </a:tbl>
          </a:graphicData>
        </a:graphic>
      </p:graphicFrame>
      <p:sp>
        <p:nvSpPr>
          <p:cNvPr id="12" name="正方形/長方形 11"/>
          <p:cNvSpPr/>
          <p:nvPr/>
        </p:nvSpPr>
        <p:spPr>
          <a:xfrm>
            <a:off x="-106348" y="4149080"/>
            <a:ext cx="2302084" cy="369332"/>
          </a:xfrm>
          <a:prstGeom prst="rect">
            <a:avLst/>
          </a:prstGeom>
        </p:spPr>
        <p:txBody>
          <a:bodyPr wrap="square">
            <a:spAutoFit/>
          </a:bodyPr>
          <a:lstStyle/>
          <a:p>
            <a:pPr lvl="0" algn="ctr" eaLnBrk="0" fontAlgn="base" hangingPunct="0">
              <a:spcBef>
                <a:spcPct val="0"/>
              </a:spcBef>
              <a:spcAft>
                <a:spcPct val="0"/>
              </a:spcAft>
            </a:pPr>
            <a:r>
              <a:rPr kumimoji="0" lang="ja-JP" altLang="en-US" b="1" dirty="0">
                <a:latin typeface="Meiryo UI" panose="020B0604030504040204" pitchFamily="50" charset="-128"/>
                <a:ea typeface="Meiryo UI" panose="020B0604030504040204" pitchFamily="50" charset="-128"/>
                <a:cs typeface="Times New Roman" panose="02020603050405020304" pitchFamily="18" charset="0"/>
              </a:rPr>
              <a:t>脱炭素化ランク</a:t>
            </a:r>
          </a:p>
        </p:txBody>
      </p:sp>
      <p:sp>
        <p:nvSpPr>
          <p:cNvPr id="13" name="正方形/長方形 12"/>
          <p:cNvSpPr/>
          <p:nvPr/>
        </p:nvSpPr>
        <p:spPr>
          <a:xfrm>
            <a:off x="3635896" y="5877272"/>
            <a:ext cx="5018328" cy="307777"/>
          </a:xfrm>
          <a:prstGeom prst="rect">
            <a:avLst/>
          </a:prstGeom>
        </p:spPr>
        <p:txBody>
          <a:bodyPr wrap="square">
            <a:spAutoFit/>
          </a:bodyPr>
          <a:lstStyle/>
          <a:p>
            <a:pPr>
              <a:spcAft>
                <a:spcPts val="0"/>
              </a:spcAft>
            </a:pPr>
            <a:r>
              <a:rPr kumimoji="0" lang="en-US" altLang="ja-JP" sz="1400" kern="100" dirty="0">
                <a:latin typeface="Meiryo UI" panose="020B0604030504040204" pitchFamily="50" charset="-128"/>
                <a:ea typeface="Meiryo UI" panose="020B0604030504040204" pitchFamily="50" charset="-128"/>
                <a:cs typeface="Times New Roman" panose="02020603050405020304" pitchFamily="18" charset="0"/>
              </a:rPr>
              <a:t>※</a:t>
            </a:r>
            <a:r>
              <a:rPr kumimoji="0" lang="ja-JP" altLang="en-US" sz="1400" kern="100" dirty="0">
                <a:latin typeface="Meiryo UI" panose="020B0604030504040204" pitchFamily="50" charset="-128"/>
                <a:ea typeface="Meiryo UI" panose="020B0604030504040204" pitchFamily="50" charset="-128"/>
                <a:cs typeface="Times New Roman" panose="02020603050405020304" pitchFamily="18" charset="0"/>
              </a:rPr>
              <a:t>設定した基準年度によらず評価の指標となる削減率は一律とする。</a:t>
            </a:r>
            <a:endParaRPr lang="ja-JP" altLang="ja-JP" sz="1400" dirty="0">
              <a:latin typeface="Meiryo UI" panose="020B0604030504040204" pitchFamily="50" charset="-128"/>
              <a:ea typeface="Meiryo UI" panose="020B0604030504040204" pitchFamily="50" charset="-128"/>
            </a:endParaRPr>
          </a:p>
        </p:txBody>
      </p:sp>
      <p:sp>
        <p:nvSpPr>
          <p:cNvPr id="2" name="正方形/長方形 1"/>
          <p:cNvSpPr/>
          <p:nvPr/>
        </p:nvSpPr>
        <p:spPr>
          <a:xfrm>
            <a:off x="346004" y="2585509"/>
            <a:ext cx="8618728" cy="1400383"/>
          </a:xfrm>
          <a:prstGeom prst="rect">
            <a:avLst/>
          </a:prstGeom>
        </p:spPr>
        <p:txBody>
          <a:bodyPr wrap="square">
            <a:spAutoFit/>
          </a:bodyPr>
          <a:lstStyle/>
          <a:p>
            <a:pPr>
              <a:spcBef>
                <a:spcPts val="0"/>
              </a:spcBef>
              <a:spcAft>
                <a:spcPts val="600"/>
              </a:spcAft>
            </a:pPr>
            <a:r>
              <a:rPr lang="ja-JP" altLang="en-US" sz="1600" b="1" u="sng" dirty="0">
                <a:latin typeface="Meiryo UI" panose="020B0604030504040204" pitchFamily="50" charset="-128"/>
                <a:ea typeface="Meiryo UI" panose="020B0604030504040204" pitchFamily="50" charset="-128"/>
              </a:rPr>
              <a:t>脱炭素化該当状況</a:t>
            </a:r>
            <a:endParaRPr lang="en-US" altLang="ja-JP" sz="1600" b="1" u="sng" dirty="0">
              <a:latin typeface="Meiryo UI" panose="020B0604030504040204" pitchFamily="50" charset="-128"/>
              <a:ea typeface="Meiryo UI" panose="020B0604030504040204" pitchFamily="50" charset="-128"/>
            </a:endParaRPr>
          </a:p>
          <a:p>
            <a:pPr lvl="0">
              <a:defRPr/>
            </a:pPr>
            <a:r>
              <a:rPr lang="ja-JP" altLang="en-US" sz="1600" dirty="0">
                <a:latin typeface="Meiryo UI" panose="020B0604030504040204" pitchFamily="50" charset="-128"/>
                <a:ea typeface="Meiryo UI" panose="020B0604030504040204" pitchFamily="50" charset="-128"/>
              </a:rPr>
              <a:t>以下に示す基準に基づき、脱炭素化ランクが決まります。脱炭素化該当状況については、基準年度比削減率が</a:t>
            </a:r>
            <a:r>
              <a:rPr lang="en-US" altLang="ja-JP" sz="1600" dirty="0">
                <a:latin typeface="Meiryo UI" panose="020B0604030504040204" pitchFamily="50" charset="-128"/>
                <a:ea typeface="Meiryo UI" panose="020B0604030504040204" pitchFamily="50" charset="-128"/>
              </a:rPr>
              <a:t>25%</a:t>
            </a:r>
            <a:r>
              <a:rPr lang="ja-JP" altLang="en-US" sz="1600" dirty="0">
                <a:latin typeface="Meiryo UI" panose="020B0604030504040204" pitchFamily="50" charset="-128"/>
                <a:ea typeface="Meiryo UI" panose="020B0604030504040204" pitchFamily="50" charset="-128"/>
              </a:rPr>
              <a:t>以上は「該当する」、</a:t>
            </a:r>
            <a:r>
              <a:rPr lang="en-US" altLang="ja-JP" sz="1600" dirty="0">
                <a:latin typeface="Meiryo UI" panose="020B0604030504040204" pitchFamily="50" charset="-128"/>
                <a:ea typeface="Meiryo UI" panose="020B0604030504040204" pitchFamily="50" charset="-128"/>
              </a:rPr>
              <a:t>25%</a:t>
            </a:r>
            <a:r>
              <a:rPr lang="ja-JP" altLang="en-US" sz="1600" dirty="0">
                <a:latin typeface="Meiryo UI" panose="020B0604030504040204" pitchFamily="50" charset="-128"/>
                <a:ea typeface="Meiryo UI" panose="020B0604030504040204" pitchFamily="50" charset="-128"/>
              </a:rPr>
              <a:t>未満は「該当しない」を選択ください。</a:t>
            </a:r>
            <a:endParaRPr lang="en-US" altLang="ja-JP" sz="1600" dirty="0">
              <a:latin typeface="Meiryo UI" panose="020B0604030504040204" pitchFamily="50" charset="-128"/>
              <a:ea typeface="Meiryo UI" panose="020B0604030504040204" pitchFamily="50" charset="-128"/>
            </a:endParaRPr>
          </a:p>
          <a:p>
            <a:pPr lvl="0">
              <a:defRPr/>
            </a:pPr>
            <a:r>
              <a:rPr lang="en-US" altLang="ja-JP" sz="1600" dirty="0">
                <a:latin typeface="Meiryo UI" panose="020B0604030504040204" pitchFamily="50" charset="-128"/>
                <a:ea typeface="Meiryo UI" panose="020B0604030504040204" pitchFamily="50" charset="-128"/>
              </a:rPr>
              <a:t>※</a:t>
            </a:r>
            <a:r>
              <a:rPr lang="ja-JP" altLang="en-US" sz="1600" dirty="0">
                <a:latin typeface="Meiryo UI" panose="020B0604030504040204" pitchFamily="50" charset="-128"/>
                <a:ea typeface="Meiryo UI" panose="020B0604030504040204" pitchFamily="50" charset="-128"/>
              </a:rPr>
              <a:t>事業所の閉鎖など大幅な削減要因が事業者の削減努力に寄らない場合など脱炭素化ランクの付与を辞退される場合は、「該当しない」を選択ください。</a:t>
            </a:r>
            <a:endParaRPr lang="en-US" altLang="ja-JP" sz="1600" dirty="0">
              <a:latin typeface="Meiryo UI" panose="020B0604030504040204" pitchFamily="50" charset="-128"/>
              <a:ea typeface="Meiryo UI" panose="020B0604030504040204" pitchFamily="50" charset="-128"/>
            </a:endParaRPr>
          </a:p>
        </p:txBody>
      </p:sp>
      <p:grpSp>
        <p:nvGrpSpPr>
          <p:cNvPr id="20" name="グループ化 19">
            <a:extLst>
              <a:ext uri="{FF2B5EF4-FFF2-40B4-BE49-F238E27FC236}">
                <a16:creationId xmlns:a16="http://schemas.microsoft.com/office/drawing/2014/main" id="{E7D1DF00-19FF-1D40-7280-096186C1FF8B}"/>
              </a:ext>
            </a:extLst>
          </p:cNvPr>
          <p:cNvGrpSpPr/>
          <p:nvPr/>
        </p:nvGrpSpPr>
        <p:grpSpPr>
          <a:xfrm>
            <a:off x="210709" y="1537236"/>
            <a:ext cx="8636680" cy="613870"/>
            <a:chOff x="210709" y="1537236"/>
            <a:chExt cx="8636680" cy="613870"/>
          </a:xfrm>
        </p:grpSpPr>
        <p:pic>
          <p:nvPicPr>
            <p:cNvPr id="15" name="図 14">
              <a:extLst>
                <a:ext uri="{FF2B5EF4-FFF2-40B4-BE49-F238E27FC236}">
                  <a16:creationId xmlns:a16="http://schemas.microsoft.com/office/drawing/2014/main" id="{AF93569F-21BE-867C-5B17-ECA8CA6274DB}"/>
                </a:ext>
              </a:extLst>
            </p:cNvPr>
            <p:cNvPicPr>
              <a:picLocks noChangeAspect="1"/>
            </p:cNvPicPr>
            <p:nvPr/>
          </p:nvPicPr>
          <p:blipFill>
            <a:blip r:embed="rId3"/>
            <a:stretch>
              <a:fillRect/>
            </a:stretch>
          </p:blipFill>
          <p:spPr>
            <a:xfrm>
              <a:off x="210709" y="1537236"/>
              <a:ext cx="8636680" cy="613870"/>
            </a:xfrm>
            <a:prstGeom prst="rect">
              <a:avLst/>
            </a:prstGeom>
          </p:spPr>
        </p:pic>
        <p:cxnSp>
          <p:nvCxnSpPr>
            <p:cNvPr id="17" name="直線コネクタ 16">
              <a:extLst>
                <a:ext uri="{FF2B5EF4-FFF2-40B4-BE49-F238E27FC236}">
                  <a16:creationId xmlns:a16="http://schemas.microsoft.com/office/drawing/2014/main" id="{00643568-1717-B98C-81C7-2660C78451E7}"/>
                </a:ext>
              </a:extLst>
            </p:cNvPr>
            <p:cNvCxnSpPr/>
            <p:nvPr/>
          </p:nvCxnSpPr>
          <p:spPr>
            <a:xfrm>
              <a:off x="8820472" y="1709346"/>
              <a:ext cx="0" cy="418861"/>
            </a:xfrm>
            <a:prstGeom prst="line">
              <a:avLst/>
            </a:prstGeom>
          </p:spPr>
          <p:style>
            <a:lnRef idx="1">
              <a:schemeClr val="dk1"/>
            </a:lnRef>
            <a:fillRef idx="0">
              <a:schemeClr val="dk1"/>
            </a:fillRef>
            <a:effectRef idx="0">
              <a:schemeClr val="dk1"/>
            </a:effectRef>
            <a:fontRef idx="minor">
              <a:schemeClr val="tx1"/>
            </a:fontRef>
          </p:style>
        </p:cxnSp>
        <p:cxnSp>
          <p:nvCxnSpPr>
            <p:cNvPr id="19" name="直線コネクタ 18">
              <a:extLst>
                <a:ext uri="{FF2B5EF4-FFF2-40B4-BE49-F238E27FC236}">
                  <a16:creationId xmlns:a16="http://schemas.microsoft.com/office/drawing/2014/main" id="{FFE84010-2A8A-CD9E-4C33-10C19F8FE5B3}"/>
                </a:ext>
              </a:extLst>
            </p:cNvPr>
            <p:cNvCxnSpPr/>
            <p:nvPr/>
          </p:nvCxnSpPr>
          <p:spPr>
            <a:xfrm>
              <a:off x="210709" y="1700808"/>
              <a:ext cx="0" cy="450298"/>
            </a:xfrm>
            <a:prstGeom prst="line">
              <a:avLst/>
            </a:prstGeom>
          </p:spPr>
          <p:style>
            <a:lnRef idx="1">
              <a:schemeClr val="dk1"/>
            </a:lnRef>
            <a:fillRef idx="0">
              <a:schemeClr val="dk1"/>
            </a:fillRef>
            <a:effectRef idx="0">
              <a:schemeClr val="dk1"/>
            </a:effectRef>
            <a:fontRef idx="minor">
              <a:schemeClr val="tx1"/>
            </a:fontRef>
          </p:style>
        </p:cxnSp>
      </p:grpSp>
    </p:spTree>
    <p:extLst>
      <p:ext uri="{BB962C8B-B14F-4D97-AF65-F5344CB8AC3E}">
        <p14:creationId xmlns:p14="http://schemas.microsoft.com/office/powerpoint/2010/main" val="519611100"/>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図 6">
            <a:extLst>
              <a:ext uri="{FF2B5EF4-FFF2-40B4-BE49-F238E27FC236}">
                <a16:creationId xmlns:a16="http://schemas.microsoft.com/office/drawing/2014/main" id="{7E032A33-F259-88FA-ABB3-094BEDCB452B}"/>
              </a:ext>
            </a:extLst>
          </p:cNvPr>
          <p:cNvPicPr>
            <a:picLocks noChangeAspect="1"/>
          </p:cNvPicPr>
          <p:nvPr/>
        </p:nvPicPr>
        <p:blipFill>
          <a:blip r:embed="rId3"/>
          <a:stretch>
            <a:fillRect/>
          </a:stretch>
        </p:blipFill>
        <p:spPr>
          <a:xfrm>
            <a:off x="275753" y="1658998"/>
            <a:ext cx="3850825" cy="4598374"/>
          </a:xfrm>
          <a:prstGeom prst="rect">
            <a:avLst/>
          </a:prstGeom>
        </p:spPr>
      </p:pic>
      <p:sp>
        <p:nvSpPr>
          <p:cNvPr id="6" name="スライド番号プレースホルダー 5"/>
          <p:cNvSpPr>
            <a:spLocks noGrp="1"/>
          </p:cNvSpPr>
          <p:nvPr>
            <p:ph type="sldNum" sz="quarter" idx="12"/>
          </p:nvPr>
        </p:nvSpPr>
        <p:spPr/>
        <p:txBody>
          <a:bodyPr/>
          <a:lstStyle/>
          <a:p>
            <a:fld id="{55A7BED7-9510-4C4B-91BA-7696EE92F05C}" type="slidenum">
              <a:rPr kumimoji="1" lang="ja-JP" altLang="en-US" smtClean="0"/>
              <a:t>63</a:t>
            </a:fld>
            <a:endParaRPr kumimoji="1" lang="ja-JP" altLang="en-US" dirty="0"/>
          </a:p>
        </p:txBody>
      </p:sp>
      <p:sp>
        <p:nvSpPr>
          <p:cNvPr id="8" name="テキスト ボックス 7">
            <a:extLst>
              <a:ext uri="{FF2B5EF4-FFF2-40B4-BE49-F238E27FC236}">
                <a16:creationId xmlns:a16="http://schemas.microsoft.com/office/drawing/2014/main" id="{575F40C1-5A85-EECC-6477-57B188ABEBEE}"/>
              </a:ext>
            </a:extLst>
          </p:cNvPr>
          <p:cNvSpPr txBox="1"/>
          <p:nvPr/>
        </p:nvSpPr>
        <p:spPr>
          <a:xfrm>
            <a:off x="0" y="0"/>
            <a:ext cx="8604448" cy="344128"/>
          </a:xfrm>
          <a:prstGeom prst="rect">
            <a:avLst/>
          </a:prstGeom>
          <a:noFill/>
        </p:spPr>
        <p:txBody>
          <a:bodyPr wrap="square" tIns="36000" bIns="0" rtlCol="0">
            <a:spAutoFit/>
          </a:bodyPr>
          <a:lstStyle/>
          <a:p>
            <a:pPr>
              <a:lnSpc>
                <a:spcPts val="2400"/>
              </a:lnSpc>
            </a:pPr>
            <a:r>
              <a:rPr lang="ja-JP" altLang="en-US" sz="20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６　実績報告書の作成要領</a:t>
            </a:r>
          </a:p>
        </p:txBody>
      </p:sp>
      <p:sp>
        <p:nvSpPr>
          <p:cNvPr id="10" name="Rectangle 2"/>
          <p:cNvSpPr>
            <a:spLocks noChangeArrowheads="1"/>
          </p:cNvSpPr>
          <p:nvPr/>
        </p:nvSpPr>
        <p:spPr bwMode="auto">
          <a:xfrm>
            <a:off x="-12940" y="404664"/>
            <a:ext cx="9051756"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spAutoFit/>
          </a:bodyPr>
          <a:lstStyle>
            <a:lvl1pPr indent="127000"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lvl="0" indent="0">
              <a:spcAft>
                <a:spcPts val="600"/>
              </a:spcAft>
            </a:pPr>
            <a:r>
              <a:rPr kumimoji="0" lang="ja-JP" altLang="ja-JP" sz="2000" b="1" i="0" u="none" strike="noStrike" cap="none" normalizeH="0" baseline="0" dirty="0">
                <a:ln>
                  <a:noFill/>
                </a:ln>
                <a:solidFill>
                  <a:srgbClr val="0D0D0D"/>
                </a:solidFill>
                <a:effectLst/>
                <a:latin typeface="Meiryo UI" panose="020B0604030504040204" pitchFamily="50" charset="-128"/>
                <a:ea typeface="Meiryo UI" panose="020B0604030504040204" pitchFamily="50" charset="-128"/>
                <a:cs typeface="Times New Roman" panose="02020603050405020304" pitchFamily="18" charset="0"/>
              </a:rPr>
              <a:t> </a:t>
            </a:r>
            <a:r>
              <a:rPr kumimoji="0" lang="en-US" altLang="ja-JP" sz="2000" b="1" i="0" u="none" strike="noStrike" cap="none" normalizeH="0" baseline="0" dirty="0">
                <a:ln>
                  <a:noFill/>
                </a:ln>
                <a:solidFill>
                  <a:srgbClr val="0D0D0D"/>
                </a:solidFill>
                <a:effectLst/>
                <a:latin typeface="Meiryo UI" panose="020B0604030504040204" pitchFamily="50" charset="-128"/>
                <a:ea typeface="Meiryo UI" panose="020B0604030504040204" pitchFamily="50" charset="-128"/>
                <a:cs typeface="Times New Roman" panose="02020603050405020304" pitchFamily="18" charset="0"/>
              </a:rPr>
              <a:t>(</a:t>
            </a:r>
            <a:r>
              <a:rPr kumimoji="0" lang="en-US" altLang="ja-JP" sz="2000" b="1" dirty="0">
                <a:solidFill>
                  <a:srgbClr val="0D0D0D"/>
                </a:solidFill>
                <a:latin typeface="Meiryo UI" panose="020B0604030504040204" pitchFamily="50" charset="-128"/>
                <a:ea typeface="Meiryo UI" panose="020B0604030504040204" pitchFamily="50" charset="-128"/>
                <a:cs typeface="Times New Roman" panose="02020603050405020304" pitchFamily="18" charset="0"/>
              </a:rPr>
              <a:t>6</a:t>
            </a:r>
            <a:r>
              <a:rPr kumimoji="0" lang="en-US" altLang="ja-JP" sz="2000" b="1" i="0" u="none" strike="noStrike" cap="none" normalizeH="0" baseline="0" dirty="0">
                <a:ln>
                  <a:noFill/>
                </a:ln>
                <a:solidFill>
                  <a:srgbClr val="0D0D0D"/>
                </a:solidFill>
                <a:effectLst/>
                <a:latin typeface="Meiryo UI" panose="020B0604030504040204" pitchFamily="50" charset="-128"/>
                <a:ea typeface="Meiryo UI" panose="020B0604030504040204" pitchFamily="50" charset="-128"/>
                <a:cs typeface="Times New Roman" panose="02020603050405020304" pitchFamily="18" charset="0"/>
              </a:rPr>
              <a:t>)</a:t>
            </a:r>
            <a:r>
              <a:rPr kumimoji="0" lang="ja-JP" altLang="en-US" sz="2000" b="1" dirty="0">
                <a:solidFill>
                  <a:srgbClr val="0D0D0D"/>
                </a:solidFill>
                <a:latin typeface="Meiryo UI" panose="020B0604030504040204" pitchFamily="50" charset="-128"/>
                <a:ea typeface="Meiryo UI" panose="020B0604030504040204" pitchFamily="50" charset="-128"/>
                <a:cs typeface="Times New Roman" panose="02020603050405020304" pitchFamily="18" charset="0"/>
              </a:rPr>
              <a:t>実績報告書シート</a:t>
            </a:r>
            <a:r>
              <a:rPr kumimoji="0" lang="en-US" altLang="ja-JP" sz="2000" b="1" dirty="0">
                <a:solidFill>
                  <a:srgbClr val="0D0D0D"/>
                </a:solidFill>
                <a:latin typeface="Meiryo UI" panose="020B0604030504040204" pitchFamily="50" charset="-128"/>
                <a:ea typeface="Meiryo UI" panose="020B0604030504040204" pitchFamily="50" charset="-128"/>
                <a:cs typeface="Times New Roman" panose="02020603050405020304" pitchFamily="18" charset="0"/>
              </a:rPr>
              <a:t>5</a:t>
            </a:r>
            <a:r>
              <a:rPr kumimoji="0" lang="ja-JP" altLang="en-US" sz="2000" b="1" dirty="0">
                <a:solidFill>
                  <a:srgbClr val="0D0D0D"/>
                </a:solidFill>
                <a:latin typeface="Meiryo UI" panose="020B0604030504040204" pitchFamily="50" charset="-128"/>
                <a:ea typeface="Meiryo UI" panose="020B0604030504040204" pitchFamily="50" charset="-128"/>
                <a:cs typeface="Times New Roman" panose="02020603050405020304" pitchFamily="18" charset="0"/>
              </a:rPr>
              <a:t>「主なエネ量」</a:t>
            </a:r>
            <a:r>
              <a:rPr kumimoji="0" lang="en-US" altLang="ja-JP" sz="2000" b="1" dirty="0">
                <a:solidFill>
                  <a:srgbClr val="0D0D0D"/>
                </a:solidFill>
                <a:latin typeface="Meiryo UI" panose="020B0604030504040204" pitchFamily="50" charset="-128"/>
                <a:ea typeface="Meiryo UI" panose="020B0604030504040204" pitchFamily="50" charset="-128"/>
                <a:cs typeface="Times New Roman" panose="02020603050405020304" pitchFamily="18" charset="0"/>
              </a:rPr>
              <a:t>No.1</a:t>
            </a:r>
            <a:endParaRPr lang="en-US" altLang="ja-JP" sz="1600" dirty="0">
              <a:latin typeface="Meiryo UI" panose="020B0604030504040204" pitchFamily="50" charset="-128"/>
              <a:ea typeface="Meiryo UI" panose="020B0604030504040204" pitchFamily="50" charset="-128"/>
            </a:endParaRPr>
          </a:p>
        </p:txBody>
      </p:sp>
      <p:graphicFrame>
        <p:nvGraphicFramePr>
          <p:cNvPr id="5" name="表 4"/>
          <p:cNvGraphicFramePr>
            <a:graphicFrameLocks noGrp="1"/>
          </p:cNvGraphicFramePr>
          <p:nvPr>
            <p:extLst>
              <p:ext uri="{D42A27DB-BD31-4B8C-83A1-F6EECF244321}">
                <p14:modId xmlns:p14="http://schemas.microsoft.com/office/powerpoint/2010/main" val="2828291706"/>
              </p:ext>
            </p:extLst>
          </p:nvPr>
        </p:nvGraphicFramePr>
        <p:xfrm>
          <a:off x="4195593" y="1701479"/>
          <a:ext cx="4789296" cy="4673033"/>
        </p:xfrm>
        <a:graphic>
          <a:graphicData uri="http://schemas.openxmlformats.org/drawingml/2006/table">
            <a:tbl>
              <a:tblPr firstRow="1" bandRow="1">
                <a:tableStyleId>{5940675A-B579-460E-94D1-54222C63F5DA}</a:tableStyleId>
              </a:tblPr>
              <a:tblGrid>
                <a:gridCol w="4789296">
                  <a:extLst>
                    <a:ext uri="{9D8B030D-6E8A-4147-A177-3AD203B41FA5}">
                      <a16:colId xmlns:a16="http://schemas.microsoft.com/office/drawing/2014/main" val="3724335789"/>
                    </a:ext>
                  </a:extLst>
                </a:gridCol>
              </a:tblGrid>
              <a:tr h="791417">
                <a:tc>
                  <a:txBody>
                    <a:bodyPr/>
                    <a:lstStyle/>
                    <a:p>
                      <a:r>
                        <a:rPr kumimoji="1" lang="ja-JP" altLang="en-US" sz="1600" b="1" u="sng" dirty="0">
                          <a:latin typeface="Meiryo UI" panose="020B0604030504040204" pitchFamily="50" charset="-128"/>
                          <a:ea typeface="Meiryo UI" panose="020B0604030504040204" pitchFamily="50" charset="-128"/>
                        </a:rPr>
                        <a:t>①各種エネルギーごとのエネルギー使用量</a:t>
                      </a:r>
                    </a:p>
                    <a:p>
                      <a:r>
                        <a:rPr kumimoji="1" lang="ja-JP" altLang="en-US" sz="1600" dirty="0">
                          <a:latin typeface="Meiryo UI" panose="020B0604030504040204" pitchFamily="50" charset="-128"/>
                          <a:ea typeface="Meiryo UI" panose="020B0604030504040204" pitchFamily="50" charset="-128"/>
                        </a:rPr>
                        <a:t>各種エネルギーの単位にあわせて、エネルギー使用量を記入ください。</a:t>
                      </a:r>
                    </a:p>
                  </a:txBody>
                  <a:tcPr anchor="ctr"/>
                </a:tc>
                <a:extLst>
                  <a:ext uri="{0D108BD9-81ED-4DB2-BD59-A6C34878D82A}">
                    <a16:rowId xmlns:a16="http://schemas.microsoft.com/office/drawing/2014/main" val="2805381164"/>
                  </a:ext>
                </a:extLst>
              </a:tr>
              <a:tr h="832553">
                <a:tc>
                  <a:txBody>
                    <a:bodyPr/>
                    <a:lstStyle/>
                    <a:p>
                      <a:r>
                        <a:rPr kumimoji="1" lang="ja-JP" altLang="en-US" sz="1600" b="1" u="sng" dirty="0">
                          <a:latin typeface="Meiryo UI" panose="020B0604030504040204" pitchFamily="50" charset="-128"/>
                          <a:ea typeface="Meiryo UI" panose="020B0604030504040204" pitchFamily="50" charset="-128"/>
                        </a:rPr>
                        <a:t>②その他エネルギー使用量</a:t>
                      </a:r>
                      <a:endParaRPr kumimoji="1" lang="en-US" altLang="ja-JP" sz="1600" b="1" u="sng" dirty="0">
                        <a:latin typeface="Meiryo UI" panose="020B0604030504040204" pitchFamily="50" charset="-128"/>
                        <a:ea typeface="Meiryo UI" panose="020B0604030504040204" pitchFamily="50" charset="-128"/>
                      </a:endParaRPr>
                    </a:p>
                    <a:p>
                      <a:r>
                        <a:rPr kumimoji="1" lang="ja-JP" altLang="en-US" sz="1600" b="0" u="none" dirty="0">
                          <a:latin typeface="Meiryo UI" panose="020B0604030504040204" pitchFamily="50" charset="-128"/>
                          <a:ea typeface="Meiryo UI" panose="020B0604030504040204" pitchFamily="50" charset="-128"/>
                        </a:rPr>
                        <a:t>①以外のエネルギーは、プルダウンにてエネルギーの種類を選択し、使用量を記入ください。</a:t>
                      </a:r>
                    </a:p>
                  </a:txBody>
                  <a:tcPr anchor="ctr"/>
                </a:tc>
                <a:extLst>
                  <a:ext uri="{0D108BD9-81ED-4DB2-BD59-A6C34878D82A}">
                    <a16:rowId xmlns:a16="http://schemas.microsoft.com/office/drawing/2014/main" val="639487340"/>
                  </a:ext>
                </a:extLst>
              </a:tr>
              <a:tr h="2759283">
                <a:tc>
                  <a:txBody>
                    <a:bodyPr/>
                    <a:lstStyle/>
                    <a:p>
                      <a:r>
                        <a:rPr kumimoji="1" lang="ja-JP" altLang="en-US" sz="1600" b="1" u="sng" dirty="0">
                          <a:latin typeface="Meiryo UI" panose="020B0604030504040204" pitchFamily="50" charset="-128"/>
                          <a:ea typeface="Meiryo UI" panose="020B0604030504040204" pitchFamily="50" charset="-128"/>
                        </a:rPr>
                        <a:t>③電気使用量</a:t>
                      </a:r>
                      <a:endParaRPr kumimoji="1" lang="en-US" altLang="ja-JP" sz="1600" b="1" u="sng" dirty="0">
                        <a:latin typeface="Meiryo UI" panose="020B0604030504040204" pitchFamily="50" charset="-128"/>
                        <a:ea typeface="Meiryo UI" panose="020B0604030504040204" pitchFamily="50" charset="-128"/>
                      </a:endParaRPr>
                    </a:p>
                    <a:p>
                      <a:r>
                        <a:rPr kumimoji="1" lang="ja-JP" altLang="en-US" sz="1600" dirty="0">
                          <a:latin typeface="Meiryo UI" panose="020B0604030504040204" pitchFamily="50" charset="-128"/>
                          <a:ea typeface="Meiryo UI" panose="020B0604030504040204" pitchFamily="50" charset="-128"/>
                        </a:rPr>
                        <a:t>・「電気事業者等」の欄は小売電気事業者や送配電事業者等から購入した電気量をシート</a:t>
                      </a:r>
                      <a:r>
                        <a:rPr kumimoji="1" lang="en-US" altLang="ja-JP" sz="1600" dirty="0">
                          <a:latin typeface="Meiryo UI" panose="020B0604030504040204" pitchFamily="50" charset="-128"/>
                          <a:ea typeface="Meiryo UI" panose="020B0604030504040204" pitchFamily="50" charset="-128"/>
                        </a:rPr>
                        <a:t>7</a:t>
                      </a:r>
                      <a:r>
                        <a:rPr kumimoji="1" lang="ja-JP" altLang="en-US" sz="1600" dirty="0">
                          <a:latin typeface="Meiryo UI" panose="020B0604030504040204" pitchFamily="50" charset="-128"/>
                          <a:ea typeface="Meiryo UI" panose="020B0604030504040204" pitchFamily="50" charset="-128"/>
                        </a:rPr>
                        <a:t>「電気使用量」に入力することで自動的に反映されます。</a:t>
                      </a:r>
                    </a:p>
                    <a:p>
                      <a:r>
                        <a:rPr kumimoji="1" lang="ja-JP" altLang="en-US" sz="1600" dirty="0">
                          <a:latin typeface="Meiryo UI" panose="020B0604030504040204" pitchFamily="50" charset="-128"/>
                          <a:ea typeface="Meiryo UI" panose="020B0604030504040204" pitchFamily="50" charset="-128"/>
                        </a:rPr>
                        <a:t>・太陽光パネルなど再生可能エネルギーを自己託送</a:t>
                      </a:r>
                      <a:r>
                        <a:rPr kumimoji="1" lang="en-US" altLang="ja-JP" sz="1600" dirty="0">
                          <a:latin typeface="Meiryo UI" panose="020B0604030504040204" pitchFamily="50" charset="-128"/>
                          <a:ea typeface="Meiryo UI" panose="020B0604030504040204" pitchFamily="50" charset="-128"/>
                        </a:rPr>
                        <a:t>(</a:t>
                      </a:r>
                      <a:r>
                        <a:rPr kumimoji="1" lang="ja-JP" altLang="en-US" sz="1600" dirty="0">
                          <a:latin typeface="Meiryo UI" panose="020B0604030504040204" pitchFamily="50" charset="-128"/>
                          <a:ea typeface="Meiryo UI" panose="020B0604030504040204" pitchFamily="50" charset="-128"/>
                        </a:rPr>
                        <a:t>自社所有モデル、第三者所有モデル</a:t>
                      </a:r>
                      <a:r>
                        <a:rPr kumimoji="1" lang="en-US" altLang="ja-JP" sz="1600" dirty="0">
                          <a:latin typeface="Meiryo UI" panose="020B0604030504040204" pitchFamily="50" charset="-128"/>
                          <a:ea typeface="Meiryo UI" panose="020B0604030504040204" pitchFamily="50" charset="-128"/>
                        </a:rPr>
                        <a:t>)</a:t>
                      </a:r>
                      <a:r>
                        <a:rPr kumimoji="1" lang="ja-JP" altLang="en-US" sz="1600" dirty="0">
                          <a:latin typeface="Meiryo UI" panose="020B0604030504040204" pitchFamily="50" charset="-128"/>
                          <a:ea typeface="Meiryo UI" panose="020B0604030504040204" pitchFamily="50" charset="-128"/>
                        </a:rPr>
                        <a:t>している場合などは、「自己託送（再エネ）」に記入ください。</a:t>
                      </a:r>
                    </a:p>
                    <a:p>
                      <a:r>
                        <a:rPr kumimoji="1" lang="ja-JP" altLang="en-US" sz="1600" dirty="0">
                          <a:latin typeface="Meiryo UI" panose="020B0604030504040204" pitchFamily="50" charset="-128"/>
                          <a:ea typeface="Meiryo UI" panose="020B0604030504040204" pitchFamily="50" charset="-128"/>
                        </a:rPr>
                        <a:t>・太陽光パネルなど再生可能エネルギーを自家消費している場合（自社敷地内設置、オンサイト</a:t>
                      </a:r>
                      <a:r>
                        <a:rPr kumimoji="1" lang="en-US" altLang="ja-JP" sz="1600" dirty="0">
                          <a:latin typeface="Meiryo UI" panose="020B0604030504040204" pitchFamily="50" charset="-128"/>
                          <a:ea typeface="Meiryo UI" panose="020B0604030504040204" pitchFamily="50" charset="-128"/>
                        </a:rPr>
                        <a:t>PPA</a:t>
                      </a:r>
                      <a:r>
                        <a:rPr kumimoji="1" lang="ja-JP" altLang="en-US" sz="1600" dirty="0">
                          <a:latin typeface="Meiryo UI" panose="020B0604030504040204" pitchFamily="50" charset="-128"/>
                          <a:ea typeface="Meiryo UI" panose="020B0604030504040204" pitchFamily="50" charset="-128"/>
                        </a:rPr>
                        <a:t>、オフサイト</a:t>
                      </a:r>
                      <a:r>
                        <a:rPr kumimoji="1" lang="en-US" altLang="ja-JP" sz="1600" dirty="0">
                          <a:latin typeface="Meiryo UI" panose="020B0604030504040204" pitchFamily="50" charset="-128"/>
                          <a:ea typeface="Meiryo UI" panose="020B0604030504040204" pitchFamily="50" charset="-128"/>
                        </a:rPr>
                        <a:t>PPA</a:t>
                      </a:r>
                      <a:r>
                        <a:rPr kumimoji="1" lang="ja-JP" altLang="en-US" sz="1600" dirty="0">
                          <a:latin typeface="Meiryo UI" panose="020B0604030504040204" pitchFamily="50" charset="-128"/>
                          <a:ea typeface="Meiryo UI" panose="020B0604030504040204" pitchFamily="50" charset="-128"/>
                        </a:rPr>
                        <a:t>）などは、「自家消費</a:t>
                      </a:r>
                      <a:r>
                        <a:rPr kumimoji="1" lang="en-US" altLang="ja-JP" sz="1600" dirty="0">
                          <a:latin typeface="Meiryo UI" panose="020B0604030504040204" pitchFamily="50" charset="-128"/>
                          <a:ea typeface="Meiryo UI" panose="020B0604030504040204" pitchFamily="50" charset="-128"/>
                        </a:rPr>
                        <a:t>(</a:t>
                      </a:r>
                      <a:r>
                        <a:rPr kumimoji="1" lang="ja-JP" altLang="en-US" sz="1600" dirty="0">
                          <a:latin typeface="Meiryo UI" panose="020B0604030504040204" pitchFamily="50" charset="-128"/>
                          <a:ea typeface="Meiryo UI" panose="020B0604030504040204" pitchFamily="50" charset="-128"/>
                        </a:rPr>
                        <a:t>再エネ</a:t>
                      </a:r>
                      <a:r>
                        <a:rPr kumimoji="1" lang="en-US" altLang="ja-JP" sz="1600" dirty="0">
                          <a:latin typeface="Meiryo UI" panose="020B0604030504040204" pitchFamily="50" charset="-128"/>
                          <a:ea typeface="Meiryo UI" panose="020B0604030504040204" pitchFamily="50" charset="-128"/>
                        </a:rPr>
                        <a:t>)</a:t>
                      </a:r>
                      <a:r>
                        <a:rPr kumimoji="1" lang="ja-JP" altLang="en-US" sz="1600" dirty="0">
                          <a:latin typeface="Meiryo UI" panose="020B0604030504040204" pitchFamily="50" charset="-128"/>
                          <a:ea typeface="Meiryo UI" panose="020B0604030504040204" pitchFamily="50" charset="-128"/>
                        </a:rPr>
                        <a:t>」に記入ください。</a:t>
                      </a:r>
                    </a:p>
                    <a:p>
                      <a:r>
                        <a:rPr kumimoji="1" lang="ja-JP" altLang="en-US" sz="1600" dirty="0">
                          <a:latin typeface="Meiryo UI" panose="020B0604030504040204" pitchFamily="50" charset="-128"/>
                          <a:ea typeface="Meiryo UI" panose="020B0604030504040204" pitchFamily="50" charset="-128"/>
                        </a:rPr>
                        <a:t>・再生可能エネルギー以外を自家消費している場合は、「自家消費</a:t>
                      </a:r>
                      <a:r>
                        <a:rPr kumimoji="1" lang="en-US" altLang="ja-JP" sz="1600" dirty="0">
                          <a:latin typeface="Meiryo UI" panose="020B0604030504040204" pitchFamily="50" charset="-128"/>
                          <a:ea typeface="Meiryo UI" panose="020B0604030504040204" pitchFamily="50" charset="-128"/>
                        </a:rPr>
                        <a:t>(</a:t>
                      </a:r>
                      <a:r>
                        <a:rPr kumimoji="1" lang="ja-JP" altLang="en-US" sz="1600" dirty="0">
                          <a:latin typeface="Meiryo UI" panose="020B0604030504040204" pitchFamily="50" charset="-128"/>
                          <a:ea typeface="Meiryo UI" panose="020B0604030504040204" pitchFamily="50" charset="-128"/>
                        </a:rPr>
                        <a:t>再エネ以外</a:t>
                      </a:r>
                      <a:r>
                        <a:rPr kumimoji="1" lang="en-US" altLang="ja-JP" sz="1600" dirty="0">
                          <a:latin typeface="Meiryo UI" panose="020B0604030504040204" pitchFamily="50" charset="-128"/>
                          <a:ea typeface="Meiryo UI" panose="020B0604030504040204" pitchFamily="50" charset="-128"/>
                        </a:rPr>
                        <a:t>)</a:t>
                      </a:r>
                      <a:r>
                        <a:rPr kumimoji="1" lang="ja-JP" altLang="en-US" sz="1600" dirty="0">
                          <a:latin typeface="Meiryo UI" panose="020B0604030504040204" pitchFamily="50" charset="-128"/>
                          <a:ea typeface="Meiryo UI" panose="020B0604030504040204" pitchFamily="50" charset="-128"/>
                        </a:rPr>
                        <a:t>」に使用量を記入ください。</a:t>
                      </a:r>
                    </a:p>
                  </a:txBody>
                  <a:tcPr anchor="ctr"/>
                </a:tc>
                <a:extLst>
                  <a:ext uri="{0D108BD9-81ED-4DB2-BD59-A6C34878D82A}">
                    <a16:rowId xmlns:a16="http://schemas.microsoft.com/office/drawing/2014/main" val="2201429766"/>
                  </a:ext>
                </a:extLst>
              </a:tr>
            </a:tbl>
          </a:graphicData>
        </a:graphic>
      </p:graphicFrame>
      <p:sp>
        <p:nvSpPr>
          <p:cNvPr id="14" name="正方形/長方形 13"/>
          <p:cNvSpPr/>
          <p:nvPr/>
        </p:nvSpPr>
        <p:spPr>
          <a:xfrm>
            <a:off x="270514" y="4733864"/>
            <a:ext cx="2429277" cy="317562"/>
          </a:xfrm>
          <a:prstGeom prst="rect">
            <a:avLst/>
          </a:prstGeom>
          <a:solidFill>
            <a:srgbClr val="FF0000">
              <a:alpha val="47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800" b="1" dirty="0">
                <a:solidFill>
                  <a:schemeClr val="tx1"/>
                </a:solidFill>
                <a:latin typeface="Meiryo UI" panose="020B0604030504040204" pitchFamily="50" charset="-128"/>
                <a:ea typeface="Meiryo UI" panose="020B0604030504040204" pitchFamily="50" charset="-128"/>
              </a:rPr>
              <a:t>②</a:t>
            </a:r>
            <a:endParaRPr kumimoji="1" lang="ja-JP" altLang="en-US" sz="1600" b="1" dirty="0">
              <a:solidFill>
                <a:schemeClr val="tx1"/>
              </a:solidFill>
              <a:latin typeface="Meiryo UI" panose="020B0604030504040204" pitchFamily="50" charset="-128"/>
              <a:ea typeface="Meiryo UI" panose="020B0604030504040204" pitchFamily="50" charset="-128"/>
            </a:endParaRPr>
          </a:p>
        </p:txBody>
      </p:sp>
      <p:sp>
        <p:nvSpPr>
          <p:cNvPr id="15" name="正方形/長方形 14"/>
          <p:cNvSpPr/>
          <p:nvPr/>
        </p:nvSpPr>
        <p:spPr>
          <a:xfrm>
            <a:off x="270514" y="5086599"/>
            <a:ext cx="3845524" cy="677652"/>
          </a:xfrm>
          <a:prstGeom prst="rect">
            <a:avLst/>
          </a:prstGeom>
          <a:solidFill>
            <a:srgbClr val="FF0000">
              <a:alpha val="47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800" b="1" dirty="0">
                <a:solidFill>
                  <a:schemeClr val="tx1"/>
                </a:solidFill>
                <a:latin typeface="Meiryo UI" panose="020B0604030504040204" pitchFamily="50" charset="-128"/>
                <a:ea typeface="Meiryo UI" panose="020B0604030504040204" pitchFamily="50" charset="-128"/>
              </a:rPr>
              <a:t>③</a:t>
            </a:r>
            <a:endParaRPr kumimoji="1" lang="ja-JP" altLang="en-US" sz="1600" b="1" dirty="0">
              <a:solidFill>
                <a:schemeClr val="tx1"/>
              </a:solidFill>
              <a:latin typeface="Meiryo UI" panose="020B0604030504040204" pitchFamily="50" charset="-128"/>
              <a:ea typeface="Meiryo UI" panose="020B0604030504040204" pitchFamily="50" charset="-128"/>
            </a:endParaRPr>
          </a:p>
        </p:txBody>
      </p:sp>
      <p:sp>
        <p:nvSpPr>
          <p:cNvPr id="16" name="正方形/長方形 15"/>
          <p:cNvSpPr/>
          <p:nvPr/>
        </p:nvSpPr>
        <p:spPr>
          <a:xfrm>
            <a:off x="183792" y="828001"/>
            <a:ext cx="8636680" cy="830997"/>
          </a:xfrm>
          <a:prstGeom prst="rect">
            <a:avLst/>
          </a:prstGeom>
        </p:spPr>
        <p:txBody>
          <a:bodyPr wrap="square">
            <a:spAutoFit/>
          </a:bodyPr>
          <a:lstStyle/>
          <a:p>
            <a:r>
              <a:rPr lang="en-US" altLang="ja-JP" sz="1600" b="1" dirty="0">
                <a:latin typeface="Meiryo UI" panose="020B0604030504040204" pitchFamily="50" charset="-128"/>
                <a:ea typeface="Meiryo UI" panose="020B0604030504040204" pitchFamily="50" charset="-128"/>
              </a:rPr>
              <a:t>P.3</a:t>
            </a:r>
            <a:r>
              <a:rPr lang="ja-JP" altLang="en-US" sz="1600" b="1" dirty="0">
                <a:latin typeface="Meiryo UI" panose="020B0604030504040204" pitchFamily="50" charset="-128"/>
                <a:ea typeface="Meiryo UI" panose="020B0604030504040204" pitchFamily="50" charset="-128"/>
              </a:rPr>
              <a:t>の</a:t>
            </a:r>
            <a:r>
              <a:rPr lang="en-US" altLang="ja-JP" sz="1600" b="1" dirty="0">
                <a:latin typeface="Meiryo UI" panose="020B0604030504040204" pitchFamily="50" charset="-128"/>
                <a:ea typeface="Meiryo UI" panose="020B0604030504040204" pitchFamily="50" charset="-128"/>
              </a:rPr>
              <a:t>1-(2)</a:t>
            </a:r>
            <a:r>
              <a:rPr lang="ja-JP" altLang="en-US" sz="1600" b="1" dirty="0">
                <a:latin typeface="Meiryo UI" panose="020B0604030504040204" pitchFamily="50" charset="-128"/>
                <a:ea typeface="Meiryo UI" panose="020B0604030504040204" pitchFamily="50" charset="-128"/>
              </a:rPr>
              <a:t>に示す特定事業者の要件のうち</a:t>
            </a:r>
            <a:r>
              <a:rPr lang="ja-JP" altLang="en-US" sz="1600" dirty="0">
                <a:latin typeface="Meiryo UI" panose="020B0604030504040204" pitchFamily="50" charset="-128"/>
                <a:ea typeface="Meiryo UI" panose="020B0604030504040204" pitchFamily="50" charset="-128"/>
              </a:rPr>
              <a:t>、</a:t>
            </a:r>
            <a:r>
              <a:rPr lang="ja-JP" altLang="en-US" sz="1600" b="1" dirty="0">
                <a:latin typeface="Meiryo UI" panose="020B0604030504040204" pitchFamily="50" charset="-128"/>
                <a:ea typeface="Meiryo UI" panose="020B0604030504040204" pitchFamily="50" charset="-128"/>
              </a:rPr>
              <a:t> １</a:t>
            </a:r>
            <a:r>
              <a:rPr lang="ja-JP" altLang="en-US" sz="1600" dirty="0">
                <a:latin typeface="Meiryo UI" panose="020B0604030504040204" pitchFamily="50" charset="-128"/>
                <a:ea typeface="Meiryo UI" panose="020B0604030504040204" pitchFamily="50" charset="-128"/>
              </a:rPr>
              <a:t>及び</a:t>
            </a:r>
            <a:r>
              <a:rPr lang="ja-JP" altLang="en-US" sz="1600" b="1" dirty="0">
                <a:latin typeface="Meiryo UI" panose="020B0604030504040204" pitchFamily="50" charset="-128"/>
                <a:ea typeface="Meiryo UI" panose="020B0604030504040204" pitchFamily="50" charset="-128"/>
              </a:rPr>
              <a:t>２</a:t>
            </a:r>
            <a:r>
              <a:rPr lang="ja-JP" altLang="en-US" sz="1600" dirty="0">
                <a:latin typeface="Meiryo UI" panose="020B0604030504040204" pitchFamily="50" charset="-128"/>
                <a:ea typeface="Meiryo UI" panose="020B0604030504040204" pitchFamily="50" charset="-128"/>
              </a:rPr>
              <a:t>に該当する特定事業者のみ記入ください。</a:t>
            </a:r>
            <a:endParaRPr lang="en-US" altLang="ja-JP" sz="1600" dirty="0">
              <a:latin typeface="Meiryo UI" panose="020B0604030504040204" pitchFamily="50" charset="-128"/>
              <a:ea typeface="Meiryo UI" panose="020B0604030504040204" pitchFamily="50" charset="-128"/>
            </a:endParaRPr>
          </a:p>
          <a:p>
            <a:r>
              <a:rPr lang="ja-JP" altLang="en-US" sz="1600" dirty="0">
                <a:latin typeface="Meiryo UI" panose="020B0604030504040204" pitchFamily="50" charset="-128"/>
                <a:ea typeface="Meiryo UI" panose="020B0604030504040204" pitchFamily="50" charset="-128"/>
              </a:rPr>
              <a:t>（</a:t>
            </a:r>
            <a:r>
              <a:rPr lang="ja-JP" altLang="en-US" sz="1600" b="1" u="sng" dirty="0">
                <a:latin typeface="Meiryo UI" panose="020B0604030504040204" pitchFamily="50" charset="-128"/>
                <a:ea typeface="Meiryo UI" panose="020B0604030504040204" pitchFamily="50" charset="-128"/>
              </a:rPr>
              <a:t>要件３のみの特定事業者は記入不要です。</a:t>
            </a:r>
            <a:r>
              <a:rPr lang="ja-JP" altLang="en-US" sz="1600" dirty="0">
                <a:latin typeface="Meiryo UI" panose="020B0604030504040204" pitchFamily="50" charset="-128"/>
                <a:ea typeface="Meiryo UI" panose="020B0604030504040204" pitchFamily="50" charset="-128"/>
              </a:rPr>
              <a:t>）主な事業所ごとにエネルギー使用量等を記入ください。</a:t>
            </a:r>
            <a:endParaRPr lang="en-US" altLang="ja-JP" sz="1600" dirty="0">
              <a:latin typeface="Meiryo UI" panose="020B0604030504040204" pitchFamily="50" charset="-128"/>
              <a:ea typeface="Meiryo UI" panose="020B0604030504040204" pitchFamily="50" charset="-128"/>
            </a:endParaRPr>
          </a:p>
          <a:p>
            <a:r>
              <a:rPr lang="ja-JP" altLang="en-US" sz="1600" dirty="0">
                <a:solidFill>
                  <a:srgbClr val="FF0000"/>
                </a:solidFill>
                <a:latin typeface="Meiryo UI" panose="020B0604030504040204" pitchFamily="50" charset="-128"/>
                <a:ea typeface="Meiryo UI" panose="020B0604030504040204" pitchFamily="50" charset="-128"/>
              </a:rPr>
              <a:t>なお、エネルギー使用量は小数点第</a:t>
            </a:r>
            <a:r>
              <a:rPr lang="en-US" altLang="ja-JP" sz="1600" dirty="0">
                <a:solidFill>
                  <a:srgbClr val="FF0000"/>
                </a:solidFill>
                <a:latin typeface="Meiryo UI" panose="020B0604030504040204" pitchFamily="50" charset="-128"/>
                <a:ea typeface="Meiryo UI" panose="020B0604030504040204" pitchFamily="50" charset="-128"/>
              </a:rPr>
              <a:t>3</a:t>
            </a:r>
            <a:r>
              <a:rPr lang="ja-JP" altLang="en-US" sz="1600" dirty="0">
                <a:solidFill>
                  <a:srgbClr val="FF0000"/>
                </a:solidFill>
                <a:latin typeface="Meiryo UI" panose="020B0604030504040204" pitchFamily="50" charset="-128"/>
                <a:ea typeface="Meiryo UI" panose="020B0604030504040204" pitchFamily="50" charset="-128"/>
              </a:rPr>
              <a:t>位を四捨五入して、小数点第</a:t>
            </a:r>
            <a:r>
              <a:rPr lang="en-US" altLang="ja-JP" sz="1600" dirty="0">
                <a:solidFill>
                  <a:srgbClr val="FF0000"/>
                </a:solidFill>
                <a:latin typeface="Meiryo UI" panose="020B0604030504040204" pitchFamily="50" charset="-128"/>
                <a:ea typeface="Meiryo UI" panose="020B0604030504040204" pitchFamily="50" charset="-128"/>
              </a:rPr>
              <a:t>2</a:t>
            </a:r>
            <a:r>
              <a:rPr lang="ja-JP" altLang="en-US" sz="1600" dirty="0">
                <a:solidFill>
                  <a:srgbClr val="FF0000"/>
                </a:solidFill>
                <a:latin typeface="Meiryo UI" panose="020B0604030504040204" pitchFamily="50" charset="-128"/>
                <a:ea typeface="Meiryo UI" panose="020B0604030504040204" pitchFamily="50" charset="-128"/>
              </a:rPr>
              <a:t>位まで記入ください。</a:t>
            </a:r>
          </a:p>
        </p:txBody>
      </p:sp>
      <p:sp>
        <p:nvSpPr>
          <p:cNvPr id="17" name="正方形/長方形 16"/>
          <p:cNvSpPr/>
          <p:nvPr/>
        </p:nvSpPr>
        <p:spPr>
          <a:xfrm>
            <a:off x="79555" y="6224897"/>
            <a:ext cx="8984889" cy="584775"/>
          </a:xfrm>
          <a:prstGeom prst="rect">
            <a:avLst/>
          </a:prstGeom>
        </p:spPr>
        <p:txBody>
          <a:bodyPr wrap="square">
            <a:spAutoFit/>
          </a:bodyPr>
          <a:lstStyle/>
          <a:p>
            <a:r>
              <a:rPr lang="ja-JP" altLang="en-US" sz="1600" dirty="0">
                <a:solidFill>
                  <a:srgbClr val="FF0000"/>
                </a:solidFill>
                <a:latin typeface="Meiryo UI" panose="020B0604030504040204" pitchFamily="50" charset="-128"/>
                <a:ea typeface="Meiryo UI" panose="020B0604030504040204" pitchFamily="50" charset="-128"/>
              </a:rPr>
              <a:t>なお、単位発熱量および排出係数について、</a:t>
            </a:r>
            <a:endParaRPr lang="en-US" altLang="ja-JP" sz="1600" dirty="0">
              <a:solidFill>
                <a:srgbClr val="FF0000"/>
              </a:solidFill>
              <a:latin typeface="Meiryo UI" panose="020B0604030504040204" pitchFamily="50" charset="-128"/>
              <a:ea typeface="Meiryo UI" panose="020B0604030504040204" pitchFamily="50" charset="-128"/>
            </a:endParaRPr>
          </a:p>
          <a:p>
            <a:r>
              <a:rPr lang="ja-JP" altLang="en-US" sz="1600" dirty="0">
                <a:solidFill>
                  <a:srgbClr val="FF0000"/>
                </a:solidFill>
                <a:latin typeface="Meiryo UI" panose="020B0604030504040204" pitchFamily="50" charset="-128"/>
                <a:ea typeface="Meiryo UI" panose="020B0604030504040204" pitchFamily="50" charset="-128"/>
              </a:rPr>
              <a:t>実測等に基づいた値を用いる場合は、その設定方法等について示してください（根拠資料を添付してください）。</a:t>
            </a:r>
          </a:p>
        </p:txBody>
      </p:sp>
      <p:sp>
        <p:nvSpPr>
          <p:cNvPr id="4" name="正方形/長方形 3"/>
          <p:cNvSpPr/>
          <p:nvPr/>
        </p:nvSpPr>
        <p:spPr>
          <a:xfrm>
            <a:off x="1999715" y="2511023"/>
            <a:ext cx="700076" cy="2222841"/>
          </a:xfrm>
          <a:prstGeom prst="rect">
            <a:avLst/>
          </a:prstGeom>
          <a:solidFill>
            <a:srgbClr val="FF0000">
              <a:alpha val="47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800" b="1" dirty="0">
                <a:solidFill>
                  <a:schemeClr val="tx1"/>
                </a:solidFill>
                <a:latin typeface="Meiryo UI" panose="020B0604030504040204" pitchFamily="50" charset="-128"/>
                <a:ea typeface="Meiryo UI" panose="020B0604030504040204" pitchFamily="50" charset="-128"/>
              </a:rPr>
              <a:t>①</a:t>
            </a:r>
            <a:endParaRPr kumimoji="1" lang="ja-JP" altLang="en-US" sz="1600" b="1" dirty="0">
              <a:solidFill>
                <a:schemeClr val="tx1"/>
              </a:solidFill>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3065970924"/>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a:extLst>
              <a:ext uri="{FF2B5EF4-FFF2-40B4-BE49-F238E27FC236}">
                <a16:creationId xmlns:a16="http://schemas.microsoft.com/office/drawing/2014/main" id="{836E22E1-8229-442A-DB11-C334909971BC}"/>
              </a:ext>
            </a:extLst>
          </p:cNvPr>
          <p:cNvPicPr>
            <a:picLocks noChangeAspect="1"/>
          </p:cNvPicPr>
          <p:nvPr/>
        </p:nvPicPr>
        <p:blipFill>
          <a:blip r:embed="rId3"/>
          <a:stretch>
            <a:fillRect/>
          </a:stretch>
        </p:blipFill>
        <p:spPr>
          <a:xfrm>
            <a:off x="5636113" y="4767349"/>
            <a:ext cx="2817385" cy="872156"/>
          </a:xfrm>
          <a:prstGeom prst="rect">
            <a:avLst/>
          </a:prstGeom>
        </p:spPr>
      </p:pic>
      <p:pic>
        <p:nvPicPr>
          <p:cNvPr id="11" name="図 10">
            <a:extLst>
              <a:ext uri="{FF2B5EF4-FFF2-40B4-BE49-F238E27FC236}">
                <a16:creationId xmlns:a16="http://schemas.microsoft.com/office/drawing/2014/main" id="{BB02C068-8B24-F91D-F696-1F7DEAB9744C}"/>
              </a:ext>
            </a:extLst>
          </p:cNvPr>
          <p:cNvPicPr>
            <a:picLocks noChangeAspect="1"/>
          </p:cNvPicPr>
          <p:nvPr/>
        </p:nvPicPr>
        <p:blipFill>
          <a:blip r:embed="rId4"/>
          <a:stretch>
            <a:fillRect/>
          </a:stretch>
        </p:blipFill>
        <p:spPr>
          <a:xfrm>
            <a:off x="5679310" y="5819184"/>
            <a:ext cx="2741063" cy="872156"/>
          </a:xfrm>
          <a:prstGeom prst="rect">
            <a:avLst/>
          </a:prstGeom>
        </p:spPr>
      </p:pic>
      <p:pic>
        <p:nvPicPr>
          <p:cNvPr id="5" name="図 4"/>
          <p:cNvPicPr>
            <a:picLocks noChangeAspect="1"/>
          </p:cNvPicPr>
          <p:nvPr/>
        </p:nvPicPr>
        <p:blipFill rotWithShape="1">
          <a:blip r:embed="rId5"/>
          <a:srcRect l="12366" t="38188" r="11259" b="15548"/>
          <a:stretch/>
        </p:blipFill>
        <p:spPr>
          <a:xfrm>
            <a:off x="179512" y="4865184"/>
            <a:ext cx="5423662" cy="1908000"/>
          </a:xfrm>
          <a:prstGeom prst="rect">
            <a:avLst/>
          </a:prstGeom>
        </p:spPr>
      </p:pic>
      <p:sp>
        <p:nvSpPr>
          <p:cNvPr id="6" name="スライド番号プレースホルダー 5"/>
          <p:cNvSpPr>
            <a:spLocks noGrp="1"/>
          </p:cNvSpPr>
          <p:nvPr>
            <p:ph type="sldNum" sz="quarter" idx="12"/>
          </p:nvPr>
        </p:nvSpPr>
        <p:spPr/>
        <p:txBody>
          <a:bodyPr/>
          <a:lstStyle/>
          <a:p>
            <a:fld id="{55A7BED7-9510-4C4B-91BA-7696EE92F05C}" type="slidenum">
              <a:rPr kumimoji="1" lang="ja-JP" altLang="en-US" smtClean="0"/>
              <a:t>64</a:t>
            </a:fld>
            <a:endParaRPr kumimoji="1" lang="ja-JP" altLang="en-US" dirty="0"/>
          </a:p>
        </p:txBody>
      </p:sp>
      <p:sp>
        <p:nvSpPr>
          <p:cNvPr id="8" name="テキスト ボックス 7">
            <a:extLst>
              <a:ext uri="{FF2B5EF4-FFF2-40B4-BE49-F238E27FC236}">
                <a16:creationId xmlns:a16="http://schemas.microsoft.com/office/drawing/2014/main" id="{575F40C1-5A85-EECC-6477-57B188ABEBEE}"/>
              </a:ext>
            </a:extLst>
          </p:cNvPr>
          <p:cNvSpPr txBox="1"/>
          <p:nvPr/>
        </p:nvSpPr>
        <p:spPr>
          <a:xfrm>
            <a:off x="0" y="0"/>
            <a:ext cx="8604448" cy="344128"/>
          </a:xfrm>
          <a:prstGeom prst="rect">
            <a:avLst/>
          </a:prstGeom>
          <a:noFill/>
        </p:spPr>
        <p:txBody>
          <a:bodyPr wrap="square" tIns="36000" bIns="0" rtlCol="0">
            <a:spAutoFit/>
          </a:bodyPr>
          <a:lstStyle/>
          <a:p>
            <a:pPr>
              <a:lnSpc>
                <a:spcPts val="2400"/>
              </a:lnSpc>
            </a:pPr>
            <a:r>
              <a:rPr lang="ja-JP" altLang="en-US" sz="20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６　実績報告書の作成要領</a:t>
            </a:r>
          </a:p>
        </p:txBody>
      </p:sp>
      <p:sp>
        <p:nvSpPr>
          <p:cNvPr id="10" name="Rectangle 2"/>
          <p:cNvSpPr>
            <a:spLocks noChangeArrowheads="1"/>
          </p:cNvSpPr>
          <p:nvPr/>
        </p:nvSpPr>
        <p:spPr bwMode="auto">
          <a:xfrm>
            <a:off x="-12940" y="404664"/>
            <a:ext cx="9051756"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spAutoFit/>
          </a:bodyPr>
          <a:lstStyle>
            <a:lvl1pPr indent="127000"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lvl="0" indent="0">
              <a:spcAft>
                <a:spcPts val="600"/>
              </a:spcAft>
            </a:pPr>
            <a:r>
              <a:rPr kumimoji="0" lang="ja-JP" altLang="ja-JP" sz="2000" b="1" i="0" u="none" strike="noStrike" cap="none" normalizeH="0" baseline="0" dirty="0">
                <a:ln>
                  <a:noFill/>
                </a:ln>
                <a:solidFill>
                  <a:srgbClr val="0D0D0D"/>
                </a:solidFill>
                <a:effectLst/>
                <a:latin typeface="Meiryo UI" panose="020B0604030504040204" pitchFamily="50" charset="-128"/>
                <a:ea typeface="Meiryo UI" panose="020B0604030504040204" pitchFamily="50" charset="-128"/>
                <a:cs typeface="Times New Roman" panose="02020603050405020304" pitchFamily="18" charset="0"/>
              </a:rPr>
              <a:t> </a:t>
            </a:r>
            <a:r>
              <a:rPr kumimoji="0" lang="en-US" altLang="ja-JP" sz="2000" b="1" i="0" u="none" strike="noStrike" cap="none" normalizeH="0" baseline="0" dirty="0">
                <a:ln>
                  <a:noFill/>
                </a:ln>
                <a:solidFill>
                  <a:srgbClr val="0D0D0D"/>
                </a:solidFill>
                <a:effectLst/>
                <a:latin typeface="Meiryo UI" panose="020B0604030504040204" pitchFamily="50" charset="-128"/>
                <a:ea typeface="Meiryo UI" panose="020B0604030504040204" pitchFamily="50" charset="-128"/>
                <a:cs typeface="Times New Roman" panose="02020603050405020304" pitchFamily="18" charset="0"/>
              </a:rPr>
              <a:t>(</a:t>
            </a:r>
            <a:r>
              <a:rPr kumimoji="0" lang="en-US" altLang="ja-JP" sz="2000" b="1" dirty="0">
                <a:solidFill>
                  <a:srgbClr val="0D0D0D"/>
                </a:solidFill>
                <a:latin typeface="Meiryo UI" panose="020B0604030504040204" pitchFamily="50" charset="-128"/>
                <a:ea typeface="Meiryo UI" panose="020B0604030504040204" pitchFamily="50" charset="-128"/>
                <a:cs typeface="Times New Roman" panose="02020603050405020304" pitchFamily="18" charset="0"/>
              </a:rPr>
              <a:t>6</a:t>
            </a:r>
            <a:r>
              <a:rPr kumimoji="0" lang="en-US" altLang="ja-JP" sz="2000" b="1" i="0" u="none" strike="noStrike" cap="none" normalizeH="0" baseline="0" dirty="0">
                <a:ln>
                  <a:noFill/>
                </a:ln>
                <a:solidFill>
                  <a:srgbClr val="0D0D0D"/>
                </a:solidFill>
                <a:effectLst/>
                <a:latin typeface="Meiryo UI" panose="020B0604030504040204" pitchFamily="50" charset="-128"/>
                <a:ea typeface="Meiryo UI" panose="020B0604030504040204" pitchFamily="50" charset="-128"/>
                <a:cs typeface="Times New Roman" panose="02020603050405020304" pitchFamily="18" charset="0"/>
              </a:rPr>
              <a:t>)</a:t>
            </a:r>
            <a:r>
              <a:rPr kumimoji="0" lang="ja-JP" altLang="en-US" sz="2000" b="1" dirty="0">
                <a:solidFill>
                  <a:srgbClr val="0D0D0D"/>
                </a:solidFill>
                <a:latin typeface="Meiryo UI" panose="020B0604030504040204" pitchFamily="50" charset="-128"/>
                <a:ea typeface="Meiryo UI" panose="020B0604030504040204" pitchFamily="50" charset="-128"/>
                <a:cs typeface="Times New Roman" panose="02020603050405020304" pitchFamily="18" charset="0"/>
              </a:rPr>
              <a:t>実績報告書シート</a:t>
            </a:r>
            <a:r>
              <a:rPr kumimoji="0" lang="en-US" altLang="ja-JP" sz="2000" b="1" dirty="0">
                <a:solidFill>
                  <a:srgbClr val="0D0D0D"/>
                </a:solidFill>
                <a:latin typeface="Meiryo UI" panose="020B0604030504040204" pitchFamily="50" charset="-128"/>
                <a:ea typeface="Meiryo UI" panose="020B0604030504040204" pitchFamily="50" charset="-128"/>
                <a:cs typeface="Times New Roman" panose="02020603050405020304" pitchFamily="18" charset="0"/>
              </a:rPr>
              <a:t>5</a:t>
            </a:r>
            <a:r>
              <a:rPr kumimoji="0" lang="ja-JP" altLang="en-US" sz="2000" b="1" dirty="0">
                <a:solidFill>
                  <a:srgbClr val="0D0D0D"/>
                </a:solidFill>
                <a:latin typeface="Meiryo UI" panose="020B0604030504040204" pitchFamily="50" charset="-128"/>
                <a:ea typeface="Meiryo UI" panose="020B0604030504040204" pitchFamily="50" charset="-128"/>
                <a:cs typeface="Times New Roman" panose="02020603050405020304" pitchFamily="18" charset="0"/>
              </a:rPr>
              <a:t>「主なエネ量」</a:t>
            </a:r>
            <a:r>
              <a:rPr kumimoji="0" lang="en-US" altLang="ja-JP" sz="2000" b="1" dirty="0">
                <a:solidFill>
                  <a:srgbClr val="0D0D0D"/>
                </a:solidFill>
                <a:latin typeface="Meiryo UI" panose="020B0604030504040204" pitchFamily="50" charset="-128"/>
                <a:ea typeface="Meiryo UI" panose="020B0604030504040204" pitchFamily="50" charset="-128"/>
                <a:cs typeface="Times New Roman" panose="02020603050405020304" pitchFamily="18" charset="0"/>
              </a:rPr>
              <a:t>No.2</a:t>
            </a:r>
            <a:endParaRPr lang="en-US" altLang="ja-JP" sz="1600" dirty="0">
              <a:latin typeface="Meiryo UI" panose="020B0604030504040204" pitchFamily="50" charset="-128"/>
              <a:ea typeface="Meiryo UI" panose="020B0604030504040204" pitchFamily="50" charset="-128"/>
            </a:endParaRPr>
          </a:p>
        </p:txBody>
      </p:sp>
      <p:sp>
        <p:nvSpPr>
          <p:cNvPr id="16" name="正方形/長方形 15"/>
          <p:cNvSpPr/>
          <p:nvPr/>
        </p:nvSpPr>
        <p:spPr>
          <a:xfrm>
            <a:off x="173994" y="3057630"/>
            <a:ext cx="8640958" cy="1815882"/>
          </a:xfrm>
          <a:prstGeom prst="rect">
            <a:avLst/>
          </a:prstGeom>
        </p:spPr>
        <p:txBody>
          <a:bodyPr wrap="square">
            <a:spAutoFit/>
          </a:bodyPr>
          <a:lstStyle/>
          <a:p>
            <a:r>
              <a:rPr lang="ja-JP" altLang="en-US" sz="1600" b="1" u="sng" dirty="0">
                <a:latin typeface="Meiryo UI" panose="020B0604030504040204" pitchFamily="50" charset="-128"/>
                <a:ea typeface="Meiryo UI" panose="020B0604030504040204" pitchFamily="50" charset="-128"/>
              </a:rPr>
              <a:t>エネルギー起源以外の温室効果ガス排出量</a:t>
            </a:r>
            <a:endParaRPr lang="en-US" altLang="ja-JP" sz="1600" b="1" u="sng" dirty="0">
              <a:latin typeface="Meiryo UI" panose="020B0604030504040204" pitchFamily="50" charset="-128"/>
              <a:ea typeface="Meiryo UI" panose="020B0604030504040204" pitchFamily="50" charset="-128"/>
            </a:endParaRPr>
          </a:p>
          <a:p>
            <a:r>
              <a:rPr lang="ja-JP" altLang="en-US" sz="1600" dirty="0">
                <a:latin typeface="Meiryo UI" panose="020B0604030504040204" pitchFamily="50" charset="-128"/>
                <a:ea typeface="Meiryo UI" panose="020B0604030504040204" pitchFamily="50" charset="-128"/>
              </a:rPr>
              <a:t>気候変動対策指針別表第３に示すエネルギー起源以外の温室効果ガスについて、事業活動による温室効果ガス種ごとの排出量が</a:t>
            </a:r>
            <a:r>
              <a:rPr lang="ja-JP" altLang="en-US" sz="1600" dirty="0">
                <a:solidFill>
                  <a:srgbClr val="FF0000"/>
                </a:solidFill>
                <a:latin typeface="Meiryo UI" panose="020B0604030504040204" pitchFamily="50" charset="-128"/>
                <a:ea typeface="Meiryo UI" panose="020B0604030504040204" pitchFamily="50" charset="-128"/>
              </a:rPr>
              <a:t>一定量</a:t>
            </a:r>
            <a:r>
              <a:rPr lang="en-US" altLang="ja-JP" sz="1600" dirty="0">
                <a:solidFill>
                  <a:srgbClr val="FF0000"/>
                </a:solidFill>
                <a:latin typeface="Meiryo UI" panose="020B0604030504040204" pitchFamily="50" charset="-128"/>
                <a:ea typeface="Meiryo UI" panose="020B0604030504040204" pitchFamily="50" charset="-128"/>
              </a:rPr>
              <a:t>(1t-CO₂)</a:t>
            </a:r>
            <a:r>
              <a:rPr lang="ja-JP" altLang="en-US" sz="1600" dirty="0">
                <a:solidFill>
                  <a:srgbClr val="FF0000"/>
                </a:solidFill>
                <a:latin typeface="Meiryo UI" panose="020B0604030504040204" pitchFamily="50" charset="-128"/>
                <a:ea typeface="Meiryo UI" panose="020B0604030504040204" pitchFamily="50" charset="-128"/>
              </a:rPr>
              <a:t>以上ある場合</a:t>
            </a:r>
            <a:r>
              <a:rPr lang="ja-JP" altLang="en-US" sz="1600" dirty="0">
                <a:latin typeface="Meiryo UI" panose="020B0604030504040204" pitchFamily="50" charset="-128"/>
                <a:ea typeface="Meiryo UI" panose="020B0604030504040204" pitchFamily="50" charset="-128"/>
              </a:rPr>
              <a:t>は、届出の対象になります。 </a:t>
            </a:r>
            <a:endParaRPr lang="en-US" altLang="ja-JP" sz="1600" dirty="0">
              <a:latin typeface="Meiryo UI" panose="020B0604030504040204" pitchFamily="50" charset="-128"/>
              <a:ea typeface="Meiryo UI" panose="020B0604030504040204" pitchFamily="50" charset="-128"/>
            </a:endParaRPr>
          </a:p>
          <a:p>
            <a:r>
              <a:rPr lang="ja-JP" altLang="en-US" sz="1600" dirty="0">
                <a:latin typeface="Meiryo UI" panose="020B0604030504040204" pitchFamily="50" charset="-128"/>
                <a:ea typeface="Meiryo UI" panose="020B0604030504040204" pitchFamily="50" charset="-128"/>
              </a:rPr>
              <a:t>温室効果ガス名をプルダウンで選択し、 気候変動対策指針別表第３に基づき算出した排出量を</a:t>
            </a:r>
            <a:r>
              <a:rPr lang="ja-JP" altLang="en-US" sz="1600" dirty="0">
                <a:solidFill>
                  <a:srgbClr val="FF0000"/>
                </a:solidFill>
                <a:latin typeface="Meiryo UI" panose="020B0604030504040204" pitchFamily="50" charset="-128"/>
                <a:ea typeface="Meiryo UI" panose="020B0604030504040204" pitchFamily="50" charset="-128"/>
              </a:rPr>
              <a:t>小数点第</a:t>
            </a:r>
            <a:r>
              <a:rPr lang="en-US" altLang="ja-JP" sz="1600" dirty="0">
                <a:solidFill>
                  <a:srgbClr val="FF0000"/>
                </a:solidFill>
                <a:latin typeface="Meiryo UI" panose="020B0604030504040204" pitchFamily="50" charset="-128"/>
                <a:ea typeface="Meiryo UI" panose="020B0604030504040204" pitchFamily="50" charset="-128"/>
              </a:rPr>
              <a:t>2</a:t>
            </a:r>
            <a:r>
              <a:rPr lang="ja-JP" altLang="en-US" sz="1600" dirty="0">
                <a:solidFill>
                  <a:srgbClr val="FF0000"/>
                </a:solidFill>
                <a:latin typeface="Meiryo UI" panose="020B0604030504040204" pitchFamily="50" charset="-128"/>
                <a:ea typeface="Meiryo UI" panose="020B0604030504040204" pitchFamily="50" charset="-128"/>
              </a:rPr>
              <a:t>位を四捨五入して、小数点第</a:t>
            </a:r>
            <a:r>
              <a:rPr lang="en-US" altLang="ja-JP" sz="1600" dirty="0">
                <a:solidFill>
                  <a:srgbClr val="FF0000"/>
                </a:solidFill>
                <a:latin typeface="Meiryo UI" panose="020B0604030504040204" pitchFamily="50" charset="-128"/>
                <a:ea typeface="Meiryo UI" panose="020B0604030504040204" pitchFamily="50" charset="-128"/>
              </a:rPr>
              <a:t>1</a:t>
            </a:r>
            <a:r>
              <a:rPr lang="ja-JP" altLang="en-US" sz="1600" dirty="0">
                <a:solidFill>
                  <a:srgbClr val="FF0000"/>
                </a:solidFill>
                <a:latin typeface="Meiryo UI" panose="020B0604030504040204" pitchFamily="50" charset="-128"/>
                <a:ea typeface="Meiryo UI" panose="020B0604030504040204" pitchFamily="50" charset="-128"/>
              </a:rPr>
              <a:t>位まで</a:t>
            </a:r>
            <a:r>
              <a:rPr lang="ja-JP" altLang="en-US" sz="1600" dirty="0">
                <a:latin typeface="Meiryo UI" panose="020B0604030504040204" pitchFamily="50" charset="-128"/>
                <a:ea typeface="Meiryo UI" panose="020B0604030504040204" pitchFamily="50" charset="-128"/>
              </a:rPr>
              <a:t>記入ください。算定にかかる根拠資料を添付してください。 </a:t>
            </a:r>
            <a:endParaRPr lang="en-US" altLang="ja-JP" sz="1600" dirty="0">
              <a:latin typeface="Meiryo UI" panose="020B0604030504040204" pitchFamily="50" charset="-128"/>
              <a:ea typeface="Meiryo UI" panose="020B0604030504040204" pitchFamily="50" charset="-128"/>
            </a:endParaRPr>
          </a:p>
          <a:p>
            <a:r>
              <a:rPr lang="ja-JP" altLang="en-US" sz="1600" dirty="0">
                <a:latin typeface="Meiryo UI" panose="020B0604030504040204" pitchFamily="50" charset="-128"/>
                <a:ea typeface="Meiryo UI" panose="020B0604030504040204" pitchFamily="50" charset="-128"/>
              </a:rPr>
              <a:t>混合冷媒に含まれる </a:t>
            </a:r>
            <a:r>
              <a:rPr lang="en-US" altLang="ja-JP" sz="1600" dirty="0">
                <a:latin typeface="Meiryo UI" panose="020B0604030504040204" pitchFamily="50" charset="-128"/>
                <a:ea typeface="Meiryo UI" panose="020B0604030504040204" pitchFamily="50" charset="-128"/>
              </a:rPr>
              <a:t>HFC </a:t>
            </a:r>
            <a:r>
              <a:rPr lang="ja-JP" altLang="en-US" sz="1600" dirty="0">
                <a:latin typeface="Meiryo UI" panose="020B0604030504040204" pitchFamily="50" charset="-128"/>
                <a:ea typeface="Meiryo UI" panose="020B0604030504040204" pitchFamily="50" charset="-128"/>
              </a:rPr>
              <a:t>の割合については、日本フルオロカーボン協会</a:t>
            </a:r>
            <a:r>
              <a:rPr lang="en-US" altLang="ja-JP" sz="1600" dirty="0">
                <a:latin typeface="Meiryo UI" panose="020B0604030504040204" pitchFamily="50" charset="-128"/>
                <a:ea typeface="Meiryo UI" panose="020B0604030504040204" pitchFamily="50" charset="-128"/>
              </a:rPr>
              <a:t>HP(</a:t>
            </a:r>
            <a:r>
              <a:rPr lang="en-US" altLang="ja-JP" sz="1600" dirty="0">
                <a:latin typeface="Meiryo UI" panose="020B0604030504040204" pitchFamily="50" charset="-128"/>
                <a:ea typeface="Meiryo UI" panose="020B0604030504040204" pitchFamily="50" charset="-128"/>
                <a:hlinkClick r:id="rId6"/>
              </a:rPr>
              <a:t>http://www.jfma.org/data.html</a:t>
            </a:r>
            <a:r>
              <a:rPr lang="en-US" altLang="ja-JP" sz="1600" dirty="0">
                <a:latin typeface="Meiryo UI" panose="020B0604030504040204" pitchFamily="50" charset="-128"/>
                <a:ea typeface="Meiryo UI" panose="020B0604030504040204" pitchFamily="50" charset="-128"/>
              </a:rPr>
              <a:t>)</a:t>
            </a:r>
            <a:r>
              <a:rPr lang="ja-JP" altLang="en-US" sz="1600" dirty="0">
                <a:latin typeface="Meiryo UI" panose="020B0604030504040204" pitchFamily="50" charset="-128"/>
                <a:ea typeface="Meiryo UI" panose="020B0604030504040204" pitchFamily="50" charset="-128"/>
              </a:rPr>
              <a:t>等から確認してください。 </a:t>
            </a:r>
          </a:p>
        </p:txBody>
      </p:sp>
      <p:sp>
        <p:nvSpPr>
          <p:cNvPr id="18" name="正方形/長方形 17"/>
          <p:cNvSpPr/>
          <p:nvPr/>
        </p:nvSpPr>
        <p:spPr>
          <a:xfrm>
            <a:off x="178622" y="797660"/>
            <a:ext cx="8806216" cy="2308324"/>
          </a:xfrm>
          <a:prstGeom prst="rect">
            <a:avLst/>
          </a:prstGeom>
        </p:spPr>
        <p:txBody>
          <a:bodyPr wrap="square">
            <a:spAutoFit/>
          </a:bodyPr>
          <a:lstStyle/>
          <a:p>
            <a:pPr lvl="0">
              <a:defRPr/>
            </a:pPr>
            <a:r>
              <a:rPr lang="ja-JP" altLang="en-US" sz="1600" b="1" u="sng" dirty="0">
                <a:latin typeface="Meiryo UI" panose="020B0604030504040204" pitchFamily="50" charset="-128"/>
                <a:ea typeface="Meiryo UI" panose="020B0604030504040204" pitchFamily="50" charset="-128"/>
              </a:rPr>
              <a:t>エネルギー販売量</a:t>
            </a:r>
            <a:endParaRPr lang="en-US" altLang="ja-JP" sz="1600" b="1" u="sng" dirty="0">
              <a:latin typeface="Meiryo UI" panose="020B0604030504040204" pitchFamily="50" charset="-128"/>
              <a:ea typeface="Meiryo UI" panose="020B0604030504040204" pitchFamily="50" charset="-128"/>
            </a:endParaRPr>
          </a:p>
          <a:p>
            <a:pPr lvl="0">
              <a:defRPr/>
            </a:pPr>
            <a:r>
              <a:rPr lang="ja-JP" altLang="en-US" sz="1600" dirty="0">
                <a:latin typeface="Meiryo UI" panose="020B0604030504040204" pitchFamily="50" charset="-128"/>
                <a:ea typeface="Meiryo UI" panose="020B0604030504040204" pitchFamily="50" charset="-128"/>
              </a:rPr>
              <a:t>燃料等から発生する副生エネルギー等、自らの生産等に寄与しないエネルギーを第三者に提供している場合は、</a:t>
            </a:r>
            <a:r>
              <a:rPr lang="en-US" altLang="ja-JP" sz="1600" dirty="0">
                <a:latin typeface="Meiryo UI" panose="020B0604030504040204" pitchFamily="50" charset="-128"/>
                <a:ea typeface="Meiryo UI" panose="020B0604030504040204" pitchFamily="50" charset="-128"/>
              </a:rPr>
              <a:t>P.63</a:t>
            </a:r>
            <a:r>
              <a:rPr lang="ja-JP" altLang="en-US" sz="1600" dirty="0">
                <a:latin typeface="Meiryo UI" panose="020B0604030504040204" pitchFamily="50" charset="-128"/>
                <a:ea typeface="Meiryo UI" panose="020B0604030504040204" pitchFamily="50" charset="-128"/>
              </a:rPr>
              <a:t>の</a:t>
            </a:r>
            <a:r>
              <a:rPr lang="en-US" altLang="ja-JP" sz="1600" dirty="0">
                <a:latin typeface="Meiryo UI" panose="020B0604030504040204" pitchFamily="50" charset="-128"/>
                <a:ea typeface="Meiryo UI" panose="020B0604030504040204" pitchFamily="50" charset="-128"/>
              </a:rPr>
              <a:t>6-(6)No.1</a:t>
            </a:r>
            <a:r>
              <a:rPr lang="ja-JP" altLang="en-US" sz="1600" dirty="0">
                <a:latin typeface="Meiryo UI" panose="020B0604030504040204" pitchFamily="50" charset="-128"/>
                <a:ea typeface="Meiryo UI" panose="020B0604030504040204" pitchFamily="50" charset="-128"/>
              </a:rPr>
              <a:t>の使用量の作成要領を参考に販売量を</a:t>
            </a:r>
            <a:r>
              <a:rPr lang="ja-JP" altLang="en-US" sz="1600" dirty="0">
                <a:solidFill>
                  <a:srgbClr val="FF0000"/>
                </a:solidFill>
                <a:latin typeface="Meiryo UI" panose="020B0604030504040204" pitchFamily="50" charset="-128"/>
                <a:ea typeface="Meiryo UI" panose="020B0604030504040204" pitchFamily="50" charset="-128"/>
              </a:rPr>
              <a:t>小数点第</a:t>
            </a:r>
            <a:r>
              <a:rPr lang="en-US" altLang="ja-JP" sz="1600" dirty="0">
                <a:solidFill>
                  <a:srgbClr val="FF0000"/>
                </a:solidFill>
                <a:latin typeface="Meiryo UI" panose="020B0604030504040204" pitchFamily="50" charset="-128"/>
                <a:ea typeface="Meiryo UI" panose="020B0604030504040204" pitchFamily="50" charset="-128"/>
              </a:rPr>
              <a:t>3</a:t>
            </a:r>
            <a:r>
              <a:rPr lang="ja-JP" altLang="en-US" sz="1600" dirty="0">
                <a:solidFill>
                  <a:srgbClr val="FF0000"/>
                </a:solidFill>
                <a:latin typeface="Meiryo UI" panose="020B0604030504040204" pitchFamily="50" charset="-128"/>
                <a:ea typeface="Meiryo UI" panose="020B0604030504040204" pitchFamily="50" charset="-128"/>
              </a:rPr>
              <a:t>位を四捨五入して、小数点第</a:t>
            </a:r>
            <a:r>
              <a:rPr lang="en-US" altLang="ja-JP" sz="1600" dirty="0">
                <a:solidFill>
                  <a:srgbClr val="FF0000"/>
                </a:solidFill>
                <a:latin typeface="Meiryo UI" panose="020B0604030504040204" pitchFamily="50" charset="-128"/>
                <a:ea typeface="Meiryo UI" panose="020B0604030504040204" pitchFamily="50" charset="-128"/>
              </a:rPr>
              <a:t>2</a:t>
            </a:r>
            <a:r>
              <a:rPr lang="ja-JP" altLang="en-US" sz="1600" dirty="0">
                <a:solidFill>
                  <a:srgbClr val="FF0000"/>
                </a:solidFill>
                <a:latin typeface="Meiryo UI" panose="020B0604030504040204" pitchFamily="50" charset="-128"/>
                <a:ea typeface="Meiryo UI" panose="020B0604030504040204" pitchFamily="50" charset="-128"/>
              </a:rPr>
              <a:t>位まで</a:t>
            </a:r>
            <a:r>
              <a:rPr lang="ja-JP" altLang="en-US" sz="1600" dirty="0">
                <a:latin typeface="Meiryo UI" panose="020B0604030504040204" pitchFamily="50" charset="-128"/>
                <a:ea typeface="Meiryo UI" panose="020B0604030504040204" pitchFamily="50" charset="-128"/>
              </a:rPr>
              <a:t>記入ください。</a:t>
            </a:r>
          </a:p>
          <a:p>
            <a:r>
              <a:rPr lang="ja-JP" altLang="en-US" sz="1600" dirty="0">
                <a:latin typeface="Meiryo UI" panose="020B0604030504040204" pitchFamily="50" charset="-128"/>
                <a:ea typeface="Meiryo UI" panose="020B0604030504040204" pitchFamily="50" charset="-128"/>
              </a:rPr>
              <a:t>なお、生産等に寄与しないエネルギーであっても、第三者にエネルギーの販売等を行っていない場合（社員食堂、研究棟及び事務所棟等で使用されるエネルギー）は、使用量に計上ください。</a:t>
            </a:r>
            <a:endParaRPr lang="en-US" altLang="ja-JP" sz="1600" dirty="0">
              <a:latin typeface="Meiryo UI" panose="020B0604030504040204" pitchFamily="50" charset="-128"/>
              <a:ea typeface="Meiryo UI" panose="020B0604030504040204" pitchFamily="50" charset="-128"/>
            </a:endParaRPr>
          </a:p>
          <a:p>
            <a:r>
              <a:rPr lang="ja-JP" altLang="en-US" sz="1600" dirty="0">
                <a:latin typeface="Meiryo UI" panose="020B0604030504040204" pitchFamily="50" charset="-128"/>
                <a:ea typeface="Meiryo UI" panose="020B0604030504040204" pitchFamily="50" charset="-128"/>
              </a:rPr>
              <a:t>また、自ら発電した電気ではなく、</a:t>
            </a:r>
            <a:r>
              <a:rPr lang="ja-JP" altLang="en-US" sz="1600" dirty="0">
                <a:solidFill>
                  <a:srgbClr val="FF0000"/>
                </a:solidFill>
                <a:latin typeface="Meiryo UI" panose="020B0604030504040204" pitchFamily="50" charset="-128"/>
                <a:ea typeface="Meiryo UI" panose="020B0604030504040204" pitchFamily="50" charset="-128"/>
              </a:rPr>
              <a:t>他社の電気を購入し、販売している場合、エネルギー販売量への計上は不要です。</a:t>
            </a:r>
            <a:r>
              <a:rPr lang="ja-JP" altLang="en-US" sz="1600" dirty="0">
                <a:latin typeface="Meiryo UI" panose="020B0604030504040204" pitchFamily="50" charset="-128"/>
                <a:ea typeface="Meiryo UI" panose="020B0604030504040204" pitchFamily="50" charset="-128"/>
              </a:rPr>
              <a:t>エネルギー販売量の「電気事業者等」の欄には、</a:t>
            </a:r>
            <a:r>
              <a:rPr lang="ja-JP" altLang="en-US" sz="1600" dirty="0">
                <a:solidFill>
                  <a:srgbClr val="FF0000"/>
                </a:solidFill>
                <a:latin typeface="Meiryo UI" panose="020B0604030504040204" pitchFamily="50" charset="-128"/>
                <a:ea typeface="Meiryo UI" panose="020B0604030504040204" pitchFamily="50" charset="-128"/>
              </a:rPr>
              <a:t>再生可能エネルギー除く、</a:t>
            </a:r>
            <a:r>
              <a:rPr lang="ja-JP" altLang="en-US" sz="1600" dirty="0">
                <a:latin typeface="Meiryo UI" panose="020B0604030504040204" pitchFamily="50" charset="-128"/>
                <a:ea typeface="Meiryo UI" panose="020B0604030504040204" pitchFamily="50" charset="-128"/>
              </a:rPr>
              <a:t>電気以外のエネルギーを用いて発電した電気を電気事業者等に売却した量を記載してください。</a:t>
            </a:r>
          </a:p>
        </p:txBody>
      </p:sp>
      <p:sp>
        <p:nvSpPr>
          <p:cNvPr id="19" name="正方形/長方形 18"/>
          <p:cNvSpPr/>
          <p:nvPr/>
        </p:nvSpPr>
        <p:spPr>
          <a:xfrm>
            <a:off x="231837" y="6021288"/>
            <a:ext cx="5292000" cy="468000"/>
          </a:xfrm>
          <a:prstGeom prst="rect">
            <a:avLst/>
          </a:prstGeom>
          <a:solidFill>
            <a:srgbClr val="FF0000">
              <a:alpha val="47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b="1" dirty="0">
              <a:solidFill>
                <a:schemeClr val="tx1"/>
              </a:solidFill>
              <a:latin typeface="Meiryo UI" panose="020B0604030504040204" pitchFamily="50" charset="-128"/>
              <a:ea typeface="Meiryo UI" panose="020B0604030504040204" pitchFamily="50" charset="-128"/>
            </a:endParaRPr>
          </a:p>
        </p:txBody>
      </p:sp>
      <p:sp>
        <p:nvSpPr>
          <p:cNvPr id="17" name="フリーフォーム 16"/>
          <p:cNvSpPr/>
          <p:nvPr/>
        </p:nvSpPr>
        <p:spPr>
          <a:xfrm rot="5589177">
            <a:off x="7190557" y="5767460"/>
            <a:ext cx="317289" cy="64442"/>
          </a:xfrm>
          <a:custGeom>
            <a:avLst/>
            <a:gdLst>
              <a:gd name="connsiteX0" fmla="*/ 0 w 1139483"/>
              <a:gd name="connsiteY0" fmla="*/ 309624 h 309624"/>
              <a:gd name="connsiteX1" fmla="*/ 407963 w 1139483"/>
              <a:gd name="connsiteY1" fmla="*/ 135 h 309624"/>
              <a:gd name="connsiteX2" fmla="*/ 787791 w 1139483"/>
              <a:gd name="connsiteY2" fmla="*/ 267421 h 309624"/>
              <a:gd name="connsiteX3" fmla="*/ 1139483 w 1139483"/>
              <a:gd name="connsiteY3" fmla="*/ 28271 h 309624"/>
            </a:gdLst>
            <a:ahLst/>
            <a:cxnLst>
              <a:cxn ang="0">
                <a:pos x="connsiteX0" y="connsiteY0"/>
              </a:cxn>
              <a:cxn ang="0">
                <a:pos x="connsiteX1" y="connsiteY1"/>
              </a:cxn>
              <a:cxn ang="0">
                <a:pos x="connsiteX2" y="connsiteY2"/>
              </a:cxn>
              <a:cxn ang="0">
                <a:pos x="connsiteX3" y="connsiteY3"/>
              </a:cxn>
            </a:cxnLst>
            <a:rect l="l" t="t" r="r" b="b"/>
            <a:pathLst>
              <a:path w="1139483" h="309624">
                <a:moveTo>
                  <a:pt x="0" y="309624"/>
                </a:moveTo>
                <a:cubicBezTo>
                  <a:pt x="138332" y="158396"/>
                  <a:pt x="276665" y="7169"/>
                  <a:pt x="407963" y="135"/>
                </a:cubicBezTo>
                <a:cubicBezTo>
                  <a:pt x="539262" y="-6899"/>
                  <a:pt x="665871" y="262732"/>
                  <a:pt x="787791" y="267421"/>
                </a:cubicBezTo>
                <a:cubicBezTo>
                  <a:pt x="909711" y="272110"/>
                  <a:pt x="1024597" y="150190"/>
                  <a:pt x="1139483" y="28271"/>
                </a:cubicBezTo>
              </a:path>
            </a:pathLst>
          </a:custGeom>
          <a:no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4062610708"/>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a:extLst>
              <a:ext uri="{FF2B5EF4-FFF2-40B4-BE49-F238E27FC236}">
                <a16:creationId xmlns:a16="http://schemas.microsoft.com/office/drawing/2014/main" id="{925D676E-E0FF-286D-0ED2-1C98E9619620}"/>
              </a:ext>
            </a:extLst>
          </p:cNvPr>
          <p:cNvPicPr>
            <a:picLocks noChangeAspect="1"/>
          </p:cNvPicPr>
          <p:nvPr/>
        </p:nvPicPr>
        <p:blipFill>
          <a:blip r:embed="rId3"/>
          <a:stretch>
            <a:fillRect/>
          </a:stretch>
        </p:blipFill>
        <p:spPr>
          <a:xfrm>
            <a:off x="286212" y="2344982"/>
            <a:ext cx="4565775" cy="3559585"/>
          </a:xfrm>
          <a:prstGeom prst="rect">
            <a:avLst/>
          </a:prstGeom>
        </p:spPr>
      </p:pic>
      <p:sp>
        <p:nvSpPr>
          <p:cNvPr id="6" name="スライド番号プレースホルダー 5"/>
          <p:cNvSpPr>
            <a:spLocks noGrp="1"/>
          </p:cNvSpPr>
          <p:nvPr>
            <p:ph type="sldNum" sz="quarter" idx="12"/>
          </p:nvPr>
        </p:nvSpPr>
        <p:spPr/>
        <p:txBody>
          <a:bodyPr/>
          <a:lstStyle/>
          <a:p>
            <a:fld id="{55A7BED7-9510-4C4B-91BA-7696EE92F05C}" type="slidenum">
              <a:rPr kumimoji="1" lang="ja-JP" altLang="en-US" smtClean="0"/>
              <a:t>65</a:t>
            </a:fld>
            <a:endParaRPr kumimoji="1" lang="ja-JP" altLang="en-US" dirty="0"/>
          </a:p>
        </p:txBody>
      </p:sp>
      <p:sp>
        <p:nvSpPr>
          <p:cNvPr id="8" name="テキスト ボックス 7">
            <a:extLst>
              <a:ext uri="{FF2B5EF4-FFF2-40B4-BE49-F238E27FC236}">
                <a16:creationId xmlns:a16="http://schemas.microsoft.com/office/drawing/2014/main" id="{575F40C1-5A85-EECC-6477-57B188ABEBEE}"/>
              </a:ext>
            </a:extLst>
          </p:cNvPr>
          <p:cNvSpPr txBox="1"/>
          <p:nvPr/>
        </p:nvSpPr>
        <p:spPr>
          <a:xfrm>
            <a:off x="0" y="0"/>
            <a:ext cx="8604448" cy="344128"/>
          </a:xfrm>
          <a:prstGeom prst="rect">
            <a:avLst/>
          </a:prstGeom>
          <a:noFill/>
        </p:spPr>
        <p:txBody>
          <a:bodyPr wrap="square" tIns="36000" bIns="0" rtlCol="0">
            <a:spAutoFit/>
          </a:bodyPr>
          <a:lstStyle/>
          <a:p>
            <a:pPr>
              <a:lnSpc>
                <a:spcPts val="2400"/>
              </a:lnSpc>
            </a:pPr>
            <a:r>
              <a:rPr lang="ja-JP" altLang="en-US" sz="20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６　実績報告書の作成要領</a:t>
            </a:r>
          </a:p>
        </p:txBody>
      </p:sp>
      <p:sp>
        <p:nvSpPr>
          <p:cNvPr id="10" name="Rectangle 2"/>
          <p:cNvSpPr>
            <a:spLocks noChangeArrowheads="1"/>
          </p:cNvSpPr>
          <p:nvPr/>
        </p:nvSpPr>
        <p:spPr bwMode="auto">
          <a:xfrm>
            <a:off x="-12940" y="404664"/>
            <a:ext cx="9051756"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spAutoFit/>
          </a:bodyPr>
          <a:lstStyle>
            <a:lvl1pPr indent="127000"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lvl="0" indent="0">
              <a:spcAft>
                <a:spcPts val="600"/>
              </a:spcAft>
            </a:pPr>
            <a:r>
              <a:rPr kumimoji="0" lang="ja-JP" altLang="ja-JP" sz="2000" b="1" i="0" u="none" strike="noStrike" cap="none" normalizeH="0" baseline="0" dirty="0">
                <a:ln>
                  <a:noFill/>
                </a:ln>
                <a:solidFill>
                  <a:srgbClr val="0D0D0D"/>
                </a:solidFill>
                <a:effectLst/>
                <a:latin typeface="Meiryo UI" panose="020B0604030504040204" pitchFamily="50" charset="-128"/>
                <a:ea typeface="Meiryo UI" panose="020B0604030504040204" pitchFamily="50" charset="-128"/>
                <a:cs typeface="Times New Roman" panose="02020603050405020304" pitchFamily="18" charset="0"/>
              </a:rPr>
              <a:t> </a:t>
            </a:r>
            <a:r>
              <a:rPr kumimoji="0" lang="en-US" altLang="ja-JP" sz="2000" b="1" i="0" u="none" strike="noStrike" cap="none" normalizeH="0" baseline="0" dirty="0">
                <a:ln>
                  <a:noFill/>
                </a:ln>
                <a:solidFill>
                  <a:srgbClr val="0D0D0D"/>
                </a:solidFill>
                <a:effectLst/>
                <a:latin typeface="Meiryo UI" panose="020B0604030504040204" pitchFamily="50" charset="-128"/>
                <a:ea typeface="Meiryo UI" panose="020B0604030504040204" pitchFamily="50" charset="-128"/>
                <a:cs typeface="Times New Roman" panose="02020603050405020304" pitchFamily="18" charset="0"/>
              </a:rPr>
              <a:t>(</a:t>
            </a:r>
            <a:r>
              <a:rPr kumimoji="0" lang="en-US" altLang="ja-JP" sz="2000" b="1" dirty="0">
                <a:solidFill>
                  <a:srgbClr val="0D0D0D"/>
                </a:solidFill>
                <a:latin typeface="Meiryo UI" panose="020B0604030504040204" pitchFamily="50" charset="-128"/>
                <a:ea typeface="Meiryo UI" panose="020B0604030504040204" pitchFamily="50" charset="-128"/>
                <a:cs typeface="Times New Roman" panose="02020603050405020304" pitchFamily="18" charset="0"/>
              </a:rPr>
              <a:t>7</a:t>
            </a:r>
            <a:r>
              <a:rPr kumimoji="0" lang="en-US" altLang="ja-JP" sz="2000" b="1" i="0" u="none" strike="noStrike" cap="none" normalizeH="0" baseline="0" dirty="0">
                <a:ln>
                  <a:noFill/>
                </a:ln>
                <a:solidFill>
                  <a:srgbClr val="0D0D0D"/>
                </a:solidFill>
                <a:effectLst/>
                <a:latin typeface="Meiryo UI" panose="020B0604030504040204" pitchFamily="50" charset="-128"/>
                <a:ea typeface="Meiryo UI" panose="020B0604030504040204" pitchFamily="50" charset="-128"/>
                <a:cs typeface="Times New Roman" panose="02020603050405020304" pitchFamily="18" charset="0"/>
              </a:rPr>
              <a:t>)</a:t>
            </a:r>
            <a:r>
              <a:rPr kumimoji="0" lang="ja-JP" altLang="en-US" sz="2000" b="1" dirty="0">
                <a:solidFill>
                  <a:srgbClr val="0D0D0D"/>
                </a:solidFill>
                <a:latin typeface="Meiryo UI" panose="020B0604030504040204" pitchFamily="50" charset="-128"/>
                <a:ea typeface="Meiryo UI" panose="020B0604030504040204" pitchFamily="50" charset="-128"/>
                <a:cs typeface="Times New Roman" panose="02020603050405020304" pitchFamily="18" charset="0"/>
              </a:rPr>
              <a:t>実績報告書シート</a:t>
            </a:r>
            <a:r>
              <a:rPr kumimoji="0" lang="en-US" altLang="ja-JP" sz="2000" b="1" dirty="0">
                <a:solidFill>
                  <a:srgbClr val="0D0D0D"/>
                </a:solidFill>
                <a:latin typeface="Meiryo UI" panose="020B0604030504040204" pitchFamily="50" charset="-128"/>
                <a:ea typeface="Meiryo UI" panose="020B0604030504040204" pitchFamily="50" charset="-128"/>
                <a:cs typeface="Times New Roman" panose="02020603050405020304" pitchFamily="18" charset="0"/>
              </a:rPr>
              <a:t>6</a:t>
            </a:r>
            <a:r>
              <a:rPr kumimoji="0" lang="ja-JP" altLang="en-US" sz="2000" b="1" dirty="0">
                <a:solidFill>
                  <a:srgbClr val="0D0D0D"/>
                </a:solidFill>
                <a:latin typeface="Meiryo UI" panose="020B0604030504040204" pitchFamily="50" charset="-128"/>
                <a:ea typeface="Meiryo UI" panose="020B0604030504040204" pitchFamily="50" charset="-128"/>
                <a:cs typeface="Times New Roman" panose="02020603050405020304" pitchFamily="18" charset="0"/>
              </a:rPr>
              <a:t>「その他エネ量」</a:t>
            </a:r>
            <a:endParaRPr lang="en-US" altLang="ja-JP" sz="1600" dirty="0">
              <a:latin typeface="Meiryo UI" panose="020B0604030504040204" pitchFamily="50" charset="-128"/>
              <a:ea typeface="Meiryo UI" panose="020B0604030504040204" pitchFamily="50" charset="-128"/>
            </a:endParaRPr>
          </a:p>
        </p:txBody>
      </p:sp>
      <p:graphicFrame>
        <p:nvGraphicFramePr>
          <p:cNvPr id="5" name="表 4"/>
          <p:cNvGraphicFramePr>
            <a:graphicFrameLocks noGrp="1"/>
          </p:cNvGraphicFramePr>
          <p:nvPr>
            <p:extLst>
              <p:ext uri="{D42A27DB-BD31-4B8C-83A1-F6EECF244321}">
                <p14:modId xmlns:p14="http://schemas.microsoft.com/office/powerpoint/2010/main" val="3397684894"/>
              </p:ext>
            </p:extLst>
          </p:nvPr>
        </p:nvGraphicFramePr>
        <p:xfrm>
          <a:off x="4925968" y="4104567"/>
          <a:ext cx="4032000" cy="1800000"/>
        </p:xfrm>
        <a:graphic>
          <a:graphicData uri="http://schemas.openxmlformats.org/drawingml/2006/table">
            <a:tbl>
              <a:tblPr firstRow="1" bandRow="1">
                <a:tableStyleId>{5940675A-B579-460E-94D1-54222C63F5DA}</a:tableStyleId>
              </a:tblPr>
              <a:tblGrid>
                <a:gridCol w="4032000">
                  <a:extLst>
                    <a:ext uri="{9D8B030D-6E8A-4147-A177-3AD203B41FA5}">
                      <a16:colId xmlns:a16="http://schemas.microsoft.com/office/drawing/2014/main" val="3724335789"/>
                    </a:ext>
                  </a:extLst>
                </a:gridCol>
              </a:tblGrid>
              <a:tr h="600000">
                <a:tc>
                  <a:txBody>
                    <a:bodyPr/>
                    <a:lstStyle/>
                    <a:p>
                      <a:r>
                        <a:rPr kumimoji="1" lang="ja-JP" altLang="en-US" sz="1600" b="1" u="sng" dirty="0">
                          <a:latin typeface="Meiryo UI" panose="020B0604030504040204" pitchFamily="50" charset="-128"/>
                          <a:ea typeface="Meiryo UI" panose="020B0604030504040204" pitchFamily="50" charset="-128"/>
                        </a:rPr>
                        <a:t>①エネルギー使用量</a:t>
                      </a:r>
                    </a:p>
                    <a:p>
                      <a:r>
                        <a:rPr kumimoji="1" lang="en-US" altLang="ja-JP" sz="1600" dirty="0">
                          <a:solidFill>
                            <a:schemeClr val="tx1"/>
                          </a:solidFill>
                          <a:latin typeface="Meiryo UI" panose="020B0604030504040204" pitchFamily="50" charset="-128"/>
                          <a:ea typeface="Meiryo UI" panose="020B0604030504040204" pitchFamily="50" charset="-128"/>
                        </a:rPr>
                        <a:t>P.63</a:t>
                      </a:r>
                      <a:r>
                        <a:rPr kumimoji="1" lang="ja-JP" altLang="en-US" sz="1600" dirty="0">
                          <a:solidFill>
                            <a:schemeClr val="tx1"/>
                          </a:solidFill>
                          <a:latin typeface="Meiryo UI" panose="020B0604030504040204" pitchFamily="50" charset="-128"/>
                          <a:ea typeface="Meiryo UI" panose="020B0604030504040204" pitchFamily="50" charset="-128"/>
                        </a:rPr>
                        <a:t>の</a:t>
                      </a:r>
                      <a:r>
                        <a:rPr kumimoji="1" lang="en-US" altLang="ja-JP" sz="1600" dirty="0">
                          <a:solidFill>
                            <a:schemeClr val="tx1"/>
                          </a:solidFill>
                          <a:latin typeface="Meiryo UI" panose="020B0604030504040204" pitchFamily="50" charset="-128"/>
                          <a:ea typeface="Meiryo UI" panose="020B0604030504040204" pitchFamily="50" charset="-128"/>
                        </a:rPr>
                        <a:t>6-(6)No.1</a:t>
                      </a:r>
                      <a:r>
                        <a:rPr kumimoji="1" lang="ja-JP" altLang="en-US" sz="1600" dirty="0">
                          <a:latin typeface="Meiryo UI" panose="020B0604030504040204" pitchFamily="50" charset="-128"/>
                          <a:ea typeface="Meiryo UI" panose="020B0604030504040204" pitchFamily="50" charset="-128"/>
                        </a:rPr>
                        <a:t>を参考に記入ください。</a:t>
                      </a:r>
                    </a:p>
                  </a:txBody>
                  <a:tcPr anchor="ctr"/>
                </a:tc>
                <a:extLst>
                  <a:ext uri="{0D108BD9-81ED-4DB2-BD59-A6C34878D82A}">
                    <a16:rowId xmlns:a16="http://schemas.microsoft.com/office/drawing/2014/main" val="2805381164"/>
                  </a:ext>
                </a:extLst>
              </a:tr>
              <a:tr h="600000">
                <a:tc>
                  <a:txBody>
                    <a:bodyPr/>
                    <a:lstStyle/>
                    <a:p>
                      <a:r>
                        <a:rPr kumimoji="1" lang="ja-JP" altLang="en-US" sz="1600" b="1" u="sng" dirty="0">
                          <a:latin typeface="Meiryo UI" panose="020B0604030504040204" pitchFamily="50" charset="-128"/>
                          <a:ea typeface="Meiryo UI" panose="020B0604030504040204" pitchFamily="50" charset="-128"/>
                        </a:rPr>
                        <a:t>②エネルギー販売量</a:t>
                      </a:r>
                      <a:endParaRPr kumimoji="1" lang="en-US" altLang="ja-JP" sz="1600" b="1" u="sng" dirty="0">
                        <a:latin typeface="Meiryo UI" panose="020B0604030504040204" pitchFamily="50" charset="-128"/>
                        <a:ea typeface="Meiryo UI" panose="020B0604030504040204" pitchFamily="50" charset="-128"/>
                      </a:endParaRPr>
                    </a:p>
                    <a:p>
                      <a:r>
                        <a:rPr kumimoji="1" lang="en-US" altLang="ja-JP" sz="1600" dirty="0">
                          <a:solidFill>
                            <a:schemeClr val="tx1"/>
                          </a:solidFill>
                          <a:latin typeface="Meiryo UI" panose="020B0604030504040204" pitchFamily="50" charset="-128"/>
                          <a:ea typeface="Meiryo UI" panose="020B0604030504040204" pitchFamily="50" charset="-128"/>
                        </a:rPr>
                        <a:t>P.64</a:t>
                      </a:r>
                      <a:r>
                        <a:rPr kumimoji="1" lang="ja-JP" altLang="en-US" sz="1600" dirty="0">
                          <a:solidFill>
                            <a:schemeClr val="tx1"/>
                          </a:solidFill>
                          <a:latin typeface="Meiryo UI" panose="020B0604030504040204" pitchFamily="50" charset="-128"/>
                          <a:ea typeface="Meiryo UI" panose="020B0604030504040204" pitchFamily="50" charset="-128"/>
                        </a:rPr>
                        <a:t>の</a:t>
                      </a:r>
                      <a:r>
                        <a:rPr kumimoji="1" lang="en-US" altLang="ja-JP" sz="1600" dirty="0">
                          <a:solidFill>
                            <a:schemeClr val="tx1"/>
                          </a:solidFill>
                          <a:latin typeface="Meiryo UI" panose="020B0604030504040204" pitchFamily="50" charset="-128"/>
                          <a:ea typeface="Meiryo UI" panose="020B0604030504040204" pitchFamily="50" charset="-128"/>
                        </a:rPr>
                        <a:t>6-(6)No.2</a:t>
                      </a:r>
                      <a:r>
                        <a:rPr kumimoji="1" lang="ja-JP" altLang="en-US" sz="1600" dirty="0">
                          <a:latin typeface="Meiryo UI" panose="020B0604030504040204" pitchFamily="50" charset="-128"/>
                          <a:ea typeface="Meiryo UI" panose="020B0604030504040204" pitchFamily="50" charset="-128"/>
                        </a:rPr>
                        <a:t>を参考に記入ください。</a:t>
                      </a:r>
                    </a:p>
                  </a:txBody>
                  <a:tcPr anchor="ctr"/>
                </a:tc>
                <a:extLst>
                  <a:ext uri="{0D108BD9-81ED-4DB2-BD59-A6C34878D82A}">
                    <a16:rowId xmlns:a16="http://schemas.microsoft.com/office/drawing/2014/main" val="639487340"/>
                  </a:ext>
                </a:extLst>
              </a:tr>
              <a:tr h="600000">
                <a:tc>
                  <a:txBody>
                    <a:bodyPr/>
                    <a:lstStyle/>
                    <a:p>
                      <a:r>
                        <a:rPr kumimoji="1" lang="ja-JP" altLang="en-US" sz="1600" b="1" u="sng" dirty="0">
                          <a:latin typeface="Meiryo UI" panose="020B0604030504040204" pitchFamily="50" charset="-128"/>
                          <a:ea typeface="Meiryo UI" panose="020B0604030504040204" pitchFamily="50" charset="-128"/>
                        </a:rPr>
                        <a:t>③エネルギー起源以外の温室効果ガス排出量</a:t>
                      </a:r>
                      <a:endParaRPr kumimoji="1" lang="en-US" altLang="ja-JP" sz="1600" b="1" u="sng" dirty="0">
                        <a:latin typeface="Meiryo UI" panose="020B0604030504040204" pitchFamily="50" charset="-128"/>
                        <a:ea typeface="Meiryo UI" panose="020B0604030504040204" pitchFamily="50" charset="-128"/>
                      </a:endParaRPr>
                    </a:p>
                    <a:p>
                      <a:r>
                        <a:rPr kumimoji="1" lang="en-US" altLang="ja-JP" sz="1600" dirty="0">
                          <a:solidFill>
                            <a:schemeClr val="tx1"/>
                          </a:solidFill>
                          <a:latin typeface="Meiryo UI" panose="020B0604030504040204" pitchFamily="50" charset="-128"/>
                          <a:ea typeface="Meiryo UI" panose="020B0604030504040204" pitchFamily="50" charset="-128"/>
                        </a:rPr>
                        <a:t>P.64</a:t>
                      </a:r>
                      <a:r>
                        <a:rPr kumimoji="1" lang="ja-JP" altLang="en-US" sz="1600" dirty="0">
                          <a:solidFill>
                            <a:schemeClr val="tx1"/>
                          </a:solidFill>
                          <a:latin typeface="Meiryo UI" panose="020B0604030504040204" pitchFamily="50" charset="-128"/>
                          <a:ea typeface="Meiryo UI" panose="020B0604030504040204" pitchFamily="50" charset="-128"/>
                        </a:rPr>
                        <a:t>の</a:t>
                      </a:r>
                      <a:r>
                        <a:rPr kumimoji="1" lang="en-US" altLang="ja-JP" sz="1600" dirty="0">
                          <a:solidFill>
                            <a:schemeClr val="tx1"/>
                          </a:solidFill>
                          <a:latin typeface="Meiryo UI" panose="020B0604030504040204" pitchFamily="50" charset="-128"/>
                          <a:ea typeface="Meiryo UI" panose="020B0604030504040204" pitchFamily="50" charset="-128"/>
                        </a:rPr>
                        <a:t>6-(6)No.2</a:t>
                      </a:r>
                      <a:r>
                        <a:rPr kumimoji="1" lang="ja-JP" altLang="en-US" sz="1600" dirty="0">
                          <a:latin typeface="Meiryo UI" panose="020B0604030504040204" pitchFamily="50" charset="-128"/>
                          <a:ea typeface="Meiryo UI" panose="020B0604030504040204" pitchFamily="50" charset="-128"/>
                        </a:rPr>
                        <a:t>を参考に記入ください。</a:t>
                      </a:r>
                    </a:p>
                  </a:txBody>
                  <a:tcPr anchor="ctr"/>
                </a:tc>
                <a:extLst>
                  <a:ext uri="{0D108BD9-81ED-4DB2-BD59-A6C34878D82A}">
                    <a16:rowId xmlns:a16="http://schemas.microsoft.com/office/drawing/2014/main" val="2201429766"/>
                  </a:ext>
                </a:extLst>
              </a:tr>
            </a:tbl>
          </a:graphicData>
        </a:graphic>
      </p:graphicFrame>
      <p:sp>
        <p:nvSpPr>
          <p:cNvPr id="16" name="正方形/長方形 15"/>
          <p:cNvSpPr/>
          <p:nvPr/>
        </p:nvSpPr>
        <p:spPr>
          <a:xfrm>
            <a:off x="183792" y="828001"/>
            <a:ext cx="8636680" cy="1323439"/>
          </a:xfrm>
          <a:prstGeom prst="rect">
            <a:avLst/>
          </a:prstGeom>
        </p:spPr>
        <p:txBody>
          <a:bodyPr wrap="square">
            <a:spAutoFit/>
          </a:bodyPr>
          <a:lstStyle/>
          <a:p>
            <a:r>
              <a:rPr lang="en-US" altLang="ja-JP" sz="1600" b="1" dirty="0">
                <a:latin typeface="Meiryo UI" panose="020B0604030504040204" pitchFamily="50" charset="-128"/>
                <a:ea typeface="Meiryo UI" panose="020B0604030504040204" pitchFamily="50" charset="-128"/>
              </a:rPr>
              <a:t>P.3</a:t>
            </a:r>
            <a:r>
              <a:rPr lang="ja-JP" altLang="en-US" sz="1600" b="1" dirty="0">
                <a:latin typeface="Meiryo UI" panose="020B0604030504040204" pitchFamily="50" charset="-128"/>
                <a:ea typeface="Meiryo UI" panose="020B0604030504040204" pitchFamily="50" charset="-128"/>
              </a:rPr>
              <a:t>の</a:t>
            </a:r>
            <a:r>
              <a:rPr lang="en-US" altLang="ja-JP" sz="1600" b="1" dirty="0">
                <a:latin typeface="Meiryo UI" panose="020B0604030504040204" pitchFamily="50" charset="-128"/>
                <a:ea typeface="Meiryo UI" panose="020B0604030504040204" pitchFamily="50" charset="-128"/>
              </a:rPr>
              <a:t>1-(2)</a:t>
            </a:r>
            <a:r>
              <a:rPr lang="ja-JP" altLang="en-US" sz="1600" b="1" dirty="0">
                <a:latin typeface="Meiryo UI" panose="020B0604030504040204" pitchFamily="50" charset="-128"/>
                <a:ea typeface="Meiryo UI" panose="020B0604030504040204" pitchFamily="50" charset="-128"/>
              </a:rPr>
              <a:t>に示す特定事業者の要件のうち、 １</a:t>
            </a:r>
            <a:r>
              <a:rPr lang="ja-JP" altLang="en-US" sz="1600" dirty="0">
                <a:latin typeface="Meiryo UI" panose="020B0604030504040204" pitchFamily="50" charset="-128"/>
                <a:ea typeface="Meiryo UI" panose="020B0604030504040204" pitchFamily="50" charset="-128"/>
              </a:rPr>
              <a:t>及び</a:t>
            </a:r>
            <a:r>
              <a:rPr lang="ja-JP" altLang="en-US" sz="1600" b="1" dirty="0">
                <a:latin typeface="Meiryo UI" panose="020B0604030504040204" pitchFamily="50" charset="-128"/>
                <a:ea typeface="Meiryo UI" panose="020B0604030504040204" pitchFamily="50" charset="-128"/>
              </a:rPr>
              <a:t>２</a:t>
            </a:r>
            <a:r>
              <a:rPr lang="ja-JP" altLang="en-US" sz="1600" dirty="0">
                <a:latin typeface="Meiryo UI" panose="020B0604030504040204" pitchFamily="50" charset="-128"/>
                <a:ea typeface="Meiryo UI" panose="020B0604030504040204" pitchFamily="50" charset="-128"/>
              </a:rPr>
              <a:t>に該当する特定事業者のみ記入ください。</a:t>
            </a:r>
            <a:endParaRPr lang="en-US" altLang="ja-JP" sz="1600" dirty="0">
              <a:latin typeface="Meiryo UI" panose="020B0604030504040204" pitchFamily="50" charset="-128"/>
              <a:ea typeface="Meiryo UI" panose="020B0604030504040204" pitchFamily="50" charset="-128"/>
            </a:endParaRPr>
          </a:p>
          <a:p>
            <a:r>
              <a:rPr lang="ja-JP" altLang="en-US" sz="1600" dirty="0">
                <a:latin typeface="Meiryo UI" panose="020B0604030504040204" pitchFamily="50" charset="-128"/>
                <a:ea typeface="Meiryo UI" panose="020B0604030504040204" pitchFamily="50" charset="-128"/>
              </a:rPr>
              <a:t>（</a:t>
            </a:r>
            <a:r>
              <a:rPr lang="ja-JP" altLang="en-US" sz="1600" b="1" u="sng" dirty="0">
                <a:latin typeface="Meiryo UI" panose="020B0604030504040204" pitchFamily="50" charset="-128"/>
                <a:ea typeface="Meiryo UI" panose="020B0604030504040204" pitchFamily="50" charset="-128"/>
              </a:rPr>
              <a:t>要件３のみの特定事業者は記入不要です。</a:t>
            </a:r>
            <a:r>
              <a:rPr lang="ja-JP" altLang="en-US" sz="1600" dirty="0">
                <a:latin typeface="Meiryo UI" panose="020B0604030504040204" pitchFamily="50" charset="-128"/>
                <a:ea typeface="Meiryo UI" panose="020B0604030504040204" pitchFamily="50" charset="-128"/>
              </a:rPr>
              <a:t>）その他事業所のエネルギー使用量や販売量等を合算して、記入ください。</a:t>
            </a:r>
            <a:endParaRPr lang="en-US" altLang="ja-JP" sz="1600" dirty="0">
              <a:latin typeface="Meiryo UI" panose="020B0604030504040204" pitchFamily="50" charset="-128"/>
              <a:ea typeface="Meiryo UI" panose="020B0604030504040204" pitchFamily="50" charset="-128"/>
            </a:endParaRPr>
          </a:p>
          <a:p>
            <a:r>
              <a:rPr lang="ja-JP" altLang="en-US" sz="1600" dirty="0">
                <a:solidFill>
                  <a:srgbClr val="FF0000"/>
                </a:solidFill>
                <a:latin typeface="Meiryo UI" panose="020B0604030504040204" pitchFamily="50" charset="-128"/>
                <a:ea typeface="Meiryo UI" panose="020B0604030504040204" pitchFamily="50" charset="-128"/>
              </a:rPr>
              <a:t>なお、エネルギー使用量及び販売量は小数点第</a:t>
            </a:r>
            <a:r>
              <a:rPr lang="en-US" altLang="ja-JP" sz="1600" dirty="0">
                <a:solidFill>
                  <a:srgbClr val="FF0000"/>
                </a:solidFill>
                <a:latin typeface="Meiryo UI" panose="020B0604030504040204" pitchFamily="50" charset="-128"/>
                <a:ea typeface="Meiryo UI" panose="020B0604030504040204" pitchFamily="50" charset="-128"/>
              </a:rPr>
              <a:t>3</a:t>
            </a:r>
            <a:r>
              <a:rPr lang="ja-JP" altLang="en-US" sz="1600" dirty="0">
                <a:solidFill>
                  <a:srgbClr val="FF0000"/>
                </a:solidFill>
                <a:latin typeface="Meiryo UI" panose="020B0604030504040204" pitchFamily="50" charset="-128"/>
                <a:ea typeface="Meiryo UI" panose="020B0604030504040204" pitchFamily="50" charset="-128"/>
              </a:rPr>
              <a:t>位を四捨五入して、小数点第</a:t>
            </a:r>
            <a:r>
              <a:rPr lang="en-US" altLang="ja-JP" sz="1600" dirty="0">
                <a:solidFill>
                  <a:srgbClr val="FF0000"/>
                </a:solidFill>
                <a:latin typeface="Meiryo UI" panose="020B0604030504040204" pitchFamily="50" charset="-128"/>
                <a:ea typeface="Meiryo UI" panose="020B0604030504040204" pitchFamily="50" charset="-128"/>
              </a:rPr>
              <a:t>2</a:t>
            </a:r>
            <a:r>
              <a:rPr lang="ja-JP" altLang="en-US" sz="1600" dirty="0">
                <a:solidFill>
                  <a:srgbClr val="FF0000"/>
                </a:solidFill>
                <a:latin typeface="Meiryo UI" panose="020B0604030504040204" pitchFamily="50" charset="-128"/>
                <a:ea typeface="Meiryo UI" panose="020B0604030504040204" pitchFamily="50" charset="-128"/>
              </a:rPr>
              <a:t>位まで、エネルギー起源以外の温室効果ガス排出量は小数点第</a:t>
            </a:r>
            <a:r>
              <a:rPr lang="en-US" altLang="ja-JP" sz="1600" dirty="0">
                <a:solidFill>
                  <a:srgbClr val="FF0000"/>
                </a:solidFill>
                <a:latin typeface="Meiryo UI" panose="020B0604030504040204" pitchFamily="50" charset="-128"/>
                <a:ea typeface="Meiryo UI" panose="020B0604030504040204" pitchFamily="50" charset="-128"/>
              </a:rPr>
              <a:t>2</a:t>
            </a:r>
            <a:r>
              <a:rPr lang="ja-JP" altLang="en-US" sz="1600" dirty="0">
                <a:solidFill>
                  <a:srgbClr val="FF0000"/>
                </a:solidFill>
                <a:latin typeface="Meiryo UI" panose="020B0604030504040204" pitchFamily="50" charset="-128"/>
                <a:ea typeface="Meiryo UI" panose="020B0604030504040204" pitchFamily="50" charset="-128"/>
              </a:rPr>
              <a:t>位を四捨五入して、小数点第</a:t>
            </a:r>
            <a:r>
              <a:rPr lang="en-US" altLang="ja-JP" sz="1600" dirty="0">
                <a:solidFill>
                  <a:srgbClr val="FF0000"/>
                </a:solidFill>
                <a:latin typeface="Meiryo UI" panose="020B0604030504040204" pitchFamily="50" charset="-128"/>
                <a:ea typeface="Meiryo UI" panose="020B0604030504040204" pitchFamily="50" charset="-128"/>
              </a:rPr>
              <a:t>1</a:t>
            </a:r>
            <a:r>
              <a:rPr lang="ja-JP" altLang="en-US" sz="1600" dirty="0">
                <a:solidFill>
                  <a:srgbClr val="FF0000"/>
                </a:solidFill>
                <a:latin typeface="Meiryo UI" panose="020B0604030504040204" pitchFamily="50" charset="-128"/>
                <a:ea typeface="Meiryo UI" panose="020B0604030504040204" pitchFamily="50" charset="-128"/>
              </a:rPr>
              <a:t>位まで記入ください。</a:t>
            </a:r>
          </a:p>
        </p:txBody>
      </p:sp>
      <p:sp>
        <p:nvSpPr>
          <p:cNvPr id="25" name="正方形/長方形 24"/>
          <p:cNvSpPr/>
          <p:nvPr/>
        </p:nvSpPr>
        <p:spPr>
          <a:xfrm>
            <a:off x="1629905" y="2996952"/>
            <a:ext cx="1573943" cy="2907615"/>
          </a:xfrm>
          <a:prstGeom prst="rect">
            <a:avLst/>
          </a:prstGeom>
          <a:solidFill>
            <a:srgbClr val="FF0000">
              <a:alpha val="47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800" b="1" dirty="0">
                <a:solidFill>
                  <a:schemeClr val="tx1"/>
                </a:solidFill>
                <a:latin typeface="Meiryo UI" panose="020B0604030504040204" pitchFamily="50" charset="-128"/>
                <a:ea typeface="Meiryo UI" panose="020B0604030504040204" pitchFamily="50" charset="-128"/>
              </a:rPr>
              <a:t>①</a:t>
            </a:r>
            <a:endParaRPr kumimoji="1" lang="ja-JP" altLang="en-US" sz="1600" b="1" dirty="0">
              <a:solidFill>
                <a:schemeClr val="tx1"/>
              </a:solidFill>
              <a:latin typeface="Meiryo UI" panose="020B0604030504040204" pitchFamily="50" charset="-128"/>
              <a:ea typeface="Meiryo UI" panose="020B0604030504040204" pitchFamily="50" charset="-128"/>
            </a:endParaRPr>
          </a:p>
        </p:txBody>
      </p:sp>
      <p:sp>
        <p:nvSpPr>
          <p:cNvPr id="26" name="正方形/長方形 25"/>
          <p:cNvSpPr/>
          <p:nvPr/>
        </p:nvSpPr>
        <p:spPr>
          <a:xfrm>
            <a:off x="3240024" y="2996951"/>
            <a:ext cx="1548000" cy="2910119"/>
          </a:xfrm>
          <a:prstGeom prst="rect">
            <a:avLst/>
          </a:prstGeom>
          <a:solidFill>
            <a:srgbClr val="FF0000">
              <a:alpha val="47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800" b="1" dirty="0">
                <a:solidFill>
                  <a:schemeClr val="tx1"/>
                </a:solidFill>
                <a:latin typeface="Meiryo UI" panose="020B0604030504040204" pitchFamily="50" charset="-128"/>
                <a:ea typeface="Meiryo UI" panose="020B0604030504040204" pitchFamily="50" charset="-128"/>
              </a:rPr>
              <a:t>②</a:t>
            </a:r>
            <a:endParaRPr kumimoji="1" lang="ja-JP" altLang="en-US" sz="1600" b="1" dirty="0">
              <a:solidFill>
                <a:schemeClr val="tx1"/>
              </a:solidFill>
              <a:latin typeface="Meiryo UI" panose="020B0604030504040204" pitchFamily="50" charset="-128"/>
              <a:ea typeface="Meiryo UI" panose="020B0604030504040204" pitchFamily="50" charset="-128"/>
            </a:endParaRPr>
          </a:p>
        </p:txBody>
      </p:sp>
      <p:pic>
        <p:nvPicPr>
          <p:cNvPr id="9" name="図 8">
            <a:extLst>
              <a:ext uri="{FF2B5EF4-FFF2-40B4-BE49-F238E27FC236}">
                <a16:creationId xmlns:a16="http://schemas.microsoft.com/office/drawing/2014/main" id="{439B9410-38C3-4BE0-A907-9A2ABBB86827}"/>
              </a:ext>
            </a:extLst>
          </p:cNvPr>
          <p:cNvPicPr>
            <a:picLocks noChangeAspect="1"/>
          </p:cNvPicPr>
          <p:nvPr/>
        </p:nvPicPr>
        <p:blipFill>
          <a:blip r:embed="rId4"/>
          <a:stretch>
            <a:fillRect/>
          </a:stretch>
        </p:blipFill>
        <p:spPr>
          <a:xfrm>
            <a:off x="4928296" y="2359536"/>
            <a:ext cx="3888001" cy="1456001"/>
          </a:xfrm>
          <a:prstGeom prst="rect">
            <a:avLst/>
          </a:prstGeom>
        </p:spPr>
      </p:pic>
      <p:sp>
        <p:nvSpPr>
          <p:cNvPr id="27" name="正方形/長方形 26"/>
          <p:cNvSpPr/>
          <p:nvPr/>
        </p:nvSpPr>
        <p:spPr>
          <a:xfrm>
            <a:off x="4956800" y="3267000"/>
            <a:ext cx="3859497" cy="378024"/>
          </a:xfrm>
          <a:prstGeom prst="rect">
            <a:avLst/>
          </a:prstGeom>
          <a:solidFill>
            <a:srgbClr val="FF0000">
              <a:alpha val="47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400" b="1" dirty="0">
                <a:solidFill>
                  <a:schemeClr val="tx1"/>
                </a:solidFill>
                <a:latin typeface="Meiryo UI" panose="020B0604030504040204" pitchFamily="50" charset="-128"/>
                <a:ea typeface="Meiryo UI" panose="020B0604030504040204" pitchFamily="50" charset="-128"/>
              </a:rPr>
              <a:t>③</a:t>
            </a:r>
            <a:endParaRPr kumimoji="1" lang="ja-JP" altLang="en-US" sz="1400" b="1" dirty="0">
              <a:solidFill>
                <a:schemeClr val="tx1"/>
              </a:solidFill>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261203504"/>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p:cNvPicPr>
            <a:picLocks/>
          </p:cNvPicPr>
          <p:nvPr/>
        </p:nvPicPr>
        <p:blipFill rotWithShape="1">
          <a:blip r:embed="rId3"/>
          <a:srcRect l="9046" t="32282" r="14580" b="43109"/>
          <a:stretch/>
        </p:blipFill>
        <p:spPr>
          <a:xfrm>
            <a:off x="236071" y="1620599"/>
            <a:ext cx="8676000" cy="1692000"/>
          </a:xfrm>
          <a:prstGeom prst="rect">
            <a:avLst/>
          </a:prstGeom>
        </p:spPr>
      </p:pic>
      <p:sp>
        <p:nvSpPr>
          <p:cNvPr id="6" name="スライド番号プレースホルダー 5"/>
          <p:cNvSpPr>
            <a:spLocks noGrp="1"/>
          </p:cNvSpPr>
          <p:nvPr>
            <p:ph type="sldNum" sz="quarter" idx="12"/>
          </p:nvPr>
        </p:nvSpPr>
        <p:spPr/>
        <p:txBody>
          <a:bodyPr/>
          <a:lstStyle/>
          <a:p>
            <a:fld id="{55A7BED7-9510-4C4B-91BA-7696EE92F05C}" type="slidenum">
              <a:rPr kumimoji="1" lang="ja-JP" altLang="en-US" smtClean="0"/>
              <a:t>66</a:t>
            </a:fld>
            <a:endParaRPr kumimoji="1" lang="ja-JP" altLang="en-US" dirty="0"/>
          </a:p>
        </p:txBody>
      </p:sp>
      <p:sp>
        <p:nvSpPr>
          <p:cNvPr id="8" name="テキスト ボックス 7">
            <a:extLst>
              <a:ext uri="{FF2B5EF4-FFF2-40B4-BE49-F238E27FC236}">
                <a16:creationId xmlns:a16="http://schemas.microsoft.com/office/drawing/2014/main" id="{575F40C1-5A85-EECC-6477-57B188ABEBEE}"/>
              </a:ext>
            </a:extLst>
          </p:cNvPr>
          <p:cNvSpPr txBox="1"/>
          <p:nvPr/>
        </p:nvSpPr>
        <p:spPr>
          <a:xfrm>
            <a:off x="0" y="0"/>
            <a:ext cx="8604448" cy="344128"/>
          </a:xfrm>
          <a:prstGeom prst="rect">
            <a:avLst/>
          </a:prstGeom>
          <a:noFill/>
        </p:spPr>
        <p:txBody>
          <a:bodyPr wrap="square" tIns="36000" bIns="0" rtlCol="0">
            <a:spAutoFit/>
          </a:bodyPr>
          <a:lstStyle/>
          <a:p>
            <a:pPr>
              <a:lnSpc>
                <a:spcPts val="2400"/>
              </a:lnSpc>
            </a:pPr>
            <a:r>
              <a:rPr lang="ja-JP" altLang="en-US" sz="20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６　実績報告書の作成要領</a:t>
            </a:r>
          </a:p>
        </p:txBody>
      </p:sp>
      <p:sp>
        <p:nvSpPr>
          <p:cNvPr id="10" name="Rectangle 2"/>
          <p:cNvSpPr>
            <a:spLocks noChangeArrowheads="1"/>
          </p:cNvSpPr>
          <p:nvPr/>
        </p:nvSpPr>
        <p:spPr bwMode="auto">
          <a:xfrm>
            <a:off x="-12940" y="404664"/>
            <a:ext cx="9051756"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spAutoFit/>
          </a:bodyPr>
          <a:lstStyle>
            <a:lvl1pPr indent="127000"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ts val="600"/>
              </a:spcAft>
              <a:buClrTx/>
              <a:buSzTx/>
              <a:buFontTx/>
              <a:buNone/>
              <a:tabLst/>
            </a:pPr>
            <a:r>
              <a:rPr kumimoji="0" lang="ja-JP" altLang="ja-JP" sz="2000" b="1" i="0" u="none" strike="noStrike" cap="none" normalizeH="0" baseline="0" dirty="0">
                <a:ln>
                  <a:noFill/>
                </a:ln>
                <a:solidFill>
                  <a:srgbClr val="0D0D0D"/>
                </a:solidFill>
                <a:effectLst/>
                <a:latin typeface="Meiryo UI" panose="020B0604030504040204" pitchFamily="50" charset="-128"/>
                <a:ea typeface="Meiryo UI" panose="020B0604030504040204" pitchFamily="50" charset="-128"/>
                <a:cs typeface="Times New Roman" panose="02020603050405020304" pitchFamily="18" charset="0"/>
              </a:rPr>
              <a:t> </a:t>
            </a:r>
            <a:r>
              <a:rPr kumimoji="0" lang="en-US" altLang="ja-JP" sz="2000" b="1" i="0" u="none" strike="noStrike" cap="none" normalizeH="0" baseline="0" dirty="0">
                <a:ln>
                  <a:noFill/>
                </a:ln>
                <a:solidFill>
                  <a:srgbClr val="0D0D0D"/>
                </a:solidFill>
                <a:effectLst/>
                <a:latin typeface="Meiryo UI" panose="020B0604030504040204" pitchFamily="50" charset="-128"/>
                <a:ea typeface="Meiryo UI" panose="020B0604030504040204" pitchFamily="50" charset="-128"/>
                <a:cs typeface="Times New Roman" panose="02020603050405020304" pitchFamily="18" charset="0"/>
              </a:rPr>
              <a:t>(</a:t>
            </a:r>
            <a:r>
              <a:rPr kumimoji="0" lang="en-US" altLang="ja-JP" sz="2000" b="1" dirty="0">
                <a:solidFill>
                  <a:srgbClr val="0D0D0D"/>
                </a:solidFill>
                <a:latin typeface="Meiryo UI" panose="020B0604030504040204" pitchFamily="50" charset="-128"/>
                <a:ea typeface="Meiryo UI" panose="020B0604030504040204" pitchFamily="50" charset="-128"/>
                <a:cs typeface="Times New Roman" panose="02020603050405020304" pitchFamily="18" charset="0"/>
              </a:rPr>
              <a:t>8</a:t>
            </a:r>
            <a:r>
              <a:rPr kumimoji="0" lang="en-US" altLang="ja-JP" sz="2000" b="1" i="0" u="none" strike="noStrike" cap="none" normalizeH="0" baseline="0" dirty="0">
                <a:ln>
                  <a:noFill/>
                </a:ln>
                <a:solidFill>
                  <a:srgbClr val="0D0D0D"/>
                </a:solidFill>
                <a:effectLst/>
                <a:latin typeface="Meiryo UI" panose="020B0604030504040204" pitchFamily="50" charset="-128"/>
                <a:ea typeface="Meiryo UI" panose="020B0604030504040204" pitchFamily="50" charset="-128"/>
                <a:cs typeface="Times New Roman" panose="02020603050405020304" pitchFamily="18" charset="0"/>
              </a:rPr>
              <a:t>)</a:t>
            </a:r>
            <a:r>
              <a:rPr kumimoji="0" lang="ja-JP" altLang="en-US" sz="2000" b="1" i="0" u="none" strike="noStrike" cap="none" normalizeH="0" baseline="0" dirty="0">
                <a:ln>
                  <a:noFill/>
                </a:ln>
                <a:solidFill>
                  <a:srgbClr val="0D0D0D"/>
                </a:solidFill>
                <a:effectLst/>
                <a:latin typeface="Meiryo UI" panose="020B0604030504040204" pitchFamily="50" charset="-128"/>
                <a:ea typeface="Meiryo UI" panose="020B0604030504040204" pitchFamily="50" charset="-128"/>
                <a:cs typeface="Times New Roman" panose="02020603050405020304" pitchFamily="18" charset="0"/>
              </a:rPr>
              <a:t>実績報告書</a:t>
            </a:r>
            <a:r>
              <a:rPr kumimoji="0" lang="ja-JP" altLang="en-US" sz="2000" b="1" dirty="0">
                <a:solidFill>
                  <a:srgbClr val="0D0D0D"/>
                </a:solidFill>
                <a:latin typeface="Meiryo UI" panose="020B0604030504040204" pitchFamily="50" charset="-128"/>
                <a:ea typeface="Meiryo UI" panose="020B0604030504040204" pitchFamily="50" charset="-128"/>
                <a:cs typeface="Times New Roman" panose="02020603050405020304" pitchFamily="18" charset="0"/>
              </a:rPr>
              <a:t>シート</a:t>
            </a:r>
            <a:r>
              <a:rPr kumimoji="0" lang="en-US" altLang="ja-JP" sz="2000" b="1" dirty="0">
                <a:solidFill>
                  <a:srgbClr val="0D0D0D"/>
                </a:solidFill>
                <a:latin typeface="Meiryo UI" panose="020B0604030504040204" pitchFamily="50" charset="-128"/>
                <a:ea typeface="Meiryo UI" panose="020B0604030504040204" pitchFamily="50" charset="-128"/>
                <a:cs typeface="Times New Roman" panose="02020603050405020304" pitchFamily="18" charset="0"/>
              </a:rPr>
              <a:t>7</a:t>
            </a:r>
            <a:r>
              <a:rPr kumimoji="0" lang="ja-JP" altLang="en-US" sz="2000" b="1" dirty="0">
                <a:solidFill>
                  <a:srgbClr val="0D0D0D"/>
                </a:solidFill>
                <a:latin typeface="Meiryo UI" panose="020B0604030504040204" pitchFamily="50" charset="-128"/>
                <a:ea typeface="Meiryo UI" panose="020B0604030504040204" pitchFamily="50" charset="-128"/>
                <a:cs typeface="Times New Roman" panose="02020603050405020304" pitchFamily="18" charset="0"/>
              </a:rPr>
              <a:t>「電気使用量」</a:t>
            </a:r>
            <a:r>
              <a:rPr kumimoji="0" lang="en-US" altLang="ja-JP" sz="2000" b="1" dirty="0">
                <a:solidFill>
                  <a:srgbClr val="0D0D0D"/>
                </a:solidFill>
                <a:latin typeface="Meiryo UI" panose="020B0604030504040204" pitchFamily="50" charset="-128"/>
                <a:ea typeface="Meiryo UI" panose="020B0604030504040204" pitchFamily="50" charset="-128"/>
                <a:cs typeface="Times New Roman" panose="02020603050405020304" pitchFamily="18" charset="0"/>
              </a:rPr>
              <a:t>No.1</a:t>
            </a:r>
            <a:endParaRPr lang="en-US" altLang="ja-JP" sz="1600" dirty="0">
              <a:latin typeface="Meiryo UI" panose="020B0604030504040204" pitchFamily="50" charset="-128"/>
              <a:ea typeface="Meiryo UI" panose="020B0604030504040204" pitchFamily="50" charset="-128"/>
            </a:endParaRPr>
          </a:p>
        </p:txBody>
      </p:sp>
      <p:sp>
        <p:nvSpPr>
          <p:cNvPr id="16" name="正方形/長方形 15"/>
          <p:cNvSpPr/>
          <p:nvPr/>
        </p:nvSpPr>
        <p:spPr>
          <a:xfrm>
            <a:off x="183792" y="692696"/>
            <a:ext cx="8636680" cy="830997"/>
          </a:xfrm>
          <a:prstGeom prst="rect">
            <a:avLst/>
          </a:prstGeom>
        </p:spPr>
        <p:txBody>
          <a:bodyPr wrap="square">
            <a:spAutoFit/>
          </a:bodyPr>
          <a:lstStyle/>
          <a:p>
            <a:r>
              <a:rPr lang="en-US" altLang="ja-JP" sz="1600" b="1" dirty="0">
                <a:latin typeface="Meiryo UI" panose="020B0604030504040204" pitchFamily="50" charset="-128"/>
                <a:ea typeface="Meiryo UI" panose="020B0604030504040204" pitchFamily="50" charset="-128"/>
              </a:rPr>
              <a:t>P.3</a:t>
            </a:r>
            <a:r>
              <a:rPr lang="ja-JP" altLang="en-US" sz="1600" b="1" dirty="0">
                <a:latin typeface="Meiryo UI" panose="020B0604030504040204" pitchFamily="50" charset="-128"/>
                <a:ea typeface="Meiryo UI" panose="020B0604030504040204" pitchFamily="50" charset="-128"/>
              </a:rPr>
              <a:t>の</a:t>
            </a:r>
            <a:r>
              <a:rPr lang="en-US" altLang="ja-JP" sz="1600" b="1" dirty="0">
                <a:latin typeface="Meiryo UI" panose="020B0604030504040204" pitchFamily="50" charset="-128"/>
                <a:ea typeface="Meiryo UI" panose="020B0604030504040204" pitchFamily="50" charset="-128"/>
              </a:rPr>
              <a:t>1-(2)</a:t>
            </a:r>
            <a:r>
              <a:rPr lang="ja-JP" altLang="en-US" sz="1600" b="1" dirty="0">
                <a:latin typeface="Meiryo UI" panose="020B0604030504040204" pitchFamily="50" charset="-128"/>
                <a:ea typeface="Meiryo UI" panose="020B0604030504040204" pitchFamily="50" charset="-128"/>
              </a:rPr>
              <a:t>に示す特定事業者の要件のうち、 １</a:t>
            </a:r>
            <a:r>
              <a:rPr lang="ja-JP" altLang="en-US" sz="1600" dirty="0">
                <a:latin typeface="Meiryo UI" panose="020B0604030504040204" pitchFamily="50" charset="-128"/>
                <a:ea typeface="Meiryo UI" panose="020B0604030504040204" pitchFamily="50" charset="-128"/>
              </a:rPr>
              <a:t>及び</a:t>
            </a:r>
            <a:r>
              <a:rPr lang="ja-JP" altLang="en-US" sz="1600" b="1" dirty="0">
                <a:latin typeface="Meiryo UI" panose="020B0604030504040204" pitchFamily="50" charset="-128"/>
                <a:ea typeface="Meiryo UI" panose="020B0604030504040204" pitchFamily="50" charset="-128"/>
              </a:rPr>
              <a:t>２</a:t>
            </a:r>
            <a:r>
              <a:rPr lang="ja-JP" altLang="en-US" sz="1600" dirty="0">
                <a:latin typeface="Meiryo UI" panose="020B0604030504040204" pitchFamily="50" charset="-128"/>
                <a:ea typeface="Meiryo UI" panose="020B0604030504040204" pitchFamily="50" charset="-128"/>
              </a:rPr>
              <a:t>に該当する特定事業者のみ記入ください。</a:t>
            </a:r>
            <a:endParaRPr lang="en-US" altLang="ja-JP" sz="1600" dirty="0">
              <a:latin typeface="Meiryo UI" panose="020B0604030504040204" pitchFamily="50" charset="-128"/>
              <a:ea typeface="Meiryo UI" panose="020B0604030504040204" pitchFamily="50" charset="-128"/>
            </a:endParaRPr>
          </a:p>
          <a:p>
            <a:r>
              <a:rPr lang="ja-JP" altLang="en-US" sz="1600" dirty="0">
                <a:latin typeface="Meiryo UI" panose="020B0604030504040204" pitchFamily="50" charset="-128"/>
                <a:ea typeface="Meiryo UI" panose="020B0604030504040204" pitchFamily="50" charset="-128"/>
              </a:rPr>
              <a:t>（</a:t>
            </a:r>
            <a:r>
              <a:rPr lang="ja-JP" altLang="en-US" sz="1600" b="1" u="sng" dirty="0">
                <a:latin typeface="Meiryo UI" panose="020B0604030504040204" pitchFamily="50" charset="-128"/>
                <a:ea typeface="Meiryo UI" panose="020B0604030504040204" pitchFamily="50" charset="-128"/>
              </a:rPr>
              <a:t>要件３のみの特定事業者は記入不要です。</a:t>
            </a:r>
            <a:r>
              <a:rPr lang="ja-JP" altLang="en-US" sz="1600" dirty="0">
                <a:latin typeface="Meiryo UI" panose="020B0604030504040204" pitchFamily="50" charset="-128"/>
                <a:ea typeface="Meiryo UI" panose="020B0604030504040204" pitchFamily="50" charset="-128"/>
              </a:rPr>
              <a:t>）主な事業所ごとに電気買電量等を記入ください。</a:t>
            </a:r>
          </a:p>
          <a:p>
            <a:endParaRPr lang="ja-JP" altLang="en-US" sz="1600" dirty="0">
              <a:latin typeface="Meiryo UI" panose="020B0604030504040204" pitchFamily="50" charset="-128"/>
              <a:ea typeface="Meiryo UI" panose="020B0604030504040204" pitchFamily="50" charset="-128"/>
            </a:endParaRPr>
          </a:p>
        </p:txBody>
      </p:sp>
      <p:sp>
        <p:nvSpPr>
          <p:cNvPr id="25" name="正方形/長方形 24"/>
          <p:cNvSpPr/>
          <p:nvPr/>
        </p:nvSpPr>
        <p:spPr>
          <a:xfrm>
            <a:off x="755576" y="2202384"/>
            <a:ext cx="2808000" cy="576000"/>
          </a:xfrm>
          <a:prstGeom prst="rect">
            <a:avLst/>
          </a:prstGeom>
          <a:solidFill>
            <a:srgbClr val="FF0000">
              <a:alpha val="47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800" b="1" dirty="0">
                <a:solidFill>
                  <a:schemeClr val="tx1"/>
                </a:solidFill>
                <a:latin typeface="Meiryo UI" panose="020B0604030504040204" pitchFamily="50" charset="-128"/>
                <a:ea typeface="Meiryo UI" panose="020B0604030504040204" pitchFamily="50" charset="-128"/>
              </a:rPr>
              <a:t>①</a:t>
            </a:r>
            <a:endParaRPr kumimoji="1" lang="ja-JP" altLang="en-US" sz="1600" b="1" dirty="0">
              <a:solidFill>
                <a:schemeClr val="tx1"/>
              </a:solidFill>
              <a:latin typeface="Meiryo UI" panose="020B0604030504040204" pitchFamily="50" charset="-128"/>
              <a:ea typeface="Meiryo UI" panose="020B0604030504040204" pitchFamily="50" charset="-128"/>
            </a:endParaRPr>
          </a:p>
        </p:txBody>
      </p:sp>
      <p:sp>
        <p:nvSpPr>
          <p:cNvPr id="26" name="正方形/長方形 25"/>
          <p:cNvSpPr/>
          <p:nvPr/>
        </p:nvSpPr>
        <p:spPr>
          <a:xfrm>
            <a:off x="3563888" y="2204864"/>
            <a:ext cx="864000" cy="576000"/>
          </a:xfrm>
          <a:prstGeom prst="rect">
            <a:avLst/>
          </a:prstGeom>
          <a:solidFill>
            <a:srgbClr val="FF0000">
              <a:alpha val="47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800" b="1" dirty="0">
                <a:solidFill>
                  <a:schemeClr val="tx1"/>
                </a:solidFill>
                <a:latin typeface="Meiryo UI" panose="020B0604030504040204" pitchFamily="50" charset="-128"/>
                <a:ea typeface="Meiryo UI" panose="020B0604030504040204" pitchFamily="50" charset="-128"/>
              </a:rPr>
              <a:t>②</a:t>
            </a:r>
            <a:endParaRPr kumimoji="1" lang="ja-JP" altLang="en-US" sz="1600" b="1" dirty="0">
              <a:solidFill>
                <a:schemeClr val="tx1"/>
              </a:solidFill>
              <a:latin typeface="Meiryo UI" panose="020B0604030504040204" pitchFamily="50" charset="-128"/>
              <a:ea typeface="Meiryo UI" panose="020B0604030504040204" pitchFamily="50" charset="-128"/>
            </a:endParaRPr>
          </a:p>
        </p:txBody>
      </p:sp>
      <p:sp>
        <p:nvSpPr>
          <p:cNvPr id="27" name="正方形/長方形 26"/>
          <p:cNvSpPr/>
          <p:nvPr/>
        </p:nvSpPr>
        <p:spPr>
          <a:xfrm>
            <a:off x="4427887" y="2204864"/>
            <a:ext cx="828000" cy="576000"/>
          </a:xfrm>
          <a:prstGeom prst="rect">
            <a:avLst/>
          </a:prstGeom>
          <a:solidFill>
            <a:srgbClr val="FF0000">
              <a:alpha val="47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400" b="1" dirty="0">
                <a:solidFill>
                  <a:schemeClr val="tx1"/>
                </a:solidFill>
                <a:latin typeface="Meiryo UI" panose="020B0604030504040204" pitchFamily="50" charset="-128"/>
                <a:ea typeface="Meiryo UI" panose="020B0604030504040204" pitchFamily="50" charset="-128"/>
              </a:rPr>
              <a:t>③</a:t>
            </a:r>
            <a:endParaRPr kumimoji="1" lang="ja-JP" altLang="en-US" sz="1400" b="1" dirty="0">
              <a:solidFill>
                <a:schemeClr val="tx1"/>
              </a:solidFill>
              <a:latin typeface="Meiryo UI" panose="020B0604030504040204" pitchFamily="50" charset="-128"/>
              <a:ea typeface="Meiryo UI" panose="020B0604030504040204" pitchFamily="50" charset="-128"/>
            </a:endParaRPr>
          </a:p>
        </p:txBody>
      </p:sp>
      <p:graphicFrame>
        <p:nvGraphicFramePr>
          <p:cNvPr id="14" name="表 13"/>
          <p:cNvGraphicFramePr>
            <a:graphicFrameLocks noGrp="1"/>
          </p:cNvGraphicFramePr>
          <p:nvPr>
            <p:extLst>
              <p:ext uri="{D42A27DB-BD31-4B8C-83A1-F6EECF244321}">
                <p14:modId xmlns:p14="http://schemas.microsoft.com/office/powerpoint/2010/main" val="3384172981"/>
              </p:ext>
            </p:extLst>
          </p:nvPr>
        </p:nvGraphicFramePr>
        <p:xfrm>
          <a:off x="179512" y="3482268"/>
          <a:ext cx="8640960" cy="3200400"/>
        </p:xfrm>
        <a:graphic>
          <a:graphicData uri="http://schemas.openxmlformats.org/drawingml/2006/table">
            <a:tbl>
              <a:tblPr firstRow="1" bandRow="1">
                <a:tableStyleId>{5940675A-B579-460E-94D1-54222C63F5DA}</a:tableStyleId>
              </a:tblPr>
              <a:tblGrid>
                <a:gridCol w="8640960">
                  <a:extLst>
                    <a:ext uri="{9D8B030D-6E8A-4147-A177-3AD203B41FA5}">
                      <a16:colId xmlns:a16="http://schemas.microsoft.com/office/drawing/2014/main" val="1340005264"/>
                    </a:ext>
                  </a:extLst>
                </a:gridCol>
              </a:tblGrid>
              <a:tr h="797068">
                <a:tc>
                  <a:txBody>
                    <a:bodyPr/>
                    <a:lstStyle/>
                    <a:p>
                      <a:r>
                        <a:rPr kumimoji="1" lang="ja-JP" altLang="en-US" sz="1600" b="1" u="sng" dirty="0">
                          <a:latin typeface="Meiryo UI" panose="020B0604030504040204" pitchFamily="50" charset="-128"/>
                          <a:ea typeface="Meiryo UI" panose="020B0604030504040204" pitchFamily="50" charset="-128"/>
                        </a:rPr>
                        <a:t>①電気事業者</a:t>
                      </a:r>
                    </a:p>
                    <a:p>
                      <a:r>
                        <a:rPr kumimoji="1" lang="ja-JP" altLang="en-US" sz="1600" b="0" u="none" dirty="0">
                          <a:latin typeface="Meiryo UI" panose="020B0604030504040204" pitchFamily="50" charset="-128"/>
                          <a:ea typeface="Meiryo UI" panose="020B0604030504040204" pitchFamily="50" charset="-128"/>
                        </a:rPr>
                        <a:t>報告対象年度に契約していた電気事業者をプルダウンで選択ください。なお、</a:t>
                      </a:r>
                      <a:r>
                        <a:rPr kumimoji="1" lang="en-US" altLang="ja-JP" sz="1600" b="0" u="none" dirty="0">
                          <a:latin typeface="Meiryo UI" panose="020B0604030504040204" pitchFamily="50" charset="-128"/>
                          <a:ea typeface="Meiryo UI" panose="020B0604030504040204" pitchFamily="50" charset="-128"/>
                        </a:rPr>
                        <a:t>4</a:t>
                      </a:r>
                      <a:r>
                        <a:rPr kumimoji="1" lang="ja-JP" altLang="en-US" sz="1600" b="0" u="none" dirty="0">
                          <a:latin typeface="Meiryo UI" panose="020B0604030504040204" pitchFamily="50" charset="-128"/>
                          <a:ea typeface="Meiryo UI" panose="020B0604030504040204" pitchFamily="50" charset="-128"/>
                        </a:rPr>
                        <a:t>者以上の電気事業者と契約していた場合は、脱炭素・エネルギー政策課気候変動緩和・適応策推進グループまでご連絡ください。</a:t>
                      </a:r>
                      <a:endParaRPr kumimoji="1" lang="en-US" altLang="ja-JP" sz="1600" b="0" u="none" dirty="0">
                        <a:latin typeface="Meiryo UI" panose="020B0604030504040204" pitchFamily="50" charset="-128"/>
                        <a:ea typeface="Meiryo UI" panose="020B0604030504040204" pitchFamily="50" charset="-128"/>
                      </a:endParaRPr>
                    </a:p>
                  </a:txBody>
                  <a:tcPr anchor="ctr"/>
                </a:tc>
                <a:extLst>
                  <a:ext uri="{0D108BD9-81ED-4DB2-BD59-A6C34878D82A}">
                    <a16:rowId xmlns:a16="http://schemas.microsoft.com/office/drawing/2014/main" val="183885262"/>
                  </a:ext>
                </a:extLst>
              </a:tr>
              <a:tr h="1265271">
                <a:tc>
                  <a:txBody>
                    <a:bodyPr/>
                    <a:lstStyle/>
                    <a:p>
                      <a:r>
                        <a:rPr kumimoji="1" lang="ja-JP" altLang="en-US" sz="1600" b="1" u="sng" dirty="0">
                          <a:latin typeface="Meiryo UI" panose="020B0604030504040204" pitchFamily="50" charset="-128"/>
                          <a:ea typeface="Meiryo UI" panose="020B0604030504040204" pitchFamily="50" charset="-128"/>
                        </a:rPr>
                        <a:t>②</a:t>
                      </a:r>
                      <a:r>
                        <a:rPr kumimoji="1" lang="en-US" altLang="ja-JP" sz="1600" b="1" u="sng" dirty="0">
                          <a:latin typeface="Meiryo UI" panose="020B0604030504040204" pitchFamily="50" charset="-128"/>
                          <a:ea typeface="Meiryo UI" panose="020B0604030504040204" pitchFamily="50" charset="-128"/>
                        </a:rPr>
                        <a:t>CO</a:t>
                      </a:r>
                      <a:r>
                        <a:rPr kumimoji="1" lang="ja-JP" altLang="en-US" sz="1600" b="1" u="sng" dirty="0">
                          <a:latin typeface="Meiryo UI" panose="020B0604030504040204" pitchFamily="50" charset="-128"/>
                          <a:ea typeface="Meiryo UI" panose="020B0604030504040204" pitchFamily="50" charset="-128"/>
                        </a:rPr>
                        <a:t>₂排出係数</a:t>
                      </a:r>
                      <a:endParaRPr kumimoji="1" lang="en-US" altLang="ja-JP" sz="1600" b="1" u="sng" dirty="0">
                        <a:latin typeface="Meiryo UI" panose="020B0604030504040204" pitchFamily="50" charset="-128"/>
                        <a:ea typeface="Meiryo UI" panose="020B0604030504040204" pitchFamily="50" charset="-128"/>
                      </a:endParaRPr>
                    </a:p>
                    <a:p>
                      <a:r>
                        <a:rPr kumimoji="1" lang="ja-JP" altLang="en-US" sz="1600" b="0" u="none" dirty="0">
                          <a:latin typeface="Meiryo UI" panose="020B0604030504040204" pitchFamily="50" charset="-128"/>
                          <a:ea typeface="Meiryo UI" panose="020B0604030504040204" pitchFamily="50" charset="-128"/>
                        </a:rPr>
                        <a:t>報告対象年度に契約していた電気メニューの調整後排出係数を小数点第</a:t>
                      </a:r>
                      <a:r>
                        <a:rPr kumimoji="1" lang="en-US" altLang="ja-JP" sz="1600" b="0" u="none" dirty="0">
                          <a:latin typeface="Meiryo UI" panose="020B0604030504040204" pitchFamily="50" charset="-128"/>
                          <a:ea typeface="Meiryo UI" panose="020B0604030504040204" pitchFamily="50" charset="-128"/>
                        </a:rPr>
                        <a:t>3</a:t>
                      </a:r>
                      <a:r>
                        <a:rPr kumimoji="1" lang="ja-JP" altLang="en-US" sz="1600" b="0" u="none" dirty="0">
                          <a:latin typeface="Meiryo UI" panose="020B0604030504040204" pitchFamily="50" charset="-128"/>
                          <a:ea typeface="Meiryo UI" panose="020B0604030504040204" pitchFamily="50" charset="-128"/>
                        </a:rPr>
                        <a:t>位で記入ください。調整後排出係数は、（</a:t>
                      </a:r>
                      <a:r>
                        <a:rPr kumimoji="1" lang="en-US" altLang="ja-JP" sz="1600" b="0" u="none" dirty="0">
                          <a:latin typeface="Meiryo UI" panose="020B0604030504040204" pitchFamily="50" charset="-128"/>
                          <a:ea typeface="Meiryo UI" panose="020B0604030504040204" pitchFamily="50" charset="-128"/>
                          <a:hlinkClick r:id="rId4"/>
                        </a:rPr>
                        <a:t>https://ghg-santeikohyo.env.go.jp/calc</a:t>
                      </a:r>
                      <a:r>
                        <a:rPr kumimoji="1" lang="en-US" altLang="ja-JP" sz="1600" b="0" u="none" dirty="0">
                          <a:latin typeface="Meiryo UI" panose="020B0604030504040204" pitchFamily="50" charset="-128"/>
                          <a:ea typeface="Meiryo UI" panose="020B0604030504040204" pitchFamily="50" charset="-128"/>
                        </a:rPr>
                        <a:t> </a:t>
                      </a:r>
                      <a:r>
                        <a:rPr kumimoji="1" lang="ja-JP" altLang="en-US" sz="1600" b="0" u="none" dirty="0">
                          <a:latin typeface="Meiryo UI" panose="020B0604030504040204" pitchFamily="50" charset="-128"/>
                          <a:ea typeface="Meiryo UI" panose="020B0604030504040204" pitchFamily="50" charset="-128"/>
                        </a:rPr>
                        <a:t>）をご覧ください（詳細は</a:t>
                      </a:r>
                      <a:r>
                        <a:rPr kumimoji="1" lang="en-US" altLang="ja-JP" sz="1600" b="0" u="none" dirty="0">
                          <a:latin typeface="Meiryo UI" panose="020B0604030504040204" pitchFamily="50" charset="-128"/>
                          <a:ea typeface="Meiryo UI" panose="020B0604030504040204" pitchFamily="50" charset="-128"/>
                        </a:rPr>
                        <a:t>P.67</a:t>
                      </a:r>
                      <a:r>
                        <a:rPr kumimoji="1" lang="ja-JP" altLang="en-US" sz="1600" b="0" u="none" dirty="0">
                          <a:latin typeface="Meiryo UI" panose="020B0604030504040204" pitchFamily="50" charset="-128"/>
                          <a:ea typeface="Meiryo UI" panose="020B0604030504040204" pitchFamily="50" charset="-128"/>
                        </a:rPr>
                        <a:t>の</a:t>
                      </a:r>
                      <a:r>
                        <a:rPr kumimoji="1" lang="en-US" altLang="ja-JP" sz="1600" b="0" u="none" dirty="0">
                          <a:latin typeface="Meiryo UI" panose="020B0604030504040204" pitchFamily="50" charset="-128"/>
                          <a:ea typeface="Meiryo UI" panose="020B0604030504040204" pitchFamily="50" charset="-128"/>
                        </a:rPr>
                        <a:t>6-(</a:t>
                      </a:r>
                      <a:r>
                        <a:rPr kumimoji="1" lang="ja-JP" altLang="en-US" sz="1600" b="0" u="none" dirty="0">
                          <a:latin typeface="Meiryo UI" panose="020B0604030504040204" pitchFamily="50" charset="-128"/>
                          <a:ea typeface="Meiryo UI" panose="020B0604030504040204" pitchFamily="50" charset="-128"/>
                        </a:rPr>
                        <a:t>参考</a:t>
                      </a:r>
                      <a:r>
                        <a:rPr kumimoji="1" lang="en-US" altLang="ja-JP" sz="1600" b="0" u="none" dirty="0">
                          <a:latin typeface="Meiryo UI" panose="020B0604030504040204" pitchFamily="50" charset="-128"/>
                          <a:ea typeface="Meiryo UI" panose="020B0604030504040204" pitchFamily="50" charset="-128"/>
                        </a:rPr>
                        <a:t>)</a:t>
                      </a:r>
                      <a:r>
                        <a:rPr kumimoji="1" lang="ja-JP" altLang="en-US" sz="1600" b="0" u="none" dirty="0">
                          <a:latin typeface="Meiryo UI" panose="020B0604030504040204" pitchFamily="50" charset="-128"/>
                          <a:ea typeface="Meiryo UI" panose="020B0604030504040204" pitchFamily="50" charset="-128"/>
                        </a:rPr>
                        <a:t>をご確認ください）。</a:t>
                      </a:r>
                    </a:p>
                    <a:p>
                      <a:r>
                        <a:rPr kumimoji="1" lang="ja-JP" altLang="en-US" sz="1600" b="0" u="none" dirty="0">
                          <a:latin typeface="Meiryo UI" panose="020B0604030504040204" pitchFamily="50" charset="-128"/>
                          <a:ea typeface="Meiryo UI" panose="020B0604030504040204" pitchFamily="50" charset="-128"/>
                        </a:rPr>
                        <a:t>これにより算定できない場合は、実測や契約内容等に基づき適切と認められる排出係数をご記入ください。</a:t>
                      </a:r>
                    </a:p>
                    <a:p>
                      <a:r>
                        <a:rPr kumimoji="1" lang="ja-JP" altLang="en-US" sz="1600" b="0" u="none" dirty="0">
                          <a:latin typeface="Meiryo UI" panose="020B0604030504040204" pitchFamily="50" charset="-128"/>
                          <a:ea typeface="Meiryo UI" panose="020B0604030504040204" pitchFamily="50" charset="-128"/>
                        </a:rPr>
                        <a:t>また、個別で契約している電気メニューの中で</a:t>
                      </a:r>
                      <a:r>
                        <a:rPr kumimoji="1" lang="en-US" altLang="ja-JP" sz="1600" b="0" u="none" dirty="0">
                          <a:latin typeface="Meiryo UI" panose="020B0604030504040204" pitchFamily="50" charset="-128"/>
                          <a:ea typeface="Meiryo UI" panose="020B0604030504040204" pitchFamily="50" charset="-128"/>
                        </a:rPr>
                        <a:t>CO2</a:t>
                      </a:r>
                      <a:r>
                        <a:rPr kumimoji="1" lang="ja-JP" altLang="en-US" sz="1600" b="0" u="none" dirty="0">
                          <a:latin typeface="Meiryo UI" panose="020B0604030504040204" pitchFamily="50" charset="-128"/>
                          <a:ea typeface="Meiryo UI" panose="020B0604030504040204" pitchFamily="50" charset="-128"/>
                        </a:rPr>
                        <a:t>フリー割合を契約で決めているような場合は、</a:t>
                      </a:r>
                      <a:r>
                        <a:rPr kumimoji="1" lang="en-US" altLang="ja-JP" sz="1600" b="0" u="none" dirty="0">
                          <a:latin typeface="Meiryo UI" panose="020B0604030504040204" pitchFamily="50" charset="-128"/>
                          <a:ea typeface="Meiryo UI" panose="020B0604030504040204" pitchFamily="50" charset="-128"/>
                        </a:rPr>
                        <a:t>P.47</a:t>
                      </a:r>
                      <a:r>
                        <a:rPr kumimoji="1" lang="ja-JP" altLang="en-US" sz="1600" b="0" u="none" dirty="0">
                          <a:latin typeface="Meiryo UI" panose="020B0604030504040204" pitchFamily="50" charset="-128"/>
                          <a:ea typeface="Meiryo UI" panose="020B0604030504040204" pitchFamily="50" charset="-128"/>
                        </a:rPr>
                        <a:t>の</a:t>
                      </a:r>
                      <a:r>
                        <a:rPr kumimoji="1" lang="en-US" altLang="ja-JP" sz="1600" b="0" u="none" dirty="0">
                          <a:latin typeface="Meiryo UI" panose="020B0604030504040204" pitchFamily="50" charset="-128"/>
                          <a:ea typeface="Meiryo UI" panose="020B0604030504040204" pitchFamily="50" charset="-128"/>
                        </a:rPr>
                        <a:t>5-(8)No.3</a:t>
                      </a:r>
                      <a:r>
                        <a:rPr kumimoji="1" lang="ja-JP" altLang="en-US" sz="1600" b="0" u="none" dirty="0">
                          <a:latin typeface="Meiryo UI" panose="020B0604030504040204" pitchFamily="50" charset="-128"/>
                          <a:ea typeface="Meiryo UI" panose="020B0604030504040204" pitchFamily="50" charset="-128"/>
                        </a:rPr>
                        <a:t>をご参照ください。</a:t>
                      </a:r>
                    </a:p>
                  </a:txBody>
                  <a:tcPr anchor="ctr"/>
                </a:tc>
                <a:extLst>
                  <a:ext uri="{0D108BD9-81ED-4DB2-BD59-A6C34878D82A}">
                    <a16:rowId xmlns:a16="http://schemas.microsoft.com/office/drawing/2014/main" val="2042919226"/>
                  </a:ext>
                </a:extLst>
              </a:tr>
              <a:tr h="530695">
                <a:tc>
                  <a:txBody>
                    <a:bodyPr/>
                    <a:lstStyle/>
                    <a:p>
                      <a:r>
                        <a:rPr kumimoji="1" lang="ja-JP" altLang="en-US" sz="1600" b="1" u="sng" dirty="0">
                          <a:latin typeface="Meiryo UI" panose="020B0604030504040204" pitchFamily="50" charset="-128"/>
                          <a:ea typeface="Meiryo UI" panose="020B0604030504040204" pitchFamily="50" charset="-128"/>
                        </a:rPr>
                        <a:t>③買電量</a:t>
                      </a:r>
                      <a:endParaRPr kumimoji="1" lang="en-US" altLang="ja-JP" sz="1600" b="1" u="sng" dirty="0">
                        <a:latin typeface="Meiryo UI" panose="020B0604030504040204" pitchFamily="50" charset="-128"/>
                        <a:ea typeface="Meiryo UI" panose="020B0604030504040204" pitchFamily="50" charset="-128"/>
                      </a:endParaRPr>
                    </a:p>
                    <a:p>
                      <a:r>
                        <a:rPr kumimoji="1" lang="ja-JP" altLang="en-US" sz="1600" b="0" u="none" dirty="0">
                          <a:latin typeface="Meiryo UI" panose="020B0604030504040204" pitchFamily="50" charset="-128"/>
                          <a:ea typeface="Meiryo UI" panose="020B0604030504040204" pitchFamily="50" charset="-128"/>
                        </a:rPr>
                        <a:t>電気事業者から購入した買電量を</a:t>
                      </a:r>
                      <a:r>
                        <a:rPr lang="ja-JP" altLang="en-US" sz="1600" dirty="0">
                          <a:solidFill>
                            <a:srgbClr val="FF0000"/>
                          </a:solidFill>
                          <a:latin typeface="Meiryo UI" panose="020B0604030504040204" pitchFamily="50" charset="-128"/>
                          <a:ea typeface="Meiryo UI" panose="020B0604030504040204" pitchFamily="50" charset="-128"/>
                        </a:rPr>
                        <a:t>小数点第</a:t>
                      </a:r>
                      <a:r>
                        <a:rPr lang="en-US" altLang="ja-JP" sz="1600" dirty="0">
                          <a:solidFill>
                            <a:srgbClr val="FF0000"/>
                          </a:solidFill>
                          <a:latin typeface="Meiryo UI" panose="020B0604030504040204" pitchFamily="50" charset="-128"/>
                          <a:ea typeface="Meiryo UI" panose="020B0604030504040204" pitchFamily="50" charset="-128"/>
                        </a:rPr>
                        <a:t>3</a:t>
                      </a:r>
                      <a:r>
                        <a:rPr lang="ja-JP" altLang="en-US" sz="1600" dirty="0">
                          <a:solidFill>
                            <a:srgbClr val="FF0000"/>
                          </a:solidFill>
                          <a:latin typeface="Meiryo UI" panose="020B0604030504040204" pitchFamily="50" charset="-128"/>
                          <a:ea typeface="Meiryo UI" panose="020B0604030504040204" pitchFamily="50" charset="-128"/>
                        </a:rPr>
                        <a:t>位を四捨五入して、小数点第</a:t>
                      </a:r>
                      <a:r>
                        <a:rPr lang="en-US" altLang="ja-JP" sz="1600" dirty="0">
                          <a:solidFill>
                            <a:srgbClr val="FF0000"/>
                          </a:solidFill>
                          <a:latin typeface="Meiryo UI" panose="020B0604030504040204" pitchFamily="50" charset="-128"/>
                          <a:ea typeface="Meiryo UI" panose="020B0604030504040204" pitchFamily="50" charset="-128"/>
                        </a:rPr>
                        <a:t>2</a:t>
                      </a:r>
                      <a:r>
                        <a:rPr lang="ja-JP" altLang="en-US" sz="1600" dirty="0">
                          <a:solidFill>
                            <a:srgbClr val="FF0000"/>
                          </a:solidFill>
                          <a:latin typeface="Meiryo UI" panose="020B0604030504040204" pitchFamily="50" charset="-128"/>
                          <a:ea typeface="Meiryo UI" panose="020B0604030504040204" pitchFamily="50" charset="-128"/>
                        </a:rPr>
                        <a:t>位まで</a:t>
                      </a:r>
                      <a:r>
                        <a:rPr lang="ja-JP" altLang="en-US" sz="1600" dirty="0">
                          <a:solidFill>
                            <a:schemeClr val="tx1"/>
                          </a:solidFill>
                          <a:latin typeface="Meiryo UI" panose="020B0604030504040204" pitchFamily="50" charset="-128"/>
                          <a:ea typeface="Meiryo UI" panose="020B0604030504040204" pitchFamily="50" charset="-128"/>
                        </a:rPr>
                        <a:t>記入ください</a:t>
                      </a:r>
                      <a:r>
                        <a:rPr kumimoji="1" lang="ja-JP" altLang="en-US" sz="1600" b="0" u="none" dirty="0">
                          <a:latin typeface="Meiryo UI" panose="020B0604030504040204" pitchFamily="50" charset="-128"/>
                          <a:ea typeface="Meiryo UI" panose="020B0604030504040204" pitchFamily="50" charset="-128"/>
                        </a:rPr>
                        <a:t>。</a:t>
                      </a:r>
                      <a:endParaRPr kumimoji="1" lang="en-US" altLang="ja-JP" sz="1600" b="0" u="none" dirty="0">
                        <a:latin typeface="Meiryo UI" panose="020B0604030504040204" pitchFamily="50" charset="-128"/>
                        <a:ea typeface="Meiryo UI" panose="020B0604030504040204" pitchFamily="50" charset="-128"/>
                      </a:endParaRPr>
                    </a:p>
                  </a:txBody>
                  <a:tcPr anchor="ctr"/>
                </a:tc>
                <a:extLst>
                  <a:ext uri="{0D108BD9-81ED-4DB2-BD59-A6C34878D82A}">
                    <a16:rowId xmlns:a16="http://schemas.microsoft.com/office/drawing/2014/main" val="1271017701"/>
                  </a:ext>
                </a:extLst>
              </a:tr>
            </a:tbl>
          </a:graphicData>
        </a:graphic>
      </p:graphicFrame>
      <p:sp>
        <p:nvSpPr>
          <p:cNvPr id="7" name="正方形/長方形 6">
            <a:extLst>
              <a:ext uri="{FF2B5EF4-FFF2-40B4-BE49-F238E27FC236}">
                <a16:creationId xmlns:a16="http://schemas.microsoft.com/office/drawing/2014/main" id="{EA15A444-EF32-F837-A12F-F3F6395D67C1}"/>
              </a:ext>
            </a:extLst>
          </p:cNvPr>
          <p:cNvSpPr/>
          <p:nvPr/>
        </p:nvSpPr>
        <p:spPr>
          <a:xfrm>
            <a:off x="133784" y="1268760"/>
            <a:ext cx="8636680" cy="338554"/>
          </a:xfrm>
          <a:prstGeom prst="rect">
            <a:avLst/>
          </a:prstGeom>
        </p:spPr>
        <p:txBody>
          <a:bodyPr wrap="square">
            <a:spAutoFit/>
          </a:bodyPr>
          <a:lstStyle/>
          <a:p>
            <a:r>
              <a:rPr lang="en-US" altLang="ja-JP" sz="1600" dirty="0">
                <a:latin typeface="Meiryo UI" panose="020B0604030504040204" pitchFamily="50" charset="-128"/>
                <a:ea typeface="Meiryo UI" panose="020B0604030504040204" pitchFamily="50" charset="-128"/>
              </a:rPr>
              <a:t>8</a:t>
            </a:r>
            <a:r>
              <a:rPr lang="ja-JP" altLang="en-US" sz="1600" dirty="0">
                <a:latin typeface="Meiryo UI" panose="020B0604030504040204" pitchFamily="50" charset="-128"/>
                <a:ea typeface="Meiryo UI" panose="020B0604030504040204" pitchFamily="50" charset="-128"/>
              </a:rPr>
              <a:t>　報告年度の主な事業所における電力量（電気事業者等からの供給分）</a:t>
            </a:r>
          </a:p>
        </p:txBody>
      </p:sp>
    </p:spTree>
    <p:extLst>
      <p:ext uri="{BB962C8B-B14F-4D97-AF65-F5344CB8AC3E}">
        <p14:creationId xmlns:p14="http://schemas.microsoft.com/office/powerpoint/2010/main" val="1399605875"/>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スライド番号プレースホルダー 5"/>
          <p:cNvSpPr>
            <a:spLocks noGrp="1"/>
          </p:cNvSpPr>
          <p:nvPr>
            <p:ph type="sldNum" sz="quarter" idx="12"/>
          </p:nvPr>
        </p:nvSpPr>
        <p:spPr/>
        <p:txBody>
          <a:bodyPr/>
          <a:lstStyle/>
          <a:p>
            <a:fld id="{55A7BED7-9510-4C4B-91BA-7696EE92F05C}" type="slidenum">
              <a:rPr kumimoji="1" lang="ja-JP" altLang="en-US" smtClean="0"/>
              <a:t>67</a:t>
            </a:fld>
            <a:endParaRPr kumimoji="1" lang="ja-JP" altLang="en-US" dirty="0"/>
          </a:p>
        </p:txBody>
      </p:sp>
      <p:sp>
        <p:nvSpPr>
          <p:cNvPr id="8" name="テキスト ボックス 7">
            <a:extLst>
              <a:ext uri="{FF2B5EF4-FFF2-40B4-BE49-F238E27FC236}">
                <a16:creationId xmlns:a16="http://schemas.microsoft.com/office/drawing/2014/main" id="{575F40C1-5A85-EECC-6477-57B188ABEBEE}"/>
              </a:ext>
            </a:extLst>
          </p:cNvPr>
          <p:cNvSpPr txBox="1"/>
          <p:nvPr/>
        </p:nvSpPr>
        <p:spPr>
          <a:xfrm>
            <a:off x="0" y="0"/>
            <a:ext cx="8604448" cy="344128"/>
          </a:xfrm>
          <a:prstGeom prst="rect">
            <a:avLst/>
          </a:prstGeom>
          <a:noFill/>
        </p:spPr>
        <p:txBody>
          <a:bodyPr wrap="square" tIns="36000" bIns="0" rtlCol="0">
            <a:spAutoFit/>
          </a:bodyPr>
          <a:lstStyle/>
          <a:p>
            <a:pPr>
              <a:lnSpc>
                <a:spcPts val="2400"/>
              </a:lnSpc>
            </a:pPr>
            <a:r>
              <a:rPr lang="ja-JP" altLang="en-US" sz="20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６　実績報告書の作成要領</a:t>
            </a:r>
          </a:p>
        </p:txBody>
      </p:sp>
      <p:sp>
        <p:nvSpPr>
          <p:cNvPr id="10" name="Rectangle 2"/>
          <p:cNvSpPr>
            <a:spLocks noChangeArrowheads="1"/>
          </p:cNvSpPr>
          <p:nvPr/>
        </p:nvSpPr>
        <p:spPr bwMode="auto">
          <a:xfrm>
            <a:off x="-12940" y="404664"/>
            <a:ext cx="9051756"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spAutoFit/>
          </a:bodyPr>
          <a:lstStyle>
            <a:lvl1pPr indent="127000"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ts val="600"/>
              </a:spcAft>
              <a:buClrTx/>
              <a:buSzTx/>
              <a:buFontTx/>
              <a:buNone/>
              <a:tabLst/>
            </a:pPr>
            <a:r>
              <a:rPr kumimoji="0" lang="ja-JP" altLang="ja-JP" sz="2000" b="1" i="0" u="none" strike="noStrike" cap="none" normalizeH="0" baseline="0" dirty="0">
                <a:ln>
                  <a:noFill/>
                </a:ln>
                <a:effectLst/>
                <a:latin typeface="Meiryo UI" panose="020B0604030504040204" pitchFamily="50" charset="-128"/>
                <a:ea typeface="Meiryo UI" panose="020B0604030504040204" pitchFamily="50" charset="-128"/>
                <a:cs typeface="Times New Roman" panose="02020603050405020304" pitchFamily="18" charset="0"/>
              </a:rPr>
              <a:t> </a:t>
            </a:r>
            <a:r>
              <a:rPr kumimoji="0" lang="ja-JP" altLang="en-US" sz="2000" b="1" dirty="0">
                <a:latin typeface="Meiryo UI" panose="020B0604030504040204" pitchFamily="50" charset="-128"/>
                <a:ea typeface="Meiryo UI" panose="020B0604030504040204" pitchFamily="50" charset="-128"/>
                <a:cs typeface="Times New Roman" panose="02020603050405020304" pitchFamily="18" charset="0"/>
              </a:rPr>
              <a:t>（参考）調整後排出係数について</a:t>
            </a:r>
            <a:endParaRPr lang="en-US" altLang="ja-JP" sz="1600" dirty="0">
              <a:latin typeface="Meiryo UI" panose="020B0604030504040204" pitchFamily="50" charset="-128"/>
              <a:ea typeface="Meiryo UI" panose="020B0604030504040204" pitchFamily="50" charset="-128"/>
            </a:endParaRPr>
          </a:p>
        </p:txBody>
      </p:sp>
      <p:sp>
        <p:nvSpPr>
          <p:cNvPr id="16" name="正方形/長方形 15"/>
          <p:cNvSpPr/>
          <p:nvPr/>
        </p:nvSpPr>
        <p:spPr>
          <a:xfrm>
            <a:off x="323528" y="828001"/>
            <a:ext cx="8496944" cy="1323439"/>
          </a:xfrm>
          <a:prstGeom prst="rect">
            <a:avLst/>
          </a:prstGeom>
        </p:spPr>
        <p:txBody>
          <a:bodyPr wrap="square">
            <a:spAutoFit/>
          </a:bodyPr>
          <a:lstStyle/>
          <a:p>
            <a:r>
              <a:rPr lang="ja-JP" altLang="en-US" sz="1600" dirty="0">
                <a:latin typeface="Meiryo UI" panose="020B0604030504040204" pitchFamily="50" charset="-128"/>
                <a:ea typeface="Meiryo UI" panose="020B0604030504040204" pitchFamily="50" charset="-128"/>
              </a:rPr>
              <a:t>環境省</a:t>
            </a:r>
            <a:r>
              <a:rPr lang="en-US" altLang="ja-JP" sz="1600" dirty="0">
                <a:latin typeface="Meiryo UI" panose="020B0604030504040204" pitchFamily="50" charset="-128"/>
                <a:ea typeface="Meiryo UI" panose="020B0604030504040204" pitchFamily="50" charset="-128"/>
              </a:rPr>
              <a:t>HP</a:t>
            </a:r>
            <a:r>
              <a:rPr lang="ja-JP" altLang="en-US" sz="1600" dirty="0">
                <a:latin typeface="Meiryo UI" panose="020B0604030504040204" pitchFamily="50" charset="-128"/>
                <a:ea typeface="Meiryo UI" panose="020B0604030504040204" pitchFamily="50" charset="-128"/>
              </a:rPr>
              <a:t>に、小売電気事業者別のメニュー別排出係数が掲載されています。自社で契約している電気がどのメニューに該当するかを確認することで、調整後排出係数の把握が可能です。</a:t>
            </a:r>
            <a:endParaRPr lang="en-US" altLang="ja-JP" sz="1600" dirty="0">
              <a:latin typeface="Meiryo UI" panose="020B0604030504040204" pitchFamily="50" charset="-128"/>
              <a:ea typeface="Meiryo UI" panose="020B0604030504040204" pitchFamily="50" charset="-128"/>
            </a:endParaRPr>
          </a:p>
          <a:p>
            <a:r>
              <a:rPr lang="ja-JP" altLang="en-US" sz="1600" dirty="0">
                <a:latin typeface="Meiryo UI" panose="020B0604030504040204" pitchFamily="50" charset="-128"/>
                <a:ea typeface="Meiryo UI" panose="020B0604030504040204" pitchFamily="50" charset="-128"/>
              </a:rPr>
              <a:t>ただし、個別に調整されたオリジナルのメニューである場合もあります。その場合は電気事業者にご確認いただくか、確認が困難又はメニューが不明な場合は、（残差）と記載のあるメニューの係数を採用することで確認に代えてください。</a:t>
            </a:r>
          </a:p>
        </p:txBody>
      </p:sp>
      <p:sp>
        <p:nvSpPr>
          <p:cNvPr id="74" name="テキスト ボックス 73">
            <a:extLst>
              <a:ext uri="{FF2B5EF4-FFF2-40B4-BE49-F238E27FC236}">
                <a16:creationId xmlns:a16="http://schemas.microsoft.com/office/drawing/2014/main" id="{ADA730A8-B738-D930-ABC4-709406284454}"/>
              </a:ext>
            </a:extLst>
          </p:cNvPr>
          <p:cNvSpPr txBox="1"/>
          <p:nvPr/>
        </p:nvSpPr>
        <p:spPr>
          <a:xfrm>
            <a:off x="2186751" y="5258591"/>
            <a:ext cx="6880745" cy="307777"/>
          </a:xfrm>
          <a:prstGeom prst="rect">
            <a:avLst/>
          </a:prstGeom>
          <a:noFill/>
        </p:spPr>
        <p:txBody>
          <a:bodyPr wrap="square">
            <a:spAutoFit/>
          </a:bodyPr>
          <a:lstStyle/>
          <a:p>
            <a:r>
              <a:rPr kumimoji="1" lang="ja-JP" altLang="en-US" sz="1400" b="0" u="none" dirty="0">
                <a:latin typeface="Meiryo UI" panose="020B0604030504040204" pitchFamily="50" charset="-128"/>
                <a:ea typeface="Meiryo UI" panose="020B0604030504040204" pitchFamily="50" charset="-128"/>
              </a:rPr>
              <a:t>環境省　電気事業者別排出係数一覧（</a:t>
            </a:r>
            <a:r>
              <a:rPr kumimoji="1" lang="en-US" altLang="ja-JP" sz="1400" b="0" u="none" dirty="0">
                <a:latin typeface="Meiryo UI" panose="020B0604030504040204" pitchFamily="50" charset="-128"/>
                <a:ea typeface="Meiryo UI" panose="020B0604030504040204" pitchFamily="50" charset="-128"/>
                <a:hlinkClick r:id="rId3"/>
              </a:rPr>
              <a:t>https://ghg-santeikohyo.env.go.jp/calc</a:t>
            </a:r>
            <a:r>
              <a:rPr kumimoji="1" lang="ja-JP" altLang="en-US" sz="1400" b="0" u="none" dirty="0">
                <a:latin typeface="Meiryo UI" panose="020B0604030504040204" pitchFamily="50" charset="-128"/>
                <a:ea typeface="Meiryo UI" panose="020B0604030504040204" pitchFamily="50" charset="-128"/>
              </a:rPr>
              <a:t>）</a:t>
            </a:r>
            <a:endParaRPr lang="ja-JP" altLang="en-US" sz="1400" dirty="0"/>
          </a:p>
        </p:txBody>
      </p:sp>
      <p:pic>
        <p:nvPicPr>
          <p:cNvPr id="5" name="図 4">
            <a:extLst>
              <a:ext uri="{FF2B5EF4-FFF2-40B4-BE49-F238E27FC236}">
                <a16:creationId xmlns:a16="http://schemas.microsoft.com/office/drawing/2014/main" id="{33EB040B-54FA-5E24-F014-ACD567B15A33}"/>
              </a:ext>
            </a:extLst>
          </p:cNvPr>
          <p:cNvPicPr>
            <a:picLocks noChangeAspect="1"/>
          </p:cNvPicPr>
          <p:nvPr/>
        </p:nvPicPr>
        <p:blipFill>
          <a:blip r:embed="rId4"/>
          <a:stretch>
            <a:fillRect/>
          </a:stretch>
        </p:blipFill>
        <p:spPr>
          <a:xfrm>
            <a:off x="4174857" y="2319881"/>
            <a:ext cx="4692951" cy="2770269"/>
          </a:xfrm>
          <a:prstGeom prst="rect">
            <a:avLst/>
          </a:prstGeom>
        </p:spPr>
      </p:pic>
      <p:pic>
        <p:nvPicPr>
          <p:cNvPr id="9" name="図 8">
            <a:extLst>
              <a:ext uri="{FF2B5EF4-FFF2-40B4-BE49-F238E27FC236}">
                <a16:creationId xmlns:a16="http://schemas.microsoft.com/office/drawing/2014/main" id="{5B136A69-C014-9D34-234B-AE68AA48388F}"/>
              </a:ext>
            </a:extLst>
          </p:cNvPr>
          <p:cNvPicPr>
            <a:picLocks noChangeAspect="1"/>
          </p:cNvPicPr>
          <p:nvPr/>
        </p:nvPicPr>
        <p:blipFill>
          <a:blip r:embed="rId5"/>
          <a:stretch>
            <a:fillRect/>
          </a:stretch>
        </p:blipFill>
        <p:spPr>
          <a:xfrm>
            <a:off x="411426" y="2967953"/>
            <a:ext cx="3446130" cy="922094"/>
          </a:xfrm>
          <a:prstGeom prst="rect">
            <a:avLst/>
          </a:prstGeom>
        </p:spPr>
      </p:pic>
      <p:sp>
        <p:nvSpPr>
          <p:cNvPr id="71" name="Freeform 64">
            <a:extLst>
              <a:ext uri="{FF2B5EF4-FFF2-40B4-BE49-F238E27FC236}">
                <a16:creationId xmlns:a16="http://schemas.microsoft.com/office/drawing/2014/main" id="{427A936A-C825-796D-E674-168E80E05065}"/>
              </a:ext>
            </a:extLst>
          </p:cNvPr>
          <p:cNvSpPr>
            <a:spLocks noEditPoints="1"/>
          </p:cNvSpPr>
          <p:nvPr/>
        </p:nvSpPr>
        <p:spPr bwMode="auto">
          <a:xfrm rot="21440348">
            <a:off x="3273408" y="3589838"/>
            <a:ext cx="1300450" cy="97060"/>
          </a:xfrm>
          <a:custGeom>
            <a:avLst/>
            <a:gdLst>
              <a:gd name="T0" fmla="*/ 0 w 488"/>
              <a:gd name="T1" fmla="*/ 0 h 59"/>
              <a:gd name="T2" fmla="*/ 442 w 488"/>
              <a:gd name="T3" fmla="*/ 25 h 59"/>
              <a:gd name="T4" fmla="*/ 441 w 488"/>
              <a:gd name="T5" fmla="*/ 39 h 59"/>
              <a:gd name="T6" fmla="*/ 0 w 488"/>
              <a:gd name="T7" fmla="*/ 14 h 59"/>
              <a:gd name="T8" fmla="*/ 0 w 488"/>
              <a:gd name="T9" fmla="*/ 0 h 59"/>
              <a:gd name="T10" fmla="*/ 434 w 488"/>
              <a:gd name="T11" fmla="*/ 3 h 59"/>
              <a:gd name="T12" fmla="*/ 488 w 488"/>
              <a:gd name="T13" fmla="*/ 34 h 59"/>
              <a:gd name="T14" fmla="*/ 431 w 488"/>
              <a:gd name="T15" fmla="*/ 59 h 59"/>
              <a:gd name="T16" fmla="*/ 434 w 488"/>
              <a:gd name="T17" fmla="*/ 3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88" h="59">
                <a:moveTo>
                  <a:pt x="0" y="0"/>
                </a:moveTo>
                <a:lnTo>
                  <a:pt x="442" y="25"/>
                </a:lnTo>
                <a:lnTo>
                  <a:pt x="441" y="39"/>
                </a:lnTo>
                <a:lnTo>
                  <a:pt x="0" y="14"/>
                </a:lnTo>
                <a:lnTo>
                  <a:pt x="0" y="0"/>
                </a:lnTo>
                <a:close/>
                <a:moveTo>
                  <a:pt x="434" y="3"/>
                </a:moveTo>
                <a:lnTo>
                  <a:pt x="488" y="34"/>
                </a:lnTo>
                <a:lnTo>
                  <a:pt x="431" y="59"/>
                </a:lnTo>
                <a:lnTo>
                  <a:pt x="434" y="3"/>
                </a:lnTo>
                <a:close/>
              </a:path>
            </a:pathLst>
          </a:custGeom>
          <a:solidFill>
            <a:srgbClr val="339966"/>
          </a:solidFill>
          <a:ln w="0" cap="flat">
            <a:solidFill>
              <a:srgbClr val="339966"/>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Tree>
    <p:extLst>
      <p:ext uri="{BB962C8B-B14F-4D97-AF65-F5344CB8AC3E}">
        <p14:creationId xmlns:p14="http://schemas.microsoft.com/office/powerpoint/2010/main" val="1887432234"/>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a:extLst>
              <a:ext uri="{FF2B5EF4-FFF2-40B4-BE49-F238E27FC236}">
                <a16:creationId xmlns:a16="http://schemas.microsoft.com/office/drawing/2014/main" id="{C95934D0-77C1-A5D8-389F-69DE8E686998}"/>
              </a:ext>
            </a:extLst>
          </p:cNvPr>
          <p:cNvPicPr>
            <a:picLocks noChangeAspect="1"/>
          </p:cNvPicPr>
          <p:nvPr/>
        </p:nvPicPr>
        <p:blipFill>
          <a:blip r:embed="rId3"/>
          <a:stretch>
            <a:fillRect/>
          </a:stretch>
        </p:blipFill>
        <p:spPr>
          <a:xfrm>
            <a:off x="584022" y="1283181"/>
            <a:ext cx="7636013" cy="1891743"/>
          </a:xfrm>
          <a:prstGeom prst="rect">
            <a:avLst/>
          </a:prstGeom>
        </p:spPr>
      </p:pic>
      <p:sp>
        <p:nvSpPr>
          <p:cNvPr id="6" name="スライド番号プレースホルダー 5"/>
          <p:cNvSpPr>
            <a:spLocks noGrp="1"/>
          </p:cNvSpPr>
          <p:nvPr>
            <p:ph type="sldNum" sz="quarter" idx="12"/>
          </p:nvPr>
        </p:nvSpPr>
        <p:spPr/>
        <p:txBody>
          <a:bodyPr/>
          <a:lstStyle/>
          <a:p>
            <a:fld id="{55A7BED7-9510-4C4B-91BA-7696EE92F05C}" type="slidenum">
              <a:rPr kumimoji="1" lang="ja-JP" altLang="en-US" smtClean="0"/>
              <a:t>68</a:t>
            </a:fld>
            <a:endParaRPr kumimoji="1" lang="ja-JP" altLang="en-US" dirty="0"/>
          </a:p>
        </p:txBody>
      </p:sp>
      <p:sp>
        <p:nvSpPr>
          <p:cNvPr id="8" name="テキスト ボックス 7">
            <a:extLst>
              <a:ext uri="{FF2B5EF4-FFF2-40B4-BE49-F238E27FC236}">
                <a16:creationId xmlns:a16="http://schemas.microsoft.com/office/drawing/2014/main" id="{575F40C1-5A85-EECC-6477-57B188ABEBEE}"/>
              </a:ext>
            </a:extLst>
          </p:cNvPr>
          <p:cNvSpPr txBox="1"/>
          <p:nvPr/>
        </p:nvSpPr>
        <p:spPr>
          <a:xfrm>
            <a:off x="0" y="0"/>
            <a:ext cx="8604448" cy="344128"/>
          </a:xfrm>
          <a:prstGeom prst="rect">
            <a:avLst/>
          </a:prstGeom>
          <a:noFill/>
        </p:spPr>
        <p:txBody>
          <a:bodyPr wrap="square" tIns="36000" bIns="0" rtlCol="0">
            <a:spAutoFit/>
          </a:bodyPr>
          <a:lstStyle/>
          <a:p>
            <a:pPr>
              <a:lnSpc>
                <a:spcPts val="2400"/>
              </a:lnSpc>
            </a:pPr>
            <a:r>
              <a:rPr lang="ja-JP" altLang="en-US" sz="20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６　実績報告書の作成要領</a:t>
            </a:r>
          </a:p>
        </p:txBody>
      </p:sp>
      <p:sp>
        <p:nvSpPr>
          <p:cNvPr id="10" name="Rectangle 2"/>
          <p:cNvSpPr>
            <a:spLocks noChangeArrowheads="1"/>
          </p:cNvSpPr>
          <p:nvPr/>
        </p:nvSpPr>
        <p:spPr bwMode="auto">
          <a:xfrm>
            <a:off x="-12940" y="404664"/>
            <a:ext cx="9051756"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spAutoFit/>
          </a:bodyPr>
          <a:lstStyle>
            <a:lvl1pPr indent="127000"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lvl="0" indent="0">
              <a:spcAft>
                <a:spcPts val="600"/>
              </a:spcAft>
            </a:pPr>
            <a:r>
              <a:rPr kumimoji="0" lang="ja-JP" altLang="ja-JP" sz="2000" b="1" i="0" u="none" strike="noStrike" cap="none" normalizeH="0" baseline="0" dirty="0">
                <a:ln>
                  <a:noFill/>
                </a:ln>
                <a:solidFill>
                  <a:srgbClr val="0D0D0D"/>
                </a:solidFill>
                <a:effectLst/>
                <a:latin typeface="Meiryo UI" panose="020B0604030504040204" pitchFamily="50" charset="-128"/>
                <a:ea typeface="Meiryo UI" panose="020B0604030504040204" pitchFamily="50" charset="-128"/>
                <a:cs typeface="Times New Roman" panose="02020603050405020304" pitchFamily="18" charset="0"/>
              </a:rPr>
              <a:t> </a:t>
            </a:r>
            <a:r>
              <a:rPr kumimoji="0" lang="en-US" altLang="ja-JP" sz="2000" b="1" i="0" u="none" strike="noStrike" cap="none" normalizeH="0" baseline="0" dirty="0">
                <a:ln>
                  <a:noFill/>
                </a:ln>
                <a:solidFill>
                  <a:srgbClr val="0D0D0D"/>
                </a:solidFill>
                <a:effectLst/>
                <a:latin typeface="Meiryo UI" panose="020B0604030504040204" pitchFamily="50" charset="-128"/>
                <a:ea typeface="Meiryo UI" panose="020B0604030504040204" pitchFamily="50" charset="-128"/>
                <a:cs typeface="Times New Roman" panose="02020603050405020304" pitchFamily="18" charset="0"/>
              </a:rPr>
              <a:t>(</a:t>
            </a:r>
            <a:r>
              <a:rPr kumimoji="0" lang="en-US" altLang="ja-JP" sz="2000" b="1" dirty="0">
                <a:solidFill>
                  <a:srgbClr val="0D0D0D"/>
                </a:solidFill>
                <a:latin typeface="Meiryo UI" panose="020B0604030504040204" pitchFamily="50" charset="-128"/>
                <a:ea typeface="Meiryo UI" panose="020B0604030504040204" pitchFamily="50" charset="-128"/>
                <a:cs typeface="Times New Roman" panose="02020603050405020304" pitchFamily="18" charset="0"/>
              </a:rPr>
              <a:t>8</a:t>
            </a:r>
            <a:r>
              <a:rPr kumimoji="0" lang="en-US" altLang="ja-JP" sz="2000" b="1" i="0" u="none" strike="noStrike" cap="none" normalizeH="0" baseline="0" dirty="0">
                <a:ln>
                  <a:noFill/>
                </a:ln>
                <a:solidFill>
                  <a:srgbClr val="0D0D0D"/>
                </a:solidFill>
                <a:effectLst/>
                <a:latin typeface="Meiryo UI" panose="020B0604030504040204" pitchFamily="50" charset="-128"/>
                <a:ea typeface="Meiryo UI" panose="020B0604030504040204" pitchFamily="50" charset="-128"/>
                <a:cs typeface="Times New Roman" panose="02020603050405020304" pitchFamily="18" charset="0"/>
              </a:rPr>
              <a:t>)</a:t>
            </a:r>
            <a:r>
              <a:rPr kumimoji="0" lang="ja-JP" altLang="en-US" sz="2000" b="1" dirty="0">
                <a:solidFill>
                  <a:srgbClr val="0D0D0D"/>
                </a:solidFill>
                <a:latin typeface="Meiryo UI" panose="020B0604030504040204" pitchFamily="50" charset="-128"/>
                <a:ea typeface="Meiryo UI" panose="020B0604030504040204" pitchFamily="50" charset="-128"/>
                <a:cs typeface="Times New Roman" panose="02020603050405020304" pitchFamily="18" charset="0"/>
              </a:rPr>
              <a:t>実績報告書シート</a:t>
            </a:r>
            <a:r>
              <a:rPr kumimoji="0" lang="en-US" altLang="ja-JP" sz="2000" b="1" dirty="0">
                <a:solidFill>
                  <a:srgbClr val="0D0D0D"/>
                </a:solidFill>
                <a:latin typeface="Meiryo UI" panose="020B0604030504040204" pitchFamily="50" charset="-128"/>
                <a:ea typeface="Meiryo UI" panose="020B0604030504040204" pitchFamily="50" charset="-128"/>
                <a:cs typeface="Times New Roman" panose="02020603050405020304" pitchFamily="18" charset="0"/>
              </a:rPr>
              <a:t>7</a:t>
            </a:r>
            <a:r>
              <a:rPr kumimoji="0" lang="ja-JP" altLang="en-US" sz="2000" b="1" dirty="0">
                <a:solidFill>
                  <a:srgbClr val="0D0D0D"/>
                </a:solidFill>
                <a:latin typeface="Meiryo UI" panose="020B0604030504040204" pitchFamily="50" charset="-128"/>
                <a:ea typeface="Meiryo UI" panose="020B0604030504040204" pitchFamily="50" charset="-128"/>
                <a:cs typeface="Times New Roman" panose="02020603050405020304" pitchFamily="18" charset="0"/>
              </a:rPr>
              <a:t>「電気使用量」</a:t>
            </a:r>
            <a:r>
              <a:rPr kumimoji="0" lang="en-US" altLang="ja-JP" sz="2000" b="1" dirty="0">
                <a:solidFill>
                  <a:srgbClr val="0D0D0D"/>
                </a:solidFill>
                <a:latin typeface="Meiryo UI" panose="020B0604030504040204" pitchFamily="50" charset="-128"/>
                <a:ea typeface="Meiryo UI" panose="020B0604030504040204" pitchFamily="50" charset="-128"/>
                <a:cs typeface="Times New Roman" panose="02020603050405020304" pitchFamily="18" charset="0"/>
              </a:rPr>
              <a:t>No.2</a:t>
            </a:r>
            <a:endParaRPr lang="en-US" altLang="ja-JP" sz="1600" dirty="0">
              <a:latin typeface="Meiryo UI" panose="020B0604030504040204" pitchFamily="50" charset="-128"/>
              <a:ea typeface="Meiryo UI" panose="020B0604030504040204" pitchFamily="50" charset="-128"/>
            </a:endParaRPr>
          </a:p>
        </p:txBody>
      </p:sp>
      <p:sp>
        <p:nvSpPr>
          <p:cNvPr id="16" name="正方形/長方形 15"/>
          <p:cNvSpPr/>
          <p:nvPr/>
        </p:nvSpPr>
        <p:spPr>
          <a:xfrm>
            <a:off x="183792" y="725795"/>
            <a:ext cx="8636680" cy="830997"/>
          </a:xfrm>
          <a:prstGeom prst="rect">
            <a:avLst/>
          </a:prstGeom>
        </p:spPr>
        <p:txBody>
          <a:bodyPr wrap="square">
            <a:spAutoFit/>
          </a:bodyPr>
          <a:lstStyle/>
          <a:p>
            <a:r>
              <a:rPr lang="en-US" altLang="ja-JP" sz="1600" b="1" dirty="0">
                <a:latin typeface="Meiryo UI" panose="020B0604030504040204" pitchFamily="50" charset="-128"/>
                <a:ea typeface="Meiryo UI" panose="020B0604030504040204" pitchFamily="50" charset="-128"/>
              </a:rPr>
              <a:t>P.3</a:t>
            </a:r>
            <a:r>
              <a:rPr lang="ja-JP" altLang="en-US" sz="1600" b="1" dirty="0">
                <a:latin typeface="Meiryo UI" panose="020B0604030504040204" pitchFamily="50" charset="-128"/>
                <a:ea typeface="Meiryo UI" panose="020B0604030504040204" pitchFamily="50" charset="-128"/>
              </a:rPr>
              <a:t>の</a:t>
            </a:r>
            <a:r>
              <a:rPr lang="en-US" altLang="ja-JP" sz="1600" b="1" dirty="0">
                <a:latin typeface="Meiryo UI" panose="020B0604030504040204" pitchFamily="50" charset="-128"/>
                <a:ea typeface="Meiryo UI" panose="020B0604030504040204" pitchFamily="50" charset="-128"/>
              </a:rPr>
              <a:t>1-(2)</a:t>
            </a:r>
            <a:r>
              <a:rPr lang="ja-JP" altLang="en-US" sz="1600" b="1" dirty="0">
                <a:latin typeface="Meiryo UI" panose="020B0604030504040204" pitchFamily="50" charset="-128"/>
                <a:ea typeface="Meiryo UI" panose="020B0604030504040204" pitchFamily="50" charset="-128"/>
              </a:rPr>
              <a:t>に示す特定事業者の要件のうち、 １</a:t>
            </a:r>
            <a:r>
              <a:rPr lang="ja-JP" altLang="en-US" sz="1600" dirty="0">
                <a:latin typeface="Meiryo UI" panose="020B0604030504040204" pitchFamily="50" charset="-128"/>
                <a:ea typeface="Meiryo UI" panose="020B0604030504040204" pitchFamily="50" charset="-128"/>
              </a:rPr>
              <a:t>及び</a:t>
            </a:r>
            <a:r>
              <a:rPr lang="ja-JP" altLang="en-US" sz="1600" b="1" dirty="0">
                <a:latin typeface="Meiryo UI" panose="020B0604030504040204" pitchFamily="50" charset="-128"/>
                <a:ea typeface="Meiryo UI" panose="020B0604030504040204" pitchFamily="50" charset="-128"/>
              </a:rPr>
              <a:t>２</a:t>
            </a:r>
            <a:r>
              <a:rPr lang="ja-JP" altLang="en-US" sz="1600" dirty="0">
                <a:latin typeface="Meiryo UI" panose="020B0604030504040204" pitchFamily="50" charset="-128"/>
                <a:ea typeface="Meiryo UI" panose="020B0604030504040204" pitchFamily="50" charset="-128"/>
              </a:rPr>
              <a:t>に該当する特定事業者のみ記入ください。</a:t>
            </a:r>
            <a:endParaRPr lang="en-US" altLang="ja-JP" sz="1600" dirty="0">
              <a:latin typeface="Meiryo UI" panose="020B0604030504040204" pitchFamily="50" charset="-128"/>
              <a:ea typeface="Meiryo UI" panose="020B0604030504040204" pitchFamily="50" charset="-128"/>
            </a:endParaRPr>
          </a:p>
          <a:p>
            <a:r>
              <a:rPr lang="ja-JP" altLang="en-US" sz="1600" dirty="0">
                <a:latin typeface="Meiryo UI" panose="020B0604030504040204" pitchFamily="50" charset="-128"/>
                <a:ea typeface="Meiryo UI" panose="020B0604030504040204" pitchFamily="50" charset="-128"/>
              </a:rPr>
              <a:t>（</a:t>
            </a:r>
            <a:r>
              <a:rPr lang="ja-JP" altLang="en-US" sz="1600" b="1" u="sng" dirty="0">
                <a:latin typeface="Meiryo UI" panose="020B0604030504040204" pitchFamily="50" charset="-128"/>
                <a:ea typeface="Meiryo UI" panose="020B0604030504040204" pitchFamily="50" charset="-128"/>
              </a:rPr>
              <a:t>要件３のみの特定事業者は記入不要です。</a:t>
            </a:r>
            <a:r>
              <a:rPr lang="ja-JP" altLang="en-US" sz="1600" dirty="0">
                <a:latin typeface="Meiryo UI" panose="020B0604030504040204" pitchFamily="50" charset="-128"/>
                <a:ea typeface="Meiryo UI" panose="020B0604030504040204" pitchFamily="50" charset="-128"/>
              </a:rPr>
              <a:t>）主な事業所ごとに電気買電量等を記入ください。</a:t>
            </a:r>
          </a:p>
          <a:p>
            <a:endParaRPr lang="ja-JP" altLang="en-US" sz="1600" dirty="0">
              <a:latin typeface="Meiryo UI" panose="020B0604030504040204" pitchFamily="50" charset="-128"/>
              <a:ea typeface="Meiryo UI" panose="020B0604030504040204" pitchFamily="50" charset="-128"/>
            </a:endParaRPr>
          </a:p>
        </p:txBody>
      </p:sp>
      <p:sp>
        <p:nvSpPr>
          <p:cNvPr id="13" name="正方形/長方形 12"/>
          <p:cNvSpPr/>
          <p:nvPr/>
        </p:nvSpPr>
        <p:spPr>
          <a:xfrm>
            <a:off x="4860032" y="1815582"/>
            <a:ext cx="864000" cy="864755"/>
          </a:xfrm>
          <a:prstGeom prst="rect">
            <a:avLst/>
          </a:prstGeom>
          <a:solidFill>
            <a:srgbClr val="FF0000">
              <a:alpha val="47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400" b="1" dirty="0">
                <a:solidFill>
                  <a:schemeClr val="tx1"/>
                </a:solidFill>
                <a:latin typeface="Meiryo UI" panose="020B0604030504040204" pitchFamily="50" charset="-128"/>
                <a:ea typeface="Meiryo UI" panose="020B0604030504040204" pitchFamily="50" charset="-128"/>
              </a:rPr>
              <a:t>④</a:t>
            </a:r>
            <a:endParaRPr kumimoji="1" lang="ja-JP" altLang="en-US" sz="1400" b="1" dirty="0">
              <a:solidFill>
                <a:schemeClr val="tx1"/>
              </a:solidFill>
              <a:latin typeface="Meiryo UI" panose="020B0604030504040204" pitchFamily="50" charset="-128"/>
              <a:ea typeface="Meiryo UI" panose="020B0604030504040204" pitchFamily="50" charset="-128"/>
            </a:endParaRPr>
          </a:p>
        </p:txBody>
      </p:sp>
      <p:graphicFrame>
        <p:nvGraphicFramePr>
          <p:cNvPr id="14" name="表 13"/>
          <p:cNvGraphicFramePr>
            <a:graphicFrameLocks noGrp="1"/>
          </p:cNvGraphicFramePr>
          <p:nvPr>
            <p:extLst>
              <p:ext uri="{D42A27DB-BD31-4B8C-83A1-F6EECF244321}">
                <p14:modId xmlns:p14="http://schemas.microsoft.com/office/powerpoint/2010/main" val="2692497177"/>
              </p:ext>
            </p:extLst>
          </p:nvPr>
        </p:nvGraphicFramePr>
        <p:xfrm>
          <a:off x="179512" y="3284984"/>
          <a:ext cx="8640960" cy="3065352"/>
        </p:xfrm>
        <a:graphic>
          <a:graphicData uri="http://schemas.openxmlformats.org/drawingml/2006/table">
            <a:tbl>
              <a:tblPr firstRow="1" bandRow="1">
                <a:tableStyleId>{5940675A-B579-460E-94D1-54222C63F5DA}</a:tableStyleId>
              </a:tblPr>
              <a:tblGrid>
                <a:gridCol w="8640960">
                  <a:extLst>
                    <a:ext uri="{9D8B030D-6E8A-4147-A177-3AD203B41FA5}">
                      <a16:colId xmlns:a16="http://schemas.microsoft.com/office/drawing/2014/main" val="1340005264"/>
                    </a:ext>
                  </a:extLst>
                </a:gridCol>
              </a:tblGrid>
              <a:tr h="1510872">
                <a:tc>
                  <a:txBody>
                    <a:bodyPr/>
                    <a:lstStyle/>
                    <a:p>
                      <a:r>
                        <a:rPr kumimoji="1" lang="ja-JP" altLang="en-US" sz="1600" b="1" u="sng" dirty="0">
                          <a:latin typeface="Meiryo UI" panose="020B0604030504040204" pitchFamily="50" charset="-128"/>
                          <a:ea typeface="Meiryo UI" panose="020B0604030504040204" pitchFamily="50" charset="-128"/>
                        </a:rPr>
                        <a:t>④再エネ契約割合</a:t>
                      </a:r>
                    </a:p>
                    <a:p>
                      <a:pPr>
                        <a:spcAft>
                          <a:spcPts val="1200"/>
                        </a:spcAft>
                      </a:pPr>
                      <a:r>
                        <a:rPr kumimoji="1" lang="ja-JP" altLang="en-US" sz="1600" b="0" u="none" dirty="0">
                          <a:latin typeface="Meiryo UI" panose="020B0604030504040204" pitchFamily="50" charset="-128"/>
                          <a:ea typeface="Meiryo UI" panose="020B0604030504040204" pitchFamily="50" charset="-128"/>
                        </a:rPr>
                        <a:t>報告対象年度に契約していた電気メニューの再エネ契約割合（</a:t>
                      </a:r>
                      <a:r>
                        <a:rPr kumimoji="1" lang="en-US" altLang="ja-JP" sz="1600" b="0" u="none" dirty="0">
                          <a:latin typeface="Meiryo UI" panose="020B0604030504040204" pitchFamily="50" charset="-128"/>
                          <a:ea typeface="Meiryo UI" panose="020B0604030504040204" pitchFamily="50" charset="-128"/>
                        </a:rPr>
                        <a:t>※</a:t>
                      </a:r>
                      <a:r>
                        <a:rPr kumimoji="1" lang="ja-JP" altLang="en-US" sz="1600" b="0" u="none" dirty="0">
                          <a:latin typeface="Meiryo UI" panose="020B0604030504040204" pitchFamily="50" charset="-128"/>
                          <a:ea typeface="Meiryo UI" panose="020B0604030504040204" pitchFamily="50" charset="-128"/>
                        </a:rPr>
                        <a:t>）を記入ください。</a:t>
                      </a:r>
                      <a:endParaRPr kumimoji="1" lang="en-US" altLang="ja-JP" sz="1600" b="0" u="none" dirty="0">
                        <a:latin typeface="Meiryo UI" panose="020B0604030504040204" pitchFamily="50" charset="-128"/>
                        <a:ea typeface="Meiryo UI" panose="020B0604030504040204" pitchFamily="50" charset="-128"/>
                      </a:endParaRPr>
                    </a:p>
                    <a:p>
                      <a:r>
                        <a:rPr kumimoji="1" lang="en-US" altLang="ja-JP" sz="1600" b="0" u="none" dirty="0">
                          <a:latin typeface="Meiryo UI" panose="020B0604030504040204" pitchFamily="50" charset="-128"/>
                          <a:ea typeface="Meiryo UI" panose="020B0604030504040204" pitchFamily="50" charset="-128"/>
                        </a:rPr>
                        <a:t>※</a:t>
                      </a:r>
                      <a:r>
                        <a:rPr kumimoji="1" lang="ja-JP" altLang="en-US" sz="1600" b="0" u="none" dirty="0">
                          <a:latin typeface="Meiryo UI" panose="020B0604030504040204" pitchFamily="50" charset="-128"/>
                          <a:ea typeface="Meiryo UI" panose="020B0604030504040204" pitchFamily="50" charset="-128"/>
                        </a:rPr>
                        <a:t>再エネ契約割合とは、非化石証書など環境価値付き電気メニューで再エネ指定の証書（</a:t>
                      </a:r>
                      <a:r>
                        <a:rPr kumimoji="1" lang="en-US" altLang="ja-JP" sz="1600" b="0" u="none" dirty="0">
                          <a:latin typeface="Meiryo UI" panose="020B0604030504040204" pitchFamily="50" charset="-128"/>
                          <a:ea typeface="Meiryo UI" panose="020B0604030504040204" pitchFamily="50" charset="-128"/>
                        </a:rPr>
                        <a:t>FIT</a:t>
                      </a:r>
                      <a:r>
                        <a:rPr kumimoji="1" lang="ja-JP" altLang="en-US" sz="1600" b="0" u="none" dirty="0">
                          <a:latin typeface="Meiryo UI" panose="020B0604030504040204" pitchFamily="50" charset="-128"/>
                          <a:ea typeface="Meiryo UI" panose="020B0604030504040204" pitchFamily="50" charset="-128"/>
                        </a:rPr>
                        <a:t>非化石証書、非</a:t>
                      </a:r>
                      <a:r>
                        <a:rPr kumimoji="1" lang="en-US" altLang="ja-JP" sz="1600" b="0" u="none" dirty="0">
                          <a:latin typeface="Meiryo UI" panose="020B0604030504040204" pitchFamily="50" charset="-128"/>
                          <a:ea typeface="Meiryo UI" panose="020B0604030504040204" pitchFamily="50" charset="-128"/>
                        </a:rPr>
                        <a:t>FIT</a:t>
                      </a:r>
                      <a:r>
                        <a:rPr kumimoji="1" lang="ja-JP" altLang="en-US" sz="1600" b="0" u="none" dirty="0">
                          <a:latin typeface="Meiryo UI" panose="020B0604030504040204" pitchFamily="50" charset="-128"/>
                          <a:ea typeface="Meiryo UI" panose="020B0604030504040204" pitchFamily="50" charset="-128"/>
                        </a:rPr>
                        <a:t>非化石証書</a:t>
                      </a:r>
                      <a:r>
                        <a:rPr kumimoji="1" lang="en-US" altLang="ja-JP" sz="1600" b="0" u="none" dirty="0">
                          <a:latin typeface="Meiryo UI" panose="020B0604030504040204" pitchFamily="50" charset="-128"/>
                          <a:ea typeface="Meiryo UI" panose="020B0604030504040204" pitchFamily="50" charset="-128"/>
                        </a:rPr>
                        <a:t>(</a:t>
                      </a:r>
                      <a:r>
                        <a:rPr kumimoji="1" lang="ja-JP" altLang="en-US" sz="1600" b="0" u="none" dirty="0">
                          <a:latin typeface="Meiryo UI" panose="020B0604030504040204" pitchFamily="50" charset="-128"/>
                          <a:ea typeface="Meiryo UI" panose="020B0604030504040204" pitchFamily="50" charset="-128"/>
                        </a:rPr>
                        <a:t>再エネ指定</a:t>
                      </a:r>
                      <a:r>
                        <a:rPr kumimoji="1" lang="en-US" altLang="ja-JP" sz="1600" b="0" u="none" dirty="0">
                          <a:latin typeface="Meiryo UI" panose="020B0604030504040204" pitchFamily="50" charset="-128"/>
                          <a:ea typeface="Meiryo UI" panose="020B0604030504040204" pitchFamily="50" charset="-128"/>
                        </a:rPr>
                        <a:t>)</a:t>
                      </a:r>
                      <a:r>
                        <a:rPr kumimoji="1" lang="ja-JP" altLang="en-US" sz="1600" b="0" u="none" dirty="0">
                          <a:latin typeface="Meiryo UI" panose="020B0604030504040204" pitchFamily="50" charset="-128"/>
                          <a:ea typeface="Meiryo UI" panose="020B0604030504040204" pitchFamily="50" charset="-128"/>
                        </a:rPr>
                        <a:t>、グリーン電力証書、</a:t>
                      </a:r>
                      <a:r>
                        <a:rPr kumimoji="1" lang="en-US" altLang="ja-JP" sz="1600" b="0" u="none" dirty="0">
                          <a:latin typeface="Meiryo UI" panose="020B0604030504040204" pitchFamily="50" charset="-128"/>
                          <a:ea typeface="Meiryo UI" panose="020B0604030504040204" pitchFamily="50" charset="-128"/>
                        </a:rPr>
                        <a:t>J</a:t>
                      </a:r>
                      <a:r>
                        <a:rPr kumimoji="1" lang="ja-JP" altLang="en-US" sz="1600" b="0" u="none" dirty="0">
                          <a:latin typeface="Meiryo UI" panose="020B0604030504040204" pitchFamily="50" charset="-128"/>
                          <a:ea typeface="Meiryo UI" panose="020B0604030504040204" pitchFamily="50" charset="-128"/>
                        </a:rPr>
                        <a:t>クレジット</a:t>
                      </a:r>
                      <a:r>
                        <a:rPr kumimoji="1" lang="en-US" altLang="ja-JP" sz="1600" b="0" u="none" dirty="0">
                          <a:latin typeface="Meiryo UI" panose="020B0604030504040204" pitchFamily="50" charset="-128"/>
                          <a:ea typeface="Meiryo UI" panose="020B0604030504040204" pitchFamily="50" charset="-128"/>
                        </a:rPr>
                        <a:t>(</a:t>
                      </a:r>
                      <a:r>
                        <a:rPr kumimoji="1" lang="ja-JP" altLang="en-US" sz="1600" b="0" u="none" dirty="0">
                          <a:latin typeface="Meiryo UI" panose="020B0604030504040204" pitchFamily="50" charset="-128"/>
                          <a:ea typeface="Meiryo UI" panose="020B0604030504040204" pitchFamily="50" charset="-128"/>
                        </a:rPr>
                        <a:t>再エネ電力由来</a:t>
                      </a:r>
                      <a:r>
                        <a:rPr kumimoji="1" lang="en-US" altLang="ja-JP" sz="1600" b="0" u="none" dirty="0">
                          <a:latin typeface="Meiryo UI" panose="020B0604030504040204" pitchFamily="50" charset="-128"/>
                          <a:ea typeface="Meiryo UI" panose="020B0604030504040204" pitchFamily="50" charset="-128"/>
                        </a:rPr>
                        <a:t>)</a:t>
                      </a:r>
                      <a:r>
                        <a:rPr kumimoji="1" lang="ja-JP" altLang="en-US" sz="1600" b="0" u="none" dirty="0">
                          <a:latin typeface="Meiryo UI" panose="020B0604030504040204" pitchFamily="50" charset="-128"/>
                          <a:ea typeface="Meiryo UI" panose="020B0604030504040204" pitchFamily="50" charset="-128"/>
                        </a:rPr>
                        <a:t>）が付与されている割合のこと。（買電量のうち、再エネがあてられている割合を記載ください。）</a:t>
                      </a:r>
                      <a:endParaRPr kumimoji="1" lang="en-US" altLang="ja-JP" sz="1600" b="0" u="none" dirty="0">
                        <a:latin typeface="Meiryo UI" panose="020B0604030504040204" pitchFamily="50" charset="-128"/>
                        <a:ea typeface="Meiryo UI" panose="020B0604030504040204" pitchFamily="50" charset="-128"/>
                      </a:endParaRPr>
                    </a:p>
                  </a:txBody>
                  <a:tcPr anchor="ctr"/>
                </a:tc>
                <a:extLst>
                  <a:ext uri="{0D108BD9-81ED-4DB2-BD59-A6C34878D82A}">
                    <a16:rowId xmlns:a16="http://schemas.microsoft.com/office/drawing/2014/main" val="183885262"/>
                  </a:ext>
                </a:extLst>
              </a:tr>
              <a:tr h="1369448">
                <a:tc>
                  <a:txBody>
                    <a:bodyPr/>
                    <a:lstStyle/>
                    <a:p>
                      <a:r>
                        <a:rPr kumimoji="1" lang="ja-JP" altLang="en-US" sz="1600" b="1" u="sng" dirty="0">
                          <a:latin typeface="Meiryo UI" panose="020B0604030504040204" pitchFamily="50" charset="-128"/>
                          <a:ea typeface="Meiryo UI" panose="020B0604030504040204" pitchFamily="50" charset="-128"/>
                        </a:rPr>
                        <a:t>⑤クレジットなど個別調達等（電力契約に含む分は対象外）を活用した温室効果ガス排出削減量（再エネ由来のみ）</a:t>
                      </a:r>
                      <a:endParaRPr kumimoji="1" lang="en-US" altLang="ja-JP" sz="1600" b="1" u="sng" dirty="0">
                        <a:latin typeface="Meiryo UI" panose="020B0604030504040204" pitchFamily="50" charset="-128"/>
                        <a:ea typeface="Meiryo UI" panose="020B0604030504040204" pitchFamily="50" charset="-128"/>
                      </a:endParaRPr>
                    </a:p>
                    <a:p>
                      <a:r>
                        <a:rPr kumimoji="1" lang="ja-JP" altLang="en-US" sz="1600" b="0" u="none" dirty="0">
                          <a:solidFill>
                            <a:srgbClr val="FF0000"/>
                          </a:solidFill>
                          <a:latin typeface="Meiryo UI" panose="020B0604030504040204" pitchFamily="50" charset="-128"/>
                          <a:ea typeface="Meiryo UI" panose="020B0604030504040204" pitchFamily="50" charset="-128"/>
                        </a:rPr>
                        <a:t>電気事業者を介さず、個別に調達した再エネ指定の証書</a:t>
                      </a:r>
                      <a:r>
                        <a:rPr kumimoji="1" lang="ja-JP" altLang="en-US" sz="1600" b="0" u="none" dirty="0">
                          <a:latin typeface="Meiryo UI" panose="020B0604030504040204" pitchFamily="50" charset="-128"/>
                          <a:ea typeface="Meiryo UI" panose="020B0604030504040204" pitchFamily="50" charset="-128"/>
                        </a:rPr>
                        <a:t>（</a:t>
                      </a:r>
                      <a:r>
                        <a:rPr kumimoji="1" lang="en-US" altLang="ja-JP" sz="1600" b="0" u="none" dirty="0">
                          <a:latin typeface="Meiryo UI" panose="020B0604030504040204" pitchFamily="50" charset="-128"/>
                          <a:ea typeface="Meiryo UI" panose="020B0604030504040204" pitchFamily="50" charset="-128"/>
                        </a:rPr>
                        <a:t>FIT</a:t>
                      </a:r>
                      <a:r>
                        <a:rPr kumimoji="1" lang="ja-JP" altLang="en-US" sz="1600" b="0" u="none" dirty="0">
                          <a:latin typeface="Meiryo UI" panose="020B0604030504040204" pitchFamily="50" charset="-128"/>
                          <a:ea typeface="Meiryo UI" panose="020B0604030504040204" pitchFamily="50" charset="-128"/>
                        </a:rPr>
                        <a:t>非化石証書、非</a:t>
                      </a:r>
                      <a:r>
                        <a:rPr kumimoji="1" lang="en-US" altLang="ja-JP" sz="1600" b="0" u="none" dirty="0">
                          <a:latin typeface="Meiryo UI" panose="020B0604030504040204" pitchFamily="50" charset="-128"/>
                          <a:ea typeface="Meiryo UI" panose="020B0604030504040204" pitchFamily="50" charset="-128"/>
                        </a:rPr>
                        <a:t>FIT</a:t>
                      </a:r>
                      <a:r>
                        <a:rPr kumimoji="1" lang="ja-JP" altLang="en-US" sz="1600" b="0" u="none" dirty="0">
                          <a:latin typeface="Meiryo UI" panose="020B0604030504040204" pitchFamily="50" charset="-128"/>
                          <a:ea typeface="Meiryo UI" panose="020B0604030504040204" pitchFamily="50" charset="-128"/>
                        </a:rPr>
                        <a:t>非化石証書</a:t>
                      </a:r>
                      <a:r>
                        <a:rPr kumimoji="1" lang="en-US" altLang="ja-JP" sz="1600" b="0" u="none" dirty="0">
                          <a:latin typeface="Meiryo UI" panose="020B0604030504040204" pitchFamily="50" charset="-128"/>
                          <a:ea typeface="Meiryo UI" panose="020B0604030504040204" pitchFamily="50" charset="-128"/>
                        </a:rPr>
                        <a:t>(</a:t>
                      </a:r>
                      <a:r>
                        <a:rPr kumimoji="1" lang="ja-JP" altLang="en-US" sz="1600" b="0" u="none" dirty="0">
                          <a:latin typeface="Meiryo UI" panose="020B0604030504040204" pitchFamily="50" charset="-128"/>
                          <a:ea typeface="Meiryo UI" panose="020B0604030504040204" pitchFamily="50" charset="-128"/>
                        </a:rPr>
                        <a:t>再エネ指定</a:t>
                      </a:r>
                      <a:r>
                        <a:rPr kumimoji="1" lang="en-US" altLang="ja-JP" sz="1600" b="0" u="none" dirty="0">
                          <a:latin typeface="Meiryo UI" panose="020B0604030504040204" pitchFamily="50" charset="-128"/>
                          <a:ea typeface="Meiryo UI" panose="020B0604030504040204" pitchFamily="50" charset="-128"/>
                        </a:rPr>
                        <a:t>)</a:t>
                      </a:r>
                      <a:r>
                        <a:rPr kumimoji="1" lang="ja-JP" altLang="en-US" sz="1600" b="0" u="none" dirty="0">
                          <a:latin typeface="Meiryo UI" panose="020B0604030504040204" pitchFamily="50" charset="-128"/>
                          <a:ea typeface="Meiryo UI" panose="020B0604030504040204" pitchFamily="50" charset="-128"/>
                        </a:rPr>
                        <a:t>、グリーン電力証書、</a:t>
                      </a:r>
                      <a:r>
                        <a:rPr kumimoji="1" lang="en-US" altLang="ja-JP" sz="1600" b="0" u="none" dirty="0">
                          <a:latin typeface="Meiryo UI" panose="020B0604030504040204" pitchFamily="50" charset="-128"/>
                          <a:ea typeface="Meiryo UI" panose="020B0604030504040204" pitchFamily="50" charset="-128"/>
                        </a:rPr>
                        <a:t>J</a:t>
                      </a:r>
                      <a:r>
                        <a:rPr kumimoji="1" lang="ja-JP" altLang="en-US" sz="1600" b="0" u="none" dirty="0">
                          <a:latin typeface="Meiryo UI" panose="020B0604030504040204" pitchFamily="50" charset="-128"/>
                          <a:ea typeface="Meiryo UI" panose="020B0604030504040204" pitchFamily="50" charset="-128"/>
                        </a:rPr>
                        <a:t>クレジット</a:t>
                      </a:r>
                      <a:r>
                        <a:rPr kumimoji="1" lang="en-US" altLang="ja-JP" sz="1600" b="0" u="none" dirty="0">
                          <a:latin typeface="Meiryo UI" panose="020B0604030504040204" pitchFamily="50" charset="-128"/>
                          <a:ea typeface="Meiryo UI" panose="020B0604030504040204" pitchFamily="50" charset="-128"/>
                        </a:rPr>
                        <a:t>(</a:t>
                      </a:r>
                      <a:r>
                        <a:rPr kumimoji="1" lang="ja-JP" altLang="en-US" sz="1600" b="0" u="none" dirty="0">
                          <a:latin typeface="Meiryo UI" panose="020B0604030504040204" pitchFamily="50" charset="-128"/>
                          <a:ea typeface="Meiryo UI" panose="020B0604030504040204" pitchFamily="50" charset="-128"/>
                        </a:rPr>
                        <a:t>再エネ電力由来</a:t>
                      </a:r>
                      <a:r>
                        <a:rPr kumimoji="1" lang="en-US" altLang="ja-JP" sz="1600" b="0" u="none" dirty="0">
                          <a:latin typeface="Meiryo UI" panose="020B0604030504040204" pitchFamily="50" charset="-128"/>
                          <a:ea typeface="Meiryo UI" panose="020B0604030504040204" pitchFamily="50" charset="-128"/>
                        </a:rPr>
                        <a:t>)</a:t>
                      </a:r>
                      <a:r>
                        <a:rPr kumimoji="1" lang="ja-JP" altLang="en-US" sz="1600" b="0" u="none" dirty="0">
                          <a:latin typeface="Meiryo UI" panose="020B0604030504040204" pitchFamily="50" charset="-128"/>
                          <a:ea typeface="Meiryo UI" panose="020B0604030504040204" pitchFamily="50" charset="-128"/>
                        </a:rPr>
                        <a:t>）がある場合は、購入した再エネ価値を千</a:t>
                      </a:r>
                      <a:r>
                        <a:rPr kumimoji="1" lang="en-US" altLang="ja-JP" sz="1600" b="0" u="none" dirty="0">
                          <a:latin typeface="Meiryo UI" panose="020B0604030504040204" pitchFamily="50" charset="-128"/>
                          <a:ea typeface="Meiryo UI" panose="020B0604030504040204" pitchFamily="50" charset="-128"/>
                        </a:rPr>
                        <a:t>kWh</a:t>
                      </a:r>
                      <a:r>
                        <a:rPr kumimoji="1" lang="ja-JP" altLang="en-US" sz="1600" b="0" u="none" dirty="0">
                          <a:latin typeface="Meiryo UI" panose="020B0604030504040204" pitchFamily="50" charset="-128"/>
                          <a:ea typeface="Meiryo UI" panose="020B0604030504040204" pitchFamily="50" charset="-128"/>
                        </a:rPr>
                        <a:t>にて記入ください。</a:t>
                      </a:r>
                      <a:r>
                        <a:rPr kumimoji="1" lang="ja-JP" altLang="en-US" sz="1600" b="0" u="none" dirty="0">
                          <a:solidFill>
                            <a:srgbClr val="FF0000"/>
                          </a:solidFill>
                          <a:latin typeface="Meiryo UI" panose="020B0604030504040204" pitchFamily="50" charset="-128"/>
                          <a:ea typeface="Meiryo UI" panose="020B0604030504040204" pitchFamily="50" charset="-128"/>
                        </a:rPr>
                        <a:t>なお、</a:t>
                      </a:r>
                      <a:r>
                        <a:rPr kumimoji="1" lang="en-US" altLang="ja-JP" sz="1600" b="0" u="none" dirty="0">
                          <a:solidFill>
                            <a:srgbClr val="FF0000"/>
                          </a:solidFill>
                          <a:latin typeface="Meiryo UI" panose="020B0604030504040204" pitchFamily="50" charset="-128"/>
                          <a:ea typeface="Meiryo UI" panose="020B0604030504040204" pitchFamily="50" charset="-128"/>
                        </a:rPr>
                        <a:t>CO2</a:t>
                      </a:r>
                      <a:r>
                        <a:rPr kumimoji="1" lang="ja-JP" altLang="en-US" sz="1600" b="0" u="none" dirty="0">
                          <a:solidFill>
                            <a:srgbClr val="FF0000"/>
                          </a:solidFill>
                          <a:latin typeface="Meiryo UI" panose="020B0604030504040204" pitchFamily="50" charset="-128"/>
                          <a:ea typeface="Meiryo UI" panose="020B0604030504040204" pitchFamily="50" charset="-128"/>
                        </a:rPr>
                        <a:t>排出量の削減は、シート３「実績まとめ」にて行うため、</a:t>
                      </a:r>
                      <a:r>
                        <a:rPr kumimoji="1" lang="en-US" altLang="ja-JP" sz="1600" b="0" u="none" dirty="0">
                          <a:solidFill>
                            <a:srgbClr val="FF0000"/>
                          </a:solidFill>
                          <a:latin typeface="Meiryo UI" panose="020B0604030504040204" pitchFamily="50" charset="-128"/>
                          <a:ea typeface="Meiryo UI" panose="020B0604030504040204" pitchFamily="50" charset="-128"/>
                        </a:rPr>
                        <a:t>P.58</a:t>
                      </a:r>
                      <a:r>
                        <a:rPr kumimoji="1" lang="ja-JP" altLang="en-US" sz="1600" b="0" u="none" dirty="0">
                          <a:solidFill>
                            <a:srgbClr val="FF0000"/>
                          </a:solidFill>
                          <a:latin typeface="Meiryo UI" panose="020B0604030504040204" pitchFamily="50" charset="-128"/>
                          <a:ea typeface="Meiryo UI" panose="020B0604030504040204" pitchFamily="50" charset="-128"/>
                        </a:rPr>
                        <a:t>の</a:t>
                      </a:r>
                      <a:r>
                        <a:rPr kumimoji="1" lang="en-US" altLang="ja-JP" sz="1600" b="0" u="none" dirty="0">
                          <a:solidFill>
                            <a:srgbClr val="FF0000"/>
                          </a:solidFill>
                          <a:latin typeface="Meiryo UI" panose="020B0604030504040204" pitchFamily="50" charset="-128"/>
                          <a:ea typeface="Meiryo UI" panose="020B0604030504040204" pitchFamily="50" charset="-128"/>
                        </a:rPr>
                        <a:t>6-(4)No.1</a:t>
                      </a:r>
                      <a:r>
                        <a:rPr kumimoji="1" lang="ja-JP" altLang="en-US" sz="1600" b="0" u="none" dirty="0">
                          <a:solidFill>
                            <a:srgbClr val="FF0000"/>
                          </a:solidFill>
                          <a:latin typeface="Meiryo UI" panose="020B0604030504040204" pitchFamily="50" charset="-128"/>
                          <a:ea typeface="Meiryo UI" panose="020B0604030504040204" pitchFamily="50" charset="-128"/>
                        </a:rPr>
                        <a:t>の②にも必ず計上してください。（単位に注意してください。）</a:t>
                      </a:r>
                      <a:endParaRPr kumimoji="1" lang="en-US" altLang="ja-JP" sz="1600" b="0" u="none" dirty="0">
                        <a:latin typeface="Meiryo UI" panose="020B0604030504040204" pitchFamily="50" charset="-128"/>
                        <a:ea typeface="Meiryo UI" panose="020B0604030504040204" pitchFamily="50" charset="-128"/>
                      </a:endParaRPr>
                    </a:p>
                  </a:txBody>
                  <a:tcPr anchor="ctr"/>
                </a:tc>
                <a:extLst>
                  <a:ext uri="{0D108BD9-81ED-4DB2-BD59-A6C34878D82A}">
                    <a16:rowId xmlns:a16="http://schemas.microsoft.com/office/drawing/2014/main" val="815372262"/>
                  </a:ext>
                </a:extLst>
              </a:tr>
            </a:tbl>
          </a:graphicData>
        </a:graphic>
      </p:graphicFrame>
      <p:sp>
        <p:nvSpPr>
          <p:cNvPr id="12" name="正方形/長方形 11"/>
          <p:cNvSpPr/>
          <p:nvPr/>
        </p:nvSpPr>
        <p:spPr>
          <a:xfrm>
            <a:off x="4080938" y="2680338"/>
            <a:ext cx="864000" cy="288000"/>
          </a:xfrm>
          <a:prstGeom prst="rect">
            <a:avLst/>
          </a:prstGeom>
          <a:solidFill>
            <a:srgbClr val="FF0000">
              <a:alpha val="47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b="1" dirty="0">
                <a:solidFill>
                  <a:schemeClr val="tx1"/>
                </a:solidFill>
                <a:latin typeface="Meiryo UI" panose="020B0604030504040204" pitchFamily="50" charset="-128"/>
                <a:ea typeface="Meiryo UI" panose="020B0604030504040204" pitchFamily="50" charset="-128"/>
              </a:rPr>
              <a:t>⑤</a:t>
            </a:r>
            <a:endParaRPr kumimoji="1" lang="ja-JP" altLang="en-US" sz="1400" b="1" dirty="0">
              <a:solidFill>
                <a:schemeClr val="tx1"/>
              </a:solidFill>
              <a:latin typeface="Meiryo UI" panose="020B0604030504040204" pitchFamily="50" charset="-128"/>
              <a:ea typeface="Meiryo UI" panose="020B0604030504040204" pitchFamily="50" charset="-128"/>
            </a:endParaRPr>
          </a:p>
        </p:txBody>
      </p:sp>
      <p:sp>
        <p:nvSpPr>
          <p:cNvPr id="15" name="正方形/長方形 14"/>
          <p:cNvSpPr/>
          <p:nvPr/>
        </p:nvSpPr>
        <p:spPr>
          <a:xfrm>
            <a:off x="1979712" y="6381328"/>
            <a:ext cx="5544615" cy="400110"/>
          </a:xfrm>
          <a:prstGeom prst="rect">
            <a:avLst/>
          </a:prstGeom>
        </p:spPr>
        <p:txBody>
          <a:bodyPr wrap="square">
            <a:spAutoFit/>
          </a:bodyPr>
          <a:lstStyle/>
          <a:p>
            <a:r>
              <a:rPr lang="en-US" altLang="ja-JP" sz="2000" b="1" dirty="0">
                <a:solidFill>
                  <a:srgbClr val="FF0000"/>
                </a:solidFill>
                <a:latin typeface="Meiryo UI" panose="020B0604030504040204" pitchFamily="50" charset="-128"/>
                <a:ea typeface="Meiryo UI" panose="020B0604030504040204" pitchFamily="50" charset="-128"/>
              </a:rPr>
              <a:t>P.47</a:t>
            </a:r>
            <a:r>
              <a:rPr lang="ja-JP" altLang="en-US" sz="2000" b="1" dirty="0">
                <a:solidFill>
                  <a:srgbClr val="FF0000"/>
                </a:solidFill>
                <a:latin typeface="Meiryo UI" panose="020B0604030504040204" pitchFamily="50" charset="-128"/>
                <a:ea typeface="Meiryo UI" panose="020B0604030504040204" pitchFamily="50" charset="-128"/>
              </a:rPr>
              <a:t>の</a:t>
            </a:r>
            <a:r>
              <a:rPr lang="en-US" altLang="ja-JP" sz="2000" b="1" dirty="0">
                <a:solidFill>
                  <a:srgbClr val="FF0000"/>
                </a:solidFill>
                <a:latin typeface="Meiryo UI" panose="020B0604030504040204" pitchFamily="50" charset="-128"/>
                <a:ea typeface="Meiryo UI" panose="020B0604030504040204" pitchFamily="50" charset="-128"/>
              </a:rPr>
              <a:t>5-(8)No.3</a:t>
            </a:r>
            <a:r>
              <a:rPr lang="ja-JP" altLang="en-US" sz="2000" b="1" dirty="0">
                <a:solidFill>
                  <a:srgbClr val="FF0000"/>
                </a:solidFill>
                <a:latin typeface="Meiryo UI" panose="020B0604030504040204" pitchFamily="50" charset="-128"/>
                <a:ea typeface="Meiryo UI" panose="020B0604030504040204" pitchFamily="50" charset="-128"/>
              </a:rPr>
              <a:t>の記入例をご参照ください。</a:t>
            </a:r>
          </a:p>
        </p:txBody>
      </p:sp>
    </p:spTree>
    <p:extLst>
      <p:ext uri="{BB962C8B-B14F-4D97-AF65-F5344CB8AC3E}">
        <p14:creationId xmlns:p14="http://schemas.microsoft.com/office/powerpoint/2010/main" val="212891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スライド番号プレースホルダー 5"/>
          <p:cNvSpPr>
            <a:spLocks noGrp="1"/>
          </p:cNvSpPr>
          <p:nvPr>
            <p:ph type="sldNum" sz="quarter" idx="12"/>
          </p:nvPr>
        </p:nvSpPr>
        <p:spPr/>
        <p:txBody>
          <a:bodyPr/>
          <a:lstStyle/>
          <a:p>
            <a:fld id="{55A7BED7-9510-4C4B-91BA-7696EE92F05C}" type="slidenum">
              <a:rPr kumimoji="1" lang="ja-JP" altLang="en-US" smtClean="0"/>
              <a:t>6</a:t>
            </a:fld>
            <a:endParaRPr kumimoji="1" lang="ja-JP" altLang="en-US" dirty="0"/>
          </a:p>
        </p:txBody>
      </p:sp>
      <p:sp>
        <p:nvSpPr>
          <p:cNvPr id="8" name="テキスト ボックス 7">
            <a:extLst>
              <a:ext uri="{FF2B5EF4-FFF2-40B4-BE49-F238E27FC236}">
                <a16:creationId xmlns:a16="http://schemas.microsoft.com/office/drawing/2014/main" id="{575F40C1-5A85-EECC-6477-57B188ABEBEE}"/>
              </a:ext>
            </a:extLst>
          </p:cNvPr>
          <p:cNvSpPr txBox="1"/>
          <p:nvPr/>
        </p:nvSpPr>
        <p:spPr>
          <a:xfrm>
            <a:off x="0" y="0"/>
            <a:ext cx="8604448" cy="347472"/>
          </a:xfrm>
          <a:prstGeom prst="rect">
            <a:avLst/>
          </a:prstGeom>
          <a:noFill/>
        </p:spPr>
        <p:txBody>
          <a:bodyPr wrap="square" tIns="36000" bIns="0" rtlCol="0">
            <a:spAutoFit/>
          </a:bodyPr>
          <a:lstStyle/>
          <a:p>
            <a:pPr>
              <a:lnSpc>
                <a:spcPts val="2400"/>
              </a:lnSpc>
            </a:pPr>
            <a:r>
              <a:rPr lang="ja-JP" altLang="en-US" sz="16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２　気候変動の緩和及び気候変動への適応並びに電気の需要の最適化を把握する事業活動範囲</a:t>
            </a:r>
          </a:p>
        </p:txBody>
      </p:sp>
      <p:sp>
        <p:nvSpPr>
          <p:cNvPr id="9" name="Rectangle 2"/>
          <p:cNvSpPr>
            <a:spLocks noChangeArrowheads="1"/>
          </p:cNvSpPr>
          <p:nvPr/>
        </p:nvSpPr>
        <p:spPr bwMode="auto">
          <a:xfrm>
            <a:off x="18767" y="410756"/>
            <a:ext cx="9051756" cy="54014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spAutoFit/>
          </a:bodyPr>
          <a:lstStyle>
            <a:lvl1pPr indent="127000"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ts val="600"/>
              </a:spcAft>
              <a:buClrTx/>
              <a:buSzTx/>
              <a:buFontTx/>
              <a:buNone/>
              <a:tabLst/>
            </a:pPr>
            <a:r>
              <a:rPr kumimoji="0" lang="ja-JP" altLang="ja-JP" sz="2000" b="1" i="0" u="none" strike="noStrike" cap="none" normalizeH="0" baseline="0" dirty="0">
                <a:ln>
                  <a:noFill/>
                </a:ln>
                <a:solidFill>
                  <a:srgbClr val="0D0D0D"/>
                </a:solidFill>
                <a:effectLst/>
                <a:latin typeface="Meiryo UI" panose="020B0604030504040204" pitchFamily="50" charset="-128"/>
                <a:ea typeface="Meiryo UI" panose="020B0604030504040204" pitchFamily="50" charset="-128"/>
                <a:cs typeface="Times New Roman" panose="02020603050405020304" pitchFamily="18" charset="0"/>
              </a:rPr>
              <a:t> </a:t>
            </a:r>
            <a:r>
              <a:rPr kumimoji="0" lang="en-US" altLang="ja-JP" sz="2000" b="1" i="0" u="none" strike="noStrike" cap="none" normalizeH="0" baseline="0" dirty="0">
                <a:ln>
                  <a:noFill/>
                </a:ln>
                <a:solidFill>
                  <a:srgbClr val="0D0D0D"/>
                </a:solidFill>
                <a:effectLst/>
                <a:latin typeface="Meiryo UI" panose="020B0604030504040204" pitchFamily="50" charset="-128"/>
                <a:ea typeface="Meiryo UI" panose="020B0604030504040204" pitchFamily="50" charset="-128"/>
                <a:cs typeface="Times New Roman" panose="02020603050405020304" pitchFamily="18" charset="0"/>
              </a:rPr>
              <a:t>(1) </a:t>
            </a:r>
            <a:r>
              <a:rPr kumimoji="0" lang="ja-JP" altLang="en-US" sz="2000" b="1" dirty="0">
                <a:solidFill>
                  <a:srgbClr val="0D0D0D"/>
                </a:solidFill>
                <a:latin typeface="Meiryo UI" panose="020B0604030504040204" pitchFamily="50" charset="-128"/>
                <a:ea typeface="Meiryo UI" panose="020B0604030504040204" pitchFamily="50" charset="-128"/>
                <a:cs typeface="Times New Roman" panose="02020603050405020304" pitchFamily="18" charset="0"/>
              </a:rPr>
              <a:t>特定事業者の要件別事業活動範囲</a:t>
            </a:r>
            <a:endParaRPr kumimoji="0" lang="ja-JP" altLang="en-US" sz="1600" dirty="0">
              <a:latin typeface="Meiryo UI" panose="020B0604030504040204" pitchFamily="50" charset="-128"/>
              <a:ea typeface="Meiryo UI" panose="020B0604030504040204" pitchFamily="50" charset="-128"/>
            </a:endParaRPr>
          </a:p>
          <a:p>
            <a:pPr lvl="0" indent="0"/>
            <a:r>
              <a:rPr kumimoji="0" lang="ja-JP" altLang="en-US" sz="1600" dirty="0">
                <a:latin typeface="Meiryo UI" panose="020B0604030504040204" pitchFamily="50" charset="-128"/>
                <a:ea typeface="Meiryo UI" panose="020B0604030504040204" pitchFamily="50" charset="-128"/>
                <a:cs typeface="Times New Roman" panose="02020603050405020304" pitchFamily="18" charset="0"/>
              </a:rPr>
              <a:t>　次の①から③における特定事業者の要件ごとに気候変動の緩和及び気候変動への適応並びに電気の需要の最適化を把握する事業活動範囲を示します。</a:t>
            </a:r>
          </a:p>
          <a:p>
            <a:pPr lvl="0" indent="0"/>
            <a:endParaRPr kumimoji="0" lang="ja-JP" altLang="en-US" sz="1600" dirty="0">
              <a:latin typeface="Meiryo UI" panose="020B0604030504040204" pitchFamily="50" charset="-128"/>
              <a:ea typeface="Meiryo UI" panose="020B0604030504040204" pitchFamily="50" charset="-128"/>
            </a:endParaRPr>
          </a:p>
          <a:p>
            <a:pPr marL="360363" lvl="0" indent="-360363"/>
            <a:r>
              <a:rPr kumimoji="0" lang="ja-JP" altLang="en-US" sz="1600" dirty="0">
                <a:solidFill>
                  <a:srgbClr val="0D0D0D"/>
                </a:solidFill>
                <a:latin typeface="Meiryo UI" panose="020B0604030504040204" pitchFamily="50" charset="-128"/>
                <a:ea typeface="Meiryo UI" panose="020B0604030504040204" pitchFamily="50" charset="-128"/>
                <a:cs typeface="Times New Roman" panose="02020603050405020304" pitchFamily="18" charset="0"/>
              </a:rPr>
              <a:t>①　</a:t>
            </a:r>
            <a:r>
              <a:rPr kumimoji="0" lang="ja-JP" altLang="en-US" sz="1600" dirty="0">
                <a:latin typeface="Meiryo UI" panose="020B0604030504040204" pitchFamily="50" charset="-128"/>
                <a:ea typeface="Meiryo UI" panose="020B0604030504040204" pitchFamily="50" charset="-128"/>
                <a:cs typeface="Times New Roman" panose="02020603050405020304" pitchFamily="18" charset="0"/>
              </a:rPr>
              <a:t>府内に設置している事業所において使用した化石燃料及び非化石燃料並びに電気の量並びに他人から供給された熱の量を原油換算した合計量が</a:t>
            </a:r>
            <a:r>
              <a:rPr kumimoji="0" lang="en-US" altLang="ja-JP" sz="1600" dirty="0">
                <a:latin typeface="Meiryo UI" panose="020B0604030504040204" pitchFamily="50" charset="-128"/>
                <a:ea typeface="Meiryo UI" panose="020B0604030504040204" pitchFamily="50" charset="-128"/>
                <a:cs typeface="Times New Roman" panose="02020603050405020304" pitchFamily="18" charset="0"/>
              </a:rPr>
              <a:t>1,500</a:t>
            </a:r>
            <a:r>
              <a:rPr kumimoji="0" lang="ja-JP" altLang="en-US" sz="1600" dirty="0">
                <a:latin typeface="Meiryo UI" panose="020B0604030504040204" pitchFamily="50" charset="-128"/>
                <a:ea typeface="Meiryo UI" panose="020B0604030504040204" pitchFamily="50" charset="-128"/>
                <a:cs typeface="Times New Roman" panose="02020603050405020304" pitchFamily="18" charset="0"/>
              </a:rPr>
              <a:t>キロリｯトル</a:t>
            </a:r>
            <a:r>
              <a:rPr kumimoji="0" lang="en-US" altLang="ja-JP" sz="1600" dirty="0">
                <a:latin typeface="Meiryo UI" panose="020B0604030504040204" pitchFamily="50" charset="-128"/>
                <a:ea typeface="Meiryo UI" panose="020B0604030504040204" pitchFamily="50" charset="-128"/>
                <a:cs typeface="Times New Roman" panose="02020603050405020304" pitchFamily="18" charset="0"/>
              </a:rPr>
              <a:t>/</a:t>
            </a:r>
            <a:r>
              <a:rPr kumimoji="0" lang="ja-JP" altLang="en-US" sz="1600" dirty="0">
                <a:latin typeface="Meiryo UI" panose="020B0604030504040204" pitchFamily="50" charset="-128"/>
                <a:ea typeface="Meiryo UI" panose="020B0604030504040204" pitchFamily="50" charset="-128"/>
                <a:cs typeface="Times New Roman" panose="02020603050405020304" pitchFamily="18" charset="0"/>
              </a:rPr>
              <a:t>年以上の事業者</a:t>
            </a:r>
            <a:endParaRPr kumimoji="0" lang="en-US" altLang="ja-JP" sz="1600" dirty="0">
              <a:latin typeface="Meiryo UI" panose="020B0604030504040204" pitchFamily="50" charset="-128"/>
              <a:ea typeface="Meiryo UI" panose="020B0604030504040204" pitchFamily="50" charset="-128"/>
            </a:endParaRPr>
          </a:p>
          <a:p>
            <a:pPr lvl="0" indent="0"/>
            <a:endParaRPr kumimoji="0" lang="en-US" altLang="ja-JP" sz="1600" dirty="0">
              <a:latin typeface="Meiryo UI" panose="020B0604030504040204" pitchFamily="50" charset="-128"/>
              <a:ea typeface="Meiryo UI" panose="020B0604030504040204" pitchFamily="50" charset="-128"/>
              <a:cs typeface="Times New Roman" panose="02020603050405020304" pitchFamily="18" charset="0"/>
            </a:endParaRPr>
          </a:p>
          <a:p>
            <a:pPr lvl="0" indent="0"/>
            <a:r>
              <a:rPr kumimoji="0" lang="ja-JP" altLang="en-US" sz="1600" dirty="0">
                <a:latin typeface="Meiryo UI" panose="020B0604030504040204" pitchFamily="50" charset="-128"/>
                <a:ea typeface="Meiryo UI" panose="020B0604030504040204" pitchFamily="50" charset="-128"/>
                <a:cs typeface="Times New Roman" panose="02020603050405020304" pitchFamily="18" charset="0"/>
              </a:rPr>
              <a:t>②　連鎖化事業者のうち、当該連鎖化事業者が府内に設置している事業所及び当該加盟者が府内に</a:t>
            </a:r>
            <a:endParaRPr kumimoji="0" lang="en-US" altLang="ja-JP" sz="1600" dirty="0">
              <a:latin typeface="Meiryo UI" panose="020B0604030504040204" pitchFamily="50" charset="-128"/>
              <a:ea typeface="Meiryo UI" panose="020B0604030504040204" pitchFamily="50" charset="-128"/>
              <a:cs typeface="Times New Roman" panose="02020603050405020304" pitchFamily="18" charset="0"/>
            </a:endParaRPr>
          </a:p>
          <a:p>
            <a:pPr marL="360363" lvl="0" indent="-360363"/>
            <a:r>
              <a:rPr kumimoji="0" lang="en-US" altLang="ja-JP" sz="1600" dirty="0">
                <a:latin typeface="Meiryo UI" panose="020B0604030504040204" pitchFamily="50" charset="-128"/>
                <a:ea typeface="Meiryo UI" panose="020B0604030504040204" pitchFamily="50" charset="-128"/>
                <a:cs typeface="Times New Roman" panose="02020603050405020304" pitchFamily="18" charset="0"/>
              </a:rPr>
              <a:t>     </a:t>
            </a:r>
            <a:r>
              <a:rPr kumimoji="0" lang="ja-JP" altLang="en-US" sz="1600" dirty="0">
                <a:latin typeface="Meiryo UI" panose="020B0604030504040204" pitchFamily="50" charset="-128"/>
                <a:ea typeface="Meiryo UI" panose="020B0604030504040204" pitchFamily="50" charset="-128"/>
                <a:cs typeface="Times New Roman" panose="02020603050405020304" pitchFamily="18" charset="0"/>
              </a:rPr>
              <a:t>設置している当該連鎖化事業に係る事業所において使用した化石燃料及び非化石燃料並びに電気の量並びに他人から供給された熱の量を原油換算した合計量が</a:t>
            </a:r>
            <a:r>
              <a:rPr kumimoji="0" lang="en-US" altLang="ja-JP" sz="1600" dirty="0">
                <a:latin typeface="Meiryo UI" panose="020B0604030504040204" pitchFamily="50" charset="-128"/>
                <a:ea typeface="Meiryo UI" panose="020B0604030504040204" pitchFamily="50" charset="-128"/>
                <a:cs typeface="Times New Roman" panose="02020603050405020304" pitchFamily="18" charset="0"/>
              </a:rPr>
              <a:t>1,500</a:t>
            </a:r>
            <a:r>
              <a:rPr kumimoji="0" lang="ja-JP" altLang="en-US" sz="1600" dirty="0">
                <a:latin typeface="Meiryo UI" panose="020B0604030504040204" pitchFamily="50" charset="-128"/>
                <a:ea typeface="Meiryo UI" panose="020B0604030504040204" pitchFamily="50" charset="-128"/>
                <a:cs typeface="Times New Roman" panose="02020603050405020304" pitchFamily="18" charset="0"/>
              </a:rPr>
              <a:t>キロリｯトル</a:t>
            </a:r>
            <a:r>
              <a:rPr kumimoji="0" lang="en-US" altLang="ja-JP" sz="1600" dirty="0">
                <a:latin typeface="Meiryo UI" panose="020B0604030504040204" pitchFamily="50" charset="-128"/>
                <a:ea typeface="Meiryo UI" panose="020B0604030504040204" pitchFamily="50" charset="-128"/>
                <a:cs typeface="Times New Roman" panose="02020603050405020304" pitchFamily="18" charset="0"/>
              </a:rPr>
              <a:t>/</a:t>
            </a:r>
            <a:r>
              <a:rPr kumimoji="0" lang="ja-JP" altLang="en-US" sz="1600" dirty="0">
                <a:latin typeface="Meiryo UI" panose="020B0604030504040204" pitchFamily="50" charset="-128"/>
                <a:ea typeface="Meiryo UI" panose="020B0604030504040204" pitchFamily="50" charset="-128"/>
                <a:cs typeface="Times New Roman" panose="02020603050405020304" pitchFamily="18" charset="0"/>
              </a:rPr>
              <a:t>年以上の事業者</a:t>
            </a:r>
            <a:endParaRPr kumimoji="0" lang="ja-JP" altLang="en-US" sz="1600" dirty="0">
              <a:latin typeface="Meiryo UI" panose="020B0604030504040204" pitchFamily="50" charset="-128"/>
              <a:ea typeface="Meiryo UI" panose="020B0604030504040204" pitchFamily="50" charset="-128"/>
            </a:endParaRPr>
          </a:p>
          <a:p>
            <a:pPr lvl="0" indent="0"/>
            <a:endParaRPr kumimoji="0" lang="ja-JP" altLang="en-US" sz="1600" dirty="0">
              <a:latin typeface="Meiryo UI" panose="020B0604030504040204" pitchFamily="50" charset="-128"/>
              <a:ea typeface="Meiryo UI" panose="020B0604030504040204" pitchFamily="50" charset="-128"/>
            </a:endParaRPr>
          </a:p>
          <a:p>
            <a:pPr lvl="0" indent="0"/>
            <a:endParaRPr kumimoji="0" lang="en-US" altLang="ja-JP" sz="1600" dirty="0">
              <a:latin typeface="Meiryo UI" panose="020B0604030504040204" pitchFamily="50" charset="-128"/>
              <a:ea typeface="Meiryo UI" panose="020B0604030504040204" pitchFamily="50" charset="-128"/>
              <a:cs typeface="Times New Roman" panose="02020603050405020304" pitchFamily="18" charset="0"/>
            </a:endParaRPr>
          </a:p>
          <a:p>
            <a:pPr lvl="0" indent="0"/>
            <a:endParaRPr kumimoji="0" lang="en-US" altLang="ja-JP" sz="1600" dirty="0">
              <a:latin typeface="Meiryo UI" panose="020B0604030504040204" pitchFamily="50" charset="-128"/>
              <a:ea typeface="Meiryo UI" panose="020B0604030504040204" pitchFamily="50" charset="-128"/>
              <a:cs typeface="Times New Roman" panose="02020603050405020304" pitchFamily="18" charset="0"/>
            </a:endParaRPr>
          </a:p>
          <a:p>
            <a:pPr lvl="0" indent="0"/>
            <a:endParaRPr kumimoji="0" lang="en-US" altLang="ja-JP" sz="1600" dirty="0">
              <a:latin typeface="Meiryo UI" panose="020B0604030504040204" pitchFamily="50" charset="-128"/>
              <a:ea typeface="Meiryo UI" panose="020B0604030504040204" pitchFamily="50" charset="-128"/>
              <a:cs typeface="Times New Roman" panose="02020603050405020304" pitchFamily="18" charset="0"/>
            </a:endParaRPr>
          </a:p>
          <a:p>
            <a:pPr lvl="0" indent="0"/>
            <a:endParaRPr kumimoji="0" lang="en-US" altLang="ja-JP" sz="1600" dirty="0">
              <a:latin typeface="Meiryo UI" panose="020B0604030504040204" pitchFamily="50" charset="-128"/>
              <a:ea typeface="Meiryo UI" panose="020B0604030504040204" pitchFamily="50" charset="-128"/>
              <a:cs typeface="Times New Roman" panose="02020603050405020304" pitchFamily="18" charset="0"/>
            </a:endParaRPr>
          </a:p>
          <a:p>
            <a:pPr lvl="0" indent="0"/>
            <a:endParaRPr kumimoji="0" lang="en-US" altLang="ja-JP" sz="1600" dirty="0">
              <a:latin typeface="Meiryo UI" panose="020B0604030504040204" pitchFamily="50" charset="-128"/>
              <a:ea typeface="Meiryo UI" panose="020B0604030504040204" pitchFamily="50" charset="-128"/>
              <a:cs typeface="Times New Roman" panose="02020603050405020304" pitchFamily="18" charset="0"/>
            </a:endParaRPr>
          </a:p>
          <a:p>
            <a:pPr lvl="0" indent="0"/>
            <a:endParaRPr kumimoji="0" lang="en-US" altLang="ja-JP" sz="1600" dirty="0">
              <a:latin typeface="Meiryo UI" panose="020B0604030504040204" pitchFamily="50" charset="-128"/>
              <a:ea typeface="Meiryo UI" panose="020B0604030504040204" pitchFamily="50" charset="-128"/>
              <a:cs typeface="Times New Roman" panose="02020603050405020304" pitchFamily="18" charset="0"/>
            </a:endParaRPr>
          </a:p>
          <a:p>
            <a:pPr lvl="0" indent="0"/>
            <a:endParaRPr kumimoji="0" lang="en-US" altLang="ja-JP" sz="1600" dirty="0">
              <a:latin typeface="Meiryo UI" panose="020B0604030504040204" pitchFamily="50" charset="-128"/>
              <a:ea typeface="Meiryo UI" panose="020B0604030504040204" pitchFamily="50" charset="-128"/>
              <a:cs typeface="Times New Roman" panose="02020603050405020304" pitchFamily="18" charset="0"/>
            </a:endParaRPr>
          </a:p>
          <a:p>
            <a:pPr lvl="0" indent="0"/>
            <a:r>
              <a:rPr kumimoji="0" lang="ja-JP" altLang="en-US" sz="1600" dirty="0">
                <a:latin typeface="Meiryo UI" panose="020B0604030504040204" pitchFamily="50" charset="-128"/>
                <a:ea typeface="Meiryo UI" panose="020B0604030504040204" pitchFamily="50" charset="-128"/>
                <a:cs typeface="Times New Roman" panose="02020603050405020304" pitchFamily="18" charset="0"/>
              </a:rPr>
              <a:t>③　府内に使用の本拠の位置を有する自動車（軽自動車、特殊自動車及び二輪自動車を除く。）を、</a:t>
            </a:r>
            <a:endParaRPr kumimoji="0" lang="en-US" altLang="ja-JP" sz="1600" dirty="0">
              <a:latin typeface="Meiryo UI" panose="020B0604030504040204" pitchFamily="50" charset="-128"/>
              <a:ea typeface="Meiryo UI" panose="020B0604030504040204" pitchFamily="50" charset="-128"/>
              <a:cs typeface="Times New Roman" panose="02020603050405020304" pitchFamily="18" charset="0"/>
            </a:endParaRPr>
          </a:p>
          <a:p>
            <a:pPr lvl="0" indent="0"/>
            <a:r>
              <a:rPr kumimoji="0" lang="en-US" altLang="ja-JP" sz="1600" dirty="0">
                <a:latin typeface="Meiryo UI" panose="020B0604030504040204" pitchFamily="50" charset="-128"/>
                <a:ea typeface="Meiryo UI" panose="020B0604030504040204" pitchFamily="50" charset="-128"/>
                <a:cs typeface="Times New Roman" panose="02020603050405020304" pitchFamily="18" charset="0"/>
              </a:rPr>
              <a:t>     30 </a:t>
            </a:r>
            <a:r>
              <a:rPr kumimoji="0" lang="ja-JP" altLang="en-US" sz="1600" dirty="0">
                <a:latin typeface="Meiryo UI" panose="020B0604030504040204" pitchFamily="50" charset="-128"/>
                <a:ea typeface="Meiryo UI" panose="020B0604030504040204" pitchFamily="50" charset="-128"/>
                <a:cs typeface="Times New Roman" panose="02020603050405020304" pitchFamily="18" charset="0"/>
              </a:rPr>
              <a:t>台以上（タクシー事業者は</a:t>
            </a:r>
            <a:r>
              <a:rPr kumimoji="0" lang="en-US" altLang="ja-JP" sz="1600" dirty="0">
                <a:latin typeface="Meiryo UI" panose="020B0604030504040204" pitchFamily="50" charset="-128"/>
                <a:ea typeface="Meiryo UI" panose="020B0604030504040204" pitchFamily="50" charset="-128"/>
                <a:cs typeface="Times New Roman" panose="02020603050405020304" pitchFamily="18" charset="0"/>
              </a:rPr>
              <a:t>75</a:t>
            </a:r>
            <a:r>
              <a:rPr kumimoji="0" lang="ja-JP" altLang="en-US" sz="1600" dirty="0">
                <a:latin typeface="Meiryo UI" panose="020B0604030504040204" pitchFamily="50" charset="-128"/>
                <a:ea typeface="Meiryo UI" panose="020B0604030504040204" pitchFamily="50" charset="-128"/>
                <a:cs typeface="Times New Roman" panose="02020603050405020304" pitchFamily="18" charset="0"/>
              </a:rPr>
              <a:t>台以上）使用する特定事業者</a:t>
            </a:r>
            <a:br>
              <a:rPr kumimoji="0" lang="en-US" altLang="ja-JP" sz="1600" dirty="0">
                <a:latin typeface="Meiryo UI" panose="020B0604030504040204" pitchFamily="50" charset="-128"/>
                <a:ea typeface="Meiryo UI" panose="020B0604030504040204" pitchFamily="50" charset="-128"/>
                <a:cs typeface="Times New Roman" panose="02020603050405020304" pitchFamily="18" charset="0"/>
              </a:rPr>
            </a:br>
            <a:endParaRPr kumimoji="0" lang="en-US" altLang="ja-JP" sz="1600" dirty="0">
              <a:latin typeface="Meiryo UI" panose="020B0604030504040204" pitchFamily="50" charset="-128"/>
              <a:ea typeface="Meiryo UI" panose="020B0604030504040204" pitchFamily="50" charset="-128"/>
              <a:cs typeface="Times New Roman" panose="02020603050405020304" pitchFamily="18" charset="0"/>
            </a:endParaRPr>
          </a:p>
        </p:txBody>
      </p:sp>
      <p:sp>
        <p:nvSpPr>
          <p:cNvPr id="10" name="角丸四角形 9"/>
          <p:cNvSpPr/>
          <p:nvPr/>
        </p:nvSpPr>
        <p:spPr>
          <a:xfrm>
            <a:off x="179512" y="3235329"/>
            <a:ext cx="8712968" cy="1417807"/>
          </a:xfrm>
          <a:prstGeom prst="round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600" dirty="0">
                <a:solidFill>
                  <a:schemeClr val="tx1"/>
                </a:solidFill>
                <a:latin typeface="Meiryo UI" panose="020B0604030504040204" pitchFamily="50" charset="-128"/>
                <a:ea typeface="Meiryo UI" panose="020B0604030504040204" pitchFamily="50" charset="-128"/>
              </a:rPr>
              <a:t>①および②の要件である特定事業者は、以下の２つを事業活動範囲とする。</a:t>
            </a:r>
            <a:endParaRPr lang="en-US" altLang="ja-JP" sz="1600" dirty="0">
              <a:solidFill>
                <a:schemeClr val="tx1"/>
              </a:solidFill>
              <a:latin typeface="Meiryo UI" panose="020B0604030504040204" pitchFamily="50" charset="-128"/>
              <a:ea typeface="Meiryo UI" panose="020B0604030504040204" pitchFamily="50" charset="-128"/>
            </a:endParaRPr>
          </a:p>
          <a:p>
            <a:r>
              <a:rPr lang="ja-JP" altLang="en-US" sz="1600" dirty="0">
                <a:solidFill>
                  <a:schemeClr val="tx1"/>
                </a:solidFill>
                <a:latin typeface="Meiryo UI" panose="020B0604030504040204" pitchFamily="50" charset="-128"/>
                <a:ea typeface="Meiryo UI" panose="020B0604030504040204" pitchFamily="50" charset="-128"/>
              </a:rPr>
              <a:t>・府内に立地する事業所（工場、業務ビル、店舗、配送所、ビルに入居する事務所及び店舗等）</a:t>
            </a:r>
            <a:endParaRPr lang="en-US" altLang="ja-JP" sz="1600" dirty="0">
              <a:solidFill>
                <a:schemeClr val="tx1"/>
              </a:solidFill>
              <a:latin typeface="Meiryo UI" panose="020B0604030504040204" pitchFamily="50" charset="-128"/>
              <a:ea typeface="Meiryo UI" panose="020B0604030504040204" pitchFamily="50" charset="-128"/>
            </a:endParaRPr>
          </a:p>
          <a:p>
            <a:r>
              <a:rPr lang="ja-JP" altLang="en-US" sz="1600" dirty="0">
                <a:solidFill>
                  <a:schemeClr val="tx1"/>
                </a:solidFill>
                <a:latin typeface="Meiryo UI" panose="020B0604030504040204" pitchFamily="50" charset="-128"/>
                <a:ea typeface="Meiryo UI" panose="020B0604030504040204" pitchFamily="50" charset="-128"/>
              </a:rPr>
              <a:t>・府内に立地する事業所において事業活動のために使用する自動車（軽自動車及び特殊</a:t>
            </a:r>
            <a:r>
              <a:rPr lang="en-US" altLang="ja-JP" sz="1600" dirty="0">
                <a:solidFill>
                  <a:schemeClr val="tx1"/>
                </a:solidFill>
                <a:latin typeface="Meiryo UI" panose="020B0604030504040204" pitchFamily="50" charset="-128"/>
                <a:ea typeface="Meiryo UI" panose="020B0604030504040204" pitchFamily="50" charset="-128"/>
              </a:rPr>
              <a:t>(</a:t>
            </a:r>
            <a:r>
              <a:rPr lang="ja-JP" altLang="en-US" sz="1600" dirty="0">
                <a:solidFill>
                  <a:schemeClr val="tx1"/>
                </a:solidFill>
                <a:latin typeface="Meiryo UI" panose="020B0604030504040204" pitchFamily="50" charset="-128"/>
                <a:ea typeface="Meiryo UI" panose="020B0604030504040204" pitchFamily="50" charset="-128"/>
              </a:rPr>
              <a:t>種</a:t>
            </a:r>
            <a:r>
              <a:rPr lang="en-US" altLang="ja-JP" sz="1600" dirty="0">
                <a:solidFill>
                  <a:schemeClr val="tx1"/>
                </a:solidFill>
                <a:latin typeface="Meiryo UI" panose="020B0604030504040204" pitchFamily="50" charset="-128"/>
                <a:ea typeface="Meiryo UI" panose="020B0604030504040204" pitchFamily="50" charset="-128"/>
              </a:rPr>
              <a:t>)</a:t>
            </a:r>
            <a:r>
              <a:rPr lang="ja-JP" altLang="en-US" sz="1600" dirty="0">
                <a:solidFill>
                  <a:schemeClr val="tx1"/>
                </a:solidFill>
                <a:latin typeface="Meiryo UI" panose="020B0604030504040204" pitchFamily="50" charset="-128"/>
                <a:ea typeface="Meiryo UI" panose="020B0604030504040204" pitchFamily="50" charset="-128"/>
              </a:rPr>
              <a:t>自動車を含み、二輪自動車を除く。）</a:t>
            </a:r>
            <a:endParaRPr lang="ja-JP" altLang="en-US" sz="1600" strike="dblStrike" dirty="0">
              <a:solidFill>
                <a:schemeClr val="tx1"/>
              </a:solidFill>
              <a:latin typeface="Meiryo UI" panose="020B0604030504040204" pitchFamily="50" charset="-128"/>
              <a:ea typeface="Meiryo UI" panose="020B0604030504040204" pitchFamily="50" charset="-128"/>
            </a:endParaRPr>
          </a:p>
        </p:txBody>
      </p:sp>
      <p:sp>
        <p:nvSpPr>
          <p:cNvPr id="11" name="角丸四角形 10"/>
          <p:cNvSpPr/>
          <p:nvPr/>
        </p:nvSpPr>
        <p:spPr>
          <a:xfrm>
            <a:off x="188161" y="5592395"/>
            <a:ext cx="8712968" cy="954473"/>
          </a:xfrm>
          <a:prstGeom prst="round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600" dirty="0">
                <a:solidFill>
                  <a:schemeClr val="tx1"/>
                </a:solidFill>
                <a:latin typeface="Meiryo UI" panose="020B0604030504040204" pitchFamily="50" charset="-128"/>
                <a:ea typeface="Meiryo UI" panose="020B0604030504040204" pitchFamily="50" charset="-128"/>
              </a:rPr>
              <a:t>③の要件である特定事業者は、以下を事業活動範囲とする。</a:t>
            </a:r>
            <a:endParaRPr lang="en-US" altLang="ja-JP" sz="1600" dirty="0">
              <a:solidFill>
                <a:schemeClr val="tx1"/>
              </a:solidFill>
              <a:latin typeface="Meiryo UI" panose="020B0604030504040204" pitchFamily="50" charset="-128"/>
              <a:ea typeface="Meiryo UI" panose="020B0604030504040204" pitchFamily="50" charset="-128"/>
            </a:endParaRPr>
          </a:p>
          <a:p>
            <a:r>
              <a:rPr lang="ja-JP" altLang="en-US" sz="1600" dirty="0">
                <a:solidFill>
                  <a:schemeClr val="tx1"/>
                </a:solidFill>
                <a:latin typeface="Meiryo UI" panose="020B0604030504040204" pitchFamily="50" charset="-128"/>
                <a:ea typeface="Meiryo UI" panose="020B0604030504040204" pitchFamily="50" charset="-128"/>
              </a:rPr>
              <a:t>・府内に立地する事業所において事業活動のために使用する自動車（軽自動車及び特殊</a:t>
            </a:r>
            <a:r>
              <a:rPr lang="en-US" altLang="ja-JP" sz="1600" dirty="0">
                <a:solidFill>
                  <a:schemeClr val="tx1"/>
                </a:solidFill>
                <a:latin typeface="Meiryo UI" panose="020B0604030504040204" pitchFamily="50" charset="-128"/>
                <a:ea typeface="Meiryo UI" panose="020B0604030504040204" pitchFamily="50" charset="-128"/>
              </a:rPr>
              <a:t>(</a:t>
            </a:r>
            <a:r>
              <a:rPr lang="ja-JP" altLang="en-US" sz="1600" dirty="0">
                <a:solidFill>
                  <a:schemeClr val="tx1"/>
                </a:solidFill>
                <a:latin typeface="Meiryo UI" panose="020B0604030504040204" pitchFamily="50" charset="-128"/>
                <a:ea typeface="Meiryo UI" panose="020B0604030504040204" pitchFamily="50" charset="-128"/>
              </a:rPr>
              <a:t>種</a:t>
            </a:r>
            <a:r>
              <a:rPr lang="en-US" altLang="ja-JP" sz="1600" dirty="0">
                <a:solidFill>
                  <a:schemeClr val="tx1"/>
                </a:solidFill>
                <a:latin typeface="Meiryo UI" panose="020B0604030504040204" pitchFamily="50" charset="-128"/>
                <a:ea typeface="Meiryo UI" panose="020B0604030504040204" pitchFamily="50" charset="-128"/>
              </a:rPr>
              <a:t>)</a:t>
            </a:r>
            <a:r>
              <a:rPr lang="ja-JP" altLang="en-US" sz="1600" dirty="0">
                <a:solidFill>
                  <a:schemeClr val="tx1"/>
                </a:solidFill>
                <a:latin typeface="Meiryo UI" panose="020B0604030504040204" pitchFamily="50" charset="-128"/>
                <a:ea typeface="Meiryo UI" panose="020B0604030504040204" pitchFamily="50" charset="-128"/>
              </a:rPr>
              <a:t>自動車を含み、二輪自動車を除く。）</a:t>
            </a:r>
            <a:endParaRPr lang="ja-JP" altLang="en-US" sz="1600" strike="dblStrike" dirty="0">
              <a:solidFill>
                <a:schemeClr val="tx1"/>
              </a:solidFill>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874211428"/>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スライド番号プレースホルダー 5"/>
          <p:cNvSpPr>
            <a:spLocks noGrp="1"/>
          </p:cNvSpPr>
          <p:nvPr>
            <p:ph type="sldNum" sz="quarter" idx="12"/>
          </p:nvPr>
        </p:nvSpPr>
        <p:spPr/>
        <p:txBody>
          <a:bodyPr/>
          <a:lstStyle/>
          <a:p>
            <a:fld id="{55A7BED7-9510-4C4B-91BA-7696EE92F05C}" type="slidenum">
              <a:rPr kumimoji="1" lang="ja-JP" altLang="en-US" smtClean="0"/>
              <a:t>69</a:t>
            </a:fld>
            <a:endParaRPr kumimoji="1" lang="ja-JP" altLang="en-US" dirty="0"/>
          </a:p>
        </p:txBody>
      </p:sp>
      <p:sp>
        <p:nvSpPr>
          <p:cNvPr id="8" name="テキスト ボックス 7">
            <a:extLst>
              <a:ext uri="{FF2B5EF4-FFF2-40B4-BE49-F238E27FC236}">
                <a16:creationId xmlns:a16="http://schemas.microsoft.com/office/drawing/2014/main" id="{575F40C1-5A85-EECC-6477-57B188ABEBEE}"/>
              </a:ext>
            </a:extLst>
          </p:cNvPr>
          <p:cNvSpPr txBox="1"/>
          <p:nvPr/>
        </p:nvSpPr>
        <p:spPr>
          <a:xfrm>
            <a:off x="0" y="0"/>
            <a:ext cx="8604448" cy="344128"/>
          </a:xfrm>
          <a:prstGeom prst="rect">
            <a:avLst/>
          </a:prstGeom>
          <a:noFill/>
        </p:spPr>
        <p:txBody>
          <a:bodyPr wrap="square" tIns="36000" bIns="0" rtlCol="0">
            <a:spAutoFit/>
          </a:bodyPr>
          <a:lstStyle/>
          <a:p>
            <a:pPr>
              <a:lnSpc>
                <a:spcPts val="2400"/>
              </a:lnSpc>
            </a:pPr>
            <a:r>
              <a:rPr lang="ja-JP" altLang="en-US" sz="20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６　実績報告書の作成要領</a:t>
            </a:r>
          </a:p>
        </p:txBody>
      </p:sp>
      <p:sp>
        <p:nvSpPr>
          <p:cNvPr id="10" name="Rectangle 2"/>
          <p:cNvSpPr>
            <a:spLocks noChangeArrowheads="1"/>
          </p:cNvSpPr>
          <p:nvPr/>
        </p:nvSpPr>
        <p:spPr bwMode="auto">
          <a:xfrm>
            <a:off x="-12940" y="404664"/>
            <a:ext cx="9051756"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spAutoFit/>
          </a:bodyPr>
          <a:lstStyle>
            <a:lvl1pPr indent="127000"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lvl="0" indent="0">
              <a:spcAft>
                <a:spcPts val="600"/>
              </a:spcAft>
            </a:pPr>
            <a:r>
              <a:rPr kumimoji="0" lang="ja-JP" altLang="ja-JP" sz="2000" b="1" i="0" u="none" strike="noStrike" cap="none" normalizeH="0" baseline="0" dirty="0">
                <a:ln>
                  <a:noFill/>
                </a:ln>
                <a:solidFill>
                  <a:srgbClr val="0D0D0D"/>
                </a:solidFill>
                <a:effectLst/>
                <a:latin typeface="Meiryo UI" panose="020B0604030504040204" pitchFamily="50" charset="-128"/>
                <a:ea typeface="Meiryo UI" panose="020B0604030504040204" pitchFamily="50" charset="-128"/>
                <a:cs typeface="Times New Roman" panose="02020603050405020304" pitchFamily="18" charset="0"/>
              </a:rPr>
              <a:t> </a:t>
            </a:r>
            <a:r>
              <a:rPr kumimoji="0" lang="en-US" altLang="ja-JP" sz="2000" b="1" i="0" u="none" strike="noStrike" cap="none" normalizeH="0" baseline="0" dirty="0">
                <a:ln>
                  <a:noFill/>
                </a:ln>
                <a:solidFill>
                  <a:srgbClr val="0D0D0D"/>
                </a:solidFill>
                <a:effectLst/>
                <a:latin typeface="Meiryo UI" panose="020B0604030504040204" pitchFamily="50" charset="-128"/>
                <a:ea typeface="Meiryo UI" panose="020B0604030504040204" pitchFamily="50" charset="-128"/>
                <a:cs typeface="Times New Roman" panose="02020603050405020304" pitchFamily="18" charset="0"/>
              </a:rPr>
              <a:t>(</a:t>
            </a:r>
            <a:r>
              <a:rPr kumimoji="0" lang="en-US" altLang="ja-JP" sz="2000" b="1" dirty="0">
                <a:solidFill>
                  <a:srgbClr val="0D0D0D"/>
                </a:solidFill>
                <a:latin typeface="Meiryo UI" panose="020B0604030504040204" pitchFamily="50" charset="-128"/>
                <a:ea typeface="Meiryo UI" panose="020B0604030504040204" pitchFamily="50" charset="-128"/>
                <a:cs typeface="Times New Roman" panose="02020603050405020304" pitchFamily="18" charset="0"/>
              </a:rPr>
              <a:t>8</a:t>
            </a:r>
            <a:r>
              <a:rPr kumimoji="0" lang="en-US" altLang="ja-JP" sz="2000" b="1" i="0" u="none" strike="noStrike" cap="none" normalizeH="0" baseline="0" dirty="0">
                <a:ln>
                  <a:noFill/>
                </a:ln>
                <a:solidFill>
                  <a:srgbClr val="0D0D0D"/>
                </a:solidFill>
                <a:effectLst/>
                <a:latin typeface="Meiryo UI" panose="020B0604030504040204" pitchFamily="50" charset="-128"/>
                <a:ea typeface="Meiryo UI" panose="020B0604030504040204" pitchFamily="50" charset="-128"/>
                <a:cs typeface="Times New Roman" panose="02020603050405020304" pitchFamily="18" charset="0"/>
              </a:rPr>
              <a:t>)</a:t>
            </a:r>
            <a:r>
              <a:rPr kumimoji="0" lang="ja-JP" altLang="en-US" sz="2000" b="1" dirty="0">
                <a:solidFill>
                  <a:srgbClr val="0D0D0D"/>
                </a:solidFill>
                <a:latin typeface="Meiryo UI" panose="020B0604030504040204" pitchFamily="50" charset="-128"/>
                <a:ea typeface="Meiryo UI" panose="020B0604030504040204" pitchFamily="50" charset="-128"/>
                <a:cs typeface="Times New Roman" panose="02020603050405020304" pitchFamily="18" charset="0"/>
              </a:rPr>
              <a:t>実績報告書シート</a:t>
            </a:r>
            <a:r>
              <a:rPr kumimoji="0" lang="en-US" altLang="ja-JP" sz="2000" b="1" dirty="0">
                <a:solidFill>
                  <a:srgbClr val="0D0D0D"/>
                </a:solidFill>
                <a:latin typeface="Meiryo UI" panose="020B0604030504040204" pitchFamily="50" charset="-128"/>
                <a:ea typeface="Meiryo UI" panose="020B0604030504040204" pitchFamily="50" charset="-128"/>
                <a:cs typeface="Times New Roman" panose="02020603050405020304" pitchFamily="18" charset="0"/>
              </a:rPr>
              <a:t>7</a:t>
            </a:r>
            <a:r>
              <a:rPr kumimoji="0" lang="ja-JP" altLang="en-US" sz="2000" b="1" dirty="0">
                <a:solidFill>
                  <a:srgbClr val="0D0D0D"/>
                </a:solidFill>
                <a:latin typeface="Meiryo UI" panose="020B0604030504040204" pitchFamily="50" charset="-128"/>
                <a:ea typeface="Meiryo UI" panose="020B0604030504040204" pitchFamily="50" charset="-128"/>
                <a:cs typeface="Times New Roman" panose="02020603050405020304" pitchFamily="18" charset="0"/>
              </a:rPr>
              <a:t>「電気使用量」</a:t>
            </a:r>
            <a:r>
              <a:rPr kumimoji="0" lang="en-US" altLang="ja-JP" sz="2000" b="1" dirty="0">
                <a:solidFill>
                  <a:srgbClr val="0D0D0D"/>
                </a:solidFill>
                <a:latin typeface="Meiryo UI" panose="020B0604030504040204" pitchFamily="50" charset="-128"/>
                <a:ea typeface="Meiryo UI" panose="020B0604030504040204" pitchFamily="50" charset="-128"/>
                <a:cs typeface="Times New Roman" panose="02020603050405020304" pitchFamily="18" charset="0"/>
              </a:rPr>
              <a:t>No.3</a:t>
            </a:r>
            <a:endParaRPr lang="en-US" altLang="ja-JP" sz="1600" dirty="0">
              <a:latin typeface="Meiryo UI" panose="020B0604030504040204" pitchFamily="50" charset="-128"/>
              <a:ea typeface="Meiryo UI" panose="020B0604030504040204" pitchFamily="50" charset="-128"/>
            </a:endParaRPr>
          </a:p>
        </p:txBody>
      </p:sp>
      <p:sp>
        <p:nvSpPr>
          <p:cNvPr id="16" name="正方形/長方形 15"/>
          <p:cNvSpPr/>
          <p:nvPr/>
        </p:nvSpPr>
        <p:spPr>
          <a:xfrm>
            <a:off x="196428" y="760349"/>
            <a:ext cx="8636680" cy="1077218"/>
          </a:xfrm>
          <a:prstGeom prst="rect">
            <a:avLst/>
          </a:prstGeom>
        </p:spPr>
        <p:txBody>
          <a:bodyPr wrap="square">
            <a:spAutoFit/>
          </a:bodyPr>
          <a:lstStyle/>
          <a:p>
            <a:r>
              <a:rPr lang="en-US" altLang="ja-JP" sz="1600" b="1" dirty="0">
                <a:latin typeface="Meiryo UI" panose="020B0604030504040204" pitchFamily="50" charset="-128"/>
                <a:ea typeface="Meiryo UI" panose="020B0604030504040204" pitchFamily="50" charset="-128"/>
              </a:rPr>
              <a:t>P.3</a:t>
            </a:r>
            <a:r>
              <a:rPr lang="ja-JP" altLang="en-US" sz="1600" b="1" dirty="0">
                <a:latin typeface="Meiryo UI" panose="020B0604030504040204" pitchFamily="50" charset="-128"/>
                <a:ea typeface="Meiryo UI" panose="020B0604030504040204" pitchFamily="50" charset="-128"/>
              </a:rPr>
              <a:t>の</a:t>
            </a:r>
            <a:r>
              <a:rPr lang="en-US" altLang="ja-JP" sz="1600" b="1" dirty="0">
                <a:latin typeface="Meiryo UI" panose="020B0604030504040204" pitchFamily="50" charset="-128"/>
                <a:ea typeface="Meiryo UI" panose="020B0604030504040204" pitchFamily="50" charset="-128"/>
              </a:rPr>
              <a:t>1-(2)</a:t>
            </a:r>
            <a:r>
              <a:rPr lang="ja-JP" altLang="en-US" sz="1600" b="1" dirty="0">
                <a:latin typeface="Meiryo UI" panose="020B0604030504040204" pitchFamily="50" charset="-128"/>
                <a:ea typeface="Meiryo UI" panose="020B0604030504040204" pitchFamily="50" charset="-128"/>
              </a:rPr>
              <a:t>に示す特定事業者の要件のうち、 １</a:t>
            </a:r>
            <a:r>
              <a:rPr lang="ja-JP" altLang="en-US" sz="1600" dirty="0">
                <a:latin typeface="Meiryo UI" panose="020B0604030504040204" pitchFamily="50" charset="-128"/>
                <a:ea typeface="Meiryo UI" panose="020B0604030504040204" pitchFamily="50" charset="-128"/>
              </a:rPr>
              <a:t>及び</a:t>
            </a:r>
            <a:r>
              <a:rPr lang="ja-JP" altLang="en-US" sz="1600" b="1" dirty="0">
                <a:latin typeface="Meiryo UI" panose="020B0604030504040204" pitchFamily="50" charset="-128"/>
                <a:ea typeface="Meiryo UI" panose="020B0604030504040204" pitchFamily="50" charset="-128"/>
              </a:rPr>
              <a:t>２</a:t>
            </a:r>
            <a:r>
              <a:rPr lang="ja-JP" altLang="en-US" sz="1600" dirty="0">
                <a:latin typeface="Meiryo UI" panose="020B0604030504040204" pitchFamily="50" charset="-128"/>
                <a:ea typeface="Meiryo UI" panose="020B0604030504040204" pitchFamily="50" charset="-128"/>
              </a:rPr>
              <a:t>に該当する特定事業者のみ記入ください。</a:t>
            </a:r>
            <a:endParaRPr lang="en-US" altLang="ja-JP" sz="1600" dirty="0">
              <a:latin typeface="Meiryo UI" panose="020B0604030504040204" pitchFamily="50" charset="-128"/>
              <a:ea typeface="Meiryo UI" panose="020B0604030504040204" pitchFamily="50" charset="-128"/>
            </a:endParaRPr>
          </a:p>
          <a:p>
            <a:r>
              <a:rPr lang="ja-JP" altLang="en-US" sz="1600" dirty="0">
                <a:latin typeface="Meiryo UI" panose="020B0604030504040204" pitchFamily="50" charset="-128"/>
                <a:ea typeface="Meiryo UI" panose="020B0604030504040204" pitchFamily="50" charset="-128"/>
              </a:rPr>
              <a:t>（</a:t>
            </a:r>
            <a:r>
              <a:rPr lang="ja-JP" altLang="en-US" sz="1600" b="1" u="sng" dirty="0">
                <a:latin typeface="Meiryo UI" panose="020B0604030504040204" pitchFamily="50" charset="-128"/>
                <a:ea typeface="Meiryo UI" panose="020B0604030504040204" pitchFamily="50" charset="-128"/>
              </a:rPr>
              <a:t>要件３のみの特定事業者は記入不要です。</a:t>
            </a:r>
            <a:r>
              <a:rPr lang="ja-JP" altLang="en-US" sz="1600" dirty="0">
                <a:latin typeface="Meiryo UI" panose="020B0604030504040204" pitchFamily="50" charset="-128"/>
                <a:ea typeface="Meiryo UI" panose="020B0604030504040204" pitchFamily="50" charset="-128"/>
              </a:rPr>
              <a:t>）その他事業所の電気買電量等を小売電気事業者または電気メニューごとに合算して、記入ください。</a:t>
            </a:r>
          </a:p>
          <a:p>
            <a:endParaRPr lang="ja-JP" altLang="en-US" sz="1600" dirty="0">
              <a:latin typeface="Meiryo UI" panose="020B0604030504040204" pitchFamily="50" charset="-128"/>
              <a:ea typeface="Meiryo UI" panose="020B0604030504040204" pitchFamily="50" charset="-128"/>
            </a:endParaRPr>
          </a:p>
        </p:txBody>
      </p:sp>
      <p:grpSp>
        <p:nvGrpSpPr>
          <p:cNvPr id="3" name="グループ化 2"/>
          <p:cNvGrpSpPr/>
          <p:nvPr/>
        </p:nvGrpSpPr>
        <p:grpSpPr>
          <a:xfrm>
            <a:off x="1368144" y="1844824"/>
            <a:ext cx="6588000" cy="1909782"/>
            <a:chOff x="1403648" y="1627065"/>
            <a:chExt cx="6588000" cy="1909782"/>
          </a:xfrm>
        </p:grpSpPr>
        <p:grpSp>
          <p:nvGrpSpPr>
            <p:cNvPr id="2" name="グループ化 1"/>
            <p:cNvGrpSpPr/>
            <p:nvPr/>
          </p:nvGrpSpPr>
          <p:grpSpPr>
            <a:xfrm>
              <a:off x="1403648" y="1627065"/>
              <a:ext cx="6588000" cy="1909782"/>
              <a:chOff x="-1478266" y="2495814"/>
              <a:chExt cx="6588000" cy="1909782"/>
            </a:xfrm>
          </p:grpSpPr>
          <p:pic>
            <p:nvPicPr>
              <p:cNvPr id="12" name="図 11"/>
              <p:cNvPicPr>
                <a:picLocks/>
              </p:cNvPicPr>
              <p:nvPr/>
            </p:nvPicPr>
            <p:blipFill rotWithShape="1">
              <a:blip r:embed="rId3"/>
              <a:srcRect l="8492" t="68575" r="18454" b="10625"/>
              <a:stretch/>
            </p:blipFill>
            <p:spPr>
              <a:xfrm>
                <a:off x="-1478266" y="3314161"/>
                <a:ext cx="6588000" cy="1091435"/>
              </a:xfrm>
              <a:prstGeom prst="rect">
                <a:avLst/>
              </a:prstGeom>
            </p:spPr>
          </p:pic>
          <p:pic>
            <p:nvPicPr>
              <p:cNvPr id="11" name="図 10"/>
              <p:cNvPicPr>
                <a:picLocks/>
              </p:cNvPicPr>
              <p:nvPr/>
            </p:nvPicPr>
            <p:blipFill rotWithShape="1">
              <a:blip r:embed="rId3"/>
              <a:srcRect l="8492" t="44094" r="18454" b="38893"/>
              <a:stretch/>
            </p:blipFill>
            <p:spPr>
              <a:xfrm>
                <a:off x="-1478266" y="2495814"/>
                <a:ext cx="6588000" cy="892694"/>
              </a:xfrm>
              <a:prstGeom prst="rect">
                <a:avLst/>
              </a:prstGeom>
            </p:spPr>
          </p:pic>
        </p:grpSp>
        <p:sp>
          <p:nvSpPr>
            <p:cNvPr id="25" name="正方形/長方形 24"/>
            <p:cNvSpPr/>
            <p:nvPr/>
          </p:nvSpPr>
          <p:spPr>
            <a:xfrm>
              <a:off x="1475655" y="2060846"/>
              <a:ext cx="2268000" cy="1044000"/>
            </a:xfrm>
            <a:prstGeom prst="rect">
              <a:avLst/>
            </a:prstGeom>
            <a:solidFill>
              <a:srgbClr val="FF0000">
                <a:alpha val="47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800" b="1" dirty="0">
                  <a:solidFill>
                    <a:schemeClr val="tx1"/>
                  </a:solidFill>
                  <a:latin typeface="Meiryo UI" panose="020B0604030504040204" pitchFamily="50" charset="-128"/>
                  <a:ea typeface="Meiryo UI" panose="020B0604030504040204" pitchFamily="50" charset="-128"/>
                </a:rPr>
                <a:t>①</a:t>
              </a:r>
              <a:endParaRPr kumimoji="1" lang="ja-JP" altLang="en-US" sz="1600" b="1" dirty="0">
                <a:solidFill>
                  <a:schemeClr val="tx1"/>
                </a:solidFill>
                <a:latin typeface="Meiryo UI" panose="020B0604030504040204" pitchFamily="50" charset="-128"/>
                <a:ea typeface="Meiryo UI" panose="020B0604030504040204" pitchFamily="50" charset="-128"/>
              </a:endParaRPr>
            </a:p>
          </p:txBody>
        </p:sp>
        <p:sp>
          <p:nvSpPr>
            <p:cNvPr id="26" name="正方形/長方形 25"/>
            <p:cNvSpPr/>
            <p:nvPr/>
          </p:nvSpPr>
          <p:spPr>
            <a:xfrm>
              <a:off x="3755491" y="2060846"/>
              <a:ext cx="684000" cy="1044000"/>
            </a:xfrm>
            <a:prstGeom prst="rect">
              <a:avLst/>
            </a:prstGeom>
            <a:solidFill>
              <a:srgbClr val="FF0000">
                <a:alpha val="47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800" b="1" dirty="0">
                  <a:solidFill>
                    <a:schemeClr val="tx1"/>
                  </a:solidFill>
                  <a:latin typeface="Meiryo UI" panose="020B0604030504040204" pitchFamily="50" charset="-128"/>
                  <a:ea typeface="Meiryo UI" panose="020B0604030504040204" pitchFamily="50" charset="-128"/>
                </a:rPr>
                <a:t>②</a:t>
              </a:r>
              <a:endParaRPr kumimoji="1" lang="ja-JP" altLang="en-US" sz="1600" b="1" dirty="0">
                <a:solidFill>
                  <a:schemeClr val="tx1"/>
                </a:solidFill>
                <a:latin typeface="Meiryo UI" panose="020B0604030504040204" pitchFamily="50" charset="-128"/>
                <a:ea typeface="Meiryo UI" panose="020B0604030504040204" pitchFamily="50" charset="-128"/>
              </a:endParaRPr>
            </a:p>
          </p:txBody>
        </p:sp>
        <p:sp>
          <p:nvSpPr>
            <p:cNvPr id="27" name="正方形/長方形 26"/>
            <p:cNvSpPr/>
            <p:nvPr/>
          </p:nvSpPr>
          <p:spPr>
            <a:xfrm>
              <a:off x="4468016" y="2060846"/>
              <a:ext cx="652275" cy="1044000"/>
            </a:xfrm>
            <a:prstGeom prst="rect">
              <a:avLst/>
            </a:prstGeom>
            <a:solidFill>
              <a:srgbClr val="FF0000">
                <a:alpha val="47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400" b="1" dirty="0">
                  <a:solidFill>
                    <a:schemeClr val="tx1"/>
                  </a:solidFill>
                  <a:latin typeface="Meiryo UI" panose="020B0604030504040204" pitchFamily="50" charset="-128"/>
                  <a:ea typeface="Meiryo UI" panose="020B0604030504040204" pitchFamily="50" charset="-128"/>
                </a:rPr>
                <a:t>③</a:t>
              </a:r>
              <a:endParaRPr kumimoji="1" lang="ja-JP" altLang="en-US" sz="1400" b="1" dirty="0">
                <a:solidFill>
                  <a:schemeClr val="tx1"/>
                </a:solidFill>
                <a:latin typeface="Meiryo UI" panose="020B0604030504040204" pitchFamily="50" charset="-128"/>
                <a:ea typeface="Meiryo UI" panose="020B0604030504040204" pitchFamily="50" charset="-128"/>
              </a:endParaRPr>
            </a:p>
          </p:txBody>
        </p:sp>
      </p:grpSp>
      <p:graphicFrame>
        <p:nvGraphicFramePr>
          <p:cNvPr id="14" name="表 13"/>
          <p:cNvGraphicFramePr>
            <a:graphicFrameLocks noGrp="1"/>
          </p:cNvGraphicFramePr>
          <p:nvPr>
            <p:extLst>
              <p:ext uri="{D42A27DB-BD31-4B8C-83A1-F6EECF244321}">
                <p14:modId xmlns:p14="http://schemas.microsoft.com/office/powerpoint/2010/main" val="2179562769"/>
              </p:ext>
            </p:extLst>
          </p:nvPr>
        </p:nvGraphicFramePr>
        <p:xfrm>
          <a:off x="179512" y="3784808"/>
          <a:ext cx="8640960" cy="2956560"/>
        </p:xfrm>
        <a:graphic>
          <a:graphicData uri="http://schemas.openxmlformats.org/drawingml/2006/table">
            <a:tbl>
              <a:tblPr firstRow="1" bandRow="1">
                <a:tableStyleId>{5940675A-B579-460E-94D1-54222C63F5DA}</a:tableStyleId>
              </a:tblPr>
              <a:tblGrid>
                <a:gridCol w="8640960">
                  <a:extLst>
                    <a:ext uri="{9D8B030D-6E8A-4147-A177-3AD203B41FA5}">
                      <a16:colId xmlns:a16="http://schemas.microsoft.com/office/drawing/2014/main" val="1340005264"/>
                    </a:ext>
                  </a:extLst>
                </a:gridCol>
              </a:tblGrid>
              <a:tr h="797068">
                <a:tc>
                  <a:txBody>
                    <a:bodyPr/>
                    <a:lstStyle/>
                    <a:p>
                      <a:r>
                        <a:rPr kumimoji="1" lang="ja-JP" altLang="en-US" sz="1600" b="1" u="sng" dirty="0">
                          <a:latin typeface="Meiryo UI" panose="020B0604030504040204" pitchFamily="50" charset="-128"/>
                          <a:ea typeface="Meiryo UI" panose="020B0604030504040204" pitchFamily="50" charset="-128"/>
                        </a:rPr>
                        <a:t>①電気事業者</a:t>
                      </a:r>
                    </a:p>
                    <a:p>
                      <a:r>
                        <a:rPr kumimoji="1" lang="ja-JP" altLang="en-US" sz="1600" b="0" u="none" dirty="0">
                          <a:latin typeface="Meiryo UI" panose="020B0604030504040204" pitchFamily="50" charset="-128"/>
                          <a:ea typeface="Meiryo UI" panose="020B0604030504040204" pitchFamily="50" charset="-128"/>
                        </a:rPr>
                        <a:t>報告対象年度に契約していた電気事業者をプルダウンで選択ください。なお、</a:t>
                      </a:r>
                      <a:r>
                        <a:rPr kumimoji="1" lang="en-US" altLang="ja-JP" sz="1600" b="0" u="none" dirty="0">
                          <a:latin typeface="Meiryo UI" panose="020B0604030504040204" pitchFamily="50" charset="-128"/>
                          <a:ea typeface="Meiryo UI" panose="020B0604030504040204" pitchFamily="50" charset="-128"/>
                        </a:rPr>
                        <a:t>11</a:t>
                      </a:r>
                      <a:r>
                        <a:rPr kumimoji="1" lang="ja-JP" altLang="en-US" sz="1600" b="0" u="none" dirty="0">
                          <a:latin typeface="Meiryo UI" panose="020B0604030504040204" pitchFamily="50" charset="-128"/>
                          <a:ea typeface="Meiryo UI" panose="020B0604030504040204" pitchFamily="50" charset="-128"/>
                        </a:rPr>
                        <a:t>者以上の電気事業者と契約していた場合は、脱炭素・エネルギー政策課気候変動緩和・適応策推進グループまでご連絡ください。</a:t>
                      </a:r>
                      <a:endParaRPr kumimoji="1" lang="en-US" altLang="ja-JP" sz="1600" b="0" u="none" dirty="0">
                        <a:latin typeface="Meiryo UI" panose="020B0604030504040204" pitchFamily="50" charset="-128"/>
                        <a:ea typeface="Meiryo UI" panose="020B0604030504040204" pitchFamily="50" charset="-128"/>
                      </a:endParaRPr>
                    </a:p>
                  </a:txBody>
                  <a:tcPr/>
                </a:tc>
                <a:extLst>
                  <a:ext uri="{0D108BD9-81ED-4DB2-BD59-A6C34878D82A}">
                    <a16:rowId xmlns:a16="http://schemas.microsoft.com/office/drawing/2014/main" val="183885262"/>
                  </a:ext>
                </a:extLst>
              </a:tr>
              <a:tr h="1265271">
                <a:tc>
                  <a:txBody>
                    <a:bodyPr/>
                    <a:lstStyle/>
                    <a:p>
                      <a:r>
                        <a:rPr kumimoji="1" lang="ja-JP" altLang="en-US" sz="1600" b="1" u="sng" dirty="0">
                          <a:latin typeface="Meiryo UI" panose="020B0604030504040204" pitchFamily="50" charset="-128"/>
                          <a:ea typeface="Meiryo UI" panose="020B0604030504040204" pitchFamily="50" charset="-128"/>
                        </a:rPr>
                        <a:t>②</a:t>
                      </a:r>
                      <a:r>
                        <a:rPr kumimoji="1" lang="en-US" altLang="ja-JP" sz="1600" b="1" u="sng" dirty="0">
                          <a:latin typeface="Meiryo UI" panose="020B0604030504040204" pitchFamily="50" charset="-128"/>
                          <a:ea typeface="Meiryo UI" panose="020B0604030504040204" pitchFamily="50" charset="-128"/>
                        </a:rPr>
                        <a:t>CO</a:t>
                      </a:r>
                      <a:r>
                        <a:rPr kumimoji="1" lang="ja-JP" altLang="en-US" sz="1600" b="1" u="sng" dirty="0">
                          <a:latin typeface="Meiryo UI" panose="020B0604030504040204" pitchFamily="50" charset="-128"/>
                          <a:ea typeface="Meiryo UI" panose="020B0604030504040204" pitchFamily="50" charset="-128"/>
                        </a:rPr>
                        <a:t>₂排出係数</a:t>
                      </a:r>
                      <a:endParaRPr kumimoji="1" lang="en-US" altLang="ja-JP" sz="1600" b="1" u="sng" dirty="0">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b="0" u="none" dirty="0">
                          <a:latin typeface="Meiryo UI" panose="020B0604030504040204" pitchFamily="50" charset="-128"/>
                          <a:ea typeface="Meiryo UI" panose="020B0604030504040204" pitchFamily="50" charset="-128"/>
                        </a:rPr>
                        <a:t>報告対象年度に契約していた電気メニューの排出係数（確定値）を</a:t>
                      </a:r>
                      <a:r>
                        <a:rPr kumimoji="1" lang="ja-JP" altLang="en-US" sz="1600" b="0" u="none" dirty="0">
                          <a:solidFill>
                            <a:srgbClr val="FF0000"/>
                          </a:solidFill>
                          <a:latin typeface="Meiryo UI" panose="020B0604030504040204" pitchFamily="50" charset="-128"/>
                          <a:ea typeface="Meiryo UI" panose="020B0604030504040204" pitchFamily="50" charset="-128"/>
                        </a:rPr>
                        <a:t>小数点第</a:t>
                      </a:r>
                      <a:r>
                        <a:rPr kumimoji="1" lang="en-US" altLang="ja-JP" sz="1600" b="0" u="none" dirty="0">
                          <a:solidFill>
                            <a:srgbClr val="FF0000"/>
                          </a:solidFill>
                          <a:latin typeface="Meiryo UI" panose="020B0604030504040204" pitchFamily="50" charset="-128"/>
                          <a:ea typeface="Meiryo UI" panose="020B0604030504040204" pitchFamily="50" charset="-128"/>
                        </a:rPr>
                        <a:t>3</a:t>
                      </a:r>
                      <a:r>
                        <a:rPr kumimoji="1" lang="ja-JP" altLang="en-US" sz="1600" b="0" u="none" dirty="0">
                          <a:solidFill>
                            <a:srgbClr val="FF0000"/>
                          </a:solidFill>
                          <a:latin typeface="Meiryo UI" panose="020B0604030504040204" pitchFamily="50" charset="-128"/>
                          <a:ea typeface="Meiryo UI" panose="020B0604030504040204" pitchFamily="50" charset="-128"/>
                        </a:rPr>
                        <a:t>位</a:t>
                      </a:r>
                      <a:r>
                        <a:rPr kumimoji="1" lang="ja-JP" altLang="en-US" sz="1600" b="0" u="none" dirty="0">
                          <a:latin typeface="Meiryo UI" panose="020B0604030504040204" pitchFamily="50" charset="-128"/>
                          <a:ea typeface="Meiryo UI" panose="020B0604030504040204" pitchFamily="50" charset="-128"/>
                        </a:rPr>
                        <a:t>で記入ください。なお、非化石証書など環境価値付き電気メニュー（再エネプランなど）を契約している場合は、</a:t>
                      </a:r>
                      <a:r>
                        <a:rPr kumimoji="1" lang="ja-JP" altLang="en-US" sz="1600" b="0" u="none" dirty="0">
                          <a:solidFill>
                            <a:srgbClr val="FF0000"/>
                          </a:solidFill>
                          <a:latin typeface="Meiryo UI" panose="020B0604030504040204" pitchFamily="50" charset="-128"/>
                          <a:ea typeface="Meiryo UI" panose="020B0604030504040204" pitchFamily="50" charset="-128"/>
                        </a:rPr>
                        <a:t>環境価値を差し引いた調整後の排出係数</a:t>
                      </a:r>
                      <a:r>
                        <a:rPr kumimoji="1" lang="ja-JP" altLang="en-US" sz="1600" b="0" u="none" dirty="0">
                          <a:latin typeface="Meiryo UI" panose="020B0604030504040204" pitchFamily="50" charset="-128"/>
                          <a:ea typeface="Meiryo UI" panose="020B0604030504040204" pitchFamily="50" charset="-128"/>
                        </a:rPr>
                        <a:t>を記入ください。排出係数が不明な場合は、環境省の電気事業者別排出係数一覧（ </a:t>
                      </a:r>
                      <a:r>
                        <a:rPr kumimoji="1" lang="en-US" altLang="ja-JP" sz="1600" b="0" u="none" dirty="0">
                          <a:latin typeface="Meiryo UI" panose="020B0604030504040204" pitchFamily="50" charset="-128"/>
                          <a:ea typeface="Meiryo UI" panose="020B0604030504040204" pitchFamily="50" charset="-128"/>
                          <a:hlinkClick r:id="rId4"/>
                        </a:rPr>
                        <a:t>https://ghg-santeikohyo.env.go.jp/calc</a:t>
                      </a:r>
                      <a:r>
                        <a:rPr kumimoji="1" lang="en-US" altLang="ja-JP" sz="1600" b="0" u="none" dirty="0">
                          <a:latin typeface="Meiryo UI" panose="020B0604030504040204" pitchFamily="50" charset="-128"/>
                          <a:ea typeface="Meiryo UI" panose="020B0604030504040204" pitchFamily="50" charset="-128"/>
                        </a:rPr>
                        <a:t> </a:t>
                      </a:r>
                      <a:r>
                        <a:rPr kumimoji="1" lang="ja-JP" altLang="en-US" sz="1600" b="0" u="none" dirty="0">
                          <a:latin typeface="Meiryo UI" panose="020B0604030504040204" pitchFamily="50" charset="-128"/>
                          <a:ea typeface="Meiryo UI" panose="020B0604030504040204" pitchFamily="50" charset="-128"/>
                        </a:rPr>
                        <a:t>）を参考に、電気事業者へお問合せください。</a:t>
                      </a:r>
                      <a:endParaRPr kumimoji="1" lang="en-US" altLang="ja-JP" sz="1600" b="0" u="none" dirty="0">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b="0" u="none" dirty="0">
                          <a:solidFill>
                            <a:schemeClr val="tx1"/>
                          </a:solidFill>
                          <a:latin typeface="Meiryo UI" panose="020B0604030504040204" pitchFamily="50" charset="-128"/>
                          <a:ea typeface="Meiryo UI" panose="020B0604030504040204" pitchFamily="50" charset="-128"/>
                        </a:rPr>
                        <a:t>（詳細は</a:t>
                      </a:r>
                      <a:r>
                        <a:rPr kumimoji="1" lang="en-US" altLang="ja-JP" sz="1600" b="0" u="none" dirty="0">
                          <a:solidFill>
                            <a:schemeClr val="tx1"/>
                          </a:solidFill>
                          <a:latin typeface="Meiryo UI" panose="020B0604030504040204" pitchFamily="50" charset="-128"/>
                          <a:ea typeface="Meiryo UI" panose="020B0604030504040204" pitchFamily="50" charset="-128"/>
                        </a:rPr>
                        <a:t>P.45</a:t>
                      </a:r>
                      <a:r>
                        <a:rPr kumimoji="1" lang="ja-JP" altLang="en-US" sz="1600" b="0" u="none" dirty="0">
                          <a:solidFill>
                            <a:schemeClr val="tx1"/>
                          </a:solidFill>
                          <a:latin typeface="Meiryo UI" panose="020B0604030504040204" pitchFamily="50" charset="-128"/>
                          <a:ea typeface="Meiryo UI" panose="020B0604030504040204" pitchFamily="50" charset="-128"/>
                        </a:rPr>
                        <a:t>の</a:t>
                      </a:r>
                      <a:r>
                        <a:rPr kumimoji="1" lang="en-US" altLang="ja-JP" sz="1600" b="0" u="none" dirty="0">
                          <a:solidFill>
                            <a:schemeClr val="tx1"/>
                          </a:solidFill>
                          <a:latin typeface="Meiryo UI" panose="020B0604030504040204" pitchFamily="50" charset="-128"/>
                          <a:ea typeface="Meiryo UI" panose="020B0604030504040204" pitchFamily="50" charset="-128"/>
                        </a:rPr>
                        <a:t>5-(</a:t>
                      </a:r>
                      <a:r>
                        <a:rPr kumimoji="1" lang="ja-JP" altLang="en-US" sz="1600" b="0" u="none" dirty="0">
                          <a:solidFill>
                            <a:schemeClr val="tx1"/>
                          </a:solidFill>
                          <a:latin typeface="Meiryo UI" panose="020B0604030504040204" pitchFamily="50" charset="-128"/>
                          <a:ea typeface="Meiryo UI" panose="020B0604030504040204" pitchFamily="50" charset="-128"/>
                        </a:rPr>
                        <a:t>参考</a:t>
                      </a:r>
                      <a:r>
                        <a:rPr kumimoji="1" lang="en-US" altLang="ja-JP" sz="1600" b="0" u="none" dirty="0">
                          <a:solidFill>
                            <a:schemeClr val="tx1"/>
                          </a:solidFill>
                          <a:latin typeface="Meiryo UI" panose="020B0604030504040204" pitchFamily="50" charset="-128"/>
                          <a:ea typeface="Meiryo UI" panose="020B0604030504040204" pitchFamily="50" charset="-128"/>
                        </a:rPr>
                        <a:t>)</a:t>
                      </a:r>
                      <a:r>
                        <a:rPr kumimoji="1" lang="ja-JP" altLang="en-US" sz="1600" b="0" u="none" dirty="0">
                          <a:solidFill>
                            <a:schemeClr val="tx1"/>
                          </a:solidFill>
                          <a:latin typeface="Meiryo UI" panose="020B0604030504040204" pitchFamily="50" charset="-128"/>
                          <a:ea typeface="Meiryo UI" panose="020B0604030504040204" pitchFamily="50" charset="-128"/>
                        </a:rPr>
                        <a:t>をご確認ください。）</a:t>
                      </a:r>
                      <a:endParaRPr kumimoji="1" lang="en-US" altLang="ja-JP" sz="1600" b="0" u="none" dirty="0">
                        <a:solidFill>
                          <a:schemeClr val="tx1"/>
                        </a:solidFill>
                        <a:latin typeface="Meiryo UI" panose="020B0604030504040204" pitchFamily="50" charset="-128"/>
                        <a:ea typeface="Meiryo UI" panose="020B0604030504040204" pitchFamily="50" charset="-128"/>
                      </a:endParaRPr>
                    </a:p>
                  </a:txBody>
                  <a:tcPr/>
                </a:tc>
                <a:extLst>
                  <a:ext uri="{0D108BD9-81ED-4DB2-BD59-A6C34878D82A}">
                    <a16:rowId xmlns:a16="http://schemas.microsoft.com/office/drawing/2014/main" val="2042919226"/>
                  </a:ext>
                </a:extLst>
              </a:tr>
              <a:tr h="530695">
                <a:tc>
                  <a:txBody>
                    <a:bodyPr/>
                    <a:lstStyle/>
                    <a:p>
                      <a:r>
                        <a:rPr kumimoji="1" lang="ja-JP" altLang="en-US" sz="1600" b="1" u="sng" dirty="0">
                          <a:latin typeface="Meiryo UI" panose="020B0604030504040204" pitchFamily="50" charset="-128"/>
                          <a:ea typeface="Meiryo UI" panose="020B0604030504040204" pitchFamily="50" charset="-128"/>
                        </a:rPr>
                        <a:t>③買電量</a:t>
                      </a:r>
                      <a:endParaRPr kumimoji="1" lang="en-US" altLang="ja-JP" sz="1600" b="1" u="sng" dirty="0">
                        <a:latin typeface="Meiryo UI" panose="020B0604030504040204" pitchFamily="50" charset="-128"/>
                        <a:ea typeface="Meiryo UI" panose="020B0604030504040204" pitchFamily="50" charset="-128"/>
                      </a:endParaRPr>
                    </a:p>
                    <a:p>
                      <a:r>
                        <a:rPr kumimoji="1" lang="ja-JP" altLang="en-US" sz="1600" b="0" u="none" dirty="0">
                          <a:latin typeface="Meiryo UI" panose="020B0604030504040204" pitchFamily="50" charset="-128"/>
                          <a:ea typeface="Meiryo UI" panose="020B0604030504040204" pitchFamily="50" charset="-128"/>
                        </a:rPr>
                        <a:t>電気事業者から購入した買電量を</a:t>
                      </a:r>
                      <a:r>
                        <a:rPr lang="ja-JP" altLang="en-US" sz="1600" dirty="0">
                          <a:solidFill>
                            <a:srgbClr val="FF0000"/>
                          </a:solidFill>
                          <a:latin typeface="Meiryo UI" panose="020B0604030504040204" pitchFamily="50" charset="-128"/>
                          <a:ea typeface="Meiryo UI" panose="020B0604030504040204" pitchFamily="50" charset="-128"/>
                        </a:rPr>
                        <a:t>小数点第</a:t>
                      </a:r>
                      <a:r>
                        <a:rPr lang="en-US" altLang="ja-JP" sz="1600" dirty="0">
                          <a:solidFill>
                            <a:srgbClr val="FF0000"/>
                          </a:solidFill>
                          <a:latin typeface="Meiryo UI" panose="020B0604030504040204" pitchFamily="50" charset="-128"/>
                          <a:ea typeface="Meiryo UI" panose="020B0604030504040204" pitchFamily="50" charset="-128"/>
                        </a:rPr>
                        <a:t>3</a:t>
                      </a:r>
                      <a:r>
                        <a:rPr lang="ja-JP" altLang="en-US" sz="1600" dirty="0">
                          <a:solidFill>
                            <a:srgbClr val="FF0000"/>
                          </a:solidFill>
                          <a:latin typeface="Meiryo UI" panose="020B0604030504040204" pitchFamily="50" charset="-128"/>
                          <a:ea typeface="Meiryo UI" panose="020B0604030504040204" pitchFamily="50" charset="-128"/>
                        </a:rPr>
                        <a:t>位を四捨五入して、小数点第</a:t>
                      </a:r>
                      <a:r>
                        <a:rPr lang="en-US" altLang="ja-JP" sz="1600" dirty="0">
                          <a:solidFill>
                            <a:srgbClr val="FF0000"/>
                          </a:solidFill>
                          <a:latin typeface="Meiryo UI" panose="020B0604030504040204" pitchFamily="50" charset="-128"/>
                          <a:ea typeface="Meiryo UI" panose="020B0604030504040204" pitchFamily="50" charset="-128"/>
                        </a:rPr>
                        <a:t>2</a:t>
                      </a:r>
                      <a:r>
                        <a:rPr lang="ja-JP" altLang="en-US" sz="1600" dirty="0">
                          <a:solidFill>
                            <a:srgbClr val="FF0000"/>
                          </a:solidFill>
                          <a:latin typeface="Meiryo UI" panose="020B0604030504040204" pitchFamily="50" charset="-128"/>
                          <a:ea typeface="Meiryo UI" panose="020B0604030504040204" pitchFamily="50" charset="-128"/>
                        </a:rPr>
                        <a:t>位まで</a:t>
                      </a:r>
                      <a:r>
                        <a:rPr lang="ja-JP" altLang="en-US" sz="1600" dirty="0">
                          <a:solidFill>
                            <a:schemeClr val="tx1"/>
                          </a:solidFill>
                          <a:latin typeface="Meiryo UI" panose="020B0604030504040204" pitchFamily="50" charset="-128"/>
                          <a:ea typeface="Meiryo UI" panose="020B0604030504040204" pitchFamily="50" charset="-128"/>
                        </a:rPr>
                        <a:t>記入ください</a:t>
                      </a:r>
                      <a:r>
                        <a:rPr kumimoji="1" lang="ja-JP" altLang="en-US" sz="1600" b="0" u="none" dirty="0">
                          <a:latin typeface="Meiryo UI" panose="020B0604030504040204" pitchFamily="50" charset="-128"/>
                          <a:ea typeface="Meiryo UI" panose="020B0604030504040204" pitchFamily="50" charset="-128"/>
                        </a:rPr>
                        <a:t>。</a:t>
                      </a:r>
                      <a:endParaRPr kumimoji="1" lang="en-US" altLang="ja-JP" sz="1600" b="0" u="none" dirty="0">
                        <a:latin typeface="Meiryo UI" panose="020B0604030504040204" pitchFamily="50" charset="-128"/>
                        <a:ea typeface="Meiryo UI" panose="020B0604030504040204" pitchFamily="50" charset="-128"/>
                      </a:endParaRPr>
                    </a:p>
                  </a:txBody>
                  <a:tcPr/>
                </a:tc>
                <a:extLst>
                  <a:ext uri="{0D108BD9-81ED-4DB2-BD59-A6C34878D82A}">
                    <a16:rowId xmlns:a16="http://schemas.microsoft.com/office/drawing/2014/main" val="1271017701"/>
                  </a:ext>
                </a:extLst>
              </a:tr>
            </a:tbl>
          </a:graphicData>
        </a:graphic>
      </p:graphicFrame>
      <p:sp>
        <p:nvSpPr>
          <p:cNvPr id="9" name="正方形/長方形 8">
            <a:extLst>
              <a:ext uri="{FF2B5EF4-FFF2-40B4-BE49-F238E27FC236}">
                <a16:creationId xmlns:a16="http://schemas.microsoft.com/office/drawing/2014/main" id="{A6871269-F520-8B44-B050-72DB90E1885C}"/>
              </a:ext>
            </a:extLst>
          </p:cNvPr>
          <p:cNvSpPr/>
          <p:nvPr/>
        </p:nvSpPr>
        <p:spPr>
          <a:xfrm>
            <a:off x="145091" y="1597124"/>
            <a:ext cx="8636680" cy="338554"/>
          </a:xfrm>
          <a:prstGeom prst="rect">
            <a:avLst/>
          </a:prstGeom>
        </p:spPr>
        <p:txBody>
          <a:bodyPr wrap="square">
            <a:spAutoFit/>
          </a:bodyPr>
          <a:lstStyle/>
          <a:p>
            <a:r>
              <a:rPr lang="ja-JP" altLang="en-US" sz="1600" dirty="0">
                <a:latin typeface="Meiryo UI" panose="020B0604030504040204" pitchFamily="50" charset="-128"/>
                <a:ea typeface="Meiryo UI" panose="020B0604030504040204" pitchFamily="50" charset="-128"/>
              </a:rPr>
              <a:t>９　報告年度のその他事業所における電力量（電気事業者等からの供給分）</a:t>
            </a:r>
          </a:p>
        </p:txBody>
      </p:sp>
    </p:spTree>
    <p:extLst>
      <p:ext uri="{BB962C8B-B14F-4D97-AF65-F5344CB8AC3E}">
        <p14:creationId xmlns:p14="http://schemas.microsoft.com/office/powerpoint/2010/main" val="2974015618"/>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図 8">
            <a:extLst>
              <a:ext uri="{FF2B5EF4-FFF2-40B4-BE49-F238E27FC236}">
                <a16:creationId xmlns:a16="http://schemas.microsoft.com/office/drawing/2014/main" id="{8254E869-B82A-1A10-8B80-0ACE4206EBF3}"/>
              </a:ext>
            </a:extLst>
          </p:cNvPr>
          <p:cNvPicPr>
            <a:picLocks noChangeAspect="1"/>
          </p:cNvPicPr>
          <p:nvPr/>
        </p:nvPicPr>
        <p:blipFill>
          <a:blip r:embed="rId3"/>
          <a:stretch>
            <a:fillRect/>
          </a:stretch>
        </p:blipFill>
        <p:spPr>
          <a:xfrm>
            <a:off x="1357922" y="1509427"/>
            <a:ext cx="6310031" cy="2413330"/>
          </a:xfrm>
          <a:prstGeom prst="rect">
            <a:avLst/>
          </a:prstGeom>
        </p:spPr>
      </p:pic>
      <p:sp>
        <p:nvSpPr>
          <p:cNvPr id="6" name="スライド番号プレースホルダー 5"/>
          <p:cNvSpPr>
            <a:spLocks noGrp="1"/>
          </p:cNvSpPr>
          <p:nvPr>
            <p:ph type="sldNum" sz="quarter" idx="12"/>
          </p:nvPr>
        </p:nvSpPr>
        <p:spPr/>
        <p:txBody>
          <a:bodyPr/>
          <a:lstStyle/>
          <a:p>
            <a:fld id="{55A7BED7-9510-4C4B-91BA-7696EE92F05C}" type="slidenum">
              <a:rPr kumimoji="1" lang="ja-JP" altLang="en-US" smtClean="0"/>
              <a:t>70</a:t>
            </a:fld>
            <a:endParaRPr kumimoji="1" lang="ja-JP" altLang="en-US" dirty="0"/>
          </a:p>
        </p:txBody>
      </p:sp>
      <p:sp>
        <p:nvSpPr>
          <p:cNvPr id="8" name="テキスト ボックス 7">
            <a:extLst>
              <a:ext uri="{FF2B5EF4-FFF2-40B4-BE49-F238E27FC236}">
                <a16:creationId xmlns:a16="http://schemas.microsoft.com/office/drawing/2014/main" id="{575F40C1-5A85-EECC-6477-57B188ABEBEE}"/>
              </a:ext>
            </a:extLst>
          </p:cNvPr>
          <p:cNvSpPr txBox="1"/>
          <p:nvPr/>
        </p:nvSpPr>
        <p:spPr>
          <a:xfrm>
            <a:off x="0" y="0"/>
            <a:ext cx="8604448" cy="344128"/>
          </a:xfrm>
          <a:prstGeom prst="rect">
            <a:avLst/>
          </a:prstGeom>
          <a:noFill/>
        </p:spPr>
        <p:txBody>
          <a:bodyPr wrap="square" tIns="36000" bIns="0" rtlCol="0">
            <a:spAutoFit/>
          </a:bodyPr>
          <a:lstStyle/>
          <a:p>
            <a:pPr>
              <a:lnSpc>
                <a:spcPts val="2400"/>
              </a:lnSpc>
            </a:pPr>
            <a:r>
              <a:rPr lang="ja-JP" altLang="en-US" sz="20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６　実績報告書の作成要領</a:t>
            </a:r>
          </a:p>
        </p:txBody>
      </p:sp>
      <p:sp>
        <p:nvSpPr>
          <p:cNvPr id="10" name="Rectangle 2"/>
          <p:cNvSpPr>
            <a:spLocks noChangeArrowheads="1"/>
          </p:cNvSpPr>
          <p:nvPr/>
        </p:nvSpPr>
        <p:spPr bwMode="auto">
          <a:xfrm>
            <a:off x="-12940" y="404664"/>
            <a:ext cx="9051756"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spAutoFit/>
          </a:bodyPr>
          <a:lstStyle>
            <a:lvl1pPr indent="127000"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lvl="0" indent="0">
              <a:spcAft>
                <a:spcPts val="600"/>
              </a:spcAft>
            </a:pPr>
            <a:r>
              <a:rPr kumimoji="0" lang="ja-JP" altLang="ja-JP" sz="2000" b="1" i="0" u="none" strike="noStrike" cap="none" normalizeH="0" baseline="0" dirty="0">
                <a:ln>
                  <a:noFill/>
                </a:ln>
                <a:solidFill>
                  <a:srgbClr val="0D0D0D"/>
                </a:solidFill>
                <a:effectLst/>
                <a:latin typeface="Meiryo UI" panose="020B0604030504040204" pitchFamily="50" charset="-128"/>
                <a:ea typeface="Meiryo UI" panose="020B0604030504040204" pitchFamily="50" charset="-128"/>
                <a:cs typeface="Times New Roman" panose="02020603050405020304" pitchFamily="18" charset="0"/>
              </a:rPr>
              <a:t> </a:t>
            </a:r>
            <a:r>
              <a:rPr kumimoji="0" lang="en-US" altLang="ja-JP" sz="2000" b="1" i="0" u="none" strike="noStrike" cap="none" normalizeH="0" baseline="0" dirty="0">
                <a:ln>
                  <a:noFill/>
                </a:ln>
                <a:solidFill>
                  <a:srgbClr val="0D0D0D"/>
                </a:solidFill>
                <a:effectLst/>
                <a:latin typeface="Meiryo UI" panose="020B0604030504040204" pitchFamily="50" charset="-128"/>
                <a:ea typeface="Meiryo UI" panose="020B0604030504040204" pitchFamily="50" charset="-128"/>
                <a:cs typeface="Times New Roman" panose="02020603050405020304" pitchFamily="18" charset="0"/>
              </a:rPr>
              <a:t>(</a:t>
            </a:r>
            <a:r>
              <a:rPr kumimoji="0" lang="en-US" altLang="ja-JP" sz="2000" b="1" dirty="0">
                <a:solidFill>
                  <a:srgbClr val="0D0D0D"/>
                </a:solidFill>
                <a:latin typeface="Meiryo UI" panose="020B0604030504040204" pitchFamily="50" charset="-128"/>
                <a:ea typeface="Meiryo UI" panose="020B0604030504040204" pitchFamily="50" charset="-128"/>
                <a:cs typeface="Times New Roman" panose="02020603050405020304" pitchFamily="18" charset="0"/>
              </a:rPr>
              <a:t>8</a:t>
            </a:r>
            <a:r>
              <a:rPr kumimoji="0" lang="en-US" altLang="ja-JP" sz="2000" b="1" i="0" u="none" strike="noStrike" cap="none" normalizeH="0" baseline="0" dirty="0">
                <a:ln>
                  <a:noFill/>
                </a:ln>
                <a:solidFill>
                  <a:srgbClr val="0D0D0D"/>
                </a:solidFill>
                <a:effectLst/>
                <a:latin typeface="Meiryo UI" panose="020B0604030504040204" pitchFamily="50" charset="-128"/>
                <a:ea typeface="Meiryo UI" panose="020B0604030504040204" pitchFamily="50" charset="-128"/>
                <a:cs typeface="Times New Roman" panose="02020603050405020304" pitchFamily="18" charset="0"/>
              </a:rPr>
              <a:t>)</a:t>
            </a:r>
            <a:r>
              <a:rPr kumimoji="0" lang="ja-JP" altLang="en-US" sz="2000" b="1" dirty="0">
                <a:solidFill>
                  <a:srgbClr val="0D0D0D"/>
                </a:solidFill>
                <a:latin typeface="Meiryo UI" panose="020B0604030504040204" pitchFamily="50" charset="-128"/>
                <a:ea typeface="Meiryo UI" panose="020B0604030504040204" pitchFamily="50" charset="-128"/>
                <a:cs typeface="Times New Roman" panose="02020603050405020304" pitchFamily="18" charset="0"/>
              </a:rPr>
              <a:t>実績報告書シート</a:t>
            </a:r>
            <a:r>
              <a:rPr kumimoji="0" lang="en-US" altLang="ja-JP" sz="2000" b="1" dirty="0">
                <a:solidFill>
                  <a:srgbClr val="0D0D0D"/>
                </a:solidFill>
                <a:latin typeface="Meiryo UI" panose="020B0604030504040204" pitchFamily="50" charset="-128"/>
                <a:ea typeface="Meiryo UI" panose="020B0604030504040204" pitchFamily="50" charset="-128"/>
                <a:cs typeface="Times New Roman" panose="02020603050405020304" pitchFamily="18" charset="0"/>
              </a:rPr>
              <a:t>7</a:t>
            </a:r>
            <a:r>
              <a:rPr kumimoji="0" lang="ja-JP" altLang="en-US" sz="2000" b="1" dirty="0">
                <a:solidFill>
                  <a:srgbClr val="0D0D0D"/>
                </a:solidFill>
                <a:latin typeface="Meiryo UI" panose="020B0604030504040204" pitchFamily="50" charset="-128"/>
                <a:ea typeface="Meiryo UI" panose="020B0604030504040204" pitchFamily="50" charset="-128"/>
                <a:cs typeface="Times New Roman" panose="02020603050405020304" pitchFamily="18" charset="0"/>
              </a:rPr>
              <a:t>「電気使用量」</a:t>
            </a:r>
            <a:r>
              <a:rPr kumimoji="0" lang="en-US" altLang="ja-JP" sz="2000" b="1" dirty="0">
                <a:solidFill>
                  <a:srgbClr val="0D0D0D"/>
                </a:solidFill>
                <a:latin typeface="Meiryo UI" panose="020B0604030504040204" pitchFamily="50" charset="-128"/>
                <a:ea typeface="Meiryo UI" panose="020B0604030504040204" pitchFamily="50" charset="-128"/>
                <a:cs typeface="Times New Roman" panose="02020603050405020304" pitchFamily="18" charset="0"/>
              </a:rPr>
              <a:t>No.4</a:t>
            </a:r>
            <a:endParaRPr lang="en-US" altLang="ja-JP" sz="1600" dirty="0">
              <a:latin typeface="Meiryo UI" panose="020B0604030504040204" pitchFamily="50" charset="-128"/>
              <a:ea typeface="Meiryo UI" panose="020B0604030504040204" pitchFamily="50" charset="-128"/>
            </a:endParaRPr>
          </a:p>
        </p:txBody>
      </p:sp>
      <p:sp>
        <p:nvSpPr>
          <p:cNvPr id="16" name="正方形/長方形 15"/>
          <p:cNvSpPr/>
          <p:nvPr/>
        </p:nvSpPr>
        <p:spPr>
          <a:xfrm>
            <a:off x="183792" y="764704"/>
            <a:ext cx="8636680" cy="830997"/>
          </a:xfrm>
          <a:prstGeom prst="rect">
            <a:avLst/>
          </a:prstGeom>
        </p:spPr>
        <p:txBody>
          <a:bodyPr wrap="square">
            <a:spAutoFit/>
          </a:bodyPr>
          <a:lstStyle/>
          <a:p>
            <a:r>
              <a:rPr lang="en-US" altLang="ja-JP" sz="1600" b="1" dirty="0">
                <a:latin typeface="Meiryo UI" panose="020B0604030504040204" pitchFamily="50" charset="-128"/>
                <a:ea typeface="Meiryo UI" panose="020B0604030504040204" pitchFamily="50" charset="-128"/>
              </a:rPr>
              <a:t>P.3</a:t>
            </a:r>
            <a:r>
              <a:rPr lang="ja-JP" altLang="en-US" sz="1600" b="1" dirty="0">
                <a:latin typeface="Meiryo UI" panose="020B0604030504040204" pitchFamily="50" charset="-128"/>
                <a:ea typeface="Meiryo UI" panose="020B0604030504040204" pitchFamily="50" charset="-128"/>
              </a:rPr>
              <a:t>の</a:t>
            </a:r>
            <a:r>
              <a:rPr lang="en-US" altLang="ja-JP" sz="1600" b="1" dirty="0">
                <a:latin typeface="Meiryo UI" panose="020B0604030504040204" pitchFamily="50" charset="-128"/>
                <a:ea typeface="Meiryo UI" panose="020B0604030504040204" pitchFamily="50" charset="-128"/>
              </a:rPr>
              <a:t>1-(2)</a:t>
            </a:r>
            <a:r>
              <a:rPr lang="ja-JP" altLang="en-US" sz="1600" b="1" dirty="0">
                <a:latin typeface="Meiryo UI" panose="020B0604030504040204" pitchFamily="50" charset="-128"/>
                <a:ea typeface="Meiryo UI" panose="020B0604030504040204" pitchFamily="50" charset="-128"/>
              </a:rPr>
              <a:t>に示す特定事業者の要件のうち、 １</a:t>
            </a:r>
            <a:r>
              <a:rPr lang="ja-JP" altLang="en-US" sz="1600" dirty="0">
                <a:latin typeface="Meiryo UI" panose="020B0604030504040204" pitchFamily="50" charset="-128"/>
                <a:ea typeface="Meiryo UI" panose="020B0604030504040204" pitchFamily="50" charset="-128"/>
              </a:rPr>
              <a:t>及び</a:t>
            </a:r>
            <a:r>
              <a:rPr lang="ja-JP" altLang="en-US" sz="1600" b="1" dirty="0">
                <a:latin typeface="Meiryo UI" panose="020B0604030504040204" pitchFamily="50" charset="-128"/>
                <a:ea typeface="Meiryo UI" panose="020B0604030504040204" pitchFamily="50" charset="-128"/>
              </a:rPr>
              <a:t>２</a:t>
            </a:r>
            <a:r>
              <a:rPr lang="ja-JP" altLang="en-US" sz="1600" dirty="0">
                <a:latin typeface="Meiryo UI" panose="020B0604030504040204" pitchFamily="50" charset="-128"/>
                <a:ea typeface="Meiryo UI" panose="020B0604030504040204" pitchFamily="50" charset="-128"/>
              </a:rPr>
              <a:t>に該当する特定事業者のみ記入ください。</a:t>
            </a:r>
            <a:endParaRPr lang="en-US" altLang="ja-JP" sz="1600" dirty="0">
              <a:latin typeface="Meiryo UI" panose="020B0604030504040204" pitchFamily="50" charset="-128"/>
              <a:ea typeface="Meiryo UI" panose="020B0604030504040204" pitchFamily="50" charset="-128"/>
            </a:endParaRPr>
          </a:p>
          <a:p>
            <a:r>
              <a:rPr lang="ja-JP" altLang="en-US" sz="1600" dirty="0">
                <a:latin typeface="Meiryo UI" panose="020B0604030504040204" pitchFamily="50" charset="-128"/>
                <a:ea typeface="Meiryo UI" panose="020B0604030504040204" pitchFamily="50" charset="-128"/>
              </a:rPr>
              <a:t>（</a:t>
            </a:r>
            <a:r>
              <a:rPr lang="ja-JP" altLang="en-US" sz="1600" b="1" u="sng" dirty="0">
                <a:latin typeface="Meiryo UI" panose="020B0604030504040204" pitchFamily="50" charset="-128"/>
                <a:ea typeface="Meiryo UI" panose="020B0604030504040204" pitchFamily="50" charset="-128"/>
              </a:rPr>
              <a:t>要件３のみの特定事業者は記入不要です。</a:t>
            </a:r>
            <a:r>
              <a:rPr lang="ja-JP" altLang="en-US" sz="1600" dirty="0">
                <a:latin typeface="Meiryo UI" panose="020B0604030504040204" pitchFamily="50" charset="-128"/>
                <a:ea typeface="Meiryo UI" panose="020B0604030504040204" pitchFamily="50" charset="-128"/>
              </a:rPr>
              <a:t>）その他事業所の電気買電量等を小売電気事業者または電気メニューごとに合算して、記入ください。</a:t>
            </a:r>
          </a:p>
        </p:txBody>
      </p:sp>
      <p:sp>
        <p:nvSpPr>
          <p:cNvPr id="13" name="正方形/長方形 12"/>
          <p:cNvSpPr/>
          <p:nvPr/>
        </p:nvSpPr>
        <p:spPr>
          <a:xfrm>
            <a:off x="4931968" y="1955740"/>
            <a:ext cx="648000" cy="1545267"/>
          </a:xfrm>
          <a:prstGeom prst="rect">
            <a:avLst/>
          </a:prstGeom>
          <a:solidFill>
            <a:srgbClr val="FF0000">
              <a:alpha val="47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400" b="1" dirty="0">
                <a:solidFill>
                  <a:schemeClr val="tx1"/>
                </a:solidFill>
                <a:latin typeface="Meiryo UI" panose="020B0604030504040204" pitchFamily="50" charset="-128"/>
                <a:ea typeface="Meiryo UI" panose="020B0604030504040204" pitchFamily="50" charset="-128"/>
              </a:rPr>
              <a:t>④</a:t>
            </a:r>
            <a:endParaRPr kumimoji="1" lang="ja-JP" altLang="en-US" sz="1400" b="1" dirty="0">
              <a:solidFill>
                <a:schemeClr val="tx1"/>
              </a:solidFill>
              <a:latin typeface="Meiryo UI" panose="020B0604030504040204" pitchFamily="50" charset="-128"/>
              <a:ea typeface="Meiryo UI" panose="020B0604030504040204" pitchFamily="50" charset="-128"/>
            </a:endParaRPr>
          </a:p>
        </p:txBody>
      </p:sp>
      <p:graphicFrame>
        <p:nvGraphicFramePr>
          <p:cNvPr id="14" name="表 13"/>
          <p:cNvGraphicFramePr>
            <a:graphicFrameLocks noGrp="1"/>
          </p:cNvGraphicFramePr>
          <p:nvPr>
            <p:extLst>
              <p:ext uri="{D42A27DB-BD31-4B8C-83A1-F6EECF244321}">
                <p14:modId xmlns:p14="http://schemas.microsoft.com/office/powerpoint/2010/main" val="2157850470"/>
              </p:ext>
            </p:extLst>
          </p:nvPr>
        </p:nvGraphicFramePr>
        <p:xfrm>
          <a:off x="179512" y="3948256"/>
          <a:ext cx="8640960" cy="2865120"/>
        </p:xfrm>
        <a:graphic>
          <a:graphicData uri="http://schemas.openxmlformats.org/drawingml/2006/table">
            <a:tbl>
              <a:tblPr firstRow="1" bandRow="1">
                <a:tableStyleId>{5940675A-B579-460E-94D1-54222C63F5DA}</a:tableStyleId>
              </a:tblPr>
              <a:tblGrid>
                <a:gridCol w="8640960">
                  <a:extLst>
                    <a:ext uri="{9D8B030D-6E8A-4147-A177-3AD203B41FA5}">
                      <a16:colId xmlns:a16="http://schemas.microsoft.com/office/drawing/2014/main" val="1340005264"/>
                    </a:ext>
                  </a:extLst>
                </a:gridCol>
              </a:tblGrid>
              <a:tr h="1080120">
                <a:tc>
                  <a:txBody>
                    <a:bodyPr/>
                    <a:lstStyle/>
                    <a:p>
                      <a:r>
                        <a:rPr kumimoji="1" lang="ja-JP" altLang="en-US" sz="1600" b="1" u="sng" dirty="0">
                          <a:latin typeface="Meiryo UI" panose="020B0604030504040204" pitchFamily="50" charset="-128"/>
                          <a:ea typeface="Meiryo UI" panose="020B0604030504040204" pitchFamily="50" charset="-128"/>
                        </a:rPr>
                        <a:t>④再エネ契約割合</a:t>
                      </a:r>
                    </a:p>
                    <a:p>
                      <a:pPr>
                        <a:spcAft>
                          <a:spcPts val="0"/>
                        </a:spcAft>
                      </a:pPr>
                      <a:r>
                        <a:rPr kumimoji="1" lang="ja-JP" altLang="en-US" sz="1600" b="0" u="none" dirty="0">
                          <a:latin typeface="Meiryo UI" panose="020B0604030504040204" pitchFamily="50" charset="-128"/>
                          <a:ea typeface="Meiryo UI" panose="020B0604030504040204" pitchFamily="50" charset="-128"/>
                        </a:rPr>
                        <a:t>報告対象年度に契約していた電気メニューの再エネ契約割合（</a:t>
                      </a:r>
                      <a:r>
                        <a:rPr kumimoji="1" lang="en-US" altLang="ja-JP" sz="1600" b="0" u="none" dirty="0">
                          <a:latin typeface="Meiryo UI" panose="020B0604030504040204" pitchFamily="50" charset="-128"/>
                          <a:ea typeface="Meiryo UI" panose="020B0604030504040204" pitchFamily="50" charset="-128"/>
                        </a:rPr>
                        <a:t>※</a:t>
                      </a:r>
                      <a:r>
                        <a:rPr kumimoji="1" lang="ja-JP" altLang="en-US" sz="1600" b="0" u="none" dirty="0">
                          <a:latin typeface="Meiryo UI" panose="020B0604030504040204" pitchFamily="50" charset="-128"/>
                          <a:ea typeface="Meiryo UI" panose="020B0604030504040204" pitchFamily="50" charset="-128"/>
                        </a:rPr>
                        <a:t>）を記入ください。</a:t>
                      </a:r>
                      <a:endParaRPr kumimoji="1" lang="en-US" altLang="ja-JP" sz="1600" b="0" u="none" dirty="0">
                        <a:latin typeface="Meiryo UI" panose="020B0604030504040204" pitchFamily="50" charset="-128"/>
                        <a:ea typeface="Meiryo UI" panose="020B0604030504040204" pitchFamily="50" charset="-128"/>
                      </a:endParaRPr>
                    </a:p>
                    <a:p>
                      <a:r>
                        <a:rPr kumimoji="1" lang="en-US" altLang="ja-JP" sz="1600" b="0" u="none" dirty="0">
                          <a:latin typeface="Meiryo UI" panose="020B0604030504040204" pitchFamily="50" charset="-128"/>
                          <a:ea typeface="Meiryo UI" panose="020B0604030504040204" pitchFamily="50" charset="-128"/>
                        </a:rPr>
                        <a:t>※</a:t>
                      </a:r>
                      <a:r>
                        <a:rPr kumimoji="1" lang="ja-JP" altLang="en-US" sz="1600" b="0" u="none" dirty="0">
                          <a:latin typeface="Meiryo UI" panose="020B0604030504040204" pitchFamily="50" charset="-128"/>
                          <a:ea typeface="Meiryo UI" panose="020B0604030504040204" pitchFamily="50" charset="-128"/>
                        </a:rPr>
                        <a:t>再エネ契約割合とは、非化石証書など環境価値付き電気メニューで再エネ指定の証書（</a:t>
                      </a:r>
                      <a:r>
                        <a:rPr kumimoji="1" lang="en-US" altLang="ja-JP" sz="1600" b="0" u="none" dirty="0">
                          <a:latin typeface="Meiryo UI" panose="020B0604030504040204" pitchFamily="50" charset="-128"/>
                          <a:ea typeface="Meiryo UI" panose="020B0604030504040204" pitchFamily="50" charset="-128"/>
                        </a:rPr>
                        <a:t>FIT</a:t>
                      </a:r>
                      <a:r>
                        <a:rPr kumimoji="1" lang="ja-JP" altLang="en-US" sz="1600" b="0" u="none" dirty="0">
                          <a:latin typeface="Meiryo UI" panose="020B0604030504040204" pitchFamily="50" charset="-128"/>
                          <a:ea typeface="Meiryo UI" panose="020B0604030504040204" pitchFamily="50" charset="-128"/>
                        </a:rPr>
                        <a:t>非化石証書、非</a:t>
                      </a:r>
                      <a:r>
                        <a:rPr kumimoji="1" lang="en-US" altLang="ja-JP" sz="1600" b="0" u="none" dirty="0">
                          <a:latin typeface="Meiryo UI" panose="020B0604030504040204" pitchFamily="50" charset="-128"/>
                          <a:ea typeface="Meiryo UI" panose="020B0604030504040204" pitchFamily="50" charset="-128"/>
                        </a:rPr>
                        <a:t>FIT</a:t>
                      </a:r>
                      <a:r>
                        <a:rPr kumimoji="1" lang="ja-JP" altLang="en-US" sz="1600" b="0" u="none" dirty="0">
                          <a:latin typeface="Meiryo UI" panose="020B0604030504040204" pitchFamily="50" charset="-128"/>
                          <a:ea typeface="Meiryo UI" panose="020B0604030504040204" pitchFamily="50" charset="-128"/>
                        </a:rPr>
                        <a:t>非化石証書</a:t>
                      </a:r>
                      <a:r>
                        <a:rPr kumimoji="1" lang="en-US" altLang="ja-JP" sz="1600" b="0" u="none" dirty="0">
                          <a:latin typeface="Meiryo UI" panose="020B0604030504040204" pitchFamily="50" charset="-128"/>
                          <a:ea typeface="Meiryo UI" panose="020B0604030504040204" pitchFamily="50" charset="-128"/>
                        </a:rPr>
                        <a:t>(</a:t>
                      </a:r>
                      <a:r>
                        <a:rPr kumimoji="1" lang="ja-JP" altLang="en-US" sz="1600" b="0" u="none" dirty="0">
                          <a:latin typeface="Meiryo UI" panose="020B0604030504040204" pitchFamily="50" charset="-128"/>
                          <a:ea typeface="Meiryo UI" panose="020B0604030504040204" pitchFamily="50" charset="-128"/>
                        </a:rPr>
                        <a:t>再エネ指定</a:t>
                      </a:r>
                      <a:r>
                        <a:rPr kumimoji="1" lang="en-US" altLang="ja-JP" sz="1600" b="0" u="none" dirty="0">
                          <a:latin typeface="Meiryo UI" panose="020B0604030504040204" pitchFamily="50" charset="-128"/>
                          <a:ea typeface="Meiryo UI" panose="020B0604030504040204" pitchFamily="50" charset="-128"/>
                        </a:rPr>
                        <a:t>)</a:t>
                      </a:r>
                      <a:r>
                        <a:rPr kumimoji="1" lang="ja-JP" altLang="en-US" sz="1600" b="0" u="none" dirty="0">
                          <a:latin typeface="Meiryo UI" panose="020B0604030504040204" pitchFamily="50" charset="-128"/>
                          <a:ea typeface="Meiryo UI" panose="020B0604030504040204" pitchFamily="50" charset="-128"/>
                        </a:rPr>
                        <a:t>、グリーン電力証書、</a:t>
                      </a:r>
                      <a:r>
                        <a:rPr kumimoji="1" lang="en-US" altLang="ja-JP" sz="1600" b="0" u="none" dirty="0">
                          <a:latin typeface="Meiryo UI" panose="020B0604030504040204" pitchFamily="50" charset="-128"/>
                          <a:ea typeface="Meiryo UI" panose="020B0604030504040204" pitchFamily="50" charset="-128"/>
                        </a:rPr>
                        <a:t>J</a:t>
                      </a:r>
                      <a:r>
                        <a:rPr kumimoji="1" lang="ja-JP" altLang="en-US" sz="1600" b="0" u="none" dirty="0">
                          <a:latin typeface="Meiryo UI" panose="020B0604030504040204" pitchFamily="50" charset="-128"/>
                          <a:ea typeface="Meiryo UI" panose="020B0604030504040204" pitchFamily="50" charset="-128"/>
                        </a:rPr>
                        <a:t>クレジット</a:t>
                      </a:r>
                      <a:r>
                        <a:rPr kumimoji="1" lang="en-US" altLang="ja-JP" sz="1600" b="0" u="none" dirty="0">
                          <a:latin typeface="Meiryo UI" panose="020B0604030504040204" pitchFamily="50" charset="-128"/>
                          <a:ea typeface="Meiryo UI" panose="020B0604030504040204" pitchFamily="50" charset="-128"/>
                        </a:rPr>
                        <a:t>(</a:t>
                      </a:r>
                      <a:r>
                        <a:rPr kumimoji="1" lang="ja-JP" altLang="en-US" sz="1600" b="0" u="none" dirty="0">
                          <a:latin typeface="Meiryo UI" panose="020B0604030504040204" pitchFamily="50" charset="-128"/>
                          <a:ea typeface="Meiryo UI" panose="020B0604030504040204" pitchFamily="50" charset="-128"/>
                        </a:rPr>
                        <a:t>再エネ電力由来</a:t>
                      </a:r>
                      <a:r>
                        <a:rPr kumimoji="1" lang="en-US" altLang="ja-JP" sz="1600" b="0" u="none" dirty="0">
                          <a:latin typeface="Meiryo UI" panose="020B0604030504040204" pitchFamily="50" charset="-128"/>
                          <a:ea typeface="Meiryo UI" panose="020B0604030504040204" pitchFamily="50" charset="-128"/>
                        </a:rPr>
                        <a:t>)</a:t>
                      </a:r>
                      <a:r>
                        <a:rPr kumimoji="1" lang="ja-JP" altLang="en-US" sz="1600" b="0" u="none" dirty="0">
                          <a:latin typeface="Meiryo UI" panose="020B0604030504040204" pitchFamily="50" charset="-128"/>
                          <a:ea typeface="Meiryo UI" panose="020B0604030504040204" pitchFamily="50" charset="-128"/>
                        </a:rPr>
                        <a:t>）が付与されている割合のこと。（買電量のうち、再エネがあてられている割合を記載ください。）</a:t>
                      </a:r>
                      <a:endParaRPr kumimoji="1" lang="en-US" altLang="ja-JP" sz="1600" b="0" u="none" dirty="0">
                        <a:latin typeface="Meiryo UI" panose="020B0604030504040204" pitchFamily="50" charset="-128"/>
                        <a:ea typeface="Meiryo UI" panose="020B0604030504040204" pitchFamily="50" charset="-128"/>
                      </a:endParaRPr>
                    </a:p>
                  </a:txBody>
                  <a:tcPr/>
                </a:tc>
                <a:extLst>
                  <a:ext uri="{0D108BD9-81ED-4DB2-BD59-A6C34878D82A}">
                    <a16:rowId xmlns:a16="http://schemas.microsoft.com/office/drawing/2014/main" val="183885262"/>
                  </a:ext>
                </a:extLst>
              </a:tr>
              <a:tr h="1321709">
                <a:tc>
                  <a:txBody>
                    <a:bodyPr/>
                    <a:lstStyle/>
                    <a:p>
                      <a:r>
                        <a:rPr kumimoji="1" lang="ja-JP" altLang="en-US" sz="1600" b="1" u="sng" dirty="0">
                          <a:latin typeface="Meiryo UI" panose="020B0604030504040204" pitchFamily="50" charset="-128"/>
                          <a:ea typeface="Meiryo UI" panose="020B0604030504040204" pitchFamily="50" charset="-128"/>
                        </a:rPr>
                        <a:t>⑤クレジットなど個別調達等（電力契約に含む分は対象外）を活用した温室効果ガス排出削減量（再エネ由来のみ）</a:t>
                      </a:r>
                      <a:endParaRPr kumimoji="1" lang="en-US" altLang="ja-JP" sz="1600" b="1" u="sng" dirty="0">
                        <a:latin typeface="Meiryo UI" panose="020B0604030504040204" pitchFamily="50" charset="-128"/>
                        <a:ea typeface="Meiryo UI" panose="020B0604030504040204" pitchFamily="50" charset="-128"/>
                      </a:endParaRPr>
                    </a:p>
                    <a:p>
                      <a:r>
                        <a:rPr kumimoji="1" lang="ja-JP" altLang="en-US" sz="1600" b="0" u="none" dirty="0">
                          <a:solidFill>
                            <a:srgbClr val="FF0000"/>
                          </a:solidFill>
                          <a:latin typeface="Meiryo UI" panose="020B0604030504040204" pitchFamily="50" charset="-128"/>
                          <a:ea typeface="Meiryo UI" panose="020B0604030504040204" pitchFamily="50" charset="-128"/>
                        </a:rPr>
                        <a:t>電気事業者を介さず、個別に調達した再エネ指定の証書</a:t>
                      </a:r>
                      <a:r>
                        <a:rPr kumimoji="1" lang="ja-JP" altLang="en-US" sz="1600" b="0" u="none" dirty="0">
                          <a:latin typeface="Meiryo UI" panose="020B0604030504040204" pitchFamily="50" charset="-128"/>
                          <a:ea typeface="Meiryo UI" panose="020B0604030504040204" pitchFamily="50" charset="-128"/>
                        </a:rPr>
                        <a:t>（</a:t>
                      </a:r>
                      <a:r>
                        <a:rPr kumimoji="1" lang="en-US" altLang="ja-JP" sz="1600" b="0" u="none" dirty="0">
                          <a:latin typeface="Meiryo UI" panose="020B0604030504040204" pitchFamily="50" charset="-128"/>
                          <a:ea typeface="Meiryo UI" panose="020B0604030504040204" pitchFamily="50" charset="-128"/>
                        </a:rPr>
                        <a:t>FIT</a:t>
                      </a:r>
                      <a:r>
                        <a:rPr kumimoji="1" lang="ja-JP" altLang="en-US" sz="1600" b="0" u="none" dirty="0">
                          <a:latin typeface="Meiryo UI" panose="020B0604030504040204" pitchFamily="50" charset="-128"/>
                          <a:ea typeface="Meiryo UI" panose="020B0604030504040204" pitchFamily="50" charset="-128"/>
                        </a:rPr>
                        <a:t>非化石証書、非</a:t>
                      </a:r>
                      <a:r>
                        <a:rPr kumimoji="1" lang="en-US" altLang="ja-JP" sz="1600" b="0" u="none" dirty="0">
                          <a:latin typeface="Meiryo UI" panose="020B0604030504040204" pitchFamily="50" charset="-128"/>
                          <a:ea typeface="Meiryo UI" panose="020B0604030504040204" pitchFamily="50" charset="-128"/>
                        </a:rPr>
                        <a:t>FIT</a:t>
                      </a:r>
                      <a:r>
                        <a:rPr kumimoji="1" lang="ja-JP" altLang="en-US" sz="1600" b="0" u="none" dirty="0">
                          <a:latin typeface="Meiryo UI" panose="020B0604030504040204" pitchFamily="50" charset="-128"/>
                          <a:ea typeface="Meiryo UI" panose="020B0604030504040204" pitchFamily="50" charset="-128"/>
                        </a:rPr>
                        <a:t>非化石証書</a:t>
                      </a:r>
                      <a:r>
                        <a:rPr kumimoji="1" lang="en-US" altLang="ja-JP" sz="1600" b="0" u="none" dirty="0">
                          <a:latin typeface="Meiryo UI" panose="020B0604030504040204" pitchFamily="50" charset="-128"/>
                          <a:ea typeface="Meiryo UI" panose="020B0604030504040204" pitchFamily="50" charset="-128"/>
                        </a:rPr>
                        <a:t>(</a:t>
                      </a:r>
                      <a:r>
                        <a:rPr kumimoji="1" lang="ja-JP" altLang="en-US" sz="1600" b="0" u="none" dirty="0">
                          <a:latin typeface="Meiryo UI" panose="020B0604030504040204" pitchFamily="50" charset="-128"/>
                          <a:ea typeface="Meiryo UI" panose="020B0604030504040204" pitchFamily="50" charset="-128"/>
                        </a:rPr>
                        <a:t>再エネ指定</a:t>
                      </a:r>
                      <a:r>
                        <a:rPr kumimoji="1" lang="en-US" altLang="ja-JP" sz="1600" b="0" u="none" dirty="0">
                          <a:latin typeface="Meiryo UI" panose="020B0604030504040204" pitchFamily="50" charset="-128"/>
                          <a:ea typeface="Meiryo UI" panose="020B0604030504040204" pitchFamily="50" charset="-128"/>
                        </a:rPr>
                        <a:t>)</a:t>
                      </a:r>
                      <a:r>
                        <a:rPr kumimoji="1" lang="ja-JP" altLang="en-US" sz="1600" b="0" u="none" dirty="0">
                          <a:latin typeface="Meiryo UI" panose="020B0604030504040204" pitchFamily="50" charset="-128"/>
                          <a:ea typeface="Meiryo UI" panose="020B0604030504040204" pitchFamily="50" charset="-128"/>
                        </a:rPr>
                        <a:t>、グリーン電力証書、</a:t>
                      </a:r>
                      <a:r>
                        <a:rPr kumimoji="1" lang="en-US" altLang="ja-JP" sz="1600" b="0" u="none" dirty="0">
                          <a:latin typeface="Meiryo UI" panose="020B0604030504040204" pitchFamily="50" charset="-128"/>
                          <a:ea typeface="Meiryo UI" panose="020B0604030504040204" pitchFamily="50" charset="-128"/>
                        </a:rPr>
                        <a:t>J</a:t>
                      </a:r>
                      <a:r>
                        <a:rPr kumimoji="1" lang="ja-JP" altLang="en-US" sz="1600" b="0" u="none" dirty="0">
                          <a:latin typeface="Meiryo UI" panose="020B0604030504040204" pitchFamily="50" charset="-128"/>
                          <a:ea typeface="Meiryo UI" panose="020B0604030504040204" pitchFamily="50" charset="-128"/>
                        </a:rPr>
                        <a:t>クレジット</a:t>
                      </a:r>
                      <a:r>
                        <a:rPr kumimoji="1" lang="en-US" altLang="ja-JP" sz="1600" b="0" u="none" dirty="0">
                          <a:latin typeface="Meiryo UI" panose="020B0604030504040204" pitchFamily="50" charset="-128"/>
                          <a:ea typeface="Meiryo UI" panose="020B0604030504040204" pitchFamily="50" charset="-128"/>
                        </a:rPr>
                        <a:t>(</a:t>
                      </a:r>
                      <a:r>
                        <a:rPr kumimoji="1" lang="ja-JP" altLang="en-US" sz="1600" b="0" u="none" dirty="0">
                          <a:latin typeface="Meiryo UI" panose="020B0604030504040204" pitchFamily="50" charset="-128"/>
                          <a:ea typeface="Meiryo UI" panose="020B0604030504040204" pitchFamily="50" charset="-128"/>
                        </a:rPr>
                        <a:t>再エネ電力由来</a:t>
                      </a:r>
                      <a:r>
                        <a:rPr kumimoji="1" lang="en-US" altLang="ja-JP" sz="1600" b="0" u="none" dirty="0">
                          <a:latin typeface="Meiryo UI" panose="020B0604030504040204" pitchFamily="50" charset="-128"/>
                          <a:ea typeface="Meiryo UI" panose="020B0604030504040204" pitchFamily="50" charset="-128"/>
                        </a:rPr>
                        <a:t>)</a:t>
                      </a:r>
                      <a:r>
                        <a:rPr kumimoji="1" lang="ja-JP" altLang="en-US" sz="1600" b="0" u="none" dirty="0">
                          <a:latin typeface="Meiryo UI" panose="020B0604030504040204" pitchFamily="50" charset="-128"/>
                          <a:ea typeface="Meiryo UI" panose="020B0604030504040204" pitchFamily="50" charset="-128"/>
                        </a:rPr>
                        <a:t>）がある場合は、購入した再エネ価値を千</a:t>
                      </a:r>
                      <a:r>
                        <a:rPr kumimoji="1" lang="en-US" altLang="ja-JP" sz="1600" b="0" u="none" dirty="0">
                          <a:latin typeface="Meiryo UI" panose="020B0604030504040204" pitchFamily="50" charset="-128"/>
                          <a:ea typeface="Meiryo UI" panose="020B0604030504040204" pitchFamily="50" charset="-128"/>
                        </a:rPr>
                        <a:t>kWh</a:t>
                      </a:r>
                      <a:r>
                        <a:rPr kumimoji="1" lang="ja-JP" altLang="en-US" sz="1600" b="0" u="none" dirty="0">
                          <a:latin typeface="Meiryo UI" panose="020B0604030504040204" pitchFamily="50" charset="-128"/>
                          <a:ea typeface="Meiryo UI" panose="020B0604030504040204" pitchFamily="50" charset="-128"/>
                        </a:rPr>
                        <a:t>にて記入ください。</a:t>
                      </a:r>
                      <a:r>
                        <a:rPr kumimoji="1" lang="ja-JP" altLang="en-US" sz="1600" b="0" u="none" dirty="0">
                          <a:solidFill>
                            <a:srgbClr val="FF0000"/>
                          </a:solidFill>
                          <a:latin typeface="Meiryo UI" panose="020B0604030504040204" pitchFamily="50" charset="-128"/>
                          <a:ea typeface="Meiryo UI" panose="020B0604030504040204" pitchFamily="50" charset="-128"/>
                        </a:rPr>
                        <a:t>なお、</a:t>
                      </a:r>
                      <a:r>
                        <a:rPr kumimoji="1" lang="en-US" altLang="ja-JP" sz="1600" b="0" u="none" dirty="0">
                          <a:solidFill>
                            <a:srgbClr val="FF0000"/>
                          </a:solidFill>
                          <a:latin typeface="Meiryo UI" panose="020B0604030504040204" pitchFamily="50" charset="-128"/>
                          <a:ea typeface="Meiryo UI" panose="020B0604030504040204" pitchFamily="50" charset="-128"/>
                        </a:rPr>
                        <a:t>CO2</a:t>
                      </a:r>
                      <a:r>
                        <a:rPr kumimoji="1" lang="ja-JP" altLang="en-US" sz="1600" b="0" u="none" dirty="0">
                          <a:solidFill>
                            <a:srgbClr val="FF0000"/>
                          </a:solidFill>
                          <a:latin typeface="Meiryo UI" panose="020B0604030504040204" pitchFamily="50" charset="-128"/>
                          <a:ea typeface="Meiryo UI" panose="020B0604030504040204" pitchFamily="50" charset="-128"/>
                        </a:rPr>
                        <a:t>排出量の削減は、シート３「実績まとめ」にて行うため、</a:t>
                      </a:r>
                      <a:r>
                        <a:rPr kumimoji="1" lang="en-US" altLang="ja-JP" sz="1600" b="0" u="none" dirty="0">
                          <a:solidFill>
                            <a:srgbClr val="FF0000"/>
                          </a:solidFill>
                          <a:latin typeface="Meiryo UI" panose="020B0604030504040204" pitchFamily="50" charset="-128"/>
                          <a:ea typeface="Meiryo UI" panose="020B0604030504040204" pitchFamily="50" charset="-128"/>
                        </a:rPr>
                        <a:t>P.58</a:t>
                      </a:r>
                      <a:r>
                        <a:rPr kumimoji="1" lang="ja-JP" altLang="en-US" sz="1600" b="0" u="none" dirty="0">
                          <a:solidFill>
                            <a:srgbClr val="FF0000"/>
                          </a:solidFill>
                          <a:latin typeface="Meiryo UI" panose="020B0604030504040204" pitchFamily="50" charset="-128"/>
                          <a:ea typeface="Meiryo UI" panose="020B0604030504040204" pitchFamily="50" charset="-128"/>
                        </a:rPr>
                        <a:t>の</a:t>
                      </a:r>
                      <a:r>
                        <a:rPr kumimoji="1" lang="en-US" altLang="ja-JP" sz="1600" b="0" u="none" dirty="0">
                          <a:solidFill>
                            <a:srgbClr val="FF0000"/>
                          </a:solidFill>
                          <a:latin typeface="Meiryo UI" panose="020B0604030504040204" pitchFamily="50" charset="-128"/>
                          <a:ea typeface="Meiryo UI" panose="020B0604030504040204" pitchFamily="50" charset="-128"/>
                        </a:rPr>
                        <a:t>6-(4)No.1</a:t>
                      </a:r>
                      <a:r>
                        <a:rPr kumimoji="1" lang="ja-JP" altLang="en-US" sz="1600" b="0" u="none" dirty="0">
                          <a:solidFill>
                            <a:srgbClr val="FF0000"/>
                          </a:solidFill>
                          <a:latin typeface="Meiryo UI" panose="020B0604030504040204" pitchFamily="50" charset="-128"/>
                          <a:ea typeface="Meiryo UI" panose="020B0604030504040204" pitchFamily="50" charset="-128"/>
                        </a:rPr>
                        <a:t>の②にも必ず計上してください。（単位に注意してください。）</a:t>
                      </a:r>
                      <a:endParaRPr kumimoji="1" lang="en-US" altLang="ja-JP" sz="1600" b="0" u="none" dirty="0">
                        <a:latin typeface="Meiryo UI" panose="020B0604030504040204" pitchFamily="50" charset="-128"/>
                        <a:ea typeface="Meiryo UI" panose="020B0604030504040204" pitchFamily="50" charset="-128"/>
                      </a:endParaRPr>
                    </a:p>
                  </a:txBody>
                  <a:tcPr/>
                </a:tc>
                <a:extLst>
                  <a:ext uri="{0D108BD9-81ED-4DB2-BD59-A6C34878D82A}">
                    <a16:rowId xmlns:a16="http://schemas.microsoft.com/office/drawing/2014/main" val="815372262"/>
                  </a:ext>
                </a:extLst>
              </a:tr>
            </a:tbl>
          </a:graphicData>
        </a:graphic>
      </p:graphicFrame>
      <p:sp>
        <p:nvSpPr>
          <p:cNvPr id="12" name="正方形/長方形 11"/>
          <p:cNvSpPr/>
          <p:nvPr/>
        </p:nvSpPr>
        <p:spPr>
          <a:xfrm>
            <a:off x="4283968" y="3501008"/>
            <a:ext cx="648000" cy="216000"/>
          </a:xfrm>
          <a:prstGeom prst="rect">
            <a:avLst/>
          </a:prstGeom>
          <a:solidFill>
            <a:srgbClr val="FF0000">
              <a:alpha val="47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b="1" dirty="0">
                <a:solidFill>
                  <a:schemeClr val="tx1"/>
                </a:solidFill>
                <a:latin typeface="Meiryo UI" panose="020B0604030504040204" pitchFamily="50" charset="-128"/>
                <a:ea typeface="Meiryo UI" panose="020B0604030504040204" pitchFamily="50" charset="-128"/>
              </a:rPr>
              <a:t>⑤</a:t>
            </a:r>
            <a:endParaRPr kumimoji="1" lang="ja-JP" altLang="en-US" sz="1400" b="1" dirty="0">
              <a:solidFill>
                <a:schemeClr val="tx1"/>
              </a:solidFill>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279126431"/>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2"/>
          <p:cNvSpPr>
            <a:spLocks noChangeArrowheads="1"/>
          </p:cNvSpPr>
          <p:nvPr/>
        </p:nvSpPr>
        <p:spPr bwMode="auto">
          <a:xfrm>
            <a:off x="-12940" y="404664"/>
            <a:ext cx="9051756"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spAutoFit/>
          </a:bodyPr>
          <a:lstStyle>
            <a:lvl1pPr indent="127000"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lvl="0" indent="0">
              <a:spcAft>
                <a:spcPts val="600"/>
              </a:spcAft>
            </a:pPr>
            <a:r>
              <a:rPr kumimoji="0" lang="ja-JP" altLang="ja-JP" sz="2000" b="1" i="0" u="none" strike="noStrike" cap="none" normalizeH="0" baseline="0" dirty="0">
                <a:ln>
                  <a:noFill/>
                </a:ln>
                <a:solidFill>
                  <a:srgbClr val="0D0D0D"/>
                </a:solidFill>
                <a:effectLst/>
                <a:latin typeface="Meiryo UI" panose="020B0604030504040204" pitchFamily="50" charset="-128"/>
                <a:ea typeface="Meiryo UI" panose="020B0604030504040204" pitchFamily="50" charset="-128"/>
                <a:cs typeface="Times New Roman" panose="02020603050405020304" pitchFamily="18" charset="0"/>
              </a:rPr>
              <a:t> </a:t>
            </a:r>
            <a:r>
              <a:rPr kumimoji="0" lang="en-US" altLang="ja-JP" sz="2000" b="1" i="0" u="none" strike="noStrike" cap="none" normalizeH="0" baseline="0" dirty="0">
                <a:ln>
                  <a:noFill/>
                </a:ln>
                <a:solidFill>
                  <a:srgbClr val="0D0D0D"/>
                </a:solidFill>
                <a:effectLst/>
                <a:latin typeface="Meiryo UI" panose="020B0604030504040204" pitchFamily="50" charset="-128"/>
                <a:ea typeface="Meiryo UI" panose="020B0604030504040204" pitchFamily="50" charset="-128"/>
                <a:cs typeface="Times New Roman" panose="02020603050405020304" pitchFamily="18" charset="0"/>
              </a:rPr>
              <a:t>(9)</a:t>
            </a:r>
            <a:r>
              <a:rPr kumimoji="0" lang="ja-JP" altLang="en-US" sz="2000" b="1" dirty="0">
                <a:solidFill>
                  <a:srgbClr val="0D0D0D"/>
                </a:solidFill>
                <a:latin typeface="Meiryo UI" panose="020B0604030504040204" pitchFamily="50" charset="-128"/>
                <a:ea typeface="Meiryo UI" panose="020B0604030504040204" pitchFamily="50" charset="-128"/>
                <a:cs typeface="Times New Roman" panose="02020603050405020304" pitchFamily="18" charset="0"/>
              </a:rPr>
              <a:t>実績報告書シート８「自動車エネ量」</a:t>
            </a:r>
            <a:r>
              <a:rPr kumimoji="0" lang="en-US" altLang="ja-JP" sz="2000" b="1" dirty="0">
                <a:solidFill>
                  <a:srgbClr val="0D0D0D"/>
                </a:solidFill>
                <a:latin typeface="Meiryo UI" panose="020B0604030504040204" pitchFamily="50" charset="-128"/>
                <a:ea typeface="Meiryo UI" panose="020B0604030504040204" pitchFamily="50" charset="-128"/>
                <a:cs typeface="Times New Roman" panose="02020603050405020304" pitchFamily="18" charset="0"/>
              </a:rPr>
              <a:t>No.1</a:t>
            </a:r>
            <a:endParaRPr kumimoji="0" lang="ja-JP" altLang="en-US" sz="2000" b="1" dirty="0">
              <a:solidFill>
                <a:srgbClr val="0D0D0D"/>
              </a:solidFill>
              <a:latin typeface="Meiryo UI" panose="020B0604030504040204" pitchFamily="50" charset="-128"/>
              <a:ea typeface="Meiryo UI" panose="020B0604030504040204" pitchFamily="50" charset="-128"/>
              <a:cs typeface="Times New Roman" panose="02020603050405020304" pitchFamily="18" charset="0"/>
            </a:endParaRPr>
          </a:p>
        </p:txBody>
      </p:sp>
      <p:pic>
        <p:nvPicPr>
          <p:cNvPr id="2" name="図 1"/>
          <p:cNvPicPr>
            <a:picLocks noChangeAspect="1"/>
          </p:cNvPicPr>
          <p:nvPr/>
        </p:nvPicPr>
        <p:blipFill rotWithShape="1">
          <a:blip r:embed="rId3"/>
          <a:srcRect l="3123" t="12960" r="16553" b="57520"/>
          <a:stretch/>
        </p:blipFill>
        <p:spPr>
          <a:xfrm>
            <a:off x="1164566" y="865310"/>
            <a:ext cx="6696744" cy="2691829"/>
          </a:xfrm>
          <a:prstGeom prst="rect">
            <a:avLst/>
          </a:prstGeom>
        </p:spPr>
      </p:pic>
      <p:sp>
        <p:nvSpPr>
          <p:cNvPr id="6" name="スライド番号プレースホルダー 5"/>
          <p:cNvSpPr>
            <a:spLocks noGrp="1"/>
          </p:cNvSpPr>
          <p:nvPr>
            <p:ph type="sldNum" sz="quarter" idx="12"/>
          </p:nvPr>
        </p:nvSpPr>
        <p:spPr/>
        <p:txBody>
          <a:bodyPr/>
          <a:lstStyle/>
          <a:p>
            <a:fld id="{55A7BED7-9510-4C4B-91BA-7696EE92F05C}" type="slidenum">
              <a:rPr kumimoji="1" lang="ja-JP" altLang="en-US" smtClean="0"/>
              <a:t>71</a:t>
            </a:fld>
            <a:endParaRPr kumimoji="1" lang="ja-JP" altLang="en-US" dirty="0"/>
          </a:p>
        </p:txBody>
      </p:sp>
      <p:sp>
        <p:nvSpPr>
          <p:cNvPr id="8" name="テキスト ボックス 7">
            <a:extLst>
              <a:ext uri="{FF2B5EF4-FFF2-40B4-BE49-F238E27FC236}">
                <a16:creationId xmlns:a16="http://schemas.microsoft.com/office/drawing/2014/main" id="{575F40C1-5A85-EECC-6477-57B188ABEBEE}"/>
              </a:ext>
            </a:extLst>
          </p:cNvPr>
          <p:cNvSpPr txBox="1"/>
          <p:nvPr/>
        </p:nvSpPr>
        <p:spPr>
          <a:xfrm>
            <a:off x="0" y="0"/>
            <a:ext cx="8604448" cy="344128"/>
          </a:xfrm>
          <a:prstGeom prst="rect">
            <a:avLst/>
          </a:prstGeom>
          <a:noFill/>
        </p:spPr>
        <p:txBody>
          <a:bodyPr wrap="square" tIns="36000" bIns="0" rtlCol="0">
            <a:spAutoFit/>
          </a:bodyPr>
          <a:lstStyle/>
          <a:p>
            <a:pPr>
              <a:lnSpc>
                <a:spcPts val="2400"/>
              </a:lnSpc>
            </a:pPr>
            <a:r>
              <a:rPr lang="ja-JP" altLang="en-US" sz="20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６　実績報告書の作成要領</a:t>
            </a:r>
          </a:p>
        </p:txBody>
      </p:sp>
      <p:sp>
        <p:nvSpPr>
          <p:cNvPr id="14" name="正方形/長方形 13"/>
          <p:cNvSpPr/>
          <p:nvPr/>
        </p:nvSpPr>
        <p:spPr>
          <a:xfrm>
            <a:off x="3995937" y="1988841"/>
            <a:ext cx="3865373" cy="1260000"/>
          </a:xfrm>
          <a:prstGeom prst="rect">
            <a:avLst/>
          </a:prstGeom>
          <a:solidFill>
            <a:srgbClr val="FF0000">
              <a:alpha val="47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3200" b="1" dirty="0">
                <a:solidFill>
                  <a:schemeClr val="tx1"/>
                </a:solidFill>
                <a:latin typeface="Meiryo UI" panose="020B0604030504040204" pitchFamily="50" charset="-128"/>
                <a:ea typeface="Meiryo UI" panose="020B0604030504040204" pitchFamily="50" charset="-128"/>
              </a:rPr>
              <a:t>①</a:t>
            </a:r>
            <a:endParaRPr kumimoji="1" lang="ja-JP" altLang="en-US" b="1" i="1" dirty="0">
              <a:solidFill>
                <a:schemeClr val="tx1"/>
              </a:solidFill>
              <a:latin typeface="Meiryo UI" panose="020B0604030504040204" pitchFamily="50" charset="-128"/>
              <a:ea typeface="Meiryo UI" panose="020B0604030504040204" pitchFamily="50" charset="-128"/>
            </a:endParaRPr>
          </a:p>
        </p:txBody>
      </p:sp>
      <p:graphicFrame>
        <p:nvGraphicFramePr>
          <p:cNvPr id="15" name="表 14"/>
          <p:cNvGraphicFramePr>
            <a:graphicFrameLocks noGrp="1"/>
          </p:cNvGraphicFramePr>
          <p:nvPr>
            <p:extLst>
              <p:ext uri="{D42A27DB-BD31-4B8C-83A1-F6EECF244321}">
                <p14:modId xmlns:p14="http://schemas.microsoft.com/office/powerpoint/2010/main" val="3166547566"/>
              </p:ext>
            </p:extLst>
          </p:nvPr>
        </p:nvGraphicFramePr>
        <p:xfrm>
          <a:off x="382836" y="3693368"/>
          <a:ext cx="8424936" cy="3048000"/>
        </p:xfrm>
        <a:graphic>
          <a:graphicData uri="http://schemas.openxmlformats.org/drawingml/2006/table">
            <a:tbl>
              <a:tblPr firstRow="1" bandRow="1">
                <a:tableStyleId>{5940675A-B579-460E-94D1-54222C63F5DA}</a:tableStyleId>
              </a:tblPr>
              <a:tblGrid>
                <a:gridCol w="8424936">
                  <a:extLst>
                    <a:ext uri="{9D8B030D-6E8A-4147-A177-3AD203B41FA5}">
                      <a16:colId xmlns:a16="http://schemas.microsoft.com/office/drawing/2014/main" val="1340005264"/>
                    </a:ext>
                  </a:extLst>
                </a:gridCol>
              </a:tblGrid>
              <a:tr h="0">
                <a:tc>
                  <a:txBody>
                    <a:bodyPr/>
                    <a:lstStyle/>
                    <a:p>
                      <a:r>
                        <a:rPr kumimoji="1" lang="ja-JP" altLang="en-US" sz="1600" b="1" u="sng" dirty="0">
                          <a:solidFill>
                            <a:schemeClr val="tx1"/>
                          </a:solidFill>
                          <a:latin typeface="Meiryo UI" panose="020B0604030504040204" pitchFamily="50" charset="-128"/>
                          <a:ea typeface="Meiryo UI" panose="020B0604030504040204" pitchFamily="50" charset="-128"/>
                        </a:rPr>
                        <a:t>①自動車の保有台数（報告対象年度）</a:t>
                      </a:r>
                      <a:endParaRPr kumimoji="1" lang="en-US" altLang="ja-JP" sz="1600" b="1" u="sng" dirty="0">
                        <a:solidFill>
                          <a:schemeClr val="tx1"/>
                        </a:solidFill>
                        <a:latin typeface="Meiryo UI" panose="020B0604030504040204" pitchFamily="50" charset="-128"/>
                        <a:ea typeface="Meiryo UI" panose="020B0604030504040204" pitchFamily="50" charset="-128"/>
                      </a:endParaRPr>
                    </a:p>
                    <a:p>
                      <a:r>
                        <a:rPr kumimoji="1" lang="ja-JP" altLang="en-US" sz="1600" dirty="0">
                          <a:solidFill>
                            <a:schemeClr val="tx1"/>
                          </a:solidFill>
                          <a:latin typeface="Meiryo UI" panose="020B0604030504040204" pitchFamily="50" charset="-128"/>
                          <a:ea typeface="Meiryo UI" panose="020B0604030504040204" pitchFamily="50" charset="-128"/>
                        </a:rPr>
                        <a:t>・車検証の「使用の本拠の位置」が大阪府内で、業務に使用している車両について記入してください。</a:t>
                      </a:r>
                      <a:endParaRPr kumimoji="1" lang="en-US" altLang="ja-JP" sz="1600" dirty="0">
                        <a:solidFill>
                          <a:schemeClr val="tx1"/>
                        </a:solidFill>
                        <a:latin typeface="Meiryo UI" panose="020B0604030504040204" pitchFamily="50" charset="-128"/>
                        <a:ea typeface="Meiryo UI" panose="020B0604030504040204" pitchFamily="50" charset="-128"/>
                      </a:endParaRPr>
                    </a:p>
                    <a:p>
                      <a:r>
                        <a:rPr kumimoji="1" lang="ja-JP" altLang="en-US" sz="1600" dirty="0">
                          <a:solidFill>
                            <a:schemeClr val="tx1"/>
                          </a:solidFill>
                          <a:latin typeface="Meiryo UI" panose="020B0604030504040204" pitchFamily="50" charset="-128"/>
                          <a:ea typeface="Meiryo UI" panose="020B0604030504040204" pitchFamily="50" charset="-128"/>
                        </a:rPr>
                        <a:t>　</a:t>
                      </a:r>
                      <a:r>
                        <a:rPr kumimoji="1" lang="en-US" altLang="ja-JP" sz="1400" dirty="0">
                          <a:solidFill>
                            <a:schemeClr val="tx1"/>
                          </a:solidFill>
                          <a:latin typeface="Meiryo UI" panose="020B0604030504040204" pitchFamily="50" charset="-128"/>
                          <a:ea typeface="Meiryo UI" panose="020B0604030504040204" pitchFamily="50" charset="-128"/>
                        </a:rPr>
                        <a:t>※</a:t>
                      </a:r>
                      <a:r>
                        <a:rPr kumimoji="1" lang="ja-JP" altLang="en-US" sz="1400" dirty="0">
                          <a:solidFill>
                            <a:schemeClr val="tx1"/>
                          </a:solidFill>
                          <a:latin typeface="Meiryo UI" panose="020B0604030504040204" pitchFamily="50" charset="-128"/>
                          <a:ea typeface="Meiryo UI" panose="020B0604030504040204" pitchFamily="50" charset="-128"/>
                        </a:rPr>
                        <a:t>「使用の本拠の位置」は電子車検証の紙面には記載されていません。 「車検証閲覧アプリ」または「自動車検査証</a:t>
                      </a:r>
                      <a:br>
                        <a:rPr kumimoji="1" lang="en-US" altLang="ja-JP" sz="1400" dirty="0">
                          <a:solidFill>
                            <a:schemeClr val="tx1"/>
                          </a:solidFill>
                          <a:latin typeface="Meiryo UI" panose="020B0604030504040204" pitchFamily="50" charset="-128"/>
                          <a:ea typeface="Meiryo UI" panose="020B0604030504040204" pitchFamily="50" charset="-128"/>
                        </a:rPr>
                      </a:br>
                      <a:r>
                        <a:rPr kumimoji="1" lang="ja-JP" altLang="en-US" sz="1400" dirty="0">
                          <a:solidFill>
                            <a:schemeClr val="tx1"/>
                          </a:solidFill>
                          <a:latin typeface="Meiryo UI" panose="020B0604030504040204" pitchFamily="50" charset="-128"/>
                          <a:ea typeface="Meiryo UI" panose="020B0604030504040204" pitchFamily="50" charset="-128"/>
                        </a:rPr>
                        <a:t>　　　記録事項」でご確認ください。</a:t>
                      </a:r>
                      <a:endParaRPr kumimoji="1" lang="en-US" altLang="ja-JP" sz="1800" dirty="0">
                        <a:solidFill>
                          <a:schemeClr val="tx1"/>
                        </a:solidFill>
                        <a:latin typeface="Meiryo UI" panose="020B0604030504040204" pitchFamily="50" charset="-128"/>
                        <a:ea typeface="Meiryo UI" panose="020B0604030504040204" pitchFamily="50" charset="-128"/>
                      </a:endParaRPr>
                    </a:p>
                    <a:p>
                      <a:r>
                        <a:rPr kumimoji="1" lang="ja-JP" altLang="en-US" sz="1600" dirty="0">
                          <a:solidFill>
                            <a:schemeClr val="tx1"/>
                          </a:solidFill>
                          <a:latin typeface="Meiryo UI" panose="020B0604030504040204" pitchFamily="50" charset="-128"/>
                          <a:ea typeface="Meiryo UI" panose="020B0604030504040204" pitchFamily="50" charset="-128"/>
                        </a:rPr>
                        <a:t>・車検証の「自動車登録番号</a:t>
                      </a:r>
                      <a:r>
                        <a:rPr kumimoji="1" lang="en-US" altLang="ja-JP" sz="1600" dirty="0">
                          <a:solidFill>
                            <a:schemeClr val="tx1"/>
                          </a:solidFill>
                          <a:latin typeface="Meiryo UI" panose="020B0604030504040204" pitchFamily="50" charset="-128"/>
                          <a:ea typeface="Meiryo UI" panose="020B0604030504040204" pitchFamily="50" charset="-128"/>
                        </a:rPr>
                        <a:t>(</a:t>
                      </a:r>
                      <a:r>
                        <a:rPr kumimoji="1" lang="ja-JP" altLang="en-US" sz="1600" dirty="0">
                          <a:solidFill>
                            <a:schemeClr val="tx1"/>
                          </a:solidFill>
                          <a:latin typeface="Meiryo UI" panose="020B0604030504040204" pitchFamily="50" charset="-128"/>
                          <a:ea typeface="Meiryo UI" panose="020B0604030504040204" pitchFamily="50" charset="-128"/>
                        </a:rPr>
                        <a:t>ナンバープレート情報</a:t>
                      </a:r>
                      <a:r>
                        <a:rPr kumimoji="1" lang="en-US" altLang="ja-JP" sz="1600" dirty="0">
                          <a:solidFill>
                            <a:schemeClr val="tx1"/>
                          </a:solidFill>
                          <a:latin typeface="Meiryo UI" panose="020B0604030504040204" pitchFamily="50" charset="-128"/>
                          <a:ea typeface="Meiryo UI" panose="020B0604030504040204" pitchFamily="50" charset="-128"/>
                        </a:rPr>
                        <a:t>)</a:t>
                      </a:r>
                      <a:r>
                        <a:rPr kumimoji="1" lang="ja-JP" altLang="en-US" sz="1600" dirty="0">
                          <a:solidFill>
                            <a:schemeClr val="tx1"/>
                          </a:solidFill>
                          <a:latin typeface="Meiryo UI" panose="020B0604030504040204" pitchFamily="50" charset="-128"/>
                          <a:ea typeface="Meiryo UI" panose="020B0604030504040204" pitchFamily="50" charset="-128"/>
                        </a:rPr>
                        <a:t>等」を参考に、車両の種類ごとに台数を記入して</a:t>
                      </a:r>
                      <a:br>
                        <a:rPr kumimoji="1" lang="en-US" altLang="ja-JP" sz="1600" dirty="0">
                          <a:solidFill>
                            <a:schemeClr val="tx1"/>
                          </a:solidFill>
                          <a:latin typeface="Meiryo UI" panose="020B0604030504040204" pitchFamily="50" charset="-128"/>
                          <a:ea typeface="Meiryo UI" panose="020B0604030504040204" pitchFamily="50" charset="-128"/>
                        </a:rPr>
                      </a:br>
                      <a:r>
                        <a:rPr kumimoji="1" lang="ja-JP" altLang="en-US" sz="1600" dirty="0">
                          <a:solidFill>
                            <a:schemeClr val="tx1"/>
                          </a:solidFill>
                          <a:latin typeface="Meiryo UI" panose="020B0604030504040204" pitchFamily="50" charset="-128"/>
                          <a:ea typeface="Meiryo UI" panose="020B0604030504040204" pitchFamily="50" charset="-128"/>
                        </a:rPr>
                        <a:t>　ください。</a:t>
                      </a:r>
                      <a:endParaRPr kumimoji="1" lang="en-US" altLang="ja-JP" sz="1600" dirty="0">
                        <a:solidFill>
                          <a:schemeClr val="tx1"/>
                        </a:solidFill>
                        <a:latin typeface="Meiryo UI" panose="020B0604030504040204" pitchFamily="50" charset="-128"/>
                        <a:ea typeface="Meiryo UI" panose="020B0604030504040204" pitchFamily="50" charset="-128"/>
                      </a:endParaRPr>
                    </a:p>
                    <a:p>
                      <a:r>
                        <a:rPr kumimoji="1" lang="ja-JP" altLang="en-US" sz="1400" dirty="0">
                          <a:solidFill>
                            <a:schemeClr val="tx1"/>
                          </a:solidFill>
                          <a:latin typeface="Meiryo UI" panose="020B0604030504040204" pitchFamily="50" charset="-128"/>
                          <a:ea typeface="Meiryo UI" panose="020B0604030504040204" pitchFamily="50" charset="-128"/>
                        </a:rPr>
                        <a:t>　</a:t>
                      </a:r>
                      <a:r>
                        <a:rPr kumimoji="1" lang="en-US" altLang="ja-JP" sz="1400" dirty="0">
                          <a:solidFill>
                            <a:schemeClr val="tx1"/>
                          </a:solidFill>
                          <a:latin typeface="Meiryo UI" panose="020B0604030504040204" pitchFamily="50" charset="-128"/>
                          <a:ea typeface="Meiryo UI" panose="020B0604030504040204" pitchFamily="50" charset="-128"/>
                        </a:rPr>
                        <a:t>※</a:t>
                      </a:r>
                      <a:r>
                        <a:rPr kumimoji="1" lang="ja-JP" altLang="en-US" sz="1400" dirty="0">
                          <a:solidFill>
                            <a:schemeClr val="tx1"/>
                          </a:solidFill>
                          <a:latin typeface="Meiryo UI" panose="020B0604030504040204" pitchFamily="50" charset="-128"/>
                          <a:ea typeface="Meiryo UI" panose="020B0604030504040204" pitchFamily="50" charset="-128"/>
                        </a:rPr>
                        <a:t>「運輸支局」ではなく「軽自動車検査協会」が発行する車検証の車両は軽自動車ですので、「軽自動車」の欄に</a:t>
                      </a:r>
                      <a:br>
                        <a:rPr kumimoji="1" lang="en-US" altLang="ja-JP" sz="1400" dirty="0">
                          <a:solidFill>
                            <a:schemeClr val="tx1"/>
                          </a:solidFill>
                          <a:latin typeface="Meiryo UI" panose="020B0604030504040204" pitchFamily="50" charset="-128"/>
                          <a:ea typeface="Meiryo UI" panose="020B0604030504040204" pitchFamily="50" charset="-128"/>
                        </a:rPr>
                      </a:br>
                      <a:r>
                        <a:rPr kumimoji="1" lang="ja-JP" altLang="en-US" sz="1400" dirty="0">
                          <a:solidFill>
                            <a:schemeClr val="tx1"/>
                          </a:solidFill>
                          <a:latin typeface="Meiryo UI" panose="020B0604030504040204" pitchFamily="50" charset="-128"/>
                          <a:ea typeface="Meiryo UI" panose="020B0604030504040204" pitchFamily="50" charset="-128"/>
                        </a:rPr>
                        <a:t>　　　計上してください。</a:t>
                      </a:r>
                      <a:endParaRPr kumimoji="1" lang="en-US" altLang="ja-JP" sz="1400" dirty="0">
                        <a:solidFill>
                          <a:schemeClr val="tx1"/>
                        </a:solidFill>
                        <a:latin typeface="Meiryo UI" panose="020B0604030504040204" pitchFamily="50" charset="-128"/>
                        <a:ea typeface="Meiryo UI" panose="020B0604030504040204" pitchFamily="50" charset="-128"/>
                      </a:endParaRPr>
                    </a:p>
                    <a:p>
                      <a:r>
                        <a:rPr kumimoji="1" lang="ja-JP" altLang="en-US" sz="1600" dirty="0">
                          <a:solidFill>
                            <a:schemeClr val="tx1"/>
                          </a:solidFill>
                          <a:latin typeface="Meiryo UI" panose="020B0604030504040204" pitchFamily="50" charset="-128"/>
                          <a:ea typeface="Meiryo UI" panose="020B0604030504040204" pitchFamily="50" charset="-128"/>
                        </a:rPr>
                        <a:t>・台数を記入する際は、電動車の内訳について記入してください。</a:t>
                      </a:r>
                      <a:endParaRPr kumimoji="1" lang="en-US" altLang="ja-JP" sz="1600" dirty="0">
                        <a:solidFill>
                          <a:schemeClr val="tx1"/>
                        </a:solidFill>
                        <a:latin typeface="Meiryo UI" panose="020B0604030504040204" pitchFamily="50" charset="-128"/>
                        <a:ea typeface="Meiryo UI" panose="020B0604030504040204" pitchFamily="50" charset="-128"/>
                      </a:endParaRPr>
                    </a:p>
                    <a:p>
                      <a:r>
                        <a:rPr kumimoji="1" lang="ja-JP" altLang="en-US" sz="1400" dirty="0">
                          <a:solidFill>
                            <a:schemeClr val="tx1"/>
                          </a:solidFill>
                          <a:latin typeface="Meiryo UI" panose="020B0604030504040204" pitchFamily="50" charset="-128"/>
                          <a:ea typeface="Meiryo UI" panose="020B0604030504040204" pitchFamily="50" charset="-128"/>
                        </a:rPr>
                        <a:t>　</a:t>
                      </a:r>
                      <a:r>
                        <a:rPr kumimoji="1" lang="en-US" altLang="ja-JP" sz="1400" dirty="0">
                          <a:solidFill>
                            <a:schemeClr val="tx1"/>
                          </a:solidFill>
                          <a:latin typeface="Meiryo UI" panose="020B0604030504040204" pitchFamily="50" charset="-128"/>
                          <a:ea typeface="Meiryo UI" panose="020B0604030504040204" pitchFamily="50" charset="-128"/>
                        </a:rPr>
                        <a:t>※</a:t>
                      </a:r>
                      <a:r>
                        <a:rPr kumimoji="1" lang="ja-JP" altLang="en-US" sz="1400" dirty="0">
                          <a:solidFill>
                            <a:schemeClr val="tx1"/>
                          </a:solidFill>
                          <a:latin typeface="Meiryo UI" panose="020B0604030504040204" pitchFamily="50" charset="-128"/>
                          <a:ea typeface="Meiryo UI" panose="020B0604030504040204" pitchFamily="50" charset="-128"/>
                        </a:rPr>
                        <a:t>「ハイブリッド自動車」</a:t>
                      </a:r>
                      <a:r>
                        <a:rPr kumimoji="1" lang="en-US" altLang="ja-JP" sz="1400" dirty="0">
                          <a:solidFill>
                            <a:schemeClr val="tx1"/>
                          </a:solidFill>
                          <a:latin typeface="Meiryo UI" panose="020B0604030504040204" pitchFamily="50" charset="-128"/>
                          <a:ea typeface="Meiryo UI" panose="020B0604030504040204" pitchFamily="50" charset="-128"/>
                        </a:rPr>
                        <a:t>…</a:t>
                      </a:r>
                      <a:r>
                        <a:rPr kumimoji="1" lang="ja-JP" altLang="en-US" sz="1400" dirty="0">
                          <a:solidFill>
                            <a:schemeClr val="tx1"/>
                          </a:solidFill>
                          <a:latin typeface="Meiryo UI" panose="020B0604030504040204" pitchFamily="50" charset="-128"/>
                          <a:ea typeface="Meiryo UI" panose="020B0604030504040204" pitchFamily="50" charset="-128"/>
                        </a:rPr>
                        <a:t>車検証の「備考欄」に「ハイブリッド自動車」と記載</a:t>
                      </a:r>
                      <a:endParaRPr kumimoji="1" lang="en-US" altLang="ja-JP" sz="1400" dirty="0">
                        <a:solidFill>
                          <a:schemeClr val="tx1"/>
                        </a:solidFill>
                        <a:latin typeface="Meiryo UI" panose="020B0604030504040204" pitchFamily="50" charset="-128"/>
                        <a:ea typeface="Meiryo UI" panose="020B0604030504040204" pitchFamily="50" charset="-128"/>
                      </a:endParaRPr>
                    </a:p>
                    <a:p>
                      <a:r>
                        <a:rPr kumimoji="1" lang="ja-JP" altLang="en-US" sz="1400" dirty="0">
                          <a:solidFill>
                            <a:schemeClr val="tx1"/>
                          </a:solidFill>
                          <a:latin typeface="Meiryo UI" panose="020B0604030504040204" pitchFamily="50" charset="-128"/>
                          <a:ea typeface="Meiryo UI" panose="020B0604030504040204" pitchFamily="50" charset="-128"/>
                        </a:rPr>
                        <a:t>　</a:t>
                      </a:r>
                      <a:r>
                        <a:rPr kumimoji="1" lang="en-US" altLang="ja-JP" sz="1400" dirty="0">
                          <a:solidFill>
                            <a:schemeClr val="tx1"/>
                          </a:solidFill>
                          <a:latin typeface="Meiryo UI" panose="020B0604030504040204" pitchFamily="50" charset="-128"/>
                          <a:ea typeface="Meiryo UI" panose="020B0604030504040204" pitchFamily="50" charset="-128"/>
                        </a:rPr>
                        <a:t>※</a:t>
                      </a:r>
                      <a:r>
                        <a:rPr kumimoji="1" lang="ja-JP" altLang="en-US" sz="1400" dirty="0">
                          <a:solidFill>
                            <a:schemeClr val="tx1"/>
                          </a:solidFill>
                          <a:latin typeface="Meiryo UI" panose="020B0604030504040204" pitchFamily="50" charset="-128"/>
                          <a:ea typeface="Meiryo UI" panose="020B0604030504040204" pitchFamily="50" charset="-128"/>
                        </a:rPr>
                        <a:t>「電気自動車」</a:t>
                      </a:r>
                      <a:r>
                        <a:rPr kumimoji="1" lang="en-US" altLang="ja-JP" sz="1400" dirty="0">
                          <a:solidFill>
                            <a:schemeClr val="tx1"/>
                          </a:solidFill>
                          <a:latin typeface="Meiryo UI" panose="020B0604030504040204" pitchFamily="50" charset="-128"/>
                          <a:ea typeface="Meiryo UI" panose="020B0604030504040204" pitchFamily="50" charset="-128"/>
                        </a:rPr>
                        <a:t>…</a:t>
                      </a:r>
                      <a:r>
                        <a:rPr kumimoji="1" lang="ja-JP" altLang="en-US" sz="1400" dirty="0">
                          <a:solidFill>
                            <a:schemeClr val="tx1"/>
                          </a:solidFill>
                          <a:latin typeface="Meiryo UI" panose="020B0604030504040204" pitchFamily="50" charset="-128"/>
                          <a:ea typeface="Meiryo UI" panose="020B0604030504040204" pitchFamily="50" charset="-128"/>
                        </a:rPr>
                        <a:t>車検証の「燃料の種類」に「電気」と記載</a:t>
                      </a:r>
                      <a:endParaRPr kumimoji="1" lang="en-US" altLang="ja-JP" sz="1400" dirty="0">
                        <a:solidFill>
                          <a:schemeClr val="tx1"/>
                        </a:solidFill>
                        <a:latin typeface="Meiryo UI" panose="020B0604030504040204" pitchFamily="50" charset="-128"/>
                        <a:ea typeface="Meiryo UI" panose="020B0604030504040204" pitchFamily="50" charset="-128"/>
                      </a:endParaRPr>
                    </a:p>
                    <a:p>
                      <a:r>
                        <a:rPr kumimoji="1" lang="ja-JP" altLang="en-US" sz="1400" dirty="0">
                          <a:solidFill>
                            <a:schemeClr val="tx1"/>
                          </a:solidFill>
                          <a:latin typeface="Meiryo UI" panose="020B0604030504040204" pitchFamily="50" charset="-128"/>
                          <a:ea typeface="Meiryo UI" panose="020B0604030504040204" pitchFamily="50" charset="-128"/>
                        </a:rPr>
                        <a:t>　</a:t>
                      </a:r>
                      <a:r>
                        <a:rPr kumimoji="1" lang="en-US" altLang="ja-JP" sz="1400" dirty="0">
                          <a:solidFill>
                            <a:schemeClr val="tx1"/>
                          </a:solidFill>
                          <a:latin typeface="Meiryo UI" panose="020B0604030504040204" pitchFamily="50" charset="-128"/>
                          <a:ea typeface="Meiryo UI" panose="020B0604030504040204" pitchFamily="50" charset="-128"/>
                        </a:rPr>
                        <a:t>※</a:t>
                      </a:r>
                      <a:r>
                        <a:rPr kumimoji="1" lang="ja-JP" altLang="en-US" sz="1400" dirty="0">
                          <a:solidFill>
                            <a:schemeClr val="tx1"/>
                          </a:solidFill>
                          <a:latin typeface="Meiryo UI" panose="020B0604030504040204" pitchFamily="50" charset="-128"/>
                          <a:ea typeface="Meiryo UI" panose="020B0604030504040204" pitchFamily="50" charset="-128"/>
                        </a:rPr>
                        <a:t>「プラグインハイブリッド自動車」</a:t>
                      </a:r>
                      <a:r>
                        <a:rPr kumimoji="1" lang="en-US" altLang="ja-JP" sz="1400" dirty="0">
                          <a:solidFill>
                            <a:schemeClr val="tx1"/>
                          </a:solidFill>
                          <a:latin typeface="Meiryo UI" panose="020B0604030504040204" pitchFamily="50" charset="-128"/>
                          <a:ea typeface="Meiryo UI" panose="020B0604030504040204" pitchFamily="50" charset="-128"/>
                        </a:rPr>
                        <a:t>…</a:t>
                      </a:r>
                      <a:r>
                        <a:rPr kumimoji="1" lang="ja-JP" altLang="en-US" sz="1400" dirty="0">
                          <a:solidFill>
                            <a:schemeClr val="tx1"/>
                          </a:solidFill>
                          <a:latin typeface="Meiryo UI" panose="020B0604030504040204" pitchFamily="50" charset="-128"/>
                          <a:ea typeface="Meiryo UI" panose="020B0604030504040204" pitchFamily="50" charset="-128"/>
                        </a:rPr>
                        <a:t>車検証の「燃料の種類」に「電気・ガソリン」と記載</a:t>
                      </a:r>
                      <a:endParaRPr kumimoji="1" lang="en-US" altLang="ja-JP" sz="1400" dirty="0">
                        <a:solidFill>
                          <a:schemeClr val="tx1"/>
                        </a:solidFill>
                        <a:latin typeface="Meiryo UI" panose="020B0604030504040204" pitchFamily="50" charset="-128"/>
                        <a:ea typeface="Meiryo UI" panose="020B0604030504040204" pitchFamily="50" charset="-128"/>
                      </a:endParaRPr>
                    </a:p>
                    <a:p>
                      <a:r>
                        <a:rPr kumimoji="1" lang="ja-JP" altLang="en-US" sz="1400" dirty="0">
                          <a:solidFill>
                            <a:schemeClr val="tx1"/>
                          </a:solidFill>
                          <a:latin typeface="Meiryo UI" panose="020B0604030504040204" pitchFamily="50" charset="-128"/>
                          <a:ea typeface="Meiryo UI" panose="020B0604030504040204" pitchFamily="50" charset="-128"/>
                        </a:rPr>
                        <a:t>　</a:t>
                      </a:r>
                      <a:r>
                        <a:rPr kumimoji="1" lang="en-US" altLang="ja-JP" sz="1400" dirty="0">
                          <a:solidFill>
                            <a:schemeClr val="tx1"/>
                          </a:solidFill>
                          <a:latin typeface="Meiryo UI" panose="020B0604030504040204" pitchFamily="50" charset="-128"/>
                          <a:ea typeface="Meiryo UI" panose="020B0604030504040204" pitchFamily="50" charset="-128"/>
                        </a:rPr>
                        <a:t>※</a:t>
                      </a:r>
                      <a:r>
                        <a:rPr kumimoji="1" lang="ja-JP" altLang="en-US" sz="1400" dirty="0">
                          <a:solidFill>
                            <a:schemeClr val="tx1"/>
                          </a:solidFill>
                          <a:latin typeface="Meiryo UI" panose="020B0604030504040204" pitchFamily="50" charset="-128"/>
                          <a:ea typeface="Meiryo UI" panose="020B0604030504040204" pitchFamily="50" charset="-128"/>
                        </a:rPr>
                        <a:t>「燃料電池自動車」</a:t>
                      </a:r>
                      <a:r>
                        <a:rPr kumimoji="1" lang="en-US" altLang="ja-JP" sz="1400" dirty="0">
                          <a:solidFill>
                            <a:schemeClr val="tx1"/>
                          </a:solidFill>
                          <a:latin typeface="Meiryo UI" panose="020B0604030504040204" pitchFamily="50" charset="-128"/>
                          <a:ea typeface="Meiryo UI" panose="020B0604030504040204" pitchFamily="50" charset="-128"/>
                        </a:rPr>
                        <a:t>…</a:t>
                      </a:r>
                      <a:r>
                        <a:rPr kumimoji="1" lang="ja-JP" altLang="en-US" sz="1400" dirty="0">
                          <a:solidFill>
                            <a:schemeClr val="tx1"/>
                          </a:solidFill>
                          <a:latin typeface="Meiryo UI" panose="020B0604030504040204" pitchFamily="50" charset="-128"/>
                          <a:ea typeface="Meiryo UI" panose="020B0604030504040204" pitchFamily="50" charset="-128"/>
                        </a:rPr>
                        <a:t>車検証の「燃料の種類」に「水素」と記載</a:t>
                      </a:r>
                      <a:endParaRPr kumimoji="1" lang="en-US" altLang="ja-JP" sz="1400" dirty="0">
                        <a:solidFill>
                          <a:schemeClr val="tx1"/>
                        </a:solidFill>
                        <a:latin typeface="Meiryo UI" panose="020B0604030504040204" pitchFamily="50" charset="-128"/>
                        <a:ea typeface="Meiryo UI" panose="020B0604030504040204" pitchFamily="50" charset="-128"/>
                      </a:endParaRPr>
                    </a:p>
                  </a:txBody>
                  <a:tcPr/>
                </a:tc>
                <a:extLst>
                  <a:ext uri="{0D108BD9-81ED-4DB2-BD59-A6C34878D82A}">
                    <a16:rowId xmlns:a16="http://schemas.microsoft.com/office/drawing/2014/main" val="183885262"/>
                  </a:ext>
                </a:extLst>
              </a:tr>
            </a:tbl>
          </a:graphicData>
        </a:graphic>
      </p:graphicFrame>
      <p:sp>
        <p:nvSpPr>
          <p:cNvPr id="11" name="円形吹き出し 10"/>
          <p:cNvSpPr/>
          <p:nvPr/>
        </p:nvSpPr>
        <p:spPr>
          <a:xfrm>
            <a:off x="7972638" y="3047853"/>
            <a:ext cx="991850" cy="401976"/>
          </a:xfrm>
          <a:prstGeom prst="wedgeEllipseCallout">
            <a:avLst>
              <a:gd name="adj1" fmla="val -54713"/>
              <a:gd name="adj2" fmla="val 17530"/>
            </a:avLst>
          </a:prstGeom>
        </p:spPr>
        <p:style>
          <a:lnRef idx="2">
            <a:schemeClr val="accent6"/>
          </a:lnRef>
          <a:fillRef idx="1">
            <a:schemeClr val="lt1"/>
          </a:fillRef>
          <a:effectRef idx="0">
            <a:schemeClr val="accent6"/>
          </a:effectRef>
          <a:fontRef idx="minor">
            <a:schemeClr val="dk1"/>
          </a:fontRef>
        </p:style>
        <p:txBody>
          <a:bodyPr lIns="0" tIns="0" rIns="0" bIns="0" rtlCol="0" anchor="ctr"/>
          <a:lstStyle/>
          <a:p>
            <a:pPr algn="ctr"/>
            <a:r>
              <a:rPr lang="ja-JP" altLang="en-US" sz="1100" dirty="0">
                <a:latin typeface="Meiryo UI" panose="020B0604030504040204" pitchFamily="50" charset="-128"/>
                <a:ea typeface="Meiryo UI" panose="020B0604030504040204" pitchFamily="50" charset="-128"/>
              </a:rPr>
              <a:t>合計台数は自動計算</a:t>
            </a:r>
            <a:endParaRPr lang="en-US" altLang="ja-JP" sz="900" u="sng" dirty="0">
              <a:solidFill>
                <a:schemeClr val="accent6">
                  <a:lumMod val="50000"/>
                </a:schemeClr>
              </a:solidFill>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423310694"/>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図 15"/>
          <p:cNvPicPr>
            <a:picLocks noChangeAspect="1"/>
          </p:cNvPicPr>
          <p:nvPr/>
        </p:nvPicPr>
        <p:blipFill rotWithShape="1">
          <a:blip r:embed="rId3"/>
          <a:srcRect l="3123" t="43692" r="16553" b="38986"/>
          <a:stretch/>
        </p:blipFill>
        <p:spPr>
          <a:xfrm>
            <a:off x="755576" y="908720"/>
            <a:ext cx="7632000" cy="1800200"/>
          </a:xfrm>
          <a:prstGeom prst="rect">
            <a:avLst/>
          </a:prstGeom>
        </p:spPr>
      </p:pic>
      <p:sp>
        <p:nvSpPr>
          <p:cNvPr id="6" name="スライド番号プレースホルダー 5"/>
          <p:cNvSpPr>
            <a:spLocks noGrp="1"/>
          </p:cNvSpPr>
          <p:nvPr>
            <p:ph type="sldNum" sz="quarter" idx="12"/>
          </p:nvPr>
        </p:nvSpPr>
        <p:spPr/>
        <p:txBody>
          <a:bodyPr/>
          <a:lstStyle/>
          <a:p>
            <a:fld id="{55A7BED7-9510-4C4B-91BA-7696EE92F05C}" type="slidenum">
              <a:rPr kumimoji="1" lang="ja-JP" altLang="en-US" smtClean="0"/>
              <a:t>72</a:t>
            </a:fld>
            <a:endParaRPr kumimoji="1" lang="ja-JP" altLang="en-US" dirty="0"/>
          </a:p>
        </p:txBody>
      </p:sp>
      <p:sp>
        <p:nvSpPr>
          <p:cNvPr id="10" name="Rectangle 2"/>
          <p:cNvSpPr>
            <a:spLocks noChangeArrowheads="1"/>
          </p:cNvSpPr>
          <p:nvPr/>
        </p:nvSpPr>
        <p:spPr bwMode="auto">
          <a:xfrm>
            <a:off x="-12940" y="404664"/>
            <a:ext cx="9051756"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spAutoFit/>
          </a:bodyPr>
          <a:lstStyle>
            <a:lvl1pPr indent="127000"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ts val="600"/>
              </a:spcAft>
              <a:buClrTx/>
              <a:buSzTx/>
              <a:buFontTx/>
              <a:buNone/>
              <a:tabLst/>
            </a:pPr>
            <a:r>
              <a:rPr kumimoji="0" lang="ja-JP" altLang="ja-JP" sz="2000" b="1" i="0" u="none" strike="noStrike" cap="none" normalizeH="0" baseline="0" dirty="0">
                <a:ln>
                  <a:noFill/>
                </a:ln>
                <a:effectLst/>
                <a:latin typeface="Meiryo UI" panose="020B0604030504040204" pitchFamily="50" charset="-128"/>
                <a:ea typeface="Meiryo UI" panose="020B0604030504040204" pitchFamily="50" charset="-128"/>
                <a:cs typeface="Times New Roman" panose="02020603050405020304" pitchFamily="18" charset="0"/>
              </a:rPr>
              <a:t> </a:t>
            </a:r>
            <a:r>
              <a:rPr kumimoji="0" lang="en-US" altLang="ja-JP" sz="2000" b="1" i="0" u="none" strike="noStrike" cap="none" normalizeH="0" baseline="0" dirty="0">
                <a:ln>
                  <a:noFill/>
                </a:ln>
                <a:effectLst/>
                <a:latin typeface="Meiryo UI" panose="020B0604030504040204" pitchFamily="50" charset="-128"/>
                <a:ea typeface="Meiryo UI" panose="020B0604030504040204" pitchFamily="50" charset="-128"/>
                <a:cs typeface="Times New Roman" panose="02020603050405020304" pitchFamily="18" charset="0"/>
              </a:rPr>
              <a:t>(</a:t>
            </a:r>
            <a:r>
              <a:rPr kumimoji="0" lang="en-US" altLang="ja-JP" sz="2000" b="1" dirty="0">
                <a:latin typeface="Meiryo UI" panose="020B0604030504040204" pitchFamily="50" charset="-128"/>
                <a:ea typeface="Meiryo UI" panose="020B0604030504040204" pitchFamily="50" charset="-128"/>
                <a:cs typeface="Times New Roman" panose="02020603050405020304" pitchFamily="18" charset="0"/>
              </a:rPr>
              <a:t>9</a:t>
            </a:r>
            <a:r>
              <a:rPr kumimoji="0" lang="en-US" altLang="ja-JP" sz="2000" b="1" i="0" u="none" strike="noStrike" cap="none" normalizeH="0" baseline="0" dirty="0">
                <a:ln>
                  <a:noFill/>
                </a:ln>
                <a:effectLst/>
                <a:latin typeface="Meiryo UI" panose="020B0604030504040204" pitchFamily="50" charset="-128"/>
                <a:ea typeface="Meiryo UI" panose="020B0604030504040204" pitchFamily="50" charset="-128"/>
                <a:cs typeface="Times New Roman" panose="02020603050405020304" pitchFamily="18" charset="0"/>
              </a:rPr>
              <a:t>)</a:t>
            </a:r>
            <a:r>
              <a:rPr kumimoji="0" lang="ja-JP" altLang="en-US" sz="2000" b="1" i="0" u="none" strike="noStrike" cap="none" normalizeH="0" baseline="0" dirty="0">
                <a:ln>
                  <a:noFill/>
                </a:ln>
                <a:effectLst/>
                <a:latin typeface="Meiryo UI" panose="020B0604030504040204" pitchFamily="50" charset="-128"/>
                <a:ea typeface="Meiryo UI" panose="020B0604030504040204" pitchFamily="50" charset="-128"/>
                <a:cs typeface="Times New Roman" panose="02020603050405020304" pitchFamily="18" charset="0"/>
              </a:rPr>
              <a:t>実績報告書</a:t>
            </a:r>
            <a:r>
              <a:rPr kumimoji="0" lang="ja-JP" altLang="en-US" sz="2000" b="1" dirty="0">
                <a:latin typeface="Meiryo UI" panose="020B0604030504040204" pitchFamily="50" charset="-128"/>
                <a:ea typeface="Meiryo UI" panose="020B0604030504040204" pitchFamily="50" charset="-128"/>
                <a:cs typeface="Times New Roman" panose="02020603050405020304" pitchFamily="18" charset="0"/>
              </a:rPr>
              <a:t>シート８「自動車エネ量」</a:t>
            </a:r>
            <a:r>
              <a:rPr kumimoji="0" lang="en-US" altLang="ja-JP" sz="2000" b="1" dirty="0">
                <a:latin typeface="Meiryo UI" panose="020B0604030504040204" pitchFamily="50" charset="-128"/>
                <a:ea typeface="Meiryo UI" panose="020B0604030504040204" pitchFamily="50" charset="-128"/>
                <a:cs typeface="Times New Roman" panose="02020603050405020304" pitchFamily="18" charset="0"/>
              </a:rPr>
              <a:t>No.2</a:t>
            </a:r>
            <a:endParaRPr lang="en-US" altLang="ja-JP" sz="1600" dirty="0">
              <a:latin typeface="Meiryo UI" panose="020B0604030504040204" pitchFamily="50" charset="-128"/>
              <a:ea typeface="Meiryo UI" panose="020B0604030504040204" pitchFamily="50" charset="-128"/>
            </a:endParaRPr>
          </a:p>
        </p:txBody>
      </p:sp>
      <p:sp>
        <p:nvSpPr>
          <p:cNvPr id="14" name="正方形/長方形 13"/>
          <p:cNvSpPr/>
          <p:nvPr/>
        </p:nvSpPr>
        <p:spPr>
          <a:xfrm>
            <a:off x="3995576" y="1916832"/>
            <a:ext cx="4392000" cy="432000"/>
          </a:xfrm>
          <a:prstGeom prst="rect">
            <a:avLst/>
          </a:prstGeom>
          <a:solidFill>
            <a:srgbClr val="FF0000">
              <a:alpha val="47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3200" b="1" dirty="0">
                <a:solidFill>
                  <a:schemeClr val="tx1"/>
                </a:solidFill>
                <a:latin typeface="Meiryo UI" panose="020B0604030504040204" pitchFamily="50" charset="-128"/>
                <a:ea typeface="Meiryo UI" panose="020B0604030504040204" pitchFamily="50" charset="-128"/>
              </a:rPr>
              <a:t>②</a:t>
            </a:r>
            <a:endParaRPr kumimoji="1" lang="ja-JP" altLang="en-US" b="1" dirty="0">
              <a:solidFill>
                <a:schemeClr val="tx1"/>
              </a:solidFill>
              <a:latin typeface="Meiryo UI" panose="020B0604030504040204" pitchFamily="50" charset="-128"/>
              <a:ea typeface="Meiryo UI" panose="020B0604030504040204" pitchFamily="50" charset="-128"/>
            </a:endParaRPr>
          </a:p>
        </p:txBody>
      </p:sp>
      <p:graphicFrame>
        <p:nvGraphicFramePr>
          <p:cNvPr id="15" name="表 14"/>
          <p:cNvGraphicFramePr>
            <a:graphicFrameLocks noGrp="1"/>
          </p:cNvGraphicFramePr>
          <p:nvPr>
            <p:extLst>
              <p:ext uri="{D42A27DB-BD31-4B8C-83A1-F6EECF244321}">
                <p14:modId xmlns:p14="http://schemas.microsoft.com/office/powerpoint/2010/main" val="1768039874"/>
              </p:ext>
            </p:extLst>
          </p:nvPr>
        </p:nvGraphicFramePr>
        <p:xfrm>
          <a:off x="300470" y="3205239"/>
          <a:ext cx="8424936" cy="1310640"/>
        </p:xfrm>
        <a:graphic>
          <a:graphicData uri="http://schemas.openxmlformats.org/drawingml/2006/table">
            <a:tbl>
              <a:tblPr firstRow="1" bandRow="1">
                <a:tableStyleId>{5940675A-B579-460E-94D1-54222C63F5DA}</a:tableStyleId>
              </a:tblPr>
              <a:tblGrid>
                <a:gridCol w="8424936">
                  <a:extLst>
                    <a:ext uri="{9D8B030D-6E8A-4147-A177-3AD203B41FA5}">
                      <a16:colId xmlns:a16="http://schemas.microsoft.com/office/drawing/2014/main" val="1340005264"/>
                    </a:ext>
                  </a:extLst>
                </a:gridCol>
              </a:tblGrid>
              <a:tr h="0">
                <a:tc>
                  <a:txBody>
                    <a:bodyPr/>
                    <a:lstStyle/>
                    <a:p>
                      <a:r>
                        <a:rPr kumimoji="1" lang="ja-JP" altLang="en-US" sz="1600" b="1" u="sng" dirty="0">
                          <a:solidFill>
                            <a:schemeClr val="tx1"/>
                          </a:solidFill>
                          <a:latin typeface="Meiryo UI" panose="020B0604030504040204" pitchFamily="50" charset="-128"/>
                          <a:ea typeface="Meiryo UI" panose="020B0604030504040204" pitchFamily="50" charset="-128"/>
                        </a:rPr>
                        <a:t>②自動車の導入台数（報告対象年度）</a:t>
                      </a:r>
                      <a:endParaRPr kumimoji="1" lang="en-US" altLang="ja-JP" sz="1600" b="1" u="sng" dirty="0">
                        <a:solidFill>
                          <a:schemeClr val="tx1"/>
                        </a:solidFill>
                        <a:latin typeface="Meiryo UI" panose="020B0604030504040204" pitchFamily="50" charset="-128"/>
                        <a:ea typeface="Meiryo UI" panose="020B0604030504040204" pitchFamily="50" charset="-128"/>
                      </a:endParaRPr>
                    </a:p>
                    <a:p>
                      <a:r>
                        <a:rPr kumimoji="1" lang="ja-JP" altLang="en-US" sz="1600" dirty="0">
                          <a:solidFill>
                            <a:schemeClr val="tx1"/>
                          </a:solidFill>
                          <a:latin typeface="Meiryo UI" panose="020B0604030504040204" pitchFamily="50" charset="-128"/>
                          <a:ea typeface="Meiryo UI" panose="020B0604030504040204" pitchFamily="50" charset="-128"/>
                        </a:rPr>
                        <a:t>・大阪府域で使用する車両について、報告対象年度の１年間に導入</a:t>
                      </a:r>
                      <a:r>
                        <a:rPr kumimoji="1" lang="en-US" altLang="ja-JP" sz="1600" dirty="0">
                          <a:solidFill>
                            <a:schemeClr val="tx1"/>
                          </a:solidFill>
                          <a:latin typeface="Meiryo UI" panose="020B0604030504040204" pitchFamily="50" charset="-128"/>
                          <a:ea typeface="Meiryo UI" panose="020B0604030504040204" pitchFamily="50" charset="-128"/>
                        </a:rPr>
                        <a:t>(</a:t>
                      </a:r>
                      <a:r>
                        <a:rPr kumimoji="1" lang="ja-JP" altLang="en-US" sz="1600" dirty="0">
                          <a:solidFill>
                            <a:schemeClr val="tx1"/>
                          </a:solidFill>
                          <a:latin typeface="Meiryo UI" panose="020B0604030504040204" pitchFamily="50" charset="-128"/>
                          <a:ea typeface="Meiryo UI" panose="020B0604030504040204" pitchFamily="50" charset="-128"/>
                        </a:rPr>
                        <a:t>買換え・リース更新など</a:t>
                      </a:r>
                      <a:r>
                        <a:rPr kumimoji="1" lang="en-US" altLang="ja-JP" sz="1600" dirty="0">
                          <a:solidFill>
                            <a:schemeClr val="tx1"/>
                          </a:solidFill>
                          <a:latin typeface="Meiryo UI" panose="020B0604030504040204" pitchFamily="50" charset="-128"/>
                          <a:ea typeface="Meiryo UI" panose="020B0604030504040204" pitchFamily="50" charset="-128"/>
                        </a:rPr>
                        <a:t>)</a:t>
                      </a:r>
                      <a:r>
                        <a:rPr kumimoji="1" lang="ja-JP" altLang="en-US" sz="1600" dirty="0">
                          <a:solidFill>
                            <a:schemeClr val="tx1"/>
                          </a:solidFill>
                          <a:latin typeface="Meiryo UI" panose="020B0604030504040204" pitchFamily="50" charset="-128"/>
                          <a:ea typeface="Meiryo UI" panose="020B0604030504040204" pitchFamily="50" charset="-128"/>
                        </a:rPr>
                        <a:t>したもの</a:t>
                      </a:r>
                      <a:br>
                        <a:rPr kumimoji="1" lang="en-US" altLang="ja-JP" sz="1600" dirty="0">
                          <a:solidFill>
                            <a:schemeClr val="tx1"/>
                          </a:solidFill>
                          <a:latin typeface="Meiryo UI" panose="020B0604030504040204" pitchFamily="50" charset="-128"/>
                          <a:ea typeface="Meiryo UI" panose="020B0604030504040204" pitchFamily="50" charset="-128"/>
                        </a:rPr>
                      </a:br>
                      <a:r>
                        <a:rPr kumimoji="1" lang="ja-JP" altLang="en-US" sz="1600" baseline="0" dirty="0">
                          <a:solidFill>
                            <a:schemeClr val="tx1"/>
                          </a:solidFill>
                          <a:latin typeface="Meiryo UI" panose="020B0604030504040204" pitchFamily="50" charset="-128"/>
                          <a:ea typeface="Meiryo UI" panose="020B0604030504040204" pitchFamily="50" charset="-128"/>
                        </a:rPr>
                        <a:t> </a:t>
                      </a:r>
                      <a:r>
                        <a:rPr kumimoji="1" lang="ja-JP" altLang="en-US" sz="1600" dirty="0">
                          <a:solidFill>
                            <a:schemeClr val="tx1"/>
                          </a:solidFill>
                          <a:latin typeface="Meiryo UI" panose="020B0604030504040204" pitchFamily="50" charset="-128"/>
                          <a:ea typeface="Meiryo UI" panose="020B0604030504040204" pitchFamily="50" charset="-128"/>
                        </a:rPr>
                        <a:t>について、台数と電動車の内訳を記入してください。</a:t>
                      </a:r>
                      <a:endParaRPr kumimoji="1" lang="en-US" altLang="ja-JP" sz="1600" dirty="0">
                        <a:solidFill>
                          <a:schemeClr val="tx1"/>
                        </a:solidFill>
                        <a:latin typeface="Meiryo UI" panose="020B0604030504040204" pitchFamily="50" charset="-128"/>
                        <a:ea typeface="Meiryo UI" panose="020B0604030504040204" pitchFamily="50" charset="-128"/>
                      </a:endParaRPr>
                    </a:p>
                    <a:p>
                      <a:r>
                        <a:rPr kumimoji="1" lang="ja-JP" altLang="en-US" sz="1600" dirty="0">
                          <a:solidFill>
                            <a:schemeClr val="tx1"/>
                          </a:solidFill>
                          <a:latin typeface="Meiryo UI" panose="020B0604030504040204" pitchFamily="50" charset="-128"/>
                          <a:ea typeface="Meiryo UI" panose="020B0604030504040204" pitchFamily="50" charset="-128"/>
                        </a:rPr>
                        <a:t>・乗用車（</a:t>
                      </a:r>
                      <a:r>
                        <a:rPr kumimoji="1" lang="en-US" altLang="ja-JP" sz="1600" dirty="0">
                          <a:solidFill>
                            <a:schemeClr val="tx1"/>
                          </a:solidFill>
                          <a:latin typeface="Meiryo UI" panose="020B0604030504040204" pitchFamily="50" charset="-128"/>
                          <a:ea typeface="Meiryo UI" panose="020B0604030504040204" pitchFamily="50" charset="-128"/>
                        </a:rPr>
                        <a:t>3</a:t>
                      </a:r>
                      <a:r>
                        <a:rPr kumimoji="1" lang="ja-JP" altLang="en-US" sz="1600" dirty="0">
                          <a:solidFill>
                            <a:schemeClr val="tx1"/>
                          </a:solidFill>
                          <a:latin typeface="Meiryo UI" panose="020B0604030504040204" pitchFamily="50" charset="-128"/>
                          <a:ea typeface="Meiryo UI" panose="020B0604030504040204" pitchFamily="50" charset="-128"/>
                        </a:rPr>
                        <a:t>・</a:t>
                      </a:r>
                      <a:r>
                        <a:rPr kumimoji="1" lang="en-US" altLang="ja-JP" sz="1600" dirty="0">
                          <a:solidFill>
                            <a:schemeClr val="tx1"/>
                          </a:solidFill>
                          <a:latin typeface="Meiryo UI" panose="020B0604030504040204" pitchFamily="50" charset="-128"/>
                          <a:ea typeface="Meiryo UI" panose="020B0604030504040204" pitchFamily="50" charset="-128"/>
                        </a:rPr>
                        <a:t>5</a:t>
                      </a:r>
                      <a:r>
                        <a:rPr kumimoji="1" lang="ja-JP" altLang="en-US" sz="1600" dirty="0">
                          <a:solidFill>
                            <a:schemeClr val="tx1"/>
                          </a:solidFill>
                          <a:latin typeface="Meiryo UI" panose="020B0604030504040204" pitchFamily="50" charset="-128"/>
                          <a:ea typeface="Meiryo UI" panose="020B0604030504040204" pitchFamily="50" charset="-128"/>
                        </a:rPr>
                        <a:t>・</a:t>
                      </a:r>
                      <a:r>
                        <a:rPr kumimoji="1" lang="en-US" altLang="ja-JP" sz="1600" dirty="0">
                          <a:solidFill>
                            <a:schemeClr val="tx1"/>
                          </a:solidFill>
                          <a:latin typeface="Meiryo UI" panose="020B0604030504040204" pitchFamily="50" charset="-128"/>
                          <a:ea typeface="Meiryo UI" panose="020B0604030504040204" pitchFamily="50" charset="-128"/>
                        </a:rPr>
                        <a:t>7</a:t>
                      </a:r>
                      <a:r>
                        <a:rPr kumimoji="1" lang="ja-JP" altLang="en-US" sz="1600" dirty="0">
                          <a:solidFill>
                            <a:schemeClr val="tx1"/>
                          </a:solidFill>
                          <a:latin typeface="Meiryo UI" panose="020B0604030504040204" pitchFamily="50" charset="-128"/>
                          <a:ea typeface="Meiryo UI" panose="020B0604030504040204" pitchFamily="50" charset="-128"/>
                        </a:rPr>
                        <a:t>ナンバー）のみ記入してください。</a:t>
                      </a:r>
                      <a:endParaRPr kumimoji="1" lang="en-US" altLang="ja-JP" sz="1600" dirty="0">
                        <a:solidFill>
                          <a:schemeClr val="tx1"/>
                        </a:solidFill>
                        <a:latin typeface="Meiryo UI" panose="020B0604030504040204" pitchFamily="50" charset="-128"/>
                        <a:ea typeface="Meiryo UI" panose="020B0604030504040204" pitchFamily="50" charset="-128"/>
                      </a:endParaRPr>
                    </a:p>
                    <a:p>
                      <a:r>
                        <a:rPr kumimoji="1" lang="ja-JP" altLang="en-US" sz="1600" dirty="0">
                          <a:solidFill>
                            <a:schemeClr val="tx1"/>
                          </a:solidFill>
                          <a:latin typeface="Meiryo UI" panose="020B0604030504040204" pitchFamily="50" charset="-128"/>
                          <a:ea typeface="Meiryo UI" panose="020B0604030504040204" pitchFamily="50" charset="-128"/>
                        </a:rPr>
                        <a:t>・軽自動車については「軽自動車</a:t>
                      </a:r>
                      <a:r>
                        <a:rPr kumimoji="1" lang="en-US" altLang="ja-JP" sz="1600" dirty="0">
                          <a:solidFill>
                            <a:schemeClr val="tx1"/>
                          </a:solidFill>
                          <a:latin typeface="Meiryo UI" panose="020B0604030504040204" pitchFamily="50" charset="-128"/>
                          <a:ea typeface="Meiryo UI" panose="020B0604030504040204" pitchFamily="50" charset="-128"/>
                        </a:rPr>
                        <a:t>(</a:t>
                      </a:r>
                      <a:r>
                        <a:rPr kumimoji="1" lang="ja-JP" altLang="en-US" sz="1600" dirty="0">
                          <a:solidFill>
                            <a:schemeClr val="tx1"/>
                          </a:solidFill>
                          <a:latin typeface="Meiryo UI" panose="020B0604030504040204" pitchFamily="50" charset="-128"/>
                          <a:ea typeface="Meiryo UI" panose="020B0604030504040204" pitchFamily="50" charset="-128"/>
                        </a:rPr>
                        <a:t>四輪</a:t>
                      </a:r>
                      <a:r>
                        <a:rPr kumimoji="1" lang="en-US" altLang="ja-JP" sz="1600" dirty="0">
                          <a:solidFill>
                            <a:schemeClr val="tx1"/>
                          </a:solidFill>
                          <a:latin typeface="Meiryo UI" panose="020B0604030504040204" pitchFamily="50" charset="-128"/>
                          <a:ea typeface="Meiryo UI" panose="020B0604030504040204" pitchFamily="50" charset="-128"/>
                        </a:rPr>
                        <a:t>)</a:t>
                      </a:r>
                      <a:r>
                        <a:rPr kumimoji="1" lang="ja-JP" altLang="en-US" sz="1600" dirty="0">
                          <a:solidFill>
                            <a:schemeClr val="tx1"/>
                          </a:solidFill>
                          <a:latin typeface="Meiryo UI" panose="020B0604030504040204" pitchFamily="50" charset="-128"/>
                          <a:ea typeface="Meiryo UI" panose="020B0604030504040204" pitchFamily="50" charset="-128"/>
                        </a:rPr>
                        <a:t>」の欄に記入してください。</a:t>
                      </a:r>
                      <a:endParaRPr kumimoji="1" lang="en-US" altLang="ja-JP" sz="1600" dirty="0">
                        <a:solidFill>
                          <a:schemeClr val="tx1"/>
                        </a:solidFill>
                        <a:latin typeface="Meiryo UI" panose="020B0604030504040204" pitchFamily="50" charset="-128"/>
                        <a:ea typeface="Meiryo UI" panose="020B0604030504040204" pitchFamily="50" charset="-128"/>
                      </a:endParaRPr>
                    </a:p>
                  </a:txBody>
                  <a:tcPr/>
                </a:tc>
                <a:extLst>
                  <a:ext uri="{0D108BD9-81ED-4DB2-BD59-A6C34878D82A}">
                    <a16:rowId xmlns:a16="http://schemas.microsoft.com/office/drawing/2014/main" val="183885262"/>
                  </a:ext>
                </a:extLst>
              </a:tr>
            </a:tbl>
          </a:graphicData>
        </a:graphic>
      </p:graphicFrame>
      <p:sp>
        <p:nvSpPr>
          <p:cNvPr id="2" name="正方形/長方形 1"/>
          <p:cNvSpPr/>
          <p:nvPr/>
        </p:nvSpPr>
        <p:spPr>
          <a:xfrm>
            <a:off x="467544" y="4973106"/>
            <a:ext cx="8015946" cy="1384995"/>
          </a:xfrm>
          <a:prstGeom prst="rect">
            <a:avLst/>
          </a:prstGeom>
        </p:spPr>
        <p:txBody>
          <a:bodyPr wrap="square">
            <a:spAutoFit/>
          </a:bodyPr>
          <a:lstStyle/>
          <a:p>
            <a:r>
              <a:rPr lang="ja-JP" altLang="en-US" u="sng" dirty="0">
                <a:latin typeface="Meiryo UI" panose="020B0604030504040204" pitchFamily="50" charset="-128"/>
                <a:ea typeface="Meiryo UI" panose="020B0604030504040204" pitchFamily="50" charset="-128"/>
              </a:rPr>
              <a:t>乗用車を導入・更新する場合は、電動車</a:t>
            </a:r>
            <a:r>
              <a:rPr lang="en-US" altLang="ja-JP" u="sng" dirty="0">
                <a:latin typeface="Meiryo UI" panose="020B0604030504040204" pitchFamily="50" charset="-128"/>
                <a:ea typeface="Meiryo UI" panose="020B0604030504040204" pitchFamily="50" charset="-128"/>
              </a:rPr>
              <a:t>(※</a:t>
            </a:r>
            <a:r>
              <a:rPr lang="ja-JP" altLang="en-US" u="sng" dirty="0">
                <a:latin typeface="Meiryo UI" panose="020B0604030504040204" pitchFamily="50" charset="-128"/>
                <a:ea typeface="Meiryo UI" panose="020B0604030504040204" pitchFamily="50" charset="-128"/>
              </a:rPr>
              <a:t>１</a:t>
            </a:r>
            <a:r>
              <a:rPr lang="en-US" altLang="ja-JP" u="sng" dirty="0">
                <a:latin typeface="Meiryo UI" panose="020B0604030504040204" pitchFamily="50" charset="-128"/>
                <a:ea typeface="Meiryo UI" panose="020B0604030504040204" pitchFamily="50" charset="-128"/>
              </a:rPr>
              <a:t>)</a:t>
            </a:r>
            <a:r>
              <a:rPr lang="ja-JP" altLang="en-US" u="sng" dirty="0">
                <a:latin typeface="Meiryo UI" panose="020B0604030504040204" pitchFamily="50" charset="-128"/>
                <a:ea typeface="Meiryo UI" panose="020B0604030504040204" pitchFamily="50" charset="-128"/>
              </a:rPr>
              <a:t>やゼロエミッション車</a:t>
            </a:r>
            <a:r>
              <a:rPr lang="en-US" altLang="ja-JP" u="sng" dirty="0">
                <a:latin typeface="Meiryo UI" panose="020B0604030504040204" pitchFamily="50" charset="-128"/>
                <a:ea typeface="Meiryo UI" panose="020B0604030504040204" pitchFamily="50" charset="-128"/>
              </a:rPr>
              <a:t>(※</a:t>
            </a:r>
            <a:r>
              <a:rPr lang="ja-JP" altLang="en-US" u="sng" dirty="0">
                <a:latin typeface="Meiryo UI" panose="020B0604030504040204" pitchFamily="50" charset="-128"/>
                <a:ea typeface="Meiryo UI" panose="020B0604030504040204" pitchFamily="50" charset="-128"/>
              </a:rPr>
              <a:t>２</a:t>
            </a:r>
            <a:r>
              <a:rPr lang="en-US" altLang="ja-JP" u="sng" dirty="0">
                <a:latin typeface="Meiryo UI" panose="020B0604030504040204" pitchFamily="50" charset="-128"/>
                <a:ea typeface="Meiryo UI" panose="020B0604030504040204" pitchFamily="50" charset="-128"/>
              </a:rPr>
              <a:t>)</a:t>
            </a:r>
            <a:r>
              <a:rPr lang="ja-JP" altLang="en-US" u="sng" dirty="0">
                <a:latin typeface="Meiryo UI" panose="020B0604030504040204" pitchFamily="50" charset="-128"/>
                <a:ea typeface="Meiryo UI" panose="020B0604030504040204" pitchFamily="50" charset="-128"/>
              </a:rPr>
              <a:t>を積極的に</a:t>
            </a:r>
            <a:br>
              <a:rPr lang="en-US" altLang="ja-JP" u="sng" dirty="0">
                <a:latin typeface="Meiryo UI" panose="020B0604030504040204" pitchFamily="50" charset="-128"/>
                <a:ea typeface="Meiryo UI" panose="020B0604030504040204" pitchFamily="50" charset="-128"/>
              </a:rPr>
            </a:br>
            <a:r>
              <a:rPr lang="ja-JP" altLang="en-US" u="sng" dirty="0">
                <a:latin typeface="Meiryo UI" panose="020B0604030504040204" pitchFamily="50" charset="-128"/>
                <a:ea typeface="Meiryo UI" panose="020B0604030504040204" pitchFamily="50" charset="-128"/>
              </a:rPr>
              <a:t>ご検討ください</a:t>
            </a:r>
            <a:endParaRPr lang="en-US" altLang="ja-JP" u="sng" dirty="0">
              <a:latin typeface="Meiryo UI" panose="020B0604030504040204" pitchFamily="50" charset="-128"/>
              <a:ea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endParaRPr>
          </a:p>
          <a:p>
            <a:r>
              <a:rPr lang="en-US" altLang="ja-JP" sz="1600" dirty="0">
                <a:latin typeface="Meiryo UI" panose="020B0604030504040204" pitchFamily="50" charset="-128"/>
                <a:ea typeface="Meiryo UI" panose="020B0604030504040204" pitchFamily="50" charset="-128"/>
              </a:rPr>
              <a:t>※</a:t>
            </a:r>
            <a:r>
              <a:rPr lang="ja-JP" altLang="en-US" sz="1600" dirty="0">
                <a:latin typeface="Meiryo UI" panose="020B0604030504040204" pitchFamily="50" charset="-128"/>
                <a:ea typeface="Meiryo UI" panose="020B0604030504040204" pitchFamily="50" charset="-128"/>
              </a:rPr>
              <a:t>１　電動車・・・ゼロエミッション車及びハイブリッド自動車</a:t>
            </a:r>
            <a:endParaRPr lang="en-US" altLang="ja-JP" sz="1600" dirty="0">
              <a:latin typeface="Meiryo UI" panose="020B0604030504040204" pitchFamily="50" charset="-128"/>
              <a:ea typeface="Meiryo UI" panose="020B0604030504040204" pitchFamily="50" charset="-128"/>
            </a:endParaRPr>
          </a:p>
          <a:p>
            <a:r>
              <a:rPr lang="en-US" altLang="ja-JP" sz="1600" dirty="0">
                <a:latin typeface="Meiryo UI" panose="020B0604030504040204" pitchFamily="50" charset="-128"/>
                <a:ea typeface="Meiryo UI" panose="020B0604030504040204" pitchFamily="50" charset="-128"/>
              </a:rPr>
              <a:t>※</a:t>
            </a:r>
            <a:r>
              <a:rPr lang="ja-JP" altLang="en-US" sz="1600" dirty="0">
                <a:latin typeface="Meiryo UI" panose="020B0604030504040204" pitchFamily="50" charset="-128"/>
                <a:ea typeface="Meiryo UI" panose="020B0604030504040204" pitchFamily="50" charset="-128"/>
              </a:rPr>
              <a:t>２　ゼロエミッション車</a:t>
            </a:r>
            <a:r>
              <a:rPr lang="en-US" altLang="ja-JP" sz="1600" dirty="0">
                <a:latin typeface="Meiryo UI" panose="020B0604030504040204" pitchFamily="50" charset="-128"/>
                <a:ea typeface="Meiryo UI" panose="020B0604030504040204" pitchFamily="50" charset="-128"/>
              </a:rPr>
              <a:t>…</a:t>
            </a:r>
            <a:r>
              <a:rPr lang="ja-JP" altLang="en-US" sz="1600" dirty="0">
                <a:latin typeface="Meiryo UI" panose="020B0604030504040204" pitchFamily="50" charset="-128"/>
                <a:ea typeface="Meiryo UI" panose="020B0604030504040204" pitchFamily="50" charset="-128"/>
              </a:rPr>
              <a:t>電気自動車・プラグインハイブリッド自動車・燃料電池自動車</a:t>
            </a:r>
            <a:endParaRPr lang="ja-JP" altLang="en-US" sz="1600" dirty="0"/>
          </a:p>
        </p:txBody>
      </p:sp>
      <p:sp>
        <p:nvSpPr>
          <p:cNvPr id="12" name="円形吹き出し 11"/>
          <p:cNvSpPr/>
          <p:nvPr/>
        </p:nvSpPr>
        <p:spPr>
          <a:xfrm>
            <a:off x="8108523" y="2550972"/>
            <a:ext cx="991850" cy="401976"/>
          </a:xfrm>
          <a:prstGeom prst="wedgeEllipseCallout">
            <a:avLst>
              <a:gd name="adj1" fmla="val -51062"/>
              <a:gd name="adj2" fmla="val -41028"/>
            </a:avLst>
          </a:prstGeom>
        </p:spPr>
        <p:style>
          <a:lnRef idx="2">
            <a:schemeClr val="accent6"/>
          </a:lnRef>
          <a:fillRef idx="1">
            <a:schemeClr val="lt1"/>
          </a:fillRef>
          <a:effectRef idx="0">
            <a:schemeClr val="accent6"/>
          </a:effectRef>
          <a:fontRef idx="minor">
            <a:schemeClr val="dk1"/>
          </a:fontRef>
        </p:style>
        <p:txBody>
          <a:bodyPr lIns="0" tIns="0" rIns="0" bIns="0" rtlCol="0" anchor="ctr"/>
          <a:lstStyle/>
          <a:p>
            <a:pPr algn="ctr"/>
            <a:r>
              <a:rPr lang="ja-JP" altLang="en-US" sz="1100" dirty="0">
                <a:latin typeface="Meiryo UI" panose="020B0604030504040204" pitchFamily="50" charset="-128"/>
                <a:ea typeface="Meiryo UI" panose="020B0604030504040204" pitchFamily="50" charset="-128"/>
              </a:rPr>
              <a:t>合計台数は自動計算</a:t>
            </a:r>
            <a:endParaRPr lang="en-US" altLang="ja-JP" sz="900" u="sng" dirty="0">
              <a:solidFill>
                <a:schemeClr val="accent6">
                  <a:lumMod val="50000"/>
                </a:schemeClr>
              </a:solidFill>
              <a:latin typeface="Meiryo UI" panose="020B0604030504040204" pitchFamily="50" charset="-128"/>
              <a:ea typeface="Meiryo UI" panose="020B0604030504040204" pitchFamily="50" charset="-128"/>
            </a:endParaRPr>
          </a:p>
        </p:txBody>
      </p:sp>
      <p:sp>
        <p:nvSpPr>
          <p:cNvPr id="13" name="テキスト ボックス 12">
            <a:extLst>
              <a:ext uri="{FF2B5EF4-FFF2-40B4-BE49-F238E27FC236}">
                <a16:creationId xmlns:a16="http://schemas.microsoft.com/office/drawing/2014/main" id="{575F40C1-5A85-EECC-6477-57B188ABEBEE}"/>
              </a:ext>
            </a:extLst>
          </p:cNvPr>
          <p:cNvSpPr txBox="1"/>
          <p:nvPr/>
        </p:nvSpPr>
        <p:spPr>
          <a:xfrm>
            <a:off x="0" y="0"/>
            <a:ext cx="8604448" cy="344128"/>
          </a:xfrm>
          <a:prstGeom prst="rect">
            <a:avLst/>
          </a:prstGeom>
          <a:noFill/>
        </p:spPr>
        <p:txBody>
          <a:bodyPr wrap="square" tIns="36000" bIns="0" rtlCol="0">
            <a:spAutoFit/>
          </a:bodyPr>
          <a:lstStyle/>
          <a:p>
            <a:pPr>
              <a:lnSpc>
                <a:spcPts val="2400"/>
              </a:lnSpc>
            </a:pPr>
            <a:r>
              <a:rPr lang="ja-JP" altLang="en-US" sz="20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６　実績報告書の作成要領</a:t>
            </a:r>
          </a:p>
        </p:txBody>
      </p:sp>
    </p:spTree>
    <p:extLst>
      <p:ext uri="{BB962C8B-B14F-4D97-AF65-F5344CB8AC3E}">
        <p14:creationId xmlns:p14="http://schemas.microsoft.com/office/powerpoint/2010/main" val="1660767967"/>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スライド番号プレースホルダー 5"/>
          <p:cNvSpPr>
            <a:spLocks noGrp="1"/>
          </p:cNvSpPr>
          <p:nvPr>
            <p:ph type="sldNum" sz="quarter" idx="12"/>
          </p:nvPr>
        </p:nvSpPr>
        <p:spPr/>
        <p:txBody>
          <a:bodyPr/>
          <a:lstStyle/>
          <a:p>
            <a:fld id="{55A7BED7-9510-4C4B-91BA-7696EE92F05C}" type="slidenum">
              <a:rPr kumimoji="1" lang="ja-JP" altLang="en-US" smtClean="0"/>
              <a:t>73</a:t>
            </a:fld>
            <a:endParaRPr kumimoji="1" lang="ja-JP" altLang="en-US" dirty="0"/>
          </a:p>
        </p:txBody>
      </p:sp>
      <p:sp>
        <p:nvSpPr>
          <p:cNvPr id="10" name="Rectangle 2"/>
          <p:cNvSpPr>
            <a:spLocks noChangeArrowheads="1"/>
          </p:cNvSpPr>
          <p:nvPr/>
        </p:nvSpPr>
        <p:spPr bwMode="auto">
          <a:xfrm>
            <a:off x="-12940" y="404664"/>
            <a:ext cx="9051756"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spAutoFit/>
          </a:bodyPr>
          <a:lstStyle>
            <a:lvl1pPr indent="127000"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ts val="600"/>
              </a:spcAft>
              <a:buClrTx/>
              <a:buSzTx/>
              <a:buFontTx/>
              <a:buNone/>
              <a:tabLst/>
            </a:pPr>
            <a:r>
              <a:rPr kumimoji="0" lang="ja-JP" altLang="ja-JP" sz="2000" b="1" i="0" u="none" strike="noStrike" cap="none" normalizeH="0" baseline="0" dirty="0">
                <a:ln>
                  <a:noFill/>
                </a:ln>
                <a:effectLst/>
                <a:latin typeface="Meiryo UI" panose="020B0604030504040204" pitchFamily="50" charset="-128"/>
                <a:ea typeface="Meiryo UI" panose="020B0604030504040204" pitchFamily="50" charset="-128"/>
                <a:cs typeface="Times New Roman" panose="02020603050405020304" pitchFamily="18" charset="0"/>
              </a:rPr>
              <a:t> </a:t>
            </a:r>
            <a:r>
              <a:rPr kumimoji="0" lang="en-US" altLang="ja-JP" sz="2000" b="1" i="0" u="none" strike="noStrike" cap="none" normalizeH="0" baseline="0" dirty="0">
                <a:ln>
                  <a:noFill/>
                </a:ln>
                <a:effectLst/>
                <a:latin typeface="Meiryo UI" panose="020B0604030504040204" pitchFamily="50" charset="-128"/>
                <a:ea typeface="Meiryo UI" panose="020B0604030504040204" pitchFamily="50" charset="-128"/>
                <a:cs typeface="Times New Roman" panose="02020603050405020304" pitchFamily="18" charset="0"/>
              </a:rPr>
              <a:t>(</a:t>
            </a:r>
            <a:r>
              <a:rPr kumimoji="0" lang="en-US" altLang="ja-JP" sz="2000" b="1" dirty="0">
                <a:latin typeface="Meiryo UI" panose="020B0604030504040204" pitchFamily="50" charset="-128"/>
                <a:ea typeface="Meiryo UI" panose="020B0604030504040204" pitchFamily="50" charset="-128"/>
                <a:cs typeface="Times New Roman" panose="02020603050405020304" pitchFamily="18" charset="0"/>
              </a:rPr>
              <a:t>3</a:t>
            </a:r>
            <a:r>
              <a:rPr kumimoji="0" lang="en-US" altLang="ja-JP" sz="2000" b="1" i="0" u="none" strike="noStrike" cap="none" normalizeH="0" baseline="0" dirty="0">
                <a:ln>
                  <a:noFill/>
                </a:ln>
                <a:effectLst/>
                <a:latin typeface="Meiryo UI" panose="020B0604030504040204" pitchFamily="50" charset="-128"/>
                <a:ea typeface="Meiryo UI" panose="020B0604030504040204" pitchFamily="50" charset="-128"/>
                <a:cs typeface="Times New Roman" panose="02020603050405020304" pitchFamily="18" charset="0"/>
              </a:rPr>
              <a:t>)</a:t>
            </a:r>
            <a:r>
              <a:rPr kumimoji="0" lang="ja-JP" altLang="en-US" sz="2000" b="1" dirty="0">
                <a:latin typeface="Meiryo UI" panose="020B0604030504040204" pitchFamily="50" charset="-128"/>
                <a:ea typeface="Meiryo UI" panose="020B0604030504040204" pitchFamily="50" charset="-128"/>
                <a:cs typeface="Times New Roman" panose="02020603050405020304" pitchFamily="18" charset="0"/>
              </a:rPr>
              <a:t>実績報告書シート８「自動車エネ量」</a:t>
            </a:r>
            <a:r>
              <a:rPr kumimoji="0" lang="en-US" altLang="ja-JP" sz="2000" b="1" dirty="0">
                <a:latin typeface="Meiryo UI" panose="020B0604030504040204" pitchFamily="50" charset="-128"/>
                <a:ea typeface="Meiryo UI" panose="020B0604030504040204" pitchFamily="50" charset="-128"/>
                <a:cs typeface="Times New Roman" panose="02020603050405020304" pitchFamily="18" charset="0"/>
              </a:rPr>
              <a:t>No.3</a:t>
            </a:r>
            <a:endParaRPr lang="en-US" altLang="ja-JP" sz="1600" dirty="0">
              <a:latin typeface="Meiryo UI" panose="020B0604030504040204" pitchFamily="50" charset="-128"/>
              <a:ea typeface="Meiryo UI" panose="020B0604030504040204" pitchFamily="50" charset="-128"/>
            </a:endParaRPr>
          </a:p>
        </p:txBody>
      </p:sp>
      <p:graphicFrame>
        <p:nvGraphicFramePr>
          <p:cNvPr id="13" name="表 12"/>
          <p:cNvGraphicFramePr>
            <a:graphicFrameLocks noGrp="1"/>
          </p:cNvGraphicFramePr>
          <p:nvPr>
            <p:extLst>
              <p:ext uri="{D42A27DB-BD31-4B8C-83A1-F6EECF244321}">
                <p14:modId xmlns:p14="http://schemas.microsoft.com/office/powerpoint/2010/main" val="2808833309"/>
              </p:ext>
            </p:extLst>
          </p:nvPr>
        </p:nvGraphicFramePr>
        <p:xfrm>
          <a:off x="157560" y="4077072"/>
          <a:ext cx="8881256" cy="2712720"/>
        </p:xfrm>
        <a:graphic>
          <a:graphicData uri="http://schemas.openxmlformats.org/drawingml/2006/table">
            <a:tbl>
              <a:tblPr firstRow="1" bandRow="1">
                <a:tableStyleId>{5940675A-B579-460E-94D1-54222C63F5DA}</a:tableStyleId>
              </a:tblPr>
              <a:tblGrid>
                <a:gridCol w="8881256">
                  <a:extLst>
                    <a:ext uri="{9D8B030D-6E8A-4147-A177-3AD203B41FA5}">
                      <a16:colId xmlns:a16="http://schemas.microsoft.com/office/drawing/2014/main" val="1340005264"/>
                    </a:ext>
                  </a:extLst>
                </a:gridCol>
              </a:tblGrid>
              <a:tr h="648072">
                <a:tc>
                  <a:txBody>
                    <a:bodyPr/>
                    <a:lstStyle/>
                    <a:p>
                      <a:r>
                        <a:rPr kumimoji="1" lang="ja-JP" altLang="en-US" sz="1600" b="1" u="sng" dirty="0">
                          <a:solidFill>
                            <a:schemeClr val="tx1"/>
                          </a:solidFill>
                          <a:latin typeface="Meiryo UI" panose="020B0604030504040204" pitchFamily="50" charset="-128"/>
                          <a:ea typeface="Meiryo UI" panose="020B0604030504040204" pitchFamily="50" charset="-128"/>
                        </a:rPr>
                        <a:t>③電気・水素の使用量（報告対象年度）</a:t>
                      </a:r>
                      <a:endParaRPr kumimoji="1" lang="en-US" altLang="ja-JP" sz="1600" b="1" u="sng" dirty="0">
                        <a:solidFill>
                          <a:schemeClr val="tx1"/>
                        </a:solidFill>
                        <a:latin typeface="Meiryo UI" panose="020B0604030504040204" pitchFamily="50" charset="-128"/>
                        <a:ea typeface="Meiryo UI" panose="020B0604030504040204" pitchFamily="50" charset="-128"/>
                      </a:endParaRPr>
                    </a:p>
                    <a:p>
                      <a:r>
                        <a:rPr kumimoji="1" lang="ja-JP" altLang="en-US" sz="1600" dirty="0">
                          <a:solidFill>
                            <a:schemeClr val="tx1"/>
                          </a:solidFill>
                          <a:latin typeface="Meiryo UI" panose="020B0604030504040204" pitchFamily="50" charset="-128"/>
                          <a:ea typeface="Meiryo UI" panose="020B0604030504040204" pitchFamily="50" charset="-128"/>
                        </a:rPr>
                        <a:t>・後で詳述する対策計画書シート９「</a:t>
                      </a:r>
                      <a:r>
                        <a:rPr kumimoji="1" lang="en-US" altLang="ja-JP" sz="1600" dirty="0">
                          <a:solidFill>
                            <a:schemeClr val="tx1"/>
                          </a:solidFill>
                          <a:latin typeface="Meiryo UI" panose="020B0604030504040204" pitchFamily="50" charset="-128"/>
                          <a:ea typeface="Meiryo UI" panose="020B0604030504040204" pitchFamily="50" charset="-128"/>
                        </a:rPr>
                        <a:t>EV/FCV</a:t>
                      </a:r>
                      <a:r>
                        <a:rPr kumimoji="1" lang="ja-JP" altLang="en-US" sz="1600" dirty="0">
                          <a:solidFill>
                            <a:schemeClr val="tx1"/>
                          </a:solidFill>
                          <a:latin typeface="Meiryo UI" panose="020B0604030504040204" pitchFamily="50" charset="-128"/>
                          <a:ea typeface="Meiryo UI" panose="020B0604030504040204" pitchFamily="50" charset="-128"/>
                        </a:rPr>
                        <a:t>一覧」を記入すると自動表示されます。</a:t>
                      </a:r>
                      <a:endParaRPr kumimoji="1" lang="en-US" altLang="ja-JP" sz="1600" dirty="0">
                        <a:solidFill>
                          <a:schemeClr val="tx1"/>
                        </a:solidFill>
                        <a:latin typeface="Meiryo UI" panose="020B0604030504040204" pitchFamily="50" charset="-128"/>
                        <a:ea typeface="Meiryo UI" panose="020B0604030504040204" pitchFamily="50" charset="-128"/>
                      </a:endParaRPr>
                    </a:p>
                    <a:p>
                      <a:r>
                        <a:rPr kumimoji="1" lang="ja-JP" altLang="en-US" sz="1400" dirty="0">
                          <a:solidFill>
                            <a:schemeClr val="tx1"/>
                          </a:solidFill>
                          <a:latin typeface="Meiryo UI" panose="020B0604030504040204" pitchFamily="50" charset="-128"/>
                          <a:ea typeface="Meiryo UI" panose="020B0604030504040204" pitchFamily="50" charset="-128"/>
                        </a:rPr>
                        <a:t>　</a:t>
                      </a:r>
                      <a:r>
                        <a:rPr kumimoji="1" lang="en-US" altLang="ja-JP" sz="1400" dirty="0">
                          <a:solidFill>
                            <a:schemeClr val="tx1"/>
                          </a:solidFill>
                          <a:latin typeface="Meiryo UI" panose="020B0604030504040204" pitchFamily="50" charset="-128"/>
                          <a:ea typeface="Meiryo UI" panose="020B0604030504040204" pitchFamily="50" charset="-128"/>
                        </a:rPr>
                        <a:t>※</a:t>
                      </a:r>
                      <a:r>
                        <a:rPr kumimoji="1" lang="ja-JP" altLang="en-US" sz="1400" dirty="0">
                          <a:solidFill>
                            <a:schemeClr val="tx1"/>
                          </a:solidFill>
                          <a:latin typeface="Meiryo UI" panose="020B0604030504040204" pitchFamily="50" charset="-128"/>
                          <a:ea typeface="Meiryo UI" panose="020B0604030504040204" pitchFamily="50" charset="-128"/>
                        </a:rPr>
                        <a:t>「電気」については、１・２号特定事業者は「</a:t>
                      </a:r>
                      <a:r>
                        <a:rPr kumimoji="1" lang="en-US" altLang="ja-JP" sz="1400" dirty="0">
                          <a:solidFill>
                            <a:schemeClr val="tx1"/>
                          </a:solidFill>
                          <a:latin typeface="Meiryo UI" panose="020B0604030504040204" pitchFamily="50" charset="-128"/>
                          <a:ea typeface="Meiryo UI" panose="020B0604030504040204" pitchFamily="50" charset="-128"/>
                        </a:rPr>
                        <a:t>0.00</a:t>
                      </a:r>
                      <a:r>
                        <a:rPr kumimoji="1" lang="ja-JP" altLang="en-US" sz="1400" dirty="0">
                          <a:solidFill>
                            <a:schemeClr val="tx1"/>
                          </a:solidFill>
                          <a:latin typeface="Meiryo UI" panose="020B0604030504040204" pitchFamily="50" charset="-128"/>
                          <a:ea typeface="Meiryo UI" panose="020B0604030504040204" pitchFamily="50" charset="-128"/>
                        </a:rPr>
                        <a:t>」が自動表示されます</a:t>
                      </a:r>
                      <a:r>
                        <a:rPr kumimoji="1" lang="en-US" altLang="ja-JP" sz="1100" dirty="0">
                          <a:solidFill>
                            <a:schemeClr val="tx1"/>
                          </a:solidFill>
                          <a:latin typeface="Meiryo UI" panose="020B0604030504040204" pitchFamily="50" charset="-128"/>
                          <a:ea typeface="Meiryo UI" panose="020B0604030504040204" pitchFamily="50" charset="-128"/>
                        </a:rPr>
                        <a:t>(</a:t>
                      </a:r>
                      <a:r>
                        <a:rPr kumimoji="1" lang="ja-JP" altLang="en-US" sz="1100" dirty="0">
                          <a:solidFill>
                            <a:schemeClr val="tx1"/>
                          </a:solidFill>
                          <a:latin typeface="Meiryo UI" panose="020B0604030504040204" pitchFamily="50" charset="-128"/>
                          <a:ea typeface="Meiryo UI" panose="020B0604030504040204" pitchFamily="50" charset="-128"/>
                        </a:rPr>
                        <a:t>事務所における電気使用量との重複しないようにするため</a:t>
                      </a:r>
                      <a:r>
                        <a:rPr kumimoji="1" lang="en-US" altLang="ja-JP" sz="1100" dirty="0">
                          <a:solidFill>
                            <a:schemeClr val="tx1"/>
                          </a:solidFill>
                          <a:latin typeface="Meiryo UI" panose="020B0604030504040204" pitchFamily="50" charset="-128"/>
                          <a:ea typeface="Meiryo UI" panose="020B0604030504040204" pitchFamily="50" charset="-128"/>
                        </a:rPr>
                        <a:t>)</a:t>
                      </a:r>
                      <a:r>
                        <a:rPr kumimoji="1" lang="ja-JP" altLang="en-US" sz="1400" dirty="0" err="1">
                          <a:solidFill>
                            <a:schemeClr val="tx1"/>
                          </a:solidFill>
                          <a:latin typeface="Meiryo UI" panose="020B0604030504040204" pitchFamily="50" charset="-128"/>
                          <a:ea typeface="Meiryo UI" panose="020B0604030504040204" pitchFamily="50" charset="-128"/>
                        </a:rPr>
                        <a:t>。</a:t>
                      </a:r>
                      <a:endParaRPr kumimoji="1" lang="ja-JP" altLang="en-US" sz="1400" dirty="0">
                        <a:solidFill>
                          <a:schemeClr val="tx1"/>
                        </a:solidFill>
                        <a:latin typeface="Meiryo UI" panose="020B0604030504040204" pitchFamily="50" charset="-128"/>
                        <a:ea typeface="Meiryo UI" panose="020B0604030504040204" pitchFamily="50" charset="-128"/>
                      </a:endParaRPr>
                    </a:p>
                  </a:txBody>
                  <a:tcPr/>
                </a:tc>
                <a:extLst>
                  <a:ext uri="{0D108BD9-81ED-4DB2-BD59-A6C34878D82A}">
                    <a16:rowId xmlns:a16="http://schemas.microsoft.com/office/drawing/2014/main" val="183885262"/>
                  </a:ext>
                </a:extLst>
              </a:tr>
              <a:tr h="648072">
                <a:tc>
                  <a:txBody>
                    <a:bodyPr/>
                    <a:lstStyle/>
                    <a:p>
                      <a:r>
                        <a:rPr kumimoji="1" lang="ja-JP" altLang="en-US" sz="1600" b="1" u="sng" dirty="0">
                          <a:solidFill>
                            <a:schemeClr val="tx1"/>
                          </a:solidFill>
                          <a:latin typeface="Meiryo UI" panose="020B0604030504040204" pitchFamily="50" charset="-128"/>
                          <a:ea typeface="Meiryo UI" panose="020B0604030504040204" pitchFamily="50" charset="-128"/>
                        </a:rPr>
                        <a:t>④⑤自動車が使用する燃料使用量（報告対象年度）</a:t>
                      </a:r>
                      <a:endParaRPr kumimoji="1" lang="en-US" altLang="ja-JP" sz="1600" b="1" u="sng" dirty="0">
                        <a:solidFill>
                          <a:schemeClr val="tx1"/>
                        </a:solidFill>
                        <a:latin typeface="Meiryo UI" panose="020B0604030504040204" pitchFamily="50" charset="-128"/>
                        <a:ea typeface="Meiryo UI" panose="020B0604030504040204" pitchFamily="50" charset="-128"/>
                      </a:endParaRPr>
                    </a:p>
                    <a:p>
                      <a:r>
                        <a:rPr kumimoji="1" lang="ja-JP" altLang="en-US" sz="1600" dirty="0">
                          <a:solidFill>
                            <a:schemeClr val="tx1"/>
                          </a:solidFill>
                          <a:latin typeface="Meiryo UI" panose="020B0604030504040204" pitchFamily="50" charset="-128"/>
                          <a:ea typeface="Meiryo UI" panose="020B0604030504040204" pitchFamily="50" charset="-128"/>
                        </a:rPr>
                        <a:t>・ガソリンスタンドでの給油記録等より、全事業所において自動車が使用した燃料の使用量を記入してください。</a:t>
                      </a:r>
                      <a:r>
                        <a:rPr kumimoji="1" lang="en-US" altLang="ja-JP" sz="1400" dirty="0">
                          <a:solidFill>
                            <a:schemeClr val="tx1"/>
                          </a:solidFill>
                          <a:latin typeface="Meiryo UI" panose="020B0604030504040204" pitchFamily="50" charset="-128"/>
                          <a:ea typeface="Meiryo UI" panose="020B0604030504040204" pitchFamily="50" charset="-128"/>
                        </a:rPr>
                        <a:t>※</a:t>
                      </a:r>
                      <a:r>
                        <a:rPr kumimoji="1" lang="ja-JP" altLang="en-US" sz="1400" dirty="0">
                          <a:solidFill>
                            <a:schemeClr val="tx1"/>
                          </a:solidFill>
                          <a:latin typeface="Meiryo UI" panose="020B0604030504040204" pitchFamily="50" charset="-128"/>
                          <a:ea typeface="Meiryo UI" panose="020B0604030504040204" pitchFamily="50" charset="-128"/>
                        </a:rPr>
                        <a:t>レンタカー等、届出者が給油量を把握できない車両については、「燃費法（年間走行量</a:t>
                      </a:r>
                      <a:r>
                        <a:rPr kumimoji="1" lang="en-US" altLang="ja-JP" sz="1400" dirty="0">
                          <a:solidFill>
                            <a:schemeClr val="tx1"/>
                          </a:solidFill>
                          <a:latin typeface="Meiryo UI" panose="020B0604030504040204" pitchFamily="50" charset="-128"/>
                          <a:ea typeface="Meiryo UI" panose="020B0604030504040204" pitchFamily="50" charset="-128"/>
                        </a:rPr>
                        <a:t>[km]÷</a:t>
                      </a:r>
                      <a:r>
                        <a:rPr kumimoji="1" lang="ja-JP" altLang="en-US" sz="1400" dirty="0">
                          <a:solidFill>
                            <a:schemeClr val="tx1"/>
                          </a:solidFill>
                          <a:latin typeface="Meiryo UI" panose="020B0604030504040204" pitchFamily="50" charset="-128"/>
                          <a:ea typeface="Meiryo UI" panose="020B0604030504040204" pitchFamily="50" charset="-128"/>
                        </a:rPr>
                        <a:t>燃費</a:t>
                      </a:r>
                      <a:r>
                        <a:rPr kumimoji="1" lang="en-US" altLang="ja-JP" sz="1400" dirty="0">
                          <a:solidFill>
                            <a:schemeClr val="tx1"/>
                          </a:solidFill>
                          <a:latin typeface="Meiryo UI" panose="020B0604030504040204" pitchFamily="50" charset="-128"/>
                          <a:ea typeface="Meiryo UI" panose="020B0604030504040204" pitchFamily="50" charset="-128"/>
                        </a:rPr>
                        <a:t>[km/L]</a:t>
                      </a:r>
                      <a:r>
                        <a:rPr kumimoji="1" lang="ja-JP" altLang="en-US" sz="1400" dirty="0">
                          <a:solidFill>
                            <a:schemeClr val="tx1"/>
                          </a:solidFill>
                          <a:latin typeface="Meiryo UI" panose="020B0604030504040204" pitchFamily="50" charset="-128"/>
                          <a:ea typeface="Meiryo UI" panose="020B0604030504040204" pitchFamily="50" charset="-128"/>
                        </a:rPr>
                        <a:t>）等の方法</a:t>
                      </a:r>
                      <a:br>
                        <a:rPr kumimoji="1" lang="en-US" altLang="ja-JP" sz="1400" dirty="0">
                          <a:solidFill>
                            <a:schemeClr val="tx1"/>
                          </a:solidFill>
                          <a:latin typeface="Meiryo UI" panose="020B0604030504040204" pitchFamily="50" charset="-128"/>
                          <a:ea typeface="Meiryo UI" panose="020B0604030504040204" pitchFamily="50" charset="-128"/>
                        </a:rPr>
                      </a:br>
                      <a:r>
                        <a:rPr kumimoji="1" lang="ja-JP" altLang="en-US" sz="1400" dirty="0">
                          <a:solidFill>
                            <a:schemeClr val="tx1"/>
                          </a:solidFill>
                          <a:latin typeface="Meiryo UI" panose="020B0604030504040204" pitchFamily="50" charset="-128"/>
                          <a:ea typeface="Meiryo UI" panose="020B0604030504040204" pitchFamily="50" charset="-128"/>
                        </a:rPr>
                        <a:t>　</a:t>
                      </a:r>
                      <a:r>
                        <a:rPr kumimoji="1" lang="ja-JP" altLang="en-US" sz="1400" baseline="0" dirty="0">
                          <a:solidFill>
                            <a:schemeClr val="tx1"/>
                          </a:solidFill>
                          <a:latin typeface="Meiryo UI" panose="020B0604030504040204" pitchFamily="50" charset="-128"/>
                          <a:ea typeface="Meiryo UI" panose="020B0604030504040204" pitchFamily="50" charset="-128"/>
                        </a:rPr>
                        <a:t> </a:t>
                      </a:r>
                      <a:r>
                        <a:rPr kumimoji="1" lang="ja-JP" altLang="en-US" sz="1400" dirty="0">
                          <a:solidFill>
                            <a:schemeClr val="tx1"/>
                          </a:solidFill>
                          <a:latin typeface="Meiryo UI" panose="020B0604030504040204" pitchFamily="50" charset="-128"/>
                          <a:ea typeface="Meiryo UI" panose="020B0604030504040204" pitchFamily="50" charset="-128"/>
                        </a:rPr>
                        <a:t>で算出しても差し支えありません。その場合、必要に応じて算出の根拠資料の提出を求める場合があります。</a:t>
                      </a:r>
                      <a:endParaRPr kumimoji="1" lang="en-US" altLang="ja-JP" sz="1400" dirty="0">
                        <a:solidFill>
                          <a:schemeClr val="tx1"/>
                        </a:solidFill>
                        <a:latin typeface="Meiryo UI" panose="020B0604030504040204" pitchFamily="50" charset="-128"/>
                        <a:ea typeface="Meiryo UI" panose="020B0604030504040204" pitchFamily="50" charset="-128"/>
                      </a:endParaRPr>
                    </a:p>
                    <a:p>
                      <a:r>
                        <a:rPr kumimoji="1" lang="ja-JP" altLang="en-US" sz="1600" dirty="0">
                          <a:solidFill>
                            <a:schemeClr val="tx1"/>
                          </a:solidFill>
                          <a:latin typeface="Meiryo UI" panose="020B0604030504040204" pitchFamily="50" charset="-128"/>
                          <a:ea typeface="Meiryo UI" panose="020B0604030504040204" pitchFamily="50" charset="-128"/>
                        </a:rPr>
                        <a:t>・ガソリン、軽油、</a:t>
                      </a:r>
                      <a:r>
                        <a:rPr kumimoji="1" lang="en-US" altLang="ja-JP" sz="1600" dirty="0">
                          <a:solidFill>
                            <a:schemeClr val="tx1"/>
                          </a:solidFill>
                          <a:latin typeface="Meiryo UI" panose="020B0604030504040204" pitchFamily="50" charset="-128"/>
                          <a:ea typeface="Meiryo UI" panose="020B0604030504040204" pitchFamily="50" charset="-128"/>
                        </a:rPr>
                        <a:t>LPG</a:t>
                      </a:r>
                      <a:r>
                        <a:rPr kumimoji="1" lang="ja-JP" altLang="en-US" sz="1600" dirty="0">
                          <a:solidFill>
                            <a:schemeClr val="tx1"/>
                          </a:solidFill>
                          <a:latin typeface="Meiryo UI" panose="020B0604030504040204" pitchFamily="50" charset="-128"/>
                          <a:ea typeface="Meiryo UI" panose="020B0604030504040204" pitchFamily="50" charset="-128"/>
                        </a:rPr>
                        <a:t>以外の燃料を使用している場合は、エネルギーの種類、単位、使用量等を記入してく</a:t>
                      </a:r>
                      <a:r>
                        <a:rPr kumimoji="1" lang="ja-JP" altLang="en-US" sz="1600" dirty="0" err="1">
                          <a:solidFill>
                            <a:schemeClr val="tx1"/>
                          </a:solidFill>
                          <a:latin typeface="Meiryo UI" panose="020B0604030504040204" pitchFamily="50" charset="-128"/>
                          <a:ea typeface="Meiryo UI" panose="020B0604030504040204" pitchFamily="50" charset="-128"/>
                        </a:rPr>
                        <a:t>だ</a:t>
                      </a:r>
                      <a:br>
                        <a:rPr kumimoji="1" lang="en-US" altLang="ja-JP" sz="1600" dirty="0">
                          <a:solidFill>
                            <a:schemeClr val="tx1"/>
                          </a:solidFill>
                          <a:latin typeface="Meiryo UI" panose="020B0604030504040204" pitchFamily="50" charset="-128"/>
                          <a:ea typeface="Meiryo UI" panose="020B0604030504040204" pitchFamily="50" charset="-128"/>
                        </a:rPr>
                      </a:br>
                      <a:r>
                        <a:rPr kumimoji="1" lang="ja-JP" altLang="en-US" sz="1600" dirty="0">
                          <a:solidFill>
                            <a:schemeClr val="tx1"/>
                          </a:solidFill>
                          <a:latin typeface="Meiryo UI" panose="020B0604030504040204" pitchFamily="50" charset="-128"/>
                          <a:ea typeface="Meiryo UI" panose="020B0604030504040204" pitchFamily="50" charset="-128"/>
                        </a:rPr>
                        <a:t>　さい。</a:t>
                      </a:r>
                      <a:endParaRPr kumimoji="1" lang="en-US" altLang="ja-JP" sz="1600" dirty="0">
                        <a:solidFill>
                          <a:schemeClr val="tx1"/>
                        </a:solidFill>
                        <a:latin typeface="Meiryo UI" panose="020B0604030504040204" pitchFamily="50" charset="-128"/>
                        <a:ea typeface="Meiryo UI" panose="020B0604030504040204" pitchFamily="50" charset="-128"/>
                      </a:endParaRPr>
                    </a:p>
                    <a:p>
                      <a:r>
                        <a:rPr kumimoji="1" lang="en-US" altLang="ja-JP" sz="1400" dirty="0">
                          <a:solidFill>
                            <a:schemeClr val="tx1"/>
                          </a:solidFill>
                          <a:latin typeface="Meiryo UI" panose="020B0604030504040204" pitchFamily="50" charset="-128"/>
                          <a:ea typeface="Meiryo UI" panose="020B0604030504040204" pitchFamily="50" charset="-128"/>
                        </a:rPr>
                        <a:t>※LPG</a:t>
                      </a:r>
                      <a:r>
                        <a:rPr kumimoji="1" lang="ja-JP" altLang="en-US" sz="1400" dirty="0">
                          <a:solidFill>
                            <a:schemeClr val="tx1"/>
                          </a:solidFill>
                          <a:latin typeface="Meiryo UI" panose="020B0604030504040204" pitchFamily="50" charset="-128"/>
                          <a:ea typeface="Meiryo UI" panose="020B0604030504040204" pitchFamily="50" charset="-128"/>
                        </a:rPr>
                        <a:t>の使用量を「</a:t>
                      </a:r>
                      <a:r>
                        <a:rPr kumimoji="1" lang="en-US" altLang="ja-JP" sz="1400" dirty="0" err="1">
                          <a:solidFill>
                            <a:schemeClr val="tx1"/>
                          </a:solidFill>
                          <a:latin typeface="Meiryo UI" panose="020B0604030504040204" pitchFamily="50" charset="-128"/>
                          <a:ea typeface="Meiryo UI" panose="020B0604030504040204" pitchFamily="50" charset="-128"/>
                        </a:rPr>
                        <a:t>kL</a:t>
                      </a:r>
                      <a:r>
                        <a:rPr kumimoji="1" lang="ja-JP" altLang="en-US" sz="1400" dirty="0">
                          <a:solidFill>
                            <a:schemeClr val="tx1"/>
                          </a:solidFill>
                          <a:latin typeface="Meiryo UI" panose="020B0604030504040204" pitchFamily="50" charset="-128"/>
                          <a:ea typeface="Meiryo UI" panose="020B0604030504040204" pitchFamily="50" charset="-128"/>
                        </a:rPr>
                        <a:t>」で把握されている場合は、「</a:t>
                      </a:r>
                      <a:r>
                        <a:rPr kumimoji="1" lang="en-US" altLang="ja-JP" sz="1400" dirty="0">
                          <a:solidFill>
                            <a:schemeClr val="tx1"/>
                          </a:solidFill>
                          <a:latin typeface="Meiryo UI" panose="020B0604030504040204" pitchFamily="50" charset="-128"/>
                          <a:ea typeface="Meiryo UI" panose="020B0604030504040204" pitchFamily="50" charset="-128"/>
                        </a:rPr>
                        <a:t>t</a:t>
                      </a:r>
                      <a:r>
                        <a:rPr kumimoji="1" lang="ja-JP" altLang="en-US" sz="1400" dirty="0">
                          <a:solidFill>
                            <a:schemeClr val="tx1"/>
                          </a:solidFill>
                          <a:latin typeface="Meiryo UI" panose="020B0604030504040204" pitchFamily="50" charset="-128"/>
                          <a:ea typeface="Meiryo UI" panose="020B0604030504040204" pitchFamily="50" charset="-128"/>
                        </a:rPr>
                        <a:t>」に換算してください。</a:t>
                      </a:r>
                      <a:br>
                        <a:rPr kumimoji="1" lang="en-US" altLang="ja-JP" sz="1400" dirty="0">
                          <a:solidFill>
                            <a:schemeClr val="tx1"/>
                          </a:solidFill>
                          <a:latin typeface="Meiryo UI" panose="020B0604030504040204" pitchFamily="50" charset="-128"/>
                          <a:ea typeface="Meiryo UI" panose="020B0604030504040204" pitchFamily="50" charset="-128"/>
                        </a:rPr>
                      </a:br>
                      <a:r>
                        <a:rPr kumimoji="1" lang="ja-JP" altLang="en-US" sz="1400" dirty="0">
                          <a:solidFill>
                            <a:schemeClr val="tx1"/>
                          </a:solidFill>
                          <a:latin typeface="Meiryo UI" panose="020B0604030504040204" pitchFamily="50" charset="-128"/>
                          <a:ea typeface="Meiryo UI" panose="020B0604030504040204" pitchFamily="50" charset="-128"/>
                        </a:rPr>
                        <a:t>　　プロパン</a:t>
                      </a:r>
                      <a:r>
                        <a:rPr kumimoji="1" lang="en-US" altLang="ja-JP" sz="1400" dirty="0">
                          <a:solidFill>
                            <a:schemeClr val="tx1"/>
                          </a:solidFill>
                          <a:latin typeface="Meiryo UI" panose="020B0604030504040204" pitchFamily="50" charset="-128"/>
                          <a:ea typeface="Meiryo UI" panose="020B0604030504040204" pitchFamily="50" charset="-128"/>
                        </a:rPr>
                        <a:t>…0.508(t/</a:t>
                      </a:r>
                      <a:r>
                        <a:rPr kumimoji="1" lang="en-US" altLang="ja-JP" sz="1400" dirty="0" err="1">
                          <a:solidFill>
                            <a:schemeClr val="tx1"/>
                          </a:solidFill>
                          <a:latin typeface="Meiryo UI" panose="020B0604030504040204" pitchFamily="50" charset="-128"/>
                          <a:ea typeface="Meiryo UI" panose="020B0604030504040204" pitchFamily="50" charset="-128"/>
                        </a:rPr>
                        <a:t>kL</a:t>
                      </a:r>
                      <a:r>
                        <a:rPr kumimoji="1" lang="en-US" altLang="ja-JP" sz="1400" dirty="0">
                          <a:solidFill>
                            <a:schemeClr val="tx1"/>
                          </a:solidFill>
                          <a:latin typeface="Meiryo UI" panose="020B0604030504040204" pitchFamily="50" charset="-128"/>
                          <a:ea typeface="Meiryo UI" panose="020B0604030504040204" pitchFamily="50" charset="-128"/>
                        </a:rPr>
                        <a:t>)</a:t>
                      </a:r>
                      <a:r>
                        <a:rPr kumimoji="1" lang="ja-JP" altLang="en-US" sz="1400" dirty="0" err="1">
                          <a:solidFill>
                            <a:schemeClr val="tx1"/>
                          </a:solidFill>
                          <a:latin typeface="Meiryo UI" panose="020B0604030504040204" pitchFamily="50" charset="-128"/>
                          <a:ea typeface="Meiryo UI" panose="020B0604030504040204" pitchFamily="50" charset="-128"/>
                        </a:rPr>
                        <a:t>、</a:t>
                      </a:r>
                      <a:r>
                        <a:rPr kumimoji="1" lang="ja-JP" altLang="en-US" sz="1400" dirty="0">
                          <a:solidFill>
                            <a:schemeClr val="tx1"/>
                          </a:solidFill>
                          <a:latin typeface="Meiryo UI" panose="020B0604030504040204" pitchFamily="50" charset="-128"/>
                          <a:ea typeface="Meiryo UI" panose="020B0604030504040204" pitchFamily="50" charset="-128"/>
                        </a:rPr>
                        <a:t>ブタン</a:t>
                      </a:r>
                      <a:r>
                        <a:rPr kumimoji="1" lang="en-US" altLang="ja-JP" sz="1400" dirty="0">
                          <a:solidFill>
                            <a:schemeClr val="tx1"/>
                          </a:solidFill>
                          <a:latin typeface="Meiryo UI" panose="020B0604030504040204" pitchFamily="50" charset="-128"/>
                          <a:ea typeface="Meiryo UI" panose="020B0604030504040204" pitchFamily="50" charset="-128"/>
                        </a:rPr>
                        <a:t>…0.585(t/</a:t>
                      </a:r>
                      <a:r>
                        <a:rPr kumimoji="1" lang="en-US" altLang="ja-JP" sz="1400" dirty="0" err="1">
                          <a:solidFill>
                            <a:schemeClr val="tx1"/>
                          </a:solidFill>
                          <a:latin typeface="Meiryo UI" panose="020B0604030504040204" pitchFamily="50" charset="-128"/>
                          <a:ea typeface="Meiryo UI" panose="020B0604030504040204" pitchFamily="50" charset="-128"/>
                        </a:rPr>
                        <a:t>kL</a:t>
                      </a:r>
                      <a:r>
                        <a:rPr kumimoji="1" lang="en-US" altLang="ja-JP" sz="1400" dirty="0">
                          <a:solidFill>
                            <a:schemeClr val="tx1"/>
                          </a:solidFill>
                          <a:latin typeface="Meiryo UI" panose="020B0604030504040204" pitchFamily="50" charset="-128"/>
                          <a:ea typeface="Meiryo UI" panose="020B0604030504040204" pitchFamily="50" charset="-128"/>
                        </a:rPr>
                        <a:t>)</a:t>
                      </a:r>
                      <a:r>
                        <a:rPr kumimoji="1" lang="ja-JP" altLang="en-US" sz="1400" dirty="0" err="1">
                          <a:solidFill>
                            <a:schemeClr val="tx1"/>
                          </a:solidFill>
                          <a:latin typeface="Meiryo UI" panose="020B0604030504040204" pitchFamily="50" charset="-128"/>
                          <a:ea typeface="Meiryo UI" panose="020B0604030504040204" pitchFamily="50" charset="-128"/>
                        </a:rPr>
                        <a:t>、</a:t>
                      </a:r>
                      <a:r>
                        <a:rPr kumimoji="1" lang="en-US" altLang="ja-JP" sz="1400" dirty="0">
                          <a:solidFill>
                            <a:schemeClr val="tx1"/>
                          </a:solidFill>
                          <a:latin typeface="Meiryo UI" panose="020B0604030504040204" pitchFamily="50" charset="-128"/>
                          <a:ea typeface="Meiryo UI" panose="020B0604030504040204" pitchFamily="50" charset="-128"/>
                        </a:rPr>
                        <a:t>LP</a:t>
                      </a:r>
                      <a:r>
                        <a:rPr kumimoji="1" lang="ja-JP" altLang="en-US" sz="1400" dirty="0">
                          <a:solidFill>
                            <a:schemeClr val="tx1"/>
                          </a:solidFill>
                          <a:latin typeface="Meiryo UI" panose="020B0604030504040204" pitchFamily="50" charset="-128"/>
                          <a:ea typeface="Meiryo UI" panose="020B0604030504040204" pitchFamily="50" charset="-128"/>
                        </a:rPr>
                        <a:t>ガス</a:t>
                      </a:r>
                      <a:r>
                        <a:rPr kumimoji="1" lang="en-US" altLang="ja-JP" sz="1400" dirty="0">
                          <a:solidFill>
                            <a:schemeClr val="tx1"/>
                          </a:solidFill>
                          <a:latin typeface="Meiryo UI" panose="020B0604030504040204" pitchFamily="50" charset="-128"/>
                          <a:ea typeface="Meiryo UI" panose="020B0604030504040204" pitchFamily="50" charset="-128"/>
                        </a:rPr>
                        <a:t>…0.531(t/</a:t>
                      </a:r>
                      <a:r>
                        <a:rPr kumimoji="1" lang="en-US" altLang="ja-JP" sz="1400" dirty="0" err="1">
                          <a:solidFill>
                            <a:schemeClr val="tx1"/>
                          </a:solidFill>
                          <a:latin typeface="Meiryo UI" panose="020B0604030504040204" pitchFamily="50" charset="-128"/>
                          <a:ea typeface="Meiryo UI" panose="020B0604030504040204" pitchFamily="50" charset="-128"/>
                        </a:rPr>
                        <a:t>kL</a:t>
                      </a:r>
                      <a:r>
                        <a:rPr kumimoji="1" lang="en-US" altLang="ja-JP" sz="1400" dirty="0">
                          <a:solidFill>
                            <a:schemeClr val="tx1"/>
                          </a:solidFill>
                          <a:latin typeface="Meiryo UI" panose="020B0604030504040204" pitchFamily="50" charset="-128"/>
                          <a:ea typeface="Meiryo UI" panose="020B0604030504040204" pitchFamily="50" charset="-128"/>
                        </a:rPr>
                        <a:t>)</a:t>
                      </a:r>
                    </a:p>
                  </a:txBody>
                  <a:tcPr/>
                </a:tc>
                <a:extLst>
                  <a:ext uri="{0D108BD9-81ED-4DB2-BD59-A6C34878D82A}">
                    <a16:rowId xmlns:a16="http://schemas.microsoft.com/office/drawing/2014/main" val="2042919226"/>
                  </a:ext>
                </a:extLst>
              </a:tr>
            </a:tbl>
          </a:graphicData>
        </a:graphic>
      </p:graphicFrame>
      <p:sp>
        <p:nvSpPr>
          <p:cNvPr id="16" name="テキスト ボックス 15">
            <a:extLst>
              <a:ext uri="{FF2B5EF4-FFF2-40B4-BE49-F238E27FC236}">
                <a16:creationId xmlns:a16="http://schemas.microsoft.com/office/drawing/2014/main" id="{575F40C1-5A85-EECC-6477-57B188ABEBEE}"/>
              </a:ext>
            </a:extLst>
          </p:cNvPr>
          <p:cNvSpPr txBox="1"/>
          <p:nvPr/>
        </p:nvSpPr>
        <p:spPr>
          <a:xfrm>
            <a:off x="0" y="0"/>
            <a:ext cx="8604448" cy="344128"/>
          </a:xfrm>
          <a:prstGeom prst="rect">
            <a:avLst/>
          </a:prstGeom>
          <a:noFill/>
        </p:spPr>
        <p:txBody>
          <a:bodyPr wrap="square" tIns="36000" bIns="0" rtlCol="0">
            <a:spAutoFit/>
          </a:bodyPr>
          <a:lstStyle/>
          <a:p>
            <a:pPr>
              <a:lnSpc>
                <a:spcPts val="2400"/>
              </a:lnSpc>
            </a:pPr>
            <a:r>
              <a:rPr lang="ja-JP" altLang="en-US" sz="20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６　実績報告書の作成要領</a:t>
            </a:r>
          </a:p>
        </p:txBody>
      </p:sp>
      <p:grpSp>
        <p:nvGrpSpPr>
          <p:cNvPr id="7" name="グループ化 6"/>
          <p:cNvGrpSpPr/>
          <p:nvPr/>
        </p:nvGrpSpPr>
        <p:grpSpPr>
          <a:xfrm>
            <a:off x="409703" y="822480"/>
            <a:ext cx="8338063" cy="3146788"/>
            <a:chOff x="409703" y="822480"/>
            <a:chExt cx="8338063" cy="3146788"/>
          </a:xfrm>
        </p:grpSpPr>
        <p:pic>
          <p:nvPicPr>
            <p:cNvPr id="17" name="図 16"/>
            <p:cNvPicPr>
              <a:picLocks noChangeAspect="1"/>
            </p:cNvPicPr>
            <p:nvPr/>
          </p:nvPicPr>
          <p:blipFill rotWithShape="1">
            <a:blip r:embed="rId3"/>
            <a:srcRect l="3123" t="62399" r="16553" b="9886"/>
            <a:stretch/>
          </p:blipFill>
          <p:spPr>
            <a:xfrm>
              <a:off x="409703" y="822480"/>
              <a:ext cx="8338063" cy="3146788"/>
            </a:xfrm>
            <a:prstGeom prst="rect">
              <a:avLst/>
            </a:prstGeom>
          </p:spPr>
        </p:pic>
        <p:grpSp>
          <p:nvGrpSpPr>
            <p:cNvPr id="2" name="グループ化 1"/>
            <p:cNvGrpSpPr/>
            <p:nvPr/>
          </p:nvGrpSpPr>
          <p:grpSpPr>
            <a:xfrm>
              <a:off x="971600" y="1849032"/>
              <a:ext cx="7776000" cy="1549423"/>
              <a:chOff x="971600" y="1849032"/>
              <a:chExt cx="7776000" cy="1549423"/>
            </a:xfrm>
          </p:grpSpPr>
          <p:sp>
            <p:nvSpPr>
              <p:cNvPr id="18" name="正方形/長方形 17"/>
              <p:cNvSpPr/>
              <p:nvPr/>
            </p:nvSpPr>
            <p:spPr>
              <a:xfrm>
                <a:off x="3954814" y="2217885"/>
                <a:ext cx="1908000" cy="468000"/>
              </a:xfrm>
              <a:prstGeom prst="rect">
                <a:avLst/>
              </a:prstGeom>
              <a:solidFill>
                <a:srgbClr val="FF0000">
                  <a:alpha val="47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3200" b="1" dirty="0">
                    <a:solidFill>
                      <a:schemeClr val="tx1"/>
                    </a:solidFill>
                    <a:latin typeface="Meiryo UI" panose="020B0604030504040204" pitchFamily="50" charset="-128"/>
                    <a:ea typeface="Meiryo UI" panose="020B0604030504040204" pitchFamily="50" charset="-128"/>
                  </a:rPr>
                  <a:t>④</a:t>
                </a:r>
                <a:endParaRPr lang="en-US" altLang="ja-JP" sz="3200" b="1" dirty="0">
                  <a:solidFill>
                    <a:schemeClr val="tx1"/>
                  </a:solidFill>
                  <a:latin typeface="Meiryo UI" panose="020B0604030504040204" pitchFamily="50" charset="-128"/>
                  <a:ea typeface="Meiryo UI" panose="020B0604030504040204" pitchFamily="50" charset="-128"/>
                </a:endParaRPr>
              </a:p>
            </p:txBody>
          </p:sp>
          <p:sp>
            <p:nvSpPr>
              <p:cNvPr id="19" name="正方形/長方形 18"/>
              <p:cNvSpPr/>
              <p:nvPr/>
            </p:nvSpPr>
            <p:spPr>
              <a:xfrm>
                <a:off x="971600" y="2714455"/>
                <a:ext cx="7776000" cy="684000"/>
              </a:xfrm>
              <a:prstGeom prst="rect">
                <a:avLst/>
              </a:prstGeom>
              <a:solidFill>
                <a:srgbClr val="FF0000">
                  <a:alpha val="47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3200" b="1" dirty="0">
                    <a:solidFill>
                      <a:schemeClr val="tx1"/>
                    </a:solidFill>
                    <a:latin typeface="Meiryo UI" panose="020B0604030504040204" pitchFamily="50" charset="-128"/>
                    <a:ea typeface="Meiryo UI" panose="020B0604030504040204" pitchFamily="50" charset="-128"/>
                  </a:rPr>
                  <a:t>⑤</a:t>
                </a:r>
                <a:endParaRPr kumimoji="1" lang="ja-JP" altLang="en-US" b="1" dirty="0">
                  <a:solidFill>
                    <a:schemeClr val="tx1"/>
                  </a:solidFill>
                  <a:latin typeface="Meiryo UI" panose="020B0604030504040204" pitchFamily="50" charset="-128"/>
                  <a:ea typeface="Meiryo UI" panose="020B0604030504040204" pitchFamily="50" charset="-128"/>
                </a:endParaRPr>
              </a:p>
            </p:txBody>
          </p:sp>
          <p:sp>
            <p:nvSpPr>
              <p:cNvPr id="20" name="正方形/長方形 19"/>
              <p:cNvSpPr/>
              <p:nvPr/>
            </p:nvSpPr>
            <p:spPr>
              <a:xfrm>
                <a:off x="3921475" y="1849032"/>
                <a:ext cx="1944000" cy="360000"/>
              </a:xfrm>
              <a:prstGeom prst="rect">
                <a:avLst/>
              </a:prstGeom>
              <a:solidFill>
                <a:srgbClr val="FF0000">
                  <a:alpha val="47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3200" b="1" dirty="0">
                    <a:solidFill>
                      <a:schemeClr val="tx1"/>
                    </a:solidFill>
                    <a:latin typeface="Meiryo UI" panose="020B0604030504040204" pitchFamily="50" charset="-128"/>
                    <a:ea typeface="Meiryo UI" panose="020B0604030504040204" pitchFamily="50" charset="-128"/>
                  </a:rPr>
                  <a:t>③</a:t>
                </a:r>
                <a:endParaRPr kumimoji="1" lang="ja-JP" altLang="en-US" b="1" dirty="0">
                  <a:solidFill>
                    <a:schemeClr val="tx1"/>
                  </a:solidFill>
                  <a:latin typeface="Meiryo UI" panose="020B0604030504040204" pitchFamily="50" charset="-128"/>
                  <a:ea typeface="Meiryo UI" panose="020B0604030504040204" pitchFamily="50" charset="-128"/>
                </a:endParaRPr>
              </a:p>
            </p:txBody>
          </p:sp>
        </p:grpSp>
      </p:grpSp>
      <p:sp>
        <p:nvSpPr>
          <p:cNvPr id="15" name="円形吹き出し 14"/>
          <p:cNvSpPr/>
          <p:nvPr/>
        </p:nvSpPr>
        <p:spPr>
          <a:xfrm>
            <a:off x="7899741" y="556749"/>
            <a:ext cx="991850" cy="640105"/>
          </a:xfrm>
          <a:prstGeom prst="wedgeEllipseCallout">
            <a:avLst>
              <a:gd name="adj1" fmla="val -48324"/>
              <a:gd name="adj2" fmla="val 53566"/>
            </a:avLst>
          </a:prstGeom>
        </p:spPr>
        <p:style>
          <a:lnRef idx="2">
            <a:schemeClr val="accent6"/>
          </a:lnRef>
          <a:fillRef idx="1">
            <a:schemeClr val="lt1"/>
          </a:fillRef>
          <a:effectRef idx="0">
            <a:schemeClr val="accent6"/>
          </a:effectRef>
          <a:fontRef idx="minor">
            <a:schemeClr val="dk1"/>
          </a:fontRef>
        </p:style>
        <p:txBody>
          <a:bodyPr lIns="0" tIns="0" rIns="0" bIns="0" rtlCol="0" anchor="ctr"/>
          <a:lstStyle/>
          <a:p>
            <a:pPr algn="ctr"/>
            <a:r>
              <a:rPr lang="ja-JP" altLang="en-US" sz="1100" dirty="0">
                <a:latin typeface="Meiryo UI" panose="020B0604030504040204" pitchFamily="50" charset="-128"/>
                <a:ea typeface="Meiryo UI" panose="020B0604030504040204" pitchFamily="50" charset="-128"/>
              </a:rPr>
              <a:t>排出量や</a:t>
            </a:r>
            <a:br>
              <a:rPr lang="en-US" altLang="ja-JP" sz="1100" dirty="0">
                <a:latin typeface="Meiryo UI" panose="020B0604030504040204" pitchFamily="50" charset="-128"/>
                <a:ea typeface="Meiryo UI" panose="020B0604030504040204" pitchFamily="50" charset="-128"/>
              </a:rPr>
            </a:br>
            <a:r>
              <a:rPr lang="ja-JP" altLang="en-US" sz="1100" dirty="0">
                <a:latin typeface="Meiryo UI" panose="020B0604030504040204" pitchFamily="50" charset="-128"/>
                <a:ea typeface="Meiryo UI" panose="020B0604030504040204" pitchFamily="50" charset="-128"/>
              </a:rPr>
              <a:t>合計は</a:t>
            </a:r>
            <a:br>
              <a:rPr lang="en-US" altLang="ja-JP" sz="1100" dirty="0">
                <a:latin typeface="Meiryo UI" panose="020B0604030504040204" pitchFamily="50" charset="-128"/>
                <a:ea typeface="Meiryo UI" panose="020B0604030504040204" pitchFamily="50" charset="-128"/>
              </a:rPr>
            </a:br>
            <a:r>
              <a:rPr lang="ja-JP" altLang="en-US" sz="1100" dirty="0">
                <a:latin typeface="Meiryo UI" panose="020B0604030504040204" pitchFamily="50" charset="-128"/>
                <a:ea typeface="Meiryo UI" panose="020B0604030504040204" pitchFamily="50" charset="-128"/>
              </a:rPr>
              <a:t>自動計算</a:t>
            </a:r>
            <a:endParaRPr lang="en-US" altLang="ja-JP" sz="900" u="sng" dirty="0">
              <a:solidFill>
                <a:schemeClr val="accent6">
                  <a:lumMod val="50000"/>
                </a:schemeClr>
              </a:solidFill>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1049099705"/>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p:cNvPicPr>
            <a:picLocks noChangeAspect="1"/>
          </p:cNvPicPr>
          <p:nvPr/>
        </p:nvPicPr>
        <p:blipFill rotWithShape="1">
          <a:blip r:embed="rId3"/>
          <a:srcRect l="3149" t="29776" r="15954" b="23485"/>
          <a:stretch/>
        </p:blipFill>
        <p:spPr>
          <a:xfrm>
            <a:off x="1011917" y="822835"/>
            <a:ext cx="6631200" cy="4190341"/>
          </a:xfrm>
          <a:prstGeom prst="rect">
            <a:avLst/>
          </a:prstGeom>
        </p:spPr>
      </p:pic>
      <p:sp>
        <p:nvSpPr>
          <p:cNvPr id="6" name="スライド番号プレースホルダー 5"/>
          <p:cNvSpPr>
            <a:spLocks noGrp="1"/>
          </p:cNvSpPr>
          <p:nvPr>
            <p:ph type="sldNum" sz="quarter" idx="12"/>
          </p:nvPr>
        </p:nvSpPr>
        <p:spPr/>
        <p:txBody>
          <a:bodyPr/>
          <a:lstStyle/>
          <a:p>
            <a:fld id="{55A7BED7-9510-4C4B-91BA-7696EE92F05C}" type="slidenum">
              <a:rPr kumimoji="1" lang="ja-JP" altLang="en-US" smtClean="0"/>
              <a:t>74</a:t>
            </a:fld>
            <a:endParaRPr kumimoji="1" lang="ja-JP" altLang="en-US" dirty="0"/>
          </a:p>
        </p:txBody>
      </p:sp>
      <p:sp>
        <p:nvSpPr>
          <p:cNvPr id="10" name="Rectangle 2"/>
          <p:cNvSpPr>
            <a:spLocks noChangeArrowheads="1"/>
          </p:cNvSpPr>
          <p:nvPr/>
        </p:nvSpPr>
        <p:spPr bwMode="auto">
          <a:xfrm>
            <a:off x="-12940" y="404664"/>
            <a:ext cx="9051756"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spAutoFit/>
          </a:bodyPr>
          <a:lstStyle>
            <a:lvl1pPr indent="127000"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ts val="600"/>
              </a:spcAft>
              <a:buClrTx/>
              <a:buSzTx/>
              <a:buFontTx/>
              <a:buNone/>
              <a:tabLst/>
            </a:pPr>
            <a:r>
              <a:rPr kumimoji="0" lang="ja-JP" altLang="ja-JP" sz="2000" b="1" i="0" u="none" strike="noStrike" cap="none" normalizeH="0" baseline="0" dirty="0">
                <a:ln>
                  <a:noFill/>
                </a:ln>
                <a:effectLst/>
                <a:latin typeface="Meiryo UI" panose="020B0604030504040204" pitchFamily="50" charset="-128"/>
                <a:ea typeface="Meiryo UI" panose="020B0604030504040204" pitchFamily="50" charset="-128"/>
                <a:cs typeface="Times New Roman" panose="02020603050405020304" pitchFamily="18" charset="0"/>
              </a:rPr>
              <a:t> </a:t>
            </a:r>
            <a:r>
              <a:rPr kumimoji="0" lang="en-US" altLang="ja-JP" sz="2000" b="1" i="0" u="none" strike="noStrike" cap="none" normalizeH="0" baseline="0" dirty="0">
                <a:ln>
                  <a:noFill/>
                </a:ln>
                <a:effectLst/>
                <a:latin typeface="Meiryo UI" panose="020B0604030504040204" pitchFamily="50" charset="-128"/>
                <a:ea typeface="Meiryo UI" panose="020B0604030504040204" pitchFamily="50" charset="-128"/>
                <a:cs typeface="Times New Roman" panose="02020603050405020304" pitchFamily="18" charset="0"/>
              </a:rPr>
              <a:t>(</a:t>
            </a:r>
            <a:r>
              <a:rPr kumimoji="0" lang="en-US" altLang="ja-JP" sz="2000" b="1" dirty="0">
                <a:latin typeface="Meiryo UI" panose="020B0604030504040204" pitchFamily="50" charset="-128"/>
                <a:ea typeface="Meiryo UI" panose="020B0604030504040204" pitchFamily="50" charset="-128"/>
                <a:cs typeface="Times New Roman" panose="02020603050405020304" pitchFamily="18" charset="0"/>
              </a:rPr>
              <a:t>9</a:t>
            </a:r>
            <a:r>
              <a:rPr kumimoji="0" lang="en-US" altLang="ja-JP" sz="2000" b="1" i="0" u="none" strike="noStrike" cap="none" normalizeH="0" baseline="0" dirty="0">
                <a:ln>
                  <a:noFill/>
                </a:ln>
                <a:effectLst/>
                <a:latin typeface="Meiryo UI" panose="020B0604030504040204" pitchFamily="50" charset="-128"/>
                <a:ea typeface="Meiryo UI" panose="020B0604030504040204" pitchFamily="50" charset="-128"/>
                <a:cs typeface="Times New Roman" panose="02020603050405020304" pitchFamily="18" charset="0"/>
              </a:rPr>
              <a:t>)</a:t>
            </a:r>
            <a:r>
              <a:rPr kumimoji="0" lang="ja-JP" altLang="en-US" sz="2000" b="1" i="0" u="none" strike="noStrike" cap="none" normalizeH="0" baseline="0" dirty="0">
                <a:ln>
                  <a:noFill/>
                </a:ln>
                <a:effectLst/>
                <a:latin typeface="Meiryo UI" panose="020B0604030504040204" pitchFamily="50" charset="-128"/>
                <a:ea typeface="Meiryo UI" panose="020B0604030504040204" pitchFamily="50" charset="-128"/>
                <a:cs typeface="Times New Roman" panose="02020603050405020304" pitchFamily="18" charset="0"/>
              </a:rPr>
              <a:t>実績報告書シート</a:t>
            </a:r>
            <a:r>
              <a:rPr kumimoji="0" lang="ja-JP" altLang="en-US" sz="2000" b="1" dirty="0">
                <a:latin typeface="Meiryo UI" panose="020B0604030504040204" pitchFamily="50" charset="-128"/>
                <a:ea typeface="Meiryo UI" panose="020B0604030504040204" pitchFamily="50" charset="-128"/>
                <a:cs typeface="Times New Roman" panose="02020603050405020304" pitchFamily="18" charset="0"/>
              </a:rPr>
              <a:t>８「自動車エネ量」</a:t>
            </a:r>
            <a:r>
              <a:rPr kumimoji="0" lang="en-US" altLang="ja-JP" sz="2000" b="1" dirty="0">
                <a:latin typeface="Meiryo UI" panose="020B0604030504040204" pitchFamily="50" charset="-128"/>
                <a:ea typeface="Meiryo UI" panose="020B0604030504040204" pitchFamily="50" charset="-128"/>
                <a:cs typeface="Times New Roman" panose="02020603050405020304" pitchFamily="18" charset="0"/>
              </a:rPr>
              <a:t>No.4</a:t>
            </a:r>
            <a:endParaRPr lang="en-US" altLang="ja-JP" sz="1600" dirty="0">
              <a:latin typeface="Meiryo UI" panose="020B0604030504040204" pitchFamily="50" charset="-128"/>
              <a:ea typeface="Meiryo UI" panose="020B0604030504040204" pitchFamily="50" charset="-128"/>
            </a:endParaRPr>
          </a:p>
        </p:txBody>
      </p:sp>
      <p:graphicFrame>
        <p:nvGraphicFramePr>
          <p:cNvPr id="15" name="表 14"/>
          <p:cNvGraphicFramePr>
            <a:graphicFrameLocks noGrp="1"/>
          </p:cNvGraphicFramePr>
          <p:nvPr>
            <p:extLst>
              <p:ext uri="{D42A27DB-BD31-4B8C-83A1-F6EECF244321}">
                <p14:modId xmlns:p14="http://schemas.microsoft.com/office/powerpoint/2010/main" val="4057155904"/>
              </p:ext>
            </p:extLst>
          </p:nvPr>
        </p:nvGraphicFramePr>
        <p:xfrm>
          <a:off x="323528" y="5229200"/>
          <a:ext cx="8424936" cy="1066800"/>
        </p:xfrm>
        <a:graphic>
          <a:graphicData uri="http://schemas.openxmlformats.org/drawingml/2006/table">
            <a:tbl>
              <a:tblPr firstRow="1" bandRow="1">
                <a:tableStyleId>{5940675A-B579-460E-94D1-54222C63F5DA}</a:tableStyleId>
              </a:tblPr>
              <a:tblGrid>
                <a:gridCol w="8424936">
                  <a:extLst>
                    <a:ext uri="{9D8B030D-6E8A-4147-A177-3AD203B41FA5}">
                      <a16:colId xmlns:a16="http://schemas.microsoft.com/office/drawing/2014/main" val="1340005264"/>
                    </a:ext>
                  </a:extLst>
                </a:gridCol>
              </a:tblGrid>
              <a:tr h="0">
                <a:tc>
                  <a:txBody>
                    <a:bodyPr/>
                    <a:lstStyle/>
                    <a:p>
                      <a:r>
                        <a:rPr kumimoji="1" lang="ja-JP" altLang="en-US" sz="1600" b="1" u="sng" dirty="0">
                          <a:solidFill>
                            <a:schemeClr val="tx1"/>
                          </a:solidFill>
                          <a:latin typeface="Meiryo UI" panose="020B0604030504040204" pitchFamily="50" charset="-128"/>
                          <a:ea typeface="Meiryo UI" panose="020B0604030504040204" pitchFamily="50" charset="-128"/>
                        </a:rPr>
                        <a:t>⑥数値把握の方法（報告対象年度）</a:t>
                      </a:r>
                      <a:endParaRPr kumimoji="1" lang="en-US" altLang="ja-JP" sz="1600" b="1" u="sng" dirty="0">
                        <a:solidFill>
                          <a:schemeClr val="tx1"/>
                        </a:solidFill>
                        <a:latin typeface="Meiryo UI" panose="020B0604030504040204" pitchFamily="50" charset="-128"/>
                        <a:ea typeface="Meiryo UI" panose="020B0604030504040204" pitchFamily="50" charset="-128"/>
                      </a:endParaRPr>
                    </a:p>
                    <a:p>
                      <a:r>
                        <a:rPr kumimoji="1" lang="ja-JP" altLang="en-US" sz="1600" dirty="0">
                          <a:solidFill>
                            <a:schemeClr val="tx1"/>
                          </a:solidFill>
                          <a:latin typeface="Meiryo UI" panose="020B0604030504040204" pitchFamily="50" charset="-128"/>
                          <a:ea typeface="Meiryo UI" panose="020B0604030504040204" pitchFamily="50" charset="-128"/>
                        </a:rPr>
                        <a:t>・燃料データの把握方法について、ガソリン使用量等を用いた場合は「燃料法」、走行距離から逆算した</a:t>
                      </a:r>
                      <a:br>
                        <a:rPr kumimoji="1" lang="en-US" altLang="ja-JP" sz="1600" dirty="0">
                          <a:solidFill>
                            <a:schemeClr val="tx1"/>
                          </a:solidFill>
                          <a:latin typeface="Meiryo UI" panose="020B0604030504040204" pitchFamily="50" charset="-128"/>
                          <a:ea typeface="Meiryo UI" panose="020B0604030504040204" pitchFamily="50" charset="-128"/>
                        </a:rPr>
                      </a:br>
                      <a:r>
                        <a:rPr kumimoji="1" lang="ja-JP" altLang="en-US" sz="1600" dirty="0">
                          <a:solidFill>
                            <a:schemeClr val="tx1"/>
                          </a:solidFill>
                          <a:latin typeface="Meiryo UI" panose="020B0604030504040204" pitchFamily="50" charset="-128"/>
                          <a:ea typeface="Meiryo UI" panose="020B0604030504040204" pitchFamily="50" charset="-128"/>
                        </a:rPr>
                        <a:t>　場合は「燃費法」、それ以外の場合は「その他の方法」にチェックしてください。</a:t>
                      </a:r>
                      <a:endParaRPr kumimoji="1" lang="en-US" altLang="ja-JP" sz="1600" dirty="0">
                        <a:solidFill>
                          <a:schemeClr val="tx1"/>
                        </a:solidFill>
                        <a:latin typeface="Meiryo UI" panose="020B0604030504040204" pitchFamily="50" charset="-128"/>
                        <a:ea typeface="Meiryo UI" panose="020B0604030504040204" pitchFamily="50" charset="-128"/>
                      </a:endParaRPr>
                    </a:p>
                    <a:p>
                      <a:r>
                        <a:rPr kumimoji="1" lang="ja-JP" altLang="en-US" sz="1600" dirty="0">
                          <a:solidFill>
                            <a:schemeClr val="tx1"/>
                          </a:solidFill>
                          <a:latin typeface="Meiryo UI" panose="020B0604030504040204" pitchFamily="50" charset="-128"/>
                          <a:ea typeface="Meiryo UI" panose="020B0604030504040204" pitchFamily="50" charset="-128"/>
                        </a:rPr>
                        <a:t>・「その他の方法」にチェックした場合は、その詳細を記入してください。</a:t>
                      </a:r>
                      <a:endParaRPr kumimoji="1" lang="en-US" altLang="ja-JP" sz="1600" dirty="0">
                        <a:solidFill>
                          <a:schemeClr val="tx1"/>
                        </a:solidFill>
                        <a:latin typeface="Meiryo UI" panose="020B0604030504040204" pitchFamily="50" charset="-128"/>
                        <a:ea typeface="Meiryo UI" panose="020B0604030504040204" pitchFamily="50" charset="-128"/>
                      </a:endParaRPr>
                    </a:p>
                  </a:txBody>
                  <a:tcPr/>
                </a:tc>
                <a:extLst>
                  <a:ext uri="{0D108BD9-81ED-4DB2-BD59-A6C34878D82A}">
                    <a16:rowId xmlns:a16="http://schemas.microsoft.com/office/drawing/2014/main" val="183885262"/>
                  </a:ext>
                </a:extLst>
              </a:tr>
            </a:tbl>
          </a:graphicData>
        </a:graphic>
      </p:graphicFrame>
      <p:sp>
        <p:nvSpPr>
          <p:cNvPr id="14" name="正方形/長方形 13"/>
          <p:cNvSpPr/>
          <p:nvPr/>
        </p:nvSpPr>
        <p:spPr>
          <a:xfrm>
            <a:off x="1011917" y="1913696"/>
            <a:ext cx="468000" cy="432000"/>
          </a:xfrm>
          <a:prstGeom prst="rect">
            <a:avLst/>
          </a:prstGeom>
          <a:solidFill>
            <a:srgbClr val="FF0000">
              <a:alpha val="47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400" b="1" dirty="0">
                <a:solidFill>
                  <a:schemeClr val="tx1"/>
                </a:solidFill>
                <a:latin typeface="Meiryo UI" panose="020B0604030504040204" pitchFamily="50" charset="-128"/>
                <a:ea typeface="Meiryo UI" panose="020B0604030504040204" pitchFamily="50" charset="-128"/>
              </a:rPr>
              <a:t>⑥</a:t>
            </a:r>
            <a:endParaRPr kumimoji="1" lang="ja-JP" altLang="en-US" sz="1400" b="1" dirty="0">
              <a:solidFill>
                <a:schemeClr val="tx1"/>
              </a:solidFill>
              <a:latin typeface="Meiryo UI" panose="020B0604030504040204" pitchFamily="50" charset="-128"/>
              <a:ea typeface="Meiryo UI" panose="020B0604030504040204" pitchFamily="50" charset="-128"/>
            </a:endParaRPr>
          </a:p>
        </p:txBody>
      </p:sp>
      <p:sp>
        <p:nvSpPr>
          <p:cNvPr id="11" name="正方形/長方形 10"/>
          <p:cNvSpPr/>
          <p:nvPr/>
        </p:nvSpPr>
        <p:spPr>
          <a:xfrm>
            <a:off x="323528" y="6440016"/>
            <a:ext cx="8859304" cy="307777"/>
          </a:xfrm>
          <a:prstGeom prst="rect">
            <a:avLst/>
          </a:prstGeom>
        </p:spPr>
        <p:txBody>
          <a:bodyPr wrap="square">
            <a:spAutoFit/>
          </a:bodyPr>
          <a:lstStyle/>
          <a:p>
            <a:r>
              <a:rPr lang="en-US" altLang="ja-JP" sz="1400" u="sng" dirty="0">
                <a:latin typeface="Meiryo UI" panose="020B0604030504040204" pitchFamily="50" charset="-128"/>
                <a:ea typeface="Meiryo UI" panose="020B0604030504040204" pitchFamily="50" charset="-128"/>
              </a:rPr>
              <a:t>【</a:t>
            </a:r>
            <a:r>
              <a:rPr lang="ja-JP" altLang="en-US" sz="1400" u="sng" dirty="0">
                <a:latin typeface="Meiryo UI" panose="020B0604030504040204" pitchFamily="50" charset="-128"/>
                <a:ea typeface="Meiryo UI" panose="020B0604030504040204" pitchFamily="50" charset="-128"/>
              </a:rPr>
              <a:t>参考</a:t>
            </a:r>
            <a:r>
              <a:rPr lang="en-US" altLang="ja-JP" sz="1400" u="sng" dirty="0">
                <a:latin typeface="Meiryo UI" panose="020B0604030504040204" pitchFamily="50" charset="-128"/>
                <a:ea typeface="Meiryo UI" panose="020B0604030504040204" pitchFamily="50" charset="-128"/>
              </a:rPr>
              <a:t>】(</a:t>
            </a:r>
            <a:r>
              <a:rPr lang="ja-JP" altLang="en-US" sz="1400" u="sng" dirty="0">
                <a:latin typeface="Meiryo UI" panose="020B0604030504040204" pitchFamily="50" charset="-128"/>
                <a:ea typeface="Meiryo UI" panose="020B0604030504040204" pitchFamily="50" charset="-128"/>
              </a:rPr>
              <a:t>３</a:t>
            </a:r>
            <a:r>
              <a:rPr lang="en-US" altLang="ja-JP" sz="1400" u="sng" dirty="0">
                <a:latin typeface="Meiryo UI" panose="020B0604030504040204" pitchFamily="50" charset="-128"/>
                <a:ea typeface="Meiryo UI" panose="020B0604030504040204" pitchFamily="50" charset="-128"/>
              </a:rPr>
              <a:t>)</a:t>
            </a:r>
            <a:r>
              <a:rPr lang="ja-JP" altLang="en-US" sz="1400" u="sng" dirty="0">
                <a:latin typeface="Meiryo UI" panose="020B0604030504040204" pitchFamily="50" charset="-128"/>
                <a:ea typeface="Meiryo UI" panose="020B0604030504040204" pitchFamily="50" charset="-128"/>
              </a:rPr>
              <a:t>については、事業所全体において電気自動車</a:t>
            </a:r>
            <a:r>
              <a:rPr lang="en-US" altLang="ja-JP" sz="1400" u="sng" dirty="0">
                <a:latin typeface="Meiryo UI" panose="020B0604030504040204" pitchFamily="50" charset="-128"/>
                <a:ea typeface="Meiryo UI" panose="020B0604030504040204" pitchFamily="50" charset="-128"/>
              </a:rPr>
              <a:t>(EV)</a:t>
            </a:r>
            <a:r>
              <a:rPr lang="ja-JP" altLang="en-US" sz="1400" u="sng" dirty="0">
                <a:latin typeface="Meiryo UI" panose="020B0604030504040204" pitchFamily="50" charset="-128"/>
                <a:ea typeface="Meiryo UI" panose="020B0604030504040204" pitchFamily="50" charset="-128"/>
              </a:rPr>
              <a:t>が使用したエネルギー量の目安としてご確認ください</a:t>
            </a:r>
            <a:endParaRPr lang="ja-JP" altLang="en-US" sz="1400" u="sng" dirty="0"/>
          </a:p>
        </p:txBody>
      </p:sp>
      <p:sp>
        <p:nvSpPr>
          <p:cNvPr id="12" name="円形吹き出し 11"/>
          <p:cNvSpPr/>
          <p:nvPr/>
        </p:nvSpPr>
        <p:spPr>
          <a:xfrm>
            <a:off x="7452320" y="861966"/>
            <a:ext cx="991850" cy="401976"/>
          </a:xfrm>
          <a:prstGeom prst="wedgeEllipseCallout">
            <a:avLst>
              <a:gd name="adj1" fmla="val -54713"/>
              <a:gd name="adj2" fmla="val 17530"/>
            </a:avLst>
          </a:prstGeom>
        </p:spPr>
        <p:style>
          <a:lnRef idx="2">
            <a:schemeClr val="accent6"/>
          </a:lnRef>
          <a:fillRef idx="1">
            <a:schemeClr val="lt1"/>
          </a:fillRef>
          <a:effectRef idx="0">
            <a:schemeClr val="accent6"/>
          </a:effectRef>
          <a:fontRef idx="minor">
            <a:schemeClr val="dk1"/>
          </a:fontRef>
        </p:style>
        <p:txBody>
          <a:bodyPr lIns="0" tIns="0" rIns="0" bIns="0" rtlCol="0" anchor="ctr"/>
          <a:lstStyle/>
          <a:p>
            <a:pPr algn="ctr"/>
            <a:r>
              <a:rPr lang="ja-JP" altLang="en-US" sz="1100" dirty="0">
                <a:latin typeface="Meiryo UI" panose="020B0604030504040204" pitchFamily="50" charset="-128"/>
                <a:ea typeface="Meiryo UI" panose="020B0604030504040204" pitchFamily="50" charset="-128"/>
              </a:rPr>
              <a:t>排出量は</a:t>
            </a:r>
            <a:br>
              <a:rPr lang="en-US" altLang="ja-JP" sz="1100" dirty="0">
                <a:latin typeface="Meiryo UI" panose="020B0604030504040204" pitchFamily="50" charset="-128"/>
                <a:ea typeface="Meiryo UI" panose="020B0604030504040204" pitchFamily="50" charset="-128"/>
              </a:rPr>
            </a:br>
            <a:r>
              <a:rPr lang="ja-JP" altLang="en-US" sz="1100" dirty="0">
                <a:latin typeface="Meiryo UI" panose="020B0604030504040204" pitchFamily="50" charset="-128"/>
                <a:ea typeface="Meiryo UI" panose="020B0604030504040204" pitchFamily="50" charset="-128"/>
              </a:rPr>
              <a:t>自動計算</a:t>
            </a:r>
            <a:endParaRPr lang="en-US" altLang="ja-JP" sz="900" u="sng" dirty="0">
              <a:solidFill>
                <a:schemeClr val="accent6">
                  <a:lumMod val="50000"/>
                </a:schemeClr>
              </a:solidFill>
              <a:latin typeface="Meiryo UI" panose="020B0604030504040204" pitchFamily="50" charset="-128"/>
              <a:ea typeface="Meiryo UI" panose="020B0604030504040204" pitchFamily="50" charset="-128"/>
            </a:endParaRPr>
          </a:p>
        </p:txBody>
      </p:sp>
      <p:sp>
        <p:nvSpPr>
          <p:cNvPr id="13" name="円形吹き出し 12"/>
          <p:cNvSpPr/>
          <p:nvPr/>
        </p:nvSpPr>
        <p:spPr>
          <a:xfrm>
            <a:off x="7732221" y="3281292"/>
            <a:ext cx="991850" cy="651763"/>
          </a:xfrm>
          <a:prstGeom prst="wedgeEllipseCallout">
            <a:avLst>
              <a:gd name="adj1" fmla="val -61103"/>
              <a:gd name="adj2" fmla="val 43843"/>
            </a:avLst>
          </a:prstGeom>
        </p:spPr>
        <p:style>
          <a:lnRef idx="2">
            <a:schemeClr val="accent6"/>
          </a:lnRef>
          <a:fillRef idx="1">
            <a:schemeClr val="lt1"/>
          </a:fillRef>
          <a:effectRef idx="0">
            <a:schemeClr val="accent6"/>
          </a:effectRef>
          <a:fontRef idx="minor">
            <a:schemeClr val="dk1"/>
          </a:fontRef>
        </p:style>
        <p:txBody>
          <a:bodyPr lIns="0" tIns="0" rIns="0" bIns="0" rtlCol="0" anchor="ctr"/>
          <a:lstStyle/>
          <a:p>
            <a:pPr algn="ctr"/>
            <a:r>
              <a:rPr lang="ja-JP" altLang="en-US" sz="1100" dirty="0">
                <a:latin typeface="Meiryo UI" panose="020B0604030504040204" pitchFamily="50" charset="-128"/>
                <a:ea typeface="Meiryo UI" panose="020B0604030504040204" pitchFamily="50" charset="-128"/>
              </a:rPr>
              <a:t>保有割合</a:t>
            </a:r>
            <a:br>
              <a:rPr lang="en-US" altLang="ja-JP" sz="1100" dirty="0">
                <a:latin typeface="Meiryo UI" panose="020B0604030504040204" pitchFamily="50" charset="-128"/>
                <a:ea typeface="Meiryo UI" panose="020B0604030504040204" pitchFamily="50" charset="-128"/>
              </a:rPr>
            </a:br>
            <a:r>
              <a:rPr lang="ja-JP" altLang="en-US" sz="1100" dirty="0">
                <a:latin typeface="Meiryo UI" panose="020B0604030504040204" pitchFamily="50" charset="-128"/>
                <a:ea typeface="Meiryo UI" panose="020B0604030504040204" pitchFamily="50" charset="-128"/>
              </a:rPr>
              <a:t>導入割合等は自動計算</a:t>
            </a:r>
            <a:endParaRPr lang="en-US" altLang="ja-JP" sz="900" u="sng" dirty="0">
              <a:solidFill>
                <a:schemeClr val="accent6">
                  <a:lumMod val="50000"/>
                </a:schemeClr>
              </a:solidFill>
              <a:latin typeface="Meiryo UI" panose="020B0604030504040204" pitchFamily="50" charset="-128"/>
              <a:ea typeface="Meiryo UI" panose="020B0604030504040204" pitchFamily="50" charset="-128"/>
            </a:endParaRPr>
          </a:p>
        </p:txBody>
      </p:sp>
      <p:sp>
        <p:nvSpPr>
          <p:cNvPr id="16" name="テキスト ボックス 15">
            <a:extLst>
              <a:ext uri="{FF2B5EF4-FFF2-40B4-BE49-F238E27FC236}">
                <a16:creationId xmlns:a16="http://schemas.microsoft.com/office/drawing/2014/main" id="{575F40C1-5A85-EECC-6477-57B188ABEBEE}"/>
              </a:ext>
            </a:extLst>
          </p:cNvPr>
          <p:cNvSpPr txBox="1"/>
          <p:nvPr/>
        </p:nvSpPr>
        <p:spPr>
          <a:xfrm>
            <a:off x="0" y="0"/>
            <a:ext cx="8604448" cy="344128"/>
          </a:xfrm>
          <a:prstGeom prst="rect">
            <a:avLst/>
          </a:prstGeom>
          <a:noFill/>
        </p:spPr>
        <p:txBody>
          <a:bodyPr wrap="square" tIns="36000" bIns="0" rtlCol="0">
            <a:spAutoFit/>
          </a:bodyPr>
          <a:lstStyle/>
          <a:p>
            <a:pPr>
              <a:lnSpc>
                <a:spcPts val="2400"/>
              </a:lnSpc>
            </a:pPr>
            <a:r>
              <a:rPr lang="ja-JP" altLang="en-US" sz="20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６　実績報告書の作成要領</a:t>
            </a:r>
          </a:p>
        </p:txBody>
      </p:sp>
    </p:spTree>
    <p:extLst>
      <p:ext uri="{BB962C8B-B14F-4D97-AF65-F5344CB8AC3E}">
        <p14:creationId xmlns:p14="http://schemas.microsoft.com/office/powerpoint/2010/main" val="2187131493"/>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p:cNvPicPr>
            <a:picLocks noChangeAspect="1"/>
          </p:cNvPicPr>
          <p:nvPr/>
        </p:nvPicPr>
        <p:blipFill rotWithShape="1">
          <a:blip r:embed="rId3"/>
          <a:srcRect l="1694" t="12866" r="58289" b="67055"/>
          <a:stretch/>
        </p:blipFill>
        <p:spPr>
          <a:xfrm>
            <a:off x="179512" y="1069665"/>
            <a:ext cx="7128792" cy="1971111"/>
          </a:xfrm>
          <a:prstGeom prst="rect">
            <a:avLst/>
          </a:prstGeom>
        </p:spPr>
      </p:pic>
      <p:sp>
        <p:nvSpPr>
          <p:cNvPr id="6" name="スライド番号プレースホルダー 5"/>
          <p:cNvSpPr>
            <a:spLocks noGrp="1"/>
          </p:cNvSpPr>
          <p:nvPr>
            <p:ph type="sldNum" sz="quarter" idx="12"/>
          </p:nvPr>
        </p:nvSpPr>
        <p:spPr/>
        <p:txBody>
          <a:bodyPr/>
          <a:lstStyle/>
          <a:p>
            <a:fld id="{55A7BED7-9510-4C4B-91BA-7696EE92F05C}" type="slidenum">
              <a:rPr kumimoji="1" lang="ja-JP" altLang="en-US" smtClean="0"/>
              <a:t>75</a:t>
            </a:fld>
            <a:endParaRPr kumimoji="1" lang="ja-JP" altLang="en-US" dirty="0"/>
          </a:p>
        </p:txBody>
      </p:sp>
      <p:sp>
        <p:nvSpPr>
          <p:cNvPr id="10" name="Rectangle 2"/>
          <p:cNvSpPr>
            <a:spLocks noChangeArrowheads="1"/>
          </p:cNvSpPr>
          <p:nvPr/>
        </p:nvSpPr>
        <p:spPr bwMode="auto">
          <a:xfrm>
            <a:off x="-12940" y="404664"/>
            <a:ext cx="9051756"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spAutoFit/>
          </a:bodyPr>
          <a:lstStyle>
            <a:lvl1pPr indent="127000"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ts val="600"/>
              </a:spcAft>
              <a:buClrTx/>
              <a:buSzTx/>
              <a:buFontTx/>
              <a:buNone/>
              <a:tabLst/>
            </a:pPr>
            <a:r>
              <a:rPr kumimoji="0" lang="ja-JP" altLang="ja-JP" sz="2000" b="1" i="0" u="none" strike="noStrike" cap="none" normalizeH="0" baseline="0" dirty="0">
                <a:ln>
                  <a:noFill/>
                </a:ln>
                <a:solidFill>
                  <a:srgbClr val="0D0D0D"/>
                </a:solidFill>
                <a:effectLst/>
                <a:latin typeface="Meiryo UI" panose="020B0604030504040204" pitchFamily="50" charset="-128"/>
                <a:ea typeface="Meiryo UI" panose="020B0604030504040204" pitchFamily="50" charset="-128"/>
                <a:cs typeface="Times New Roman" panose="02020603050405020304" pitchFamily="18" charset="0"/>
              </a:rPr>
              <a:t> </a:t>
            </a:r>
            <a:r>
              <a:rPr kumimoji="0" lang="en-US" altLang="ja-JP" sz="2000" b="1" i="0" u="none" strike="noStrike" cap="none" normalizeH="0" baseline="0" dirty="0">
                <a:ln>
                  <a:noFill/>
                </a:ln>
                <a:solidFill>
                  <a:srgbClr val="0D0D0D"/>
                </a:solidFill>
                <a:effectLst/>
                <a:latin typeface="Meiryo UI" panose="020B0604030504040204" pitchFamily="50" charset="-128"/>
                <a:ea typeface="Meiryo UI" panose="020B0604030504040204" pitchFamily="50" charset="-128"/>
                <a:cs typeface="Times New Roman" panose="02020603050405020304" pitchFamily="18" charset="0"/>
              </a:rPr>
              <a:t>(10)</a:t>
            </a:r>
            <a:r>
              <a:rPr kumimoji="0" lang="ja-JP" altLang="en-US" sz="2000" b="1" i="0" u="none" strike="noStrike" cap="none" normalizeH="0" baseline="0" dirty="0">
                <a:ln>
                  <a:noFill/>
                </a:ln>
                <a:solidFill>
                  <a:srgbClr val="0D0D0D"/>
                </a:solidFill>
                <a:effectLst/>
                <a:latin typeface="Meiryo UI" panose="020B0604030504040204" pitchFamily="50" charset="-128"/>
                <a:ea typeface="Meiryo UI" panose="020B0604030504040204" pitchFamily="50" charset="-128"/>
                <a:cs typeface="Times New Roman" panose="02020603050405020304" pitchFamily="18" charset="0"/>
              </a:rPr>
              <a:t>実績報告書</a:t>
            </a:r>
            <a:r>
              <a:rPr kumimoji="0" lang="ja-JP" altLang="en-US" sz="2000" b="1" dirty="0">
                <a:solidFill>
                  <a:srgbClr val="0D0D0D"/>
                </a:solidFill>
                <a:latin typeface="Meiryo UI" panose="020B0604030504040204" pitchFamily="50" charset="-128"/>
                <a:ea typeface="Meiryo UI" panose="020B0604030504040204" pitchFamily="50" charset="-128"/>
                <a:cs typeface="Times New Roman" panose="02020603050405020304" pitchFamily="18" charset="0"/>
              </a:rPr>
              <a:t>シート９「</a:t>
            </a:r>
            <a:r>
              <a:rPr kumimoji="0" lang="en-US" altLang="ja-JP" sz="2000" b="1" dirty="0">
                <a:solidFill>
                  <a:srgbClr val="0D0D0D"/>
                </a:solidFill>
                <a:latin typeface="Meiryo UI" panose="020B0604030504040204" pitchFamily="50" charset="-128"/>
                <a:ea typeface="Meiryo UI" panose="020B0604030504040204" pitchFamily="50" charset="-128"/>
                <a:cs typeface="Times New Roman" panose="02020603050405020304" pitchFamily="18" charset="0"/>
              </a:rPr>
              <a:t>EV/FCV</a:t>
            </a:r>
            <a:r>
              <a:rPr kumimoji="0" lang="ja-JP" altLang="en-US" sz="2000" b="1" dirty="0">
                <a:solidFill>
                  <a:srgbClr val="0D0D0D"/>
                </a:solidFill>
                <a:latin typeface="Meiryo UI" panose="020B0604030504040204" pitchFamily="50" charset="-128"/>
                <a:ea typeface="Meiryo UI" panose="020B0604030504040204" pitchFamily="50" charset="-128"/>
                <a:cs typeface="Times New Roman" panose="02020603050405020304" pitchFamily="18" charset="0"/>
              </a:rPr>
              <a:t>一覧」</a:t>
            </a:r>
            <a:r>
              <a:rPr kumimoji="0" lang="en-US" altLang="ja-JP" sz="2000" b="1" dirty="0">
                <a:solidFill>
                  <a:srgbClr val="0D0D0D"/>
                </a:solidFill>
                <a:latin typeface="Meiryo UI" panose="020B0604030504040204" pitchFamily="50" charset="-128"/>
                <a:ea typeface="Meiryo UI" panose="020B0604030504040204" pitchFamily="50" charset="-128"/>
                <a:cs typeface="Times New Roman" panose="02020603050405020304" pitchFamily="18" charset="0"/>
              </a:rPr>
              <a:t>No.1</a:t>
            </a:r>
            <a:endParaRPr lang="en-US" altLang="ja-JP" sz="1600" dirty="0">
              <a:latin typeface="Meiryo UI" panose="020B0604030504040204" pitchFamily="50" charset="-128"/>
              <a:ea typeface="Meiryo UI" panose="020B0604030504040204" pitchFamily="50" charset="-128"/>
            </a:endParaRPr>
          </a:p>
        </p:txBody>
      </p:sp>
      <p:graphicFrame>
        <p:nvGraphicFramePr>
          <p:cNvPr id="15" name="表 14"/>
          <p:cNvGraphicFramePr>
            <a:graphicFrameLocks noGrp="1"/>
          </p:cNvGraphicFramePr>
          <p:nvPr>
            <p:extLst>
              <p:ext uri="{D42A27DB-BD31-4B8C-83A1-F6EECF244321}">
                <p14:modId xmlns:p14="http://schemas.microsoft.com/office/powerpoint/2010/main" val="69433322"/>
              </p:ext>
            </p:extLst>
          </p:nvPr>
        </p:nvGraphicFramePr>
        <p:xfrm>
          <a:off x="179512" y="5358720"/>
          <a:ext cx="8859304" cy="1310640"/>
        </p:xfrm>
        <a:graphic>
          <a:graphicData uri="http://schemas.openxmlformats.org/drawingml/2006/table">
            <a:tbl>
              <a:tblPr firstRow="1" bandRow="1">
                <a:tableStyleId>{5940675A-B579-460E-94D1-54222C63F5DA}</a:tableStyleId>
              </a:tblPr>
              <a:tblGrid>
                <a:gridCol w="8859304">
                  <a:extLst>
                    <a:ext uri="{9D8B030D-6E8A-4147-A177-3AD203B41FA5}">
                      <a16:colId xmlns:a16="http://schemas.microsoft.com/office/drawing/2014/main" val="1340005264"/>
                    </a:ext>
                  </a:extLst>
                </a:gridCol>
              </a:tblGrid>
              <a:tr h="0">
                <a:tc>
                  <a:txBody>
                    <a:bodyPr/>
                    <a:lstStyle/>
                    <a:p>
                      <a:r>
                        <a:rPr kumimoji="1" lang="ja-JP" altLang="en-US" sz="1600" b="1" u="sng" dirty="0">
                          <a:solidFill>
                            <a:schemeClr val="tx1"/>
                          </a:solidFill>
                          <a:latin typeface="Meiryo UI" panose="020B0604030504040204" pitchFamily="50" charset="-128"/>
                          <a:ea typeface="Meiryo UI" panose="020B0604030504040204" pitchFamily="50" charset="-128"/>
                        </a:rPr>
                        <a:t>①車両情報（報告対象年度）</a:t>
                      </a:r>
                      <a:endParaRPr kumimoji="1" lang="en-US" altLang="ja-JP" sz="1600" b="1" u="sng" dirty="0">
                        <a:solidFill>
                          <a:schemeClr val="tx1"/>
                        </a:solidFill>
                        <a:latin typeface="Meiryo UI" panose="020B0604030504040204" pitchFamily="50" charset="-128"/>
                        <a:ea typeface="Meiryo UI" panose="020B0604030504040204" pitchFamily="50" charset="-128"/>
                      </a:endParaRPr>
                    </a:p>
                    <a:p>
                      <a:r>
                        <a:rPr kumimoji="1" lang="ja-JP" altLang="en-US" sz="1600" dirty="0">
                          <a:solidFill>
                            <a:schemeClr val="tx1"/>
                          </a:solidFill>
                          <a:latin typeface="Meiryo UI" panose="020B0604030504040204" pitchFamily="50" charset="-128"/>
                          <a:ea typeface="Meiryo UI" panose="020B0604030504040204" pitchFamily="50" charset="-128"/>
                        </a:rPr>
                        <a:t>・車検証から情報を転記してください。</a:t>
                      </a:r>
                      <a:br>
                        <a:rPr kumimoji="1" lang="en-US" altLang="ja-JP" sz="1600" dirty="0">
                          <a:solidFill>
                            <a:schemeClr val="tx1"/>
                          </a:solidFill>
                          <a:latin typeface="Meiryo UI" panose="020B0604030504040204" pitchFamily="50" charset="-128"/>
                          <a:ea typeface="Meiryo UI" panose="020B0604030504040204" pitchFamily="50" charset="-128"/>
                        </a:rPr>
                      </a:br>
                      <a:r>
                        <a:rPr kumimoji="1" lang="en-US" altLang="ja-JP" sz="1200" dirty="0">
                          <a:solidFill>
                            <a:schemeClr val="tx1"/>
                          </a:solidFill>
                          <a:latin typeface="Meiryo UI" panose="020B0604030504040204" pitchFamily="50" charset="-128"/>
                          <a:ea typeface="Meiryo UI" panose="020B0604030504040204" pitchFamily="50" charset="-128"/>
                        </a:rPr>
                        <a:t>※</a:t>
                      </a:r>
                      <a:r>
                        <a:rPr kumimoji="1" lang="ja-JP" altLang="en-US" sz="1200" dirty="0">
                          <a:solidFill>
                            <a:schemeClr val="tx1"/>
                          </a:solidFill>
                          <a:latin typeface="Meiryo UI" panose="020B0604030504040204" pitchFamily="50" charset="-128"/>
                          <a:ea typeface="Meiryo UI" panose="020B0604030504040204" pitchFamily="50" charset="-128"/>
                        </a:rPr>
                        <a:t>届出者で経年的に車両の状況を識別管理できる場合は、</a:t>
                      </a:r>
                      <a:r>
                        <a:rPr kumimoji="1" lang="ja-JP" altLang="en-US" sz="1200" baseline="0" dirty="0">
                          <a:solidFill>
                            <a:schemeClr val="tx1"/>
                          </a:solidFill>
                          <a:latin typeface="Meiryo UI" panose="020B0604030504040204" pitchFamily="50" charset="-128"/>
                          <a:ea typeface="Meiryo UI" panose="020B0604030504040204" pitchFamily="50" charset="-128"/>
                        </a:rPr>
                        <a:t> 「</a:t>
                      </a:r>
                      <a:r>
                        <a:rPr kumimoji="1" lang="ja-JP" altLang="en-US" sz="1200" dirty="0">
                          <a:solidFill>
                            <a:schemeClr val="tx1"/>
                          </a:solidFill>
                          <a:latin typeface="Meiryo UI" panose="020B0604030504040204" pitchFamily="50" charset="-128"/>
                          <a:ea typeface="Meiryo UI" panose="020B0604030504040204" pitchFamily="50" charset="-128"/>
                        </a:rPr>
                        <a:t>ナンバープレート」欄の記入は必須ではありません。</a:t>
                      </a:r>
                      <a:endParaRPr kumimoji="1" lang="en-US" altLang="ja-JP" sz="1400" dirty="0">
                        <a:solidFill>
                          <a:schemeClr val="tx1"/>
                        </a:solidFill>
                        <a:latin typeface="Meiryo UI" panose="020B0604030504040204" pitchFamily="50" charset="-128"/>
                        <a:ea typeface="Meiryo UI" panose="020B0604030504040204" pitchFamily="50" charset="-128"/>
                      </a:endParaRPr>
                    </a:p>
                  </a:txBody>
                  <a:tcPr/>
                </a:tc>
                <a:extLst>
                  <a:ext uri="{0D108BD9-81ED-4DB2-BD59-A6C34878D82A}">
                    <a16:rowId xmlns:a16="http://schemas.microsoft.com/office/drawing/2014/main" val="183885262"/>
                  </a:ext>
                </a:extLst>
              </a:tr>
              <a:tr h="0">
                <a:tc>
                  <a:txBody>
                    <a:bodyPr/>
                    <a:lstStyle/>
                    <a:p>
                      <a:r>
                        <a:rPr kumimoji="1" lang="ja-JP" altLang="en-US" sz="1600" b="1" u="sng" dirty="0">
                          <a:solidFill>
                            <a:schemeClr val="tx1"/>
                          </a:solidFill>
                          <a:latin typeface="Meiryo UI" panose="020B0604030504040204" pitchFamily="50" charset="-128"/>
                          <a:ea typeface="Meiryo UI" panose="020B0604030504040204" pitchFamily="50" charset="-128"/>
                        </a:rPr>
                        <a:t>②③年間走行距離（報告対象年度）</a:t>
                      </a:r>
                      <a:endParaRPr kumimoji="1" lang="en-US" altLang="ja-JP" sz="1600" b="1" u="sng" dirty="0">
                        <a:solidFill>
                          <a:schemeClr val="tx1"/>
                        </a:solidFill>
                        <a:latin typeface="Meiryo UI" panose="020B0604030504040204" pitchFamily="50" charset="-128"/>
                        <a:ea typeface="Meiryo UI" panose="020B0604030504040204" pitchFamily="50" charset="-128"/>
                      </a:endParaRPr>
                    </a:p>
                    <a:p>
                      <a:r>
                        <a:rPr kumimoji="1" lang="ja-JP" altLang="en-US" sz="1400" dirty="0">
                          <a:solidFill>
                            <a:schemeClr val="tx1"/>
                          </a:solidFill>
                          <a:latin typeface="Meiryo UI" panose="020B0604030504040204" pitchFamily="50" charset="-128"/>
                          <a:ea typeface="Meiryo UI" panose="020B0604030504040204" pitchFamily="50" charset="-128"/>
                        </a:rPr>
                        <a:t>・車両の報告対象年度末の走行メーターの値を③に入力すれば、前年度入力値との差が②に自動表示されます。</a:t>
                      </a:r>
                      <a:endParaRPr kumimoji="1" lang="en-US" altLang="ja-JP" sz="1400" dirty="0">
                        <a:solidFill>
                          <a:schemeClr val="tx1"/>
                        </a:solidFill>
                        <a:latin typeface="Meiryo UI" panose="020B0604030504040204" pitchFamily="50" charset="-128"/>
                        <a:ea typeface="Meiryo UI" panose="020B0604030504040204" pitchFamily="50" charset="-128"/>
                      </a:endParaRPr>
                    </a:p>
                  </a:txBody>
                  <a:tcPr/>
                </a:tc>
                <a:extLst>
                  <a:ext uri="{0D108BD9-81ED-4DB2-BD59-A6C34878D82A}">
                    <a16:rowId xmlns:a16="http://schemas.microsoft.com/office/drawing/2014/main" val="3255537712"/>
                  </a:ext>
                </a:extLst>
              </a:tr>
            </a:tbl>
          </a:graphicData>
        </a:graphic>
      </p:graphicFrame>
      <p:sp>
        <p:nvSpPr>
          <p:cNvPr id="14" name="正方形/長方形 13"/>
          <p:cNvSpPr/>
          <p:nvPr/>
        </p:nvSpPr>
        <p:spPr>
          <a:xfrm>
            <a:off x="467544" y="2422090"/>
            <a:ext cx="6374871" cy="499100"/>
          </a:xfrm>
          <a:prstGeom prst="rect">
            <a:avLst/>
          </a:prstGeom>
          <a:solidFill>
            <a:srgbClr val="FF0000">
              <a:alpha val="47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3200" b="1" dirty="0">
                <a:solidFill>
                  <a:schemeClr val="tx1"/>
                </a:solidFill>
                <a:latin typeface="Meiryo UI" panose="020B0604030504040204" pitchFamily="50" charset="-128"/>
                <a:ea typeface="Meiryo UI" panose="020B0604030504040204" pitchFamily="50" charset="-128"/>
              </a:rPr>
              <a:t>①</a:t>
            </a:r>
            <a:endParaRPr kumimoji="1" lang="ja-JP" altLang="en-US" b="1" dirty="0">
              <a:solidFill>
                <a:schemeClr val="tx1"/>
              </a:solidFill>
              <a:latin typeface="Meiryo UI" panose="020B0604030504040204" pitchFamily="50" charset="-128"/>
              <a:ea typeface="Meiryo UI" panose="020B0604030504040204" pitchFamily="50" charset="-128"/>
            </a:endParaRPr>
          </a:p>
        </p:txBody>
      </p:sp>
      <p:sp>
        <p:nvSpPr>
          <p:cNvPr id="26" name="テキスト ボックス 25">
            <a:extLst>
              <a:ext uri="{FF2B5EF4-FFF2-40B4-BE49-F238E27FC236}">
                <a16:creationId xmlns:a16="http://schemas.microsoft.com/office/drawing/2014/main" id="{575F40C1-5A85-EECC-6477-57B188ABEBEE}"/>
              </a:ext>
            </a:extLst>
          </p:cNvPr>
          <p:cNvSpPr txBox="1"/>
          <p:nvPr/>
        </p:nvSpPr>
        <p:spPr>
          <a:xfrm>
            <a:off x="0" y="0"/>
            <a:ext cx="8604448" cy="344128"/>
          </a:xfrm>
          <a:prstGeom prst="rect">
            <a:avLst/>
          </a:prstGeom>
          <a:noFill/>
        </p:spPr>
        <p:txBody>
          <a:bodyPr wrap="square" tIns="36000" bIns="0" rtlCol="0">
            <a:spAutoFit/>
          </a:bodyPr>
          <a:lstStyle/>
          <a:p>
            <a:pPr>
              <a:lnSpc>
                <a:spcPts val="2400"/>
              </a:lnSpc>
            </a:pPr>
            <a:r>
              <a:rPr lang="ja-JP" altLang="en-US" sz="20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６　実績報告書の作成要領</a:t>
            </a:r>
          </a:p>
        </p:txBody>
      </p:sp>
      <p:pic>
        <p:nvPicPr>
          <p:cNvPr id="27" name="図 26"/>
          <p:cNvPicPr>
            <a:picLocks noChangeAspect="1"/>
          </p:cNvPicPr>
          <p:nvPr/>
        </p:nvPicPr>
        <p:blipFill rotWithShape="1">
          <a:blip r:embed="rId3"/>
          <a:srcRect l="37310" t="12866" r="15404" b="67055"/>
          <a:stretch/>
        </p:blipFill>
        <p:spPr>
          <a:xfrm>
            <a:off x="300470" y="3140891"/>
            <a:ext cx="8424936" cy="1971111"/>
          </a:xfrm>
          <a:prstGeom prst="rect">
            <a:avLst/>
          </a:prstGeom>
        </p:spPr>
      </p:pic>
      <p:sp>
        <p:nvSpPr>
          <p:cNvPr id="30" name="正方形/長方形 29"/>
          <p:cNvSpPr/>
          <p:nvPr/>
        </p:nvSpPr>
        <p:spPr>
          <a:xfrm>
            <a:off x="611560" y="4509500"/>
            <a:ext cx="1008112" cy="602501"/>
          </a:xfrm>
          <a:prstGeom prst="rect">
            <a:avLst/>
          </a:prstGeom>
          <a:solidFill>
            <a:srgbClr val="FF0000">
              <a:alpha val="47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3200" b="1" dirty="0">
                <a:solidFill>
                  <a:schemeClr val="tx1"/>
                </a:solidFill>
                <a:latin typeface="Meiryo UI" panose="020B0604030504040204" pitchFamily="50" charset="-128"/>
                <a:ea typeface="Meiryo UI" panose="020B0604030504040204" pitchFamily="50" charset="-128"/>
              </a:rPr>
              <a:t>②</a:t>
            </a:r>
            <a:endParaRPr kumimoji="1" lang="ja-JP" altLang="en-US" b="1" dirty="0">
              <a:solidFill>
                <a:schemeClr val="tx1"/>
              </a:solidFill>
              <a:latin typeface="Meiryo UI" panose="020B0604030504040204" pitchFamily="50" charset="-128"/>
              <a:ea typeface="Meiryo UI" panose="020B0604030504040204" pitchFamily="50" charset="-128"/>
            </a:endParaRPr>
          </a:p>
        </p:txBody>
      </p:sp>
      <p:sp>
        <p:nvSpPr>
          <p:cNvPr id="31" name="正方形/長方形 30"/>
          <p:cNvSpPr/>
          <p:nvPr/>
        </p:nvSpPr>
        <p:spPr>
          <a:xfrm>
            <a:off x="6804248" y="4509499"/>
            <a:ext cx="1440160" cy="602501"/>
          </a:xfrm>
          <a:prstGeom prst="rect">
            <a:avLst/>
          </a:prstGeom>
          <a:solidFill>
            <a:srgbClr val="FF0000">
              <a:alpha val="47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3200" b="1" dirty="0">
                <a:solidFill>
                  <a:schemeClr val="tx1"/>
                </a:solidFill>
                <a:latin typeface="Meiryo UI" panose="020B0604030504040204" pitchFamily="50" charset="-128"/>
                <a:ea typeface="Meiryo UI" panose="020B0604030504040204" pitchFamily="50" charset="-128"/>
              </a:rPr>
              <a:t>③</a:t>
            </a:r>
            <a:endParaRPr kumimoji="1" lang="ja-JP" altLang="en-US" b="1" dirty="0">
              <a:solidFill>
                <a:schemeClr val="tx1"/>
              </a:solidFill>
              <a:latin typeface="Meiryo UI" panose="020B0604030504040204" pitchFamily="50" charset="-128"/>
              <a:ea typeface="Meiryo UI" panose="020B0604030504040204" pitchFamily="50" charset="-128"/>
            </a:endParaRPr>
          </a:p>
        </p:txBody>
      </p:sp>
      <p:sp>
        <p:nvSpPr>
          <p:cNvPr id="13" name="円形吹き出し 12"/>
          <p:cNvSpPr/>
          <p:nvPr/>
        </p:nvSpPr>
        <p:spPr>
          <a:xfrm>
            <a:off x="5415646" y="197841"/>
            <a:ext cx="4217364" cy="1343675"/>
          </a:xfrm>
          <a:prstGeom prst="wedgeEllipseCallout">
            <a:avLst>
              <a:gd name="adj1" fmla="val -57501"/>
              <a:gd name="adj2" fmla="val -2489"/>
            </a:avLst>
          </a:prstGeom>
        </p:spPr>
        <p:style>
          <a:lnRef idx="2">
            <a:schemeClr val="accent6"/>
          </a:lnRef>
          <a:fillRef idx="1">
            <a:schemeClr val="lt1"/>
          </a:fillRef>
          <a:effectRef idx="0">
            <a:schemeClr val="accent6"/>
          </a:effectRef>
          <a:fontRef idx="minor">
            <a:schemeClr val="dk1"/>
          </a:fontRef>
        </p:style>
        <p:txBody>
          <a:bodyPr lIns="0" tIns="0" rIns="0" bIns="0" rtlCol="0" anchor="ctr"/>
          <a:lstStyle/>
          <a:p>
            <a:r>
              <a:rPr lang="ja-JP" altLang="en-US" sz="1100" dirty="0">
                <a:latin typeface="Meiryo UI" panose="020B0604030504040204" pitchFamily="50" charset="-128"/>
                <a:ea typeface="Meiryo UI" panose="020B0604030504040204" pitchFamily="50" charset="-128"/>
              </a:rPr>
              <a:t>この様式は</a:t>
            </a:r>
            <a:endParaRPr lang="en-US" altLang="ja-JP" sz="1100" dirty="0">
              <a:latin typeface="Meiryo UI" panose="020B0604030504040204" pitchFamily="50" charset="-128"/>
              <a:ea typeface="Meiryo UI" panose="020B0604030504040204" pitchFamily="50" charset="-128"/>
            </a:endParaRPr>
          </a:p>
          <a:p>
            <a:pPr indent="-180000"/>
            <a:r>
              <a:rPr lang="ja-JP" altLang="en-US" sz="1100" dirty="0">
                <a:latin typeface="Meiryo UI" panose="020B0604030504040204" pitchFamily="50" charset="-128"/>
                <a:ea typeface="Meiryo UI" panose="020B0604030504040204" pitchFamily="50" charset="-128"/>
              </a:rPr>
              <a:t>●電気自動車</a:t>
            </a:r>
            <a:r>
              <a:rPr lang="en-US" altLang="ja-JP" sz="1100" dirty="0">
                <a:latin typeface="Meiryo UI" panose="020B0604030504040204" pitchFamily="50" charset="-128"/>
                <a:ea typeface="Meiryo UI" panose="020B0604030504040204" pitchFamily="50" charset="-128"/>
              </a:rPr>
              <a:t>(EV)</a:t>
            </a:r>
            <a:r>
              <a:rPr lang="ja-JP" altLang="en-US" sz="1100" dirty="0">
                <a:latin typeface="Meiryo UI" panose="020B0604030504040204" pitchFamily="50" charset="-128"/>
                <a:ea typeface="Meiryo UI" panose="020B0604030504040204" pitchFamily="50" charset="-128"/>
              </a:rPr>
              <a:t>と燃料電池自動車</a:t>
            </a:r>
            <a:r>
              <a:rPr lang="en-US" altLang="ja-JP" sz="1100" dirty="0">
                <a:latin typeface="Meiryo UI" panose="020B0604030504040204" pitchFamily="50" charset="-128"/>
                <a:ea typeface="Meiryo UI" panose="020B0604030504040204" pitchFamily="50" charset="-128"/>
              </a:rPr>
              <a:t>(FCV)</a:t>
            </a:r>
            <a:br>
              <a:rPr lang="en-US" altLang="ja-JP" sz="1100" dirty="0">
                <a:latin typeface="Meiryo UI" panose="020B0604030504040204" pitchFamily="50" charset="-128"/>
                <a:ea typeface="Meiryo UI" panose="020B0604030504040204" pitchFamily="50" charset="-128"/>
              </a:rPr>
            </a:br>
            <a:r>
              <a:rPr lang="ja-JP" altLang="en-US" sz="1100" dirty="0">
                <a:latin typeface="Meiryo UI" panose="020B0604030504040204" pitchFamily="50" charset="-128"/>
                <a:ea typeface="Meiryo UI" panose="020B0604030504040204" pitchFamily="50" charset="-128"/>
              </a:rPr>
              <a:t>　 のみ記入してください</a:t>
            </a:r>
            <a:endParaRPr lang="en-US" altLang="ja-JP" sz="1100" dirty="0">
              <a:latin typeface="Meiryo UI" panose="020B0604030504040204" pitchFamily="50" charset="-128"/>
              <a:ea typeface="Meiryo UI" panose="020B0604030504040204" pitchFamily="50" charset="-128"/>
            </a:endParaRPr>
          </a:p>
          <a:p>
            <a:pPr indent="-180000"/>
            <a:r>
              <a:rPr lang="en-US" altLang="ja-JP" sz="1000" dirty="0">
                <a:latin typeface="Meiryo UI" panose="020B0604030504040204" pitchFamily="50" charset="-128"/>
                <a:ea typeface="Meiryo UI" panose="020B0604030504040204" pitchFamily="50" charset="-128"/>
              </a:rPr>
              <a:t>  </a:t>
            </a:r>
            <a:r>
              <a:rPr lang="en-US" altLang="ja-JP" sz="900" dirty="0">
                <a:latin typeface="Meiryo UI" panose="020B0604030504040204" pitchFamily="50" charset="-128"/>
                <a:ea typeface="Meiryo UI" panose="020B0604030504040204" pitchFamily="50" charset="-128"/>
              </a:rPr>
              <a:t> ※</a:t>
            </a:r>
            <a:r>
              <a:rPr lang="ja-JP" altLang="en-US" sz="900" dirty="0">
                <a:latin typeface="Meiryo UI" panose="020B0604030504040204" pitchFamily="50" charset="-128"/>
                <a:ea typeface="Meiryo UI" panose="020B0604030504040204" pitchFamily="50" charset="-128"/>
              </a:rPr>
              <a:t>プラグインハイブリッド自動車やガソリン車等は記入不要</a:t>
            </a:r>
            <a:endParaRPr lang="en-US" altLang="ja-JP" sz="900" dirty="0">
              <a:latin typeface="Meiryo UI" panose="020B0604030504040204" pitchFamily="50" charset="-128"/>
              <a:ea typeface="Meiryo UI" panose="020B0604030504040204" pitchFamily="50" charset="-128"/>
            </a:endParaRPr>
          </a:p>
          <a:p>
            <a:pPr indent="-180000"/>
            <a:r>
              <a:rPr lang="ja-JP" altLang="en-US" sz="1000" dirty="0">
                <a:latin typeface="Meiryo UI" panose="020B0604030504040204" pitchFamily="50" charset="-128"/>
                <a:ea typeface="Meiryo UI" panose="020B0604030504040204" pitchFamily="50" charset="-128"/>
              </a:rPr>
              <a:t>●３号事業者だけでなく、１・２号事業者</a:t>
            </a:r>
            <a:r>
              <a:rPr lang="en-US" altLang="ja-JP" sz="600" dirty="0">
                <a:latin typeface="Meiryo UI" panose="020B0604030504040204" pitchFamily="50" charset="-128"/>
                <a:ea typeface="Meiryo UI" panose="020B0604030504040204" pitchFamily="50" charset="-128"/>
              </a:rPr>
              <a:t>(1500kL</a:t>
            </a:r>
            <a:r>
              <a:rPr lang="ja-JP" altLang="en-US" sz="600" dirty="0">
                <a:latin typeface="Meiryo UI" panose="020B0604030504040204" pitchFamily="50" charset="-128"/>
                <a:ea typeface="Meiryo UI" panose="020B0604030504040204" pitchFamily="50" charset="-128"/>
              </a:rPr>
              <a:t>以上使用</a:t>
            </a:r>
            <a:r>
              <a:rPr lang="en-US" altLang="ja-JP" sz="600" dirty="0">
                <a:latin typeface="Meiryo UI" panose="020B0604030504040204" pitchFamily="50" charset="-128"/>
                <a:ea typeface="Meiryo UI" panose="020B0604030504040204" pitchFamily="50" charset="-128"/>
              </a:rPr>
              <a:t>)</a:t>
            </a:r>
            <a:r>
              <a:rPr lang="ja-JP" altLang="en-US" sz="1000" dirty="0">
                <a:latin typeface="Meiryo UI" panose="020B0604030504040204" pitchFamily="50" charset="-128"/>
                <a:ea typeface="Meiryo UI" panose="020B0604030504040204" pitchFamily="50" charset="-128"/>
              </a:rPr>
              <a:t>も</a:t>
            </a:r>
            <a:br>
              <a:rPr lang="en-US" altLang="ja-JP" sz="1000" dirty="0">
                <a:latin typeface="Meiryo UI" panose="020B0604030504040204" pitchFamily="50" charset="-128"/>
                <a:ea typeface="Meiryo UI" panose="020B0604030504040204" pitchFamily="50" charset="-128"/>
              </a:rPr>
            </a:br>
            <a:r>
              <a:rPr lang="ja-JP" altLang="en-US" sz="1000" dirty="0">
                <a:latin typeface="Meiryo UI" panose="020B0604030504040204" pitchFamily="50" charset="-128"/>
                <a:ea typeface="Meiryo UI" panose="020B0604030504040204" pitchFamily="50" charset="-128"/>
              </a:rPr>
              <a:t>　　ご記入ください　</a:t>
            </a:r>
            <a:r>
              <a:rPr lang="ja-JP" altLang="en-US" sz="800" u="sng" dirty="0">
                <a:solidFill>
                  <a:schemeClr val="accent6">
                    <a:lumMod val="50000"/>
                  </a:schemeClr>
                </a:solidFill>
                <a:latin typeface="Meiryo UI" panose="020B0604030504040204" pitchFamily="50" charset="-128"/>
                <a:ea typeface="Meiryo UI" panose="020B0604030504040204" pitchFamily="50" charset="-128"/>
              </a:rPr>
              <a:t>自動車が使う電気使用量をご確認</a:t>
            </a:r>
            <a:endParaRPr lang="en-US" altLang="ja-JP" sz="900" u="sng" dirty="0">
              <a:solidFill>
                <a:schemeClr val="accent6">
                  <a:lumMod val="50000"/>
                </a:schemeClr>
              </a:solidFill>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2589685797"/>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 name="図 28"/>
          <p:cNvPicPr>
            <a:picLocks noChangeAspect="1"/>
          </p:cNvPicPr>
          <p:nvPr/>
        </p:nvPicPr>
        <p:blipFill rotWithShape="1">
          <a:blip r:embed="rId3"/>
          <a:srcRect l="34440" t="12866" r="27693" b="67055"/>
          <a:stretch/>
        </p:blipFill>
        <p:spPr>
          <a:xfrm>
            <a:off x="526327" y="1321563"/>
            <a:ext cx="8078121" cy="2360093"/>
          </a:xfrm>
          <a:prstGeom prst="rect">
            <a:avLst/>
          </a:prstGeom>
        </p:spPr>
      </p:pic>
      <p:sp>
        <p:nvSpPr>
          <p:cNvPr id="6" name="スライド番号プレースホルダー 5"/>
          <p:cNvSpPr>
            <a:spLocks noGrp="1"/>
          </p:cNvSpPr>
          <p:nvPr>
            <p:ph type="sldNum" sz="quarter" idx="12"/>
          </p:nvPr>
        </p:nvSpPr>
        <p:spPr/>
        <p:txBody>
          <a:bodyPr/>
          <a:lstStyle/>
          <a:p>
            <a:fld id="{55A7BED7-9510-4C4B-91BA-7696EE92F05C}" type="slidenum">
              <a:rPr kumimoji="1" lang="ja-JP" altLang="en-US" smtClean="0"/>
              <a:t>76</a:t>
            </a:fld>
            <a:endParaRPr kumimoji="1" lang="ja-JP" altLang="en-US" dirty="0"/>
          </a:p>
        </p:txBody>
      </p:sp>
      <p:sp>
        <p:nvSpPr>
          <p:cNvPr id="10" name="Rectangle 2"/>
          <p:cNvSpPr>
            <a:spLocks noChangeArrowheads="1"/>
          </p:cNvSpPr>
          <p:nvPr/>
        </p:nvSpPr>
        <p:spPr bwMode="auto">
          <a:xfrm>
            <a:off x="-12940" y="404664"/>
            <a:ext cx="9051756"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spAutoFit/>
          </a:bodyPr>
          <a:lstStyle>
            <a:lvl1pPr indent="127000"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ts val="600"/>
              </a:spcAft>
              <a:buClrTx/>
              <a:buSzTx/>
              <a:buFontTx/>
              <a:buNone/>
              <a:tabLst/>
            </a:pPr>
            <a:r>
              <a:rPr kumimoji="0" lang="ja-JP" altLang="ja-JP" sz="2000" b="1" i="0" u="none" strike="noStrike" cap="none" normalizeH="0" baseline="0" dirty="0">
                <a:ln>
                  <a:noFill/>
                </a:ln>
                <a:solidFill>
                  <a:srgbClr val="0D0D0D"/>
                </a:solidFill>
                <a:effectLst/>
                <a:latin typeface="Meiryo UI" panose="020B0604030504040204" pitchFamily="50" charset="-128"/>
                <a:ea typeface="Meiryo UI" panose="020B0604030504040204" pitchFamily="50" charset="-128"/>
                <a:cs typeface="Times New Roman" panose="02020603050405020304" pitchFamily="18" charset="0"/>
              </a:rPr>
              <a:t> </a:t>
            </a:r>
            <a:r>
              <a:rPr kumimoji="0" lang="en-US" altLang="ja-JP" sz="2000" b="1" i="0" u="none" strike="noStrike" cap="none" normalizeH="0" baseline="0" dirty="0">
                <a:ln>
                  <a:noFill/>
                </a:ln>
                <a:solidFill>
                  <a:srgbClr val="0D0D0D"/>
                </a:solidFill>
                <a:effectLst/>
                <a:latin typeface="Meiryo UI" panose="020B0604030504040204" pitchFamily="50" charset="-128"/>
                <a:ea typeface="Meiryo UI" panose="020B0604030504040204" pitchFamily="50" charset="-128"/>
                <a:cs typeface="Times New Roman" panose="02020603050405020304" pitchFamily="18" charset="0"/>
              </a:rPr>
              <a:t>(10)</a:t>
            </a:r>
            <a:r>
              <a:rPr kumimoji="0" lang="ja-JP" altLang="en-US" sz="2000" b="1" i="0" u="none" strike="noStrike" cap="none" normalizeH="0" baseline="0" dirty="0">
                <a:ln>
                  <a:noFill/>
                </a:ln>
                <a:solidFill>
                  <a:srgbClr val="0D0D0D"/>
                </a:solidFill>
                <a:effectLst/>
                <a:latin typeface="Meiryo UI" panose="020B0604030504040204" pitchFamily="50" charset="-128"/>
                <a:ea typeface="Meiryo UI" panose="020B0604030504040204" pitchFamily="50" charset="-128"/>
                <a:cs typeface="Times New Roman" panose="02020603050405020304" pitchFamily="18" charset="0"/>
              </a:rPr>
              <a:t>実績報告書</a:t>
            </a:r>
            <a:r>
              <a:rPr kumimoji="0" lang="ja-JP" altLang="en-US" sz="2000" b="1" dirty="0">
                <a:solidFill>
                  <a:srgbClr val="0D0D0D"/>
                </a:solidFill>
                <a:latin typeface="Meiryo UI" panose="020B0604030504040204" pitchFamily="50" charset="-128"/>
                <a:ea typeface="Meiryo UI" panose="020B0604030504040204" pitchFamily="50" charset="-128"/>
                <a:cs typeface="Times New Roman" panose="02020603050405020304" pitchFamily="18" charset="0"/>
              </a:rPr>
              <a:t>シート９「</a:t>
            </a:r>
            <a:r>
              <a:rPr kumimoji="0" lang="en-US" altLang="ja-JP" sz="2000" b="1" dirty="0">
                <a:solidFill>
                  <a:srgbClr val="0D0D0D"/>
                </a:solidFill>
                <a:latin typeface="Meiryo UI" panose="020B0604030504040204" pitchFamily="50" charset="-128"/>
                <a:ea typeface="Meiryo UI" panose="020B0604030504040204" pitchFamily="50" charset="-128"/>
                <a:cs typeface="Times New Roman" panose="02020603050405020304" pitchFamily="18" charset="0"/>
              </a:rPr>
              <a:t>EV/FCV</a:t>
            </a:r>
            <a:r>
              <a:rPr kumimoji="0" lang="ja-JP" altLang="en-US" sz="2000" b="1" dirty="0">
                <a:solidFill>
                  <a:srgbClr val="0D0D0D"/>
                </a:solidFill>
                <a:latin typeface="Meiryo UI" panose="020B0604030504040204" pitchFamily="50" charset="-128"/>
                <a:ea typeface="Meiryo UI" panose="020B0604030504040204" pitchFamily="50" charset="-128"/>
                <a:cs typeface="Times New Roman" panose="02020603050405020304" pitchFamily="18" charset="0"/>
              </a:rPr>
              <a:t>一覧」</a:t>
            </a:r>
            <a:r>
              <a:rPr kumimoji="0" lang="en-US" altLang="ja-JP" sz="2000" b="1" dirty="0">
                <a:solidFill>
                  <a:srgbClr val="0D0D0D"/>
                </a:solidFill>
                <a:latin typeface="Meiryo UI" panose="020B0604030504040204" pitchFamily="50" charset="-128"/>
                <a:ea typeface="Meiryo UI" panose="020B0604030504040204" pitchFamily="50" charset="-128"/>
                <a:cs typeface="Times New Roman" panose="02020603050405020304" pitchFamily="18" charset="0"/>
              </a:rPr>
              <a:t>No.2</a:t>
            </a:r>
            <a:endParaRPr lang="en-US" altLang="ja-JP" sz="1600" dirty="0">
              <a:latin typeface="Meiryo UI" panose="020B0604030504040204" pitchFamily="50" charset="-128"/>
              <a:ea typeface="Meiryo UI" panose="020B0604030504040204" pitchFamily="50" charset="-128"/>
            </a:endParaRPr>
          </a:p>
        </p:txBody>
      </p:sp>
      <p:sp>
        <p:nvSpPr>
          <p:cNvPr id="19" name="正方形/長方形 18"/>
          <p:cNvSpPr/>
          <p:nvPr/>
        </p:nvSpPr>
        <p:spPr>
          <a:xfrm>
            <a:off x="2771800" y="2924944"/>
            <a:ext cx="864096" cy="756712"/>
          </a:xfrm>
          <a:prstGeom prst="rect">
            <a:avLst/>
          </a:prstGeom>
          <a:solidFill>
            <a:srgbClr val="FF0000">
              <a:alpha val="47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3200" b="1" dirty="0">
                <a:solidFill>
                  <a:schemeClr val="tx1"/>
                </a:solidFill>
                <a:latin typeface="Meiryo UI" panose="020B0604030504040204" pitchFamily="50" charset="-128"/>
                <a:ea typeface="Meiryo UI" panose="020B0604030504040204" pitchFamily="50" charset="-128"/>
              </a:rPr>
              <a:t>④</a:t>
            </a:r>
            <a:endParaRPr kumimoji="1" lang="ja-JP" altLang="en-US" b="1" dirty="0">
              <a:solidFill>
                <a:schemeClr val="tx1"/>
              </a:solidFill>
              <a:latin typeface="Meiryo UI" panose="020B0604030504040204" pitchFamily="50" charset="-128"/>
              <a:ea typeface="Meiryo UI" panose="020B0604030504040204" pitchFamily="50" charset="-128"/>
            </a:endParaRPr>
          </a:p>
        </p:txBody>
      </p:sp>
      <p:sp>
        <p:nvSpPr>
          <p:cNvPr id="20" name="正方形/長方形 19"/>
          <p:cNvSpPr/>
          <p:nvPr/>
        </p:nvSpPr>
        <p:spPr>
          <a:xfrm>
            <a:off x="4426565" y="2924944"/>
            <a:ext cx="793507" cy="748238"/>
          </a:xfrm>
          <a:prstGeom prst="rect">
            <a:avLst/>
          </a:prstGeom>
          <a:solidFill>
            <a:srgbClr val="FF0000">
              <a:alpha val="47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3200" b="1" dirty="0">
                <a:solidFill>
                  <a:schemeClr val="tx1"/>
                </a:solidFill>
                <a:latin typeface="Meiryo UI" panose="020B0604030504040204" pitchFamily="50" charset="-128"/>
                <a:ea typeface="Meiryo UI" panose="020B0604030504040204" pitchFamily="50" charset="-128"/>
              </a:rPr>
              <a:t>⑤</a:t>
            </a:r>
            <a:endParaRPr lang="en-US" altLang="ja-JP" sz="3200" b="1" dirty="0">
              <a:solidFill>
                <a:schemeClr val="tx1"/>
              </a:solidFill>
              <a:latin typeface="Meiryo UI" panose="020B0604030504040204" pitchFamily="50" charset="-128"/>
              <a:ea typeface="Meiryo UI" panose="020B0604030504040204" pitchFamily="50" charset="-128"/>
            </a:endParaRPr>
          </a:p>
        </p:txBody>
      </p:sp>
      <p:sp>
        <p:nvSpPr>
          <p:cNvPr id="21" name="正方形/長方形 20"/>
          <p:cNvSpPr/>
          <p:nvPr/>
        </p:nvSpPr>
        <p:spPr>
          <a:xfrm>
            <a:off x="5245010" y="2924944"/>
            <a:ext cx="1199198" cy="748238"/>
          </a:xfrm>
          <a:prstGeom prst="rect">
            <a:avLst/>
          </a:prstGeom>
          <a:solidFill>
            <a:srgbClr val="FF0000">
              <a:alpha val="47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3200" b="1" dirty="0">
                <a:solidFill>
                  <a:schemeClr val="tx1"/>
                </a:solidFill>
                <a:latin typeface="Meiryo UI" panose="020B0604030504040204" pitchFamily="50" charset="-128"/>
                <a:ea typeface="Meiryo UI" panose="020B0604030504040204" pitchFamily="50" charset="-128"/>
              </a:rPr>
              <a:t>⑥</a:t>
            </a:r>
            <a:endParaRPr kumimoji="1" lang="ja-JP" altLang="en-US" b="1" dirty="0">
              <a:solidFill>
                <a:schemeClr val="tx1"/>
              </a:solidFill>
              <a:latin typeface="Meiryo UI" panose="020B0604030504040204" pitchFamily="50" charset="-128"/>
              <a:ea typeface="Meiryo UI" panose="020B0604030504040204" pitchFamily="50" charset="-128"/>
            </a:endParaRPr>
          </a:p>
        </p:txBody>
      </p:sp>
      <p:graphicFrame>
        <p:nvGraphicFramePr>
          <p:cNvPr id="22" name="表 21"/>
          <p:cNvGraphicFramePr>
            <a:graphicFrameLocks noGrp="1"/>
          </p:cNvGraphicFramePr>
          <p:nvPr>
            <p:extLst>
              <p:ext uri="{D42A27DB-BD31-4B8C-83A1-F6EECF244321}">
                <p14:modId xmlns:p14="http://schemas.microsoft.com/office/powerpoint/2010/main" val="936625558"/>
              </p:ext>
            </p:extLst>
          </p:nvPr>
        </p:nvGraphicFramePr>
        <p:xfrm>
          <a:off x="130662" y="4165274"/>
          <a:ext cx="8881256" cy="2360069"/>
        </p:xfrm>
        <a:graphic>
          <a:graphicData uri="http://schemas.openxmlformats.org/drawingml/2006/table">
            <a:tbl>
              <a:tblPr firstRow="1" bandRow="1">
                <a:tableStyleId>{5940675A-B579-460E-94D1-54222C63F5DA}</a:tableStyleId>
              </a:tblPr>
              <a:tblGrid>
                <a:gridCol w="8881256">
                  <a:extLst>
                    <a:ext uri="{9D8B030D-6E8A-4147-A177-3AD203B41FA5}">
                      <a16:colId xmlns:a16="http://schemas.microsoft.com/office/drawing/2014/main" val="1340005264"/>
                    </a:ext>
                  </a:extLst>
                </a:gridCol>
              </a:tblGrid>
              <a:tr h="684941">
                <a:tc>
                  <a:txBody>
                    <a:bodyPr/>
                    <a:lstStyle/>
                    <a:p>
                      <a:r>
                        <a:rPr kumimoji="1" lang="ja-JP" altLang="en-US" sz="1800" b="1" u="sng" dirty="0">
                          <a:solidFill>
                            <a:schemeClr val="tx1"/>
                          </a:solidFill>
                          <a:latin typeface="Meiryo UI" panose="020B0604030504040204" pitchFamily="50" charset="-128"/>
                          <a:ea typeface="Meiryo UI" panose="020B0604030504040204" pitchFamily="50" charset="-128"/>
                        </a:rPr>
                        <a:t>④新規</a:t>
                      </a:r>
                      <a:r>
                        <a:rPr kumimoji="1" lang="en-US" altLang="ja-JP" sz="1800" b="1" u="sng" dirty="0">
                          <a:solidFill>
                            <a:schemeClr val="tx1"/>
                          </a:solidFill>
                          <a:latin typeface="Meiryo UI" panose="020B0604030504040204" pitchFamily="50" charset="-128"/>
                          <a:ea typeface="Meiryo UI" panose="020B0604030504040204" pitchFamily="50" charset="-128"/>
                        </a:rPr>
                        <a:t>or</a:t>
                      </a:r>
                      <a:r>
                        <a:rPr kumimoji="1" lang="ja-JP" altLang="en-US" sz="1800" b="1" u="sng" dirty="0">
                          <a:solidFill>
                            <a:schemeClr val="tx1"/>
                          </a:solidFill>
                          <a:latin typeface="Meiryo UI" panose="020B0604030504040204" pitchFamily="50" charset="-128"/>
                          <a:ea typeface="Meiryo UI" panose="020B0604030504040204" pitchFamily="50" charset="-128"/>
                        </a:rPr>
                        <a:t>廃止（報告対象年度）</a:t>
                      </a:r>
                      <a:endParaRPr kumimoji="1" lang="en-US" altLang="ja-JP" sz="1800" b="1" u="sng" dirty="0">
                        <a:solidFill>
                          <a:schemeClr val="tx1"/>
                        </a:solidFill>
                        <a:latin typeface="Meiryo UI" panose="020B0604030504040204" pitchFamily="50" charset="-128"/>
                        <a:ea typeface="Meiryo UI" panose="020B0604030504040204" pitchFamily="50" charset="-128"/>
                      </a:endParaRPr>
                    </a:p>
                    <a:p>
                      <a:r>
                        <a:rPr kumimoji="1" lang="ja-JP" altLang="en-US" sz="1600" dirty="0">
                          <a:solidFill>
                            <a:schemeClr val="tx1"/>
                          </a:solidFill>
                          <a:latin typeface="Meiryo UI" panose="020B0604030504040204" pitchFamily="50" charset="-128"/>
                          <a:ea typeface="Meiryo UI" panose="020B0604030504040204" pitchFamily="50" charset="-128"/>
                        </a:rPr>
                        <a:t>・報告対象年度に車両を新規導入した場合は　「新規」、廃止した場合は「廃止」を選択してください。</a:t>
                      </a:r>
                      <a:endParaRPr kumimoji="1" lang="en-US" altLang="ja-JP" sz="1600" dirty="0">
                        <a:solidFill>
                          <a:schemeClr val="tx1"/>
                        </a:solidFill>
                        <a:latin typeface="Meiryo UI" panose="020B0604030504040204" pitchFamily="50" charset="-128"/>
                        <a:ea typeface="Meiryo UI" panose="020B0604030504040204" pitchFamily="50" charset="-128"/>
                      </a:endParaRPr>
                    </a:p>
                  </a:txBody>
                  <a:tcPr anchor="ctr"/>
                </a:tc>
                <a:extLst>
                  <a:ext uri="{0D108BD9-81ED-4DB2-BD59-A6C34878D82A}">
                    <a16:rowId xmlns:a16="http://schemas.microsoft.com/office/drawing/2014/main" val="750396803"/>
                  </a:ext>
                </a:extLst>
              </a:tr>
              <a:tr h="869778">
                <a:tc>
                  <a:txBody>
                    <a:bodyPr/>
                    <a:lstStyle/>
                    <a:p>
                      <a:r>
                        <a:rPr kumimoji="1" lang="ja-JP" altLang="en-US" sz="1600" b="1" u="sng" dirty="0">
                          <a:solidFill>
                            <a:schemeClr val="tx1"/>
                          </a:solidFill>
                          <a:latin typeface="Meiryo UI" panose="020B0604030504040204" pitchFamily="50" charset="-128"/>
                          <a:ea typeface="Meiryo UI" panose="020B0604030504040204" pitchFamily="50" charset="-128"/>
                        </a:rPr>
                        <a:t>⑤電費等（報告対象年度）</a:t>
                      </a:r>
                      <a:endParaRPr kumimoji="1" lang="en-US" altLang="ja-JP" sz="1600" b="1" u="sng" dirty="0">
                        <a:solidFill>
                          <a:schemeClr val="tx1"/>
                        </a:solidFill>
                        <a:latin typeface="Meiryo UI" panose="020B0604030504040204" pitchFamily="50" charset="-128"/>
                        <a:ea typeface="Meiryo UI" panose="020B0604030504040204" pitchFamily="50" charset="-128"/>
                      </a:endParaRPr>
                    </a:p>
                    <a:p>
                      <a:r>
                        <a:rPr kumimoji="1" lang="ja-JP" altLang="en-US" sz="1600" dirty="0">
                          <a:solidFill>
                            <a:schemeClr val="tx1"/>
                          </a:solidFill>
                          <a:latin typeface="Meiryo UI" panose="020B0604030504040204" pitchFamily="50" charset="-128"/>
                          <a:ea typeface="Meiryo UI" panose="020B0604030504040204" pitchFamily="50" charset="-128"/>
                        </a:rPr>
                        <a:t>・当該車両のカタログ等から、エネルギー消費効率</a:t>
                      </a:r>
                      <a:r>
                        <a:rPr kumimoji="1" lang="en-US" altLang="ja-JP" sz="1600" dirty="0">
                          <a:solidFill>
                            <a:schemeClr val="tx1"/>
                          </a:solidFill>
                          <a:latin typeface="Meiryo UI" panose="020B0604030504040204" pitchFamily="50" charset="-128"/>
                          <a:ea typeface="Meiryo UI" panose="020B0604030504040204" pitchFamily="50" charset="-128"/>
                        </a:rPr>
                        <a:t>(</a:t>
                      </a:r>
                      <a:r>
                        <a:rPr kumimoji="1" lang="ja-JP" altLang="en-US" sz="1600" dirty="0">
                          <a:solidFill>
                            <a:schemeClr val="tx1"/>
                          </a:solidFill>
                          <a:latin typeface="Meiryo UI" panose="020B0604030504040204" pitchFamily="50" charset="-128"/>
                          <a:ea typeface="Meiryo UI" panose="020B0604030504040204" pitchFamily="50" charset="-128"/>
                        </a:rPr>
                        <a:t>電費</a:t>
                      </a:r>
                      <a:r>
                        <a:rPr kumimoji="1" lang="en-US" altLang="ja-JP" sz="1600" dirty="0">
                          <a:solidFill>
                            <a:schemeClr val="tx1"/>
                          </a:solidFill>
                          <a:latin typeface="Meiryo UI" panose="020B0604030504040204" pitchFamily="50" charset="-128"/>
                          <a:ea typeface="Meiryo UI" panose="020B0604030504040204" pitchFamily="50" charset="-128"/>
                        </a:rPr>
                        <a:t>(</a:t>
                      </a:r>
                      <a:r>
                        <a:rPr kumimoji="1" lang="zh-TW" altLang="en-US" sz="1600" dirty="0">
                          <a:solidFill>
                            <a:schemeClr val="tx1"/>
                          </a:solidFill>
                          <a:latin typeface="Meiryo UI" panose="020B0604030504040204" pitchFamily="50" charset="-128"/>
                          <a:ea typeface="Meiryo UI" panose="020B0604030504040204" pitchFamily="50" charset="-128"/>
                        </a:rPr>
                        <a:t>交流電力量消費率</a:t>
                      </a:r>
                      <a:r>
                        <a:rPr kumimoji="1" lang="en-US" altLang="ja-JP" sz="1600" dirty="0">
                          <a:solidFill>
                            <a:schemeClr val="tx1"/>
                          </a:solidFill>
                          <a:latin typeface="Meiryo UI" panose="020B0604030504040204" pitchFamily="50" charset="-128"/>
                          <a:ea typeface="Meiryo UI" panose="020B0604030504040204" pitchFamily="50" charset="-128"/>
                        </a:rPr>
                        <a:t>)(</a:t>
                      </a:r>
                      <a:r>
                        <a:rPr kumimoji="1" lang="en-US" altLang="ja-JP" sz="1600" dirty="0" err="1">
                          <a:solidFill>
                            <a:schemeClr val="tx1"/>
                          </a:solidFill>
                          <a:latin typeface="Meiryo UI" panose="020B0604030504040204" pitchFamily="50" charset="-128"/>
                          <a:ea typeface="Meiryo UI" panose="020B0604030504040204" pitchFamily="50" charset="-128"/>
                        </a:rPr>
                        <a:t>Wh</a:t>
                      </a:r>
                      <a:r>
                        <a:rPr kumimoji="1" lang="en-US" altLang="ja-JP" sz="1600" dirty="0">
                          <a:solidFill>
                            <a:schemeClr val="tx1"/>
                          </a:solidFill>
                          <a:latin typeface="Meiryo UI" panose="020B0604030504040204" pitchFamily="50" charset="-128"/>
                          <a:ea typeface="Meiryo UI" panose="020B0604030504040204" pitchFamily="50" charset="-128"/>
                        </a:rPr>
                        <a:t>/km)</a:t>
                      </a:r>
                      <a:r>
                        <a:rPr kumimoji="1" lang="ja-JP" altLang="en-US" sz="1600" dirty="0">
                          <a:solidFill>
                            <a:schemeClr val="tx1"/>
                          </a:solidFill>
                          <a:latin typeface="Meiryo UI" panose="020B0604030504040204" pitchFamily="50" charset="-128"/>
                          <a:ea typeface="Meiryo UI" panose="020B0604030504040204" pitchFamily="50" charset="-128"/>
                        </a:rPr>
                        <a:t>や水素の燃料</a:t>
                      </a:r>
                      <a:br>
                        <a:rPr kumimoji="1" lang="en-US" altLang="ja-JP" sz="1600" dirty="0">
                          <a:solidFill>
                            <a:schemeClr val="tx1"/>
                          </a:solidFill>
                          <a:latin typeface="Meiryo UI" panose="020B0604030504040204" pitchFamily="50" charset="-128"/>
                          <a:ea typeface="Meiryo UI" panose="020B0604030504040204" pitchFamily="50" charset="-128"/>
                        </a:rPr>
                      </a:br>
                      <a:r>
                        <a:rPr kumimoji="1" lang="ja-JP" altLang="en-US" sz="1600" baseline="0" dirty="0">
                          <a:solidFill>
                            <a:schemeClr val="tx1"/>
                          </a:solidFill>
                          <a:latin typeface="Meiryo UI" panose="020B0604030504040204" pitchFamily="50" charset="-128"/>
                          <a:ea typeface="Meiryo UI" panose="020B0604030504040204" pitchFamily="50" charset="-128"/>
                        </a:rPr>
                        <a:t> </a:t>
                      </a:r>
                      <a:r>
                        <a:rPr kumimoji="1" lang="ja-JP" altLang="en-US" sz="1600" dirty="0">
                          <a:solidFill>
                            <a:schemeClr val="tx1"/>
                          </a:solidFill>
                          <a:latin typeface="Meiryo UI" panose="020B0604030504040204" pitchFamily="50" charset="-128"/>
                          <a:ea typeface="Meiryo UI" panose="020B0604030504040204" pitchFamily="50" charset="-128"/>
                        </a:rPr>
                        <a:t>使用率</a:t>
                      </a:r>
                      <a:r>
                        <a:rPr kumimoji="1" lang="en-US" altLang="ja-JP" sz="1600" dirty="0">
                          <a:solidFill>
                            <a:schemeClr val="tx1"/>
                          </a:solidFill>
                          <a:latin typeface="Meiryo UI" panose="020B0604030504040204" pitchFamily="50" charset="-128"/>
                          <a:ea typeface="Meiryo UI" panose="020B0604030504040204" pitchFamily="50" charset="-128"/>
                        </a:rPr>
                        <a:t>(km/kg)</a:t>
                      </a:r>
                      <a:r>
                        <a:rPr kumimoji="1" lang="ja-JP" altLang="en-US" sz="1600" dirty="0">
                          <a:solidFill>
                            <a:schemeClr val="tx1"/>
                          </a:solidFill>
                          <a:latin typeface="Meiryo UI" panose="020B0604030504040204" pitchFamily="50" charset="-128"/>
                          <a:ea typeface="Meiryo UI" panose="020B0604030504040204" pitchFamily="50" charset="-128"/>
                        </a:rPr>
                        <a:t>を記入してください。</a:t>
                      </a:r>
                      <a:endParaRPr kumimoji="1" lang="en-US" altLang="ja-JP" sz="1600" dirty="0">
                        <a:solidFill>
                          <a:schemeClr val="tx1"/>
                        </a:solidFill>
                        <a:latin typeface="Meiryo UI" panose="020B0604030504040204" pitchFamily="50" charset="-128"/>
                        <a:ea typeface="Meiryo UI" panose="020B0604030504040204" pitchFamily="50" charset="-128"/>
                      </a:endParaRPr>
                    </a:p>
                  </a:txBody>
                  <a:tcPr anchor="ctr"/>
                </a:tc>
                <a:extLst>
                  <a:ext uri="{0D108BD9-81ED-4DB2-BD59-A6C34878D82A}">
                    <a16:rowId xmlns:a16="http://schemas.microsoft.com/office/drawing/2014/main" val="183885262"/>
                  </a:ext>
                </a:extLst>
              </a:tr>
              <a:tr h="805350">
                <a:tc>
                  <a:txBody>
                    <a:bodyPr/>
                    <a:lstStyle/>
                    <a:p>
                      <a:r>
                        <a:rPr kumimoji="1" lang="ja-JP" altLang="en-US" sz="1600" b="1" u="sng" dirty="0">
                          <a:solidFill>
                            <a:schemeClr val="tx1"/>
                          </a:solidFill>
                          <a:latin typeface="Meiryo UI" panose="020B0604030504040204" pitchFamily="50" charset="-128"/>
                          <a:ea typeface="Meiryo UI" panose="020B0604030504040204" pitchFamily="50" charset="-128"/>
                        </a:rPr>
                        <a:t>⑥</a:t>
                      </a:r>
                      <a:r>
                        <a:rPr kumimoji="1" lang="en-US" altLang="ja-JP" sz="1600" b="1" u="sng" dirty="0">
                          <a:solidFill>
                            <a:schemeClr val="tx1"/>
                          </a:solidFill>
                          <a:latin typeface="Meiryo UI" panose="020B0604030504040204" pitchFamily="50" charset="-128"/>
                          <a:ea typeface="Meiryo UI" panose="020B0604030504040204" pitchFamily="50" charset="-128"/>
                        </a:rPr>
                        <a:t>CO</a:t>
                      </a:r>
                      <a:r>
                        <a:rPr kumimoji="1" lang="en-US" altLang="ja-JP" sz="1600" b="1" u="sng" baseline="-25000" dirty="0">
                          <a:solidFill>
                            <a:schemeClr val="tx1"/>
                          </a:solidFill>
                          <a:latin typeface="Meiryo UI" panose="020B0604030504040204" pitchFamily="50" charset="-128"/>
                          <a:ea typeface="Meiryo UI" panose="020B0604030504040204" pitchFamily="50" charset="-128"/>
                        </a:rPr>
                        <a:t>2</a:t>
                      </a:r>
                      <a:r>
                        <a:rPr kumimoji="1" lang="ja-JP" altLang="en-US" sz="1600" b="1" u="sng" dirty="0">
                          <a:solidFill>
                            <a:schemeClr val="tx1"/>
                          </a:solidFill>
                          <a:latin typeface="Meiryo UI" panose="020B0604030504040204" pitchFamily="50" charset="-128"/>
                          <a:ea typeface="Meiryo UI" panose="020B0604030504040204" pitchFamily="50" charset="-128"/>
                        </a:rPr>
                        <a:t>排出係数（報告対象年度）</a:t>
                      </a:r>
                      <a:endParaRPr kumimoji="1" lang="en-US" altLang="ja-JP" sz="1600" b="1" u="sng" dirty="0">
                        <a:solidFill>
                          <a:schemeClr val="tx1"/>
                        </a:solidFill>
                        <a:latin typeface="Meiryo UI" panose="020B0604030504040204" pitchFamily="50" charset="-128"/>
                        <a:ea typeface="Meiryo UI" panose="020B0604030504040204" pitchFamily="50" charset="-128"/>
                      </a:endParaRPr>
                    </a:p>
                    <a:p>
                      <a:r>
                        <a:rPr kumimoji="1" lang="ja-JP" altLang="en-US" sz="1400" dirty="0">
                          <a:solidFill>
                            <a:schemeClr val="tx1"/>
                          </a:solidFill>
                          <a:latin typeface="Meiryo UI" panose="020B0604030504040204" pitchFamily="50" charset="-128"/>
                          <a:ea typeface="Meiryo UI" panose="020B0604030504040204" pitchFamily="50" charset="-128"/>
                        </a:rPr>
                        <a:t>・電気自動車</a:t>
                      </a:r>
                      <a:r>
                        <a:rPr kumimoji="1" lang="en-US" altLang="ja-JP" sz="1400" dirty="0">
                          <a:solidFill>
                            <a:schemeClr val="tx1"/>
                          </a:solidFill>
                          <a:latin typeface="Meiryo UI" panose="020B0604030504040204" pitchFamily="50" charset="-128"/>
                          <a:ea typeface="Meiryo UI" panose="020B0604030504040204" pitchFamily="50" charset="-128"/>
                        </a:rPr>
                        <a:t>(EV)</a:t>
                      </a:r>
                      <a:r>
                        <a:rPr kumimoji="1" lang="ja-JP" altLang="en-US" sz="1400" dirty="0">
                          <a:solidFill>
                            <a:schemeClr val="tx1"/>
                          </a:solidFill>
                          <a:latin typeface="Meiryo UI" panose="020B0604030504040204" pitchFamily="50" charset="-128"/>
                          <a:ea typeface="Meiryo UI" panose="020B0604030504040204" pitchFamily="50" charset="-128"/>
                        </a:rPr>
                        <a:t>については、充電時に利用する電気</a:t>
                      </a:r>
                      <a:r>
                        <a:rPr kumimoji="1" lang="en-US" altLang="ja-JP" sz="1400" dirty="0">
                          <a:solidFill>
                            <a:schemeClr val="tx1"/>
                          </a:solidFill>
                          <a:latin typeface="Meiryo UI" panose="020B0604030504040204" pitchFamily="50" charset="-128"/>
                          <a:ea typeface="Meiryo UI" panose="020B0604030504040204" pitchFamily="50" charset="-128"/>
                        </a:rPr>
                        <a:t>(</a:t>
                      </a:r>
                      <a:r>
                        <a:rPr kumimoji="1" lang="ja-JP" altLang="en-US" sz="1400" dirty="0">
                          <a:solidFill>
                            <a:schemeClr val="tx1"/>
                          </a:solidFill>
                          <a:latin typeface="Meiryo UI" panose="020B0604030504040204" pitchFamily="50" charset="-128"/>
                          <a:ea typeface="Meiryo UI" panose="020B0604030504040204" pitchFamily="50" charset="-128"/>
                        </a:rPr>
                        <a:t>事業所で契約している電気</a:t>
                      </a:r>
                      <a:r>
                        <a:rPr kumimoji="1" lang="en-US" altLang="ja-JP" sz="1400" dirty="0">
                          <a:solidFill>
                            <a:schemeClr val="tx1"/>
                          </a:solidFill>
                          <a:latin typeface="Meiryo UI" panose="020B0604030504040204" pitchFamily="50" charset="-128"/>
                          <a:ea typeface="Meiryo UI" panose="020B0604030504040204" pitchFamily="50" charset="-128"/>
                        </a:rPr>
                        <a:t>)</a:t>
                      </a:r>
                      <a:r>
                        <a:rPr kumimoji="1" lang="ja-JP" altLang="en-US" sz="1400" dirty="0" err="1">
                          <a:solidFill>
                            <a:schemeClr val="tx1"/>
                          </a:solidFill>
                          <a:latin typeface="Meiryo UI" panose="020B0604030504040204" pitchFamily="50" charset="-128"/>
                          <a:ea typeface="Meiryo UI" panose="020B0604030504040204" pitchFamily="50" charset="-128"/>
                        </a:rPr>
                        <a:t>の排</a:t>
                      </a:r>
                      <a:r>
                        <a:rPr kumimoji="1" lang="ja-JP" altLang="en-US" sz="1400" dirty="0">
                          <a:solidFill>
                            <a:schemeClr val="tx1"/>
                          </a:solidFill>
                          <a:latin typeface="Meiryo UI" panose="020B0604030504040204" pitchFamily="50" charset="-128"/>
                          <a:ea typeface="Meiryo UI" panose="020B0604030504040204" pitchFamily="50" charset="-128"/>
                        </a:rPr>
                        <a:t>出係数</a:t>
                      </a:r>
                      <a:r>
                        <a:rPr kumimoji="1" lang="en-US" altLang="ja-JP" sz="1400" dirty="0">
                          <a:solidFill>
                            <a:schemeClr val="tx1"/>
                          </a:solidFill>
                          <a:latin typeface="Meiryo UI" panose="020B0604030504040204" pitchFamily="50" charset="-128"/>
                          <a:ea typeface="Meiryo UI" panose="020B0604030504040204" pitchFamily="50" charset="-128"/>
                        </a:rPr>
                        <a:t>(kg-CO2/kWh)</a:t>
                      </a:r>
                      <a:r>
                        <a:rPr kumimoji="1" lang="ja-JP" altLang="en-US" sz="1400" dirty="0">
                          <a:solidFill>
                            <a:schemeClr val="tx1"/>
                          </a:solidFill>
                          <a:latin typeface="Meiryo UI" panose="020B0604030504040204" pitchFamily="50" charset="-128"/>
                          <a:ea typeface="Meiryo UI" panose="020B0604030504040204" pitchFamily="50" charset="-128"/>
                        </a:rPr>
                        <a:t>を、</a:t>
                      </a:r>
                      <a:endParaRPr kumimoji="1" lang="en-US" altLang="ja-JP" sz="1400" dirty="0">
                        <a:solidFill>
                          <a:schemeClr val="tx1"/>
                        </a:solidFill>
                        <a:latin typeface="Meiryo UI" panose="020B0604030504040204" pitchFamily="50" charset="-128"/>
                        <a:ea typeface="Meiryo UI" panose="020B0604030504040204" pitchFamily="50" charset="-128"/>
                      </a:endParaRPr>
                    </a:p>
                    <a:p>
                      <a:r>
                        <a:rPr kumimoji="1" lang="ja-JP" altLang="en-US" sz="1400" dirty="0">
                          <a:solidFill>
                            <a:schemeClr val="tx1"/>
                          </a:solidFill>
                          <a:latin typeface="Meiryo UI" panose="020B0604030504040204" pitchFamily="50" charset="-128"/>
                          <a:ea typeface="Meiryo UI" panose="020B0604030504040204" pitchFamily="50" charset="-128"/>
                        </a:rPr>
                        <a:t>　燃料電池自動車</a:t>
                      </a:r>
                      <a:r>
                        <a:rPr kumimoji="1" lang="en-US" altLang="ja-JP" sz="1400" dirty="0">
                          <a:solidFill>
                            <a:schemeClr val="tx1"/>
                          </a:solidFill>
                          <a:latin typeface="Meiryo UI" panose="020B0604030504040204" pitchFamily="50" charset="-128"/>
                          <a:ea typeface="Meiryo UI" panose="020B0604030504040204" pitchFamily="50" charset="-128"/>
                        </a:rPr>
                        <a:t>(FCV)</a:t>
                      </a:r>
                      <a:r>
                        <a:rPr kumimoji="1" lang="ja-JP" altLang="en-US" sz="1400" dirty="0">
                          <a:solidFill>
                            <a:schemeClr val="tx1"/>
                          </a:solidFill>
                          <a:latin typeface="Meiryo UI" panose="020B0604030504040204" pitchFamily="50" charset="-128"/>
                          <a:ea typeface="Meiryo UI" panose="020B0604030504040204" pitchFamily="50" charset="-128"/>
                        </a:rPr>
                        <a:t>については、「０」を記入してください。</a:t>
                      </a:r>
                      <a:endParaRPr kumimoji="1" lang="en-US" altLang="ja-JP" sz="1400" dirty="0">
                        <a:solidFill>
                          <a:schemeClr val="tx1"/>
                        </a:solidFill>
                        <a:latin typeface="Meiryo UI" panose="020B0604030504040204" pitchFamily="50" charset="-128"/>
                        <a:ea typeface="Meiryo UI" panose="020B0604030504040204" pitchFamily="50" charset="-128"/>
                      </a:endParaRPr>
                    </a:p>
                  </a:txBody>
                  <a:tcPr anchor="ctr"/>
                </a:tc>
                <a:extLst>
                  <a:ext uri="{0D108BD9-81ED-4DB2-BD59-A6C34878D82A}">
                    <a16:rowId xmlns:a16="http://schemas.microsoft.com/office/drawing/2014/main" val="2042919226"/>
                  </a:ext>
                </a:extLst>
              </a:tr>
            </a:tbl>
          </a:graphicData>
        </a:graphic>
      </p:graphicFrame>
      <p:sp>
        <p:nvSpPr>
          <p:cNvPr id="25" name="円形吹き出し 24"/>
          <p:cNvSpPr/>
          <p:nvPr/>
        </p:nvSpPr>
        <p:spPr>
          <a:xfrm>
            <a:off x="8007933" y="2924944"/>
            <a:ext cx="991850" cy="651763"/>
          </a:xfrm>
          <a:prstGeom prst="wedgeEllipseCallout">
            <a:avLst>
              <a:gd name="adj1" fmla="val -69536"/>
              <a:gd name="adj2" fmla="val -607"/>
            </a:avLst>
          </a:prstGeom>
        </p:spPr>
        <p:style>
          <a:lnRef idx="2">
            <a:schemeClr val="accent6"/>
          </a:lnRef>
          <a:fillRef idx="1">
            <a:schemeClr val="lt1"/>
          </a:fillRef>
          <a:effectRef idx="0">
            <a:schemeClr val="accent6"/>
          </a:effectRef>
          <a:fontRef idx="minor">
            <a:schemeClr val="dk1"/>
          </a:fontRef>
        </p:style>
        <p:txBody>
          <a:bodyPr lIns="0" tIns="0" rIns="0" bIns="0" rtlCol="0" anchor="ctr"/>
          <a:lstStyle/>
          <a:p>
            <a:pPr algn="ctr"/>
            <a:r>
              <a:rPr lang="ja-JP" altLang="en-US" sz="1100" dirty="0">
                <a:latin typeface="Meiryo UI" panose="020B0604030504040204" pitchFamily="50" charset="-128"/>
                <a:ea typeface="Meiryo UI" panose="020B0604030504040204" pitchFamily="50" charset="-128"/>
              </a:rPr>
              <a:t>排出量等は</a:t>
            </a:r>
            <a:br>
              <a:rPr lang="en-US" altLang="ja-JP" sz="1100" dirty="0">
                <a:latin typeface="Meiryo UI" panose="020B0604030504040204" pitchFamily="50" charset="-128"/>
                <a:ea typeface="Meiryo UI" panose="020B0604030504040204" pitchFamily="50" charset="-128"/>
              </a:rPr>
            </a:br>
            <a:r>
              <a:rPr lang="ja-JP" altLang="en-US" sz="1100" dirty="0">
                <a:latin typeface="Meiryo UI" panose="020B0604030504040204" pitchFamily="50" charset="-128"/>
                <a:ea typeface="Meiryo UI" panose="020B0604030504040204" pitchFamily="50" charset="-128"/>
              </a:rPr>
              <a:t>自動計算</a:t>
            </a:r>
            <a:endParaRPr lang="en-US" altLang="ja-JP" sz="900" u="sng" dirty="0">
              <a:solidFill>
                <a:schemeClr val="accent6">
                  <a:lumMod val="50000"/>
                </a:schemeClr>
              </a:solidFill>
              <a:latin typeface="Meiryo UI" panose="020B0604030504040204" pitchFamily="50" charset="-128"/>
              <a:ea typeface="Meiryo UI" panose="020B0604030504040204" pitchFamily="50" charset="-128"/>
            </a:endParaRPr>
          </a:p>
        </p:txBody>
      </p:sp>
      <p:sp>
        <p:nvSpPr>
          <p:cNvPr id="26" name="テキスト ボックス 25">
            <a:extLst>
              <a:ext uri="{FF2B5EF4-FFF2-40B4-BE49-F238E27FC236}">
                <a16:creationId xmlns:a16="http://schemas.microsoft.com/office/drawing/2014/main" id="{575F40C1-5A85-EECC-6477-57B188ABEBEE}"/>
              </a:ext>
            </a:extLst>
          </p:cNvPr>
          <p:cNvSpPr txBox="1"/>
          <p:nvPr/>
        </p:nvSpPr>
        <p:spPr>
          <a:xfrm>
            <a:off x="0" y="0"/>
            <a:ext cx="8604448" cy="344128"/>
          </a:xfrm>
          <a:prstGeom prst="rect">
            <a:avLst/>
          </a:prstGeom>
          <a:noFill/>
        </p:spPr>
        <p:txBody>
          <a:bodyPr wrap="square" tIns="36000" bIns="0" rtlCol="0">
            <a:spAutoFit/>
          </a:bodyPr>
          <a:lstStyle/>
          <a:p>
            <a:pPr>
              <a:lnSpc>
                <a:spcPts val="2400"/>
              </a:lnSpc>
            </a:pPr>
            <a:r>
              <a:rPr lang="ja-JP" altLang="en-US" sz="20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６　実績報告書の作成要領</a:t>
            </a:r>
          </a:p>
        </p:txBody>
      </p:sp>
    </p:spTree>
    <p:extLst>
      <p:ext uri="{BB962C8B-B14F-4D97-AF65-F5344CB8AC3E}">
        <p14:creationId xmlns:p14="http://schemas.microsoft.com/office/powerpoint/2010/main" val="1822540382"/>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スライド番号プレースホルダー 5"/>
          <p:cNvSpPr>
            <a:spLocks noGrp="1"/>
          </p:cNvSpPr>
          <p:nvPr>
            <p:ph type="sldNum" sz="quarter" idx="12"/>
          </p:nvPr>
        </p:nvSpPr>
        <p:spPr/>
        <p:txBody>
          <a:bodyPr/>
          <a:lstStyle/>
          <a:p>
            <a:fld id="{55A7BED7-9510-4C4B-91BA-7696EE92F05C}" type="slidenum">
              <a:rPr kumimoji="1" lang="ja-JP" altLang="en-US" smtClean="0"/>
              <a:t>77</a:t>
            </a:fld>
            <a:endParaRPr kumimoji="1" lang="ja-JP" altLang="en-US" dirty="0"/>
          </a:p>
        </p:txBody>
      </p:sp>
      <p:sp>
        <p:nvSpPr>
          <p:cNvPr id="8" name="テキスト ボックス 7">
            <a:extLst>
              <a:ext uri="{FF2B5EF4-FFF2-40B4-BE49-F238E27FC236}">
                <a16:creationId xmlns:a16="http://schemas.microsoft.com/office/drawing/2014/main" id="{575F40C1-5A85-EECC-6477-57B188ABEBEE}"/>
              </a:ext>
            </a:extLst>
          </p:cNvPr>
          <p:cNvSpPr txBox="1"/>
          <p:nvPr/>
        </p:nvSpPr>
        <p:spPr>
          <a:xfrm>
            <a:off x="0" y="0"/>
            <a:ext cx="8604448" cy="344128"/>
          </a:xfrm>
          <a:prstGeom prst="rect">
            <a:avLst/>
          </a:prstGeom>
          <a:noFill/>
        </p:spPr>
        <p:txBody>
          <a:bodyPr wrap="square" tIns="36000" bIns="0" rtlCol="0">
            <a:spAutoFit/>
          </a:bodyPr>
          <a:lstStyle/>
          <a:p>
            <a:pPr>
              <a:lnSpc>
                <a:spcPts val="2400"/>
              </a:lnSpc>
            </a:pPr>
            <a:r>
              <a:rPr lang="ja-JP" altLang="en-US" sz="20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７　変更・廃止・休止・再開届の作成要領</a:t>
            </a:r>
          </a:p>
        </p:txBody>
      </p:sp>
      <p:sp>
        <p:nvSpPr>
          <p:cNvPr id="10" name="Rectangle 2"/>
          <p:cNvSpPr>
            <a:spLocks noChangeArrowheads="1"/>
          </p:cNvSpPr>
          <p:nvPr/>
        </p:nvSpPr>
        <p:spPr bwMode="auto">
          <a:xfrm>
            <a:off x="-12940" y="404664"/>
            <a:ext cx="9051756" cy="25237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spAutoFit/>
          </a:bodyPr>
          <a:lstStyle>
            <a:lvl1pPr indent="127000"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ts val="600"/>
              </a:spcAft>
              <a:buClrTx/>
              <a:buSzTx/>
              <a:buFontTx/>
              <a:buNone/>
              <a:tabLst/>
            </a:pPr>
            <a:r>
              <a:rPr kumimoji="0" lang="ja-JP" altLang="ja-JP" sz="2000" b="1" i="0" u="none" strike="noStrike" cap="none" normalizeH="0" baseline="0" dirty="0">
                <a:ln>
                  <a:noFill/>
                </a:ln>
                <a:solidFill>
                  <a:srgbClr val="0D0D0D"/>
                </a:solidFill>
                <a:effectLst/>
                <a:latin typeface="Meiryo UI" panose="020B0604030504040204" pitchFamily="50" charset="-128"/>
                <a:ea typeface="Meiryo UI" panose="020B0604030504040204" pitchFamily="50" charset="-128"/>
                <a:cs typeface="Times New Roman" panose="02020603050405020304" pitchFamily="18" charset="0"/>
              </a:rPr>
              <a:t> </a:t>
            </a:r>
            <a:r>
              <a:rPr kumimoji="0" lang="en-US" altLang="ja-JP" sz="2000" b="1" i="0" u="none" strike="noStrike" cap="none" normalizeH="0" baseline="0" dirty="0">
                <a:ln>
                  <a:noFill/>
                </a:ln>
                <a:solidFill>
                  <a:srgbClr val="0D0D0D"/>
                </a:solidFill>
                <a:effectLst/>
                <a:latin typeface="Meiryo UI" panose="020B0604030504040204" pitchFamily="50" charset="-128"/>
                <a:ea typeface="Meiryo UI" panose="020B0604030504040204" pitchFamily="50" charset="-128"/>
                <a:cs typeface="Times New Roman" panose="02020603050405020304" pitchFamily="18" charset="0"/>
              </a:rPr>
              <a:t>(</a:t>
            </a:r>
            <a:r>
              <a:rPr kumimoji="0" lang="en-US" altLang="ja-JP" sz="2000" b="1" dirty="0">
                <a:solidFill>
                  <a:srgbClr val="0D0D0D"/>
                </a:solidFill>
                <a:latin typeface="Meiryo UI" panose="020B0604030504040204" pitchFamily="50" charset="-128"/>
                <a:ea typeface="Meiryo UI" panose="020B0604030504040204" pitchFamily="50" charset="-128"/>
                <a:cs typeface="Times New Roman" panose="02020603050405020304" pitchFamily="18" charset="0"/>
              </a:rPr>
              <a:t>1</a:t>
            </a:r>
            <a:r>
              <a:rPr kumimoji="0" lang="en-US" altLang="ja-JP" sz="2000" b="1" i="0" u="none" strike="noStrike" cap="none" normalizeH="0" baseline="0" dirty="0">
                <a:ln>
                  <a:noFill/>
                </a:ln>
                <a:solidFill>
                  <a:srgbClr val="0D0D0D"/>
                </a:solidFill>
                <a:effectLst/>
                <a:latin typeface="Meiryo UI" panose="020B0604030504040204" pitchFamily="50" charset="-128"/>
                <a:ea typeface="Meiryo UI" panose="020B0604030504040204" pitchFamily="50" charset="-128"/>
                <a:cs typeface="Times New Roman" panose="02020603050405020304" pitchFamily="18" charset="0"/>
              </a:rPr>
              <a:t>)</a:t>
            </a:r>
            <a:r>
              <a:rPr kumimoji="0" lang="ja-JP" altLang="en-US" sz="2000" b="1" dirty="0">
                <a:solidFill>
                  <a:srgbClr val="0D0D0D"/>
                </a:solidFill>
                <a:latin typeface="Meiryo UI" panose="020B0604030504040204" pitchFamily="50" charset="-128"/>
                <a:ea typeface="Meiryo UI" panose="020B0604030504040204" pitchFamily="50" charset="-128"/>
                <a:cs typeface="Times New Roman" panose="02020603050405020304" pitchFamily="18" charset="0"/>
              </a:rPr>
              <a:t>変更届の作成</a:t>
            </a:r>
            <a:endParaRPr kumimoji="0" lang="en-US" altLang="ja-JP" sz="2000" b="1" i="0" u="none" strike="noStrike" cap="none" normalizeH="0" baseline="0" dirty="0">
              <a:ln>
                <a:noFill/>
              </a:ln>
              <a:solidFill>
                <a:srgbClr val="0D0D0D"/>
              </a:solidFill>
              <a:effectLst/>
              <a:latin typeface="Meiryo UI" panose="020B0604030504040204" pitchFamily="50" charset="-128"/>
              <a:ea typeface="Meiryo UI" panose="020B0604030504040204" pitchFamily="50" charset="-128"/>
              <a:cs typeface="Times New Roman" panose="02020603050405020304" pitchFamily="18" charset="0"/>
            </a:endParaRPr>
          </a:p>
          <a:p>
            <a:r>
              <a:rPr lang="ja-JP" altLang="en-US" sz="1600" dirty="0">
                <a:latin typeface="Meiryo UI" panose="020B0604030504040204" pitchFamily="50" charset="-128"/>
                <a:ea typeface="Meiryo UI" panose="020B0604030504040204" pitchFamily="50" charset="-128"/>
              </a:rPr>
              <a:t>対策計画書の以下の項目に変更がある場合は変更届を届出する必要があります。変更届の作成にあたっては、「５　対策計画書の作成要領」を参考としてください。</a:t>
            </a:r>
            <a:endParaRPr lang="en-US" altLang="ja-JP" sz="1600" dirty="0">
              <a:latin typeface="Meiryo UI" panose="020B0604030504040204" pitchFamily="50" charset="-128"/>
              <a:ea typeface="Meiryo UI" panose="020B0604030504040204" pitchFamily="50" charset="-128"/>
            </a:endParaRPr>
          </a:p>
          <a:p>
            <a:pPr>
              <a:spcBef>
                <a:spcPts val="600"/>
              </a:spcBef>
            </a:pPr>
            <a:r>
              <a:rPr lang="en-US" altLang="ja-JP" sz="1600" dirty="0">
                <a:latin typeface="Meiryo UI" panose="020B0604030504040204" pitchFamily="50" charset="-128"/>
                <a:ea typeface="Meiryo UI" panose="020B0604030504040204" pitchFamily="50" charset="-128"/>
              </a:rPr>
              <a:t>【</a:t>
            </a:r>
            <a:r>
              <a:rPr lang="ja-JP" altLang="en-US" sz="1600" dirty="0">
                <a:latin typeface="Meiryo UI" panose="020B0604030504040204" pitchFamily="50" charset="-128"/>
                <a:ea typeface="Meiryo UI" panose="020B0604030504040204" pitchFamily="50" charset="-128"/>
              </a:rPr>
              <a:t>変更届が必要な変更事項</a:t>
            </a:r>
            <a:r>
              <a:rPr lang="en-US" altLang="ja-JP" sz="1600" dirty="0">
                <a:latin typeface="Meiryo UI" panose="020B0604030504040204" pitchFamily="50" charset="-128"/>
                <a:ea typeface="Meiryo UI" panose="020B0604030504040204" pitchFamily="50" charset="-128"/>
              </a:rPr>
              <a:t>】</a:t>
            </a:r>
          </a:p>
          <a:p>
            <a:r>
              <a:rPr lang="ja-JP" altLang="en-US" sz="1600" dirty="0">
                <a:latin typeface="Meiryo UI" panose="020B0604030504040204" pitchFamily="50" charset="-128"/>
                <a:ea typeface="Meiryo UI" panose="020B0604030504040204" pitchFamily="50" charset="-128"/>
              </a:rPr>
              <a:t>・事業の概要</a:t>
            </a:r>
            <a:endParaRPr lang="en-US" altLang="ja-JP" sz="1600" dirty="0">
              <a:latin typeface="Meiryo UI" panose="020B0604030504040204" pitchFamily="50" charset="-128"/>
              <a:ea typeface="Meiryo UI" panose="020B0604030504040204" pitchFamily="50" charset="-128"/>
            </a:endParaRPr>
          </a:p>
          <a:p>
            <a:pPr marL="182563" indent="-55563"/>
            <a:r>
              <a:rPr lang="ja-JP" altLang="en-US" sz="1600" dirty="0">
                <a:latin typeface="Meiryo UI" panose="020B0604030504040204" pitchFamily="50" charset="-128"/>
                <a:ea typeface="Meiryo UI" panose="020B0604030504040204" pitchFamily="50" charset="-128"/>
              </a:rPr>
              <a:t>・事業活動に係る気候変動の緩和及び気候変動への適応並びに電気の需要の最適化のための対策計画の内容</a:t>
            </a:r>
          </a:p>
          <a:p>
            <a:r>
              <a:rPr lang="ja-JP" altLang="en-US" sz="1600" dirty="0">
                <a:latin typeface="Meiryo UI" panose="020B0604030504040204" pitchFamily="50" charset="-128"/>
                <a:ea typeface="Meiryo UI" panose="020B0604030504040204" pitchFamily="50" charset="-128"/>
              </a:rPr>
              <a:t>・事業活動に係る温室効果ガスの排出の量の削減に関する目標	</a:t>
            </a:r>
            <a:endParaRPr lang="en-US" altLang="ja-JP" sz="1600" dirty="0">
              <a:latin typeface="Meiryo UI" panose="020B0604030504040204" pitchFamily="50" charset="-128"/>
              <a:ea typeface="Meiryo UI" panose="020B0604030504040204" pitchFamily="50" charset="-128"/>
            </a:endParaRPr>
          </a:p>
          <a:p>
            <a:r>
              <a:rPr lang="ja-JP" altLang="en-US" sz="1600" dirty="0">
                <a:latin typeface="Meiryo UI" panose="020B0604030504040204" pitchFamily="50" charset="-128"/>
                <a:ea typeface="Meiryo UI" panose="020B0604030504040204" pitchFamily="50" charset="-128"/>
              </a:rPr>
              <a:t>（削減率の目標設定について排出量ベースまたは原単位ベースを変更する場合など）</a:t>
            </a:r>
          </a:p>
        </p:txBody>
      </p:sp>
      <p:sp>
        <p:nvSpPr>
          <p:cNvPr id="9" name="Rectangle 2"/>
          <p:cNvSpPr>
            <a:spLocks noChangeArrowheads="1"/>
          </p:cNvSpPr>
          <p:nvPr/>
        </p:nvSpPr>
        <p:spPr bwMode="auto">
          <a:xfrm>
            <a:off x="-15260" y="2924944"/>
            <a:ext cx="9051756" cy="723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spAutoFit/>
          </a:bodyPr>
          <a:lstStyle>
            <a:lvl1pPr indent="127000"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ts val="600"/>
              </a:spcAft>
              <a:buClrTx/>
              <a:buSzTx/>
              <a:buFontTx/>
              <a:buNone/>
              <a:tabLst/>
            </a:pPr>
            <a:r>
              <a:rPr kumimoji="0" lang="ja-JP" altLang="ja-JP" sz="2000" b="1" i="0" u="none" strike="noStrike" cap="none" normalizeH="0" baseline="0" dirty="0">
                <a:ln>
                  <a:noFill/>
                </a:ln>
                <a:solidFill>
                  <a:srgbClr val="0D0D0D"/>
                </a:solidFill>
                <a:effectLst/>
                <a:latin typeface="Meiryo UI" panose="020B0604030504040204" pitchFamily="50" charset="-128"/>
                <a:ea typeface="Meiryo UI" panose="020B0604030504040204" pitchFamily="50" charset="-128"/>
                <a:cs typeface="Times New Roman" panose="02020603050405020304" pitchFamily="18" charset="0"/>
              </a:rPr>
              <a:t> </a:t>
            </a:r>
            <a:r>
              <a:rPr kumimoji="0" lang="en-US" altLang="ja-JP" sz="2000" b="1" i="0" u="none" strike="noStrike" cap="none" normalizeH="0" baseline="0" dirty="0">
                <a:ln>
                  <a:noFill/>
                </a:ln>
                <a:solidFill>
                  <a:srgbClr val="0D0D0D"/>
                </a:solidFill>
                <a:effectLst/>
                <a:latin typeface="Meiryo UI" panose="020B0604030504040204" pitchFamily="50" charset="-128"/>
                <a:ea typeface="Meiryo UI" panose="020B0604030504040204" pitchFamily="50" charset="-128"/>
                <a:cs typeface="Times New Roman" panose="02020603050405020304" pitchFamily="18" charset="0"/>
              </a:rPr>
              <a:t>(</a:t>
            </a:r>
            <a:r>
              <a:rPr kumimoji="0" lang="en-US" altLang="ja-JP" sz="2000" b="1" dirty="0">
                <a:solidFill>
                  <a:srgbClr val="0D0D0D"/>
                </a:solidFill>
                <a:latin typeface="Meiryo UI" panose="020B0604030504040204" pitchFamily="50" charset="-128"/>
                <a:ea typeface="Meiryo UI" panose="020B0604030504040204" pitchFamily="50" charset="-128"/>
                <a:cs typeface="Times New Roman" panose="02020603050405020304" pitchFamily="18" charset="0"/>
              </a:rPr>
              <a:t>2</a:t>
            </a:r>
            <a:r>
              <a:rPr kumimoji="0" lang="en-US" altLang="ja-JP" sz="2000" b="1" i="0" u="none" strike="noStrike" cap="none" normalizeH="0" baseline="0" dirty="0">
                <a:ln>
                  <a:noFill/>
                </a:ln>
                <a:solidFill>
                  <a:srgbClr val="0D0D0D"/>
                </a:solidFill>
                <a:effectLst/>
                <a:latin typeface="Meiryo UI" panose="020B0604030504040204" pitchFamily="50" charset="-128"/>
                <a:ea typeface="Meiryo UI" panose="020B0604030504040204" pitchFamily="50" charset="-128"/>
                <a:cs typeface="Times New Roman" panose="02020603050405020304" pitchFamily="18" charset="0"/>
              </a:rPr>
              <a:t>)</a:t>
            </a:r>
            <a:r>
              <a:rPr kumimoji="0" lang="ja-JP" altLang="en-US" sz="2000" b="1" dirty="0">
                <a:solidFill>
                  <a:srgbClr val="0D0D0D"/>
                </a:solidFill>
                <a:latin typeface="Meiryo UI" panose="020B0604030504040204" pitchFamily="50" charset="-128"/>
                <a:ea typeface="Meiryo UI" panose="020B0604030504040204" pitchFamily="50" charset="-128"/>
                <a:cs typeface="Times New Roman" panose="02020603050405020304" pitchFamily="18" charset="0"/>
              </a:rPr>
              <a:t>廃止届の作成</a:t>
            </a:r>
          </a:p>
          <a:p>
            <a:r>
              <a:rPr lang="ja-JP" altLang="en-US" sz="1600" dirty="0">
                <a:latin typeface="Meiryo UI" panose="020B0604030504040204" pitchFamily="50" charset="-128"/>
                <a:ea typeface="Meiryo UI" panose="020B0604030504040204" pitchFamily="50" charset="-128"/>
              </a:rPr>
              <a:t>府内に立地する事業所がすべて閉鎖された場合、廃止届を届出する必要があります。</a:t>
            </a:r>
          </a:p>
        </p:txBody>
      </p:sp>
      <p:sp>
        <p:nvSpPr>
          <p:cNvPr id="11" name="Rectangle 2"/>
          <p:cNvSpPr>
            <a:spLocks noChangeArrowheads="1"/>
          </p:cNvSpPr>
          <p:nvPr/>
        </p:nvSpPr>
        <p:spPr bwMode="auto">
          <a:xfrm>
            <a:off x="-15260" y="3665056"/>
            <a:ext cx="9051756" cy="17081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spAutoFit/>
          </a:bodyPr>
          <a:lstStyle>
            <a:lvl1pPr indent="127000"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ts val="600"/>
              </a:spcAft>
              <a:buClrTx/>
              <a:buSzTx/>
              <a:buFontTx/>
              <a:buNone/>
              <a:tabLst/>
            </a:pPr>
            <a:r>
              <a:rPr kumimoji="0" lang="ja-JP" altLang="ja-JP" sz="2000" b="1" i="0" u="none" strike="noStrike" cap="none" normalizeH="0" baseline="0" dirty="0">
                <a:ln>
                  <a:noFill/>
                </a:ln>
                <a:solidFill>
                  <a:srgbClr val="0D0D0D"/>
                </a:solidFill>
                <a:effectLst/>
                <a:latin typeface="Meiryo UI" panose="020B0604030504040204" pitchFamily="50" charset="-128"/>
                <a:ea typeface="Meiryo UI" panose="020B0604030504040204" pitchFamily="50" charset="-128"/>
                <a:cs typeface="Times New Roman" panose="02020603050405020304" pitchFamily="18" charset="0"/>
              </a:rPr>
              <a:t> </a:t>
            </a:r>
            <a:r>
              <a:rPr kumimoji="0" lang="en-US" altLang="ja-JP" sz="2000" b="1" i="0" u="none" strike="noStrike" cap="none" normalizeH="0" baseline="0" dirty="0">
                <a:ln>
                  <a:noFill/>
                </a:ln>
                <a:solidFill>
                  <a:srgbClr val="0D0D0D"/>
                </a:solidFill>
                <a:effectLst/>
                <a:latin typeface="Meiryo UI" panose="020B0604030504040204" pitchFamily="50" charset="-128"/>
                <a:ea typeface="Meiryo UI" panose="020B0604030504040204" pitchFamily="50" charset="-128"/>
                <a:cs typeface="Times New Roman" panose="02020603050405020304" pitchFamily="18" charset="0"/>
              </a:rPr>
              <a:t>(</a:t>
            </a:r>
            <a:r>
              <a:rPr kumimoji="0" lang="en-US" altLang="ja-JP" sz="2000" b="1" dirty="0">
                <a:solidFill>
                  <a:srgbClr val="0D0D0D"/>
                </a:solidFill>
                <a:latin typeface="Meiryo UI" panose="020B0604030504040204" pitchFamily="50" charset="-128"/>
                <a:ea typeface="Meiryo UI" panose="020B0604030504040204" pitchFamily="50" charset="-128"/>
                <a:cs typeface="Times New Roman" panose="02020603050405020304" pitchFamily="18" charset="0"/>
              </a:rPr>
              <a:t>3</a:t>
            </a:r>
            <a:r>
              <a:rPr kumimoji="0" lang="en-US" altLang="ja-JP" sz="2000" b="1" i="0" u="none" strike="noStrike" cap="none" normalizeH="0" baseline="0" dirty="0">
                <a:ln>
                  <a:noFill/>
                </a:ln>
                <a:solidFill>
                  <a:srgbClr val="0D0D0D"/>
                </a:solidFill>
                <a:effectLst/>
                <a:latin typeface="Meiryo UI" panose="020B0604030504040204" pitchFamily="50" charset="-128"/>
                <a:ea typeface="Meiryo UI" panose="020B0604030504040204" pitchFamily="50" charset="-128"/>
                <a:cs typeface="Times New Roman" panose="02020603050405020304" pitchFamily="18" charset="0"/>
              </a:rPr>
              <a:t>)</a:t>
            </a:r>
            <a:r>
              <a:rPr kumimoji="0" lang="ja-JP" altLang="en-US" sz="2000" b="1" dirty="0">
                <a:solidFill>
                  <a:srgbClr val="0D0D0D"/>
                </a:solidFill>
                <a:latin typeface="Meiryo UI" panose="020B0604030504040204" pitchFamily="50" charset="-128"/>
                <a:ea typeface="Meiryo UI" panose="020B0604030504040204" pitchFamily="50" charset="-128"/>
                <a:cs typeface="Times New Roman" panose="02020603050405020304" pitchFamily="18" charset="0"/>
              </a:rPr>
              <a:t>休止届の作成</a:t>
            </a:r>
          </a:p>
          <a:p>
            <a:r>
              <a:rPr lang="ja-JP" altLang="en-US" sz="1600" dirty="0">
                <a:latin typeface="Meiryo UI" panose="020B0604030504040204" pitchFamily="50" charset="-128"/>
                <a:ea typeface="Meiryo UI" panose="020B0604030504040204" pitchFamily="50" charset="-128"/>
              </a:rPr>
              <a:t>特定事業者の要件を満たさなくなった場合、休止届を届出する必要があります。</a:t>
            </a:r>
            <a:endParaRPr lang="en-US" altLang="ja-JP" sz="1600" dirty="0">
              <a:latin typeface="Meiryo UI" panose="020B0604030504040204" pitchFamily="50" charset="-128"/>
              <a:ea typeface="Meiryo UI" panose="020B0604030504040204" pitchFamily="50" charset="-128"/>
            </a:endParaRPr>
          </a:p>
          <a:p>
            <a:r>
              <a:rPr lang="ja-JP" altLang="en-US" sz="1600" dirty="0">
                <a:latin typeface="Meiryo UI" panose="020B0604030504040204" pitchFamily="50" charset="-128"/>
                <a:ea typeface="Meiryo UI" panose="020B0604030504040204" pitchFamily="50" charset="-128"/>
              </a:rPr>
              <a:t>なお、廃止届の対象となる事由の場合は、不要です。</a:t>
            </a:r>
            <a:endParaRPr lang="en-US" altLang="ja-JP" sz="1600" dirty="0">
              <a:latin typeface="Meiryo UI" panose="020B0604030504040204" pitchFamily="50" charset="-128"/>
              <a:ea typeface="Meiryo UI" panose="020B0604030504040204" pitchFamily="50" charset="-128"/>
            </a:endParaRPr>
          </a:p>
          <a:p>
            <a:r>
              <a:rPr lang="en-US" altLang="ja-JP" sz="1600" dirty="0">
                <a:latin typeface="Meiryo UI" panose="020B0604030504040204" pitchFamily="50" charset="-128"/>
                <a:ea typeface="Meiryo UI" panose="020B0604030504040204" pitchFamily="50" charset="-128"/>
              </a:rPr>
              <a:t>※</a:t>
            </a:r>
            <a:r>
              <a:rPr lang="ja-JP" altLang="en-US" sz="1600" dirty="0">
                <a:latin typeface="Meiryo UI" panose="020B0604030504040204" pitchFamily="50" charset="-128"/>
                <a:ea typeface="Meiryo UI" panose="020B0604030504040204" pitchFamily="50" charset="-128"/>
              </a:rPr>
              <a:t>任意事業者として、特定事業者用様式を使用して、引き続き届出する場合は、再度対策計画書を届出</a:t>
            </a:r>
            <a:endParaRPr lang="en-US" altLang="ja-JP" sz="1600" dirty="0">
              <a:latin typeface="Meiryo UI" panose="020B0604030504040204" pitchFamily="50" charset="-128"/>
              <a:ea typeface="Meiryo UI" panose="020B0604030504040204" pitchFamily="50" charset="-128"/>
            </a:endParaRPr>
          </a:p>
          <a:p>
            <a:r>
              <a:rPr lang="ja-JP" altLang="en-US" sz="1600" dirty="0">
                <a:latin typeface="Meiryo UI" panose="020B0604030504040204" pitchFamily="50" charset="-128"/>
                <a:ea typeface="Meiryo UI" panose="020B0604030504040204" pitchFamily="50" charset="-128"/>
              </a:rPr>
              <a:t>　 する必要はありません。</a:t>
            </a:r>
            <a:endParaRPr lang="en-US" altLang="ja-JP" sz="1600" dirty="0">
              <a:latin typeface="Meiryo UI" panose="020B0604030504040204" pitchFamily="50" charset="-128"/>
              <a:ea typeface="Meiryo UI" panose="020B0604030504040204" pitchFamily="50" charset="-128"/>
            </a:endParaRPr>
          </a:p>
          <a:p>
            <a:r>
              <a:rPr lang="en-US" altLang="ja-JP" sz="1600" dirty="0">
                <a:latin typeface="Meiryo UI" panose="020B0604030504040204" pitchFamily="50" charset="-128"/>
                <a:ea typeface="Meiryo UI" panose="020B0604030504040204" pitchFamily="50" charset="-128"/>
              </a:rPr>
              <a:t> </a:t>
            </a:r>
            <a:r>
              <a:rPr lang="ja-JP" altLang="en-US" sz="1600" dirty="0">
                <a:latin typeface="Meiryo UI" panose="020B0604030504040204" pitchFamily="50" charset="-128"/>
                <a:ea typeface="Meiryo UI" panose="020B0604030504040204" pitchFamily="50" charset="-128"/>
              </a:rPr>
              <a:t>（任意事業者用様式で届出する場合は、再度任意事業者用様式にて対策計画書を届出ください。）</a:t>
            </a:r>
            <a:endParaRPr lang="en-US" altLang="ja-JP" sz="1600" dirty="0">
              <a:latin typeface="Meiryo UI" panose="020B0604030504040204" pitchFamily="50" charset="-128"/>
              <a:ea typeface="Meiryo UI" panose="020B0604030504040204" pitchFamily="50" charset="-128"/>
            </a:endParaRPr>
          </a:p>
        </p:txBody>
      </p:sp>
      <p:sp>
        <p:nvSpPr>
          <p:cNvPr id="12" name="Rectangle 2"/>
          <p:cNvSpPr>
            <a:spLocks noChangeArrowheads="1"/>
          </p:cNvSpPr>
          <p:nvPr/>
        </p:nvSpPr>
        <p:spPr bwMode="auto">
          <a:xfrm>
            <a:off x="-15260" y="5351437"/>
            <a:ext cx="9051756" cy="14619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spAutoFit/>
          </a:bodyPr>
          <a:lstStyle>
            <a:lvl1pPr indent="127000"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ts val="600"/>
              </a:spcAft>
              <a:buClrTx/>
              <a:buSzTx/>
              <a:buFontTx/>
              <a:buNone/>
              <a:tabLst/>
            </a:pPr>
            <a:r>
              <a:rPr kumimoji="0" lang="ja-JP" altLang="ja-JP" sz="2000" b="1" i="0" u="none" strike="noStrike" cap="none" normalizeH="0" baseline="0" dirty="0">
                <a:ln>
                  <a:noFill/>
                </a:ln>
                <a:solidFill>
                  <a:srgbClr val="0D0D0D"/>
                </a:solidFill>
                <a:effectLst/>
                <a:latin typeface="Meiryo UI" panose="020B0604030504040204" pitchFamily="50" charset="-128"/>
                <a:ea typeface="Meiryo UI" panose="020B0604030504040204" pitchFamily="50" charset="-128"/>
                <a:cs typeface="Times New Roman" panose="02020603050405020304" pitchFamily="18" charset="0"/>
              </a:rPr>
              <a:t> </a:t>
            </a:r>
            <a:r>
              <a:rPr kumimoji="0" lang="en-US" altLang="ja-JP" sz="2000" b="1" i="0" u="none" strike="noStrike" cap="none" normalizeH="0" baseline="0" dirty="0">
                <a:ln>
                  <a:noFill/>
                </a:ln>
                <a:solidFill>
                  <a:srgbClr val="0D0D0D"/>
                </a:solidFill>
                <a:effectLst/>
                <a:latin typeface="Meiryo UI" panose="020B0604030504040204" pitchFamily="50" charset="-128"/>
                <a:ea typeface="Meiryo UI" panose="020B0604030504040204" pitchFamily="50" charset="-128"/>
                <a:cs typeface="Times New Roman" panose="02020603050405020304" pitchFamily="18" charset="0"/>
              </a:rPr>
              <a:t>(</a:t>
            </a:r>
            <a:r>
              <a:rPr kumimoji="0" lang="en-US" altLang="ja-JP" sz="2000" b="1" dirty="0">
                <a:solidFill>
                  <a:srgbClr val="0D0D0D"/>
                </a:solidFill>
                <a:latin typeface="Meiryo UI" panose="020B0604030504040204" pitchFamily="50" charset="-128"/>
                <a:ea typeface="Meiryo UI" panose="020B0604030504040204" pitchFamily="50" charset="-128"/>
                <a:cs typeface="Times New Roman" panose="02020603050405020304" pitchFamily="18" charset="0"/>
              </a:rPr>
              <a:t>4</a:t>
            </a:r>
            <a:r>
              <a:rPr kumimoji="0" lang="en-US" altLang="ja-JP" sz="2000" b="1" i="0" u="none" strike="noStrike" cap="none" normalizeH="0" baseline="0" dirty="0">
                <a:ln>
                  <a:noFill/>
                </a:ln>
                <a:solidFill>
                  <a:srgbClr val="0D0D0D"/>
                </a:solidFill>
                <a:effectLst/>
                <a:latin typeface="Meiryo UI" panose="020B0604030504040204" pitchFamily="50" charset="-128"/>
                <a:ea typeface="Meiryo UI" panose="020B0604030504040204" pitchFamily="50" charset="-128"/>
                <a:cs typeface="Times New Roman" panose="02020603050405020304" pitchFamily="18" charset="0"/>
              </a:rPr>
              <a:t>)</a:t>
            </a:r>
            <a:r>
              <a:rPr kumimoji="0" lang="ja-JP" altLang="en-US" sz="2000" b="1" dirty="0">
                <a:solidFill>
                  <a:srgbClr val="0D0D0D"/>
                </a:solidFill>
                <a:latin typeface="Meiryo UI" panose="020B0604030504040204" pitchFamily="50" charset="-128"/>
                <a:ea typeface="Meiryo UI" panose="020B0604030504040204" pitchFamily="50" charset="-128"/>
                <a:cs typeface="Times New Roman" panose="02020603050405020304" pitchFamily="18" charset="0"/>
              </a:rPr>
              <a:t>再開届の作成</a:t>
            </a:r>
          </a:p>
          <a:p>
            <a:r>
              <a:rPr lang="ja-JP" altLang="en-US" sz="1600" dirty="0">
                <a:latin typeface="Meiryo UI" panose="020B0604030504040204" pitchFamily="50" charset="-128"/>
                <a:ea typeface="Meiryo UI" panose="020B0604030504040204" pitchFamily="50" charset="-128"/>
              </a:rPr>
              <a:t>休止届を届出したのち、再度、特定事業者の要件を満たす場合、再開届を届出する必要があります。</a:t>
            </a:r>
            <a:endParaRPr lang="en-US" altLang="ja-JP" sz="1600" dirty="0">
              <a:latin typeface="Meiryo UI" panose="020B0604030504040204" pitchFamily="50" charset="-128"/>
              <a:ea typeface="Meiryo UI" panose="020B0604030504040204" pitchFamily="50" charset="-128"/>
            </a:endParaRPr>
          </a:p>
          <a:p>
            <a:r>
              <a:rPr lang="en-US" altLang="ja-JP" sz="1600" dirty="0">
                <a:latin typeface="Meiryo UI" panose="020B0604030504040204" pitchFamily="50" charset="-128"/>
                <a:ea typeface="Meiryo UI" panose="020B0604030504040204" pitchFamily="50" charset="-128"/>
              </a:rPr>
              <a:t>※</a:t>
            </a:r>
            <a:r>
              <a:rPr lang="ja-JP" altLang="en-US" sz="1600" dirty="0">
                <a:latin typeface="Meiryo UI" panose="020B0604030504040204" pitchFamily="50" charset="-128"/>
                <a:ea typeface="Meiryo UI" panose="020B0604030504040204" pitchFamily="50" charset="-128"/>
              </a:rPr>
              <a:t>任意事業者として、特定事業者用様式を使用して届出いただいていた場合は、再度対策計画書を届出</a:t>
            </a:r>
            <a:endParaRPr lang="en-US" altLang="ja-JP" sz="1600" dirty="0">
              <a:latin typeface="Meiryo UI" panose="020B0604030504040204" pitchFamily="50" charset="-128"/>
              <a:ea typeface="Meiryo UI" panose="020B0604030504040204" pitchFamily="50" charset="-128"/>
            </a:endParaRPr>
          </a:p>
          <a:p>
            <a:r>
              <a:rPr lang="ja-JP" altLang="en-US" sz="1600" dirty="0">
                <a:latin typeface="Meiryo UI" panose="020B0604030504040204" pitchFamily="50" charset="-128"/>
                <a:ea typeface="Meiryo UI" panose="020B0604030504040204" pitchFamily="50" charset="-128"/>
              </a:rPr>
              <a:t>　 する必要はありません。</a:t>
            </a:r>
            <a:r>
              <a:rPr lang="en-US" altLang="ja-JP" sz="1600" dirty="0">
                <a:latin typeface="Meiryo UI" panose="020B0604030504040204" pitchFamily="50" charset="-128"/>
                <a:ea typeface="Meiryo UI" panose="020B0604030504040204" pitchFamily="50" charset="-128"/>
              </a:rPr>
              <a:t> </a:t>
            </a:r>
            <a:r>
              <a:rPr lang="ja-JP" altLang="en-US" sz="1600" dirty="0">
                <a:latin typeface="Meiryo UI" panose="020B0604030504040204" pitchFamily="50" charset="-128"/>
                <a:ea typeface="Meiryo UI" panose="020B0604030504040204" pitchFamily="50" charset="-128"/>
              </a:rPr>
              <a:t>（任意事業者用様式で届出していた場合や届出をしていなかった場合は、再度</a:t>
            </a:r>
            <a:endParaRPr lang="en-US" altLang="ja-JP" sz="1600" dirty="0">
              <a:latin typeface="Meiryo UI" panose="020B0604030504040204" pitchFamily="50" charset="-128"/>
              <a:ea typeface="Meiryo UI" panose="020B0604030504040204" pitchFamily="50" charset="-128"/>
            </a:endParaRPr>
          </a:p>
          <a:p>
            <a:r>
              <a:rPr lang="en-US" altLang="ja-JP" sz="1600" dirty="0">
                <a:latin typeface="Meiryo UI" panose="020B0604030504040204" pitchFamily="50" charset="-128"/>
                <a:ea typeface="Meiryo UI" panose="020B0604030504040204" pitchFamily="50" charset="-128"/>
              </a:rPr>
              <a:t>   </a:t>
            </a:r>
            <a:r>
              <a:rPr lang="ja-JP" altLang="en-US" sz="1600" dirty="0">
                <a:latin typeface="Meiryo UI" panose="020B0604030504040204" pitchFamily="50" charset="-128"/>
                <a:ea typeface="Meiryo UI" panose="020B0604030504040204" pitchFamily="50" charset="-128"/>
              </a:rPr>
              <a:t>特定事業者用様式にて対策計画書を届出ください。）</a:t>
            </a:r>
            <a:endParaRPr lang="en-US" altLang="ja-JP" sz="1600"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2411321941"/>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2"/>
          <p:cNvSpPr>
            <a:spLocks noChangeArrowheads="1"/>
          </p:cNvSpPr>
          <p:nvPr/>
        </p:nvSpPr>
        <p:spPr bwMode="auto">
          <a:xfrm>
            <a:off x="-12940" y="692914"/>
            <a:ext cx="9051756" cy="9694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spAutoFit/>
          </a:bodyPr>
          <a:lstStyle>
            <a:lvl1pPr indent="127000"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ts val="600"/>
              </a:spcAft>
              <a:buClrTx/>
              <a:buSzTx/>
              <a:buFontTx/>
              <a:buNone/>
              <a:tabLst/>
            </a:pPr>
            <a:r>
              <a:rPr kumimoji="0" lang="ja-JP" altLang="ja-JP" sz="2000" b="1" i="0" u="none" strike="noStrike" cap="none" normalizeH="0" baseline="0" dirty="0">
                <a:ln>
                  <a:noFill/>
                </a:ln>
                <a:solidFill>
                  <a:srgbClr val="0D0D0D"/>
                </a:solidFill>
                <a:effectLst/>
                <a:latin typeface="Meiryo UI" panose="020B0604030504040204" pitchFamily="50" charset="-128"/>
                <a:ea typeface="Meiryo UI" panose="020B0604030504040204" pitchFamily="50" charset="-128"/>
                <a:cs typeface="Times New Roman" panose="02020603050405020304" pitchFamily="18" charset="0"/>
              </a:rPr>
              <a:t> </a:t>
            </a:r>
            <a:r>
              <a:rPr kumimoji="0" lang="en-US" altLang="ja-JP" sz="2000" b="1" i="0" u="none" strike="noStrike" cap="none" normalizeH="0" baseline="0" dirty="0">
                <a:ln>
                  <a:noFill/>
                </a:ln>
                <a:solidFill>
                  <a:srgbClr val="0D0D0D"/>
                </a:solidFill>
                <a:effectLst/>
                <a:latin typeface="Meiryo UI" panose="020B0604030504040204" pitchFamily="50" charset="-128"/>
                <a:ea typeface="Meiryo UI" panose="020B0604030504040204" pitchFamily="50" charset="-128"/>
                <a:cs typeface="Times New Roman" panose="02020603050405020304" pitchFamily="18" charset="0"/>
              </a:rPr>
              <a:t>(</a:t>
            </a:r>
            <a:r>
              <a:rPr kumimoji="0" lang="en-US" altLang="ja-JP" sz="2000" b="1" dirty="0">
                <a:solidFill>
                  <a:srgbClr val="0D0D0D"/>
                </a:solidFill>
                <a:latin typeface="Meiryo UI" panose="020B0604030504040204" pitchFamily="50" charset="-128"/>
                <a:ea typeface="Meiryo UI" panose="020B0604030504040204" pitchFamily="50" charset="-128"/>
                <a:cs typeface="Times New Roman" panose="02020603050405020304" pitchFamily="18" charset="0"/>
              </a:rPr>
              <a:t>1</a:t>
            </a:r>
            <a:r>
              <a:rPr kumimoji="0" lang="en-US" altLang="ja-JP" sz="2000" b="1" i="0" u="none" strike="noStrike" cap="none" normalizeH="0" baseline="0" dirty="0">
                <a:ln>
                  <a:noFill/>
                </a:ln>
                <a:solidFill>
                  <a:srgbClr val="0D0D0D"/>
                </a:solidFill>
                <a:effectLst/>
                <a:latin typeface="Meiryo UI" panose="020B0604030504040204" pitchFamily="50" charset="-128"/>
                <a:ea typeface="Meiryo UI" panose="020B0604030504040204" pitchFamily="50" charset="-128"/>
                <a:cs typeface="Times New Roman" panose="02020603050405020304" pitchFamily="18" charset="0"/>
              </a:rPr>
              <a:t>)</a:t>
            </a:r>
            <a:r>
              <a:rPr kumimoji="0" lang="ja-JP" altLang="en-US" sz="2000" b="1" dirty="0">
                <a:solidFill>
                  <a:srgbClr val="0D0D0D"/>
                </a:solidFill>
                <a:latin typeface="Meiryo UI" panose="020B0604030504040204" pitchFamily="50" charset="-128"/>
                <a:ea typeface="Meiryo UI" panose="020B0604030504040204" pitchFamily="50" charset="-128"/>
                <a:cs typeface="Times New Roman" panose="02020603050405020304" pitchFamily="18" charset="0"/>
              </a:rPr>
              <a:t>対策計画書にかかる評価制度</a:t>
            </a:r>
            <a:endParaRPr kumimoji="0" lang="en-US" altLang="ja-JP" sz="2000" b="1" i="0" u="none" strike="noStrike" cap="none" normalizeH="0" baseline="0" dirty="0">
              <a:ln>
                <a:noFill/>
              </a:ln>
              <a:solidFill>
                <a:srgbClr val="0D0D0D"/>
              </a:solidFill>
              <a:effectLst/>
              <a:latin typeface="Meiryo UI" panose="020B0604030504040204" pitchFamily="50" charset="-128"/>
              <a:ea typeface="Meiryo UI" panose="020B0604030504040204" pitchFamily="50" charset="-128"/>
              <a:cs typeface="Times New Roman" panose="02020603050405020304" pitchFamily="18" charset="0"/>
            </a:endParaRPr>
          </a:p>
          <a:p>
            <a:r>
              <a:rPr lang="ja-JP" altLang="en-US" sz="1600" dirty="0">
                <a:latin typeface="Meiryo UI" panose="020B0604030504040204" pitchFamily="50" charset="-128"/>
                <a:ea typeface="Meiryo UI" panose="020B0604030504040204" pitchFamily="50" charset="-128"/>
              </a:rPr>
              <a:t>対策計画書については、「基準年度比削減率」および「重点対策実施率（算出方法は、</a:t>
            </a:r>
            <a:r>
              <a:rPr lang="en-US" altLang="ja-JP" sz="1600" dirty="0">
                <a:latin typeface="Meiryo UI" panose="020B0604030504040204" pitchFamily="50" charset="-128"/>
                <a:ea typeface="Meiryo UI" panose="020B0604030504040204" pitchFamily="50" charset="-128"/>
              </a:rPr>
              <a:t>P.12</a:t>
            </a:r>
            <a:r>
              <a:rPr lang="ja-JP" altLang="en-US" sz="1600" dirty="0">
                <a:latin typeface="Meiryo UI" panose="020B0604030504040204" pitchFamily="50" charset="-128"/>
                <a:ea typeface="Meiryo UI" panose="020B0604030504040204" pitchFamily="50" charset="-128"/>
              </a:rPr>
              <a:t>の</a:t>
            </a:r>
            <a:r>
              <a:rPr lang="en-US" altLang="ja-JP" sz="1600" dirty="0">
                <a:latin typeface="Meiryo UI" panose="020B0604030504040204" pitchFamily="50" charset="-128"/>
                <a:ea typeface="Meiryo UI" panose="020B0604030504040204" pitchFamily="50" charset="-128"/>
              </a:rPr>
              <a:t>4-(1)3</a:t>
            </a:r>
            <a:r>
              <a:rPr lang="ja-JP" altLang="en-US" sz="1600" dirty="0">
                <a:latin typeface="Meiryo UI" panose="020B0604030504040204" pitchFamily="50" charset="-128"/>
                <a:ea typeface="Meiryo UI" panose="020B0604030504040204" pitchFamily="50" charset="-128"/>
              </a:rPr>
              <a:t>を</a:t>
            </a:r>
            <a:endParaRPr lang="en-US" altLang="ja-JP" sz="1600" dirty="0">
              <a:latin typeface="Meiryo UI" panose="020B0604030504040204" pitchFamily="50" charset="-128"/>
              <a:ea typeface="Meiryo UI" panose="020B0604030504040204" pitchFamily="50" charset="-128"/>
            </a:endParaRPr>
          </a:p>
          <a:p>
            <a:r>
              <a:rPr lang="ja-JP" altLang="en-US" sz="1600" dirty="0">
                <a:latin typeface="Meiryo UI" panose="020B0604030504040204" pitchFamily="50" charset="-128"/>
                <a:ea typeface="Meiryo UI" panose="020B0604030504040204" pitchFamily="50" charset="-128"/>
              </a:rPr>
              <a:t>参照）」に基づき、以下の表のとおり、</a:t>
            </a:r>
            <a:r>
              <a:rPr lang="en-US" altLang="ja-JP" sz="1600" dirty="0">
                <a:latin typeface="Meiryo UI" panose="020B0604030504040204" pitchFamily="50" charset="-128"/>
                <a:ea typeface="Meiryo UI" panose="020B0604030504040204" pitchFamily="50" charset="-128"/>
              </a:rPr>
              <a:t>AAA</a:t>
            </a:r>
            <a:r>
              <a:rPr lang="ja-JP" altLang="en-US" sz="1600" dirty="0">
                <a:latin typeface="Meiryo UI" panose="020B0604030504040204" pitchFamily="50" charset="-128"/>
                <a:ea typeface="Meiryo UI" panose="020B0604030504040204" pitchFamily="50" charset="-128"/>
              </a:rPr>
              <a:t>～</a:t>
            </a:r>
            <a:r>
              <a:rPr lang="en-US" altLang="ja-JP" sz="1600" dirty="0">
                <a:latin typeface="Meiryo UI" panose="020B0604030504040204" pitchFamily="50" charset="-128"/>
                <a:ea typeface="Meiryo UI" panose="020B0604030504040204" pitchFamily="50" charset="-128"/>
              </a:rPr>
              <a:t>C</a:t>
            </a:r>
            <a:r>
              <a:rPr lang="ja-JP" altLang="en-US" sz="1600" dirty="0">
                <a:latin typeface="Meiryo UI" panose="020B0604030504040204" pitchFamily="50" charset="-128"/>
                <a:ea typeface="Meiryo UI" panose="020B0604030504040204" pitchFamily="50" charset="-128"/>
              </a:rPr>
              <a:t>の</a:t>
            </a:r>
            <a:r>
              <a:rPr lang="en-US" altLang="ja-JP" sz="1600" dirty="0">
                <a:latin typeface="Meiryo UI" panose="020B0604030504040204" pitchFamily="50" charset="-128"/>
                <a:ea typeface="Meiryo UI" panose="020B0604030504040204" pitchFamily="50" charset="-128"/>
              </a:rPr>
              <a:t>5</a:t>
            </a:r>
            <a:r>
              <a:rPr lang="ja-JP" altLang="en-US" sz="1600" dirty="0">
                <a:latin typeface="Meiryo UI" panose="020B0604030504040204" pitchFamily="50" charset="-128"/>
                <a:ea typeface="Meiryo UI" panose="020B0604030504040204" pitchFamily="50" charset="-128"/>
              </a:rPr>
              <a:t>段階で評価します。</a:t>
            </a:r>
          </a:p>
        </p:txBody>
      </p:sp>
      <p:sp>
        <p:nvSpPr>
          <p:cNvPr id="12" name="スライド番号プレースホルダー 5"/>
          <p:cNvSpPr txBox="1">
            <a:spLocks/>
          </p:cNvSpPr>
          <p:nvPr/>
        </p:nvSpPr>
        <p:spPr>
          <a:xfrm>
            <a:off x="8041704" y="18288"/>
            <a:ext cx="1066800" cy="329184"/>
          </a:xfrm>
          <a:prstGeom prst="rect">
            <a:avLst/>
          </a:prstGeom>
        </p:spPr>
        <p:txBody>
          <a:bodyPr vert="horz" lIns="91440" tIns="45720" rIns="91440" bIns="45720" rtlCol="0" anchor="ctr"/>
          <a:lstStyle>
            <a:defPPr>
              <a:defRPr lang="ja-JP"/>
            </a:defPPr>
            <a:lvl1pPr marL="0" algn="r" defTabSz="914400" rtl="0" eaLnBrk="1" latinLnBrk="0" hangingPunct="1">
              <a:defRPr kumimoji="1" sz="1600" b="1" kern="1200">
                <a:solidFill>
                  <a:srgbClr val="FFFFFF"/>
                </a:solidFill>
                <a:latin typeface="メイリオ" panose="020B0604030504040204" pitchFamily="50" charset="-128"/>
                <a:ea typeface="メイリオ" panose="020B0604030504040204" pitchFamily="50" charset="-128"/>
                <a:cs typeface="メイリオ" panose="020B0604030504040204" pitchFamily="50"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F0DA1747-7AE3-4485-B1CC-5CDDF653E874}" type="slidenum">
              <a:rPr lang="ja-JP" altLang="en-US" smtClean="0"/>
              <a:pPr/>
              <a:t>78</a:t>
            </a:fld>
            <a:endParaRPr lang="ja-JP" altLang="en-US" dirty="0"/>
          </a:p>
        </p:txBody>
      </p:sp>
      <p:sp>
        <p:nvSpPr>
          <p:cNvPr id="15" name="テキスト ボックス 14"/>
          <p:cNvSpPr txBox="1"/>
          <p:nvPr/>
        </p:nvSpPr>
        <p:spPr>
          <a:xfrm>
            <a:off x="0" y="0"/>
            <a:ext cx="7058147" cy="344128"/>
          </a:xfrm>
          <a:prstGeom prst="rect">
            <a:avLst/>
          </a:prstGeom>
          <a:noFill/>
        </p:spPr>
        <p:txBody>
          <a:bodyPr wrap="square" tIns="36000" bIns="0" rtlCol="0">
            <a:spAutoFit/>
          </a:bodyPr>
          <a:lstStyle/>
          <a:p>
            <a:pPr>
              <a:lnSpc>
                <a:spcPts val="2400"/>
              </a:lnSpc>
            </a:pPr>
            <a:r>
              <a:rPr lang="zh-TW" altLang="en-US" sz="20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８　評価制度</a:t>
            </a:r>
          </a:p>
        </p:txBody>
      </p:sp>
      <p:graphicFrame>
        <p:nvGraphicFramePr>
          <p:cNvPr id="11" name="表 10"/>
          <p:cNvGraphicFramePr>
            <a:graphicFrameLocks noGrp="1"/>
          </p:cNvGraphicFramePr>
          <p:nvPr>
            <p:extLst>
              <p:ext uri="{D42A27DB-BD31-4B8C-83A1-F6EECF244321}">
                <p14:modId xmlns:p14="http://schemas.microsoft.com/office/powerpoint/2010/main" val="2325551755"/>
              </p:ext>
            </p:extLst>
          </p:nvPr>
        </p:nvGraphicFramePr>
        <p:xfrm>
          <a:off x="323528" y="1845042"/>
          <a:ext cx="8496943" cy="1943998"/>
        </p:xfrm>
        <a:graphic>
          <a:graphicData uri="http://schemas.openxmlformats.org/drawingml/2006/table">
            <a:tbl>
              <a:tblPr firstRow="1" firstCol="1" bandRow="1">
                <a:tableStyleId>{2D5ABB26-0587-4C30-8999-92F81FD0307C}</a:tableStyleId>
              </a:tblPr>
              <a:tblGrid>
                <a:gridCol w="1201588">
                  <a:extLst>
                    <a:ext uri="{9D8B030D-6E8A-4147-A177-3AD203B41FA5}">
                      <a16:colId xmlns:a16="http://schemas.microsoft.com/office/drawing/2014/main" val="2631533809"/>
                    </a:ext>
                  </a:extLst>
                </a:gridCol>
                <a:gridCol w="2918142">
                  <a:extLst>
                    <a:ext uri="{9D8B030D-6E8A-4147-A177-3AD203B41FA5}">
                      <a16:colId xmlns:a16="http://schemas.microsoft.com/office/drawing/2014/main" val="3020795201"/>
                    </a:ext>
                  </a:extLst>
                </a:gridCol>
                <a:gridCol w="2574831">
                  <a:extLst>
                    <a:ext uri="{9D8B030D-6E8A-4147-A177-3AD203B41FA5}">
                      <a16:colId xmlns:a16="http://schemas.microsoft.com/office/drawing/2014/main" val="1284690479"/>
                    </a:ext>
                  </a:extLst>
                </a:gridCol>
                <a:gridCol w="600794">
                  <a:extLst>
                    <a:ext uri="{9D8B030D-6E8A-4147-A177-3AD203B41FA5}">
                      <a16:colId xmlns:a16="http://schemas.microsoft.com/office/drawing/2014/main" val="2329779172"/>
                    </a:ext>
                  </a:extLst>
                </a:gridCol>
                <a:gridCol w="600794">
                  <a:extLst>
                    <a:ext uri="{9D8B030D-6E8A-4147-A177-3AD203B41FA5}">
                      <a16:colId xmlns:a16="http://schemas.microsoft.com/office/drawing/2014/main" val="2638977982"/>
                    </a:ext>
                  </a:extLst>
                </a:gridCol>
                <a:gridCol w="600794">
                  <a:extLst>
                    <a:ext uri="{9D8B030D-6E8A-4147-A177-3AD203B41FA5}">
                      <a16:colId xmlns:a16="http://schemas.microsoft.com/office/drawing/2014/main" val="4212649428"/>
                    </a:ext>
                  </a:extLst>
                </a:gridCol>
              </a:tblGrid>
              <a:tr h="324033">
                <a:tc>
                  <a:txBody>
                    <a:bodyPr/>
                    <a:lstStyle/>
                    <a:p>
                      <a:pPr algn="ctr">
                        <a:lnSpc>
                          <a:spcPct val="100000"/>
                        </a:lnSpc>
                        <a:spcAft>
                          <a:spcPts val="0"/>
                        </a:spcAft>
                      </a:pPr>
                      <a:r>
                        <a:rPr lang="ja-JP" sz="1600" b="0" kern="100" dirty="0">
                          <a:effectLst/>
                          <a:latin typeface="Meiryo UI" panose="020B0604030504040204" pitchFamily="50" charset="-128"/>
                          <a:ea typeface="Meiryo UI" panose="020B0604030504040204" pitchFamily="50" charset="-128"/>
                        </a:rPr>
                        <a:t>評価</a:t>
                      </a:r>
                      <a:endParaRPr lang="ja-JP" sz="1600" b="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lnSpc>
                          <a:spcPct val="100000"/>
                        </a:lnSpc>
                        <a:spcAft>
                          <a:spcPts val="0"/>
                        </a:spcAft>
                      </a:pPr>
                      <a:r>
                        <a:rPr lang="ja-JP" sz="1600" b="0" kern="100" dirty="0">
                          <a:effectLst/>
                          <a:latin typeface="Meiryo UI" panose="020B0604030504040204" pitchFamily="50" charset="-128"/>
                          <a:ea typeface="Meiryo UI" panose="020B0604030504040204" pitchFamily="50" charset="-128"/>
                        </a:rPr>
                        <a:t>基準年度比削減率</a:t>
                      </a:r>
                      <a:endParaRPr lang="ja-JP" sz="1600" b="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lnSpc>
                          <a:spcPct val="100000"/>
                        </a:lnSpc>
                        <a:spcAft>
                          <a:spcPts val="0"/>
                        </a:spcAft>
                      </a:pPr>
                      <a:r>
                        <a:rPr lang="ja-JP" sz="1600" b="0" kern="100" dirty="0">
                          <a:effectLst/>
                          <a:latin typeface="Meiryo UI" panose="020B0604030504040204" pitchFamily="50" charset="-128"/>
                          <a:ea typeface="Meiryo UI" panose="020B0604030504040204" pitchFamily="50" charset="-128"/>
                        </a:rPr>
                        <a:t>重点対策実施率</a:t>
                      </a:r>
                      <a:endParaRPr lang="ja-JP" sz="1600" b="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lnSpc>
                          <a:spcPct val="100000"/>
                        </a:lnSpc>
                        <a:spcAft>
                          <a:spcPts val="0"/>
                        </a:spcAft>
                      </a:pPr>
                      <a:r>
                        <a:rPr lang="ja-JP" sz="1600" b="0" kern="100" dirty="0">
                          <a:effectLst/>
                          <a:latin typeface="Meiryo UI" panose="020B0604030504040204" pitchFamily="50" charset="-128"/>
                          <a:ea typeface="Meiryo UI" panose="020B0604030504040204" pitchFamily="50" charset="-128"/>
                        </a:rPr>
                        <a:t>表彰</a:t>
                      </a:r>
                      <a:endParaRPr lang="ja-JP" sz="1600" b="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lnSpc>
                          <a:spcPct val="100000"/>
                        </a:lnSpc>
                        <a:spcAft>
                          <a:spcPts val="0"/>
                        </a:spcAft>
                      </a:pPr>
                      <a:r>
                        <a:rPr lang="ja-JP" sz="1600" b="0" kern="100" dirty="0">
                          <a:effectLst/>
                          <a:latin typeface="Meiryo UI" panose="020B0604030504040204" pitchFamily="50" charset="-128"/>
                          <a:ea typeface="Meiryo UI" panose="020B0604030504040204" pitchFamily="50" charset="-128"/>
                        </a:rPr>
                        <a:t>公表</a:t>
                      </a:r>
                      <a:endParaRPr lang="ja-JP" sz="1600" b="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lnSpc>
                          <a:spcPct val="100000"/>
                        </a:lnSpc>
                        <a:spcAft>
                          <a:spcPts val="0"/>
                        </a:spcAft>
                      </a:pPr>
                      <a:r>
                        <a:rPr lang="ja-JP" sz="1600" b="0" kern="100" dirty="0">
                          <a:effectLst/>
                          <a:latin typeface="Meiryo UI" panose="020B0604030504040204" pitchFamily="50" charset="-128"/>
                          <a:ea typeface="Meiryo UI" panose="020B0604030504040204" pitchFamily="50" charset="-128"/>
                        </a:rPr>
                        <a:t>通知</a:t>
                      </a:r>
                      <a:endParaRPr lang="ja-JP" sz="1600" b="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483451795"/>
                  </a:ext>
                </a:extLst>
              </a:tr>
              <a:tr h="323993">
                <a:tc>
                  <a:txBody>
                    <a:bodyPr/>
                    <a:lstStyle/>
                    <a:p>
                      <a:pPr algn="ctr">
                        <a:lnSpc>
                          <a:spcPct val="100000"/>
                        </a:lnSpc>
                        <a:spcAft>
                          <a:spcPts val="0"/>
                        </a:spcAft>
                      </a:pPr>
                      <a:r>
                        <a:rPr lang="en-US" sz="1600" kern="100" dirty="0">
                          <a:effectLst/>
                          <a:latin typeface="Meiryo UI" panose="020B0604030504040204" pitchFamily="50" charset="-128"/>
                          <a:ea typeface="Meiryo UI" panose="020B0604030504040204" pitchFamily="50" charset="-128"/>
                        </a:rPr>
                        <a:t>AAA</a:t>
                      </a:r>
                      <a:endParaRPr lang="ja-JP" sz="16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3">
                  <a:txBody>
                    <a:bodyPr/>
                    <a:lstStyle/>
                    <a:p>
                      <a:pPr algn="ctr">
                        <a:lnSpc>
                          <a:spcPct val="100000"/>
                        </a:lnSpc>
                        <a:spcAft>
                          <a:spcPts val="0"/>
                        </a:spcAft>
                      </a:pPr>
                      <a:r>
                        <a:rPr lang="ja-JP" sz="1600" kern="100" dirty="0">
                          <a:effectLst/>
                          <a:latin typeface="Meiryo UI" panose="020B0604030504040204" pitchFamily="50" charset="-128"/>
                          <a:ea typeface="Meiryo UI" panose="020B0604030504040204" pitchFamily="50" charset="-128"/>
                        </a:rPr>
                        <a:t>削減目安以上</a:t>
                      </a:r>
                      <a:endParaRPr lang="en-US" altLang="ja-JP" sz="1600" kern="100" dirty="0">
                        <a:effectLst/>
                        <a:latin typeface="Meiryo UI" panose="020B0604030504040204" pitchFamily="50" charset="-128"/>
                        <a:ea typeface="Meiryo UI" panose="020B0604030504040204" pitchFamily="50" charset="-128"/>
                      </a:endParaRPr>
                    </a:p>
                    <a:p>
                      <a:pPr algn="ctr">
                        <a:lnSpc>
                          <a:spcPct val="100000"/>
                        </a:lnSpc>
                        <a:spcAft>
                          <a:spcPts val="0"/>
                        </a:spcAft>
                      </a:pPr>
                      <a:r>
                        <a:rPr lang="ja-JP" altLang="en-US" sz="1400" kern="100" dirty="0">
                          <a:effectLst/>
                          <a:latin typeface="Meiryo UI" panose="020B0604030504040204" pitchFamily="50" charset="-128"/>
                          <a:ea typeface="Meiryo UI" panose="020B0604030504040204" pitchFamily="50" charset="-128"/>
                          <a:cs typeface="Times New Roman" panose="02020603050405020304" pitchFamily="18" charset="0"/>
                        </a:rPr>
                        <a:t>（</a:t>
                      </a:r>
                      <a:r>
                        <a:rPr lang="en-US" altLang="ja-JP" sz="1400" kern="100" dirty="0">
                          <a:effectLst/>
                          <a:latin typeface="Meiryo UI" panose="020B0604030504040204" pitchFamily="50" charset="-128"/>
                          <a:ea typeface="Meiryo UI" panose="020B0604030504040204" pitchFamily="50" charset="-128"/>
                          <a:cs typeface="Times New Roman" panose="02020603050405020304" pitchFamily="18" charset="0"/>
                        </a:rPr>
                        <a:t>P.35</a:t>
                      </a:r>
                      <a:r>
                        <a:rPr lang="ja-JP" altLang="en-US" sz="1400" kern="100" dirty="0">
                          <a:effectLst/>
                          <a:latin typeface="Meiryo UI" panose="020B0604030504040204" pitchFamily="50" charset="-128"/>
                          <a:ea typeface="Meiryo UI" panose="020B0604030504040204" pitchFamily="50" charset="-128"/>
                          <a:cs typeface="Times New Roman" panose="02020603050405020304" pitchFamily="18" charset="0"/>
                        </a:rPr>
                        <a:t>の</a:t>
                      </a:r>
                      <a:r>
                        <a:rPr lang="en-US" altLang="ja-JP" sz="1400" kern="100" dirty="0">
                          <a:effectLst/>
                          <a:latin typeface="Meiryo UI" panose="020B0604030504040204" pitchFamily="50" charset="-128"/>
                          <a:ea typeface="Meiryo UI" panose="020B0604030504040204" pitchFamily="50" charset="-128"/>
                          <a:cs typeface="Times New Roman" panose="02020603050405020304" pitchFamily="18" charset="0"/>
                        </a:rPr>
                        <a:t>5-(4)No.3</a:t>
                      </a:r>
                      <a:r>
                        <a:rPr lang="ja-JP" altLang="en-US" sz="1400" kern="100" dirty="0">
                          <a:effectLst/>
                          <a:latin typeface="Meiryo UI" panose="020B0604030504040204" pitchFamily="50" charset="-128"/>
                          <a:ea typeface="Meiryo UI" panose="020B0604030504040204" pitchFamily="50" charset="-128"/>
                          <a:cs typeface="Times New Roman" panose="02020603050405020304" pitchFamily="18" charset="0"/>
                        </a:rPr>
                        <a:t>の表を参照）</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0000"/>
                        </a:lnSpc>
                        <a:spcAft>
                          <a:spcPts val="0"/>
                        </a:spcAft>
                      </a:pPr>
                      <a:r>
                        <a:rPr lang="en-US" sz="1600" kern="100" dirty="0">
                          <a:effectLst/>
                          <a:latin typeface="Meiryo UI" panose="020B0604030504040204" pitchFamily="50" charset="-128"/>
                          <a:ea typeface="Meiryo UI" panose="020B0604030504040204" pitchFamily="50" charset="-128"/>
                        </a:rPr>
                        <a:t>100</a:t>
                      </a:r>
                      <a:r>
                        <a:rPr lang="ja-JP" sz="1600" kern="100" dirty="0">
                          <a:effectLst/>
                          <a:latin typeface="Meiryo UI" panose="020B0604030504040204" pitchFamily="50" charset="-128"/>
                          <a:ea typeface="Meiryo UI" panose="020B0604030504040204" pitchFamily="50" charset="-128"/>
                        </a:rPr>
                        <a:t>％超</a:t>
                      </a:r>
                      <a:endParaRPr lang="ja-JP" sz="16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0000"/>
                        </a:lnSpc>
                        <a:spcAft>
                          <a:spcPts val="0"/>
                        </a:spcAft>
                      </a:pPr>
                      <a:r>
                        <a:rPr lang="en-US" altLang="ja-JP" sz="1600" kern="100" dirty="0">
                          <a:effectLst/>
                          <a:latin typeface="Meiryo UI" panose="020B0604030504040204" pitchFamily="50" charset="-128"/>
                          <a:ea typeface="Meiryo UI" panose="020B0604030504040204" pitchFamily="50" charset="-128"/>
                          <a:cs typeface="Times New Roman" panose="02020603050405020304" pitchFamily="18" charset="0"/>
                        </a:rPr>
                        <a:t>-</a:t>
                      </a:r>
                      <a:endParaRPr lang="ja-JP" sz="16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0000"/>
                        </a:lnSpc>
                        <a:spcAft>
                          <a:spcPts val="0"/>
                        </a:spcAft>
                      </a:pPr>
                      <a:r>
                        <a:rPr lang="ja-JP" sz="1600" kern="100" dirty="0">
                          <a:effectLst/>
                          <a:latin typeface="Meiryo UI" panose="020B0604030504040204" pitchFamily="50" charset="-128"/>
                          <a:ea typeface="Meiryo UI" panose="020B0604030504040204" pitchFamily="50" charset="-128"/>
                        </a:rPr>
                        <a:t>○</a:t>
                      </a:r>
                      <a:endParaRPr lang="ja-JP" sz="16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0000"/>
                        </a:lnSpc>
                        <a:spcAft>
                          <a:spcPts val="0"/>
                        </a:spcAft>
                      </a:pPr>
                      <a:r>
                        <a:rPr lang="ja-JP" sz="1600" kern="100" dirty="0">
                          <a:effectLst/>
                          <a:latin typeface="Meiryo UI" panose="020B0604030504040204" pitchFamily="50" charset="-128"/>
                          <a:ea typeface="Meiryo UI" panose="020B0604030504040204" pitchFamily="50" charset="-128"/>
                        </a:rPr>
                        <a:t>○</a:t>
                      </a:r>
                      <a:endParaRPr lang="ja-JP" sz="16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636528334"/>
                  </a:ext>
                </a:extLst>
              </a:tr>
              <a:tr h="323993">
                <a:tc>
                  <a:txBody>
                    <a:bodyPr/>
                    <a:lstStyle/>
                    <a:p>
                      <a:pPr algn="ctr">
                        <a:lnSpc>
                          <a:spcPct val="100000"/>
                        </a:lnSpc>
                        <a:spcAft>
                          <a:spcPts val="0"/>
                        </a:spcAft>
                      </a:pPr>
                      <a:r>
                        <a:rPr lang="en-US" sz="1600" kern="100" dirty="0">
                          <a:effectLst/>
                          <a:latin typeface="Meiryo UI" panose="020B0604030504040204" pitchFamily="50" charset="-128"/>
                          <a:ea typeface="Meiryo UI" panose="020B0604030504040204" pitchFamily="50" charset="-128"/>
                        </a:rPr>
                        <a:t>AA</a:t>
                      </a:r>
                      <a:endParaRPr lang="ja-JP" sz="16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endParaRPr kumimoji="1" lang="ja-JP" altLang="en-US"/>
                    </a:p>
                  </a:txBody>
                  <a:tcPr/>
                </a:tc>
                <a:tc>
                  <a:txBody>
                    <a:bodyPr/>
                    <a:lstStyle/>
                    <a:p>
                      <a:pPr algn="ctr">
                        <a:lnSpc>
                          <a:spcPct val="100000"/>
                        </a:lnSpc>
                        <a:spcAft>
                          <a:spcPts val="0"/>
                        </a:spcAft>
                      </a:pPr>
                      <a:r>
                        <a:rPr lang="en-US" sz="1600" kern="100" dirty="0">
                          <a:effectLst/>
                          <a:latin typeface="Meiryo UI" panose="020B0604030504040204" pitchFamily="50" charset="-128"/>
                          <a:ea typeface="Meiryo UI" panose="020B0604030504040204" pitchFamily="50" charset="-128"/>
                        </a:rPr>
                        <a:t>90-100%</a:t>
                      </a:r>
                      <a:endParaRPr lang="ja-JP" sz="16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0000"/>
                        </a:lnSpc>
                        <a:spcAft>
                          <a:spcPts val="0"/>
                        </a:spcAft>
                      </a:pPr>
                      <a:r>
                        <a:rPr lang="en-US" altLang="ja-JP" sz="1600" kern="100" dirty="0">
                          <a:effectLst/>
                          <a:latin typeface="Meiryo UI" panose="020B0604030504040204" pitchFamily="50" charset="-128"/>
                          <a:ea typeface="Meiryo UI" panose="020B0604030504040204" pitchFamily="50" charset="-128"/>
                          <a:cs typeface="Times New Roman" panose="02020603050405020304" pitchFamily="18" charset="0"/>
                        </a:rPr>
                        <a:t>-</a:t>
                      </a:r>
                      <a:endParaRPr lang="ja-JP" sz="16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0000"/>
                        </a:lnSpc>
                        <a:spcAft>
                          <a:spcPts val="0"/>
                        </a:spcAft>
                      </a:pPr>
                      <a:r>
                        <a:rPr lang="ja-JP" sz="1600" kern="100" dirty="0">
                          <a:effectLst/>
                          <a:latin typeface="Meiryo UI" panose="020B0604030504040204" pitchFamily="50" charset="-128"/>
                          <a:ea typeface="Meiryo UI" panose="020B0604030504040204" pitchFamily="50" charset="-128"/>
                        </a:rPr>
                        <a:t>○</a:t>
                      </a:r>
                      <a:endParaRPr lang="ja-JP" sz="16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0000"/>
                        </a:lnSpc>
                        <a:spcAft>
                          <a:spcPts val="0"/>
                        </a:spcAft>
                      </a:pPr>
                      <a:r>
                        <a:rPr lang="ja-JP" sz="1600" kern="100" dirty="0">
                          <a:effectLst/>
                          <a:latin typeface="Meiryo UI" panose="020B0604030504040204" pitchFamily="50" charset="-128"/>
                          <a:ea typeface="Meiryo UI" panose="020B0604030504040204" pitchFamily="50" charset="-128"/>
                        </a:rPr>
                        <a:t>○</a:t>
                      </a:r>
                      <a:endParaRPr lang="ja-JP" sz="16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467937885"/>
                  </a:ext>
                </a:extLst>
              </a:tr>
              <a:tr h="323993">
                <a:tc>
                  <a:txBody>
                    <a:bodyPr/>
                    <a:lstStyle/>
                    <a:p>
                      <a:pPr algn="ctr">
                        <a:lnSpc>
                          <a:spcPct val="100000"/>
                        </a:lnSpc>
                        <a:spcAft>
                          <a:spcPts val="0"/>
                        </a:spcAft>
                      </a:pPr>
                      <a:r>
                        <a:rPr lang="en-US" sz="1600" kern="100" dirty="0">
                          <a:effectLst/>
                          <a:latin typeface="Meiryo UI" panose="020B0604030504040204" pitchFamily="50" charset="-128"/>
                          <a:ea typeface="Meiryo UI" panose="020B0604030504040204" pitchFamily="50" charset="-128"/>
                        </a:rPr>
                        <a:t>A</a:t>
                      </a:r>
                      <a:endParaRPr lang="ja-JP" sz="16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endParaRPr kumimoji="1" lang="ja-JP" altLang="en-US"/>
                    </a:p>
                  </a:txBody>
                  <a:tcPr/>
                </a:tc>
                <a:tc>
                  <a:txBody>
                    <a:bodyPr/>
                    <a:lstStyle/>
                    <a:p>
                      <a:pPr algn="ctr">
                        <a:lnSpc>
                          <a:spcPct val="100000"/>
                        </a:lnSpc>
                        <a:spcAft>
                          <a:spcPts val="0"/>
                        </a:spcAft>
                      </a:pPr>
                      <a:r>
                        <a:rPr lang="en-US" sz="1600" kern="100" dirty="0">
                          <a:effectLst/>
                          <a:latin typeface="Meiryo UI" panose="020B0604030504040204" pitchFamily="50" charset="-128"/>
                          <a:ea typeface="Meiryo UI" panose="020B0604030504040204" pitchFamily="50" charset="-128"/>
                        </a:rPr>
                        <a:t>90</a:t>
                      </a:r>
                      <a:r>
                        <a:rPr lang="ja-JP" sz="1600" kern="100" dirty="0">
                          <a:effectLst/>
                          <a:latin typeface="Meiryo UI" panose="020B0604030504040204" pitchFamily="50" charset="-128"/>
                          <a:ea typeface="Meiryo UI" panose="020B0604030504040204" pitchFamily="50" charset="-128"/>
                        </a:rPr>
                        <a:t>％未満</a:t>
                      </a:r>
                      <a:endParaRPr lang="ja-JP" sz="16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0000"/>
                        </a:lnSpc>
                        <a:spcAft>
                          <a:spcPts val="0"/>
                        </a:spcAft>
                      </a:pPr>
                      <a:r>
                        <a:rPr lang="en-US" altLang="ja-JP" sz="1600" kern="100" dirty="0">
                          <a:effectLst/>
                          <a:latin typeface="Meiryo UI" panose="020B0604030504040204" pitchFamily="50" charset="-128"/>
                          <a:ea typeface="Meiryo UI" panose="020B0604030504040204" pitchFamily="50" charset="-128"/>
                          <a:cs typeface="Times New Roman" panose="02020603050405020304" pitchFamily="18" charset="0"/>
                        </a:rPr>
                        <a:t>-</a:t>
                      </a:r>
                      <a:endParaRPr lang="ja-JP" sz="16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0000"/>
                        </a:lnSpc>
                        <a:spcAft>
                          <a:spcPts val="0"/>
                        </a:spcAft>
                      </a:pPr>
                      <a:r>
                        <a:rPr lang="ja-JP" sz="1600" kern="100" dirty="0">
                          <a:solidFill>
                            <a:schemeClr val="tx1"/>
                          </a:solidFill>
                          <a:effectLst/>
                          <a:latin typeface="Meiryo UI" panose="020B0604030504040204" pitchFamily="50" charset="-128"/>
                          <a:ea typeface="Meiryo UI" panose="020B0604030504040204" pitchFamily="50" charset="-128"/>
                        </a:rPr>
                        <a:t>○</a:t>
                      </a:r>
                      <a:endParaRPr lang="ja-JP" sz="160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0000"/>
                        </a:lnSpc>
                        <a:spcAft>
                          <a:spcPts val="0"/>
                        </a:spcAft>
                      </a:pPr>
                      <a:r>
                        <a:rPr lang="ja-JP" sz="1600" kern="100" dirty="0">
                          <a:effectLst/>
                          <a:latin typeface="Meiryo UI" panose="020B0604030504040204" pitchFamily="50" charset="-128"/>
                          <a:ea typeface="Meiryo UI" panose="020B0604030504040204" pitchFamily="50" charset="-128"/>
                        </a:rPr>
                        <a:t>○</a:t>
                      </a:r>
                      <a:endParaRPr lang="ja-JP" sz="16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923414138"/>
                  </a:ext>
                </a:extLst>
              </a:tr>
              <a:tr h="323993">
                <a:tc>
                  <a:txBody>
                    <a:bodyPr/>
                    <a:lstStyle/>
                    <a:p>
                      <a:pPr algn="ctr">
                        <a:lnSpc>
                          <a:spcPct val="100000"/>
                        </a:lnSpc>
                        <a:spcAft>
                          <a:spcPts val="0"/>
                        </a:spcAft>
                      </a:pPr>
                      <a:r>
                        <a:rPr lang="en-US" sz="1600" kern="100" dirty="0">
                          <a:effectLst/>
                          <a:latin typeface="Meiryo UI" panose="020B0604030504040204" pitchFamily="50" charset="-128"/>
                          <a:ea typeface="Meiryo UI" panose="020B0604030504040204" pitchFamily="50" charset="-128"/>
                        </a:rPr>
                        <a:t>B</a:t>
                      </a:r>
                      <a:endParaRPr lang="ja-JP" sz="16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2">
                  <a:txBody>
                    <a:bodyPr/>
                    <a:lstStyle/>
                    <a:p>
                      <a:pPr algn="ctr">
                        <a:lnSpc>
                          <a:spcPct val="100000"/>
                        </a:lnSpc>
                        <a:spcAft>
                          <a:spcPts val="0"/>
                        </a:spcAft>
                      </a:pPr>
                      <a:r>
                        <a:rPr lang="ja-JP" sz="1600" kern="100" dirty="0">
                          <a:effectLst/>
                          <a:latin typeface="Meiryo UI" panose="020B0604030504040204" pitchFamily="50" charset="-128"/>
                          <a:ea typeface="Meiryo UI" panose="020B0604030504040204" pitchFamily="50" charset="-128"/>
                        </a:rPr>
                        <a:t>削減目安未満</a:t>
                      </a:r>
                      <a:endParaRPr lang="en-US" altLang="ja-JP" sz="1600" kern="100" dirty="0">
                        <a:effectLst/>
                        <a:latin typeface="Meiryo UI" panose="020B0604030504040204" pitchFamily="50" charset="-128"/>
                        <a:ea typeface="Meiryo UI" panose="020B0604030504040204" pitchFamily="50" charset="-128"/>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ja-JP" altLang="en-US" sz="1400" kern="100" dirty="0">
                          <a:effectLst/>
                          <a:latin typeface="Meiryo UI" panose="020B0604030504040204" pitchFamily="50" charset="-128"/>
                          <a:ea typeface="Meiryo UI" panose="020B0604030504040204" pitchFamily="50" charset="-128"/>
                          <a:cs typeface="Times New Roman" panose="02020603050405020304" pitchFamily="18" charset="0"/>
                        </a:rPr>
                        <a:t>（</a:t>
                      </a:r>
                      <a:r>
                        <a:rPr lang="en-US" altLang="ja-JP" sz="1400" kern="100" dirty="0">
                          <a:effectLst/>
                          <a:latin typeface="Meiryo UI" panose="020B0604030504040204" pitchFamily="50" charset="-128"/>
                          <a:ea typeface="Meiryo UI" panose="020B0604030504040204" pitchFamily="50" charset="-128"/>
                          <a:cs typeface="Times New Roman" panose="02020603050405020304" pitchFamily="18" charset="0"/>
                        </a:rPr>
                        <a:t>P.35</a:t>
                      </a:r>
                      <a:r>
                        <a:rPr lang="ja-JP" altLang="en-US" sz="1400" kern="100" dirty="0">
                          <a:effectLst/>
                          <a:latin typeface="Meiryo UI" panose="020B0604030504040204" pitchFamily="50" charset="-128"/>
                          <a:ea typeface="Meiryo UI" panose="020B0604030504040204" pitchFamily="50" charset="-128"/>
                          <a:cs typeface="Times New Roman" panose="02020603050405020304" pitchFamily="18" charset="0"/>
                        </a:rPr>
                        <a:t>の</a:t>
                      </a:r>
                      <a:r>
                        <a:rPr lang="en-US" altLang="ja-JP" sz="1400" kern="100" dirty="0">
                          <a:effectLst/>
                          <a:latin typeface="Meiryo UI" panose="020B0604030504040204" pitchFamily="50" charset="-128"/>
                          <a:ea typeface="Meiryo UI" panose="020B0604030504040204" pitchFamily="50" charset="-128"/>
                          <a:cs typeface="Times New Roman" panose="02020603050405020304" pitchFamily="18" charset="0"/>
                        </a:rPr>
                        <a:t>5-(4)No.3</a:t>
                      </a:r>
                      <a:r>
                        <a:rPr lang="ja-JP" altLang="en-US" sz="1400" kern="100" dirty="0">
                          <a:effectLst/>
                          <a:latin typeface="Meiryo UI" panose="020B0604030504040204" pitchFamily="50" charset="-128"/>
                          <a:ea typeface="Meiryo UI" panose="020B0604030504040204" pitchFamily="50" charset="-128"/>
                          <a:cs typeface="Times New Roman" panose="02020603050405020304" pitchFamily="18" charset="0"/>
                        </a:rPr>
                        <a:t>の表を参照）</a:t>
                      </a:r>
                      <a:endParaRPr lang="ja-JP" altLang="ja-JP" sz="14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0000"/>
                        </a:lnSpc>
                        <a:spcAft>
                          <a:spcPts val="0"/>
                        </a:spcAft>
                      </a:pPr>
                      <a:r>
                        <a:rPr lang="en-US" sz="1600" kern="100" dirty="0">
                          <a:effectLst/>
                          <a:latin typeface="Meiryo UI" panose="020B0604030504040204" pitchFamily="50" charset="-128"/>
                          <a:ea typeface="Meiryo UI" panose="020B0604030504040204" pitchFamily="50" charset="-128"/>
                        </a:rPr>
                        <a:t>90</a:t>
                      </a:r>
                      <a:r>
                        <a:rPr lang="ja-JP" sz="1600" kern="100" dirty="0">
                          <a:effectLst/>
                          <a:latin typeface="Meiryo UI" panose="020B0604030504040204" pitchFamily="50" charset="-128"/>
                          <a:ea typeface="Meiryo UI" panose="020B0604030504040204" pitchFamily="50" charset="-128"/>
                        </a:rPr>
                        <a:t>％以上</a:t>
                      </a:r>
                      <a:endParaRPr lang="ja-JP" sz="16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0000"/>
                        </a:lnSpc>
                        <a:spcAft>
                          <a:spcPts val="0"/>
                        </a:spcAft>
                      </a:pPr>
                      <a:r>
                        <a:rPr lang="en-US" altLang="ja-JP" sz="1600" kern="100" dirty="0">
                          <a:effectLst/>
                          <a:latin typeface="Meiryo UI" panose="020B0604030504040204" pitchFamily="50" charset="-128"/>
                          <a:ea typeface="Meiryo UI" panose="020B0604030504040204" pitchFamily="50" charset="-128"/>
                          <a:cs typeface="Times New Roman" panose="02020603050405020304" pitchFamily="18" charset="0"/>
                        </a:rPr>
                        <a:t>-</a:t>
                      </a:r>
                      <a:endParaRPr lang="ja-JP" sz="16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0000"/>
                        </a:lnSpc>
                        <a:spcAft>
                          <a:spcPts val="0"/>
                        </a:spcAft>
                      </a:pPr>
                      <a:r>
                        <a:rPr lang="ja-JP" sz="1600" kern="100" dirty="0">
                          <a:solidFill>
                            <a:schemeClr val="tx1"/>
                          </a:solidFill>
                          <a:effectLst/>
                          <a:latin typeface="Meiryo UI" panose="020B0604030504040204" pitchFamily="50" charset="-128"/>
                          <a:ea typeface="Meiryo UI" panose="020B0604030504040204" pitchFamily="50" charset="-128"/>
                        </a:rPr>
                        <a:t>○</a:t>
                      </a:r>
                      <a:endParaRPr lang="ja-JP" sz="160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0000"/>
                        </a:lnSpc>
                        <a:spcAft>
                          <a:spcPts val="0"/>
                        </a:spcAft>
                      </a:pPr>
                      <a:r>
                        <a:rPr lang="ja-JP" sz="1600" kern="100" dirty="0">
                          <a:effectLst/>
                          <a:latin typeface="Meiryo UI" panose="020B0604030504040204" pitchFamily="50" charset="-128"/>
                          <a:ea typeface="Meiryo UI" panose="020B0604030504040204" pitchFamily="50" charset="-128"/>
                        </a:rPr>
                        <a:t>○</a:t>
                      </a:r>
                      <a:endParaRPr lang="ja-JP" sz="16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919823764"/>
                  </a:ext>
                </a:extLst>
              </a:tr>
              <a:tr h="323993">
                <a:tc>
                  <a:txBody>
                    <a:bodyPr/>
                    <a:lstStyle/>
                    <a:p>
                      <a:pPr algn="ctr">
                        <a:lnSpc>
                          <a:spcPct val="100000"/>
                        </a:lnSpc>
                        <a:spcAft>
                          <a:spcPts val="0"/>
                        </a:spcAft>
                      </a:pPr>
                      <a:r>
                        <a:rPr lang="en-US" sz="1600" kern="100" dirty="0">
                          <a:effectLst/>
                          <a:latin typeface="Meiryo UI" panose="020B0604030504040204" pitchFamily="50" charset="-128"/>
                          <a:ea typeface="Meiryo UI" panose="020B0604030504040204" pitchFamily="50" charset="-128"/>
                        </a:rPr>
                        <a:t>C</a:t>
                      </a:r>
                      <a:endParaRPr lang="ja-JP" sz="16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endParaRPr kumimoji="1" lang="ja-JP" altLang="en-US"/>
                    </a:p>
                  </a:txBody>
                  <a:tcPr/>
                </a:tc>
                <a:tc>
                  <a:txBody>
                    <a:bodyPr/>
                    <a:lstStyle/>
                    <a:p>
                      <a:pPr algn="ctr">
                        <a:lnSpc>
                          <a:spcPct val="100000"/>
                        </a:lnSpc>
                        <a:spcAft>
                          <a:spcPts val="0"/>
                        </a:spcAft>
                      </a:pPr>
                      <a:r>
                        <a:rPr lang="en-US" sz="1600" kern="100" dirty="0">
                          <a:effectLst/>
                          <a:latin typeface="Meiryo UI" panose="020B0604030504040204" pitchFamily="50" charset="-128"/>
                          <a:ea typeface="Meiryo UI" panose="020B0604030504040204" pitchFamily="50" charset="-128"/>
                        </a:rPr>
                        <a:t>90</a:t>
                      </a:r>
                      <a:r>
                        <a:rPr lang="ja-JP" sz="1600" kern="100" dirty="0">
                          <a:effectLst/>
                          <a:latin typeface="Meiryo UI" panose="020B0604030504040204" pitchFamily="50" charset="-128"/>
                          <a:ea typeface="Meiryo UI" panose="020B0604030504040204" pitchFamily="50" charset="-128"/>
                        </a:rPr>
                        <a:t>％未満</a:t>
                      </a:r>
                      <a:endParaRPr lang="ja-JP" sz="16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0000"/>
                        </a:lnSpc>
                        <a:spcAft>
                          <a:spcPts val="0"/>
                        </a:spcAft>
                      </a:pPr>
                      <a:r>
                        <a:rPr lang="en-US" altLang="ja-JP" sz="1600" kern="100" dirty="0">
                          <a:effectLst/>
                          <a:latin typeface="Meiryo UI" panose="020B0604030504040204" pitchFamily="50" charset="-128"/>
                          <a:ea typeface="Meiryo UI" panose="020B0604030504040204" pitchFamily="50" charset="-128"/>
                          <a:cs typeface="Times New Roman" panose="02020603050405020304" pitchFamily="18" charset="0"/>
                        </a:rPr>
                        <a:t>-</a:t>
                      </a:r>
                      <a:endParaRPr lang="ja-JP" sz="16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0000"/>
                        </a:lnSpc>
                        <a:spcAft>
                          <a:spcPts val="0"/>
                        </a:spcAft>
                      </a:pPr>
                      <a:r>
                        <a:rPr lang="ja-JP" sz="1600" kern="100" dirty="0">
                          <a:solidFill>
                            <a:schemeClr val="tx1"/>
                          </a:solidFill>
                          <a:effectLst/>
                          <a:latin typeface="Meiryo UI" panose="020B0604030504040204" pitchFamily="50" charset="-128"/>
                          <a:ea typeface="Meiryo UI" panose="020B0604030504040204" pitchFamily="50" charset="-128"/>
                        </a:rPr>
                        <a:t>○</a:t>
                      </a:r>
                      <a:endParaRPr lang="ja-JP" sz="160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0000"/>
                        </a:lnSpc>
                        <a:spcAft>
                          <a:spcPts val="0"/>
                        </a:spcAft>
                      </a:pPr>
                      <a:r>
                        <a:rPr lang="ja-JP" sz="1600" kern="100" dirty="0">
                          <a:effectLst/>
                          <a:latin typeface="Meiryo UI" panose="020B0604030504040204" pitchFamily="50" charset="-128"/>
                          <a:ea typeface="Meiryo UI" panose="020B0604030504040204" pitchFamily="50" charset="-128"/>
                        </a:rPr>
                        <a:t>○</a:t>
                      </a:r>
                      <a:endParaRPr lang="ja-JP" sz="16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286419138"/>
                  </a:ext>
                </a:extLst>
              </a:tr>
            </a:tbl>
          </a:graphicData>
        </a:graphic>
      </p:graphicFrame>
      <p:sp>
        <p:nvSpPr>
          <p:cNvPr id="17" name="Rectangle 2"/>
          <p:cNvSpPr>
            <a:spLocks noChangeArrowheads="1"/>
          </p:cNvSpPr>
          <p:nvPr/>
        </p:nvSpPr>
        <p:spPr bwMode="auto">
          <a:xfrm>
            <a:off x="92244" y="4170477"/>
            <a:ext cx="9051756" cy="14619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spAutoFit/>
          </a:bodyPr>
          <a:lstStyle>
            <a:lvl1pPr indent="127000"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ts val="600"/>
              </a:spcAft>
              <a:buClrTx/>
              <a:buSzTx/>
              <a:buFontTx/>
              <a:buNone/>
              <a:tabLst/>
            </a:pPr>
            <a:r>
              <a:rPr kumimoji="0" lang="ja-JP" altLang="ja-JP" sz="2000" b="1" i="0" u="none" strike="noStrike" cap="none" normalizeH="0" baseline="0" dirty="0">
                <a:ln>
                  <a:noFill/>
                </a:ln>
                <a:solidFill>
                  <a:srgbClr val="0D0D0D"/>
                </a:solidFill>
                <a:effectLst/>
                <a:latin typeface="Meiryo UI" panose="020B0604030504040204" pitchFamily="50" charset="-128"/>
                <a:ea typeface="Meiryo UI" panose="020B0604030504040204" pitchFamily="50" charset="-128"/>
                <a:cs typeface="Times New Roman" panose="02020603050405020304" pitchFamily="18" charset="0"/>
              </a:rPr>
              <a:t> </a:t>
            </a:r>
            <a:r>
              <a:rPr kumimoji="0" lang="en-US" altLang="ja-JP" sz="2000" b="1" i="0" u="none" strike="noStrike" cap="none" normalizeH="0" baseline="0" dirty="0">
                <a:ln>
                  <a:noFill/>
                </a:ln>
                <a:solidFill>
                  <a:srgbClr val="0D0D0D"/>
                </a:solidFill>
                <a:effectLst/>
                <a:latin typeface="Meiryo UI" panose="020B0604030504040204" pitchFamily="50" charset="-128"/>
                <a:ea typeface="Meiryo UI" panose="020B0604030504040204" pitchFamily="50" charset="-128"/>
                <a:cs typeface="Times New Roman" panose="02020603050405020304" pitchFamily="18" charset="0"/>
              </a:rPr>
              <a:t>(</a:t>
            </a:r>
            <a:r>
              <a:rPr kumimoji="0" lang="en-US" altLang="ja-JP" sz="2000" b="1" dirty="0">
                <a:solidFill>
                  <a:srgbClr val="0D0D0D"/>
                </a:solidFill>
                <a:latin typeface="Meiryo UI" panose="020B0604030504040204" pitchFamily="50" charset="-128"/>
                <a:ea typeface="Meiryo UI" panose="020B0604030504040204" pitchFamily="50" charset="-128"/>
                <a:cs typeface="Times New Roman" panose="02020603050405020304" pitchFamily="18" charset="0"/>
              </a:rPr>
              <a:t>2</a:t>
            </a:r>
            <a:r>
              <a:rPr kumimoji="0" lang="en-US" altLang="ja-JP" sz="2000" b="1" i="0" u="none" strike="noStrike" cap="none" normalizeH="0" baseline="0" dirty="0">
                <a:ln>
                  <a:noFill/>
                </a:ln>
                <a:solidFill>
                  <a:srgbClr val="0D0D0D"/>
                </a:solidFill>
                <a:effectLst/>
                <a:latin typeface="Meiryo UI" panose="020B0604030504040204" pitchFamily="50" charset="-128"/>
                <a:ea typeface="Meiryo UI" panose="020B0604030504040204" pitchFamily="50" charset="-128"/>
                <a:cs typeface="Times New Roman" panose="02020603050405020304" pitchFamily="18" charset="0"/>
              </a:rPr>
              <a:t>)</a:t>
            </a:r>
            <a:r>
              <a:rPr kumimoji="0" lang="ja-JP" altLang="en-US" sz="2000" b="1" dirty="0">
                <a:solidFill>
                  <a:srgbClr val="0D0D0D"/>
                </a:solidFill>
                <a:latin typeface="Meiryo UI" panose="020B0604030504040204" pitchFamily="50" charset="-128"/>
                <a:ea typeface="Meiryo UI" panose="020B0604030504040204" pitchFamily="50" charset="-128"/>
                <a:cs typeface="Times New Roman" panose="02020603050405020304" pitchFamily="18" charset="0"/>
              </a:rPr>
              <a:t>実績報告書にかかる評価制度</a:t>
            </a:r>
            <a:endParaRPr kumimoji="0" lang="en-US" altLang="ja-JP" sz="2000" b="1" i="0" u="none" strike="noStrike" cap="none" normalizeH="0" baseline="0" dirty="0">
              <a:ln>
                <a:noFill/>
              </a:ln>
              <a:solidFill>
                <a:srgbClr val="0D0D0D"/>
              </a:solidFill>
              <a:effectLst/>
              <a:latin typeface="Meiryo UI" panose="020B0604030504040204" pitchFamily="50" charset="-128"/>
              <a:ea typeface="Meiryo UI" panose="020B0604030504040204" pitchFamily="50" charset="-128"/>
              <a:cs typeface="Times New Roman" panose="02020603050405020304" pitchFamily="18" charset="0"/>
            </a:endParaRPr>
          </a:p>
          <a:p>
            <a:r>
              <a:rPr lang="ja-JP" altLang="en-US" sz="1600" dirty="0">
                <a:latin typeface="Meiryo UI" panose="020B0604030504040204" pitchFamily="50" charset="-128"/>
                <a:ea typeface="Meiryo UI" panose="020B0604030504040204" pitchFamily="50" charset="-128"/>
              </a:rPr>
              <a:t>実績報告書については、「基準年度比削減率」、「前年度比削減率」、「重点対策実施率」に基づき、</a:t>
            </a:r>
            <a:r>
              <a:rPr lang="en-US" altLang="ja-JP" sz="1600" dirty="0">
                <a:latin typeface="Meiryo UI" panose="020B0604030504040204" pitchFamily="50" charset="-128"/>
                <a:ea typeface="Meiryo UI" panose="020B0604030504040204" pitchFamily="50" charset="-128"/>
              </a:rPr>
              <a:t>P.79 </a:t>
            </a:r>
            <a:r>
              <a:rPr lang="ja-JP" altLang="en-US" sz="1600" dirty="0">
                <a:latin typeface="Meiryo UI" panose="020B0604030504040204" pitchFamily="50" charset="-128"/>
                <a:ea typeface="Meiryo UI" panose="020B0604030504040204" pitchFamily="50" charset="-128"/>
              </a:rPr>
              <a:t>①に示す表のとおり、</a:t>
            </a:r>
            <a:r>
              <a:rPr lang="en-US" altLang="ja-JP" sz="1600" dirty="0">
                <a:latin typeface="Meiryo UI" panose="020B0604030504040204" pitchFamily="50" charset="-128"/>
                <a:ea typeface="Meiryo UI" panose="020B0604030504040204" pitchFamily="50" charset="-128"/>
              </a:rPr>
              <a:t>S</a:t>
            </a:r>
            <a:r>
              <a:rPr lang="ja-JP" altLang="en-US" sz="1600" dirty="0">
                <a:latin typeface="Meiryo UI" panose="020B0604030504040204" pitchFamily="50" charset="-128"/>
                <a:ea typeface="Meiryo UI" panose="020B0604030504040204" pitchFamily="50" charset="-128"/>
              </a:rPr>
              <a:t>～</a:t>
            </a:r>
            <a:r>
              <a:rPr lang="en-US" altLang="ja-JP" sz="1600" dirty="0">
                <a:latin typeface="Meiryo UI" panose="020B0604030504040204" pitchFamily="50" charset="-128"/>
                <a:ea typeface="Meiryo UI" panose="020B0604030504040204" pitchFamily="50" charset="-128"/>
              </a:rPr>
              <a:t>C</a:t>
            </a:r>
            <a:r>
              <a:rPr lang="ja-JP" altLang="en-US" sz="1600" dirty="0">
                <a:latin typeface="Meiryo UI" panose="020B0604030504040204" pitchFamily="50" charset="-128"/>
                <a:ea typeface="Meiryo UI" panose="020B0604030504040204" pitchFamily="50" charset="-128"/>
              </a:rPr>
              <a:t>の</a:t>
            </a:r>
            <a:r>
              <a:rPr lang="en-US" altLang="ja-JP" sz="1600" dirty="0">
                <a:latin typeface="Meiryo UI" panose="020B0604030504040204" pitchFamily="50" charset="-128"/>
                <a:ea typeface="Meiryo UI" panose="020B0604030504040204" pitchFamily="50" charset="-128"/>
              </a:rPr>
              <a:t>5</a:t>
            </a:r>
            <a:r>
              <a:rPr lang="ja-JP" altLang="en-US" sz="1600" dirty="0">
                <a:latin typeface="Meiryo UI" panose="020B0604030504040204" pitchFamily="50" charset="-128"/>
                <a:ea typeface="Meiryo UI" panose="020B0604030504040204" pitchFamily="50" charset="-128"/>
              </a:rPr>
              <a:t>段階で評価します。</a:t>
            </a:r>
            <a:endParaRPr lang="en-US" altLang="ja-JP" sz="1600" dirty="0">
              <a:latin typeface="Meiryo UI" panose="020B0604030504040204" pitchFamily="50" charset="-128"/>
              <a:ea typeface="Meiryo UI" panose="020B0604030504040204" pitchFamily="50" charset="-128"/>
            </a:endParaRPr>
          </a:p>
          <a:p>
            <a:r>
              <a:rPr lang="ja-JP" altLang="en-US" sz="1600" dirty="0">
                <a:latin typeface="Meiryo UI" panose="020B0604030504040204" pitchFamily="50" charset="-128"/>
                <a:ea typeface="Meiryo UI" panose="020B0604030504040204" pitchFamily="50" charset="-128"/>
              </a:rPr>
              <a:t>また、</a:t>
            </a:r>
            <a:r>
              <a:rPr lang="en-US" altLang="ja-JP" sz="1600" dirty="0">
                <a:latin typeface="Meiryo UI" panose="020B0604030504040204" pitchFamily="50" charset="-128"/>
                <a:ea typeface="Meiryo UI" panose="020B0604030504040204" pitchFamily="50" charset="-128"/>
              </a:rPr>
              <a:t>P.79</a:t>
            </a:r>
            <a:r>
              <a:rPr lang="ja-JP" altLang="en-US" sz="1600" dirty="0">
                <a:latin typeface="Meiryo UI" panose="020B0604030504040204" pitchFamily="50" charset="-128"/>
                <a:ea typeface="Meiryo UI" panose="020B0604030504040204" pitchFamily="50" charset="-128"/>
              </a:rPr>
              <a:t>②に示す表のとおり、基準年度比削減率に応じて、プラチナ、ゴールド、シルバーの</a:t>
            </a:r>
            <a:r>
              <a:rPr lang="en-US" altLang="ja-JP" sz="1600" dirty="0">
                <a:latin typeface="Meiryo UI" panose="020B0604030504040204" pitchFamily="50" charset="-128"/>
                <a:ea typeface="Meiryo UI" panose="020B0604030504040204" pitchFamily="50" charset="-128"/>
              </a:rPr>
              <a:t>3</a:t>
            </a:r>
            <a:r>
              <a:rPr lang="ja-JP" altLang="en-US" sz="1600" dirty="0">
                <a:latin typeface="Meiryo UI" panose="020B0604030504040204" pitchFamily="50" charset="-128"/>
                <a:ea typeface="Meiryo UI" panose="020B0604030504040204" pitchFamily="50" charset="-128"/>
              </a:rPr>
              <a:t>種類の脱炭素化ランクを付与します。</a:t>
            </a:r>
          </a:p>
        </p:txBody>
      </p:sp>
    </p:spTree>
    <p:extLst>
      <p:ext uri="{BB962C8B-B14F-4D97-AF65-F5344CB8AC3E}">
        <p14:creationId xmlns:p14="http://schemas.microsoft.com/office/powerpoint/2010/main" val="113023264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スライド番号プレースホルダー 5"/>
          <p:cNvSpPr>
            <a:spLocks noGrp="1"/>
          </p:cNvSpPr>
          <p:nvPr>
            <p:ph type="sldNum" sz="quarter" idx="12"/>
          </p:nvPr>
        </p:nvSpPr>
        <p:spPr/>
        <p:txBody>
          <a:bodyPr/>
          <a:lstStyle/>
          <a:p>
            <a:fld id="{55A7BED7-9510-4C4B-91BA-7696EE92F05C}" type="slidenum">
              <a:rPr kumimoji="1" lang="ja-JP" altLang="en-US" smtClean="0"/>
              <a:t>7</a:t>
            </a:fld>
            <a:endParaRPr kumimoji="1" lang="ja-JP" altLang="en-US" dirty="0"/>
          </a:p>
        </p:txBody>
      </p:sp>
      <p:sp>
        <p:nvSpPr>
          <p:cNvPr id="8" name="テキスト ボックス 7">
            <a:extLst>
              <a:ext uri="{FF2B5EF4-FFF2-40B4-BE49-F238E27FC236}">
                <a16:creationId xmlns:a16="http://schemas.microsoft.com/office/drawing/2014/main" id="{575F40C1-5A85-EECC-6477-57B188ABEBEE}"/>
              </a:ext>
            </a:extLst>
          </p:cNvPr>
          <p:cNvSpPr txBox="1"/>
          <p:nvPr/>
        </p:nvSpPr>
        <p:spPr>
          <a:xfrm>
            <a:off x="0" y="0"/>
            <a:ext cx="8604448" cy="347472"/>
          </a:xfrm>
          <a:prstGeom prst="rect">
            <a:avLst/>
          </a:prstGeom>
          <a:noFill/>
        </p:spPr>
        <p:txBody>
          <a:bodyPr wrap="square" tIns="36000" bIns="0" rtlCol="0">
            <a:spAutoFit/>
          </a:bodyPr>
          <a:lstStyle/>
          <a:p>
            <a:pPr>
              <a:lnSpc>
                <a:spcPts val="2400"/>
              </a:lnSpc>
            </a:pPr>
            <a:r>
              <a:rPr lang="ja-JP" altLang="en-US" sz="16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２　気候変動の緩和及び気候変動への適応並びに電気の需要の最適化を把握する事業活動範囲</a:t>
            </a:r>
          </a:p>
        </p:txBody>
      </p:sp>
      <p:sp>
        <p:nvSpPr>
          <p:cNvPr id="9" name="Rectangle 2"/>
          <p:cNvSpPr>
            <a:spLocks noChangeArrowheads="1"/>
          </p:cNvSpPr>
          <p:nvPr/>
        </p:nvSpPr>
        <p:spPr bwMode="auto">
          <a:xfrm>
            <a:off x="18767" y="748248"/>
            <a:ext cx="9051756" cy="5452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spAutoFit/>
          </a:bodyPr>
          <a:lstStyle>
            <a:lvl1pPr indent="127000"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lvl="0" indent="0">
              <a:lnSpc>
                <a:spcPts val="2200"/>
              </a:lnSpc>
            </a:pPr>
            <a:r>
              <a:rPr kumimoji="0" lang="ja-JP" altLang="en-US" sz="1600" b="1" dirty="0">
                <a:latin typeface="Meiryo UI" panose="020B0604030504040204" pitchFamily="50" charset="-128"/>
                <a:ea typeface="Meiryo UI" panose="020B0604030504040204" pitchFamily="50" charset="-128"/>
                <a:cs typeface="Times New Roman" panose="02020603050405020304" pitchFamily="18" charset="0"/>
              </a:rPr>
              <a:t>■テナントビルの扱いについて</a:t>
            </a:r>
          </a:p>
          <a:p>
            <a:pPr lvl="0" indent="0">
              <a:lnSpc>
                <a:spcPts val="2200"/>
              </a:lnSpc>
            </a:pPr>
            <a:r>
              <a:rPr kumimoji="0" lang="ja-JP" altLang="en-US" sz="1600" dirty="0">
                <a:latin typeface="Meiryo UI" panose="020B0604030504040204" pitchFamily="50" charset="-128"/>
                <a:ea typeface="Meiryo UI" panose="020B0604030504040204" pitchFamily="50" charset="-128"/>
                <a:cs typeface="Times New Roman" panose="02020603050405020304" pitchFamily="18" charset="0"/>
              </a:rPr>
              <a:t>　事業所のうち、建物の設置者又は管理者以外の事業者（以下「テナント」という。）が、建物の一部を使用する場合においては、テナントが使用した化石燃料及び非化石燃料並びに電気の量並びに他人から供給された熱の量が計量器等により特定できないことがありますが、床面積の按分等の方法により、可能な限りテナント分の使用量を算出してください。</a:t>
            </a:r>
            <a:endParaRPr kumimoji="0" lang="en-US" altLang="ja-JP" sz="1600" dirty="0">
              <a:latin typeface="Meiryo UI" panose="020B0604030504040204" pitchFamily="50" charset="-128"/>
              <a:ea typeface="Meiryo UI" panose="020B0604030504040204" pitchFamily="50" charset="-128"/>
              <a:cs typeface="Times New Roman" panose="02020603050405020304" pitchFamily="18" charset="0"/>
            </a:endParaRPr>
          </a:p>
          <a:p>
            <a:pPr lvl="0" indent="0">
              <a:lnSpc>
                <a:spcPts val="2200"/>
              </a:lnSpc>
            </a:pPr>
            <a:endParaRPr kumimoji="0" lang="ja-JP" altLang="en-US" sz="1600" dirty="0">
              <a:latin typeface="Meiryo UI" panose="020B0604030504040204" pitchFamily="50" charset="-128"/>
              <a:ea typeface="Meiryo UI" panose="020B0604030504040204" pitchFamily="50" charset="-128"/>
              <a:cs typeface="Times New Roman" panose="02020603050405020304" pitchFamily="18" charset="0"/>
            </a:endParaRPr>
          </a:p>
          <a:p>
            <a:pPr lvl="0" indent="0">
              <a:lnSpc>
                <a:spcPts val="2200"/>
              </a:lnSpc>
            </a:pPr>
            <a:r>
              <a:rPr kumimoji="0" lang="ja-JP" altLang="en-US" sz="1600" b="1" dirty="0">
                <a:latin typeface="Meiryo UI" panose="020B0604030504040204" pitchFamily="50" charset="-128"/>
                <a:ea typeface="Meiryo UI" panose="020B0604030504040204" pitchFamily="50" charset="-128"/>
                <a:cs typeface="Times New Roman" panose="02020603050405020304" pitchFamily="18" charset="0"/>
              </a:rPr>
              <a:t>■小規模事業所（エネルギー使用量が</a:t>
            </a:r>
            <a:r>
              <a:rPr kumimoji="0" lang="en-US" altLang="ja-JP" sz="1600" b="1" dirty="0">
                <a:latin typeface="Meiryo UI" panose="020B0604030504040204" pitchFamily="50" charset="-128"/>
                <a:ea typeface="Meiryo UI" panose="020B0604030504040204" pitchFamily="50" charset="-128"/>
                <a:cs typeface="Times New Roman" panose="02020603050405020304" pitchFamily="18" charset="0"/>
              </a:rPr>
              <a:t>15</a:t>
            </a:r>
            <a:r>
              <a:rPr kumimoji="0" lang="ja-JP" altLang="en-US" sz="1600" b="1" dirty="0">
                <a:latin typeface="Meiryo UI" panose="020B0604030504040204" pitchFamily="50" charset="-128"/>
                <a:ea typeface="Meiryo UI" panose="020B0604030504040204" pitchFamily="50" charset="-128"/>
                <a:cs typeface="Times New Roman" panose="02020603050405020304" pitchFamily="18" charset="0"/>
              </a:rPr>
              <a:t>キロリットル／年未満）の扱いについて</a:t>
            </a:r>
          </a:p>
          <a:p>
            <a:pPr lvl="0" indent="0">
              <a:lnSpc>
                <a:spcPts val="2200"/>
              </a:lnSpc>
            </a:pPr>
            <a:r>
              <a:rPr kumimoji="0" lang="ja-JP" altLang="en-US" sz="1600" dirty="0">
                <a:latin typeface="Meiryo UI" panose="020B0604030504040204" pitchFamily="50" charset="-128"/>
                <a:ea typeface="Meiryo UI" panose="020B0604030504040204" pitchFamily="50" charset="-128"/>
                <a:cs typeface="Times New Roman" panose="02020603050405020304" pitchFamily="18" charset="0"/>
              </a:rPr>
              <a:t>　エネルギー使用量が</a:t>
            </a:r>
            <a:r>
              <a:rPr kumimoji="0" lang="en-US" altLang="ja-JP" sz="1600" dirty="0">
                <a:latin typeface="Meiryo UI" panose="020B0604030504040204" pitchFamily="50" charset="-128"/>
                <a:ea typeface="Meiryo UI" panose="020B0604030504040204" pitchFamily="50" charset="-128"/>
                <a:cs typeface="Times New Roman" panose="02020603050405020304" pitchFamily="18" charset="0"/>
              </a:rPr>
              <a:t>15</a:t>
            </a:r>
            <a:r>
              <a:rPr kumimoji="0" lang="ja-JP" altLang="en-US" sz="1600" dirty="0">
                <a:latin typeface="Meiryo UI" panose="020B0604030504040204" pitchFamily="50" charset="-128"/>
                <a:ea typeface="Meiryo UI" panose="020B0604030504040204" pitchFamily="50" charset="-128"/>
                <a:cs typeface="Times New Roman" panose="02020603050405020304" pitchFamily="18" charset="0"/>
              </a:rPr>
              <a:t>キロリットル／年未満の事業所であり、かつ、特定事業者全体の総エネルギー使用量の１％未満の範囲の事業所については、当初に対策計画書等で大阪府に提出した値をそれ以降のエネルギー使用量とすることができます。</a:t>
            </a:r>
            <a:endParaRPr kumimoji="0" lang="en-US" altLang="ja-JP" sz="1600" dirty="0">
              <a:latin typeface="Meiryo UI" panose="020B0604030504040204" pitchFamily="50" charset="-128"/>
              <a:ea typeface="Meiryo UI" panose="020B0604030504040204" pitchFamily="50" charset="-128"/>
              <a:cs typeface="Times New Roman" panose="02020603050405020304" pitchFamily="18" charset="0"/>
            </a:endParaRPr>
          </a:p>
          <a:p>
            <a:pPr lvl="0" indent="0">
              <a:lnSpc>
                <a:spcPts val="2200"/>
              </a:lnSpc>
            </a:pPr>
            <a:endParaRPr kumimoji="0" lang="ja-JP" altLang="en-US" sz="1600" dirty="0">
              <a:latin typeface="Meiryo UI" panose="020B0604030504040204" pitchFamily="50" charset="-128"/>
              <a:ea typeface="Meiryo UI" panose="020B0604030504040204" pitchFamily="50" charset="-128"/>
              <a:cs typeface="Times New Roman" panose="02020603050405020304" pitchFamily="18" charset="0"/>
            </a:endParaRPr>
          </a:p>
          <a:p>
            <a:pPr lvl="0" indent="0">
              <a:lnSpc>
                <a:spcPts val="2200"/>
              </a:lnSpc>
            </a:pPr>
            <a:r>
              <a:rPr kumimoji="0" lang="ja-JP" altLang="en-US" sz="1600" b="1" dirty="0">
                <a:latin typeface="Meiryo UI" panose="020B0604030504040204" pitchFamily="50" charset="-128"/>
                <a:ea typeface="Meiryo UI" panose="020B0604030504040204" pitchFamily="50" charset="-128"/>
                <a:cs typeface="Times New Roman" panose="02020603050405020304" pitchFamily="18" charset="0"/>
              </a:rPr>
              <a:t>■自動車の扱いについて</a:t>
            </a:r>
          </a:p>
          <a:p>
            <a:pPr lvl="0" indent="0">
              <a:lnSpc>
                <a:spcPts val="2200"/>
              </a:lnSpc>
            </a:pPr>
            <a:r>
              <a:rPr kumimoji="0" lang="ja-JP" altLang="en-US" sz="1600" dirty="0">
                <a:latin typeface="Meiryo UI" panose="020B0604030504040204" pitchFamily="50" charset="-128"/>
                <a:ea typeface="Meiryo UI" panose="020B0604030504040204" pitchFamily="50" charset="-128"/>
                <a:cs typeface="Times New Roman" panose="02020603050405020304" pitchFamily="18" charset="0"/>
              </a:rPr>
              <a:t>　特定事業者自らが使用する自動車（軽自動車及び特殊</a:t>
            </a:r>
            <a:r>
              <a:rPr kumimoji="0" lang="en-US" altLang="ja-JP" sz="1600" dirty="0">
                <a:latin typeface="Meiryo UI" panose="020B0604030504040204" pitchFamily="50" charset="-128"/>
                <a:ea typeface="Meiryo UI" panose="020B0604030504040204" pitchFamily="50" charset="-128"/>
                <a:cs typeface="Times New Roman" panose="02020603050405020304" pitchFamily="18" charset="0"/>
              </a:rPr>
              <a:t>(</a:t>
            </a:r>
            <a:r>
              <a:rPr kumimoji="0" lang="ja-JP" altLang="en-US" sz="1600" dirty="0">
                <a:latin typeface="Meiryo UI" panose="020B0604030504040204" pitchFamily="50" charset="-128"/>
                <a:ea typeface="Meiryo UI" panose="020B0604030504040204" pitchFamily="50" charset="-128"/>
                <a:cs typeface="Times New Roman" panose="02020603050405020304" pitchFamily="18" charset="0"/>
              </a:rPr>
              <a:t>種</a:t>
            </a:r>
            <a:r>
              <a:rPr kumimoji="0" lang="en-US" altLang="ja-JP" sz="1600" dirty="0">
                <a:latin typeface="Meiryo UI" panose="020B0604030504040204" pitchFamily="50" charset="-128"/>
                <a:ea typeface="Meiryo UI" panose="020B0604030504040204" pitchFamily="50" charset="-128"/>
                <a:cs typeface="Times New Roman" panose="02020603050405020304" pitchFamily="18" charset="0"/>
              </a:rPr>
              <a:t>)</a:t>
            </a:r>
            <a:r>
              <a:rPr kumimoji="0" lang="ja-JP" altLang="en-US" sz="1600" dirty="0">
                <a:latin typeface="Meiryo UI" panose="020B0604030504040204" pitchFamily="50" charset="-128"/>
                <a:ea typeface="Meiryo UI" panose="020B0604030504040204" pitchFamily="50" charset="-128"/>
                <a:cs typeface="Times New Roman" panose="02020603050405020304" pitchFamily="18" charset="0"/>
              </a:rPr>
              <a:t>自動車を含み、二輪自動車を除く。）は、温室効果ガス排出等に係る量的把握及び抑制対策を行う対象に必ず含めてください。</a:t>
            </a:r>
            <a:endParaRPr kumimoji="0" lang="en-US" altLang="ja-JP" sz="1600" dirty="0">
              <a:latin typeface="Meiryo UI" panose="020B0604030504040204" pitchFamily="50" charset="-128"/>
              <a:ea typeface="Meiryo UI" panose="020B0604030504040204" pitchFamily="50" charset="-128"/>
              <a:cs typeface="Times New Roman" panose="02020603050405020304" pitchFamily="18" charset="0"/>
            </a:endParaRPr>
          </a:p>
          <a:p>
            <a:pPr lvl="0" indent="0">
              <a:lnSpc>
                <a:spcPts val="2200"/>
              </a:lnSpc>
            </a:pPr>
            <a:endParaRPr kumimoji="0" lang="ja-JP" altLang="en-US" sz="1600" dirty="0">
              <a:latin typeface="Meiryo UI" panose="020B0604030504040204" pitchFamily="50" charset="-128"/>
              <a:ea typeface="Meiryo UI" panose="020B0604030504040204" pitchFamily="50" charset="-128"/>
              <a:cs typeface="Times New Roman" panose="02020603050405020304" pitchFamily="18" charset="0"/>
            </a:endParaRPr>
          </a:p>
          <a:p>
            <a:pPr lvl="0" indent="0">
              <a:lnSpc>
                <a:spcPts val="2200"/>
              </a:lnSpc>
            </a:pPr>
            <a:r>
              <a:rPr kumimoji="0" lang="ja-JP" altLang="en-US" sz="1600" b="1" dirty="0">
                <a:latin typeface="Meiryo UI" panose="020B0604030504040204" pitchFamily="50" charset="-128"/>
                <a:ea typeface="Meiryo UI" panose="020B0604030504040204" pitchFamily="50" charset="-128"/>
                <a:cs typeface="Times New Roman" panose="02020603050405020304" pitchFamily="18" charset="0"/>
              </a:rPr>
              <a:t>■特定事業者の対象要件と自動車の関係について</a:t>
            </a:r>
          </a:p>
          <a:p>
            <a:pPr lvl="0" indent="0">
              <a:lnSpc>
                <a:spcPts val="2200"/>
              </a:lnSpc>
            </a:pPr>
            <a:r>
              <a:rPr kumimoji="0" lang="ja-JP" altLang="en-US" sz="1600" dirty="0">
                <a:latin typeface="Meiryo UI" panose="020B0604030504040204" pitchFamily="50" charset="-128"/>
                <a:ea typeface="Meiryo UI" panose="020B0604030504040204" pitchFamily="50" charset="-128"/>
                <a:cs typeface="Times New Roman" panose="02020603050405020304" pitchFamily="18" charset="0"/>
              </a:rPr>
              <a:t>　特定事業者は、４月１日現在において、府内に使用の本拠の位置を有する自動車（軽自動車、特殊自動車及び二輪自動車を除く。）を</a:t>
            </a:r>
            <a:r>
              <a:rPr kumimoji="0" lang="en-US" altLang="ja-JP" sz="1600" dirty="0">
                <a:latin typeface="Meiryo UI" panose="020B0604030504040204" pitchFamily="50" charset="-128"/>
                <a:ea typeface="Meiryo UI" panose="020B0604030504040204" pitchFamily="50" charset="-128"/>
                <a:cs typeface="Times New Roman" panose="02020603050405020304" pitchFamily="18" charset="0"/>
              </a:rPr>
              <a:t>30</a:t>
            </a:r>
            <a:r>
              <a:rPr kumimoji="0" lang="ja-JP" altLang="en-US" sz="1600" dirty="0">
                <a:latin typeface="Meiryo UI" panose="020B0604030504040204" pitchFamily="50" charset="-128"/>
                <a:ea typeface="Meiryo UI" panose="020B0604030504040204" pitchFamily="50" charset="-128"/>
                <a:cs typeface="Times New Roman" panose="02020603050405020304" pitchFamily="18" charset="0"/>
              </a:rPr>
              <a:t>台以上使用する者としていますが、温室効果ガス排出等に係る量的把握及び抑制対策を行う対象には、軽自動車も含めてください。</a:t>
            </a:r>
          </a:p>
        </p:txBody>
      </p:sp>
    </p:spTree>
    <p:extLst>
      <p:ext uri="{BB962C8B-B14F-4D97-AF65-F5344CB8AC3E}">
        <p14:creationId xmlns:p14="http://schemas.microsoft.com/office/powerpoint/2010/main" val="3555818944"/>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2"/>
          <p:cNvSpPr>
            <a:spLocks noChangeArrowheads="1"/>
          </p:cNvSpPr>
          <p:nvPr/>
        </p:nvSpPr>
        <p:spPr bwMode="auto">
          <a:xfrm>
            <a:off x="0" y="4651622"/>
            <a:ext cx="3545053"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spAutoFit/>
          </a:bodyPr>
          <a:lstStyle>
            <a:lvl1pPr indent="127000"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ts val="600"/>
              </a:spcAft>
              <a:buClrTx/>
              <a:buSzTx/>
              <a:buFontTx/>
              <a:buNone/>
              <a:tabLst/>
            </a:pPr>
            <a:r>
              <a:rPr kumimoji="0" lang="ja-JP" altLang="ja-JP" b="1" i="0" u="none" strike="noStrike" cap="none" normalizeH="0" baseline="0" dirty="0">
                <a:ln>
                  <a:noFill/>
                </a:ln>
                <a:solidFill>
                  <a:srgbClr val="0D0D0D"/>
                </a:solidFill>
                <a:effectLst/>
                <a:latin typeface="Meiryo UI" panose="020B0604030504040204" pitchFamily="50" charset="-128"/>
                <a:ea typeface="Meiryo UI" panose="020B0604030504040204" pitchFamily="50" charset="-128"/>
                <a:cs typeface="Times New Roman" panose="02020603050405020304" pitchFamily="18" charset="0"/>
              </a:rPr>
              <a:t> </a:t>
            </a:r>
            <a:r>
              <a:rPr kumimoji="0" lang="ja-JP" altLang="en-US" b="1" dirty="0">
                <a:solidFill>
                  <a:srgbClr val="0D0D0D"/>
                </a:solidFill>
                <a:latin typeface="Meiryo UI" panose="020B0604030504040204" pitchFamily="50" charset="-128"/>
                <a:ea typeface="Meiryo UI" panose="020B0604030504040204" pitchFamily="50" charset="-128"/>
                <a:cs typeface="Times New Roman" panose="02020603050405020304" pitchFamily="18" charset="0"/>
              </a:rPr>
              <a:t>②脱炭素化ランクの評価基準</a:t>
            </a:r>
            <a:endParaRPr lang="ja-JP" altLang="en-US" b="1" dirty="0">
              <a:latin typeface="Meiryo UI" panose="020B0604030504040204" pitchFamily="50" charset="-128"/>
              <a:ea typeface="Meiryo UI" panose="020B0604030504040204" pitchFamily="50" charset="-128"/>
            </a:endParaRPr>
          </a:p>
        </p:txBody>
      </p:sp>
      <p:sp>
        <p:nvSpPr>
          <p:cNvPr id="12" name="スライド番号プレースホルダー 5"/>
          <p:cNvSpPr txBox="1">
            <a:spLocks/>
          </p:cNvSpPr>
          <p:nvPr/>
        </p:nvSpPr>
        <p:spPr>
          <a:xfrm>
            <a:off x="8041704" y="18288"/>
            <a:ext cx="1066800" cy="329184"/>
          </a:xfrm>
          <a:prstGeom prst="rect">
            <a:avLst/>
          </a:prstGeom>
        </p:spPr>
        <p:txBody>
          <a:bodyPr vert="horz" lIns="91440" tIns="45720" rIns="91440" bIns="45720" rtlCol="0" anchor="ctr"/>
          <a:lstStyle>
            <a:defPPr>
              <a:defRPr lang="ja-JP"/>
            </a:defPPr>
            <a:lvl1pPr marL="0" algn="r" defTabSz="914400" rtl="0" eaLnBrk="1" latinLnBrk="0" hangingPunct="1">
              <a:defRPr kumimoji="1" sz="1600" b="1" kern="1200">
                <a:solidFill>
                  <a:srgbClr val="FFFFFF"/>
                </a:solidFill>
                <a:latin typeface="メイリオ" panose="020B0604030504040204" pitchFamily="50" charset="-128"/>
                <a:ea typeface="メイリオ" panose="020B0604030504040204" pitchFamily="50" charset="-128"/>
                <a:cs typeface="メイリオ" panose="020B0604030504040204" pitchFamily="50"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F0DA1747-7AE3-4485-B1CC-5CDDF653E874}" type="slidenum">
              <a:rPr lang="ja-JP" altLang="en-US" smtClean="0"/>
              <a:pPr/>
              <a:t>79</a:t>
            </a:fld>
            <a:endParaRPr lang="ja-JP" altLang="en-US" dirty="0"/>
          </a:p>
        </p:txBody>
      </p:sp>
      <p:sp>
        <p:nvSpPr>
          <p:cNvPr id="15" name="テキスト ボックス 14"/>
          <p:cNvSpPr txBox="1"/>
          <p:nvPr/>
        </p:nvSpPr>
        <p:spPr>
          <a:xfrm>
            <a:off x="0" y="0"/>
            <a:ext cx="7058147" cy="344128"/>
          </a:xfrm>
          <a:prstGeom prst="rect">
            <a:avLst/>
          </a:prstGeom>
          <a:noFill/>
        </p:spPr>
        <p:txBody>
          <a:bodyPr wrap="square" tIns="36000" bIns="0" rtlCol="0">
            <a:spAutoFit/>
          </a:bodyPr>
          <a:lstStyle/>
          <a:p>
            <a:pPr>
              <a:lnSpc>
                <a:spcPts val="2400"/>
              </a:lnSpc>
            </a:pPr>
            <a:r>
              <a:rPr lang="zh-TW" altLang="en-US" sz="20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８　評価制度</a:t>
            </a:r>
          </a:p>
        </p:txBody>
      </p:sp>
      <p:graphicFrame>
        <p:nvGraphicFramePr>
          <p:cNvPr id="11" name="表 10"/>
          <p:cNvGraphicFramePr>
            <a:graphicFrameLocks noGrp="1"/>
          </p:cNvGraphicFramePr>
          <p:nvPr>
            <p:extLst>
              <p:ext uri="{D42A27DB-BD31-4B8C-83A1-F6EECF244321}">
                <p14:modId xmlns:p14="http://schemas.microsoft.com/office/powerpoint/2010/main" val="1442664596"/>
              </p:ext>
            </p:extLst>
          </p:nvPr>
        </p:nvGraphicFramePr>
        <p:xfrm>
          <a:off x="149066" y="5092962"/>
          <a:ext cx="8815421" cy="1341120"/>
        </p:xfrm>
        <a:graphic>
          <a:graphicData uri="http://schemas.openxmlformats.org/drawingml/2006/table">
            <a:tbl>
              <a:tblPr firstRow="1" bandRow="1">
                <a:tableStyleId>{5940675A-B579-460E-94D1-54222C63F5DA}</a:tableStyleId>
              </a:tblPr>
              <a:tblGrid>
                <a:gridCol w="2310259">
                  <a:extLst>
                    <a:ext uri="{9D8B030D-6E8A-4147-A177-3AD203B41FA5}">
                      <a16:colId xmlns:a16="http://schemas.microsoft.com/office/drawing/2014/main" val="2461468995"/>
                    </a:ext>
                  </a:extLst>
                </a:gridCol>
                <a:gridCol w="2735816">
                  <a:extLst>
                    <a:ext uri="{9D8B030D-6E8A-4147-A177-3AD203B41FA5}">
                      <a16:colId xmlns:a16="http://schemas.microsoft.com/office/drawing/2014/main" val="621014778"/>
                    </a:ext>
                  </a:extLst>
                </a:gridCol>
                <a:gridCol w="1945470">
                  <a:extLst>
                    <a:ext uri="{9D8B030D-6E8A-4147-A177-3AD203B41FA5}">
                      <a16:colId xmlns:a16="http://schemas.microsoft.com/office/drawing/2014/main" val="4044669233"/>
                    </a:ext>
                  </a:extLst>
                </a:gridCol>
                <a:gridCol w="911938">
                  <a:extLst>
                    <a:ext uri="{9D8B030D-6E8A-4147-A177-3AD203B41FA5}">
                      <a16:colId xmlns:a16="http://schemas.microsoft.com/office/drawing/2014/main" val="1054728531"/>
                    </a:ext>
                  </a:extLst>
                </a:gridCol>
                <a:gridCol w="911938">
                  <a:extLst>
                    <a:ext uri="{9D8B030D-6E8A-4147-A177-3AD203B41FA5}">
                      <a16:colId xmlns:a16="http://schemas.microsoft.com/office/drawing/2014/main" val="3422186379"/>
                    </a:ext>
                  </a:extLst>
                </a:gridCol>
              </a:tblGrid>
              <a:tr h="324000">
                <a:tc>
                  <a:txBody>
                    <a:bodyPr/>
                    <a:lstStyle/>
                    <a:p>
                      <a:pPr algn="ctr"/>
                      <a:r>
                        <a:rPr kumimoji="1" lang="ja-JP" altLang="en-US" sz="1600" b="0" dirty="0">
                          <a:solidFill>
                            <a:sysClr val="windowText" lastClr="000000"/>
                          </a:solidFill>
                          <a:latin typeface="Meiryo UI" panose="020B0604030504040204" pitchFamily="50" charset="-128"/>
                          <a:ea typeface="Meiryo UI" panose="020B0604030504040204" pitchFamily="50" charset="-128"/>
                        </a:rPr>
                        <a:t>脱炭素化ランク</a:t>
                      </a:r>
                    </a:p>
                  </a:txBody>
                  <a:tcPr>
                    <a:solidFill>
                      <a:schemeClr val="accent1">
                        <a:lumMod val="20000"/>
                        <a:lumOff val="80000"/>
                      </a:schemeClr>
                    </a:solidFill>
                  </a:tcPr>
                </a:tc>
                <a:tc>
                  <a:txBody>
                    <a:bodyPr/>
                    <a:lstStyle/>
                    <a:p>
                      <a:pPr algn="ctr"/>
                      <a:r>
                        <a:rPr kumimoji="1" lang="ja-JP" altLang="en-US" sz="1600" b="0" dirty="0">
                          <a:solidFill>
                            <a:sysClr val="windowText" lastClr="000000"/>
                          </a:solidFill>
                          <a:latin typeface="Meiryo UI" panose="020B0604030504040204" pitchFamily="50" charset="-128"/>
                          <a:ea typeface="Meiryo UI" panose="020B0604030504040204" pitchFamily="50" charset="-128"/>
                        </a:rPr>
                        <a:t>基準年度比削減率</a:t>
                      </a:r>
                    </a:p>
                  </a:txBody>
                  <a:tcPr>
                    <a:solidFill>
                      <a:schemeClr val="accent1">
                        <a:lumMod val="20000"/>
                        <a:lumOff val="80000"/>
                      </a:schemeClr>
                    </a:solidFill>
                  </a:tcPr>
                </a:tc>
                <a:tc>
                  <a:txBody>
                    <a:bodyPr/>
                    <a:lstStyle/>
                    <a:p>
                      <a:pPr algn="ctr"/>
                      <a:r>
                        <a:rPr kumimoji="1" lang="ja-JP" altLang="en-US" sz="1600" b="0" dirty="0">
                          <a:solidFill>
                            <a:sysClr val="windowText" lastClr="000000"/>
                          </a:solidFill>
                          <a:latin typeface="Meiryo UI" panose="020B0604030504040204" pitchFamily="50" charset="-128"/>
                          <a:ea typeface="Meiryo UI" panose="020B0604030504040204" pitchFamily="50" charset="-128"/>
                        </a:rPr>
                        <a:t>表彰</a:t>
                      </a:r>
                    </a:p>
                  </a:txBody>
                  <a:tcPr>
                    <a:solidFill>
                      <a:schemeClr val="accent1">
                        <a:lumMod val="20000"/>
                        <a:lumOff val="80000"/>
                      </a:schemeClr>
                    </a:solidFill>
                  </a:tcPr>
                </a:tc>
                <a:tc>
                  <a:txBody>
                    <a:bodyPr/>
                    <a:lstStyle/>
                    <a:p>
                      <a:pPr algn="ctr"/>
                      <a:r>
                        <a:rPr kumimoji="1" lang="ja-JP" altLang="en-US" sz="1600" b="0" dirty="0">
                          <a:solidFill>
                            <a:sysClr val="windowText" lastClr="000000"/>
                          </a:solidFill>
                          <a:latin typeface="Meiryo UI" panose="020B0604030504040204" pitchFamily="50" charset="-128"/>
                          <a:ea typeface="Meiryo UI" panose="020B0604030504040204" pitchFamily="50" charset="-128"/>
                        </a:rPr>
                        <a:t>公表</a:t>
                      </a:r>
                    </a:p>
                  </a:txBody>
                  <a:tcPr>
                    <a:solidFill>
                      <a:schemeClr val="accent1">
                        <a:lumMod val="20000"/>
                        <a:lumOff val="80000"/>
                      </a:schemeClr>
                    </a:solidFill>
                  </a:tcPr>
                </a:tc>
                <a:tc>
                  <a:txBody>
                    <a:bodyPr/>
                    <a:lstStyle/>
                    <a:p>
                      <a:pPr algn="ctr"/>
                      <a:r>
                        <a:rPr kumimoji="1" lang="ja-JP" altLang="en-US" sz="1600" b="0" dirty="0">
                          <a:solidFill>
                            <a:sysClr val="windowText" lastClr="000000"/>
                          </a:solidFill>
                          <a:latin typeface="Meiryo UI" panose="020B0604030504040204" pitchFamily="50" charset="-128"/>
                          <a:ea typeface="Meiryo UI" panose="020B0604030504040204" pitchFamily="50" charset="-128"/>
                        </a:rPr>
                        <a:t>通知</a:t>
                      </a:r>
                      <a:endParaRPr kumimoji="1" lang="en-US" altLang="ja-JP" sz="1600" b="0" dirty="0">
                        <a:solidFill>
                          <a:sysClr val="windowText" lastClr="000000"/>
                        </a:solidFill>
                        <a:latin typeface="Meiryo UI" panose="020B0604030504040204" pitchFamily="50" charset="-128"/>
                        <a:ea typeface="Meiryo UI" panose="020B0604030504040204" pitchFamily="50" charset="-128"/>
                      </a:endParaRPr>
                    </a:p>
                  </a:txBody>
                  <a:tcPr>
                    <a:solidFill>
                      <a:schemeClr val="accent1">
                        <a:lumMod val="20000"/>
                        <a:lumOff val="80000"/>
                      </a:schemeClr>
                    </a:solidFill>
                  </a:tcPr>
                </a:tc>
                <a:extLst>
                  <a:ext uri="{0D108BD9-81ED-4DB2-BD59-A6C34878D82A}">
                    <a16:rowId xmlns:a16="http://schemas.microsoft.com/office/drawing/2014/main" val="3672849328"/>
                  </a:ext>
                </a:extLst>
              </a:tr>
              <a:tr h="324000">
                <a:tc>
                  <a:txBody>
                    <a:bodyPr/>
                    <a:lstStyle/>
                    <a:p>
                      <a:pPr algn="ctr"/>
                      <a:r>
                        <a:rPr kumimoji="1" lang="ja-JP" altLang="en-US" sz="1600" b="0" dirty="0">
                          <a:solidFill>
                            <a:sysClr val="windowText" lastClr="000000"/>
                          </a:solidFill>
                          <a:latin typeface="Meiryo UI" panose="020B0604030504040204" pitchFamily="50" charset="-128"/>
                          <a:ea typeface="Meiryo UI" panose="020B0604030504040204" pitchFamily="50" charset="-128"/>
                        </a:rPr>
                        <a:t>プラチナ</a:t>
                      </a:r>
                    </a:p>
                  </a:txBody>
                  <a:tcPr/>
                </a:tc>
                <a:tc>
                  <a:txBody>
                    <a:bodyPr/>
                    <a:lstStyle/>
                    <a:p>
                      <a:pPr algn="ctr"/>
                      <a:r>
                        <a:rPr lang="en-US" altLang="ja-JP" sz="1600" b="0" dirty="0">
                          <a:solidFill>
                            <a:sysClr val="windowText" lastClr="000000"/>
                          </a:solidFill>
                          <a:latin typeface="Meiryo UI" panose="020B0604030504040204" pitchFamily="50" charset="-128"/>
                          <a:ea typeface="Meiryo UI" panose="020B0604030504040204" pitchFamily="50" charset="-128"/>
                        </a:rPr>
                        <a:t>100</a:t>
                      </a:r>
                      <a:r>
                        <a:rPr kumimoji="1" lang="ja-JP" altLang="en-US" sz="1600" b="0" dirty="0">
                          <a:solidFill>
                            <a:sysClr val="windowText" lastClr="000000"/>
                          </a:solidFill>
                          <a:latin typeface="Meiryo UI" panose="020B0604030504040204" pitchFamily="50" charset="-128"/>
                          <a:ea typeface="Meiryo UI" panose="020B0604030504040204" pitchFamily="50" charset="-128"/>
                        </a:rPr>
                        <a:t>％以上</a:t>
                      </a:r>
                    </a:p>
                  </a:txBody>
                  <a:tcPr/>
                </a:tc>
                <a:tc>
                  <a:txBody>
                    <a:bodyPr/>
                    <a:lstStyle/>
                    <a:p>
                      <a:pPr algn="ctr"/>
                      <a:r>
                        <a:rPr kumimoji="1" lang="ja-JP" altLang="en-US" sz="1600" b="0" dirty="0">
                          <a:solidFill>
                            <a:sysClr val="windowText" lastClr="000000"/>
                          </a:solidFill>
                          <a:latin typeface="Meiryo UI" panose="020B0604030504040204" pitchFamily="50" charset="-128"/>
                          <a:ea typeface="Meiryo UI" panose="020B0604030504040204" pitchFamily="50" charset="-128"/>
                        </a:rPr>
                        <a:t>〇　</a:t>
                      </a:r>
                      <a:r>
                        <a:rPr kumimoji="1" lang="en-US" altLang="ja-JP" sz="1600" b="0" dirty="0">
                          <a:solidFill>
                            <a:sysClr val="windowText" lastClr="000000"/>
                          </a:solidFill>
                          <a:latin typeface="Meiryo UI" panose="020B0604030504040204" pitchFamily="50" charset="-128"/>
                          <a:ea typeface="Meiryo UI" panose="020B0604030504040204" pitchFamily="50" charset="-128"/>
                        </a:rPr>
                        <a:t>※</a:t>
                      </a:r>
                      <a:r>
                        <a:rPr kumimoji="1" lang="ja-JP" altLang="en-US" sz="1600" b="0" dirty="0">
                          <a:solidFill>
                            <a:sysClr val="windowText" lastClr="000000"/>
                          </a:solidFill>
                          <a:latin typeface="Meiryo UI" panose="020B0604030504040204" pitchFamily="50" charset="-128"/>
                          <a:ea typeface="Meiryo UI" panose="020B0604030504040204" pitchFamily="50" charset="-128"/>
                        </a:rPr>
                        <a:t>初回のみ</a:t>
                      </a:r>
                    </a:p>
                  </a:txBody>
                  <a:tcPr/>
                </a:tc>
                <a:tc>
                  <a:txBody>
                    <a:bodyPr/>
                    <a:lstStyle/>
                    <a:p>
                      <a:pPr algn="ctr"/>
                      <a:r>
                        <a:rPr kumimoji="1" lang="ja-JP" altLang="en-US" sz="1600" b="0" dirty="0">
                          <a:solidFill>
                            <a:sysClr val="windowText" lastClr="000000"/>
                          </a:solidFill>
                          <a:latin typeface="Meiryo UI" panose="020B0604030504040204" pitchFamily="50" charset="-128"/>
                          <a:ea typeface="Meiryo UI" panose="020B0604030504040204" pitchFamily="50" charset="-128"/>
                        </a:rPr>
                        <a:t>〇</a:t>
                      </a:r>
                    </a:p>
                  </a:txBody>
                  <a:tcPr/>
                </a:tc>
                <a:tc>
                  <a:txBody>
                    <a:bodyPr/>
                    <a:lstStyle/>
                    <a:p>
                      <a:pPr algn="ctr"/>
                      <a:r>
                        <a:rPr kumimoji="1" lang="ja-JP" altLang="en-US" sz="1600" b="0" dirty="0">
                          <a:solidFill>
                            <a:sysClr val="windowText" lastClr="000000"/>
                          </a:solidFill>
                          <a:latin typeface="Meiryo UI" panose="020B0604030504040204" pitchFamily="50" charset="-128"/>
                          <a:ea typeface="Meiryo UI" panose="020B0604030504040204" pitchFamily="50" charset="-128"/>
                        </a:rPr>
                        <a:t>〇</a:t>
                      </a:r>
                      <a:endParaRPr kumimoji="1" lang="en-US" altLang="ja-JP" sz="1600" b="0" dirty="0">
                        <a:solidFill>
                          <a:sysClr val="windowText" lastClr="000000"/>
                        </a:solidFill>
                        <a:latin typeface="Meiryo UI" panose="020B0604030504040204" pitchFamily="50" charset="-128"/>
                        <a:ea typeface="Meiryo UI" panose="020B0604030504040204" pitchFamily="50" charset="-128"/>
                      </a:endParaRPr>
                    </a:p>
                  </a:txBody>
                  <a:tcPr/>
                </a:tc>
                <a:extLst>
                  <a:ext uri="{0D108BD9-81ED-4DB2-BD59-A6C34878D82A}">
                    <a16:rowId xmlns:a16="http://schemas.microsoft.com/office/drawing/2014/main" val="356507908"/>
                  </a:ext>
                </a:extLst>
              </a:tr>
              <a:tr h="324000">
                <a:tc>
                  <a:txBody>
                    <a:bodyPr/>
                    <a:lstStyle/>
                    <a:p>
                      <a:pPr algn="ctr"/>
                      <a:r>
                        <a:rPr kumimoji="1" lang="ja-JP" altLang="en-US" sz="1600" b="0" dirty="0">
                          <a:solidFill>
                            <a:sysClr val="windowText" lastClr="000000"/>
                          </a:solidFill>
                          <a:latin typeface="Meiryo UI" panose="020B0604030504040204" pitchFamily="50" charset="-128"/>
                          <a:ea typeface="Meiryo UI" panose="020B0604030504040204" pitchFamily="50" charset="-128"/>
                        </a:rPr>
                        <a:t>ゴールド</a:t>
                      </a:r>
                    </a:p>
                  </a:txBody>
                  <a:tcPr/>
                </a:tc>
                <a:tc>
                  <a:txBody>
                    <a:bodyPr/>
                    <a:lstStyle/>
                    <a:p>
                      <a:pPr algn="ctr"/>
                      <a:r>
                        <a:rPr lang="en-US" altLang="ja-JP" sz="1600" b="0" dirty="0">
                          <a:solidFill>
                            <a:sysClr val="windowText" lastClr="000000"/>
                          </a:solidFill>
                          <a:latin typeface="Meiryo UI" panose="020B0604030504040204" pitchFamily="50" charset="-128"/>
                          <a:ea typeface="Meiryo UI" panose="020B0604030504040204" pitchFamily="50" charset="-128"/>
                        </a:rPr>
                        <a:t>50</a:t>
                      </a:r>
                      <a:r>
                        <a:rPr lang="ja-JP" altLang="en-US" sz="1600" b="0" dirty="0">
                          <a:solidFill>
                            <a:sysClr val="windowText" lastClr="000000"/>
                          </a:solidFill>
                          <a:latin typeface="Meiryo UI" panose="020B0604030504040204" pitchFamily="50" charset="-128"/>
                          <a:ea typeface="Meiryo UI" panose="020B0604030504040204" pitchFamily="50" charset="-128"/>
                        </a:rPr>
                        <a:t>％以上</a:t>
                      </a:r>
                      <a:endParaRPr kumimoji="1" lang="ja-JP" altLang="en-US" sz="1600" b="0" dirty="0">
                        <a:solidFill>
                          <a:sysClr val="windowText" lastClr="000000"/>
                        </a:solidFill>
                        <a:latin typeface="Meiryo UI" panose="020B0604030504040204" pitchFamily="50" charset="-128"/>
                        <a:ea typeface="Meiryo UI" panose="020B0604030504040204" pitchFamily="50" charset="-128"/>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600" b="0" dirty="0">
                          <a:solidFill>
                            <a:sysClr val="windowText" lastClr="000000"/>
                          </a:solidFill>
                          <a:latin typeface="Meiryo UI" panose="020B0604030504040204" pitchFamily="50" charset="-128"/>
                          <a:ea typeface="Meiryo UI" panose="020B0604030504040204" pitchFamily="50" charset="-128"/>
                        </a:rPr>
                        <a:t>〇　</a:t>
                      </a:r>
                      <a:r>
                        <a:rPr kumimoji="1" lang="en-US" altLang="ja-JP" sz="1600" b="0" dirty="0">
                          <a:solidFill>
                            <a:sysClr val="windowText" lastClr="000000"/>
                          </a:solidFill>
                          <a:latin typeface="Meiryo UI" panose="020B0604030504040204" pitchFamily="50" charset="-128"/>
                          <a:ea typeface="Meiryo UI" panose="020B0604030504040204" pitchFamily="50" charset="-128"/>
                        </a:rPr>
                        <a:t>※</a:t>
                      </a:r>
                      <a:r>
                        <a:rPr kumimoji="1" lang="ja-JP" altLang="en-US" sz="1600" b="0" dirty="0">
                          <a:solidFill>
                            <a:sysClr val="windowText" lastClr="000000"/>
                          </a:solidFill>
                          <a:latin typeface="Meiryo UI" panose="020B0604030504040204" pitchFamily="50" charset="-128"/>
                          <a:ea typeface="Meiryo UI" panose="020B0604030504040204" pitchFamily="50" charset="-128"/>
                        </a:rPr>
                        <a:t>初回のみ</a:t>
                      </a:r>
                    </a:p>
                  </a:txBody>
                  <a:tcPr/>
                </a:tc>
                <a:tc>
                  <a:txBody>
                    <a:bodyPr/>
                    <a:lstStyle/>
                    <a:p>
                      <a:pPr algn="ctr"/>
                      <a:r>
                        <a:rPr kumimoji="1" lang="ja-JP" altLang="en-US" sz="1600" b="0" dirty="0">
                          <a:solidFill>
                            <a:sysClr val="windowText" lastClr="000000"/>
                          </a:solidFill>
                          <a:latin typeface="Meiryo UI" panose="020B0604030504040204" pitchFamily="50" charset="-128"/>
                          <a:ea typeface="Meiryo UI" panose="020B0604030504040204" pitchFamily="50" charset="-128"/>
                        </a:rPr>
                        <a:t>〇</a:t>
                      </a:r>
                    </a:p>
                  </a:txBody>
                  <a:tcPr/>
                </a:tc>
                <a:tc>
                  <a:txBody>
                    <a:bodyPr/>
                    <a:lstStyle/>
                    <a:p>
                      <a:pPr algn="ctr"/>
                      <a:r>
                        <a:rPr kumimoji="1" lang="ja-JP" altLang="en-US" sz="1600" b="0" dirty="0">
                          <a:solidFill>
                            <a:sysClr val="windowText" lastClr="000000"/>
                          </a:solidFill>
                          <a:latin typeface="Meiryo UI" panose="020B0604030504040204" pitchFamily="50" charset="-128"/>
                          <a:ea typeface="Meiryo UI" panose="020B0604030504040204" pitchFamily="50" charset="-128"/>
                        </a:rPr>
                        <a:t>〇</a:t>
                      </a:r>
                    </a:p>
                  </a:txBody>
                  <a:tcPr/>
                </a:tc>
                <a:extLst>
                  <a:ext uri="{0D108BD9-81ED-4DB2-BD59-A6C34878D82A}">
                    <a16:rowId xmlns:a16="http://schemas.microsoft.com/office/drawing/2014/main" val="493583474"/>
                  </a:ext>
                </a:extLst>
              </a:tr>
              <a:tr h="324000">
                <a:tc>
                  <a:txBody>
                    <a:bodyPr/>
                    <a:lstStyle/>
                    <a:p>
                      <a:pPr algn="ctr"/>
                      <a:r>
                        <a:rPr kumimoji="1" lang="ja-JP" altLang="en-US" sz="1600" b="0" dirty="0">
                          <a:solidFill>
                            <a:sysClr val="windowText" lastClr="000000"/>
                          </a:solidFill>
                          <a:latin typeface="Meiryo UI" panose="020B0604030504040204" pitchFamily="50" charset="-128"/>
                          <a:ea typeface="Meiryo UI" panose="020B0604030504040204" pitchFamily="50" charset="-128"/>
                        </a:rPr>
                        <a:t>シルバー</a:t>
                      </a:r>
                    </a:p>
                  </a:txBody>
                  <a:tcPr/>
                </a:tc>
                <a:tc>
                  <a:txBody>
                    <a:bodyPr/>
                    <a:lstStyle/>
                    <a:p>
                      <a:pPr algn="ctr"/>
                      <a:r>
                        <a:rPr kumimoji="1" lang="en-US" altLang="ja-JP" sz="1600" b="0" dirty="0">
                          <a:solidFill>
                            <a:sysClr val="windowText" lastClr="000000"/>
                          </a:solidFill>
                          <a:latin typeface="Meiryo UI" panose="020B0604030504040204" pitchFamily="50" charset="-128"/>
                          <a:ea typeface="Meiryo UI" panose="020B0604030504040204" pitchFamily="50" charset="-128"/>
                        </a:rPr>
                        <a:t>25</a:t>
                      </a:r>
                      <a:r>
                        <a:rPr kumimoji="1" lang="ja-JP" altLang="en-US" sz="1600" b="0" dirty="0">
                          <a:solidFill>
                            <a:sysClr val="windowText" lastClr="000000"/>
                          </a:solidFill>
                          <a:latin typeface="Meiryo UI" panose="020B0604030504040204" pitchFamily="50" charset="-128"/>
                          <a:ea typeface="Meiryo UI" panose="020B0604030504040204" pitchFamily="50" charset="-128"/>
                        </a:rPr>
                        <a:t>％以上</a:t>
                      </a:r>
                    </a:p>
                  </a:txBody>
                  <a:tcPr/>
                </a:tc>
                <a:tc>
                  <a:txBody>
                    <a:bodyPr/>
                    <a:lstStyle/>
                    <a:p>
                      <a:pPr algn="ctr"/>
                      <a:r>
                        <a:rPr kumimoji="1" lang="en-US" altLang="ja-JP" sz="1600" b="0" dirty="0">
                          <a:solidFill>
                            <a:sysClr val="windowText" lastClr="000000"/>
                          </a:solidFill>
                          <a:latin typeface="Meiryo UI" panose="020B0604030504040204" pitchFamily="50" charset="-128"/>
                          <a:ea typeface="Meiryo UI" panose="020B0604030504040204" pitchFamily="50" charset="-128"/>
                        </a:rPr>
                        <a:t>-</a:t>
                      </a:r>
                    </a:p>
                  </a:txBody>
                  <a:tcPr/>
                </a:tc>
                <a:tc>
                  <a:txBody>
                    <a:bodyPr/>
                    <a:lstStyle/>
                    <a:p>
                      <a:pPr algn="ctr"/>
                      <a:r>
                        <a:rPr kumimoji="1" lang="ja-JP" altLang="en-US" sz="1600" b="0" dirty="0">
                          <a:solidFill>
                            <a:sysClr val="windowText" lastClr="000000"/>
                          </a:solidFill>
                          <a:latin typeface="Meiryo UI" panose="020B0604030504040204" pitchFamily="50" charset="-128"/>
                          <a:ea typeface="Meiryo UI" panose="020B0604030504040204" pitchFamily="50" charset="-128"/>
                        </a:rPr>
                        <a:t>〇</a:t>
                      </a:r>
                    </a:p>
                  </a:txBody>
                  <a:tcPr/>
                </a:tc>
                <a:tc>
                  <a:txBody>
                    <a:bodyPr/>
                    <a:lstStyle/>
                    <a:p>
                      <a:pPr algn="ctr"/>
                      <a:r>
                        <a:rPr kumimoji="1" lang="ja-JP" altLang="en-US" sz="1600" b="0" dirty="0">
                          <a:solidFill>
                            <a:sysClr val="windowText" lastClr="000000"/>
                          </a:solidFill>
                          <a:latin typeface="Meiryo UI" panose="020B0604030504040204" pitchFamily="50" charset="-128"/>
                          <a:ea typeface="Meiryo UI" panose="020B0604030504040204" pitchFamily="50" charset="-128"/>
                        </a:rPr>
                        <a:t>〇</a:t>
                      </a:r>
                    </a:p>
                  </a:txBody>
                  <a:tcPr/>
                </a:tc>
                <a:extLst>
                  <a:ext uri="{0D108BD9-81ED-4DB2-BD59-A6C34878D82A}">
                    <a16:rowId xmlns:a16="http://schemas.microsoft.com/office/drawing/2014/main" val="3507487845"/>
                  </a:ext>
                </a:extLst>
              </a:tr>
            </a:tbl>
          </a:graphicData>
        </a:graphic>
      </p:graphicFrame>
      <p:graphicFrame>
        <p:nvGraphicFramePr>
          <p:cNvPr id="26" name="表 25"/>
          <p:cNvGraphicFramePr>
            <a:graphicFrameLocks noGrp="1"/>
          </p:cNvGraphicFramePr>
          <p:nvPr>
            <p:extLst>
              <p:ext uri="{D42A27DB-BD31-4B8C-83A1-F6EECF244321}">
                <p14:modId xmlns:p14="http://schemas.microsoft.com/office/powerpoint/2010/main" val="3871749985"/>
              </p:ext>
            </p:extLst>
          </p:nvPr>
        </p:nvGraphicFramePr>
        <p:xfrm>
          <a:off x="149066" y="908720"/>
          <a:ext cx="8815423" cy="3600000"/>
        </p:xfrm>
        <a:graphic>
          <a:graphicData uri="http://schemas.openxmlformats.org/drawingml/2006/table">
            <a:tbl>
              <a:tblPr firstRow="1" firstCol="1" bandRow="1">
                <a:tableStyleId>{2D5ABB26-0587-4C30-8999-92F81FD0307C}</a:tableStyleId>
              </a:tblPr>
              <a:tblGrid>
                <a:gridCol w="995287">
                  <a:extLst>
                    <a:ext uri="{9D8B030D-6E8A-4147-A177-3AD203B41FA5}">
                      <a16:colId xmlns:a16="http://schemas.microsoft.com/office/drawing/2014/main" val="2044490435"/>
                    </a:ext>
                  </a:extLst>
                </a:gridCol>
                <a:gridCol w="1862629">
                  <a:extLst>
                    <a:ext uri="{9D8B030D-6E8A-4147-A177-3AD203B41FA5}">
                      <a16:colId xmlns:a16="http://schemas.microsoft.com/office/drawing/2014/main" val="3384821684"/>
                    </a:ext>
                  </a:extLst>
                </a:gridCol>
                <a:gridCol w="1862629">
                  <a:extLst>
                    <a:ext uri="{9D8B030D-6E8A-4147-A177-3AD203B41FA5}">
                      <a16:colId xmlns:a16="http://schemas.microsoft.com/office/drawing/2014/main" val="3000938496"/>
                    </a:ext>
                  </a:extLst>
                </a:gridCol>
                <a:gridCol w="1862629">
                  <a:extLst>
                    <a:ext uri="{9D8B030D-6E8A-4147-A177-3AD203B41FA5}">
                      <a16:colId xmlns:a16="http://schemas.microsoft.com/office/drawing/2014/main" val="4103868641"/>
                    </a:ext>
                  </a:extLst>
                </a:gridCol>
                <a:gridCol w="744083">
                  <a:extLst>
                    <a:ext uri="{9D8B030D-6E8A-4147-A177-3AD203B41FA5}">
                      <a16:colId xmlns:a16="http://schemas.microsoft.com/office/drawing/2014/main" val="3902119408"/>
                    </a:ext>
                  </a:extLst>
                </a:gridCol>
                <a:gridCol w="744083">
                  <a:extLst>
                    <a:ext uri="{9D8B030D-6E8A-4147-A177-3AD203B41FA5}">
                      <a16:colId xmlns:a16="http://schemas.microsoft.com/office/drawing/2014/main" val="1820212126"/>
                    </a:ext>
                  </a:extLst>
                </a:gridCol>
                <a:gridCol w="744083">
                  <a:extLst>
                    <a:ext uri="{9D8B030D-6E8A-4147-A177-3AD203B41FA5}">
                      <a16:colId xmlns:a16="http://schemas.microsoft.com/office/drawing/2014/main" val="2895637344"/>
                    </a:ext>
                  </a:extLst>
                </a:gridCol>
              </a:tblGrid>
              <a:tr h="360000">
                <a:tc>
                  <a:txBody>
                    <a:bodyPr/>
                    <a:lstStyle/>
                    <a:p>
                      <a:pPr algn="ctr">
                        <a:lnSpc>
                          <a:spcPct val="100000"/>
                        </a:lnSpc>
                        <a:spcAft>
                          <a:spcPts val="0"/>
                        </a:spcAft>
                      </a:pPr>
                      <a:r>
                        <a:rPr lang="ja-JP" sz="1600" b="0" kern="100" dirty="0">
                          <a:effectLst/>
                          <a:latin typeface="Meiryo UI" panose="020B0604030504040204" pitchFamily="50" charset="-128"/>
                          <a:ea typeface="Meiryo UI" panose="020B0604030504040204" pitchFamily="50" charset="-128"/>
                        </a:rPr>
                        <a:t>評</a:t>
                      </a:r>
                      <a:r>
                        <a:rPr lang="en-US" altLang="ja-JP" sz="1600" b="0" kern="100" dirty="0">
                          <a:effectLst/>
                          <a:latin typeface="Meiryo UI" panose="020B0604030504040204" pitchFamily="50" charset="-128"/>
                          <a:ea typeface="Meiryo UI" panose="020B0604030504040204" pitchFamily="50" charset="-128"/>
                        </a:rPr>
                        <a:t>   </a:t>
                      </a:r>
                      <a:r>
                        <a:rPr lang="ja-JP" sz="1600" b="0" kern="100" dirty="0">
                          <a:effectLst/>
                          <a:latin typeface="Meiryo UI" panose="020B0604030504040204" pitchFamily="50" charset="-128"/>
                          <a:ea typeface="Meiryo UI" panose="020B0604030504040204" pitchFamily="50" charset="-128"/>
                        </a:rPr>
                        <a:t>価</a:t>
                      </a:r>
                      <a:endParaRPr lang="ja-JP" sz="1600" b="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lnSpc>
                          <a:spcPct val="100000"/>
                        </a:lnSpc>
                        <a:spcAft>
                          <a:spcPts val="0"/>
                        </a:spcAft>
                      </a:pPr>
                      <a:r>
                        <a:rPr lang="ja-JP" sz="1600" b="0" kern="100" dirty="0">
                          <a:effectLst/>
                          <a:latin typeface="Meiryo UI" panose="020B0604030504040204" pitchFamily="50" charset="-128"/>
                          <a:ea typeface="Meiryo UI" panose="020B0604030504040204" pitchFamily="50" charset="-128"/>
                        </a:rPr>
                        <a:t>基準年度比削減率</a:t>
                      </a:r>
                      <a:endParaRPr lang="ja-JP" sz="1600" b="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lnSpc>
                          <a:spcPct val="100000"/>
                        </a:lnSpc>
                        <a:spcAft>
                          <a:spcPts val="0"/>
                        </a:spcAft>
                      </a:pPr>
                      <a:r>
                        <a:rPr lang="ja-JP" sz="1600" b="0" kern="0" dirty="0">
                          <a:effectLst/>
                          <a:latin typeface="Meiryo UI" panose="020B0604030504040204" pitchFamily="50" charset="-128"/>
                          <a:ea typeface="Meiryo UI" panose="020B0604030504040204" pitchFamily="50" charset="-128"/>
                        </a:rPr>
                        <a:t>前年度比削減率</a:t>
                      </a:r>
                      <a:endParaRPr lang="ja-JP" sz="1600" b="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lnSpc>
                          <a:spcPct val="100000"/>
                        </a:lnSpc>
                        <a:spcAft>
                          <a:spcPts val="0"/>
                        </a:spcAft>
                      </a:pPr>
                      <a:r>
                        <a:rPr lang="ja-JP" sz="1600" b="0" kern="100" dirty="0">
                          <a:effectLst/>
                          <a:latin typeface="Meiryo UI" panose="020B0604030504040204" pitchFamily="50" charset="-128"/>
                          <a:ea typeface="Meiryo UI" panose="020B0604030504040204" pitchFamily="50" charset="-128"/>
                        </a:rPr>
                        <a:t>重点対策実施率</a:t>
                      </a:r>
                      <a:endParaRPr lang="ja-JP" sz="1600" b="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lnSpc>
                          <a:spcPct val="100000"/>
                        </a:lnSpc>
                        <a:spcAft>
                          <a:spcPts val="0"/>
                        </a:spcAft>
                      </a:pPr>
                      <a:r>
                        <a:rPr lang="ja-JP" sz="1600" b="0" kern="100" dirty="0">
                          <a:effectLst/>
                          <a:latin typeface="Meiryo UI" panose="020B0604030504040204" pitchFamily="50" charset="-128"/>
                          <a:ea typeface="Meiryo UI" panose="020B0604030504040204" pitchFamily="50" charset="-128"/>
                        </a:rPr>
                        <a:t>表彰</a:t>
                      </a:r>
                      <a:endParaRPr lang="ja-JP" sz="1600" b="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lnSpc>
                          <a:spcPct val="100000"/>
                        </a:lnSpc>
                        <a:spcAft>
                          <a:spcPts val="0"/>
                        </a:spcAft>
                      </a:pPr>
                      <a:r>
                        <a:rPr lang="ja-JP" sz="1600" b="0" kern="100" dirty="0">
                          <a:effectLst/>
                          <a:latin typeface="Meiryo UI" panose="020B0604030504040204" pitchFamily="50" charset="-128"/>
                          <a:ea typeface="Meiryo UI" panose="020B0604030504040204" pitchFamily="50" charset="-128"/>
                        </a:rPr>
                        <a:t>公表</a:t>
                      </a:r>
                      <a:endParaRPr lang="ja-JP" sz="1600" b="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lnSpc>
                          <a:spcPct val="100000"/>
                        </a:lnSpc>
                        <a:spcAft>
                          <a:spcPts val="0"/>
                        </a:spcAft>
                      </a:pPr>
                      <a:r>
                        <a:rPr lang="ja-JP" sz="1600" b="0" kern="100" dirty="0">
                          <a:effectLst/>
                          <a:latin typeface="Meiryo UI" panose="020B0604030504040204" pitchFamily="50" charset="-128"/>
                          <a:ea typeface="Meiryo UI" panose="020B0604030504040204" pitchFamily="50" charset="-128"/>
                        </a:rPr>
                        <a:t>通知</a:t>
                      </a:r>
                      <a:endParaRPr lang="ja-JP" sz="1600" b="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621690672"/>
                  </a:ext>
                </a:extLst>
              </a:tr>
              <a:tr h="360000">
                <a:tc>
                  <a:txBody>
                    <a:bodyPr/>
                    <a:lstStyle/>
                    <a:p>
                      <a:pPr algn="ctr">
                        <a:lnSpc>
                          <a:spcPct val="100000"/>
                        </a:lnSpc>
                        <a:spcAft>
                          <a:spcPts val="0"/>
                        </a:spcAft>
                      </a:pPr>
                      <a:r>
                        <a:rPr lang="en-US" sz="1600" kern="100" dirty="0">
                          <a:effectLst/>
                          <a:latin typeface="Meiryo UI" panose="020B0604030504040204" pitchFamily="50" charset="-128"/>
                          <a:ea typeface="Meiryo UI" panose="020B0604030504040204" pitchFamily="50" charset="-128"/>
                        </a:rPr>
                        <a:t>S</a:t>
                      </a:r>
                      <a:endParaRPr lang="ja-JP" sz="16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6">
                  <a:txBody>
                    <a:bodyPr/>
                    <a:lstStyle/>
                    <a:p>
                      <a:pPr algn="ctr">
                        <a:lnSpc>
                          <a:spcPct val="100000"/>
                        </a:lnSpc>
                        <a:spcAft>
                          <a:spcPts val="0"/>
                        </a:spcAft>
                      </a:pPr>
                      <a:r>
                        <a:rPr lang="ja-JP" sz="1600" kern="100" dirty="0">
                          <a:effectLst/>
                          <a:latin typeface="Meiryo UI" panose="020B0604030504040204" pitchFamily="50" charset="-128"/>
                          <a:ea typeface="Meiryo UI" panose="020B0604030504040204" pitchFamily="50" charset="-128"/>
                        </a:rPr>
                        <a:t>削減目安以上</a:t>
                      </a:r>
                      <a:endParaRPr lang="en-US" altLang="ja-JP" sz="1600" kern="100" dirty="0">
                        <a:effectLst/>
                        <a:latin typeface="Meiryo UI" panose="020B0604030504040204" pitchFamily="50" charset="-128"/>
                        <a:ea typeface="Meiryo UI" panose="020B0604030504040204" pitchFamily="50" charset="-128"/>
                      </a:endParaRPr>
                    </a:p>
                    <a:p>
                      <a:pPr algn="ctr">
                        <a:lnSpc>
                          <a:spcPct val="100000"/>
                        </a:lnSpc>
                        <a:spcAft>
                          <a:spcPts val="0"/>
                        </a:spcAft>
                      </a:pPr>
                      <a:r>
                        <a:rPr lang="ja-JP" altLang="en-US" sz="1400" kern="100" dirty="0">
                          <a:effectLst/>
                          <a:latin typeface="Meiryo UI" panose="020B0604030504040204" pitchFamily="50" charset="-128"/>
                          <a:ea typeface="Meiryo UI" panose="020B0604030504040204" pitchFamily="50" charset="-128"/>
                          <a:cs typeface="Times New Roman" panose="02020603050405020304" pitchFamily="18" charset="0"/>
                        </a:rPr>
                        <a:t>（</a:t>
                      </a:r>
                      <a:r>
                        <a:rPr lang="en-US" altLang="ja-JP" sz="1400" kern="100" dirty="0">
                          <a:effectLst/>
                          <a:latin typeface="Meiryo UI" panose="020B0604030504040204" pitchFamily="50" charset="-128"/>
                          <a:ea typeface="Meiryo UI" panose="020B0604030504040204" pitchFamily="50" charset="-128"/>
                          <a:cs typeface="Times New Roman" panose="02020603050405020304" pitchFamily="18" charset="0"/>
                        </a:rPr>
                        <a:t>P.60</a:t>
                      </a:r>
                      <a:r>
                        <a:rPr lang="ja-JP" altLang="en-US" sz="1400" kern="100" dirty="0">
                          <a:effectLst/>
                          <a:latin typeface="Meiryo UI" panose="020B0604030504040204" pitchFamily="50" charset="-128"/>
                          <a:ea typeface="Meiryo UI" panose="020B0604030504040204" pitchFamily="50" charset="-128"/>
                          <a:cs typeface="Times New Roman" panose="02020603050405020304" pitchFamily="18" charset="0"/>
                        </a:rPr>
                        <a:t>の</a:t>
                      </a:r>
                      <a:r>
                        <a:rPr lang="en-US" altLang="ja-JP" sz="1400" kern="100" dirty="0">
                          <a:effectLst/>
                          <a:latin typeface="Meiryo UI" panose="020B0604030504040204" pitchFamily="50" charset="-128"/>
                          <a:ea typeface="Meiryo UI" panose="020B0604030504040204" pitchFamily="50" charset="-128"/>
                          <a:cs typeface="Times New Roman" panose="02020603050405020304" pitchFamily="18" charset="0"/>
                        </a:rPr>
                        <a:t>6-(4)No.4</a:t>
                      </a:r>
                      <a:r>
                        <a:rPr lang="ja-JP" altLang="en-US" sz="1400" kern="100" dirty="0">
                          <a:effectLst/>
                          <a:latin typeface="Meiryo UI" panose="020B0604030504040204" pitchFamily="50" charset="-128"/>
                          <a:ea typeface="Meiryo UI" panose="020B0604030504040204" pitchFamily="50" charset="-128"/>
                          <a:cs typeface="Times New Roman" panose="02020603050405020304" pitchFamily="18" charset="0"/>
                        </a:rPr>
                        <a:t>の表を参照）</a:t>
                      </a:r>
                      <a:endParaRPr lang="ja-JP" sz="14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3">
                  <a:txBody>
                    <a:bodyPr/>
                    <a:lstStyle/>
                    <a:p>
                      <a:pPr algn="ctr">
                        <a:lnSpc>
                          <a:spcPct val="100000"/>
                        </a:lnSpc>
                        <a:spcAft>
                          <a:spcPts val="0"/>
                        </a:spcAft>
                      </a:pPr>
                      <a:r>
                        <a:rPr lang="en-US" sz="1600" kern="0" dirty="0">
                          <a:effectLst/>
                          <a:latin typeface="Meiryo UI" panose="020B0604030504040204" pitchFamily="50" charset="-128"/>
                          <a:ea typeface="Meiryo UI" panose="020B0604030504040204" pitchFamily="50" charset="-128"/>
                        </a:rPr>
                        <a:t>5</a:t>
                      </a:r>
                      <a:r>
                        <a:rPr lang="ja-JP" sz="1600" kern="0" dirty="0">
                          <a:effectLst/>
                          <a:latin typeface="Meiryo UI" panose="020B0604030504040204" pitchFamily="50" charset="-128"/>
                          <a:ea typeface="Meiryo UI" panose="020B0604030504040204" pitchFamily="50" charset="-128"/>
                        </a:rPr>
                        <a:t>％以上</a:t>
                      </a:r>
                      <a:endParaRPr lang="ja-JP" sz="16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0000"/>
                        </a:lnSpc>
                        <a:spcAft>
                          <a:spcPts val="0"/>
                        </a:spcAft>
                      </a:pPr>
                      <a:r>
                        <a:rPr lang="en-US" sz="1600" kern="100" dirty="0">
                          <a:effectLst/>
                          <a:latin typeface="Meiryo UI" panose="020B0604030504040204" pitchFamily="50" charset="-128"/>
                          <a:ea typeface="Meiryo UI" panose="020B0604030504040204" pitchFamily="50" charset="-128"/>
                        </a:rPr>
                        <a:t>100</a:t>
                      </a:r>
                      <a:r>
                        <a:rPr lang="ja-JP" sz="1600" kern="100" dirty="0">
                          <a:effectLst/>
                          <a:latin typeface="Meiryo UI" panose="020B0604030504040204" pitchFamily="50" charset="-128"/>
                          <a:ea typeface="Meiryo UI" panose="020B0604030504040204" pitchFamily="50" charset="-128"/>
                        </a:rPr>
                        <a:t>％超</a:t>
                      </a:r>
                      <a:endParaRPr lang="ja-JP" sz="16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0000"/>
                        </a:lnSpc>
                        <a:spcAft>
                          <a:spcPts val="0"/>
                        </a:spcAft>
                      </a:pPr>
                      <a:r>
                        <a:rPr lang="ja-JP" sz="1600" kern="100" dirty="0">
                          <a:solidFill>
                            <a:schemeClr val="tx1"/>
                          </a:solidFill>
                          <a:effectLst/>
                          <a:latin typeface="Meiryo UI" panose="020B0604030504040204" pitchFamily="50" charset="-128"/>
                          <a:ea typeface="Meiryo UI" panose="020B0604030504040204" pitchFamily="50" charset="-128"/>
                        </a:rPr>
                        <a:t>○</a:t>
                      </a:r>
                      <a:endParaRPr lang="ja-JP" sz="160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0000"/>
                        </a:lnSpc>
                        <a:spcAft>
                          <a:spcPts val="0"/>
                        </a:spcAft>
                      </a:pPr>
                      <a:r>
                        <a:rPr lang="ja-JP" sz="1600" kern="100" dirty="0">
                          <a:solidFill>
                            <a:schemeClr val="tx1"/>
                          </a:solidFill>
                          <a:effectLst/>
                          <a:latin typeface="Meiryo UI" panose="020B0604030504040204" pitchFamily="50" charset="-128"/>
                          <a:ea typeface="Meiryo UI" panose="020B0604030504040204" pitchFamily="50" charset="-128"/>
                        </a:rPr>
                        <a:t>○</a:t>
                      </a:r>
                      <a:endParaRPr lang="ja-JP" sz="160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0000"/>
                        </a:lnSpc>
                        <a:spcAft>
                          <a:spcPts val="0"/>
                        </a:spcAft>
                      </a:pPr>
                      <a:r>
                        <a:rPr lang="ja-JP" sz="1600" kern="100" dirty="0">
                          <a:solidFill>
                            <a:schemeClr val="tx1"/>
                          </a:solidFill>
                          <a:effectLst/>
                          <a:latin typeface="Meiryo UI" panose="020B0604030504040204" pitchFamily="50" charset="-128"/>
                          <a:ea typeface="Meiryo UI" panose="020B0604030504040204" pitchFamily="50" charset="-128"/>
                        </a:rPr>
                        <a:t>○</a:t>
                      </a:r>
                      <a:endParaRPr lang="ja-JP" sz="160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055393532"/>
                  </a:ext>
                </a:extLst>
              </a:tr>
              <a:tr h="360000">
                <a:tc>
                  <a:txBody>
                    <a:bodyPr/>
                    <a:lstStyle/>
                    <a:p>
                      <a:pPr algn="ctr">
                        <a:lnSpc>
                          <a:spcPct val="100000"/>
                        </a:lnSpc>
                        <a:spcAft>
                          <a:spcPts val="0"/>
                        </a:spcAft>
                      </a:pPr>
                      <a:r>
                        <a:rPr lang="en-US" sz="1600" kern="100" dirty="0">
                          <a:effectLst/>
                          <a:latin typeface="Meiryo UI" panose="020B0604030504040204" pitchFamily="50" charset="-128"/>
                          <a:ea typeface="Meiryo UI" panose="020B0604030504040204" pitchFamily="50" charset="-128"/>
                        </a:rPr>
                        <a:t>AAA</a:t>
                      </a:r>
                      <a:endParaRPr lang="ja-JP" sz="16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endParaRPr kumimoji="1" lang="ja-JP" altLang="en-US"/>
                    </a:p>
                  </a:txBody>
                  <a:tcPr/>
                </a:tc>
                <a:tc vMerge="1">
                  <a:txBody>
                    <a:bodyPr/>
                    <a:lstStyle/>
                    <a:p>
                      <a:endParaRPr kumimoji="1" lang="ja-JP" altLang="en-US"/>
                    </a:p>
                  </a:txBody>
                  <a:tcPr/>
                </a:tc>
                <a:tc>
                  <a:txBody>
                    <a:bodyPr/>
                    <a:lstStyle/>
                    <a:p>
                      <a:pPr algn="ctr">
                        <a:lnSpc>
                          <a:spcPct val="100000"/>
                        </a:lnSpc>
                        <a:spcAft>
                          <a:spcPts val="0"/>
                        </a:spcAft>
                      </a:pPr>
                      <a:r>
                        <a:rPr lang="en-US" sz="1600" kern="100" dirty="0">
                          <a:effectLst/>
                          <a:latin typeface="Meiryo UI" panose="020B0604030504040204" pitchFamily="50" charset="-128"/>
                          <a:ea typeface="Meiryo UI" panose="020B0604030504040204" pitchFamily="50" charset="-128"/>
                        </a:rPr>
                        <a:t>90-100%</a:t>
                      </a:r>
                      <a:endParaRPr lang="ja-JP" sz="16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ja-JP" sz="1600" kern="100" dirty="0">
                          <a:solidFill>
                            <a:schemeClr val="tx1"/>
                          </a:solidFill>
                          <a:effectLst/>
                          <a:latin typeface="Meiryo UI" panose="020B0604030504040204" pitchFamily="50" charset="-128"/>
                          <a:ea typeface="Meiryo UI" panose="020B0604030504040204" pitchFamily="50" charset="-128"/>
                        </a:rPr>
                        <a:t>-</a:t>
                      </a:r>
                      <a:endParaRPr lang="ja-JP" altLang="ja-JP" sz="160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0000"/>
                        </a:lnSpc>
                        <a:spcAft>
                          <a:spcPts val="0"/>
                        </a:spcAft>
                      </a:pPr>
                      <a:r>
                        <a:rPr lang="ja-JP" sz="1600" kern="100" dirty="0">
                          <a:solidFill>
                            <a:schemeClr val="tx1"/>
                          </a:solidFill>
                          <a:effectLst/>
                          <a:latin typeface="Meiryo UI" panose="020B0604030504040204" pitchFamily="50" charset="-128"/>
                          <a:ea typeface="Meiryo UI" panose="020B0604030504040204" pitchFamily="50" charset="-128"/>
                        </a:rPr>
                        <a:t>○</a:t>
                      </a:r>
                      <a:endParaRPr lang="ja-JP" sz="160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0000"/>
                        </a:lnSpc>
                        <a:spcAft>
                          <a:spcPts val="0"/>
                        </a:spcAft>
                      </a:pPr>
                      <a:r>
                        <a:rPr lang="ja-JP" sz="1600" kern="100" dirty="0">
                          <a:solidFill>
                            <a:schemeClr val="tx1"/>
                          </a:solidFill>
                          <a:effectLst/>
                          <a:latin typeface="Meiryo UI" panose="020B0604030504040204" pitchFamily="50" charset="-128"/>
                          <a:ea typeface="Meiryo UI" panose="020B0604030504040204" pitchFamily="50" charset="-128"/>
                        </a:rPr>
                        <a:t>○</a:t>
                      </a:r>
                      <a:endParaRPr lang="ja-JP" sz="160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936083776"/>
                  </a:ext>
                </a:extLst>
              </a:tr>
              <a:tr h="360000">
                <a:tc rowSpan="2">
                  <a:txBody>
                    <a:bodyPr/>
                    <a:lstStyle/>
                    <a:p>
                      <a:pPr algn="ctr">
                        <a:lnSpc>
                          <a:spcPct val="100000"/>
                        </a:lnSpc>
                        <a:spcAft>
                          <a:spcPts val="0"/>
                        </a:spcAft>
                      </a:pPr>
                      <a:r>
                        <a:rPr lang="en-US" sz="1600" kern="100" dirty="0">
                          <a:effectLst/>
                          <a:latin typeface="Meiryo UI" panose="020B0604030504040204" pitchFamily="50" charset="-128"/>
                          <a:ea typeface="Meiryo UI" panose="020B0604030504040204" pitchFamily="50" charset="-128"/>
                        </a:rPr>
                        <a:t>AA</a:t>
                      </a:r>
                      <a:endParaRPr lang="ja-JP" sz="16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endParaRPr kumimoji="1" lang="ja-JP" altLang="en-US"/>
                    </a:p>
                  </a:txBody>
                  <a:tcPr/>
                </a:tc>
                <a:tc vMerge="1">
                  <a:txBody>
                    <a:bodyPr/>
                    <a:lstStyle/>
                    <a:p>
                      <a:endParaRPr kumimoji="1" lang="ja-JP" altLang="en-US"/>
                    </a:p>
                  </a:txBody>
                  <a:tcPr/>
                </a:tc>
                <a:tc>
                  <a:txBody>
                    <a:bodyPr/>
                    <a:lstStyle/>
                    <a:p>
                      <a:pPr algn="ctr">
                        <a:lnSpc>
                          <a:spcPct val="100000"/>
                        </a:lnSpc>
                        <a:spcAft>
                          <a:spcPts val="0"/>
                        </a:spcAft>
                      </a:pPr>
                      <a:r>
                        <a:rPr lang="en-US" sz="1600" kern="100" dirty="0">
                          <a:effectLst/>
                          <a:latin typeface="Meiryo UI" panose="020B0604030504040204" pitchFamily="50" charset="-128"/>
                          <a:ea typeface="Meiryo UI" panose="020B0604030504040204" pitchFamily="50" charset="-128"/>
                        </a:rPr>
                        <a:t>90</a:t>
                      </a:r>
                      <a:r>
                        <a:rPr lang="ja-JP" sz="1600" kern="100" dirty="0">
                          <a:effectLst/>
                          <a:latin typeface="Meiryo UI" panose="020B0604030504040204" pitchFamily="50" charset="-128"/>
                          <a:ea typeface="Meiryo UI" panose="020B0604030504040204" pitchFamily="50" charset="-128"/>
                        </a:rPr>
                        <a:t>％未満</a:t>
                      </a:r>
                      <a:endParaRPr lang="ja-JP" sz="16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0000"/>
                        </a:lnSpc>
                        <a:spcAft>
                          <a:spcPts val="0"/>
                        </a:spcAft>
                      </a:pPr>
                      <a:r>
                        <a:rPr lang="en-US" sz="1600" kern="100" dirty="0">
                          <a:solidFill>
                            <a:schemeClr val="tx1"/>
                          </a:solidFill>
                          <a:effectLst/>
                          <a:latin typeface="Meiryo UI" panose="020B0604030504040204" pitchFamily="50" charset="-128"/>
                          <a:ea typeface="Meiryo UI" panose="020B0604030504040204" pitchFamily="50" charset="-128"/>
                        </a:rPr>
                        <a:t>-</a:t>
                      </a:r>
                      <a:endParaRPr lang="ja-JP" sz="160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0000"/>
                        </a:lnSpc>
                        <a:spcAft>
                          <a:spcPts val="0"/>
                        </a:spcAft>
                      </a:pPr>
                      <a:r>
                        <a:rPr lang="ja-JP" sz="1600" kern="100" dirty="0">
                          <a:solidFill>
                            <a:schemeClr val="tx1"/>
                          </a:solidFill>
                          <a:effectLst/>
                          <a:latin typeface="Meiryo UI" panose="020B0604030504040204" pitchFamily="50" charset="-128"/>
                          <a:ea typeface="Meiryo UI" panose="020B0604030504040204" pitchFamily="50" charset="-128"/>
                        </a:rPr>
                        <a:t>○</a:t>
                      </a:r>
                      <a:endParaRPr lang="ja-JP" sz="160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0000"/>
                        </a:lnSpc>
                        <a:spcAft>
                          <a:spcPts val="0"/>
                        </a:spcAft>
                      </a:pPr>
                      <a:r>
                        <a:rPr lang="ja-JP" sz="1600" kern="100" dirty="0">
                          <a:solidFill>
                            <a:schemeClr val="tx1"/>
                          </a:solidFill>
                          <a:effectLst/>
                          <a:latin typeface="Meiryo UI" panose="020B0604030504040204" pitchFamily="50" charset="-128"/>
                          <a:ea typeface="Meiryo UI" panose="020B0604030504040204" pitchFamily="50" charset="-128"/>
                        </a:rPr>
                        <a:t>○</a:t>
                      </a:r>
                      <a:endParaRPr lang="ja-JP" sz="160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135432810"/>
                  </a:ext>
                </a:extLst>
              </a:tr>
              <a:tr h="360000">
                <a:tc vMerge="1">
                  <a:txBody>
                    <a:bodyPr/>
                    <a:lstStyle/>
                    <a:p>
                      <a:endParaRPr kumimoji="1" lang="ja-JP" altLang="en-US"/>
                    </a:p>
                  </a:txBody>
                  <a:tcPr/>
                </a:tc>
                <a:tc vMerge="1">
                  <a:txBody>
                    <a:bodyPr/>
                    <a:lstStyle/>
                    <a:p>
                      <a:endParaRPr kumimoji="1" lang="ja-JP" altLang="en-US"/>
                    </a:p>
                  </a:txBody>
                  <a:tcPr/>
                </a:tc>
                <a:tc rowSpan="2">
                  <a:txBody>
                    <a:bodyPr/>
                    <a:lstStyle/>
                    <a:p>
                      <a:pPr algn="ctr">
                        <a:lnSpc>
                          <a:spcPct val="100000"/>
                        </a:lnSpc>
                        <a:spcAft>
                          <a:spcPts val="0"/>
                        </a:spcAft>
                      </a:pPr>
                      <a:r>
                        <a:rPr lang="en-US" sz="1600" kern="100" dirty="0">
                          <a:effectLst/>
                          <a:latin typeface="Meiryo UI" panose="020B0604030504040204" pitchFamily="50" charset="-128"/>
                          <a:ea typeface="Meiryo UI" panose="020B0604030504040204" pitchFamily="50" charset="-128"/>
                        </a:rPr>
                        <a:t>1.5</a:t>
                      </a:r>
                      <a:r>
                        <a:rPr lang="ja-JP" altLang="en-US" sz="1600" kern="100" dirty="0">
                          <a:effectLst/>
                          <a:latin typeface="Meiryo UI" panose="020B0604030504040204" pitchFamily="50" charset="-128"/>
                          <a:ea typeface="Meiryo UI" panose="020B0604030504040204" pitchFamily="50" charset="-128"/>
                        </a:rPr>
                        <a:t>％以上</a:t>
                      </a:r>
                      <a:r>
                        <a:rPr lang="en-US" sz="1600" kern="100" dirty="0">
                          <a:effectLst/>
                          <a:latin typeface="Meiryo UI" panose="020B0604030504040204" pitchFamily="50" charset="-128"/>
                          <a:ea typeface="Meiryo UI" panose="020B0604030504040204" pitchFamily="50" charset="-128"/>
                        </a:rPr>
                        <a:t>5</a:t>
                      </a:r>
                      <a:r>
                        <a:rPr lang="ja-JP" sz="1600" kern="100" dirty="0">
                          <a:effectLst/>
                          <a:latin typeface="Meiryo UI" panose="020B0604030504040204" pitchFamily="50" charset="-128"/>
                          <a:ea typeface="Meiryo UI" panose="020B0604030504040204" pitchFamily="50" charset="-128"/>
                        </a:rPr>
                        <a:t>％</a:t>
                      </a:r>
                      <a:r>
                        <a:rPr lang="ja-JP" altLang="en-US" sz="1600" kern="100" dirty="0">
                          <a:effectLst/>
                          <a:latin typeface="Meiryo UI" panose="020B0604030504040204" pitchFamily="50" charset="-128"/>
                          <a:ea typeface="Meiryo UI" panose="020B0604030504040204" pitchFamily="50" charset="-128"/>
                        </a:rPr>
                        <a:t>未満</a:t>
                      </a:r>
                      <a:endParaRPr lang="ja-JP" sz="16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0000"/>
                        </a:lnSpc>
                        <a:spcAft>
                          <a:spcPts val="0"/>
                        </a:spcAft>
                      </a:pPr>
                      <a:r>
                        <a:rPr lang="en-US" sz="1600" kern="100" dirty="0">
                          <a:effectLst/>
                          <a:latin typeface="Meiryo UI" panose="020B0604030504040204" pitchFamily="50" charset="-128"/>
                          <a:ea typeface="Meiryo UI" panose="020B0604030504040204" pitchFamily="50" charset="-128"/>
                        </a:rPr>
                        <a:t>90</a:t>
                      </a:r>
                      <a:r>
                        <a:rPr lang="ja-JP" sz="1600" kern="100" dirty="0">
                          <a:effectLst/>
                          <a:latin typeface="Meiryo UI" panose="020B0604030504040204" pitchFamily="50" charset="-128"/>
                          <a:ea typeface="Meiryo UI" panose="020B0604030504040204" pitchFamily="50" charset="-128"/>
                        </a:rPr>
                        <a:t>％以上</a:t>
                      </a:r>
                      <a:endParaRPr lang="ja-JP" sz="16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0000"/>
                        </a:lnSpc>
                        <a:spcAft>
                          <a:spcPts val="0"/>
                        </a:spcAft>
                      </a:pPr>
                      <a:r>
                        <a:rPr lang="en-US" sz="1600" kern="100" dirty="0">
                          <a:solidFill>
                            <a:schemeClr val="tx1"/>
                          </a:solidFill>
                          <a:effectLst/>
                          <a:latin typeface="Meiryo UI" panose="020B0604030504040204" pitchFamily="50" charset="-128"/>
                          <a:ea typeface="Meiryo UI" panose="020B0604030504040204" pitchFamily="50" charset="-128"/>
                        </a:rPr>
                        <a:t>-</a:t>
                      </a:r>
                      <a:endParaRPr lang="ja-JP" sz="160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0000"/>
                        </a:lnSpc>
                        <a:spcAft>
                          <a:spcPts val="0"/>
                        </a:spcAft>
                      </a:pPr>
                      <a:r>
                        <a:rPr lang="ja-JP" sz="1600" kern="100" dirty="0">
                          <a:solidFill>
                            <a:schemeClr val="tx1"/>
                          </a:solidFill>
                          <a:effectLst/>
                          <a:latin typeface="Meiryo UI" panose="020B0604030504040204" pitchFamily="50" charset="-128"/>
                          <a:ea typeface="Meiryo UI" panose="020B0604030504040204" pitchFamily="50" charset="-128"/>
                        </a:rPr>
                        <a:t>○</a:t>
                      </a:r>
                      <a:endParaRPr lang="ja-JP" sz="160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0000"/>
                        </a:lnSpc>
                        <a:spcAft>
                          <a:spcPts val="0"/>
                        </a:spcAft>
                      </a:pPr>
                      <a:r>
                        <a:rPr lang="ja-JP" sz="1600" kern="100" dirty="0">
                          <a:solidFill>
                            <a:schemeClr val="tx1"/>
                          </a:solidFill>
                          <a:effectLst/>
                          <a:latin typeface="Meiryo UI" panose="020B0604030504040204" pitchFamily="50" charset="-128"/>
                          <a:ea typeface="Meiryo UI" panose="020B0604030504040204" pitchFamily="50" charset="-128"/>
                        </a:rPr>
                        <a:t>○</a:t>
                      </a:r>
                      <a:endParaRPr lang="ja-JP" sz="160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334546444"/>
                  </a:ext>
                </a:extLst>
              </a:tr>
              <a:tr h="360000">
                <a:tc rowSpan="2">
                  <a:txBody>
                    <a:bodyPr/>
                    <a:lstStyle/>
                    <a:p>
                      <a:pPr algn="ctr">
                        <a:lnSpc>
                          <a:spcPct val="100000"/>
                        </a:lnSpc>
                        <a:spcAft>
                          <a:spcPts val="0"/>
                        </a:spcAft>
                      </a:pPr>
                      <a:r>
                        <a:rPr lang="en-US" sz="1600" kern="100" dirty="0">
                          <a:effectLst/>
                          <a:latin typeface="Meiryo UI" panose="020B0604030504040204" pitchFamily="50" charset="-128"/>
                          <a:ea typeface="Meiryo UI" panose="020B0604030504040204" pitchFamily="50" charset="-128"/>
                        </a:rPr>
                        <a:t>A</a:t>
                      </a:r>
                      <a:endParaRPr lang="ja-JP" sz="16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endParaRPr kumimoji="1" lang="ja-JP" altLang="en-US"/>
                    </a:p>
                  </a:txBody>
                  <a:tcPr/>
                </a:tc>
                <a:tc vMerge="1">
                  <a:txBody>
                    <a:bodyPr/>
                    <a:lstStyle/>
                    <a:p>
                      <a:endParaRPr kumimoji="1" lang="ja-JP" altLang="en-US"/>
                    </a:p>
                  </a:txBody>
                  <a:tcPr/>
                </a:tc>
                <a:tc>
                  <a:txBody>
                    <a:bodyPr/>
                    <a:lstStyle/>
                    <a:p>
                      <a:pPr algn="ctr">
                        <a:lnSpc>
                          <a:spcPct val="100000"/>
                        </a:lnSpc>
                        <a:spcAft>
                          <a:spcPts val="0"/>
                        </a:spcAft>
                      </a:pPr>
                      <a:r>
                        <a:rPr lang="en-US" sz="1600" kern="100" dirty="0">
                          <a:effectLst/>
                          <a:latin typeface="Meiryo UI" panose="020B0604030504040204" pitchFamily="50" charset="-128"/>
                          <a:ea typeface="Meiryo UI" panose="020B0604030504040204" pitchFamily="50" charset="-128"/>
                        </a:rPr>
                        <a:t>90</a:t>
                      </a:r>
                      <a:r>
                        <a:rPr lang="ja-JP" sz="1600" kern="100" dirty="0">
                          <a:effectLst/>
                          <a:latin typeface="Meiryo UI" panose="020B0604030504040204" pitchFamily="50" charset="-128"/>
                          <a:ea typeface="Meiryo UI" panose="020B0604030504040204" pitchFamily="50" charset="-128"/>
                        </a:rPr>
                        <a:t>％未満</a:t>
                      </a:r>
                      <a:endParaRPr lang="ja-JP" sz="16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0000"/>
                        </a:lnSpc>
                        <a:spcAft>
                          <a:spcPts val="0"/>
                        </a:spcAft>
                      </a:pPr>
                      <a:r>
                        <a:rPr lang="en-US" sz="1600" kern="100" dirty="0">
                          <a:solidFill>
                            <a:schemeClr val="tx1"/>
                          </a:solidFill>
                          <a:effectLst/>
                          <a:latin typeface="Meiryo UI" panose="020B0604030504040204" pitchFamily="50" charset="-128"/>
                          <a:ea typeface="Meiryo UI" panose="020B0604030504040204" pitchFamily="50" charset="-128"/>
                        </a:rPr>
                        <a:t>-</a:t>
                      </a:r>
                      <a:endParaRPr lang="ja-JP" sz="160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0000"/>
                        </a:lnSpc>
                        <a:spcAft>
                          <a:spcPts val="0"/>
                        </a:spcAft>
                      </a:pPr>
                      <a:r>
                        <a:rPr lang="ja-JP" sz="1600" kern="100" dirty="0">
                          <a:solidFill>
                            <a:schemeClr val="tx1"/>
                          </a:solidFill>
                          <a:effectLst/>
                          <a:latin typeface="Meiryo UI" panose="020B0604030504040204" pitchFamily="50" charset="-128"/>
                          <a:ea typeface="Meiryo UI" panose="020B0604030504040204" pitchFamily="50" charset="-128"/>
                        </a:rPr>
                        <a:t>○</a:t>
                      </a:r>
                      <a:endParaRPr lang="ja-JP" sz="160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0000"/>
                        </a:lnSpc>
                        <a:spcAft>
                          <a:spcPts val="0"/>
                        </a:spcAft>
                      </a:pPr>
                      <a:r>
                        <a:rPr lang="ja-JP" sz="1600" kern="100" dirty="0">
                          <a:solidFill>
                            <a:schemeClr val="tx1"/>
                          </a:solidFill>
                          <a:effectLst/>
                          <a:latin typeface="Meiryo UI" panose="020B0604030504040204" pitchFamily="50" charset="-128"/>
                          <a:ea typeface="Meiryo UI" panose="020B0604030504040204" pitchFamily="50" charset="-128"/>
                        </a:rPr>
                        <a:t>○</a:t>
                      </a:r>
                      <a:endParaRPr lang="ja-JP" sz="160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589945870"/>
                  </a:ext>
                </a:extLst>
              </a:tr>
              <a:tr h="360000">
                <a:tc vMerge="1">
                  <a:txBody>
                    <a:bodyPr/>
                    <a:lstStyle/>
                    <a:p>
                      <a:endParaRPr kumimoji="1" lang="ja-JP" altLang="en-US"/>
                    </a:p>
                  </a:txBody>
                  <a:tcPr/>
                </a:tc>
                <a:tc vMerge="1">
                  <a:txBody>
                    <a:bodyPr/>
                    <a:lstStyle/>
                    <a:p>
                      <a:endParaRPr kumimoji="1" lang="ja-JP" altLang="en-US"/>
                    </a:p>
                  </a:txBody>
                  <a:tcPr/>
                </a:tc>
                <a:tc>
                  <a:txBody>
                    <a:bodyPr/>
                    <a:lstStyle/>
                    <a:p>
                      <a:pPr algn="ctr">
                        <a:lnSpc>
                          <a:spcPct val="100000"/>
                        </a:lnSpc>
                        <a:spcAft>
                          <a:spcPts val="0"/>
                        </a:spcAft>
                      </a:pPr>
                      <a:r>
                        <a:rPr lang="en-US" sz="1600" kern="100" dirty="0">
                          <a:effectLst/>
                          <a:latin typeface="Meiryo UI" panose="020B0604030504040204" pitchFamily="50" charset="-128"/>
                          <a:ea typeface="Meiryo UI" panose="020B0604030504040204" pitchFamily="50" charset="-128"/>
                        </a:rPr>
                        <a:t>1.5%</a:t>
                      </a:r>
                      <a:r>
                        <a:rPr lang="ja-JP" sz="1600" kern="100" dirty="0">
                          <a:effectLst/>
                          <a:latin typeface="Meiryo UI" panose="020B0604030504040204" pitchFamily="50" charset="-128"/>
                          <a:ea typeface="Meiryo UI" panose="020B0604030504040204" pitchFamily="50" charset="-128"/>
                        </a:rPr>
                        <a:t>未満</a:t>
                      </a:r>
                      <a:endParaRPr lang="ja-JP" sz="16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0000"/>
                        </a:lnSpc>
                        <a:spcAft>
                          <a:spcPts val="0"/>
                        </a:spcAft>
                      </a:pPr>
                      <a:r>
                        <a:rPr lang="ja-JP" sz="1600" kern="100" dirty="0">
                          <a:effectLst/>
                          <a:latin typeface="Meiryo UI" panose="020B0604030504040204" pitchFamily="50" charset="-128"/>
                          <a:ea typeface="Meiryo UI" panose="020B0604030504040204" pitchFamily="50" charset="-128"/>
                        </a:rPr>
                        <a:t>―</a:t>
                      </a:r>
                      <a:endParaRPr lang="ja-JP" sz="16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0000"/>
                        </a:lnSpc>
                        <a:spcAft>
                          <a:spcPts val="0"/>
                        </a:spcAft>
                      </a:pPr>
                      <a:r>
                        <a:rPr lang="en-US" altLang="ja-JP" sz="1600" kern="100" dirty="0">
                          <a:solidFill>
                            <a:schemeClr val="tx1"/>
                          </a:solidFill>
                          <a:effectLst/>
                          <a:latin typeface="Meiryo UI" panose="020B0604030504040204" pitchFamily="50" charset="-128"/>
                          <a:ea typeface="Meiryo UI" panose="020B0604030504040204" pitchFamily="50" charset="-128"/>
                          <a:cs typeface="+mn-cs"/>
                        </a:rPr>
                        <a:t>-</a:t>
                      </a:r>
                      <a:endParaRPr lang="ja-JP" sz="160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0000"/>
                        </a:lnSpc>
                        <a:spcAft>
                          <a:spcPts val="0"/>
                        </a:spcAft>
                      </a:pPr>
                      <a:r>
                        <a:rPr lang="ja-JP" sz="1600" kern="100" dirty="0">
                          <a:solidFill>
                            <a:schemeClr val="tx1"/>
                          </a:solidFill>
                          <a:effectLst/>
                          <a:latin typeface="Meiryo UI" panose="020B0604030504040204" pitchFamily="50" charset="-128"/>
                          <a:ea typeface="Meiryo UI" panose="020B0604030504040204" pitchFamily="50" charset="-128"/>
                        </a:rPr>
                        <a:t>○</a:t>
                      </a:r>
                      <a:endParaRPr lang="ja-JP" sz="160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0000"/>
                        </a:lnSpc>
                        <a:spcAft>
                          <a:spcPts val="0"/>
                        </a:spcAft>
                      </a:pPr>
                      <a:r>
                        <a:rPr lang="ja-JP" sz="1600" kern="100" dirty="0">
                          <a:solidFill>
                            <a:schemeClr val="tx1"/>
                          </a:solidFill>
                          <a:effectLst/>
                          <a:latin typeface="Meiryo UI" panose="020B0604030504040204" pitchFamily="50" charset="-128"/>
                          <a:ea typeface="Meiryo UI" panose="020B0604030504040204" pitchFamily="50" charset="-128"/>
                        </a:rPr>
                        <a:t>○</a:t>
                      </a:r>
                      <a:endParaRPr lang="ja-JP" sz="160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27964739"/>
                  </a:ext>
                </a:extLst>
              </a:tr>
              <a:tr h="360000">
                <a:tc rowSpan="2">
                  <a:txBody>
                    <a:bodyPr/>
                    <a:lstStyle/>
                    <a:p>
                      <a:pPr algn="ctr">
                        <a:lnSpc>
                          <a:spcPct val="100000"/>
                        </a:lnSpc>
                        <a:spcAft>
                          <a:spcPts val="0"/>
                        </a:spcAft>
                      </a:pPr>
                      <a:r>
                        <a:rPr lang="en-US" sz="1600" kern="100" dirty="0">
                          <a:effectLst/>
                          <a:latin typeface="Meiryo UI" panose="020B0604030504040204" pitchFamily="50" charset="-128"/>
                          <a:ea typeface="Meiryo UI" panose="020B0604030504040204" pitchFamily="50" charset="-128"/>
                        </a:rPr>
                        <a:t>B</a:t>
                      </a:r>
                      <a:endParaRPr lang="ja-JP" sz="16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3">
                  <a:txBody>
                    <a:bodyPr/>
                    <a:lstStyle/>
                    <a:p>
                      <a:pPr algn="ctr">
                        <a:lnSpc>
                          <a:spcPct val="100000"/>
                        </a:lnSpc>
                        <a:spcAft>
                          <a:spcPts val="0"/>
                        </a:spcAft>
                      </a:pPr>
                      <a:r>
                        <a:rPr lang="ja-JP" sz="1600" kern="100" dirty="0">
                          <a:effectLst/>
                          <a:latin typeface="Meiryo UI" panose="020B0604030504040204" pitchFamily="50" charset="-128"/>
                          <a:ea typeface="Meiryo UI" panose="020B0604030504040204" pitchFamily="50" charset="-128"/>
                        </a:rPr>
                        <a:t>削減目安未満</a:t>
                      </a:r>
                      <a:endParaRPr lang="en-US" altLang="ja-JP" sz="1600" kern="100" dirty="0">
                        <a:effectLst/>
                        <a:latin typeface="Meiryo UI" panose="020B0604030504040204" pitchFamily="50" charset="-128"/>
                        <a:ea typeface="Meiryo UI" panose="020B0604030504040204" pitchFamily="50" charset="-128"/>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ja-JP" altLang="en-US" sz="1400" kern="100" dirty="0">
                          <a:effectLst/>
                          <a:latin typeface="Meiryo UI" panose="020B0604030504040204" pitchFamily="50" charset="-128"/>
                          <a:ea typeface="Meiryo UI" panose="020B0604030504040204" pitchFamily="50" charset="-128"/>
                          <a:cs typeface="Times New Roman" panose="02020603050405020304" pitchFamily="18" charset="0"/>
                        </a:rPr>
                        <a:t>（</a:t>
                      </a:r>
                      <a:r>
                        <a:rPr lang="en-US" altLang="ja-JP" sz="1400" kern="100" dirty="0">
                          <a:effectLst/>
                          <a:latin typeface="Meiryo UI" panose="020B0604030504040204" pitchFamily="50" charset="-128"/>
                          <a:ea typeface="Meiryo UI" panose="020B0604030504040204" pitchFamily="50" charset="-128"/>
                          <a:cs typeface="Times New Roman" panose="02020603050405020304" pitchFamily="18" charset="0"/>
                        </a:rPr>
                        <a:t>P.60</a:t>
                      </a:r>
                      <a:r>
                        <a:rPr lang="ja-JP" altLang="en-US" sz="1400" kern="100" dirty="0">
                          <a:effectLst/>
                          <a:latin typeface="Meiryo UI" panose="020B0604030504040204" pitchFamily="50" charset="-128"/>
                          <a:ea typeface="Meiryo UI" panose="020B0604030504040204" pitchFamily="50" charset="-128"/>
                          <a:cs typeface="Times New Roman" panose="02020603050405020304" pitchFamily="18" charset="0"/>
                        </a:rPr>
                        <a:t>の</a:t>
                      </a:r>
                      <a:r>
                        <a:rPr lang="en-US" altLang="ja-JP" sz="1400" kern="100" dirty="0">
                          <a:effectLst/>
                          <a:latin typeface="Meiryo UI" panose="020B0604030504040204" pitchFamily="50" charset="-128"/>
                          <a:ea typeface="Meiryo UI" panose="020B0604030504040204" pitchFamily="50" charset="-128"/>
                          <a:cs typeface="Times New Roman" panose="02020603050405020304" pitchFamily="18" charset="0"/>
                        </a:rPr>
                        <a:t>6-(4)No.4</a:t>
                      </a:r>
                      <a:r>
                        <a:rPr lang="ja-JP" altLang="en-US" sz="1400" kern="100" dirty="0">
                          <a:effectLst/>
                          <a:latin typeface="Meiryo UI" panose="020B0604030504040204" pitchFamily="50" charset="-128"/>
                          <a:ea typeface="Meiryo UI" panose="020B0604030504040204" pitchFamily="50" charset="-128"/>
                          <a:cs typeface="Times New Roman" panose="02020603050405020304" pitchFamily="18" charset="0"/>
                        </a:rPr>
                        <a:t>の表を参照）</a:t>
                      </a:r>
                      <a:endParaRPr lang="ja-JP" altLang="ja-JP" sz="14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0000"/>
                        </a:lnSpc>
                        <a:spcAft>
                          <a:spcPts val="0"/>
                        </a:spcAft>
                      </a:pPr>
                      <a:r>
                        <a:rPr lang="en-US" sz="1600" kern="100" dirty="0">
                          <a:effectLst/>
                          <a:latin typeface="Meiryo UI" panose="020B0604030504040204" pitchFamily="50" charset="-128"/>
                          <a:ea typeface="Meiryo UI" panose="020B0604030504040204" pitchFamily="50" charset="-128"/>
                        </a:rPr>
                        <a:t>1.5%</a:t>
                      </a:r>
                      <a:r>
                        <a:rPr lang="ja-JP" sz="1600" kern="100" dirty="0">
                          <a:effectLst/>
                          <a:latin typeface="Meiryo UI" panose="020B0604030504040204" pitchFamily="50" charset="-128"/>
                          <a:ea typeface="Meiryo UI" panose="020B0604030504040204" pitchFamily="50" charset="-128"/>
                        </a:rPr>
                        <a:t>以上</a:t>
                      </a:r>
                      <a:endParaRPr lang="ja-JP" sz="16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0000"/>
                        </a:lnSpc>
                        <a:spcAft>
                          <a:spcPts val="0"/>
                        </a:spcAft>
                      </a:pPr>
                      <a:r>
                        <a:rPr lang="ja-JP" sz="1600" kern="100" dirty="0">
                          <a:effectLst/>
                          <a:latin typeface="Meiryo UI" panose="020B0604030504040204" pitchFamily="50" charset="-128"/>
                          <a:ea typeface="Meiryo UI" panose="020B0604030504040204" pitchFamily="50" charset="-128"/>
                        </a:rPr>
                        <a:t>―</a:t>
                      </a:r>
                      <a:endParaRPr lang="ja-JP" sz="16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0000"/>
                        </a:lnSpc>
                        <a:spcAft>
                          <a:spcPts val="0"/>
                        </a:spcAft>
                      </a:pPr>
                      <a:r>
                        <a:rPr lang="en-US" altLang="ja-JP" sz="1600" kern="100" dirty="0">
                          <a:solidFill>
                            <a:schemeClr val="tx1"/>
                          </a:solidFill>
                          <a:effectLst/>
                          <a:latin typeface="Meiryo UI" panose="020B0604030504040204" pitchFamily="50" charset="-128"/>
                          <a:ea typeface="Meiryo UI" panose="020B0604030504040204" pitchFamily="50" charset="-128"/>
                          <a:cs typeface="+mn-cs"/>
                        </a:rPr>
                        <a:t>-</a:t>
                      </a:r>
                      <a:endParaRPr lang="ja-JP" sz="160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0000"/>
                        </a:lnSpc>
                        <a:spcAft>
                          <a:spcPts val="0"/>
                        </a:spcAft>
                      </a:pPr>
                      <a:r>
                        <a:rPr lang="ja-JP" sz="1600" kern="100" dirty="0">
                          <a:solidFill>
                            <a:schemeClr val="tx1"/>
                          </a:solidFill>
                          <a:effectLst/>
                          <a:latin typeface="Meiryo UI" panose="020B0604030504040204" pitchFamily="50" charset="-128"/>
                          <a:ea typeface="Meiryo UI" panose="020B0604030504040204" pitchFamily="50" charset="-128"/>
                        </a:rPr>
                        <a:t>○</a:t>
                      </a:r>
                      <a:endParaRPr lang="ja-JP" sz="160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0000"/>
                        </a:lnSpc>
                        <a:spcAft>
                          <a:spcPts val="0"/>
                        </a:spcAft>
                      </a:pPr>
                      <a:r>
                        <a:rPr lang="ja-JP" sz="1600" kern="100" dirty="0">
                          <a:solidFill>
                            <a:schemeClr val="tx1"/>
                          </a:solidFill>
                          <a:effectLst/>
                          <a:latin typeface="Meiryo UI" panose="020B0604030504040204" pitchFamily="50" charset="-128"/>
                          <a:ea typeface="Meiryo UI" panose="020B0604030504040204" pitchFamily="50" charset="-128"/>
                        </a:rPr>
                        <a:t>○</a:t>
                      </a:r>
                      <a:endParaRPr lang="ja-JP" sz="160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45866771"/>
                  </a:ext>
                </a:extLst>
              </a:tr>
              <a:tr h="360000">
                <a:tc vMerge="1">
                  <a:txBody>
                    <a:bodyPr/>
                    <a:lstStyle/>
                    <a:p>
                      <a:endParaRPr kumimoji="1" lang="ja-JP" altLang="en-US"/>
                    </a:p>
                  </a:txBody>
                  <a:tcPr/>
                </a:tc>
                <a:tc vMerge="1">
                  <a:txBody>
                    <a:bodyPr/>
                    <a:lstStyle/>
                    <a:p>
                      <a:endParaRPr kumimoji="1" lang="ja-JP" altLang="en-US"/>
                    </a:p>
                  </a:txBody>
                  <a:tcPr/>
                </a:tc>
                <a:tc rowSpan="2">
                  <a:txBody>
                    <a:bodyPr/>
                    <a:lstStyle/>
                    <a:p>
                      <a:pPr algn="ctr">
                        <a:lnSpc>
                          <a:spcPct val="100000"/>
                        </a:lnSpc>
                        <a:spcAft>
                          <a:spcPts val="0"/>
                        </a:spcAft>
                      </a:pPr>
                      <a:r>
                        <a:rPr lang="en-US" sz="1600" kern="100" dirty="0">
                          <a:effectLst/>
                          <a:latin typeface="Meiryo UI" panose="020B0604030504040204" pitchFamily="50" charset="-128"/>
                          <a:ea typeface="Meiryo UI" panose="020B0604030504040204" pitchFamily="50" charset="-128"/>
                        </a:rPr>
                        <a:t>1.5%</a:t>
                      </a:r>
                      <a:r>
                        <a:rPr lang="ja-JP" sz="1600" kern="100" dirty="0">
                          <a:effectLst/>
                          <a:latin typeface="Meiryo UI" panose="020B0604030504040204" pitchFamily="50" charset="-128"/>
                          <a:ea typeface="Meiryo UI" panose="020B0604030504040204" pitchFamily="50" charset="-128"/>
                        </a:rPr>
                        <a:t>未満</a:t>
                      </a:r>
                      <a:endParaRPr lang="ja-JP" sz="16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0000"/>
                        </a:lnSpc>
                        <a:spcAft>
                          <a:spcPts val="0"/>
                        </a:spcAft>
                      </a:pPr>
                      <a:r>
                        <a:rPr lang="en-US" sz="1600" kern="100" dirty="0">
                          <a:effectLst/>
                          <a:latin typeface="Meiryo UI" panose="020B0604030504040204" pitchFamily="50" charset="-128"/>
                          <a:ea typeface="Meiryo UI" panose="020B0604030504040204" pitchFamily="50" charset="-128"/>
                        </a:rPr>
                        <a:t>90</a:t>
                      </a:r>
                      <a:r>
                        <a:rPr lang="ja-JP" sz="1600" kern="100" dirty="0">
                          <a:effectLst/>
                          <a:latin typeface="Meiryo UI" panose="020B0604030504040204" pitchFamily="50" charset="-128"/>
                          <a:ea typeface="Meiryo UI" panose="020B0604030504040204" pitchFamily="50" charset="-128"/>
                        </a:rPr>
                        <a:t>％以上</a:t>
                      </a:r>
                      <a:endParaRPr lang="ja-JP" sz="16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0000"/>
                        </a:lnSpc>
                        <a:spcAft>
                          <a:spcPts val="0"/>
                        </a:spcAft>
                      </a:pPr>
                      <a:r>
                        <a:rPr lang="en-US" altLang="ja-JP" sz="160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a:t>
                      </a:r>
                      <a:endParaRPr lang="ja-JP" sz="160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0000"/>
                        </a:lnSpc>
                        <a:spcAft>
                          <a:spcPts val="0"/>
                        </a:spcAft>
                      </a:pPr>
                      <a:r>
                        <a:rPr lang="ja-JP" sz="1600" kern="100" dirty="0">
                          <a:solidFill>
                            <a:schemeClr val="tx1"/>
                          </a:solidFill>
                          <a:effectLst/>
                          <a:latin typeface="Meiryo UI" panose="020B0604030504040204" pitchFamily="50" charset="-128"/>
                          <a:ea typeface="Meiryo UI" panose="020B0604030504040204" pitchFamily="50" charset="-128"/>
                        </a:rPr>
                        <a:t>○</a:t>
                      </a:r>
                      <a:endParaRPr lang="ja-JP" sz="160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0000"/>
                        </a:lnSpc>
                        <a:spcAft>
                          <a:spcPts val="0"/>
                        </a:spcAft>
                      </a:pPr>
                      <a:r>
                        <a:rPr lang="ja-JP" sz="1600" kern="100" dirty="0">
                          <a:solidFill>
                            <a:schemeClr val="tx1"/>
                          </a:solidFill>
                          <a:effectLst/>
                          <a:latin typeface="Meiryo UI" panose="020B0604030504040204" pitchFamily="50" charset="-128"/>
                          <a:ea typeface="Meiryo UI" panose="020B0604030504040204" pitchFamily="50" charset="-128"/>
                        </a:rPr>
                        <a:t>○</a:t>
                      </a:r>
                      <a:endParaRPr lang="ja-JP" sz="160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914892340"/>
                  </a:ext>
                </a:extLst>
              </a:tr>
              <a:tr h="360000">
                <a:tc>
                  <a:txBody>
                    <a:bodyPr/>
                    <a:lstStyle/>
                    <a:p>
                      <a:pPr algn="ctr">
                        <a:lnSpc>
                          <a:spcPct val="100000"/>
                        </a:lnSpc>
                        <a:spcAft>
                          <a:spcPts val="0"/>
                        </a:spcAft>
                      </a:pPr>
                      <a:r>
                        <a:rPr lang="en-US" sz="1600" kern="100" dirty="0">
                          <a:effectLst/>
                          <a:latin typeface="Meiryo UI" panose="020B0604030504040204" pitchFamily="50" charset="-128"/>
                          <a:ea typeface="Meiryo UI" panose="020B0604030504040204" pitchFamily="50" charset="-128"/>
                        </a:rPr>
                        <a:t>C</a:t>
                      </a:r>
                      <a:endParaRPr lang="ja-JP" sz="16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endParaRPr kumimoji="1" lang="ja-JP" altLang="en-US"/>
                    </a:p>
                  </a:txBody>
                  <a:tcPr/>
                </a:tc>
                <a:tc vMerge="1">
                  <a:txBody>
                    <a:bodyPr/>
                    <a:lstStyle/>
                    <a:p>
                      <a:endParaRPr kumimoji="1" lang="ja-JP" altLang="en-US"/>
                    </a:p>
                  </a:txBody>
                  <a:tcPr/>
                </a:tc>
                <a:tc>
                  <a:txBody>
                    <a:bodyPr/>
                    <a:lstStyle/>
                    <a:p>
                      <a:pPr algn="ctr">
                        <a:lnSpc>
                          <a:spcPct val="100000"/>
                        </a:lnSpc>
                        <a:spcAft>
                          <a:spcPts val="0"/>
                        </a:spcAft>
                      </a:pPr>
                      <a:r>
                        <a:rPr lang="en-US" sz="1600" kern="100" dirty="0">
                          <a:effectLst/>
                          <a:latin typeface="Meiryo UI" panose="020B0604030504040204" pitchFamily="50" charset="-128"/>
                          <a:ea typeface="Meiryo UI" panose="020B0604030504040204" pitchFamily="50" charset="-128"/>
                        </a:rPr>
                        <a:t>90</a:t>
                      </a:r>
                      <a:r>
                        <a:rPr lang="ja-JP" sz="1600" kern="100" dirty="0">
                          <a:effectLst/>
                          <a:latin typeface="Meiryo UI" panose="020B0604030504040204" pitchFamily="50" charset="-128"/>
                          <a:ea typeface="Meiryo UI" panose="020B0604030504040204" pitchFamily="50" charset="-128"/>
                        </a:rPr>
                        <a:t>％未満</a:t>
                      </a:r>
                      <a:endParaRPr lang="ja-JP" sz="16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0000"/>
                        </a:lnSpc>
                        <a:spcAft>
                          <a:spcPts val="0"/>
                        </a:spcAft>
                      </a:pPr>
                      <a:r>
                        <a:rPr lang="en-US" altLang="ja-JP" sz="160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a:t>
                      </a:r>
                      <a:endParaRPr lang="ja-JP" sz="160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0000"/>
                        </a:lnSpc>
                        <a:spcAft>
                          <a:spcPts val="0"/>
                        </a:spcAft>
                      </a:pPr>
                      <a:r>
                        <a:rPr lang="ja-JP" sz="1600" kern="100" dirty="0">
                          <a:solidFill>
                            <a:schemeClr val="tx1"/>
                          </a:solidFill>
                          <a:effectLst/>
                          <a:latin typeface="Meiryo UI" panose="020B0604030504040204" pitchFamily="50" charset="-128"/>
                          <a:ea typeface="Meiryo UI" panose="020B0604030504040204" pitchFamily="50" charset="-128"/>
                        </a:rPr>
                        <a:t>○</a:t>
                      </a:r>
                      <a:endParaRPr lang="ja-JP" sz="160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0000"/>
                        </a:lnSpc>
                        <a:spcAft>
                          <a:spcPts val="0"/>
                        </a:spcAft>
                      </a:pPr>
                      <a:r>
                        <a:rPr lang="ja-JP" sz="1600" kern="100" dirty="0">
                          <a:solidFill>
                            <a:schemeClr val="tx1"/>
                          </a:solidFill>
                          <a:effectLst/>
                          <a:latin typeface="Meiryo UI" panose="020B0604030504040204" pitchFamily="50" charset="-128"/>
                          <a:ea typeface="Meiryo UI" panose="020B0604030504040204" pitchFamily="50" charset="-128"/>
                        </a:rPr>
                        <a:t>○</a:t>
                      </a:r>
                      <a:endParaRPr lang="ja-JP" sz="160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764159"/>
                  </a:ext>
                </a:extLst>
              </a:tr>
            </a:tbl>
          </a:graphicData>
        </a:graphic>
      </p:graphicFrame>
      <p:sp>
        <p:nvSpPr>
          <p:cNvPr id="33" name="正方形/長方形 32"/>
          <p:cNvSpPr/>
          <p:nvPr/>
        </p:nvSpPr>
        <p:spPr>
          <a:xfrm>
            <a:off x="4677600" y="6453336"/>
            <a:ext cx="4286888" cy="276999"/>
          </a:xfrm>
          <a:prstGeom prst="rect">
            <a:avLst/>
          </a:prstGeom>
        </p:spPr>
        <p:txBody>
          <a:bodyPr wrap="square">
            <a:spAutoFit/>
          </a:bodyPr>
          <a:lstStyle/>
          <a:p>
            <a:pPr>
              <a:spcAft>
                <a:spcPts val="0"/>
              </a:spcAft>
            </a:pPr>
            <a:r>
              <a:rPr kumimoji="0" lang="en-US" altLang="ja-JP" sz="1200" kern="100" dirty="0">
                <a:latin typeface="Meiryo UI" panose="020B0604030504040204" pitchFamily="50" charset="-128"/>
                <a:ea typeface="Meiryo UI" panose="020B0604030504040204" pitchFamily="50" charset="-128"/>
                <a:cs typeface="Times New Roman" panose="02020603050405020304" pitchFamily="18" charset="0"/>
              </a:rPr>
              <a:t>※</a:t>
            </a:r>
            <a:r>
              <a:rPr kumimoji="0" lang="ja-JP" altLang="en-US" sz="1200" kern="100" dirty="0">
                <a:latin typeface="Meiryo UI" panose="020B0604030504040204" pitchFamily="50" charset="-128"/>
                <a:ea typeface="Meiryo UI" panose="020B0604030504040204" pitchFamily="50" charset="-128"/>
                <a:cs typeface="Times New Roman" panose="02020603050405020304" pitchFamily="18" charset="0"/>
              </a:rPr>
              <a:t>設定した基準年度によらず評価の指標となる削減率は一律とする。</a:t>
            </a:r>
            <a:endParaRPr lang="ja-JP" altLang="ja-JP" sz="1200" dirty="0">
              <a:latin typeface="Meiryo UI" panose="020B0604030504040204" pitchFamily="50" charset="-128"/>
              <a:ea typeface="Meiryo UI" panose="020B0604030504040204" pitchFamily="50" charset="-128"/>
            </a:endParaRPr>
          </a:p>
        </p:txBody>
      </p:sp>
      <p:sp>
        <p:nvSpPr>
          <p:cNvPr id="34" name="正方形/長方形 33"/>
          <p:cNvSpPr/>
          <p:nvPr/>
        </p:nvSpPr>
        <p:spPr>
          <a:xfrm>
            <a:off x="5940152" y="4509120"/>
            <a:ext cx="3321203" cy="276999"/>
          </a:xfrm>
          <a:prstGeom prst="rect">
            <a:avLst/>
          </a:prstGeom>
        </p:spPr>
        <p:txBody>
          <a:bodyPr wrap="square">
            <a:spAutoFit/>
          </a:bodyPr>
          <a:lstStyle/>
          <a:p>
            <a:pPr>
              <a:spcAft>
                <a:spcPts val="0"/>
              </a:spcAft>
            </a:pPr>
            <a:r>
              <a:rPr kumimoji="0" lang="en-US" altLang="ja-JP" sz="1200" kern="100" dirty="0">
                <a:latin typeface="Meiryo UI" panose="020B0604030504040204" pitchFamily="50" charset="-128"/>
                <a:ea typeface="Meiryo UI" panose="020B0604030504040204" pitchFamily="50" charset="-128"/>
                <a:cs typeface="Times New Roman" panose="02020603050405020304" pitchFamily="18" charset="0"/>
              </a:rPr>
              <a:t>※</a:t>
            </a:r>
            <a:r>
              <a:rPr kumimoji="0" lang="ja-JP" altLang="en-US" sz="1200" kern="100" dirty="0">
                <a:latin typeface="Meiryo UI" panose="020B0604030504040204" pitchFamily="50" charset="-128"/>
                <a:ea typeface="Meiryo UI" panose="020B0604030504040204" pitchFamily="50" charset="-128"/>
                <a:cs typeface="Times New Roman" panose="02020603050405020304" pitchFamily="18" charset="0"/>
              </a:rPr>
              <a:t>設定した基準年度によって削減目安は異なる。</a:t>
            </a:r>
            <a:endParaRPr lang="ja-JP" altLang="ja-JP" sz="1200" dirty="0">
              <a:latin typeface="Meiryo UI" panose="020B0604030504040204" pitchFamily="50" charset="-128"/>
              <a:ea typeface="Meiryo UI" panose="020B0604030504040204" pitchFamily="50" charset="-128"/>
            </a:endParaRPr>
          </a:p>
        </p:txBody>
      </p:sp>
      <p:sp>
        <p:nvSpPr>
          <p:cNvPr id="13" name="Rectangle 2"/>
          <p:cNvSpPr>
            <a:spLocks noChangeArrowheads="1"/>
          </p:cNvSpPr>
          <p:nvPr/>
        </p:nvSpPr>
        <p:spPr bwMode="auto">
          <a:xfrm>
            <a:off x="18835" y="476672"/>
            <a:ext cx="3545053"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spAutoFit/>
          </a:bodyPr>
          <a:lstStyle>
            <a:lvl1pPr indent="127000"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ts val="600"/>
              </a:spcAft>
              <a:buClrTx/>
              <a:buSzTx/>
              <a:buFontTx/>
              <a:buNone/>
              <a:tabLst/>
            </a:pPr>
            <a:r>
              <a:rPr kumimoji="0" lang="ja-JP" altLang="ja-JP" b="1" i="0" u="none" strike="noStrike" cap="none" normalizeH="0" baseline="0" dirty="0">
                <a:ln>
                  <a:noFill/>
                </a:ln>
                <a:solidFill>
                  <a:srgbClr val="0D0D0D"/>
                </a:solidFill>
                <a:effectLst/>
                <a:latin typeface="Meiryo UI" panose="020B0604030504040204" pitchFamily="50" charset="-128"/>
                <a:ea typeface="Meiryo UI" panose="020B0604030504040204" pitchFamily="50" charset="-128"/>
                <a:cs typeface="Times New Roman" panose="02020603050405020304" pitchFamily="18" charset="0"/>
              </a:rPr>
              <a:t> </a:t>
            </a:r>
            <a:r>
              <a:rPr kumimoji="0" lang="ja-JP" altLang="en-US" b="1" i="0" u="none" strike="noStrike" cap="none" normalizeH="0" baseline="0" dirty="0">
                <a:ln>
                  <a:noFill/>
                </a:ln>
                <a:solidFill>
                  <a:srgbClr val="0D0D0D"/>
                </a:solidFill>
                <a:effectLst/>
                <a:latin typeface="Meiryo UI" panose="020B0604030504040204" pitchFamily="50" charset="-128"/>
                <a:ea typeface="Meiryo UI" panose="020B0604030504040204" pitchFamily="50" charset="-128"/>
                <a:cs typeface="Times New Roman" panose="02020603050405020304" pitchFamily="18" charset="0"/>
              </a:rPr>
              <a:t>①実績報告書にかかる評価基準</a:t>
            </a:r>
            <a:endParaRPr lang="ja-JP" altLang="en-US" b="1"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4190025053"/>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2"/>
          <p:cNvSpPr>
            <a:spLocks noChangeArrowheads="1"/>
          </p:cNvSpPr>
          <p:nvPr/>
        </p:nvSpPr>
        <p:spPr bwMode="auto">
          <a:xfrm>
            <a:off x="-12940" y="404664"/>
            <a:ext cx="9051756"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spAutoFit/>
          </a:bodyPr>
          <a:lstStyle>
            <a:lvl1pPr indent="127000"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ts val="600"/>
              </a:spcAft>
              <a:buClrTx/>
              <a:buSzTx/>
              <a:buFontTx/>
              <a:buNone/>
              <a:tabLst/>
            </a:pPr>
            <a:r>
              <a:rPr kumimoji="0" lang="ja-JP" altLang="ja-JP" sz="2000" b="1" i="0" u="none" strike="noStrike" cap="none" normalizeH="0" baseline="0" dirty="0">
                <a:ln>
                  <a:noFill/>
                </a:ln>
                <a:solidFill>
                  <a:srgbClr val="0D0D0D"/>
                </a:solidFill>
                <a:effectLst/>
                <a:latin typeface="Meiryo UI" panose="020B0604030504040204" pitchFamily="50" charset="-128"/>
                <a:ea typeface="Meiryo UI" panose="020B0604030504040204" pitchFamily="50" charset="-128"/>
                <a:cs typeface="Times New Roman" panose="02020603050405020304" pitchFamily="18" charset="0"/>
              </a:rPr>
              <a:t> </a:t>
            </a:r>
            <a:r>
              <a:rPr kumimoji="0" lang="en-US" altLang="ja-JP" sz="2000" b="1" i="0" u="none" strike="noStrike" cap="none" normalizeH="0" baseline="0" dirty="0">
                <a:ln>
                  <a:noFill/>
                </a:ln>
                <a:solidFill>
                  <a:srgbClr val="0D0D0D"/>
                </a:solidFill>
                <a:effectLst/>
                <a:latin typeface="Meiryo UI" panose="020B0604030504040204" pitchFamily="50" charset="-128"/>
                <a:ea typeface="Meiryo UI" panose="020B0604030504040204" pitchFamily="50" charset="-128"/>
                <a:cs typeface="Times New Roman" panose="02020603050405020304" pitchFamily="18" charset="0"/>
              </a:rPr>
              <a:t>(</a:t>
            </a:r>
            <a:r>
              <a:rPr kumimoji="0" lang="en-US" altLang="ja-JP" sz="2000" b="1" dirty="0">
                <a:solidFill>
                  <a:srgbClr val="0D0D0D"/>
                </a:solidFill>
                <a:latin typeface="Meiryo UI" panose="020B0604030504040204" pitchFamily="50" charset="-128"/>
                <a:ea typeface="Meiryo UI" panose="020B0604030504040204" pitchFamily="50" charset="-128"/>
                <a:cs typeface="Times New Roman" panose="02020603050405020304" pitchFamily="18" charset="0"/>
              </a:rPr>
              <a:t>3)</a:t>
            </a:r>
            <a:r>
              <a:rPr kumimoji="0" lang="ja-JP" altLang="en-US" sz="2000" b="1" dirty="0">
                <a:solidFill>
                  <a:srgbClr val="0D0D0D"/>
                </a:solidFill>
                <a:latin typeface="Meiryo UI" panose="020B0604030504040204" pitchFamily="50" charset="-128"/>
                <a:ea typeface="Meiryo UI" panose="020B0604030504040204" pitchFamily="50" charset="-128"/>
                <a:cs typeface="Times New Roman" panose="02020603050405020304" pitchFamily="18" charset="0"/>
              </a:rPr>
              <a:t>表彰制度</a:t>
            </a:r>
            <a:endParaRPr kumimoji="0" lang="en-US" altLang="ja-JP" sz="2000" b="1" i="0" u="none" strike="noStrike" cap="none" normalizeH="0" baseline="0" dirty="0">
              <a:ln>
                <a:noFill/>
              </a:ln>
              <a:solidFill>
                <a:srgbClr val="0D0D0D"/>
              </a:solidFill>
              <a:effectLst/>
              <a:latin typeface="Meiryo UI" panose="020B0604030504040204" pitchFamily="50" charset="-128"/>
              <a:ea typeface="Meiryo UI" panose="020B0604030504040204" pitchFamily="50" charset="-128"/>
              <a:cs typeface="Times New Roman" panose="02020603050405020304" pitchFamily="18" charset="0"/>
            </a:endParaRPr>
          </a:p>
        </p:txBody>
      </p:sp>
      <p:sp>
        <p:nvSpPr>
          <p:cNvPr id="4" name="スライド番号プレースホルダー 3"/>
          <p:cNvSpPr>
            <a:spLocks noGrp="1"/>
          </p:cNvSpPr>
          <p:nvPr>
            <p:ph type="sldNum" sz="quarter" idx="12"/>
          </p:nvPr>
        </p:nvSpPr>
        <p:spPr/>
        <p:txBody>
          <a:bodyPr/>
          <a:lstStyle/>
          <a:p>
            <a:fld id="{55A7BED7-9510-4C4B-91BA-7696EE92F05C}" type="slidenum">
              <a:rPr kumimoji="1" lang="ja-JP" altLang="en-US" smtClean="0"/>
              <a:t>80</a:t>
            </a:fld>
            <a:endParaRPr kumimoji="1" lang="ja-JP" altLang="en-US"/>
          </a:p>
        </p:txBody>
      </p:sp>
      <p:sp>
        <p:nvSpPr>
          <p:cNvPr id="27" name="テキスト ボックス 26">
            <a:extLst>
              <a:ext uri="{FF2B5EF4-FFF2-40B4-BE49-F238E27FC236}">
                <a16:creationId xmlns:a16="http://schemas.microsoft.com/office/drawing/2014/main" id="{D85538E7-BE6B-4352-89F6-B699CAA961EB}"/>
              </a:ext>
            </a:extLst>
          </p:cNvPr>
          <p:cNvSpPr txBox="1"/>
          <p:nvPr/>
        </p:nvSpPr>
        <p:spPr>
          <a:xfrm>
            <a:off x="279025" y="2780928"/>
            <a:ext cx="8314283" cy="923330"/>
          </a:xfrm>
          <a:prstGeom prst="rect">
            <a:avLst/>
          </a:prstGeom>
          <a:noFill/>
        </p:spPr>
        <p:txBody>
          <a:bodyPr wrap="square" rtlCol="0">
            <a:spAutoFit/>
          </a:bodyPr>
          <a:lstStyle/>
          <a:p>
            <a:pPr marL="0" lvl="1"/>
            <a:r>
              <a:rPr lang="ja-JP" altLang="en-US" b="1" u="sng" dirty="0">
                <a:latin typeface="Meiryo UI" panose="020B0604030504040204" pitchFamily="50" charset="-128"/>
                <a:ea typeface="Meiryo UI" panose="020B0604030504040204" pitchFamily="50" charset="-128"/>
                <a:cs typeface="Times New Roman" panose="02020603050405020304" pitchFamily="18" charset="0"/>
              </a:rPr>
              <a:t>実績報告書の評価に基づく顕彰</a:t>
            </a:r>
            <a:endParaRPr lang="en-US" altLang="ja-JP" b="1" u="sng" dirty="0">
              <a:latin typeface="Meiryo UI" panose="020B0604030504040204" pitchFamily="50" charset="-128"/>
              <a:ea typeface="Meiryo UI" panose="020B0604030504040204" pitchFamily="50" charset="-128"/>
              <a:cs typeface="Times New Roman" panose="02020603050405020304" pitchFamily="18" charset="0"/>
            </a:endParaRPr>
          </a:p>
          <a:p>
            <a:pPr marL="0" lvl="1"/>
            <a:r>
              <a:rPr lang="ja-JP" altLang="en-US" dirty="0">
                <a:latin typeface="Meiryo UI" panose="020B0604030504040204" pitchFamily="50" charset="-128"/>
                <a:ea typeface="Meiryo UI" panose="020B0604030504040204" pitchFamily="50" charset="-128"/>
                <a:cs typeface="メイリオ" panose="020B0604030504040204" pitchFamily="50" charset="-128"/>
              </a:rPr>
              <a:t>実績報告書の内容をもとに、府が評価を実施し、特に成績が優良な事業者（</a:t>
            </a:r>
            <a:r>
              <a:rPr lang="en-US" altLang="ja-JP" dirty="0">
                <a:latin typeface="Meiryo UI" panose="020B0604030504040204" pitchFamily="50" charset="-128"/>
                <a:ea typeface="Meiryo UI" panose="020B0604030504040204" pitchFamily="50" charset="-128"/>
                <a:cs typeface="メイリオ" panose="020B0604030504040204" pitchFamily="50" charset="-128"/>
              </a:rPr>
              <a:t>S</a:t>
            </a:r>
            <a:r>
              <a:rPr lang="ja-JP" altLang="en-US" dirty="0" err="1">
                <a:latin typeface="Meiryo UI" panose="020B0604030504040204" pitchFamily="50" charset="-128"/>
                <a:ea typeface="Meiryo UI" panose="020B0604030504040204" pitchFamily="50" charset="-128"/>
                <a:cs typeface="メイリオ" panose="020B0604030504040204" pitchFamily="50" charset="-128"/>
              </a:rPr>
              <a:t>、</a:t>
            </a:r>
            <a:r>
              <a:rPr lang="ja-JP" altLang="en-US" dirty="0">
                <a:latin typeface="Meiryo UI" panose="020B0604030504040204" pitchFamily="50" charset="-128"/>
                <a:ea typeface="Meiryo UI" panose="020B0604030504040204" pitchFamily="50" charset="-128"/>
                <a:cs typeface="メイリオ" panose="020B0604030504040204" pitchFamily="50" charset="-128"/>
              </a:rPr>
              <a:t>ゴールド</a:t>
            </a:r>
            <a:r>
              <a:rPr lang="en-US" altLang="ja-JP" dirty="0">
                <a:latin typeface="Meiryo UI" panose="020B0604030504040204" pitchFamily="50" charset="-128"/>
                <a:ea typeface="Meiryo UI" panose="020B0604030504040204" pitchFamily="50" charset="-128"/>
                <a:cs typeface="メイリオ" panose="020B0604030504040204" pitchFamily="50" charset="-128"/>
              </a:rPr>
              <a:t>(</a:t>
            </a:r>
            <a:r>
              <a:rPr lang="ja-JP" altLang="en-US" dirty="0">
                <a:latin typeface="Meiryo UI" panose="020B0604030504040204" pitchFamily="50" charset="-128"/>
                <a:ea typeface="Meiryo UI" panose="020B0604030504040204" pitchFamily="50" charset="-128"/>
                <a:cs typeface="メイリオ" panose="020B0604030504040204" pitchFamily="50" charset="-128"/>
              </a:rPr>
              <a:t>初回</a:t>
            </a:r>
            <a:r>
              <a:rPr lang="en-US" altLang="ja-JP" dirty="0">
                <a:latin typeface="Meiryo UI" panose="020B0604030504040204" pitchFamily="50" charset="-128"/>
                <a:ea typeface="Meiryo UI" panose="020B0604030504040204" pitchFamily="50" charset="-128"/>
                <a:cs typeface="メイリオ" panose="020B0604030504040204" pitchFamily="50" charset="-128"/>
              </a:rPr>
              <a:t>)</a:t>
            </a:r>
            <a:r>
              <a:rPr lang="ja-JP" altLang="en-US" dirty="0" err="1">
                <a:latin typeface="Meiryo UI" panose="020B0604030504040204" pitchFamily="50" charset="-128"/>
                <a:ea typeface="Meiryo UI" panose="020B0604030504040204" pitchFamily="50" charset="-128"/>
                <a:cs typeface="メイリオ" panose="020B0604030504040204" pitchFamily="50" charset="-128"/>
              </a:rPr>
              <a:t>、</a:t>
            </a:r>
            <a:r>
              <a:rPr lang="ja-JP" altLang="en-US" dirty="0">
                <a:latin typeface="Meiryo UI" panose="020B0604030504040204" pitchFamily="50" charset="-128"/>
                <a:ea typeface="Meiryo UI" panose="020B0604030504040204" pitchFamily="50" charset="-128"/>
                <a:cs typeface="メイリオ" panose="020B0604030504040204" pitchFamily="50" charset="-128"/>
              </a:rPr>
              <a:t>プラチナ</a:t>
            </a:r>
            <a:r>
              <a:rPr lang="en-US" altLang="ja-JP" dirty="0">
                <a:latin typeface="Meiryo UI" panose="020B0604030504040204" pitchFamily="50" charset="-128"/>
                <a:ea typeface="Meiryo UI" panose="020B0604030504040204" pitchFamily="50" charset="-128"/>
                <a:cs typeface="メイリオ" panose="020B0604030504040204" pitchFamily="50" charset="-128"/>
              </a:rPr>
              <a:t>(</a:t>
            </a:r>
            <a:r>
              <a:rPr lang="ja-JP" altLang="en-US" dirty="0">
                <a:latin typeface="Meiryo UI" panose="020B0604030504040204" pitchFamily="50" charset="-128"/>
                <a:ea typeface="Meiryo UI" panose="020B0604030504040204" pitchFamily="50" charset="-128"/>
                <a:cs typeface="メイリオ" panose="020B0604030504040204" pitchFamily="50" charset="-128"/>
              </a:rPr>
              <a:t>初回</a:t>
            </a:r>
            <a:r>
              <a:rPr lang="en-US" altLang="ja-JP" dirty="0">
                <a:latin typeface="Meiryo UI" panose="020B0604030504040204" pitchFamily="50" charset="-128"/>
                <a:ea typeface="Meiryo UI" panose="020B0604030504040204" pitchFamily="50" charset="-128"/>
                <a:cs typeface="メイリオ" panose="020B0604030504040204" pitchFamily="50" charset="-128"/>
              </a:rPr>
              <a:t>)</a:t>
            </a:r>
            <a:r>
              <a:rPr lang="ja-JP" altLang="en-US" dirty="0">
                <a:latin typeface="Meiryo UI" panose="020B0604030504040204" pitchFamily="50" charset="-128"/>
                <a:ea typeface="Meiryo UI" panose="020B0604030504040204" pitchFamily="50" charset="-128"/>
                <a:cs typeface="メイリオ" panose="020B0604030504040204" pitchFamily="50" charset="-128"/>
              </a:rPr>
              <a:t>）は表彰します。</a:t>
            </a:r>
            <a:endParaRPr lang="en-US" altLang="ja-JP" dirty="0">
              <a:latin typeface="Meiryo UI" panose="020B0604030504040204" pitchFamily="50" charset="-128"/>
              <a:ea typeface="Meiryo UI" panose="020B0604030504040204" pitchFamily="50" charset="-128"/>
              <a:cs typeface="メイリオ" panose="020B0604030504040204" pitchFamily="50" charset="-128"/>
            </a:endParaRPr>
          </a:p>
        </p:txBody>
      </p:sp>
      <p:sp>
        <p:nvSpPr>
          <p:cNvPr id="2" name="テキスト ボックス 1"/>
          <p:cNvSpPr txBox="1"/>
          <p:nvPr/>
        </p:nvSpPr>
        <p:spPr>
          <a:xfrm>
            <a:off x="1954115" y="1049311"/>
            <a:ext cx="6840760" cy="1477328"/>
          </a:xfrm>
          <a:prstGeom prst="rect">
            <a:avLst/>
          </a:prstGeom>
          <a:noFill/>
        </p:spPr>
        <p:txBody>
          <a:bodyPr wrap="square" rtlCol="0">
            <a:spAutoFit/>
          </a:bodyPr>
          <a:lstStyle/>
          <a:p>
            <a:r>
              <a:rPr lang="ja-JP" altLang="en-US" b="1" dirty="0">
                <a:latin typeface="Meiryo UI" panose="020B0604030504040204" pitchFamily="50" charset="-128"/>
                <a:ea typeface="Meiryo UI" panose="020B0604030504040204" pitchFamily="50" charset="-128"/>
              </a:rPr>
              <a:t>おおさか気候変動対策賞</a:t>
            </a:r>
            <a:endParaRPr kumimoji="1" lang="en-US" altLang="ja-JP" b="1" dirty="0">
              <a:latin typeface="Meiryo UI" panose="020B0604030504040204" pitchFamily="50" charset="-128"/>
              <a:ea typeface="Meiryo UI" panose="020B0604030504040204" pitchFamily="50" charset="-128"/>
            </a:endParaRPr>
          </a:p>
          <a:p>
            <a:r>
              <a:rPr kumimoji="1" lang="ja-JP" altLang="en-US" b="1" dirty="0">
                <a:latin typeface="Meiryo UI" panose="020B0604030504040204" pitchFamily="50" charset="-128"/>
                <a:ea typeface="Meiryo UI" panose="020B0604030504040204" pitchFamily="50" charset="-128"/>
              </a:rPr>
              <a:t>　</a:t>
            </a:r>
            <a:r>
              <a:rPr kumimoji="1" lang="ja-JP" altLang="en-US" dirty="0">
                <a:latin typeface="Meiryo UI" panose="020B0604030504040204" pitchFamily="50" charset="-128"/>
                <a:ea typeface="Meiryo UI" panose="020B0604030504040204" pitchFamily="50" charset="-128"/>
              </a:rPr>
              <a:t>府内で気候変動対策に関して優れた取組みを行った事業者を表彰し、</a:t>
            </a:r>
            <a:endParaRPr kumimoji="1" lang="en-US" altLang="ja-JP" dirty="0">
              <a:latin typeface="Meiryo UI" panose="020B0604030504040204" pitchFamily="50" charset="-128"/>
              <a:ea typeface="Meiryo UI" panose="020B0604030504040204" pitchFamily="50" charset="-128"/>
            </a:endParaRPr>
          </a:p>
          <a:p>
            <a:r>
              <a:rPr lang="en-US" altLang="ja-JP" dirty="0">
                <a:latin typeface="Meiryo UI" panose="020B0604030504040204" pitchFamily="50" charset="-128"/>
                <a:ea typeface="Meiryo UI" panose="020B0604030504040204" pitchFamily="50" charset="-128"/>
              </a:rPr>
              <a:t>  </a:t>
            </a:r>
            <a:r>
              <a:rPr kumimoji="1" lang="ja-JP" altLang="en-US" dirty="0">
                <a:latin typeface="Meiryo UI" panose="020B0604030504040204" pitchFamily="50" charset="-128"/>
                <a:ea typeface="Meiryo UI" panose="020B0604030504040204" pitchFamily="50" charset="-128"/>
              </a:rPr>
              <a:t>府がその名称とその取組み内容を広く公表することによって、府内全体の</a:t>
            </a:r>
            <a:endParaRPr kumimoji="1" lang="en-US" altLang="ja-JP" dirty="0">
              <a:latin typeface="Meiryo UI" panose="020B0604030504040204" pitchFamily="50" charset="-128"/>
              <a:ea typeface="Meiryo UI" panose="020B0604030504040204" pitchFamily="50" charset="-128"/>
            </a:endParaRPr>
          </a:p>
          <a:p>
            <a:r>
              <a:rPr lang="en-US" altLang="ja-JP" dirty="0">
                <a:latin typeface="Meiryo UI" panose="020B0604030504040204" pitchFamily="50" charset="-128"/>
                <a:ea typeface="Meiryo UI" panose="020B0604030504040204" pitchFamily="50" charset="-128"/>
              </a:rPr>
              <a:t>  </a:t>
            </a:r>
            <a:r>
              <a:rPr kumimoji="1" lang="ja-JP" altLang="en-US" dirty="0">
                <a:latin typeface="Meiryo UI" panose="020B0604030504040204" pitchFamily="50" charset="-128"/>
                <a:ea typeface="Meiryo UI" panose="020B0604030504040204" pitchFamily="50" charset="-128"/>
              </a:rPr>
              <a:t>事業者の意欲を高め、府域の対策の普及促進を図ることを目的とした</a:t>
            </a:r>
            <a:endParaRPr kumimoji="1" lang="en-US" altLang="ja-JP" dirty="0">
              <a:latin typeface="Meiryo UI" panose="020B0604030504040204" pitchFamily="50" charset="-128"/>
              <a:ea typeface="Meiryo UI" panose="020B0604030504040204" pitchFamily="50" charset="-128"/>
            </a:endParaRPr>
          </a:p>
          <a:p>
            <a:r>
              <a:rPr lang="en-US" altLang="ja-JP" dirty="0">
                <a:latin typeface="Meiryo UI" panose="020B0604030504040204" pitchFamily="50" charset="-128"/>
                <a:ea typeface="Meiryo UI" panose="020B0604030504040204" pitchFamily="50" charset="-128"/>
              </a:rPr>
              <a:t>  </a:t>
            </a:r>
            <a:r>
              <a:rPr kumimoji="1" lang="ja-JP" altLang="en-US" dirty="0">
                <a:latin typeface="Meiryo UI" panose="020B0604030504040204" pitchFamily="50" charset="-128"/>
                <a:ea typeface="Meiryo UI" panose="020B0604030504040204" pitchFamily="50" charset="-128"/>
              </a:rPr>
              <a:t>顕彰制度</a:t>
            </a:r>
          </a:p>
        </p:txBody>
      </p:sp>
      <p:sp>
        <p:nvSpPr>
          <p:cNvPr id="29" name="テキスト ボックス 28">
            <a:extLst>
              <a:ext uri="{FF2B5EF4-FFF2-40B4-BE49-F238E27FC236}">
                <a16:creationId xmlns:a16="http://schemas.microsoft.com/office/drawing/2014/main" id="{D85538E7-BE6B-4352-89F6-B699CAA961EB}"/>
              </a:ext>
            </a:extLst>
          </p:cNvPr>
          <p:cNvSpPr txBox="1"/>
          <p:nvPr/>
        </p:nvSpPr>
        <p:spPr>
          <a:xfrm>
            <a:off x="1547664" y="5884611"/>
            <a:ext cx="6192688" cy="369332"/>
          </a:xfrm>
          <a:prstGeom prst="rect">
            <a:avLst/>
          </a:prstGeom>
          <a:noFill/>
        </p:spPr>
        <p:txBody>
          <a:bodyPr wrap="square" rtlCol="0">
            <a:spAutoFit/>
          </a:bodyPr>
          <a:lstStyle/>
          <a:p>
            <a:pPr marL="0" lvl="1"/>
            <a:r>
              <a:rPr lang="ja-JP" altLang="en-US" b="1" u="sng" dirty="0">
                <a:latin typeface="Meiryo UI" panose="020B0604030504040204" pitchFamily="50" charset="-128"/>
                <a:ea typeface="Meiryo UI" panose="020B0604030504040204" pitchFamily="50" charset="-128"/>
                <a:cs typeface="メイリオ" panose="020B0604030504040204" pitchFamily="50" charset="-128"/>
              </a:rPr>
              <a:t>受賞者は、</a:t>
            </a:r>
            <a:r>
              <a:rPr lang="ja-JP" altLang="en-US" b="1" u="sng" dirty="0">
                <a:solidFill>
                  <a:srgbClr val="FF0000"/>
                </a:solidFill>
                <a:latin typeface="Meiryo UI" panose="020B0604030504040204" pitchFamily="50" charset="-128"/>
                <a:ea typeface="Meiryo UI" panose="020B0604030504040204" pitchFamily="50" charset="-128"/>
                <a:cs typeface="メイリオ" panose="020B0604030504040204" pitchFamily="50" charset="-128"/>
              </a:rPr>
              <a:t>府</a:t>
            </a:r>
            <a:r>
              <a:rPr lang="en-US" altLang="ja-JP" b="1" u="sng" dirty="0">
                <a:solidFill>
                  <a:srgbClr val="FF0000"/>
                </a:solidFill>
                <a:latin typeface="Meiryo UI" panose="020B0604030504040204" pitchFamily="50" charset="-128"/>
                <a:ea typeface="Meiryo UI" panose="020B0604030504040204" pitchFamily="50" charset="-128"/>
                <a:cs typeface="メイリオ" panose="020B0604030504040204" pitchFamily="50" charset="-128"/>
              </a:rPr>
              <a:t>HP</a:t>
            </a:r>
            <a:r>
              <a:rPr lang="ja-JP" altLang="en-US" b="1" u="sng" dirty="0">
                <a:solidFill>
                  <a:srgbClr val="FF0000"/>
                </a:solidFill>
                <a:latin typeface="Meiryo UI" panose="020B0604030504040204" pitchFamily="50" charset="-128"/>
                <a:ea typeface="Meiryo UI" panose="020B0604030504040204" pitchFamily="50" charset="-128"/>
                <a:cs typeface="メイリオ" panose="020B0604030504040204" pitchFamily="50" charset="-128"/>
              </a:rPr>
              <a:t>で公開</a:t>
            </a:r>
            <a:r>
              <a:rPr lang="ja-JP" altLang="en-US" b="1" u="sng" dirty="0">
                <a:latin typeface="Meiryo UI" panose="020B0604030504040204" pitchFamily="50" charset="-128"/>
                <a:ea typeface="Meiryo UI" panose="020B0604030504040204" pitchFamily="50" charset="-128"/>
                <a:cs typeface="メイリオ" panose="020B0604030504040204" pitchFamily="50" charset="-128"/>
              </a:rPr>
              <a:t>の上、</a:t>
            </a:r>
            <a:r>
              <a:rPr lang="ja-JP" altLang="en-US" b="1" u="sng" dirty="0">
                <a:solidFill>
                  <a:srgbClr val="FF0000"/>
                </a:solidFill>
                <a:latin typeface="Meiryo UI" panose="020B0604030504040204" pitchFamily="50" charset="-128"/>
                <a:ea typeface="Meiryo UI" panose="020B0604030504040204" pitchFamily="50" charset="-128"/>
                <a:cs typeface="メイリオ" panose="020B0604030504040204" pitchFamily="50" charset="-128"/>
              </a:rPr>
              <a:t>表彰式にて表彰状を授与</a:t>
            </a:r>
            <a:r>
              <a:rPr lang="ja-JP" altLang="en-US" b="1" u="sng" dirty="0">
                <a:latin typeface="Meiryo UI" panose="020B0604030504040204" pitchFamily="50" charset="-128"/>
                <a:ea typeface="Meiryo UI" panose="020B0604030504040204" pitchFamily="50" charset="-128"/>
                <a:cs typeface="メイリオ" panose="020B0604030504040204" pitchFamily="50" charset="-128"/>
              </a:rPr>
              <a:t>します。</a:t>
            </a:r>
            <a:endParaRPr lang="en-US" altLang="ja-JP" b="1" u="sng" dirty="0">
              <a:latin typeface="Meiryo UI" panose="020B0604030504040204" pitchFamily="50" charset="-128"/>
              <a:ea typeface="Meiryo UI" panose="020B0604030504040204" pitchFamily="50" charset="-128"/>
              <a:cs typeface="メイリオ" panose="020B0604030504040204" pitchFamily="50" charset="-128"/>
            </a:endParaRPr>
          </a:p>
        </p:txBody>
      </p:sp>
      <p:sp>
        <p:nvSpPr>
          <p:cNvPr id="30" name="テキスト ボックス 29">
            <a:extLst>
              <a:ext uri="{FF2B5EF4-FFF2-40B4-BE49-F238E27FC236}">
                <a16:creationId xmlns:a16="http://schemas.microsoft.com/office/drawing/2014/main" id="{D85538E7-BE6B-4352-89F6-B699CAA961EB}"/>
              </a:ext>
            </a:extLst>
          </p:cNvPr>
          <p:cNvSpPr txBox="1"/>
          <p:nvPr/>
        </p:nvSpPr>
        <p:spPr>
          <a:xfrm>
            <a:off x="279025" y="4226500"/>
            <a:ext cx="8202371" cy="1323439"/>
          </a:xfrm>
          <a:prstGeom prst="rect">
            <a:avLst/>
          </a:prstGeom>
          <a:noFill/>
        </p:spPr>
        <p:txBody>
          <a:bodyPr wrap="square" rtlCol="0">
            <a:spAutoFit/>
          </a:bodyPr>
          <a:lstStyle/>
          <a:p>
            <a:pPr marL="0" lvl="1"/>
            <a:r>
              <a:rPr lang="ja-JP" altLang="en-US" sz="1600" dirty="0">
                <a:latin typeface="Meiryo UI" panose="020B0604030504040204" pitchFamily="50" charset="-128"/>
                <a:ea typeface="Meiryo UI" panose="020B0604030504040204" pitchFamily="50" charset="-128"/>
                <a:cs typeface="Times New Roman" panose="02020603050405020304" pitchFamily="18" charset="0"/>
              </a:rPr>
              <a:t>また、上記とは別に公募型の顕彰制度もあります。</a:t>
            </a:r>
            <a:endParaRPr lang="en-US" altLang="ja-JP" sz="1600" u="sng" dirty="0">
              <a:solidFill>
                <a:srgbClr val="0070C0"/>
              </a:solidFill>
              <a:latin typeface="Meiryo UI" panose="020B0604030504040204" pitchFamily="50" charset="-128"/>
              <a:ea typeface="Meiryo UI" panose="020B0604030504040204" pitchFamily="50" charset="-128"/>
              <a:cs typeface="Times New Roman" panose="02020603050405020304" pitchFamily="18" charset="0"/>
            </a:endParaRPr>
          </a:p>
          <a:p>
            <a:pPr marL="0" lvl="1"/>
            <a:endParaRPr lang="en-US" altLang="ja-JP" sz="1600" u="sng" dirty="0">
              <a:solidFill>
                <a:srgbClr val="0070C0"/>
              </a:solidFill>
              <a:latin typeface="Meiryo UI" panose="020B0604030504040204" pitchFamily="50" charset="-128"/>
              <a:ea typeface="Meiryo UI" panose="020B0604030504040204" pitchFamily="50" charset="-128"/>
              <a:cs typeface="Times New Roman" panose="02020603050405020304" pitchFamily="18" charset="0"/>
            </a:endParaRPr>
          </a:p>
          <a:p>
            <a:pPr marL="0" lvl="1"/>
            <a:r>
              <a:rPr lang="ja-JP" altLang="en-US" sz="1600" b="1" u="sng" dirty="0">
                <a:solidFill>
                  <a:srgbClr val="FF0000"/>
                </a:solidFill>
                <a:latin typeface="Meiryo UI" panose="020B0604030504040204" pitchFamily="50" charset="-128"/>
                <a:ea typeface="Meiryo UI" panose="020B0604030504040204" pitchFamily="50" charset="-128"/>
                <a:cs typeface="Times New Roman" panose="02020603050405020304" pitchFamily="18" charset="0"/>
              </a:rPr>
              <a:t>おおさか気候変動対策賞（公募型部門）</a:t>
            </a:r>
            <a:endParaRPr lang="en-US" altLang="ja-JP" sz="1600" b="1" u="sng" dirty="0">
              <a:solidFill>
                <a:srgbClr val="FF0000"/>
              </a:solidFill>
              <a:latin typeface="Meiryo UI" panose="020B0604030504040204" pitchFamily="50" charset="-128"/>
              <a:ea typeface="Meiryo UI" panose="020B0604030504040204" pitchFamily="50" charset="-128"/>
              <a:cs typeface="Times New Roman" panose="02020603050405020304" pitchFamily="18" charset="0"/>
            </a:endParaRPr>
          </a:p>
          <a:p>
            <a:pPr marL="0" lvl="1"/>
            <a:r>
              <a:rPr lang="ja-JP" altLang="en-US" sz="1600" dirty="0">
                <a:latin typeface="Meiryo UI" panose="020B0604030504040204" pitchFamily="50" charset="-128"/>
                <a:ea typeface="Meiryo UI" panose="020B0604030504040204" pitchFamily="50" charset="-128"/>
                <a:cs typeface="メイリオ" panose="020B0604030504040204" pitchFamily="50" charset="-128"/>
              </a:rPr>
              <a:t>府内に事業所を有する事業者またはその事業所のうち、特に優れた気候変動対策の取組みを行った</a:t>
            </a:r>
            <a:endParaRPr lang="en-US" altLang="ja-JP" sz="1600" dirty="0">
              <a:latin typeface="Meiryo UI" panose="020B0604030504040204" pitchFamily="50" charset="-128"/>
              <a:ea typeface="Meiryo UI" panose="020B0604030504040204" pitchFamily="50" charset="-128"/>
              <a:cs typeface="メイリオ" panose="020B0604030504040204" pitchFamily="50" charset="-128"/>
            </a:endParaRPr>
          </a:p>
          <a:p>
            <a:pPr marL="0" lvl="1"/>
            <a:r>
              <a:rPr lang="ja-JP" altLang="en-US" sz="1600" dirty="0">
                <a:latin typeface="Meiryo UI" panose="020B0604030504040204" pitchFamily="50" charset="-128"/>
                <a:ea typeface="Meiryo UI" panose="020B0604030504040204" pitchFamily="50" charset="-128"/>
                <a:cs typeface="メイリオ" panose="020B0604030504040204" pitchFamily="50" charset="-128"/>
              </a:rPr>
              <a:t>事業者を表彰</a:t>
            </a:r>
            <a:endParaRPr lang="en-US" altLang="ja-JP" sz="1600" dirty="0">
              <a:latin typeface="Meiryo UI" panose="020B0604030504040204" pitchFamily="50" charset="-128"/>
              <a:ea typeface="Meiryo UI" panose="020B0604030504040204" pitchFamily="50" charset="-128"/>
              <a:cs typeface="メイリオ" panose="020B0604030504040204" pitchFamily="50" charset="-128"/>
            </a:endParaRPr>
          </a:p>
        </p:txBody>
      </p:sp>
      <p:sp>
        <p:nvSpPr>
          <p:cNvPr id="6" name="角丸四角形 5"/>
          <p:cNvSpPr/>
          <p:nvPr/>
        </p:nvSpPr>
        <p:spPr>
          <a:xfrm>
            <a:off x="279025" y="2691767"/>
            <a:ext cx="8314283" cy="1169281"/>
          </a:xfrm>
          <a:prstGeom prst="roundRect">
            <a:avLst/>
          </a:prstGeom>
          <a:noFill/>
          <a:ln w="19050">
            <a:solidFill>
              <a:schemeClr val="tx2">
                <a:lumMod val="20000"/>
                <a:lumOff val="8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rgbClr val="0070C0"/>
              </a:solidFill>
            </a:endParaRPr>
          </a:p>
        </p:txBody>
      </p:sp>
      <p:sp>
        <p:nvSpPr>
          <p:cNvPr id="3" name="テキスト ボックス 2">
            <a:extLst>
              <a:ext uri="{FF2B5EF4-FFF2-40B4-BE49-F238E27FC236}">
                <a16:creationId xmlns:a16="http://schemas.microsoft.com/office/drawing/2014/main" id="{83029CD2-864A-8973-1A1C-FEC8B4A97572}"/>
              </a:ext>
            </a:extLst>
          </p:cNvPr>
          <p:cNvSpPr txBox="1"/>
          <p:nvPr/>
        </p:nvSpPr>
        <p:spPr>
          <a:xfrm>
            <a:off x="0" y="-11127"/>
            <a:ext cx="7058147" cy="344128"/>
          </a:xfrm>
          <a:prstGeom prst="rect">
            <a:avLst/>
          </a:prstGeom>
          <a:noFill/>
        </p:spPr>
        <p:txBody>
          <a:bodyPr wrap="square" tIns="36000" bIns="0" rtlCol="0">
            <a:spAutoFit/>
          </a:bodyPr>
          <a:lstStyle/>
          <a:p>
            <a:pPr>
              <a:lnSpc>
                <a:spcPts val="2400"/>
              </a:lnSpc>
            </a:pPr>
            <a:r>
              <a:rPr lang="zh-TW" altLang="en-US" sz="20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８　評価制度</a:t>
            </a:r>
          </a:p>
        </p:txBody>
      </p:sp>
      <p:pic>
        <p:nvPicPr>
          <p:cNvPr id="5" name="図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9512" y="886635"/>
            <a:ext cx="1585149" cy="1783293"/>
          </a:xfrm>
          <a:prstGeom prst="rect">
            <a:avLst/>
          </a:prstGeom>
        </p:spPr>
      </p:pic>
    </p:spTree>
    <p:extLst>
      <p:ext uri="{BB962C8B-B14F-4D97-AF65-F5344CB8AC3E}">
        <p14:creationId xmlns:p14="http://schemas.microsoft.com/office/powerpoint/2010/main" val="2187816205"/>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8630F4E5-F9F9-45CF-A96E-10744650596C}"/>
              </a:ext>
            </a:extLst>
          </p:cNvPr>
          <p:cNvSpPr>
            <a:spLocks noGrp="1"/>
          </p:cNvSpPr>
          <p:nvPr>
            <p:ph type="sldNum" sz="quarter" idx="12"/>
          </p:nvPr>
        </p:nvSpPr>
        <p:spPr/>
        <p:txBody>
          <a:bodyPr/>
          <a:lstStyle/>
          <a:p>
            <a:fld id="{F0DA1747-7AE3-4485-B1CC-5CDDF653E874}" type="slidenum">
              <a:rPr kumimoji="1" lang="ja-JP" altLang="en-US" smtClean="0"/>
              <a:t>81</a:t>
            </a:fld>
            <a:endParaRPr kumimoji="1" lang="ja-JP" altLang="en-US"/>
          </a:p>
        </p:txBody>
      </p:sp>
      <p:sp>
        <p:nvSpPr>
          <p:cNvPr id="4" name="Rectangle 2">
            <a:extLst>
              <a:ext uri="{FF2B5EF4-FFF2-40B4-BE49-F238E27FC236}">
                <a16:creationId xmlns:a16="http://schemas.microsoft.com/office/drawing/2014/main" id="{FEA5A071-56CF-4EF3-9DA6-C63AED1C5875}"/>
              </a:ext>
            </a:extLst>
          </p:cNvPr>
          <p:cNvSpPr>
            <a:spLocks noChangeArrowheads="1"/>
          </p:cNvSpPr>
          <p:nvPr/>
        </p:nvSpPr>
        <p:spPr bwMode="auto">
          <a:xfrm>
            <a:off x="35496" y="471438"/>
            <a:ext cx="9108504" cy="62632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spAutoFit/>
          </a:bodyPr>
          <a:lstStyle>
            <a:lvl1pPr indent="127000"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ts val="600"/>
              </a:spcAft>
              <a:buClrTx/>
              <a:buSzTx/>
              <a:buFontTx/>
              <a:buNone/>
              <a:tabLst/>
            </a:pPr>
            <a:r>
              <a:rPr kumimoji="0" lang="ja-JP" altLang="ja-JP" sz="2000" b="1" i="0" u="none" strike="noStrike" cap="none" normalizeH="0" baseline="0" dirty="0">
                <a:ln>
                  <a:noFill/>
                </a:ln>
                <a:solidFill>
                  <a:srgbClr val="0D0D0D"/>
                </a:solidFill>
                <a:effectLst/>
                <a:latin typeface="Meiryo UI" panose="020B0604030504040204" pitchFamily="50" charset="-128"/>
                <a:ea typeface="Meiryo UI" panose="020B0604030504040204" pitchFamily="50" charset="-128"/>
                <a:cs typeface="Times New Roman" panose="02020603050405020304" pitchFamily="18" charset="0"/>
              </a:rPr>
              <a:t> </a:t>
            </a:r>
            <a:r>
              <a:rPr kumimoji="0" lang="ja-JP" altLang="en-US" sz="2000" b="1" i="0" u="none" strike="noStrike" cap="none" normalizeH="0" baseline="0" dirty="0">
                <a:ln>
                  <a:noFill/>
                </a:ln>
                <a:solidFill>
                  <a:srgbClr val="0D0D0D"/>
                </a:solidFill>
                <a:effectLst/>
                <a:latin typeface="Meiryo UI" panose="020B0604030504040204" pitchFamily="50" charset="-128"/>
                <a:ea typeface="Meiryo UI" panose="020B0604030504040204" pitchFamily="50" charset="-128"/>
                <a:cs typeface="Times New Roman" panose="02020603050405020304" pitchFamily="18" charset="0"/>
              </a:rPr>
              <a:t>テナントビルにおけるオーナーとテナント事業者のエネルギー使用量の算入方法について</a:t>
            </a:r>
          </a:p>
          <a:p>
            <a:pPr marL="0" marR="0" lvl="0" indent="0" algn="l" defTabSz="914400" rtl="0" eaLnBrk="0" fontAlgn="base" latinLnBrk="0" hangingPunct="0">
              <a:lnSpc>
                <a:spcPct val="100000"/>
              </a:lnSpc>
              <a:spcBef>
                <a:spcPct val="0"/>
              </a:spcBef>
              <a:spcAft>
                <a:spcPts val="600"/>
              </a:spcAft>
              <a:buClrTx/>
              <a:buSzTx/>
              <a:buFontTx/>
              <a:buNone/>
              <a:tabLst/>
            </a:pPr>
            <a:r>
              <a:rPr lang="ja-JP" altLang="en-US" sz="800" dirty="0">
                <a:latin typeface="Meiryo UI" panose="020B0604030504040204" pitchFamily="50" charset="-128"/>
                <a:ea typeface="Meiryo UI" panose="020B0604030504040204" pitchFamily="50" charset="-128"/>
              </a:rPr>
              <a:t>　</a:t>
            </a:r>
            <a:endParaRPr lang="en-US" altLang="ja-JP" sz="800" dirty="0">
              <a:latin typeface="Meiryo UI" panose="020B0604030504040204" pitchFamily="50" charset="-128"/>
              <a:ea typeface="Meiryo UI" panose="020B0604030504040204" pitchFamily="50" charset="-128"/>
            </a:endParaRPr>
          </a:p>
          <a:p>
            <a:pPr marL="0" marR="0" lvl="0" indent="0" algn="l" defTabSz="914400" rtl="0" eaLnBrk="0" fontAlgn="base" latinLnBrk="0" hangingPunct="0">
              <a:lnSpc>
                <a:spcPct val="100000"/>
              </a:lnSpc>
              <a:spcBef>
                <a:spcPct val="0"/>
              </a:spcBef>
              <a:spcAft>
                <a:spcPts val="600"/>
              </a:spcAft>
              <a:buClrTx/>
              <a:buSzTx/>
              <a:buFontTx/>
              <a:buNone/>
              <a:tabLst/>
            </a:pPr>
            <a:r>
              <a:rPr lang="ja-JP" altLang="en-US" sz="1600" dirty="0">
                <a:latin typeface="Meiryo UI" panose="020B0604030504040204" pitchFamily="50" charset="-128"/>
                <a:ea typeface="Meiryo UI" panose="020B0604030504040204" pitchFamily="50" charset="-128"/>
              </a:rPr>
              <a:t>　令和５年度以降に提出いただく対策計画書より、省エネ法に準拠し、テナントビルにおいてテナント事業者は</a:t>
            </a:r>
            <a:endParaRPr lang="en-US" altLang="ja-JP" sz="1600" dirty="0">
              <a:latin typeface="Meiryo UI" panose="020B0604030504040204" pitchFamily="50" charset="-128"/>
              <a:ea typeface="Meiryo UI" panose="020B0604030504040204" pitchFamily="50" charset="-128"/>
            </a:endParaRPr>
          </a:p>
          <a:p>
            <a:pPr marL="0" marR="0" lvl="0" indent="0" algn="l" defTabSz="914400" rtl="0" eaLnBrk="0" fontAlgn="base" latinLnBrk="0" hangingPunct="0">
              <a:lnSpc>
                <a:spcPct val="100000"/>
              </a:lnSpc>
              <a:spcBef>
                <a:spcPct val="0"/>
              </a:spcBef>
              <a:spcAft>
                <a:spcPts val="600"/>
              </a:spcAft>
              <a:buClrTx/>
              <a:buSzTx/>
              <a:buFontTx/>
              <a:buNone/>
              <a:tabLst/>
            </a:pPr>
            <a:r>
              <a:rPr lang="ja-JP" altLang="en-US" sz="1600" u="wavyHeavy" dirty="0">
                <a:latin typeface="Meiryo UI" panose="020B0604030504040204" pitchFamily="50" charset="-128"/>
                <a:ea typeface="Meiryo UI" panose="020B0604030504040204" pitchFamily="50" charset="-128"/>
              </a:rPr>
              <a:t>テナント専有部の備付設備（照明・空調等）</a:t>
            </a:r>
            <a:r>
              <a:rPr lang="ja-JP" altLang="en-US" sz="1600" dirty="0">
                <a:latin typeface="Meiryo UI" panose="020B0604030504040204" pitchFamily="50" charset="-128"/>
                <a:ea typeface="Meiryo UI" panose="020B0604030504040204" pitchFamily="50" charset="-128"/>
              </a:rPr>
              <a:t>についてもエネルギー使用量を算入いただくよう統一しました。</a:t>
            </a:r>
            <a:endParaRPr lang="en-US" altLang="ja-JP" sz="1600" dirty="0">
              <a:latin typeface="Meiryo UI" panose="020B0604030504040204" pitchFamily="50" charset="-128"/>
              <a:ea typeface="Meiryo UI" panose="020B0604030504040204" pitchFamily="50" charset="-128"/>
            </a:endParaRPr>
          </a:p>
          <a:p>
            <a:pPr marL="0" marR="0" lvl="0" indent="0" algn="l" defTabSz="914400" rtl="0" eaLnBrk="0" fontAlgn="base" latinLnBrk="0" hangingPunct="0">
              <a:lnSpc>
                <a:spcPct val="100000"/>
              </a:lnSpc>
              <a:spcBef>
                <a:spcPct val="0"/>
              </a:spcBef>
              <a:spcAft>
                <a:spcPts val="600"/>
              </a:spcAft>
              <a:buClrTx/>
              <a:buSzTx/>
              <a:buFontTx/>
              <a:buNone/>
              <a:tabLst/>
            </a:pPr>
            <a:endParaRPr lang="en-US" altLang="ja-JP" sz="800" dirty="0">
              <a:latin typeface="Meiryo UI" panose="020B0604030504040204" pitchFamily="50" charset="-128"/>
              <a:ea typeface="Meiryo UI" panose="020B0604030504040204" pitchFamily="50" charset="-128"/>
            </a:endParaRPr>
          </a:p>
          <a:p>
            <a:pPr marL="0" marR="0" lvl="0" indent="0" algn="ctr" defTabSz="914400" rtl="0" eaLnBrk="0" fontAlgn="base" latinLnBrk="0" hangingPunct="0">
              <a:lnSpc>
                <a:spcPct val="100000"/>
              </a:lnSpc>
              <a:spcBef>
                <a:spcPct val="0"/>
              </a:spcBef>
              <a:spcAft>
                <a:spcPts val="600"/>
              </a:spcAft>
              <a:buClrTx/>
              <a:buSzTx/>
              <a:buFontTx/>
              <a:buNone/>
              <a:tabLst/>
            </a:pPr>
            <a:r>
              <a:rPr lang="ja-JP" altLang="en-US" sz="1400" dirty="0"/>
              <a:t>オーナーがテナント専有部を含む備付設備に管理権限を有し、テナント事業者が設備を持ち込んでいる場合</a:t>
            </a:r>
            <a:endParaRPr lang="en-US" altLang="ja-JP" sz="1400" dirty="0"/>
          </a:p>
          <a:p>
            <a:pPr marL="0" marR="0" lvl="0" indent="0" algn="ctr" defTabSz="914400" rtl="0" eaLnBrk="0" fontAlgn="base" latinLnBrk="0" hangingPunct="0">
              <a:lnSpc>
                <a:spcPct val="100000"/>
              </a:lnSpc>
              <a:spcBef>
                <a:spcPct val="0"/>
              </a:spcBef>
              <a:spcAft>
                <a:spcPts val="600"/>
              </a:spcAft>
              <a:buClrTx/>
              <a:buSzTx/>
              <a:buFontTx/>
              <a:buNone/>
              <a:tabLst/>
            </a:pPr>
            <a:endParaRPr lang="en-US" altLang="ja-JP" sz="1600" u="sng" dirty="0">
              <a:highlight>
                <a:srgbClr val="FFFF00"/>
              </a:highlight>
              <a:latin typeface="Meiryo UI" panose="020B0604030504040204" pitchFamily="50" charset="-128"/>
              <a:ea typeface="Meiryo UI" panose="020B0604030504040204" pitchFamily="50" charset="-128"/>
            </a:endParaRPr>
          </a:p>
          <a:p>
            <a:pPr marL="0" marR="0" lvl="0" indent="0" algn="ctr" defTabSz="914400" rtl="0" eaLnBrk="0" fontAlgn="base" latinLnBrk="0" hangingPunct="0">
              <a:lnSpc>
                <a:spcPct val="100000"/>
              </a:lnSpc>
              <a:spcBef>
                <a:spcPct val="0"/>
              </a:spcBef>
              <a:spcAft>
                <a:spcPts val="600"/>
              </a:spcAft>
              <a:buClrTx/>
              <a:buSzTx/>
              <a:buFontTx/>
              <a:buNone/>
              <a:tabLst/>
            </a:pPr>
            <a:endParaRPr lang="en-US" altLang="ja-JP" sz="1600" u="sng" dirty="0">
              <a:highlight>
                <a:srgbClr val="FFFF00"/>
              </a:highlight>
              <a:latin typeface="Meiryo UI" panose="020B0604030504040204" pitchFamily="50" charset="-128"/>
              <a:ea typeface="Meiryo UI" panose="020B0604030504040204" pitchFamily="50" charset="-128"/>
            </a:endParaRPr>
          </a:p>
          <a:p>
            <a:pPr marL="0" marR="0" lvl="0" indent="0" algn="l" defTabSz="914400" rtl="0" eaLnBrk="0" fontAlgn="base" latinLnBrk="0" hangingPunct="0">
              <a:lnSpc>
                <a:spcPct val="100000"/>
              </a:lnSpc>
              <a:spcBef>
                <a:spcPct val="0"/>
              </a:spcBef>
              <a:spcAft>
                <a:spcPts val="600"/>
              </a:spcAft>
              <a:buClrTx/>
              <a:buSzTx/>
              <a:buFontTx/>
              <a:buNone/>
              <a:tabLst/>
            </a:pPr>
            <a:endParaRPr lang="en-US" altLang="ja-JP" sz="1600" dirty="0">
              <a:latin typeface="Meiryo UI" panose="020B0604030504040204" pitchFamily="50" charset="-128"/>
              <a:ea typeface="Meiryo UI" panose="020B0604030504040204" pitchFamily="50" charset="-128"/>
            </a:endParaRPr>
          </a:p>
          <a:p>
            <a:pPr marL="0" marR="0" lvl="0" indent="0" algn="l" defTabSz="914400" rtl="0" eaLnBrk="0" fontAlgn="base" latinLnBrk="0" hangingPunct="0">
              <a:lnSpc>
                <a:spcPct val="100000"/>
              </a:lnSpc>
              <a:spcBef>
                <a:spcPct val="0"/>
              </a:spcBef>
              <a:spcAft>
                <a:spcPts val="600"/>
              </a:spcAft>
              <a:buClrTx/>
              <a:buSzTx/>
              <a:buFontTx/>
              <a:buNone/>
              <a:tabLst/>
            </a:pPr>
            <a:endParaRPr lang="en-US" altLang="ja-JP" sz="1600" dirty="0">
              <a:latin typeface="Meiryo UI" panose="020B0604030504040204" pitchFamily="50" charset="-128"/>
              <a:ea typeface="Meiryo UI" panose="020B0604030504040204" pitchFamily="50" charset="-128"/>
            </a:endParaRPr>
          </a:p>
          <a:p>
            <a:pPr marL="0" marR="0" lvl="0" indent="0" algn="l" defTabSz="914400" rtl="0" eaLnBrk="0" fontAlgn="base" latinLnBrk="0" hangingPunct="0">
              <a:lnSpc>
                <a:spcPct val="100000"/>
              </a:lnSpc>
              <a:spcBef>
                <a:spcPct val="0"/>
              </a:spcBef>
              <a:spcAft>
                <a:spcPts val="600"/>
              </a:spcAft>
              <a:buClrTx/>
              <a:buSzTx/>
              <a:buFontTx/>
              <a:buNone/>
              <a:tabLst/>
            </a:pPr>
            <a:endParaRPr lang="en-US" altLang="ja-JP" sz="1600" dirty="0">
              <a:latin typeface="Meiryo UI" panose="020B0604030504040204" pitchFamily="50" charset="-128"/>
              <a:ea typeface="Meiryo UI" panose="020B0604030504040204" pitchFamily="50" charset="-128"/>
            </a:endParaRPr>
          </a:p>
          <a:p>
            <a:pPr marL="0" marR="0" lvl="0" indent="0" algn="l" defTabSz="914400" rtl="0" eaLnBrk="0" fontAlgn="base" latinLnBrk="0" hangingPunct="0">
              <a:lnSpc>
                <a:spcPct val="100000"/>
              </a:lnSpc>
              <a:spcBef>
                <a:spcPct val="0"/>
              </a:spcBef>
              <a:spcAft>
                <a:spcPts val="600"/>
              </a:spcAft>
              <a:buClrTx/>
              <a:buSzTx/>
              <a:buFontTx/>
              <a:buNone/>
              <a:tabLst/>
            </a:pPr>
            <a:endParaRPr lang="en-US" altLang="ja-JP" sz="1600" dirty="0">
              <a:latin typeface="Meiryo UI" panose="020B0604030504040204" pitchFamily="50" charset="-128"/>
              <a:ea typeface="Meiryo UI" panose="020B0604030504040204" pitchFamily="50" charset="-128"/>
            </a:endParaRPr>
          </a:p>
          <a:p>
            <a:pPr marL="0" marR="0" lvl="0" indent="0" algn="l" defTabSz="914400" rtl="0" eaLnBrk="0" fontAlgn="base" latinLnBrk="0" hangingPunct="0">
              <a:lnSpc>
                <a:spcPct val="100000"/>
              </a:lnSpc>
              <a:spcBef>
                <a:spcPct val="0"/>
              </a:spcBef>
              <a:spcAft>
                <a:spcPts val="600"/>
              </a:spcAft>
              <a:buClrTx/>
              <a:buSzTx/>
              <a:buFontTx/>
              <a:buNone/>
              <a:tabLst/>
            </a:pPr>
            <a:endParaRPr lang="en-US" altLang="ja-JP" sz="1600" dirty="0">
              <a:latin typeface="Meiryo UI" panose="020B0604030504040204" pitchFamily="50" charset="-128"/>
              <a:ea typeface="Meiryo UI" panose="020B0604030504040204" pitchFamily="50" charset="-128"/>
            </a:endParaRPr>
          </a:p>
          <a:p>
            <a:pPr marL="0" marR="0" lvl="0" indent="0" algn="l" defTabSz="914400" rtl="0" eaLnBrk="0" fontAlgn="base" latinLnBrk="0" hangingPunct="0">
              <a:lnSpc>
                <a:spcPct val="100000"/>
              </a:lnSpc>
              <a:spcBef>
                <a:spcPct val="0"/>
              </a:spcBef>
              <a:spcAft>
                <a:spcPts val="600"/>
              </a:spcAft>
              <a:buClrTx/>
              <a:buSzTx/>
              <a:buFontTx/>
              <a:buNone/>
              <a:tabLst/>
            </a:pPr>
            <a:endParaRPr lang="en-US" altLang="ja-JP" sz="800" dirty="0">
              <a:latin typeface="Meiryo UI" panose="020B0604030504040204" pitchFamily="50" charset="-128"/>
              <a:ea typeface="Meiryo UI" panose="020B0604030504040204" pitchFamily="50" charset="-128"/>
            </a:endParaRPr>
          </a:p>
          <a:p>
            <a:pPr marL="0" marR="0" lvl="0" indent="0" algn="l" defTabSz="914400" rtl="0" eaLnBrk="0" fontAlgn="base" latinLnBrk="0" hangingPunct="0">
              <a:lnSpc>
                <a:spcPct val="100000"/>
              </a:lnSpc>
              <a:spcBef>
                <a:spcPct val="0"/>
              </a:spcBef>
              <a:spcAft>
                <a:spcPts val="600"/>
              </a:spcAft>
              <a:buClrTx/>
              <a:buSzTx/>
              <a:buFontTx/>
              <a:buNone/>
              <a:tabLst/>
            </a:pPr>
            <a:r>
              <a:rPr lang="ja-JP" altLang="en-US" sz="800" dirty="0">
                <a:latin typeface="Meiryo UI" panose="020B0604030504040204" pitchFamily="50" charset="-128"/>
                <a:ea typeface="Meiryo UI" panose="020B0604030504040204" pitchFamily="50" charset="-128"/>
              </a:rPr>
              <a:t>　</a:t>
            </a:r>
            <a:endParaRPr lang="en-US" altLang="ja-JP" sz="600" dirty="0">
              <a:latin typeface="Meiryo UI" panose="020B0604030504040204" pitchFamily="50" charset="-128"/>
              <a:ea typeface="Meiryo UI" panose="020B0604030504040204" pitchFamily="50" charset="-128"/>
            </a:endParaRPr>
          </a:p>
          <a:p>
            <a:pPr marL="0" marR="0" lvl="0" indent="0" algn="l" defTabSz="914400" rtl="0" eaLnBrk="0" fontAlgn="base" latinLnBrk="0" hangingPunct="0">
              <a:lnSpc>
                <a:spcPct val="100000"/>
              </a:lnSpc>
              <a:spcBef>
                <a:spcPct val="0"/>
              </a:spcBef>
              <a:spcAft>
                <a:spcPts val="600"/>
              </a:spcAft>
              <a:buClrTx/>
              <a:buSzTx/>
              <a:buFontTx/>
              <a:buNone/>
              <a:tabLst/>
            </a:pPr>
            <a:r>
              <a:rPr lang="ja-JP" altLang="en-US" sz="1400" dirty="0">
                <a:latin typeface="Meiryo UI" panose="020B0604030504040204" pitchFamily="50" charset="-128"/>
                <a:ea typeface="Meiryo UI" panose="020B0604030504040204" pitchFamily="50" charset="-128"/>
              </a:rPr>
              <a:t>　ただし、テナント事業者がテナント専有部の備付設備のエネルギー管理権限を有している場合は、オーナーはその備付設備のエネルギー使用量について算入する必要はありません。</a:t>
            </a:r>
            <a:endParaRPr lang="en-US" altLang="ja-JP" sz="1400" dirty="0">
              <a:latin typeface="Meiryo UI" panose="020B0604030504040204" pitchFamily="50" charset="-128"/>
              <a:ea typeface="Meiryo UI" panose="020B0604030504040204" pitchFamily="50" charset="-128"/>
            </a:endParaRPr>
          </a:p>
          <a:p>
            <a:pPr marL="0" marR="0" lvl="0" indent="0" algn="l" defTabSz="914400" rtl="0" eaLnBrk="0" fontAlgn="base" latinLnBrk="0" hangingPunct="0">
              <a:lnSpc>
                <a:spcPct val="100000"/>
              </a:lnSpc>
              <a:spcBef>
                <a:spcPct val="0"/>
              </a:spcBef>
              <a:spcAft>
                <a:spcPts val="600"/>
              </a:spcAft>
              <a:buClrTx/>
              <a:buSzTx/>
              <a:buFontTx/>
              <a:buNone/>
              <a:tabLst/>
            </a:pPr>
            <a:r>
              <a:rPr lang="en-US" altLang="ja-JP" sz="1400" dirty="0">
                <a:latin typeface="Meiryo UI" panose="020B0604030504040204" pitchFamily="50" charset="-128"/>
                <a:ea typeface="Meiryo UI" panose="020B0604030504040204" pitchFamily="50" charset="-128"/>
              </a:rPr>
              <a:t>※</a:t>
            </a:r>
            <a:r>
              <a:rPr lang="ja-JP" altLang="en-US" sz="1400" dirty="0">
                <a:latin typeface="Meiryo UI" panose="020B0604030504040204" pitchFamily="50" charset="-128"/>
                <a:ea typeface="Meiryo UI" panose="020B0604030504040204" pitchFamily="50" charset="-128"/>
              </a:rPr>
              <a:t>エネルギー管理権限がある場合とは、設備の設置・更新の権限を有し、エネルギー使用量が計量器等により特定出来る場合を意味します。</a:t>
            </a:r>
            <a:endParaRPr lang="en-US" altLang="ja-JP" sz="1400" dirty="0">
              <a:latin typeface="Meiryo UI" panose="020B0604030504040204" pitchFamily="50" charset="-128"/>
              <a:ea typeface="Meiryo UI" panose="020B0604030504040204" pitchFamily="50" charset="-128"/>
            </a:endParaRPr>
          </a:p>
          <a:p>
            <a:pPr marL="0" marR="0" lvl="0" indent="0" algn="l" defTabSz="914400" rtl="0" eaLnBrk="0" fontAlgn="base" latinLnBrk="0" hangingPunct="0">
              <a:lnSpc>
                <a:spcPct val="100000"/>
              </a:lnSpc>
              <a:spcBef>
                <a:spcPct val="0"/>
              </a:spcBef>
              <a:spcAft>
                <a:spcPts val="600"/>
              </a:spcAft>
              <a:buClrTx/>
              <a:buSzTx/>
              <a:buFontTx/>
              <a:buNone/>
              <a:tabLst/>
            </a:pPr>
            <a:endParaRPr lang="en-US" altLang="ja-JP" sz="1200" dirty="0">
              <a:latin typeface="Meiryo UI" panose="020B0604030504040204" pitchFamily="50" charset="-128"/>
              <a:ea typeface="Meiryo UI" panose="020B0604030504040204" pitchFamily="50" charset="-128"/>
            </a:endParaRPr>
          </a:p>
          <a:p>
            <a:pPr marL="0" marR="0" lvl="0" indent="0" algn="l" defTabSz="914400" rtl="0" eaLnBrk="0" fontAlgn="base" latinLnBrk="0" hangingPunct="0">
              <a:lnSpc>
                <a:spcPct val="100000"/>
              </a:lnSpc>
              <a:spcBef>
                <a:spcPct val="0"/>
              </a:spcBef>
              <a:spcAft>
                <a:spcPts val="600"/>
              </a:spcAft>
              <a:buClrTx/>
              <a:buSzTx/>
              <a:buFontTx/>
              <a:buNone/>
              <a:tabLst/>
            </a:pPr>
            <a:r>
              <a:rPr lang="en-US" altLang="ja-JP" sz="1400" dirty="0">
                <a:latin typeface="Meiryo UI" panose="020B0604030504040204" pitchFamily="50" charset="-128"/>
                <a:ea typeface="Meiryo UI" panose="020B0604030504040204" pitchFamily="50" charset="-128"/>
              </a:rPr>
              <a:t>〈</a:t>
            </a:r>
            <a:r>
              <a:rPr lang="ja-JP" altLang="en-US" sz="1400" dirty="0">
                <a:latin typeface="Meiryo UI" panose="020B0604030504040204" pitchFamily="50" charset="-128"/>
                <a:ea typeface="Meiryo UI" panose="020B0604030504040204" pitchFamily="50" charset="-128"/>
              </a:rPr>
              <a:t>参考</a:t>
            </a:r>
            <a:r>
              <a:rPr lang="en-US" altLang="ja-JP" sz="1400" dirty="0">
                <a:latin typeface="Meiryo UI" panose="020B0604030504040204" pitchFamily="50" charset="-128"/>
                <a:ea typeface="Meiryo UI" panose="020B0604030504040204" pitchFamily="50" charset="-128"/>
              </a:rPr>
              <a:t>〉</a:t>
            </a:r>
            <a:r>
              <a:rPr lang="ja-JP" altLang="en-US" sz="1400" dirty="0">
                <a:latin typeface="Meiryo UI" panose="020B0604030504040204" pitchFamily="50" charset="-128"/>
                <a:ea typeface="Meiryo UI" panose="020B0604030504040204" pitchFamily="50" charset="-128"/>
              </a:rPr>
              <a:t>省エネポータルサイト（よくある質問）経済産業省資源エネルギー庁</a:t>
            </a:r>
            <a:r>
              <a:rPr lang="en-US" altLang="ja-JP" sz="1400" dirty="0">
                <a:latin typeface="Meiryo UI" panose="020B0604030504040204" pitchFamily="50" charset="-128"/>
                <a:ea typeface="Meiryo UI" panose="020B0604030504040204" pitchFamily="50" charset="-128"/>
              </a:rPr>
              <a:t>HP</a:t>
            </a:r>
          </a:p>
          <a:p>
            <a:pPr marL="0" marR="0" lvl="0" indent="0" algn="l" defTabSz="914400" rtl="0" eaLnBrk="0" fontAlgn="base" latinLnBrk="0" hangingPunct="0">
              <a:lnSpc>
                <a:spcPct val="100000"/>
              </a:lnSpc>
              <a:spcBef>
                <a:spcPct val="0"/>
              </a:spcBef>
              <a:spcAft>
                <a:spcPts val="600"/>
              </a:spcAft>
              <a:buClrTx/>
              <a:buSzTx/>
              <a:buFontTx/>
              <a:buNone/>
              <a:tabLst/>
            </a:pPr>
            <a:r>
              <a:rPr lang="en-US" altLang="ja-JP" sz="1400" dirty="0">
                <a:hlinkClick r:id="rId2"/>
              </a:rPr>
              <a:t>https://www.enecho.meti.go.jp/category/saving_and_new/saving/enterprise/factory/faq/</a:t>
            </a:r>
            <a:r>
              <a:rPr lang="ja-JP" altLang="en-US" sz="1400" dirty="0">
                <a:latin typeface="Meiryo UI" panose="020B0604030504040204" pitchFamily="50" charset="-128"/>
                <a:ea typeface="Meiryo UI" panose="020B0604030504040204" pitchFamily="50" charset="-128"/>
              </a:rPr>
              <a:t>（外部リンク）</a:t>
            </a:r>
            <a:endParaRPr lang="en-US" altLang="ja-JP" sz="1400" dirty="0">
              <a:latin typeface="Meiryo UI" panose="020B0604030504040204" pitchFamily="50" charset="-128"/>
              <a:ea typeface="Meiryo UI" panose="020B0604030504040204" pitchFamily="50" charset="-128"/>
            </a:endParaRPr>
          </a:p>
        </p:txBody>
      </p:sp>
      <p:graphicFrame>
        <p:nvGraphicFramePr>
          <p:cNvPr id="5" name="表 5">
            <a:extLst>
              <a:ext uri="{FF2B5EF4-FFF2-40B4-BE49-F238E27FC236}">
                <a16:creationId xmlns:a16="http://schemas.microsoft.com/office/drawing/2014/main" id="{669477A2-F634-4B47-90EB-3FCE8ED0F0E7}"/>
              </a:ext>
            </a:extLst>
          </p:cNvPr>
          <p:cNvGraphicFramePr>
            <a:graphicFrameLocks noGrp="1"/>
          </p:cNvGraphicFramePr>
          <p:nvPr/>
        </p:nvGraphicFramePr>
        <p:xfrm>
          <a:off x="142374" y="2204864"/>
          <a:ext cx="8894748" cy="2401024"/>
        </p:xfrm>
        <a:graphic>
          <a:graphicData uri="http://schemas.openxmlformats.org/drawingml/2006/table">
            <a:tbl>
              <a:tblPr firstRow="1" bandRow="1">
                <a:tableStyleId>{5940675A-B579-460E-94D1-54222C63F5DA}</a:tableStyleId>
              </a:tblPr>
              <a:tblGrid>
                <a:gridCol w="1694625">
                  <a:extLst>
                    <a:ext uri="{9D8B030D-6E8A-4147-A177-3AD203B41FA5}">
                      <a16:colId xmlns:a16="http://schemas.microsoft.com/office/drawing/2014/main" val="791940972"/>
                    </a:ext>
                  </a:extLst>
                </a:gridCol>
                <a:gridCol w="955118">
                  <a:extLst>
                    <a:ext uri="{9D8B030D-6E8A-4147-A177-3AD203B41FA5}">
                      <a16:colId xmlns:a16="http://schemas.microsoft.com/office/drawing/2014/main" val="2723487461"/>
                    </a:ext>
                  </a:extLst>
                </a:gridCol>
                <a:gridCol w="1542883">
                  <a:extLst>
                    <a:ext uri="{9D8B030D-6E8A-4147-A177-3AD203B41FA5}">
                      <a16:colId xmlns:a16="http://schemas.microsoft.com/office/drawing/2014/main" val="355110814"/>
                    </a:ext>
                  </a:extLst>
                </a:gridCol>
                <a:gridCol w="1028589">
                  <a:extLst>
                    <a:ext uri="{9D8B030D-6E8A-4147-A177-3AD203B41FA5}">
                      <a16:colId xmlns:a16="http://schemas.microsoft.com/office/drawing/2014/main" val="3251111017"/>
                    </a:ext>
                  </a:extLst>
                </a:gridCol>
                <a:gridCol w="980826">
                  <a:extLst>
                    <a:ext uri="{9D8B030D-6E8A-4147-A177-3AD203B41FA5}">
                      <a16:colId xmlns:a16="http://schemas.microsoft.com/office/drawing/2014/main" val="2040868699"/>
                    </a:ext>
                  </a:extLst>
                </a:gridCol>
                <a:gridCol w="1629796">
                  <a:extLst>
                    <a:ext uri="{9D8B030D-6E8A-4147-A177-3AD203B41FA5}">
                      <a16:colId xmlns:a16="http://schemas.microsoft.com/office/drawing/2014/main" val="2265443982"/>
                    </a:ext>
                  </a:extLst>
                </a:gridCol>
                <a:gridCol w="1062911">
                  <a:extLst>
                    <a:ext uri="{9D8B030D-6E8A-4147-A177-3AD203B41FA5}">
                      <a16:colId xmlns:a16="http://schemas.microsoft.com/office/drawing/2014/main" val="1517622116"/>
                    </a:ext>
                  </a:extLst>
                </a:gridCol>
              </a:tblGrid>
              <a:tr h="154741">
                <a:tc rowSpan="2">
                  <a:txBody>
                    <a:bodyPr/>
                    <a:lstStyle/>
                    <a:p>
                      <a:endParaRPr kumimoji="1" lang="ja-JP" altLang="en-US" dirty="0"/>
                    </a:p>
                  </a:txBody>
                  <a:tcPr>
                    <a:lnTlToBr w="12700" cap="flat" cmpd="sng" algn="ctr">
                      <a:solidFill>
                        <a:schemeClr val="tx1"/>
                      </a:solidFill>
                      <a:prstDash val="solid"/>
                      <a:round/>
                      <a:headEnd type="none" w="med" len="med"/>
                      <a:tailEnd type="none" w="med" len="med"/>
                    </a:lnTlToBr>
                  </a:tcPr>
                </a:tc>
                <a:tc gridSpan="3">
                  <a:txBody>
                    <a:bodyPr/>
                    <a:lstStyle/>
                    <a:p>
                      <a:pPr algn="ctr"/>
                      <a:r>
                        <a:rPr kumimoji="1" lang="ja-JP" altLang="en-US" sz="1600" dirty="0"/>
                        <a:t>オーナー</a:t>
                      </a:r>
                    </a:p>
                  </a:txBody>
                  <a:tcPr anchor="ctr">
                    <a:solidFill>
                      <a:schemeClr val="accent5">
                        <a:lumMod val="20000"/>
                        <a:lumOff val="80000"/>
                      </a:schemeClr>
                    </a:solidFill>
                  </a:tcPr>
                </a:tc>
                <a:tc hMerge="1">
                  <a:txBody>
                    <a:bodyPr/>
                    <a:lstStyle/>
                    <a:p>
                      <a:endParaRPr kumimoji="1" lang="ja-JP" altLang="en-US"/>
                    </a:p>
                  </a:txBody>
                  <a:tcPr/>
                </a:tc>
                <a:tc hMerge="1">
                  <a:txBody>
                    <a:bodyPr/>
                    <a:lstStyle/>
                    <a:p>
                      <a:endParaRPr kumimoji="1" lang="ja-JP" altLang="en-US" dirty="0"/>
                    </a:p>
                  </a:txBody>
                  <a:tcPr/>
                </a:tc>
                <a:tc gridSpan="3">
                  <a:txBody>
                    <a:bodyPr/>
                    <a:lstStyle/>
                    <a:p>
                      <a:pPr algn="ctr"/>
                      <a:r>
                        <a:rPr kumimoji="1" lang="ja-JP" altLang="en-US" sz="1600" dirty="0"/>
                        <a:t>テナント事業者</a:t>
                      </a:r>
                    </a:p>
                  </a:txBody>
                  <a:tcPr anchor="ctr">
                    <a:solidFill>
                      <a:schemeClr val="accent5">
                        <a:lumMod val="20000"/>
                        <a:lumOff val="80000"/>
                      </a:schemeClr>
                    </a:solidFill>
                  </a:tcPr>
                </a:tc>
                <a:tc hMerge="1">
                  <a:txBody>
                    <a:bodyPr/>
                    <a:lstStyle/>
                    <a:p>
                      <a:pPr algn="ctr"/>
                      <a:endParaRPr kumimoji="1" lang="ja-JP" altLang="en-US" dirty="0"/>
                    </a:p>
                  </a:txBody>
                  <a:tcPr>
                    <a:solidFill>
                      <a:schemeClr val="accent5">
                        <a:lumMod val="20000"/>
                        <a:lumOff val="80000"/>
                      </a:schemeClr>
                    </a:solidFill>
                  </a:tcPr>
                </a:tc>
                <a:tc hMerge="1">
                  <a:txBody>
                    <a:bodyPr/>
                    <a:lstStyle/>
                    <a:p>
                      <a:endParaRPr kumimoji="1" lang="ja-JP" altLang="en-US" dirty="0"/>
                    </a:p>
                  </a:txBody>
                  <a:tcPr/>
                </a:tc>
                <a:extLst>
                  <a:ext uri="{0D108BD9-81ED-4DB2-BD59-A6C34878D82A}">
                    <a16:rowId xmlns:a16="http://schemas.microsoft.com/office/drawing/2014/main" val="1660320779"/>
                  </a:ext>
                </a:extLst>
              </a:tr>
              <a:tr h="710208">
                <a:tc vMerge="1">
                  <a:txBody>
                    <a:bodyPr/>
                    <a:lstStyle/>
                    <a:p>
                      <a:endParaRPr kumimoji="1" lang="ja-JP" altLang="en-US" dirty="0"/>
                    </a:p>
                  </a:txBody>
                  <a:tcPr/>
                </a:tc>
                <a:tc>
                  <a:txBody>
                    <a:bodyPr/>
                    <a:lstStyle/>
                    <a:p>
                      <a:pPr algn="ctr"/>
                      <a:r>
                        <a:rPr kumimoji="1" lang="ja-JP" altLang="en-US" sz="1600" dirty="0"/>
                        <a:t>備付</a:t>
                      </a:r>
                      <a:endParaRPr kumimoji="1" lang="en-US" altLang="ja-JP" sz="1600" dirty="0"/>
                    </a:p>
                    <a:p>
                      <a:pPr algn="ctr"/>
                      <a:r>
                        <a:rPr kumimoji="1" lang="ja-JP" altLang="en-US" sz="1600" dirty="0"/>
                        <a:t>設備</a:t>
                      </a:r>
                      <a:endParaRPr kumimoji="1" lang="en-US" altLang="ja-JP" sz="1600" dirty="0"/>
                    </a:p>
                    <a:p>
                      <a:pPr algn="ctr"/>
                      <a:r>
                        <a:rPr kumimoji="1" lang="ja-JP" altLang="en-US" sz="1400" dirty="0"/>
                        <a:t>（共用部）</a:t>
                      </a:r>
                    </a:p>
                  </a:txBody>
                  <a:tcPr anchor="ctr">
                    <a:solidFill>
                      <a:schemeClr val="accent5">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600" dirty="0"/>
                        <a:t>テナント専有部の備付設備</a:t>
                      </a:r>
                      <a:endParaRPr kumimoji="1" lang="en-US" altLang="ja-JP" sz="1600" dirty="0"/>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400" dirty="0"/>
                        <a:t>（照明・空調等）</a:t>
                      </a:r>
                    </a:p>
                  </a:txBody>
                  <a:tcPr anchor="ctr">
                    <a:solidFill>
                      <a:schemeClr val="accent5">
                        <a:lumMod val="20000"/>
                        <a:lumOff val="80000"/>
                      </a:schemeClr>
                    </a:solidFill>
                  </a:tcPr>
                </a:tc>
                <a:tc>
                  <a:txBody>
                    <a:bodyPr/>
                    <a:lstStyle/>
                    <a:p>
                      <a:pPr algn="ctr"/>
                      <a:r>
                        <a:rPr kumimoji="1" lang="ja-JP" altLang="en-US" sz="1600" dirty="0"/>
                        <a:t>テナント</a:t>
                      </a:r>
                      <a:endParaRPr kumimoji="1" lang="en-US" altLang="ja-JP" sz="1600" dirty="0"/>
                    </a:p>
                    <a:p>
                      <a:pPr algn="ctr"/>
                      <a:r>
                        <a:rPr kumimoji="1" lang="ja-JP" altLang="en-US" sz="1600" dirty="0"/>
                        <a:t>持込設備</a:t>
                      </a:r>
                    </a:p>
                  </a:txBody>
                  <a:tcPr anchor="ctr">
                    <a:solidFill>
                      <a:schemeClr val="accent5">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600" dirty="0"/>
                        <a:t>備付</a:t>
                      </a:r>
                      <a:endParaRPr kumimoji="1" lang="en-US" altLang="ja-JP" sz="1600" dirty="0"/>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600" dirty="0"/>
                        <a:t>設備</a:t>
                      </a:r>
                      <a:endParaRPr kumimoji="1" lang="en-US" altLang="ja-JP" sz="1600" dirty="0"/>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400" dirty="0"/>
                        <a:t>（共用部）</a:t>
                      </a:r>
                    </a:p>
                  </a:txBody>
                  <a:tcPr anchor="ctr">
                    <a:solidFill>
                      <a:schemeClr val="accent5">
                        <a:lumMod val="20000"/>
                        <a:lumOff val="80000"/>
                      </a:schemeClr>
                    </a:solidFill>
                  </a:tcPr>
                </a:tc>
                <a:tc>
                  <a:txBody>
                    <a:bodyPr/>
                    <a:lstStyle/>
                    <a:p>
                      <a:pPr algn="ctr"/>
                      <a:r>
                        <a:rPr kumimoji="1" lang="ja-JP" altLang="en-US" sz="1600" dirty="0"/>
                        <a:t>テナント専有部の備付設備</a:t>
                      </a:r>
                      <a:endParaRPr kumimoji="1" lang="en-US" altLang="ja-JP" sz="1600" dirty="0"/>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400" dirty="0"/>
                        <a:t>（照明・空調等）</a:t>
                      </a:r>
                    </a:p>
                  </a:txBody>
                  <a:tcPr anchor="ctr">
                    <a:solidFill>
                      <a:schemeClr val="accent5">
                        <a:lumMod val="20000"/>
                        <a:lumOff val="80000"/>
                      </a:schemeClr>
                    </a:solidFill>
                  </a:tcPr>
                </a:tc>
                <a:tc>
                  <a:txBody>
                    <a:bodyPr/>
                    <a:lstStyle/>
                    <a:p>
                      <a:pPr algn="ctr"/>
                      <a:r>
                        <a:rPr kumimoji="1" lang="ja-JP" altLang="en-US" sz="1600" dirty="0"/>
                        <a:t>テナント</a:t>
                      </a:r>
                      <a:endParaRPr kumimoji="1" lang="en-US" altLang="ja-JP" sz="1600" dirty="0"/>
                    </a:p>
                    <a:p>
                      <a:pPr algn="ctr"/>
                      <a:r>
                        <a:rPr kumimoji="1" lang="ja-JP" altLang="en-US" sz="1600" dirty="0"/>
                        <a:t>持込設備</a:t>
                      </a:r>
                    </a:p>
                  </a:txBody>
                  <a:tcPr anchor="ctr">
                    <a:solidFill>
                      <a:schemeClr val="accent5">
                        <a:lumMod val="20000"/>
                        <a:lumOff val="80000"/>
                      </a:schemeClr>
                    </a:solidFill>
                  </a:tcPr>
                </a:tc>
                <a:extLst>
                  <a:ext uri="{0D108BD9-81ED-4DB2-BD59-A6C34878D82A}">
                    <a16:rowId xmlns:a16="http://schemas.microsoft.com/office/drawing/2014/main" val="873616844"/>
                  </a:ext>
                </a:extLst>
              </a:tr>
              <a:tr h="533752">
                <a:tc>
                  <a:txBody>
                    <a:bodyPr/>
                    <a:lstStyle/>
                    <a:p>
                      <a:r>
                        <a:rPr kumimoji="1" lang="ja-JP" altLang="en-US" sz="1600" dirty="0"/>
                        <a:t>エネルギー管理権限</a:t>
                      </a:r>
                      <a:r>
                        <a:rPr kumimoji="1" lang="ja-JP" altLang="en-US" sz="1100" dirty="0"/>
                        <a:t>（</a:t>
                      </a:r>
                      <a:r>
                        <a:rPr kumimoji="1" lang="en-US" altLang="ja-JP" sz="1100" dirty="0"/>
                        <a:t>※</a:t>
                      </a:r>
                      <a:r>
                        <a:rPr kumimoji="1" lang="ja-JP" altLang="en-US" sz="1100" dirty="0"/>
                        <a:t>）</a:t>
                      </a:r>
                      <a:r>
                        <a:rPr kumimoji="1" lang="ja-JP" altLang="en-US" sz="1600" dirty="0"/>
                        <a:t>の有無</a:t>
                      </a:r>
                    </a:p>
                  </a:txBody>
                  <a:tcPr/>
                </a:tc>
                <a:tc>
                  <a:txBody>
                    <a:bodyPr/>
                    <a:lstStyle/>
                    <a:p>
                      <a:pPr algn="ctr"/>
                      <a:r>
                        <a:rPr kumimoji="1" lang="ja-JP" altLang="en-US" sz="1400" b="1" dirty="0">
                          <a:latin typeface="BIZ UDPゴシック" panose="020B0400000000000000" pitchFamily="50" charset="-128"/>
                          <a:ea typeface="BIZ UDPゴシック" panose="020B0400000000000000" pitchFamily="50" charset="-128"/>
                        </a:rPr>
                        <a:t>〇</a:t>
                      </a:r>
                    </a:p>
                  </a:txBody>
                  <a:tcPr anchor="ctr"/>
                </a:tc>
                <a:tc>
                  <a:txBody>
                    <a:bodyPr/>
                    <a:lstStyle/>
                    <a:p>
                      <a:pPr algn="ctr"/>
                      <a:r>
                        <a:rPr kumimoji="1" lang="ja-JP" altLang="en-US" sz="1400" b="1" dirty="0">
                          <a:latin typeface="BIZ UDPゴシック" panose="020B0400000000000000" pitchFamily="50" charset="-128"/>
                          <a:ea typeface="BIZ UDPゴシック" panose="020B0400000000000000" pitchFamily="50" charset="-128"/>
                        </a:rPr>
                        <a:t>〇</a:t>
                      </a:r>
                    </a:p>
                  </a:txBody>
                  <a:tcPr anchor="ctr"/>
                </a:tc>
                <a:tc>
                  <a:txBody>
                    <a:bodyPr/>
                    <a:lstStyle/>
                    <a:p>
                      <a:pPr algn="ctr"/>
                      <a:r>
                        <a:rPr kumimoji="1" lang="en-US" altLang="ja-JP" sz="1400" b="1" dirty="0">
                          <a:latin typeface="BIZ UDPゴシック" panose="020B0400000000000000" pitchFamily="50" charset="-128"/>
                          <a:ea typeface="BIZ UDPゴシック" panose="020B0400000000000000" pitchFamily="50" charset="-128"/>
                        </a:rPr>
                        <a:t>×</a:t>
                      </a:r>
                      <a:endParaRPr kumimoji="1" lang="ja-JP" altLang="en-US" sz="1400" b="1" dirty="0">
                        <a:latin typeface="BIZ UDPゴシック" panose="020B0400000000000000" pitchFamily="50" charset="-128"/>
                        <a:ea typeface="BIZ UDPゴシック" panose="020B0400000000000000" pitchFamily="50" charset="-128"/>
                      </a:endParaRPr>
                    </a:p>
                  </a:txBody>
                  <a:tcPr anchor="ctr"/>
                </a:tc>
                <a:tc>
                  <a:txBody>
                    <a:bodyPr/>
                    <a:lstStyle/>
                    <a:p>
                      <a:pPr algn="ctr"/>
                      <a:r>
                        <a:rPr kumimoji="1" lang="en-US" altLang="ja-JP" sz="1400" b="1" dirty="0">
                          <a:latin typeface="BIZ UDPゴシック" panose="020B0400000000000000" pitchFamily="50" charset="-128"/>
                          <a:ea typeface="BIZ UDPゴシック" panose="020B0400000000000000" pitchFamily="50" charset="-128"/>
                        </a:rPr>
                        <a:t>×</a:t>
                      </a:r>
                      <a:endParaRPr kumimoji="1" lang="ja-JP" altLang="en-US" sz="1400" b="1" dirty="0">
                        <a:latin typeface="BIZ UDPゴシック" panose="020B0400000000000000" pitchFamily="50" charset="-128"/>
                        <a:ea typeface="BIZ UDPゴシック" panose="020B0400000000000000" pitchFamily="50" charset="-128"/>
                      </a:endParaRPr>
                    </a:p>
                  </a:txBody>
                  <a:tcPr anchor="ctr"/>
                </a:tc>
                <a:tc>
                  <a:txBody>
                    <a:bodyPr/>
                    <a:lstStyle/>
                    <a:p>
                      <a:pPr algn="ctr"/>
                      <a:r>
                        <a:rPr kumimoji="1" lang="en-US" altLang="ja-JP" sz="1400" b="1" dirty="0">
                          <a:latin typeface="BIZ UDPゴシック" panose="020B0400000000000000" pitchFamily="50" charset="-128"/>
                          <a:ea typeface="BIZ UDPゴシック" panose="020B0400000000000000" pitchFamily="50" charset="-128"/>
                        </a:rPr>
                        <a:t>×</a:t>
                      </a:r>
                      <a:endParaRPr kumimoji="1" lang="ja-JP" altLang="en-US" sz="1400" b="1" dirty="0">
                        <a:latin typeface="BIZ UDPゴシック" panose="020B0400000000000000" pitchFamily="50" charset="-128"/>
                        <a:ea typeface="BIZ UDPゴシック" panose="020B0400000000000000" pitchFamily="50" charset="-128"/>
                      </a:endParaRPr>
                    </a:p>
                  </a:txBody>
                  <a:tcPr anchor="ctr">
                    <a:solidFill>
                      <a:srgbClr val="FFFF00"/>
                    </a:solidFill>
                  </a:tcPr>
                </a:tc>
                <a:tc>
                  <a:txBody>
                    <a:bodyPr/>
                    <a:lstStyle/>
                    <a:p>
                      <a:pPr algn="ctr"/>
                      <a:r>
                        <a:rPr kumimoji="1" lang="ja-JP" altLang="en-US" sz="1400" b="1" dirty="0">
                          <a:latin typeface="BIZ UDPゴシック" panose="020B0400000000000000" pitchFamily="50" charset="-128"/>
                          <a:ea typeface="BIZ UDPゴシック" panose="020B0400000000000000" pitchFamily="50" charset="-128"/>
                        </a:rPr>
                        <a:t>〇</a:t>
                      </a:r>
                    </a:p>
                  </a:txBody>
                  <a:tcPr anchor="ctr"/>
                </a:tc>
                <a:extLst>
                  <a:ext uri="{0D108BD9-81ED-4DB2-BD59-A6C34878D82A}">
                    <a16:rowId xmlns:a16="http://schemas.microsoft.com/office/drawing/2014/main" val="1284155798"/>
                  </a:ext>
                </a:extLst>
              </a:tr>
              <a:tr h="694144">
                <a:tc>
                  <a:txBody>
                    <a:bodyPr/>
                    <a:lstStyle/>
                    <a:p>
                      <a:r>
                        <a:rPr kumimoji="1" lang="ja-JP" altLang="en-US" sz="1600" dirty="0"/>
                        <a:t>エネルギー使用量の算入要否</a:t>
                      </a:r>
                    </a:p>
                  </a:txBody>
                  <a:tcPr anchor="ctr"/>
                </a:tc>
                <a:tc>
                  <a:txBody>
                    <a:bodyPr/>
                    <a:lstStyle/>
                    <a:p>
                      <a:pPr algn="ctr"/>
                      <a:r>
                        <a:rPr kumimoji="1" lang="ja-JP" altLang="en-US" sz="1400" b="1" dirty="0">
                          <a:solidFill>
                            <a:srgbClr val="FF0000"/>
                          </a:solidFill>
                          <a:latin typeface="BIZ UDPゴシック" panose="020B0400000000000000" pitchFamily="50" charset="-128"/>
                          <a:ea typeface="BIZ UDPゴシック" panose="020B0400000000000000" pitchFamily="50" charset="-128"/>
                        </a:rPr>
                        <a:t>〇</a:t>
                      </a:r>
                      <a:endParaRPr kumimoji="1" lang="en-US" altLang="ja-JP" sz="1400" b="1" dirty="0">
                        <a:solidFill>
                          <a:srgbClr val="FF0000"/>
                        </a:solidFill>
                        <a:latin typeface="BIZ UDPゴシック" panose="020B0400000000000000" pitchFamily="50" charset="-128"/>
                        <a:ea typeface="BIZ UDPゴシック" panose="020B0400000000000000" pitchFamily="50" charset="-128"/>
                      </a:endParaRPr>
                    </a:p>
                    <a:p>
                      <a:pPr algn="ctr"/>
                      <a:r>
                        <a:rPr kumimoji="1" lang="ja-JP" altLang="en-US" sz="1400" b="1" dirty="0">
                          <a:solidFill>
                            <a:srgbClr val="FF0000"/>
                          </a:solidFill>
                          <a:latin typeface="BIZ UDPゴシック" panose="020B0400000000000000" pitchFamily="50" charset="-128"/>
                          <a:ea typeface="BIZ UDPゴシック" panose="020B0400000000000000" pitchFamily="50" charset="-128"/>
                        </a:rPr>
                        <a:t>（要算入）</a:t>
                      </a:r>
                    </a:p>
                  </a:txBody>
                  <a:tcPr anchor="ctr"/>
                </a:tc>
                <a:tc>
                  <a:txBody>
                    <a:bodyPr/>
                    <a:lstStyle/>
                    <a:p>
                      <a:pPr algn="ctr"/>
                      <a:r>
                        <a:rPr kumimoji="1" lang="ja-JP" altLang="en-US" sz="1400" b="1" dirty="0">
                          <a:solidFill>
                            <a:srgbClr val="FF0000"/>
                          </a:solidFill>
                          <a:latin typeface="BIZ UDPゴシック" panose="020B0400000000000000" pitchFamily="50" charset="-128"/>
                          <a:ea typeface="BIZ UDPゴシック" panose="020B0400000000000000" pitchFamily="50" charset="-128"/>
                        </a:rPr>
                        <a:t>〇</a:t>
                      </a:r>
                      <a:endParaRPr kumimoji="1" lang="en-US" altLang="ja-JP" sz="1400" b="1" dirty="0">
                        <a:solidFill>
                          <a:srgbClr val="FF0000"/>
                        </a:solidFill>
                        <a:latin typeface="BIZ UDPゴシック" panose="020B0400000000000000" pitchFamily="50" charset="-128"/>
                        <a:ea typeface="BIZ UDPゴシック" panose="020B0400000000000000" pitchFamily="50" charset="-128"/>
                      </a:endParaRPr>
                    </a:p>
                    <a:p>
                      <a:pPr algn="ctr"/>
                      <a:r>
                        <a:rPr kumimoji="1" lang="ja-JP" altLang="en-US" sz="1400" b="1" dirty="0">
                          <a:solidFill>
                            <a:srgbClr val="FF0000"/>
                          </a:solidFill>
                          <a:latin typeface="BIZ UDPゴシック" panose="020B0400000000000000" pitchFamily="50" charset="-128"/>
                          <a:ea typeface="BIZ UDPゴシック" panose="020B0400000000000000" pitchFamily="50" charset="-128"/>
                        </a:rPr>
                        <a:t>（要算入）</a:t>
                      </a:r>
                    </a:p>
                  </a:txBody>
                  <a:tcPr anchor="ctr"/>
                </a:tc>
                <a:tc>
                  <a:txBody>
                    <a:bodyPr/>
                    <a:lstStyle/>
                    <a:p>
                      <a:pPr algn="ctr"/>
                      <a:r>
                        <a:rPr kumimoji="1" lang="en-US" altLang="ja-JP" sz="1400" b="1" dirty="0">
                          <a:latin typeface="BIZ UDPゴシック" panose="020B0400000000000000" pitchFamily="50" charset="-128"/>
                          <a:ea typeface="BIZ UDPゴシック" panose="020B0400000000000000" pitchFamily="50" charset="-128"/>
                        </a:rPr>
                        <a:t>×</a:t>
                      </a:r>
                      <a:endParaRPr kumimoji="1" lang="ja-JP" altLang="en-US" sz="1400" b="1" dirty="0">
                        <a:latin typeface="BIZ UDPゴシック" panose="020B0400000000000000" pitchFamily="50" charset="-128"/>
                        <a:ea typeface="BIZ UDPゴシック" panose="020B0400000000000000" pitchFamily="50" charset="-128"/>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400" b="1" dirty="0">
                          <a:latin typeface="BIZ UDPゴシック" panose="020B0400000000000000" pitchFamily="50" charset="-128"/>
                          <a:ea typeface="BIZ UDPゴシック" panose="020B0400000000000000" pitchFamily="50" charset="-128"/>
                        </a:rPr>
                        <a:t>×</a:t>
                      </a:r>
                      <a:endParaRPr kumimoji="1" lang="ja-JP" altLang="en-US" sz="1400" b="1" dirty="0">
                        <a:latin typeface="BIZ UDPゴシック" panose="020B0400000000000000" pitchFamily="50" charset="-128"/>
                        <a:ea typeface="BIZ UDPゴシック" panose="020B0400000000000000" pitchFamily="50" charset="-128"/>
                      </a:endParaRPr>
                    </a:p>
                  </a:txBody>
                  <a:tcPr anchor="ctr"/>
                </a:tc>
                <a:tc>
                  <a:txBody>
                    <a:bodyPr/>
                    <a:lstStyle/>
                    <a:p>
                      <a:pPr algn="ctr"/>
                      <a:r>
                        <a:rPr kumimoji="1" lang="ja-JP" altLang="en-US" sz="1400" b="1" dirty="0">
                          <a:solidFill>
                            <a:srgbClr val="FF0000"/>
                          </a:solidFill>
                          <a:latin typeface="BIZ UDPゴシック" panose="020B0400000000000000" pitchFamily="50" charset="-128"/>
                          <a:ea typeface="BIZ UDPゴシック" panose="020B0400000000000000" pitchFamily="50" charset="-128"/>
                        </a:rPr>
                        <a:t>〇</a:t>
                      </a:r>
                      <a:endParaRPr kumimoji="1" lang="en-US" altLang="ja-JP" sz="1400" b="1" dirty="0">
                        <a:solidFill>
                          <a:srgbClr val="FF0000"/>
                        </a:solidFill>
                        <a:latin typeface="BIZ UDPゴシック" panose="020B0400000000000000" pitchFamily="50" charset="-128"/>
                        <a:ea typeface="BIZ UDPゴシック" panose="020B0400000000000000" pitchFamily="50" charset="-128"/>
                      </a:endParaRPr>
                    </a:p>
                    <a:p>
                      <a:pPr algn="ctr"/>
                      <a:r>
                        <a:rPr kumimoji="1" lang="ja-JP" altLang="en-US" sz="1400" b="1" dirty="0">
                          <a:solidFill>
                            <a:srgbClr val="FF0000"/>
                          </a:solidFill>
                          <a:latin typeface="BIZ UDPゴシック" panose="020B0400000000000000" pitchFamily="50" charset="-128"/>
                          <a:ea typeface="BIZ UDPゴシック" panose="020B0400000000000000" pitchFamily="50" charset="-128"/>
                        </a:rPr>
                        <a:t>（要算入）</a:t>
                      </a:r>
                    </a:p>
                  </a:txBody>
                  <a:tcPr anchor="ctr">
                    <a:solidFill>
                      <a:srgbClr val="FFFF00"/>
                    </a:solidFill>
                  </a:tcPr>
                </a:tc>
                <a:tc>
                  <a:txBody>
                    <a:bodyPr/>
                    <a:lstStyle/>
                    <a:p>
                      <a:pPr algn="ctr"/>
                      <a:r>
                        <a:rPr kumimoji="1" lang="ja-JP" altLang="en-US" sz="1400" b="1" dirty="0">
                          <a:solidFill>
                            <a:srgbClr val="FF0000"/>
                          </a:solidFill>
                          <a:latin typeface="BIZ UDPゴシック" panose="020B0400000000000000" pitchFamily="50" charset="-128"/>
                          <a:ea typeface="BIZ UDPゴシック" panose="020B0400000000000000" pitchFamily="50" charset="-128"/>
                        </a:rPr>
                        <a:t>〇</a:t>
                      </a:r>
                      <a:endParaRPr kumimoji="1" lang="en-US" altLang="ja-JP" sz="1400" b="1" dirty="0">
                        <a:solidFill>
                          <a:srgbClr val="FF0000"/>
                        </a:solidFill>
                        <a:latin typeface="BIZ UDPゴシック" panose="020B0400000000000000" pitchFamily="50" charset="-128"/>
                        <a:ea typeface="BIZ UDPゴシック" panose="020B0400000000000000" pitchFamily="50" charset="-128"/>
                      </a:endParaRPr>
                    </a:p>
                    <a:p>
                      <a:pPr algn="ctr"/>
                      <a:r>
                        <a:rPr kumimoji="1" lang="ja-JP" altLang="en-US" sz="1400" b="1" dirty="0">
                          <a:solidFill>
                            <a:srgbClr val="FF0000"/>
                          </a:solidFill>
                          <a:latin typeface="BIZ UDPゴシック" panose="020B0400000000000000" pitchFamily="50" charset="-128"/>
                          <a:ea typeface="BIZ UDPゴシック" panose="020B0400000000000000" pitchFamily="50" charset="-128"/>
                        </a:rPr>
                        <a:t>（要算入）</a:t>
                      </a:r>
                    </a:p>
                  </a:txBody>
                  <a:tcPr anchor="ctr"/>
                </a:tc>
                <a:extLst>
                  <a:ext uri="{0D108BD9-81ED-4DB2-BD59-A6C34878D82A}">
                    <a16:rowId xmlns:a16="http://schemas.microsoft.com/office/drawing/2014/main" val="2745748724"/>
                  </a:ext>
                </a:extLst>
              </a:tr>
            </a:tbl>
          </a:graphicData>
        </a:graphic>
      </p:graphicFrame>
      <p:sp>
        <p:nvSpPr>
          <p:cNvPr id="6" name="テキスト ボックス 5">
            <a:extLst>
              <a:ext uri="{FF2B5EF4-FFF2-40B4-BE49-F238E27FC236}">
                <a16:creationId xmlns:a16="http://schemas.microsoft.com/office/drawing/2014/main" id="{83029CD2-864A-8973-1A1C-FEC8B4A97572}"/>
              </a:ext>
            </a:extLst>
          </p:cNvPr>
          <p:cNvSpPr txBox="1"/>
          <p:nvPr/>
        </p:nvSpPr>
        <p:spPr>
          <a:xfrm>
            <a:off x="0" y="-11127"/>
            <a:ext cx="7058147" cy="344128"/>
          </a:xfrm>
          <a:prstGeom prst="rect">
            <a:avLst/>
          </a:prstGeom>
          <a:noFill/>
        </p:spPr>
        <p:txBody>
          <a:bodyPr wrap="square" tIns="36000" bIns="0" rtlCol="0">
            <a:spAutoFit/>
          </a:bodyPr>
          <a:lstStyle/>
          <a:p>
            <a:pPr>
              <a:lnSpc>
                <a:spcPts val="2400"/>
              </a:lnSpc>
            </a:pPr>
            <a:r>
              <a:rPr lang="ja-JP" altLang="en-US" sz="20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９</a:t>
            </a:r>
            <a:r>
              <a:rPr lang="zh-TW" altLang="en-US" sz="20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2000" b="1">
                <a:solidFill>
                  <a:schemeClr val="bg1"/>
                </a:solidFill>
                <a:latin typeface="Meiryo UI" panose="020B0604030504040204" pitchFamily="50" charset="-128"/>
                <a:ea typeface="Meiryo UI" panose="020B0604030504040204" pitchFamily="50" charset="-128"/>
                <a:cs typeface="Meiryo UI" panose="020B0604030504040204" pitchFamily="50" charset="-128"/>
              </a:rPr>
              <a:t>その他</a:t>
            </a:r>
            <a:endParaRPr lang="zh-TW" altLang="en-US" sz="2000" b="1"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23512408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スライド番号プレースホルダー 5"/>
          <p:cNvSpPr>
            <a:spLocks noGrp="1"/>
          </p:cNvSpPr>
          <p:nvPr>
            <p:ph type="sldNum" sz="quarter" idx="12"/>
          </p:nvPr>
        </p:nvSpPr>
        <p:spPr/>
        <p:txBody>
          <a:bodyPr/>
          <a:lstStyle/>
          <a:p>
            <a:fld id="{55A7BED7-9510-4C4B-91BA-7696EE92F05C}" type="slidenum">
              <a:rPr kumimoji="1" lang="ja-JP" altLang="en-US" smtClean="0"/>
              <a:t>8</a:t>
            </a:fld>
            <a:endParaRPr kumimoji="1" lang="ja-JP" altLang="en-US" dirty="0"/>
          </a:p>
        </p:txBody>
      </p:sp>
      <p:sp>
        <p:nvSpPr>
          <p:cNvPr id="8" name="テキスト ボックス 7">
            <a:extLst>
              <a:ext uri="{FF2B5EF4-FFF2-40B4-BE49-F238E27FC236}">
                <a16:creationId xmlns:a16="http://schemas.microsoft.com/office/drawing/2014/main" id="{575F40C1-5A85-EECC-6477-57B188ABEBEE}"/>
              </a:ext>
            </a:extLst>
          </p:cNvPr>
          <p:cNvSpPr txBox="1"/>
          <p:nvPr/>
        </p:nvSpPr>
        <p:spPr>
          <a:xfrm>
            <a:off x="0" y="0"/>
            <a:ext cx="8604448" cy="344128"/>
          </a:xfrm>
          <a:prstGeom prst="rect">
            <a:avLst/>
          </a:prstGeom>
          <a:noFill/>
        </p:spPr>
        <p:txBody>
          <a:bodyPr wrap="square" tIns="36000" bIns="0" rtlCol="0">
            <a:spAutoFit/>
          </a:bodyPr>
          <a:lstStyle/>
          <a:p>
            <a:pPr>
              <a:lnSpc>
                <a:spcPts val="2400"/>
              </a:lnSpc>
            </a:pPr>
            <a:r>
              <a:rPr lang="ja-JP" altLang="en-US" sz="20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３　エネルギー使用量及び温室効果ガスの排出量の算定方法</a:t>
            </a:r>
          </a:p>
        </p:txBody>
      </p:sp>
      <p:sp>
        <p:nvSpPr>
          <p:cNvPr id="9" name="Rectangle 2"/>
          <p:cNvSpPr>
            <a:spLocks noChangeArrowheads="1"/>
          </p:cNvSpPr>
          <p:nvPr/>
        </p:nvSpPr>
        <p:spPr bwMode="auto">
          <a:xfrm>
            <a:off x="18767" y="410756"/>
            <a:ext cx="9051756" cy="19543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spAutoFit/>
          </a:bodyPr>
          <a:lstStyle>
            <a:lvl1pPr indent="127000"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ts val="600"/>
              </a:spcAft>
              <a:buClrTx/>
              <a:buSzTx/>
              <a:buFontTx/>
              <a:buNone/>
              <a:tabLst/>
            </a:pPr>
            <a:r>
              <a:rPr kumimoji="0" lang="ja-JP" altLang="ja-JP" sz="2000" b="1" i="0" u="none" strike="noStrike" cap="none" normalizeH="0" baseline="0" dirty="0">
                <a:ln>
                  <a:noFill/>
                </a:ln>
                <a:effectLst/>
                <a:latin typeface="Meiryo UI" panose="020B0604030504040204" pitchFamily="50" charset="-128"/>
                <a:ea typeface="Meiryo UI" panose="020B0604030504040204" pitchFamily="50" charset="-128"/>
                <a:cs typeface="Times New Roman" panose="02020603050405020304" pitchFamily="18" charset="0"/>
              </a:rPr>
              <a:t> </a:t>
            </a:r>
            <a:r>
              <a:rPr kumimoji="0" lang="en-US" altLang="ja-JP" sz="2000" b="1" i="0" u="none" strike="noStrike" cap="none" normalizeH="0" baseline="0" dirty="0">
                <a:ln>
                  <a:noFill/>
                </a:ln>
                <a:effectLst/>
                <a:latin typeface="Meiryo UI" panose="020B0604030504040204" pitchFamily="50" charset="-128"/>
                <a:ea typeface="Meiryo UI" panose="020B0604030504040204" pitchFamily="50" charset="-128"/>
                <a:cs typeface="Times New Roman" panose="02020603050405020304" pitchFamily="18" charset="0"/>
              </a:rPr>
              <a:t>(1)</a:t>
            </a:r>
            <a:r>
              <a:rPr kumimoji="0" lang="ja-JP" altLang="en-US" sz="2000" b="1" i="0" u="none" strike="noStrike" cap="none" normalizeH="0" baseline="0" dirty="0">
                <a:ln>
                  <a:noFill/>
                </a:ln>
                <a:effectLst/>
                <a:latin typeface="Meiryo UI" panose="020B0604030504040204" pitchFamily="50" charset="-128"/>
                <a:ea typeface="Meiryo UI" panose="020B0604030504040204" pitchFamily="50" charset="-128"/>
                <a:cs typeface="Times New Roman" panose="02020603050405020304" pitchFamily="18" charset="0"/>
              </a:rPr>
              <a:t>エネルギー使用量の算定</a:t>
            </a:r>
            <a:endParaRPr kumimoji="0" lang="en-US" altLang="ja-JP" sz="2000" b="1" i="0" u="none" strike="noStrike" cap="none" normalizeH="0" baseline="0" dirty="0">
              <a:ln>
                <a:noFill/>
              </a:ln>
              <a:effectLst/>
              <a:latin typeface="Meiryo UI" panose="020B0604030504040204" pitchFamily="50" charset="-128"/>
              <a:ea typeface="Meiryo UI" panose="020B0604030504040204" pitchFamily="50" charset="-128"/>
              <a:cs typeface="Times New Roman" panose="02020603050405020304" pitchFamily="18" charset="0"/>
            </a:endParaRPr>
          </a:p>
          <a:p>
            <a:pPr lvl="0" indent="0">
              <a:spcAft>
                <a:spcPts val="0"/>
              </a:spcAft>
            </a:pPr>
            <a:r>
              <a:rPr kumimoji="0" lang="ja-JP" altLang="en-US" sz="1600" dirty="0">
                <a:latin typeface="Meiryo UI" panose="020B0604030504040204" pitchFamily="50" charset="-128"/>
                <a:ea typeface="Meiryo UI" panose="020B0604030504040204" pitchFamily="50" charset="-128"/>
                <a:cs typeface="Times New Roman" panose="02020603050405020304" pitchFamily="18" charset="0"/>
              </a:rPr>
              <a:t>　特定事業者は、</a:t>
            </a:r>
            <a:r>
              <a:rPr kumimoji="0" lang="en-US" altLang="ja-JP" sz="1600" dirty="0">
                <a:latin typeface="Meiryo UI" panose="020B0604030504040204" pitchFamily="50" charset="-128"/>
                <a:ea typeface="Meiryo UI" panose="020B0604030504040204" pitchFamily="50" charset="-128"/>
                <a:cs typeface="Times New Roman" panose="02020603050405020304" pitchFamily="18" charset="0"/>
              </a:rPr>
              <a:t>2</a:t>
            </a:r>
            <a:r>
              <a:rPr kumimoji="0" lang="ja-JP" altLang="en-US" sz="1600" dirty="0">
                <a:latin typeface="Meiryo UI" panose="020B0604030504040204" pitchFamily="50" charset="-128"/>
                <a:ea typeface="Meiryo UI" panose="020B0604030504040204" pitchFamily="50" charset="-128"/>
                <a:cs typeface="Times New Roman" panose="02020603050405020304" pitchFamily="18" charset="0"/>
              </a:rPr>
              <a:t>の（</a:t>
            </a:r>
            <a:r>
              <a:rPr kumimoji="0" lang="en-US" altLang="ja-JP" sz="1600" dirty="0">
                <a:latin typeface="Meiryo UI" panose="020B0604030504040204" pitchFamily="50" charset="-128"/>
                <a:ea typeface="Meiryo UI" panose="020B0604030504040204" pitchFamily="50" charset="-128"/>
                <a:cs typeface="Times New Roman" panose="02020603050405020304" pitchFamily="18" charset="0"/>
              </a:rPr>
              <a:t>1</a:t>
            </a:r>
            <a:r>
              <a:rPr kumimoji="0" lang="ja-JP" altLang="en-US" sz="1600" dirty="0">
                <a:latin typeface="Meiryo UI" panose="020B0604030504040204" pitchFamily="50" charset="-128"/>
                <a:ea typeface="Meiryo UI" panose="020B0604030504040204" pitchFamily="50" charset="-128"/>
                <a:cs typeface="Times New Roman" panose="02020603050405020304" pitchFamily="18" charset="0"/>
              </a:rPr>
              <a:t>）にて示した事業活動の範囲において、事業所での化石燃料及び非化石燃料並びに電気の量並びに他人から供給された熱の量や、自動車の燃料使用量を算定する。気候変動対策指針では、これらの使用量をもとに発熱量に換算して、エネルギー使用量を算出する方法を定めています。（気候変動対策指針</a:t>
            </a:r>
            <a:r>
              <a:rPr kumimoji="0" lang="en-US" altLang="ja-JP" sz="1600" dirty="0">
                <a:latin typeface="Meiryo UI" panose="020B0604030504040204" pitchFamily="50" charset="-128"/>
                <a:ea typeface="Meiryo UI" panose="020B0604030504040204" pitchFamily="50" charset="-128"/>
                <a:cs typeface="Times New Roman" panose="02020603050405020304" pitchFamily="18" charset="0"/>
              </a:rPr>
              <a:t>P.3</a:t>
            </a:r>
            <a:r>
              <a:rPr kumimoji="0" lang="ja-JP" altLang="en-US" sz="1600" dirty="0">
                <a:latin typeface="Meiryo UI" panose="020B0604030504040204" pitchFamily="50" charset="-128"/>
                <a:ea typeface="Meiryo UI" panose="020B0604030504040204" pitchFamily="50" charset="-128"/>
                <a:cs typeface="Times New Roman" panose="02020603050405020304" pitchFamily="18" charset="0"/>
              </a:rPr>
              <a:t>）</a:t>
            </a:r>
            <a:endParaRPr kumimoji="0" lang="en-US" altLang="ja-JP" sz="1600" dirty="0">
              <a:latin typeface="Meiryo UI" panose="020B0604030504040204" pitchFamily="50" charset="-128"/>
              <a:ea typeface="Meiryo UI" panose="020B0604030504040204" pitchFamily="50" charset="-128"/>
              <a:cs typeface="Times New Roman" panose="02020603050405020304" pitchFamily="18" charset="0"/>
            </a:endParaRPr>
          </a:p>
          <a:p>
            <a:pPr lvl="0" indent="0">
              <a:spcAft>
                <a:spcPts val="0"/>
              </a:spcAft>
            </a:pPr>
            <a:r>
              <a:rPr kumimoji="0" lang="ja-JP" altLang="en-US" sz="1600" dirty="0">
                <a:latin typeface="Meiryo UI" panose="020B0604030504040204" pitchFamily="50" charset="-128"/>
                <a:ea typeface="Meiryo UI" panose="020B0604030504040204" pitchFamily="50" charset="-128"/>
                <a:cs typeface="Times New Roman" panose="02020603050405020304" pitchFamily="18" charset="0"/>
              </a:rPr>
              <a:t>　なお、これらの算定方法は、「省エネ法」の施行規則等にも示されているため、参考にしてください。</a:t>
            </a:r>
            <a:endParaRPr kumimoji="0" lang="en-US" altLang="ja-JP" sz="1600" dirty="0">
              <a:latin typeface="Meiryo UI" panose="020B0604030504040204" pitchFamily="50" charset="-128"/>
              <a:ea typeface="Meiryo UI" panose="020B0604030504040204" pitchFamily="50" charset="-128"/>
              <a:cs typeface="Times New Roman" panose="02020603050405020304" pitchFamily="18" charset="0"/>
            </a:endParaRPr>
          </a:p>
          <a:p>
            <a:pPr lvl="0" indent="0">
              <a:spcAft>
                <a:spcPts val="0"/>
              </a:spcAft>
            </a:pPr>
            <a:r>
              <a:rPr kumimoji="0" lang="ja-JP" altLang="en-US" sz="1600" dirty="0">
                <a:latin typeface="Meiryo UI" panose="020B0604030504040204" pitchFamily="50" charset="-128"/>
                <a:ea typeface="Meiryo UI" panose="020B0604030504040204" pitchFamily="50" charset="-128"/>
                <a:cs typeface="Times New Roman" panose="02020603050405020304" pitchFamily="18" charset="0"/>
              </a:rPr>
              <a:t>　また、エネルギー使用量の算定期間は、</a:t>
            </a:r>
            <a:r>
              <a:rPr kumimoji="0" lang="ja-JP" altLang="en-US" sz="1600" dirty="0">
                <a:solidFill>
                  <a:srgbClr val="FF0000"/>
                </a:solidFill>
                <a:latin typeface="Meiryo UI" panose="020B0604030504040204" pitchFamily="50" charset="-128"/>
                <a:ea typeface="Meiryo UI" panose="020B0604030504040204" pitchFamily="50" charset="-128"/>
                <a:cs typeface="Times New Roman" panose="02020603050405020304" pitchFamily="18" charset="0"/>
              </a:rPr>
              <a:t>届出対象年度（４月１日から３月３１日まで）</a:t>
            </a:r>
            <a:r>
              <a:rPr kumimoji="0" lang="ja-JP" altLang="en-US" sz="1600" dirty="0">
                <a:latin typeface="Meiryo UI" panose="020B0604030504040204" pitchFamily="50" charset="-128"/>
                <a:ea typeface="Meiryo UI" panose="020B0604030504040204" pitchFamily="50" charset="-128"/>
                <a:cs typeface="Times New Roman" panose="02020603050405020304" pitchFamily="18" charset="0"/>
              </a:rPr>
              <a:t>とします。</a:t>
            </a:r>
            <a:endParaRPr kumimoji="0" lang="en-US" altLang="ja-JP" sz="1600" dirty="0">
              <a:latin typeface="Meiryo UI" panose="020B0604030504040204" pitchFamily="50" charset="-128"/>
              <a:ea typeface="Meiryo UI" panose="020B0604030504040204" pitchFamily="50" charset="-128"/>
              <a:cs typeface="Times New Roman" panose="02020603050405020304" pitchFamily="18" charset="0"/>
            </a:endParaRPr>
          </a:p>
        </p:txBody>
      </p:sp>
      <p:sp>
        <p:nvSpPr>
          <p:cNvPr id="3" name="正方形/長方形 2"/>
          <p:cNvSpPr/>
          <p:nvPr/>
        </p:nvSpPr>
        <p:spPr>
          <a:xfrm>
            <a:off x="35496" y="2175242"/>
            <a:ext cx="9051756" cy="4278094"/>
          </a:xfrm>
          <a:prstGeom prst="rect">
            <a:avLst/>
          </a:prstGeom>
        </p:spPr>
        <p:txBody>
          <a:bodyPr wrap="square">
            <a:spAutoFit/>
          </a:bodyPr>
          <a:lstStyle/>
          <a:p>
            <a:endParaRPr lang="ja-JP" altLang="en-US" sz="1600" dirty="0">
              <a:latin typeface="Meiryo UI" panose="020B0604030504040204" pitchFamily="50" charset="-128"/>
              <a:ea typeface="Meiryo UI" panose="020B0604030504040204" pitchFamily="50" charset="-128"/>
            </a:endParaRPr>
          </a:p>
          <a:p>
            <a:r>
              <a:rPr lang="ja-JP" altLang="en-US" sz="1600" b="1" dirty="0">
                <a:latin typeface="Meiryo UI" panose="020B0604030504040204" pitchFamily="50" charset="-128"/>
                <a:ea typeface="Meiryo UI" panose="020B0604030504040204" pitchFamily="50" charset="-128"/>
              </a:rPr>
              <a:t>■単位発熱量について</a:t>
            </a:r>
          </a:p>
          <a:p>
            <a:r>
              <a:rPr lang="ja-JP" altLang="en-US" sz="1600" dirty="0">
                <a:latin typeface="Meiryo UI" panose="020B0604030504040204" pitchFamily="50" charset="-128"/>
                <a:ea typeface="Meiryo UI" panose="020B0604030504040204" pitchFamily="50" charset="-128"/>
              </a:rPr>
              <a:t>　気候変動対策指針別表第１に示す単位発熱量が実態と異なる場合は、実測等に基づいて別に数値を設定することができます。その場合には、設定方法等について根拠資料を添付してください。</a:t>
            </a:r>
            <a:endParaRPr lang="en-US" altLang="ja-JP" sz="1600" dirty="0">
              <a:latin typeface="Meiryo UI" panose="020B0604030504040204" pitchFamily="50" charset="-128"/>
              <a:ea typeface="Meiryo UI" panose="020B0604030504040204" pitchFamily="50" charset="-128"/>
            </a:endParaRPr>
          </a:p>
          <a:p>
            <a:endParaRPr lang="ja-JP" altLang="en-US" sz="1600" dirty="0">
              <a:latin typeface="Meiryo UI" panose="020B0604030504040204" pitchFamily="50" charset="-128"/>
              <a:ea typeface="Meiryo UI" panose="020B0604030504040204" pitchFamily="50" charset="-128"/>
            </a:endParaRPr>
          </a:p>
          <a:p>
            <a:r>
              <a:rPr lang="ja-JP" altLang="en-US" sz="1600" b="1" dirty="0">
                <a:latin typeface="Meiryo UI" panose="020B0604030504040204" pitchFamily="50" charset="-128"/>
                <a:ea typeface="Meiryo UI" panose="020B0604030504040204" pitchFamily="50" charset="-128"/>
              </a:rPr>
              <a:t>■販売エネルギーについて</a:t>
            </a:r>
          </a:p>
          <a:p>
            <a:r>
              <a:rPr lang="ja-JP" altLang="en-US" sz="1600" dirty="0">
                <a:latin typeface="Meiryo UI" panose="020B0604030504040204" pitchFamily="50" charset="-128"/>
                <a:ea typeface="Meiryo UI" panose="020B0604030504040204" pitchFamily="50" charset="-128"/>
              </a:rPr>
              <a:t>　販売エネルギーは、燃料等から発生する副生エネルギーを販売している等、自らの生産等に寄与しないエネルギーを第三者に提供している場合をいいます。自家発電装置により発生した電力の一部を外部に売電する場合などが該当します。なお、生産等に寄与しないエネルギーであっても、第三者にエネルギーの販売等を行っていない場合（例えば、社員食堂、研究棟及び事務所棟等で使用されるエネルギー）は、販売エネルギーではなく、エネルギー使用量として算定してください。</a:t>
            </a:r>
            <a:endParaRPr lang="en-US" altLang="ja-JP" sz="1600" dirty="0">
              <a:latin typeface="Meiryo UI" panose="020B0604030504040204" pitchFamily="50" charset="-128"/>
              <a:ea typeface="Meiryo UI" panose="020B0604030504040204" pitchFamily="50" charset="-128"/>
            </a:endParaRPr>
          </a:p>
          <a:p>
            <a:endParaRPr lang="ja-JP" altLang="en-US" sz="1600" dirty="0">
              <a:latin typeface="Meiryo UI" panose="020B0604030504040204" pitchFamily="50" charset="-128"/>
              <a:ea typeface="Meiryo UI" panose="020B0604030504040204" pitchFamily="50" charset="-128"/>
            </a:endParaRPr>
          </a:p>
          <a:p>
            <a:r>
              <a:rPr lang="ja-JP" altLang="en-US" sz="1600" dirty="0">
                <a:latin typeface="Meiryo UI" panose="020B0604030504040204" pitchFamily="50" charset="-128"/>
                <a:ea typeface="Meiryo UI" panose="020B0604030504040204" pitchFamily="50" charset="-128"/>
              </a:rPr>
              <a:t>■</a:t>
            </a:r>
            <a:r>
              <a:rPr lang="ja-JP" altLang="en-US" sz="1600" b="1" dirty="0">
                <a:latin typeface="Meiryo UI" panose="020B0604030504040204" pitchFamily="50" charset="-128"/>
                <a:ea typeface="Meiryo UI" panose="020B0604030504040204" pitchFamily="50" charset="-128"/>
              </a:rPr>
              <a:t>エネルギー使用量の根拠確認</a:t>
            </a:r>
          </a:p>
          <a:p>
            <a:r>
              <a:rPr lang="ja-JP" altLang="en-US" sz="1600" dirty="0">
                <a:latin typeface="Meiryo UI" panose="020B0604030504040204" pitchFamily="50" charset="-128"/>
                <a:ea typeface="Meiryo UI" panose="020B0604030504040204" pitchFamily="50" charset="-128"/>
              </a:rPr>
              <a:t>　対策計画書、実績報告書に記載されている電気・ガス等のエネルギー使用量が有効であることを確認するため、根拠データの提出を求めたり、立入調査したりすることがあります。</a:t>
            </a:r>
          </a:p>
          <a:p>
            <a:r>
              <a:rPr lang="ja-JP" altLang="en-US" sz="1600" dirty="0">
                <a:latin typeface="Meiryo UI" panose="020B0604030504040204" pitchFamily="50" charset="-128"/>
                <a:ea typeface="Meiryo UI" panose="020B0604030504040204" pitchFamily="50" charset="-128"/>
              </a:rPr>
              <a:t>　その場合は、府が指定する事業所のエネルギー使用量が分かる利用明細（紙・</a:t>
            </a:r>
            <a:r>
              <a:rPr lang="en-US" altLang="ja-JP" sz="1600" dirty="0">
                <a:latin typeface="Meiryo UI" panose="020B0604030504040204" pitchFamily="50" charset="-128"/>
                <a:ea typeface="Meiryo UI" panose="020B0604030504040204" pitchFamily="50" charset="-128"/>
              </a:rPr>
              <a:t>Web</a:t>
            </a:r>
            <a:r>
              <a:rPr lang="ja-JP" altLang="en-US" sz="1600" dirty="0">
                <a:latin typeface="Meiryo UI" panose="020B0604030504040204" pitchFamily="50" charset="-128"/>
                <a:ea typeface="Meiryo UI" panose="020B0604030504040204" pitchFamily="50" charset="-128"/>
              </a:rPr>
              <a:t>どちらでも可）の写し又は原本を確認させていただきますので、ご留意ください。</a:t>
            </a:r>
          </a:p>
        </p:txBody>
      </p:sp>
    </p:spTree>
    <p:extLst>
      <p:ext uri="{BB962C8B-B14F-4D97-AF65-F5344CB8AC3E}">
        <p14:creationId xmlns:p14="http://schemas.microsoft.com/office/powerpoint/2010/main" val="1564988264"/>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クラリティ">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クラシック 2">
      <a:maj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クラリティ">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prstDash val="solid"/>
        </a:ln>
        <a:ln w="26425" cap="flat" cmpd="sng" algn="ctr">
          <a:solidFill>
            <a:schemeClr val="phClr"/>
          </a:solidFill>
          <a:prstDash val="solid"/>
        </a:ln>
        <a:ln w="4445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gradFill rotWithShape="1">
          <a:gsLst>
            <a:gs pos="0">
              <a:schemeClr val="phClr">
                <a:tint val="85000"/>
                <a:satMod val="180000"/>
              </a:schemeClr>
            </a:gs>
            <a:gs pos="40000">
              <a:schemeClr val="phClr">
                <a:tint val="95000"/>
                <a:shade val="85000"/>
                <a:satMod val="150000"/>
              </a:schemeClr>
            </a:gs>
            <a:gs pos="100000">
              <a:schemeClr val="phClr">
                <a:shade val="45000"/>
                <a:satMod val="200000"/>
              </a:schemeClr>
            </a:gs>
          </a:gsLst>
          <a:lin ang="5400000" scaled="0"/>
        </a:gradFill>
        <a:blipFill rotWithShape="1">
          <a:blip xmlns:r="http://schemas.openxmlformats.org/officeDocument/2006/relationships" r:embed="rId1">
            <a:duotone>
              <a:schemeClr val="phClr">
                <a:shade val="55000"/>
              </a:schemeClr>
              <a:schemeClr val="phClr">
                <a:tint val="97000"/>
                <a:satMod val="95000"/>
              </a:schemeClr>
            </a:duotone>
          </a:blip>
          <a:tile tx="0" ty="0" sx="70000" sy="70000" flip="none" algn="tl"/>
        </a:blipFill>
      </a:bgFillStyleLst>
    </a:fmtScheme>
  </a:themeElements>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0</TotalTime>
  <Words>22818</Words>
  <Application>Microsoft Office PowerPoint</Application>
  <PresentationFormat>画面に合わせる (4:3)</PresentationFormat>
  <Paragraphs>1667</Paragraphs>
  <Slides>82</Slides>
  <Notes>71</Notes>
  <HiddenSlides>0</HiddenSlides>
  <MMClips>0</MMClips>
  <ScaleCrop>false</ScaleCrop>
  <HeadingPairs>
    <vt:vector size="6" baseType="variant">
      <vt:variant>
        <vt:lpstr>使用されているフォント</vt:lpstr>
      </vt:variant>
      <vt:variant>
        <vt:i4>7</vt:i4>
      </vt:variant>
      <vt:variant>
        <vt:lpstr>テーマ</vt:lpstr>
      </vt:variant>
      <vt:variant>
        <vt:i4>1</vt:i4>
      </vt:variant>
      <vt:variant>
        <vt:lpstr>スライド タイトル</vt:lpstr>
      </vt:variant>
      <vt:variant>
        <vt:i4>82</vt:i4>
      </vt:variant>
    </vt:vector>
  </HeadingPairs>
  <TitlesOfParts>
    <vt:vector size="90" baseType="lpstr">
      <vt:lpstr>BIZ UDPゴシック</vt:lpstr>
      <vt:lpstr>Meiryo UI</vt:lpstr>
      <vt:lpstr>メイリオ</vt:lpstr>
      <vt:lpstr>游ゴシック</vt:lpstr>
      <vt:lpstr>Arial</vt:lpstr>
      <vt:lpstr>Calibri</vt:lpstr>
      <vt:lpstr>Wingdings</vt:lpstr>
      <vt:lpstr>クラリティ</vt:lpstr>
      <vt:lpstr>大阪府気候変動対策の推進に関する条例に基づく 対策計画書及び実績報告書等 届出の手引き</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2021-08-18T04:41:33Z</dcterms:created>
  <dcterms:modified xsi:type="dcterms:W3CDTF">2024-08-19T02:10:25Z</dcterms:modified>
</cp:coreProperties>
</file>