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64"/>
  </p:notesMasterIdLst>
  <p:handoutMasterIdLst>
    <p:handoutMasterId r:id="rId65"/>
  </p:handoutMasterIdLst>
  <p:sldIdLst>
    <p:sldId id="403" r:id="rId2"/>
    <p:sldId id="807" r:id="rId3"/>
    <p:sldId id="837" r:id="rId4"/>
    <p:sldId id="838" r:id="rId5"/>
    <p:sldId id="839" r:id="rId6"/>
    <p:sldId id="840" r:id="rId7"/>
    <p:sldId id="843" r:id="rId8"/>
    <p:sldId id="844" r:id="rId9"/>
    <p:sldId id="845" r:id="rId10"/>
    <p:sldId id="912" r:id="rId11"/>
    <p:sldId id="913" r:id="rId12"/>
    <p:sldId id="914" r:id="rId13"/>
    <p:sldId id="915" r:id="rId14"/>
    <p:sldId id="916" r:id="rId15"/>
    <p:sldId id="917" r:id="rId16"/>
    <p:sldId id="918" r:id="rId17"/>
    <p:sldId id="919" r:id="rId18"/>
    <p:sldId id="920" r:id="rId19"/>
    <p:sldId id="921" r:id="rId20"/>
    <p:sldId id="925" r:id="rId21"/>
    <p:sldId id="923" r:id="rId22"/>
    <p:sldId id="926" r:id="rId23"/>
    <p:sldId id="924" r:id="rId24"/>
    <p:sldId id="866" r:id="rId25"/>
    <p:sldId id="868" r:id="rId26"/>
    <p:sldId id="931" r:id="rId27"/>
    <p:sldId id="869" r:id="rId28"/>
    <p:sldId id="930" r:id="rId29"/>
    <p:sldId id="871" r:id="rId30"/>
    <p:sldId id="872" r:id="rId31"/>
    <p:sldId id="873" r:id="rId32"/>
    <p:sldId id="902" r:id="rId33"/>
    <p:sldId id="876" r:id="rId34"/>
    <p:sldId id="939" r:id="rId35"/>
    <p:sldId id="877" r:id="rId36"/>
    <p:sldId id="878" r:id="rId37"/>
    <p:sldId id="874" r:id="rId38"/>
    <p:sldId id="903" r:id="rId39"/>
    <p:sldId id="904" r:id="rId40"/>
    <p:sldId id="905" r:id="rId41"/>
    <p:sldId id="906" r:id="rId42"/>
    <p:sldId id="865" r:id="rId43"/>
    <p:sldId id="879" r:id="rId44"/>
    <p:sldId id="881" r:id="rId45"/>
    <p:sldId id="892" r:id="rId46"/>
    <p:sldId id="893" r:id="rId47"/>
    <p:sldId id="940" r:id="rId48"/>
    <p:sldId id="894" r:id="rId49"/>
    <p:sldId id="886" r:id="rId50"/>
    <p:sldId id="900" r:id="rId51"/>
    <p:sldId id="944" r:id="rId52"/>
    <p:sldId id="898" r:id="rId53"/>
    <p:sldId id="887" r:id="rId54"/>
    <p:sldId id="908" r:id="rId55"/>
    <p:sldId id="909" r:id="rId56"/>
    <p:sldId id="910" r:id="rId57"/>
    <p:sldId id="927" r:id="rId58"/>
    <p:sldId id="851" r:id="rId59"/>
    <p:sldId id="819" r:id="rId60"/>
    <p:sldId id="825" r:id="rId61"/>
    <p:sldId id="835" r:id="rId62"/>
    <p:sldId id="929" r:id="rId6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D"/>
    <a:srgbClr val="F7EC97"/>
    <a:srgbClr val="FD6C5D"/>
    <a:srgbClr val="FF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88" autoAdjust="0"/>
    <p:restoredTop sz="94588" autoAdjust="0"/>
  </p:normalViewPr>
  <p:slideViewPr>
    <p:cSldViewPr>
      <p:cViewPr varScale="1">
        <p:scale>
          <a:sx n="78" d="100"/>
          <a:sy n="78" d="100"/>
        </p:scale>
        <p:origin x="1659" y="74"/>
      </p:cViewPr>
      <p:guideLst>
        <p:guide orient="horz" pos="2160"/>
        <p:guide pos="2880"/>
      </p:guideLst>
    </p:cSldViewPr>
  </p:slideViewPr>
  <p:notesTextViewPr>
    <p:cViewPr>
      <p:scale>
        <a:sx n="1" d="1"/>
        <a:sy n="1" d="1"/>
      </p:scale>
      <p:origin x="0" y="0"/>
    </p:cViewPr>
  </p:notesTextViewPr>
  <p:sorterViewPr>
    <p:cViewPr>
      <p:scale>
        <a:sx n="60" d="100"/>
        <a:sy n="60" d="100"/>
      </p:scale>
      <p:origin x="0" y="-648"/>
    </p:cViewPr>
  </p:sorterViewPr>
  <p:notesViewPr>
    <p:cSldViewPr>
      <p:cViewPr varScale="1">
        <p:scale>
          <a:sx n="47" d="100"/>
          <a:sy n="47" d="100"/>
        </p:scale>
        <p:origin x="-3090" y="-11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5" tIns="45709" rIns="91415" bIns="45709"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4" y="9440866"/>
            <a:ext cx="2949575" cy="496887"/>
          </a:xfrm>
          <a:prstGeom prst="rect">
            <a:avLst/>
          </a:prstGeom>
        </p:spPr>
        <p:txBody>
          <a:bodyPr vert="horz" lIns="91415" tIns="45709" rIns="91415" bIns="457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6"/>
            <a:ext cx="2949575" cy="496887"/>
          </a:xfrm>
          <a:prstGeom prst="rect">
            <a:avLst/>
          </a:prstGeom>
        </p:spPr>
        <p:txBody>
          <a:bodyPr vert="horz" lIns="91415" tIns="45709" rIns="91415" bIns="45709"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6967"/>
          </a:xfrm>
          <a:prstGeom prst="rect">
            <a:avLst/>
          </a:prstGeom>
        </p:spPr>
        <p:txBody>
          <a:bodyPr vert="horz" lIns="91415" tIns="45709" rIns="91415"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15" tIns="45709" rIns="91415" bIns="45709" rtlCol="0"/>
          <a:lstStyle>
            <a:lvl1pPr algn="r">
              <a:defRPr sz="1200"/>
            </a:lvl1pPr>
          </a:lstStyle>
          <a:p>
            <a:fld id="{8D5BEBC8-2257-4310-91FB-3838D0908DC9}" type="datetimeFigureOut">
              <a:rPr kumimoji="1" lang="ja-JP" altLang="en-US" smtClean="0"/>
              <a:t>2025/4/16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5" tIns="45709" rIns="91415" bIns="45709"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5" tIns="45709" rIns="91415"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50"/>
            <a:ext cx="2949787" cy="496967"/>
          </a:xfrm>
          <a:prstGeom prst="rect">
            <a:avLst/>
          </a:prstGeom>
        </p:spPr>
        <p:txBody>
          <a:bodyPr vert="horz" lIns="91415" tIns="45709" rIns="91415"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50"/>
            <a:ext cx="2949787" cy="496967"/>
          </a:xfrm>
          <a:prstGeom prst="rect">
            <a:avLst/>
          </a:prstGeom>
        </p:spPr>
        <p:txBody>
          <a:bodyPr vert="horz" lIns="91415" tIns="45709" rIns="91415" bIns="45709"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dirty="0"/>
          </a:p>
        </p:txBody>
      </p:sp>
    </p:spTree>
    <p:extLst>
      <p:ext uri="{BB962C8B-B14F-4D97-AF65-F5344CB8AC3E}">
        <p14:creationId xmlns:p14="http://schemas.microsoft.com/office/powerpoint/2010/main" val="303793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10</a:t>
            </a:fld>
            <a:endParaRPr kumimoji="1" lang="ja-JP" altLang="en-US"/>
          </a:p>
        </p:txBody>
      </p:sp>
    </p:spTree>
    <p:extLst>
      <p:ext uri="{BB962C8B-B14F-4D97-AF65-F5344CB8AC3E}">
        <p14:creationId xmlns:p14="http://schemas.microsoft.com/office/powerpoint/2010/main" val="40920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11</a:t>
            </a:fld>
            <a:endParaRPr kumimoji="1" lang="ja-JP" altLang="en-US"/>
          </a:p>
        </p:txBody>
      </p:sp>
    </p:spTree>
    <p:extLst>
      <p:ext uri="{BB962C8B-B14F-4D97-AF65-F5344CB8AC3E}">
        <p14:creationId xmlns:p14="http://schemas.microsoft.com/office/powerpoint/2010/main" val="153302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12</a:t>
            </a:fld>
            <a:endParaRPr kumimoji="1" lang="ja-JP" altLang="en-US"/>
          </a:p>
        </p:txBody>
      </p:sp>
    </p:spTree>
    <p:extLst>
      <p:ext uri="{BB962C8B-B14F-4D97-AF65-F5344CB8AC3E}">
        <p14:creationId xmlns:p14="http://schemas.microsoft.com/office/powerpoint/2010/main" val="367936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13</a:t>
            </a:fld>
            <a:endParaRPr kumimoji="1" lang="ja-JP" altLang="en-US"/>
          </a:p>
        </p:txBody>
      </p:sp>
    </p:spTree>
    <p:extLst>
      <p:ext uri="{BB962C8B-B14F-4D97-AF65-F5344CB8AC3E}">
        <p14:creationId xmlns:p14="http://schemas.microsoft.com/office/powerpoint/2010/main" val="5414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19</a:t>
            </a:fld>
            <a:endParaRPr kumimoji="1" lang="ja-JP" altLang="en-US"/>
          </a:p>
        </p:txBody>
      </p:sp>
    </p:spTree>
    <p:extLst>
      <p:ext uri="{BB962C8B-B14F-4D97-AF65-F5344CB8AC3E}">
        <p14:creationId xmlns:p14="http://schemas.microsoft.com/office/powerpoint/2010/main" val="2217094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20</a:t>
            </a:fld>
            <a:endParaRPr kumimoji="1" lang="ja-JP" altLang="en-US"/>
          </a:p>
        </p:txBody>
      </p:sp>
    </p:spTree>
    <p:extLst>
      <p:ext uri="{BB962C8B-B14F-4D97-AF65-F5344CB8AC3E}">
        <p14:creationId xmlns:p14="http://schemas.microsoft.com/office/powerpoint/2010/main" val="101272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21</a:t>
            </a:fld>
            <a:endParaRPr kumimoji="1" lang="ja-JP" altLang="en-US"/>
          </a:p>
        </p:txBody>
      </p:sp>
    </p:spTree>
    <p:extLst>
      <p:ext uri="{BB962C8B-B14F-4D97-AF65-F5344CB8AC3E}">
        <p14:creationId xmlns:p14="http://schemas.microsoft.com/office/powerpoint/2010/main" val="522306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008853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384366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452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60243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5854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6677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7C77AA-7151-4A8D-8C26-E58B9E1A327F}" type="slidenum">
              <a:rPr kumimoji="1" lang="ja-JP" altLang="en-US" smtClean="0"/>
              <a:t>27</a:t>
            </a:fld>
            <a:endParaRPr kumimoji="1" lang="ja-JP" altLang="en-US"/>
          </a:p>
        </p:txBody>
      </p:sp>
    </p:spTree>
    <p:extLst>
      <p:ext uri="{BB962C8B-B14F-4D97-AF65-F5344CB8AC3E}">
        <p14:creationId xmlns:p14="http://schemas.microsoft.com/office/powerpoint/2010/main" val="2049054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793279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247736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154921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33869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575602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73307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0428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077467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835074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07135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28440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60026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547778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60813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455731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366452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74856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12031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623390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5109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044649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943862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562974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644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8716377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01566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47004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50180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78151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88596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73074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1629592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36691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58</a:t>
            </a:fld>
            <a:endParaRPr kumimoji="1" lang="ja-JP" altLang="en-US"/>
          </a:p>
        </p:txBody>
      </p:sp>
    </p:spTree>
    <p:extLst>
      <p:ext uri="{BB962C8B-B14F-4D97-AF65-F5344CB8AC3E}">
        <p14:creationId xmlns:p14="http://schemas.microsoft.com/office/powerpoint/2010/main" val="30219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59</a:t>
            </a:fld>
            <a:endParaRPr kumimoji="1" lang="ja-JP" altLang="en-US"/>
          </a:p>
        </p:txBody>
      </p:sp>
    </p:spTree>
    <p:extLst>
      <p:ext uri="{BB962C8B-B14F-4D97-AF65-F5344CB8AC3E}">
        <p14:creationId xmlns:p14="http://schemas.microsoft.com/office/powerpoint/2010/main" val="30001669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0075" y="577850"/>
            <a:ext cx="5697538" cy="4275138"/>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36038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5437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96915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55547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9</a:t>
            </a:fld>
            <a:endParaRPr kumimoji="1" lang="ja-JP" altLang="en-US"/>
          </a:p>
        </p:txBody>
      </p:sp>
    </p:spTree>
    <p:extLst>
      <p:ext uri="{BB962C8B-B14F-4D97-AF65-F5344CB8AC3E}">
        <p14:creationId xmlns:p14="http://schemas.microsoft.com/office/powerpoint/2010/main" val="106840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31F64F-0D30-4C3A-A0BE-910F4CC3C3E7}"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2025/4/16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2025/4/16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2025/4/16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672F1F-A543-43EE-80AA-CB7F72D8E56C}" type="datetime1">
              <a:rPr kumimoji="1" lang="ja-JP" altLang="en-US" smtClean="0"/>
              <a:t>2025/4/16</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1704" y="18288"/>
            <a:ext cx="1066800" cy="329184"/>
          </a:xfrm>
          <a:prstGeom prst="rect">
            <a:avLst/>
          </a:prstGeom>
        </p:spPr>
        <p:txBody>
          <a:bodyPr vert="horz" lIns="91440" tIns="45720" rIns="91440" bIns="45720" rtlCol="0" anchor="ctr"/>
          <a:lstStyle>
            <a:lvl1pPr algn="r">
              <a:defRPr sz="16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F0DA1747-7AE3-4485-B1CC-5CDDF653E87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http://www.unic.or.jp/files/sdg_icon_17_ja-290x290.png"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pref.osaka.lg.jp/jigyoshoshido/jishutekitorikumi/index.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policies.env.go.jp/earth/ghg-santeikohyo/calc.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policies.env.go.jp/earth/ghg-santeikohyo/calc.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olicies.env.go.jp/earth/ghg-santeikohyo/calc.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www.jfma.org/data.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s://policies.env.go.jp/earth/ghg-santeikohyo/calc.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hyperlink" Target="https://policies.env.go.jp/earth/ghg-santeikohyo/calc.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policies.env.go.jp/earth/ghg-santeikohyo/calc.html"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hyperlink" Target="http://www.jfma.org/data.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lgpos.task-asp.net/cu/270008/ea/residents/portal/hom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hyperlink" Target="https://www.enecho.meti.go.jp/category/saving_and_new/saving/enterprise/factory/faq/"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276872"/>
            <a:ext cx="8748464" cy="1686225"/>
          </a:xfrm>
        </p:spPr>
        <p:txBody>
          <a:bodyPr/>
          <a:lstStyle/>
          <a:p>
            <a:pPr algn="ctr"/>
            <a:r>
              <a:rPr lang="ja-JP" altLang="ja-JP" sz="3200" b="1" dirty="0">
                <a:latin typeface="Meiryo UI" panose="020B0604030504040204" pitchFamily="50" charset="-128"/>
                <a:ea typeface="Meiryo UI" panose="020B0604030504040204" pitchFamily="50" charset="-128"/>
              </a:rPr>
              <a:t>大阪府気候変動対策の推進に関する条例に基づく</a:t>
            </a:r>
            <a:br>
              <a:rPr lang="en-US" altLang="ja-JP"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対策</a:t>
            </a:r>
            <a:r>
              <a:rPr lang="ja-JP" altLang="ja-JP" sz="3200" b="1" dirty="0">
                <a:latin typeface="Meiryo UI" panose="020B0604030504040204" pitchFamily="50" charset="-128"/>
                <a:ea typeface="Meiryo UI" panose="020B0604030504040204" pitchFamily="50" charset="-128"/>
              </a:rPr>
              <a:t>計画書及び実績報告書等</a:t>
            </a:r>
            <a:br>
              <a:rPr lang="ja-JP" altLang="ja-JP" sz="3200" b="1" dirty="0">
                <a:latin typeface="Meiryo UI" panose="020B0604030504040204" pitchFamily="50" charset="-128"/>
                <a:ea typeface="Meiryo UI" panose="020B0604030504040204" pitchFamily="50" charset="-128"/>
              </a:rPr>
            </a:br>
            <a:r>
              <a:rPr lang="ja-JP" altLang="ja-JP" sz="3200" b="1" dirty="0">
                <a:latin typeface="Meiryo UI" panose="020B0604030504040204" pitchFamily="50" charset="-128"/>
                <a:ea typeface="Meiryo UI" panose="020B0604030504040204" pitchFamily="50" charset="-128"/>
              </a:rPr>
              <a:t>届出の手引き</a:t>
            </a:r>
            <a:br>
              <a:rPr lang="en-US" altLang="ja-JP"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特定事業者以外の事業者</a:t>
            </a:r>
            <a:endParaRPr lang="ja-JP" altLang="ja-JP" sz="3200" b="1" dirty="0">
              <a:latin typeface="Meiryo UI" panose="020B0604030504040204" pitchFamily="50" charset="-128"/>
              <a:ea typeface="Meiryo UI" panose="020B0604030504040204" pitchFamily="50" charset="-128"/>
            </a:endParaRPr>
          </a:p>
        </p:txBody>
      </p:sp>
      <p:pic>
        <p:nvPicPr>
          <p:cNvPr id="7" name="Picture 13">
            <a:extLst>
              <a:ext uri="{FF2B5EF4-FFF2-40B4-BE49-F238E27FC236}">
                <a16:creationId xmlns:a16="http://schemas.microsoft.com/office/drawing/2014/main" id="{61E69E31-3FB2-4D2C-8C5D-0AA9E94BA7D4}"/>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334667" y="616369"/>
            <a:ext cx="863442" cy="86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7B35C5B3-B317-45D2-A1A7-DDDD7D5D14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165" y="613990"/>
            <a:ext cx="858295"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92165169-5727-4122-B0B0-69956D1B22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7717" y="613990"/>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56C80187-4930-41A9-AA99-47E13B3543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8974" y="613990"/>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739C1168-DFAB-4BA3-9156-2D43105290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3670" y="615402"/>
            <a:ext cx="858293" cy="858293"/>
          </a:xfrm>
          <a:prstGeom prst="rect">
            <a:avLst/>
          </a:prstGeom>
        </p:spPr>
      </p:pic>
      <p:pic>
        <p:nvPicPr>
          <p:cNvPr id="12" name="図 11">
            <a:extLst>
              <a:ext uri="{FF2B5EF4-FFF2-40B4-BE49-F238E27FC236}">
                <a16:creationId xmlns:a16="http://schemas.microsoft.com/office/drawing/2014/main" id="{8DB71064-1EAC-4001-A5E8-5DBA32A97D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6338" y="616455"/>
            <a:ext cx="868329" cy="868329"/>
          </a:xfrm>
          <a:prstGeom prst="rect">
            <a:avLst/>
          </a:prstGeom>
        </p:spPr>
      </p:pic>
      <p:pic>
        <p:nvPicPr>
          <p:cNvPr id="13" name="図 12">
            <a:extLst>
              <a:ext uri="{FF2B5EF4-FFF2-40B4-BE49-F238E27FC236}">
                <a16:creationId xmlns:a16="http://schemas.microsoft.com/office/drawing/2014/main" id="{E51A4837-1F56-4A03-9C7F-187AA83A4C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2031" y="613252"/>
            <a:ext cx="858196" cy="858196"/>
          </a:xfrm>
          <a:prstGeom prst="rect">
            <a:avLst/>
          </a:prstGeom>
        </p:spPr>
      </p:pic>
      <p:sp>
        <p:nvSpPr>
          <p:cNvPr id="17" name="タイトル 1"/>
          <p:cNvSpPr txBox="1">
            <a:spLocks/>
          </p:cNvSpPr>
          <p:nvPr/>
        </p:nvSpPr>
        <p:spPr>
          <a:xfrm>
            <a:off x="179512" y="4581128"/>
            <a:ext cx="8748464" cy="1800200"/>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令和７年４月</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大阪府　環境農林水産部</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脱炭素・エネルギー政策課　</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668344" y="6021288"/>
            <a:ext cx="710579" cy="369332"/>
          </a:xfrm>
          <a:prstGeom prst="rect">
            <a:avLst/>
          </a:prstGeom>
          <a:noFill/>
        </p:spPr>
        <p:txBody>
          <a:bodyPr wrap="none" rtlCol="0">
            <a:spAutoFit/>
          </a:bodyPr>
          <a:lstStyle/>
          <a:p>
            <a:r>
              <a:rPr kumimoji="1" lang="en-US" altLang="ja-JP" dirty="0"/>
              <a:t>Ver.1</a:t>
            </a:r>
          </a:p>
        </p:txBody>
      </p:sp>
    </p:spTree>
    <p:extLst>
      <p:ext uri="{BB962C8B-B14F-4D97-AF65-F5344CB8AC3E}">
        <p14:creationId xmlns:p14="http://schemas.microsoft.com/office/powerpoint/2010/main" val="421092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856869" y="5392942"/>
            <a:ext cx="7555949" cy="1281986"/>
          </a:xfrm>
          <a:prstGeom prst="rect">
            <a:avLst/>
          </a:prstGeom>
        </p:spPr>
      </p:pic>
      <p:pic>
        <p:nvPicPr>
          <p:cNvPr id="9" name="図 8"/>
          <p:cNvPicPr>
            <a:picLocks noChangeAspect="1"/>
          </p:cNvPicPr>
          <p:nvPr/>
        </p:nvPicPr>
        <p:blipFill>
          <a:blip r:embed="rId4"/>
          <a:stretch>
            <a:fillRect/>
          </a:stretch>
        </p:blipFill>
        <p:spPr>
          <a:xfrm>
            <a:off x="856869" y="4104452"/>
            <a:ext cx="7558692" cy="1139958"/>
          </a:xfrm>
          <a:prstGeom prst="rect">
            <a:avLst/>
          </a:prstGeom>
        </p:spPr>
      </p:pic>
      <p:pic>
        <p:nvPicPr>
          <p:cNvPr id="8" name="図 7"/>
          <p:cNvPicPr>
            <a:picLocks noChangeAspect="1"/>
          </p:cNvPicPr>
          <p:nvPr/>
        </p:nvPicPr>
        <p:blipFill>
          <a:blip r:embed="rId5"/>
          <a:stretch>
            <a:fillRect/>
          </a:stretch>
        </p:blipFill>
        <p:spPr>
          <a:xfrm>
            <a:off x="859613" y="2868783"/>
            <a:ext cx="7553205" cy="978159"/>
          </a:xfrm>
          <a:prstGeom prst="rect">
            <a:avLst/>
          </a:prstGeom>
        </p:spPr>
      </p:pic>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9</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
        <p:nvSpPr>
          <p:cNvPr id="23" name="テキスト ボックス 22">
            <a:extLst>
              <a:ext uri="{FF2B5EF4-FFF2-40B4-BE49-F238E27FC236}">
                <a16:creationId xmlns:a16="http://schemas.microsoft.com/office/drawing/2014/main" id="{D85538E7-BE6B-4352-89F6-B699CAA961EB}"/>
              </a:ext>
            </a:extLst>
          </p:cNvPr>
          <p:cNvSpPr txBox="1"/>
          <p:nvPr/>
        </p:nvSpPr>
        <p:spPr>
          <a:xfrm>
            <a:off x="181684" y="476999"/>
            <a:ext cx="8782804" cy="502702"/>
          </a:xfrm>
          <a:prstGeom prst="rect">
            <a:avLst/>
          </a:prstGeom>
          <a:noFill/>
        </p:spPr>
        <p:txBody>
          <a:bodyPr wrap="square" rtlCol="0">
            <a:spAutoFit/>
          </a:bodyPr>
          <a:lstStyle/>
          <a:p>
            <a:pPr marL="441325" indent="-441325">
              <a:lnSpc>
                <a:spcPts val="32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）重点対策項目の指定について</a:t>
            </a:r>
          </a:p>
        </p:txBody>
      </p:sp>
      <p:sp>
        <p:nvSpPr>
          <p:cNvPr id="7" name="角丸四角形 6"/>
          <p:cNvSpPr/>
          <p:nvPr/>
        </p:nvSpPr>
        <p:spPr>
          <a:xfrm>
            <a:off x="1187624" y="2402728"/>
            <a:ext cx="6984776" cy="356606"/>
          </a:xfrm>
          <a:prstGeom prst="roundRect">
            <a:avLst>
              <a:gd name="adj" fmla="val 91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600" dirty="0">
                <a:solidFill>
                  <a:schemeClr val="tx1"/>
                </a:solidFill>
                <a:latin typeface="Meiryo UI" panose="020B0604030504040204" pitchFamily="50" charset="-128"/>
                <a:ea typeface="Meiryo UI" panose="020B0604030504040204" pitchFamily="50" charset="-128"/>
              </a:rPr>
              <a:t>重点対策項目　</a:t>
            </a:r>
            <a:r>
              <a:rPr lang="en-US" altLang="ja-JP" sz="1600" dirty="0">
                <a:solidFill>
                  <a:schemeClr val="tx1"/>
                </a:solidFill>
                <a:latin typeface="Meiryo UI" panose="020B0604030504040204" pitchFamily="50" charset="-128"/>
                <a:ea typeface="Meiryo UI" panose="020B0604030504040204" pitchFamily="50" charset="-128"/>
              </a:rPr>
              <a:t>14</a:t>
            </a:r>
            <a:r>
              <a:rPr lang="ja-JP" altLang="en-US" sz="1600" dirty="0">
                <a:solidFill>
                  <a:schemeClr val="tx1"/>
                </a:solidFill>
                <a:latin typeface="Meiryo UI" panose="020B0604030504040204" pitchFamily="50" charset="-128"/>
                <a:ea typeface="Meiryo UI" panose="020B0604030504040204" pitchFamily="50" charset="-128"/>
              </a:rPr>
              <a:t>項目（基本</a:t>
            </a:r>
            <a:r>
              <a:rPr lang="en-US" altLang="ja-JP" sz="1600" dirty="0">
                <a:solidFill>
                  <a:schemeClr val="tx1"/>
                </a:solidFill>
                <a:latin typeface="Meiryo UI" panose="020B0604030504040204" pitchFamily="50" charset="-128"/>
                <a:ea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rPr>
              <a:t>項目＋加点</a:t>
            </a:r>
            <a:r>
              <a:rPr lang="en-US" altLang="ja-JP" sz="1600" dirty="0">
                <a:solidFill>
                  <a:schemeClr val="tx1"/>
                </a:solidFill>
                <a:latin typeface="Meiryo UI" panose="020B0604030504040204" pitchFamily="50" charset="-128"/>
                <a:ea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rPr>
              <a:t>項目）</a:t>
            </a:r>
          </a:p>
        </p:txBody>
      </p:sp>
      <p:sp>
        <p:nvSpPr>
          <p:cNvPr id="13" name="正方形/長方形 12"/>
          <p:cNvSpPr/>
          <p:nvPr/>
        </p:nvSpPr>
        <p:spPr>
          <a:xfrm>
            <a:off x="323528" y="979701"/>
            <a:ext cx="8591917" cy="1205458"/>
          </a:xfrm>
          <a:prstGeom prst="rect">
            <a:avLst/>
          </a:prstGeom>
        </p:spPr>
        <p:txBody>
          <a:bodyPr wrap="square">
            <a:spAutoFit/>
          </a:bodyPr>
          <a:lstStyle/>
          <a:p>
            <a:pPr marL="209550" lvl="0" indent="-20955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１　気候変動対策指針では、第</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章に示す温室効果ガスの排出等の抑制に資する対策等の中から、特定事業者が重点的に実施すべき対策（重点対策）を第</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章で定めています。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209550" lvl="0" indent="-209550" eaLnBrk="0" fontAlgn="base" hangingPunct="0">
              <a:lnSpc>
                <a:spcPts val="1000"/>
              </a:lnSpc>
              <a:spcBef>
                <a:spcPct val="0"/>
              </a:spcBef>
              <a:spcAft>
                <a:spcPct val="0"/>
              </a:spcAft>
            </a:pP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209550" lvl="0" indent="-20955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２　重点対策項目は、基本的に実施するべき省エネ対策等を示した基本項目、先進的な取組みを示した加点項目の２種類を設定しています。</a:t>
            </a:r>
          </a:p>
        </p:txBody>
      </p:sp>
      <p:sp>
        <p:nvSpPr>
          <p:cNvPr id="5" name="角丸四角形 4"/>
          <p:cNvSpPr/>
          <p:nvPr/>
        </p:nvSpPr>
        <p:spPr>
          <a:xfrm>
            <a:off x="787281" y="2834630"/>
            <a:ext cx="541311" cy="1124132"/>
          </a:xfrm>
          <a:prstGeom prst="roundRect">
            <a:avLst>
              <a:gd name="adj" fmla="val 1887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角丸四角形 16"/>
          <p:cNvSpPr/>
          <p:nvPr/>
        </p:nvSpPr>
        <p:spPr>
          <a:xfrm>
            <a:off x="4283968" y="2960948"/>
            <a:ext cx="3456384" cy="266663"/>
          </a:xfrm>
          <a:prstGeom prst="roundRect">
            <a:avLst>
              <a:gd name="adj" fmla="val 16799"/>
            </a:avLst>
          </a:prstGeom>
          <a:noFill/>
          <a:ln w="25400">
            <a:solidFill>
              <a:srgbClr val="FF0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87282" y="4066674"/>
            <a:ext cx="541311" cy="1219749"/>
          </a:xfrm>
          <a:prstGeom prst="roundRect">
            <a:avLst>
              <a:gd name="adj" fmla="val 1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a:stCxn id="17" idx="1"/>
          </p:cNvCxnSpPr>
          <p:nvPr/>
        </p:nvCxnSpPr>
        <p:spPr>
          <a:xfrm flipH="1" flipV="1">
            <a:off x="3527976" y="3087496"/>
            <a:ext cx="755992" cy="6784"/>
          </a:xfrm>
          <a:prstGeom prst="straightConnector1">
            <a:avLst/>
          </a:prstGeom>
          <a:ln w="25400">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272633" y="4207842"/>
            <a:ext cx="2592288" cy="289246"/>
          </a:xfrm>
          <a:prstGeom prst="roundRect">
            <a:avLst>
              <a:gd name="adj" fmla="val 16799"/>
            </a:avLst>
          </a:prstGeom>
          <a:noFill/>
          <a:ln w="25400">
            <a:solidFill>
              <a:srgbClr val="FF0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6" name="直線矢印コネクタ 25"/>
          <p:cNvCxnSpPr/>
          <p:nvPr/>
        </p:nvCxnSpPr>
        <p:spPr>
          <a:xfrm flipH="1">
            <a:off x="3527976" y="4365104"/>
            <a:ext cx="745667" cy="0"/>
          </a:xfrm>
          <a:prstGeom prst="straightConnector1">
            <a:avLst/>
          </a:prstGeom>
          <a:ln w="25400">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787282" y="5366084"/>
            <a:ext cx="541311" cy="1343060"/>
          </a:xfrm>
          <a:prstGeom prst="roundRect">
            <a:avLst>
              <a:gd name="adj" fmla="val 1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1601836" y="3789022"/>
            <a:ext cx="3455195" cy="341863"/>
          </a:xfrm>
          <a:prstGeom prst="wedgeRectCallout">
            <a:avLst>
              <a:gd name="adj1" fmla="val -57272"/>
              <a:gd name="adj2" fmla="val -37411"/>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600" dirty="0">
                <a:solidFill>
                  <a:schemeClr val="tx1"/>
                </a:solidFill>
                <a:latin typeface="Meiryo UI" panose="020B0604030504040204" pitchFamily="50" charset="-128"/>
                <a:ea typeface="Meiryo UI" panose="020B0604030504040204" pitchFamily="50" charset="-128"/>
              </a:rPr>
              <a:t>８項目　基本項目の実施状況①</a:t>
            </a:r>
          </a:p>
        </p:txBody>
      </p:sp>
      <p:sp>
        <p:nvSpPr>
          <p:cNvPr id="29" name="四角形吹き出し 28"/>
          <p:cNvSpPr/>
          <p:nvPr/>
        </p:nvSpPr>
        <p:spPr>
          <a:xfrm>
            <a:off x="1592323" y="5151916"/>
            <a:ext cx="3474220" cy="341863"/>
          </a:xfrm>
          <a:prstGeom prst="wedgeRectCallout">
            <a:avLst>
              <a:gd name="adj1" fmla="val -57546"/>
              <a:gd name="adj2" fmla="val -54128"/>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600" dirty="0">
                <a:solidFill>
                  <a:schemeClr val="tx1"/>
                </a:solidFill>
                <a:latin typeface="Meiryo UI" panose="020B0604030504040204" pitchFamily="50" charset="-128"/>
                <a:ea typeface="Meiryo UI" panose="020B0604030504040204" pitchFamily="50" charset="-128"/>
              </a:rPr>
              <a:t>２項目　基本項目の実施状況②</a:t>
            </a:r>
          </a:p>
        </p:txBody>
      </p:sp>
      <p:sp>
        <p:nvSpPr>
          <p:cNvPr id="30" name="四角形吹き出し 29"/>
          <p:cNvSpPr/>
          <p:nvPr/>
        </p:nvSpPr>
        <p:spPr>
          <a:xfrm>
            <a:off x="1601836" y="6306093"/>
            <a:ext cx="3474220" cy="341863"/>
          </a:xfrm>
          <a:prstGeom prst="wedgeRectCallout">
            <a:avLst>
              <a:gd name="adj1" fmla="val -57820"/>
              <a:gd name="adj2" fmla="val -48556"/>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600" dirty="0">
                <a:solidFill>
                  <a:schemeClr val="tx1"/>
                </a:solidFill>
                <a:latin typeface="Meiryo UI" panose="020B0604030504040204" pitchFamily="50" charset="-128"/>
                <a:ea typeface="Meiryo UI" panose="020B0604030504040204" pitchFamily="50" charset="-128"/>
              </a:rPr>
              <a:t>４項目　加点項目の実施状況</a:t>
            </a:r>
          </a:p>
        </p:txBody>
      </p:sp>
      <p:sp>
        <p:nvSpPr>
          <p:cNvPr id="31" name="四角形吹き出し 30"/>
          <p:cNvSpPr/>
          <p:nvPr/>
        </p:nvSpPr>
        <p:spPr>
          <a:xfrm>
            <a:off x="3249632" y="3396957"/>
            <a:ext cx="1872000" cy="235443"/>
          </a:xfrm>
          <a:prstGeom prst="wedgeRectCallout">
            <a:avLst>
              <a:gd name="adj1" fmla="val -41086"/>
              <a:gd name="adj2" fmla="val -166742"/>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対象事業所について！</a:t>
            </a:r>
          </a:p>
        </p:txBody>
      </p:sp>
      <p:sp>
        <p:nvSpPr>
          <p:cNvPr id="32" name="四角形吹き出し 31"/>
          <p:cNvSpPr/>
          <p:nvPr/>
        </p:nvSpPr>
        <p:spPr>
          <a:xfrm>
            <a:off x="3249632" y="4740831"/>
            <a:ext cx="1872000" cy="262553"/>
          </a:xfrm>
          <a:prstGeom prst="wedgeRectCallout">
            <a:avLst>
              <a:gd name="adj1" fmla="val -40227"/>
              <a:gd name="adj2" fmla="val -167695"/>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対象事業所について！</a:t>
            </a:r>
          </a:p>
        </p:txBody>
      </p:sp>
    </p:spTree>
    <p:extLst>
      <p:ext uri="{BB962C8B-B14F-4D97-AF65-F5344CB8AC3E}">
        <p14:creationId xmlns:p14="http://schemas.microsoft.com/office/powerpoint/2010/main" val="124823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71525" y="596282"/>
            <a:ext cx="7841074" cy="685926"/>
          </a:xfrm>
          <a:prstGeom prst="rect">
            <a:avLst/>
          </a:prstGeom>
        </p:spPr>
      </p:pic>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10</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
        <p:nvSpPr>
          <p:cNvPr id="14" name="正方形/長方形 13">
            <a:extLst>
              <a:ext uri="{FF2B5EF4-FFF2-40B4-BE49-F238E27FC236}">
                <a16:creationId xmlns:a16="http://schemas.microsoft.com/office/drawing/2014/main" id="{F98D6D8E-28AE-4E7A-B03C-E020FA69652B}"/>
              </a:ext>
            </a:extLst>
          </p:cNvPr>
          <p:cNvSpPr/>
          <p:nvPr/>
        </p:nvSpPr>
        <p:spPr>
          <a:xfrm>
            <a:off x="931640" y="4595993"/>
            <a:ext cx="2504212" cy="307777"/>
          </a:xfrm>
          <a:prstGeom prst="rect">
            <a:avLst/>
          </a:prstGeom>
        </p:spPr>
        <p:txBody>
          <a:bodyPr wrap="non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重点対策実施率の算出方法</a:t>
            </a:r>
            <a:r>
              <a:rPr lang="en-US" altLang="ja-JP" sz="1400" dirty="0">
                <a:latin typeface="Meiryo UI" panose="020B0604030504040204" pitchFamily="50" charset="-128"/>
                <a:ea typeface="Meiryo UI" panose="020B0604030504040204" pitchFamily="50" charset="-128"/>
              </a:rPr>
              <a:t>】</a:t>
            </a:r>
          </a:p>
        </p:txBody>
      </p:sp>
      <p:sp>
        <p:nvSpPr>
          <p:cNvPr id="18" name="テキスト ボックス 17">
            <a:extLst>
              <a:ext uri="{FF2B5EF4-FFF2-40B4-BE49-F238E27FC236}">
                <a16:creationId xmlns:a16="http://schemas.microsoft.com/office/drawing/2014/main" id="{F46D713B-6BDF-44D9-BF3F-EDFCF891354A}"/>
              </a:ext>
            </a:extLst>
          </p:cNvPr>
          <p:cNvSpPr txBox="1"/>
          <p:nvPr/>
        </p:nvSpPr>
        <p:spPr>
          <a:xfrm>
            <a:off x="1079612" y="4979608"/>
            <a:ext cx="7604248" cy="1697901"/>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対策計画書</a:t>
            </a:r>
            <a:r>
              <a:rPr lang="ja-JP" altLang="en-US"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の実施率</a:t>
            </a:r>
            <a:endParaRPr lang="en-US" altLang="ja-JP"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sym typeface="Wingdings" panose="05000000000000000000" pitchFamily="2" charset="2"/>
              </a:rPr>
              <a:t>　＝（基本項目実施済み数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★１</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（基本項目有効数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★２</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×100</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＋加点項目実施済み数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★１</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５</a:t>
            </a:r>
            <a:endParaRPr kumimoji="1" lang="en-US" altLang="ja-JP" sz="1400" dirty="0">
              <a:latin typeface="Meiryo UI" panose="020B0604030504040204" pitchFamily="50" charset="-128"/>
              <a:ea typeface="Meiryo UI" panose="020B0604030504040204" pitchFamily="50" charset="-128"/>
              <a:sym typeface="Wingdings" panose="05000000000000000000" pitchFamily="2" charset="2"/>
            </a:endParaRPr>
          </a:p>
          <a:p>
            <a:pPr>
              <a:spcBef>
                <a:spcPts val="600"/>
              </a:spcBef>
            </a:pPr>
            <a:r>
              <a:rPr lang="ja-JP" altLang="en-US"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実績報告書の実施率</a:t>
            </a:r>
            <a:endParaRPr lang="en-US" altLang="ja-JP"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sym typeface="Wingdings" panose="05000000000000000000" pitchFamily="2" charset="2"/>
              </a:rPr>
              <a:t>　＝（基本項目実施済み数）</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（基本項目有効数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★２</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×100</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＋加点項目実施済み数</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５</a:t>
            </a: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pPr>
              <a:lnSpc>
                <a:spcPts val="1000"/>
              </a:lnSpc>
            </a:pP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r>
              <a:rPr lang="ja-JP" altLang="en-US" sz="1400" dirty="0">
                <a:latin typeface="Meiryo UI" panose="020B0604030504040204" pitchFamily="50" charset="-128"/>
                <a:ea typeface="Meiryo UI" panose="020B0604030504040204" pitchFamily="50" charset="-128"/>
                <a:sym typeface="Wingdings" panose="05000000000000000000" pitchFamily="2" charset="2"/>
              </a:rPr>
              <a:t>★１　実施予定も含む。</a:t>
            </a: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r>
              <a:rPr lang="ja-JP" altLang="en-US" sz="1400" dirty="0">
                <a:latin typeface="Meiryo UI" panose="020B0604030504040204" pitchFamily="50" charset="-128"/>
                <a:ea typeface="Meiryo UI" panose="020B0604030504040204" pitchFamily="50" charset="-128"/>
                <a:sym typeface="Wingdings" panose="05000000000000000000" pitchFamily="2" charset="2"/>
              </a:rPr>
              <a:t>★２　非該当を除く。</a:t>
            </a:r>
            <a:endParaRPr lang="ja-JP" altLang="en-US" sz="1400" dirty="0">
              <a:latin typeface="Meiryo UI" panose="020B0604030504040204" pitchFamily="50" charset="-128"/>
              <a:ea typeface="Meiryo UI" panose="020B0604030504040204" pitchFamily="50" charset="-128"/>
            </a:endParaRPr>
          </a:p>
        </p:txBody>
      </p:sp>
      <p:sp>
        <p:nvSpPr>
          <p:cNvPr id="22" name="正方形/長方形 21"/>
          <p:cNvSpPr/>
          <p:nvPr/>
        </p:nvSpPr>
        <p:spPr>
          <a:xfrm>
            <a:off x="276041" y="4219500"/>
            <a:ext cx="8591917" cy="369332"/>
          </a:xfrm>
          <a:prstGeom prst="rect">
            <a:avLst/>
          </a:prstGeom>
        </p:spPr>
        <p:txBody>
          <a:bodyPr wrap="square">
            <a:spAutoFit/>
          </a:bodyPr>
          <a:lstStyle/>
          <a:p>
            <a:pPr marL="209550" lvl="0" indent="-20955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３　重点対策の実施状況を評価します。</a:t>
            </a:r>
          </a:p>
        </p:txBody>
      </p:sp>
      <p:grpSp>
        <p:nvGrpSpPr>
          <p:cNvPr id="5" name="グループ化 4"/>
          <p:cNvGrpSpPr/>
          <p:nvPr/>
        </p:nvGrpSpPr>
        <p:grpSpPr>
          <a:xfrm>
            <a:off x="771525" y="509055"/>
            <a:ext cx="7803579" cy="3655707"/>
            <a:chOff x="465892" y="548646"/>
            <a:chExt cx="7803579" cy="3472318"/>
          </a:xfrm>
        </p:grpSpPr>
        <p:sp>
          <p:nvSpPr>
            <p:cNvPr id="8" name="正方形/長方形 7"/>
            <p:cNvSpPr/>
            <p:nvPr/>
          </p:nvSpPr>
          <p:spPr>
            <a:xfrm>
              <a:off x="551617" y="1543823"/>
              <a:ext cx="7717854" cy="789310"/>
            </a:xfrm>
            <a:prstGeom prst="rect">
              <a:avLst/>
            </a:prstGeom>
          </p:spPr>
          <p:txBody>
            <a:bodyPr wrap="square">
              <a:spAutoFit/>
            </a:bodyPr>
            <a:lstStyle/>
            <a:p>
              <a:r>
                <a:rPr lang="ja-JP" altLang="en-US" sz="1600" dirty="0">
                  <a:solidFill>
                    <a:sysClr val="windowText" lastClr="000000"/>
                  </a:solidFill>
                  <a:latin typeface="Meiryo UI" panose="020B0604030504040204" pitchFamily="50" charset="-128"/>
                  <a:ea typeface="Meiryo UI" panose="020B0604030504040204" pitchFamily="50" charset="-128"/>
                </a:rPr>
                <a:t>選択肢</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実施報告書</a:t>
              </a:r>
              <a:r>
                <a:rPr lang="ja-JP" altLang="en-US" sz="1600" dirty="0">
                  <a:solidFill>
                    <a:sysClr val="windowText" lastClr="000000"/>
                  </a:solidFill>
                  <a:latin typeface="Meiryo UI" panose="020B0604030504040204" pitchFamily="50" charset="-128"/>
                  <a:ea typeface="Meiryo UI" panose="020B0604030504040204" pitchFamily="50" charset="-128"/>
                </a:rPr>
                <a:t>における実施状況は、</a:t>
              </a:r>
              <a:r>
                <a:rPr lang="ja-JP" altLang="en-US" sz="1600" b="1" dirty="0">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未実施</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非該当 </a:t>
              </a:r>
              <a:r>
                <a:rPr lang="ja-JP" altLang="en-US" sz="1600" dirty="0">
                  <a:solidFill>
                    <a:sysClr val="windowText" lastClr="000000"/>
                  </a:solidFill>
                  <a:latin typeface="Meiryo UI" panose="020B0604030504040204" pitchFamily="50" charset="-128"/>
                  <a:ea typeface="Meiryo UI" panose="020B0604030504040204" pitchFamily="50" charset="-128"/>
                </a:rPr>
                <a:t>の選択肢です。</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対策計画書</a:t>
              </a:r>
              <a:r>
                <a:rPr lang="ja-JP" altLang="en-US" sz="1600" dirty="0">
                  <a:solidFill>
                    <a:sysClr val="windowText" lastClr="000000"/>
                  </a:solidFill>
                  <a:latin typeface="Meiryo UI" panose="020B0604030504040204" pitchFamily="50" charset="-128"/>
                  <a:ea typeface="Meiryo UI" panose="020B0604030504040204" pitchFamily="50" charset="-128"/>
                </a:rPr>
                <a:t>における実施状況は、</a:t>
              </a:r>
              <a:r>
                <a:rPr lang="ja-JP" altLang="en-US" sz="1600" b="1" dirty="0">
                  <a:solidFill>
                    <a:sysClr val="windowText" lastClr="000000"/>
                  </a:solidFill>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非該当</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実施予定</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予定なし</a:t>
              </a:r>
              <a:r>
                <a:rPr lang="ja-JP" altLang="en-US" sz="1600" dirty="0">
                  <a:latin typeface="Meiryo UI" panose="020B0604030504040204" pitchFamily="50" charset="-128"/>
                  <a:ea typeface="Meiryo UI" panose="020B0604030504040204" pitchFamily="50" charset="-128"/>
                </a:rPr>
                <a:t> の</a:t>
              </a:r>
              <a:r>
                <a:rPr lang="ja-JP" altLang="en-US" sz="1600" dirty="0">
                  <a:solidFill>
                    <a:sysClr val="windowText" lastClr="000000"/>
                  </a:solidFill>
                  <a:latin typeface="Meiryo UI" panose="020B0604030504040204" pitchFamily="50" charset="-128"/>
                  <a:ea typeface="Meiryo UI" panose="020B0604030504040204" pitchFamily="50" charset="-128"/>
                </a:rPr>
                <a:t>選択肢です。</a:t>
              </a:r>
              <a:endParaRPr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551617" y="2296176"/>
              <a:ext cx="7717854" cy="1724788"/>
            </a:xfrm>
            <a:prstGeom prst="rect">
              <a:avLst/>
            </a:prstGeom>
          </p:spPr>
          <p:txBody>
            <a:bodyPr wrap="square">
              <a:spAutoFit/>
            </a:bodyPr>
            <a:lstStyle/>
            <a:p>
              <a:r>
                <a:rPr lang="ja-JP" altLang="en-US" sz="1600" dirty="0">
                  <a:solidFill>
                    <a:sysClr val="windowText" lastClr="000000"/>
                  </a:solidFill>
                  <a:latin typeface="Meiryo UI" panose="020B0604030504040204" pitchFamily="50" charset="-128"/>
                  <a:ea typeface="Meiryo UI" panose="020B0604030504040204" pitchFamily="50" charset="-128"/>
                </a:rPr>
                <a:t>判断基準</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：判断基準すべてを実施していること。</a:t>
              </a:r>
              <a:endParaRPr lang="en-US" altLang="ja-JP" sz="1600" dirty="0">
                <a:latin typeface="Meiryo UI" panose="020B0604030504040204" pitchFamily="50" charset="-128"/>
                <a:ea typeface="Meiryo UI" panose="020B0604030504040204" pitchFamily="50" charset="-128"/>
              </a:endParaRPr>
            </a:p>
            <a:p>
              <a:pPr defTabSz="579438"/>
              <a:r>
                <a:rPr lang="ja-JP" altLang="en-US" sz="1600" dirty="0">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未実施</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：判断基準一つでも</a:t>
              </a:r>
              <a:r>
                <a:rPr lang="ja-JP" altLang="en-US" sz="1600" dirty="0">
                  <a:solidFill>
                    <a:sysClr val="windowText" lastClr="000000"/>
                  </a:solidFill>
                  <a:latin typeface="Meiryo UI" panose="020B0604030504040204" pitchFamily="50" charset="-128"/>
                  <a:ea typeface="Meiryo UI" panose="020B0604030504040204" pitchFamily="50" charset="-128"/>
                </a:rPr>
                <a:t>実施することができていない場合。</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marL="1257300" indent="-1257300" defTabSz="536575"/>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非該当    </a:t>
              </a:r>
              <a:r>
                <a:rPr lang="ja-JP" altLang="en-US" sz="1600" dirty="0">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当該設備が無い事業所や、特記事項で適用しない合理的な理由がある場合は選択可。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実施予定</a:t>
              </a:r>
              <a:r>
                <a:rPr lang="en-US" altLang="ja-JP"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計画期間内に実施が予定されている場合に選択可。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予定なし</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：対策計画書について計画期間内に実施見込みがない場合選択すること。</a:t>
              </a:r>
              <a:endParaRPr lang="ja-JP" altLang="en-US" dirty="0"/>
            </a:p>
          </p:txBody>
        </p:sp>
        <p:sp>
          <p:nvSpPr>
            <p:cNvPr id="10" name="角丸四角形 9"/>
            <p:cNvSpPr/>
            <p:nvPr/>
          </p:nvSpPr>
          <p:spPr>
            <a:xfrm>
              <a:off x="465892" y="1501422"/>
              <a:ext cx="7803579" cy="2499500"/>
            </a:xfrm>
            <a:prstGeom prst="roundRect">
              <a:avLst>
                <a:gd name="adj" fmla="val 1803"/>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矢印コネクタ 10"/>
            <p:cNvCxnSpPr>
              <a:endCxn id="16" idx="1"/>
            </p:cNvCxnSpPr>
            <p:nvPr/>
          </p:nvCxnSpPr>
          <p:spPr>
            <a:xfrm flipV="1">
              <a:off x="1746087" y="957255"/>
              <a:ext cx="551244" cy="5441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2297331" y="548646"/>
              <a:ext cx="855689" cy="817218"/>
            </a:xfrm>
            <a:prstGeom prst="roundRect">
              <a:avLst>
                <a:gd name="adj" fmla="val 1887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99381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11</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
        <p:nvSpPr>
          <p:cNvPr id="23" name="テキスト ボックス 22">
            <a:extLst>
              <a:ext uri="{FF2B5EF4-FFF2-40B4-BE49-F238E27FC236}">
                <a16:creationId xmlns:a16="http://schemas.microsoft.com/office/drawing/2014/main" id="{D85538E7-BE6B-4352-89F6-B699CAA961EB}"/>
              </a:ext>
            </a:extLst>
          </p:cNvPr>
          <p:cNvSpPr txBox="1"/>
          <p:nvPr/>
        </p:nvSpPr>
        <p:spPr>
          <a:xfrm>
            <a:off x="180851" y="491255"/>
            <a:ext cx="8782804" cy="502702"/>
          </a:xfrm>
          <a:prstGeom prst="rect">
            <a:avLst/>
          </a:prstGeom>
          <a:noFill/>
        </p:spPr>
        <p:txBody>
          <a:bodyPr wrap="square" rtlCol="0">
            <a:spAutoFit/>
          </a:bodyPr>
          <a:lstStyle/>
          <a:p>
            <a:pPr marL="441325" indent="-441325">
              <a:lnSpc>
                <a:spcPts val="32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（２）重点対策項目の設定</a:t>
            </a:r>
          </a:p>
        </p:txBody>
      </p:sp>
      <p:sp>
        <p:nvSpPr>
          <p:cNvPr id="18" name="正方形/長方形 17">
            <a:extLst>
              <a:ext uri="{FF2B5EF4-FFF2-40B4-BE49-F238E27FC236}">
                <a16:creationId xmlns:a16="http://schemas.microsoft.com/office/drawing/2014/main" id="{6DED0BA5-282D-4265-BD44-7AD840D682C4}"/>
              </a:ext>
            </a:extLst>
          </p:cNvPr>
          <p:cNvSpPr/>
          <p:nvPr/>
        </p:nvSpPr>
        <p:spPr>
          <a:xfrm>
            <a:off x="180851" y="922368"/>
            <a:ext cx="719946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〇重点対策（基本項目）の実施状況①</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8" name="表 7"/>
          <p:cNvGraphicFramePr>
            <a:graphicFrameLocks noGrp="1"/>
          </p:cNvGraphicFramePr>
          <p:nvPr/>
        </p:nvGraphicFramePr>
        <p:xfrm>
          <a:off x="251521" y="1423947"/>
          <a:ext cx="8640959" cy="2473105"/>
        </p:xfrm>
        <a:graphic>
          <a:graphicData uri="http://schemas.openxmlformats.org/drawingml/2006/table">
            <a:tbl>
              <a:tblPr>
                <a:effectLst/>
              </a:tblPr>
              <a:tblGrid>
                <a:gridCol w="288031">
                  <a:extLst>
                    <a:ext uri="{9D8B030D-6E8A-4147-A177-3AD203B41FA5}">
                      <a16:colId xmlns:a16="http://schemas.microsoft.com/office/drawing/2014/main" val="4153736711"/>
                    </a:ext>
                  </a:extLst>
                </a:gridCol>
                <a:gridCol w="8352928">
                  <a:extLst>
                    <a:ext uri="{9D8B030D-6E8A-4147-A177-3AD203B41FA5}">
                      <a16:colId xmlns:a16="http://schemas.microsoft.com/office/drawing/2014/main" val="1175991710"/>
                    </a:ext>
                  </a:extLst>
                </a:gridCol>
              </a:tblGrid>
              <a:tr h="28681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機器管理台帳の整備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※1,3,4</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16331357"/>
                  </a:ext>
                </a:extLst>
              </a:tr>
              <a:tr h="782134">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72000" marR="72000" marT="0" marB="0" vert="eaVert" anchor="ctr" anchorCtr="1">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機器管理台帳とは設備の管理・保全のために、設置場所、仕様、性能（容量）、取得年月、修理・改修履歴等を記録しておく台帳のことです。この台帳を整備することで、定格、効率、設置年などを把握しやすくなり、設備、工程別、用途別のエネルギー使用量の把握・推計、エネルギーフロー作成、具体的な対策立案に役立ちます。</a:t>
                      </a:r>
                    </a:p>
                  </a:txBody>
                  <a:tcPr marL="36000" marR="36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0531"/>
                  </a:ext>
                </a:extLst>
              </a:tr>
              <a:tr h="286815">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36000" marR="36000" marT="36000" marB="36000" vert="ea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各機器を台帳化（設置場所、仕様、性能、容量など）していますか。</a:t>
                      </a:r>
                    </a:p>
                  </a:txBody>
                  <a:tcPr marL="72000" marR="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91182577"/>
                  </a:ext>
                </a:extLst>
              </a:tr>
              <a:tr h="397261">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エネルギー消費の概ね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割以上をカバーする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主要な機器について台帳化されていることを確認してください。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430937"/>
                  </a:ext>
                </a:extLst>
              </a:tr>
              <a:tr h="28681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機器管理台帳に、各機器の取得年月、修理、改造履歴等が記録されていますか。</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7473184"/>
                  </a:ext>
                </a:extLst>
              </a:tr>
              <a:tr h="433265">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機器管理台帳に記載があることを確認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3971732"/>
                  </a:ext>
                </a:extLst>
              </a:tr>
            </a:tbl>
          </a:graphicData>
        </a:graphic>
      </p:graphicFrame>
      <p:graphicFrame>
        <p:nvGraphicFramePr>
          <p:cNvPr id="10" name="表 9"/>
          <p:cNvGraphicFramePr>
            <a:graphicFrameLocks noGrp="1"/>
          </p:cNvGraphicFramePr>
          <p:nvPr/>
        </p:nvGraphicFramePr>
        <p:xfrm>
          <a:off x="251521" y="4077072"/>
          <a:ext cx="8640959" cy="2568414"/>
        </p:xfrm>
        <a:graphic>
          <a:graphicData uri="http://schemas.openxmlformats.org/drawingml/2006/table">
            <a:tbl>
              <a:tblPr>
                <a:effectLst/>
              </a:tblPr>
              <a:tblGrid>
                <a:gridCol w="359552">
                  <a:extLst>
                    <a:ext uri="{9D8B030D-6E8A-4147-A177-3AD203B41FA5}">
                      <a16:colId xmlns:a16="http://schemas.microsoft.com/office/drawing/2014/main" val="2869320710"/>
                    </a:ext>
                  </a:extLst>
                </a:gridCol>
                <a:gridCol w="8281407">
                  <a:extLst>
                    <a:ext uri="{9D8B030D-6E8A-4147-A177-3AD203B41FA5}">
                      <a16:colId xmlns:a16="http://schemas.microsoft.com/office/drawing/2014/main" val="2611551340"/>
                    </a:ext>
                  </a:extLst>
                </a:gridCol>
              </a:tblGrid>
              <a:tr h="310003">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　エネルギー使</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用量の把握、管理　</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※1,3,4</a:t>
                      </a: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050645766"/>
                  </a:ext>
                </a:extLst>
              </a:tr>
              <a:tr h="66047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36000" marR="36000" marT="36000" marB="3600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エネルギー使用量を設備別、工程別、使用目的別等で把握することにより、エネルギー使用量の大きい設備や工程がわかり、無駄や改善可能な箇所の検討を行いやすくなります。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420299"/>
                  </a:ext>
                </a:extLst>
              </a:tr>
              <a:tr h="307126">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エネルギー種別や設備区分・系統ごとに使用状況を整理していますか。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6321349"/>
                  </a:ext>
                </a:extLst>
              </a:tr>
              <a:tr h="41458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エネルギーの使用量を設備別（設備群別）、工程別、使用目的別等で整理されていることを確認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773562"/>
                  </a:ext>
                </a:extLst>
              </a:tr>
              <a:tr h="0">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共通したエネルギー単位に換算し比較しやすく整理していますか。（例：円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/kWh</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277682608"/>
                  </a:ext>
                </a:extLst>
              </a:tr>
              <a:tr h="506728">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設備担当者以外でも、エネルギーの使用状況を把握しやすい形で、共有されていることを確認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152959"/>
                  </a:ext>
                </a:extLst>
              </a:tr>
            </a:tbl>
          </a:graphicData>
        </a:graphic>
      </p:graphicFrame>
    </p:spTree>
    <p:extLst>
      <p:ext uri="{BB962C8B-B14F-4D97-AF65-F5344CB8AC3E}">
        <p14:creationId xmlns:p14="http://schemas.microsoft.com/office/powerpoint/2010/main" val="106563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12</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graphicFrame>
        <p:nvGraphicFramePr>
          <p:cNvPr id="8" name="表 7"/>
          <p:cNvGraphicFramePr>
            <a:graphicFrameLocks noGrp="1"/>
          </p:cNvGraphicFramePr>
          <p:nvPr/>
        </p:nvGraphicFramePr>
        <p:xfrm>
          <a:off x="252000" y="540001"/>
          <a:ext cx="8649113" cy="2621693"/>
        </p:xfrm>
        <a:graphic>
          <a:graphicData uri="http://schemas.openxmlformats.org/drawingml/2006/table">
            <a:tbl>
              <a:tblPr/>
              <a:tblGrid>
                <a:gridCol w="307604">
                  <a:extLst>
                    <a:ext uri="{9D8B030D-6E8A-4147-A177-3AD203B41FA5}">
                      <a16:colId xmlns:a16="http://schemas.microsoft.com/office/drawing/2014/main" val="4153736711"/>
                    </a:ext>
                  </a:extLst>
                </a:gridCol>
                <a:gridCol w="8341509">
                  <a:extLst>
                    <a:ext uri="{9D8B030D-6E8A-4147-A177-3AD203B41FA5}">
                      <a16:colId xmlns:a16="http://schemas.microsoft.com/office/drawing/2014/main" val="1175991710"/>
                    </a:ext>
                  </a:extLst>
                </a:gridCol>
              </a:tblGrid>
              <a:tr h="252674">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　推進体制の整備</a:t>
                      </a: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16331357"/>
                  </a:ext>
                </a:extLst>
              </a:tr>
              <a:tr h="819436">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36000" marR="3600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活動を効果的に推進するためには、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活動推進のための体制を確立し、省エネ･省</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活動のための明確な方針を策定することが必要です。役割分担や省エネ･省</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推進委員会等の開催、決定事項を全員が把握し、省エネ･省</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活動に取り組むことが必要です。また、形骸的になる場合も想定されますので、そのようなことがないように努める必要があります。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0531"/>
                  </a:ext>
                </a:extLst>
              </a:tr>
              <a:tr h="252674">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36000" marR="36000" marT="36000" marB="3600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省エネや省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活動推進のための体制を確立していますか。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91182577"/>
                  </a:ext>
                </a:extLst>
              </a:tr>
              <a:tr h="252674">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体制表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などにより体制が確立されていることを確認してください。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430937"/>
                  </a:ext>
                </a:extLst>
              </a:tr>
              <a:tr h="252674">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責任と役割分担を示した表や活動記録がありますか。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7473184"/>
                  </a:ext>
                </a:extLst>
              </a:tr>
              <a:tr h="554813">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分担表や具体的な内容がわかる活動記録等があることを確認してください。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971732"/>
                  </a:ext>
                </a:extLst>
              </a:tr>
            </a:tbl>
          </a:graphicData>
        </a:graphic>
      </p:graphicFrame>
    </p:spTree>
    <p:extLst>
      <p:ext uri="{BB962C8B-B14F-4D97-AF65-F5344CB8AC3E}">
        <p14:creationId xmlns:p14="http://schemas.microsoft.com/office/powerpoint/2010/main" val="3945686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13</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graphicFrame>
        <p:nvGraphicFramePr>
          <p:cNvPr id="10" name="表 9"/>
          <p:cNvGraphicFramePr>
            <a:graphicFrameLocks noGrp="1"/>
          </p:cNvGraphicFramePr>
          <p:nvPr/>
        </p:nvGraphicFramePr>
        <p:xfrm>
          <a:off x="252000" y="540000"/>
          <a:ext cx="8650139" cy="6120054"/>
        </p:xfrm>
        <a:graphic>
          <a:graphicData uri="http://schemas.openxmlformats.org/drawingml/2006/table">
            <a:tbl>
              <a:tblPr/>
              <a:tblGrid>
                <a:gridCol w="315644">
                  <a:extLst>
                    <a:ext uri="{9D8B030D-6E8A-4147-A177-3AD203B41FA5}">
                      <a16:colId xmlns:a16="http://schemas.microsoft.com/office/drawing/2014/main" val="2869320710"/>
                    </a:ext>
                  </a:extLst>
                </a:gridCol>
                <a:gridCol w="8334495">
                  <a:extLst>
                    <a:ext uri="{9D8B030D-6E8A-4147-A177-3AD203B41FA5}">
                      <a16:colId xmlns:a16="http://schemas.microsoft.com/office/drawing/2014/main" val="2611551340"/>
                    </a:ext>
                  </a:extLst>
                </a:gridCol>
              </a:tblGrid>
              <a:tr h="317324">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４　照明の高効率化及び運用管理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※3,4</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050645766"/>
                  </a:ext>
                </a:extLst>
              </a:tr>
              <a:tr h="2859708">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使用目的に照らして</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過剰な明るさとなっていないか、あるいは、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一部に</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明るさを必要としないところや、書類棚等の影になっている場所などの不要な照明の利用を抑えることで、照明設備が消費する電力の使用量を削減することができます。これらは一つひとつが小さな削減でも、こまめに積み上げることで、大きな削減となることも考えられます。定期的な確認や什器等の配置変更があった場合は、特に見直しすることが必要です。また、高効率な照明器具の導入により省エネを図ることができます。不要な照明の利用を抑える方法として、一例を示します。</a:t>
                      </a:r>
                    </a:p>
                    <a:p>
                      <a:pPr algn="l" fontAlgn="t">
                        <a:lnSpc>
                          <a:spcPts val="1000"/>
                        </a:lnSpc>
                      </a:pP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179388"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例）</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420299"/>
                  </a:ext>
                </a:extLst>
              </a:tr>
              <a:tr h="303101">
                <a:tc rowSpan="6">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死角スペースや過剰な照明の点灯が無く、適切な照度で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管理</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6321349"/>
                  </a:ext>
                </a:extLst>
              </a:tr>
              <a:tr h="303101">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書類棚等の影になって意味のない状態で点灯していないことや、明るさを必要としないところについて、不要な点灯がなく適切に運用されていることを確認してください。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773562"/>
                  </a:ext>
                </a:extLst>
              </a:tr>
              <a:tr h="303101">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人的操作が難しい場合、センサーやタイマー制御により省エネを図っていますか。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275767895"/>
                  </a:ext>
                </a:extLst>
              </a:tr>
              <a:tr h="75635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トイレなど断続的な運用が必要な</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ころは人感センサー、営業時間での店舗など定時運用するところはタイマー制御などで消し忘れを防止するなどの対策が行われていることを確認してください。ただし、スイッチの管理方法（点灯・消灯のルール、点灯箇所の明確化）を定めており、かつ、消し忘れを防ぐ明示などが出来ている場合は対策が行われていると判断し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152959"/>
                  </a:ext>
                </a:extLst>
              </a:tr>
              <a:tr h="305940">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高効率照明器具（</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LED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err="1">
                          <a:solidFill>
                            <a:srgbClr val="000000"/>
                          </a:solidFill>
                          <a:effectLst/>
                          <a:latin typeface="Meiryo UI" panose="020B0604030504040204" pitchFamily="50" charset="-128"/>
                          <a:ea typeface="Meiryo UI" panose="020B0604030504040204" pitchFamily="50" charset="-128"/>
                        </a:rPr>
                        <a:t>Hf</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）の採用により省エネを図っていますか。</a:t>
                      </a: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1498645474"/>
                  </a:ext>
                </a:extLst>
              </a:tr>
              <a:tr h="478124">
                <a:tc vMerge="1">
                  <a:txBody>
                    <a:bodyPr/>
                    <a:lstStyle/>
                    <a:p>
                      <a:endParaRPr kumimoji="1" lang="ja-JP" altLang="en-US"/>
                    </a:p>
                  </a:txBody>
                  <a:tcPr/>
                </a:tc>
                <a:tc>
                  <a:txBody>
                    <a:bodyPr/>
                    <a:lstStyle/>
                    <a:p>
                      <a:pPr marL="0" algn="l" defTabSz="914400" rtl="0" eaLnBrk="1" fontAlgn="ctr" latinLnBrk="0" hangingPunct="1"/>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補足</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】LED</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などへ更新しているか</a:t>
                      </a:r>
                      <a:r>
                        <a:rPr kumimoji="1" lang="ja-JP" altLang="en-US" sz="1400" b="0" i="0" u="none" strike="noStrike" kern="1200" dirty="0">
                          <a:solidFill>
                            <a:schemeClr val="tx1"/>
                          </a:solidFill>
                          <a:effectLst/>
                          <a:latin typeface="Meiryo UI" panose="020B0604030504040204" pitchFamily="50" charset="-128"/>
                          <a:ea typeface="Meiryo UI" panose="020B0604030504040204" pitchFamily="50" charset="-128"/>
                          <a:cs typeface="+mn-cs"/>
                        </a:rPr>
                        <a:t>確認してください。ただし、機器室や倉庫などの点灯時間が短いところであれば省エネの効果があまり期待できないことから対象としません。また</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、照明器具が</a:t>
                      </a:r>
                      <a:r>
                        <a:rPr kumimoji="1" lang="en-US" altLang="ja-JP" sz="1400" b="0" i="0" u="none" strike="noStrike" kern="1200" dirty="0" err="1">
                          <a:solidFill>
                            <a:srgbClr val="000000"/>
                          </a:solidFill>
                          <a:effectLst/>
                          <a:latin typeface="Meiryo UI" panose="020B0604030504040204" pitchFamily="50" charset="-128"/>
                          <a:ea typeface="Meiryo UI" panose="020B0604030504040204" pitchFamily="50" charset="-128"/>
                          <a:cs typeface="+mn-cs"/>
                        </a:rPr>
                        <a:t>Hf</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であれば</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LED</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に更新することが</a:t>
                      </a:r>
                      <a:r>
                        <a:rPr kumimoji="1" lang="ja-JP" altLang="en-US" sz="1400" b="0" i="0" u="none" strike="noStrike" kern="1200" dirty="0">
                          <a:solidFill>
                            <a:schemeClr val="tx1"/>
                          </a:solidFill>
                          <a:effectLst/>
                          <a:latin typeface="Meiryo UI" panose="020B0604030504040204" pitchFamily="50" charset="-128"/>
                          <a:ea typeface="Meiryo UI" panose="020B0604030504040204" pitchFamily="50" charset="-128"/>
                          <a:cs typeface="+mn-cs"/>
                        </a:rPr>
                        <a:t>望ましいです。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756411"/>
                  </a:ext>
                </a:extLst>
              </a:tr>
            </a:tbl>
          </a:graphicData>
        </a:graphic>
      </p:graphicFrame>
      <p:sp>
        <p:nvSpPr>
          <p:cNvPr id="2" name="テキスト ボックス 1"/>
          <p:cNvSpPr txBox="1"/>
          <p:nvPr/>
        </p:nvSpPr>
        <p:spPr>
          <a:xfrm>
            <a:off x="5796136" y="2638538"/>
            <a:ext cx="2911154" cy="934478"/>
          </a:xfrm>
          <a:prstGeom prst="rect">
            <a:avLst/>
          </a:prstGeom>
          <a:noFill/>
          <a:ln>
            <a:solidFill>
              <a:schemeClr val="tx1"/>
            </a:solidFill>
          </a:ln>
        </p:spPr>
        <p:txBody>
          <a:bodyPr wrap="none" lIns="108000" tIns="36000" rIns="108000" bIns="36000"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照度の目安</a:t>
            </a:r>
            <a:r>
              <a:rPr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廊下・階段</a:t>
            </a:r>
            <a:r>
              <a:rPr kumimoji="1" lang="ja-JP" altLang="en-US" sz="10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150</a:t>
            </a:r>
            <a:r>
              <a:rPr kumimoji="1" lang="ja-JP" altLang="en-US" sz="1400" dirty="0">
                <a:latin typeface="Meiryo UI" panose="020B0604030504040204" pitchFamily="50" charset="-128"/>
                <a:ea typeface="Meiryo UI" panose="020B0604030504040204" pitchFamily="50" charset="-128"/>
              </a:rPr>
              <a:t>ルクス程度</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事務所　　　：</a:t>
            </a:r>
            <a:r>
              <a:rPr lang="en-US" altLang="ja-JP" sz="1400" dirty="0">
                <a:latin typeface="Meiryo UI" panose="020B0604030504040204" pitchFamily="50" charset="-128"/>
                <a:ea typeface="Meiryo UI" panose="020B0604030504040204" pitchFamily="50" charset="-128"/>
              </a:rPr>
              <a:t>150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750</a:t>
            </a:r>
            <a:r>
              <a:rPr lang="ja-JP" altLang="en-US" sz="1400" dirty="0">
                <a:latin typeface="Meiryo UI" panose="020B0604030504040204" pitchFamily="50" charset="-128"/>
                <a:ea typeface="Meiryo UI" panose="020B0604030504040204" pitchFamily="50" charset="-128"/>
              </a:rPr>
              <a:t>ルクス程度</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精密作業</a:t>
            </a:r>
            <a:r>
              <a:rPr kumimoji="1" lang="ja-JP" altLang="en-US" sz="105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750</a:t>
            </a:r>
            <a:r>
              <a:rPr kumimoji="1" lang="ja-JP" altLang="en-US" sz="1400" dirty="0">
                <a:latin typeface="Meiryo UI" panose="020B0604030504040204" pitchFamily="50" charset="-128"/>
                <a:ea typeface="Meiryo UI" panose="020B0604030504040204" pitchFamily="50" charset="-128"/>
              </a:rPr>
              <a:t>ルクス以上</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115275" y="2315660"/>
            <a:ext cx="5834519" cy="1077218"/>
          </a:xfrm>
          <a:prstGeom prst="rect">
            <a:avLst/>
          </a:prstGeom>
          <a:noFill/>
          <a:ln>
            <a:noFill/>
          </a:ln>
        </p:spPr>
        <p:txBody>
          <a:bodyPr wrap="square" lIns="0" tIns="0" rIns="0" bIns="0" rtlCol="0">
            <a:spAutoFit/>
          </a:bodyPr>
          <a:lstStyle/>
          <a:p>
            <a:r>
              <a:rPr lang="ja-JP" altLang="en-US" sz="1400" dirty="0">
                <a:latin typeface="Meiryo UI" panose="020B0604030504040204" pitchFamily="50" charset="-128"/>
                <a:ea typeface="Meiryo UI" panose="020B0604030504040204" pitchFamily="50" charset="-128"/>
              </a:rPr>
              <a:t>〇 スイッチの管理方法（点灯・消灯のルール、点灯箇所の明確化）定めている。</a:t>
            </a:r>
          </a:p>
          <a:p>
            <a:r>
              <a:rPr lang="ja-JP" altLang="en-US" sz="1400" dirty="0">
                <a:latin typeface="Meiryo UI" panose="020B0604030504040204" pitchFamily="50" charset="-128"/>
                <a:ea typeface="Meiryo UI" panose="020B0604030504040204" pitchFamily="50" charset="-128"/>
              </a:rPr>
              <a:t>〇 照度の目標値を定め、過度の照度を抑えることに努めている。</a:t>
            </a:r>
          </a:p>
          <a:p>
            <a:r>
              <a:rPr lang="ja-JP" altLang="en-US" sz="1400" dirty="0">
                <a:latin typeface="Meiryo UI" panose="020B0604030504040204" pitchFamily="50" charset="-128"/>
                <a:ea typeface="Meiryo UI" panose="020B0604030504040204" pitchFamily="50" charset="-128"/>
              </a:rPr>
              <a:t>〇 昼休みは消灯するといった運用ルールを定めている。</a:t>
            </a:r>
          </a:p>
          <a:p>
            <a:pPr marL="225425" indent="-225425"/>
            <a:r>
              <a:rPr lang="ja-JP" altLang="en-US" sz="1400" dirty="0">
                <a:latin typeface="Meiryo UI" panose="020B0604030504040204" pitchFamily="50" charset="-128"/>
                <a:ea typeface="Meiryo UI" panose="020B0604030504040204" pitchFamily="50" charset="-128"/>
              </a:rPr>
              <a:t>〇 あまり照度を必要としない場所は（廊下等）の照明を間引き</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する等、取付位置を使用目的に沿って配置している。</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225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14</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095061707"/>
              </p:ext>
            </p:extLst>
          </p:nvPr>
        </p:nvGraphicFramePr>
        <p:xfrm>
          <a:off x="251520" y="540000"/>
          <a:ext cx="8640960" cy="6110077"/>
        </p:xfrm>
        <a:graphic>
          <a:graphicData uri="http://schemas.openxmlformats.org/drawingml/2006/table">
            <a:tbl>
              <a:tblPr/>
              <a:tblGrid>
                <a:gridCol w="294380">
                  <a:extLst>
                    <a:ext uri="{9D8B030D-6E8A-4147-A177-3AD203B41FA5}">
                      <a16:colId xmlns:a16="http://schemas.microsoft.com/office/drawing/2014/main" val="934514599"/>
                    </a:ext>
                  </a:extLst>
                </a:gridCol>
                <a:gridCol w="8346580">
                  <a:extLst>
                    <a:ext uri="{9D8B030D-6E8A-4147-A177-3AD203B41FA5}">
                      <a16:colId xmlns:a16="http://schemas.microsoft.com/office/drawing/2014/main" val="1817228293"/>
                    </a:ext>
                  </a:extLst>
                </a:gridCol>
              </a:tblGrid>
              <a:tr h="338797">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５　空調・換気設備の適正管理（ルームエアコンを含む。）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※3,4</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549325963"/>
                  </a:ext>
                </a:extLst>
              </a:tr>
              <a:tr h="168612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エネルギー使用量が大きい設備なので、省エネには特に重要です。できる限り室内設定温度を冷房時にはより高く、暖房時にはより低く設定することで省エネへご協力ください。また、簡単なフィルター清掃や風の通りに気をつけるだけでも空調の効率を上げ省エネに繋げることができ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室温の調整をリモコンの温度設定のみに頼らず、温度計で実測して確認することも重要です。また、サーキュレーターなどを利用し室内の空気を循環することで、無駄なロスをなくすこともできます。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室内機のフィルターなどが目詰まりすると効率が悪化します。また、室外機のフィンの汚れなどでも効率が悪化します。使用環境にあった清掃が必要です。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月（春期）、</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10-11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月（秋期）の中間期は外気の取り込みで冷房することが出来れば大幅なエネルギー削減が可能です。また、換気は二酸化炭素濃度測定などにより適切な換気量を検討し、必要最小限に抑えることが有効です。</a:t>
                      </a:r>
                    </a:p>
                  </a:txBody>
                  <a:tcPr marL="36000" marR="36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940466"/>
                  </a:ext>
                </a:extLst>
              </a:tr>
              <a:tr h="233947">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7682" marR="7682" marT="768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室温を適切に管理し、室温と設定温度の温度差を補正していますか。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32327986"/>
                  </a:ext>
                </a:extLst>
              </a:tr>
              <a:tr h="65123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原則、室温が夏季</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冬季</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っていることを確認する。ただし、理由がある場合はその理由に応じた温度とすることが可能です。その場合は、定めた温度を明示するなど適切に運用していることをあわせて確認してください。なお、温度センサーとの位置関係で、実室温と設定温度で相違が生じることがあり、その場合は補正が必要です</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929812"/>
                  </a:ext>
                </a:extLst>
              </a:tr>
              <a:tr h="172611">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フィルターの清掃を定期的に行っていますか。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168519241"/>
                  </a:ext>
                </a:extLst>
              </a:tr>
              <a:tr h="34791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フィルターの清掃が行われていることを点検記録など</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で確認してください。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注）室内機や室外機のフィンも汚れなどで能力が低下します。また、室外機は夏季</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に日よけを利用するなどで効率を上げることができます。冬季はその逆で日あたりができれば効率を上げることができます。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689460"/>
                  </a:ext>
                </a:extLst>
              </a:tr>
              <a:tr h="142261">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中間期の外気導入を行っていますか。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87298556"/>
                  </a:ext>
                </a:extLst>
              </a:tr>
              <a:tr h="503963">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中間期、外気の取り込みで冷房が可能な場合は、外気冷房を活用していることを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確認してくだい。なお、外気冷房の実施には、外気温の条件や手順をルール化するなど決めておくことが必要です。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614392"/>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過剰な換気とならないように、二酸化炭素濃度などを確認し把握していますか。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700372092"/>
                  </a:ext>
                </a:extLst>
              </a:tr>
              <a:tr h="37875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室内の二酸化炭素濃度を、</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1,000ppm</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を超えない程度で運用していることを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144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490907"/>
                  </a:ext>
                </a:extLst>
              </a:tr>
            </a:tbl>
          </a:graphicData>
        </a:graphic>
      </p:graphicFrame>
      <p:sp>
        <p:nvSpPr>
          <p:cNvPr id="6" name="テキスト ボックス 5">
            <a:extLst>
              <a:ext uri="{FF2B5EF4-FFF2-40B4-BE49-F238E27FC236}">
                <a16:creationId xmlns:a16="http://schemas.microsoft.com/office/drawing/2014/main" id="{2DA242A5-EF22-43F5-9FD4-1556E1B4F5A2}"/>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218665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15</a:t>
            </a:fld>
            <a:endParaRPr kumimoji="1" lang="ja-JP" altLang="en-US"/>
          </a:p>
        </p:txBody>
      </p:sp>
      <p:graphicFrame>
        <p:nvGraphicFramePr>
          <p:cNvPr id="3" name="表 2"/>
          <p:cNvGraphicFramePr>
            <a:graphicFrameLocks noGrp="1"/>
          </p:cNvGraphicFramePr>
          <p:nvPr/>
        </p:nvGraphicFramePr>
        <p:xfrm>
          <a:off x="252000" y="540000"/>
          <a:ext cx="8640964" cy="3715889"/>
        </p:xfrm>
        <a:graphic>
          <a:graphicData uri="http://schemas.openxmlformats.org/drawingml/2006/table">
            <a:tbl>
              <a:tblPr/>
              <a:tblGrid>
                <a:gridCol w="274861">
                  <a:extLst>
                    <a:ext uri="{9D8B030D-6E8A-4147-A177-3AD203B41FA5}">
                      <a16:colId xmlns:a16="http://schemas.microsoft.com/office/drawing/2014/main" val="3243676774"/>
                    </a:ext>
                  </a:extLst>
                </a:gridCol>
                <a:gridCol w="8366103">
                  <a:extLst>
                    <a:ext uri="{9D8B030D-6E8A-4147-A177-3AD203B41FA5}">
                      <a16:colId xmlns:a16="http://schemas.microsoft.com/office/drawing/2014/main" val="2267950871"/>
                    </a:ext>
                  </a:extLst>
                </a:gridCol>
              </a:tblGrid>
              <a:tr h="222043">
                <a:tc gridSpan="2">
                  <a:txBody>
                    <a:bodyPr/>
                    <a:lstStyle/>
                    <a:p>
                      <a:pPr algn="l" fontAlgn="ctr"/>
                      <a:r>
                        <a:rPr lang="ja-JP" altLang="en-US" sz="1500" b="0" i="0" u="none" strike="noStrike" dirty="0">
                          <a:solidFill>
                            <a:srgbClr val="000000"/>
                          </a:solidFill>
                          <a:effectLst/>
                          <a:latin typeface="Meiryo UI" panose="020B0604030504040204" pitchFamily="50" charset="-128"/>
                          <a:ea typeface="Meiryo UI" panose="020B0604030504040204" pitchFamily="50" charset="-128"/>
                        </a:rPr>
                        <a:t>６　ボイラーの適正管理（給湯設備、空調設備は 除く）　</a:t>
                      </a:r>
                      <a:r>
                        <a:rPr lang="en-US" altLang="ja-JP" sz="1500" b="0" i="0" u="none" strike="noStrike" dirty="0">
                          <a:solidFill>
                            <a:srgbClr val="000000"/>
                          </a:solidFill>
                          <a:effectLst/>
                          <a:latin typeface="Meiryo UI" panose="020B0604030504040204" pitchFamily="50" charset="-128"/>
                          <a:ea typeface="Meiryo UI" panose="020B0604030504040204" pitchFamily="50" charset="-128"/>
                        </a:rPr>
                        <a:t>※3,4</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365087844"/>
                  </a:ext>
                </a:extLst>
              </a:tr>
              <a:tr h="68359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ボイラーはエネルギー使用量が大きい設備なので、特に省エネには大きく影響します</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ボイラー自体の効率とボイラーがその効率を発揮して運転できるように運用することが必要となってきます。目的にあった温度とすることはいうまでもありませんが、ボイラにかかる負担は、季節、曜日、一日のうちの時間帯などにより変動し一定しないため、その運用が効率のカギを握ることに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815402"/>
                  </a:ext>
                </a:extLst>
              </a:tr>
              <a:tr h="210786">
                <a:tc rowSpan="6">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空気比を確認し適正に管理していますか。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80698804"/>
                  </a:ext>
                </a:extLst>
              </a:tr>
              <a:tr h="36838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空気比＝</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－排ガスの酸素濃度％）　空気比が適切（概ね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）であること。ただし、メーカーからの見解書に、空気比の引き下げの限界が示されている場合は、その値を基準として取り扱うことができます。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171073"/>
                  </a:ext>
                </a:extLst>
              </a:tr>
              <a:tr h="210786">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ボイラー運転スケジュール・圧力・温度を確認し適正に管理していますか。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96110465"/>
                  </a:ext>
                </a:extLst>
              </a:tr>
              <a:tr h="36838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不要な運転台数（過剰な並列運転）がないこと、使用目的に応じた圧力・温度となって</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いることを定期的に運転記録などで確認してください。また、メーカー</a:t>
                      </a: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など</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により示された正常範囲値などが確認できること。</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182665"/>
                  </a:ext>
                </a:extLst>
              </a:tr>
              <a:tr h="210786">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蒸気漏れや、保温対策未実施・劣化箇所を確認及び改修していますか。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622169046"/>
                  </a:ext>
                </a:extLst>
              </a:tr>
              <a:tr h="63632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点検記録表や目視で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488179"/>
                  </a:ext>
                </a:extLst>
              </a:tr>
            </a:tbl>
          </a:graphicData>
        </a:graphic>
      </p:graphicFrame>
      <p:sp>
        <p:nvSpPr>
          <p:cNvPr id="5" name="テキスト ボックス 4">
            <a:extLst>
              <a:ext uri="{FF2B5EF4-FFF2-40B4-BE49-F238E27FC236}">
                <a16:creationId xmlns:a16="http://schemas.microsoft.com/office/drawing/2014/main" id="{C618765D-B23C-4CCE-AE99-E66A28C2382D}"/>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164880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16</a:t>
            </a:fld>
            <a:endParaRPr kumimoji="1" lang="ja-JP" altLang="en-US"/>
          </a:p>
        </p:txBody>
      </p:sp>
      <p:graphicFrame>
        <p:nvGraphicFramePr>
          <p:cNvPr id="4" name="表 3"/>
          <p:cNvGraphicFramePr>
            <a:graphicFrameLocks noGrp="1"/>
          </p:cNvGraphicFramePr>
          <p:nvPr/>
        </p:nvGraphicFramePr>
        <p:xfrm>
          <a:off x="252000" y="540001"/>
          <a:ext cx="8632405" cy="3734399"/>
        </p:xfrm>
        <a:graphic>
          <a:graphicData uri="http://schemas.openxmlformats.org/drawingml/2006/table">
            <a:tbl>
              <a:tblPr/>
              <a:tblGrid>
                <a:gridCol w="279475">
                  <a:extLst>
                    <a:ext uri="{9D8B030D-6E8A-4147-A177-3AD203B41FA5}">
                      <a16:colId xmlns:a16="http://schemas.microsoft.com/office/drawing/2014/main" val="3246192324"/>
                    </a:ext>
                  </a:extLst>
                </a:gridCol>
                <a:gridCol w="8352930">
                  <a:extLst>
                    <a:ext uri="{9D8B030D-6E8A-4147-A177-3AD203B41FA5}">
                      <a16:colId xmlns:a16="http://schemas.microsoft.com/office/drawing/2014/main" val="300596810"/>
                    </a:ext>
                  </a:extLst>
                </a:gridCol>
              </a:tblGrid>
              <a:tr h="0">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７　コンプレッサーの適正管理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※2,3,4</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15000037"/>
                  </a:ext>
                </a:extLst>
              </a:tr>
              <a:tr h="23375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圧縮空気の吐出圧力を必要最低限にすることや、吸い込み空気温度の上昇を防止することによって、電力使用量を削減できます。また、圧縮空気の配管図を整理することでコンプレッサーと圧縮空気使用側設備の関係が明確になり、エアー漏れ箇所の探索、配管による圧力損失の算定、理想的配置等を検討しやすく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775546"/>
                  </a:ext>
                </a:extLst>
              </a:tr>
              <a:tr h="0">
                <a:tc rowSpan="8">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使用側の圧力を把握して、吐出圧力を適正に設定していますか。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003626"/>
                  </a:ext>
                </a:extLst>
              </a:tr>
              <a:tr h="52607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コンプレッサーの吐出圧と使用設備（減圧弁二次側）の圧力差が適切（概ね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0.1MPa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以内）となっている。指示値の場合はその直近となっていることを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511360"/>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コンプレッサーの吸気温度を適正に保っていますか。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2160603"/>
                  </a:ext>
                </a:extLst>
              </a:tr>
              <a:tr h="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吸気温度と外気温度が概ね同じであることを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430144"/>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定期的に</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フィルターの</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清掃やエア漏れの点検を実施していますか。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310307336"/>
                  </a:ext>
                </a:extLst>
              </a:tr>
              <a:tr h="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点検記録簿などで履行を確認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714117"/>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現状を反映した圧縮空気配管図を整備し、搬送ロス等を確認していますか。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77684752"/>
                  </a:ext>
                </a:extLst>
              </a:tr>
              <a:tr h="41929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圧縮空気配管図が現状にあっている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か確認してください。また、機器の配置や配管ルートにおいてロスの発生がないことを確認してください。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666424"/>
                  </a:ext>
                </a:extLst>
              </a:tr>
            </a:tbl>
          </a:graphicData>
        </a:graphic>
      </p:graphicFrame>
      <p:sp>
        <p:nvSpPr>
          <p:cNvPr id="5" name="テキスト ボックス 4">
            <a:extLst>
              <a:ext uri="{FF2B5EF4-FFF2-40B4-BE49-F238E27FC236}">
                <a16:creationId xmlns:a16="http://schemas.microsoft.com/office/drawing/2014/main" id="{80E341AB-2B48-4684-8F18-ADC39EEC434B}"/>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1186449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17</a:t>
            </a:fld>
            <a:endParaRPr kumimoji="1" lang="ja-JP" altLang="en-US"/>
          </a:p>
        </p:txBody>
      </p:sp>
      <p:graphicFrame>
        <p:nvGraphicFramePr>
          <p:cNvPr id="3" name="表 2"/>
          <p:cNvGraphicFramePr>
            <a:graphicFrameLocks noGrp="1"/>
          </p:cNvGraphicFramePr>
          <p:nvPr/>
        </p:nvGraphicFramePr>
        <p:xfrm>
          <a:off x="252000" y="540000"/>
          <a:ext cx="8640961" cy="3507032"/>
        </p:xfrm>
        <a:graphic>
          <a:graphicData uri="http://schemas.openxmlformats.org/drawingml/2006/table">
            <a:tbl>
              <a:tblPr/>
              <a:tblGrid>
                <a:gridCol w="288032">
                  <a:extLst>
                    <a:ext uri="{9D8B030D-6E8A-4147-A177-3AD203B41FA5}">
                      <a16:colId xmlns:a16="http://schemas.microsoft.com/office/drawing/2014/main" val="3007175224"/>
                    </a:ext>
                  </a:extLst>
                </a:gridCol>
                <a:gridCol w="8352929">
                  <a:extLst>
                    <a:ext uri="{9D8B030D-6E8A-4147-A177-3AD203B41FA5}">
                      <a16:colId xmlns:a16="http://schemas.microsoft.com/office/drawing/2014/main" val="826124937"/>
                    </a:ext>
                  </a:extLst>
                </a:gridCol>
              </a:tblGrid>
              <a:tr h="23649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８　自動車の適正管理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575509667"/>
                  </a:ext>
                </a:extLst>
              </a:tr>
              <a:tr h="44340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446" marR="8446" marT="84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動車の性能劣化に起因するエネルギー使用量の増加を回避するために、点検や整備は重要です。また、様々な条件（ルート・距離・運転の仕方など）によって燃費が増減するため効率的な運用が求められ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810960"/>
                  </a:ext>
                </a:extLst>
              </a:tr>
              <a:tr h="288032">
                <a:tc rowSpan="8">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8446" marR="8446" marT="84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取得年月や型式、整備（補修）履歴を台帳化していますか。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075743584"/>
                  </a:ext>
                </a:extLst>
              </a:tr>
              <a:tr h="28803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車両詳細</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車検証情報等</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を記載した自動車管理台帳を作成し、整備履歴などが記録されていることを確認してください。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57133"/>
                  </a:ext>
                </a:extLst>
              </a:tr>
              <a:tr h="28803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定期点検や日常点検（タイヤ圧等）の情報を記録していますか。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189150281"/>
                  </a:ext>
                </a:extLst>
              </a:tr>
              <a:tr h="23649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検査（点検）の記録があることを確認してください。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37245"/>
                  </a:ext>
                </a:extLst>
              </a:tr>
              <a:tr h="23649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運転者にエコドライブを教育していますか。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38972761"/>
                  </a:ext>
                </a:extLst>
              </a:tr>
              <a:tr h="18118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運転者が講習会などを受けた記録があることを確認してください。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627840"/>
                  </a:ext>
                </a:extLst>
              </a:tr>
              <a:tr h="28803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燃料使用量や車両別の走行距離等を定期的に把握していますか。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56248948"/>
                  </a:ext>
                </a:extLst>
              </a:tr>
              <a:tr h="50405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運転日報などで走行距離などが記録されていることを確認してください。なお、記録された値から燃費などを把握し、適切な運用状況となっているかチェックされていることが必要です。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884709"/>
                  </a:ext>
                </a:extLst>
              </a:tr>
            </a:tbl>
          </a:graphicData>
        </a:graphic>
      </p:graphicFrame>
      <p:sp>
        <p:nvSpPr>
          <p:cNvPr id="8" name="正方形/長方形 7">
            <a:extLst>
              <a:ext uri="{FF2B5EF4-FFF2-40B4-BE49-F238E27FC236}">
                <a16:creationId xmlns:a16="http://schemas.microsoft.com/office/drawing/2014/main" id="{6DED0BA5-282D-4265-BD44-7AD840D682C4}"/>
              </a:ext>
            </a:extLst>
          </p:cNvPr>
          <p:cNvSpPr/>
          <p:nvPr/>
        </p:nvSpPr>
        <p:spPr>
          <a:xfrm>
            <a:off x="152275" y="4005064"/>
            <a:ext cx="719946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〇重点対策（基本項目）の実施状況②</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9" name="表 8"/>
          <p:cNvGraphicFramePr>
            <a:graphicFrameLocks noGrp="1"/>
          </p:cNvGraphicFramePr>
          <p:nvPr/>
        </p:nvGraphicFramePr>
        <p:xfrm>
          <a:off x="252000" y="4353085"/>
          <a:ext cx="8640961" cy="2398149"/>
        </p:xfrm>
        <a:graphic>
          <a:graphicData uri="http://schemas.openxmlformats.org/drawingml/2006/table">
            <a:tbl>
              <a:tblPr/>
              <a:tblGrid>
                <a:gridCol w="288032">
                  <a:extLst>
                    <a:ext uri="{9D8B030D-6E8A-4147-A177-3AD203B41FA5}">
                      <a16:colId xmlns:a16="http://schemas.microsoft.com/office/drawing/2014/main" val="1467996075"/>
                    </a:ext>
                  </a:extLst>
                </a:gridCol>
                <a:gridCol w="8352929">
                  <a:extLst>
                    <a:ext uri="{9D8B030D-6E8A-4147-A177-3AD203B41FA5}">
                      <a16:colId xmlns:a16="http://schemas.microsoft.com/office/drawing/2014/main" val="616627962"/>
                    </a:ext>
                  </a:extLst>
                </a:gridCol>
              </a:tblGrid>
              <a:tr h="350069">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９　再生可能エネルギーの自家消費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696767546"/>
                  </a:ext>
                </a:extLst>
              </a:tr>
              <a:tr h="688627">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脱炭素化に向けて、太陽光や風力など再生可能エネルギーを使用することで、</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排出削減が可能となります。初期投資を必要としない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や、発電施設が需要地外にあるオフサイト</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など多様な形態があるので、ニーズに応じたものを検討することができます。</a:t>
                      </a:r>
                    </a:p>
                  </a:txBody>
                  <a:tcPr marL="36000" marR="36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193041"/>
                  </a:ext>
                </a:extLst>
              </a:tr>
              <a:tr h="765280">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自ら発電した再生可能エネルギーを自家消費していますか。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例）コーポレート</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モデルを活用して再エネ電力を調達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自己所有型設置で再エネ電力を調達</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700626677"/>
                  </a:ext>
                </a:extLst>
              </a:tr>
              <a:tr h="47140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自ら（</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PPA</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などを含む）創出した再生可能エネルギーを自家消費していることを確認してください。なお、全量販売している場合は未実施扱いとします。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1029"/>
                  </a:ext>
                </a:extLst>
              </a:tr>
            </a:tbl>
          </a:graphicData>
        </a:graphic>
      </p:graphicFrame>
      <p:sp>
        <p:nvSpPr>
          <p:cNvPr id="10" name="テキスト ボックス 9">
            <a:extLst>
              <a:ext uri="{FF2B5EF4-FFF2-40B4-BE49-F238E27FC236}">
                <a16:creationId xmlns:a16="http://schemas.microsoft.com/office/drawing/2014/main" id="{7E3A0AC3-CC91-4EEE-9608-4F3E90795681}"/>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73711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18</a:t>
            </a:fld>
            <a:endParaRPr kumimoji="1" lang="ja-JP" altLang="en-US"/>
          </a:p>
        </p:txBody>
      </p:sp>
      <p:graphicFrame>
        <p:nvGraphicFramePr>
          <p:cNvPr id="4" name="表 3"/>
          <p:cNvGraphicFramePr>
            <a:graphicFrameLocks noGrp="1"/>
          </p:cNvGraphicFramePr>
          <p:nvPr/>
        </p:nvGraphicFramePr>
        <p:xfrm>
          <a:off x="251520" y="540000"/>
          <a:ext cx="8640960" cy="2492956"/>
        </p:xfrm>
        <a:graphic>
          <a:graphicData uri="http://schemas.openxmlformats.org/drawingml/2006/table">
            <a:tbl>
              <a:tblPr/>
              <a:tblGrid>
                <a:gridCol w="288032">
                  <a:extLst>
                    <a:ext uri="{9D8B030D-6E8A-4147-A177-3AD203B41FA5}">
                      <a16:colId xmlns:a16="http://schemas.microsoft.com/office/drawing/2014/main" val="1008053153"/>
                    </a:ext>
                  </a:extLst>
                </a:gridCol>
                <a:gridCol w="8352928">
                  <a:extLst>
                    <a:ext uri="{9D8B030D-6E8A-4147-A177-3AD203B41FA5}">
                      <a16:colId xmlns:a16="http://schemas.microsoft.com/office/drawing/2014/main" val="3936437312"/>
                    </a:ext>
                  </a:extLst>
                </a:gridCol>
              </a:tblGrid>
              <a:tr h="260666">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カーボン・オフセットの活用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※6</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368199207"/>
                  </a:ext>
                </a:extLst>
              </a:tr>
              <a:tr h="830764">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事業活動において避けることができない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の温室効果ガスの排出について、まず、できるだけ排出量の削減努力を行い、どうしても排出される温室効果ガスについては、排出量に見合った温室効果ガスの削減活動に投資すること等により、排出される温室効果ガスを埋め合わせることが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739832"/>
                  </a:ext>
                </a:extLst>
              </a:tr>
              <a:tr h="830873">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電気やガス使用などに伴って発生した</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をクレジット等によりオフセットしていますか。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例）小売電気事業者から環境価値が付与された電力を調達（再エネ電力メニューの契約等）</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非化石証書や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クレジット等の個別調達</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161327181"/>
                  </a:ext>
                </a:extLst>
              </a:tr>
              <a:tr h="54595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オフセットしたことがわかる書類を確認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400" b="0" i="0" u="none" strike="noStrike" dirty="0">
                        <a:solidFill>
                          <a:srgbClr val="0070C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118427"/>
                  </a:ext>
                </a:extLst>
              </a:tr>
            </a:tbl>
          </a:graphicData>
        </a:graphic>
      </p:graphicFrame>
      <p:sp>
        <p:nvSpPr>
          <p:cNvPr id="7" name="正方形/長方形 6">
            <a:extLst>
              <a:ext uri="{FF2B5EF4-FFF2-40B4-BE49-F238E27FC236}">
                <a16:creationId xmlns:a16="http://schemas.microsoft.com/office/drawing/2014/main" id="{6DED0BA5-282D-4265-BD44-7AD840D682C4}"/>
              </a:ext>
            </a:extLst>
          </p:cNvPr>
          <p:cNvSpPr/>
          <p:nvPr/>
        </p:nvSpPr>
        <p:spPr>
          <a:xfrm>
            <a:off x="143508" y="3115107"/>
            <a:ext cx="598133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〇重点対策（加点項目）の実施状況</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val="2658655109"/>
              </p:ext>
            </p:extLst>
          </p:nvPr>
        </p:nvGraphicFramePr>
        <p:xfrm>
          <a:off x="251520" y="3566590"/>
          <a:ext cx="8640960" cy="3163643"/>
        </p:xfrm>
        <a:graphic>
          <a:graphicData uri="http://schemas.openxmlformats.org/drawingml/2006/table">
            <a:tbl>
              <a:tblPr/>
              <a:tblGrid>
                <a:gridCol w="306128">
                  <a:extLst>
                    <a:ext uri="{9D8B030D-6E8A-4147-A177-3AD203B41FA5}">
                      <a16:colId xmlns:a16="http://schemas.microsoft.com/office/drawing/2014/main" val="2012223143"/>
                    </a:ext>
                  </a:extLst>
                </a:gridCol>
                <a:gridCol w="8334832">
                  <a:extLst>
                    <a:ext uri="{9D8B030D-6E8A-4147-A177-3AD203B41FA5}">
                      <a16:colId xmlns:a16="http://schemas.microsoft.com/office/drawing/2014/main" val="1545543114"/>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化の導入</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523492764"/>
                  </a:ext>
                </a:extLst>
              </a:tr>
              <a:tr h="818269">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エネルギーの利用と高効率設備の導入により省エネを進めることで、年間で消費する建築物のエネルギー量を大幅に削減することが可能です。また、太陽光発電などによりエネルギーを創出（創エネ）し、快適な室内環境を実現しながらエネルギー収支「ゼロ」を目指すことも考えられ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674101"/>
                  </a:ext>
                </a:extLst>
              </a:tr>
              <a:tr h="552555">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新築・増改築する建築物の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化、または、既存建築物について、</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化技術の導入もしくは</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化の可能性調査をしていますか。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Nearly ZEB</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 Ready</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 Oriented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を含む。</a:t>
                      </a:r>
                    </a:p>
                  </a:txBody>
                  <a:tcPr marL="9352" marR="9352" marT="9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218535449"/>
                  </a:ext>
                </a:extLst>
              </a:tr>
              <a:tr h="141058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設置や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化技術を導入されているか、または、見積もりなど検討されたことを示す資料などの有無を確認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127846"/>
                  </a:ext>
                </a:extLst>
              </a:tr>
            </a:tbl>
          </a:graphicData>
        </a:graphic>
      </p:graphicFrame>
      <p:sp>
        <p:nvSpPr>
          <p:cNvPr id="9" name="テキスト ボックス 8">
            <a:extLst>
              <a:ext uri="{FF2B5EF4-FFF2-40B4-BE49-F238E27FC236}">
                <a16:creationId xmlns:a16="http://schemas.microsoft.com/office/drawing/2014/main" id="{49B8C38A-F998-4674-BC24-D0792D240073}"/>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178757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a:t>
            </a:fld>
            <a:endParaRPr kumimoji="1" lang="ja-JP" altLang="en-US" dirty="0"/>
          </a:p>
        </p:txBody>
      </p:sp>
      <p:sp>
        <p:nvSpPr>
          <p:cNvPr id="3" name="タイトル 1"/>
          <p:cNvSpPr txBox="1">
            <a:spLocks/>
          </p:cNvSpPr>
          <p:nvPr/>
        </p:nvSpPr>
        <p:spPr>
          <a:xfrm>
            <a:off x="107504" y="692696"/>
            <a:ext cx="2688621" cy="63931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r>
              <a:rPr lang="ja-JP" altLang="en-US" sz="3200" dirty="0"/>
              <a:t>目次</a:t>
            </a:r>
          </a:p>
        </p:txBody>
      </p:sp>
      <p:sp>
        <p:nvSpPr>
          <p:cNvPr id="5" name="コンテンツ プレースホルダー 2"/>
          <p:cNvSpPr txBox="1">
            <a:spLocks/>
          </p:cNvSpPr>
          <p:nvPr/>
        </p:nvSpPr>
        <p:spPr>
          <a:xfrm>
            <a:off x="242035" y="1481777"/>
            <a:ext cx="8970714" cy="4446858"/>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nSpc>
                <a:spcPct val="150000"/>
              </a:lnSpc>
              <a:spcBef>
                <a:spcPts val="0"/>
              </a:spcBef>
            </a:pPr>
            <a:r>
              <a:rPr lang="ja-JP" altLang="en-US" b="1" dirty="0">
                <a:latin typeface="Meiryo UI" panose="020B0604030504040204" pitchFamily="50" charset="-128"/>
                <a:ea typeface="Meiryo UI" panose="020B0604030504040204" pitchFamily="50" charset="-128"/>
              </a:rPr>
              <a:t>１　大阪府気候変動対策の推進に関する条例の概要・・・・</a:t>
            </a:r>
            <a:r>
              <a:rPr lang="en-US" altLang="ja-JP" b="1" dirty="0">
                <a:latin typeface="Meiryo UI" panose="020B0604030504040204" pitchFamily="50" charset="-128"/>
                <a:ea typeface="Meiryo UI" panose="020B0604030504040204" pitchFamily="50" charset="-128"/>
              </a:rPr>
              <a:t>P.2</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２　エネルギー使用量及び温室効果ガスの排出量の算定方法・・・</a:t>
            </a:r>
            <a:r>
              <a:rPr lang="en-US" altLang="ja-JP" b="1" dirty="0">
                <a:latin typeface="Meiryo UI" panose="020B0604030504040204" pitchFamily="50" charset="-128"/>
                <a:ea typeface="Meiryo UI" panose="020B0604030504040204" pitchFamily="50" charset="-128"/>
              </a:rPr>
              <a:t>P.6</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３　重点対策の指定・・・・</a:t>
            </a:r>
            <a:r>
              <a:rPr lang="en-US" altLang="ja-JP" b="1" dirty="0">
                <a:latin typeface="Meiryo UI" panose="020B0604030504040204" pitchFamily="50" charset="-128"/>
                <a:ea typeface="Meiryo UI" panose="020B0604030504040204" pitchFamily="50" charset="-128"/>
              </a:rPr>
              <a:t>P.9</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４　対策計画書の作成要領・・・</a:t>
            </a:r>
            <a:r>
              <a:rPr lang="en-US" altLang="ja-JP" b="1" dirty="0">
                <a:latin typeface="Meiryo UI" panose="020B0604030504040204" pitchFamily="50" charset="-128"/>
                <a:ea typeface="Meiryo UI" panose="020B0604030504040204" pitchFamily="50" charset="-128"/>
              </a:rPr>
              <a:t>P.22</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５　実績報告書の作成要領・・・</a:t>
            </a:r>
            <a:r>
              <a:rPr lang="en-US" altLang="ja-JP" b="1" dirty="0">
                <a:latin typeface="Meiryo UI" panose="020B0604030504040204" pitchFamily="50" charset="-128"/>
                <a:ea typeface="Meiryo UI" panose="020B0604030504040204" pitchFamily="50" charset="-128"/>
              </a:rPr>
              <a:t>P.41</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６　変更・廃止届の作成要領・・・・</a:t>
            </a:r>
            <a:r>
              <a:rPr lang="en-US" altLang="ja-JP" b="1" dirty="0">
                <a:latin typeface="Meiryo UI" panose="020B0604030504040204" pitchFamily="50" charset="-128"/>
                <a:ea typeface="Meiryo UI" panose="020B0604030504040204" pitchFamily="50" charset="-128"/>
              </a:rPr>
              <a:t>P.57</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７　評価制度・・・</a:t>
            </a:r>
            <a:r>
              <a:rPr lang="en-US" altLang="ja-JP" b="1" dirty="0">
                <a:latin typeface="Meiryo UI" panose="020B0604030504040204" pitchFamily="50" charset="-128"/>
                <a:ea typeface="Meiryo UI" panose="020B0604030504040204" pitchFamily="50" charset="-128"/>
              </a:rPr>
              <a:t>P.58</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８　その他・・・</a:t>
            </a:r>
            <a:r>
              <a:rPr lang="en-US" altLang="ja-JP" b="1" dirty="0">
                <a:latin typeface="Meiryo UI" panose="020B0604030504040204" pitchFamily="50" charset="-128"/>
                <a:ea typeface="Meiryo UI" panose="020B0604030504040204" pitchFamily="50" charset="-128"/>
              </a:rPr>
              <a:t>P.61</a:t>
            </a:r>
          </a:p>
        </p:txBody>
      </p:sp>
    </p:spTree>
    <p:extLst>
      <p:ext uri="{BB962C8B-B14F-4D97-AF65-F5344CB8AC3E}">
        <p14:creationId xmlns:p14="http://schemas.microsoft.com/office/powerpoint/2010/main" val="207746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19</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969644448"/>
              </p:ext>
            </p:extLst>
          </p:nvPr>
        </p:nvGraphicFramePr>
        <p:xfrm>
          <a:off x="251520" y="548680"/>
          <a:ext cx="8640960" cy="3816424"/>
        </p:xfrm>
        <a:graphic>
          <a:graphicData uri="http://schemas.openxmlformats.org/drawingml/2006/table">
            <a:tbl>
              <a:tblPr/>
              <a:tblGrid>
                <a:gridCol w="300965">
                  <a:extLst>
                    <a:ext uri="{9D8B030D-6E8A-4147-A177-3AD203B41FA5}">
                      <a16:colId xmlns:a16="http://schemas.microsoft.com/office/drawing/2014/main" val="1434888544"/>
                    </a:ext>
                  </a:extLst>
                </a:gridCol>
                <a:gridCol w="8339995">
                  <a:extLst>
                    <a:ext uri="{9D8B030D-6E8A-4147-A177-3AD203B41FA5}">
                      <a16:colId xmlns:a16="http://schemas.microsoft.com/office/drawing/2014/main" val="1005218191"/>
                    </a:ext>
                  </a:extLst>
                </a:gridCol>
              </a:tblGrid>
              <a:tr h="319129">
                <a:tc gridSpan="2">
                  <a:txBody>
                    <a:bodyPr/>
                    <a:lstStyle/>
                    <a:p>
                      <a:pPr algn="l" fontAlgn="ctr"/>
                      <a:r>
                        <a:rPr lang="ja-JP" altLang="en-US" sz="1500" b="0" i="0" u="none" strike="noStrike" dirty="0">
                          <a:solidFill>
                            <a:schemeClr val="tx1"/>
                          </a:solidFill>
                          <a:effectLst/>
                          <a:latin typeface="Meiryo UI" panose="020B0604030504040204" pitchFamily="50" charset="-128"/>
                          <a:ea typeface="Meiryo UI" panose="020B0604030504040204" pitchFamily="50" charset="-128"/>
                        </a:rPr>
                        <a:t>２　ゼロエミッション車等の導入</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934746619"/>
                  </a:ext>
                </a:extLst>
              </a:tr>
              <a:tr h="479956">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解説</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自動車については、走行時に排出ガスを出さない電気自動車等のゼロエミッション車を中心とした「電動車」の使用を拡大することが重要です。</a:t>
                      </a:r>
                    </a:p>
                  </a:txBody>
                  <a:tcPr marL="36000" marR="36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386538"/>
                  </a:ext>
                </a:extLst>
              </a:tr>
              <a:tr h="516011">
                <a:tc rowSpan="6">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確認項目</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①　「届出対象年度に導入した乗用車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軽自動車含む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」または「保有車両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貨物車等含む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％」のいずれかが電動車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※7</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となっていますか。</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60716014"/>
                  </a:ext>
                </a:extLst>
              </a:tr>
              <a:tr h="48394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「自動車エネ量」シートの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参考</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に保有車両台数、②に導入車両台数の数値が自動表示されます。</a:t>
                      </a: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小数点以下は四捨五入して整数化してください。</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490268"/>
                  </a:ext>
                </a:extLst>
              </a:tr>
              <a:tr h="516011">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②　「届出対象</a:t>
                      </a:r>
                      <a:r>
                        <a:rPr lang="ja-JP" altLang="en-US" sz="1400" b="0" i="0" u="none" strike="noStrike" dirty="0" err="1">
                          <a:solidFill>
                            <a:schemeClr val="tx1"/>
                          </a:solidFill>
                          <a:effectLst/>
                          <a:latin typeface="Meiryo UI" panose="020B0604030504040204" pitchFamily="50" charset="-128"/>
                          <a:ea typeface="Meiryo UI" panose="020B0604030504040204" pitchFamily="50" charset="-128"/>
                        </a:rPr>
                        <a:t>年度にに導入</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した乗用車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軽自動車含む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％」または「保有車両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貨物車等含む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％」のいずれかがゼロエミッション車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※7</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となっていますか。</a:t>
                      </a:r>
                    </a:p>
                  </a:txBody>
                  <a:tcPr marL="7200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586693643"/>
                  </a:ext>
                </a:extLst>
              </a:tr>
              <a:tr h="48394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「自動車エネ量」シートの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参考</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に保有車両台数、②に導入車両台数の数値が自動表示されます。</a:t>
                      </a: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小数点以下は四捨五入して整数化してください。</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100347"/>
                  </a:ext>
                </a:extLst>
              </a:tr>
              <a:tr h="310139">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③　来客車両または従業員通勤車両が利用できる</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EV</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用充電設備が設置されている事業所がありますか。</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00131623"/>
                  </a:ext>
                </a:extLst>
              </a:tr>
              <a:tr h="707298">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事業所における普通または急速充電設備の設置状況について確認してください</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自社の業務用車両の充電設備については対象外です。ただし、自社業務用車両の充電設備を来客車両や従業員車両が利用できる場合は、対象にして差し支えありません</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また、使用料金の徴収状況は問いません。</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330596"/>
                  </a:ext>
                </a:extLst>
              </a:tr>
            </a:tbl>
          </a:graphicData>
        </a:graphic>
      </p:graphicFrame>
      <p:graphicFrame>
        <p:nvGraphicFramePr>
          <p:cNvPr id="4" name="表 3"/>
          <p:cNvGraphicFramePr>
            <a:graphicFrameLocks noGrp="1"/>
          </p:cNvGraphicFramePr>
          <p:nvPr/>
        </p:nvGraphicFramePr>
        <p:xfrm>
          <a:off x="251520" y="4581128"/>
          <a:ext cx="8640960" cy="2038892"/>
        </p:xfrm>
        <a:graphic>
          <a:graphicData uri="http://schemas.openxmlformats.org/drawingml/2006/table">
            <a:tbl>
              <a:tblPr/>
              <a:tblGrid>
                <a:gridCol w="292699">
                  <a:extLst>
                    <a:ext uri="{9D8B030D-6E8A-4147-A177-3AD203B41FA5}">
                      <a16:colId xmlns:a16="http://schemas.microsoft.com/office/drawing/2014/main" val="2177650286"/>
                    </a:ext>
                  </a:extLst>
                </a:gridCol>
                <a:gridCol w="8348261">
                  <a:extLst>
                    <a:ext uri="{9D8B030D-6E8A-4147-A177-3AD203B41FA5}">
                      <a16:colId xmlns:a16="http://schemas.microsoft.com/office/drawing/2014/main" val="1119284425"/>
                    </a:ext>
                  </a:extLst>
                </a:gridCol>
              </a:tblGrid>
              <a:tr h="31170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　森林整備・木材利用の促進</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984756799"/>
                  </a:ext>
                </a:extLst>
              </a:tr>
              <a:tr h="51639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大阪府内産木材利用による森林循環（造林→伐採→木材利用→再造林）を通じて森林の</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吸収作用を強化することが、府域の温室効果ガスの削減に有効な取組みです。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198278"/>
                  </a:ext>
                </a:extLst>
              </a:tr>
              <a:tr h="863994">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次のいずれかを実施していますか。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クレジット（大阪府内にある森林の吸収量に限る）を創出している。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・大阪府内における森林整備による、大阪府</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森林吸収量・木材固定量認証制度の認証を受けていますか。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・大阪府内産木材の利用による、大阪府</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森林吸収量・木材固定量認証制度の認証を受けていますか。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8581018"/>
                  </a:ext>
                </a:extLst>
              </a:tr>
              <a:tr h="2160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証書などの有無を確認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641720"/>
                  </a:ext>
                </a:extLst>
              </a:tr>
            </a:tbl>
          </a:graphicData>
        </a:graphic>
      </p:graphicFrame>
      <p:sp>
        <p:nvSpPr>
          <p:cNvPr id="7" name="テキスト ボックス 6">
            <a:extLst>
              <a:ext uri="{FF2B5EF4-FFF2-40B4-BE49-F238E27FC236}">
                <a16:creationId xmlns:a16="http://schemas.microsoft.com/office/drawing/2014/main" id="{E25197B0-05FA-4D38-939D-2D4A1CAE09AC}"/>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79540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20</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241063153"/>
              </p:ext>
            </p:extLst>
          </p:nvPr>
        </p:nvGraphicFramePr>
        <p:xfrm>
          <a:off x="251519" y="540000"/>
          <a:ext cx="8635305" cy="2044797"/>
        </p:xfrm>
        <a:graphic>
          <a:graphicData uri="http://schemas.openxmlformats.org/drawingml/2006/table">
            <a:tbl>
              <a:tblPr/>
              <a:tblGrid>
                <a:gridCol w="297383">
                  <a:extLst>
                    <a:ext uri="{9D8B030D-6E8A-4147-A177-3AD203B41FA5}">
                      <a16:colId xmlns:a16="http://schemas.microsoft.com/office/drawing/2014/main" val="1114542745"/>
                    </a:ext>
                  </a:extLst>
                </a:gridCol>
                <a:gridCol w="8337922">
                  <a:extLst>
                    <a:ext uri="{9D8B030D-6E8A-4147-A177-3AD203B41FA5}">
                      <a16:colId xmlns:a16="http://schemas.microsoft.com/office/drawing/2014/main" val="2191613660"/>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４　省エネ取組み率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※8</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003759662"/>
                  </a:ext>
                </a:extLst>
              </a:tr>
              <a:tr h="542405">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届出対象年度のエネルギー使</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用量の大幅な削減対策を加点するものです。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166986"/>
                  </a:ext>
                </a:extLst>
              </a:tr>
              <a:tr h="352936">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エネルギー総使用量における原油換算量を前年度比で、</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以上削減しましたか。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039477237"/>
                  </a:ext>
                </a:extLst>
              </a:tr>
              <a:tr h="86409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実績報告書の、「２　温室効果ガスの排出の量の削減に関する目標の達成状況、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温室効果ガスの排出の量の削減に関する目標の達成</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状況」において</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、原油換算量削減率が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以上削減していることを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356598"/>
                  </a:ext>
                </a:extLst>
              </a:tr>
            </a:tbl>
          </a:graphicData>
        </a:graphic>
      </p:graphicFrame>
      <p:sp>
        <p:nvSpPr>
          <p:cNvPr id="6" name="テキスト ボックス 3"/>
          <p:cNvSpPr txBox="1"/>
          <p:nvPr/>
        </p:nvSpPr>
        <p:spPr>
          <a:xfrm>
            <a:off x="177179" y="3186264"/>
            <a:ext cx="8789642" cy="3429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１ すべての事業所がテナントであるといった設備機器の更新権限がない場合や年間のエネルギー使用量が</a:t>
            </a:r>
            <a:r>
              <a:rPr kumimoji="1" lang="en-US" altLang="ja-JP" sz="1400" dirty="0">
                <a:latin typeface="Meiryo UI" panose="020B0604030504040204" pitchFamily="50" charset="-128"/>
                <a:ea typeface="Meiryo UI" panose="020B0604030504040204" pitchFamily="50" charset="-128"/>
              </a:rPr>
              <a:t>15kL</a:t>
            </a:r>
            <a:r>
              <a:rPr kumimoji="1" lang="ja-JP" altLang="en-US" sz="1400" dirty="0">
                <a:latin typeface="Meiryo UI" panose="020B0604030504040204" pitchFamily="50" charset="-128"/>
                <a:ea typeface="Meiryo UI" panose="020B0604030504040204" pitchFamily="50" charset="-128"/>
              </a:rPr>
              <a:t>未満の事業所には適用しない。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２</a:t>
            </a:r>
            <a:r>
              <a:rPr kumimoji="1" lang="ja-JP" altLang="en-US" sz="1400" dirty="0">
                <a:latin typeface="Meiryo UI" panose="020B0604030504040204" pitchFamily="50" charset="-128"/>
                <a:ea typeface="Meiryo UI" panose="020B0604030504040204" pitchFamily="50" charset="-128"/>
              </a:rPr>
              <a:t> モーター出力合計が、</a:t>
            </a:r>
            <a:r>
              <a:rPr kumimoji="1" lang="en-US" altLang="ja-JP" sz="1400" dirty="0">
                <a:latin typeface="Meiryo UI" panose="020B0604030504040204" pitchFamily="50" charset="-128"/>
                <a:ea typeface="Meiryo UI" panose="020B0604030504040204" pitchFamily="50" charset="-128"/>
              </a:rPr>
              <a:t>15kW</a:t>
            </a:r>
            <a:r>
              <a:rPr kumimoji="1" lang="ja-JP" altLang="en-US" sz="1400" dirty="0">
                <a:latin typeface="Meiryo UI" panose="020B0604030504040204" pitchFamily="50" charset="-128"/>
                <a:ea typeface="Meiryo UI" panose="020B0604030504040204" pitchFamily="50" charset="-128"/>
              </a:rPr>
              <a:t>以上とならない圧縮空気系統を構成するコンプレッサ（容積型に限る（ターボ型は対象外））には適用しない。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３</a:t>
            </a:r>
            <a:r>
              <a:rPr kumimoji="1" lang="ja-JP" altLang="en-US" sz="1400" dirty="0">
                <a:latin typeface="Meiryo UI" panose="020B0604030504040204" pitchFamily="50" charset="-128"/>
                <a:ea typeface="Meiryo UI" panose="020B0604030504040204" pitchFamily="50" charset="-128"/>
              </a:rPr>
              <a:t> 該当設備が無い事業所は</a:t>
            </a:r>
            <a:r>
              <a:rPr lang="ja-JP" altLang="en-US" sz="1400" dirty="0">
                <a:solidFill>
                  <a:schemeClr val="tx1"/>
                </a:solidFill>
                <a:latin typeface="Meiryo UI" panose="020B0604030504040204" pitchFamily="50" charset="-128"/>
                <a:ea typeface="Meiryo UI" panose="020B0604030504040204" pitchFamily="50" charset="-128"/>
              </a:rPr>
              <a:t>「非該当」とする。</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kumimoji="1"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４</a:t>
            </a:r>
            <a:r>
              <a:rPr kumimoji="1" lang="ja-JP" altLang="en-US" sz="1400" dirty="0">
                <a:solidFill>
                  <a:schemeClr val="tx1"/>
                </a:solidFill>
                <a:latin typeface="Meiryo UI" panose="020B0604030504040204" pitchFamily="50" charset="-128"/>
                <a:ea typeface="Meiryo UI" panose="020B0604030504040204" pitchFamily="50" charset="-128"/>
              </a:rPr>
              <a:t> 賃貸契約等により、その把握や権限が及ばない場合には適用しない。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kumimoji="1"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５</a:t>
            </a:r>
            <a:r>
              <a:rPr kumimoji="1" lang="ja-JP" altLang="en-US" sz="1400" dirty="0">
                <a:solidFill>
                  <a:schemeClr val="tx1"/>
                </a:solidFill>
                <a:latin typeface="Meiryo UI" panose="020B0604030504040204" pitchFamily="50" charset="-128"/>
                <a:ea typeface="Meiryo UI" panose="020B0604030504040204" pitchFamily="50" charset="-128"/>
              </a:rPr>
              <a:t> 発電に適した設置スペースが無い場合は「非該当」を選択することができる。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６ 基準年度比削減目安に達成している場合は「非該当」を選択することができる。なお、カーボン・オフセットは基準年度比削減目安を満たすことを必須とする。</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７ ゼロエミッション車とは電気自動車</a:t>
            </a:r>
            <a:r>
              <a:rPr lang="en-US" altLang="ja-JP" sz="1400" dirty="0">
                <a:solidFill>
                  <a:schemeClr val="tx1"/>
                </a:solidFill>
                <a:latin typeface="Meiryo UI" panose="020B0604030504040204" pitchFamily="50" charset="-128"/>
                <a:ea typeface="Meiryo UI" panose="020B0604030504040204" pitchFamily="50" charset="-128"/>
              </a:rPr>
              <a:t>(EV)</a:t>
            </a:r>
            <a:r>
              <a:rPr lang="ja-JP" altLang="en-US" sz="1400" dirty="0" err="1">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プラグインハイブリッド自動車、燃料電池自動車をいう。電動車とはゼロエミッション車、ハイブリッド自動車をいう。</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８ 削減の主な理由が省エネ対策の取り組みではなく、新型コロナ感染症対策の影響などによる場合は「非該当」とする。なお、原油換算量削減率が</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以上であっても、自らの判断で「非該当」を選択</a:t>
            </a:r>
            <a:r>
              <a:rPr lang="ja-JP" altLang="en-US" sz="1400" dirty="0">
                <a:latin typeface="Meiryo UI" panose="020B0604030504040204" pitchFamily="50" charset="-128"/>
                <a:ea typeface="Meiryo UI" panose="020B0604030504040204" pitchFamily="50" charset="-128"/>
              </a:rPr>
              <a:t>することができる。</a:t>
            </a:r>
            <a:endParaRPr kumimoji="1"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59517" y="2816932"/>
            <a:ext cx="1107996" cy="369332"/>
          </a:xfrm>
          <a:prstGeom prst="rect">
            <a:avLst/>
          </a:prstGeom>
          <a:noFill/>
        </p:spPr>
        <p:txBody>
          <a:bodyPr wrap="none" rtlCol="0">
            <a:spAutoFit/>
          </a:bodyPr>
          <a:lstStyle/>
          <a:p>
            <a:r>
              <a:rPr lang="ja-JP" altLang="en-US" dirty="0"/>
              <a:t>特記事項</a:t>
            </a:r>
            <a:endParaRPr kumimoji="1" lang="ja-JP" altLang="en-US" dirty="0"/>
          </a:p>
        </p:txBody>
      </p:sp>
      <p:sp>
        <p:nvSpPr>
          <p:cNvPr id="7" name="テキスト ボックス 6">
            <a:extLst>
              <a:ext uri="{FF2B5EF4-FFF2-40B4-BE49-F238E27FC236}">
                <a16:creationId xmlns:a16="http://schemas.microsoft.com/office/drawing/2014/main" id="{A219E31D-5EF6-49A3-95D4-5025145ED8EB}"/>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235209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21</a:t>
            </a:fld>
            <a:endParaRPr lang="ja-JP" altLang="en-US" dirty="0"/>
          </a:p>
        </p:txBody>
      </p:sp>
      <p:sp>
        <p:nvSpPr>
          <p:cNvPr id="8" name="テキスト ボックス 7">
            <a:extLst>
              <a:ext uri="{FF2B5EF4-FFF2-40B4-BE49-F238E27FC236}">
                <a16:creationId xmlns:a16="http://schemas.microsoft.com/office/drawing/2014/main" id="{C17405A8-E996-4E37-B4B7-033C0FDA32CB}"/>
              </a:ext>
            </a:extLst>
          </p:cNvPr>
          <p:cNvSpPr txBox="1"/>
          <p:nvPr/>
        </p:nvSpPr>
        <p:spPr>
          <a:xfrm>
            <a:off x="106337" y="625568"/>
            <a:ext cx="8931326" cy="357020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（参考）揮発性有機化合物（</a:t>
            </a:r>
            <a:r>
              <a:rPr lang="en-US" altLang="ja-JP" sz="1600" b="1" dirty="0">
                <a:latin typeface="Meiryo UI" panose="020B0604030504040204" pitchFamily="50" charset="-128"/>
                <a:ea typeface="Meiryo UI" panose="020B0604030504040204" pitchFamily="50" charset="-128"/>
              </a:rPr>
              <a:t>VOC</a:t>
            </a:r>
            <a:r>
              <a:rPr lang="ja-JP" altLang="en-US" sz="1600" b="1" dirty="0">
                <a:latin typeface="Meiryo UI" panose="020B0604030504040204" pitchFamily="50" charset="-128"/>
                <a:ea typeface="Meiryo UI" panose="020B0604030504040204" pitchFamily="50" charset="-128"/>
              </a:rPr>
              <a:t>）排出抑制による間接</a:t>
            </a:r>
            <a:r>
              <a:rPr lang="en-US" altLang="ja-JP" sz="1600" b="1" dirty="0">
                <a:latin typeface="Meiryo UI" panose="020B0604030504040204" pitchFamily="50" charset="-128"/>
                <a:ea typeface="Meiryo UI" panose="020B0604030504040204" pitchFamily="50" charset="-128"/>
              </a:rPr>
              <a:t>CO</a:t>
            </a:r>
            <a:r>
              <a:rPr lang="en-US" altLang="ja-JP" sz="1600" b="1" baseline="-25000"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の取扱いについて</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揮発性有機化合物（</a:t>
            </a:r>
            <a:r>
              <a:rPr lang="en-US" altLang="ja-JP" sz="1400" dirty="0">
                <a:latin typeface="Meiryo UI" panose="020B0604030504040204" pitchFamily="50" charset="-128"/>
                <a:ea typeface="Meiryo UI" panose="020B0604030504040204" pitchFamily="50" charset="-128"/>
              </a:rPr>
              <a:t>VOC</a:t>
            </a:r>
            <a:r>
              <a:rPr lang="ja-JP" altLang="en-US" sz="1400" dirty="0">
                <a:latin typeface="Meiryo UI" panose="020B0604030504040204" pitchFamily="50" charset="-128"/>
                <a:ea typeface="Meiryo UI" panose="020B0604030504040204" pitchFamily="50" charset="-128"/>
              </a:rPr>
              <a:t>）は大気汚染だけでなく、大気中に放出後、紫外線によるラジカルの発生やオゾンなどの酸化物質により酸化されることで最終的に</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に変換されます。対策計画書及び実績報告書の温室効果ガス排出量には間接</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を含めませんが、間接</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の削減は気候変動の緩和に寄与することから、</a:t>
            </a:r>
            <a:r>
              <a:rPr lang="en-US" altLang="ja-JP" sz="1400" dirty="0">
                <a:latin typeface="Meiryo UI" panose="020B0604030504040204" pitchFamily="50" charset="-128"/>
                <a:ea typeface="Meiryo UI" panose="020B0604030504040204" pitchFamily="50" charset="-128"/>
              </a:rPr>
              <a:t>VOC</a:t>
            </a:r>
            <a:r>
              <a:rPr lang="ja-JP" altLang="en-US" sz="1400" dirty="0">
                <a:latin typeface="Meiryo UI" panose="020B0604030504040204" pitchFamily="50" charset="-128"/>
                <a:ea typeface="Meiryo UI" panose="020B0604030504040204" pitchFamily="50" charset="-128"/>
              </a:rPr>
              <a:t>排出抑制にかかる取組み内容として、以下の箇所に記載することも可能です。</a:t>
            </a:r>
            <a:endParaRPr lang="en-US" altLang="ja-JP" sz="1400"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a:t>
            </a:r>
            <a:r>
              <a:rPr kumimoji="1" lang="en-US" altLang="ja-JP" sz="1400" b="1" u="sng" dirty="0">
                <a:latin typeface="Meiryo UI" panose="020B0604030504040204" pitchFamily="50" charset="-128"/>
                <a:ea typeface="Meiryo UI" panose="020B0604030504040204" pitchFamily="50" charset="-128"/>
              </a:rPr>
              <a:t>VOC</a:t>
            </a:r>
            <a:r>
              <a:rPr kumimoji="1" lang="ja-JP" altLang="en-US" sz="1400" b="1" u="sng" dirty="0">
                <a:latin typeface="Meiryo UI" panose="020B0604030504040204" pitchFamily="50" charset="-128"/>
                <a:ea typeface="Meiryo UI" panose="020B0604030504040204" pitchFamily="50" charset="-128"/>
              </a:rPr>
              <a:t>排出削減に向けた取組みを</a:t>
            </a:r>
            <a:r>
              <a:rPr lang="ja-JP" altLang="en-US" sz="1400" b="1" u="sng" dirty="0">
                <a:latin typeface="Meiryo UI" panose="020B0604030504040204" pitchFamily="50" charset="-128"/>
                <a:ea typeface="Meiryo UI" panose="020B0604030504040204" pitchFamily="50" charset="-128"/>
              </a:rPr>
              <a:t>掲載している</a:t>
            </a:r>
            <a:r>
              <a:rPr kumimoji="1" lang="ja-JP" altLang="en-US" sz="1400" b="1" u="sng" dirty="0">
                <a:latin typeface="Meiryo UI" panose="020B0604030504040204" pitchFamily="50" charset="-128"/>
                <a:ea typeface="Meiryo UI" panose="020B0604030504040204" pitchFamily="50" charset="-128"/>
              </a:rPr>
              <a:t>府ホームページ「自主的取組の促進」をぜひご覧ください。</a:t>
            </a:r>
            <a:endParaRPr kumimoji="1" lang="en-US" altLang="ja-JP" sz="14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b="1" spc="-50" dirty="0">
                <a:latin typeface="Meiryo UI" panose="020B0604030504040204" pitchFamily="50" charset="-128"/>
                <a:ea typeface="Meiryo UI" panose="020B0604030504040204" pitchFamily="50" charset="-128"/>
                <a:hlinkClick r:id="rId3"/>
              </a:rPr>
              <a:t>https://www.pref.osaka.lg.jp/jigyoshoshido/jishutekitorikumi/index.html</a:t>
            </a:r>
            <a:endParaRPr kumimoji="1" lang="ja-JP" altLang="en-US" sz="1400" dirty="0">
              <a:latin typeface="Meiryo UI" panose="020B0604030504040204" pitchFamily="50" charset="-128"/>
              <a:ea typeface="Meiryo UI" panose="020B0604030504040204" pitchFamily="50" charset="-128"/>
            </a:endParaRPr>
          </a:p>
        </p:txBody>
      </p:sp>
      <p:sp>
        <p:nvSpPr>
          <p:cNvPr id="9" name="角丸四角形 1">
            <a:extLst>
              <a:ext uri="{FF2B5EF4-FFF2-40B4-BE49-F238E27FC236}">
                <a16:creationId xmlns:a16="http://schemas.microsoft.com/office/drawing/2014/main" id="{86B1E5BD-9181-4781-9335-F1DF85414D4F}"/>
              </a:ext>
            </a:extLst>
          </p:cNvPr>
          <p:cNvSpPr/>
          <p:nvPr/>
        </p:nvSpPr>
        <p:spPr>
          <a:xfrm>
            <a:off x="177178" y="2155343"/>
            <a:ext cx="8789643" cy="1345665"/>
          </a:xfrm>
          <a:prstGeom prst="roundRect">
            <a:avLst>
              <a:gd name="adj" fmla="val 10924"/>
            </a:avLst>
          </a:prstGeom>
          <a:solidFill>
            <a:schemeClr val="accent5">
              <a:lumMod val="20000"/>
              <a:lumOff val="8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spcBef>
                <a:spcPts val="600"/>
              </a:spcBef>
            </a:pPr>
            <a:r>
              <a:rPr lang="ja-JP" altLang="en-US" sz="1400" dirty="0">
                <a:solidFill>
                  <a:schemeClr val="tx1"/>
                </a:solidFill>
                <a:latin typeface="Meiryo UI" panose="020B0604030504040204" pitchFamily="50" charset="-128"/>
                <a:ea typeface="Meiryo UI" panose="020B0604030504040204" pitchFamily="50" charset="-128"/>
              </a:rPr>
              <a:t>シート２「対策まとめ」および「実績まとめ」の自由記述欄に、エネルギー・</a:t>
            </a:r>
            <a:r>
              <a:rPr lang="en-US" altLang="ja-JP" sz="1400" dirty="0">
                <a:solidFill>
                  <a:schemeClr val="tx1"/>
                </a:solidFill>
                <a:latin typeface="Meiryo UI" panose="020B0604030504040204" pitchFamily="50" charset="-128"/>
                <a:ea typeface="Meiryo UI" panose="020B0604030504040204" pitchFamily="50" charset="-128"/>
              </a:rPr>
              <a:t>CO</a:t>
            </a:r>
            <a:r>
              <a:rPr lang="ja-JP" altLang="en-US" sz="1400" dirty="0">
                <a:solidFill>
                  <a:schemeClr val="tx1"/>
                </a:solidFill>
                <a:latin typeface="Meiryo UI" panose="020B0604030504040204" pitchFamily="50" charset="-128"/>
                <a:ea typeface="Meiryo UI" panose="020B0604030504040204" pitchFamily="50" charset="-128"/>
              </a:rPr>
              <a:t>₂削減対策のほか、補足的に記載することも可能です。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例：塗装工程全体の見直しを図り、エネルギー使用量の他、塗料の代替により</a:t>
            </a:r>
            <a:r>
              <a:rPr lang="en-US" altLang="ja-JP" sz="1400" dirty="0">
                <a:solidFill>
                  <a:schemeClr val="tx1"/>
                </a:solidFill>
                <a:latin typeface="Meiryo UI" panose="020B0604030504040204" pitchFamily="50" charset="-128"/>
                <a:ea typeface="Meiryo UI" panose="020B0604030504040204" pitchFamily="50" charset="-128"/>
              </a:rPr>
              <a:t>VOC</a:t>
            </a:r>
            <a:r>
              <a:rPr lang="ja-JP" altLang="en-US" sz="1400" dirty="0">
                <a:solidFill>
                  <a:schemeClr val="tx1"/>
                </a:solidFill>
                <a:latin typeface="Meiryo UI" panose="020B0604030504040204" pitchFamily="50" charset="-128"/>
                <a:ea typeface="Meiryo UI" panose="020B0604030504040204" pitchFamily="50" charset="-128"/>
              </a:rPr>
              <a:t>由来の間接</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を削減する。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洗浄液の回収と再生利用の徹底や、工程の自動化を実施することにより、</a:t>
            </a:r>
            <a:r>
              <a:rPr lang="en-US" altLang="ja-JP" sz="1400" dirty="0">
                <a:solidFill>
                  <a:schemeClr val="tx1"/>
                </a:solidFill>
                <a:latin typeface="Meiryo UI" panose="020B0604030504040204" pitchFamily="50" charset="-128"/>
                <a:ea typeface="Meiryo UI" panose="020B0604030504040204" pitchFamily="50" charset="-128"/>
              </a:rPr>
              <a:t>VOC</a:t>
            </a:r>
            <a:r>
              <a:rPr lang="ja-JP" altLang="en-US" sz="1400" dirty="0">
                <a:solidFill>
                  <a:schemeClr val="tx1"/>
                </a:solidFill>
                <a:latin typeface="Meiryo UI" panose="020B0604030504040204" pitchFamily="50" charset="-128"/>
                <a:ea typeface="Meiryo UI" panose="020B0604030504040204" pitchFamily="50" charset="-128"/>
              </a:rPr>
              <a:t>由来の間接</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を削減する。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FE205EB-1C7E-459C-A75F-DF518DC8040D}"/>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2451293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1696" y="1612680"/>
            <a:ext cx="8496944" cy="3370153"/>
          </a:xfrm>
          <a:prstGeom prst="rect">
            <a:avLst/>
          </a:prstGeom>
        </p:spPr>
        <p:txBody>
          <a:bodyPr wrap="squar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■対策計画書での記載事項</a:t>
            </a:r>
          </a:p>
          <a:p>
            <a:pPr indent="85090">
              <a:spcBef>
                <a:spcPts val="600"/>
              </a:spcBef>
            </a:pP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主たる業種、事業の概要など</a:t>
            </a:r>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２</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）温室効果ガスの排出の抑制に関する目標</a:t>
            </a: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３</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）重点対策実施率</a:t>
            </a: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４</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）基準年度のエネルギー使用量及び温室効果ガス排出量</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（すべての事業所）</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５</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）基準年度のエネルギー使用量及び温室効果ガス排出量（自動車）</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■対策計画書における添付資料（必要に応じてご提出ください。）</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・「エネルギーの使用によって発生する二酸化炭素」以外の温室効果ガスの算定根拠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・温室効果ガス排出量と密接な関係を持つ値を複数設定した場合の算定根拠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・電気の排出係数および契約している電気メニュー（再エネ契約割合がわかるもの）の根拠資料</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・個別調達した証書および大阪府</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CO₂</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森林吸収量・木材固定量認証制度証書</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・単位発熱量および排出係数等を実測に基づき設定する場合の根拠資料</a:t>
            </a: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
        <p:nvSpPr>
          <p:cNvPr id="10" name="Rectangle 2"/>
          <p:cNvSpPr>
            <a:spLocks noChangeArrowheads="1"/>
          </p:cNvSpPr>
          <p:nvPr/>
        </p:nvSpPr>
        <p:spPr bwMode="auto">
          <a:xfrm>
            <a:off x="-12940" y="404664"/>
            <a:ext cx="9051756"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計画書の作成</a:t>
            </a:r>
            <a:endPar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対策計画書は以下に掲げる事項について記載ください。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次スライド以降に対策計画書の記入例と記入要領を示します。</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 name="グループ化 1"/>
          <p:cNvGrpSpPr/>
          <p:nvPr/>
        </p:nvGrpSpPr>
        <p:grpSpPr>
          <a:xfrm>
            <a:off x="141696" y="5157192"/>
            <a:ext cx="3406702" cy="1077218"/>
            <a:chOff x="8172400" y="1484784"/>
            <a:chExt cx="3406702" cy="1077218"/>
          </a:xfrm>
        </p:grpSpPr>
        <p:sp>
          <p:nvSpPr>
            <p:cNvPr id="7" name="正方形/長方形 6"/>
            <p:cNvSpPr/>
            <p:nvPr/>
          </p:nvSpPr>
          <p:spPr>
            <a:xfrm>
              <a:off x="8172400" y="1484784"/>
              <a:ext cx="3406702" cy="1077218"/>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■対策計画書</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における表示規則</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記入が必要な項目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自動で入力される項目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solidFill>
                    <a:srgbClr val="0000FF"/>
                  </a:solidFill>
                  <a:latin typeface="Meiryo UI" panose="020B0604030504040204" pitchFamily="50" charset="-128"/>
                  <a:ea typeface="Meiryo UI" panose="020B0604030504040204" pitchFamily="50" charset="-128"/>
                </a:rPr>
                <a:t>　　 青文字　　　</a:t>
              </a:r>
              <a:r>
                <a:rPr lang="ja-JP" altLang="en-US" sz="1600" dirty="0">
                  <a:latin typeface="Meiryo UI" panose="020B0604030504040204" pitchFamily="50" charset="-128"/>
                  <a:ea typeface="Meiryo UI" panose="020B0604030504040204" pitchFamily="50" charset="-128"/>
                </a:rPr>
                <a:t>公表される項目</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p:cNvPicPr>
              <a:picLocks/>
            </p:cNvPicPr>
            <p:nvPr/>
          </p:nvPicPr>
          <p:blipFill rotWithShape="1">
            <a:blip r:embed="rId3"/>
            <a:srcRect l="60515" t="64505" r="27310" b="33266"/>
            <a:stretch/>
          </p:blipFill>
          <p:spPr>
            <a:xfrm>
              <a:off x="8532440" y="1844824"/>
              <a:ext cx="756000" cy="180000"/>
            </a:xfrm>
            <a:prstGeom prst="rect">
              <a:avLst/>
            </a:prstGeom>
            <a:ln>
              <a:solidFill>
                <a:schemeClr val="tx1"/>
              </a:solidFill>
            </a:ln>
          </p:spPr>
        </p:pic>
        <p:pic>
          <p:nvPicPr>
            <p:cNvPr id="5" name="図 4"/>
            <p:cNvPicPr>
              <a:picLocks/>
            </p:cNvPicPr>
            <p:nvPr/>
          </p:nvPicPr>
          <p:blipFill rotWithShape="1">
            <a:blip r:embed="rId3"/>
            <a:srcRect l="73244" t="73625" r="19561" b="24406"/>
            <a:stretch/>
          </p:blipFill>
          <p:spPr>
            <a:xfrm>
              <a:off x="8532440" y="2096872"/>
              <a:ext cx="756000" cy="180000"/>
            </a:xfrm>
            <a:prstGeom prst="rect">
              <a:avLst/>
            </a:prstGeom>
            <a:ln>
              <a:solidFill>
                <a:schemeClr val="tx1"/>
              </a:solidFill>
            </a:ln>
          </p:spPr>
        </p:pic>
      </p:grpSp>
    </p:spTree>
    <p:extLst>
      <p:ext uri="{BB962C8B-B14F-4D97-AF65-F5344CB8AC3E}">
        <p14:creationId xmlns:p14="http://schemas.microsoft.com/office/powerpoint/2010/main" val="1148742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EC54B8C-8831-4C6D-A15A-8D38A8F50C6F}"/>
              </a:ext>
            </a:extLst>
          </p:cNvPr>
          <p:cNvPicPr>
            <a:picLocks noChangeAspect="1"/>
          </p:cNvPicPr>
          <p:nvPr/>
        </p:nvPicPr>
        <p:blipFill>
          <a:blip r:embed="rId3"/>
          <a:stretch>
            <a:fillRect/>
          </a:stretch>
        </p:blipFill>
        <p:spPr>
          <a:xfrm>
            <a:off x="56017" y="899681"/>
            <a:ext cx="4083935" cy="454201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23</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計画書シート１「表紙」</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123727" y="1482094"/>
            <a:ext cx="2016225" cy="77993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102265472"/>
              </p:ext>
            </p:extLst>
          </p:nvPr>
        </p:nvGraphicFramePr>
        <p:xfrm>
          <a:off x="4139952" y="1070744"/>
          <a:ext cx="4655840" cy="4370956"/>
        </p:xfrm>
        <a:graphic>
          <a:graphicData uri="http://schemas.openxmlformats.org/drawingml/2006/table">
            <a:tbl>
              <a:tblPr firstRow="1" bandRow="1">
                <a:tableStyleId>{5940675A-B579-460E-94D1-54222C63F5DA}</a:tableStyleId>
              </a:tblPr>
              <a:tblGrid>
                <a:gridCol w="4655840">
                  <a:extLst>
                    <a:ext uri="{9D8B030D-6E8A-4147-A177-3AD203B41FA5}">
                      <a16:colId xmlns:a16="http://schemas.microsoft.com/office/drawing/2014/main" val="3724335789"/>
                    </a:ext>
                  </a:extLst>
                </a:gridCol>
              </a:tblGrid>
              <a:tr h="939900">
                <a:tc>
                  <a:txBody>
                    <a:bodyPr/>
                    <a:lstStyle/>
                    <a:p>
                      <a:r>
                        <a:rPr kumimoji="1" lang="ja-JP" altLang="en-US" sz="1600" b="1" u="sng" dirty="0">
                          <a:latin typeface="Meiryo UI" panose="020B0604030504040204" pitchFamily="50" charset="-128"/>
                          <a:ea typeface="Meiryo UI" panose="020B0604030504040204" pitchFamily="50" charset="-128"/>
                        </a:rPr>
                        <a:t>①届出者住所、氏名</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上段には事業者名のみを、下段に代表者の役職及び氏名を記入してください。</a:t>
                      </a:r>
                    </a:p>
                  </a:txBody>
                  <a:tcPr anchor="ctr"/>
                </a:tc>
                <a:extLst>
                  <a:ext uri="{0D108BD9-81ED-4DB2-BD59-A6C34878D82A}">
                    <a16:rowId xmlns:a16="http://schemas.microsoft.com/office/drawing/2014/main" val="2805381164"/>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②事業の概要</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主たる業種は、日本標準産業分類の中分類から選択してください。なお、主たる業種が複数ある場合は、次に主な業種を記載いただくことができます。</a:t>
                      </a:r>
                    </a:p>
                  </a:txBody>
                  <a:tcPr anchor="ctr"/>
                </a:tc>
                <a:extLst>
                  <a:ext uri="{0D108BD9-81ED-4DB2-BD59-A6C34878D82A}">
                    <a16:rowId xmlns:a16="http://schemas.microsoft.com/office/drawing/2014/main" val="2201429766"/>
                  </a:ext>
                </a:extLst>
              </a:tr>
              <a:tr h="914208">
                <a:tc>
                  <a:txBody>
                    <a:bodyPr/>
                    <a:lstStyle/>
                    <a:p>
                      <a:r>
                        <a:rPr kumimoji="1" lang="ja-JP" altLang="en-US" sz="1600" b="1" u="sng" dirty="0">
                          <a:latin typeface="Meiryo UI" panose="020B0604030504040204" pitchFamily="50" charset="-128"/>
                          <a:ea typeface="Meiryo UI" panose="020B0604030504040204" pitchFamily="50" charset="-128"/>
                        </a:rPr>
                        <a:t>③計画期間</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計画期間は、対策計画書を提出する年度の</a:t>
                      </a:r>
                      <a:r>
                        <a:rPr kumimoji="1" lang="en-US" altLang="ja-JP" sz="1600" b="0" u="none" dirty="0">
                          <a:latin typeface="Meiryo UI" panose="020B0604030504040204" pitchFamily="50" charset="-128"/>
                          <a:ea typeface="Meiryo UI" panose="020B0604030504040204" pitchFamily="50" charset="-128"/>
                        </a:rPr>
                        <a:t>4</a:t>
                      </a:r>
                      <a:r>
                        <a:rPr kumimoji="1" lang="ja-JP" altLang="en-US" sz="1600" b="0" u="none" dirty="0">
                          <a:latin typeface="Meiryo UI" panose="020B0604030504040204" pitchFamily="50" charset="-128"/>
                          <a:ea typeface="Meiryo UI" panose="020B0604030504040204" pitchFamily="50" charset="-128"/>
                        </a:rPr>
                        <a:t>月</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日から</a:t>
                      </a:r>
                      <a:r>
                        <a:rPr kumimoji="1" lang="en-US" altLang="ja-JP" sz="1600" b="0" u="none" dirty="0">
                          <a:latin typeface="Meiryo UI" panose="020B0604030504040204" pitchFamily="50" charset="-128"/>
                          <a:ea typeface="Meiryo UI" panose="020B0604030504040204" pitchFamily="50" charset="-128"/>
                        </a:rPr>
                        <a:t>2031</a:t>
                      </a:r>
                      <a:r>
                        <a:rPr kumimoji="1" lang="ja-JP" altLang="en-US" sz="1600" b="0" u="none" dirty="0">
                          <a:latin typeface="Meiryo UI" panose="020B0604030504040204" pitchFamily="50" charset="-128"/>
                          <a:ea typeface="Meiryo UI" panose="020B0604030504040204" pitchFamily="50" charset="-128"/>
                        </a:rPr>
                        <a:t>年</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月</a:t>
                      </a:r>
                      <a:r>
                        <a:rPr kumimoji="1" lang="en-US" altLang="ja-JP" sz="1600" b="0" u="none" dirty="0">
                          <a:latin typeface="Meiryo UI" panose="020B0604030504040204" pitchFamily="50" charset="-128"/>
                          <a:ea typeface="Meiryo UI" panose="020B0604030504040204" pitchFamily="50" charset="-128"/>
                        </a:rPr>
                        <a:t>31</a:t>
                      </a:r>
                      <a:r>
                        <a:rPr kumimoji="1" lang="ja-JP" altLang="en-US" sz="1600" b="0" u="none" dirty="0">
                          <a:latin typeface="Meiryo UI" panose="020B0604030504040204" pitchFamily="50" charset="-128"/>
                          <a:ea typeface="Meiryo UI" panose="020B0604030504040204" pitchFamily="50" charset="-128"/>
                        </a:rPr>
                        <a:t>日です。</a:t>
                      </a:r>
                    </a:p>
                  </a:txBody>
                  <a:tcPr anchor="ctr"/>
                </a:tc>
                <a:extLst>
                  <a:ext uri="{0D108BD9-81ED-4DB2-BD59-A6C34878D82A}">
                    <a16:rowId xmlns:a16="http://schemas.microsoft.com/office/drawing/2014/main" val="2222714669"/>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④連絡先、整理番号</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対策計画書に関する問い合わせをする際に使用するため、ご担当者さまの連絡先を記入してください。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整理番号は府が割り当てた番号を記入ください。</a:t>
                      </a:r>
                    </a:p>
                  </a:txBody>
                  <a:tcPr anchor="ctr"/>
                </a:tc>
                <a:extLst>
                  <a:ext uri="{0D108BD9-81ED-4DB2-BD59-A6C34878D82A}">
                    <a16:rowId xmlns:a16="http://schemas.microsoft.com/office/drawing/2014/main" val="3746730674"/>
                  </a:ext>
                </a:extLst>
              </a:tr>
            </a:tbl>
          </a:graphicData>
        </a:graphic>
      </p:graphicFrame>
      <p:sp>
        <p:nvSpPr>
          <p:cNvPr id="9" name="正方形/長方形 8"/>
          <p:cNvSpPr/>
          <p:nvPr/>
        </p:nvSpPr>
        <p:spPr>
          <a:xfrm>
            <a:off x="95112" y="2720117"/>
            <a:ext cx="4044840" cy="96562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07505" y="4450713"/>
            <a:ext cx="4032447" cy="27443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98925" y="4861924"/>
            <a:ext cx="4032447" cy="51398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④</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49672CC-0672-4952-BAE8-350B46033128}"/>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2153785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A6F36B7D-1FCA-41A8-B92A-0D418D33C26C}"/>
              </a:ext>
            </a:extLst>
          </p:cNvPr>
          <p:cNvPicPr>
            <a:picLocks noChangeAspect="1"/>
          </p:cNvPicPr>
          <p:nvPr/>
        </p:nvPicPr>
        <p:blipFill>
          <a:blip r:embed="rId3"/>
          <a:stretch>
            <a:fillRect/>
          </a:stretch>
        </p:blipFill>
        <p:spPr>
          <a:xfrm>
            <a:off x="1765105" y="861966"/>
            <a:ext cx="5495666" cy="2459195"/>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707904" y="1934774"/>
            <a:ext cx="3456384" cy="55812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652120" y="1740642"/>
            <a:ext cx="1512168" cy="17619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2C9F9DE-858A-4738-B633-17FB3F357A2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graphicFrame>
        <p:nvGraphicFramePr>
          <p:cNvPr id="13" name="表 12">
            <a:extLst>
              <a:ext uri="{FF2B5EF4-FFF2-40B4-BE49-F238E27FC236}">
                <a16:creationId xmlns:a16="http://schemas.microsoft.com/office/drawing/2014/main" id="{5306B622-2BED-4A4F-8053-733561B5F2D6}"/>
              </a:ext>
            </a:extLst>
          </p:cNvPr>
          <p:cNvGraphicFramePr>
            <a:graphicFrameLocks noGrp="1"/>
          </p:cNvGraphicFramePr>
          <p:nvPr>
            <p:extLst>
              <p:ext uri="{D42A27DB-BD31-4B8C-83A1-F6EECF244321}">
                <p14:modId xmlns:p14="http://schemas.microsoft.com/office/powerpoint/2010/main" val="485211577"/>
              </p:ext>
            </p:extLst>
          </p:nvPr>
        </p:nvGraphicFramePr>
        <p:xfrm>
          <a:off x="251520" y="3350285"/>
          <a:ext cx="8640960" cy="346309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177091">
                <a:tc>
                  <a:txBody>
                    <a:bodyPr/>
                    <a:lstStyle/>
                    <a:p>
                      <a:r>
                        <a:rPr kumimoji="1" lang="ja-JP" altLang="en-US" sz="1600" b="1" u="sng" dirty="0">
                          <a:latin typeface="Meiryo UI" panose="020B0604030504040204" pitchFamily="50" charset="-128"/>
                          <a:ea typeface="Meiryo UI" panose="020B0604030504040204" pitchFamily="50" charset="-128"/>
                        </a:rPr>
                        <a:t>①エネルギー総使用量および温室効果ガス排出量等</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対策実施により、目標年度（</a:t>
                      </a:r>
                      <a:r>
                        <a:rPr kumimoji="1" lang="en-US" altLang="ja-JP" sz="1600" b="0" u="none" dirty="0">
                          <a:latin typeface="Meiryo UI" panose="020B0604030504040204" pitchFamily="50" charset="-128"/>
                          <a:ea typeface="Meiryo UI" panose="020B0604030504040204" pitchFamily="50" charset="-128"/>
                        </a:rPr>
                        <a:t>2030</a:t>
                      </a:r>
                      <a:r>
                        <a:rPr kumimoji="1" lang="ja-JP" altLang="en-US" sz="1600" b="0" u="none" dirty="0">
                          <a:latin typeface="Meiryo UI" panose="020B0604030504040204" pitchFamily="50" charset="-128"/>
                          <a:ea typeface="Meiryo UI" panose="020B0604030504040204" pitchFamily="50" charset="-128"/>
                        </a:rPr>
                        <a:t>年度）に見込まれる排出量（計画値）を</a:t>
                      </a:r>
                      <a:r>
                        <a:rPr kumimoji="1" lang="ja-JP" altLang="en-US" sz="1600" b="0" u="none" dirty="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a:solidFill>
                            <a:srgbClr val="FF0000"/>
                          </a:solidFill>
                          <a:latin typeface="Meiryo UI" panose="020B0604030504040204" pitchFamily="50" charset="-128"/>
                          <a:ea typeface="Meiryo UI" panose="020B0604030504040204" pitchFamily="50" charset="-128"/>
                        </a:rPr>
                        <a:t>2</a:t>
                      </a:r>
                      <a:r>
                        <a:rPr kumimoji="1" lang="ja-JP" altLang="en-US" sz="1600" b="0" u="none" dirty="0">
                          <a:solidFill>
                            <a:srgbClr val="FF0000"/>
                          </a:solidFill>
                          <a:latin typeface="Meiryo UI" panose="020B0604030504040204" pitchFamily="50" charset="-128"/>
                          <a:ea typeface="Meiryo UI" panose="020B0604030504040204" pitchFamily="50" charset="-128"/>
                        </a:rPr>
                        <a:t>位を四捨五</a:t>
                      </a:r>
                    </a:p>
                    <a:p>
                      <a:r>
                        <a:rPr kumimoji="1" lang="ja-JP" altLang="en-US" sz="1600" b="0" u="none" dirty="0">
                          <a:solidFill>
                            <a:srgbClr val="FF0000"/>
                          </a:solidFill>
                          <a:latin typeface="Meiryo UI" panose="020B0604030504040204" pitchFamily="50" charset="-128"/>
                          <a:ea typeface="Meiryo UI" panose="020B0604030504040204" pitchFamily="50" charset="-128"/>
                        </a:rPr>
                        <a:t>入して、小数点第</a:t>
                      </a:r>
                      <a:r>
                        <a:rPr kumimoji="1" lang="en-US" altLang="ja-JP" sz="1600" b="0" u="none" dirty="0">
                          <a:solidFill>
                            <a:srgbClr val="FF0000"/>
                          </a:solidFill>
                          <a:latin typeface="Meiryo UI" panose="020B0604030504040204" pitchFamily="50" charset="-128"/>
                          <a:ea typeface="Meiryo UI" panose="020B0604030504040204" pitchFamily="50" charset="-128"/>
                        </a:rPr>
                        <a:t>1</a:t>
                      </a:r>
                      <a:r>
                        <a:rPr kumimoji="1" lang="ja-JP" altLang="en-US" sz="1600" b="0" u="none" dirty="0">
                          <a:solidFill>
                            <a:srgbClr val="FF0000"/>
                          </a:solidFill>
                          <a:latin typeface="Meiryo UI" panose="020B0604030504040204" pitchFamily="50" charset="-128"/>
                          <a:ea typeface="Meiryo UI" panose="020B0604030504040204" pitchFamily="50" charset="-128"/>
                        </a:rPr>
                        <a:t>位まで</a:t>
                      </a:r>
                      <a:r>
                        <a:rPr kumimoji="1" lang="ja-JP" altLang="en-US" sz="1600" b="0" u="none" dirty="0">
                          <a:latin typeface="Meiryo UI" panose="020B0604030504040204" pitchFamily="50" charset="-128"/>
                          <a:ea typeface="Meiryo UI" panose="020B0604030504040204" pitchFamily="50" charset="-128"/>
                        </a:rPr>
                        <a:t>記入してください。なお、</a:t>
                      </a:r>
                      <a:r>
                        <a:rPr kumimoji="1" lang="en-US" altLang="ja-JP" sz="1600" b="0" u="none" dirty="0">
                          <a:latin typeface="Meiryo UI" panose="020B0604030504040204" pitchFamily="50" charset="-128"/>
                          <a:ea typeface="Meiryo UI" panose="020B0604030504040204" pitchFamily="50" charset="-128"/>
                        </a:rPr>
                        <a:t>P.26</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4-(3)No.3</a:t>
                      </a:r>
                      <a:r>
                        <a:rPr kumimoji="1" lang="ja-JP" altLang="en-US" sz="1600" b="0" u="none" dirty="0">
                          <a:latin typeface="Meiryo UI" panose="020B0604030504040204" pitchFamily="50" charset="-128"/>
                          <a:ea typeface="Meiryo UI" panose="020B0604030504040204" pitchFamily="50" charset="-128"/>
                        </a:rPr>
                        <a:t>に示す基準年度における目標削減</a:t>
                      </a:r>
                    </a:p>
                    <a:p>
                      <a:r>
                        <a:rPr kumimoji="1" lang="ja-JP" altLang="en-US" sz="1600" b="0" u="none" dirty="0">
                          <a:latin typeface="Meiryo UI" panose="020B0604030504040204" pitchFamily="50" charset="-128"/>
                          <a:ea typeface="Meiryo UI" panose="020B0604030504040204" pitchFamily="50" charset="-128"/>
                        </a:rPr>
                        <a:t>率の目安を参考にして設定ください。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44179">
                <a:tc>
                  <a:txBody>
                    <a:bodyPr/>
                    <a:lstStyle/>
                    <a:p>
                      <a:r>
                        <a:rPr kumimoji="1" lang="ja-JP" altLang="en-US" sz="1600" b="1" u="sng" dirty="0">
                          <a:latin typeface="Meiryo UI" panose="020B0604030504040204" pitchFamily="50" charset="-128"/>
                          <a:ea typeface="Meiryo UI" panose="020B0604030504040204" pitchFamily="50" charset="-128"/>
                        </a:rPr>
                        <a:t>②クレジットなどの個別調達および大阪府</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₂森林吸収量・木材固定量認証制度</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u="none" dirty="0">
                          <a:latin typeface="Meiryo UI" panose="020B0604030504040204" pitchFamily="50" charset="-128"/>
                          <a:ea typeface="Meiryo UI" panose="020B0604030504040204" pitchFamily="50" charset="-128"/>
                        </a:rPr>
                        <a:t>P.26</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4-(3)No.3</a:t>
                      </a:r>
                      <a:r>
                        <a:rPr kumimoji="1" lang="ja-JP" altLang="en-US" sz="1600" b="0" u="none" dirty="0">
                          <a:latin typeface="Meiryo UI" panose="020B0604030504040204" pitchFamily="50" charset="-128"/>
                          <a:ea typeface="Meiryo UI" panose="020B0604030504040204" pitchFamily="50" charset="-128"/>
                        </a:rPr>
                        <a:t>に</a:t>
                      </a:r>
                      <a:r>
                        <a:rPr kumimoji="1" lang="ja-JP" altLang="en-US" sz="1600" dirty="0">
                          <a:latin typeface="Meiryo UI" panose="020B0604030504040204" pitchFamily="50" charset="-128"/>
                          <a:ea typeface="Meiryo UI" panose="020B0604030504040204" pitchFamily="50" charset="-128"/>
                        </a:rPr>
                        <a:t>示す証書等を対象とし、自社で調達した証書等は、二酸化炭素排出削減量を、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「非化石証書の量</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全国平均係数</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補正率」</a:t>
                      </a:r>
                      <a:r>
                        <a:rPr kumimoji="1" lang="ja-JP" altLang="en-US" sz="1600" dirty="0">
                          <a:latin typeface="Meiryo UI" panose="020B0604030504040204" pitchFamily="50" charset="-128"/>
                          <a:ea typeface="Meiryo UI" panose="020B0604030504040204" pitchFamily="50" charset="-128"/>
                        </a:rPr>
                        <a:t>で算出し、計上ください。なお、電気事業者から小売供給された電気の使用に伴って発生する二酸化炭素の排出量が上限となります。全国平均係数および補正率は、</a:t>
                      </a:r>
                      <a:r>
                        <a:rPr kumimoji="1" lang="ja-JP" altLang="en-US" sz="1600" b="0" u="none" dirty="0">
                          <a:latin typeface="Meiryo UI" panose="020B0604030504040204" pitchFamily="50" charset="-128"/>
                          <a:ea typeface="Meiryo UI" panose="020B0604030504040204" pitchFamily="50" charset="-128"/>
                        </a:rPr>
                        <a:t>環境省の</a:t>
                      </a:r>
                      <a:r>
                        <a:rPr kumimoji="1" lang="zh-TW" altLang="en-US" sz="1600" b="0" u="none" dirty="0">
                          <a:latin typeface="Meiryo UI" panose="020B0604030504040204" pitchFamily="50" charset="-128"/>
                          <a:ea typeface="Meiryo UI" panose="020B0604030504040204" pitchFamily="50" charset="-128"/>
                        </a:rPr>
                        <a:t>電気事業者別</a:t>
                      </a:r>
                      <a:r>
                        <a:rPr kumimoji="1" lang="ja-JP" altLang="en-US" sz="1600" b="0" u="none" dirty="0">
                          <a:latin typeface="Meiryo UI" panose="020B0604030504040204" pitchFamily="50" charset="-128"/>
                          <a:ea typeface="Meiryo UI" panose="020B0604030504040204" pitchFamily="50" charset="-128"/>
                        </a:rPr>
                        <a:t>排出係数一覧</a:t>
                      </a:r>
                      <a:r>
                        <a:rPr kumimoji="1" lang="en-US" altLang="ja-JP"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hlinkClick r:id="rId4"/>
                        </a:rPr>
                        <a:t>https://policies.env.go.jp/earth/ghg-santeikohyo/calc.html</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を参照ください。</a:t>
                      </a:r>
                      <a:r>
                        <a:rPr kumimoji="1" lang="ja-JP" altLang="en-US" sz="1600" dirty="0">
                          <a:latin typeface="Meiryo UI" panose="020B0604030504040204" pitchFamily="50" charset="-128"/>
                          <a:ea typeface="Meiryo UI" panose="020B0604030504040204" pitchFamily="50" charset="-128"/>
                        </a:rPr>
                        <a:t>また、自社で証書を発行し、売却した場合は、売却した二酸化炭素排出削減量を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マイナス値</a:t>
                      </a:r>
                      <a:r>
                        <a:rPr kumimoji="1" lang="ja-JP" altLang="en-US" sz="1600" dirty="0">
                          <a:latin typeface="Meiryo UI" panose="020B0604030504040204" pitchFamily="50" charset="-128"/>
                          <a:ea typeface="Meiryo UI" panose="020B0604030504040204" pitchFamily="50" charset="-128"/>
                        </a:rPr>
                        <a:t>で計上ください。（算出方法は購入量と同様）</a:t>
                      </a: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大阪府</a:t>
                      </a:r>
                      <a:r>
                        <a:rPr kumimoji="1" lang="en-US" altLang="ja-JP" sz="1600" dirty="0">
                          <a:latin typeface="Meiryo UI" panose="020B0604030504040204" pitchFamily="50" charset="-128"/>
                          <a:ea typeface="Meiryo UI" panose="020B0604030504040204" pitchFamily="50" charset="-128"/>
                        </a:rPr>
                        <a:t>CO₂</a:t>
                      </a:r>
                      <a:r>
                        <a:rPr kumimoji="1" lang="ja-JP" altLang="en-US" sz="1600" dirty="0">
                          <a:latin typeface="Meiryo UI" panose="020B0604030504040204" pitchFamily="50" charset="-128"/>
                          <a:ea typeface="Meiryo UI" panose="020B0604030504040204" pitchFamily="50" charset="-128"/>
                        </a:rPr>
                        <a:t>森林吸収量・木材固定量認証制度においては、認証された森林吸収量および木材固定量を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dirty="0">
                          <a:latin typeface="Meiryo UI" panose="020B0604030504040204" pitchFamily="50" charset="-128"/>
                          <a:ea typeface="Meiryo UI" panose="020B0604030504040204" pitchFamily="50" charset="-128"/>
                        </a:rPr>
                        <a:t>計上ください。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Tree>
    <p:extLst>
      <p:ext uri="{BB962C8B-B14F-4D97-AF65-F5344CB8AC3E}">
        <p14:creationId xmlns:p14="http://schemas.microsoft.com/office/powerpoint/2010/main" val="384954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26FCDE8-EF87-406E-A435-8B74816192F2}"/>
              </a:ext>
            </a:extLst>
          </p:cNvPr>
          <p:cNvPicPr>
            <a:picLocks noChangeAspect="1"/>
          </p:cNvPicPr>
          <p:nvPr/>
        </p:nvPicPr>
        <p:blipFill>
          <a:blip r:embed="rId3"/>
          <a:stretch>
            <a:fillRect/>
          </a:stretch>
        </p:blipFill>
        <p:spPr>
          <a:xfrm>
            <a:off x="791580" y="1121491"/>
            <a:ext cx="7416824" cy="331887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749975026"/>
              </p:ext>
            </p:extLst>
          </p:nvPr>
        </p:nvGraphicFramePr>
        <p:xfrm>
          <a:off x="192458" y="4757081"/>
          <a:ext cx="8640960" cy="1539724"/>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539724">
                <a:tc>
                  <a:txBody>
                    <a:bodyPr/>
                    <a:lstStyle/>
                    <a:p>
                      <a:r>
                        <a:rPr kumimoji="1" lang="ja-JP" altLang="en-US" sz="1600" b="1" u="sng" dirty="0">
                          <a:latin typeface="Meiryo UI" panose="020B0604030504040204" pitchFamily="50" charset="-128"/>
                          <a:ea typeface="Meiryo UI" panose="020B0604030504040204" pitchFamily="50" charset="-128"/>
                        </a:rPr>
                        <a:t>①温室効果ガス排出量と密接な関係を持つ値に関する情報</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i="0" u="none" dirty="0">
                          <a:latin typeface="Meiryo UI" panose="020B0604030504040204" pitchFamily="50" charset="-128"/>
                          <a:ea typeface="Meiryo UI" panose="020B0604030504040204" pitchFamily="50" charset="-128"/>
                        </a:rPr>
                        <a:t>原単位ベースでの評価を希望する場合は、温室効果ガス排出量と密接な関係を持つ値に関する情報を記入ください。</a:t>
                      </a:r>
                      <a:r>
                        <a:rPr kumimoji="1" lang="ja-JP" altLang="en-US" sz="1600" b="0" i="0" u="none" dirty="0">
                          <a:solidFill>
                            <a:srgbClr val="FF0000"/>
                          </a:solidFill>
                          <a:latin typeface="Meiryo UI" panose="020B0604030504040204" pitchFamily="50" charset="-128"/>
                          <a:ea typeface="Meiryo UI" panose="020B0604030504040204" pitchFamily="50" charset="-128"/>
                        </a:rPr>
                        <a:t>なお、計画期間内は原則、途中変更はできません。</a:t>
                      </a:r>
                      <a:r>
                        <a:rPr kumimoji="1" lang="ja-JP" altLang="en-US" sz="1600" b="0" i="0" u="none" dirty="0">
                          <a:latin typeface="Meiryo UI" panose="020B0604030504040204" pitchFamily="50" charset="-128"/>
                          <a:ea typeface="Meiryo UI" panose="020B0604030504040204" pitchFamily="50" charset="-128"/>
                        </a:rPr>
                        <a:t>温室効果ガス排出量と密接な関係を持つ値は、</a:t>
                      </a:r>
                      <a:r>
                        <a:rPr kumimoji="1" lang="en-US" altLang="ja-JP" sz="1600" b="0" i="0" u="none" dirty="0">
                          <a:latin typeface="Meiryo UI" panose="020B0604030504040204" pitchFamily="50" charset="-128"/>
                          <a:ea typeface="Meiryo UI" panose="020B0604030504040204" pitchFamily="50" charset="-128"/>
                        </a:rPr>
                        <a:t>P.26</a:t>
                      </a:r>
                      <a:r>
                        <a:rPr kumimoji="1" lang="ja-JP" altLang="en-US" sz="1600" b="0" i="0" u="none" dirty="0">
                          <a:latin typeface="Meiryo UI" panose="020B0604030504040204" pitchFamily="50" charset="-128"/>
                          <a:ea typeface="Meiryo UI" panose="020B0604030504040204" pitchFamily="50" charset="-128"/>
                        </a:rPr>
                        <a:t>の</a:t>
                      </a:r>
                      <a:r>
                        <a:rPr kumimoji="1" lang="en-US" altLang="ja-JP" sz="1600" b="0" i="0" u="none" dirty="0">
                          <a:latin typeface="Meiryo UI" panose="020B0604030504040204" pitchFamily="50" charset="-128"/>
                          <a:ea typeface="Meiryo UI" panose="020B0604030504040204" pitchFamily="50" charset="-128"/>
                        </a:rPr>
                        <a:t>4-(3)No.3</a:t>
                      </a:r>
                      <a:r>
                        <a:rPr kumimoji="1" lang="ja-JP" altLang="en-US" sz="1600" b="0" i="0" u="none" dirty="0">
                          <a:latin typeface="Meiryo UI" panose="020B0604030504040204" pitchFamily="50" charset="-128"/>
                          <a:ea typeface="Meiryo UI" panose="020B0604030504040204" pitchFamily="50" charset="-128"/>
                        </a:rPr>
                        <a:t>に示す母数から設定ください。</a:t>
                      </a:r>
                    </a:p>
                  </a:txBody>
                  <a:tcPr anchor="ctr"/>
                </a:tc>
                <a:extLst>
                  <a:ext uri="{0D108BD9-81ED-4DB2-BD59-A6C34878D82A}">
                    <a16:rowId xmlns:a16="http://schemas.microsoft.com/office/drawing/2014/main" val="183885262"/>
                  </a:ext>
                </a:extLst>
              </a:tr>
            </a:tbl>
          </a:graphicData>
        </a:graphic>
      </p:graphicFrame>
      <p:sp>
        <p:nvSpPr>
          <p:cNvPr id="13" name="正方形/長方形 12"/>
          <p:cNvSpPr/>
          <p:nvPr/>
        </p:nvSpPr>
        <p:spPr>
          <a:xfrm>
            <a:off x="3628914" y="3501008"/>
            <a:ext cx="4471478" cy="33144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28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9BA01E5-8CE8-4625-8C1C-152A60A944D5}"/>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4177200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26</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2884" y="836712"/>
            <a:ext cx="454920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〇基準年度別の</a:t>
            </a:r>
            <a:r>
              <a:rPr lang="en-US" altLang="ja-JP" sz="1600" b="1" dirty="0">
                <a:latin typeface="Meiryo UI" panose="020B0604030504040204" pitchFamily="50" charset="-128"/>
                <a:ea typeface="Meiryo UI" panose="020B0604030504040204" pitchFamily="50" charset="-128"/>
              </a:rPr>
              <a:t>2030</a:t>
            </a:r>
            <a:r>
              <a:rPr lang="ja-JP" altLang="en-US" sz="1600" b="1" dirty="0">
                <a:latin typeface="Meiryo UI" panose="020B0604030504040204" pitchFamily="50" charset="-128"/>
                <a:ea typeface="Meiryo UI" panose="020B0604030504040204" pitchFamily="50" charset="-128"/>
              </a:rPr>
              <a:t>年度目標削減率の目安</a:t>
            </a:r>
            <a:endParaRPr kumimoji="1" lang="en-US" altLang="ja-JP" sz="16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2884" y="3068960"/>
            <a:ext cx="174080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〇対象証書等</a:t>
            </a:r>
            <a:endParaRPr kumimoji="1" lang="en-US" altLang="ja-JP" sz="16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355976" y="3070499"/>
            <a:ext cx="465278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〇業種</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用途</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と原単位に用いる母数の例</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F5E677BA-8811-46B5-83E5-6954EF8CE350}"/>
              </a:ext>
            </a:extLst>
          </p:cNvPr>
          <p:cNvGraphicFramePr>
            <a:graphicFrameLocks noGrp="1"/>
          </p:cNvGraphicFramePr>
          <p:nvPr>
            <p:extLst>
              <p:ext uri="{D42A27DB-BD31-4B8C-83A1-F6EECF244321}">
                <p14:modId xmlns:p14="http://schemas.microsoft.com/office/powerpoint/2010/main" val="3201395624"/>
              </p:ext>
            </p:extLst>
          </p:nvPr>
        </p:nvGraphicFramePr>
        <p:xfrm>
          <a:off x="179512" y="3468020"/>
          <a:ext cx="3960440" cy="2829771"/>
        </p:xfrm>
        <a:graphic>
          <a:graphicData uri="http://schemas.openxmlformats.org/drawingml/2006/table">
            <a:tbl>
              <a:tblPr firstRow="1" firstCol="1" bandRow="1"/>
              <a:tblGrid>
                <a:gridCol w="1372769">
                  <a:extLst>
                    <a:ext uri="{9D8B030D-6E8A-4147-A177-3AD203B41FA5}">
                      <a16:colId xmlns:a16="http://schemas.microsoft.com/office/drawing/2014/main" val="1337394013"/>
                    </a:ext>
                  </a:extLst>
                </a:gridCol>
                <a:gridCol w="2587671">
                  <a:extLst>
                    <a:ext uri="{9D8B030D-6E8A-4147-A177-3AD203B41FA5}">
                      <a16:colId xmlns:a16="http://schemas.microsoft.com/office/drawing/2014/main" val="2735747151"/>
                    </a:ext>
                  </a:extLst>
                </a:gridCol>
              </a:tblGrid>
              <a:tr h="221675">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分類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種類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38189905"/>
                  </a:ext>
                </a:extLst>
              </a:tr>
              <a:tr h="1206298">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（再生可能エネルギー指定）</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（再生可能エネルギー指定なし）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939670"/>
                  </a:ext>
                </a:extLst>
              </a:tr>
              <a:tr h="721602">
                <a:tc>
                  <a:txBody>
                    <a:bodyPr/>
                    <a:lstStyle/>
                    <a:p>
                      <a:pPr algn="ctr">
                        <a:spcAft>
                          <a:spcPts val="0"/>
                        </a:spcAft>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（再生可能エネルギー由来）</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－クレジット（その他由来）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192022"/>
                  </a:ext>
                </a:extLst>
              </a:tr>
              <a:tr h="680196">
                <a:tc>
                  <a:txBody>
                    <a:bodyPr/>
                    <a:lstStyle/>
                    <a:p>
                      <a:pPr algn="ctr">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・グリーン電力証書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・グリーン熱証書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794049"/>
                  </a:ext>
                </a:extLst>
              </a:tr>
            </a:tbl>
          </a:graphicData>
        </a:graphic>
      </p:graphicFrame>
      <p:graphicFrame>
        <p:nvGraphicFramePr>
          <p:cNvPr id="14" name="表 13">
            <a:extLst>
              <a:ext uri="{FF2B5EF4-FFF2-40B4-BE49-F238E27FC236}">
                <a16:creationId xmlns:a16="http://schemas.microsoft.com/office/drawing/2014/main" id="{42C93E96-9453-4AEA-83D2-89B76DFE7876}"/>
              </a:ext>
            </a:extLst>
          </p:cNvPr>
          <p:cNvGraphicFramePr>
            <a:graphicFrameLocks noGrp="1"/>
          </p:cNvGraphicFramePr>
          <p:nvPr>
            <p:extLst>
              <p:ext uri="{D42A27DB-BD31-4B8C-83A1-F6EECF244321}">
                <p14:modId xmlns:p14="http://schemas.microsoft.com/office/powerpoint/2010/main" val="3895955371"/>
              </p:ext>
            </p:extLst>
          </p:nvPr>
        </p:nvGraphicFramePr>
        <p:xfrm>
          <a:off x="4512938" y="3481061"/>
          <a:ext cx="4451550" cy="2915998"/>
        </p:xfrm>
        <a:graphic>
          <a:graphicData uri="http://schemas.openxmlformats.org/drawingml/2006/table">
            <a:tbl>
              <a:tblPr firstRow="1" firstCol="1" lastRow="1" lastCol="1" bandRow="1" bandCol="1"/>
              <a:tblGrid>
                <a:gridCol w="1499222">
                  <a:extLst>
                    <a:ext uri="{9D8B030D-6E8A-4147-A177-3AD203B41FA5}">
                      <a16:colId xmlns:a16="http://schemas.microsoft.com/office/drawing/2014/main" val="3845718571"/>
                    </a:ext>
                  </a:extLst>
                </a:gridCol>
                <a:gridCol w="2952328">
                  <a:extLst>
                    <a:ext uri="{9D8B030D-6E8A-4147-A177-3AD203B41FA5}">
                      <a16:colId xmlns:a16="http://schemas.microsoft.com/office/drawing/2014/main" val="1652890015"/>
                    </a:ext>
                  </a:extLst>
                </a:gridCol>
              </a:tblGrid>
              <a:tr h="232347">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業種区分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原単位に用いる母数の例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03485577"/>
                  </a:ext>
                </a:extLst>
              </a:tr>
              <a:tr h="563463">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製造業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生産数量（トン）</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生産金額（円）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743824"/>
                  </a:ext>
                </a:extLst>
              </a:tr>
              <a:tr h="697042">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小売業</a:t>
                      </a: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（百貨店、</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スーパーマーケット等）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売上金額（円）</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）×営業日数（日）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471264"/>
                  </a:ext>
                </a:extLst>
              </a:tr>
              <a:tr h="726104">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ビル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空調面積（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）、空調容積（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）×稼動率（％）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043425"/>
                  </a:ext>
                </a:extLst>
              </a:tr>
              <a:tr h="697042">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輸送事業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輸送コスト（円）</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輸送重量（トン）</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売上金額（円）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328421"/>
                  </a:ext>
                </a:extLst>
              </a:tr>
            </a:tbl>
          </a:graphicData>
        </a:graphic>
      </p:graphicFrame>
      <p:sp>
        <p:nvSpPr>
          <p:cNvPr id="19" name="テキスト ボックス 18">
            <a:extLst>
              <a:ext uri="{FF2B5EF4-FFF2-40B4-BE49-F238E27FC236}">
                <a16:creationId xmlns:a16="http://schemas.microsoft.com/office/drawing/2014/main" id="{991B5F56-BEBA-4953-9957-EE7D87C34590}"/>
              </a:ext>
            </a:extLst>
          </p:cNvPr>
          <p:cNvSpPr txBox="1"/>
          <p:nvPr/>
        </p:nvSpPr>
        <p:spPr>
          <a:xfrm>
            <a:off x="4512938" y="6388549"/>
            <a:ext cx="4451550" cy="461665"/>
          </a:xfrm>
          <a:prstGeom prst="rect">
            <a:avLst/>
          </a:prstGeom>
          <a:noFill/>
        </p:spPr>
        <p:txBody>
          <a:bodyPr wrap="square" rtlCol="0">
            <a:spAutoFit/>
          </a:bodyPr>
          <a:lstStyle/>
          <a:p>
            <a:r>
              <a:rPr lang="ja-JP" altLang="ja-JP" sz="1200" dirty="0">
                <a:latin typeface="Meiryo UI" panose="020B0604030504040204" pitchFamily="50" charset="-128"/>
                <a:ea typeface="Meiryo UI" panose="020B0604030504040204" pitchFamily="50" charset="-128"/>
              </a:rPr>
              <a:t>原単位に用いる母数</a:t>
            </a:r>
            <a:r>
              <a:rPr lang="ja-JP" altLang="en-US" sz="1200" dirty="0">
                <a:latin typeface="Meiryo UI" panose="020B0604030504040204" pitchFamily="50" charset="-128"/>
                <a:ea typeface="Meiryo UI" panose="020B0604030504040204" pitchFamily="50" charset="-128"/>
              </a:rPr>
              <a:t>とは、「</a:t>
            </a:r>
            <a:r>
              <a:rPr lang="ja-JP" altLang="ja-JP" sz="1200" dirty="0">
                <a:latin typeface="Meiryo UI" panose="020B0604030504040204" pitchFamily="50" charset="-128"/>
                <a:ea typeface="Meiryo UI" panose="020B0604030504040204" pitchFamily="50" charset="-128"/>
              </a:rPr>
              <a:t>温室効果ガス排出量と密接な関係を持つ値</a:t>
            </a:r>
            <a:r>
              <a:rPr lang="ja-JP" altLang="en-US" sz="1200" dirty="0">
                <a:latin typeface="Meiryo UI" panose="020B0604030504040204" pitchFamily="50" charset="-128"/>
                <a:ea typeface="Meiryo UI" panose="020B0604030504040204" pitchFamily="50" charset="-128"/>
              </a:rPr>
              <a:t>」を指す。</a:t>
            </a:r>
            <a:endParaRPr kumimoji="1" lang="en-US" altLang="ja-JP" sz="11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7CF1915-040B-4A24-8702-9A50295EF27B}"/>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graphicFrame>
        <p:nvGraphicFramePr>
          <p:cNvPr id="2" name="表 3">
            <a:extLst>
              <a:ext uri="{FF2B5EF4-FFF2-40B4-BE49-F238E27FC236}">
                <a16:creationId xmlns:a16="http://schemas.microsoft.com/office/drawing/2014/main" id="{B195F00D-B10E-42F7-B55B-8DB27AAC1483}"/>
              </a:ext>
            </a:extLst>
          </p:cNvPr>
          <p:cNvGraphicFramePr>
            <a:graphicFrameLocks noGrp="1"/>
          </p:cNvGraphicFramePr>
          <p:nvPr>
            <p:extLst>
              <p:ext uri="{D42A27DB-BD31-4B8C-83A1-F6EECF244321}">
                <p14:modId xmlns:p14="http://schemas.microsoft.com/office/powerpoint/2010/main" val="3051921910"/>
              </p:ext>
            </p:extLst>
          </p:nvPr>
        </p:nvGraphicFramePr>
        <p:xfrm>
          <a:off x="850993" y="1210146"/>
          <a:ext cx="7009965" cy="1786806"/>
        </p:xfrm>
        <a:graphic>
          <a:graphicData uri="http://schemas.openxmlformats.org/drawingml/2006/table">
            <a:tbl>
              <a:tblPr firstRow="1" bandRow="1">
                <a:tableStyleId>{5C22544A-7EE6-4342-B048-85BDC9FD1C3A}</a:tableStyleId>
              </a:tblPr>
              <a:tblGrid>
                <a:gridCol w="778885">
                  <a:extLst>
                    <a:ext uri="{9D8B030D-6E8A-4147-A177-3AD203B41FA5}">
                      <a16:colId xmlns:a16="http://schemas.microsoft.com/office/drawing/2014/main" val="947973258"/>
                    </a:ext>
                  </a:extLst>
                </a:gridCol>
                <a:gridCol w="778885">
                  <a:extLst>
                    <a:ext uri="{9D8B030D-6E8A-4147-A177-3AD203B41FA5}">
                      <a16:colId xmlns:a16="http://schemas.microsoft.com/office/drawing/2014/main" val="346216130"/>
                    </a:ext>
                  </a:extLst>
                </a:gridCol>
                <a:gridCol w="778885">
                  <a:extLst>
                    <a:ext uri="{9D8B030D-6E8A-4147-A177-3AD203B41FA5}">
                      <a16:colId xmlns:a16="http://schemas.microsoft.com/office/drawing/2014/main" val="3748285030"/>
                    </a:ext>
                  </a:extLst>
                </a:gridCol>
                <a:gridCol w="778885">
                  <a:extLst>
                    <a:ext uri="{9D8B030D-6E8A-4147-A177-3AD203B41FA5}">
                      <a16:colId xmlns:a16="http://schemas.microsoft.com/office/drawing/2014/main" val="4206746246"/>
                    </a:ext>
                  </a:extLst>
                </a:gridCol>
                <a:gridCol w="778885">
                  <a:extLst>
                    <a:ext uri="{9D8B030D-6E8A-4147-A177-3AD203B41FA5}">
                      <a16:colId xmlns:a16="http://schemas.microsoft.com/office/drawing/2014/main" val="2940473975"/>
                    </a:ext>
                  </a:extLst>
                </a:gridCol>
                <a:gridCol w="778885">
                  <a:extLst>
                    <a:ext uri="{9D8B030D-6E8A-4147-A177-3AD203B41FA5}">
                      <a16:colId xmlns:a16="http://schemas.microsoft.com/office/drawing/2014/main" val="53820093"/>
                    </a:ext>
                  </a:extLst>
                </a:gridCol>
                <a:gridCol w="778885">
                  <a:extLst>
                    <a:ext uri="{9D8B030D-6E8A-4147-A177-3AD203B41FA5}">
                      <a16:colId xmlns:a16="http://schemas.microsoft.com/office/drawing/2014/main" val="3775701760"/>
                    </a:ext>
                  </a:extLst>
                </a:gridCol>
                <a:gridCol w="778885">
                  <a:extLst>
                    <a:ext uri="{9D8B030D-6E8A-4147-A177-3AD203B41FA5}">
                      <a16:colId xmlns:a16="http://schemas.microsoft.com/office/drawing/2014/main" val="1715376641"/>
                    </a:ext>
                  </a:extLst>
                </a:gridCol>
                <a:gridCol w="778885">
                  <a:extLst>
                    <a:ext uri="{9D8B030D-6E8A-4147-A177-3AD203B41FA5}">
                      <a16:colId xmlns:a16="http://schemas.microsoft.com/office/drawing/2014/main" val="3658956362"/>
                    </a:ext>
                  </a:extLst>
                </a:gridCol>
              </a:tblGrid>
              <a:tr h="331058">
                <a:tc gridSpan="9">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基準年度別の</a:t>
                      </a:r>
                      <a:r>
                        <a:rPr kumimoji="1" lang="en-US" altLang="ja-JP" sz="1400" b="0" dirty="0">
                          <a:solidFill>
                            <a:schemeClr val="tx1"/>
                          </a:solidFill>
                          <a:latin typeface="Meiryo UI" panose="020B0604030504040204" pitchFamily="50" charset="-128"/>
                          <a:ea typeface="Meiryo UI" panose="020B0604030504040204" pitchFamily="50" charset="-128"/>
                        </a:rPr>
                        <a:t>2030</a:t>
                      </a:r>
                      <a:r>
                        <a:rPr kumimoji="1" lang="ja-JP" altLang="en-US" sz="1400" b="0" dirty="0">
                          <a:solidFill>
                            <a:schemeClr val="tx1"/>
                          </a:solidFill>
                          <a:latin typeface="Meiryo UI" panose="020B0604030504040204" pitchFamily="50" charset="-128"/>
                          <a:ea typeface="Meiryo UI" panose="020B0604030504040204" pitchFamily="50" charset="-128"/>
                        </a:rPr>
                        <a:t>年度目標削減率の目安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841210727"/>
                  </a:ext>
                </a:extLst>
              </a:tr>
              <a:tr h="331058">
                <a:tc>
                  <a:txBody>
                    <a:bodyPr/>
                    <a:lstStyle/>
                    <a:p>
                      <a:pPr algn="ctr"/>
                      <a:r>
                        <a:rPr kumimoji="1" lang="en-US" altLang="ja-JP" sz="1400" dirty="0">
                          <a:latin typeface="Meiryo UI" panose="020B0604030504040204" pitchFamily="50" charset="-128"/>
                          <a:ea typeface="Meiryo UI" panose="020B0604030504040204" pitchFamily="50" charset="-128"/>
                        </a:rPr>
                        <a:t>2013</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2014</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2015</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2016</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2017</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2018</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2019</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2020</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2021</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extLst>
                  <a:ext uri="{0D108BD9-81ED-4DB2-BD59-A6C34878D82A}">
                    <a16:rowId xmlns:a16="http://schemas.microsoft.com/office/drawing/2014/main" val="1792925919"/>
                  </a:ext>
                </a:extLst>
              </a:tr>
              <a:tr h="462574">
                <a:tc>
                  <a:txBody>
                    <a:bodyPr/>
                    <a:lstStyle/>
                    <a:p>
                      <a:pPr algn="ctr"/>
                      <a:r>
                        <a:rPr kumimoji="1" lang="en-US" altLang="ja-JP" sz="1400" dirty="0">
                          <a:latin typeface="Meiryo UI" panose="020B0604030504040204" pitchFamily="50" charset="-128"/>
                          <a:ea typeface="Meiryo UI" panose="020B0604030504040204" pitchFamily="50" charset="-128"/>
                        </a:rPr>
                        <a:t>19.0%</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18.2%</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17.4%</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16.5%</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15.7%</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14.8%</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14.0%</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13.1%</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12.2%</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1757736"/>
                  </a:ext>
                </a:extLst>
              </a:tr>
              <a:tr h="331058">
                <a:tc>
                  <a:txBody>
                    <a:bodyPr/>
                    <a:lstStyle/>
                    <a:p>
                      <a:pPr algn="ctr"/>
                      <a:r>
                        <a:rPr kumimoji="1" lang="en-US" altLang="ja-JP" sz="1400" dirty="0">
                          <a:latin typeface="Meiryo UI" panose="020B0604030504040204" pitchFamily="50" charset="-128"/>
                          <a:ea typeface="Meiryo UI" panose="020B0604030504040204" pitchFamily="50" charset="-128"/>
                        </a:rPr>
                        <a:t>2022</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2023</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2024</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2025</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2026</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2027</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2028</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2029</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rowSpan="2">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264414242"/>
                  </a:ext>
                </a:extLst>
              </a:tr>
              <a:tr h="331058">
                <a:tc>
                  <a:txBody>
                    <a:bodyPr/>
                    <a:lstStyle/>
                    <a:p>
                      <a:pPr algn="ctr"/>
                      <a:r>
                        <a:rPr kumimoji="1" lang="en-US" altLang="ja-JP" sz="1400" dirty="0">
                          <a:latin typeface="Meiryo UI" panose="020B0604030504040204" pitchFamily="50" charset="-128"/>
                          <a:ea typeface="Meiryo UI" panose="020B0604030504040204" pitchFamily="50" charset="-128"/>
                        </a:rPr>
                        <a:t>11.3%</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10.0%</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8.6%</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7.2%</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5.8%</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4.4%</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2.9%</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1.5%</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14663943"/>
                  </a:ext>
                </a:extLst>
              </a:tr>
            </a:tbl>
          </a:graphicData>
        </a:graphic>
      </p:graphicFrame>
    </p:spTree>
    <p:extLst>
      <p:ext uri="{BB962C8B-B14F-4D97-AF65-F5344CB8AC3E}">
        <p14:creationId xmlns:p14="http://schemas.microsoft.com/office/powerpoint/2010/main" val="4213777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latin typeface="BIZ UDPゴシック" panose="020B0400000000000000" pitchFamily="50" charset="-128"/>
                <a:ea typeface="BIZ UDPゴシック" panose="020B0400000000000000" pitchFamily="50" charset="-128"/>
              </a:rPr>
              <a:t>27</a:t>
            </a:fld>
            <a:endParaRPr kumimoji="1" lang="ja-JP" altLang="en-US">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81514" y="1345763"/>
            <a:ext cx="8928992" cy="1323439"/>
          </a:xfrm>
          <a:prstGeom prst="rect">
            <a:avLst/>
          </a:prstGeom>
          <a:noFill/>
        </p:spPr>
        <p:txBody>
          <a:bodyPr wrap="square" rtlCol="0">
            <a:spAutoFit/>
          </a:bodyPr>
          <a:lstStyle/>
          <a:p>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業種毎の特徴も考慮し、基準年度比削減率（原単位ベース）での評価を希望することができる。</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（原単位とは）</a:t>
            </a:r>
            <a:b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ある年度の温室効果ガス総排出量を温室効果ガス排出量と密接な関係を持つ値で割った値を指す。</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温室効果ガス排出量と密接な関係を持つ値の例：製造品出荷額、延床面積、生産量、売上金額など</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88B2DDF3-0399-4A7F-990D-A890C382CD26}"/>
              </a:ext>
            </a:extLst>
          </p:cNvPr>
          <p:cNvSpPr txBox="1"/>
          <p:nvPr/>
        </p:nvSpPr>
        <p:spPr>
          <a:xfrm>
            <a:off x="81514" y="911276"/>
            <a:ext cx="8090886" cy="437043"/>
          </a:xfrm>
          <a:prstGeom prst="rect">
            <a:avLst/>
          </a:prstGeom>
          <a:noFill/>
        </p:spPr>
        <p:txBody>
          <a:bodyPr wrap="square" rtlCol="0">
            <a:spAutoFit/>
          </a:bodyPr>
          <a:lstStyle/>
          <a:p>
            <a:pPr indent="-441325">
              <a:lnSpc>
                <a:spcPts val="3200"/>
              </a:lnSpc>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（参考）基準年度比削減率（原単位ベース）での評価を希望する場合</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5C67C2CD-B325-44E5-805D-CC24CDC0A44C}"/>
              </a:ext>
            </a:extLst>
          </p:cNvPr>
          <p:cNvSpPr txBox="1"/>
          <p:nvPr/>
        </p:nvSpPr>
        <p:spPr>
          <a:xfrm>
            <a:off x="325465" y="2862169"/>
            <a:ext cx="8565077" cy="3693319"/>
          </a:xfrm>
          <a:prstGeom prst="rect">
            <a:avLst/>
          </a:prstGeom>
          <a:noFill/>
        </p:spPr>
        <p:txBody>
          <a:bodyPr wrap="square" rtlCol="0">
            <a:spAutoFit/>
          </a:bodyPr>
          <a:lstStyle/>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計算式</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基準年度比削減率（原単位ベース）＝（</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A-B</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/A×100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：基準年度の原単位</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：目標年度の原単位</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例）「製造品出荷額」を「温室効果ガス排出量と密接な関係を持つ値」にした場合</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基準年度の排出量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 、製造品出荷額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目標年度の排出量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20,000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 、製造品出荷額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2,500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Ａ：</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10,000</a:t>
            </a:r>
            <a:r>
              <a:rPr lang="ja-JP" altLang="en-US" kern="100" dirty="0" err="1">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Ｂ</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20,000</a:t>
            </a:r>
            <a:r>
              <a:rPr lang="ja-JP" altLang="en-US" kern="100" dirty="0" err="1">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/2,500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百万円＝</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8</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　</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10-8</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/10×100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　＝　　</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基準年度比削減率（原単位ベース）</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20</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endParaRPr lang="en-US" altLang="ja-JP" b="1"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3AEDA8E3-7CA4-4A35-8E8D-1D4A5F245849}"/>
              </a:ext>
            </a:extLst>
          </p:cNvPr>
          <p:cNvSpPr/>
          <p:nvPr/>
        </p:nvSpPr>
        <p:spPr>
          <a:xfrm>
            <a:off x="179512" y="2775704"/>
            <a:ext cx="8856984" cy="386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0D83E9F-4E7B-4585-827E-FACC5717EB26}"/>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
        <p:nvSpPr>
          <p:cNvPr id="4" name="Rectangle 2">
            <a:extLst>
              <a:ext uri="{FF2B5EF4-FFF2-40B4-BE49-F238E27FC236}">
                <a16:creationId xmlns:a16="http://schemas.microsoft.com/office/drawing/2014/main" id="{340EEBFF-5750-0168-38DC-148C67BD9389}"/>
              </a:ext>
            </a:extLst>
          </p:cNvPr>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20089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875014" y="804774"/>
            <a:ext cx="7578632" cy="279521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28</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No.5</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633087794"/>
              </p:ext>
            </p:extLst>
          </p:nvPr>
        </p:nvGraphicFramePr>
        <p:xfrm>
          <a:off x="179512" y="3744934"/>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①削減目標の達成への取組み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目標削減率を達成するために、目標年度までに実施する予定の取組み内容を記入ください。なお、原単位ベースで設定した場合でも、温室効果ガス総排出量の削減にも努めるものとします。また、削減目標が目安未満の場合は、経済的手法を活用した温室効果ガス排出削減等に努めるものとしま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777506">
                <a:tc>
                  <a:txBody>
                    <a:bodyPr/>
                    <a:lstStyle/>
                    <a:p>
                      <a:r>
                        <a:rPr kumimoji="1" lang="ja-JP" altLang="en-US" sz="1600" b="1" u="sng" dirty="0">
                          <a:latin typeface="Meiryo UI" panose="020B0604030504040204" pitchFamily="50" charset="-128"/>
                          <a:ea typeface="Meiryo UI" panose="020B0604030504040204" pitchFamily="50" charset="-128"/>
                        </a:rPr>
                        <a:t>②次年度の取組み予定</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目標削減率を達成するために、次年度に実施する予定の取組み内容を記入ください。なお、</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年あたり</a:t>
                      </a:r>
                      <a:r>
                        <a:rPr kumimoji="1" lang="en-US" altLang="ja-JP" sz="1600" b="0" u="none" dirty="0">
                          <a:latin typeface="Meiryo UI" panose="020B0604030504040204" pitchFamily="50" charset="-128"/>
                          <a:ea typeface="Meiryo UI" panose="020B0604030504040204" pitchFamily="50" charset="-128"/>
                        </a:rPr>
                        <a:t>1.5</a:t>
                      </a:r>
                      <a:r>
                        <a:rPr kumimoji="1" lang="ja-JP" altLang="en-US" sz="1600" b="0" u="none" dirty="0">
                          <a:latin typeface="Meiryo UI" panose="020B0604030504040204" pitchFamily="50" charset="-128"/>
                          <a:ea typeface="Meiryo UI" panose="020B0604030504040204" pitchFamily="50" charset="-128"/>
                        </a:rPr>
                        <a:t>％削減を目安に取組み内容を検討してください。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③脱炭素経営宣言</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脱炭素経営宣言（気候変動対策</a:t>
                      </a:r>
                      <a:r>
                        <a:rPr kumimoji="1" lang="ja-JP" altLang="en-US" sz="1600" b="0" u="none" dirty="0">
                          <a:solidFill>
                            <a:schemeClr val="tx1"/>
                          </a:solidFill>
                          <a:latin typeface="Meiryo UI" panose="020B0604030504040204" pitchFamily="50" charset="-128"/>
                          <a:ea typeface="Meiryo UI" panose="020B0604030504040204" pitchFamily="50" charset="-128"/>
                        </a:rPr>
                        <a:t>指針</a:t>
                      </a:r>
                      <a:r>
                        <a:rPr kumimoji="1" lang="en-US" altLang="ja-JP" sz="1600" b="0" u="none" dirty="0">
                          <a:solidFill>
                            <a:schemeClr val="tx1"/>
                          </a:solidFill>
                          <a:latin typeface="Meiryo UI" panose="020B0604030504040204" pitchFamily="50" charset="-128"/>
                          <a:ea typeface="Meiryo UI" panose="020B0604030504040204" pitchFamily="50" charset="-128"/>
                        </a:rPr>
                        <a:t>P.15</a:t>
                      </a:r>
                      <a:r>
                        <a:rPr kumimoji="1" lang="ja-JP" altLang="en-US" sz="1600" b="0" u="none" dirty="0">
                          <a:latin typeface="Meiryo UI" panose="020B0604030504040204" pitchFamily="50" charset="-128"/>
                          <a:ea typeface="Meiryo UI" panose="020B0604030504040204" pitchFamily="50" charset="-128"/>
                        </a:rPr>
                        <a:t>参照）の宣言状況について、プルダウンで選択ください。なお、「宣言する」を選択いただいた場合、大阪府のホームページから宣言書の様式をダウンロードいただき、必要事項を記入の上、提出いただく必要があります。（選択しただけでは、宣言したことになりません。）</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1" name="正方形/長方形 10"/>
          <p:cNvSpPr/>
          <p:nvPr/>
        </p:nvSpPr>
        <p:spPr>
          <a:xfrm>
            <a:off x="869500" y="960991"/>
            <a:ext cx="7578632" cy="71806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869500" y="1736960"/>
            <a:ext cx="7578632" cy="72286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869500" y="2560232"/>
            <a:ext cx="2550372" cy="29969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7F4FFF6A-2ED6-4B8D-835D-E8CD04EFFC82}"/>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145757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51863" y="495019"/>
            <a:ext cx="9069193"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条例の</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概要</a:t>
            </a:r>
            <a:endParaRPr kumimoji="0"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本条例では、エネルギーの多量消費事業者等を対象に、対策計画書や実績報告書の届出、府による概要の公表などにより、気候変動の緩和及び気候変動への適応並びに電気の需要の最適化のための対策を進めていく。</a:t>
            </a: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これまで、特定事業者（エネルギーの多量消費事業者）は、対策計画書を知事に届け出ることが義務付けられていたが、</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2022</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年３月の改正に伴い、特定事業者以外の事業者についても、対策計画書を届け出ることができるとした。</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0130" y="2276872"/>
            <a:ext cx="6132657" cy="4285181"/>
          </a:xfrm>
          <a:prstGeom prst="rect">
            <a:avLst/>
          </a:prstGeom>
        </p:spPr>
      </p:pic>
    </p:spTree>
    <p:extLst>
      <p:ext uri="{BB962C8B-B14F-4D97-AF65-F5344CB8AC3E}">
        <p14:creationId xmlns:p14="http://schemas.microsoft.com/office/powerpoint/2010/main" val="231698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29</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４</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計画書シート３「重点対策」</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005629358"/>
              </p:ext>
            </p:extLst>
          </p:nvPr>
        </p:nvGraphicFramePr>
        <p:xfrm>
          <a:off x="179512" y="4060656"/>
          <a:ext cx="8640960" cy="224028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2019860">
                <a:tc>
                  <a:txBody>
                    <a:bodyPr/>
                    <a:lstStyle/>
                    <a:p>
                      <a:pPr>
                        <a:spcBef>
                          <a:spcPts val="0"/>
                        </a:spcBef>
                        <a:spcAft>
                          <a:spcPts val="600"/>
                        </a:spcAft>
                      </a:pPr>
                      <a:r>
                        <a:rPr kumimoji="1" lang="ja-JP" altLang="en-US" sz="1600" b="1" u="sng" dirty="0">
                          <a:latin typeface="Meiryo UI" panose="020B0604030504040204" pitchFamily="50" charset="-128"/>
                          <a:ea typeface="Meiryo UI" panose="020B0604030504040204" pitchFamily="50" charset="-128"/>
                        </a:rPr>
                        <a:t>各重点対策項目の対象事業所</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重点対策（基本項目）の実施状況①</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a:t>
                      </a:r>
                      <a:r>
                        <a:rPr kumimoji="1" lang="en-US" altLang="ja-JP" sz="1500" b="0" u="none" dirty="0">
                          <a:latin typeface="Meiryo UI" panose="020B0604030504040204" pitchFamily="50" charset="-128"/>
                          <a:ea typeface="Meiryo UI" panose="020B0604030504040204" pitchFamily="50" charset="-128"/>
                        </a:rPr>
                        <a:t>8</a:t>
                      </a:r>
                      <a:r>
                        <a:rPr kumimoji="1" lang="ja-JP" altLang="en-US" sz="1500" b="0" u="none" dirty="0">
                          <a:latin typeface="Meiryo UI" panose="020B0604030504040204" pitchFamily="50" charset="-128"/>
                          <a:ea typeface="Meiryo UI" panose="020B0604030504040204" pitchFamily="50" charset="-128"/>
                        </a:rPr>
                        <a:t>については、任意の事業所（１事業所以上）を対象とし、左欄に事業所名を記載する。 </a:t>
                      </a:r>
                      <a:endParaRPr kumimoji="1" lang="en-US" altLang="ja-JP" sz="1500" b="0" u="none"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(2)</a:t>
                      </a:r>
                      <a:r>
                        <a:rPr kumimoji="1" lang="ja-JP" altLang="en-US" sz="1500" b="0" u="none" dirty="0">
                          <a:latin typeface="Meiryo UI" panose="020B0604030504040204" pitchFamily="50" charset="-128"/>
                          <a:ea typeface="Meiryo UI" panose="020B0604030504040204" pitchFamily="50" charset="-128"/>
                        </a:rPr>
                        <a:t>重点対策（基本項目）の実施状況②</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a:t>
                      </a:r>
                      <a:r>
                        <a:rPr kumimoji="1" lang="ja-JP" altLang="en-US" sz="1500" b="0" u="none" dirty="0">
                          <a:latin typeface="Meiryo UI" panose="020B0604030504040204" pitchFamily="50" charset="-128"/>
                          <a:ea typeface="Meiryo UI" panose="020B0604030504040204" pitchFamily="50" charset="-128"/>
                        </a:rPr>
                        <a:t>任意の事業所（１事業所以上）を対象とし、左欄に事業所名を記載する。</a:t>
                      </a:r>
                    </a:p>
                    <a:p>
                      <a:r>
                        <a:rPr kumimoji="1" lang="ja-JP" altLang="en-US" sz="1500" b="0" u="none" dirty="0">
                          <a:latin typeface="Meiryo UI" panose="020B0604030504040204" pitchFamily="50" charset="-128"/>
                          <a:ea typeface="Meiryo UI" panose="020B0604030504040204" pitchFamily="50" charset="-128"/>
                        </a:rPr>
                        <a:t>　 ただし、№</a:t>
                      </a:r>
                      <a:r>
                        <a:rPr kumimoji="1" lang="en-US" altLang="ja-JP" sz="1500" b="0" u="none" dirty="0">
                          <a:latin typeface="Meiryo UI" panose="020B0604030504040204" pitchFamily="50" charset="-128"/>
                          <a:ea typeface="Meiryo UI" panose="020B0604030504040204" pitchFamily="50" charset="-128"/>
                        </a:rPr>
                        <a:t>8</a:t>
                      </a:r>
                      <a:r>
                        <a:rPr kumimoji="1" lang="ja-JP" altLang="en-US" sz="1500" b="0" u="none" dirty="0">
                          <a:latin typeface="Meiryo UI" panose="020B0604030504040204" pitchFamily="50" charset="-128"/>
                          <a:ea typeface="Meiryo UI" panose="020B0604030504040204" pitchFamily="50" charset="-128"/>
                        </a:rPr>
                        <a:t>～</a:t>
                      </a:r>
                      <a:r>
                        <a:rPr kumimoji="1" lang="en-US" altLang="ja-JP" sz="1500" b="0" u="none" dirty="0">
                          <a:latin typeface="Meiryo UI" panose="020B0604030504040204" pitchFamily="50" charset="-128"/>
                          <a:ea typeface="Meiryo UI" panose="020B0604030504040204" pitchFamily="50" charset="-128"/>
                        </a:rPr>
                        <a:t>10</a:t>
                      </a:r>
                      <a:r>
                        <a:rPr kumimoji="1" lang="ja-JP" altLang="en-US" sz="1500" b="0" u="none" dirty="0">
                          <a:latin typeface="Meiryo UI" panose="020B0604030504040204" pitchFamily="50" charset="-128"/>
                          <a:ea typeface="Meiryo UI" panose="020B0604030504040204" pitchFamily="50" charset="-128"/>
                        </a:rPr>
                        <a:t>の事業所は統一する。 </a:t>
                      </a:r>
                      <a:endParaRPr kumimoji="1" lang="en-US" altLang="ja-JP" sz="1500" b="0" u="none"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(3)</a:t>
                      </a:r>
                      <a:r>
                        <a:rPr kumimoji="1" lang="ja-JP" altLang="en-US" sz="1500" b="0" u="none" dirty="0">
                          <a:latin typeface="Meiryo UI" panose="020B0604030504040204" pitchFamily="50" charset="-128"/>
                          <a:ea typeface="Meiryo UI" panose="020B0604030504040204" pitchFamily="50" charset="-128"/>
                        </a:rPr>
                        <a:t>重点対策（加点項目）の実施状況</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a:t>
                      </a:r>
                      <a:r>
                        <a:rPr kumimoji="1" lang="ja-JP" altLang="en-US" sz="1500" b="0" u="none" dirty="0">
                          <a:latin typeface="Meiryo UI" panose="020B0604030504040204" pitchFamily="50" charset="-128"/>
                          <a:ea typeface="Meiryo UI" panose="020B0604030504040204" pitchFamily="50" charset="-128"/>
                        </a:rPr>
                        <a:t>任意の事業所（１事業所以上）を対象とする。</a:t>
                      </a:r>
                    </a:p>
                    <a:p>
                      <a:r>
                        <a:rPr kumimoji="1" lang="ja-JP" altLang="en-US" sz="1500" b="0" u="none" dirty="0">
                          <a:latin typeface="Meiryo UI" panose="020B0604030504040204" pitchFamily="50" charset="-128"/>
                          <a:ea typeface="Meiryo UI" panose="020B0604030504040204" pitchFamily="50" charset="-128"/>
                        </a:rPr>
                        <a:t>　ただし、№②は、自動車は全事業所、</a:t>
                      </a:r>
                      <a:r>
                        <a:rPr kumimoji="1" lang="en-US" altLang="ja-JP" sz="1500" b="0" u="none" dirty="0">
                          <a:latin typeface="Meiryo UI" panose="020B0604030504040204" pitchFamily="50" charset="-128"/>
                          <a:ea typeface="Meiryo UI" panose="020B0604030504040204" pitchFamily="50" charset="-128"/>
                        </a:rPr>
                        <a:t>EV</a:t>
                      </a:r>
                      <a:r>
                        <a:rPr kumimoji="1" lang="ja-JP" altLang="en-US" sz="1500" b="0" u="none" dirty="0">
                          <a:latin typeface="Meiryo UI" panose="020B0604030504040204" pitchFamily="50" charset="-128"/>
                          <a:ea typeface="Meiryo UI" panose="020B0604030504040204" pitchFamily="50" charset="-128"/>
                        </a:rPr>
                        <a:t>用充電設備は任意の事業場（</a:t>
                      </a:r>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事業所以上）を対象とする。</a:t>
                      </a:r>
                      <a:endParaRPr kumimoji="1" lang="en-US" altLang="ja-JP" sz="15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bl>
          </a:graphicData>
        </a:graphic>
      </p:graphicFrame>
      <p:sp>
        <p:nvSpPr>
          <p:cNvPr id="7" name="正方形/長方形 6"/>
          <p:cNvSpPr/>
          <p:nvPr/>
        </p:nvSpPr>
        <p:spPr>
          <a:xfrm>
            <a:off x="1023465" y="6444044"/>
            <a:ext cx="6911074" cy="369332"/>
          </a:xfrm>
          <a:prstGeom prst="rect">
            <a:avLst/>
          </a:prstGeom>
        </p:spPr>
        <p:txBody>
          <a:bodyPr wrap="square">
            <a:spAutoFit/>
          </a:bodyPr>
          <a:lstStyle/>
          <a:p>
            <a:pPr algn="ctr"/>
            <a:r>
              <a:rPr lang="ja-JP" altLang="en-US" b="1" dirty="0">
                <a:solidFill>
                  <a:srgbClr val="FF0000"/>
                </a:solidFill>
                <a:latin typeface="Meiryo UI" panose="020B0604030504040204" pitchFamily="50" charset="-128"/>
                <a:ea typeface="Meiryo UI" panose="020B0604030504040204" pitchFamily="50" charset="-128"/>
              </a:rPr>
              <a:t>実施状況の考え方については、</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３ 重点対策の指定</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をご参照ください。</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23465" y="791641"/>
            <a:ext cx="6877050" cy="628023"/>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1520" y="1412776"/>
            <a:ext cx="8496944" cy="792088"/>
          </a:xfrm>
          <a:prstGeom prst="rect">
            <a:avLst/>
          </a:prstGeom>
        </p:spPr>
      </p:pic>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1520" y="2238824"/>
            <a:ext cx="8496944" cy="942975"/>
          </a:xfrm>
          <a:prstGeom prst="rect">
            <a:avLst/>
          </a:prstGeom>
        </p:spPr>
      </p:pic>
      <p:pic>
        <p:nvPicPr>
          <p:cNvPr id="13" name="図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7972" y="3212976"/>
            <a:ext cx="8500492" cy="838200"/>
          </a:xfrm>
          <a:prstGeom prst="rect">
            <a:avLst/>
          </a:prstGeom>
        </p:spPr>
      </p:pic>
      <p:sp>
        <p:nvSpPr>
          <p:cNvPr id="11" name="テキスト ボックス 10">
            <a:extLst>
              <a:ext uri="{FF2B5EF4-FFF2-40B4-BE49-F238E27FC236}">
                <a16:creationId xmlns:a16="http://schemas.microsoft.com/office/drawing/2014/main" id="{3D9CDF56-E7EE-4F91-B825-E4C8E822E855}"/>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4287054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982034F-11A7-4C18-BD68-5C2F141EC5DC}"/>
              </a:ext>
            </a:extLst>
          </p:cNvPr>
          <p:cNvPicPr>
            <a:picLocks noChangeAspect="1"/>
          </p:cNvPicPr>
          <p:nvPr/>
        </p:nvPicPr>
        <p:blipFill>
          <a:blip r:embed="rId3"/>
          <a:stretch>
            <a:fillRect/>
          </a:stretch>
        </p:blipFill>
        <p:spPr>
          <a:xfrm>
            <a:off x="140845" y="1560369"/>
            <a:ext cx="4235794" cy="343025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30</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159112" y="2348880"/>
            <a:ext cx="2880319" cy="128493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744201540"/>
              </p:ext>
            </p:extLst>
          </p:nvPr>
        </p:nvGraphicFramePr>
        <p:xfrm>
          <a:off x="4439567" y="1560369"/>
          <a:ext cx="4524921" cy="4524697"/>
        </p:xfrm>
        <a:graphic>
          <a:graphicData uri="http://schemas.openxmlformats.org/drawingml/2006/table">
            <a:tbl>
              <a:tblPr firstRow="1" bandRow="1">
                <a:tableStyleId>{5940675A-B579-460E-94D1-54222C63F5DA}</a:tableStyleId>
              </a:tblPr>
              <a:tblGrid>
                <a:gridCol w="4524921">
                  <a:extLst>
                    <a:ext uri="{9D8B030D-6E8A-4147-A177-3AD203B41FA5}">
                      <a16:colId xmlns:a16="http://schemas.microsoft.com/office/drawing/2014/main" val="3724335789"/>
                    </a:ext>
                  </a:extLst>
                </a:gridCol>
              </a:tblGrid>
              <a:tr h="867097">
                <a:tc>
                  <a:txBody>
                    <a:bodyPr/>
                    <a:lstStyle/>
                    <a:p>
                      <a:r>
                        <a:rPr kumimoji="1" lang="ja-JP" altLang="en-US" sz="1600" b="1" u="sng" dirty="0">
                          <a:latin typeface="Meiryo UI" panose="020B0604030504040204" pitchFamily="50" charset="-128"/>
                          <a:ea typeface="Meiryo UI" panose="020B0604030504040204" pitchFamily="50" charset="-128"/>
                        </a:rPr>
                        <a:t>①各種エネルギーごとのエネルギー使用量</a:t>
                      </a:r>
                    </a:p>
                    <a:p>
                      <a:r>
                        <a:rPr kumimoji="1" lang="ja-JP" altLang="en-US" sz="1600" dirty="0">
                          <a:latin typeface="Meiryo UI" panose="020B0604030504040204" pitchFamily="50" charset="-128"/>
                          <a:ea typeface="Meiryo UI" panose="020B0604030504040204" pitchFamily="50" charset="-128"/>
                        </a:rPr>
                        <a:t>プルダウンにてエネルギーの種類を選択し、使用量を記入ください。</a:t>
                      </a:r>
                    </a:p>
                  </a:txBody>
                  <a:tcPr anchor="ctr"/>
                </a:tc>
                <a:extLst>
                  <a:ext uri="{0D108BD9-81ED-4DB2-BD59-A6C34878D82A}">
                    <a16:rowId xmlns:a16="http://schemas.microsoft.com/office/drawing/2014/main" val="2805381164"/>
                  </a:ext>
                </a:extLst>
              </a:tr>
              <a:tr h="888916">
                <a:tc>
                  <a:txBody>
                    <a:bodyPr/>
                    <a:lstStyle/>
                    <a:p>
                      <a:r>
                        <a:rPr kumimoji="1" lang="ja-JP" altLang="en-US" sz="1600" b="1" u="sng" dirty="0">
                          <a:latin typeface="Meiryo UI" panose="020B0604030504040204" pitchFamily="50" charset="-128"/>
                          <a:ea typeface="Meiryo UI" panose="020B0604030504040204" pitchFamily="50" charset="-128"/>
                        </a:rPr>
                        <a:t>②その他エネルギー使用量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・①以外のエネルギーは、プルダウンにてエネルギーの種</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　類を選択し、使用量を記入ください。</a:t>
                      </a:r>
                      <a:endParaRPr kumimoji="1" lang="en-US" altLang="ja-JP" sz="1600" b="0" u="none" dirty="0">
                        <a:latin typeface="Meiryo UI" panose="020B0604030504040204" pitchFamily="50" charset="-128"/>
                        <a:ea typeface="Meiryo UI" panose="020B0604030504040204" pitchFamily="50" charset="-128"/>
                      </a:endParaRPr>
                    </a:p>
                    <a:p>
                      <a:pPr marL="108000" indent="-457200">
                        <a:spcBef>
                          <a:spcPts val="600"/>
                        </a:spcBef>
                      </a:pPr>
                      <a:r>
                        <a:rPr kumimoji="1" lang="ja-JP" altLang="en-US" sz="1600" b="0" u="none" dirty="0">
                          <a:latin typeface="Meiryo UI" panose="020B0604030504040204" pitchFamily="50" charset="-128"/>
                          <a:ea typeface="Meiryo UI" panose="020B0604030504040204" pitchFamily="50" charset="-128"/>
                        </a:rPr>
                        <a:t>・原料炭は輸入原料炭、一般炭は輸入一般炭の単位発熱量、廃プラスチックは廃プラスチック類（産業廃棄物）の排出係数が入っております。コークス用原料炭、吹込用原料炭、国産一般炭、廃プラスチック類（一般廃棄物）の単位発熱量、排出係数を希望する場合は、</a:t>
                      </a:r>
                      <a:r>
                        <a:rPr kumimoji="1" lang="ja-JP" altLang="en-US" sz="1600" dirty="0">
                          <a:latin typeface="Meiryo UI" panose="020B0604030504040204" pitchFamily="50" charset="-128"/>
                          <a:ea typeface="Meiryo UI" panose="020B0604030504040204" pitchFamily="50" charset="-128"/>
                        </a:rPr>
                        <a:t>脱炭素・エネルギー政策課気候変動緩和・適応策推進グループまでご相談ください。</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b="0" u="none"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気候変動対策指針別表第２で定めた排出係数が</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０となっているエネルギーの種類を選択される場合は、</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脱炭素・エネルギー政策課気候変動緩和・適応策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推進グループまで</a:t>
                      </a:r>
                      <a:r>
                        <a:rPr lang="ja-JP" altLang="en-US" sz="1600" dirty="0">
                          <a:latin typeface="Meiryo UI" panose="020B0604030504040204" pitchFamily="50" charset="-128"/>
                          <a:ea typeface="Meiryo UI" panose="020B0604030504040204" pitchFamily="50" charset="-128"/>
                        </a:rPr>
                        <a:t>ご相談ください。</a:t>
                      </a:r>
                      <a:endParaRPr kumimoji="1" lang="ja-JP" altLang="en-US"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39487340"/>
                  </a:ext>
                </a:extLst>
              </a:tr>
            </a:tbl>
          </a:graphicData>
        </a:graphic>
      </p:graphicFrame>
      <p:sp>
        <p:nvSpPr>
          <p:cNvPr id="14" name="正方形/長方形 13"/>
          <p:cNvSpPr/>
          <p:nvPr/>
        </p:nvSpPr>
        <p:spPr>
          <a:xfrm>
            <a:off x="159111" y="3678701"/>
            <a:ext cx="2880320" cy="32278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94598" y="994974"/>
            <a:ext cx="8636680" cy="338554"/>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59111" y="6237312"/>
            <a:ext cx="8733367"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
        <p:nvSpPr>
          <p:cNvPr id="15" name="テキスト ボックス 14">
            <a:extLst>
              <a:ext uri="{FF2B5EF4-FFF2-40B4-BE49-F238E27FC236}">
                <a16:creationId xmlns:a16="http://schemas.microsoft.com/office/drawing/2014/main" id="{1CA736F7-13C3-4034-9ED6-A9D33A672143}"/>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1510943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9A4C77D-DC67-433F-910C-E2847082F2CA}"/>
              </a:ext>
            </a:extLst>
          </p:cNvPr>
          <p:cNvPicPr>
            <a:picLocks noChangeAspect="1"/>
          </p:cNvPicPr>
          <p:nvPr/>
        </p:nvPicPr>
        <p:blipFill>
          <a:blip r:embed="rId3"/>
          <a:stretch>
            <a:fillRect/>
          </a:stretch>
        </p:blipFill>
        <p:spPr>
          <a:xfrm>
            <a:off x="277144" y="1625836"/>
            <a:ext cx="4894144" cy="396340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31</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20236271"/>
              </p:ext>
            </p:extLst>
          </p:nvPr>
        </p:nvGraphicFramePr>
        <p:xfrm>
          <a:off x="5423290" y="1625837"/>
          <a:ext cx="3456383" cy="3733800"/>
        </p:xfrm>
        <a:graphic>
          <a:graphicData uri="http://schemas.openxmlformats.org/drawingml/2006/table">
            <a:tbl>
              <a:tblPr firstRow="1" bandRow="1">
                <a:tableStyleId>{5940675A-B579-460E-94D1-54222C63F5DA}</a:tableStyleId>
              </a:tblPr>
              <a:tblGrid>
                <a:gridCol w="3456383">
                  <a:extLst>
                    <a:ext uri="{9D8B030D-6E8A-4147-A177-3AD203B41FA5}">
                      <a16:colId xmlns:a16="http://schemas.microsoft.com/office/drawing/2014/main" val="3724335789"/>
                    </a:ext>
                  </a:extLst>
                </a:gridCol>
              </a:tblGrid>
              <a:tr h="2944506">
                <a:tc>
                  <a:txBody>
                    <a:bodyPr/>
                    <a:lstStyle/>
                    <a:p>
                      <a:r>
                        <a:rPr kumimoji="1" lang="ja-JP" altLang="en-US" sz="1600" b="1" u="sng" dirty="0">
                          <a:latin typeface="Meiryo UI" panose="020B0604030504040204" pitchFamily="50" charset="-128"/>
                          <a:ea typeface="Meiryo UI" panose="020B0604030504040204" pitchFamily="50" charset="-128"/>
                        </a:rPr>
                        <a:t>③電気使用量</a:t>
                      </a:r>
                      <a:endParaRPr kumimoji="1" lang="en-US" altLang="ja-JP" sz="1600" b="1" u="sng" dirty="0">
                        <a:latin typeface="Meiryo UI" panose="020B0604030504040204" pitchFamily="50" charset="-128"/>
                        <a:ea typeface="Meiryo UI" panose="020B0604030504040204" pitchFamily="50" charset="-128"/>
                      </a:endParaRPr>
                    </a:p>
                    <a:p>
                      <a:pPr marL="108000" indent="-457200">
                        <a:lnSpc>
                          <a:spcPct val="100000"/>
                        </a:lnSpc>
                        <a:spcBef>
                          <a:spcPts val="600"/>
                        </a:spcBef>
                      </a:pPr>
                      <a:r>
                        <a:rPr kumimoji="1" lang="ja-JP" altLang="en-US" sz="1600" dirty="0">
                          <a:latin typeface="Meiryo UI" panose="020B0604030504040204" pitchFamily="50" charset="-128"/>
                          <a:ea typeface="Meiryo UI" panose="020B0604030504040204" pitchFamily="50" charset="-128"/>
                        </a:rPr>
                        <a:t>・「電気事業者等」の欄は小売電気事業者や送配電事業者等から購入した電気量をシート４「電気使用量」に入力することで自動的に反映されます。</a:t>
                      </a:r>
                      <a:endParaRPr kumimoji="1" lang="en-US" altLang="ja-JP" sz="600" dirty="0">
                        <a:latin typeface="Meiryo UI" panose="020B0604030504040204" pitchFamily="50" charset="-128"/>
                        <a:ea typeface="Meiryo UI" panose="020B0604030504040204" pitchFamily="50" charset="-128"/>
                      </a:endParaRPr>
                    </a:p>
                    <a:p>
                      <a:pPr marL="108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・太陽光パネルなど再生可能エネルギーを自家消費している場合（自社敷地内設置、オンサイト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、オフサイト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）や自己託送</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自社所有モデル、第三者所有モデル</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している場合などは、「自家消費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」に記入ください。</a:t>
                      </a:r>
                      <a:endParaRPr kumimoji="1" lang="en-US" altLang="ja-JP" sz="600" dirty="0">
                        <a:latin typeface="Meiryo UI" panose="020B0604030504040204" pitchFamily="50" charset="-128"/>
                        <a:ea typeface="Meiryo UI" panose="020B0604030504040204" pitchFamily="50" charset="-128"/>
                      </a:endParaRPr>
                    </a:p>
                    <a:p>
                      <a:pPr marL="108000" indent="-457200">
                        <a:lnSpc>
                          <a:spcPct val="100000"/>
                        </a:lnSpc>
                        <a:spcBef>
                          <a:spcPts val="600"/>
                        </a:spcBef>
                      </a:pPr>
                      <a:r>
                        <a:rPr kumimoji="1" lang="ja-JP" altLang="en-US" sz="1600" dirty="0">
                          <a:latin typeface="Meiryo UI" panose="020B0604030504040204" pitchFamily="50" charset="-128"/>
                          <a:ea typeface="Meiryo UI" panose="020B0604030504040204" pitchFamily="50" charset="-128"/>
                        </a:rPr>
                        <a:t>・再生可能エネルギー以外を自家消費している場合は、「自家消費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再エネ以外</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」に使用量を記入ください。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1429766"/>
                  </a:ext>
                </a:extLst>
              </a:tr>
            </a:tbl>
          </a:graphicData>
        </a:graphic>
      </p:graphicFrame>
      <p:sp>
        <p:nvSpPr>
          <p:cNvPr id="15" name="正方形/長方形 14"/>
          <p:cNvSpPr/>
          <p:nvPr/>
        </p:nvSpPr>
        <p:spPr>
          <a:xfrm>
            <a:off x="293838" y="4396538"/>
            <a:ext cx="4877450" cy="61663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基準年度の事業所におけるエネルギー使用量等を記入ください。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83792" y="6228601"/>
            <a:ext cx="8733367"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
        <p:nvSpPr>
          <p:cNvPr id="12" name="テキスト ボックス 11">
            <a:extLst>
              <a:ext uri="{FF2B5EF4-FFF2-40B4-BE49-F238E27FC236}">
                <a16:creationId xmlns:a16="http://schemas.microsoft.com/office/drawing/2014/main" id="{46738EAE-75E6-41B7-8CFC-C409790A9B6B}"/>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3749068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25578" y="1196752"/>
            <a:ext cx="6748828" cy="197351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32</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125578" y="1720435"/>
            <a:ext cx="2183680" cy="85018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333998" y="1720436"/>
            <a:ext cx="1215726" cy="85018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558003" y="1723062"/>
            <a:ext cx="604305" cy="84756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532370296"/>
              </p:ext>
            </p:extLst>
          </p:nvPr>
        </p:nvGraphicFramePr>
        <p:xfrm>
          <a:off x="179512" y="3314287"/>
          <a:ext cx="8640960" cy="320040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基準年度に契約していた電気事業者をプルダウンで選択ください。なお、６者以上の電気事業者と契約していた場合は、脱炭素・エネルギー政策課気候変動緩和・適応策推進グループまでご連絡ください。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基準年度に契約していた電気メニューの調整後排出係数を</a:t>
                      </a:r>
                      <a:r>
                        <a:rPr kumimoji="1" lang="ja-JP" altLang="en-US" sz="1600" b="0" u="none" dirty="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a:solidFill>
                            <a:srgbClr val="FF0000"/>
                          </a:solidFill>
                          <a:latin typeface="Meiryo UI" panose="020B0604030504040204" pitchFamily="50" charset="-128"/>
                          <a:ea typeface="Meiryo UI" panose="020B0604030504040204" pitchFamily="50" charset="-128"/>
                        </a:rPr>
                        <a:t>3</a:t>
                      </a:r>
                      <a:r>
                        <a:rPr kumimoji="1" lang="ja-JP" altLang="en-US" sz="1600" b="0" u="none" dirty="0">
                          <a:solidFill>
                            <a:srgbClr val="FF0000"/>
                          </a:solidFill>
                          <a:latin typeface="Meiryo UI" panose="020B0604030504040204" pitchFamily="50" charset="-128"/>
                          <a:ea typeface="Meiryo UI" panose="020B0604030504040204" pitchFamily="50" charset="-128"/>
                        </a:rPr>
                        <a:t>位</a:t>
                      </a:r>
                      <a:r>
                        <a:rPr kumimoji="1" lang="ja-JP" altLang="en-US" sz="1600" b="0" u="none" dirty="0">
                          <a:latin typeface="Meiryo UI" panose="020B0604030504040204" pitchFamily="50" charset="-128"/>
                          <a:ea typeface="Meiryo UI" panose="020B0604030504040204" pitchFamily="50" charset="-128"/>
                        </a:rPr>
                        <a:t>で記入ください。調整後排出係数は、（</a:t>
                      </a:r>
                      <a:r>
                        <a:rPr kumimoji="1" lang="en-US" altLang="ja-JP" sz="1600" b="0" u="none" dirty="0">
                          <a:latin typeface="Meiryo UI" panose="020B0604030504040204" pitchFamily="50" charset="-128"/>
                          <a:ea typeface="Meiryo UI" panose="020B0604030504040204" pitchFamily="50" charset="-128"/>
                          <a:hlinkClick r:id="rId4"/>
                        </a:rPr>
                        <a:t>https://policies.env.go.jp/earth/ghg-santeikohyo/calc.html</a:t>
                      </a:r>
                      <a:r>
                        <a:rPr kumimoji="1" lang="ja-JP" altLang="en-US" sz="1600" b="0" u="none" dirty="0">
                          <a:latin typeface="Meiryo UI" panose="020B0604030504040204" pitchFamily="50" charset="-128"/>
                          <a:ea typeface="Meiryo UI" panose="020B0604030504040204" pitchFamily="50" charset="-128"/>
                        </a:rPr>
                        <a:t>）をご覧ください（詳細は</a:t>
                      </a:r>
                      <a:r>
                        <a:rPr kumimoji="1" lang="en-US" altLang="ja-JP" sz="1600" b="0" u="none" dirty="0">
                          <a:latin typeface="Meiryo UI" panose="020B0604030504040204" pitchFamily="50" charset="-128"/>
                          <a:ea typeface="Meiryo UI" panose="020B0604030504040204" pitchFamily="50" charset="-128"/>
                        </a:rPr>
                        <a:t>P.33</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4-(</a:t>
                      </a:r>
                      <a:r>
                        <a:rPr kumimoji="1" lang="ja-JP" altLang="en-US" sz="1600" b="0" u="none" dirty="0">
                          <a:latin typeface="Meiryo UI" panose="020B0604030504040204" pitchFamily="50" charset="-128"/>
                          <a:ea typeface="Meiryo UI" panose="020B0604030504040204" pitchFamily="50" charset="-128"/>
                        </a:rPr>
                        <a:t>参考</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をご確認ください）。</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これにより算定できない場合は、実測や契約内容等に基づき適切と認められる排出係数をご記入ください。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また、個別で契約している電気メニューの中で</a:t>
                      </a:r>
                      <a:r>
                        <a:rPr kumimoji="1" lang="en-US" altLang="ja-JP" sz="1600" b="0" u="none" dirty="0">
                          <a:latin typeface="Meiryo UI" panose="020B0604030504040204" pitchFamily="50" charset="-128"/>
                          <a:ea typeface="Meiryo UI" panose="020B0604030504040204" pitchFamily="50" charset="-128"/>
                        </a:rPr>
                        <a:t>CO2</a:t>
                      </a:r>
                      <a:r>
                        <a:rPr kumimoji="1" lang="ja-JP" altLang="en-US" sz="1600" b="0" u="none" dirty="0">
                          <a:latin typeface="Meiryo UI" panose="020B0604030504040204" pitchFamily="50" charset="-128"/>
                          <a:ea typeface="Meiryo UI" panose="020B0604030504040204" pitchFamily="50" charset="-128"/>
                        </a:rPr>
                        <a:t>フリー割合を契約で決めているような場合は、</a:t>
                      </a:r>
                      <a:r>
                        <a:rPr kumimoji="1" lang="en-US" altLang="ja-JP" sz="1600" b="0" u="none" dirty="0">
                          <a:latin typeface="Meiryo UI" panose="020B0604030504040204" pitchFamily="50" charset="-128"/>
                          <a:ea typeface="Meiryo UI" panose="020B0604030504040204" pitchFamily="50" charset="-128"/>
                        </a:rPr>
                        <a:t>P.35</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4-(5)No.3</a:t>
                      </a:r>
                      <a:r>
                        <a:rPr kumimoji="1" lang="ja-JP" altLang="en-US" sz="1600" b="0" u="none" dirty="0">
                          <a:latin typeface="Meiryo UI" panose="020B0604030504040204" pitchFamily="50" charset="-128"/>
                          <a:ea typeface="Meiryo UI" panose="020B0604030504040204" pitchFamily="50" charset="-128"/>
                        </a:rPr>
                        <a:t>をご参照ください。</a:t>
                      </a:r>
                    </a:p>
                  </a:txBody>
                  <a:tcPr anchor="ct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1" name="テキスト ボックス 10">
            <a:extLst>
              <a:ext uri="{FF2B5EF4-FFF2-40B4-BE49-F238E27FC236}">
                <a16:creationId xmlns:a16="http://schemas.microsoft.com/office/drawing/2014/main" id="{A8A45CDC-59D2-47DA-AD11-0727C823630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4066362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33</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（参考）調整後排出係数について</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3528" y="828001"/>
            <a:ext cx="8496944" cy="132343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環境省</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に、小売電気事業者別のメニュー別排出係数が掲載されています。自社で契約している電気がどのメニューに該当するかを確認することで、調整後排出係数の把握が可能です。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ただし、個別に調整されたオリジナルのメニューである場合もあります。その場合は電気事業者にご確認いただくか、確認が困難又はメニューが不明な場合は、（残差）と記載のあるメニューの係数を採用することで確認に代えてください。</a:t>
            </a:r>
          </a:p>
        </p:txBody>
      </p:sp>
      <p:sp>
        <p:nvSpPr>
          <p:cNvPr id="74" name="テキスト ボックス 73">
            <a:extLst>
              <a:ext uri="{FF2B5EF4-FFF2-40B4-BE49-F238E27FC236}">
                <a16:creationId xmlns:a16="http://schemas.microsoft.com/office/drawing/2014/main" id="{ADA730A8-B738-D930-ABC4-709406284454}"/>
              </a:ext>
            </a:extLst>
          </p:cNvPr>
          <p:cNvSpPr txBox="1"/>
          <p:nvPr/>
        </p:nvSpPr>
        <p:spPr>
          <a:xfrm>
            <a:off x="251521" y="6545049"/>
            <a:ext cx="8763716" cy="307777"/>
          </a:xfrm>
          <a:prstGeom prst="rect">
            <a:avLst/>
          </a:prstGeom>
          <a:noFill/>
        </p:spPr>
        <p:txBody>
          <a:bodyPr wrap="square">
            <a:spAutoFit/>
          </a:bodyPr>
          <a:lstStyle/>
          <a:p>
            <a:r>
              <a:rPr kumimoji="1" lang="ja-JP" altLang="en-US" sz="1400" b="0" u="none" dirty="0">
                <a:latin typeface="Meiryo UI" panose="020B0604030504040204" pitchFamily="50" charset="-128"/>
                <a:ea typeface="Meiryo UI" panose="020B0604030504040204" pitchFamily="50" charset="-128"/>
              </a:rPr>
              <a:t>環境省　電気事業者別排出係数一覧（</a:t>
            </a:r>
            <a:r>
              <a:rPr kumimoji="1" lang="en-US" altLang="ja-JP" sz="1400" b="0" u="none" dirty="0">
                <a:latin typeface="Meiryo UI" panose="020B0604030504040204" pitchFamily="50" charset="-128"/>
                <a:ea typeface="Meiryo UI" panose="020B0604030504040204" pitchFamily="50" charset="-128"/>
                <a:hlinkClick r:id="rId3"/>
              </a:rPr>
              <a:t> https://policies.env.go.jp/earth/ghg-santeikohyo/calc.html </a:t>
            </a:r>
            <a:r>
              <a:rPr kumimoji="1" lang="ja-JP" altLang="en-US" sz="1400" b="0" u="none" dirty="0">
                <a:latin typeface="Meiryo UI" panose="020B0604030504040204" pitchFamily="50" charset="-128"/>
                <a:ea typeface="Meiryo UI" panose="020B0604030504040204" pitchFamily="50" charset="-128"/>
              </a:rPr>
              <a:t>）</a:t>
            </a:r>
            <a:endParaRPr lang="ja-JP" altLang="en-US" sz="1400" dirty="0"/>
          </a:p>
        </p:txBody>
      </p:sp>
      <p:sp>
        <p:nvSpPr>
          <p:cNvPr id="73" name="テキスト ボックス 72">
            <a:extLst>
              <a:ext uri="{FF2B5EF4-FFF2-40B4-BE49-F238E27FC236}">
                <a16:creationId xmlns:a16="http://schemas.microsoft.com/office/drawing/2014/main" id="{FAC01289-7F62-4C5C-BD17-5AC18173609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pic>
        <p:nvPicPr>
          <p:cNvPr id="75" name="図 74">
            <a:extLst>
              <a:ext uri="{FF2B5EF4-FFF2-40B4-BE49-F238E27FC236}">
                <a16:creationId xmlns:a16="http://schemas.microsoft.com/office/drawing/2014/main" id="{9E96EE09-9B75-44B9-A76B-57D4B61F1B98}"/>
              </a:ext>
            </a:extLst>
          </p:cNvPr>
          <p:cNvPicPr>
            <a:picLocks noChangeAspect="1"/>
          </p:cNvPicPr>
          <p:nvPr/>
        </p:nvPicPr>
        <p:blipFill>
          <a:blip r:embed="rId4"/>
          <a:stretch>
            <a:fillRect/>
          </a:stretch>
        </p:blipFill>
        <p:spPr>
          <a:xfrm>
            <a:off x="4937770" y="2012629"/>
            <a:ext cx="3303018" cy="2921588"/>
          </a:xfrm>
          <a:prstGeom prst="rect">
            <a:avLst/>
          </a:prstGeom>
        </p:spPr>
      </p:pic>
      <p:sp>
        <p:nvSpPr>
          <p:cNvPr id="76" name="Rectangle 6">
            <a:extLst>
              <a:ext uri="{FF2B5EF4-FFF2-40B4-BE49-F238E27FC236}">
                <a16:creationId xmlns:a16="http://schemas.microsoft.com/office/drawing/2014/main" id="{B7A29A7E-7747-475A-9CF6-8AB589DE23FB}"/>
              </a:ext>
            </a:extLst>
          </p:cNvPr>
          <p:cNvSpPr>
            <a:spLocks noChangeArrowheads="1"/>
          </p:cNvSpPr>
          <p:nvPr/>
        </p:nvSpPr>
        <p:spPr bwMode="auto">
          <a:xfrm>
            <a:off x="931538" y="2261376"/>
            <a:ext cx="17033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■電気事業者別排出係数一覧の基準年度対応表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77" name="Picture 61">
            <a:extLst>
              <a:ext uri="{FF2B5EF4-FFF2-40B4-BE49-F238E27FC236}">
                <a16:creationId xmlns:a16="http://schemas.microsoft.com/office/drawing/2014/main" id="{06CFFA34-6E71-4728-BCE9-094CE19207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770" y="5242702"/>
            <a:ext cx="327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62">
            <a:extLst>
              <a:ext uri="{FF2B5EF4-FFF2-40B4-BE49-F238E27FC236}">
                <a16:creationId xmlns:a16="http://schemas.microsoft.com/office/drawing/2014/main" id="{33452694-52AA-49AF-B990-CD3A92CECC59}"/>
              </a:ext>
            </a:extLst>
          </p:cNvPr>
          <p:cNvSpPr>
            <a:spLocks noChangeArrowheads="1"/>
          </p:cNvSpPr>
          <p:nvPr/>
        </p:nvSpPr>
        <p:spPr bwMode="auto">
          <a:xfrm rot="16200000">
            <a:off x="6372200" y="5163564"/>
            <a:ext cx="55563"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9" name="Freeform 64">
            <a:extLst>
              <a:ext uri="{FF2B5EF4-FFF2-40B4-BE49-F238E27FC236}">
                <a16:creationId xmlns:a16="http://schemas.microsoft.com/office/drawing/2014/main" id="{36ED963F-76E9-4E21-9430-2590ACBC2E22}"/>
              </a:ext>
            </a:extLst>
          </p:cNvPr>
          <p:cNvSpPr>
            <a:spLocks noEditPoints="1"/>
          </p:cNvSpPr>
          <p:nvPr/>
        </p:nvSpPr>
        <p:spPr bwMode="auto">
          <a:xfrm rot="20979138" flipV="1">
            <a:off x="3982713" y="2901139"/>
            <a:ext cx="1233488" cy="85725"/>
          </a:xfrm>
          <a:custGeom>
            <a:avLst/>
            <a:gdLst>
              <a:gd name="T0" fmla="*/ 0 w 488"/>
              <a:gd name="T1" fmla="*/ 0 h 59"/>
              <a:gd name="T2" fmla="*/ 442 w 488"/>
              <a:gd name="T3" fmla="*/ 25 h 59"/>
              <a:gd name="T4" fmla="*/ 441 w 488"/>
              <a:gd name="T5" fmla="*/ 39 h 59"/>
              <a:gd name="T6" fmla="*/ 0 w 488"/>
              <a:gd name="T7" fmla="*/ 14 h 59"/>
              <a:gd name="T8" fmla="*/ 0 w 488"/>
              <a:gd name="T9" fmla="*/ 0 h 59"/>
              <a:gd name="T10" fmla="*/ 434 w 488"/>
              <a:gd name="T11" fmla="*/ 3 h 59"/>
              <a:gd name="T12" fmla="*/ 488 w 488"/>
              <a:gd name="T13" fmla="*/ 34 h 59"/>
              <a:gd name="T14" fmla="*/ 431 w 488"/>
              <a:gd name="T15" fmla="*/ 59 h 59"/>
              <a:gd name="T16" fmla="*/ 434 w 488"/>
              <a:gd name="T1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0" y="0"/>
                </a:moveTo>
                <a:lnTo>
                  <a:pt x="442" y="25"/>
                </a:lnTo>
                <a:lnTo>
                  <a:pt x="441" y="39"/>
                </a:lnTo>
                <a:lnTo>
                  <a:pt x="0" y="14"/>
                </a:lnTo>
                <a:lnTo>
                  <a:pt x="0" y="0"/>
                </a:lnTo>
                <a:close/>
                <a:moveTo>
                  <a:pt x="434" y="3"/>
                </a:moveTo>
                <a:lnTo>
                  <a:pt x="488" y="34"/>
                </a:lnTo>
                <a:lnTo>
                  <a:pt x="431" y="59"/>
                </a:lnTo>
                <a:lnTo>
                  <a:pt x="434" y="3"/>
                </a:ln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80" name="表 8">
            <a:extLst>
              <a:ext uri="{FF2B5EF4-FFF2-40B4-BE49-F238E27FC236}">
                <a16:creationId xmlns:a16="http://schemas.microsoft.com/office/drawing/2014/main" id="{A8CAF06A-A344-477F-95A2-03E886A07EC8}"/>
              </a:ext>
            </a:extLst>
          </p:cNvPr>
          <p:cNvGraphicFramePr>
            <a:graphicFrameLocks noGrp="1"/>
          </p:cNvGraphicFramePr>
          <p:nvPr>
            <p:extLst>
              <p:ext uri="{D42A27DB-BD31-4B8C-83A1-F6EECF244321}">
                <p14:modId xmlns:p14="http://schemas.microsoft.com/office/powerpoint/2010/main" val="3676651658"/>
              </p:ext>
            </p:extLst>
          </p:nvPr>
        </p:nvGraphicFramePr>
        <p:xfrm>
          <a:off x="643570" y="2525208"/>
          <a:ext cx="3982712" cy="3615840"/>
        </p:xfrm>
        <a:graphic>
          <a:graphicData uri="http://schemas.openxmlformats.org/drawingml/2006/table">
            <a:tbl>
              <a:tblPr firstRow="1" bandRow="1">
                <a:tableStyleId>{5C22544A-7EE6-4342-B048-85BDC9FD1C3A}</a:tableStyleId>
              </a:tblPr>
              <a:tblGrid>
                <a:gridCol w="1103784">
                  <a:extLst>
                    <a:ext uri="{9D8B030D-6E8A-4147-A177-3AD203B41FA5}">
                      <a16:colId xmlns:a16="http://schemas.microsoft.com/office/drawing/2014/main" val="1343738927"/>
                    </a:ext>
                  </a:extLst>
                </a:gridCol>
                <a:gridCol w="2878928">
                  <a:extLst>
                    <a:ext uri="{9D8B030D-6E8A-4147-A177-3AD203B41FA5}">
                      <a16:colId xmlns:a16="http://schemas.microsoft.com/office/drawing/2014/main" val="2922186866"/>
                    </a:ext>
                  </a:extLst>
                </a:gridCol>
              </a:tblGrid>
              <a:tr h="32400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基準年度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電気事業者別排出係数一覧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027372719"/>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2024</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584201"/>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2023</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898235"/>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2022</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1500364"/>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2021</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3198693"/>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2020</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9598779"/>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2019</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5248501"/>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2018</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31</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775005"/>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2017</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903742"/>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2016</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3169981"/>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2015</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8293063"/>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2014</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366797"/>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2013</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26</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3370283"/>
                  </a:ext>
                </a:extLst>
              </a:tr>
            </a:tbl>
          </a:graphicData>
        </a:graphic>
      </p:graphicFrame>
    </p:spTree>
    <p:extLst>
      <p:ext uri="{BB962C8B-B14F-4D97-AF65-F5344CB8AC3E}">
        <p14:creationId xmlns:p14="http://schemas.microsoft.com/office/powerpoint/2010/main" val="1097068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6259989-C1CE-4E39-A7A5-03FCE971C32B}"/>
              </a:ext>
            </a:extLst>
          </p:cNvPr>
          <p:cNvPicPr>
            <a:picLocks noChangeAspect="1"/>
          </p:cNvPicPr>
          <p:nvPr/>
        </p:nvPicPr>
        <p:blipFill>
          <a:blip r:embed="rId3"/>
          <a:stretch>
            <a:fillRect/>
          </a:stretch>
        </p:blipFill>
        <p:spPr>
          <a:xfrm>
            <a:off x="737828" y="804774"/>
            <a:ext cx="7668344" cy="240448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5292080" y="1484784"/>
            <a:ext cx="1080120" cy="108012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572000" y="2564904"/>
            <a:ext cx="720080" cy="40011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EE395DC5-65E2-4BC9-AB75-D2E3C2FFEC6C}"/>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graphicFrame>
        <p:nvGraphicFramePr>
          <p:cNvPr id="9" name="表 8">
            <a:extLst>
              <a:ext uri="{FF2B5EF4-FFF2-40B4-BE49-F238E27FC236}">
                <a16:creationId xmlns:a16="http://schemas.microsoft.com/office/drawing/2014/main" id="{625A2C8D-D549-405D-A240-E53469EFA091}"/>
              </a:ext>
            </a:extLst>
          </p:cNvPr>
          <p:cNvGraphicFramePr>
            <a:graphicFrameLocks noGrp="1"/>
          </p:cNvGraphicFramePr>
          <p:nvPr>
            <p:extLst>
              <p:ext uri="{D42A27DB-BD31-4B8C-83A1-F6EECF244321}">
                <p14:modId xmlns:p14="http://schemas.microsoft.com/office/powerpoint/2010/main" val="3680179569"/>
              </p:ext>
            </p:extLst>
          </p:nvPr>
        </p:nvGraphicFramePr>
        <p:xfrm>
          <a:off x="259686" y="3281905"/>
          <a:ext cx="8636680" cy="3505200"/>
        </p:xfrm>
        <a:graphic>
          <a:graphicData uri="http://schemas.openxmlformats.org/drawingml/2006/table">
            <a:tbl>
              <a:tblPr firstRow="1" bandRow="1">
                <a:tableStyleId>{5940675A-B579-460E-94D1-54222C63F5DA}</a:tableStyleId>
              </a:tblPr>
              <a:tblGrid>
                <a:gridCol w="8636680">
                  <a:extLst>
                    <a:ext uri="{9D8B030D-6E8A-4147-A177-3AD203B41FA5}">
                      <a16:colId xmlns:a16="http://schemas.microsoft.com/office/drawing/2014/main" val="1340005264"/>
                    </a:ext>
                  </a:extLst>
                </a:gridCol>
              </a:tblGrid>
              <a:tr h="151087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600" b="0" u="none" dirty="0">
                          <a:latin typeface="Meiryo UI" panose="020B0604030504040204" pitchFamily="50" charset="-128"/>
                          <a:ea typeface="Meiryo UI" panose="020B0604030504040204" pitchFamily="50" charset="-128"/>
                        </a:rPr>
                        <a:t>基準年度に契約していた電気メニューの再エネ契約割合（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）を記入ください。再エネ契約割合が</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以上の場合は、「買電量」「契約割合」「再エネ適用期間」「排出係数」「再エネ適用事業所」が明記された資料を添付書類としてご提出ください。</a:t>
                      </a:r>
                      <a:endParaRPr kumimoji="1" lang="en-US" altLang="ja-JP" sz="1600" b="0" u="none" dirty="0">
                        <a:latin typeface="Meiryo UI" panose="020B0604030504040204" pitchFamily="50" charset="-128"/>
                        <a:ea typeface="Meiryo UI" panose="020B0604030504040204" pitchFamily="50" charset="-128"/>
                      </a:endParaRPr>
                    </a:p>
                    <a:p>
                      <a:pPr>
                        <a:spcAft>
                          <a:spcPts val="1200"/>
                        </a:spcAft>
                      </a:pP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69448">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排出量の削減は、シート３「対策まとめ」にて行うため、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P.24</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4-(3)No.1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Tree>
    <p:extLst>
      <p:ext uri="{BB962C8B-B14F-4D97-AF65-F5344CB8AC3E}">
        <p14:creationId xmlns:p14="http://schemas.microsoft.com/office/powerpoint/2010/main" val="1382068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709CBD11-8D00-47F8-8AA4-327BE84C5E4A}"/>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pic>
        <p:nvPicPr>
          <p:cNvPr id="14" name="図 13">
            <a:extLst>
              <a:ext uri="{FF2B5EF4-FFF2-40B4-BE49-F238E27FC236}">
                <a16:creationId xmlns:a16="http://schemas.microsoft.com/office/drawing/2014/main" id="{38F33E07-D34D-4700-B5F1-9218FC1F69A8}"/>
              </a:ext>
            </a:extLst>
          </p:cNvPr>
          <p:cNvPicPr>
            <a:picLocks noChangeAspect="1"/>
          </p:cNvPicPr>
          <p:nvPr/>
        </p:nvPicPr>
        <p:blipFill rotWithShape="1">
          <a:blip r:embed="rId3"/>
          <a:srcRect l="269" t="1334"/>
          <a:stretch/>
        </p:blipFill>
        <p:spPr>
          <a:xfrm>
            <a:off x="86553" y="1164653"/>
            <a:ext cx="8970893" cy="1704120"/>
          </a:xfrm>
          <a:prstGeom prst="rect">
            <a:avLst/>
          </a:prstGeom>
        </p:spPr>
      </p:pic>
      <p:sp>
        <p:nvSpPr>
          <p:cNvPr id="15" name="角丸四角形吹き出し 10">
            <a:extLst>
              <a:ext uri="{FF2B5EF4-FFF2-40B4-BE49-F238E27FC236}">
                <a16:creationId xmlns:a16="http://schemas.microsoft.com/office/drawing/2014/main" id="{133C30A8-11B6-4CAA-A79D-0F1313023E2E}"/>
              </a:ext>
            </a:extLst>
          </p:cNvPr>
          <p:cNvSpPr/>
          <p:nvPr/>
        </p:nvSpPr>
        <p:spPr>
          <a:xfrm>
            <a:off x="899429" y="2534121"/>
            <a:ext cx="1872208" cy="627636"/>
          </a:xfrm>
          <a:prstGeom prst="wedgeRoundRectCallout">
            <a:avLst>
              <a:gd name="adj1" fmla="val -11238"/>
              <a:gd name="adj2" fmla="val -97233"/>
              <a:gd name="adj3" fmla="val 16667"/>
            </a:avLst>
          </a:prstGeom>
          <a:solidFill>
            <a:srgbClr val="DCE6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latin typeface="Meiryo UI" panose="020B0604030504040204" pitchFamily="50" charset="-128"/>
                <a:ea typeface="Meiryo UI" panose="020B0604030504040204" pitchFamily="50" charset="-128"/>
              </a:rPr>
              <a:t>契約している</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400" dirty="0">
                <a:solidFill>
                  <a:sysClr val="windowText" lastClr="000000"/>
                </a:solidFill>
                <a:latin typeface="Meiryo UI" panose="020B0604030504040204" pitchFamily="50" charset="-128"/>
                <a:ea typeface="Meiryo UI" panose="020B0604030504040204" pitchFamily="50" charset="-128"/>
              </a:rPr>
              <a:t>電気事業者名を選択</a:t>
            </a:r>
          </a:p>
        </p:txBody>
      </p:sp>
      <p:sp>
        <p:nvSpPr>
          <p:cNvPr id="16" name="角丸四角形吹き出し 14">
            <a:extLst>
              <a:ext uri="{FF2B5EF4-FFF2-40B4-BE49-F238E27FC236}">
                <a16:creationId xmlns:a16="http://schemas.microsoft.com/office/drawing/2014/main" id="{E2C5E192-33C1-4FF6-93BF-71CE1192FFF8}"/>
              </a:ext>
            </a:extLst>
          </p:cNvPr>
          <p:cNvSpPr/>
          <p:nvPr/>
        </p:nvSpPr>
        <p:spPr>
          <a:xfrm>
            <a:off x="2987824" y="2398504"/>
            <a:ext cx="2346630" cy="1055027"/>
          </a:xfrm>
          <a:prstGeom prst="wedgeRoundRectCallout">
            <a:avLst>
              <a:gd name="adj1" fmla="val -22126"/>
              <a:gd name="adj2" fmla="val -69536"/>
              <a:gd name="adj3" fmla="val 16667"/>
            </a:avLst>
          </a:prstGeom>
          <a:solidFill>
            <a:srgbClr val="DCE6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Meiryo UI" panose="020B0604030504040204" pitchFamily="50" charset="-128"/>
                <a:ea typeface="Meiryo UI" panose="020B0604030504040204" pitchFamily="50" charset="-128"/>
              </a:rPr>
              <a:t>契約している電気メニューの</a:t>
            </a:r>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dirty="0">
                <a:solidFill>
                  <a:sysClr val="windowText" lastClr="000000"/>
                </a:solidFill>
                <a:latin typeface="Meiryo UI" panose="020B0604030504040204" pitchFamily="50" charset="-128"/>
                <a:ea typeface="Meiryo UI" panose="020B0604030504040204" pitchFamily="50" charset="-128"/>
              </a:rPr>
              <a:t>調整後排出係数を</a:t>
            </a:r>
            <a:r>
              <a:rPr lang="ja-JP" altLang="en-US" sz="1200" dirty="0">
                <a:solidFill>
                  <a:sysClr val="windowText" lastClr="000000"/>
                </a:solidFill>
                <a:latin typeface="Meiryo UI" panose="020B0604030504040204" pitchFamily="50" charset="-128"/>
                <a:ea typeface="Meiryo UI" panose="020B0604030504040204" pitchFamily="50" charset="-128"/>
              </a:rPr>
              <a:t>記入</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200" dirty="0">
                <a:solidFill>
                  <a:sysClr val="windowText" lastClr="000000"/>
                </a:solidFill>
                <a:latin typeface="Meiryo UI" panose="020B0604030504040204" pitchFamily="50" charset="-128"/>
                <a:ea typeface="Meiryo UI" panose="020B0604030504040204" pitchFamily="50" charset="-128"/>
              </a:rPr>
              <a:t>（</a:t>
            </a:r>
            <a:r>
              <a:rPr lang="en-US" altLang="ja-JP" sz="1200" dirty="0">
                <a:solidFill>
                  <a:sysClr val="windowText" lastClr="000000"/>
                </a:solidFill>
                <a:latin typeface="Meiryo UI" panose="020B0604030504040204" pitchFamily="50" charset="-128"/>
                <a:ea typeface="Meiryo UI" panose="020B0604030504040204" pitchFamily="50" charset="-128"/>
              </a:rPr>
              <a:t>CO2</a:t>
            </a:r>
            <a:r>
              <a:rPr lang="ja-JP" altLang="en-US" sz="1200" dirty="0">
                <a:solidFill>
                  <a:sysClr val="windowText" lastClr="000000"/>
                </a:solidFill>
                <a:latin typeface="Meiryo UI" panose="020B0604030504040204" pitchFamily="50" charset="-128"/>
                <a:ea typeface="Meiryo UI" panose="020B0604030504040204" pitchFamily="50" charset="-128"/>
              </a:rPr>
              <a:t>フリーが一定割合付与されている契約の場合は、算出する）</a:t>
            </a:r>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17" name="角丸四角形吹き出し 17">
            <a:extLst>
              <a:ext uri="{FF2B5EF4-FFF2-40B4-BE49-F238E27FC236}">
                <a16:creationId xmlns:a16="http://schemas.microsoft.com/office/drawing/2014/main" id="{5584FB5C-E822-4576-87CC-F75C5E0F699A}"/>
              </a:ext>
            </a:extLst>
          </p:cNvPr>
          <p:cNvSpPr/>
          <p:nvPr/>
        </p:nvSpPr>
        <p:spPr>
          <a:xfrm>
            <a:off x="5705381" y="2187412"/>
            <a:ext cx="3109909" cy="1241565"/>
          </a:xfrm>
          <a:prstGeom prst="wedgeRoundRectCallout">
            <a:avLst>
              <a:gd name="adj1" fmla="val -43331"/>
              <a:gd name="adj2" fmla="val -82126"/>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ysClr val="windowText" lastClr="000000"/>
                </a:solidFill>
                <a:latin typeface="Meiryo UI" panose="020B0604030504040204" pitchFamily="50" charset="-128"/>
                <a:ea typeface="Meiryo UI" panose="020B0604030504040204" pitchFamily="50" charset="-128"/>
              </a:rPr>
              <a:t>非化石証書など環境価値付き電気メニューで再エネ指定の証書が付与されている場合は</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200" dirty="0">
                <a:solidFill>
                  <a:sysClr val="windowText" lastClr="000000"/>
                </a:solidFill>
                <a:latin typeface="Meiryo UI" panose="020B0604030504040204" pitchFamily="50" charset="-128"/>
                <a:ea typeface="Meiryo UI" panose="020B0604030504040204" pitchFamily="50" charset="-128"/>
              </a:rPr>
              <a:t>ここに計上。（買電量のうち、再エネが</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200" dirty="0">
                <a:solidFill>
                  <a:sysClr val="windowText" lastClr="000000"/>
                </a:solidFill>
                <a:latin typeface="Meiryo UI" panose="020B0604030504040204" pitchFamily="50" charset="-128"/>
                <a:ea typeface="Meiryo UI" panose="020B0604030504040204" pitchFamily="50" charset="-128"/>
              </a:rPr>
              <a:t>あてられている割合を記載）</a:t>
            </a:r>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4FE2020-996C-4106-8608-2F7430E3F42A}"/>
              </a:ext>
            </a:extLst>
          </p:cNvPr>
          <p:cNvSpPr/>
          <p:nvPr/>
        </p:nvSpPr>
        <p:spPr>
          <a:xfrm>
            <a:off x="5520117" y="5914272"/>
            <a:ext cx="3480435" cy="738664"/>
          </a:xfrm>
          <a:prstGeom prst="rect">
            <a:avLst/>
          </a:prstGeom>
          <a:ln>
            <a:solidFill>
              <a:schemeClr val="tx1"/>
            </a:solidFill>
          </a:ln>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r>
              <a:rPr lang="en-US" altLang="ja-JP" sz="1400" dirty="0">
                <a:latin typeface="Meiryo UI" panose="020B0604030504040204" pitchFamily="50" charset="-128"/>
                <a:ea typeface="Meiryo UI" panose="020B0604030504040204" pitchFamily="50" charset="-128"/>
              </a:rPr>
              <a:t>CO</a:t>
            </a:r>
            <a:r>
              <a:rPr lang="ja-JP" altLang="en-US" sz="1400" dirty="0">
                <a:latin typeface="Meiryo UI" panose="020B0604030504040204" pitchFamily="50" charset="-128"/>
                <a:ea typeface="Meiryo UI" panose="020B0604030504040204" pitchFamily="50" charset="-128"/>
              </a:rPr>
              <a:t>₂排出量：買電量</a:t>
            </a:r>
            <a:r>
              <a:rPr lang="en-US" altLang="ja-JP" sz="1400" dirty="0">
                <a:latin typeface="Meiryo UI" panose="020B0604030504040204" pitchFamily="50" charset="-128"/>
                <a:ea typeface="Meiryo UI" panose="020B0604030504040204" pitchFamily="50" charset="-128"/>
              </a:rPr>
              <a:t>×CO</a:t>
            </a:r>
            <a:r>
              <a:rPr lang="ja-JP" altLang="en-US" sz="1400" dirty="0">
                <a:latin typeface="Meiryo UI" panose="020B0604030504040204" pitchFamily="50" charset="-128"/>
                <a:ea typeface="Meiryo UI" panose="020B0604030504040204" pitchFamily="50" charset="-128"/>
              </a:rPr>
              <a:t>₂排出係数</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再エネ量：買電量</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再エネ契約割合</a:t>
            </a:r>
            <a:endParaRPr lang="en-US" altLang="ja-JP" sz="1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1C919394-6A40-4B64-A5EF-7F88AA545E46}"/>
              </a:ext>
            </a:extLst>
          </p:cNvPr>
          <p:cNvSpPr/>
          <p:nvPr/>
        </p:nvSpPr>
        <p:spPr>
          <a:xfrm>
            <a:off x="515500" y="3513868"/>
            <a:ext cx="8523315"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○○電気（株）で契約している電気メニューの調整後排出係数が</a:t>
            </a:r>
            <a:r>
              <a:rPr lang="en-US" altLang="ja-JP" sz="1400" dirty="0">
                <a:latin typeface="Meiryo UI" panose="020B0604030504040204" pitchFamily="50" charset="-128"/>
                <a:ea typeface="Meiryo UI" panose="020B0604030504040204" pitchFamily="50" charset="-128"/>
              </a:rPr>
              <a:t>0.5</a:t>
            </a:r>
            <a:r>
              <a:rPr lang="ja-JP" altLang="en-US" sz="1400" dirty="0">
                <a:latin typeface="Meiryo UI" panose="020B0604030504040204" pitchFamily="50" charset="-128"/>
                <a:ea typeface="Meiryo UI" panose="020B0604030504040204" pitchFamily="50" charset="-128"/>
              </a:rPr>
              <a:t>で、買電量の</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％分に非</a:t>
            </a:r>
            <a:r>
              <a:rPr lang="en-US" altLang="ja-JP" sz="1400" dirty="0">
                <a:latin typeface="Meiryo UI" panose="020B0604030504040204" pitchFamily="50" charset="-128"/>
                <a:ea typeface="Meiryo UI" panose="020B0604030504040204" pitchFamily="50" charset="-128"/>
              </a:rPr>
              <a:t>FIT</a:t>
            </a:r>
            <a:r>
              <a:rPr lang="ja-JP" altLang="en-US" sz="1400" dirty="0">
                <a:latin typeface="Meiryo UI" panose="020B0604030504040204" pitchFamily="50" charset="-128"/>
                <a:ea typeface="Meiryo UI" panose="020B0604030504040204" pitchFamily="50" charset="-128"/>
              </a:rPr>
              <a:t>非化石証書</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再エネ指定</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付与するメニューを契約して、</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千</a:t>
            </a:r>
            <a:r>
              <a:rPr lang="en-US" altLang="ja-JP" sz="1400" dirty="0">
                <a:latin typeface="Meiryo UI" panose="020B0604030504040204" pitchFamily="50" charset="-128"/>
                <a:ea typeface="Meiryo UI" panose="020B0604030504040204" pitchFamily="50" charset="-128"/>
              </a:rPr>
              <a:t>kWh</a:t>
            </a:r>
            <a:r>
              <a:rPr lang="ja-JP" altLang="en-US" sz="1400" dirty="0">
                <a:latin typeface="Meiryo UI" panose="020B0604030504040204" pitchFamily="50" charset="-128"/>
                <a:ea typeface="Meiryo UI" panose="020B0604030504040204" pitchFamily="50" charset="-128"/>
              </a:rPr>
              <a:t>を買電した場合</a:t>
            </a:r>
            <a:endParaRPr lang="en-US" altLang="ja-JP" sz="14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90C4D3D8-E362-48DC-BEF2-858905DD825C}"/>
              </a:ext>
            </a:extLst>
          </p:cNvPr>
          <p:cNvSpPr/>
          <p:nvPr/>
        </p:nvSpPr>
        <p:spPr>
          <a:xfrm>
            <a:off x="0" y="764704"/>
            <a:ext cx="888335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＜記入例＞</a:t>
            </a:r>
            <a:endParaRPr lang="en-US" altLang="ja-JP" sz="1600"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427DADA5-D448-49AD-8E37-15983B904D0F}"/>
              </a:ext>
            </a:extLst>
          </p:cNvPr>
          <p:cNvSpPr/>
          <p:nvPr/>
        </p:nvSpPr>
        <p:spPr>
          <a:xfrm>
            <a:off x="585189" y="4016180"/>
            <a:ext cx="8523315" cy="738664"/>
          </a:xfrm>
          <a:prstGeom prst="rect">
            <a:avLst/>
          </a:prstGeom>
        </p:spPr>
        <p:txBody>
          <a:bodyPr wrap="square">
            <a:spAutoFit/>
          </a:bodyPr>
          <a:lstStyle/>
          <a:p>
            <a:pPr>
              <a:spcBef>
                <a:spcPts val="1200"/>
              </a:spcBef>
            </a:pPr>
            <a:r>
              <a:rPr lang="en-US" altLang="ja-JP" sz="1400" dirty="0">
                <a:latin typeface="Meiryo UI" panose="020B0604030504040204" pitchFamily="50" charset="-128"/>
                <a:ea typeface="Meiryo UI" panose="020B0604030504040204" pitchFamily="50" charset="-128"/>
              </a:rPr>
              <a:t>CO</a:t>
            </a:r>
            <a:r>
              <a:rPr lang="ja-JP" altLang="en-US" sz="1400" dirty="0">
                <a:latin typeface="Meiryo UI" panose="020B0604030504040204" pitchFamily="50" charset="-128"/>
                <a:ea typeface="Meiryo UI" panose="020B0604030504040204" pitchFamily="50" charset="-128"/>
              </a:rPr>
              <a:t>₂排出係数  ：</a:t>
            </a:r>
            <a:r>
              <a:rPr lang="en-US" altLang="ja-JP" sz="1400" dirty="0">
                <a:latin typeface="Meiryo UI" panose="020B0604030504040204" pitchFamily="50" charset="-128"/>
                <a:ea typeface="Meiryo UI" panose="020B0604030504040204" pitchFamily="50" charset="-128"/>
              </a:rPr>
              <a:t>0.5×</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a:t>
            </a:r>
            <a:r>
              <a:rPr lang="en-US" altLang="ja-JP" sz="1400" dirty="0">
                <a:solidFill>
                  <a:srgbClr val="FF0000"/>
                </a:solidFill>
                <a:latin typeface="Meiryo UI" panose="020B0604030504040204" pitchFamily="50" charset="-128"/>
                <a:ea typeface="Meiryo UI" panose="020B0604030504040204" pitchFamily="50" charset="-128"/>
              </a:rPr>
              <a:t>0</a:t>
            </a:r>
          </a:p>
          <a:p>
            <a:r>
              <a:rPr lang="ja-JP" altLang="en-US" sz="1400" dirty="0">
                <a:latin typeface="Meiryo UI" panose="020B0604030504040204" pitchFamily="50" charset="-128"/>
                <a:ea typeface="Meiryo UI" panose="020B0604030504040204" pitchFamily="50" charset="-128"/>
              </a:rPr>
              <a:t>買電量　　　　   ：</a:t>
            </a:r>
            <a:r>
              <a:rPr lang="en-US" altLang="ja-JP" sz="1400" dirty="0">
                <a:solidFill>
                  <a:srgbClr val="FF0000"/>
                </a:solidFill>
                <a:latin typeface="Meiryo UI" panose="020B0604030504040204" pitchFamily="50" charset="-128"/>
                <a:ea typeface="Meiryo UI" panose="020B0604030504040204" pitchFamily="50" charset="-128"/>
              </a:rPr>
              <a:t>100</a:t>
            </a:r>
            <a:r>
              <a:rPr lang="ja-JP" altLang="en-US" sz="1400" dirty="0">
                <a:solidFill>
                  <a:srgbClr val="FF0000"/>
                </a:solidFill>
                <a:latin typeface="Meiryo UI" panose="020B0604030504040204" pitchFamily="50" charset="-128"/>
                <a:ea typeface="Meiryo UI" panose="020B0604030504040204" pitchFamily="50" charset="-128"/>
              </a:rPr>
              <a:t>千</a:t>
            </a:r>
            <a:r>
              <a:rPr lang="en-US" altLang="ja-JP" sz="1400" dirty="0">
                <a:solidFill>
                  <a:srgbClr val="FF0000"/>
                </a:solidFill>
                <a:latin typeface="Meiryo UI" panose="020B0604030504040204" pitchFamily="50" charset="-128"/>
                <a:ea typeface="Meiryo UI" panose="020B0604030504040204" pitchFamily="50" charset="-128"/>
              </a:rPr>
              <a:t>kWh</a:t>
            </a:r>
          </a:p>
          <a:p>
            <a:r>
              <a:rPr lang="ja-JP" altLang="en-US" sz="1400" dirty="0">
                <a:latin typeface="Meiryo UI" panose="020B0604030504040204" pitchFamily="50" charset="-128"/>
                <a:ea typeface="Meiryo UI" panose="020B0604030504040204" pitchFamily="50" charset="-128"/>
              </a:rPr>
              <a:t>再エネ契約割合：</a:t>
            </a:r>
            <a:r>
              <a:rPr lang="en-US" altLang="ja-JP" sz="1400" dirty="0">
                <a:solidFill>
                  <a:srgbClr val="FF0000"/>
                </a:solidFill>
                <a:latin typeface="Meiryo UI" panose="020B0604030504040204" pitchFamily="50" charset="-128"/>
                <a:ea typeface="Meiryo UI" panose="020B0604030504040204" pitchFamily="50" charset="-128"/>
              </a:rPr>
              <a:t>100</a:t>
            </a:r>
            <a:r>
              <a:rPr lang="ja-JP" altLang="en-US" sz="1400" dirty="0">
                <a:solidFill>
                  <a:srgbClr val="FF0000"/>
                </a:solidFill>
                <a:latin typeface="Meiryo UI" panose="020B0604030504040204" pitchFamily="50" charset="-128"/>
                <a:ea typeface="Meiryo UI" panose="020B0604030504040204" pitchFamily="50" charset="-128"/>
              </a:rPr>
              <a:t>％</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97CBF1FF-830B-45CB-BABA-279CBEB64083}"/>
              </a:ext>
            </a:extLst>
          </p:cNvPr>
          <p:cNvSpPr txBox="1"/>
          <p:nvPr/>
        </p:nvSpPr>
        <p:spPr>
          <a:xfrm>
            <a:off x="52648" y="3274141"/>
            <a:ext cx="1872207"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（上図 １行目）</a:t>
            </a:r>
            <a:endParaRPr lang="en-US" altLang="ja-JP" sz="1400" b="1"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99FC8D13-61BE-4D1A-B2DC-4FC17E7368DA}"/>
              </a:ext>
            </a:extLst>
          </p:cNvPr>
          <p:cNvSpPr txBox="1"/>
          <p:nvPr/>
        </p:nvSpPr>
        <p:spPr>
          <a:xfrm>
            <a:off x="52648" y="4797152"/>
            <a:ext cx="1711039"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（上図 ２行目）</a:t>
            </a:r>
            <a:endParaRPr lang="en-US" altLang="ja-JP" sz="1400" b="1"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D8A1EE06-CE5C-4F6A-9B29-0990DBBB54AB}"/>
              </a:ext>
            </a:extLst>
          </p:cNvPr>
          <p:cNvSpPr/>
          <p:nvPr/>
        </p:nvSpPr>
        <p:spPr>
          <a:xfrm>
            <a:off x="515501" y="5094102"/>
            <a:ext cx="8523315"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△△電気（株）で契約している電気メニューの調整後排出係数が</a:t>
            </a:r>
            <a:r>
              <a:rPr lang="en-US" altLang="ja-JP" sz="1400" dirty="0">
                <a:latin typeface="Meiryo UI" panose="020B0604030504040204" pitchFamily="50" charset="-128"/>
                <a:ea typeface="Meiryo UI" panose="020B0604030504040204" pitchFamily="50" charset="-128"/>
              </a:rPr>
              <a:t>0.5</a:t>
            </a:r>
            <a:r>
              <a:rPr lang="ja-JP" altLang="en-US" sz="1400" dirty="0">
                <a:latin typeface="Meiryo UI" panose="020B0604030504040204" pitchFamily="50" charset="-128"/>
                <a:ea typeface="Meiryo UI" panose="020B0604030504040204" pitchFamily="50" charset="-128"/>
              </a:rPr>
              <a:t>で、買電量の</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％分に非</a:t>
            </a:r>
            <a:r>
              <a:rPr lang="en-US" altLang="ja-JP" sz="1400" dirty="0">
                <a:latin typeface="Meiryo UI" panose="020B0604030504040204" pitchFamily="50" charset="-128"/>
                <a:ea typeface="Meiryo UI" panose="020B0604030504040204" pitchFamily="50" charset="-128"/>
              </a:rPr>
              <a:t>FIT</a:t>
            </a:r>
            <a:r>
              <a:rPr lang="ja-JP" altLang="en-US" sz="1400" dirty="0">
                <a:latin typeface="Meiryo UI" panose="020B0604030504040204" pitchFamily="50" charset="-128"/>
                <a:ea typeface="Meiryo UI" panose="020B0604030504040204" pitchFamily="50" charset="-128"/>
              </a:rPr>
              <a:t>非化石証書</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再エネ指定</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付与するメニューを契約して、</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千</a:t>
            </a:r>
            <a:r>
              <a:rPr lang="en-US" altLang="ja-JP" sz="1400" dirty="0">
                <a:latin typeface="Meiryo UI" panose="020B0604030504040204" pitchFamily="50" charset="-128"/>
                <a:ea typeface="Meiryo UI" panose="020B0604030504040204" pitchFamily="50" charset="-128"/>
              </a:rPr>
              <a:t>kWh</a:t>
            </a:r>
            <a:r>
              <a:rPr lang="ja-JP" altLang="en-US" sz="1400" dirty="0">
                <a:latin typeface="Meiryo UI" panose="020B0604030504040204" pitchFamily="50" charset="-128"/>
                <a:ea typeface="Meiryo UI" panose="020B0604030504040204" pitchFamily="50" charset="-128"/>
              </a:rPr>
              <a:t>を買電した場合</a:t>
            </a:r>
            <a:endParaRPr lang="en-US" altLang="ja-JP" sz="14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0AF5B69A-8058-43C0-9134-F5627BC075F4}"/>
              </a:ext>
            </a:extLst>
          </p:cNvPr>
          <p:cNvSpPr/>
          <p:nvPr/>
        </p:nvSpPr>
        <p:spPr>
          <a:xfrm>
            <a:off x="585189" y="5642664"/>
            <a:ext cx="8523315" cy="738664"/>
          </a:xfrm>
          <a:prstGeom prst="rect">
            <a:avLst/>
          </a:prstGeom>
        </p:spPr>
        <p:txBody>
          <a:bodyPr wrap="square">
            <a:spAutoFit/>
          </a:bodyPr>
          <a:lstStyle/>
          <a:p>
            <a:pPr>
              <a:spcBef>
                <a:spcPts val="1200"/>
              </a:spcBef>
            </a:pPr>
            <a:r>
              <a:rPr lang="en-US" altLang="ja-JP" sz="1400" dirty="0">
                <a:latin typeface="Meiryo UI" panose="020B0604030504040204" pitchFamily="50" charset="-128"/>
                <a:ea typeface="Meiryo UI" panose="020B0604030504040204" pitchFamily="50" charset="-128"/>
              </a:rPr>
              <a:t>CO</a:t>
            </a:r>
            <a:r>
              <a:rPr lang="ja-JP" altLang="en-US" sz="1400" dirty="0">
                <a:latin typeface="Meiryo UI" panose="020B0604030504040204" pitchFamily="50" charset="-128"/>
                <a:ea typeface="Meiryo UI" panose="020B0604030504040204" pitchFamily="50" charset="-128"/>
              </a:rPr>
              <a:t>₂排出係数  ：</a:t>
            </a:r>
            <a:r>
              <a:rPr lang="en-US" altLang="ja-JP" sz="1400" dirty="0">
                <a:latin typeface="Meiryo UI" panose="020B0604030504040204" pitchFamily="50" charset="-128"/>
                <a:ea typeface="Meiryo UI" panose="020B0604030504040204" pitchFamily="50" charset="-128"/>
              </a:rPr>
              <a:t>0.5×</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a:t>
            </a:r>
            <a:r>
              <a:rPr lang="en-US" altLang="ja-JP" sz="1400" dirty="0">
                <a:solidFill>
                  <a:srgbClr val="FF0000"/>
                </a:solidFill>
                <a:latin typeface="Meiryo UI" panose="020B0604030504040204" pitchFamily="50" charset="-128"/>
                <a:ea typeface="Meiryo UI" panose="020B0604030504040204" pitchFamily="50" charset="-128"/>
              </a:rPr>
              <a:t>0.35</a:t>
            </a:r>
          </a:p>
          <a:p>
            <a:r>
              <a:rPr lang="ja-JP" altLang="en-US" sz="1400" dirty="0">
                <a:latin typeface="Meiryo UI" panose="020B0604030504040204" pitchFamily="50" charset="-128"/>
                <a:ea typeface="Meiryo UI" panose="020B0604030504040204" pitchFamily="50" charset="-128"/>
              </a:rPr>
              <a:t>買電量　　　　   ：</a:t>
            </a:r>
            <a:r>
              <a:rPr lang="en-US" altLang="ja-JP" sz="1400" dirty="0">
                <a:solidFill>
                  <a:srgbClr val="FF0000"/>
                </a:solidFill>
                <a:latin typeface="Meiryo UI" panose="020B0604030504040204" pitchFamily="50" charset="-128"/>
                <a:ea typeface="Meiryo UI" panose="020B0604030504040204" pitchFamily="50" charset="-128"/>
              </a:rPr>
              <a:t>100</a:t>
            </a:r>
            <a:r>
              <a:rPr lang="ja-JP" altLang="en-US" sz="1400" dirty="0">
                <a:solidFill>
                  <a:srgbClr val="FF0000"/>
                </a:solidFill>
                <a:latin typeface="Meiryo UI" panose="020B0604030504040204" pitchFamily="50" charset="-128"/>
                <a:ea typeface="Meiryo UI" panose="020B0604030504040204" pitchFamily="50" charset="-128"/>
              </a:rPr>
              <a:t>千</a:t>
            </a:r>
            <a:r>
              <a:rPr lang="en-US" altLang="ja-JP" sz="1400" dirty="0">
                <a:solidFill>
                  <a:srgbClr val="FF0000"/>
                </a:solidFill>
                <a:latin typeface="Meiryo UI" panose="020B0604030504040204" pitchFamily="50" charset="-128"/>
                <a:ea typeface="Meiryo UI" panose="020B0604030504040204" pitchFamily="50" charset="-128"/>
              </a:rPr>
              <a:t>kWh</a:t>
            </a:r>
          </a:p>
          <a:p>
            <a:r>
              <a:rPr lang="ja-JP" altLang="en-US" sz="1400" dirty="0">
                <a:latin typeface="Meiryo UI" panose="020B0604030504040204" pitchFamily="50" charset="-128"/>
                <a:ea typeface="Meiryo UI" panose="020B0604030504040204" pitchFamily="50" charset="-128"/>
              </a:rPr>
              <a:t>再エネ契約割合：</a:t>
            </a:r>
            <a:r>
              <a:rPr lang="en-US" altLang="ja-JP" sz="1400" dirty="0">
                <a:solidFill>
                  <a:srgbClr val="FF0000"/>
                </a:solidFill>
                <a:latin typeface="Meiryo UI" panose="020B0604030504040204" pitchFamily="50" charset="-128"/>
                <a:ea typeface="Meiryo UI" panose="020B0604030504040204" pitchFamily="50" charset="-128"/>
              </a:rPr>
              <a:t>30</a:t>
            </a:r>
            <a:r>
              <a:rPr lang="ja-JP" altLang="en-US" sz="1400" dirty="0">
                <a:solidFill>
                  <a:srgbClr val="FF0000"/>
                </a:solidFill>
                <a:latin typeface="Meiryo UI" panose="020B0604030504040204" pitchFamily="50" charset="-128"/>
                <a:ea typeface="Meiryo UI" panose="020B0604030504040204" pitchFamily="50" charset="-128"/>
              </a:rPr>
              <a:t>％</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32" name="角丸四角形吹き出し 16">
            <a:extLst>
              <a:ext uri="{FF2B5EF4-FFF2-40B4-BE49-F238E27FC236}">
                <a16:creationId xmlns:a16="http://schemas.microsoft.com/office/drawing/2014/main" id="{39844733-BBC1-458C-86D4-0E9100921757}"/>
              </a:ext>
            </a:extLst>
          </p:cNvPr>
          <p:cNvSpPr/>
          <p:nvPr/>
        </p:nvSpPr>
        <p:spPr>
          <a:xfrm>
            <a:off x="5093313" y="527121"/>
            <a:ext cx="1224136" cy="593875"/>
          </a:xfrm>
          <a:prstGeom prst="wedgeRoundRectCallout">
            <a:avLst>
              <a:gd name="adj1" fmla="val -63222"/>
              <a:gd name="adj2" fmla="val 108303"/>
              <a:gd name="adj3" fmla="val 16667"/>
            </a:avLst>
          </a:prstGeom>
          <a:solidFill>
            <a:srgbClr val="DCE6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Meiryo UI" panose="020B0604030504040204" pitchFamily="50" charset="-128"/>
                <a:ea typeface="Meiryo UI" panose="020B0604030504040204" pitchFamily="50" charset="-128"/>
              </a:rPr>
              <a:t>買電量は全量を</a:t>
            </a:r>
            <a:r>
              <a:rPr lang="ja-JP" altLang="en-US" sz="1200" dirty="0">
                <a:solidFill>
                  <a:sysClr val="windowText" lastClr="000000"/>
                </a:solidFill>
                <a:latin typeface="Meiryo UI" panose="020B0604030504040204" pitchFamily="50" charset="-128"/>
                <a:ea typeface="Meiryo UI" panose="020B0604030504040204" pitchFamily="50" charset="-128"/>
              </a:rPr>
              <a:t>記入</a:t>
            </a:r>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5870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6845" y="4227849"/>
            <a:ext cx="8556005" cy="105328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36</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92459" y="1130614"/>
            <a:ext cx="8640958" cy="1815882"/>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エネルギー起源以外の温室効果ガス排出量</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気候変動対策指針別表第３に示すエネルギー起源以外の温室効果ガスについて、事業活動による温室効果ガス種ごとの排出量が</a:t>
            </a:r>
            <a:r>
              <a:rPr lang="ja-JP" altLang="en-US" sz="1600" dirty="0">
                <a:solidFill>
                  <a:srgbClr val="FF0000"/>
                </a:solidFill>
                <a:latin typeface="Meiryo UI" panose="020B0604030504040204" pitchFamily="50" charset="-128"/>
                <a:ea typeface="Meiryo UI" panose="020B0604030504040204" pitchFamily="50" charset="-128"/>
              </a:rPr>
              <a:t>一定量</a:t>
            </a:r>
            <a:r>
              <a:rPr lang="en-US" altLang="ja-JP" sz="1600" dirty="0">
                <a:solidFill>
                  <a:srgbClr val="FF0000"/>
                </a:solidFill>
                <a:latin typeface="Meiryo UI" panose="020B0604030504040204" pitchFamily="50" charset="-128"/>
                <a:ea typeface="Meiryo UI" panose="020B0604030504040204" pitchFamily="50" charset="-128"/>
              </a:rPr>
              <a:t>(1t-CO₂)</a:t>
            </a:r>
            <a:r>
              <a:rPr lang="ja-JP" altLang="en-US" sz="1600" dirty="0">
                <a:solidFill>
                  <a:srgbClr val="FF0000"/>
                </a:solidFill>
                <a:latin typeface="Meiryo UI" panose="020B0604030504040204" pitchFamily="50" charset="-128"/>
                <a:ea typeface="Meiryo UI" panose="020B0604030504040204" pitchFamily="50" charset="-128"/>
              </a:rPr>
              <a:t>以上ある場合</a:t>
            </a:r>
            <a:r>
              <a:rPr lang="ja-JP" altLang="en-US" sz="1600" dirty="0">
                <a:latin typeface="Meiryo UI" panose="020B0604030504040204" pitchFamily="50" charset="-128"/>
                <a:ea typeface="Meiryo UI" panose="020B0604030504040204" pitchFamily="50" charset="-128"/>
              </a:rPr>
              <a:t>は、届出の対象になります。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温室効果ガス名をプルダウンで選択し、 気候変動対策指針別表第３に基づき算出した排出量を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記入ください。算定にかかる根拠資料を添付してください。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混合冷媒に含まれる </a:t>
            </a:r>
            <a:r>
              <a:rPr lang="en-US" altLang="ja-JP" sz="1600" dirty="0">
                <a:latin typeface="Meiryo UI" panose="020B0604030504040204" pitchFamily="50" charset="-128"/>
                <a:ea typeface="Meiryo UI" panose="020B0604030504040204" pitchFamily="50" charset="-128"/>
              </a:rPr>
              <a:t>HFC </a:t>
            </a:r>
            <a:r>
              <a:rPr lang="ja-JP" altLang="en-US" sz="1600" dirty="0">
                <a:latin typeface="Meiryo UI" panose="020B0604030504040204" pitchFamily="50" charset="-128"/>
                <a:ea typeface="Meiryo UI" panose="020B0604030504040204" pitchFamily="50" charset="-128"/>
              </a:rPr>
              <a:t>の割合については、日本フルオロカーボン協会</a:t>
            </a:r>
            <a:r>
              <a:rPr lang="en-US" altLang="ja-JP" sz="1600" dirty="0">
                <a:latin typeface="Meiryo UI" panose="020B0604030504040204" pitchFamily="50" charset="-128"/>
                <a:ea typeface="Meiryo UI" panose="020B0604030504040204" pitchFamily="50" charset="-128"/>
              </a:rPr>
              <a:t>HP(</a:t>
            </a:r>
            <a:r>
              <a:rPr lang="en-US" altLang="ja-JP" sz="1600" dirty="0">
                <a:latin typeface="Meiryo UI" panose="020B0604030504040204" pitchFamily="50" charset="-128"/>
                <a:ea typeface="Meiryo UI" panose="020B0604030504040204" pitchFamily="50" charset="-128"/>
                <a:hlinkClick r:id="rId4"/>
              </a:rPr>
              <a:t>http://www.jfma.org/data.html</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等から確認してください。 </a:t>
            </a:r>
          </a:p>
        </p:txBody>
      </p:sp>
      <p:sp>
        <p:nvSpPr>
          <p:cNvPr id="19" name="正方形/長方形 18"/>
          <p:cNvSpPr/>
          <p:nvPr/>
        </p:nvSpPr>
        <p:spPr>
          <a:xfrm>
            <a:off x="5220072" y="4797152"/>
            <a:ext cx="2603310" cy="21602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474F6D7-8171-4AA6-BD26-C35B86553CBC}"/>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303276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対策計画書シート５「自動車エネ量」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780" b="39313"/>
          <a:stretch/>
        </p:blipFill>
        <p:spPr>
          <a:xfrm>
            <a:off x="1043608" y="896020"/>
            <a:ext cx="6754578" cy="2705476"/>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37</a:t>
            </a:fld>
            <a:endParaRPr kumimoji="1" lang="ja-JP" altLang="en-US" dirty="0"/>
          </a:p>
        </p:txBody>
      </p:sp>
      <p:sp>
        <p:nvSpPr>
          <p:cNvPr id="14" name="正方形/長方形 13"/>
          <p:cNvSpPr/>
          <p:nvPr/>
        </p:nvSpPr>
        <p:spPr>
          <a:xfrm>
            <a:off x="3851921" y="1996984"/>
            <a:ext cx="3924000" cy="129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851895387"/>
              </p:ext>
            </p:extLst>
          </p:nvPr>
        </p:nvGraphicFramePr>
        <p:xfrm>
          <a:off x="300470" y="3664262"/>
          <a:ext cx="8424936" cy="307848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①自動車の保有台数（基準年度）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・基準年度に使用していた自動車に関し、車検証の「使用の本拠の位置」が大阪府内で、業務に使用</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されていた車両について記入してください。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※2013</a:t>
                      </a:r>
                      <a:r>
                        <a:rPr kumimoji="1" lang="ja-JP" altLang="en-US" sz="1400" dirty="0">
                          <a:solidFill>
                            <a:schemeClr val="tx1"/>
                          </a:solidFill>
                          <a:latin typeface="Meiryo UI" panose="020B0604030504040204" pitchFamily="50" charset="-128"/>
                          <a:ea typeface="Meiryo UI" panose="020B0604030504040204" pitchFamily="50" charset="-128"/>
                        </a:rPr>
                        <a:t>年度の状況を把握するのが困難である場合はご相談ください。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・車検証の「自動車登録番号</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ナンバープレート情報</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等」を参考に、車両の種類ごとに台数を記入して</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「運輸支局」ではなく「軽自動車検査協会」が発行する車検証の車両は軽自動車ですので、「軽自動車」の欄に</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計上してください。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・台数を記入する際は、電動車の内訳について記入してください。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車検証の「備考欄」に「ハイブリッド自動車」と記載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「プラグインハイブリッド自動車」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車検証の「燃料の種類」に「電気・ガソリン」と記載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「燃料電池自動車」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車検証の「燃料の種類」に「水素」と記載</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円形吹き出し 10"/>
          <p:cNvSpPr/>
          <p:nvPr/>
        </p:nvSpPr>
        <p:spPr>
          <a:xfrm>
            <a:off x="7884368" y="3091996"/>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7948F73-E2CC-4ED9-B741-032A735043A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914582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780" t="64342" b="-88"/>
          <a:stretch/>
        </p:blipFill>
        <p:spPr>
          <a:xfrm>
            <a:off x="719932" y="935856"/>
            <a:ext cx="7630392" cy="18002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38</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945632" y="1882544"/>
            <a:ext cx="4404692" cy="46633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97459009"/>
              </p:ext>
            </p:extLst>
          </p:nvPr>
        </p:nvGraphicFramePr>
        <p:xfrm>
          <a:off x="300470" y="3205239"/>
          <a:ext cx="8424936" cy="131064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②自動車の導入台数（目標年度）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・大阪府域で使用する車両について、目標年度の１年間に導入（買換え・リース更新など）する予定</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のものついて、台数と電動車の内訳を記入してください。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・乗用車（</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ナンバー）のみ記入してください。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・軽自動車については「軽自動車</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四輪</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」の欄に記入してください。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2" name="正方形/長方形 1"/>
          <p:cNvSpPr/>
          <p:nvPr/>
        </p:nvSpPr>
        <p:spPr>
          <a:xfrm>
            <a:off x="707488" y="4686177"/>
            <a:ext cx="7896960" cy="1661993"/>
          </a:xfrm>
          <a:prstGeom prst="rect">
            <a:avLst/>
          </a:prstGeom>
        </p:spPr>
        <p:txBody>
          <a:bodyPr wrap="square">
            <a:spAutoFit/>
          </a:bodyPr>
          <a:lstStyle/>
          <a:p>
            <a:r>
              <a:rPr lang="en-US" altLang="ja-JP" u="sng" dirty="0">
                <a:latin typeface="Meiryo UI" panose="020B0604030504040204" pitchFamily="50" charset="-128"/>
                <a:ea typeface="Meiryo UI" panose="020B0604030504040204" pitchFamily="50" charset="-128"/>
              </a:rPr>
              <a:t>2030</a:t>
            </a:r>
            <a:r>
              <a:rPr lang="ja-JP" altLang="en-US" u="sng" dirty="0">
                <a:latin typeface="Meiryo UI" panose="020B0604030504040204" pitchFamily="50" charset="-128"/>
                <a:ea typeface="Meiryo UI" panose="020B0604030504040204" pitchFamily="50" charset="-128"/>
              </a:rPr>
              <a:t>年度に導入する乗用車については、次の車両の導入を積極的にご検討ください</a:t>
            </a:r>
            <a:endParaRPr lang="en-US" altLang="ja-JP"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・すべて電動車（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・４割をゼロエミッション車（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２）</a:t>
            </a:r>
            <a:endParaRPr lang="en-US" altLang="ja-JP"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電動車・・・ゼロエミッション車及びハイブリッド自動車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　ゼロエミッション車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電気自動車・プラグインハイブリッド自動車・燃料電池自動車</a:t>
            </a:r>
            <a:endParaRPr lang="ja-JP" altLang="en-US" sz="1600" dirty="0"/>
          </a:p>
        </p:txBody>
      </p:sp>
      <p:sp>
        <p:nvSpPr>
          <p:cNvPr id="12" name="円形吹き出し 11"/>
          <p:cNvSpPr/>
          <p:nvPr/>
        </p:nvSpPr>
        <p:spPr>
          <a:xfrm>
            <a:off x="8108523" y="2550972"/>
            <a:ext cx="991850" cy="401976"/>
          </a:xfrm>
          <a:prstGeom prst="wedgeEllipseCallout">
            <a:avLst>
              <a:gd name="adj1" fmla="val -51062"/>
              <a:gd name="adj2" fmla="val -4102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691012C5-26D3-4FDB-B60C-5CEC0B6ACDF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68175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92244" y="360168"/>
            <a:ext cx="9051756" cy="546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（２）特定事業者以外の事業者の要件</a:t>
            </a:r>
            <a:endParaRPr kumimoji="0" lang="ja-JP" altLang="en-US" sz="1600" dirty="0">
              <a:latin typeface="Meiryo UI" panose="020B0604030504040204" pitchFamily="50" charset="-128"/>
              <a:ea typeface="Meiryo UI" panose="020B0604030504040204" pitchFamily="50" charset="-128"/>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特定事業者以外の事業者の要件は以下に示す特定事業者の要件のすべてに該当しない者とする。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endParaRPr>
          </a:p>
          <a:p>
            <a:pPr lvl="0"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１　府内に設置している事業所において</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使用した化石燃料及び非化石燃料並びに電気の量並びに他人から</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　連鎖化事業者のうち、当該</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連鎖化事業者が府内に設置している事業所及び当該加盟者が府内に</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設置している当該連鎖化事業に係る事業所において使用した化石燃料及び非化石燃料並びに電気の量</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３　府内に使用の本拠の位置を有する自動車（軽自動車、特殊自動車及び二輪自動車を除く。）を、</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30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台以上（タクシー事業者は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75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台以上）使用する事業者</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　４月１日現在における保有台数で判断します。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0"/>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特定事業者以外の事業者の事業活動範囲</a:t>
            </a:r>
            <a:endParaRPr kumimoji="0" lang="ja-JP" altLang="en-US" sz="20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・府内に立地する事業所（工場、業務ビル、店舗、配送所、ビルに入居する事務所及び店舗等）</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・府内に立地する事業所において事業活動のために使用する自動車（軽自動車及び特殊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種</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自動車を含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み、二輪自動車を除く。）</a:t>
            </a:r>
            <a:endParaRPr lang="en-US" altLang="ja-JP" sz="1600" dirty="0">
              <a:latin typeface="Meiryo UI" panose="020B0604030504040204" pitchFamily="50" charset="-128"/>
              <a:ea typeface="Meiryo UI" panose="020B0604030504040204" pitchFamily="50" charset="-128"/>
            </a:endParaRPr>
          </a:p>
          <a:p>
            <a:endParaRPr lang="en-US" altLang="ja-JP" sz="1600" strike="dblStrike" dirty="0">
              <a:solidFill>
                <a:srgbClr val="00B0F0"/>
              </a:solidFill>
              <a:latin typeface="Meiryo UI" panose="020B0604030504040204" pitchFamily="50" charset="-128"/>
              <a:ea typeface="Meiryo UI" panose="020B0604030504040204" pitchFamily="50" charset="-128"/>
            </a:endParaRPr>
          </a:p>
          <a:p>
            <a:endParaRPr lang="ja-JP" altLang="en-US" sz="1600" strike="dblStrike" dirty="0">
              <a:solidFill>
                <a:srgbClr val="00B0F0"/>
              </a:solidFill>
              <a:latin typeface="Meiryo UI" panose="020B0604030504040204" pitchFamily="50" charset="-128"/>
              <a:ea typeface="Meiryo UI" panose="020B0604030504040204" pitchFamily="50" charset="-128"/>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Rectangle 2"/>
          <p:cNvSpPr>
            <a:spLocks noChangeArrowheads="1"/>
          </p:cNvSpPr>
          <p:nvPr/>
        </p:nvSpPr>
        <p:spPr bwMode="auto">
          <a:xfrm>
            <a:off x="115124" y="5238392"/>
            <a:ext cx="9051756" cy="150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（注意）テナントビルの扱いについて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事業所のうち、建物の設置者又は管理者以外の事業者（以下「テナント」という。）が、建物の一部を使用する場合においては、テナントが使用した化石燃料及び非化石燃料並びに電気の量並びに他人から供給された熱の量が計量器等により特定できないことがありますが、床面積の按分等の方法により、可能な限りテナント分の使用量を算出し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953119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25" y="1361446"/>
            <a:ext cx="8553746" cy="206931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39</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965538" y="2384936"/>
            <a:ext cx="1908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965538" y="2820721"/>
            <a:ext cx="4770424" cy="24823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④</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790233295"/>
              </p:ext>
            </p:extLst>
          </p:nvPr>
        </p:nvGraphicFramePr>
        <p:xfrm>
          <a:off x="157560" y="4077072"/>
          <a:ext cx="8881256" cy="192024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③④自動車が使用する燃料使用量（基準年度）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・ガソリンスタンドでの給油記録等より、全事業所において自動車が使用した燃料の使用量を記入してください。</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レンタカー等、届出者が給油量を把握できない車両については、「燃費法（年間走行量</a:t>
                      </a:r>
                      <a:r>
                        <a:rPr kumimoji="1" lang="en-US" altLang="ja-JP" sz="1400" dirty="0">
                          <a:solidFill>
                            <a:schemeClr val="tx1"/>
                          </a:solidFill>
                          <a:latin typeface="Meiryo UI" panose="020B0604030504040204" pitchFamily="50" charset="-128"/>
                          <a:ea typeface="Meiryo UI" panose="020B0604030504040204" pitchFamily="50" charset="-128"/>
                        </a:rPr>
                        <a:t>[km]÷</a:t>
                      </a:r>
                      <a:r>
                        <a:rPr kumimoji="1" lang="ja-JP" altLang="en-US" sz="1400" dirty="0">
                          <a:solidFill>
                            <a:schemeClr val="tx1"/>
                          </a:solidFill>
                          <a:latin typeface="Meiryo UI" panose="020B0604030504040204" pitchFamily="50" charset="-128"/>
                          <a:ea typeface="Meiryo UI" panose="020B0604030504040204" pitchFamily="50" charset="-128"/>
                        </a:rPr>
                        <a:t>燃費</a:t>
                      </a:r>
                      <a:r>
                        <a:rPr kumimoji="1" lang="en-US" altLang="ja-JP" sz="1400" dirty="0">
                          <a:solidFill>
                            <a:schemeClr val="tx1"/>
                          </a:solidFill>
                          <a:latin typeface="Meiryo UI" panose="020B0604030504040204" pitchFamily="50" charset="-128"/>
                          <a:ea typeface="Meiryo UI" panose="020B0604030504040204" pitchFamily="50" charset="-128"/>
                        </a:rPr>
                        <a:t>[km/L]</a:t>
                      </a:r>
                      <a:r>
                        <a:rPr kumimoji="1" lang="ja-JP" altLang="en-US" sz="1400" dirty="0">
                          <a:solidFill>
                            <a:schemeClr val="tx1"/>
                          </a:solidFill>
                          <a:latin typeface="Meiryo UI" panose="020B0604030504040204" pitchFamily="50" charset="-128"/>
                          <a:ea typeface="Meiryo UI" panose="020B0604030504040204" pitchFamily="50" charset="-128"/>
                        </a:rPr>
                        <a:t>）等の方法</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で算出しても差し支えありません。その場合、必要に応じて算出の根拠資料の提出を求める場合があります。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・ガソリン、軽油、</a:t>
                      </a:r>
                      <a:r>
                        <a:rPr kumimoji="1" lang="en-US" altLang="ja-JP" sz="1600" dirty="0">
                          <a:solidFill>
                            <a:schemeClr val="tx1"/>
                          </a:solidFill>
                          <a:latin typeface="Meiryo UI" panose="020B0604030504040204" pitchFamily="50" charset="-128"/>
                          <a:ea typeface="Meiryo UI" panose="020B0604030504040204" pitchFamily="50" charset="-128"/>
                        </a:rPr>
                        <a:t>LPG</a:t>
                      </a:r>
                      <a:r>
                        <a:rPr kumimoji="1" lang="ja-JP" altLang="en-US" sz="1600" dirty="0">
                          <a:solidFill>
                            <a:schemeClr val="tx1"/>
                          </a:solidFill>
                          <a:latin typeface="Meiryo UI" panose="020B0604030504040204" pitchFamily="50" charset="-128"/>
                          <a:ea typeface="Meiryo UI" panose="020B0604030504040204" pitchFamily="50" charset="-128"/>
                        </a:rPr>
                        <a:t>以外の燃料を使用している場合は、エネルギーの種類、単位、使用量等を記入してく</a:t>
                      </a:r>
                      <a:r>
                        <a:rPr kumimoji="1" lang="ja-JP" altLang="en-US" sz="1600" dirty="0" err="1">
                          <a:solidFill>
                            <a:schemeClr val="tx1"/>
                          </a:solidFill>
                          <a:latin typeface="Meiryo UI" panose="020B0604030504040204" pitchFamily="50" charset="-128"/>
                          <a:ea typeface="Meiryo UI" panose="020B0604030504040204" pitchFamily="50" charset="-128"/>
                        </a:rPr>
                        <a:t>だ</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※LPG</a:t>
                      </a:r>
                      <a:r>
                        <a:rPr kumimoji="1" lang="ja-JP" altLang="en-US" sz="1400" dirty="0">
                          <a:solidFill>
                            <a:schemeClr val="tx1"/>
                          </a:solidFill>
                          <a:latin typeface="Meiryo UI" panose="020B0604030504040204" pitchFamily="50" charset="-128"/>
                          <a:ea typeface="Meiryo UI" panose="020B0604030504040204" pitchFamily="50" charset="-128"/>
                        </a:rPr>
                        <a:t>の使用量を「</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ja-JP" altLang="en-US" sz="1400" dirty="0">
                          <a:solidFill>
                            <a:schemeClr val="tx1"/>
                          </a:solidFill>
                          <a:latin typeface="Meiryo UI" panose="020B0604030504040204" pitchFamily="50" charset="-128"/>
                          <a:ea typeface="Meiryo UI" panose="020B0604030504040204" pitchFamily="50" charset="-128"/>
                        </a:rPr>
                        <a:t>」で把握されている場合は、「</a:t>
                      </a:r>
                      <a:r>
                        <a:rPr kumimoji="1" lang="en-US" altLang="ja-JP" sz="1400" dirty="0">
                          <a:solidFill>
                            <a:schemeClr val="tx1"/>
                          </a:solidFill>
                          <a:latin typeface="Meiryo UI" panose="020B0604030504040204" pitchFamily="50" charset="-128"/>
                          <a:ea typeface="Meiryo UI" panose="020B0604030504040204" pitchFamily="50" charset="-128"/>
                        </a:rPr>
                        <a:t>t</a:t>
                      </a:r>
                      <a:r>
                        <a:rPr kumimoji="1" lang="ja-JP" altLang="en-US" sz="1400" dirty="0">
                          <a:solidFill>
                            <a:schemeClr val="tx1"/>
                          </a:solidFill>
                          <a:latin typeface="Meiryo UI" panose="020B0604030504040204" pitchFamily="50" charset="-128"/>
                          <a:ea typeface="Meiryo UI" panose="020B0604030504040204" pitchFamily="50" charset="-128"/>
                        </a:rPr>
                        <a:t>」に換算してください。</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プロパン</a:t>
                      </a:r>
                      <a:r>
                        <a:rPr kumimoji="1" lang="en-US" altLang="ja-JP" sz="1400" dirty="0">
                          <a:solidFill>
                            <a:schemeClr val="tx1"/>
                          </a:solidFill>
                          <a:latin typeface="Meiryo UI" panose="020B0604030504040204" pitchFamily="50" charset="-128"/>
                          <a:ea typeface="Meiryo UI" panose="020B0604030504040204" pitchFamily="50" charset="-128"/>
                        </a:rPr>
                        <a:t>…0.508(t/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ブタン</a:t>
                      </a:r>
                      <a:r>
                        <a:rPr kumimoji="1" lang="en-US" altLang="ja-JP" sz="1400" dirty="0">
                          <a:solidFill>
                            <a:schemeClr val="tx1"/>
                          </a:solidFill>
                          <a:latin typeface="Meiryo UI" panose="020B0604030504040204" pitchFamily="50" charset="-128"/>
                          <a:ea typeface="Meiryo UI" panose="020B0604030504040204" pitchFamily="50" charset="-128"/>
                        </a:rPr>
                        <a:t>…0.585(t/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LP</a:t>
                      </a:r>
                      <a:r>
                        <a:rPr kumimoji="1" lang="ja-JP" altLang="en-US" sz="1400" dirty="0">
                          <a:solidFill>
                            <a:schemeClr val="tx1"/>
                          </a:solidFill>
                          <a:latin typeface="Meiryo UI" panose="020B0604030504040204" pitchFamily="50" charset="-128"/>
                          <a:ea typeface="Meiryo UI" panose="020B0604030504040204" pitchFamily="50" charset="-128"/>
                        </a:rPr>
                        <a:t>ガス</a:t>
                      </a:r>
                      <a:r>
                        <a:rPr kumimoji="1" lang="en-US" altLang="ja-JP" sz="1400" dirty="0">
                          <a:solidFill>
                            <a:schemeClr val="tx1"/>
                          </a:solidFill>
                          <a:latin typeface="Meiryo UI" panose="020B0604030504040204" pitchFamily="50" charset="-128"/>
                          <a:ea typeface="Meiryo UI" panose="020B0604030504040204" pitchFamily="50" charset="-128"/>
                        </a:rPr>
                        <a:t>…0.531(t/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42919226"/>
                  </a:ext>
                </a:extLst>
              </a:tr>
            </a:tbl>
          </a:graphicData>
        </a:graphic>
      </p:graphicFrame>
      <p:sp>
        <p:nvSpPr>
          <p:cNvPr id="15" name="円形吹き出し 14"/>
          <p:cNvSpPr/>
          <p:nvPr/>
        </p:nvSpPr>
        <p:spPr>
          <a:xfrm>
            <a:off x="7899741" y="556749"/>
            <a:ext cx="991850" cy="640105"/>
          </a:xfrm>
          <a:prstGeom prst="wedgeEllipseCallout">
            <a:avLst>
              <a:gd name="adj1" fmla="val -48324"/>
              <a:gd name="adj2" fmla="val 5356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排出量や</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合計は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F0E716E-6801-466E-A818-67B1EDEC420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2747874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40</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544850161"/>
              </p:ext>
            </p:extLst>
          </p:nvPr>
        </p:nvGraphicFramePr>
        <p:xfrm>
          <a:off x="323528" y="5229200"/>
          <a:ext cx="8424936" cy="57912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⑤電気自動車の年間走行距離の合計と電気使用量</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・電気自動車を所有している場合は、各車の年間走行距離を合算した値を記入してください。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正方形/長方形 10"/>
          <p:cNvSpPr/>
          <p:nvPr/>
        </p:nvSpPr>
        <p:spPr>
          <a:xfrm>
            <a:off x="323528" y="6440016"/>
            <a:ext cx="8859304" cy="307777"/>
          </a:xfrm>
          <a:prstGeom prst="rect">
            <a:avLst/>
          </a:prstGeom>
        </p:spPr>
        <p:txBody>
          <a:bodyPr wrap="square">
            <a:spAutoFit/>
          </a:bodyPr>
          <a:lstStyle/>
          <a:p>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参考</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２</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については、事業所全体において電気自動車</a:t>
            </a:r>
            <a:r>
              <a:rPr lang="en-US" altLang="ja-JP" sz="1400" u="sng" dirty="0">
                <a:latin typeface="Meiryo UI" panose="020B0604030504040204" pitchFamily="50" charset="-128"/>
                <a:ea typeface="Meiryo UI" panose="020B0604030504040204" pitchFamily="50" charset="-128"/>
              </a:rPr>
              <a:t>(EV)</a:t>
            </a:r>
            <a:r>
              <a:rPr lang="ja-JP" altLang="en-US" sz="1400" u="sng" dirty="0">
                <a:latin typeface="Meiryo UI" panose="020B0604030504040204" pitchFamily="50" charset="-128"/>
                <a:ea typeface="Meiryo UI" panose="020B0604030504040204" pitchFamily="50" charset="-128"/>
              </a:rPr>
              <a:t>が使用したエネルギー量の目安としてご確認ください</a:t>
            </a:r>
            <a:endParaRPr lang="ja-JP" altLang="en-US" sz="1400" u="sng" dirty="0"/>
          </a:p>
        </p:txBody>
      </p:sp>
      <p:sp>
        <p:nvSpPr>
          <p:cNvPr id="12" name="円形吹き出し 11"/>
          <p:cNvSpPr/>
          <p:nvPr/>
        </p:nvSpPr>
        <p:spPr>
          <a:xfrm>
            <a:off x="7236296" y="517658"/>
            <a:ext cx="991850" cy="401976"/>
          </a:xfrm>
          <a:prstGeom prst="wedgeEllipseCallout">
            <a:avLst>
              <a:gd name="adj1" fmla="val -66237"/>
              <a:gd name="adj2" fmla="val 87037"/>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7732221" y="3281292"/>
            <a:ext cx="991850" cy="651763"/>
          </a:xfrm>
          <a:prstGeom prst="wedgeEllipseCallout">
            <a:avLst>
              <a:gd name="adj1" fmla="val -61103"/>
              <a:gd name="adj2" fmla="val 43843"/>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保有割合</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導入割合等は自動計算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14" y="1048416"/>
            <a:ext cx="8324850" cy="3819525"/>
          </a:xfrm>
          <a:prstGeom prst="rect">
            <a:avLst/>
          </a:prstGeom>
        </p:spPr>
      </p:pic>
      <p:sp>
        <p:nvSpPr>
          <p:cNvPr id="16" name="正方形/長方形 15"/>
          <p:cNvSpPr/>
          <p:nvPr/>
        </p:nvSpPr>
        <p:spPr>
          <a:xfrm>
            <a:off x="899592" y="4509120"/>
            <a:ext cx="1398550" cy="17623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7F1FA32-349C-4E75-8678-27021F3F9F08}"/>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3064677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
        <p:nvSpPr>
          <p:cNvPr id="10" name="Rectangle 2"/>
          <p:cNvSpPr>
            <a:spLocks noChangeArrowheads="1"/>
          </p:cNvSpPr>
          <p:nvPr/>
        </p:nvSpPr>
        <p:spPr bwMode="auto">
          <a:xfrm>
            <a:off x="-12940" y="404664"/>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実績報告書は以下に掲げる事項について記載。</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次スライド以降に実績報告書の記入例と記入要領を示す。</a:t>
            </a:r>
            <a:endParaRPr lang="en-US" altLang="ja-JP" sz="1600" dirty="0">
              <a:latin typeface="Meiryo UI" panose="020B0604030504040204" pitchFamily="50" charset="-128"/>
              <a:ea typeface="Meiryo UI" panose="020B0604030504040204" pitchFamily="50" charset="-128"/>
            </a:endParaRPr>
          </a:p>
        </p:txBody>
      </p:sp>
      <p:sp>
        <p:nvSpPr>
          <p:cNvPr id="7" name="正方形/長方形 6"/>
          <p:cNvSpPr/>
          <p:nvPr/>
        </p:nvSpPr>
        <p:spPr>
          <a:xfrm>
            <a:off x="130764" y="1431352"/>
            <a:ext cx="8496944" cy="3524042"/>
          </a:xfrm>
          <a:prstGeom prst="rect">
            <a:avLst/>
          </a:prstGeom>
        </p:spPr>
        <p:txBody>
          <a:bodyPr wrap="squar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a:t>
            </a: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での記載事項</a:t>
            </a:r>
          </a:p>
          <a:p>
            <a:pPr indent="85090">
              <a:spcBef>
                <a:spcPts val="600"/>
              </a:spcBef>
            </a:pP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主たる業種、事業の概要など</a:t>
            </a:r>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２</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）温室効果ガスの排出の抑制に関する目標</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の達成状況</a:t>
            </a:r>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３</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）重点対策実施率</a:t>
            </a: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４</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（すべての事業所）</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５</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のエネルギー使用量及び温室効果ガス排出量（自動車）</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■実績報告書における添付資料（必要に応じてご提出ください。）</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・「エネルギーの使用によって発生する二酸化炭素」以外の温室効果ガスの算定根拠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・温室効果ガス排出量と密接な関係を持つ値を複数設定した場合の算定根拠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・電気の排出係数および契約している電気メニュー（再エネ契約割合がわかるもの）の根拠資料</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・個別調達した証書および大阪府</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CO₂</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森林吸収量・木材固定量認証制度証書</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・単位発熱量および排出係数等を実測に基づき設定する場合の根拠資料</a:t>
            </a:r>
          </a:p>
          <a:p>
            <a:pPr indent="85090"/>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 name="グループ化 1"/>
          <p:cNvGrpSpPr/>
          <p:nvPr/>
        </p:nvGrpSpPr>
        <p:grpSpPr>
          <a:xfrm>
            <a:off x="130764" y="4797152"/>
            <a:ext cx="3406702" cy="1477328"/>
            <a:chOff x="157186" y="5696088"/>
            <a:chExt cx="3406702" cy="1477328"/>
          </a:xfrm>
        </p:grpSpPr>
        <p:sp>
          <p:nvSpPr>
            <p:cNvPr id="9" name="正方形/長方形 8"/>
            <p:cNvSpPr/>
            <p:nvPr/>
          </p:nvSpPr>
          <p:spPr>
            <a:xfrm>
              <a:off x="157186" y="5696088"/>
              <a:ext cx="3406702" cy="1477328"/>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実績報告書における表示規則</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記入が必要な項目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自動で入力される項目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solidFill>
                    <a:srgbClr val="0000FF"/>
                  </a:solidFill>
                  <a:latin typeface="Meiryo UI" panose="020B0604030504040204" pitchFamily="50" charset="-128"/>
                  <a:ea typeface="Meiryo UI" panose="020B0604030504040204" pitchFamily="50" charset="-128"/>
                </a:rPr>
                <a:t>　　 青文字　　　</a:t>
              </a:r>
              <a:r>
                <a:rPr lang="ja-JP" altLang="en-US" sz="1600" dirty="0">
                  <a:latin typeface="Meiryo UI" panose="020B0604030504040204" pitchFamily="50" charset="-128"/>
                  <a:ea typeface="Meiryo UI" panose="020B0604030504040204" pitchFamily="50" charset="-128"/>
                </a:rPr>
                <a:t>公表される項目</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p:cNvPicPr>
              <a:picLocks/>
            </p:cNvPicPr>
            <p:nvPr/>
          </p:nvPicPr>
          <p:blipFill rotWithShape="1">
            <a:blip r:embed="rId3"/>
            <a:srcRect l="60515" t="64505" r="27310" b="33266"/>
            <a:stretch/>
          </p:blipFill>
          <p:spPr>
            <a:xfrm>
              <a:off x="539552" y="6034799"/>
              <a:ext cx="756000" cy="180000"/>
            </a:xfrm>
            <a:prstGeom prst="rect">
              <a:avLst/>
            </a:prstGeom>
            <a:ln>
              <a:solidFill>
                <a:schemeClr val="tx1"/>
              </a:solidFill>
            </a:ln>
          </p:spPr>
        </p:pic>
        <p:pic>
          <p:nvPicPr>
            <p:cNvPr id="12" name="図 11"/>
            <p:cNvPicPr>
              <a:picLocks/>
            </p:cNvPicPr>
            <p:nvPr/>
          </p:nvPicPr>
          <p:blipFill rotWithShape="1">
            <a:blip r:embed="rId3"/>
            <a:srcRect l="73244" t="73625" r="19561" b="24406"/>
            <a:stretch/>
          </p:blipFill>
          <p:spPr>
            <a:xfrm>
              <a:off x="539552" y="6309320"/>
              <a:ext cx="756000" cy="180000"/>
            </a:xfrm>
            <a:prstGeom prst="rect">
              <a:avLst/>
            </a:prstGeom>
            <a:ln>
              <a:solidFill>
                <a:schemeClr val="tx1"/>
              </a:solidFill>
            </a:ln>
          </p:spPr>
        </p:pic>
      </p:grpSp>
    </p:spTree>
    <p:extLst>
      <p:ext uri="{BB962C8B-B14F-4D97-AF65-F5344CB8AC3E}">
        <p14:creationId xmlns:p14="http://schemas.microsoft.com/office/powerpoint/2010/main" val="3194650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751AE8-4B84-4BEA-9692-CF55F699A31F}"/>
              </a:ext>
            </a:extLst>
          </p:cNvPr>
          <p:cNvPicPr>
            <a:picLocks noChangeAspect="1"/>
          </p:cNvPicPr>
          <p:nvPr/>
        </p:nvPicPr>
        <p:blipFill>
          <a:blip r:embed="rId3"/>
          <a:stretch>
            <a:fillRect/>
          </a:stretch>
        </p:blipFill>
        <p:spPr>
          <a:xfrm>
            <a:off x="105184" y="980728"/>
            <a:ext cx="4751611" cy="528156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42</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実績報告書シート１「表紙」</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627784" y="1660446"/>
            <a:ext cx="2160240" cy="72008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250435274"/>
              </p:ext>
            </p:extLst>
          </p:nvPr>
        </p:nvGraphicFramePr>
        <p:xfrm>
          <a:off x="4860032" y="1124745"/>
          <a:ext cx="4178784" cy="3888432"/>
        </p:xfrm>
        <a:graphic>
          <a:graphicData uri="http://schemas.openxmlformats.org/drawingml/2006/table">
            <a:tbl>
              <a:tblPr firstRow="1" bandRow="1">
                <a:tableStyleId>{5940675A-B579-460E-94D1-54222C63F5DA}</a:tableStyleId>
              </a:tblPr>
              <a:tblGrid>
                <a:gridCol w="4178784">
                  <a:extLst>
                    <a:ext uri="{9D8B030D-6E8A-4147-A177-3AD203B41FA5}">
                      <a16:colId xmlns:a16="http://schemas.microsoft.com/office/drawing/2014/main" val="3724335789"/>
                    </a:ext>
                  </a:extLst>
                </a:gridCol>
              </a:tblGrid>
              <a:tr h="1057276">
                <a:tc>
                  <a:txBody>
                    <a:bodyPr/>
                    <a:lstStyle/>
                    <a:p>
                      <a:r>
                        <a:rPr kumimoji="1" lang="ja-JP" altLang="en-US" sz="1600" b="1" u="sng" dirty="0">
                          <a:latin typeface="Meiryo UI" panose="020B0604030504040204" pitchFamily="50" charset="-128"/>
                          <a:ea typeface="Meiryo UI" panose="020B0604030504040204" pitchFamily="50" charset="-128"/>
                        </a:rPr>
                        <a:t>①届出者住所、氏名</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上段には事業者名のみを、下段に代表者の役職及び氏名を記入してください。</a:t>
                      </a:r>
                    </a:p>
                  </a:txBody>
                  <a:tcPr anchor="ctr"/>
                </a:tc>
                <a:extLst>
                  <a:ext uri="{0D108BD9-81ED-4DB2-BD59-A6C34878D82A}">
                    <a16:rowId xmlns:a16="http://schemas.microsoft.com/office/drawing/2014/main" val="2805381164"/>
                  </a:ext>
                </a:extLst>
              </a:tr>
              <a:tr h="1415578">
                <a:tc>
                  <a:txBody>
                    <a:bodyPr/>
                    <a:lstStyle/>
                    <a:p>
                      <a:r>
                        <a:rPr kumimoji="1" lang="ja-JP" altLang="en-US" sz="1600" b="1" u="sng" dirty="0">
                          <a:latin typeface="Meiryo UI" panose="020B0604030504040204" pitchFamily="50" charset="-128"/>
                          <a:ea typeface="Meiryo UI" panose="020B0604030504040204" pitchFamily="50" charset="-128"/>
                        </a:rPr>
                        <a:t>②事業の概要</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主たる業種は、日本標準産業分類の中分類から選択してください。なお、主たる業種が複数ある場合は、次に主な業種を記入いただけます。</a:t>
                      </a:r>
                    </a:p>
                  </a:txBody>
                  <a:tcPr anchor="ctr"/>
                </a:tc>
                <a:extLst>
                  <a:ext uri="{0D108BD9-81ED-4DB2-BD59-A6C34878D82A}">
                    <a16:rowId xmlns:a16="http://schemas.microsoft.com/office/drawing/2014/main" val="2201429766"/>
                  </a:ext>
                </a:extLst>
              </a:tr>
              <a:tr h="1415578">
                <a:tc>
                  <a:txBody>
                    <a:bodyPr/>
                    <a:lstStyle/>
                    <a:p>
                      <a:r>
                        <a:rPr kumimoji="1" lang="ja-JP" altLang="en-US" sz="1600" b="1" u="sng" dirty="0">
                          <a:latin typeface="Meiryo UI" panose="020B0604030504040204" pitchFamily="50" charset="-128"/>
                          <a:ea typeface="Meiryo UI" panose="020B0604030504040204" pitchFamily="50" charset="-128"/>
                        </a:rPr>
                        <a:t>③連絡先、整理番号</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実績報告書に関する問い合わせをする際に使用するため、ご担当者さまの連絡先を記入してください。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整理番号は府が割り当てた番号を記入ください。</a:t>
                      </a:r>
                    </a:p>
                  </a:txBody>
                  <a:tcPr anchor="ctr"/>
                </a:tc>
                <a:extLst>
                  <a:ext uri="{0D108BD9-81ED-4DB2-BD59-A6C34878D82A}">
                    <a16:rowId xmlns:a16="http://schemas.microsoft.com/office/drawing/2014/main" val="3746730674"/>
                  </a:ext>
                </a:extLst>
              </a:tr>
            </a:tbl>
          </a:graphicData>
        </a:graphic>
      </p:graphicFrame>
      <p:sp>
        <p:nvSpPr>
          <p:cNvPr id="9" name="正方形/長方形 8"/>
          <p:cNvSpPr/>
          <p:nvPr/>
        </p:nvSpPr>
        <p:spPr>
          <a:xfrm>
            <a:off x="144016" y="3066882"/>
            <a:ext cx="4644008" cy="86617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79512" y="5517232"/>
            <a:ext cx="4608512" cy="64390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916069D1-EB27-47B7-ADBD-5FD575B28D57}"/>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433816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8E9D942-3232-42CA-8FFB-14E44012F11D}"/>
              </a:ext>
            </a:extLst>
          </p:cNvPr>
          <p:cNvPicPr>
            <a:picLocks noChangeAspect="1"/>
          </p:cNvPicPr>
          <p:nvPr/>
        </p:nvPicPr>
        <p:blipFill>
          <a:blip r:embed="rId3"/>
          <a:stretch>
            <a:fillRect/>
          </a:stretch>
        </p:blipFill>
        <p:spPr>
          <a:xfrm>
            <a:off x="1020402" y="1164814"/>
            <a:ext cx="6991436" cy="2213486"/>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43</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2483768" y="1772817"/>
            <a:ext cx="3672408" cy="72008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483768" y="2492897"/>
            <a:ext cx="5472608" cy="86409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CF31ABD5-757E-4661-81C3-A75E50542707}"/>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
        <p:nvSpPr>
          <p:cNvPr id="2" name="Rectangle 2">
            <a:extLst>
              <a:ext uri="{FF2B5EF4-FFF2-40B4-BE49-F238E27FC236}">
                <a16:creationId xmlns:a16="http://schemas.microsoft.com/office/drawing/2014/main" id="{5B1EB150-E007-136A-498F-FE1282C30F0F}"/>
              </a:ext>
            </a:extLst>
          </p:cNvPr>
          <p:cNvSpPr>
            <a:spLocks noChangeArrowheads="1"/>
          </p:cNvSpPr>
          <p:nvPr/>
        </p:nvSpPr>
        <p:spPr bwMode="auto">
          <a:xfrm>
            <a:off x="35496" y="764704"/>
            <a:ext cx="91675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lang="en-US" altLang="ja-JP" sz="1600" b="1" dirty="0">
                <a:solidFill>
                  <a:srgbClr val="FF0000"/>
                </a:solidFill>
                <a:highlight>
                  <a:srgbClr val="FFFF00"/>
                </a:highlight>
                <a:latin typeface="Meiryo UI" panose="020B0604030504040204" pitchFamily="50" charset="-128"/>
                <a:ea typeface="Meiryo UI" panose="020B0604030504040204" pitchFamily="50" charset="-128"/>
              </a:rPr>
              <a:t>※</a:t>
            </a:r>
            <a:r>
              <a:rPr lang="ja-JP" altLang="en-US" sz="1600" b="1" dirty="0">
                <a:solidFill>
                  <a:srgbClr val="FF0000"/>
                </a:solidFill>
                <a:highlight>
                  <a:srgbClr val="FFFF00"/>
                </a:highlight>
                <a:latin typeface="Meiryo UI" panose="020B0604030504040204" pitchFamily="50" charset="-128"/>
                <a:ea typeface="Meiryo UI" panose="020B0604030504040204" pitchFamily="50" charset="-128"/>
              </a:rPr>
              <a:t>「前年度」は、対策計画書提出の翌年度（実績報告書１年目）は記載不要です！（他シートも同じ）</a:t>
            </a:r>
            <a:endParaRPr lang="en-US" altLang="ja-JP" sz="1600" b="1" dirty="0">
              <a:solidFill>
                <a:srgbClr val="FF0000"/>
              </a:solidFill>
              <a:highlight>
                <a:srgbClr val="FFFF00"/>
              </a:highlight>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5EE793BE-A5AC-4017-8A21-46D55E149394}"/>
              </a:ext>
            </a:extLst>
          </p:cNvPr>
          <p:cNvGraphicFramePr>
            <a:graphicFrameLocks noGrp="1"/>
          </p:cNvGraphicFramePr>
          <p:nvPr>
            <p:extLst>
              <p:ext uri="{D42A27DB-BD31-4B8C-83A1-F6EECF244321}">
                <p14:modId xmlns:p14="http://schemas.microsoft.com/office/powerpoint/2010/main" val="1979255223"/>
              </p:ext>
            </p:extLst>
          </p:nvPr>
        </p:nvGraphicFramePr>
        <p:xfrm>
          <a:off x="251520" y="3350285"/>
          <a:ext cx="8640960" cy="346309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177091">
                <a:tc>
                  <a:txBody>
                    <a:bodyPr/>
                    <a:lstStyle/>
                    <a:p>
                      <a:r>
                        <a:rPr kumimoji="1" lang="ja-JP" altLang="en-US" sz="1600" b="1" u="sng" dirty="0">
                          <a:latin typeface="Meiryo UI" panose="020B0604030504040204" pitchFamily="50" charset="-128"/>
                          <a:ea typeface="Meiryo UI" panose="020B0604030504040204" pitchFamily="50" charset="-128"/>
                        </a:rPr>
                        <a:t>①エネルギー総使用量および温室効果ガス排出量等</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基準年度および前年度のエネルギー総使用量、原油換算量、事業活動に伴う温室効果ガス排出量を記入ください。なお、基準年度は計画書の数値（</a:t>
                      </a:r>
                      <a:r>
                        <a:rPr kumimoji="1" lang="en-US" altLang="ja-JP" sz="1600" dirty="0">
                          <a:solidFill>
                            <a:schemeClr val="tx1"/>
                          </a:solidFill>
                          <a:latin typeface="Meiryo UI" panose="020B0604030504040204" pitchFamily="50" charset="-128"/>
                          <a:ea typeface="Meiryo UI" panose="020B0604030504040204" pitchFamily="50" charset="-128"/>
                        </a:rPr>
                        <a:t>P.24</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4-(3)No.1</a:t>
                      </a:r>
                      <a:r>
                        <a:rPr kumimoji="1" lang="ja-JP" altLang="en-US" sz="1600" b="0" u="none" dirty="0">
                          <a:latin typeface="Meiryo UI" panose="020B0604030504040204" pitchFamily="50" charset="-128"/>
                          <a:ea typeface="Meiryo UI" panose="020B0604030504040204" pitchFamily="50" charset="-128"/>
                        </a:rPr>
                        <a:t>参照）を、前年度は前年度の実績報告書の報告対象年度の数値を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b="0" u="none" dirty="0">
                          <a:latin typeface="Meiryo UI" panose="020B0604030504040204" pitchFamily="50" charset="-128"/>
                          <a:ea typeface="Meiryo UI" panose="020B0604030504040204" pitchFamily="50" charset="-128"/>
                        </a:rPr>
                        <a:t>記入ください。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44179">
                <a:tc>
                  <a:txBody>
                    <a:bodyPr/>
                    <a:lstStyle/>
                    <a:p>
                      <a:r>
                        <a:rPr kumimoji="1" lang="ja-JP" altLang="en-US" sz="1600" b="1" u="sng" dirty="0">
                          <a:latin typeface="Meiryo UI" panose="020B0604030504040204" pitchFamily="50" charset="-128"/>
                          <a:ea typeface="Meiryo UI" panose="020B0604030504040204" pitchFamily="50" charset="-128"/>
                        </a:rPr>
                        <a:t>②クレジットなどの個別調達および大阪府</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₂森林吸収量・木材固定量認証制度</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P.26</a:t>
                      </a:r>
                      <a:r>
                        <a:rPr kumimoji="1" lang="ja-JP" altLang="en-US" sz="1600" dirty="0">
                          <a:latin typeface="Meiryo UI" panose="020B0604030504040204" pitchFamily="50" charset="-128"/>
                          <a:ea typeface="Meiryo UI" panose="020B0604030504040204" pitchFamily="50" charset="-128"/>
                        </a:rPr>
                        <a:t>の</a:t>
                      </a:r>
                      <a:r>
                        <a:rPr kumimoji="1" lang="en-US" altLang="ja-JP" sz="1600" dirty="0">
                          <a:latin typeface="Meiryo UI" panose="020B0604030504040204" pitchFamily="50" charset="-128"/>
                          <a:ea typeface="Meiryo UI" panose="020B0604030504040204" pitchFamily="50" charset="-128"/>
                        </a:rPr>
                        <a:t>4-(3)No.3</a:t>
                      </a:r>
                      <a:r>
                        <a:rPr kumimoji="1" lang="ja-JP" altLang="en-US" sz="1600" b="0" u="none" dirty="0">
                          <a:latin typeface="Meiryo UI" panose="020B0604030504040204" pitchFamily="50" charset="-128"/>
                          <a:ea typeface="Meiryo UI" panose="020B0604030504040204" pitchFamily="50" charset="-128"/>
                        </a:rPr>
                        <a:t>に</a:t>
                      </a:r>
                      <a:r>
                        <a:rPr kumimoji="1" lang="ja-JP" altLang="en-US" sz="1600" dirty="0">
                          <a:latin typeface="Meiryo UI" panose="020B0604030504040204" pitchFamily="50" charset="-128"/>
                          <a:ea typeface="Meiryo UI" panose="020B0604030504040204" pitchFamily="50" charset="-128"/>
                        </a:rPr>
                        <a:t>示す証書等を対象とし、自社で調達した証書等は、二酸化炭素排出削減量を、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「非化石証書の量</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全国平均係数</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補正率」</a:t>
                      </a:r>
                      <a:r>
                        <a:rPr kumimoji="1" lang="ja-JP" altLang="en-US" sz="1600" dirty="0">
                          <a:latin typeface="Meiryo UI" panose="020B0604030504040204" pitchFamily="50" charset="-128"/>
                          <a:ea typeface="Meiryo UI" panose="020B0604030504040204" pitchFamily="50" charset="-128"/>
                        </a:rPr>
                        <a:t>で算出し、計上ください。なお、電気事業者から小売供給された電気の使用に伴って発生する二酸化炭素の排出量が上限となります。全国平均係数および補正率は、</a:t>
                      </a:r>
                      <a:r>
                        <a:rPr kumimoji="1" lang="ja-JP" altLang="en-US" sz="1600" b="0" u="none" dirty="0">
                          <a:latin typeface="Meiryo UI" panose="020B0604030504040204" pitchFamily="50" charset="-128"/>
                          <a:ea typeface="Meiryo UI" panose="020B0604030504040204" pitchFamily="50" charset="-128"/>
                        </a:rPr>
                        <a:t>環境省の</a:t>
                      </a:r>
                      <a:r>
                        <a:rPr kumimoji="1" lang="zh-TW" altLang="en-US" sz="1600" b="0" u="none" dirty="0">
                          <a:latin typeface="Meiryo UI" panose="020B0604030504040204" pitchFamily="50" charset="-128"/>
                          <a:ea typeface="Meiryo UI" panose="020B0604030504040204" pitchFamily="50" charset="-128"/>
                        </a:rPr>
                        <a:t>電気事業者別</a:t>
                      </a:r>
                      <a:r>
                        <a:rPr kumimoji="1" lang="ja-JP" altLang="en-US" sz="1600" b="0" u="none" dirty="0">
                          <a:latin typeface="Meiryo UI" panose="020B0604030504040204" pitchFamily="50" charset="-128"/>
                          <a:ea typeface="Meiryo UI" panose="020B0604030504040204" pitchFamily="50" charset="-128"/>
                        </a:rPr>
                        <a:t>排出係数一覧</a:t>
                      </a:r>
                      <a:r>
                        <a:rPr kumimoji="1" lang="en-US" altLang="ja-JP"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hlinkClick r:id="rId4"/>
                        </a:rPr>
                        <a:t>https://policies.env.go.jp/earth/ghg-santeikohyo/calc.html</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を参照ください。</a:t>
                      </a:r>
                      <a:r>
                        <a:rPr kumimoji="1" lang="ja-JP" altLang="en-US" sz="1600" dirty="0">
                          <a:latin typeface="Meiryo UI" panose="020B0604030504040204" pitchFamily="50" charset="-128"/>
                          <a:ea typeface="Meiryo UI" panose="020B0604030504040204" pitchFamily="50" charset="-128"/>
                        </a:rPr>
                        <a:t>また、自社で証書を発行し、売却した場合は、売却した二酸化炭素排出削減量を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マイナス値</a:t>
                      </a:r>
                      <a:r>
                        <a:rPr kumimoji="1" lang="ja-JP" altLang="en-US" sz="1600" dirty="0">
                          <a:latin typeface="Meiryo UI" panose="020B0604030504040204" pitchFamily="50" charset="-128"/>
                          <a:ea typeface="Meiryo UI" panose="020B0604030504040204" pitchFamily="50" charset="-128"/>
                        </a:rPr>
                        <a:t>で計上ください。（算出方法は購入量と同様）</a:t>
                      </a: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大阪府</a:t>
                      </a:r>
                      <a:r>
                        <a:rPr kumimoji="1" lang="en-US" altLang="ja-JP" sz="1600" dirty="0">
                          <a:latin typeface="Meiryo UI" panose="020B0604030504040204" pitchFamily="50" charset="-128"/>
                          <a:ea typeface="Meiryo UI" panose="020B0604030504040204" pitchFamily="50" charset="-128"/>
                        </a:rPr>
                        <a:t>CO₂</a:t>
                      </a:r>
                      <a:r>
                        <a:rPr kumimoji="1" lang="ja-JP" altLang="en-US" sz="1600" dirty="0">
                          <a:latin typeface="Meiryo UI" panose="020B0604030504040204" pitchFamily="50" charset="-128"/>
                          <a:ea typeface="Meiryo UI" panose="020B0604030504040204" pitchFamily="50" charset="-128"/>
                        </a:rPr>
                        <a:t>森林吸収量・木材固定量認証制度においては、認証された森林吸収量および木材固定量を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dirty="0">
                          <a:latin typeface="Meiryo UI" panose="020B0604030504040204" pitchFamily="50" charset="-128"/>
                          <a:ea typeface="Meiryo UI" panose="020B0604030504040204" pitchFamily="50" charset="-128"/>
                        </a:rPr>
                        <a:t>計上ください。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Tree>
    <p:extLst>
      <p:ext uri="{BB962C8B-B14F-4D97-AF65-F5344CB8AC3E}">
        <p14:creationId xmlns:p14="http://schemas.microsoft.com/office/powerpoint/2010/main" val="2323577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769EDDE-1C02-4538-A4E5-8B9AFF006F8A}"/>
              </a:ext>
            </a:extLst>
          </p:cNvPr>
          <p:cNvPicPr>
            <a:picLocks noChangeAspect="1"/>
          </p:cNvPicPr>
          <p:nvPr/>
        </p:nvPicPr>
        <p:blipFill>
          <a:blip r:embed="rId3"/>
          <a:stretch>
            <a:fillRect/>
          </a:stretch>
        </p:blipFill>
        <p:spPr>
          <a:xfrm>
            <a:off x="251520" y="975247"/>
            <a:ext cx="8640960" cy="2621805"/>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534818704"/>
              </p:ext>
            </p:extLst>
          </p:nvPr>
        </p:nvGraphicFramePr>
        <p:xfrm>
          <a:off x="179512" y="3836085"/>
          <a:ext cx="8640960" cy="261725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211919">
                <a:tc>
                  <a:txBody>
                    <a:bodyPr/>
                    <a:lstStyle/>
                    <a:p>
                      <a:r>
                        <a:rPr kumimoji="1" lang="ja-JP" altLang="en-US" sz="1600" b="1" u="sng" dirty="0">
                          <a:latin typeface="Meiryo UI" panose="020B0604030504040204" pitchFamily="50" charset="-128"/>
                          <a:ea typeface="Meiryo UI" panose="020B0604030504040204" pitchFamily="50" charset="-128"/>
                        </a:rPr>
                        <a:t>①温室効果ガス排出量および再生可能エネルギー利用量等</a:t>
                      </a:r>
                    </a:p>
                    <a:p>
                      <a:r>
                        <a:rPr kumimoji="1" lang="ja-JP" altLang="en-US" sz="1600" b="0" u="none" dirty="0">
                          <a:latin typeface="Meiryo UI" panose="020B0604030504040204" pitchFamily="50" charset="-128"/>
                          <a:ea typeface="Meiryo UI" panose="020B0604030504040204" pitchFamily="50" charset="-128"/>
                        </a:rPr>
                        <a:t>基準年度、前年度、報告対象年度以外の年度の温室効果ガス総排出量、再生可能エネルギー利用量、再エネ利用率は、</a:t>
                      </a:r>
                      <a:r>
                        <a:rPr kumimoji="1" lang="ja-JP" altLang="en-US" sz="1600" b="0" u="none" dirty="0">
                          <a:solidFill>
                            <a:srgbClr val="FF0000"/>
                          </a:solidFill>
                          <a:latin typeface="Meiryo UI" panose="020B0604030504040204" pitchFamily="50" charset="-128"/>
                          <a:ea typeface="Meiryo UI" panose="020B0604030504040204" pitchFamily="50" charset="-128"/>
                        </a:rPr>
                        <a:t>各年度の実績報告書を参照</a:t>
                      </a:r>
                      <a:r>
                        <a:rPr kumimoji="1" lang="ja-JP" altLang="en-US" sz="1600" b="0" u="none" dirty="0">
                          <a:latin typeface="Meiryo UI" panose="020B0604030504040204" pitchFamily="50" charset="-128"/>
                          <a:ea typeface="Meiryo UI" panose="020B0604030504040204" pitchFamily="50" charset="-128"/>
                        </a:rPr>
                        <a:t>し、記入ください。なお、報告対象年度以降の温室効果ガス総排出量、再生可能エネルギー利用量、再エネ利用率は記入不要です。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405332">
                <a:tc>
                  <a:txBody>
                    <a:bodyPr/>
                    <a:lstStyle/>
                    <a:p>
                      <a:r>
                        <a:rPr kumimoji="1" lang="ja-JP" altLang="en-US" sz="1600" b="1" u="sng" dirty="0">
                          <a:latin typeface="Meiryo UI" panose="020B0604030504040204" pitchFamily="50" charset="-128"/>
                          <a:ea typeface="Meiryo UI" panose="020B0604030504040204" pitchFamily="50" charset="-128"/>
                        </a:rPr>
                        <a:t>②温室効果ガス排出量と密接な関係を持つ値に関する情報</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i="0" u="none" dirty="0">
                          <a:latin typeface="Meiryo UI" panose="020B0604030504040204" pitchFamily="50" charset="-128"/>
                          <a:ea typeface="Meiryo UI" panose="020B0604030504040204" pitchFamily="50" charset="-128"/>
                        </a:rPr>
                        <a:t>対策計画書で原単位ベースでの評価を希望した場合は、温室効果ガス排出量と密接な関係を持つ値に関する情報を記入ください。</a:t>
                      </a:r>
                      <a:r>
                        <a:rPr kumimoji="1" lang="ja-JP" altLang="en-US" sz="1600" b="0" i="0" u="none" dirty="0">
                          <a:solidFill>
                            <a:srgbClr val="FF0000"/>
                          </a:solidFill>
                          <a:latin typeface="Meiryo UI" panose="020B0604030504040204" pitchFamily="50" charset="-128"/>
                          <a:ea typeface="Meiryo UI" panose="020B0604030504040204" pitchFamily="50" charset="-128"/>
                        </a:rPr>
                        <a:t>なお、計画期間内は原則、途中変更はできません。</a:t>
                      </a:r>
                      <a:r>
                        <a:rPr kumimoji="1" lang="ja-JP" altLang="en-US" sz="1600" b="0" i="0" u="none" dirty="0">
                          <a:latin typeface="Meiryo UI" panose="020B0604030504040204" pitchFamily="50" charset="-128"/>
                          <a:ea typeface="Meiryo UI" panose="020B0604030504040204" pitchFamily="50" charset="-128"/>
                        </a:rPr>
                        <a:t>名称、単位、基準年度の数値は、計画書の</a:t>
                      </a:r>
                      <a:r>
                        <a:rPr kumimoji="1" lang="ja-JP" altLang="en-US" sz="1600" b="0" i="0" u="none" dirty="0">
                          <a:solidFill>
                            <a:schemeClr val="tx1"/>
                          </a:solidFill>
                          <a:latin typeface="Meiryo UI" panose="020B0604030504040204" pitchFamily="50" charset="-128"/>
                          <a:ea typeface="Meiryo UI" panose="020B0604030504040204" pitchFamily="50" charset="-128"/>
                        </a:rPr>
                        <a:t>数値（</a:t>
                      </a:r>
                      <a:r>
                        <a:rPr kumimoji="1" lang="en-US" altLang="ja-JP" sz="1600" b="0" i="0" u="none" dirty="0">
                          <a:solidFill>
                            <a:schemeClr val="tx1"/>
                          </a:solidFill>
                          <a:latin typeface="Meiryo UI" panose="020B0604030504040204" pitchFamily="50" charset="-128"/>
                          <a:ea typeface="Meiryo UI" panose="020B0604030504040204" pitchFamily="50" charset="-128"/>
                        </a:rPr>
                        <a:t>P.24</a:t>
                      </a:r>
                      <a:r>
                        <a:rPr kumimoji="1" lang="ja-JP" altLang="en-US" sz="1600" b="0" i="0" u="none" dirty="0">
                          <a:solidFill>
                            <a:schemeClr val="tx1"/>
                          </a:solidFill>
                          <a:latin typeface="Meiryo UI" panose="020B0604030504040204" pitchFamily="50" charset="-128"/>
                          <a:ea typeface="Meiryo UI" panose="020B0604030504040204" pitchFamily="50" charset="-128"/>
                        </a:rPr>
                        <a:t>の</a:t>
                      </a:r>
                      <a:r>
                        <a:rPr kumimoji="1" lang="en-US" altLang="ja-JP" sz="1600" b="0" i="0" u="none" dirty="0">
                          <a:solidFill>
                            <a:schemeClr val="tx1"/>
                          </a:solidFill>
                          <a:latin typeface="Meiryo UI" panose="020B0604030504040204" pitchFamily="50" charset="-128"/>
                          <a:ea typeface="Meiryo UI" panose="020B0604030504040204" pitchFamily="50" charset="-128"/>
                        </a:rPr>
                        <a:t>4-(3)No.1</a:t>
                      </a:r>
                      <a:r>
                        <a:rPr kumimoji="1" lang="ja-JP" altLang="en-US" sz="1600" b="0" i="0" u="none" dirty="0">
                          <a:solidFill>
                            <a:schemeClr val="tx1"/>
                          </a:solidFill>
                          <a:latin typeface="Meiryo UI" panose="020B0604030504040204" pitchFamily="50" charset="-128"/>
                          <a:ea typeface="Meiryo UI" panose="020B0604030504040204" pitchFamily="50" charset="-128"/>
                        </a:rPr>
                        <a:t>参照）</a:t>
                      </a:r>
                      <a:r>
                        <a:rPr kumimoji="1" lang="ja-JP" altLang="en-US" sz="1600" b="0" i="0" u="none" dirty="0">
                          <a:latin typeface="Meiryo UI" panose="020B0604030504040204" pitchFamily="50" charset="-128"/>
                          <a:ea typeface="Meiryo UI" panose="020B0604030504040204" pitchFamily="50" charset="-128"/>
                        </a:rPr>
                        <a:t>を、各年度の数値は各年度の実績報告書を参照し、記入ください。なお、報告対象年度以降の原単位数値は記入不要です。</a:t>
                      </a:r>
                    </a:p>
                  </a:txBody>
                  <a:tcPr anchor="ctr"/>
                </a:tc>
                <a:extLst>
                  <a:ext uri="{0D108BD9-81ED-4DB2-BD59-A6C34878D82A}">
                    <a16:rowId xmlns:a16="http://schemas.microsoft.com/office/drawing/2014/main" val="2042919226"/>
                  </a:ext>
                </a:extLst>
              </a:tr>
            </a:tbl>
          </a:graphicData>
        </a:graphic>
      </p:graphicFrame>
      <p:sp>
        <p:nvSpPr>
          <p:cNvPr id="12" name="正方形/長方形 11"/>
          <p:cNvSpPr/>
          <p:nvPr/>
        </p:nvSpPr>
        <p:spPr>
          <a:xfrm>
            <a:off x="6624746" y="1340768"/>
            <a:ext cx="2267734" cy="225628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051720" y="1820838"/>
            <a:ext cx="4573026" cy="177621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6DDE68D-3242-4FB3-B925-B34CF948E48D}"/>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503125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b="15370"/>
          <a:stretch/>
        </p:blipFill>
        <p:spPr>
          <a:xfrm>
            <a:off x="686261" y="785383"/>
            <a:ext cx="8158105" cy="2499602"/>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686261" y="1033697"/>
            <a:ext cx="8134211" cy="58989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686261" y="1830995"/>
            <a:ext cx="8134211" cy="58989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808341834"/>
              </p:ext>
            </p:extLst>
          </p:nvPr>
        </p:nvGraphicFramePr>
        <p:xfrm>
          <a:off x="179512" y="3429000"/>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①温室効果ガスの削減状況についての自己評価</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温室効果ガス排出抑制等のために報告対象年度に実施した主な対策内容を記入ください。あわせて、</a:t>
                      </a:r>
                      <a:r>
                        <a:rPr kumimoji="1" lang="ja-JP" altLang="en-US" sz="1600" b="0" u="none" dirty="0">
                          <a:solidFill>
                            <a:srgbClr val="FF0000"/>
                          </a:solidFill>
                          <a:latin typeface="Meiryo UI" panose="020B0604030504040204" pitchFamily="50" charset="-128"/>
                          <a:ea typeface="Meiryo UI" panose="020B0604030504040204" pitchFamily="50" charset="-128"/>
                        </a:rPr>
                        <a:t>目標以上に削減できている場合や計画どおりに削減が進んでいない場合の要因</a:t>
                      </a:r>
                      <a:r>
                        <a:rPr kumimoji="1" lang="ja-JP" altLang="en-US" sz="1600" b="0" u="none" dirty="0">
                          <a:solidFill>
                            <a:schemeClr val="tx1"/>
                          </a:solidFill>
                          <a:latin typeface="Meiryo UI" panose="020B0604030504040204" pitchFamily="50" charset="-128"/>
                          <a:ea typeface="Meiryo UI" panose="020B0604030504040204" pitchFamily="50" charset="-128"/>
                        </a:rPr>
                        <a:t>等</a:t>
                      </a:r>
                      <a:r>
                        <a:rPr kumimoji="1" lang="ja-JP" altLang="en-US" sz="1600" b="0" u="none" dirty="0">
                          <a:latin typeface="Meiryo UI" panose="020B0604030504040204" pitchFamily="50" charset="-128"/>
                          <a:ea typeface="Meiryo UI" panose="020B0604030504040204" pitchFamily="50" charset="-128"/>
                        </a:rPr>
                        <a:t>について記入ください。なお、各年度の削減目標は</a:t>
                      </a:r>
                      <a:r>
                        <a:rPr kumimoji="1" lang="ja-JP" altLang="en-US" sz="1600" b="0" u="none" dirty="0">
                          <a:solidFill>
                            <a:schemeClr val="tx1"/>
                          </a:solidFill>
                          <a:latin typeface="Meiryo UI" panose="020B0604030504040204" pitchFamily="50" charset="-128"/>
                          <a:ea typeface="Meiryo UI" panose="020B0604030504040204" pitchFamily="50" charset="-128"/>
                        </a:rPr>
                        <a:t>、</a:t>
                      </a:r>
                      <a:r>
                        <a:rPr kumimoji="1" lang="en-US" altLang="ja-JP" sz="1600" b="0" u="none" dirty="0">
                          <a:solidFill>
                            <a:schemeClr val="tx1"/>
                          </a:solidFill>
                          <a:latin typeface="Meiryo UI" panose="020B0604030504040204" pitchFamily="50" charset="-128"/>
                          <a:ea typeface="Meiryo UI" panose="020B0604030504040204" pitchFamily="50" charset="-128"/>
                        </a:rPr>
                        <a:t>P.26</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4-(3)No.3</a:t>
                      </a:r>
                      <a:r>
                        <a:rPr kumimoji="1" lang="ja-JP" altLang="en-US" sz="1600" b="0" u="none" dirty="0">
                          <a:solidFill>
                            <a:schemeClr val="tx1"/>
                          </a:solidFill>
                          <a:latin typeface="Meiryo UI" panose="020B0604030504040204" pitchFamily="50" charset="-128"/>
                          <a:ea typeface="Meiryo UI" panose="020B0604030504040204" pitchFamily="50" charset="-128"/>
                        </a:rPr>
                        <a:t>を</a:t>
                      </a:r>
                      <a:r>
                        <a:rPr kumimoji="1" lang="ja-JP" altLang="en-US" sz="1600" b="0" u="none" dirty="0">
                          <a:latin typeface="Meiryo UI" panose="020B0604030504040204" pitchFamily="50" charset="-128"/>
                          <a:ea typeface="Meiryo UI" panose="020B0604030504040204" pitchFamily="50" charset="-128"/>
                        </a:rPr>
                        <a:t>参照ください。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777506">
                <a:tc>
                  <a:txBody>
                    <a:bodyPr/>
                    <a:lstStyle/>
                    <a:p>
                      <a:r>
                        <a:rPr kumimoji="1" lang="ja-JP" altLang="en-US" sz="1600" b="1" u="sng" dirty="0">
                          <a:latin typeface="Meiryo UI" panose="020B0604030504040204" pitchFamily="50" charset="-128"/>
                          <a:ea typeface="Meiryo UI" panose="020B0604030504040204" pitchFamily="50" charset="-128"/>
                        </a:rPr>
                        <a:t>②次年度の取組み予定</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①をふまえて、目標削減率を達成するために、次年度に実施する予定の取組み内容を記入ください。なお、</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年あたり</a:t>
                      </a:r>
                      <a:r>
                        <a:rPr kumimoji="1" lang="en-US" altLang="ja-JP" sz="1600" b="0" u="none" dirty="0">
                          <a:latin typeface="Meiryo UI" panose="020B0604030504040204" pitchFamily="50" charset="-128"/>
                          <a:ea typeface="Meiryo UI" panose="020B0604030504040204" pitchFamily="50" charset="-128"/>
                        </a:rPr>
                        <a:t>1.5</a:t>
                      </a:r>
                      <a:r>
                        <a:rPr kumimoji="1" lang="ja-JP" altLang="en-US" sz="1600" b="0" u="none" dirty="0">
                          <a:latin typeface="Meiryo UI" panose="020B0604030504040204" pitchFamily="50" charset="-128"/>
                          <a:ea typeface="Meiryo UI" panose="020B0604030504040204" pitchFamily="50" charset="-128"/>
                        </a:rPr>
                        <a:t>％削減を目安に取組み内容を検討してください。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③脱炭素経営宣言</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脱炭素経営宣言（気候変動対策</a:t>
                      </a:r>
                      <a:r>
                        <a:rPr kumimoji="1" lang="ja-JP" altLang="en-US" sz="1600" b="0" u="none" dirty="0">
                          <a:solidFill>
                            <a:schemeClr val="tx1"/>
                          </a:solidFill>
                          <a:latin typeface="Meiryo UI" panose="020B0604030504040204" pitchFamily="50" charset="-128"/>
                          <a:ea typeface="Meiryo UI" panose="020B0604030504040204" pitchFamily="50" charset="-128"/>
                        </a:rPr>
                        <a:t>指針</a:t>
                      </a:r>
                      <a:r>
                        <a:rPr kumimoji="1" lang="en-US" altLang="ja-JP" sz="1600" b="0" u="none" dirty="0">
                          <a:solidFill>
                            <a:schemeClr val="tx1"/>
                          </a:solidFill>
                          <a:latin typeface="Meiryo UI" panose="020B0604030504040204" pitchFamily="50" charset="-128"/>
                          <a:ea typeface="Meiryo UI" panose="020B0604030504040204" pitchFamily="50" charset="-128"/>
                        </a:rPr>
                        <a:t>P.15</a:t>
                      </a:r>
                      <a:r>
                        <a:rPr kumimoji="1" lang="ja-JP" altLang="en-US" sz="1600" b="0" u="none" dirty="0">
                          <a:solidFill>
                            <a:schemeClr val="tx1"/>
                          </a:solidFill>
                          <a:latin typeface="Meiryo UI" panose="020B0604030504040204" pitchFamily="50" charset="-128"/>
                          <a:ea typeface="Meiryo UI" panose="020B0604030504040204" pitchFamily="50" charset="-128"/>
                        </a:rPr>
                        <a:t>参照</a:t>
                      </a:r>
                      <a:r>
                        <a:rPr kumimoji="1" lang="ja-JP" altLang="en-US" sz="1600" b="0" u="none" dirty="0">
                          <a:latin typeface="Meiryo UI" panose="020B0604030504040204" pitchFamily="50" charset="-128"/>
                          <a:ea typeface="Meiryo UI" panose="020B0604030504040204" pitchFamily="50" charset="-128"/>
                        </a:rPr>
                        <a:t>）の宣言状況について、プルダウンで選択ください。なお、「宣言する」を選択いただいた場合、大阪府のホームページから宣言書の様式をダウンロードいただき、必要事項を記入の上、府へ提出いただく必要があります。（選択しただけでは、宣言したことになりません。）</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5" name="正方形/長方形 14"/>
          <p:cNvSpPr/>
          <p:nvPr/>
        </p:nvSpPr>
        <p:spPr>
          <a:xfrm>
            <a:off x="686261" y="2628293"/>
            <a:ext cx="2157547" cy="25916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6000"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E085661-D464-4BD8-986C-946BACA37D0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3576300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46</a:t>
            </a:fld>
            <a:endParaRPr kumimoji="1" lang="ja-JP" altLang="en-US" dirty="0"/>
          </a:p>
        </p:txBody>
      </p:sp>
      <p:sp>
        <p:nvSpPr>
          <p:cNvPr id="3" name="テキスト ボックス 2"/>
          <p:cNvSpPr txBox="1"/>
          <p:nvPr/>
        </p:nvSpPr>
        <p:spPr>
          <a:xfrm>
            <a:off x="22884" y="1074222"/>
            <a:ext cx="454920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〇各年度における目標削減目安</a:t>
            </a:r>
            <a:endParaRPr kumimoji="1" lang="en-US" altLang="ja-JP" sz="1600" b="1" dirty="0">
              <a:latin typeface="Meiryo UI" panose="020B0604030504040204" pitchFamily="50" charset="-128"/>
              <a:ea typeface="Meiryo UI" panose="020B0604030504040204" pitchFamily="50" charset="-128"/>
            </a:endParaRPr>
          </a:p>
        </p:txBody>
      </p:sp>
      <p:grpSp>
        <p:nvGrpSpPr>
          <p:cNvPr id="397" name="グループ化 396">
            <a:extLst>
              <a:ext uri="{FF2B5EF4-FFF2-40B4-BE49-F238E27FC236}">
                <a16:creationId xmlns:a16="http://schemas.microsoft.com/office/drawing/2014/main" id="{83B1A51E-3C81-D5CA-0E22-387D47EEBE25}"/>
              </a:ext>
            </a:extLst>
          </p:cNvPr>
          <p:cNvGrpSpPr/>
          <p:nvPr/>
        </p:nvGrpSpPr>
        <p:grpSpPr>
          <a:xfrm>
            <a:off x="176213" y="1557338"/>
            <a:ext cx="8799513" cy="3824288"/>
            <a:chOff x="176213" y="1557338"/>
            <a:chExt cx="8799513" cy="3824288"/>
          </a:xfrm>
        </p:grpSpPr>
        <p:sp>
          <p:nvSpPr>
            <p:cNvPr id="9" name="AutoShape 3">
              <a:extLst>
                <a:ext uri="{FF2B5EF4-FFF2-40B4-BE49-F238E27FC236}">
                  <a16:creationId xmlns:a16="http://schemas.microsoft.com/office/drawing/2014/main" id="{531C264C-0C83-5257-508A-00AF9428E565}"/>
                </a:ext>
              </a:extLst>
            </p:cNvPr>
            <p:cNvSpPr>
              <a:spLocks noChangeAspect="1" noChangeArrowheads="1" noTextEdit="1"/>
            </p:cNvSpPr>
            <p:nvPr/>
          </p:nvSpPr>
          <p:spPr bwMode="auto">
            <a:xfrm>
              <a:off x="176213" y="1557338"/>
              <a:ext cx="87915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1" name="Group 205">
              <a:extLst>
                <a:ext uri="{FF2B5EF4-FFF2-40B4-BE49-F238E27FC236}">
                  <a16:creationId xmlns:a16="http://schemas.microsoft.com/office/drawing/2014/main" id="{22B2BBA1-8BF9-1345-D9E9-5DAE6C7FBA49}"/>
                </a:ext>
              </a:extLst>
            </p:cNvPr>
            <p:cNvGrpSpPr>
              <a:grpSpLocks/>
            </p:cNvGrpSpPr>
            <p:nvPr/>
          </p:nvGrpSpPr>
          <p:grpSpPr bwMode="auto">
            <a:xfrm>
              <a:off x="176213" y="1557338"/>
              <a:ext cx="8791575" cy="3816350"/>
              <a:chOff x="111" y="981"/>
              <a:chExt cx="5538" cy="2404"/>
            </a:xfrm>
          </p:grpSpPr>
          <p:sp>
            <p:nvSpPr>
              <p:cNvPr id="197" name="Rectangle 5">
                <a:extLst>
                  <a:ext uri="{FF2B5EF4-FFF2-40B4-BE49-F238E27FC236}">
                    <a16:creationId xmlns:a16="http://schemas.microsoft.com/office/drawing/2014/main" id="{C3A19547-C7AE-5F0E-D4A6-EC2AF9F67E40}"/>
                  </a:ext>
                </a:extLst>
              </p:cNvPr>
              <p:cNvSpPr>
                <a:spLocks noChangeArrowheads="1"/>
              </p:cNvSpPr>
              <p:nvPr/>
            </p:nvSpPr>
            <p:spPr bwMode="auto">
              <a:xfrm>
                <a:off x="111" y="981"/>
                <a:ext cx="5538" cy="26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Rectangle 6">
                <a:extLst>
                  <a:ext uri="{FF2B5EF4-FFF2-40B4-BE49-F238E27FC236}">
                    <a16:creationId xmlns:a16="http://schemas.microsoft.com/office/drawing/2014/main" id="{4D690630-97AC-175C-B281-7C338EBDFE9C}"/>
                  </a:ext>
                </a:extLst>
              </p:cNvPr>
              <p:cNvSpPr>
                <a:spLocks noChangeArrowheads="1"/>
              </p:cNvSpPr>
              <p:nvPr/>
            </p:nvSpPr>
            <p:spPr bwMode="auto">
              <a:xfrm>
                <a:off x="111" y="1237"/>
                <a:ext cx="718" cy="1265"/>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7">
                <a:extLst>
                  <a:ext uri="{FF2B5EF4-FFF2-40B4-BE49-F238E27FC236}">
                    <a16:creationId xmlns:a16="http://schemas.microsoft.com/office/drawing/2014/main" id="{CAB0BBD5-3CC7-CC84-B4DA-13D234B52EA9}"/>
                  </a:ext>
                </a:extLst>
              </p:cNvPr>
              <p:cNvSpPr>
                <a:spLocks noChangeArrowheads="1"/>
              </p:cNvSpPr>
              <p:nvPr/>
            </p:nvSpPr>
            <p:spPr bwMode="auto">
              <a:xfrm>
                <a:off x="111" y="2497"/>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Rectangle 8">
                <a:extLst>
                  <a:ext uri="{FF2B5EF4-FFF2-40B4-BE49-F238E27FC236}">
                    <a16:creationId xmlns:a16="http://schemas.microsoft.com/office/drawing/2014/main" id="{AB92B5E4-2052-4E4C-7125-309F4B524928}"/>
                  </a:ext>
                </a:extLst>
              </p:cNvPr>
              <p:cNvSpPr>
                <a:spLocks noChangeArrowheads="1"/>
              </p:cNvSpPr>
              <p:nvPr/>
            </p:nvSpPr>
            <p:spPr bwMode="auto">
              <a:xfrm>
                <a:off x="824" y="2497"/>
                <a:ext cx="608"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Rectangle 9">
                <a:extLst>
                  <a:ext uri="{FF2B5EF4-FFF2-40B4-BE49-F238E27FC236}">
                    <a16:creationId xmlns:a16="http://schemas.microsoft.com/office/drawing/2014/main" id="{B2757982-D825-BD2D-8711-4188677D9A98}"/>
                  </a:ext>
                </a:extLst>
              </p:cNvPr>
              <p:cNvSpPr>
                <a:spLocks noChangeArrowheads="1"/>
              </p:cNvSpPr>
              <p:nvPr/>
            </p:nvSpPr>
            <p:spPr bwMode="auto">
              <a:xfrm>
                <a:off x="111" y="2622"/>
                <a:ext cx="718" cy="136"/>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Rectangle 10">
                <a:extLst>
                  <a:ext uri="{FF2B5EF4-FFF2-40B4-BE49-F238E27FC236}">
                    <a16:creationId xmlns:a16="http://schemas.microsoft.com/office/drawing/2014/main" id="{412AF6FF-3D58-FD0E-AA30-9323567650E8}"/>
                  </a:ext>
                </a:extLst>
              </p:cNvPr>
              <p:cNvSpPr>
                <a:spLocks noChangeArrowheads="1"/>
              </p:cNvSpPr>
              <p:nvPr/>
            </p:nvSpPr>
            <p:spPr bwMode="auto">
              <a:xfrm>
                <a:off x="824" y="2622"/>
                <a:ext cx="1210" cy="13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Rectangle 11">
                <a:extLst>
                  <a:ext uri="{FF2B5EF4-FFF2-40B4-BE49-F238E27FC236}">
                    <a16:creationId xmlns:a16="http://schemas.microsoft.com/office/drawing/2014/main" id="{EEA3B94B-3835-40A1-6714-91B27172CDE3}"/>
                  </a:ext>
                </a:extLst>
              </p:cNvPr>
              <p:cNvSpPr>
                <a:spLocks noChangeArrowheads="1"/>
              </p:cNvSpPr>
              <p:nvPr/>
            </p:nvSpPr>
            <p:spPr bwMode="auto">
              <a:xfrm>
                <a:off x="111" y="2753"/>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12">
                <a:extLst>
                  <a:ext uri="{FF2B5EF4-FFF2-40B4-BE49-F238E27FC236}">
                    <a16:creationId xmlns:a16="http://schemas.microsoft.com/office/drawing/2014/main" id="{D3D47186-B6E6-C950-8EAC-E86C6031ADF6}"/>
                  </a:ext>
                </a:extLst>
              </p:cNvPr>
              <p:cNvSpPr>
                <a:spLocks noChangeArrowheads="1"/>
              </p:cNvSpPr>
              <p:nvPr/>
            </p:nvSpPr>
            <p:spPr bwMode="auto">
              <a:xfrm>
                <a:off x="824" y="2753"/>
                <a:ext cx="1813"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13">
                <a:extLst>
                  <a:ext uri="{FF2B5EF4-FFF2-40B4-BE49-F238E27FC236}">
                    <a16:creationId xmlns:a16="http://schemas.microsoft.com/office/drawing/2014/main" id="{33A15EC7-2CA0-72E2-5998-FAB14D31EC0F}"/>
                  </a:ext>
                </a:extLst>
              </p:cNvPr>
              <p:cNvSpPr>
                <a:spLocks noChangeArrowheads="1"/>
              </p:cNvSpPr>
              <p:nvPr/>
            </p:nvSpPr>
            <p:spPr bwMode="auto">
              <a:xfrm>
                <a:off x="111" y="2878"/>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Rectangle 14">
                <a:extLst>
                  <a:ext uri="{FF2B5EF4-FFF2-40B4-BE49-F238E27FC236}">
                    <a16:creationId xmlns:a16="http://schemas.microsoft.com/office/drawing/2014/main" id="{9E3C15A9-EA62-CEAB-7C6C-5C25A2FB1941}"/>
                  </a:ext>
                </a:extLst>
              </p:cNvPr>
              <p:cNvSpPr>
                <a:spLocks noChangeArrowheads="1"/>
              </p:cNvSpPr>
              <p:nvPr/>
            </p:nvSpPr>
            <p:spPr bwMode="auto">
              <a:xfrm>
                <a:off x="824" y="2878"/>
                <a:ext cx="2415"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Rectangle 15">
                <a:extLst>
                  <a:ext uri="{FF2B5EF4-FFF2-40B4-BE49-F238E27FC236}">
                    <a16:creationId xmlns:a16="http://schemas.microsoft.com/office/drawing/2014/main" id="{8BEAC804-7490-44B4-FE9C-6165310919EC}"/>
                  </a:ext>
                </a:extLst>
              </p:cNvPr>
              <p:cNvSpPr>
                <a:spLocks noChangeArrowheads="1"/>
              </p:cNvSpPr>
              <p:nvPr/>
            </p:nvSpPr>
            <p:spPr bwMode="auto">
              <a:xfrm>
                <a:off x="111" y="3004"/>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16">
                <a:extLst>
                  <a:ext uri="{FF2B5EF4-FFF2-40B4-BE49-F238E27FC236}">
                    <a16:creationId xmlns:a16="http://schemas.microsoft.com/office/drawing/2014/main" id="{F17A0382-3087-20BC-D902-EA06FD66F001}"/>
                  </a:ext>
                </a:extLst>
              </p:cNvPr>
              <p:cNvSpPr>
                <a:spLocks noChangeArrowheads="1"/>
              </p:cNvSpPr>
              <p:nvPr/>
            </p:nvSpPr>
            <p:spPr bwMode="auto">
              <a:xfrm>
                <a:off x="824" y="3004"/>
                <a:ext cx="3018"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17">
                <a:extLst>
                  <a:ext uri="{FF2B5EF4-FFF2-40B4-BE49-F238E27FC236}">
                    <a16:creationId xmlns:a16="http://schemas.microsoft.com/office/drawing/2014/main" id="{15DBFD37-AB84-942D-423E-C90EB51CF7DE}"/>
                  </a:ext>
                </a:extLst>
              </p:cNvPr>
              <p:cNvSpPr>
                <a:spLocks noChangeArrowheads="1"/>
              </p:cNvSpPr>
              <p:nvPr/>
            </p:nvSpPr>
            <p:spPr bwMode="auto">
              <a:xfrm>
                <a:off x="111" y="3129"/>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18">
                <a:extLst>
                  <a:ext uri="{FF2B5EF4-FFF2-40B4-BE49-F238E27FC236}">
                    <a16:creationId xmlns:a16="http://schemas.microsoft.com/office/drawing/2014/main" id="{2515643D-2603-C86A-7989-06331D9B24BA}"/>
                  </a:ext>
                </a:extLst>
              </p:cNvPr>
              <p:cNvSpPr>
                <a:spLocks noChangeArrowheads="1"/>
              </p:cNvSpPr>
              <p:nvPr/>
            </p:nvSpPr>
            <p:spPr bwMode="auto">
              <a:xfrm>
                <a:off x="824" y="3129"/>
                <a:ext cx="3620"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Rectangle 19">
                <a:extLst>
                  <a:ext uri="{FF2B5EF4-FFF2-40B4-BE49-F238E27FC236}">
                    <a16:creationId xmlns:a16="http://schemas.microsoft.com/office/drawing/2014/main" id="{7D47D91D-A922-8C8E-CA84-2925E9042D71}"/>
                  </a:ext>
                </a:extLst>
              </p:cNvPr>
              <p:cNvSpPr>
                <a:spLocks noChangeArrowheads="1"/>
              </p:cNvSpPr>
              <p:nvPr/>
            </p:nvSpPr>
            <p:spPr bwMode="auto">
              <a:xfrm>
                <a:off x="111" y="3254"/>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20">
                <a:extLst>
                  <a:ext uri="{FF2B5EF4-FFF2-40B4-BE49-F238E27FC236}">
                    <a16:creationId xmlns:a16="http://schemas.microsoft.com/office/drawing/2014/main" id="{DFD2B124-8CD5-8EB4-5B2C-FB334E9E3CC5}"/>
                  </a:ext>
                </a:extLst>
              </p:cNvPr>
              <p:cNvSpPr>
                <a:spLocks noChangeArrowheads="1"/>
              </p:cNvSpPr>
              <p:nvPr/>
            </p:nvSpPr>
            <p:spPr bwMode="auto">
              <a:xfrm>
                <a:off x="824" y="3254"/>
                <a:ext cx="4223"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21">
                <a:extLst>
                  <a:ext uri="{FF2B5EF4-FFF2-40B4-BE49-F238E27FC236}">
                    <a16:creationId xmlns:a16="http://schemas.microsoft.com/office/drawing/2014/main" id="{7087874F-AB5E-0E88-3F27-28F8BE9D05DD}"/>
                  </a:ext>
                </a:extLst>
              </p:cNvPr>
              <p:cNvSpPr>
                <a:spLocks noChangeArrowheads="1"/>
              </p:cNvSpPr>
              <p:nvPr/>
            </p:nvSpPr>
            <p:spPr bwMode="auto">
              <a:xfrm>
                <a:off x="1035"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4" name="Rectangle 22">
                <a:extLst>
                  <a:ext uri="{FF2B5EF4-FFF2-40B4-BE49-F238E27FC236}">
                    <a16:creationId xmlns:a16="http://schemas.microsoft.com/office/drawing/2014/main" id="{C9ECE88E-56BD-7FED-A2F6-D95FC456EAB6}"/>
                  </a:ext>
                </a:extLst>
              </p:cNvPr>
              <p:cNvSpPr>
                <a:spLocks noChangeArrowheads="1"/>
              </p:cNvSpPr>
              <p:nvPr/>
            </p:nvSpPr>
            <p:spPr bwMode="auto">
              <a:xfrm>
                <a:off x="1637"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5" name="Rectangle 23">
                <a:extLst>
                  <a:ext uri="{FF2B5EF4-FFF2-40B4-BE49-F238E27FC236}">
                    <a16:creationId xmlns:a16="http://schemas.microsoft.com/office/drawing/2014/main" id="{E061F00C-0210-2B86-D1C1-93B76941D8E8}"/>
                  </a:ext>
                </a:extLst>
              </p:cNvPr>
              <p:cNvSpPr>
                <a:spLocks noChangeArrowheads="1"/>
              </p:cNvSpPr>
              <p:nvPr/>
            </p:nvSpPr>
            <p:spPr bwMode="auto">
              <a:xfrm>
                <a:off x="2240"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6" name="Rectangle 24">
                <a:extLst>
                  <a:ext uri="{FF2B5EF4-FFF2-40B4-BE49-F238E27FC236}">
                    <a16:creationId xmlns:a16="http://schemas.microsoft.com/office/drawing/2014/main" id="{D1728522-07D8-80AE-6F70-1A125F06C650}"/>
                  </a:ext>
                </a:extLst>
              </p:cNvPr>
              <p:cNvSpPr>
                <a:spLocks noChangeArrowheads="1"/>
              </p:cNvSpPr>
              <p:nvPr/>
            </p:nvSpPr>
            <p:spPr bwMode="auto">
              <a:xfrm>
                <a:off x="2842"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7" name="Rectangle 25">
                <a:extLst>
                  <a:ext uri="{FF2B5EF4-FFF2-40B4-BE49-F238E27FC236}">
                    <a16:creationId xmlns:a16="http://schemas.microsoft.com/office/drawing/2014/main" id="{AA56FB5F-C550-CFF4-D71E-55CFF726E5E9}"/>
                  </a:ext>
                </a:extLst>
              </p:cNvPr>
              <p:cNvSpPr>
                <a:spLocks noChangeArrowheads="1"/>
              </p:cNvSpPr>
              <p:nvPr/>
            </p:nvSpPr>
            <p:spPr bwMode="auto">
              <a:xfrm>
                <a:off x="3445"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8" name="Rectangle 26">
                <a:extLst>
                  <a:ext uri="{FF2B5EF4-FFF2-40B4-BE49-F238E27FC236}">
                    <a16:creationId xmlns:a16="http://schemas.microsoft.com/office/drawing/2014/main" id="{58889768-9862-D964-2073-3E3B7D65822C}"/>
                  </a:ext>
                </a:extLst>
              </p:cNvPr>
              <p:cNvSpPr>
                <a:spLocks noChangeArrowheads="1"/>
              </p:cNvSpPr>
              <p:nvPr/>
            </p:nvSpPr>
            <p:spPr bwMode="auto">
              <a:xfrm>
                <a:off x="4047"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9" name="Rectangle 27">
                <a:extLst>
                  <a:ext uri="{FF2B5EF4-FFF2-40B4-BE49-F238E27FC236}">
                    <a16:creationId xmlns:a16="http://schemas.microsoft.com/office/drawing/2014/main" id="{D26B5103-DD21-AE90-35BE-3027B2E9EFD6}"/>
                  </a:ext>
                </a:extLst>
              </p:cNvPr>
              <p:cNvSpPr>
                <a:spLocks noChangeArrowheads="1"/>
              </p:cNvSpPr>
              <p:nvPr/>
            </p:nvSpPr>
            <p:spPr bwMode="auto">
              <a:xfrm>
                <a:off x="4650"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0" name="Rectangle 28">
                <a:extLst>
                  <a:ext uri="{FF2B5EF4-FFF2-40B4-BE49-F238E27FC236}">
                    <a16:creationId xmlns:a16="http://schemas.microsoft.com/office/drawing/2014/main" id="{8C7F3918-7521-2577-2DC1-EC77F61E6738}"/>
                  </a:ext>
                </a:extLst>
              </p:cNvPr>
              <p:cNvSpPr>
                <a:spLocks noChangeArrowheads="1"/>
              </p:cNvSpPr>
              <p:nvPr/>
            </p:nvSpPr>
            <p:spPr bwMode="auto">
              <a:xfrm>
                <a:off x="5252"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2030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1" name="Rectangle 29">
                <a:extLst>
                  <a:ext uri="{FF2B5EF4-FFF2-40B4-BE49-F238E27FC236}">
                    <a16:creationId xmlns:a16="http://schemas.microsoft.com/office/drawing/2014/main" id="{1BF3FE6F-AD62-598B-28AE-D69F12A612D8}"/>
                  </a:ext>
                </a:extLst>
              </p:cNvPr>
              <p:cNvSpPr>
                <a:spLocks noChangeArrowheads="1"/>
              </p:cNvSpPr>
              <p:nvPr/>
            </p:nvSpPr>
            <p:spPr bwMode="auto">
              <a:xfrm>
                <a:off x="462" y="125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2" name="Rectangle 30">
                <a:extLst>
                  <a:ext uri="{FF2B5EF4-FFF2-40B4-BE49-F238E27FC236}">
                    <a16:creationId xmlns:a16="http://schemas.microsoft.com/office/drawing/2014/main" id="{94CCE62E-7363-68C4-8D37-C68EED4B8AA4}"/>
                  </a:ext>
                </a:extLst>
              </p:cNvPr>
              <p:cNvSpPr>
                <a:spLocks noChangeArrowheads="1"/>
              </p:cNvSpPr>
              <p:nvPr/>
            </p:nvSpPr>
            <p:spPr bwMode="auto">
              <a:xfrm>
                <a:off x="1045"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3" name="Rectangle 31">
                <a:extLst>
                  <a:ext uri="{FF2B5EF4-FFF2-40B4-BE49-F238E27FC236}">
                    <a16:creationId xmlns:a16="http://schemas.microsoft.com/office/drawing/2014/main" id="{7DD665C5-45B4-FC32-D43C-B36FC806EF94}"/>
                  </a:ext>
                </a:extLst>
              </p:cNvPr>
              <p:cNvSpPr>
                <a:spLocks noChangeArrowheads="1"/>
              </p:cNvSpPr>
              <p:nvPr/>
            </p:nvSpPr>
            <p:spPr bwMode="auto">
              <a:xfrm>
                <a:off x="1647"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4" name="Rectangle 32">
                <a:extLst>
                  <a:ext uri="{FF2B5EF4-FFF2-40B4-BE49-F238E27FC236}">
                    <a16:creationId xmlns:a16="http://schemas.microsoft.com/office/drawing/2014/main" id="{F2F7850A-25D9-FE29-F72D-993433338462}"/>
                  </a:ext>
                </a:extLst>
              </p:cNvPr>
              <p:cNvSpPr>
                <a:spLocks noChangeArrowheads="1"/>
              </p:cNvSpPr>
              <p:nvPr/>
            </p:nvSpPr>
            <p:spPr bwMode="auto">
              <a:xfrm>
                <a:off x="2250"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5" name="Rectangle 33">
                <a:extLst>
                  <a:ext uri="{FF2B5EF4-FFF2-40B4-BE49-F238E27FC236}">
                    <a16:creationId xmlns:a16="http://schemas.microsoft.com/office/drawing/2014/main" id="{D17DB857-A6F7-54BB-DDA8-6671D868C0FF}"/>
                  </a:ext>
                </a:extLst>
              </p:cNvPr>
              <p:cNvSpPr>
                <a:spLocks noChangeArrowheads="1"/>
              </p:cNvSpPr>
              <p:nvPr/>
            </p:nvSpPr>
            <p:spPr bwMode="auto">
              <a:xfrm>
                <a:off x="2852"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6" name="Rectangle 34">
                <a:extLst>
                  <a:ext uri="{FF2B5EF4-FFF2-40B4-BE49-F238E27FC236}">
                    <a16:creationId xmlns:a16="http://schemas.microsoft.com/office/drawing/2014/main" id="{9FF4B6CD-4632-0586-45D6-DD5E0AAD0E99}"/>
                  </a:ext>
                </a:extLst>
              </p:cNvPr>
              <p:cNvSpPr>
                <a:spLocks noChangeArrowheads="1"/>
              </p:cNvSpPr>
              <p:nvPr/>
            </p:nvSpPr>
            <p:spPr bwMode="auto">
              <a:xfrm>
                <a:off x="3455"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7" name="Rectangle 35">
                <a:extLst>
                  <a:ext uri="{FF2B5EF4-FFF2-40B4-BE49-F238E27FC236}">
                    <a16:creationId xmlns:a16="http://schemas.microsoft.com/office/drawing/2014/main" id="{A3DC36FB-B24E-ECFF-D2B9-C0224DCB037A}"/>
                  </a:ext>
                </a:extLst>
              </p:cNvPr>
              <p:cNvSpPr>
                <a:spLocks noChangeArrowheads="1"/>
              </p:cNvSpPr>
              <p:nvPr/>
            </p:nvSpPr>
            <p:spPr bwMode="auto">
              <a:xfrm>
                <a:off x="4057"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8" name="Rectangle 36">
                <a:extLst>
                  <a:ext uri="{FF2B5EF4-FFF2-40B4-BE49-F238E27FC236}">
                    <a16:creationId xmlns:a16="http://schemas.microsoft.com/office/drawing/2014/main" id="{97D19A47-6448-78EE-28B7-0532EB253E6F}"/>
                  </a:ext>
                </a:extLst>
              </p:cNvPr>
              <p:cNvSpPr>
                <a:spLocks noChangeArrowheads="1"/>
              </p:cNvSpPr>
              <p:nvPr/>
            </p:nvSpPr>
            <p:spPr bwMode="auto">
              <a:xfrm>
                <a:off x="4660"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17.8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9" name="Rectangle 37">
                <a:extLst>
                  <a:ext uri="{FF2B5EF4-FFF2-40B4-BE49-F238E27FC236}">
                    <a16:creationId xmlns:a16="http://schemas.microsoft.com/office/drawing/2014/main" id="{3BEF86AD-0A29-BF84-C0F2-D6CF8DF9B0B4}"/>
                  </a:ext>
                </a:extLst>
              </p:cNvPr>
              <p:cNvSpPr>
                <a:spLocks noChangeArrowheads="1"/>
              </p:cNvSpPr>
              <p:nvPr/>
            </p:nvSpPr>
            <p:spPr bwMode="auto">
              <a:xfrm>
                <a:off x="5262"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19.0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0" name="Rectangle 38">
                <a:extLst>
                  <a:ext uri="{FF2B5EF4-FFF2-40B4-BE49-F238E27FC236}">
                    <a16:creationId xmlns:a16="http://schemas.microsoft.com/office/drawing/2014/main" id="{FF4A3B61-7BF6-BE7F-CA4E-7F80B3931C7C}"/>
                  </a:ext>
                </a:extLst>
              </p:cNvPr>
              <p:cNvSpPr>
                <a:spLocks noChangeArrowheads="1"/>
              </p:cNvSpPr>
              <p:nvPr/>
            </p:nvSpPr>
            <p:spPr bwMode="auto">
              <a:xfrm>
                <a:off x="462" y="138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1" name="Rectangle 39">
                <a:extLst>
                  <a:ext uri="{FF2B5EF4-FFF2-40B4-BE49-F238E27FC236}">
                    <a16:creationId xmlns:a16="http://schemas.microsoft.com/office/drawing/2014/main" id="{9FA96FE4-28E6-AF81-76D6-938FC46FA412}"/>
                  </a:ext>
                </a:extLst>
              </p:cNvPr>
              <p:cNvSpPr>
                <a:spLocks noChangeArrowheads="1"/>
              </p:cNvSpPr>
              <p:nvPr/>
            </p:nvSpPr>
            <p:spPr bwMode="auto">
              <a:xfrm>
                <a:off x="1070" y="138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2" name="Rectangle 40">
                <a:extLst>
                  <a:ext uri="{FF2B5EF4-FFF2-40B4-BE49-F238E27FC236}">
                    <a16:creationId xmlns:a16="http://schemas.microsoft.com/office/drawing/2014/main" id="{B63DCBC8-3CE8-7040-550B-9B63CD9674B3}"/>
                  </a:ext>
                </a:extLst>
              </p:cNvPr>
              <p:cNvSpPr>
                <a:spLocks noChangeArrowheads="1"/>
              </p:cNvSpPr>
              <p:nvPr/>
            </p:nvSpPr>
            <p:spPr bwMode="auto">
              <a:xfrm>
                <a:off x="1647"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3" name="Rectangle 41">
                <a:extLst>
                  <a:ext uri="{FF2B5EF4-FFF2-40B4-BE49-F238E27FC236}">
                    <a16:creationId xmlns:a16="http://schemas.microsoft.com/office/drawing/2014/main" id="{B146EF95-CE46-2364-7886-1DE4B2780DD7}"/>
                  </a:ext>
                </a:extLst>
              </p:cNvPr>
              <p:cNvSpPr>
                <a:spLocks noChangeArrowheads="1"/>
              </p:cNvSpPr>
              <p:nvPr/>
            </p:nvSpPr>
            <p:spPr bwMode="auto">
              <a:xfrm>
                <a:off x="2250"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4" name="Rectangle 42">
                <a:extLst>
                  <a:ext uri="{FF2B5EF4-FFF2-40B4-BE49-F238E27FC236}">
                    <a16:creationId xmlns:a16="http://schemas.microsoft.com/office/drawing/2014/main" id="{C5F69AAE-7CFF-AA1E-8AF9-203DCA951BF4}"/>
                  </a:ext>
                </a:extLst>
              </p:cNvPr>
              <p:cNvSpPr>
                <a:spLocks noChangeArrowheads="1"/>
              </p:cNvSpPr>
              <p:nvPr/>
            </p:nvSpPr>
            <p:spPr bwMode="auto">
              <a:xfrm>
                <a:off x="2852"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5" name="Rectangle 43">
                <a:extLst>
                  <a:ext uri="{FF2B5EF4-FFF2-40B4-BE49-F238E27FC236}">
                    <a16:creationId xmlns:a16="http://schemas.microsoft.com/office/drawing/2014/main" id="{AAAE7365-B337-C7E1-2E4C-108601FF1B51}"/>
                  </a:ext>
                </a:extLst>
              </p:cNvPr>
              <p:cNvSpPr>
                <a:spLocks noChangeArrowheads="1"/>
              </p:cNvSpPr>
              <p:nvPr/>
            </p:nvSpPr>
            <p:spPr bwMode="auto">
              <a:xfrm>
                <a:off x="3455"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6" name="Rectangle 44">
                <a:extLst>
                  <a:ext uri="{FF2B5EF4-FFF2-40B4-BE49-F238E27FC236}">
                    <a16:creationId xmlns:a16="http://schemas.microsoft.com/office/drawing/2014/main" id="{70359EE8-657E-3DBB-AD4B-619CE8C55771}"/>
                  </a:ext>
                </a:extLst>
              </p:cNvPr>
              <p:cNvSpPr>
                <a:spLocks noChangeArrowheads="1"/>
              </p:cNvSpPr>
              <p:nvPr/>
            </p:nvSpPr>
            <p:spPr bwMode="auto">
              <a:xfrm>
                <a:off x="4057"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7" name="Rectangle 45">
                <a:extLst>
                  <a:ext uri="{FF2B5EF4-FFF2-40B4-BE49-F238E27FC236}">
                    <a16:creationId xmlns:a16="http://schemas.microsoft.com/office/drawing/2014/main" id="{306BB15A-E5F1-2E5B-C849-B1B3BF4267D2}"/>
                  </a:ext>
                </a:extLst>
              </p:cNvPr>
              <p:cNvSpPr>
                <a:spLocks noChangeArrowheads="1"/>
              </p:cNvSpPr>
              <p:nvPr/>
            </p:nvSpPr>
            <p:spPr bwMode="auto">
              <a:xfrm>
                <a:off x="4660"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8" name="Rectangle 46">
                <a:extLst>
                  <a:ext uri="{FF2B5EF4-FFF2-40B4-BE49-F238E27FC236}">
                    <a16:creationId xmlns:a16="http://schemas.microsoft.com/office/drawing/2014/main" id="{A64FE58C-70DA-9F14-079B-A81D2CFB2467}"/>
                  </a:ext>
                </a:extLst>
              </p:cNvPr>
              <p:cNvSpPr>
                <a:spLocks noChangeArrowheads="1"/>
              </p:cNvSpPr>
              <p:nvPr/>
            </p:nvSpPr>
            <p:spPr bwMode="auto">
              <a:xfrm>
                <a:off x="5262"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18.2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9" name="Rectangle 47">
                <a:extLst>
                  <a:ext uri="{FF2B5EF4-FFF2-40B4-BE49-F238E27FC236}">
                    <a16:creationId xmlns:a16="http://schemas.microsoft.com/office/drawing/2014/main" id="{282E22B3-E19D-2AFB-7DA2-83A2A7C3E200}"/>
                  </a:ext>
                </a:extLst>
              </p:cNvPr>
              <p:cNvSpPr>
                <a:spLocks noChangeArrowheads="1"/>
              </p:cNvSpPr>
              <p:nvPr/>
            </p:nvSpPr>
            <p:spPr bwMode="auto">
              <a:xfrm>
                <a:off x="462" y="1508"/>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0" name="Rectangle 48">
                <a:extLst>
                  <a:ext uri="{FF2B5EF4-FFF2-40B4-BE49-F238E27FC236}">
                    <a16:creationId xmlns:a16="http://schemas.microsoft.com/office/drawing/2014/main" id="{80D6F934-E421-D976-B105-E1F8916CE63E}"/>
                  </a:ext>
                </a:extLst>
              </p:cNvPr>
              <p:cNvSpPr>
                <a:spLocks noChangeArrowheads="1"/>
              </p:cNvSpPr>
              <p:nvPr/>
            </p:nvSpPr>
            <p:spPr bwMode="auto">
              <a:xfrm>
                <a:off x="1070" y="150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1" name="Rectangle 49">
                <a:extLst>
                  <a:ext uri="{FF2B5EF4-FFF2-40B4-BE49-F238E27FC236}">
                    <a16:creationId xmlns:a16="http://schemas.microsoft.com/office/drawing/2014/main" id="{BBD610DC-C936-8A29-01D8-BA430F86962B}"/>
                  </a:ext>
                </a:extLst>
              </p:cNvPr>
              <p:cNvSpPr>
                <a:spLocks noChangeArrowheads="1"/>
              </p:cNvSpPr>
              <p:nvPr/>
            </p:nvSpPr>
            <p:spPr bwMode="auto">
              <a:xfrm>
                <a:off x="1673" y="150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2" name="Rectangle 50">
                <a:extLst>
                  <a:ext uri="{FF2B5EF4-FFF2-40B4-BE49-F238E27FC236}">
                    <a16:creationId xmlns:a16="http://schemas.microsoft.com/office/drawing/2014/main" id="{A8B9EE59-E9BD-EF8F-6DE4-9B825808C31D}"/>
                  </a:ext>
                </a:extLst>
              </p:cNvPr>
              <p:cNvSpPr>
                <a:spLocks noChangeArrowheads="1"/>
              </p:cNvSpPr>
              <p:nvPr/>
            </p:nvSpPr>
            <p:spPr bwMode="auto">
              <a:xfrm>
                <a:off x="2250"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3" name="Rectangle 51">
                <a:extLst>
                  <a:ext uri="{FF2B5EF4-FFF2-40B4-BE49-F238E27FC236}">
                    <a16:creationId xmlns:a16="http://schemas.microsoft.com/office/drawing/2014/main" id="{0F500CB9-A5CA-5C27-606B-6E178B73F671}"/>
                  </a:ext>
                </a:extLst>
              </p:cNvPr>
              <p:cNvSpPr>
                <a:spLocks noChangeArrowheads="1"/>
              </p:cNvSpPr>
              <p:nvPr/>
            </p:nvSpPr>
            <p:spPr bwMode="auto">
              <a:xfrm>
                <a:off x="2852"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4" name="Rectangle 52">
                <a:extLst>
                  <a:ext uri="{FF2B5EF4-FFF2-40B4-BE49-F238E27FC236}">
                    <a16:creationId xmlns:a16="http://schemas.microsoft.com/office/drawing/2014/main" id="{D5345222-07B2-BDFD-CF4E-1CA9F8C794E0}"/>
                  </a:ext>
                </a:extLst>
              </p:cNvPr>
              <p:cNvSpPr>
                <a:spLocks noChangeArrowheads="1"/>
              </p:cNvSpPr>
              <p:nvPr/>
            </p:nvSpPr>
            <p:spPr bwMode="auto">
              <a:xfrm>
                <a:off x="3455"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5" name="Rectangle 53">
                <a:extLst>
                  <a:ext uri="{FF2B5EF4-FFF2-40B4-BE49-F238E27FC236}">
                    <a16:creationId xmlns:a16="http://schemas.microsoft.com/office/drawing/2014/main" id="{944A53F0-97CB-FABB-BDD6-01BF4C0F9584}"/>
                  </a:ext>
                </a:extLst>
              </p:cNvPr>
              <p:cNvSpPr>
                <a:spLocks noChangeArrowheads="1"/>
              </p:cNvSpPr>
              <p:nvPr/>
            </p:nvSpPr>
            <p:spPr bwMode="auto">
              <a:xfrm>
                <a:off x="4057"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6" name="Rectangle 54">
                <a:extLst>
                  <a:ext uri="{FF2B5EF4-FFF2-40B4-BE49-F238E27FC236}">
                    <a16:creationId xmlns:a16="http://schemas.microsoft.com/office/drawing/2014/main" id="{5C7C9C30-5635-F012-F675-F0E0193A665C}"/>
                  </a:ext>
                </a:extLst>
              </p:cNvPr>
              <p:cNvSpPr>
                <a:spLocks noChangeArrowheads="1"/>
              </p:cNvSpPr>
              <p:nvPr/>
            </p:nvSpPr>
            <p:spPr bwMode="auto">
              <a:xfrm>
                <a:off x="4660"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7" name="Rectangle 55">
                <a:extLst>
                  <a:ext uri="{FF2B5EF4-FFF2-40B4-BE49-F238E27FC236}">
                    <a16:creationId xmlns:a16="http://schemas.microsoft.com/office/drawing/2014/main" id="{301EA062-10C7-4693-7E2A-F29EEC8E5C1E}"/>
                  </a:ext>
                </a:extLst>
              </p:cNvPr>
              <p:cNvSpPr>
                <a:spLocks noChangeArrowheads="1"/>
              </p:cNvSpPr>
              <p:nvPr/>
            </p:nvSpPr>
            <p:spPr bwMode="auto">
              <a:xfrm>
                <a:off x="5262"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17.4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8" name="Rectangle 56">
                <a:extLst>
                  <a:ext uri="{FF2B5EF4-FFF2-40B4-BE49-F238E27FC236}">
                    <a16:creationId xmlns:a16="http://schemas.microsoft.com/office/drawing/2014/main" id="{F578564C-CFEF-DBC3-44EA-F2ED5EDC85FD}"/>
                  </a:ext>
                </a:extLst>
              </p:cNvPr>
              <p:cNvSpPr>
                <a:spLocks noChangeArrowheads="1"/>
              </p:cNvSpPr>
              <p:nvPr/>
            </p:nvSpPr>
            <p:spPr bwMode="auto">
              <a:xfrm>
                <a:off x="462" y="163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9" name="Rectangle 57">
                <a:extLst>
                  <a:ext uri="{FF2B5EF4-FFF2-40B4-BE49-F238E27FC236}">
                    <a16:creationId xmlns:a16="http://schemas.microsoft.com/office/drawing/2014/main" id="{F0E8E68E-FA8C-7437-BFB6-5E4F86AF907D}"/>
                  </a:ext>
                </a:extLst>
              </p:cNvPr>
              <p:cNvSpPr>
                <a:spLocks noChangeArrowheads="1"/>
              </p:cNvSpPr>
              <p:nvPr/>
            </p:nvSpPr>
            <p:spPr bwMode="auto">
              <a:xfrm>
                <a:off x="1070" y="163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0" name="Rectangle 58">
                <a:extLst>
                  <a:ext uri="{FF2B5EF4-FFF2-40B4-BE49-F238E27FC236}">
                    <a16:creationId xmlns:a16="http://schemas.microsoft.com/office/drawing/2014/main" id="{168918E7-3486-7A6D-B334-9B09D41229B1}"/>
                  </a:ext>
                </a:extLst>
              </p:cNvPr>
              <p:cNvSpPr>
                <a:spLocks noChangeArrowheads="1"/>
              </p:cNvSpPr>
              <p:nvPr/>
            </p:nvSpPr>
            <p:spPr bwMode="auto">
              <a:xfrm>
                <a:off x="1673" y="163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1" name="Rectangle 59">
                <a:extLst>
                  <a:ext uri="{FF2B5EF4-FFF2-40B4-BE49-F238E27FC236}">
                    <a16:creationId xmlns:a16="http://schemas.microsoft.com/office/drawing/2014/main" id="{3556E630-A0EA-DA71-0E0A-328E2D653484}"/>
                  </a:ext>
                </a:extLst>
              </p:cNvPr>
              <p:cNvSpPr>
                <a:spLocks noChangeArrowheads="1"/>
              </p:cNvSpPr>
              <p:nvPr/>
            </p:nvSpPr>
            <p:spPr bwMode="auto">
              <a:xfrm>
                <a:off x="2250"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2" name="Rectangle 60">
                <a:extLst>
                  <a:ext uri="{FF2B5EF4-FFF2-40B4-BE49-F238E27FC236}">
                    <a16:creationId xmlns:a16="http://schemas.microsoft.com/office/drawing/2014/main" id="{497BCD22-F887-73CC-2FA4-F1BCB22AE033}"/>
                  </a:ext>
                </a:extLst>
              </p:cNvPr>
              <p:cNvSpPr>
                <a:spLocks noChangeArrowheads="1"/>
              </p:cNvSpPr>
              <p:nvPr/>
            </p:nvSpPr>
            <p:spPr bwMode="auto">
              <a:xfrm>
                <a:off x="2852"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3" name="Rectangle 61">
                <a:extLst>
                  <a:ext uri="{FF2B5EF4-FFF2-40B4-BE49-F238E27FC236}">
                    <a16:creationId xmlns:a16="http://schemas.microsoft.com/office/drawing/2014/main" id="{08BCA62F-EF5E-8DAF-BF6E-7D9916246BB8}"/>
                  </a:ext>
                </a:extLst>
              </p:cNvPr>
              <p:cNvSpPr>
                <a:spLocks noChangeArrowheads="1"/>
              </p:cNvSpPr>
              <p:nvPr/>
            </p:nvSpPr>
            <p:spPr bwMode="auto">
              <a:xfrm>
                <a:off x="3455"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4" name="Rectangle 62">
                <a:extLst>
                  <a:ext uri="{FF2B5EF4-FFF2-40B4-BE49-F238E27FC236}">
                    <a16:creationId xmlns:a16="http://schemas.microsoft.com/office/drawing/2014/main" id="{0810467E-6400-5A45-D49F-4F1AE8232E51}"/>
                  </a:ext>
                </a:extLst>
              </p:cNvPr>
              <p:cNvSpPr>
                <a:spLocks noChangeArrowheads="1"/>
              </p:cNvSpPr>
              <p:nvPr/>
            </p:nvSpPr>
            <p:spPr bwMode="auto">
              <a:xfrm>
                <a:off x="4057"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5" name="Rectangle 63">
                <a:extLst>
                  <a:ext uri="{FF2B5EF4-FFF2-40B4-BE49-F238E27FC236}">
                    <a16:creationId xmlns:a16="http://schemas.microsoft.com/office/drawing/2014/main" id="{7622DDCA-A59B-D1A2-F62A-1E162580CD35}"/>
                  </a:ext>
                </a:extLst>
              </p:cNvPr>
              <p:cNvSpPr>
                <a:spLocks noChangeArrowheads="1"/>
              </p:cNvSpPr>
              <p:nvPr/>
            </p:nvSpPr>
            <p:spPr bwMode="auto">
              <a:xfrm>
                <a:off x="4660"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6" name="Rectangle 64">
                <a:extLst>
                  <a:ext uri="{FF2B5EF4-FFF2-40B4-BE49-F238E27FC236}">
                    <a16:creationId xmlns:a16="http://schemas.microsoft.com/office/drawing/2014/main" id="{209560AF-EFBC-7CBD-58EA-486EDD104CC7}"/>
                  </a:ext>
                </a:extLst>
              </p:cNvPr>
              <p:cNvSpPr>
                <a:spLocks noChangeArrowheads="1"/>
              </p:cNvSpPr>
              <p:nvPr/>
            </p:nvSpPr>
            <p:spPr bwMode="auto">
              <a:xfrm>
                <a:off x="5262"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7" name="Rectangle 65">
                <a:extLst>
                  <a:ext uri="{FF2B5EF4-FFF2-40B4-BE49-F238E27FC236}">
                    <a16:creationId xmlns:a16="http://schemas.microsoft.com/office/drawing/2014/main" id="{1A2E7CD7-DA14-E930-E2C5-E191C53C8FF3}"/>
                  </a:ext>
                </a:extLst>
              </p:cNvPr>
              <p:cNvSpPr>
                <a:spLocks noChangeArrowheads="1"/>
              </p:cNvSpPr>
              <p:nvPr/>
            </p:nvSpPr>
            <p:spPr bwMode="auto">
              <a:xfrm>
                <a:off x="462" y="1759"/>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8" name="Rectangle 66">
                <a:extLst>
                  <a:ext uri="{FF2B5EF4-FFF2-40B4-BE49-F238E27FC236}">
                    <a16:creationId xmlns:a16="http://schemas.microsoft.com/office/drawing/2014/main" id="{9848F222-452F-2F31-5065-C24083D69872}"/>
                  </a:ext>
                </a:extLst>
              </p:cNvPr>
              <p:cNvSpPr>
                <a:spLocks noChangeArrowheads="1"/>
              </p:cNvSpPr>
              <p:nvPr/>
            </p:nvSpPr>
            <p:spPr bwMode="auto">
              <a:xfrm>
                <a:off x="1070"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9" name="Rectangle 67">
                <a:extLst>
                  <a:ext uri="{FF2B5EF4-FFF2-40B4-BE49-F238E27FC236}">
                    <a16:creationId xmlns:a16="http://schemas.microsoft.com/office/drawing/2014/main" id="{270099A4-181B-5107-B802-75C521B84785}"/>
                  </a:ext>
                </a:extLst>
              </p:cNvPr>
              <p:cNvSpPr>
                <a:spLocks noChangeArrowheads="1"/>
              </p:cNvSpPr>
              <p:nvPr/>
            </p:nvSpPr>
            <p:spPr bwMode="auto">
              <a:xfrm>
                <a:off x="1673"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0" name="Rectangle 68">
                <a:extLst>
                  <a:ext uri="{FF2B5EF4-FFF2-40B4-BE49-F238E27FC236}">
                    <a16:creationId xmlns:a16="http://schemas.microsoft.com/office/drawing/2014/main" id="{8D4DB085-937F-D016-831B-C8ADFF1E967C}"/>
                  </a:ext>
                </a:extLst>
              </p:cNvPr>
              <p:cNvSpPr>
                <a:spLocks noChangeArrowheads="1"/>
              </p:cNvSpPr>
              <p:nvPr/>
            </p:nvSpPr>
            <p:spPr bwMode="auto">
              <a:xfrm>
                <a:off x="2275"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1" name="Rectangle 69">
                <a:extLst>
                  <a:ext uri="{FF2B5EF4-FFF2-40B4-BE49-F238E27FC236}">
                    <a16:creationId xmlns:a16="http://schemas.microsoft.com/office/drawing/2014/main" id="{DE6E811C-0CCB-1A76-8D17-A5A6319B2204}"/>
                  </a:ext>
                </a:extLst>
              </p:cNvPr>
              <p:cNvSpPr>
                <a:spLocks noChangeArrowheads="1"/>
              </p:cNvSpPr>
              <p:nvPr/>
            </p:nvSpPr>
            <p:spPr bwMode="auto">
              <a:xfrm>
                <a:off x="2852"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2" name="Rectangle 70">
                <a:extLst>
                  <a:ext uri="{FF2B5EF4-FFF2-40B4-BE49-F238E27FC236}">
                    <a16:creationId xmlns:a16="http://schemas.microsoft.com/office/drawing/2014/main" id="{C298CDA9-11DF-D12A-B4BF-D33790BAE9EF}"/>
                  </a:ext>
                </a:extLst>
              </p:cNvPr>
              <p:cNvSpPr>
                <a:spLocks noChangeArrowheads="1"/>
              </p:cNvSpPr>
              <p:nvPr/>
            </p:nvSpPr>
            <p:spPr bwMode="auto">
              <a:xfrm>
                <a:off x="3455"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3" name="Rectangle 71">
                <a:extLst>
                  <a:ext uri="{FF2B5EF4-FFF2-40B4-BE49-F238E27FC236}">
                    <a16:creationId xmlns:a16="http://schemas.microsoft.com/office/drawing/2014/main" id="{D2838E10-61CD-01F6-3C28-A852E9175C0C}"/>
                  </a:ext>
                </a:extLst>
              </p:cNvPr>
              <p:cNvSpPr>
                <a:spLocks noChangeArrowheads="1"/>
              </p:cNvSpPr>
              <p:nvPr/>
            </p:nvSpPr>
            <p:spPr bwMode="auto">
              <a:xfrm>
                <a:off x="4057"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4" name="Rectangle 72">
                <a:extLst>
                  <a:ext uri="{FF2B5EF4-FFF2-40B4-BE49-F238E27FC236}">
                    <a16:creationId xmlns:a16="http://schemas.microsoft.com/office/drawing/2014/main" id="{C552321C-2097-CF89-9E09-3FE8227D2BB6}"/>
                  </a:ext>
                </a:extLst>
              </p:cNvPr>
              <p:cNvSpPr>
                <a:spLocks noChangeArrowheads="1"/>
              </p:cNvSpPr>
              <p:nvPr/>
            </p:nvSpPr>
            <p:spPr bwMode="auto">
              <a:xfrm>
                <a:off x="4660"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5" name="Rectangle 73">
                <a:extLst>
                  <a:ext uri="{FF2B5EF4-FFF2-40B4-BE49-F238E27FC236}">
                    <a16:creationId xmlns:a16="http://schemas.microsoft.com/office/drawing/2014/main" id="{31B4FD42-EDC5-85EF-62EF-3623414B3D73}"/>
                  </a:ext>
                </a:extLst>
              </p:cNvPr>
              <p:cNvSpPr>
                <a:spLocks noChangeArrowheads="1"/>
              </p:cNvSpPr>
              <p:nvPr/>
            </p:nvSpPr>
            <p:spPr bwMode="auto">
              <a:xfrm>
                <a:off x="5262"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6" name="Rectangle 74">
                <a:extLst>
                  <a:ext uri="{FF2B5EF4-FFF2-40B4-BE49-F238E27FC236}">
                    <a16:creationId xmlns:a16="http://schemas.microsoft.com/office/drawing/2014/main" id="{5641A8C4-3EBB-7404-09FA-2772F55DF138}"/>
                  </a:ext>
                </a:extLst>
              </p:cNvPr>
              <p:cNvSpPr>
                <a:spLocks noChangeArrowheads="1"/>
              </p:cNvSpPr>
              <p:nvPr/>
            </p:nvSpPr>
            <p:spPr bwMode="auto">
              <a:xfrm>
                <a:off x="462" y="1884"/>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7" name="Rectangle 75">
                <a:extLst>
                  <a:ext uri="{FF2B5EF4-FFF2-40B4-BE49-F238E27FC236}">
                    <a16:creationId xmlns:a16="http://schemas.microsoft.com/office/drawing/2014/main" id="{A94B7715-6D36-1526-0D38-999960538823}"/>
                  </a:ext>
                </a:extLst>
              </p:cNvPr>
              <p:cNvSpPr>
                <a:spLocks noChangeArrowheads="1"/>
              </p:cNvSpPr>
              <p:nvPr/>
            </p:nvSpPr>
            <p:spPr bwMode="auto">
              <a:xfrm>
                <a:off x="1070"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8" name="Rectangle 76">
                <a:extLst>
                  <a:ext uri="{FF2B5EF4-FFF2-40B4-BE49-F238E27FC236}">
                    <a16:creationId xmlns:a16="http://schemas.microsoft.com/office/drawing/2014/main" id="{E7D4D8CD-ABCB-D10C-3319-64269C15A688}"/>
                  </a:ext>
                </a:extLst>
              </p:cNvPr>
              <p:cNvSpPr>
                <a:spLocks noChangeArrowheads="1"/>
              </p:cNvSpPr>
              <p:nvPr/>
            </p:nvSpPr>
            <p:spPr bwMode="auto">
              <a:xfrm>
                <a:off x="1673"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9" name="Rectangle 77">
                <a:extLst>
                  <a:ext uri="{FF2B5EF4-FFF2-40B4-BE49-F238E27FC236}">
                    <a16:creationId xmlns:a16="http://schemas.microsoft.com/office/drawing/2014/main" id="{D6A85029-9F1F-92E0-CD81-34DB52715EA8}"/>
                  </a:ext>
                </a:extLst>
              </p:cNvPr>
              <p:cNvSpPr>
                <a:spLocks noChangeArrowheads="1"/>
              </p:cNvSpPr>
              <p:nvPr/>
            </p:nvSpPr>
            <p:spPr bwMode="auto">
              <a:xfrm>
                <a:off x="2275"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0" name="Rectangle 78">
                <a:extLst>
                  <a:ext uri="{FF2B5EF4-FFF2-40B4-BE49-F238E27FC236}">
                    <a16:creationId xmlns:a16="http://schemas.microsoft.com/office/drawing/2014/main" id="{7EAAA8DF-ABF1-E51A-9CED-B88F47AED6B7}"/>
                  </a:ext>
                </a:extLst>
              </p:cNvPr>
              <p:cNvSpPr>
                <a:spLocks noChangeArrowheads="1"/>
              </p:cNvSpPr>
              <p:nvPr/>
            </p:nvSpPr>
            <p:spPr bwMode="auto">
              <a:xfrm>
                <a:off x="2878"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1" name="Rectangle 79">
                <a:extLst>
                  <a:ext uri="{FF2B5EF4-FFF2-40B4-BE49-F238E27FC236}">
                    <a16:creationId xmlns:a16="http://schemas.microsoft.com/office/drawing/2014/main" id="{81742651-91B4-ABE5-0BF0-DA32FABD357D}"/>
                  </a:ext>
                </a:extLst>
              </p:cNvPr>
              <p:cNvSpPr>
                <a:spLocks noChangeArrowheads="1"/>
              </p:cNvSpPr>
              <p:nvPr/>
            </p:nvSpPr>
            <p:spPr bwMode="auto">
              <a:xfrm>
                <a:off x="3455"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2" name="Rectangle 80">
                <a:extLst>
                  <a:ext uri="{FF2B5EF4-FFF2-40B4-BE49-F238E27FC236}">
                    <a16:creationId xmlns:a16="http://schemas.microsoft.com/office/drawing/2014/main" id="{8C5682BE-947F-87F1-82F6-7A5333999668}"/>
                  </a:ext>
                </a:extLst>
              </p:cNvPr>
              <p:cNvSpPr>
                <a:spLocks noChangeArrowheads="1"/>
              </p:cNvSpPr>
              <p:nvPr/>
            </p:nvSpPr>
            <p:spPr bwMode="auto">
              <a:xfrm>
                <a:off x="4057"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3" name="Rectangle 81">
                <a:extLst>
                  <a:ext uri="{FF2B5EF4-FFF2-40B4-BE49-F238E27FC236}">
                    <a16:creationId xmlns:a16="http://schemas.microsoft.com/office/drawing/2014/main" id="{31F4C187-C765-CFE7-E07A-30F4A4107CDC}"/>
                  </a:ext>
                </a:extLst>
              </p:cNvPr>
              <p:cNvSpPr>
                <a:spLocks noChangeArrowheads="1"/>
              </p:cNvSpPr>
              <p:nvPr/>
            </p:nvSpPr>
            <p:spPr bwMode="auto">
              <a:xfrm>
                <a:off x="4660"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4" name="Rectangle 82">
                <a:extLst>
                  <a:ext uri="{FF2B5EF4-FFF2-40B4-BE49-F238E27FC236}">
                    <a16:creationId xmlns:a16="http://schemas.microsoft.com/office/drawing/2014/main" id="{C9494B5D-0AB5-BCFC-88C1-2F5601E8FB1D}"/>
                  </a:ext>
                </a:extLst>
              </p:cNvPr>
              <p:cNvSpPr>
                <a:spLocks noChangeArrowheads="1"/>
              </p:cNvSpPr>
              <p:nvPr/>
            </p:nvSpPr>
            <p:spPr bwMode="auto">
              <a:xfrm>
                <a:off x="5262"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5" name="Rectangle 83">
                <a:extLst>
                  <a:ext uri="{FF2B5EF4-FFF2-40B4-BE49-F238E27FC236}">
                    <a16:creationId xmlns:a16="http://schemas.microsoft.com/office/drawing/2014/main" id="{A4E64294-E3A3-2574-4709-387023078A89}"/>
                  </a:ext>
                </a:extLst>
              </p:cNvPr>
              <p:cNvSpPr>
                <a:spLocks noChangeArrowheads="1"/>
              </p:cNvSpPr>
              <p:nvPr/>
            </p:nvSpPr>
            <p:spPr bwMode="auto">
              <a:xfrm>
                <a:off x="462" y="2010"/>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6" name="Rectangle 84">
                <a:extLst>
                  <a:ext uri="{FF2B5EF4-FFF2-40B4-BE49-F238E27FC236}">
                    <a16:creationId xmlns:a16="http://schemas.microsoft.com/office/drawing/2014/main" id="{C8781928-02EB-111F-EB25-BA255C79D7EA}"/>
                  </a:ext>
                </a:extLst>
              </p:cNvPr>
              <p:cNvSpPr>
                <a:spLocks noChangeArrowheads="1"/>
              </p:cNvSpPr>
              <p:nvPr/>
            </p:nvSpPr>
            <p:spPr bwMode="auto">
              <a:xfrm>
                <a:off x="1070"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7" name="Rectangle 85">
                <a:extLst>
                  <a:ext uri="{FF2B5EF4-FFF2-40B4-BE49-F238E27FC236}">
                    <a16:creationId xmlns:a16="http://schemas.microsoft.com/office/drawing/2014/main" id="{1A908042-340A-555A-0B69-174D53AE5EB8}"/>
                  </a:ext>
                </a:extLst>
              </p:cNvPr>
              <p:cNvSpPr>
                <a:spLocks noChangeArrowheads="1"/>
              </p:cNvSpPr>
              <p:nvPr/>
            </p:nvSpPr>
            <p:spPr bwMode="auto">
              <a:xfrm>
                <a:off x="1673"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8" name="Rectangle 86">
                <a:extLst>
                  <a:ext uri="{FF2B5EF4-FFF2-40B4-BE49-F238E27FC236}">
                    <a16:creationId xmlns:a16="http://schemas.microsoft.com/office/drawing/2014/main" id="{AB69310F-D541-2123-F76E-6AA556D653D7}"/>
                  </a:ext>
                </a:extLst>
              </p:cNvPr>
              <p:cNvSpPr>
                <a:spLocks noChangeArrowheads="1"/>
              </p:cNvSpPr>
              <p:nvPr/>
            </p:nvSpPr>
            <p:spPr bwMode="auto">
              <a:xfrm>
                <a:off x="2275"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9" name="Rectangle 87">
                <a:extLst>
                  <a:ext uri="{FF2B5EF4-FFF2-40B4-BE49-F238E27FC236}">
                    <a16:creationId xmlns:a16="http://schemas.microsoft.com/office/drawing/2014/main" id="{8ADB6D51-2CF4-3E6A-7144-22193C6BE602}"/>
                  </a:ext>
                </a:extLst>
              </p:cNvPr>
              <p:cNvSpPr>
                <a:spLocks noChangeArrowheads="1"/>
              </p:cNvSpPr>
              <p:nvPr/>
            </p:nvSpPr>
            <p:spPr bwMode="auto">
              <a:xfrm>
                <a:off x="2878"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0" name="Rectangle 88">
                <a:extLst>
                  <a:ext uri="{FF2B5EF4-FFF2-40B4-BE49-F238E27FC236}">
                    <a16:creationId xmlns:a16="http://schemas.microsoft.com/office/drawing/2014/main" id="{C02A4904-F7AB-9AC5-DBC9-7FCBB27C8770}"/>
                  </a:ext>
                </a:extLst>
              </p:cNvPr>
              <p:cNvSpPr>
                <a:spLocks noChangeArrowheads="1"/>
              </p:cNvSpPr>
              <p:nvPr/>
            </p:nvSpPr>
            <p:spPr bwMode="auto">
              <a:xfrm>
                <a:off x="3455"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1" name="Rectangle 89">
                <a:extLst>
                  <a:ext uri="{FF2B5EF4-FFF2-40B4-BE49-F238E27FC236}">
                    <a16:creationId xmlns:a16="http://schemas.microsoft.com/office/drawing/2014/main" id="{6DEC00EB-73D8-2F81-8D98-B56A2179A164}"/>
                  </a:ext>
                </a:extLst>
              </p:cNvPr>
              <p:cNvSpPr>
                <a:spLocks noChangeArrowheads="1"/>
              </p:cNvSpPr>
              <p:nvPr/>
            </p:nvSpPr>
            <p:spPr bwMode="auto">
              <a:xfrm>
                <a:off x="4057"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2" name="Rectangle 90">
                <a:extLst>
                  <a:ext uri="{FF2B5EF4-FFF2-40B4-BE49-F238E27FC236}">
                    <a16:creationId xmlns:a16="http://schemas.microsoft.com/office/drawing/2014/main" id="{559260DF-5D04-1D64-8E6C-4A41F3218C60}"/>
                  </a:ext>
                </a:extLst>
              </p:cNvPr>
              <p:cNvSpPr>
                <a:spLocks noChangeArrowheads="1"/>
              </p:cNvSpPr>
              <p:nvPr/>
            </p:nvSpPr>
            <p:spPr bwMode="auto">
              <a:xfrm>
                <a:off x="4660"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3" name="Rectangle 91">
                <a:extLst>
                  <a:ext uri="{FF2B5EF4-FFF2-40B4-BE49-F238E27FC236}">
                    <a16:creationId xmlns:a16="http://schemas.microsoft.com/office/drawing/2014/main" id="{9C9AEA3C-2F15-B6C7-BF1A-9146B594E01F}"/>
                  </a:ext>
                </a:extLst>
              </p:cNvPr>
              <p:cNvSpPr>
                <a:spLocks noChangeArrowheads="1"/>
              </p:cNvSpPr>
              <p:nvPr/>
            </p:nvSpPr>
            <p:spPr bwMode="auto">
              <a:xfrm>
                <a:off x="5262"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4" name="Rectangle 92">
                <a:extLst>
                  <a:ext uri="{FF2B5EF4-FFF2-40B4-BE49-F238E27FC236}">
                    <a16:creationId xmlns:a16="http://schemas.microsoft.com/office/drawing/2014/main" id="{A0532B85-CB81-8B0A-C333-66DE7CB44675}"/>
                  </a:ext>
                </a:extLst>
              </p:cNvPr>
              <p:cNvSpPr>
                <a:spLocks noChangeArrowheads="1"/>
              </p:cNvSpPr>
              <p:nvPr/>
            </p:nvSpPr>
            <p:spPr bwMode="auto">
              <a:xfrm>
                <a:off x="462" y="2135"/>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5" name="Rectangle 93">
                <a:extLst>
                  <a:ext uri="{FF2B5EF4-FFF2-40B4-BE49-F238E27FC236}">
                    <a16:creationId xmlns:a16="http://schemas.microsoft.com/office/drawing/2014/main" id="{D24E00FD-AE51-C181-9D3B-864109369ED4}"/>
                  </a:ext>
                </a:extLst>
              </p:cNvPr>
              <p:cNvSpPr>
                <a:spLocks noChangeArrowheads="1"/>
              </p:cNvSpPr>
              <p:nvPr/>
            </p:nvSpPr>
            <p:spPr bwMode="auto">
              <a:xfrm>
                <a:off x="1070"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6" name="Rectangle 94">
                <a:extLst>
                  <a:ext uri="{FF2B5EF4-FFF2-40B4-BE49-F238E27FC236}">
                    <a16:creationId xmlns:a16="http://schemas.microsoft.com/office/drawing/2014/main" id="{8A519A4F-8943-8D35-F8FD-0D6CB4901F44}"/>
                  </a:ext>
                </a:extLst>
              </p:cNvPr>
              <p:cNvSpPr>
                <a:spLocks noChangeArrowheads="1"/>
              </p:cNvSpPr>
              <p:nvPr/>
            </p:nvSpPr>
            <p:spPr bwMode="auto">
              <a:xfrm>
                <a:off x="1673"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7" name="Rectangle 95">
                <a:extLst>
                  <a:ext uri="{FF2B5EF4-FFF2-40B4-BE49-F238E27FC236}">
                    <a16:creationId xmlns:a16="http://schemas.microsoft.com/office/drawing/2014/main" id="{6778536A-24BE-3CCD-106D-8C7E6AD40589}"/>
                  </a:ext>
                </a:extLst>
              </p:cNvPr>
              <p:cNvSpPr>
                <a:spLocks noChangeArrowheads="1"/>
              </p:cNvSpPr>
              <p:nvPr/>
            </p:nvSpPr>
            <p:spPr bwMode="auto">
              <a:xfrm>
                <a:off x="2275"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8" name="Rectangle 96">
                <a:extLst>
                  <a:ext uri="{FF2B5EF4-FFF2-40B4-BE49-F238E27FC236}">
                    <a16:creationId xmlns:a16="http://schemas.microsoft.com/office/drawing/2014/main" id="{D6585467-BFA3-BF68-93A0-0FD7426EA884}"/>
                  </a:ext>
                </a:extLst>
              </p:cNvPr>
              <p:cNvSpPr>
                <a:spLocks noChangeArrowheads="1"/>
              </p:cNvSpPr>
              <p:nvPr/>
            </p:nvSpPr>
            <p:spPr bwMode="auto">
              <a:xfrm>
                <a:off x="2878"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9" name="Rectangle 97">
                <a:extLst>
                  <a:ext uri="{FF2B5EF4-FFF2-40B4-BE49-F238E27FC236}">
                    <a16:creationId xmlns:a16="http://schemas.microsoft.com/office/drawing/2014/main" id="{8FEB78A6-2885-4525-9966-237CD13EB1AA}"/>
                  </a:ext>
                </a:extLst>
              </p:cNvPr>
              <p:cNvSpPr>
                <a:spLocks noChangeArrowheads="1"/>
              </p:cNvSpPr>
              <p:nvPr/>
            </p:nvSpPr>
            <p:spPr bwMode="auto">
              <a:xfrm>
                <a:off x="3480"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0" name="Rectangle 98">
                <a:extLst>
                  <a:ext uri="{FF2B5EF4-FFF2-40B4-BE49-F238E27FC236}">
                    <a16:creationId xmlns:a16="http://schemas.microsoft.com/office/drawing/2014/main" id="{D600EDB6-4DA6-B08E-408C-3FACE4A62ED5}"/>
                  </a:ext>
                </a:extLst>
              </p:cNvPr>
              <p:cNvSpPr>
                <a:spLocks noChangeArrowheads="1"/>
              </p:cNvSpPr>
              <p:nvPr/>
            </p:nvSpPr>
            <p:spPr bwMode="auto">
              <a:xfrm>
                <a:off x="4057"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1" name="Rectangle 99">
                <a:extLst>
                  <a:ext uri="{FF2B5EF4-FFF2-40B4-BE49-F238E27FC236}">
                    <a16:creationId xmlns:a16="http://schemas.microsoft.com/office/drawing/2014/main" id="{8B53676F-6BE9-0355-3FF2-A6559604E860}"/>
                  </a:ext>
                </a:extLst>
              </p:cNvPr>
              <p:cNvSpPr>
                <a:spLocks noChangeArrowheads="1"/>
              </p:cNvSpPr>
              <p:nvPr/>
            </p:nvSpPr>
            <p:spPr bwMode="auto">
              <a:xfrm>
                <a:off x="4660"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2" name="Rectangle 100">
                <a:extLst>
                  <a:ext uri="{FF2B5EF4-FFF2-40B4-BE49-F238E27FC236}">
                    <a16:creationId xmlns:a16="http://schemas.microsoft.com/office/drawing/2014/main" id="{2289AA15-6506-BF55-E766-CCD6649EB03C}"/>
                  </a:ext>
                </a:extLst>
              </p:cNvPr>
              <p:cNvSpPr>
                <a:spLocks noChangeArrowheads="1"/>
              </p:cNvSpPr>
              <p:nvPr/>
            </p:nvSpPr>
            <p:spPr bwMode="auto">
              <a:xfrm>
                <a:off x="5262"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3" name="Rectangle 101">
                <a:extLst>
                  <a:ext uri="{FF2B5EF4-FFF2-40B4-BE49-F238E27FC236}">
                    <a16:creationId xmlns:a16="http://schemas.microsoft.com/office/drawing/2014/main" id="{8E23C0BE-D945-53CA-0C84-8459ECEB437C}"/>
                  </a:ext>
                </a:extLst>
              </p:cNvPr>
              <p:cNvSpPr>
                <a:spLocks noChangeArrowheads="1"/>
              </p:cNvSpPr>
              <p:nvPr/>
            </p:nvSpPr>
            <p:spPr bwMode="auto">
              <a:xfrm>
                <a:off x="462" y="2261"/>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4" name="Rectangle 102">
                <a:extLst>
                  <a:ext uri="{FF2B5EF4-FFF2-40B4-BE49-F238E27FC236}">
                    <a16:creationId xmlns:a16="http://schemas.microsoft.com/office/drawing/2014/main" id="{FF04B942-6C7B-CF2B-03F5-2BCEE5A0A0F5}"/>
                  </a:ext>
                </a:extLst>
              </p:cNvPr>
              <p:cNvSpPr>
                <a:spLocks noChangeArrowheads="1"/>
              </p:cNvSpPr>
              <p:nvPr/>
            </p:nvSpPr>
            <p:spPr bwMode="auto">
              <a:xfrm>
                <a:off x="1070"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5" name="Rectangle 103">
                <a:extLst>
                  <a:ext uri="{FF2B5EF4-FFF2-40B4-BE49-F238E27FC236}">
                    <a16:creationId xmlns:a16="http://schemas.microsoft.com/office/drawing/2014/main" id="{E150935A-4EBE-9871-BBAA-2F1033E190A6}"/>
                  </a:ext>
                </a:extLst>
              </p:cNvPr>
              <p:cNvSpPr>
                <a:spLocks noChangeArrowheads="1"/>
              </p:cNvSpPr>
              <p:nvPr/>
            </p:nvSpPr>
            <p:spPr bwMode="auto">
              <a:xfrm>
                <a:off x="1673"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6" name="Rectangle 104">
                <a:extLst>
                  <a:ext uri="{FF2B5EF4-FFF2-40B4-BE49-F238E27FC236}">
                    <a16:creationId xmlns:a16="http://schemas.microsoft.com/office/drawing/2014/main" id="{C8C7D96E-0E58-B8B4-99BC-DAEB5CCFE267}"/>
                  </a:ext>
                </a:extLst>
              </p:cNvPr>
              <p:cNvSpPr>
                <a:spLocks noChangeArrowheads="1"/>
              </p:cNvSpPr>
              <p:nvPr/>
            </p:nvSpPr>
            <p:spPr bwMode="auto">
              <a:xfrm>
                <a:off x="2275"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7" name="Rectangle 105">
                <a:extLst>
                  <a:ext uri="{FF2B5EF4-FFF2-40B4-BE49-F238E27FC236}">
                    <a16:creationId xmlns:a16="http://schemas.microsoft.com/office/drawing/2014/main" id="{726E4F37-AD18-0713-B410-090E9806B8A0}"/>
                  </a:ext>
                </a:extLst>
              </p:cNvPr>
              <p:cNvSpPr>
                <a:spLocks noChangeArrowheads="1"/>
              </p:cNvSpPr>
              <p:nvPr/>
            </p:nvSpPr>
            <p:spPr bwMode="auto">
              <a:xfrm>
                <a:off x="2878"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8" name="Rectangle 106">
                <a:extLst>
                  <a:ext uri="{FF2B5EF4-FFF2-40B4-BE49-F238E27FC236}">
                    <a16:creationId xmlns:a16="http://schemas.microsoft.com/office/drawing/2014/main" id="{6534313E-A5C6-62F1-7C63-CBE45A6B0E87}"/>
                  </a:ext>
                </a:extLst>
              </p:cNvPr>
              <p:cNvSpPr>
                <a:spLocks noChangeArrowheads="1"/>
              </p:cNvSpPr>
              <p:nvPr/>
            </p:nvSpPr>
            <p:spPr bwMode="auto">
              <a:xfrm>
                <a:off x="3480"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9" name="Rectangle 107">
                <a:extLst>
                  <a:ext uri="{FF2B5EF4-FFF2-40B4-BE49-F238E27FC236}">
                    <a16:creationId xmlns:a16="http://schemas.microsoft.com/office/drawing/2014/main" id="{B79E6811-E5CA-48F8-B286-B6BA85BA88D2}"/>
                  </a:ext>
                </a:extLst>
              </p:cNvPr>
              <p:cNvSpPr>
                <a:spLocks noChangeArrowheads="1"/>
              </p:cNvSpPr>
              <p:nvPr/>
            </p:nvSpPr>
            <p:spPr bwMode="auto">
              <a:xfrm>
                <a:off x="4083"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0" name="Rectangle 108">
                <a:extLst>
                  <a:ext uri="{FF2B5EF4-FFF2-40B4-BE49-F238E27FC236}">
                    <a16:creationId xmlns:a16="http://schemas.microsoft.com/office/drawing/2014/main" id="{13C1FFCC-D967-C95C-2BA6-23AF910D7F1B}"/>
                  </a:ext>
                </a:extLst>
              </p:cNvPr>
              <p:cNvSpPr>
                <a:spLocks noChangeArrowheads="1"/>
              </p:cNvSpPr>
              <p:nvPr/>
            </p:nvSpPr>
            <p:spPr bwMode="auto">
              <a:xfrm>
                <a:off x="4660" y="2261"/>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1" name="Rectangle 109">
                <a:extLst>
                  <a:ext uri="{FF2B5EF4-FFF2-40B4-BE49-F238E27FC236}">
                    <a16:creationId xmlns:a16="http://schemas.microsoft.com/office/drawing/2014/main" id="{7D993210-BBC6-22ED-2B4A-5A6A223228EE}"/>
                  </a:ext>
                </a:extLst>
              </p:cNvPr>
              <p:cNvSpPr>
                <a:spLocks noChangeArrowheads="1"/>
              </p:cNvSpPr>
              <p:nvPr/>
            </p:nvSpPr>
            <p:spPr bwMode="auto">
              <a:xfrm>
                <a:off x="5262" y="2261"/>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2" name="Rectangle 110">
                <a:extLst>
                  <a:ext uri="{FF2B5EF4-FFF2-40B4-BE49-F238E27FC236}">
                    <a16:creationId xmlns:a16="http://schemas.microsoft.com/office/drawing/2014/main" id="{9DC5D303-5085-2239-F91D-5B3DDE760B14}"/>
                  </a:ext>
                </a:extLst>
              </p:cNvPr>
              <p:cNvSpPr>
                <a:spLocks noChangeArrowheads="1"/>
              </p:cNvSpPr>
              <p:nvPr/>
            </p:nvSpPr>
            <p:spPr bwMode="auto">
              <a:xfrm>
                <a:off x="462" y="2386"/>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3" name="Rectangle 111">
                <a:extLst>
                  <a:ext uri="{FF2B5EF4-FFF2-40B4-BE49-F238E27FC236}">
                    <a16:creationId xmlns:a16="http://schemas.microsoft.com/office/drawing/2014/main" id="{AFF8A013-1B66-B7DF-9E05-9BC98879FD1C}"/>
                  </a:ext>
                </a:extLst>
              </p:cNvPr>
              <p:cNvSpPr>
                <a:spLocks noChangeArrowheads="1"/>
              </p:cNvSpPr>
              <p:nvPr/>
            </p:nvSpPr>
            <p:spPr bwMode="auto">
              <a:xfrm>
                <a:off x="1070"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4" name="Rectangle 112">
                <a:extLst>
                  <a:ext uri="{FF2B5EF4-FFF2-40B4-BE49-F238E27FC236}">
                    <a16:creationId xmlns:a16="http://schemas.microsoft.com/office/drawing/2014/main" id="{D0460555-683D-1C8B-60A6-D0FC5EE33409}"/>
                  </a:ext>
                </a:extLst>
              </p:cNvPr>
              <p:cNvSpPr>
                <a:spLocks noChangeArrowheads="1"/>
              </p:cNvSpPr>
              <p:nvPr/>
            </p:nvSpPr>
            <p:spPr bwMode="auto">
              <a:xfrm>
                <a:off x="1673"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5" name="Rectangle 113">
                <a:extLst>
                  <a:ext uri="{FF2B5EF4-FFF2-40B4-BE49-F238E27FC236}">
                    <a16:creationId xmlns:a16="http://schemas.microsoft.com/office/drawing/2014/main" id="{CE0C057B-9816-EC1B-795A-EBAB6F41F3BB}"/>
                  </a:ext>
                </a:extLst>
              </p:cNvPr>
              <p:cNvSpPr>
                <a:spLocks noChangeArrowheads="1"/>
              </p:cNvSpPr>
              <p:nvPr/>
            </p:nvSpPr>
            <p:spPr bwMode="auto">
              <a:xfrm>
                <a:off x="2275"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6" name="Rectangle 114">
                <a:extLst>
                  <a:ext uri="{FF2B5EF4-FFF2-40B4-BE49-F238E27FC236}">
                    <a16:creationId xmlns:a16="http://schemas.microsoft.com/office/drawing/2014/main" id="{FB4222D9-57A1-0E96-6A27-D9F478DA8AE1}"/>
                  </a:ext>
                </a:extLst>
              </p:cNvPr>
              <p:cNvSpPr>
                <a:spLocks noChangeArrowheads="1"/>
              </p:cNvSpPr>
              <p:nvPr/>
            </p:nvSpPr>
            <p:spPr bwMode="auto">
              <a:xfrm>
                <a:off x="2878"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7" name="Rectangle 115">
                <a:extLst>
                  <a:ext uri="{FF2B5EF4-FFF2-40B4-BE49-F238E27FC236}">
                    <a16:creationId xmlns:a16="http://schemas.microsoft.com/office/drawing/2014/main" id="{C4E6373E-28A6-7953-08CB-E2E937086AD0}"/>
                  </a:ext>
                </a:extLst>
              </p:cNvPr>
              <p:cNvSpPr>
                <a:spLocks noChangeArrowheads="1"/>
              </p:cNvSpPr>
              <p:nvPr/>
            </p:nvSpPr>
            <p:spPr bwMode="auto">
              <a:xfrm>
                <a:off x="3480"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8" name="Rectangle 116">
                <a:extLst>
                  <a:ext uri="{FF2B5EF4-FFF2-40B4-BE49-F238E27FC236}">
                    <a16:creationId xmlns:a16="http://schemas.microsoft.com/office/drawing/2014/main" id="{5F8FBD55-45AC-BF2A-430D-A2B9E369FF63}"/>
                  </a:ext>
                </a:extLst>
              </p:cNvPr>
              <p:cNvSpPr>
                <a:spLocks noChangeArrowheads="1"/>
              </p:cNvSpPr>
              <p:nvPr/>
            </p:nvSpPr>
            <p:spPr bwMode="auto">
              <a:xfrm>
                <a:off x="4083"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9" name="Rectangle 117">
                <a:extLst>
                  <a:ext uri="{FF2B5EF4-FFF2-40B4-BE49-F238E27FC236}">
                    <a16:creationId xmlns:a16="http://schemas.microsoft.com/office/drawing/2014/main" id="{31609ECB-5011-9EA0-9C04-3FA2FCE0E520}"/>
                  </a:ext>
                </a:extLst>
              </p:cNvPr>
              <p:cNvSpPr>
                <a:spLocks noChangeArrowheads="1"/>
              </p:cNvSpPr>
              <p:nvPr/>
            </p:nvSpPr>
            <p:spPr bwMode="auto">
              <a:xfrm>
                <a:off x="4660" y="2386"/>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0" name="Rectangle 118">
                <a:extLst>
                  <a:ext uri="{FF2B5EF4-FFF2-40B4-BE49-F238E27FC236}">
                    <a16:creationId xmlns:a16="http://schemas.microsoft.com/office/drawing/2014/main" id="{07CC39BC-06D7-7520-5E5D-78252B924FD2}"/>
                  </a:ext>
                </a:extLst>
              </p:cNvPr>
              <p:cNvSpPr>
                <a:spLocks noChangeArrowheads="1"/>
              </p:cNvSpPr>
              <p:nvPr/>
            </p:nvSpPr>
            <p:spPr bwMode="auto">
              <a:xfrm>
                <a:off x="5262" y="2386"/>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1" name="Rectangle 119">
                <a:extLst>
                  <a:ext uri="{FF2B5EF4-FFF2-40B4-BE49-F238E27FC236}">
                    <a16:creationId xmlns:a16="http://schemas.microsoft.com/office/drawing/2014/main" id="{3C2CAAEC-B8F0-8C6C-3204-796F3A28C50A}"/>
                  </a:ext>
                </a:extLst>
              </p:cNvPr>
              <p:cNvSpPr>
                <a:spLocks noChangeArrowheads="1"/>
              </p:cNvSpPr>
              <p:nvPr/>
            </p:nvSpPr>
            <p:spPr bwMode="auto">
              <a:xfrm>
                <a:off x="462" y="2512"/>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2" name="Rectangle 120">
                <a:extLst>
                  <a:ext uri="{FF2B5EF4-FFF2-40B4-BE49-F238E27FC236}">
                    <a16:creationId xmlns:a16="http://schemas.microsoft.com/office/drawing/2014/main" id="{519A509B-B44F-3D0F-83CF-A87494079311}"/>
                  </a:ext>
                </a:extLst>
              </p:cNvPr>
              <p:cNvSpPr>
                <a:spLocks noChangeArrowheads="1"/>
              </p:cNvSpPr>
              <p:nvPr/>
            </p:nvSpPr>
            <p:spPr bwMode="auto">
              <a:xfrm>
                <a:off x="1090" y="251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3" name="Rectangle 121">
                <a:extLst>
                  <a:ext uri="{FF2B5EF4-FFF2-40B4-BE49-F238E27FC236}">
                    <a16:creationId xmlns:a16="http://schemas.microsoft.com/office/drawing/2014/main" id="{26B125FA-A92F-EBC6-E9BE-E393CB396D09}"/>
                  </a:ext>
                </a:extLst>
              </p:cNvPr>
              <p:cNvSpPr>
                <a:spLocks noChangeArrowheads="1"/>
              </p:cNvSpPr>
              <p:nvPr/>
            </p:nvSpPr>
            <p:spPr bwMode="auto">
              <a:xfrm>
                <a:off x="1673"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4" name="Rectangle 122">
                <a:extLst>
                  <a:ext uri="{FF2B5EF4-FFF2-40B4-BE49-F238E27FC236}">
                    <a16:creationId xmlns:a16="http://schemas.microsoft.com/office/drawing/2014/main" id="{3BABD9BB-57E9-3039-3B3E-16F8FE418A98}"/>
                  </a:ext>
                </a:extLst>
              </p:cNvPr>
              <p:cNvSpPr>
                <a:spLocks noChangeArrowheads="1"/>
              </p:cNvSpPr>
              <p:nvPr/>
            </p:nvSpPr>
            <p:spPr bwMode="auto">
              <a:xfrm>
                <a:off x="2275"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5" name="Rectangle 123">
                <a:extLst>
                  <a:ext uri="{FF2B5EF4-FFF2-40B4-BE49-F238E27FC236}">
                    <a16:creationId xmlns:a16="http://schemas.microsoft.com/office/drawing/2014/main" id="{7A4C7781-0D15-C67D-9081-47F6B6F0A5BA}"/>
                  </a:ext>
                </a:extLst>
              </p:cNvPr>
              <p:cNvSpPr>
                <a:spLocks noChangeArrowheads="1"/>
              </p:cNvSpPr>
              <p:nvPr/>
            </p:nvSpPr>
            <p:spPr bwMode="auto">
              <a:xfrm>
                <a:off x="2878"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6" name="Rectangle 124">
                <a:extLst>
                  <a:ext uri="{FF2B5EF4-FFF2-40B4-BE49-F238E27FC236}">
                    <a16:creationId xmlns:a16="http://schemas.microsoft.com/office/drawing/2014/main" id="{3E43AB4C-FA1F-C0C5-7E02-0E15BD8AAC7C}"/>
                  </a:ext>
                </a:extLst>
              </p:cNvPr>
              <p:cNvSpPr>
                <a:spLocks noChangeArrowheads="1"/>
              </p:cNvSpPr>
              <p:nvPr/>
            </p:nvSpPr>
            <p:spPr bwMode="auto">
              <a:xfrm>
                <a:off x="3480"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7" name="Rectangle 125">
                <a:extLst>
                  <a:ext uri="{FF2B5EF4-FFF2-40B4-BE49-F238E27FC236}">
                    <a16:creationId xmlns:a16="http://schemas.microsoft.com/office/drawing/2014/main" id="{17AF8F26-A031-D2CB-288A-B0E6B9DACA4A}"/>
                  </a:ext>
                </a:extLst>
              </p:cNvPr>
              <p:cNvSpPr>
                <a:spLocks noChangeArrowheads="1"/>
              </p:cNvSpPr>
              <p:nvPr/>
            </p:nvSpPr>
            <p:spPr bwMode="auto">
              <a:xfrm>
                <a:off x="4083"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8" name="Rectangle 126">
                <a:extLst>
                  <a:ext uri="{FF2B5EF4-FFF2-40B4-BE49-F238E27FC236}">
                    <a16:creationId xmlns:a16="http://schemas.microsoft.com/office/drawing/2014/main" id="{3FE30CC2-21C3-B966-A0EE-2DECDDA8004E}"/>
                  </a:ext>
                </a:extLst>
              </p:cNvPr>
              <p:cNvSpPr>
                <a:spLocks noChangeArrowheads="1"/>
              </p:cNvSpPr>
              <p:nvPr/>
            </p:nvSpPr>
            <p:spPr bwMode="auto">
              <a:xfrm>
                <a:off x="4685"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9" name="Rectangle 127">
                <a:extLst>
                  <a:ext uri="{FF2B5EF4-FFF2-40B4-BE49-F238E27FC236}">
                    <a16:creationId xmlns:a16="http://schemas.microsoft.com/office/drawing/2014/main" id="{8145D65C-EF2B-D985-CE47-5FF2200D594C}"/>
                  </a:ext>
                </a:extLst>
              </p:cNvPr>
              <p:cNvSpPr>
                <a:spLocks noChangeArrowheads="1"/>
              </p:cNvSpPr>
              <p:nvPr/>
            </p:nvSpPr>
            <p:spPr bwMode="auto">
              <a:xfrm>
                <a:off x="5262" y="2512"/>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0" name="Rectangle 128">
                <a:extLst>
                  <a:ext uri="{FF2B5EF4-FFF2-40B4-BE49-F238E27FC236}">
                    <a16:creationId xmlns:a16="http://schemas.microsoft.com/office/drawing/2014/main" id="{4723CBEE-AD05-C19E-4F91-47376D1DA57C}"/>
                  </a:ext>
                </a:extLst>
              </p:cNvPr>
              <p:cNvSpPr>
                <a:spLocks noChangeArrowheads="1"/>
              </p:cNvSpPr>
              <p:nvPr/>
            </p:nvSpPr>
            <p:spPr bwMode="auto">
              <a:xfrm>
                <a:off x="462" y="2642"/>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1" name="Rectangle 129">
                <a:extLst>
                  <a:ext uri="{FF2B5EF4-FFF2-40B4-BE49-F238E27FC236}">
                    <a16:creationId xmlns:a16="http://schemas.microsoft.com/office/drawing/2014/main" id="{5A58D2DA-3D0D-743F-759A-80FD953FA8FE}"/>
                  </a:ext>
                </a:extLst>
              </p:cNvPr>
              <p:cNvSpPr>
                <a:spLocks noChangeArrowheads="1"/>
              </p:cNvSpPr>
              <p:nvPr/>
            </p:nvSpPr>
            <p:spPr bwMode="auto">
              <a:xfrm>
                <a:off x="1090" y="264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2" name="Rectangle 130">
                <a:extLst>
                  <a:ext uri="{FF2B5EF4-FFF2-40B4-BE49-F238E27FC236}">
                    <a16:creationId xmlns:a16="http://schemas.microsoft.com/office/drawing/2014/main" id="{7BC6E12C-BC3E-402F-C8F2-1AF9870995A6}"/>
                  </a:ext>
                </a:extLst>
              </p:cNvPr>
              <p:cNvSpPr>
                <a:spLocks noChangeArrowheads="1"/>
              </p:cNvSpPr>
              <p:nvPr/>
            </p:nvSpPr>
            <p:spPr bwMode="auto">
              <a:xfrm>
                <a:off x="1693" y="264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3" name="Rectangle 131">
                <a:extLst>
                  <a:ext uri="{FF2B5EF4-FFF2-40B4-BE49-F238E27FC236}">
                    <a16:creationId xmlns:a16="http://schemas.microsoft.com/office/drawing/2014/main" id="{B40D1AB2-46DC-F8F7-FCA2-0BAC310AB509}"/>
                  </a:ext>
                </a:extLst>
              </p:cNvPr>
              <p:cNvSpPr>
                <a:spLocks noChangeArrowheads="1"/>
              </p:cNvSpPr>
              <p:nvPr/>
            </p:nvSpPr>
            <p:spPr bwMode="auto">
              <a:xfrm>
                <a:off x="2275"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4" name="Rectangle 132">
                <a:extLst>
                  <a:ext uri="{FF2B5EF4-FFF2-40B4-BE49-F238E27FC236}">
                    <a16:creationId xmlns:a16="http://schemas.microsoft.com/office/drawing/2014/main" id="{F2FE5389-3123-F141-4A39-D99EE56C46EC}"/>
                  </a:ext>
                </a:extLst>
              </p:cNvPr>
              <p:cNvSpPr>
                <a:spLocks noChangeArrowheads="1"/>
              </p:cNvSpPr>
              <p:nvPr/>
            </p:nvSpPr>
            <p:spPr bwMode="auto">
              <a:xfrm>
                <a:off x="2878"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5" name="Rectangle 133">
                <a:extLst>
                  <a:ext uri="{FF2B5EF4-FFF2-40B4-BE49-F238E27FC236}">
                    <a16:creationId xmlns:a16="http://schemas.microsoft.com/office/drawing/2014/main" id="{51B9A44F-2A28-A6EB-7F79-7E280255A422}"/>
                  </a:ext>
                </a:extLst>
              </p:cNvPr>
              <p:cNvSpPr>
                <a:spLocks noChangeArrowheads="1"/>
              </p:cNvSpPr>
              <p:nvPr/>
            </p:nvSpPr>
            <p:spPr bwMode="auto">
              <a:xfrm>
                <a:off x="3480"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6" name="Rectangle 134">
                <a:extLst>
                  <a:ext uri="{FF2B5EF4-FFF2-40B4-BE49-F238E27FC236}">
                    <a16:creationId xmlns:a16="http://schemas.microsoft.com/office/drawing/2014/main" id="{49DBD641-24DF-624A-1135-B55A296D5DD2}"/>
                  </a:ext>
                </a:extLst>
              </p:cNvPr>
              <p:cNvSpPr>
                <a:spLocks noChangeArrowheads="1"/>
              </p:cNvSpPr>
              <p:nvPr/>
            </p:nvSpPr>
            <p:spPr bwMode="auto">
              <a:xfrm>
                <a:off x="4083"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7" name="Rectangle 135">
                <a:extLst>
                  <a:ext uri="{FF2B5EF4-FFF2-40B4-BE49-F238E27FC236}">
                    <a16:creationId xmlns:a16="http://schemas.microsoft.com/office/drawing/2014/main" id="{FED910D3-4CE1-2828-429A-7E927FA44FF8}"/>
                  </a:ext>
                </a:extLst>
              </p:cNvPr>
              <p:cNvSpPr>
                <a:spLocks noChangeArrowheads="1"/>
              </p:cNvSpPr>
              <p:nvPr/>
            </p:nvSpPr>
            <p:spPr bwMode="auto">
              <a:xfrm>
                <a:off x="4685"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8" name="Rectangle 136">
                <a:extLst>
                  <a:ext uri="{FF2B5EF4-FFF2-40B4-BE49-F238E27FC236}">
                    <a16:creationId xmlns:a16="http://schemas.microsoft.com/office/drawing/2014/main" id="{4F26258F-E1CF-1847-5488-E5413DC6035C}"/>
                  </a:ext>
                </a:extLst>
              </p:cNvPr>
              <p:cNvSpPr>
                <a:spLocks noChangeArrowheads="1"/>
              </p:cNvSpPr>
              <p:nvPr/>
            </p:nvSpPr>
            <p:spPr bwMode="auto">
              <a:xfrm>
                <a:off x="5288"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9" name="Rectangle 137">
                <a:extLst>
                  <a:ext uri="{FF2B5EF4-FFF2-40B4-BE49-F238E27FC236}">
                    <a16:creationId xmlns:a16="http://schemas.microsoft.com/office/drawing/2014/main" id="{A637379E-7E63-1B80-D51F-1AA02CFE81BF}"/>
                  </a:ext>
                </a:extLst>
              </p:cNvPr>
              <p:cNvSpPr>
                <a:spLocks noChangeArrowheads="1"/>
              </p:cNvSpPr>
              <p:nvPr/>
            </p:nvSpPr>
            <p:spPr bwMode="auto">
              <a:xfrm>
                <a:off x="462" y="2768"/>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0" name="Rectangle 138">
                <a:extLst>
                  <a:ext uri="{FF2B5EF4-FFF2-40B4-BE49-F238E27FC236}">
                    <a16:creationId xmlns:a16="http://schemas.microsoft.com/office/drawing/2014/main" id="{26287EE3-2B6F-4726-5B9A-6E5231D1A052}"/>
                  </a:ext>
                </a:extLst>
              </p:cNvPr>
              <p:cNvSpPr>
                <a:spLocks noChangeArrowheads="1"/>
              </p:cNvSpPr>
              <p:nvPr/>
            </p:nvSpPr>
            <p:spPr bwMode="auto">
              <a:xfrm>
                <a:off x="1090"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1" name="Rectangle 139">
                <a:extLst>
                  <a:ext uri="{FF2B5EF4-FFF2-40B4-BE49-F238E27FC236}">
                    <a16:creationId xmlns:a16="http://schemas.microsoft.com/office/drawing/2014/main" id="{CEEC65CE-9CF3-6C1E-80CE-F7AEC904A90E}"/>
                  </a:ext>
                </a:extLst>
              </p:cNvPr>
              <p:cNvSpPr>
                <a:spLocks noChangeArrowheads="1"/>
              </p:cNvSpPr>
              <p:nvPr/>
            </p:nvSpPr>
            <p:spPr bwMode="auto">
              <a:xfrm>
                <a:off x="1693"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2" name="Rectangle 140">
                <a:extLst>
                  <a:ext uri="{FF2B5EF4-FFF2-40B4-BE49-F238E27FC236}">
                    <a16:creationId xmlns:a16="http://schemas.microsoft.com/office/drawing/2014/main" id="{D44B8ADA-BC65-36DC-B083-BDCF22D5D6DB}"/>
                  </a:ext>
                </a:extLst>
              </p:cNvPr>
              <p:cNvSpPr>
                <a:spLocks noChangeArrowheads="1"/>
              </p:cNvSpPr>
              <p:nvPr/>
            </p:nvSpPr>
            <p:spPr bwMode="auto">
              <a:xfrm>
                <a:off x="2295"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3" name="Rectangle 141">
                <a:extLst>
                  <a:ext uri="{FF2B5EF4-FFF2-40B4-BE49-F238E27FC236}">
                    <a16:creationId xmlns:a16="http://schemas.microsoft.com/office/drawing/2014/main" id="{63929A2A-FE73-3118-2DEC-8ECB53E1C5A4}"/>
                  </a:ext>
                </a:extLst>
              </p:cNvPr>
              <p:cNvSpPr>
                <a:spLocks noChangeArrowheads="1"/>
              </p:cNvSpPr>
              <p:nvPr/>
            </p:nvSpPr>
            <p:spPr bwMode="auto">
              <a:xfrm>
                <a:off x="2878"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4" name="Rectangle 142">
                <a:extLst>
                  <a:ext uri="{FF2B5EF4-FFF2-40B4-BE49-F238E27FC236}">
                    <a16:creationId xmlns:a16="http://schemas.microsoft.com/office/drawing/2014/main" id="{03EAA42D-3BE3-AFCB-501D-3B9705FA7153}"/>
                  </a:ext>
                </a:extLst>
              </p:cNvPr>
              <p:cNvSpPr>
                <a:spLocks noChangeArrowheads="1"/>
              </p:cNvSpPr>
              <p:nvPr/>
            </p:nvSpPr>
            <p:spPr bwMode="auto">
              <a:xfrm>
                <a:off x="3480"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5" name="Rectangle 143">
                <a:extLst>
                  <a:ext uri="{FF2B5EF4-FFF2-40B4-BE49-F238E27FC236}">
                    <a16:creationId xmlns:a16="http://schemas.microsoft.com/office/drawing/2014/main" id="{038A8E6D-B7B4-F133-02A6-2B832A0BDDAC}"/>
                  </a:ext>
                </a:extLst>
              </p:cNvPr>
              <p:cNvSpPr>
                <a:spLocks noChangeArrowheads="1"/>
              </p:cNvSpPr>
              <p:nvPr/>
            </p:nvSpPr>
            <p:spPr bwMode="auto">
              <a:xfrm>
                <a:off x="4083"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6" name="Rectangle 144">
                <a:extLst>
                  <a:ext uri="{FF2B5EF4-FFF2-40B4-BE49-F238E27FC236}">
                    <a16:creationId xmlns:a16="http://schemas.microsoft.com/office/drawing/2014/main" id="{9EF95042-9CDE-6504-D178-C2CA965F71A5}"/>
                  </a:ext>
                </a:extLst>
              </p:cNvPr>
              <p:cNvSpPr>
                <a:spLocks noChangeArrowheads="1"/>
              </p:cNvSpPr>
              <p:nvPr/>
            </p:nvSpPr>
            <p:spPr bwMode="auto">
              <a:xfrm>
                <a:off x="4685"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7" name="Rectangle 145">
                <a:extLst>
                  <a:ext uri="{FF2B5EF4-FFF2-40B4-BE49-F238E27FC236}">
                    <a16:creationId xmlns:a16="http://schemas.microsoft.com/office/drawing/2014/main" id="{5A10AA05-AD6F-1A55-7DD8-5B5D93A6ABF7}"/>
                  </a:ext>
                </a:extLst>
              </p:cNvPr>
              <p:cNvSpPr>
                <a:spLocks noChangeArrowheads="1"/>
              </p:cNvSpPr>
              <p:nvPr/>
            </p:nvSpPr>
            <p:spPr bwMode="auto">
              <a:xfrm>
                <a:off x="5288"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8" name="Rectangle 146">
                <a:extLst>
                  <a:ext uri="{FF2B5EF4-FFF2-40B4-BE49-F238E27FC236}">
                    <a16:creationId xmlns:a16="http://schemas.microsoft.com/office/drawing/2014/main" id="{B8B4B86F-4E59-7026-B8A1-9D3CF9954BC2}"/>
                  </a:ext>
                </a:extLst>
              </p:cNvPr>
              <p:cNvSpPr>
                <a:spLocks noChangeArrowheads="1"/>
              </p:cNvSpPr>
              <p:nvPr/>
            </p:nvSpPr>
            <p:spPr bwMode="auto">
              <a:xfrm>
                <a:off x="462" y="289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9" name="Rectangle 147">
                <a:extLst>
                  <a:ext uri="{FF2B5EF4-FFF2-40B4-BE49-F238E27FC236}">
                    <a16:creationId xmlns:a16="http://schemas.microsoft.com/office/drawing/2014/main" id="{BEDAB6A0-6102-8A74-38E3-A542A6C90CA5}"/>
                  </a:ext>
                </a:extLst>
              </p:cNvPr>
              <p:cNvSpPr>
                <a:spLocks noChangeArrowheads="1"/>
              </p:cNvSpPr>
              <p:nvPr/>
            </p:nvSpPr>
            <p:spPr bwMode="auto">
              <a:xfrm>
                <a:off x="1090"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0" name="Rectangle 148">
                <a:extLst>
                  <a:ext uri="{FF2B5EF4-FFF2-40B4-BE49-F238E27FC236}">
                    <a16:creationId xmlns:a16="http://schemas.microsoft.com/office/drawing/2014/main" id="{025D7C29-DD0F-DA55-5AE0-72BC1E2A7F93}"/>
                  </a:ext>
                </a:extLst>
              </p:cNvPr>
              <p:cNvSpPr>
                <a:spLocks noChangeArrowheads="1"/>
              </p:cNvSpPr>
              <p:nvPr/>
            </p:nvSpPr>
            <p:spPr bwMode="auto">
              <a:xfrm>
                <a:off x="1693"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1" name="Rectangle 149">
                <a:extLst>
                  <a:ext uri="{FF2B5EF4-FFF2-40B4-BE49-F238E27FC236}">
                    <a16:creationId xmlns:a16="http://schemas.microsoft.com/office/drawing/2014/main" id="{29BD766F-F874-7213-A9FA-3480149FEBFC}"/>
                  </a:ext>
                </a:extLst>
              </p:cNvPr>
              <p:cNvSpPr>
                <a:spLocks noChangeArrowheads="1"/>
              </p:cNvSpPr>
              <p:nvPr/>
            </p:nvSpPr>
            <p:spPr bwMode="auto">
              <a:xfrm>
                <a:off x="2295"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2" name="Rectangle 150">
                <a:extLst>
                  <a:ext uri="{FF2B5EF4-FFF2-40B4-BE49-F238E27FC236}">
                    <a16:creationId xmlns:a16="http://schemas.microsoft.com/office/drawing/2014/main" id="{D8842280-2198-7AC3-8BA4-439042959FCC}"/>
                  </a:ext>
                </a:extLst>
              </p:cNvPr>
              <p:cNvSpPr>
                <a:spLocks noChangeArrowheads="1"/>
              </p:cNvSpPr>
              <p:nvPr/>
            </p:nvSpPr>
            <p:spPr bwMode="auto">
              <a:xfrm>
                <a:off x="2898"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3" name="Rectangle 151">
                <a:extLst>
                  <a:ext uri="{FF2B5EF4-FFF2-40B4-BE49-F238E27FC236}">
                    <a16:creationId xmlns:a16="http://schemas.microsoft.com/office/drawing/2014/main" id="{30D73FD2-2645-1258-DD96-207EACCD151F}"/>
                  </a:ext>
                </a:extLst>
              </p:cNvPr>
              <p:cNvSpPr>
                <a:spLocks noChangeArrowheads="1"/>
              </p:cNvSpPr>
              <p:nvPr/>
            </p:nvSpPr>
            <p:spPr bwMode="auto">
              <a:xfrm>
                <a:off x="3480"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4" name="Rectangle 152">
                <a:extLst>
                  <a:ext uri="{FF2B5EF4-FFF2-40B4-BE49-F238E27FC236}">
                    <a16:creationId xmlns:a16="http://schemas.microsoft.com/office/drawing/2014/main" id="{217F08A1-8D09-DBFD-378F-9449D5232527}"/>
                  </a:ext>
                </a:extLst>
              </p:cNvPr>
              <p:cNvSpPr>
                <a:spLocks noChangeArrowheads="1"/>
              </p:cNvSpPr>
              <p:nvPr/>
            </p:nvSpPr>
            <p:spPr bwMode="auto">
              <a:xfrm>
                <a:off x="4083"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5" name="Rectangle 153">
                <a:extLst>
                  <a:ext uri="{FF2B5EF4-FFF2-40B4-BE49-F238E27FC236}">
                    <a16:creationId xmlns:a16="http://schemas.microsoft.com/office/drawing/2014/main" id="{334CBDE5-3E05-C828-7AC9-E5E70C069EE4}"/>
                  </a:ext>
                </a:extLst>
              </p:cNvPr>
              <p:cNvSpPr>
                <a:spLocks noChangeArrowheads="1"/>
              </p:cNvSpPr>
              <p:nvPr/>
            </p:nvSpPr>
            <p:spPr bwMode="auto">
              <a:xfrm>
                <a:off x="4685"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6" name="Rectangle 154">
                <a:extLst>
                  <a:ext uri="{FF2B5EF4-FFF2-40B4-BE49-F238E27FC236}">
                    <a16:creationId xmlns:a16="http://schemas.microsoft.com/office/drawing/2014/main" id="{E2B2875E-218E-FA1C-6AF1-1B02965CD14F}"/>
                  </a:ext>
                </a:extLst>
              </p:cNvPr>
              <p:cNvSpPr>
                <a:spLocks noChangeArrowheads="1"/>
              </p:cNvSpPr>
              <p:nvPr/>
            </p:nvSpPr>
            <p:spPr bwMode="auto">
              <a:xfrm>
                <a:off x="5288"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7" name="Rectangle 155">
                <a:extLst>
                  <a:ext uri="{FF2B5EF4-FFF2-40B4-BE49-F238E27FC236}">
                    <a16:creationId xmlns:a16="http://schemas.microsoft.com/office/drawing/2014/main" id="{1084E350-F0B1-9D3B-01A7-F690D60CBE61}"/>
                  </a:ext>
                </a:extLst>
              </p:cNvPr>
              <p:cNvSpPr>
                <a:spLocks noChangeArrowheads="1"/>
              </p:cNvSpPr>
              <p:nvPr/>
            </p:nvSpPr>
            <p:spPr bwMode="auto">
              <a:xfrm>
                <a:off x="462" y="3019"/>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8" name="Rectangle 156">
                <a:extLst>
                  <a:ext uri="{FF2B5EF4-FFF2-40B4-BE49-F238E27FC236}">
                    <a16:creationId xmlns:a16="http://schemas.microsoft.com/office/drawing/2014/main" id="{BA006523-3CC0-6990-A2FC-98023C455841}"/>
                  </a:ext>
                </a:extLst>
              </p:cNvPr>
              <p:cNvSpPr>
                <a:spLocks noChangeArrowheads="1"/>
              </p:cNvSpPr>
              <p:nvPr/>
            </p:nvSpPr>
            <p:spPr bwMode="auto">
              <a:xfrm>
                <a:off x="1090"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9" name="Rectangle 157">
                <a:extLst>
                  <a:ext uri="{FF2B5EF4-FFF2-40B4-BE49-F238E27FC236}">
                    <a16:creationId xmlns:a16="http://schemas.microsoft.com/office/drawing/2014/main" id="{8835B131-9E08-BDB4-4F49-DBADAEB8AAF7}"/>
                  </a:ext>
                </a:extLst>
              </p:cNvPr>
              <p:cNvSpPr>
                <a:spLocks noChangeArrowheads="1"/>
              </p:cNvSpPr>
              <p:nvPr/>
            </p:nvSpPr>
            <p:spPr bwMode="auto">
              <a:xfrm>
                <a:off x="1693"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0" name="Rectangle 158">
                <a:extLst>
                  <a:ext uri="{FF2B5EF4-FFF2-40B4-BE49-F238E27FC236}">
                    <a16:creationId xmlns:a16="http://schemas.microsoft.com/office/drawing/2014/main" id="{D4221003-B882-A6CF-420C-311E997E608B}"/>
                  </a:ext>
                </a:extLst>
              </p:cNvPr>
              <p:cNvSpPr>
                <a:spLocks noChangeArrowheads="1"/>
              </p:cNvSpPr>
              <p:nvPr/>
            </p:nvSpPr>
            <p:spPr bwMode="auto">
              <a:xfrm>
                <a:off x="2295"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1" name="Rectangle 159">
                <a:extLst>
                  <a:ext uri="{FF2B5EF4-FFF2-40B4-BE49-F238E27FC236}">
                    <a16:creationId xmlns:a16="http://schemas.microsoft.com/office/drawing/2014/main" id="{1998D24A-3E38-5070-A135-2293335598F1}"/>
                  </a:ext>
                </a:extLst>
              </p:cNvPr>
              <p:cNvSpPr>
                <a:spLocks noChangeArrowheads="1"/>
              </p:cNvSpPr>
              <p:nvPr/>
            </p:nvSpPr>
            <p:spPr bwMode="auto">
              <a:xfrm>
                <a:off x="2898"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2" name="Rectangle 160">
                <a:extLst>
                  <a:ext uri="{FF2B5EF4-FFF2-40B4-BE49-F238E27FC236}">
                    <a16:creationId xmlns:a16="http://schemas.microsoft.com/office/drawing/2014/main" id="{D784B737-6DE9-FE9C-BCCB-3E076176B511}"/>
                  </a:ext>
                </a:extLst>
              </p:cNvPr>
              <p:cNvSpPr>
                <a:spLocks noChangeArrowheads="1"/>
              </p:cNvSpPr>
              <p:nvPr/>
            </p:nvSpPr>
            <p:spPr bwMode="auto">
              <a:xfrm>
                <a:off x="3500"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3" name="Rectangle 161">
                <a:extLst>
                  <a:ext uri="{FF2B5EF4-FFF2-40B4-BE49-F238E27FC236}">
                    <a16:creationId xmlns:a16="http://schemas.microsoft.com/office/drawing/2014/main" id="{1B94B1CD-7C48-19BB-C9B2-8B31EA5CF615}"/>
                  </a:ext>
                </a:extLst>
              </p:cNvPr>
              <p:cNvSpPr>
                <a:spLocks noChangeArrowheads="1"/>
              </p:cNvSpPr>
              <p:nvPr/>
            </p:nvSpPr>
            <p:spPr bwMode="auto">
              <a:xfrm>
                <a:off x="4083"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4" name="Rectangle 162">
                <a:extLst>
                  <a:ext uri="{FF2B5EF4-FFF2-40B4-BE49-F238E27FC236}">
                    <a16:creationId xmlns:a16="http://schemas.microsoft.com/office/drawing/2014/main" id="{ED0A5082-A949-1236-37D6-4BCF7B9EDF12}"/>
                  </a:ext>
                </a:extLst>
              </p:cNvPr>
              <p:cNvSpPr>
                <a:spLocks noChangeArrowheads="1"/>
              </p:cNvSpPr>
              <p:nvPr/>
            </p:nvSpPr>
            <p:spPr bwMode="auto">
              <a:xfrm>
                <a:off x="4685"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5" name="Rectangle 163">
                <a:extLst>
                  <a:ext uri="{FF2B5EF4-FFF2-40B4-BE49-F238E27FC236}">
                    <a16:creationId xmlns:a16="http://schemas.microsoft.com/office/drawing/2014/main" id="{8AA844F0-65A1-8E5B-0286-B422F5EBC776}"/>
                  </a:ext>
                </a:extLst>
              </p:cNvPr>
              <p:cNvSpPr>
                <a:spLocks noChangeArrowheads="1"/>
              </p:cNvSpPr>
              <p:nvPr/>
            </p:nvSpPr>
            <p:spPr bwMode="auto">
              <a:xfrm>
                <a:off x="5288"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6" name="Rectangle 164">
                <a:extLst>
                  <a:ext uri="{FF2B5EF4-FFF2-40B4-BE49-F238E27FC236}">
                    <a16:creationId xmlns:a16="http://schemas.microsoft.com/office/drawing/2014/main" id="{EA94F86B-A7AA-85D3-C438-4CC8CA3721C9}"/>
                  </a:ext>
                </a:extLst>
              </p:cNvPr>
              <p:cNvSpPr>
                <a:spLocks noChangeArrowheads="1"/>
              </p:cNvSpPr>
              <p:nvPr/>
            </p:nvSpPr>
            <p:spPr bwMode="auto">
              <a:xfrm>
                <a:off x="462" y="3144"/>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7" name="Rectangle 165">
                <a:extLst>
                  <a:ext uri="{FF2B5EF4-FFF2-40B4-BE49-F238E27FC236}">
                    <a16:creationId xmlns:a16="http://schemas.microsoft.com/office/drawing/2014/main" id="{A2B04FE8-2988-249F-9F66-D48E06982EAB}"/>
                  </a:ext>
                </a:extLst>
              </p:cNvPr>
              <p:cNvSpPr>
                <a:spLocks noChangeArrowheads="1"/>
              </p:cNvSpPr>
              <p:nvPr/>
            </p:nvSpPr>
            <p:spPr bwMode="auto">
              <a:xfrm>
                <a:off x="1090"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8" name="Rectangle 166">
                <a:extLst>
                  <a:ext uri="{FF2B5EF4-FFF2-40B4-BE49-F238E27FC236}">
                    <a16:creationId xmlns:a16="http://schemas.microsoft.com/office/drawing/2014/main" id="{7E6A7B40-9EBC-311F-D1CD-B9D58EAABDFE}"/>
                  </a:ext>
                </a:extLst>
              </p:cNvPr>
              <p:cNvSpPr>
                <a:spLocks noChangeArrowheads="1"/>
              </p:cNvSpPr>
              <p:nvPr/>
            </p:nvSpPr>
            <p:spPr bwMode="auto">
              <a:xfrm>
                <a:off x="1693"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9" name="Rectangle 167">
                <a:extLst>
                  <a:ext uri="{FF2B5EF4-FFF2-40B4-BE49-F238E27FC236}">
                    <a16:creationId xmlns:a16="http://schemas.microsoft.com/office/drawing/2014/main" id="{DF26AC57-519B-61E8-936D-B1A1604B1980}"/>
                  </a:ext>
                </a:extLst>
              </p:cNvPr>
              <p:cNvSpPr>
                <a:spLocks noChangeArrowheads="1"/>
              </p:cNvSpPr>
              <p:nvPr/>
            </p:nvSpPr>
            <p:spPr bwMode="auto">
              <a:xfrm>
                <a:off x="2295"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0" name="Rectangle 168">
                <a:extLst>
                  <a:ext uri="{FF2B5EF4-FFF2-40B4-BE49-F238E27FC236}">
                    <a16:creationId xmlns:a16="http://schemas.microsoft.com/office/drawing/2014/main" id="{7F5FA00F-BC33-B826-C5FA-6397634A1F57}"/>
                  </a:ext>
                </a:extLst>
              </p:cNvPr>
              <p:cNvSpPr>
                <a:spLocks noChangeArrowheads="1"/>
              </p:cNvSpPr>
              <p:nvPr/>
            </p:nvSpPr>
            <p:spPr bwMode="auto">
              <a:xfrm>
                <a:off x="2898"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1" name="Rectangle 169">
                <a:extLst>
                  <a:ext uri="{FF2B5EF4-FFF2-40B4-BE49-F238E27FC236}">
                    <a16:creationId xmlns:a16="http://schemas.microsoft.com/office/drawing/2014/main" id="{67D3F106-0B66-5474-4C1D-4865690B9949}"/>
                  </a:ext>
                </a:extLst>
              </p:cNvPr>
              <p:cNvSpPr>
                <a:spLocks noChangeArrowheads="1"/>
              </p:cNvSpPr>
              <p:nvPr/>
            </p:nvSpPr>
            <p:spPr bwMode="auto">
              <a:xfrm>
                <a:off x="3500"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2" name="Rectangle 170">
                <a:extLst>
                  <a:ext uri="{FF2B5EF4-FFF2-40B4-BE49-F238E27FC236}">
                    <a16:creationId xmlns:a16="http://schemas.microsoft.com/office/drawing/2014/main" id="{3A049317-DEC5-421F-E474-D17AB0C81FA4}"/>
                  </a:ext>
                </a:extLst>
              </p:cNvPr>
              <p:cNvSpPr>
                <a:spLocks noChangeArrowheads="1"/>
              </p:cNvSpPr>
              <p:nvPr/>
            </p:nvSpPr>
            <p:spPr bwMode="auto">
              <a:xfrm>
                <a:off x="4103"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3" name="Rectangle 171">
                <a:extLst>
                  <a:ext uri="{FF2B5EF4-FFF2-40B4-BE49-F238E27FC236}">
                    <a16:creationId xmlns:a16="http://schemas.microsoft.com/office/drawing/2014/main" id="{B0898A20-A9E3-B44D-B2A2-F633FC412271}"/>
                  </a:ext>
                </a:extLst>
              </p:cNvPr>
              <p:cNvSpPr>
                <a:spLocks noChangeArrowheads="1"/>
              </p:cNvSpPr>
              <p:nvPr/>
            </p:nvSpPr>
            <p:spPr bwMode="auto">
              <a:xfrm>
                <a:off x="4685" y="314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4" name="Rectangle 172">
                <a:extLst>
                  <a:ext uri="{FF2B5EF4-FFF2-40B4-BE49-F238E27FC236}">
                    <a16:creationId xmlns:a16="http://schemas.microsoft.com/office/drawing/2014/main" id="{3D7502F8-6C55-8B59-FFB0-F6299A6B7028}"/>
                  </a:ext>
                </a:extLst>
              </p:cNvPr>
              <p:cNvSpPr>
                <a:spLocks noChangeArrowheads="1"/>
              </p:cNvSpPr>
              <p:nvPr/>
            </p:nvSpPr>
            <p:spPr bwMode="auto">
              <a:xfrm>
                <a:off x="5288" y="314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5" name="Rectangle 173">
                <a:extLst>
                  <a:ext uri="{FF2B5EF4-FFF2-40B4-BE49-F238E27FC236}">
                    <a16:creationId xmlns:a16="http://schemas.microsoft.com/office/drawing/2014/main" id="{5FDFCB31-D642-3BEE-1DED-5885AFB620ED}"/>
                  </a:ext>
                </a:extLst>
              </p:cNvPr>
              <p:cNvSpPr>
                <a:spLocks noChangeArrowheads="1"/>
              </p:cNvSpPr>
              <p:nvPr/>
            </p:nvSpPr>
            <p:spPr bwMode="auto">
              <a:xfrm>
                <a:off x="462" y="3270"/>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6" name="Rectangle 174">
                <a:extLst>
                  <a:ext uri="{FF2B5EF4-FFF2-40B4-BE49-F238E27FC236}">
                    <a16:creationId xmlns:a16="http://schemas.microsoft.com/office/drawing/2014/main" id="{6E05BF7C-2B43-4F0D-A77B-7C1A3095F904}"/>
                  </a:ext>
                </a:extLst>
              </p:cNvPr>
              <p:cNvSpPr>
                <a:spLocks noChangeArrowheads="1"/>
              </p:cNvSpPr>
              <p:nvPr/>
            </p:nvSpPr>
            <p:spPr bwMode="auto">
              <a:xfrm>
                <a:off x="1090"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7" name="Rectangle 175">
                <a:extLst>
                  <a:ext uri="{FF2B5EF4-FFF2-40B4-BE49-F238E27FC236}">
                    <a16:creationId xmlns:a16="http://schemas.microsoft.com/office/drawing/2014/main" id="{D4BA8208-FC52-7B3B-F8FF-D21D3332B262}"/>
                  </a:ext>
                </a:extLst>
              </p:cNvPr>
              <p:cNvSpPr>
                <a:spLocks noChangeArrowheads="1"/>
              </p:cNvSpPr>
              <p:nvPr/>
            </p:nvSpPr>
            <p:spPr bwMode="auto">
              <a:xfrm>
                <a:off x="1693"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8" name="Rectangle 176">
                <a:extLst>
                  <a:ext uri="{FF2B5EF4-FFF2-40B4-BE49-F238E27FC236}">
                    <a16:creationId xmlns:a16="http://schemas.microsoft.com/office/drawing/2014/main" id="{4B060BDC-30A5-33FD-21EC-195B9A9E3FAD}"/>
                  </a:ext>
                </a:extLst>
              </p:cNvPr>
              <p:cNvSpPr>
                <a:spLocks noChangeArrowheads="1"/>
              </p:cNvSpPr>
              <p:nvPr/>
            </p:nvSpPr>
            <p:spPr bwMode="auto">
              <a:xfrm>
                <a:off x="2295"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9" name="Rectangle 177">
                <a:extLst>
                  <a:ext uri="{FF2B5EF4-FFF2-40B4-BE49-F238E27FC236}">
                    <a16:creationId xmlns:a16="http://schemas.microsoft.com/office/drawing/2014/main" id="{2DB73E2A-2B4C-B7F1-625B-DDDD262D1117}"/>
                  </a:ext>
                </a:extLst>
              </p:cNvPr>
              <p:cNvSpPr>
                <a:spLocks noChangeArrowheads="1"/>
              </p:cNvSpPr>
              <p:nvPr/>
            </p:nvSpPr>
            <p:spPr bwMode="auto">
              <a:xfrm>
                <a:off x="2898"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0" name="Rectangle 178">
                <a:extLst>
                  <a:ext uri="{FF2B5EF4-FFF2-40B4-BE49-F238E27FC236}">
                    <a16:creationId xmlns:a16="http://schemas.microsoft.com/office/drawing/2014/main" id="{737F95BD-5CA1-2482-B9A4-09626F8EDF82}"/>
                  </a:ext>
                </a:extLst>
              </p:cNvPr>
              <p:cNvSpPr>
                <a:spLocks noChangeArrowheads="1"/>
              </p:cNvSpPr>
              <p:nvPr/>
            </p:nvSpPr>
            <p:spPr bwMode="auto">
              <a:xfrm>
                <a:off x="3500"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1" name="Rectangle 179">
                <a:extLst>
                  <a:ext uri="{FF2B5EF4-FFF2-40B4-BE49-F238E27FC236}">
                    <a16:creationId xmlns:a16="http://schemas.microsoft.com/office/drawing/2014/main" id="{A88EE040-4E42-C687-6FD3-DBC10FE0AAB9}"/>
                  </a:ext>
                </a:extLst>
              </p:cNvPr>
              <p:cNvSpPr>
                <a:spLocks noChangeArrowheads="1"/>
              </p:cNvSpPr>
              <p:nvPr/>
            </p:nvSpPr>
            <p:spPr bwMode="auto">
              <a:xfrm>
                <a:off x="4103"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2" name="Rectangle 180">
                <a:extLst>
                  <a:ext uri="{FF2B5EF4-FFF2-40B4-BE49-F238E27FC236}">
                    <a16:creationId xmlns:a16="http://schemas.microsoft.com/office/drawing/2014/main" id="{B245026A-9304-647D-E343-83B689939FA4}"/>
                  </a:ext>
                </a:extLst>
              </p:cNvPr>
              <p:cNvSpPr>
                <a:spLocks noChangeArrowheads="1"/>
              </p:cNvSpPr>
              <p:nvPr/>
            </p:nvSpPr>
            <p:spPr bwMode="auto">
              <a:xfrm>
                <a:off x="4705"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3" name="Rectangle 181">
                <a:extLst>
                  <a:ext uri="{FF2B5EF4-FFF2-40B4-BE49-F238E27FC236}">
                    <a16:creationId xmlns:a16="http://schemas.microsoft.com/office/drawing/2014/main" id="{3C7C0705-116A-CEE4-C4D6-E0DE9CB3DEA1}"/>
                  </a:ext>
                </a:extLst>
              </p:cNvPr>
              <p:cNvSpPr>
                <a:spLocks noChangeArrowheads="1"/>
              </p:cNvSpPr>
              <p:nvPr/>
            </p:nvSpPr>
            <p:spPr bwMode="auto">
              <a:xfrm>
                <a:off x="5288" y="327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4" name="Rectangle 182">
                <a:extLst>
                  <a:ext uri="{FF2B5EF4-FFF2-40B4-BE49-F238E27FC236}">
                    <a16:creationId xmlns:a16="http://schemas.microsoft.com/office/drawing/2014/main" id="{7F8C7954-5AE3-6DB4-EBCA-9DF3AFF2A56E}"/>
                  </a:ext>
                </a:extLst>
              </p:cNvPr>
              <p:cNvSpPr>
                <a:spLocks noChangeArrowheads="1"/>
              </p:cNvSpPr>
              <p:nvPr/>
            </p:nvSpPr>
            <p:spPr bwMode="auto">
              <a:xfrm>
                <a:off x="131" y="1127"/>
                <a:ext cx="3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5" name="Rectangle 183">
                <a:extLst>
                  <a:ext uri="{FF2B5EF4-FFF2-40B4-BE49-F238E27FC236}">
                    <a16:creationId xmlns:a16="http://schemas.microsoft.com/office/drawing/2014/main" id="{E5628827-D5AA-8BF2-614C-B672B43E287D}"/>
                  </a:ext>
                </a:extLst>
              </p:cNvPr>
              <p:cNvSpPr>
                <a:spLocks noChangeArrowheads="1"/>
              </p:cNvSpPr>
              <p:nvPr/>
            </p:nvSpPr>
            <p:spPr bwMode="auto">
              <a:xfrm>
                <a:off x="2913" y="996"/>
                <a:ext cx="67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報　告</a:t>
                </a:r>
                <a:r>
                  <a:rPr kumimoji="0" lang="ja-JP" altLang="en-US"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対　象</a:t>
                </a: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年　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6" name="Rectangle 184">
                <a:extLst>
                  <a:ext uri="{FF2B5EF4-FFF2-40B4-BE49-F238E27FC236}">
                    <a16:creationId xmlns:a16="http://schemas.microsoft.com/office/drawing/2014/main" id="{78372161-3EFB-9F01-824D-5E9DE418F849}"/>
                  </a:ext>
                </a:extLst>
              </p:cNvPr>
              <p:cNvSpPr>
                <a:spLocks noChangeArrowheads="1"/>
              </p:cNvSpPr>
              <p:nvPr/>
            </p:nvSpPr>
            <p:spPr bwMode="auto">
              <a:xfrm>
                <a:off x="161" y="19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7" name="Rectangle 185">
                <a:extLst>
                  <a:ext uri="{FF2B5EF4-FFF2-40B4-BE49-F238E27FC236}">
                    <a16:creationId xmlns:a16="http://schemas.microsoft.com/office/drawing/2014/main" id="{DB4EBED2-AD5A-EA3E-84E7-CD7038217A3E}"/>
                  </a:ext>
                </a:extLst>
              </p:cNvPr>
              <p:cNvSpPr>
                <a:spLocks noChangeArrowheads="1"/>
              </p:cNvSpPr>
              <p:nvPr/>
            </p:nvSpPr>
            <p:spPr bwMode="auto">
              <a:xfrm>
                <a:off x="171" y="20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8" name="Rectangle 186">
                <a:extLst>
                  <a:ext uri="{FF2B5EF4-FFF2-40B4-BE49-F238E27FC236}">
                    <a16:creationId xmlns:a16="http://schemas.microsoft.com/office/drawing/2014/main" id="{E53D69D6-D954-EA66-0D7F-2FD7B9B66A71}"/>
                  </a:ext>
                </a:extLst>
              </p:cNvPr>
              <p:cNvSpPr>
                <a:spLocks noChangeArrowheads="1"/>
              </p:cNvSpPr>
              <p:nvPr/>
            </p:nvSpPr>
            <p:spPr bwMode="auto">
              <a:xfrm>
                <a:off x="161" y="21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準</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9" name="Rectangle 187">
                <a:extLst>
                  <a:ext uri="{FF2B5EF4-FFF2-40B4-BE49-F238E27FC236}">
                    <a16:creationId xmlns:a16="http://schemas.microsoft.com/office/drawing/2014/main" id="{D8A88B2B-8B33-2B19-69EF-E5EEA26DD2FD}"/>
                  </a:ext>
                </a:extLst>
              </p:cNvPr>
              <p:cNvSpPr>
                <a:spLocks noChangeArrowheads="1"/>
              </p:cNvSpPr>
              <p:nvPr/>
            </p:nvSpPr>
            <p:spPr bwMode="auto">
              <a:xfrm>
                <a:off x="171" y="2256"/>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0" name="Rectangle 188">
                <a:extLst>
                  <a:ext uri="{FF2B5EF4-FFF2-40B4-BE49-F238E27FC236}">
                    <a16:creationId xmlns:a16="http://schemas.microsoft.com/office/drawing/2014/main" id="{3E57925E-8BAF-3C6C-605F-3C22D2DAFC71}"/>
                  </a:ext>
                </a:extLst>
              </p:cNvPr>
              <p:cNvSpPr>
                <a:spLocks noChangeArrowheads="1"/>
              </p:cNvSpPr>
              <p:nvPr/>
            </p:nvSpPr>
            <p:spPr bwMode="auto">
              <a:xfrm>
                <a:off x="161" y="2356"/>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年</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1" name="Rectangle 189">
                <a:extLst>
                  <a:ext uri="{FF2B5EF4-FFF2-40B4-BE49-F238E27FC236}">
                    <a16:creationId xmlns:a16="http://schemas.microsoft.com/office/drawing/2014/main" id="{2DA93DB8-72DC-3888-358D-C78C2127C12F}"/>
                  </a:ext>
                </a:extLst>
              </p:cNvPr>
              <p:cNvSpPr>
                <a:spLocks noChangeArrowheads="1"/>
              </p:cNvSpPr>
              <p:nvPr/>
            </p:nvSpPr>
            <p:spPr bwMode="auto">
              <a:xfrm>
                <a:off x="171" y="2457"/>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2" name="Rectangle 190">
                <a:extLst>
                  <a:ext uri="{FF2B5EF4-FFF2-40B4-BE49-F238E27FC236}">
                    <a16:creationId xmlns:a16="http://schemas.microsoft.com/office/drawing/2014/main" id="{40B749E6-3572-B7D9-7DE1-DFF319634572}"/>
                  </a:ext>
                </a:extLst>
              </p:cNvPr>
              <p:cNvSpPr>
                <a:spLocks noChangeArrowheads="1"/>
              </p:cNvSpPr>
              <p:nvPr/>
            </p:nvSpPr>
            <p:spPr bwMode="auto">
              <a:xfrm>
                <a:off x="161" y="2557"/>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3" name="Rectangle 191">
                <a:extLst>
                  <a:ext uri="{FF2B5EF4-FFF2-40B4-BE49-F238E27FC236}">
                    <a16:creationId xmlns:a16="http://schemas.microsoft.com/office/drawing/2014/main" id="{2137CC41-D402-E214-610E-8E9DC29570C0}"/>
                  </a:ext>
                </a:extLst>
              </p:cNvPr>
              <p:cNvSpPr>
                <a:spLocks noChangeArrowheads="1"/>
              </p:cNvSpPr>
              <p:nvPr/>
            </p:nvSpPr>
            <p:spPr bwMode="auto">
              <a:xfrm>
                <a:off x="111"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4" name="Rectangle 192">
                <a:extLst>
                  <a:ext uri="{FF2B5EF4-FFF2-40B4-BE49-F238E27FC236}">
                    <a16:creationId xmlns:a16="http://schemas.microsoft.com/office/drawing/2014/main" id="{6A29C2C7-A73F-9212-87D4-901356CBFB34}"/>
                  </a:ext>
                </a:extLst>
              </p:cNvPr>
              <p:cNvSpPr>
                <a:spLocks noChangeArrowheads="1"/>
              </p:cNvSpPr>
              <p:nvPr/>
            </p:nvSpPr>
            <p:spPr bwMode="auto">
              <a:xfrm>
                <a:off x="82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5" name="Line 193">
                <a:extLst>
                  <a:ext uri="{FF2B5EF4-FFF2-40B4-BE49-F238E27FC236}">
                    <a16:creationId xmlns:a16="http://schemas.microsoft.com/office/drawing/2014/main" id="{DE25E562-D639-4A91-2A92-D8C1E347B123}"/>
                  </a:ext>
                </a:extLst>
              </p:cNvPr>
              <p:cNvSpPr>
                <a:spLocks noChangeShapeType="1"/>
              </p:cNvSpPr>
              <p:nvPr/>
            </p:nvSpPr>
            <p:spPr bwMode="auto">
              <a:xfrm>
                <a:off x="116" y="981"/>
                <a:ext cx="55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6" name="Rectangle 194">
                <a:extLst>
                  <a:ext uri="{FF2B5EF4-FFF2-40B4-BE49-F238E27FC236}">
                    <a16:creationId xmlns:a16="http://schemas.microsoft.com/office/drawing/2014/main" id="{B1843FBB-81CE-B3A3-C9D9-55E3003D1CDA}"/>
                  </a:ext>
                </a:extLst>
              </p:cNvPr>
              <p:cNvSpPr>
                <a:spLocks noChangeArrowheads="1"/>
              </p:cNvSpPr>
              <p:nvPr/>
            </p:nvSpPr>
            <p:spPr bwMode="auto">
              <a:xfrm>
                <a:off x="116" y="981"/>
                <a:ext cx="55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7" name="Rectangle 195">
                <a:extLst>
                  <a:ext uri="{FF2B5EF4-FFF2-40B4-BE49-F238E27FC236}">
                    <a16:creationId xmlns:a16="http://schemas.microsoft.com/office/drawing/2014/main" id="{48E82AC4-EA5D-CABC-7279-B95251E02696}"/>
                  </a:ext>
                </a:extLst>
              </p:cNvPr>
              <p:cNvSpPr>
                <a:spLocks noChangeArrowheads="1"/>
              </p:cNvSpPr>
              <p:nvPr/>
            </p:nvSpPr>
            <p:spPr bwMode="auto">
              <a:xfrm>
                <a:off x="564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8" name="Rectangle 196">
                <a:extLst>
                  <a:ext uri="{FF2B5EF4-FFF2-40B4-BE49-F238E27FC236}">
                    <a16:creationId xmlns:a16="http://schemas.microsoft.com/office/drawing/2014/main" id="{7F3A0C9A-83B4-417C-4EB1-D07C4B99251B}"/>
                  </a:ext>
                </a:extLst>
              </p:cNvPr>
              <p:cNvSpPr>
                <a:spLocks noChangeArrowheads="1"/>
              </p:cNvSpPr>
              <p:nvPr/>
            </p:nvSpPr>
            <p:spPr bwMode="auto">
              <a:xfrm>
                <a:off x="1426"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Rectangle 197">
                <a:extLst>
                  <a:ext uri="{FF2B5EF4-FFF2-40B4-BE49-F238E27FC236}">
                    <a16:creationId xmlns:a16="http://schemas.microsoft.com/office/drawing/2014/main" id="{214F2E30-755C-8A97-E576-F2BDD9C76BB1}"/>
                  </a:ext>
                </a:extLst>
              </p:cNvPr>
              <p:cNvSpPr>
                <a:spLocks noChangeArrowheads="1"/>
              </p:cNvSpPr>
              <p:nvPr/>
            </p:nvSpPr>
            <p:spPr bwMode="auto">
              <a:xfrm>
                <a:off x="2029"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 name="Rectangle 198">
                <a:extLst>
                  <a:ext uri="{FF2B5EF4-FFF2-40B4-BE49-F238E27FC236}">
                    <a16:creationId xmlns:a16="http://schemas.microsoft.com/office/drawing/2014/main" id="{922824C1-8E77-5B92-6A45-21A1D89328A9}"/>
                  </a:ext>
                </a:extLst>
              </p:cNvPr>
              <p:cNvSpPr>
                <a:spLocks noChangeArrowheads="1"/>
              </p:cNvSpPr>
              <p:nvPr/>
            </p:nvSpPr>
            <p:spPr bwMode="auto">
              <a:xfrm>
                <a:off x="2631"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1" name="Rectangle 199">
                <a:extLst>
                  <a:ext uri="{FF2B5EF4-FFF2-40B4-BE49-F238E27FC236}">
                    <a16:creationId xmlns:a16="http://schemas.microsoft.com/office/drawing/2014/main" id="{B308BFB1-579F-546A-E828-0C07FD8D3048}"/>
                  </a:ext>
                </a:extLst>
              </p:cNvPr>
              <p:cNvSpPr>
                <a:spLocks noChangeArrowheads="1"/>
              </p:cNvSpPr>
              <p:nvPr/>
            </p:nvSpPr>
            <p:spPr bwMode="auto">
              <a:xfrm>
                <a:off x="323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2" name="Rectangle 200">
                <a:extLst>
                  <a:ext uri="{FF2B5EF4-FFF2-40B4-BE49-F238E27FC236}">
                    <a16:creationId xmlns:a16="http://schemas.microsoft.com/office/drawing/2014/main" id="{511E801D-9D2A-8E11-D7D2-798F1859A53F}"/>
                  </a:ext>
                </a:extLst>
              </p:cNvPr>
              <p:cNvSpPr>
                <a:spLocks noChangeArrowheads="1"/>
              </p:cNvSpPr>
              <p:nvPr/>
            </p:nvSpPr>
            <p:spPr bwMode="auto">
              <a:xfrm>
                <a:off x="3836"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3" name="Rectangle 201">
                <a:extLst>
                  <a:ext uri="{FF2B5EF4-FFF2-40B4-BE49-F238E27FC236}">
                    <a16:creationId xmlns:a16="http://schemas.microsoft.com/office/drawing/2014/main" id="{F98A39F6-637B-411C-4B9E-8008F7C23ADD}"/>
                  </a:ext>
                </a:extLst>
              </p:cNvPr>
              <p:cNvSpPr>
                <a:spLocks noChangeArrowheads="1"/>
              </p:cNvSpPr>
              <p:nvPr/>
            </p:nvSpPr>
            <p:spPr bwMode="auto">
              <a:xfrm>
                <a:off x="4439"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4" name="Rectangle 202">
                <a:extLst>
                  <a:ext uri="{FF2B5EF4-FFF2-40B4-BE49-F238E27FC236}">
                    <a16:creationId xmlns:a16="http://schemas.microsoft.com/office/drawing/2014/main" id="{AC098334-19E5-666C-8B0A-829AB7AA0C5C}"/>
                  </a:ext>
                </a:extLst>
              </p:cNvPr>
              <p:cNvSpPr>
                <a:spLocks noChangeArrowheads="1"/>
              </p:cNvSpPr>
              <p:nvPr/>
            </p:nvSpPr>
            <p:spPr bwMode="auto">
              <a:xfrm>
                <a:off x="5041"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5" name="Line 203">
                <a:extLst>
                  <a:ext uri="{FF2B5EF4-FFF2-40B4-BE49-F238E27FC236}">
                    <a16:creationId xmlns:a16="http://schemas.microsoft.com/office/drawing/2014/main" id="{228682CB-96B7-07D8-6130-E7153EA1DBBE}"/>
                  </a:ext>
                </a:extLst>
              </p:cNvPr>
              <p:cNvSpPr>
                <a:spLocks noChangeShapeType="1"/>
              </p:cNvSpPr>
              <p:nvPr/>
            </p:nvSpPr>
            <p:spPr bwMode="auto">
              <a:xfrm>
                <a:off x="829" y="1106"/>
                <a:ext cx="482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6" name="Rectangle 204">
                <a:extLst>
                  <a:ext uri="{FF2B5EF4-FFF2-40B4-BE49-F238E27FC236}">
                    <a16:creationId xmlns:a16="http://schemas.microsoft.com/office/drawing/2014/main" id="{650313D8-CB73-6A7B-165A-B8CD046700F1}"/>
                  </a:ext>
                </a:extLst>
              </p:cNvPr>
              <p:cNvSpPr>
                <a:spLocks noChangeArrowheads="1"/>
              </p:cNvSpPr>
              <p:nvPr/>
            </p:nvSpPr>
            <p:spPr bwMode="auto">
              <a:xfrm>
                <a:off x="829" y="1106"/>
                <a:ext cx="482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Rectangle 206">
              <a:extLst>
                <a:ext uri="{FF2B5EF4-FFF2-40B4-BE49-F238E27FC236}">
                  <a16:creationId xmlns:a16="http://schemas.microsoft.com/office/drawing/2014/main" id="{F27664EA-4DBB-BEDA-9675-38E193F50DC1}"/>
                </a:ext>
              </a:extLst>
            </p:cNvPr>
            <p:cNvSpPr>
              <a:spLocks noChangeArrowheads="1"/>
            </p:cNvSpPr>
            <p:nvPr/>
          </p:nvSpPr>
          <p:spPr bwMode="auto">
            <a:xfrm>
              <a:off x="439738" y="1557338"/>
              <a:ext cx="7938"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207">
              <a:extLst>
                <a:ext uri="{FF2B5EF4-FFF2-40B4-BE49-F238E27FC236}">
                  <a16:creationId xmlns:a16="http://schemas.microsoft.com/office/drawing/2014/main" id="{7AB4D274-B8F7-D0C4-D6BB-984A03B1C62A}"/>
                </a:ext>
              </a:extLst>
            </p:cNvPr>
            <p:cNvSpPr>
              <a:spLocks noChangeShapeType="1"/>
            </p:cNvSpPr>
            <p:nvPr/>
          </p:nvSpPr>
          <p:spPr bwMode="auto">
            <a:xfrm>
              <a:off x="184151" y="1963738"/>
              <a:ext cx="1116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208">
              <a:extLst>
                <a:ext uri="{FF2B5EF4-FFF2-40B4-BE49-F238E27FC236}">
                  <a16:creationId xmlns:a16="http://schemas.microsoft.com/office/drawing/2014/main" id="{D7889D4F-12E6-0F24-5CCB-EE76D1AC9695}"/>
                </a:ext>
              </a:extLst>
            </p:cNvPr>
            <p:cNvSpPr>
              <a:spLocks noChangeArrowheads="1"/>
            </p:cNvSpPr>
            <p:nvPr/>
          </p:nvSpPr>
          <p:spPr bwMode="auto">
            <a:xfrm>
              <a:off x="184151" y="1963738"/>
              <a:ext cx="11160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Line 209">
              <a:extLst>
                <a:ext uri="{FF2B5EF4-FFF2-40B4-BE49-F238E27FC236}">
                  <a16:creationId xmlns:a16="http://schemas.microsoft.com/office/drawing/2014/main" id="{4DDBC6FB-3455-30A3-BD44-6BD427A91471}"/>
                </a:ext>
              </a:extLst>
            </p:cNvPr>
            <p:cNvSpPr>
              <a:spLocks noChangeShapeType="1"/>
            </p:cNvSpPr>
            <p:nvPr/>
          </p:nvSpPr>
          <p:spPr bwMode="auto">
            <a:xfrm>
              <a:off x="1323976" y="1955801"/>
              <a:ext cx="763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210">
              <a:extLst>
                <a:ext uri="{FF2B5EF4-FFF2-40B4-BE49-F238E27FC236}">
                  <a16:creationId xmlns:a16="http://schemas.microsoft.com/office/drawing/2014/main" id="{45226F81-0819-2ACE-68B8-1F1D21189076}"/>
                </a:ext>
              </a:extLst>
            </p:cNvPr>
            <p:cNvSpPr>
              <a:spLocks noChangeArrowheads="1"/>
            </p:cNvSpPr>
            <p:nvPr/>
          </p:nvSpPr>
          <p:spPr bwMode="auto">
            <a:xfrm>
              <a:off x="1323976" y="1955801"/>
              <a:ext cx="763587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Line 211">
              <a:extLst>
                <a:ext uri="{FF2B5EF4-FFF2-40B4-BE49-F238E27FC236}">
                  <a16:creationId xmlns:a16="http://schemas.microsoft.com/office/drawing/2014/main" id="{1E76F26B-294B-9D38-D804-88C7C456C54C}"/>
                </a:ext>
              </a:extLst>
            </p:cNvPr>
            <p:cNvSpPr>
              <a:spLocks noChangeShapeType="1"/>
            </p:cNvSpPr>
            <p:nvPr/>
          </p:nvSpPr>
          <p:spPr bwMode="auto">
            <a:xfrm>
              <a:off x="1323976" y="1971676"/>
              <a:ext cx="763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212">
              <a:extLst>
                <a:ext uri="{FF2B5EF4-FFF2-40B4-BE49-F238E27FC236}">
                  <a16:creationId xmlns:a16="http://schemas.microsoft.com/office/drawing/2014/main" id="{DA4768A5-B8F7-F2C1-CE24-7193189A8AFD}"/>
                </a:ext>
              </a:extLst>
            </p:cNvPr>
            <p:cNvSpPr>
              <a:spLocks noChangeArrowheads="1"/>
            </p:cNvSpPr>
            <p:nvPr/>
          </p:nvSpPr>
          <p:spPr bwMode="auto">
            <a:xfrm>
              <a:off x="1323976" y="1971676"/>
              <a:ext cx="763587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Line 213">
              <a:extLst>
                <a:ext uri="{FF2B5EF4-FFF2-40B4-BE49-F238E27FC236}">
                  <a16:creationId xmlns:a16="http://schemas.microsoft.com/office/drawing/2014/main" id="{A268D4E8-0DDB-C97C-82D0-470F7FD26CC3}"/>
                </a:ext>
              </a:extLst>
            </p:cNvPr>
            <p:cNvSpPr>
              <a:spLocks noChangeShapeType="1"/>
            </p:cNvSpPr>
            <p:nvPr/>
          </p:nvSpPr>
          <p:spPr bwMode="auto">
            <a:xfrm>
              <a:off x="1308101" y="1565276"/>
              <a:ext cx="0" cy="390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14">
              <a:extLst>
                <a:ext uri="{FF2B5EF4-FFF2-40B4-BE49-F238E27FC236}">
                  <a16:creationId xmlns:a16="http://schemas.microsoft.com/office/drawing/2014/main" id="{65F813A1-E14D-9243-FFAF-7722C350C421}"/>
                </a:ext>
              </a:extLst>
            </p:cNvPr>
            <p:cNvSpPr>
              <a:spLocks noChangeArrowheads="1"/>
            </p:cNvSpPr>
            <p:nvPr/>
          </p:nvSpPr>
          <p:spPr bwMode="auto">
            <a:xfrm>
              <a:off x="1308101" y="1565276"/>
              <a:ext cx="7938" cy="390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Line 215">
              <a:extLst>
                <a:ext uri="{FF2B5EF4-FFF2-40B4-BE49-F238E27FC236}">
                  <a16:creationId xmlns:a16="http://schemas.microsoft.com/office/drawing/2014/main" id="{D1F1E9A1-660D-C0DF-0D57-D715158053BE}"/>
                </a:ext>
              </a:extLst>
            </p:cNvPr>
            <p:cNvSpPr>
              <a:spLocks noChangeShapeType="1"/>
            </p:cNvSpPr>
            <p:nvPr/>
          </p:nvSpPr>
          <p:spPr bwMode="auto">
            <a:xfrm>
              <a:off x="447676" y="217011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16">
              <a:extLst>
                <a:ext uri="{FF2B5EF4-FFF2-40B4-BE49-F238E27FC236}">
                  <a16:creationId xmlns:a16="http://schemas.microsoft.com/office/drawing/2014/main" id="{DD87D23E-3881-B5F4-10FE-D6B31F1599CA}"/>
                </a:ext>
              </a:extLst>
            </p:cNvPr>
            <p:cNvSpPr>
              <a:spLocks noChangeArrowheads="1"/>
            </p:cNvSpPr>
            <p:nvPr/>
          </p:nvSpPr>
          <p:spPr bwMode="auto">
            <a:xfrm>
              <a:off x="447676" y="217011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Line 217">
              <a:extLst>
                <a:ext uri="{FF2B5EF4-FFF2-40B4-BE49-F238E27FC236}">
                  <a16:creationId xmlns:a16="http://schemas.microsoft.com/office/drawing/2014/main" id="{63C8AF6E-A0C1-9E3C-1E24-7DAACE699A80}"/>
                </a:ext>
              </a:extLst>
            </p:cNvPr>
            <p:cNvSpPr>
              <a:spLocks noChangeShapeType="1"/>
            </p:cNvSpPr>
            <p:nvPr/>
          </p:nvSpPr>
          <p:spPr bwMode="auto">
            <a:xfrm>
              <a:off x="2263776"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218">
              <a:extLst>
                <a:ext uri="{FF2B5EF4-FFF2-40B4-BE49-F238E27FC236}">
                  <a16:creationId xmlns:a16="http://schemas.microsoft.com/office/drawing/2014/main" id="{EC33301C-6FB3-4765-728D-D24177D0BCA3}"/>
                </a:ext>
              </a:extLst>
            </p:cNvPr>
            <p:cNvSpPr>
              <a:spLocks noChangeArrowheads="1"/>
            </p:cNvSpPr>
            <p:nvPr/>
          </p:nvSpPr>
          <p:spPr bwMode="auto">
            <a:xfrm>
              <a:off x="2263776"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Line 219">
              <a:extLst>
                <a:ext uri="{FF2B5EF4-FFF2-40B4-BE49-F238E27FC236}">
                  <a16:creationId xmlns:a16="http://schemas.microsoft.com/office/drawing/2014/main" id="{E44B7120-9EBD-334A-AECD-7C50B5CA56C3}"/>
                </a:ext>
              </a:extLst>
            </p:cNvPr>
            <p:cNvSpPr>
              <a:spLocks noChangeShapeType="1"/>
            </p:cNvSpPr>
            <p:nvPr/>
          </p:nvSpPr>
          <p:spPr bwMode="auto">
            <a:xfrm>
              <a:off x="3221038"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220">
              <a:extLst>
                <a:ext uri="{FF2B5EF4-FFF2-40B4-BE49-F238E27FC236}">
                  <a16:creationId xmlns:a16="http://schemas.microsoft.com/office/drawing/2014/main" id="{5EDCA8BD-6CBE-06D3-1D9E-20AFC457DA23}"/>
                </a:ext>
              </a:extLst>
            </p:cNvPr>
            <p:cNvSpPr>
              <a:spLocks noChangeArrowheads="1"/>
            </p:cNvSpPr>
            <p:nvPr/>
          </p:nvSpPr>
          <p:spPr bwMode="auto">
            <a:xfrm>
              <a:off x="3221038"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221">
              <a:extLst>
                <a:ext uri="{FF2B5EF4-FFF2-40B4-BE49-F238E27FC236}">
                  <a16:creationId xmlns:a16="http://schemas.microsoft.com/office/drawing/2014/main" id="{E951EF98-D8ED-FC21-FE7C-D4EC5D51032D}"/>
                </a:ext>
              </a:extLst>
            </p:cNvPr>
            <p:cNvSpPr>
              <a:spLocks noChangeShapeType="1"/>
            </p:cNvSpPr>
            <p:nvPr/>
          </p:nvSpPr>
          <p:spPr bwMode="auto">
            <a:xfrm>
              <a:off x="4176713"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22">
              <a:extLst>
                <a:ext uri="{FF2B5EF4-FFF2-40B4-BE49-F238E27FC236}">
                  <a16:creationId xmlns:a16="http://schemas.microsoft.com/office/drawing/2014/main" id="{B54D839E-6CA7-6422-BD68-6D6E5D354762}"/>
                </a:ext>
              </a:extLst>
            </p:cNvPr>
            <p:cNvSpPr>
              <a:spLocks noChangeArrowheads="1"/>
            </p:cNvSpPr>
            <p:nvPr/>
          </p:nvSpPr>
          <p:spPr bwMode="auto">
            <a:xfrm>
              <a:off x="4176713"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223">
              <a:extLst>
                <a:ext uri="{FF2B5EF4-FFF2-40B4-BE49-F238E27FC236}">
                  <a16:creationId xmlns:a16="http://schemas.microsoft.com/office/drawing/2014/main" id="{9BB004BE-FA8F-BC5F-6166-E800EA793C9B}"/>
                </a:ext>
              </a:extLst>
            </p:cNvPr>
            <p:cNvSpPr>
              <a:spLocks noChangeShapeType="1"/>
            </p:cNvSpPr>
            <p:nvPr/>
          </p:nvSpPr>
          <p:spPr bwMode="auto">
            <a:xfrm>
              <a:off x="5133976"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224">
              <a:extLst>
                <a:ext uri="{FF2B5EF4-FFF2-40B4-BE49-F238E27FC236}">
                  <a16:creationId xmlns:a16="http://schemas.microsoft.com/office/drawing/2014/main" id="{9FB939D0-137A-9634-5C21-5653EDB181AE}"/>
                </a:ext>
              </a:extLst>
            </p:cNvPr>
            <p:cNvSpPr>
              <a:spLocks noChangeArrowheads="1"/>
            </p:cNvSpPr>
            <p:nvPr/>
          </p:nvSpPr>
          <p:spPr bwMode="auto">
            <a:xfrm>
              <a:off x="5133976"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225">
              <a:extLst>
                <a:ext uri="{FF2B5EF4-FFF2-40B4-BE49-F238E27FC236}">
                  <a16:creationId xmlns:a16="http://schemas.microsoft.com/office/drawing/2014/main" id="{16E96FFA-689C-83D9-B7B0-A0DB664CD28B}"/>
                </a:ext>
              </a:extLst>
            </p:cNvPr>
            <p:cNvSpPr>
              <a:spLocks noChangeShapeType="1"/>
            </p:cNvSpPr>
            <p:nvPr/>
          </p:nvSpPr>
          <p:spPr bwMode="auto">
            <a:xfrm>
              <a:off x="6089651"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226">
              <a:extLst>
                <a:ext uri="{FF2B5EF4-FFF2-40B4-BE49-F238E27FC236}">
                  <a16:creationId xmlns:a16="http://schemas.microsoft.com/office/drawing/2014/main" id="{8197D89D-A61D-57A4-B864-A4F870814DED}"/>
                </a:ext>
              </a:extLst>
            </p:cNvPr>
            <p:cNvSpPr>
              <a:spLocks noChangeArrowheads="1"/>
            </p:cNvSpPr>
            <p:nvPr/>
          </p:nvSpPr>
          <p:spPr bwMode="auto">
            <a:xfrm>
              <a:off x="6089651"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227">
              <a:extLst>
                <a:ext uri="{FF2B5EF4-FFF2-40B4-BE49-F238E27FC236}">
                  <a16:creationId xmlns:a16="http://schemas.microsoft.com/office/drawing/2014/main" id="{F7260208-4446-07FB-F167-38B023F6911C}"/>
                </a:ext>
              </a:extLst>
            </p:cNvPr>
            <p:cNvSpPr>
              <a:spLocks noChangeShapeType="1"/>
            </p:cNvSpPr>
            <p:nvPr/>
          </p:nvSpPr>
          <p:spPr bwMode="auto">
            <a:xfrm>
              <a:off x="7046913"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228">
              <a:extLst>
                <a:ext uri="{FF2B5EF4-FFF2-40B4-BE49-F238E27FC236}">
                  <a16:creationId xmlns:a16="http://schemas.microsoft.com/office/drawing/2014/main" id="{27A3E150-9320-1A36-3DCC-0E7B5CB25E98}"/>
                </a:ext>
              </a:extLst>
            </p:cNvPr>
            <p:cNvSpPr>
              <a:spLocks noChangeArrowheads="1"/>
            </p:cNvSpPr>
            <p:nvPr/>
          </p:nvSpPr>
          <p:spPr bwMode="auto">
            <a:xfrm>
              <a:off x="7046913"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229">
              <a:extLst>
                <a:ext uri="{FF2B5EF4-FFF2-40B4-BE49-F238E27FC236}">
                  <a16:creationId xmlns:a16="http://schemas.microsoft.com/office/drawing/2014/main" id="{BB91C1CD-753E-FF76-5FA1-BFCA8FB29A9B}"/>
                </a:ext>
              </a:extLst>
            </p:cNvPr>
            <p:cNvSpPr>
              <a:spLocks noChangeShapeType="1"/>
            </p:cNvSpPr>
            <p:nvPr/>
          </p:nvSpPr>
          <p:spPr bwMode="auto">
            <a:xfrm>
              <a:off x="8002588"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230">
              <a:extLst>
                <a:ext uri="{FF2B5EF4-FFF2-40B4-BE49-F238E27FC236}">
                  <a16:creationId xmlns:a16="http://schemas.microsoft.com/office/drawing/2014/main" id="{280CCDFC-DA51-BF49-582B-A734316BE5A8}"/>
                </a:ext>
              </a:extLst>
            </p:cNvPr>
            <p:cNvSpPr>
              <a:spLocks noChangeArrowheads="1"/>
            </p:cNvSpPr>
            <p:nvPr/>
          </p:nvSpPr>
          <p:spPr bwMode="auto">
            <a:xfrm>
              <a:off x="8002588"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Line 231">
              <a:extLst>
                <a:ext uri="{FF2B5EF4-FFF2-40B4-BE49-F238E27FC236}">
                  <a16:creationId xmlns:a16="http://schemas.microsoft.com/office/drawing/2014/main" id="{CC2391AD-60CE-A9ED-88E8-950DEC64163D}"/>
                </a:ext>
              </a:extLst>
            </p:cNvPr>
            <p:cNvSpPr>
              <a:spLocks noChangeShapeType="1"/>
            </p:cNvSpPr>
            <p:nvPr/>
          </p:nvSpPr>
          <p:spPr bwMode="auto">
            <a:xfrm>
              <a:off x="1323976" y="217011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232">
              <a:extLst>
                <a:ext uri="{FF2B5EF4-FFF2-40B4-BE49-F238E27FC236}">
                  <a16:creationId xmlns:a16="http://schemas.microsoft.com/office/drawing/2014/main" id="{5456E788-6276-8E99-D969-8C3D3D41DECC}"/>
                </a:ext>
              </a:extLst>
            </p:cNvPr>
            <p:cNvSpPr>
              <a:spLocks noChangeArrowheads="1"/>
            </p:cNvSpPr>
            <p:nvPr/>
          </p:nvSpPr>
          <p:spPr bwMode="auto">
            <a:xfrm>
              <a:off x="1323976" y="217011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Line 233">
              <a:extLst>
                <a:ext uri="{FF2B5EF4-FFF2-40B4-BE49-F238E27FC236}">
                  <a16:creationId xmlns:a16="http://schemas.microsoft.com/office/drawing/2014/main" id="{81815359-BAB6-2293-E291-C5B681657B70}"/>
                </a:ext>
              </a:extLst>
            </p:cNvPr>
            <p:cNvSpPr>
              <a:spLocks noChangeShapeType="1"/>
            </p:cNvSpPr>
            <p:nvPr/>
          </p:nvSpPr>
          <p:spPr bwMode="auto">
            <a:xfrm>
              <a:off x="447676" y="237013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234">
              <a:extLst>
                <a:ext uri="{FF2B5EF4-FFF2-40B4-BE49-F238E27FC236}">
                  <a16:creationId xmlns:a16="http://schemas.microsoft.com/office/drawing/2014/main" id="{216BE867-9393-6863-008E-55A76658EF63}"/>
                </a:ext>
              </a:extLst>
            </p:cNvPr>
            <p:cNvSpPr>
              <a:spLocks noChangeArrowheads="1"/>
            </p:cNvSpPr>
            <p:nvPr/>
          </p:nvSpPr>
          <p:spPr bwMode="auto">
            <a:xfrm>
              <a:off x="447676" y="237013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Line 235">
              <a:extLst>
                <a:ext uri="{FF2B5EF4-FFF2-40B4-BE49-F238E27FC236}">
                  <a16:creationId xmlns:a16="http://schemas.microsoft.com/office/drawing/2014/main" id="{943F4183-1384-387F-9F88-1B081C5ED741}"/>
                </a:ext>
              </a:extLst>
            </p:cNvPr>
            <p:cNvSpPr>
              <a:spLocks noChangeShapeType="1"/>
            </p:cNvSpPr>
            <p:nvPr/>
          </p:nvSpPr>
          <p:spPr bwMode="auto">
            <a:xfrm>
              <a:off x="1323976" y="237013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236">
              <a:extLst>
                <a:ext uri="{FF2B5EF4-FFF2-40B4-BE49-F238E27FC236}">
                  <a16:creationId xmlns:a16="http://schemas.microsoft.com/office/drawing/2014/main" id="{843E1930-0D97-65A7-1DB3-34DC39AB5D5B}"/>
                </a:ext>
              </a:extLst>
            </p:cNvPr>
            <p:cNvSpPr>
              <a:spLocks noChangeArrowheads="1"/>
            </p:cNvSpPr>
            <p:nvPr/>
          </p:nvSpPr>
          <p:spPr bwMode="auto">
            <a:xfrm>
              <a:off x="1323976" y="237013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Line 237">
              <a:extLst>
                <a:ext uri="{FF2B5EF4-FFF2-40B4-BE49-F238E27FC236}">
                  <a16:creationId xmlns:a16="http://schemas.microsoft.com/office/drawing/2014/main" id="{C6683561-6C4E-FDE9-3C1E-2B95C5C13629}"/>
                </a:ext>
              </a:extLst>
            </p:cNvPr>
            <p:cNvSpPr>
              <a:spLocks noChangeShapeType="1"/>
            </p:cNvSpPr>
            <p:nvPr/>
          </p:nvSpPr>
          <p:spPr bwMode="auto">
            <a:xfrm>
              <a:off x="447676" y="256857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238">
              <a:extLst>
                <a:ext uri="{FF2B5EF4-FFF2-40B4-BE49-F238E27FC236}">
                  <a16:creationId xmlns:a16="http://schemas.microsoft.com/office/drawing/2014/main" id="{230A9D0D-E387-F9B4-754F-D2D44A509D6F}"/>
                </a:ext>
              </a:extLst>
            </p:cNvPr>
            <p:cNvSpPr>
              <a:spLocks noChangeArrowheads="1"/>
            </p:cNvSpPr>
            <p:nvPr/>
          </p:nvSpPr>
          <p:spPr bwMode="auto">
            <a:xfrm>
              <a:off x="447676" y="256857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Line 239">
              <a:extLst>
                <a:ext uri="{FF2B5EF4-FFF2-40B4-BE49-F238E27FC236}">
                  <a16:creationId xmlns:a16="http://schemas.microsoft.com/office/drawing/2014/main" id="{C4485A85-6B7A-9EBD-E915-46648BC7FAC1}"/>
                </a:ext>
              </a:extLst>
            </p:cNvPr>
            <p:cNvSpPr>
              <a:spLocks noChangeShapeType="1"/>
            </p:cNvSpPr>
            <p:nvPr/>
          </p:nvSpPr>
          <p:spPr bwMode="auto">
            <a:xfrm>
              <a:off x="1323976" y="256857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240">
              <a:extLst>
                <a:ext uri="{FF2B5EF4-FFF2-40B4-BE49-F238E27FC236}">
                  <a16:creationId xmlns:a16="http://schemas.microsoft.com/office/drawing/2014/main" id="{9E37E126-6304-746F-85D8-53FAB57D6199}"/>
                </a:ext>
              </a:extLst>
            </p:cNvPr>
            <p:cNvSpPr>
              <a:spLocks noChangeArrowheads="1"/>
            </p:cNvSpPr>
            <p:nvPr/>
          </p:nvSpPr>
          <p:spPr bwMode="auto">
            <a:xfrm>
              <a:off x="1323976" y="256857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Line 241">
              <a:extLst>
                <a:ext uri="{FF2B5EF4-FFF2-40B4-BE49-F238E27FC236}">
                  <a16:creationId xmlns:a16="http://schemas.microsoft.com/office/drawing/2014/main" id="{41B21D39-FAF3-E33D-8E42-219D1E4245DA}"/>
                </a:ext>
              </a:extLst>
            </p:cNvPr>
            <p:cNvSpPr>
              <a:spLocks noChangeShapeType="1"/>
            </p:cNvSpPr>
            <p:nvPr/>
          </p:nvSpPr>
          <p:spPr bwMode="auto">
            <a:xfrm>
              <a:off x="447676" y="276860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242">
              <a:extLst>
                <a:ext uri="{FF2B5EF4-FFF2-40B4-BE49-F238E27FC236}">
                  <a16:creationId xmlns:a16="http://schemas.microsoft.com/office/drawing/2014/main" id="{C2B9CB01-422B-5CF3-CC82-EE341821E249}"/>
                </a:ext>
              </a:extLst>
            </p:cNvPr>
            <p:cNvSpPr>
              <a:spLocks noChangeArrowheads="1"/>
            </p:cNvSpPr>
            <p:nvPr/>
          </p:nvSpPr>
          <p:spPr bwMode="auto">
            <a:xfrm>
              <a:off x="447676" y="276860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243">
              <a:extLst>
                <a:ext uri="{FF2B5EF4-FFF2-40B4-BE49-F238E27FC236}">
                  <a16:creationId xmlns:a16="http://schemas.microsoft.com/office/drawing/2014/main" id="{0B63ABFC-8511-FCA1-CBDC-6885F28AD0B8}"/>
                </a:ext>
              </a:extLst>
            </p:cNvPr>
            <p:cNvSpPr>
              <a:spLocks noChangeShapeType="1"/>
            </p:cNvSpPr>
            <p:nvPr/>
          </p:nvSpPr>
          <p:spPr bwMode="auto">
            <a:xfrm>
              <a:off x="1323976" y="276860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244">
              <a:extLst>
                <a:ext uri="{FF2B5EF4-FFF2-40B4-BE49-F238E27FC236}">
                  <a16:creationId xmlns:a16="http://schemas.microsoft.com/office/drawing/2014/main" id="{2A9C91D4-10FE-B1F2-E86E-C961E6D61779}"/>
                </a:ext>
              </a:extLst>
            </p:cNvPr>
            <p:cNvSpPr>
              <a:spLocks noChangeArrowheads="1"/>
            </p:cNvSpPr>
            <p:nvPr/>
          </p:nvSpPr>
          <p:spPr bwMode="auto">
            <a:xfrm>
              <a:off x="1323976" y="276860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Line 245">
              <a:extLst>
                <a:ext uri="{FF2B5EF4-FFF2-40B4-BE49-F238E27FC236}">
                  <a16:creationId xmlns:a16="http://schemas.microsoft.com/office/drawing/2014/main" id="{3D441AF0-D599-9F0E-5E6E-83E5001E4D16}"/>
                </a:ext>
              </a:extLst>
            </p:cNvPr>
            <p:cNvSpPr>
              <a:spLocks noChangeShapeType="1"/>
            </p:cNvSpPr>
            <p:nvPr/>
          </p:nvSpPr>
          <p:spPr bwMode="auto">
            <a:xfrm>
              <a:off x="447676" y="296703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246">
              <a:extLst>
                <a:ext uri="{FF2B5EF4-FFF2-40B4-BE49-F238E27FC236}">
                  <a16:creationId xmlns:a16="http://schemas.microsoft.com/office/drawing/2014/main" id="{3FA46E69-8F57-B5BB-7FEF-AD9EA4C6FF5E}"/>
                </a:ext>
              </a:extLst>
            </p:cNvPr>
            <p:cNvSpPr>
              <a:spLocks noChangeArrowheads="1"/>
            </p:cNvSpPr>
            <p:nvPr/>
          </p:nvSpPr>
          <p:spPr bwMode="auto">
            <a:xfrm>
              <a:off x="447676" y="296703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247">
              <a:extLst>
                <a:ext uri="{FF2B5EF4-FFF2-40B4-BE49-F238E27FC236}">
                  <a16:creationId xmlns:a16="http://schemas.microsoft.com/office/drawing/2014/main" id="{A478BEB1-932B-0250-5AA2-675837313663}"/>
                </a:ext>
              </a:extLst>
            </p:cNvPr>
            <p:cNvSpPr>
              <a:spLocks noChangeShapeType="1"/>
            </p:cNvSpPr>
            <p:nvPr/>
          </p:nvSpPr>
          <p:spPr bwMode="auto">
            <a:xfrm>
              <a:off x="1323976" y="296703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248">
              <a:extLst>
                <a:ext uri="{FF2B5EF4-FFF2-40B4-BE49-F238E27FC236}">
                  <a16:creationId xmlns:a16="http://schemas.microsoft.com/office/drawing/2014/main" id="{A5CB9F1E-4CD7-337F-AA1D-6E645EA9DA72}"/>
                </a:ext>
              </a:extLst>
            </p:cNvPr>
            <p:cNvSpPr>
              <a:spLocks noChangeArrowheads="1"/>
            </p:cNvSpPr>
            <p:nvPr/>
          </p:nvSpPr>
          <p:spPr bwMode="auto">
            <a:xfrm>
              <a:off x="1323976" y="296703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249">
              <a:extLst>
                <a:ext uri="{FF2B5EF4-FFF2-40B4-BE49-F238E27FC236}">
                  <a16:creationId xmlns:a16="http://schemas.microsoft.com/office/drawing/2014/main" id="{E15B8B1E-06D1-DDFB-90AA-510505571CAF}"/>
                </a:ext>
              </a:extLst>
            </p:cNvPr>
            <p:cNvSpPr>
              <a:spLocks noChangeShapeType="1"/>
            </p:cNvSpPr>
            <p:nvPr/>
          </p:nvSpPr>
          <p:spPr bwMode="auto">
            <a:xfrm>
              <a:off x="447676" y="316706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250">
              <a:extLst>
                <a:ext uri="{FF2B5EF4-FFF2-40B4-BE49-F238E27FC236}">
                  <a16:creationId xmlns:a16="http://schemas.microsoft.com/office/drawing/2014/main" id="{712CABEB-C0B7-9734-AE6D-6CE224DA0520}"/>
                </a:ext>
              </a:extLst>
            </p:cNvPr>
            <p:cNvSpPr>
              <a:spLocks noChangeArrowheads="1"/>
            </p:cNvSpPr>
            <p:nvPr/>
          </p:nvSpPr>
          <p:spPr bwMode="auto">
            <a:xfrm>
              <a:off x="447676" y="316706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251">
              <a:extLst>
                <a:ext uri="{FF2B5EF4-FFF2-40B4-BE49-F238E27FC236}">
                  <a16:creationId xmlns:a16="http://schemas.microsoft.com/office/drawing/2014/main" id="{E4184981-378B-D692-1EF7-0229B622A382}"/>
                </a:ext>
              </a:extLst>
            </p:cNvPr>
            <p:cNvSpPr>
              <a:spLocks noChangeShapeType="1"/>
            </p:cNvSpPr>
            <p:nvPr/>
          </p:nvSpPr>
          <p:spPr bwMode="auto">
            <a:xfrm>
              <a:off x="1323976" y="316706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252">
              <a:extLst>
                <a:ext uri="{FF2B5EF4-FFF2-40B4-BE49-F238E27FC236}">
                  <a16:creationId xmlns:a16="http://schemas.microsoft.com/office/drawing/2014/main" id="{88E94E19-9AF9-333E-B963-92C518DA1ED0}"/>
                </a:ext>
              </a:extLst>
            </p:cNvPr>
            <p:cNvSpPr>
              <a:spLocks noChangeArrowheads="1"/>
            </p:cNvSpPr>
            <p:nvPr/>
          </p:nvSpPr>
          <p:spPr bwMode="auto">
            <a:xfrm>
              <a:off x="1323976" y="316706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253">
              <a:extLst>
                <a:ext uri="{FF2B5EF4-FFF2-40B4-BE49-F238E27FC236}">
                  <a16:creationId xmlns:a16="http://schemas.microsoft.com/office/drawing/2014/main" id="{40E6B87F-4C1F-8A54-27AB-10383FF13F66}"/>
                </a:ext>
              </a:extLst>
            </p:cNvPr>
            <p:cNvSpPr>
              <a:spLocks noChangeShapeType="1"/>
            </p:cNvSpPr>
            <p:nvPr/>
          </p:nvSpPr>
          <p:spPr bwMode="auto">
            <a:xfrm>
              <a:off x="447676" y="336550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254">
              <a:extLst>
                <a:ext uri="{FF2B5EF4-FFF2-40B4-BE49-F238E27FC236}">
                  <a16:creationId xmlns:a16="http://schemas.microsoft.com/office/drawing/2014/main" id="{CE10FB22-8217-0899-E08B-9D41D7EB96D9}"/>
                </a:ext>
              </a:extLst>
            </p:cNvPr>
            <p:cNvSpPr>
              <a:spLocks noChangeArrowheads="1"/>
            </p:cNvSpPr>
            <p:nvPr/>
          </p:nvSpPr>
          <p:spPr bwMode="auto">
            <a:xfrm>
              <a:off x="447676" y="336550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255">
              <a:extLst>
                <a:ext uri="{FF2B5EF4-FFF2-40B4-BE49-F238E27FC236}">
                  <a16:creationId xmlns:a16="http://schemas.microsoft.com/office/drawing/2014/main" id="{F8CFBEE5-BF44-FC3A-23F1-E450EDDB67FF}"/>
                </a:ext>
              </a:extLst>
            </p:cNvPr>
            <p:cNvSpPr>
              <a:spLocks noChangeShapeType="1"/>
            </p:cNvSpPr>
            <p:nvPr/>
          </p:nvSpPr>
          <p:spPr bwMode="auto">
            <a:xfrm>
              <a:off x="1323976" y="336550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256">
              <a:extLst>
                <a:ext uri="{FF2B5EF4-FFF2-40B4-BE49-F238E27FC236}">
                  <a16:creationId xmlns:a16="http://schemas.microsoft.com/office/drawing/2014/main" id="{EC2679B1-6652-7465-A668-5BA3CE6849C7}"/>
                </a:ext>
              </a:extLst>
            </p:cNvPr>
            <p:cNvSpPr>
              <a:spLocks noChangeArrowheads="1"/>
            </p:cNvSpPr>
            <p:nvPr/>
          </p:nvSpPr>
          <p:spPr bwMode="auto">
            <a:xfrm>
              <a:off x="1323976" y="336550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257">
              <a:extLst>
                <a:ext uri="{FF2B5EF4-FFF2-40B4-BE49-F238E27FC236}">
                  <a16:creationId xmlns:a16="http://schemas.microsoft.com/office/drawing/2014/main" id="{A1900FCE-2F09-60C7-20DB-5364A412C8D9}"/>
                </a:ext>
              </a:extLst>
            </p:cNvPr>
            <p:cNvSpPr>
              <a:spLocks noChangeShapeType="1"/>
            </p:cNvSpPr>
            <p:nvPr/>
          </p:nvSpPr>
          <p:spPr bwMode="auto">
            <a:xfrm>
              <a:off x="447676" y="35655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258">
              <a:extLst>
                <a:ext uri="{FF2B5EF4-FFF2-40B4-BE49-F238E27FC236}">
                  <a16:creationId xmlns:a16="http://schemas.microsoft.com/office/drawing/2014/main" id="{9A37DF18-5B93-B89C-9849-D236872B9F39}"/>
                </a:ext>
              </a:extLst>
            </p:cNvPr>
            <p:cNvSpPr>
              <a:spLocks noChangeArrowheads="1"/>
            </p:cNvSpPr>
            <p:nvPr/>
          </p:nvSpPr>
          <p:spPr bwMode="auto">
            <a:xfrm>
              <a:off x="447676" y="35655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259">
              <a:extLst>
                <a:ext uri="{FF2B5EF4-FFF2-40B4-BE49-F238E27FC236}">
                  <a16:creationId xmlns:a16="http://schemas.microsoft.com/office/drawing/2014/main" id="{AA075545-452D-80B7-FF1A-E6E99AC80CFA}"/>
                </a:ext>
              </a:extLst>
            </p:cNvPr>
            <p:cNvSpPr>
              <a:spLocks noChangeShapeType="1"/>
            </p:cNvSpPr>
            <p:nvPr/>
          </p:nvSpPr>
          <p:spPr bwMode="auto">
            <a:xfrm>
              <a:off x="1323976" y="35655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260">
              <a:extLst>
                <a:ext uri="{FF2B5EF4-FFF2-40B4-BE49-F238E27FC236}">
                  <a16:creationId xmlns:a16="http://schemas.microsoft.com/office/drawing/2014/main" id="{D12DC1FD-59D2-7C80-470A-896265F2473C}"/>
                </a:ext>
              </a:extLst>
            </p:cNvPr>
            <p:cNvSpPr>
              <a:spLocks noChangeArrowheads="1"/>
            </p:cNvSpPr>
            <p:nvPr/>
          </p:nvSpPr>
          <p:spPr bwMode="auto">
            <a:xfrm>
              <a:off x="1323976" y="35655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261">
              <a:extLst>
                <a:ext uri="{FF2B5EF4-FFF2-40B4-BE49-F238E27FC236}">
                  <a16:creationId xmlns:a16="http://schemas.microsoft.com/office/drawing/2014/main" id="{3BF421A9-834A-DDC5-4BFF-070296350321}"/>
                </a:ext>
              </a:extLst>
            </p:cNvPr>
            <p:cNvSpPr>
              <a:spLocks noChangeShapeType="1"/>
            </p:cNvSpPr>
            <p:nvPr/>
          </p:nvSpPr>
          <p:spPr bwMode="auto">
            <a:xfrm>
              <a:off x="447676" y="376396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262">
              <a:extLst>
                <a:ext uri="{FF2B5EF4-FFF2-40B4-BE49-F238E27FC236}">
                  <a16:creationId xmlns:a16="http://schemas.microsoft.com/office/drawing/2014/main" id="{9A9B41E5-2280-7DA9-C682-967F6A2C5723}"/>
                </a:ext>
              </a:extLst>
            </p:cNvPr>
            <p:cNvSpPr>
              <a:spLocks noChangeArrowheads="1"/>
            </p:cNvSpPr>
            <p:nvPr/>
          </p:nvSpPr>
          <p:spPr bwMode="auto">
            <a:xfrm>
              <a:off x="447676" y="376396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263">
              <a:extLst>
                <a:ext uri="{FF2B5EF4-FFF2-40B4-BE49-F238E27FC236}">
                  <a16:creationId xmlns:a16="http://schemas.microsoft.com/office/drawing/2014/main" id="{87E9559F-CD2D-26DF-5832-BC9E58084706}"/>
                </a:ext>
              </a:extLst>
            </p:cNvPr>
            <p:cNvSpPr>
              <a:spLocks noChangeShapeType="1"/>
            </p:cNvSpPr>
            <p:nvPr/>
          </p:nvSpPr>
          <p:spPr bwMode="auto">
            <a:xfrm>
              <a:off x="1323976" y="376396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264">
              <a:extLst>
                <a:ext uri="{FF2B5EF4-FFF2-40B4-BE49-F238E27FC236}">
                  <a16:creationId xmlns:a16="http://schemas.microsoft.com/office/drawing/2014/main" id="{BF0C6D76-FA4F-CE79-4647-ACF23FD3BBA2}"/>
                </a:ext>
              </a:extLst>
            </p:cNvPr>
            <p:cNvSpPr>
              <a:spLocks noChangeArrowheads="1"/>
            </p:cNvSpPr>
            <p:nvPr/>
          </p:nvSpPr>
          <p:spPr bwMode="auto">
            <a:xfrm>
              <a:off x="1323976" y="376396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265">
              <a:extLst>
                <a:ext uri="{FF2B5EF4-FFF2-40B4-BE49-F238E27FC236}">
                  <a16:creationId xmlns:a16="http://schemas.microsoft.com/office/drawing/2014/main" id="{0B6A06C0-EA16-346F-C36A-136E33DDCEEE}"/>
                </a:ext>
              </a:extLst>
            </p:cNvPr>
            <p:cNvSpPr>
              <a:spLocks noChangeShapeType="1"/>
            </p:cNvSpPr>
            <p:nvPr/>
          </p:nvSpPr>
          <p:spPr bwMode="auto">
            <a:xfrm>
              <a:off x="447676" y="39639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266">
              <a:extLst>
                <a:ext uri="{FF2B5EF4-FFF2-40B4-BE49-F238E27FC236}">
                  <a16:creationId xmlns:a16="http://schemas.microsoft.com/office/drawing/2014/main" id="{A5BFC2C5-370A-AE68-87B3-7480840F85F8}"/>
                </a:ext>
              </a:extLst>
            </p:cNvPr>
            <p:cNvSpPr>
              <a:spLocks noChangeArrowheads="1"/>
            </p:cNvSpPr>
            <p:nvPr/>
          </p:nvSpPr>
          <p:spPr bwMode="auto">
            <a:xfrm>
              <a:off x="447676" y="39639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267">
              <a:extLst>
                <a:ext uri="{FF2B5EF4-FFF2-40B4-BE49-F238E27FC236}">
                  <a16:creationId xmlns:a16="http://schemas.microsoft.com/office/drawing/2014/main" id="{23DA90B4-72D0-4528-327B-70295F3342F0}"/>
                </a:ext>
              </a:extLst>
            </p:cNvPr>
            <p:cNvSpPr>
              <a:spLocks noChangeShapeType="1"/>
            </p:cNvSpPr>
            <p:nvPr/>
          </p:nvSpPr>
          <p:spPr bwMode="auto">
            <a:xfrm>
              <a:off x="1323976" y="39639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268">
              <a:extLst>
                <a:ext uri="{FF2B5EF4-FFF2-40B4-BE49-F238E27FC236}">
                  <a16:creationId xmlns:a16="http://schemas.microsoft.com/office/drawing/2014/main" id="{05050134-BBC4-B86C-C2E0-A83BAB49442F}"/>
                </a:ext>
              </a:extLst>
            </p:cNvPr>
            <p:cNvSpPr>
              <a:spLocks noChangeArrowheads="1"/>
            </p:cNvSpPr>
            <p:nvPr/>
          </p:nvSpPr>
          <p:spPr bwMode="auto">
            <a:xfrm>
              <a:off x="1323976" y="39639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269">
              <a:extLst>
                <a:ext uri="{FF2B5EF4-FFF2-40B4-BE49-F238E27FC236}">
                  <a16:creationId xmlns:a16="http://schemas.microsoft.com/office/drawing/2014/main" id="{644A4D0E-CEF9-4871-A16E-37ABCC23E27D}"/>
                </a:ext>
              </a:extLst>
            </p:cNvPr>
            <p:cNvSpPr>
              <a:spLocks noChangeShapeType="1"/>
            </p:cNvSpPr>
            <p:nvPr/>
          </p:nvSpPr>
          <p:spPr bwMode="auto">
            <a:xfrm>
              <a:off x="447676" y="41624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270">
              <a:extLst>
                <a:ext uri="{FF2B5EF4-FFF2-40B4-BE49-F238E27FC236}">
                  <a16:creationId xmlns:a16="http://schemas.microsoft.com/office/drawing/2014/main" id="{84587DA9-04B7-6695-759E-81D1B42D727E}"/>
                </a:ext>
              </a:extLst>
            </p:cNvPr>
            <p:cNvSpPr>
              <a:spLocks noChangeArrowheads="1"/>
            </p:cNvSpPr>
            <p:nvPr/>
          </p:nvSpPr>
          <p:spPr bwMode="auto">
            <a:xfrm>
              <a:off x="447676" y="41624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271">
              <a:extLst>
                <a:ext uri="{FF2B5EF4-FFF2-40B4-BE49-F238E27FC236}">
                  <a16:creationId xmlns:a16="http://schemas.microsoft.com/office/drawing/2014/main" id="{BAB37816-996D-7A3A-0303-AFE2BED53C1E}"/>
                </a:ext>
              </a:extLst>
            </p:cNvPr>
            <p:cNvSpPr>
              <a:spLocks noChangeShapeType="1"/>
            </p:cNvSpPr>
            <p:nvPr/>
          </p:nvSpPr>
          <p:spPr bwMode="auto">
            <a:xfrm>
              <a:off x="1323976" y="41624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272">
              <a:extLst>
                <a:ext uri="{FF2B5EF4-FFF2-40B4-BE49-F238E27FC236}">
                  <a16:creationId xmlns:a16="http://schemas.microsoft.com/office/drawing/2014/main" id="{670D530A-F011-5B77-060D-CC6370D689F1}"/>
                </a:ext>
              </a:extLst>
            </p:cNvPr>
            <p:cNvSpPr>
              <a:spLocks noChangeArrowheads="1"/>
            </p:cNvSpPr>
            <p:nvPr/>
          </p:nvSpPr>
          <p:spPr bwMode="auto">
            <a:xfrm>
              <a:off x="1323976" y="41624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273">
              <a:extLst>
                <a:ext uri="{FF2B5EF4-FFF2-40B4-BE49-F238E27FC236}">
                  <a16:creationId xmlns:a16="http://schemas.microsoft.com/office/drawing/2014/main" id="{C8733736-62BA-4765-62D1-6859F5722872}"/>
                </a:ext>
              </a:extLst>
            </p:cNvPr>
            <p:cNvSpPr>
              <a:spLocks noChangeShapeType="1"/>
            </p:cNvSpPr>
            <p:nvPr/>
          </p:nvSpPr>
          <p:spPr bwMode="auto">
            <a:xfrm>
              <a:off x="447676" y="43703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274">
              <a:extLst>
                <a:ext uri="{FF2B5EF4-FFF2-40B4-BE49-F238E27FC236}">
                  <a16:creationId xmlns:a16="http://schemas.microsoft.com/office/drawing/2014/main" id="{870A90FA-D33E-A502-CD48-4AC4A2F9E4EE}"/>
                </a:ext>
              </a:extLst>
            </p:cNvPr>
            <p:cNvSpPr>
              <a:spLocks noChangeArrowheads="1"/>
            </p:cNvSpPr>
            <p:nvPr/>
          </p:nvSpPr>
          <p:spPr bwMode="auto">
            <a:xfrm>
              <a:off x="447676" y="43703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275">
              <a:extLst>
                <a:ext uri="{FF2B5EF4-FFF2-40B4-BE49-F238E27FC236}">
                  <a16:creationId xmlns:a16="http://schemas.microsoft.com/office/drawing/2014/main" id="{1E6D0758-13FE-C69B-C4F7-106D88D60B73}"/>
                </a:ext>
              </a:extLst>
            </p:cNvPr>
            <p:cNvSpPr>
              <a:spLocks noChangeShapeType="1"/>
            </p:cNvSpPr>
            <p:nvPr/>
          </p:nvSpPr>
          <p:spPr bwMode="auto">
            <a:xfrm>
              <a:off x="1323976" y="43703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276">
              <a:extLst>
                <a:ext uri="{FF2B5EF4-FFF2-40B4-BE49-F238E27FC236}">
                  <a16:creationId xmlns:a16="http://schemas.microsoft.com/office/drawing/2014/main" id="{115B9C2B-7ECC-6BDB-7C18-DB2983778C64}"/>
                </a:ext>
              </a:extLst>
            </p:cNvPr>
            <p:cNvSpPr>
              <a:spLocks noChangeArrowheads="1"/>
            </p:cNvSpPr>
            <p:nvPr/>
          </p:nvSpPr>
          <p:spPr bwMode="auto">
            <a:xfrm>
              <a:off x="1323976" y="43703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277">
              <a:extLst>
                <a:ext uri="{FF2B5EF4-FFF2-40B4-BE49-F238E27FC236}">
                  <a16:creationId xmlns:a16="http://schemas.microsoft.com/office/drawing/2014/main" id="{4FF40811-DFD1-1107-AC61-60FAE2DF5F22}"/>
                </a:ext>
              </a:extLst>
            </p:cNvPr>
            <p:cNvSpPr>
              <a:spLocks noChangeShapeType="1"/>
            </p:cNvSpPr>
            <p:nvPr/>
          </p:nvSpPr>
          <p:spPr bwMode="auto">
            <a:xfrm>
              <a:off x="447676" y="45688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278">
              <a:extLst>
                <a:ext uri="{FF2B5EF4-FFF2-40B4-BE49-F238E27FC236}">
                  <a16:creationId xmlns:a16="http://schemas.microsoft.com/office/drawing/2014/main" id="{923CE1A5-0B8B-09BC-E7DC-4D6D39DFF27B}"/>
                </a:ext>
              </a:extLst>
            </p:cNvPr>
            <p:cNvSpPr>
              <a:spLocks noChangeArrowheads="1"/>
            </p:cNvSpPr>
            <p:nvPr/>
          </p:nvSpPr>
          <p:spPr bwMode="auto">
            <a:xfrm>
              <a:off x="447676" y="45688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279">
              <a:extLst>
                <a:ext uri="{FF2B5EF4-FFF2-40B4-BE49-F238E27FC236}">
                  <a16:creationId xmlns:a16="http://schemas.microsoft.com/office/drawing/2014/main" id="{F8A5C578-6F5F-2A25-1F71-FE21F198F7F9}"/>
                </a:ext>
              </a:extLst>
            </p:cNvPr>
            <p:cNvSpPr>
              <a:spLocks noChangeShapeType="1"/>
            </p:cNvSpPr>
            <p:nvPr/>
          </p:nvSpPr>
          <p:spPr bwMode="auto">
            <a:xfrm>
              <a:off x="1323976" y="45688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280">
              <a:extLst>
                <a:ext uri="{FF2B5EF4-FFF2-40B4-BE49-F238E27FC236}">
                  <a16:creationId xmlns:a16="http://schemas.microsoft.com/office/drawing/2014/main" id="{53585A64-6912-E661-C190-7D4EB7E8F26F}"/>
                </a:ext>
              </a:extLst>
            </p:cNvPr>
            <p:cNvSpPr>
              <a:spLocks noChangeArrowheads="1"/>
            </p:cNvSpPr>
            <p:nvPr/>
          </p:nvSpPr>
          <p:spPr bwMode="auto">
            <a:xfrm>
              <a:off x="1323976" y="45688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281">
              <a:extLst>
                <a:ext uri="{FF2B5EF4-FFF2-40B4-BE49-F238E27FC236}">
                  <a16:creationId xmlns:a16="http://schemas.microsoft.com/office/drawing/2014/main" id="{5678EDE4-5271-AF61-65E4-69F276FCA7E4}"/>
                </a:ext>
              </a:extLst>
            </p:cNvPr>
            <p:cNvSpPr>
              <a:spLocks noChangeShapeType="1"/>
            </p:cNvSpPr>
            <p:nvPr/>
          </p:nvSpPr>
          <p:spPr bwMode="auto">
            <a:xfrm>
              <a:off x="447676" y="476885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282">
              <a:extLst>
                <a:ext uri="{FF2B5EF4-FFF2-40B4-BE49-F238E27FC236}">
                  <a16:creationId xmlns:a16="http://schemas.microsoft.com/office/drawing/2014/main" id="{CC53E781-47BE-443C-5585-7442BD89A914}"/>
                </a:ext>
              </a:extLst>
            </p:cNvPr>
            <p:cNvSpPr>
              <a:spLocks noChangeArrowheads="1"/>
            </p:cNvSpPr>
            <p:nvPr/>
          </p:nvSpPr>
          <p:spPr bwMode="auto">
            <a:xfrm>
              <a:off x="447676" y="476885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283">
              <a:extLst>
                <a:ext uri="{FF2B5EF4-FFF2-40B4-BE49-F238E27FC236}">
                  <a16:creationId xmlns:a16="http://schemas.microsoft.com/office/drawing/2014/main" id="{14627B68-E4F5-17A1-7F02-65B4A1FC2E1C}"/>
                </a:ext>
              </a:extLst>
            </p:cNvPr>
            <p:cNvSpPr>
              <a:spLocks noChangeShapeType="1"/>
            </p:cNvSpPr>
            <p:nvPr/>
          </p:nvSpPr>
          <p:spPr bwMode="auto">
            <a:xfrm>
              <a:off x="1323976" y="476885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284">
              <a:extLst>
                <a:ext uri="{FF2B5EF4-FFF2-40B4-BE49-F238E27FC236}">
                  <a16:creationId xmlns:a16="http://schemas.microsoft.com/office/drawing/2014/main" id="{60FE78D6-9DA5-3C75-6B95-2A1EC87F30D5}"/>
                </a:ext>
              </a:extLst>
            </p:cNvPr>
            <p:cNvSpPr>
              <a:spLocks noChangeArrowheads="1"/>
            </p:cNvSpPr>
            <p:nvPr/>
          </p:nvSpPr>
          <p:spPr bwMode="auto">
            <a:xfrm>
              <a:off x="1323976" y="476885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285">
              <a:extLst>
                <a:ext uri="{FF2B5EF4-FFF2-40B4-BE49-F238E27FC236}">
                  <a16:creationId xmlns:a16="http://schemas.microsoft.com/office/drawing/2014/main" id="{0E6C6495-CF53-A3BC-C182-C252DA349B16}"/>
                </a:ext>
              </a:extLst>
            </p:cNvPr>
            <p:cNvSpPr>
              <a:spLocks noChangeShapeType="1"/>
            </p:cNvSpPr>
            <p:nvPr/>
          </p:nvSpPr>
          <p:spPr bwMode="auto">
            <a:xfrm>
              <a:off x="447676" y="49672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286">
              <a:extLst>
                <a:ext uri="{FF2B5EF4-FFF2-40B4-BE49-F238E27FC236}">
                  <a16:creationId xmlns:a16="http://schemas.microsoft.com/office/drawing/2014/main" id="{CDB08392-0888-4671-6FAA-0A37CD8BFD2B}"/>
                </a:ext>
              </a:extLst>
            </p:cNvPr>
            <p:cNvSpPr>
              <a:spLocks noChangeArrowheads="1"/>
            </p:cNvSpPr>
            <p:nvPr/>
          </p:nvSpPr>
          <p:spPr bwMode="auto">
            <a:xfrm>
              <a:off x="447676" y="49672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287">
              <a:extLst>
                <a:ext uri="{FF2B5EF4-FFF2-40B4-BE49-F238E27FC236}">
                  <a16:creationId xmlns:a16="http://schemas.microsoft.com/office/drawing/2014/main" id="{CEECA656-C3D6-891A-A5E8-9EB2DBA85CB0}"/>
                </a:ext>
              </a:extLst>
            </p:cNvPr>
            <p:cNvSpPr>
              <a:spLocks noChangeShapeType="1"/>
            </p:cNvSpPr>
            <p:nvPr/>
          </p:nvSpPr>
          <p:spPr bwMode="auto">
            <a:xfrm>
              <a:off x="1323976" y="49672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288">
              <a:extLst>
                <a:ext uri="{FF2B5EF4-FFF2-40B4-BE49-F238E27FC236}">
                  <a16:creationId xmlns:a16="http://schemas.microsoft.com/office/drawing/2014/main" id="{DE41C479-0E57-5D76-CB8D-CE44F2AA3F12}"/>
                </a:ext>
              </a:extLst>
            </p:cNvPr>
            <p:cNvSpPr>
              <a:spLocks noChangeArrowheads="1"/>
            </p:cNvSpPr>
            <p:nvPr/>
          </p:nvSpPr>
          <p:spPr bwMode="auto">
            <a:xfrm>
              <a:off x="1323976" y="49672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289">
              <a:extLst>
                <a:ext uri="{FF2B5EF4-FFF2-40B4-BE49-F238E27FC236}">
                  <a16:creationId xmlns:a16="http://schemas.microsoft.com/office/drawing/2014/main" id="{A2C308C5-C3BB-5371-E598-3DF17BEE7050}"/>
                </a:ext>
              </a:extLst>
            </p:cNvPr>
            <p:cNvSpPr>
              <a:spLocks noChangeShapeType="1"/>
            </p:cNvSpPr>
            <p:nvPr/>
          </p:nvSpPr>
          <p:spPr bwMode="auto">
            <a:xfrm>
              <a:off x="447676" y="51657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290">
              <a:extLst>
                <a:ext uri="{FF2B5EF4-FFF2-40B4-BE49-F238E27FC236}">
                  <a16:creationId xmlns:a16="http://schemas.microsoft.com/office/drawing/2014/main" id="{A2CCF760-E4FB-D224-B7BB-DA0A389BB2FB}"/>
                </a:ext>
              </a:extLst>
            </p:cNvPr>
            <p:cNvSpPr>
              <a:spLocks noChangeArrowheads="1"/>
            </p:cNvSpPr>
            <p:nvPr/>
          </p:nvSpPr>
          <p:spPr bwMode="auto">
            <a:xfrm>
              <a:off x="447676" y="5165726"/>
              <a:ext cx="852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291">
              <a:extLst>
                <a:ext uri="{FF2B5EF4-FFF2-40B4-BE49-F238E27FC236}">
                  <a16:creationId xmlns:a16="http://schemas.microsoft.com/office/drawing/2014/main" id="{F51CA2CD-A0FD-3883-2CAE-1CB1813B4051}"/>
                </a:ext>
              </a:extLst>
            </p:cNvPr>
            <p:cNvSpPr>
              <a:spLocks noChangeShapeType="1"/>
            </p:cNvSpPr>
            <p:nvPr/>
          </p:nvSpPr>
          <p:spPr bwMode="auto">
            <a:xfrm>
              <a:off x="1323976" y="51657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292">
              <a:extLst>
                <a:ext uri="{FF2B5EF4-FFF2-40B4-BE49-F238E27FC236}">
                  <a16:creationId xmlns:a16="http://schemas.microsoft.com/office/drawing/2014/main" id="{EFFC7DDD-47FD-FB31-E07F-7D6C325383A5}"/>
                </a:ext>
              </a:extLst>
            </p:cNvPr>
            <p:cNvSpPr>
              <a:spLocks noChangeArrowheads="1"/>
            </p:cNvSpPr>
            <p:nvPr/>
          </p:nvSpPr>
          <p:spPr bwMode="auto">
            <a:xfrm>
              <a:off x="1323976" y="5165726"/>
              <a:ext cx="76438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293">
              <a:extLst>
                <a:ext uri="{FF2B5EF4-FFF2-40B4-BE49-F238E27FC236}">
                  <a16:creationId xmlns:a16="http://schemas.microsoft.com/office/drawing/2014/main" id="{847B5569-01B9-9BB5-1FA3-5075ABD08954}"/>
                </a:ext>
              </a:extLst>
            </p:cNvPr>
            <p:cNvSpPr>
              <a:spLocks noChangeShapeType="1"/>
            </p:cNvSpPr>
            <p:nvPr/>
          </p:nvSpPr>
          <p:spPr bwMode="auto">
            <a:xfrm>
              <a:off x="176213" y="1557338"/>
              <a:ext cx="0" cy="381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294">
              <a:extLst>
                <a:ext uri="{FF2B5EF4-FFF2-40B4-BE49-F238E27FC236}">
                  <a16:creationId xmlns:a16="http://schemas.microsoft.com/office/drawing/2014/main" id="{29C1B942-F1B8-4787-52C4-7F4447396A15}"/>
                </a:ext>
              </a:extLst>
            </p:cNvPr>
            <p:cNvSpPr>
              <a:spLocks noChangeArrowheads="1"/>
            </p:cNvSpPr>
            <p:nvPr/>
          </p:nvSpPr>
          <p:spPr bwMode="auto">
            <a:xfrm>
              <a:off x="176213" y="1557338"/>
              <a:ext cx="7938" cy="381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295">
              <a:extLst>
                <a:ext uri="{FF2B5EF4-FFF2-40B4-BE49-F238E27FC236}">
                  <a16:creationId xmlns:a16="http://schemas.microsoft.com/office/drawing/2014/main" id="{4DF83A3D-978D-2F74-92A9-BE6DF618CC02}"/>
                </a:ext>
              </a:extLst>
            </p:cNvPr>
            <p:cNvSpPr>
              <a:spLocks noChangeShapeType="1"/>
            </p:cNvSpPr>
            <p:nvPr/>
          </p:nvSpPr>
          <p:spPr bwMode="auto">
            <a:xfrm>
              <a:off x="439738" y="1971676"/>
              <a:ext cx="0" cy="34020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296">
              <a:extLst>
                <a:ext uri="{FF2B5EF4-FFF2-40B4-BE49-F238E27FC236}">
                  <a16:creationId xmlns:a16="http://schemas.microsoft.com/office/drawing/2014/main" id="{92F2A535-CD45-0B2A-5036-EC90BF9A390E}"/>
                </a:ext>
              </a:extLst>
            </p:cNvPr>
            <p:cNvSpPr>
              <a:spLocks noChangeArrowheads="1"/>
            </p:cNvSpPr>
            <p:nvPr/>
          </p:nvSpPr>
          <p:spPr bwMode="auto">
            <a:xfrm>
              <a:off x="439738" y="1971676"/>
              <a:ext cx="7938" cy="3402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297">
              <a:extLst>
                <a:ext uri="{FF2B5EF4-FFF2-40B4-BE49-F238E27FC236}">
                  <a16:creationId xmlns:a16="http://schemas.microsoft.com/office/drawing/2014/main" id="{29C3F414-A653-AAD6-48A2-A41A42A91270}"/>
                </a:ext>
              </a:extLst>
            </p:cNvPr>
            <p:cNvSpPr>
              <a:spLocks noChangeShapeType="1"/>
            </p:cNvSpPr>
            <p:nvPr/>
          </p:nvSpPr>
          <p:spPr bwMode="auto">
            <a:xfrm>
              <a:off x="1300163" y="1979613"/>
              <a:ext cx="0" cy="33861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298">
              <a:extLst>
                <a:ext uri="{FF2B5EF4-FFF2-40B4-BE49-F238E27FC236}">
                  <a16:creationId xmlns:a16="http://schemas.microsoft.com/office/drawing/2014/main" id="{0D2AB4ED-8126-9D91-06A3-D95307473D8C}"/>
                </a:ext>
              </a:extLst>
            </p:cNvPr>
            <p:cNvSpPr>
              <a:spLocks noChangeArrowheads="1"/>
            </p:cNvSpPr>
            <p:nvPr/>
          </p:nvSpPr>
          <p:spPr bwMode="auto">
            <a:xfrm>
              <a:off x="1300163" y="1979613"/>
              <a:ext cx="7938" cy="3386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299">
              <a:extLst>
                <a:ext uri="{FF2B5EF4-FFF2-40B4-BE49-F238E27FC236}">
                  <a16:creationId xmlns:a16="http://schemas.microsoft.com/office/drawing/2014/main" id="{B1CC942F-BA5B-8AFC-2705-1D4D5A2D59A6}"/>
                </a:ext>
              </a:extLst>
            </p:cNvPr>
            <p:cNvSpPr>
              <a:spLocks noChangeShapeType="1"/>
            </p:cNvSpPr>
            <p:nvPr/>
          </p:nvSpPr>
          <p:spPr bwMode="auto">
            <a:xfrm>
              <a:off x="1316038" y="1979613"/>
              <a:ext cx="0" cy="33861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300">
              <a:extLst>
                <a:ext uri="{FF2B5EF4-FFF2-40B4-BE49-F238E27FC236}">
                  <a16:creationId xmlns:a16="http://schemas.microsoft.com/office/drawing/2014/main" id="{49626F7D-D76B-CB93-FDA2-7B47B90D616D}"/>
                </a:ext>
              </a:extLst>
            </p:cNvPr>
            <p:cNvSpPr>
              <a:spLocks noChangeArrowheads="1"/>
            </p:cNvSpPr>
            <p:nvPr/>
          </p:nvSpPr>
          <p:spPr bwMode="auto">
            <a:xfrm>
              <a:off x="1316038" y="1979613"/>
              <a:ext cx="7938" cy="3386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301">
              <a:extLst>
                <a:ext uri="{FF2B5EF4-FFF2-40B4-BE49-F238E27FC236}">
                  <a16:creationId xmlns:a16="http://schemas.microsoft.com/office/drawing/2014/main" id="{DEE89E40-5A74-2CAE-8B71-D3585583E9E4}"/>
                </a:ext>
              </a:extLst>
            </p:cNvPr>
            <p:cNvSpPr>
              <a:spLocks noChangeShapeType="1"/>
            </p:cNvSpPr>
            <p:nvPr/>
          </p:nvSpPr>
          <p:spPr bwMode="auto">
            <a:xfrm>
              <a:off x="2263776"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302">
              <a:extLst>
                <a:ext uri="{FF2B5EF4-FFF2-40B4-BE49-F238E27FC236}">
                  <a16:creationId xmlns:a16="http://schemas.microsoft.com/office/drawing/2014/main" id="{2C09A165-28A5-F45C-678F-6EB5BC20CFBB}"/>
                </a:ext>
              </a:extLst>
            </p:cNvPr>
            <p:cNvSpPr>
              <a:spLocks noChangeArrowheads="1"/>
            </p:cNvSpPr>
            <p:nvPr/>
          </p:nvSpPr>
          <p:spPr bwMode="auto">
            <a:xfrm>
              <a:off x="2263776"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303">
              <a:extLst>
                <a:ext uri="{FF2B5EF4-FFF2-40B4-BE49-F238E27FC236}">
                  <a16:creationId xmlns:a16="http://schemas.microsoft.com/office/drawing/2014/main" id="{A52C2625-0B0E-6565-4322-61B604BAF002}"/>
                </a:ext>
              </a:extLst>
            </p:cNvPr>
            <p:cNvSpPr>
              <a:spLocks noChangeShapeType="1"/>
            </p:cNvSpPr>
            <p:nvPr/>
          </p:nvSpPr>
          <p:spPr bwMode="auto">
            <a:xfrm>
              <a:off x="3221038"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304">
              <a:extLst>
                <a:ext uri="{FF2B5EF4-FFF2-40B4-BE49-F238E27FC236}">
                  <a16:creationId xmlns:a16="http://schemas.microsoft.com/office/drawing/2014/main" id="{00B4FFA1-F0E0-C6B8-914B-662F4565D1EF}"/>
                </a:ext>
              </a:extLst>
            </p:cNvPr>
            <p:cNvSpPr>
              <a:spLocks noChangeArrowheads="1"/>
            </p:cNvSpPr>
            <p:nvPr/>
          </p:nvSpPr>
          <p:spPr bwMode="auto">
            <a:xfrm>
              <a:off x="3221038"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305">
              <a:extLst>
                <a:ext uri="{FF2B5EF4-FFF2-40B4-BE49-F238E27FC236}">
                  <a16:creationId xmlns:a16="http://schemas.microsoft.com/office/drawing/2014/main" id="{0098178F-BC8C-6533-028F-D55656C29A36}"/>
                </a:ext>
              </a:extLst>
            </p:cNvPr>
            <p:cNvSpPr>
              <a:spLocks noChangeShapeType="1"/>
            </p:cNvSpPr>
            <p:nvPr/>
          </p:nvSpPr>
          <p:spPr bwMode="auto">
            <a:xfrm>
              <a:off x="4176713"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306">
              <a:extLst>
                <a:ext uri="{FF2B5EF4-FFF2-40B4-BE49-F238E27FC236}">
                  <a16:creationId xmlns:a16="http://schemas.microsoft.com/office/drawing/2014/main" id="{8C8BED42-87E7-6A3C-FC9A-816E8EBCE8D6}"/>
                </a:ext>
              </a:extLst>
            </p:cNvPr>
            <p:cNvSpPr>
              <a:spLocks noChangeArrowheads="1"/>
            </p:cNvSpPr>
            <p:nvPr/>
          </p:nvSpPr>
          <p:spPr bwMode="auto">
            <a:xfrm>
              <a:off x="4176713"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307">
              <a:extLst>
                <a:ext uri="{FF2B5EF4-FFF2-40B4-BE49-F238E27FC236}">
                  <a16:creationId xmlns:a16="http://schemas.microsoft.com/office/drawing/2014/main" id="{3FE8C6EA-433A-7C6F-FDD1-9F4990229001}"/>
                </a:ext>
              </a:extLst>
            </p:cNvPr>
            <p:cNvSpPr>
              <a:spLocks noChangeShapeType="1"/>
            </p:cNvSpPr>
            <p:nvPr/>
          </p:nvSpPr>
          <p:spPr bwMode="auto">
            <a:xfrm>
              <a:off x="5133976"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308">
              <a:extLst>
                <a:ext uri="{FF2B5EF4-FFF2-40B4-BE49-F238E27FC236}">
                  <a16:creationId xmlns:a16="http://schemas.microsoft.com/office/drawing/2014/main" id="{AD082AC9-DBC4-FAF0-3A5F-A4D0E521EF24}"/>
                </a:ext>
              </a:extLst>
            </p:cNvPr>
            <p:cNvSpPr>
              <a:spLocks noChangeArrowheads="1"/>
            </p:cNvSpPr>
            <p:nvPr/>
          </p:nvSpPr>
          <p:spPr bwMode="auto">
            <a:xfrm>
              <a:off x="5133976"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309">
              <a:extLst>
                <a:ext uri="{FF2B5EF4-FFF2-40B4-BE49-F238E27FC236}">
                  <a16:creationId xmlns:a16="http://schemas.microsoft.com/office/drawing/2014/main" id="{CAAE9B9B-9C41-BB4E-A06C-E0B8B34D15DB}"/>
                </a:ext>
              </a:extLst>
            </p:cNvPr>
            <p:cNvSpPr>
              <a:spLocks noChangeShapeType="1"/>
            </p:cNvSpPr>
            <p:nvPr/>
          </p:nvSpPr>
          <p:spPr bwMode="auto">
            <a:xfrm>
              <a:off x="6089651"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310">
              <a:extLst>
                <a:ext uri="{FF2B5EF4-FFF2-40B4-BE49-F238E27FC236}">
                  <a16:creationId xmlns:a16="http://schemas.microsoft.com/office/drawing/2014/main" id="{61894977-80C1-E05D-E7B3-D37E09AF1831}"/>
                </a:ext>
              </a:extLst>
            </p:cNvPr>
            <p:cNvSpPr>
              <a:spLocks noChangeArrowheads="1"/>
            </p:cNvSpPr>
            <p:nvPr/>
          </p:nvSpPr>
          <p:spPr bwMode="auto">
            <a:xfrm>
              <a:off x="6089651"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311">
              <a:extLst>
                <a:ext uri="{FF2B5EF4-FFF2-40B4-BE49-F238E27FC236}">
                  <a16:creationId xmlns:a16="http://schemas.microsoft.com/office/drawing/2014/main" id="{6A0A3F1F-ADB6-6562-5A28-E81E00BA9F6D}"/>
                </a:ext>
              </a:extLst>
            </p:cNvPr>
            <p:cNvSpPr>
              <a:spLocks noChangeShapeType="1"/>
            </p:cNvSpPr>
            <p:nvPr/>
          </p:nvSpPr>
          <p:spPr bwMode="auto">
            <a:xfrm>
              <a:off x="7046913"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312">
              <a:extLst>
                <a:ext uri="{FF2B5EF4-FFF2-40B4-BE49-F238E27FC236}">
                  <a16:creationId xmlns:a16="http://schemas.microsoft.com/office/drawing/2014/main" id="{ADFD84C2-E49D-884C-9469-523DCED32876}"/>
                </a:ext>
              </a:extLst>
            </p:cNvPr>
            <p:cNvSpPr>
              <a:spLocks noChangeArrowheads="1"/>
            </p:cNvSpPr>
            <p:nvPr/>
          </p:nvSpPr>
          <p:spPr bwMode="auto">
            <a:xfrm>
              <a:off x="7046913"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313">
              <a:extLst>
                <a:ext uri="{FF2B5EF4-FFF2-40B4-BE49-F238E27FC236}">
                  <a16:creationId xmlns:a16="http://schemas.microsoft.com/office/drawing/2014/main" id="{36CF56F4-8304-F8A1-393B-430A81E04E9F}"/>
                </a:ext>
              </a:extLst>
            </p:cNvPr>
            <p:cNvSpPr>
              <a:spLocks noChangeShapeType="1"/>
            </p:cNvSpPr>
            <p:nvPr/>
          </p:nvSpPr>
          <p:spPr bwMode="auto">
            <a:xfrm>
              <a:off x="8002588"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314">
              <a:extLst>
                <a:ext uri="{FF2B5EF4-FFF2-40B4-BE49-F238E27FC236}">
                  <a16:creationId xmlns:a16="http://schemas.microsoft.com/office/drawing/2014/main" id="{C6A4E290-24A8-C347-FEB9-62E1C32BC1BA}"/>
                </a:ext>
              </a:extLst>
            </p:cNvPr>
            <p:cNvSpPr>
              <a:spLocks noChangeArrowheads="1"/>
            </p:cNvSpPr>
            <p:nvPr/>
          </p:nvSpPr>
          <p:spPr bwMode="auto">
            <a:xfrm>
              <a:off x="8002588"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315">
              <a:extLst>
                <a:ext uri="{FF2B5EF4-FFF2-40B4-BE49-F238E27FC236}">
                  <a16:creationId xmlns:a16="http://schemas.microsoft.com/office/drawing/2014/main" id="{8619FD88-0972-C1A6-200F-F9B8FBF6063C}"/>
                </a:ext>
              </a:extLst>
            </p:cNvPr>
            <p:cNvSpPr>
              <a:spLocks noChangeShapeType="1"/>
            </p:cNvSpPr>
            <p:nvPr/>
          </p:nvSpPr>
          <p:spPr bwMode="auto">
            <a:xfrm>
              <a:off x="184151" y="5365751"/>
              <a:ext cx="8783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316">
              <a:extLst>
                <a:ext uri="{FF2B5EF4-FFF2-40B4-BE49-F238E27FC236}">
                  <a16:creationId xmlns:a16="http://schemas.microsoft.com/office/drawing/2014/main" id="{CF91EA99-41E7-ADA3-76F0-A4D6D8E13FDA}"/>
                </a:ext>
              </a:extLst>
            </p:cNvPr>
            <p:cNvSpPr>
              <a:spLocks noChangeArrowheads="1"/>
            </p:cNvSpPr>
            <p:nvPr/>
          </p:nvSpPr>
          <p:spPr bwMode="auto">
            <a:xfrm>
              <a:off x="184151" y="5365751"/>
              <a:ext cx="87836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317">
              <a:extLst>
                <a:ext uri="{FF2B5EF4-FFF2-40B4-BE49-F238E27FC236}">
                  <a16:creationId xmlns:a16="http://schemas.microsoft.com/office/drawing/2014/main" id="{983848D1-D010-ED69-8AB3-412E15F291EF}"/>
                </a:ext>
              </a:extLst>
            </p:cNvPr>
            <p:cNvSpPr>
              <a:spLocks noChangeShapeType="1"/>
            </p:cNvSpPr>
            <p:nvPr/>
          </p:nvSpPr>
          <p:spPr bwMode="auto">
            <a:xfrm>
              <a:off x="8959851" y="1565276"/>
              <a:ext cx="0" cy="38084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318">
              <a:extLst>
                <a:ext uri="{FF2B5EF4-FFF2-40B4-BE49-F238E27FC236}">
                  <a16:creationId xmlns:a16="http://schemas.microsoft.com/office/drawing/2014/main" id="{0E6D07E8-1DA6-B45D-6130-A601F6797D25}"/>
                </a:ext>
              </a:extLst>
            </p:cNvPr>
            <p:cNvSpPr>
              <a:spLocks noChangeArrowheads="1"/>
            </p:cNvSpPr>
            <p:nvPr/>
          </p:nvSpPr>
          <p:spPr bwMode="auto">
            <a:xfrm>
              <a:off x="8959851" y="1565276"/>
              <a:ext cx="7938" cy="3808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319">
              <a:extLst>
                <a:ext uri="{FF2B5EF4-FFF2-40B4-BE49-F238E27FC236}">
                  <a16:creationId xmlns:a16="http://schemas.microsoft.com/office/drawing/2014/main" id="{97F1E41A-18AF-E651-B4A6-939CCE4A812E}"/>
                </a:ext>
              </a:extLst>
            </p:cNvPr>
            <p:cNvSpPr>
              <a:spLocks noChangeShapeType="1"/>
            </p:cNvSpPr>
            <p:nvPr/>
          </p:nvSpPr>
          <p:spPr bwMode="auto">
            <a:xfrm>
              <a:off x="1762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320">
              <a:extLst>
                <a:ext uri="{FF2B5EF4-FFF2-40B4-BE49-F238E27FC236}">
                  <a16:creationId xmlns:a16="http://schemas.microsoft.com/office/drawing/2014/main" id="{0041E245-9685-9D98-3584-DACBC78C16AD}"/>
                </a:ext>
              </a:extLst>
            </p:cNvPr>
            <p:cNvSpPr>
              <a:spLocks noChangeArrowheads="1"/>
            </p:cNvSpPr>
            <p:nvPr/>
          </p:nvSpPr>
          <p:spPr bwMode="auto">
            <a:xfrm>
              <a:off x="176213"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321">
              <a:extLst>
                <a:ext uri="{FF2B5EF4-FFF2-40B4-BE49-F238E27FC236}">
                  <a16:creationId xmlns:a16="http://schemas.microsoft.com/office/drawing/2014/main" id="{E8A6C0AA-3291-9C88-85E8-1083EF0436A9}"/>
                </a:ext>
              </a:extLst>
            </p:cNvPr>
            <p:cNvSpPr>
              <a:spLocks noChangeShapeType="1"/>
            </p:cNvSpPr>
            <p:nvPr/>
          </p:nvSpPr>
          <p:spPr bwMode="auto">
            <a:xfrm>
              <a:off x="43973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322">
              <a:extLst>
                <a:ext uri="{FF2B5EF4-FFF2-40B4-BE49-F238E27FC236}">
                  <a16:creationId xmlns:a16="http://schemas.microsoft.com/office/drawing/2014/main" id="{02CCAD0B-6F5F-5257-1EDB-00F2BFF11D77}"/>
                </a:ext>
              </a:extLst>
            </p:cNvPr>
            <p:cNvSpPr>
              <a:spLocks noChangeArrowheads="1"/>
            </p:cNvSpPr>
            <p:nvPr/>
          </p:nvSpPr>
          <p:spPr bwMode="auto">
            <a:xfrm>
              <a:off x="439738"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323">
              <a:extLst>
                <a:ext uri="{FF2B5EF4-FFF2-40B4-BE49-F238E27FC236}">
                  <a16:creationId xmlns:a16="http://schemas.microsoft.com/office/drawing/2014/main" id="{653B2096-4771-1FAC-1E44-917D3E6B9728}"/>
                </a:ext>
              </a:extLst>
            </p:cNvPr>
            <p:cNvSpPr>
              <a:spLocks noChangeShapeType="1"/>
            </p:cNvSpPr>
            <p:nvPr/>
          </p:nvSpPr>
          <p:spPr bwMode="auto">
            <a:xfrm>
              <a:off x="130810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324">
              <a:extLst>
                <a:ext uri="{FF2B5EF4-FFF2-40B4-BE49-F238E27FC236}">
                  <a16:creationId xmlns:a16="http://schemas.microsoft.com/office/drawing/2014/main" id="{FE2F959E-DA8F-DDE9-A945-ACF916F7668B}"/>
                </a:ext>
              </a:extLst>
            </p:cNvPr>
            <p:cNvSpPr>
              <a:spLocks noChangeArrowheads="1"/>
            </p:cNvSpPr>
            <p:nvPr/>
          </p:nvSpPr>
          <p:spPr bwMode="auto">
            <a:xfrm>
              <a:off x="1308101"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325">
              <a:extLst>
                <a:ext uri="{FF2B5EF4-FFF2-40B4-BE49-F238E27FC236}">
                  <a16:creationId xmlns:a16="http://schemas.microsoft.com/office/drawing/2014/main" id="{B9658490-1F10-4B93-48AE-880217CAE697}"/>
                </a:ext>
              </a:extLst>
            </p:cNvPr>
            <p:cNvSpPr>
              <a:spLocks noChangeShapeType="1"/>
            </p:cNvSpPr>
            <p:nvPr/>
          </p:nvSpPr>
          <p:spPr bwMode="auto">
            <a:xfrm>
              <a:off x="2263776"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326">
              <a:extLst>
                <a:ext uri="{FF2B5EF4-FFF2-40B4-BE49-F238E27FC236}">
                  <a16:creationId xmlns:a16="http://schemas.microsoft.com/office/drawing/2014/main" id="{A7A833D0-A767-2E06-EA1D-D34574E6F121}"/>
                </a:ext>
              </a:extLst>
            </p:cNvPr>
            <p:cNvSpPr>
              <a:spLocks noChangeArrowheads="1"/>
            </p:cNvSpPr>
            <p:nvPr/>
          </p:nvSpPr>
          <p:spPr bwMode="auto">
            <a:xfrm>
              <a:off x="2263776"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327">
              <a:extLst>
                <a:ext uri="{FF2B5EF4-FFF2-40B4-BE49-F238E27FC236}">
                  <a16:creationId xmlns:a16="http://schemas.microsoft.com/office/drawing/2014/main" id="{DF320AE5-4AD5-FF7B-08D5-8049BDAFDD28}"/>
                </a:ext>
              </a:extLst>
            </p:cNvPr>
            <p:cNvSpPr>
              <a:spLocks noChangeShapeType="1"/>
            </p:cNvSpPr>
            <p:nvPr/>
          </p:nvSpPr>
          <p:spPr bwMode="auto">
            <a:xfrm>
              <a:off x="322103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328">
              <a:extLst>
                <a:ext uri="{FF2B5EF4-FFF2-40B4-BE49-F238E27FC236}">
                  <a16:creationId xmlns:a16="http://schemas.microsoft.com/office/drawing/2014/main" id="{A0121AD8-9D52-DFCC-000F-A6B8D801BA35}"/>
                </a:ext>
              </a:extLst>
            </p:cNvPr>
            <p:cNvSpPr>
              <a:spLocks noChangeArrowheads="1"/>
            </p:cNvSpPr>
            <p:nvPr/>
          </p:nvSpPr>
          <p:spPr bwMode="auto">
            <a:xfrm>
              <a:off x="3221038"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329">
              <a:extLst>
                <a:ext uri="{FF2B5EF4-FFF2-40B4-BE49-F238E27FC236}">
                  <a16:creationId xmlns:a16="http://schemas.microsoft.com/office/drawing/2014/main" id="{2BCF658F-6F7A-8AB9-3616-4C57AB27322B}"/>
                </a:ext>
              </a:extLst>
            </p:cNvPr>
            <p:cNvSpPr>
              <a:spLocks noChangeShapeType="1"/>
            </p:cNvSpPr>
            <p:nvPr/>
          </p:nvSpPr>
          <p:spPr bwMode="auto">
            <a:xfrm>
              <a:off x="41767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330">
              <a:extLst>
                <a:ext uri="{FF2B5EF4-FFF2-40B4-BE49-F238E27FC236}">
                  <a16:creationId xmlns:a16="http://schemas.microsoft.com/office/drawing/2014/main" id="{054AD803-0315-70A1-468B-76FDD1293867}"/>
                </a:ext>
              </a:extLst>
            </p:cNvPr>
            <p:cNvSpPr>
              <a:spLocks noChangeArrowheads="1"/>
            </p:cNvSpPr>
            <p:nvPr/>
          </p:nvSpPr>
          <p:spPr bwMode="auto">
            <a:xfrm>
              <a:off x="4176713"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331">
              <a:extLst>
                <a:ext uri="{FF2B5EF4-FFF2-40B4-BE49-F238E27FC236}">
                  <a16:creationId xmlns:a16="http://schemas.microsoft.com/office/drawing/2014/main" id="{EBDC6D07-E2BE-4A4D-CC02-ECB6D53C395C}"/>
                </a:ext>
              </a:extLst>
            </p:cNvPr>
            <p:cNvSpPr>
              <a:spLocks noChangeShapeType="1"/>
            </p:cNvSpPr>
            <p:nvPr/>
          </p:nvSpPr>
          <p:spPr bwMode="auto">
            <a:xfrm>
              <a:off x="5133976"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Rectangle 332">
              <a:extLst>
                <a:ext uri="{FF2B5EF4-FFF2-40B4-BE49-F238E27FC236}">
                  <a16:creationId xmlns:a16="http://schemas.microsoft.com/office/drawing/2014/main" id="{0AB0AB76-9B26-AB5D-983F-5B34E79D19D1}"/>
                </a:ext>
              </a:extLst>
            </p:cNvPr>
            <p:cNvSpPr>
              <a:spLocks noChangeArrowheads="1"/>
            </p:cNvSpPr>
            <p:nvPr/>
          </p:nvSpPr>
          <p:spPr bwMode="auto">
            <a:xfrm>
              <a:off x="5133976"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333">
              <a:extLst>
                <a:ext uri="{FF2B5EF4-FFF2-40B4-BE49-F238E27FC236}">
                  <a16:creationId xmlns:a16="http://schemas.microsoft.com/office/drawing/2014/main" id="{A13DED82-DB0B-FA82-744C-3302A19A043E}"/>
                </a:ext>
              </a:extLst>
            </p:cNvPr>
            <p:cNvSpPr>
              <a:spLocks noChangeShapeType="1"/>
            </p:cNvSpPr>
            <p:nvPr/>
          </p:nvSpPr>
          <p:spPr bwMode="auto">
            <a:xfrm>
              <a:off x="608965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334">
              <a:extLst>
                <a:ext uri="{FF2B5EF4-FFF2-40B4-BE49-F238E27FC236}">
                  <a16:creationId xmlns:a16="http://schemas.microsoft.com/office/drawing/2014/main" id="{B2492640-E719-6C72-0604-C2005E439FC3}"/>
                </a:ext>
              </a:extLst>
            </p:cNvPr>
            <p:cNvSpPr>
              <a:spLocks noChangeArrowheads="1"/>
            </p:cNvSpPr>
            <p:nvPr/>
          </p:nvSpPr>
          <p:spPr bwMode="auto">
            <a:xfrm>
              <a:off x="6089651"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335">
              <a:extLst>
                <a:ext uri="{FF2B5EF4-FFF2-40B4-BE49-F238E27FC236}">
                  <a16:creationId xmlns:a16="http://schemas.microsoft.com/office/drawing/2014/main" id="{FFA40351-E436-382D-7591-2BF018F82A18}"/>
                </a:ext>
              </a:extLst>
            </p:cNvPr>
            <p:cNvSpPr>
              <a:spLocks noChangeShapeType="1"/>
            </p:cNvSpPr>
            <p:nvPr/>
          </p:nvSpPr>
          <p:spPr bwMode="auto">
            <a:xfrm>
              <a:off x="70469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336">
              <a:extLst>
                <a:ext uri="{FF2B5EF4-FFF2-40B4-BE49-F238E27FC236}">
                  <a16:creationId xmlns:a16="http://schemas.microsoft.com/office/drawing/2014/main" id="{10A1AA1D-8314-58B3-B55C-BDD850C1B362}"/>
                </a:ext>
              </a:extLst>
            </p:cNvPr>
            <p:cNvSpPr>
              <a:spLocks noChangeArrowheads="1"/>
            </p:cNvSpPr>
            <p:nvPr/>
          </p:nvSpPr>
          <p:spPr bwMode="auto">
            <a:xfrm>
              <a:off x="7046913"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337">
              <a:extLst>
                <a:ext uri="{FF2B5EF4-FFF2-40B4-BE49-F238E27FC236}">
                  <a16:creationId xmlns:a16="http://schemas.microsoft.com/office/drawing/2014/main" id="{58B6D79B-E65E-B50F-55D6-EAEA28425966}"/>
                </a:ext>
              </a:extLst>
            </p:cNvPr>
            <p:cNvSpPr>
              <a:spLocks noChangeShapeType="1"/>
            </p:cNvSpPr>
            <p:nvPr/>
          </p:nvSpPr>
          <p:spPr bwMode="auto">
            <a:xfrm>
              <a:off x="800258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338">
              <a:extLst>
                <a:ext uri="{FF2B5EF4-FFF2-40B4-BE49-F238E27FC236}">
                  <a16:creationId xmlns:a16="http://schemas.microsoft.com/office/drawing/2014/main" id="{F7545BF3-3577-EB87-29C2-EF7BE35631A3}"/>
                </a:ext>
              </a:extLst>
            </p:cNvPr>
            <p:cNvSpPr>
              <a:spLocks noChangeArrowheads="1"/>
            </p:cNvSpPr>
            <p:nvPr/>
          </p:nvSpPr>
          <p:spPr bwMode="auto">
            <a:xfrm>
              <a:off x="8002588"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339">
              <a:extLst>
                <a:ext uri="{FF2B5EF4-FFF2-40B4-BE49-F238E27FC236}">
                  <a16:creationId xmlns:a16="http://schemas.microsoft.com/office/drawing/2014/main" id="{E407DBC8-D6DD-1643-0266-C52563E64D8F}"/>
                </a:ext>
              </a:extLst>
            </p:cNvPr>
            <p:cNvSpPr>
              <a:spLocks noChangeShapeType="1"/>
            </p:cNvSpPr>
            <p:nvPr/>
          </p:nvSpPr>
          <p:spPr bwMode="auto">
            <a:xfrm>
              <a:off x="895985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340">
              <a:extLst>
                <a:ext uri="{FF2B5EF4-FFF2-40B4-BE49-F238E27FC236}">
                  <a16:creationId xmlns:a16="http://schemas.microsoft.com/office/drawing/2014/main" id="{37802845-1605-8D95-774B-3EC0DDAF5EDC}"/>
                </a:ext>
              </a:extLst>
            </p:cNvPr>
            <p:cNvSpPr>
              <a:spLocks noChangeArrowheads="1"/>
            </p:cNvSpPr>
            <p:nvPr/>
          </p:nvSpPr>
          <p:spPr bwMode="auto">
            <a:xfrm>
              <a:off x="8959851"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341">
              <a:extLst>
                <a:ext uri="{FF2B5EF4-FFF2-40B4-BE49-F238E27FC236}">
                  <a16:creationId xmlns:a16="http://schemas.microsoft.com/office/drawing/2014/main" id="{DF5D731A-4916-AC43-C211-9A042CCB5F60}"/>
                </a:ext>
              </a:extLst>
            </p:cNvPr>
            <p:cNvSpPr>
              <a:spLocks noChangeShapeType="1"/>
            </p:cNvSpPr>
            <p:nvPr/>
          </p:nvSpPr>
          <p:spPr bwMode="auto">
            <a:xfrm>
              <a:off x="1316038" y="1971676"/>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342">
              <a:extLst>
                <a:ext uri="{FF2B5EF4-FFF2-40B4-BE49-F238E27FC236}">
                  <a16:creationId xmlns:a16="http://schemas.microsoft.com/office/drawing/2014/main" id="{1A952B8C-6548-F74B-1853-134D183A0104}"/>
                </a:ext>
              </a:extLst>
            </p:cNvPr>
            <p:cNvSpPr>
              <a:spLocks noChangeArrowheads="1"/>
            </p:cNvSpPr>
            <p:nvPr/>
          </p:nvSpPr>
          <p:spPr bwMode="auto">
            <a:xfrm>
              <a:off x="1316038" y="1971676"/>
              <a:ext cx="79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43">
              <a:extLst>
                <a:ext uri="{FF2B5EF4-FFF2-40B4-BE49-F238E27FC236}">
                  <a16:creationId xmlns:a16="http://schemas.microsoft.com/office/drawing/2014/main" id="{8086FEF9-A2F5-13FF-95B9-FADAE710F718}"/>
                </a:ext>
              </a:extLst>
            </p:cNvPr>
            <p:cNvSpPr>
              <a:spLocks noChangeShapeType="1"/>
            </p:cNvSpPr>
            <p:nvPr/>
          </p:nvSpPr>
          <p:spPr bwMode="auto">
            <a:xfrm>
              <a:off x="1300163" y="195580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344">
              <a:extLst>
                <a:ext uri="{FF2B5EF4-FFF2-40B4-BE49-F238E27FC236}">
                  <a16:creationId xmlns:a16="http://schemas.microsoft.com/office/drawing/2014/main" id="{C890912B-7C01-6A8F-7F92-B9BAAE5CCCC4}"/>
                </a:ext>
              </a:extLst>
            </p:cNvPr>
            <p:cNvSpPr>
              <a:spLocks noChangeArrowheads="1"/>
            </p:cNvSpPr>
            <p:nvPr/>
          </p:nvSpPr>
          <p:spPr bwMode="auto">
            <a:xfrm>
              <a:off x="1300163" y="1955801"/>
              <a:ext cx="793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45">
              <a:extLst>
                <a:ext uri="{FF2B5EF4-FFF2-40B4-BE49-F238E27FC236}">
                  <a16:creationId xmlns:a16="http://schemas.microsoft.com/office/drawing/2014/main" id="{5D5C66F0-B627-3858-B9B6-E7AA89379EC9}"/>
                </a:ext>
              </a:extLst>
            </p:cNvPr>
            <p:cNvSpPr>
              <a:spLocks noChangeShapeType="1"/>
            </p:cNvSpPr>
            <p:nvPr/>
          </p:nvSpPr>
          <p:spPr bwMode="auto">
            <a:xfrm>
              <a:off x="8967788" y="15573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346">
              <a:extLst>
                <a:ext uri="{FF2B5EF4-FFF2-40B4-BE49-F238E27FC236}">
                  <a16:creationId xmlns:a16="http://schemas.microsoft.com/office/drawing/2014/main" id="{84A14BFB-FCE6-2BBD-0FFF-C3369A51B904}"/>
                </a:ext>
              </a:extLst>
            </p:cNvPr>
            <p:cNvSpPr>
              <a:spLocks noChangeArrowheads="1"/>
            </p:cNvSpPr>
            <p:nvPr/>
          </p:nvSpPr>
          <p:spPr bwMode="auto">
            <a:xfrm>
              <a:off x="8967788" y="15573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347">
              <a:extLst>
                <a:ext uri="{FF2B5EF4-FFF2-40B4-BE49-F238E27FC236}">
                  <a16:creationId xmlns:a16="http://schemas.microsoft.com/office/drawing/2014/main" id="{F8EC824A-7D95-2612-3B76-7ED233B30739}"/>
                </a:ext>
              </a:extLst>
            </p:cNvPr>
            <p:cNvSpPr>
              <a:spLocks noChangeShapeType="1"/>
            </p:cNvSpPr>
            <p:nvPr/>
          </p:nvSpPr>
          <p:spPr bwMode="auto">
            <a:xfrm>
              <a:off x="8967788" y="175577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348">
              <a:extLst>
                <a:ext uri="{FF2B5EF4-FFF2-40B4-BE49-F238E27FC236}">
                  <a16:creationId xmlns:a16="http://schemas.microsoft.com/office/drawing/2014/main" id="{8D677C24-847E-29BB-FC99-1DE841E8938B}"/>
                </a:ext>
              </a:extLst>
            </p:cNvPr>
            <p:cNvSpPr>
              <a:spLocks noChangeArrowheads="1"/>
            </p:cNvSpPr>
            <p:nvPr/>
          </p:nvSpPr>
          <p:spPr bwMode="auto">
            <a:xfrm>
              <a:off x="8967788" y="1755776"/>
              <a:ext cx="79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349">
              <a:extLst>
                <a:ext uri="{FF2B5EF4-FFF2-40B4-BE49-F238E27FC236}">
                  <a16:creationId xmlns:a16="http://schemas.microsoft.com/office/drawing/2014/main" id="{DD021718-2B84-D769-F911-04D141289658}"/>
                </a:ext>
              </a:extLst>
            </p:cNvPr>
            <p:cNvSpPr>
              <a:spLocks noChangeShapeType="1"/>
            </p:cNvSpPr>
            <p:nvPr/>
          </p:nvSpPr>
          <p:spPr bwMode="auto">
            <a:xfrm>
              <a:off x="8967788" y="19637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350">
              <a:extLst>
                <a:ext uri="{FF2B5EF4-FFF2-40B4-BE49-F238E27FC236}">
                  <a16:creationId xmlns:a16="http://schemas.microsoft.com/office/drawing/2014/main" id="{35EFE265-A326-8B9A-35FD-F46FF5ACB61B}"/>
                </a:ext>
              </a:extLst>
            </p:cNvPr>
            <p:cNvSpPr>
              <a:spLocks noChangeArrowheads="1"/>
            </p:cNvSpPr>
            <p:nvPr/>
          </p:nvSpPr>
          <p:spPr bwMode="auto">
            <a:xfrm>
              <a:off x="8967788" y="19637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351">
              <a:extLst>
                <a:ext uri="{FF2B5EF4-FFF2-40B4-BE49-F238E27FC236}">
                  <a16:creationId xmlns:a16="http://schemas.microsoft.com/office/drawing/2014/main" id="{401BD4D4-A635-958B-336C-D912C8AA407C}"/>
                </a:ext>
              </a:extLst>
            </p:cNvPr>
            <p:cNvSpPr>
              <a:spLocks noChangeShapeType="1"/>
            </p:cNvSpPr>
            <p:nvPr/>
          </p:nvSpPr>
          <p:spPr bwMode="auto">
            <a:xfrm>
              <a:off x="1316038" y="1971676"/>
              <a:ext cx="79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352">
              <a:extLst>
                <a:ext uri="{FF2B5EF4-FFF2-40B4-BE49-F238E27FC236}">
                  <a16:creationId xmlns:a16="http://schemas.microsoft.com/office/drawing/2014/main" id="{6A58CFC6-8DE6-C3D4-2CE4-03016319DF7F}"/>
                </a:ext>
              </a:extLst>
            </p:cNvPr>
            <p:cNvSpPr>
              <a:spLocks noChangeArrowheads="1"/>
            </p:cNvSpPr>
            <p:nvPr/>
          </p:nvSpPr>
          <p:spPr bwMode="auto">
            <a:xfrm>
              <a:off x="1316038" y="1971676"/>
              <a:ext cx="79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353">
              <a:extLst>
                <a:ext uri="{FF2B5EF4-FFF2-40B4-BE49-F238E27FC236}">
                  <a16:creationId xmlns:a16="http://schemas.microsoft.com/office/drawing/2014/main" id="{6AF1B119-5C7A-4566-B70F-AAB98ECBA4A4}"/>
                </a:ext>
              </a:extLst>
            </p:cNvPr>
            <p:cNvSpPr>
              <a:spLocks noChangeShapeType="1"/>
            </p:cNvSpPr>
            <p:nvPr/>
          </p:nvSpPr>
          <p:spPr bwMode="auto">
            <a:xfrm>
              <a:off x="1300163" y="1955801"/>
              <a:ext cx="2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Rectangle 354">
              <a:extLst>
                <a:ext uri="{FF2B5EF4-FFF2-40B4-BE49-F238E27FC236}">
                  <a16:creationId xmlns:a16="http://schemas.microsoft.com/office/drawing/2014/main" id="{7682A6B5-C576-425C-AFD3-9FD9131C1023}"/>
                </a:ext>
              </a:extLst>
            </p:cNvPr>
            <p:cNvSpPr>
              <a:spLocks noChangeArrowheads="1"/>
            </p:cNvSpPr>
            <p:nvPr/>
          </p:nvSpPr>
          <p:spPr bwMode="auto">
            <a:xfrm>
              <a:off x="1300163" y="1955801"/>
              <a:ext cx="2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355">
              <a:extLst>
                <a:ext uri="{FF2B5EF4-FFF2-40B4-BE49-F238E27FC236}">
                  <a16:creationId xmlns:a16="http://schemas.microsoft.com/office/drawing/2014/main" id="{9FB98400-B055-CEAC-8FAD-21C28493D626}"/>
                </a:ext>
              </a:extLst>
            </p:cNvPr>
            <p:cNvSpPr>
              <a:spLocks noChangeShapeType="1"/>
            </p:cNvSpPr>
            <p:nvPr/>
          </p:nvSpPr>
          <p:spPr bwMode="auto">
            <a:xfrm>
              <a:off x="8967788" y="217011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356">
              <a:extLst>
                <a:ext uri="{FF2B5EF4-FFF2-40B4-BE49-F238E27FC236}">
                  <a16:creationId xmlns:a16="http://schemas.microsoft.com/office/drawing/2014/main" id="{C739F139-8344-E629-C778-40832A656CD1}"/>
                </a:ext>
              </a:extLst>
            </p:cNvPr>
            <p:cNvSpPr>
              <a:spLocks noChangeArrowheads="1"/>
            </p:cNvSpPr>
            <p:nvPr/>
          </p:nvSpPr>
          <p:spPr bwMode="auto">
            <a:xfrm>
              <a:off x="8967788" y="217011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357">
              <a:extLst>
                <a:ext uri="{FF2B5EF4-FFF2-40B4-BE49-F238E27FC236}">
                  <a16:creationId xmlns:a16="http://schemas.microsoft.com/office/drawing/2014/main" id="{9FC6DBF2-1322-370C-D21B-3F6BFAED5C3F}"/>
                </a:ext>
              </a:extLst>
            </p:cNvPr>
            <p:cNvSpPr>
              <a:spLocks noChangeShapeType="1"/>
            </p:cNvSpPr>
            <p:nvPr/>
          </p:nvSpPr>
          <p:spPr bwMode="auto">
            <a:xfrm>
              <a:off x="8967788" y="23701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358">
              <a:extLst>
                <a:ext uri="{FF2B5EF4-FFF2-40B4-BE49-F238E27FC236}">
                  <a16:creationId xmlns:a16="http://schemas.microsoft.com/office/drawing/2014/main" id="{21820BCA-BE16-5B30-0ADC-D9E25BB3CFD5}"/>
                </a:ext>
              </a:extLst>
            </p:cNvPr>
            <p:cNvSpPr>
              <a:spLocks noChangeArrowheads="1"/>
            </p:cNvSpPr>
            <p:nvPr/>
          </p:nvSpPr>
          <p:spPr bwMode="auto">
            <a:xfrm>
              <a:off x="8967788" y="23701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59">
              <a:extLst>
                <a:ext uri="{FF2B5EF4-FFF2-40B4-BE49-F238E27FC236}">
                  <a16:creationId xmlns:a16="http://schemas.microsoft.com/office/drawing/2014/main" id="{553FB4CF-CC08-4D34-6821-13A54892C70F}"/>
                </a:ext>
              </a:extLst>
            </p:cNvPr>
            <p:cNvSpPr>
              <a:spLocks noChangeShapeType="1"/>
            </p:cNvSpPr>
            <p:nvPr/>
          </p:nvSpPr>
          <p:spPr bwMode="auto">
            <a:xfrm>
              <a:off x="8967788" y="256857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360">
              <a:extLst>
                <a:ext uri="{FF2B5EF4-FFF2-40B4-BE49-F238E27FC236}">
                  <a16:creationId xmlns:a16="http://schemas.microsoft.com/office/drawing/2014/main" id="{B3C3F187-0609-4E82-3E9E-A4FE70F16023}"/>
                </a:ext>
              </a:extLst>
            </p:cNvPr>
            <p:cNvSpPr>
              <a:spLocks noChangeArrowheads="1"/>
            </p:cNvSpPr>
            <p:nvPr/>
          </p:nvSpPr>
          <p:spPr bwMode="auto">
            <a:xfrm>
              <a:off x="8967788" y="256857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1">
              <a:extLst>
                <a:ext uri="{FF2B5EF4-FFF2-40B4-BE49-F238E27FC236}">
                  <a16:creationId xmlns:a16="http://schemas.microsoft.com/office/drawing/2014/main" id="{19CF2655-2754-B1AE-0D43-40F74513E89B}"/>
                </a:ext>
              </a:extLst>
            </p:cNvPr>
            <p:cNvSpPr>
              <a:spLocks noChangeShapeType="1"/>
            </p:cNvSpPr>
            <p:nvPr/>
          </p:nvSpPr>
          <p:spPr bwMode="auto">
            <a:xfrm>
              <a:off x="8967788" y="276860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62">
              <a:extLst>
                <a:ext uri="{FF2B5EF4-FFF2-40B4-BE49-F238E27FC236}">
                  <a16:creationId xmlns:a16="http://schemas.microsoft.com/office/drawing/2014/main" id="{52073BEE-4B72-6DC0-F4FD-69C1B6A76C89}"/>
                </a:ext>
              </a:extLst>
            </p:cNvPr>
            <p:cNvSpPr>
              <a:spLocks noChangeArrowheads="1"/>
            </p:cNvSpPr>
            <p:nvPr/>
          </p:nvSpPr>
          <p:spPr bwMode="auto">
            <a:xfrm>
              <a:off x="8967788" y="276860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63">
              <a:extLst>
                <a:ext uri="{FF2B5EF4-FFF2-40B4-BE49-F238E27FC236}">
                  <a16:creationId xmlns:a16="http://schemas.microsoft.com/office/drawing/2014/main" id="{BF88ED0A-1230-8BB4-A62E-23C4B6B98BD3}"/>
                </a:ext>
              </a:extLst>
            </p:cNvPr>
            <p:cNvSpPr>
              <a:spLocks noChangeShapeType="1"/>
            </p:cNvSpPr>
            <p:nvPr/>
          </p:nvSpPr>
          <p:spPr bwMode="auto">
            <a:xfrm>
              <a:off x="8967788" y="29670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364">
              <a:extLst>
                <a:ext uri="{FF2B5EF4-FFF2-40B4-BE49-F238E27FC236}">
                  <a16:creationId xmlns:a16="http://schemas.microsoft.com/office/drawing/2014/main" id="{4318AEE8-A687-A2A1-61F2-1E8046296AAA}"/>
                </a:ext>
              </a:extLst>
            </p:cNvPr>
            <p:cNvSpPr>
              <a:spLocks noChangeArrowheads="1"/>
            </p:cNvSpPr>
            <p:nvPr/>
          </p:nvSpPr>
          <p:spPr bwMode="auto">
            <a:xfrm>
              <a:off x="8967788" y="29670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Line 365">
              <a:extLst>
                <a:ext uri="{FF2B5EF4-FFF2-40B4-BE49-F238E27FC236}">
                  <a16:creationId xmlns:a16="http://schemas.microsoft.com/office/drawing/2014/main" id="{3277113F-C207-A62E-CC59-4795FE719737}"/>
                </a:ext>
              </a:extLst>
            </p:cNvPr>
            <p:cNvSpPr>
              <a:spLocks noChangeShapeType="1"/>
            </p:cNvSpPr>
            <p:nvPr/>
          </p:nvSpPr>
          <p:spPr bwMode="auto">
            <a:xfrm>
              <a:off x="8967788" y="316706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366">
              <a:extLst>
                <a:ext uri="{FF2B5EF4-FFF2-40B4-BE49-F238E27FC236}">
                  <a16:creationId xmlns:a16="http://schemas.microsoft.com/office/drawing/2014/main" id="{7385623D-0BAC-D25B-7B40-9FCC4219F4E8}"/>
                </a:ext>
              </a:extLst>
            </p:cNvPr>
            <p:cNvSpPr>
              <a:spLocks noChangeArrowheads="1"/>
            </p:cNvSpPr>
            <p:nvPr/>
          </p:nvSpPr>
          <p:spPr bwMode="auto">
            <a:xfrm>
              <a:off x="8967788" y="316706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7">
              <a:extLst>
                <a:ext uri="{FF2B5EF4-FFF2-40B4-BE49-F238E27FC236}">
                  <a16:creationId xmlns:a16="http://schemas.microsoft.com/office/drawing/2014/main" id="{7FF4209A-D8F3-4200-DBDA-B8DFF887639A}"/>
                </a:ext>
              </a:extLst>
            </p:cNvPr>
            <p:cNvSpPr>
              <a:spLocks noChangeShapeType="1"/>
            </p:cNvSpPr>
            <p:nvPr/>
          </p:nvSpPr>
          <p:spPr bwMode="auto">
            <a:xfrm>
              <a:off x="8967788" y="336550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368">
              <a:extLst>
                <a:ext uri="{FF2B5EF4-FFF2-40B4-BE49-F238E27FC236}">
                  <a16:creationId xmlns:a16="http://schemas.microsoft.com/office/drawing/2014/main" id="{1B0DBB9F-84D6-1A8E-04A2-6BCD6A93CA95}"/>
                </a:ext>
              </a:extLst>
            </p:cNvPr>
            <p:cNvSpPr>
              <a:spLocks noChangeArrowheads="1"/>
            </p:cNvSpPr>
            <p:nvPr/>
          </p:nvSpPr>
          <p:spPr bwMode="auto">
            <a:xfrm>
              <a:off x="8967788" y="336550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69">
              <a:extLst>
                <a:ext uri="{FF2B5EF4-FFF2-40B4-BE49-F238E27FC236}">
                  <a16:creationId xmlns:a16="http://schemas.microsoft.com/office/drawing/2014/main" id="{D442E455-4C44-B6BF-0F67-4608233D9239}"/>
                </a:ext>
              </a:extLst>
            </p:cNvPr>
            <p:cNvSpPr>
              <a:spLocks noChangeShapeType="1"/>
            </p:cNvSpPr>
            <p:nvPr/>
          </p:nvSpPr>
          <p:spPr bwMode="auto">
            <a:xfrm>
              <a:off x="8967788" y="35655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Rectangle 370">
              <a:extLst>
                <a:ext uri="{FF2B5EF4-FFF2-40B4-BE49-F238E27FC236}">
                  <a16:creationId xmlns:a16="http://schemas.microsoft.com/office/drawing/2014/main" id="{DF7BBE54-B7A3-5A28-324C-C8495E8E864D}"/>
                </a:ext>
              </a:extLst>
            </p:cNvPr>
            <p:cNvSpPr>
              <a:spLocks noChangeArrowheads="1"/>
            </p:cNvSpPr>
            <p:nvPr/>
          </p:nvSpPr>
          <p:spPr bwMode="auto">
            <a:xfrm>
              <a:off x="8967788" y="35655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371">
              <a:extLst>
                <a:ext uri="{FF2B5EF4-FFF2-40B4-BE49-F238E27FC236}">
                  <a16:creationId xmlns:a16="http://schemas.microsoft.com/office/drawing/2014/main" id="{A5139518-79A0-2051-A1CE-7B950270FA1A}"/>
                </a:ext>
              </a:extLst>
            </p:cNvPr>
            <p:cNvSpPr>
              <a:spLocks noChangeShapeType="1"/>
            </p:cNvSpPr>
            <p:nvPr/>
          </p:nvSpPr>
          <p:spPr bwMode="auto">
            <a:xfrm>
              <a:off x="8967788" y="376396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372">
              <a:extLst>
                <a:ext uri="{FF2B5EF4-FFF2-40B4-BE49-F238E27FC236}">
                  <a16:creationId xmlns:a16="http://schemas.microsoft.com/office/drawing/2014/main" id="{FF6E574A-1C81-53D0-D1B3-2C9AD74EFA31}"/>
                </a:ext>
              </a:extLst>
            </p:cNvPr>
            <p:cNvSpPr>
              <a:spLocks noChangeArrowheads="1"/>
            </p:cNvSpPr>
            <p:nvPr/>
          </p:nvSpPr>
          <p:spPr bwMode="auto">
            <a:xfrm>
              <a:off x="8967788" y="376396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Line 373">
              <a:extLst>
                <a:ext uri="{FF2B5EF4-FFF2-40B4-BE49-F238E27FC236}">
                  <a16:creationId xmlns:a16="http://schemas.microsoft.com/office/drawing/2014/main" id="{FF71B79D-06FE-426B-FAA7-C51322577453}"/>
                </a:ext>
              </a:extLst>
            </p:cNvPr>
            <p:cNvSpPr>
              <a:spLocks noChangeShapeType="1"/>
            </p:cNvSpPr>
            <p:nvPr/>
          </p:nvSpPr>
          <p:spPr bwMode="auto">
            <a:xfrm>
              <a:off x="8967788" y="39639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Rectangle 374">
              <a:extLst>
                <a:ext uri="{FF2B5EF4-FFF2-40B4-BE49-F238E27FC236}">
                  <a16:creationId xmlns:a16="http://schemas.microsoft.com/office/drawing/2014/main" id="{A2E2616C-7B27-5A85-1922-5E89F178ED50}"/>
                </a:ext>
              </a:extLst>
            </p:cNvPr>
            <p:cNvSpPr>
              <a:spLocks noChangeArrowheads="1"/>
            </p:cNvSpPr>
            <p:nvPr/>
          </p:nvSpPr>
          <p:spPr bwMode="auto">
            <a:xfrm>
              <a:off x="8967788" y="39639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Line 375">
              <a:extLst>
                <a:ext uri="{FF2B5EF4-FFF2-40B4-BE49-F238E27FC236}">
                  <a16:creationId xmlns:a16="http://schemas.microsoft.com/office/drawing/2014/main" id="{5649362F-1426-61B3-88F3-07F31C7E4809}"/>
                </a:ext>
              </a:extLst>
            </p:cNvPr>
            <p:cNvSpPr>
              <a:spLocks noChangeShapeType="1"/>
            </p:cNvSpPr>
            <p:nvPr/>
          </p:nvSpPr>
          <p:spPr bwMode="auto">
            <a:xfrm>
              <a:off x="8967788" y="41624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Rectangle 376">
              <a:extLst>
                <a:ext uri="{FF2B5EF4-FFF2-40B4-BE49-F238E27FC236}">
                  <a16:creationId xmlns:a16="http://schemas.microsoft.com/office/drawing/2014/main" id="{C081A082-2C34-AD83-E60D-596446F1F252}"/>
                </a:ext>
              </a:extLst>
            </p:cNvPr>
            <p:cNvSpPr>
              <a:spLocks noChangeArrowheads="1"/>
            </p:cNvSpPr>
            <p:nvPr/>
          </p:nvSpPr>
          <p:spPr bwMode="auto">
            <a:xfrm>
              <a:off x="8967788" y="41624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Line 377">
              <a:extLst>
                <a:ext uri="{FF2B5EF4-FFF2-40B4-BE49-F238E27FC236}">
                  <a16:creationId xmlns:a16="http://schemas.microsoft.com/office/drawing/2014/main" id="{E49B3FF2-B620-4F06-E584-44E8C5A5657C}"/>
                </a:ext>
              </a:extLst>
            </p:cNvPr>
            <p:cNvSpPr>
              <a:spLocks noChangeShapeType="1"/>
            </p:cNvSpPr>
            <p:nvPr/>
          </p:nvSpPr>
          <p:spPr bwMode="auto">
            <a:xfrm>
              <a:off x="8967788" y="43703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378">
              <a:extLst>
                <a:ext uri="{FF2B5EF4-FFF2-40B4-BE49-F238E27FC236}">
                  <a16:creationId xmlns:a16="http://schemas.microsoft.com/office/drawing/2014/main" id="{AA5BE4F2-4E3A-87FF-E444-15BB2B1D7317}"/>
                </a:ext>
              </a:extLst>
            </p:cNvPr>
            <p:cNvSpPr>
              <a:spLocks noChangeArrowheads="1"/>
            </p:cNvSpPr>
            <p:nvPr/>
          </p:nvSpPr>
          <p:spPr bwMode="auto">
            <a:xfrm>
              <a:off x="8967788" y="43703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79">
              <a:extLst>
                <a:ext uri="{FF2B5EF4-FFF2-40B4-BE49-F238E27FC236}">
                  <a16:creationId xmlns:a16="http://schemas.microsoft.com/office/drawing/2014/main" id="{8F6FFD40-B11E-6B5F-8494-FC16702E9BEB}"/>
                </a:ext>
              </a:extLst>
            </p:cNvPr>
            <p:cNvSpPr>
              <a:spLocks noChangeShapeType="1"/>
            </p:cNvSpPr>
            <p:nvPr/>
          </p:nvSpPr>
          <p:spPr bwMode="auto">
            <a:xfrm>
              <a:off x="8967788" y="45688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380">
              <a:extLst>
                <a:ext uri="{FF2B5EF4-FFF2-40B4-BE49-F238E27FC236}">
                  <a16:creationId xmlns:a16="http://schemas.microsoft.com/office/drawing/2014/main" id="{F7609814-2A8D-20D6-FF81-DBD2CF81DE11}"/>
                </a:ext>
              </a:extLst>
            </p:cNvPr>
            <p:cNvSpPr>
              <a:spLocks noChangeArrowheads="1"/>
            </p:cNvSpPr>
            <p:nvPr/>
          </p:nvSpPr>
          <p:spPr bwMode="auto">
            <a:xfrm>
              <a:off x="8967788" y="45688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Line 381">
              <a:extLst>
                <a:ext uri="{FF2B5EF4-FFF2-40B4-BE49-F238E27FC236}">
                  <a16:creationId xmlns:a16="http://schemas.microsoft.com/office/drawing/2014/main" id="{B1FF046D-C17A-5216-7E93-E872723BD96C}"/>
                </a:ext>
              </a:extLst>
            </p:cNvPr>
            <p:cNvSpPr>
              <a:spLocks noChangeShapeType="1"/>
            </p:cNvSpPr>
            <p:nvPr/>
          </p:nvSpPr>
          <p:spPr bwMode="auto">
            <a:xfrm>
              <a:off x="8967788" y="476885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382">
              <a:extLst>
                <a:ext uri="{FF2B5EF4-FFF2-40B4-BE49-F238E27FC236}">
                  <a16:creationId xmlns:a16="http://schemas.microsoft.com/office/drawing/2014/main" id="{83E76DE9-310E-DBBA-F033-BDAF28938D91}"/>
                </a:ext>
              </a:extLst>
            </p:cNvPr>
            <p:cNvSpPr>
              <a:spLocks noChangeArrowheads="1"/>
            </p:cNvSpPr>
            <p:nvPr/>
          </p:nvSpPr>
          <p:spPr bwMode="auto">
            <a:xfrm>
              <a:off x="8967788" y="476885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Line 383">
              <a:extLst>
                <a:ext uri="{FF2B5EF4-FFF2-40B4-BE49-F238E27FC236}">
                  <a16:creationId xmlns:a16="http://schemas.microsoft.com/office/drawing/2014/main" id="{1C71129A-0892-197F-56DB-E165FC950585}"/>
                </a:ext>
              </a:extLst>
            </p:cNvPr>
            <p:cNvSpPr>
              <a:spLocks noChangeShapeType="1"/>
            </p:cNvSpPr>
            <p:nvPr/>
          </p:nvSpPr>
          <p:spPr bwMode="auto">
            <a:xfrm>
              <a:off x="8967788" y="49672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Rectangle 384">
              <a:extLst>
                <a:ext uri="{FF2B5EF4-FFF2-40B4-BE49-F238E27FC236}">
                  <a16:creationId xmlns:a16="http://schemas.microsoft.com/office/drawing/2014/main" id="{19B6566A-9C77-5217-6707-5AFC2A78586E}"/>
                </a:ext>
              </a:extLst>
            </p:cNvPr>
            <p:cNvSpPr>
              <a:spLocks noChangeArrowheads="1"/>
            </p:cNvSpPr>
            <p:nvPr/>
          </p:nvSpPr>
          <p:spPr bwMode="auto">
            <a:xfrm>
              <a:off x="8967788" y="49672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Line 385">
              <a:extLst>
                <a:ext uri="{FF2B5EF4-FFF2-40B4-BE49-F238E27FC236}">
                  <a16:creationId xmlns:a16="http://schemas.microsoft.com/office/drawing/2014/main" id="{4E1CCB28-6577-0111-37D5-431B651D2F46}"/>
                </a:ext>
              </a:extLst>
            </p:cNvPr>
            <p:cNvSpPr>
              <a:spLocks noChangeShapeType="1"/>
            </p:cNvSpPr>
            <p:nvPr/>
          </p:nvSpPr>
          <p:spPr bwMode="auto">
            <a:xfrm>
              <a:off x="8967788" y="51657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Rectangle 386">
              <a:extLst>
                <a:ext uri="{FF2B5EF4-FFF2-40B4-BE49-F238E27FC236}">
                  <a16:creationId xmlns:a16="http://schemas.microsoft.com/office/drawing/2014/main" id="{9DBB7714-2809-6D28-17C1-F48DC85203A0}"/>
                </a:ext>
              </a:extLst>
            </p:cNvPr>
            <p:cNvSpPr>
              <a:spLocks noChangeArrowheads="1"/>
            </p:cNvSpPr>
            <p:nvPr/>
          </p:nvSpPr>
          <p:spPr bwMode="auto">
            <a:xfrm>
              <a:off x="8967788" y="5165726"/>
              <a:ext cx="79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387">
              <a:extLst>
                <a:ext uri="{FF2B5EF4-FFF2-40B4-BE49-F238E27FC236}">
                  <a16:creationId xmlns:a16="http://schemas.microsoft.com/office/drawing/2014/main" id="{9704CF84-EAE2-A4C0-17CC-64C5619882A2}"/>
                </a:ext>
              </a:extLst>
            </p:cNvPr>
            <p:cNvSpPr>
              <a:spLocks noChangeShapeType="1"/>
            </p:cNvSpPr>
            <p:nvPr/>
          </p:nvSpPr>
          <p:spPr bwMode="auto">
            <a:xfrm>
              <a:off x="8967788" y="536575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388">
              <a:extLst>
                <a:ext uri="{FF2B5EF4-FFF2-40B4-BE49-F238E27FC236}">
                  <a16:creationId xmlns:a16="http://schemas.microsoft.com/office/drawing/2014/main" id="{51561E97-0202-BEBC-1B74-A8FF318760E4}"/>
                </a:ext>
              </a:extLst>
            </p:cNvPr>
            <p:cNvSpPr>
              <a:spLocks noChangeArrowheads="1"/>
            </p:cNvSpPr>
            <p:nvPr/>
          </p:nvSpPr>
          <p:spPr bwMode="auto">
            <a:xfrm>
              <a:off x="8967788" y="536575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389">
              <a:extLst>
                <a:ext uri="{FF2B5EF4-FFF2-40B4-BE49-F238E27FC236}">
                  <a16:creationId xmlns:a16="http://schemas.microsoft.com/office/drawing/2014/main" id="{0EF4682C-21C2-A4F2-9FFC-07AC15392656}"/>
                </a:ext>
              </a:extLst>
            </p:cNvPr>
            <p:cNvSpPr>
              <a:spLocks noChangeShapeType="1"/>
            </p:cNvSpPr>
            <p:nvPr/>
          </p:nvSpPr>
          <p:spPr bwMode="auto">
            <a:xfrm>
              <a:off x="201613" y="1565276"/>
              <a:ext cx="1106488" cy="3984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98" name="Rectangle 2">
            <a:extLst>
              <a:ext uri="{FF2B5EF4-FFF2-40B4-BE49-F238E27FC236}">
                <a16:creationId xmlns:a16="http://schemas.microsoft.com/office/drawing/2014/main" id="{A43079A1-F091-4624-9513-C69DD2E86447}"/>
              </a:ext>
            </a:extLst>
          </p:cNvPr>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399" name="テキスト ボックス 398">
            <a:extLst>
              <a:ext uri="{FF2B5EF4-FFF2-40B4-BE49-F238E27FC236}">
                <a16:creationId xmlns:a16="http://schemas.microsoft.com/office/drawing/2014/main" id="{32148DEB-83CD-428D-A7F6-994B9407F4A0}"/>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
        <p:nvSpPr>
          <p:cNvPr id="400" name="正方形/長方形 399">
            <a:extLst>
              <a:ext uri="{FF2B5EF4-FFF2-40B4-BE49-F238E27FC236}">
                <a16:creationId xmlns:a16="http://schemas.microsoft.com/office/drawing/2014/main" id="{0B57A859-C8BE-4850-89D8-37B9999CE29A}"/>
              </a:ext>
            </a:extLst>
          </p:cNvPr>
          <p:cNvSpPr/>
          <p:nvPr/>
        </p:nvSpPr>
        <p:spPr>
          <a:xfrm>
            <a:off x="176956" y="5584498"/>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基準年度を</a:t>
            </a:r>
            <a:r>
              <a:rPr lang="en-US" altLang="ja-JP" sz="1600" dirty="0">
                <a:latin typeface="Meiryo UI" panose="020B0604030504040204" pitchFamily="50" charset="-128"/>
                <a:ea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rPr>
              <a:t>年度に設定しており、</a:t>
            </a:r>
            <a:r>
              <a:rPr lang="en-US" altLang="ja-JP" sz="1600" dirty="0">
                <a:latin typeface="Meiryo UI" panose="020B0604030504040204" pitchFamily="50" charset="-128"/>
                <a:ea typeface="Meiryo UI" panose="020B0604030504040204" pitchFamily="50" charset="-128"/>
              </a:rPr>
              <a:t>2024</a:t>
            </a:r>
            <a:r>
              <a:rPr lang="ja-JP" altLang="en-US" sz="1600" dirty="0">
                <a:latin typeface="Meiryo UI" panose="020B0604030504040204" pitchFamily="50" charset="-128"/>
                <a:ea typeface="Meiryo UI" panose="020B0604030504040204" pitchFamily="50" charset="-128"/>
              </a:rPr>
              <a:t>年度実績の報告（</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年度提出）をする場合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目標削減目安：</a:t>
            </a:r>
            <a:r>
              <a:rPr lang="en-US" altLang="ja-JP" sz="1600" dirty="0">
                <a:latin typeface="Meiryo UI" panose="020B0604030504040204" pitchFamily="50" charset="-128"/>
                <a:ea typeface="Meiryo UI" panose="020B0604030504040204" pitchFamily="50" charset="-128"/>
              </a:rPr>
              <a:t>11.3</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401" name="正方形/長方形 400">
            <a:extLst>
              <a:ext uri="{FF2B5EF4-FFF2-40B4-BE49-F238E27FC236}">
                <a16:creationId xmlns:a16="http://schemas.microsoft.com/office/drawing/2014/main" id="{FFA6F714-453A-409D-B9CA-345687A20BDF}"/>
              </a:ext>
            </a:extLst>
          </p:cNvPr>
          <p:cNvSpPr/>
          <p:nvPr/>
        </p:nvSpPr>
        <p:spPr>
          <a:xfrm>
            <a:off x="2263776" y="1971676"/>
            <a:ext cx="939801" cy="18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84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47</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４</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実績報告書シート３「重点対策」</a:t>
            </a:r>
            <a:endParaRPr lang="en-US" altLang="ja-JP" sz="1600" dirty="0">
              <a:latin typeface="Meiryo UI" panose="020B0604030504040204" pitchFamily="50" charset="-128"/>
              <a:ea typeface="Meiryo UI" panose="020B0604030504040204" pitchFamily="50" charset="-128"/>
            </a:endParaRPr>
          </a:p>
        </p:txBody>
      </p:sp>
      <p:sp>
        <p:nvSpPr>
          <p:cNvPr id="9" name="正方形/長方形 8"/>
          <p:cNvSpPr/>
          <p:nvPr/>
        </p:nvSpPr>
        <p:spPr>
          <a:xfrm>
            <a:off x="183792" y="828001"/>
            <a:ext cx="863668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実施状況の考え方および作成要領については、</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３ 重点対策の指定</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および</a:t>
            </a:r>
            <a:r>
              <a:rPr lang="en-US" altLang="ja-JP" sz="1600" dirty="0">
                <a:solidFill>
                  <a:srgbClr val="FF0000"/>
                </a:solidFill>
                <a:latin typeface="Meiryo UI" panose="020B0604030504040204" pitchFamily="50" charset="-128"/>
                <a:ea typeface="Meiryo UI" panose="020B0604030504040204" pitchFamily="50" charset="-128"/>
              </a:rPr>
              <a:t>P.29</a:t>
            </a:r>
            <a:r>
              <a:rPr lang="ja-JP" altLang="en-US" sz="1600" dirty="0">
                <a:solidFill>
                  <a:srgbClr val="FF0000"/>
                </a:solidFill>
                <a:latin typeface="Meiryo UI" panose="020B0604030504040204" pitchFamily="50" charset="-128"/>
                <a:ea typeface="Meiryo UI" panose="020B0604030504040204" pitchFamily="50" charset="-128"/>
              </a:rPr>
              <a:t>の</a:t>
            </a:r>
            <a:r>
              <a:rPr lang="en-US" altLang="ja-JP" sz="1600" dirty="0">
                <a:solidFill>
                  <a:srgbClr val="FF0000"/>
                </a:solidFill>
                <a:latin typeface="Meiryo UI" panose="020B0604030504040204" pitchFamily="50" charset="-128"/>
                <a:ea typeface="Meiryo UI" panose="020B0604030504040204" pitchFamily="50" charset="-128"/>
              </a:rPr>
              <a:t>4-(4)</a:t>
            </a:r>
            <a:r>
              <a:rPr lang="ja-JP" altLang="en-US" sz="1600" dirty="0">
                <a:solidFill>
                  <a:srgbClr val="FF0000"/>
                </a:solidFill>
                <a:latin typeface="Meiryo UI" panose="020B0604030504040204" pitchFamily="50" charset="-128"/>
                <a:ea typeface="Meiryo UI" panose="020B0604030504040204" pitchFamily="50" charset="-128"/>
              </a:rPr>
              <a:t>を参照</a:t>
            </a:r>
            <a:r>
              <a:rPr lang="ja-JP" altLang="en-US" sz="1600" dirty="0">
                <a:latin typeface="Meiryo UI" panose="020B0604030504040204" pitchFamily="50" charset="-128"/>
                <a:ea typeface="Meiryo UI" panose="020B0604030504040204" pitchFamily="50" charset="-128"/>
              </a:rPr>
              <a:t>のうえ、作成ください。</a:t>
            </a:r>
            <a:endParaRPr lang="ja-JP" altLang="en-US" sz="1600" dirty="0">
              <a:solidFill>
                <a:srgbClr val="FF0000"/>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514042208"/>
              </p:ext>
            </p:extLst>
          </p:nvPr>
        </p:nvGraphicFramePr>
        <p:xfrm>
          <a:off x="638619" y="4538344"/>
          <a:ext cx="7920880" cy="1341120"/>
        </p:xfrm>
        <a:graphic>
          <a:graphicData uri="http://schemas.openxmlformats.org/drawingml/2006/table">
            <a:tbl>
              <a:tblPr firstRow="1" bandRow="1">
                <a:tableStyleId>{5940675A-B579-460E-94D1-54222C63F5DA}</a:tableStyleId>
              </a:tblPr>
              <a:tblGrid>
                <a:gridCol w="2075826">
                  <a:extLst>
                    <a:ext uri="{9D8B030D-6E8A-4147-A177-3AD203B41FA5}">
                      <a16:colId xmlns:a16="http://schemas.microsoft.com/office/drawing/2014/main" val="2461468995"/>
                    </a:ext>
                  </a:extLst>
                </a:gridCol>
                <a:gridCol w="2458200">
                  <a:extLst>
                    <a:ext uri="{9D8B030D-6E8A-4147-A177-3AD203B41FA5}">
                      <a16:colId xmlns:a16="http://schemas.microsoft.com/office/drawing/2014/main" val="621014778"/>
                    </a:ext>
                  </a:extLst>
                </a:gridCol>
                <a:gridCol w="1748054">
                  <a:extLst>
                    <a:ext uri="{9D8B030D-6E8A-4147-A177-3AD203B41FA5}">
                      <a16:colId xmlns:a16="http://schemas.microsoft.com/office/drawing/2014/main" val="4044669233"/>
                    </a:ext>
                  </a:extLst>
                </a:gridCol>
                <a:gridCol w="819400">
                  <a:extLst>
                    <a:ext uri="{9D8B030D-6E8A-4147-A177-3AD203B41FA5}">
                      <a16:colId xmlns:a16="http://schemas.microsoft.com/office/drawing/2014/main" val="1054728531"/>
                    </a:ext>
                  </a:extLst>
                </a:gridCol>
                <a:gridCol w="819400">
                  <a:extLst>
                    <a:ext uri="{9D8B030D-6E8A-4147-A177-3AD203B41FA5}">
                      <a16:colId xmlns:a16="http://schemas.microsoft.com/office/drawing/2014/main" val="3422186379"/>
                    </a:ext>
                  </a:extLst>
                </a:gridCol>
              </a:tblGrid>
              <a:tr h="288000">
                <a:tc>
                  <a:txBody>
                    <a:bodyPr/>
                    <a:lstStyle/>
                    <a:p>
                      <a:pPr algn="ctr"/>
                      <a:r>
                        <a:rPr kumimoji="1" lang="ja-JP" altLang="en-US" sz="1600" b="0" dirty="0">
                          <a:latin typeface="Meiryo UI" panose="020B0604030504040204" pitchFamily="50" charset="-128"/>
                          <a:ea typeface="Meiryo UI" panose="020B0604030504040204" pitchFamily="50" charset="-128"/>
                        </a:rPr>
                        <a:t>脱炭素化ランク</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基準年度比削減率</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表彰</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公表</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通知</a:t>
                      </a:r>
                      <a:endParaRPr kumimoji="1" lang="en-US" altLang="ja-JP" sz="1600" b="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3672849328"/>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プラチナ</a:t>
                      </a:r>
                    </a:p>
                  </a:txBody>
                  <a:tcPr/>
                </a:tc>
                <a:tc>
                  <a:txBody>
                    <a:bodyPr/>
                    <a:lstStyle/>
                    <a:p>
                      <a:pPr algn="ctr"/>
                      <a:r>
                        <a:rPr lang="en-US" altLang="ja-JP" sz="1600" dirty="0">
                          <a:latin typeface="Meiryo UI" panose="020B0604030504040204" pitchFamily="50" charset="-128"/>
                          <a:ea typeface="Meiryo UI" panose="020B0604030504040204" pitchFamily="50" charset="-128"/>
                        </a:rPr>
                        <a:t>100</a:t>
                      </a:r>
                      <a:r>
                        <a:rPr kumimoji="1" lang="ja-JP" altLang="en-US" sz="1600" dirty="0">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ゴールド</a:t>
                      </a:r>
                    </a:p>
                  </a:txBody>
                  <a:tcPr/>
                </a:tc>
                <a:tc>
                  <a:txBody>
                    <a:bodyPr/>
                    <a:lstStyle/>
                    <a:p>
                      <a:pPr algn="ctr"/>
                      <a:r>
                        <a:rPr lang="en-US" altLang="ja-JP" sz="1600" dirty="0">
                          <a:latin typeface="Meiryo UI" panose="020B0604030504040204" pitchFamily="50" charset="-128"/>
                          <a:ea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rPr>
                        <a:t>％以上</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〇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25</a:t>
                      </a:r>
                      <a:r>
                        <a:rPr kumimoji="1" lang="ja-JP" altLang="en-US" sz="1600" dirty="0">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sp>
        <p:nvSpPr>
          <p:cNvPr id="12" name="正方形/長方形 11"/>
          <p:cNvSpPr/>
          <p:nvPr/>
        </p:nvSpPr>
        <p:spPr>
          <a:xfrm>
            <a:off x="-106348" y="4149080"/>
            <a:ext cx="2302084" cy="369332"/>
          </a:xfrm>
          <a:prstGeom prst="rect">
            <a:avLst/>
          </a:prstGeom>
        </p:spPr>
        <p:txBody>
          <a:bodyPr wrap="square">
            <a:spAutoFit/>
          </a:bodyPr>
          <a:lstStyle/>
          <a:p>
            <a:pPr lvl="0" algn="ctr" eaLnBrk="0" fontAlgn="base" hangingPunct="0">
              <a:spcBef>
                <a:spcPct val="0"/>
              </a:spcBef>
              <a:spcAft>
                <a:spcPct val="0"/>
              </a:spcAft>
            </a:pPr>
            <a:r>
              <a:rPr kumimoji="0" lang="ja-JP" altLang="en-US" b="1" dirty="0">
                <a:latin typeface="Meiryo UI" panose="020B0604030504040204" pitchFamily="50" charset="-128"/>
                <a:ea typeface="Meiryo UI" panose="020B0604030504040204" pitchFamily="50" charset="-128"/>
                <a:cs typeface="Times New Roman" panose="02020603050405020304" pitchFamily="18" charset="0"/>
              </a:rPr>
              <a:t>脱炭素化ランク</a:t>
            </a:r>
          </a:p>
        </p:txBody>
      </p:sp>
      <p:sp>
        <p:nvSpPr>
          <p:cNvPr id="13" name="正方形/長方形 12"/>
          <p:cNvSpPr/>
          <p:nvPr/>
        </p:nvSpPr>
        <p:spPr>
          <a:xfrm>
            <a:off x="3635896" y="5877272"/>
            <a:ext cx="5018328" cy="307777"/>
          </a:xfrm>
          <a:prstGeom prst="rect">
            <a:avLst/>
          </a:prstGeom>
        </p:spPr>
        <p:txBody>
          <a:bodyPr wrap="square">
            <a:spAutoFit/>
          </a:bodyPr>
          <a:lstStyle/>
          <a:p>
            <a:pPr>
              <a:spcAft>
                <a:spcPts val="0"/>
              </a:spcAft>
            </a:pPr>
            <a:r>
              <a:rPr kumimoji="0"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設定した基準年度によらず評価の指標となる削減率は一律とする。</a:t>
            </a:r>
            <a:endParaRPr lang="ja-JP" altLang="ja-JP" sz="14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31B5237A-0B00-4499-B0AE-1837159CB601}"/>
              </a:ext>
            </a:extLst>
          </p:cNvPr>
          <p:cNvPicPr>
            <a:picLocks noChangeAspect="1"/>
          </p:cNvPicPr>
          <p:nvPr/>
        </p:nvPicPr>
        <p:blipFill>
          <a:blip r:embed="rId3"/>
          <a:stretch>
            <a:fillRect/>
          </a:stretch>
        </p:blipFill>
        <p:spPr>
          <a:xfrm>
            <a:off x="473169" y="1652983"/>
            <a:ext cx="8251780" cy="615040"/>
          </a:xfrm>
          <a:prstGeom prst="rect">
            <a:avLst/>
          </a:prstGeom>
        </p:spPr>
      </p:pic>
      <p:sp>
        <p:nvSpPr>
          <p:cNvPr id="14" name="テキスト ボックス 13">
            <a:extLst>
              <a:ext uri="{FF2B5EF4-FFF2-40B4-BE49-F238E27FC236}">
                <a16:creationId xmlns:a16="http://schemas.microsoft.com/office/drawing/2014/main" id="{F6BA4B8F-CF69-4CFB-A44D-B234DCE80FA0}"/>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
        <p:nvSpPr>
          <p:cNvPr id="3" name="正方形/長方形 2">
            <a:extLst>
              <a:ext uri="{FF2B5EF4-FFF2-40B4-BE49-F238E27FC236}">
                <a16:creationId xmlns:a16="http://schemas.microsoft.com/office/drawing/2014/main" id="{B1DCAB88-0EB2-8EFE-88D6-AC59FA5F3969}"/>
              </a:ext>
            </a:extLst>
          </p:cNvPr>
          <p:cNvSpPr/>
          <p:nvPr/>
        </p:nvSpPr>
        <p:spPr>
          <a:xfrm>
            <a:off x="346004" y="2585509"/>
            <a:ext cx="8618728" cy="1400383"/>
          </a:xfrm>
          <a:prstGeom prst="rect">
            <a:avLst/>
          </a:prstGeom>
        </p:spPr>
        <p:txBody>
          <a:bodyPr wrap="square">
            <a:spAutoFit/>
          </a:bodyPr>
          <a:lstStyle/>
          <a:p>
            <a:pPr>
              <a:spcBef>
                <a:spcPts val="0"/>
              </a:spcBef>
              <a:spcAft>
                <a:spcPts val="600"/>
              </a:spcAft>
            </a:pPr>
            <a:r>
              <a:rPr lang="ja-JP" altLang="en-US" sz="1600" b="1" u="sng" dirty="0">
                <a:latin typeface="Meiryo UI" panose="020B0604030504040204" pitchFamily="50" charset="-128"/>
                <a:ea typeface="Meiryo UI" panose="020B0604030504040204" pitchFamily="50" charset="-128"/>
              </a:rPr>
              <a:t>脱炭素化該当状況</a:t>
            </a:r>
            <a:endParaRPr lang="en-US" altLang="ja-JP" sz="1600" b="1" u="sng" dirty="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以下に示す基準に基づき、脱炭素化ランクが決まります。脱炭素化該当状況については、基準年度比削減率が</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以上は「該当する」、</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未満は「該当しない」を選択ください。</a:t>
            </a:r>
            <a:endParaRPr lang="en-US" altLang="ja-JP" sz="1600" dirty="0">
              <a:latin typeface="Meiryo UI" panose="020B0604030504040204" pitchFamily="50" charset="-128"/>
              <a:ea typeface="Meiryo UI" panose="020B0604030504040204" pitchFamily="50" charset="-128"/>
            </a:endParaRPr>
          </a:p>
          <a:p>
            <a:pPr lvl="0">
              <a:defRPr/>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事業所の閉鎖など大幅な削減要因が事業者の削減努力に寄らない場合など脱炭素化ランクの付与を辞退される場合は、「該当しない」を選択ください。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9611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BEC961F-2526-4E43-922D-A75FBF5E60E6}"/>
              </a:ext>
            </a:extLst>
          </p:cNvPr>
          <p:cNvPicPr>
            <a:picLocks noChangeAspect="1"/>
          </p:cNvPicPr>
          <p:nvPr/>
        </p:nvPicPr>
        <p:blipFill>
          <a:blip r:embed="rId3"/>
          <a:stretch>
            <a:fillRect/>
          </a:stretch>
        </p:blipFill>
        <p:spPr>
          <a:xfrm>
            <a:off x="183792" y="1318485"/>
            <a:ext cx="4552597" cy="333465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48</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183792" y="2130157"/>
            <a:ext cx="3164072" cy="122683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034892702"/>
              </p:ext>
            </p:extLst>
          </p:nvPr>
        </p:nvGraphicFramePr>
        <p:xfrm>
          <a:off x="4790344" y="1331793"/>
          <a:ext cx="4248472" cy="4925933"/>
        </p:xfrm>
        <a:graphic>
          <a:graphicData uri="http://schemas.openxmlformats.org/drawingml/2006/table">
            <a:tbl>
              <a:tblPr firstRow="1" bandRow="1">
                <a:tableStyleId>{5940675A-B579-460E-94D1-54222C63F5DA}</a:tableStyleId>
              </a:tblPr>
              <a:tblGrid>
                <a:gridCol w="4248472">
                  <a:extLst>
                    <a:ext uri="{9D8B030D-6E8A-4147-A177-3AD203B41FA5}">
                      <a16:colId xmlns:a16="http://schemas.microsoft.com/office/drawing/2014/main" val="3724335789"/>
                    </a:ext>
                  </a:extLst>
                </a:gridCol>
              </a:tblGrid>
              <a:tr h="867097">
                <a:tc>
                  <a:txBody>
                    <a:bodyPr/>
                    <a:lstStyle/>
                    <a:p>
                      <a:r>
                        <a:rPr kumimoji="1" lang="ja-JP" altLang="en-US" sz="1600" b="1" u="sng" dirty="0">
                          <a:latin typeface="Meiryo UI" panose="020B0604030504040204" pitchFamily="50" charset="-128"/>
                          <a:ea typeface="Meiryo UI" panose="020B0604030504040204" pitchFamily="50" charset="-128"/>
                        </a:rPr>
                        <a:t>①各種エネルギーごとのエネルギー使用量</a:t>
                      </a:r>
                    </a:p>
                    <a:p>
                      <a:r>
                        <a:rPr kumimoji="1" lang="ja-JP" altLang="en-US" sz="1600" dirty="0">
                          <a:latin typeface="Meiryo UI" panose="020B0604030504040204" pitchFamily="50" charset="-128"/>
                          <a:ea typeface="Meiryo UI" panose="020B0604030504040204" pitchFamily="50" charset="-128"/>
                        </a:rPr>
                        <a:t>プルダウンにてエネルギーの種類を選択し、使用量を記入ください。</a:t>
                      </a:r>
                    </a:p>
                  </a:txBody>
                  <a:tcPr anchor="ctr"/>
                </a:tc>
                <a:extLst>
                  <a:ext uri="{0D108BD9-81ED-4DB2-BD59-A6C34878D82A}">
                    <a16:rowId xmlns:a16="http://schemas.microsoft.com/office/drawing/2014/main" val="2805381164"/>
                  </a:ext>
                </a:extLst>
              </a:tr>
              <a:tr h="888916">
                <a:tc>
                  <a:txBody>
                    <a:bodyPr/>
                    <a:lstStyle/>
                    <a:p>
                      <a:r>
                        <a:rPr kumimoji="1" lang="ja-JP" altLang="en-US" sz="1600" b="1" u="sng" dirty="0">
                          <a:latin typeface="Meiryo UI" panose="020B0604030504040204" pitchFamily="50" charset="-128"/>
                          <a:ea typeface="Meiryo UI" panose="020B0604030504040204" pitchFamily="50" charset="-128"/>
                        </a:rPr>
                        <a:t>②その他エネルギー使用量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①以外のエネルギーは、プルダウンにてエネルギーの種類を選択し、使用量を記入ください。</a:t>
                      </a:r>
                    </a:p>
                  </a:txBody>
                  <a:tcPr anchor="ctr"/>
                </a:tc>
                <a:extLst>
                  <a:ext uri="{0D108BD9-81ED-4DB2-BD59-A6C34878D82A}">
                    <a16:rowId xmlns:a16="http://schemas.microsoft.com/office/drawing/2014/main" val="639487340"/>
                  </a:ext>
                </a:extLst>
              </a:tr>
              <a:tr h="2062708">
                <a:tc>
                  <a:txBody>
                    <a:bodyPr/>
                    <a:lstStyle/>
                    <a:p>
                      <a:r>
                        <a:rPr kumimoji="1" lang="ja-JP" altLang="en-US" sz="1600" b="1" u="sng" dirty="0">
                          <a:latin typeface="Meiryo UI" panose="020B0604030504040204" pitchFamily="50" charset="-128"/>
                          <a:ea typeface="Meiryo UI" panose="020B0604030504040204" pitchFamily="50" charset="-128"/>
                        </a:rPr>
                        <a:t>③電気使用量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・「電気事業者等」の欄は小売電気事業者や送配電事業者等から購入した電気量をシート４「電気使用量」に入力する自動的に反映されます。</a:t>
                      </a:r>
                      <a:endParaRPr kumimoji="1" lang="en-US" altLang="ja-JP" sz="1600" b="1" u="sng"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・太陽光パネルなど再生可能エネルギーを自家消費している場合（自社敷地内設置、オンサイト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、オフサイト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）や自己託送</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自社所有モデル、第三者所有モデル）している場合などは、「自家消費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」に記入ください。</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・再生可能エネルギー以外を自家消費している場合は、「自家消費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再エネ以外</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」に使用量を記入ください。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1429766"/>
                  </a:ext>
                </a:extLst>
              </a:tr>
            </a:tbl>
          </a:graphicData>
        </a:graphic>
      </p:graphicFrame>
      <p:sp>
        <p:nvSpPr>
          <p:cNvPr id="14" name="正方形/長方形 13"/>
          <p:cNvSpPr/>
          <p:nvPr/>
        </p:nvSpPr>
        <p:spPr>
          <a:xfrm>
            <a:off x="183792" y="3367791"/>
            <a:ext cx="3164072" cy="30581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83792" y="3721007"/>
            <a:ext cx="4552596" cy="44765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338554"/>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32274" y="6273225"/>
            <a:ext cx="9006542"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
        <p:nvSpPr>
          <p:cNvPr id="18" name="テキスト ボックス 17">
            <a:extLst>
              <a:ext uri="{FF2B5EF4-FFF2-40B4-BE49-F238E27FC236}">
                <a16:creationId xmlns:a16="http://schemas.microsoft.com/office/drawing/2014/main" id="{9C426CED-D9D2-4689-AB4A-FAE5B60F2F95}"/>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306597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22369"/>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４</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特定事業者以外の事業者の届出の概要</a:t>
            </a:r>
            <a:endParaRPr kumimoji="0" lang="ja-JP" altLang="en-US"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179512" y="5143563"/>
            <a:ext cx="8712968" cy="1695336"/>
          </a:xfrm>
          <a:prstGeom prst="rect">
            <a:avLst/>
          </a:prstGeom>
        </p:spPr>
        <p:txBody>
          <a:bodyPr wrap="square">
            <a:spAutoFit/>
          </a:bodyPr>
          <a:lstStyle/>
          <a:p>
            <a:pPr lvl="0" indent="0">
              <a:lnSpc>
                <a:spcPts val="2500"/>
              </a:lnSpc>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計画期間中に住所や事業者名の変更があった場合、</a:t>
            </a:r>
            <a:r>
              <a:rPr kumimoji="0"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氏名等変更届の届出が必要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になります。　</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（代表者の氏名のみの変更時は、氏名等変更届の届出は不要です。）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代表者と異なる者（工場長等）が届出者となる場合は、</a:t>
            </a:r>
            <a:r>
              <a:rPr kumimoji="0"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代表者による委任状が必要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です。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代表者または委任者が直近の実績報告書提出時から変更している場合は、委任状を作成のうえ、</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実績報告書と併せてご提出ください。</a:t>
            </a:r>
          </a:p>
        </p:txBody>
      </p:sp>
      <p:sp>
        <p:nvSpPr>
          <p:cNvPr id="3" name="角丸四角形 2"/>
          <p:cNvSpPr/>
          <p:nvPr/>
        </p:nvSpPr>
        <p:spPr>
          <a:xfrm>
            <a:off x="179512" y="897376"/>
            <a:ext cx="8712968" cy="2002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51520" y="975499"/>
            <a:ext cx="8640960" cy="1600438"/>
          </a:xfrm>
          <a:prstGeom prst="rect">
            <a:avLst/>
          </a:prstGeom>
          <a:noFill/>
        </p:spPr>
        <p:txBody>
          <a:bodyPr wrap="square" rtlCol="0">
            <a:spAutoFit/>
          </a:bodyPr>
          <a:lstStyle/>
          <a:p>
            <a:pPr>
              <a:spcAft>
                <a:spcPts val="1200"/>
              </a:spcAft>
            </a:pPr>
            <a:r>
              <a:rPr kumimoji="1" lang="ja-JP" altLang="en-US" u="sng" dirty="0">
                <a:latin typeface="Meiryo UI" panose="020B0604030504040204" pitchFamily="50" charset="-128"/>
                <a:ea typeface="Meiryo UI" panose="020B0604030504040204" pitchFamily="50" charset="-128"/>
              </a:rPr>
              <a:t>対策計画書の概要</a:t>
            </a:r>
            <a:endParaRPr lang="en-US" altLang="ja-JP" dirty="0">
              <a:latin typeface="Meiryo UI" panose="020B0604030504040204" pitchFamily="50" charset="-128"/>
              <a:ea typeface="Meiryo UI" panose="020B0604030504040204" pitchFamily="50" charset="-128"/>
            </a:endParaRPr>
          </a:p>
          <a:p>
            <a:pPr>
              <a:spcAft>
                <a:spcPts val="120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2030</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年度までに実施または実施予定の</a:t>
            </a:r>
            <a:r>
              <a:rPr kumimoji="0" lang="ja-JP" altLang="en-US"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排出抑制対策や削減目標</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を記載した対策計画書を作成し、大阪府知事あてに任意で届出することができる。</a:t>
            </a:r>
            <a:endParaRPr kumimoji="1" lang="en-US" altLang="ja-JP" dirty="0">
              <a:latin typeface="Meiryo UI" panose="020B0604030504040204" pitchFamily="50" charset="-128"/>
              <a:ea typeface="Meiryo UI" panose="020B0604030504040204" pitchFamily="50" charset="-128"/>
            </a:endParaRPr>
          </a:p>
          <a:p>
            <a:pPr algn="ctr"/>
            <a:r>
              <a:rPr lang="ja-JP" altLang="en-US" sz="2400" b="1" dirty="0">
                <a:solidFill>
                  <a:srgbClr val="FF0000"/>
                </a:solidFill>
                <a:latin typeface="Meiryo UI" panose="020B0604030504040204" pitchFamily="50" charset="-128"/>
                <a:ea typeface="Meiryo UI" panose="020B0604030504040204" pitchFamily="50" charset="-128"/>
              </a:rPr>
              <a:t>提出期限：任意</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対策計画書を提出したその年度からの計画期間となります</a:t>
            </a:r>
            <a:r>
              <a:rPr lang="ja-JP" altLang="en-US" sz="2400" b="1" dirty="0">
                <a:solidFill>
                  <a:srgbClr val="FF0000"/>
                </a:solidFill>
                <a:latin typeface="Meiryo UI" panose="020B0604030504040204" pitchFamily="50" charset="-128"/>
                <a:ea typeface="Meiryo UI" panose="020B0604030504040204" pitchFamily="50" charset="-128"/>
              </a:rPr>
              <a:t>。</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9" name="角丸四角形 8"/>
          <p:cNvSpPr/>
          <p:nvPr/>
        </p:nvSpPr>
        <p:spPr>
          <a:xfrm>
            <a:off x="179512" y="2969236"/>
            <a:ext cx="8712968" cy="2002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251520" y="3140968"/>
            <a:ext cx="8640960" cy="1600438"/>
          </a:xfrm>
          <a:prstGeom prst="rect">
            <a:avLst/>
          </a:prstGeom>
          <a:noFill/>
        </p:spPr>
        <p:txBody>
          <a:bodyPr wrap="square" rtlCol="0">
            <a:spAutoFit/>
          </a:bodyPr>
          <a:lstStyle/>
          <a:p>
            <a:pPr>
              <a:spcAft>
                <a:spcPts val="1200"/>
              </a:spcAft>
            </a:pPr>
            <a:r>
              <a:rPr lang="ja-JP" altLang="en-US" u="sng" dirty="0">
                <a:latin typeface="Meiryo UI" panose="020B0604030504040204" pitchFamily="50" charset="-128"/>
                <a:ea typeface="Meiryo UI" panose="020B0604030504040204" pitchFamily="50" charset="-128"/>
              </a:rPr>
              <a:t>実績報告書</a:t>
            </a:r>
            <a:r>
              <a:rPr kumimoji="1" lang="ja-JP" altLang="en-US" u="sng" dirty="0">
                <a:latin typeface="Meiryo UI" panose="020B0604030504040204" pitchFamily="50" charset="-128"/>
                <a:ea typeface="Meiryo UI" panose="020B0604030504040204" pitchFamily="50" charset="-128"/>
              </a:rPr>
              <a:t>の概要</a:t>
            </a:r>
            <a:endParaRPr lang="en-US" altLang="ja-JP" dirty="0">
              <a:latin typeface="Meiryo UI" panose="020B0604030504040204" pitchFamily="50" charset="-128"/>
              <a:ea typeface="Meiryo UI" panose="020B0604030504040204" pitchFamily="50" charset="-128"/>
            </a:endParaRPr>
          </a:p>
          <a:p>
            <a:pPr>
              <a:spcAft>
                <a:spcPts val="120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対策計画書を届出した年度の翌年度からは、計画に掲げた対策の実施状況や削減目標の達成状況等を記載した実績報告書を毎年度作成し、大阪府知事あてに必ず届出すること。</a:t>
            </a:r>
          </a:p>
          <a:p>
            <a:pPr algn="ctr"/>
            <a:r>
              <a:rPr lang="ja-JP" altLang="en-US" sz="2400" b="1" dirty="0">
                <a:solidFill>
                  <a:srgbClr val="FF0000"/>
                </a:solidFill>
                <a:latin typeface="Meiryo UI" panose="020B0604030504040204" pitchFamily="50" charset="-128"/>
                <a:ea typeface="Meiryo UI" panose="020B0604030504040204" pitchFamily="50" charset="-128"/>
              </a:rPr>
              <a:t>提出期限：毎年度</a:t>
            </a:r>
            <a:r>
              <a:rPr lang="en-US" altLang="ja-JP" sz="2400" b="1" dirty="0">
                <a:solidFill>
                  <a:srgbClr val="FF0000"/>
                </a:solidFill>
                <a:latin typeface="Meiryo UI" panose="020B0604030504040204" pitchFamily="50" charset="-128"/>
                <a:ea typeface="Meiryo UI" panose="020B0604030504040204" pitchFamily="50" charset="-128"/>
              </a:rPr>
              <a:t>8</a:t>
            </a:r>
            <a:r>
              <a:rPr lang="ja-JP" altLang="en-US" sz="2400" b="1" dirty="0">
                <a:solidFill>
                  <a:srgbClr val="FF0000"/>
                </a:solidFill>
                <a:latin typeface="Meiryo UI" panose="020B0604030504040204" pitchFamily="50" charset="-128"/>
                <a:ea typeface="Meiryo UI" panose="020B0604030504040204" pitchFamily="50" charset="-128"/>
              </a:rPr>
              <a:t>月末</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5286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5DCB991-7459-1967-85FF-CD6FA75FB885}"/>
              </a:ext>
            </a:extLst>
          </p:cNvPr>
          <p:cNvPicPr>
            <a:picLocks noChangeAspect="1"/>
          </p:cNvPicPr>
          <p:nvPr/>
        </p:nvPicPr>
        <p:blipFill>
          <a:blip r:embed="rId3"/>
          <a:stretch>
            <a:fillRect/>
          </a:stretch>
        </p:blipFill>
        <p:spPr>
          <a:xfrm>
            <a:off x="192458" y="817101"/>
            <a:ext cx="8640960" cy="249627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49</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実績報告書シート４「電気使用量」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１</a:t>
            </a:r>
            <a:endParaRPr lang="en-US" altLang="ja-JP"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210144" y="1514984"/>
            <a:ext cx="2705672" cy="112192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2923704" y="1514984"/>
            <a:ext cx="1572476" cy="112192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512938" y="1514983"/>
            <a:ext cx="779142" cy="112192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756517667"/>
              </p:ext>
            </p:extLst>
          </p:nvPr>
        </p:nvGraphicFramePr>
        <p:xfrm>
          <a:off x="192458" y="3429000"/>
          <a:ext cx="8640960" cy="320040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報告対象年度に契約していた電気事業者をプルダウンで選択ください。なお、６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latin typeface="Meiryo UI" panose="020B0604030504040204" pitchFamily="50" charset="-128"/>
                          <a:ea typeface="Meiryo UI" panose="020B0604030504040204" pitchFamily="50" charset="-128"/>
                        </a:rPr>
                        <a:t>報告対象年度に契約していた電気メニューの調整後排出係数を小数点第</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位で記入ください。調整後排出係数は、（</a:t>
                      </a:r>
                      <a:r>
                        <a:rPr kumimoji="1" lang="en-US" altLang="ja-JP" sz="1600" b="0" u="none" dirty="0">
                          <a:latin typeface="Meiryo UI" panose="020B0604030504040204" pitchFamily="50" charset="-128"/>
                          <a:ea typeface="Meiryo UI" panose="020B0604030504040204" pitchFamily="50" charset="-128"/>
                          <a:hlinkClick r:id="rId4"/>
                        </a:rPr>
                        <a:t>https://policies.env.go.jp/earth/ghg-santeikohyo/calc.html</a:t>
                      </a:r>
                      <a:r>
                        <a:rPr kumimoji="1" lang="ja-JP" altLang="en-US" sz="1600" b="0" u="none" dirty="0">
                          <a:latin typeface="Meiryo UI" panose="020B0604030504040204" pitchFamily="50" charset="-128"/>
                          <a:ea typeface="Meiryo UI" panose="020B0604030504040204" pitchFamily="50" charset="-128"/>
                        </a:rPr>
                        <a:t>）をご覧ください（詳細は</a:t>
                      </a:r>
                      <a:r>
                        <a:rPr kumimoji="1" lang="en-US" altLang="ja-JP" sz="1600" b="0" u="none" dirty="0">
                          <a:latin typeface="Meiryo UI" panose="020B0604030504040204" pitchFamily="50" charset="-128"/>
                          <a:ea typeface="Meiryo UI" panose="020B0604030504040204" pitchFamily="50" charset="-128"/>
                        </a:rPr>
                        <a:t>P.50</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a:t>
                      </a:r>
                      <a:r>
                        <a:rPr kumimoji="1" lang="ja-JP" altLang="en-US" sz="1600" b="0" u="none" dirty="0">
                          <a:latin typeface="Meiryo UI" panose="020B0604030504040204" pitchFamily="50" charset="-128"/>
                          <a:ea typeface="Meiryo UI" panose="020B0604030504040204" pitchFamily="50" charset="-128"/>
                        </a:rPr>
                        <a:t>参考</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をご確認ください）。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latin typeface="Meiryo UI" panose="020B0604030504040204" pitchFamily="50" charset="-128"/>
                          <a:ea typeface="Meiryo UI" panose="020B0604030504040204" pitchFamily="50" charset="-128"/>
                        </a:rPr>
                        <a:t>これにより算定できない場合は、実測や契約内容等に基づき適切と認められる排出係数をご記入ください。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latin typeface="Meiryo UI" panose="020B0604030504040204" pitchFamily="50" charset="-128"/>
                          <a:ea typeface="Meiryo UI" panose="020B0604030504040204" pitchFamily="50" charset="-128"/>
                        </a:rPr>
                        <a:t>また、個別で契約している電気メニューの中で</a:t>
                      </a:r>
                      <a:r>
                        <a:rPr kumimoji="1" lang="en-US" altLang="ja-JP" sz="1600" b="0" u="none" dirty="0">
                          <a:latin typeface="Meiryo UI" panose="020B0604030504040204" pitchFamily="50" charset="-128"/>
                          <a:ea typeface="Meiryo UI" panose="020B0604030504040204" pitchFamily="50" charset="-128"/>
                        </a:rPr>
                        <a:t>CO2</a:t>
                      </a:r>
                      <a:r>
                        <a:rPr kumimoji="1" lang="ja-JP" altLang="en-US" sz="1600" b="0" u="none" dirty="0">
                          <a:latin typeface="Meiryo UI" panose="020B0604030504040204" pitchFamily="50" charset="-128"/>
                          <a:ea typeface="Meiryo UI" panose="020B0604030504040204" pitchFamily="50" charset="-128"/>
                        </a:rPr>
                        <a:t>フリー割合を契約で決めているような場合は、</a:t>
                      </a:r>
                      <a:r>
                        <a:rPr kumimoji="1" lang="en-US" altLang="ja-JP" sz="1600" b="0" u="none" dirty="0">
                          <a:latin typeface="Meiryo UI" panose="020B0604030504040204" pitchFamily="50" charset="-128"/>
                          <a:ea typeface="Meiryo UI" panose="020B0604030504040204" pitchFamily="50" charset="-128"/>
                        </a:rPr>
                        <a:t>P.35</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4-(5)No.3</a:t>
                      </a:r>
                      <a:r>
                        <a:rPr kumimoji="1" lang="ja-JP" altLang="en-US" sz="1600" b="0" u="none" dirty="0">
                          <a:latin typeface="Meiryo UI" panose="020B0604030504040204" pitchFamily="50" charset="-128"/>
                          <a:ea typeface="Meiryo UI" panose="020B0604030504040204" pitchFamily="50" charset="-128"/>
                        </a:rPr>
                        <a:t>をご参照ください。</a:t>
                      </a:r>
                    </a:p>
                  </a:txBody>
                  <a:tcP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1017701"/>
                  </a:ext>
                </a:extLst>
              </a:tr>
            </a:tbl>
          </a:graphicData>
        </a:graphic>
      </p:graphicFrame>
      <p:sp>
        <p:nvSpPr>
          <p:cNvPr id="15" name="テキスト ボックス 14">
            <a:extLst>
              <a:ext uri="{FF2B5EF4-FFF2-40B4-BE49-F238E27FC236}">
                <a16:creationId xmlns:a16="http://schemas.microsoft.com/office/drawing/2014/main" id="{4BE3995A-CC8F-45BD-8E26-C6040D4657C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2974015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50</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（参考）調整後排出係数について</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3528" y="828001"/>
            <a:ext cx="8496944" cy="132343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環境省</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に、小売電気事業者別のメニュー別排出係数が掲載されています。自社で契約している電気がどのメニューに該当するかを確認することで、調整後排出係数の把握が可能です。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ただし、個別に調整されたオリジナルのメニューである場合もあります。その場合は電気事業者にご確認いただくか、確認が困難又はメニューが不明な場合は、（残差）と記載のあるメニューの係数を採用することで確認に代えてください。</a:t>
            </a:r>
          </a:p>
        </p:txBody>
      </p:sp>
      <p:sp>
        <p:nvSpPr>
          <p:cNvPr id="74" name="テキスト ボックス 73">
            <a:extLst>
              <a:ext uri="{FF2B5EF4-FFF2-40B4-BE49-F238E27FC236}">
                <a16:creationId xmlns:a16="http://schemas.microsoft.com/office/drawing/2014/main" id="{ADA730A8-B738-D930-ABC4-709406284454}"/>
              </a:ext>
            </a:extLst>
          </p:cNvPr>
          <p:cNvSpPr txBox="1"/>
          <p:nvPr/>
        </p:nvSpPr>
        <p:spPr>
          <a:xfrm>
            <a:off x="323529" y="5258591"/>
            <a:ext cx="8743968" cy="307777"/>
          </a:xfrm>
          <a:prstGeom prst="rect">
            <a:avLst/>
          </a:prstGeom>
          <a:noFill/>
        </p:spPr>
        <p:txBody>
          <a:bodyPr wrap="square">
            <a:spAutoFit/>
          </a:bodyPr>
          <a:lstStyle/>
          <a:p>
            <a:r>
              <a:rPr kumimoji="1" lang="ja-JP" altLang="en-US" sz="1400" b="0" u="none" dirty="0">
                <a:latin typeface="Meiryo UI" panose="020B0604030504040204" pitchFamily="50" charset="-128"/>
                <a:ea typeface="Meiryo UI" panose="020B0604030504040204" pitchFamily="50" charset="-128"/>
              </a:rPr>
              <a:t>環境省　電気事業者別排出係数一覧（</a:t>
            </a:r>
            <a:r>
              <a:rPr kumimoji="1" lang="en-US" altLang="ja-JP" sz="1400" b="0" u="none" dirty="0">
                <a:latin typeface="Meiryo UI" panose="020B0604030504040204" pitchFamily="50" charset="-128"/>
                <a:ea typeface="Meiryo UI" panose="020B0604030504040204" pitchFamily="50" charset="-128"/>
                <a:hlinkClick r:id="rId3"/>
              </a:rPr>
              <a:t> https://policies.env.go.jp/earth/ghg-santeikohyo/calc.html </a:t>
            </a:r>
            <a:r>
              <a:rPr kumimoji="1" lang="ja-JP" altLang="en-US" sz="1400" b="0" u="none" dirty="0">
                <a:latin typeface="Meiryo UI" panose="020B0604030504040204" pitchFamily="50" charset="-128"/>
                <a:ea typeface="Meiryo UI" panose="020B0604030504040204" pitchFamily="50" charset="-128"/>
              </a:rPr>
              <a:t>）</a:t>
            </a:r>
            <a:endParaRPr lang="ja-JP" altLang="en-US" sz="1400" dirty="0"/>
          </a:p>
        </p:txBody>
      </p:sp>
      <p:sp>
        <p:nvSpPr>
          <p:cNvPr id="11" name="テキスト ボックス 10">
            <a:extLst>
              <a:ext uri="{FF2B5EF4-FFF2-40B4-BE49-F238E27FC236}">
                <a16:creationId xmlns:a16="http://schemas.microsoft.com/office/drawing/2014/main" id="{BD6DD8FC-E798-4FEC-B8AC-316479C9588C}"/>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pic>
        <p:nvPicPr>
          <p:cNvPr id="12" name="図 11">
            <a:extLst>
              <a:ext uri="{FF2B5EF4-FFF2-40B4-BE49-F238E27FC236}">
                <a16:creationId xmlns:a16="http://schemas.microsoft.com/office/drawing/2014/main" id="{62F15BCA-1B16-40D2-B6C7-B51824F6D110}"/>
              </a:ext>
            </a:extLst>
          </p:cNvPr>
          <p:cNvPicPr>
            <a:picLocks noChangeAspect="1"/>
          </p:cNvPicPr>
          <p:nvPr/>
        </p:nvPicPr>
        <p:blipFill>
          <a:blip r:embed="rId4"/>
          <a:stretch>
            <a:fillRect/>
          </a:stretch>
        </p:blipFill>
        <p:spPr>
          <a:xfrm>
            <a:off x="4041902" y="2365033"/>
            <a:ext cx="4562546" cy="2546669"/>
          </a:xfrm>
          <a:prstGeom prst="rect">
            <a:avLst/>
          </a:prstGeom>
        </p:spPr>
      </p:pic>
      <p:sp>
        <p:nvSpPr>
          <p:cNvPr id="13" name="Freeform 64">
            <a:extLst>
              <a:ext uri="{FF2B5EF4-FFF2-40B4-BE49-F238E27FC236}">
                <a16:creationId xmlns:a16="http://schemas.microsoft.com/office/drawing/2014/main" id="{6C2EAA1E-B2C7-4139-A0C0-4FEC11A63D77}"/>
              </a:ext>
            </a:extLst>
          </p:cNvPr>
          <p:cNvSpPr>
            <a:spLocks noEditPoints="1"/>
          </p:cNvSpPr>
          <p:nvPr/>
        </p:nvSpPr>
        <p:spPr bwMode="auto">
          <a:xfrm rot="21440348">
            <a:off x="3632748" y="3581492"/>
            <a:ext cx="941304" cy="113751"/>
          </a:xfrm>
          <a:custGeom>
            <a:avLst/>
            <a:gdLst>
              <a:gd name="T0" fmla="*/ 0 w 488"/>
              <a:gd name="T1" fmla="*/ 0 h 59"/>
              <a:gd name="T2" fmla="*/ 442 w 488"/>
              <a:gd name="T3" fmla="*/ 25 h 59"/>
              <a:gd name="T4" fmla="*/ 441 w 488"/>
              <a:gd name="T5" fmla="*/ 39 h 59"/>
              <a:gd name="T6" fmla="*/ 0 w 488"/>
              <a:gd name="T7" fmla="*/ 14 h 59"/>
              <a:gd name="T8" fmla="*/ 0 w 488"/>
              <a:gd name="T9" fmla="*/ 0 h 59"/>
              <a:gd name="T10" fmla="*/ 434 w 488"/>
              <a:gd name="T11" fmla="*/ 3 h 59"/>
              <a:gd name="T12" fmla="*/ 488 w 488"/>
              <a:gd name="T13" fmla="*/ 34 h 59"/>
              <a:gd name="T14" fmla="*/ 431 w 488"/>
              <a:gd name="T15" fmla="*/ 59 h 59"/>
              <a:gd name="T16" fmla="*/ 434 w 488"/>
              <a:gd name="T1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0" y="0"/>
                </a:moveTo>
                <a:lnTo>
                  <a:pt x="442" y="25"/>
                </a:lnTo>
                <a:lnTo>
                  <a:pt x="441" y="39"/>
                </a:lnTo>
                <a:lnTo>
                  <a:pt x="0" y="14"/>
                </a:lnTo>
                <a:lnTo>
                  <a:pt x="0" y="0"/>
                </a:lnTo>
                <a:close/>
                <a:moveTo>
                  <a:pt x="434" y="3"/>
                </a:moveTo>
                <a:lnTo>
                  <a:pt x="488" y="34"/>
                </a:lnTo>
                <a:lnTo>
                  <a:pt x="431" y="59"/>
                </a:lnTo>
                <a:lnTo>
                  <a:pt x="434" y="3"/>
                </a:ln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14" name="表 8">
            <a:extLst>
              <a:ext uri="{FF2B5EF4-FFF2-40B4-BE49-F238E27FC236}">
                <a16:creationId xmlns:a16="http://schemas.microsoft.com/office/drawing/2014/main" id="{A0A3D8EE-B02C-4C03-B810-C2F716EC6B95}"/>
              </a:ext>
            </a:extLst>
          </p:cNvPr>
          <p:cNvGraphicFramePr>
            <a:graphicFrameLocks noGrp="1"/>
          </p:cNvGraphicFramePr>
          <p:nvPr>
            <p:extLst>
              <p:ext uri="{D42A27DB-BD31-4B8C-83A1-F6EECF244321}">
                <p14:modId xmlns:p14="http://schemas.microsoft.com/office/powerpoint/2010/main" val="3233052698"/>
              </p:ext>
            </p:extLst>
          </p:nvPr>
        </p:nvGraphicFramePr>
        <p:xfrm>
          <a:off x="323528" y="3313605"/>
          <a:ext cx="3119548" cy="598320"/>
        </p:xfrm>
        <a:graphic>
          <a:graphicData uri="http://schemas.openxmlformats.org/drawingml/2006/table">
            <a:tbl>
              <a:tblPr firstRow="1" bandRow="1">
                <a:tableStyleId>{5C22544A-7EE6-4342-B048-85BDC9FD1C3A}</a:tableStyleId>
              </a:tblPr>
              <a:tblGrid>
                <a:gridCol w="864563">
                  <a:extLst>
                    <a:ext uri="{9D8B030D-6E8A-4147-A177-3AD203B41FA5}">
                      <a16:colId xmlns:a16="http://schemas.microsoft.com/office/drawing/2014/main" val="1343738927"/>
                    </a:ext>
                  </a:extLst>
                </a:gridCol>
                <a:gridCol w="2254985">
                  <a:extLst>
                    <a:ext uri="{9D8B030D-6E8A-4147-A177-3AD203B41FA5}">
                      <a16:colId xmlns:a16="http://schemas.microsoft.com/office/drawing/2014/main" val="2922186866"/>
                    </a:ext>
                  </a:extLst>
                </a:gridCol>
              </a:tblGrid>
              <a:tr h="32400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基準年度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電気事業者別排出係数一覧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027372719"/>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2024</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584201"/>
                  </a:ext>
                </a:extLst>
              </a:tr>
            </a:tbl>
          </a:graphicData>
        </a:graphic>
      </p:graphicFrame>
    </p:spTree>
    <p:extLst>
      <p:ext uri="{BB962C8B-B14F-4D97-AF65-F5344CB8AC3E}">
        <p14:creationId xmlns:p14="http://schemas.microsoft.com/office/powerpoint/2010/main" val="1887432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33" y="923383"/>
            <a:ext cx="7181240" cy="205890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51</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実績報告書シート４「電気使用量」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a:t>
            </a:r>
            <a:endParaRPr lang="en-US" altLang="ja-JP"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4979625" y="1465272"/>
            <a:ext cx="1008112" cy="95561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349530" y="2405270"/>
            <a:ext cx="630095" cy="37565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4788024" y="6453336"/>
            <a:ext cx="5773959" cy="338554"/>
          </a:xfrm>
          <a:prstGeom prst="rect">
            <a:avLst/>
          </a:prstGeom>
        </p:spPr>
        <p:txBody>
          <a:bodyPr wrap="square">
            <a:spAutoFit/>
          </a:bodyPr>
          <a:lstStyle/>
          <a:p>
            <a:r>
              <a:rPr lang="en-US" altLang="ja-JP" sz="1600" b="1" dirty="0">
                <a:solidFill>
                  <a:srgbClr val="FF0000"/>
                </a:solidFill>
                <a:latin typeface="Meiryo UI" panose="020B0604030504040204" pitchFamily="50" charset="-128"/>
                <a:ea typeface="Meiryo UI" panose="020B0604030504040204" pitchFamily="50" charset="-128"/>
              </a:rPr>
              <a:t>P.35</a:t>
            </a:r>
            <a:r>
              <a:rPr lang="ja-JP" altLang="en-US" sz="1600" b="1" dirty="0">
                <a:solidFill>
                  <a:srgbClr val="FF0000"/>
                </a:solidFill>
                <a:latin typeface="Meiryo UI" panose="020B0604030504040204" pitchFamily="50" charset="-128"/>
                <a:ea typeface="Meiryo UI" panose="020B0604030504040204" pitchFamily="50" charset="-128"/>
              </a:rPr>
              <a:t>の</a:t>
            </a:r>
            <a:r>
              <a:rPr lang="en-US" altLang="ja-JP" sz="1600" b="1" dirty="0">
                <a:solidFill>
                  <a:srgbClr val="FF0000"/>
                </a:solidFill>
                <a:latin typeface="Meiryo UI" panose="020B0604030504040204" pitchFamily="50" charset="-128"/>
                <a:ea typeface="Meiryo UI" panose="020B0604030504040204" pitchFamily="50" charset="-128"/>
              </a:rPr>
              <a:t>4-(5)No.3</a:t>
            </a:r>
            <a:r>
              <a:rPr lang="ja-JP" altLang="en-US" sz="1600" b="1" dirty="0">
                <a:solidFill>
                  <a:srgbClr val="FF0000"/>
                </a:solidFill>
                <a:latin typeface="Meiryo UI" panose="020B0604030504040204" pitchFamily="50" charset="-128"/>
                <a:ea typeface="Meiryo UI" panose="020B0604030504040204" pitchFamily="50" charset="-128"/>
              </a:rPr>
              <a:t>の記入例をご参照ください。</a:t>
            </a:r>
          </a:p>
        </p:txBody>
      </p:sp>
      <p:sp>
        <p:nvSpPr>
          <p:cNvPr id="18" name="テキスト ボックス 17">
            <a:extLst>
              <a:ext uri="{FF2B5EF4-FFF2-40B4-BE49-F238E27FC236}">
                <a16:creationId xmlns:a16="http://schemas.microsoft.com/office/drawing/2014/main" id="{58ECA8C4-8A6F-4DC9-9E93-115DCAAA4632}"/>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graphicFrame>
        <p:nvGraphicFramePr>
          <p:cNvPr id="11" name="表 10">
            <a:extLst>
              <a:ext uri="{FF2B5EF4-FFF2-40B4-BE49-F238E27FC236}">
                <a16:creationId xmlns:a16="http://schemas.microsoft.com/office/drawing/2014/main" id="{887D6252-A5C4-4038-9DF3-F37072BD44EA}"/>
              </a:ext>
            </a:extLst>
          </p:cNvPr>
          <p:cNvGraphicFramePr>
            <a:graphicFrameLocks noGrp="1"/>
          </p:cNvGraphicFramePr>
          <p:nvPr>
            <p:extLst>
              <p:ext uri="{D42A27DB-BD31-4B8C-83A1-F6EECF244321}">
                <p14:modId xmlns:p14="http://schemas.microsoft.com/office/powerpoint/2010/main" val="2622417086"/>
              </p:ext>
            </p:extLst>
          </p:nvPr>
        </p:nvGraphicFramePr>
        <p:xfrm>
          <a:off x="253660" y="2982290"/>
          <a:ext cx="8636680" cy="3505200"/>
        </p:xfrm>
        <a:graphic>
          <a:graphicData uri="http://schemas.openxmlformats.org/drawingml/2006/table">
            <a:tbl>
              <a:tblPr firstRow="1" bandRow="1">
                <a:tableStyleId>{5940675A-B579-460E-94D1-54222C63F5DA}</a:tableStyleId>
              </a:tblPr>
              <a:tblGrid>
                <a:gridCol w="8636680">
                  <a:extLst>
                    <a:ext uri="{9D8B030D-6E8A-4147-A177-3AD203B41FA5}">
                      <a16:colId xmlns:a16="http://schemas.microsoft.com/office/drawing/2014/main" val="1340005264"/>
                    </a:ext>
                  </a:extLst>
                </a:gridCol>
              </a:tblGrid>
              <a:tr h="151087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600" b="0" u="none" dirty="0">
                          <a:latin typeface="Meiryo UI" panose="020B0604030504040204" pitchFamily="50" charset="-128"/>
                          <a:ea typeface="Meiryo UI" panose="020B0604030504040204" pitchFamily="50" charset="-128"/>
                        </a:rPr>
                        <a:t>基準年度に契約していた電気メニューの再エネ契約割合（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）を記入ください。再エネ契約割合が</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以上の場合は、「買電量」「契約割合」「再エネ適用期間」「排出係数」「再エネ適用事業所」が明記された資料を添付書類としてご提出ください。</a:t>
                      </a:r>
                      <a:endParaRPr kumimoji="1" lang="en-US" altLang="ja-JP" sz="1600" b="0" u="none" dirty="0">
                        <a:latin typeface="Meiryo UI" panose="020B0604030504040204" pitchFamily="50" charset="-128"/>
                        <a:ea typeface="Meiryo UI" panose="020B0604030504040204" pitchFamily="50" charset="-128"/>
                      </a:endParaRPr>
                    </a:p>
                    <a:p>
                      <a:pPr>
                        <a:spcAft>
                          <a:spcPts val="1200"/>
                        </a:spcAft>
                      </a:pP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69448">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排出量の削減は、シート３「対策まとめ」にて行うため、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P.43</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5-(3)No.1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Tree>
    <p:extLst>
      <p:ext uri="{BB962C8B-B14F-4D97-AF65-F5344CB8AC3E}">
        <p14:creationId xmlns:p14="http://schemas.microsoft.com/office/powerpoint/2010/main" val="2128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29" y="3645024"/>
            <a:ext cx="8943975" cy="11811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52</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実績報告書シート４「エネ量」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219025" y="1395076"/>
            <a:ext cx="8640958" cy="1815882"/>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エネルギー起源以外の温室効果ガス排出量</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気候変動対策指針別表第３に示すエネルギー起源以外の温室効果ガスについて、事業活動による温室効果ガス種ごとの排出量が</a:t>
            </a:r>
            <a:r>
              <a:rPr lang="ja-JP" altLang="en-US" sz="1600" dirty="0">
                <a:solidFill>
                  <a:srgbClr val="FF0000"/>
                </a:solidFill>
                <a:latin typeface="Meiryo UI" panose="020B0604030504040204" pitchFamily="50" charset="-128"/>
                <a:ea typeface="Meiryo UI" panose="020B0604030504040204" pitchFamily="50" charset="-128"/>
              </a:rPr>
              <a:t>一定量</a:t>
            </a:r>
            <a:r>
              <a:rPr lang="en-US" altLang="ja-JP" sz="1600" dirty="0">
                <a:solidFill>
                  <a:srgbClr val="FF0000"/>
                </a:solidFill>
                <a:latin typeface="Meiryo UI" panose="020B0604030504040204" pitchFamily="50" charset="-128"/>
                <a:ea typeface="Meiryo UI" panose="020B0604030504040204" pitchFamily="50" charset="-128"/>
              </a:rPr>
              <a:t>(1t-CO₂)</a:t>
            </a:r>
            <a:r>
              <a:rPr lang="ja-JP" altLang="en-US" sz="1600" dirty="0">
                <a:solidFill>
                  <a:srgbClr val="FF0000"/>
                </a:solidFill>
                <a:latin typeface="Meiryo UI" panose="020B0604030504040204" pitchFamily="50" charset="-128"/>
                <a:ea typeface="Meiryo UI" panose="020B0604030504040204" pitchFamily="50" charset="-128"/>
              </a:rPr>
              <a:t>以上ある場合</a:t>
            </a:r>
            <a:r>
              <a:rPr lang="ja-JP" altLang="en-US" sz="1600" dirty="0">
                <a:latin typeface="Meiryo UI" panose="020B0604030504040204" pitchFamily="50" charset="-128"/>
                <a:ea typeface="Meiryo UI" panose="020B0604030504040204" pitchFamily="50" charset="-128"/>
              </a:rPr>
              <a:t>は、届出の対象になります。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温室効果ガス名をプルダウンで選択し、 気候変動対策指針別表第３に基づき算出した排出量を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記入ください。算定にかかる根拠資料を添付してください。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混合冷媒に含まれる </a:t>
            </a:r>
            <a:r>
              <a:rPr lang="en-US" altLang="ja-JP" sz="1600" dirty="0">
                <a:latin typeface="Meiryo UI" panose="020B0604030504040204" pitchFamily="50" charset="-128"/>
                <a:ea typeface="Meiryo UI" panose="020B0604030504040204" pitchFamily="50" charset="-128"/>
              </a:rPr>
              <a:t>HFC </a:t>
            </a:r>
            <a:r>
              <a:rPr lang="ja-JP" altLang="en-US" sz="1600" dirty="0">
                <a:latin typeface="Meiryo UI" panose="020B0604030504040204" pitchFamily="50" charset="-128"/>
                <a:ea typeface="Meiryo UI" panose="020B0604030504040204" pitchFamily="50" charset="-128"/>
              </a:rPr>
              <a:t>の割合については、日本フルオロカーボン協会</a:t>
            </a:r>
            <a:r>
              <a:rPr lang="en-US" altLang="ja-JP" sz="1600" dirty="0">
                <a:latin typeface="Meiryo UI" panose="020B0604030504040204" pitchFamily="50" charset="-128"/>
                <a:ea typeface="Meiryo UI" panose="020B0604030504040204" pitchFamily="50" charset="-128"/>
              </a:rPr>
              <a:t>HP(</a:t>
            </a:r>
            <a:r>
              <a:rPr lang="en-US" altLang="ja-JP" sz="1600" dirty="0">
                <a:latin typeface="Meiryo UI" panose="020B0604030504040204" pitchFamily="50" charset="-128"/>
                <a:ea typeface="Meiryo UI" panose="020B0604030504040204" pitchFamily="50" charset="-128"/>
                <a:hlinkClick r:id="rId4"/>
              </a:rPr>
              <a:t>http://www.jfma.org/data.html</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等から確認してください。 </a:t>
            </a:r>
          </a:p>
        </p:txBody>
      </p:sp>
      <p:sp>
        <p:nvSpPr>
          <p:cNvPr id="19" name="正方形/長方形 18"/>
          <p:cNvSpPr/>
          <p:nvPr/>
        </p:nvSpPr>
        <p:spPr>
          <a:xfrm>
            <a:off x="219025" y="4221088"/>
            <a:ext cx="8760446" cy="21602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CA0DEF1-0DBF-4CE3-94F0-DD2B48AB8D4B}"/>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4062610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C9BA938-3B0F-4685-945F-FC7698CAE003}"/>
              </a:ext>
            </a:extLst>
          </p:cNvPr>
          <p:cNvPicPr>
            <a:picLocks noChangeAspect="1"/>
          </p:cNvPicPr>
          <p:nvPr/>
        </p:nvPicPr>
        <p:blipFill>
          <a:blip r:embed="rId3"/>
          <a:stretch>
            <a:fillRect/>
          </a:stretch>
        </p:blipFill>
        <p:spPr>
          <a:xfrm>
            <a:off x="1050433" y="941003"/>
            <a:ext cx="6810877" cy="2587863"/>
          </a:xfrm>
          <a:prstGeom prst="rect">
            <a:avLst/>
          </a:prstGeom>
        </p:spPr>
      </p:pic>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53</a:t>
            </a:fld>
            <a:endParaRPr kumimoji="1" lang="ja-JP" altLang="en-US" dirty="0"/>
          </a:p>
        </p:txBody>
      </p:sp>
      <p:sp>
        <p:nvSpPr>
          <p:cNvPr id="14" name="正方形/長方形 13"/>
          <p:cNvSpPr/>
          <p:nvPr/>
        </p:nvSpPr>
        <p:spPr>
          <a:xfrm>
            <a:off x="4067944" y="1988841"/>
            <a:ext cx="3793366" cy="126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639370060"/>
              </p:ext>
            </p:extLst>
          </p:nvPr>
        </p:nvGraphicFramePr>
        <p:xfrm>
          <a:off x="382836" y="3693368"/>
          <a:ext cx="8424936" cy="304800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①自動車の保有台数（届出対象年度）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・車検証の「使用の本拠の位置」が大阪府内で、業務に使用している車両について記入してください。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「使用の本拠の位置」は電子車検証の紙面には記載されていません。 「車検証閲覧アプリ」または「自動車検査証</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記録事項」でご確認ください。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・車検証の「自動車登録番号</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ナンバープレート情報</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等」を参考に、車両の種類ごとに台数を記入して</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「運輸支局」ではなく「軽自動車検査協会」が発行する車検証の車両は軽自動車ですので、「軽自動車」の欄に</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計上してください。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・台数を記入する際は、電動車の内訳について記入してください。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車検証の「備考欄」に「ハイブリッド自動車」と記載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「プラグインハイブリッド自動車」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車検証の「燃料の種類」に「電気・ガソリン」と記載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「燃料電池自動車」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車検証の「燃料の種類」に「水素」と記載</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円形吹き出し 10"/>
          <p:cNvSpPr/>
          <p:nvPr/>
        </p:nvSpPr>
        <p:spPr>
          <a:xfrm>
            <a:off x="7972638" y="3047853"/>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7F8E960E-DDF4-4F32-9706-21F02AE090D2}"/>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423310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42115B2-19EF-4AB7-B46B-513BDB33C8E7}"/>
              </a:ext>
            </a:extLst>
          </p:cNvPr>
          <p:cNvPicPr>
            <a:picLocks noChangeAspect="1"/>
          </p:cNvPicPr>
          <p:nvPr/>
        </p:nvPicPr>
        <p:blipFill>
          <a:blip r:embed="rId3"/>
          <a:stretch>
            <a:fillRect/>
          </a:stretch>
        </p:blipFill>
        <p:spPr>
          <a:xfrm>
            <a:off x="611560" y="1050056"/>
            <a:ext cx="7704856" cy="171049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 </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021832" y="1938439"/>
            <a:ext cx="4294584" cy="48244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20031143"/>
              </p:ext>
            </p:extLst>
          </p:nvPr>
        </p:nvGraphicFramePr>
        <p:xfrm>
          <a:off x="300470" y="3205239"/>
          <a:ext cx="8424936" cy="131064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②自動車の導入台数（届出対象年度）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・大阪府域で使用する車両について、届出対象年度の１年間に導入（買換え・リース更新など）した</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ものについて、台数と電動車の内訳を記入してください。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・乗用車（</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ナンバー）のみ記入してください。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・軽自動車につては「軽自動車</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四輪</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」の欄に記入してください。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2" name="正方形/長方形 1"/>
          <p:cNvSpPr/>
          <p:nvPr/>
        </p:nvSpPr>
        <p:spPr>
          <a:xfrm>
            <a:off x="467544" y="4973106"/>
            <a:ext cx="8015946" cy="1384995"/>
          </a:xfrm>
          <a:prstGeom prst="rect">
            <a:avLst/>
          </a:prstGeom>
        </p:spPr>
        <p:txBody>
          <a:bodyPr wrap="square">
            <a:spAutoFit/>
          </a:bodyPr>
          <a:lstStyle/>
          <a:p>
            <a:r>
              <a:rPr lang="ja-JP" altLang="en-US" u="sng" dirty="0">
                <a:latin typeface="Meiryo UI" panose="020B0604030504040204" pitchFamily="50" charset="-128"/>
                <a:ea typeface="Meiryo UI" panose="020B0604030504040204" pitchFamily="50" charset="-128"/>
              </a:rPr>
              <a:t>乗用車を導入・更新する場合は、電動車</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１</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やゼロエミッション車</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２</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を積極的に</a:t>
            </a:r>
            <a:br>
              <a:rPr lang="en-US" altLang="ja-JP" u="sng" dirty="0">
                <a:latin typeface="Meiryo UI" panose="020B0604030504040204" pitchFamily="50" charset="-128"/>
                <a:ea typeface="Meiryo UI" panose="020B0604030504040204" pitchFamily="50" charset="-128"/>
              </a:rPr>
            </a:br>
            <a:r>
              <a:rPr lang="ja-JP" altLang="en-US" u="sng" dirty="0">
                <a:latin typeface="Meiryo UI" panose="020B0604030504040204" pitchFamily="50" charset="-128"/>
                <a:ea typeface="Meiryo UI" panose="020B0604030504040204" pitchFamily="50" charset="-128"/>
              </a:rPr>
              <a:t>ご検討ください</a:t>
            </a:r>
            <a:endParaRPr lang="en-US" altLang="ja-JP" u="sng"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電動車・・・ゼロエミッション車及びハイブリッド自動車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　ゼロエミッション車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電気自動車・プラグインハイブリッド自動車・燃料電池自動車</a:t>
            </a:r>
            <a:endParaRPr lang="ja-JP" altLang="en-US" sz="1600" dirty="0"/>
          </a:p>
        </p:txBody>
      </p:sp>
      <p:sp>
        <p:nvSpPr>
          <p:cNvPr id="12" name="円形吹き出し 11"/>
          <p:cNvSpPr/>
          <p:nvPr/>
        </p:nvSpPr>
        <p:spPr>
          <a:xfrm>
            <a:off x="8108523" y="2550972"/>
            <a:ext cx="991850" cy="401976"/>
          </a:xfrm>
          <a:prstGeom prst="wedgeEllipseCallout">
            <a:avLst>
              <a:gd name="adj1" fmla="val -51062"/>
              <a:gd name="adj2" fmla="val -4102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77F54D9-4AA2-4263-8573-D8F4D42A01C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1660767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FB1B1D-0C27-4B38-A120-404CC5764399}"/>
              </a:ext>
            </a:extLst>
          </p:cNvPr>
          <p:cNvPicPr>
            <a:picLocks noChangeAspect="1"/>
          </p:cNvPicPr>
          <p:nvPr/>
        </p:nvPicPr>
        <p:blipFill>
          <a:blip r:embed="rId3"/>
          <a:stretch>
            <a:fillRect/>
          </a:stretch>
        </p:blipFill>
        <p:spPr>
          <a:xfrm>
            <a:off x="127804" y="1348939"/>
            <a:ext cx="8986440" cy="200391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 </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4237087839"/>
              </p:ext>
            </p:extLst>
          </p:nvPr>
        </p:nvGraphicFramePr>
        <p:xfrm>
          <a:off x="157560" y="4077072"/>
          <a:ext cx="8881256" cy="192024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③④自動車が使用する燃料使用量（届出対象年度）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・ガソリンスタンドでの給油記録等より、全事業所において自動車が使用した燃料の使用量を記入してください。</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レンタカー等、届出者が給油量を把握できない車両については、「燃費法（年間走行量</a:t>
                      </a:r>
                      <a:r>
                        <a:rPr kumimoji="1" lang="en-US" altLang="ja-JP" sz="1400" dirty="0">
                          <a:solidFill>
                            <a:schemeClr val="tx1"/>
                          </a:solidFill>
                          <a:latin typeface="Meiryo UI" panose="020B0604030504040204" pitchFamily="50" charset="-128"/>
                          <a:ea typeface="Meiryo UI" panose="020B0604030504040204" pitchFamily="50" charset="-128"/>
                        </a:rPr>
                        <a:t>[km]÷</a:t>
                      </a:r>
                      <a:r>
                        <a:rPr kumimoji="1" lang="ja-JP" altLang="en-US" sz="1400" dirty="0">
                          <a:solidFill>
                            <a:schemeClr val="tx1"/>
                          </a:solidFill>
                          <a:latin typeface="Meiryo UI" panose="020B0604030504040204" pitchFamily="50" charset="-128"/>
                          <a:ea typeface="Meiryo UI" panose="020B0604030504040204" pitchFamily="50" charset="-128"/>
                        </a:rPr>
                        <a:t>燃費</a:t>
                      </a:r>
                      <a:r>
                        <a:rPr kumimoji="1" lang="en-US" altLang="ja-JP" sz="1400" dirty="0">
                          <a:solidFill>
                            <a:schemeClr val="tx1"/>
                          </a:solidFill>
                          <a:latin typeface="Meiryo UI" panose="020B0604030504040204" pitchFamily="50" charset="-128"/>
                          <a:ea typeface="Meiryo UI" panose="020B0604030504040204" pitchFamily="50" charset="-128"/>
                        </a:rPr>
                        <a:t>[km/L]</a:t>
                      </a:r>
                      <a:r>
                        <a:rPr kumimoji="1" lang="ja-JP" altLang="en-US" sz="1400" dirty="0">
                          <a:solidFill>
                            <a:schemeClr val="tx1"/>
                          </a:solidFill>
                          <a:latin typeface="Meiryo UI" panose="020B0604030504040204" pitchFamily="50" charset="-128"/>
                          <a:ea typeface="Meiryo UI" panose="020B0604030504040204" pitchFamily="50" charset="-128"/>
                        </a:rPr>
                        <a:t>）等の方法</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で算出しても差し支えありません。その場合、必要に応じて算出の根拠資料の提出を求める場合があります。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・ガソリン、軽油、</a:t>
                      </a:r>
                      <a:r>
                        <a:rPr kumimoji="1" lang="en-US" altLang="ja-JP" sz="1600" dirty="0">
                          <a:solidFill>
                            <a:schemeClr val="tx1"/>
                          </a:solidFill>
                          <a:latin typeface="Meiryo UI" panose="020B0604030504040204" pitchFamily="50" charset="-128"/>
                          <a:ea typeface="Meiryo UI" panose="020B0604030504040204" pitchFamily="50" charset="-128"/>
                        </a:rPr>
                        <a:t>LPG</a:t>
                      </a:r>
                      <a:r>
                        <a:rPr kumimoji="1" lang="ja-JP" altLang="en-US" sz="1600" dirty="0">
                          <a:solidFill>
                            <a:schemeClr val="tx1"/>
                          </a:solidFill>
                          <a:latin typeface="Meiryo UI" panose="020B0604030504040204" pitchFamily="50" charset="-128"/>
                          <a:ea typeface="Meiryo UI" panose="020B0604030504040204" pitchFamily="50" charset="-128"/>
                        </a:rPr>
                        <a:t>以外の燃料を使用している場合は、エネルギーの種類、単位、使用量等を記入してく</a:t>
                      </a:r>
                      <a:r>
                        <a:rPr kumimoji="1" lang="ja-JP" altLang="en-US" sz="1600" dirty="0" err="1">
                          <a:solidFill>
                            <a:schemeClr val="tx1"/>
                          </a:solidFill>
                          <a:latin typeface="Meiryo UI" panose="020B0604030504040204" pitchFamily="50" charset="-128"/>
                          <a:ea typeface="Meiryo UI" panose="020B0604030504040204" pitchFamily="50" charset="-128"/>
                        </a:rPr>
                        <a:t>だ</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※LPG</a:t>
                      </a:r>
                      <a:r>
                        <a:rPr kumimoji="1" lang="ja-JP" altLang="en-US" sz="1400" dirty="0">
                          <a:solidFill>
                            <a:schemeClr val="tx1"/>
                          </a:solidFill>
                          <a:latin typeface="Meiryo UI" panose="020B0604030504040204" pitchFamily="50" charset="-128"/>
                          <a:ea typeface="Meiryo UI" panose="020B0604030504040204" pitchFamily="50" charset="-128"/>
                        </a:rPr>
                        <a:t>の使用量を「</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ja-JP" altLang="en-US" sz="1400" dirty="0">
                          <a:solidFill>
                            <a:schemeClr val="tx1"/>
                          </a:solidFill>
                          <a:latin typeface="Meiryo UI" panose="020B0604030504040204" pitchFamily="50" charset="-128"/>
                          <a:ea typeface="Meiryo UI" panose="020B0604030504040204" pitchFamily="50" charset="-128"/>
                        </a:rPr>
                        <a:t>」で把握されている場合は、「</a:t>
                      </a:r>
                      <a:r>
                        <a:rPr kumimoji="1" lang="en-US" altLang="ja-JP" sz="1400" dirty="0">
                          <a:solidFill>
                            <a:schemeClr val="tx1"/>
                          </a:solidFill>
                          <a:latin typeface="Meiryo UI" panose="020B0604030504040204" pitchFamily="50" charset="-128"/>
                          <a:ea typeface="Meiryo UI" panose="020B0604030504040204" pitchFamily="50" charset="-128"/>
                        </a:rPr>
                        <a:t>t</a:t>
                      </a:r>
                      <a:r>
                        <a:rPr kumimoji="1" lang="ja-JP" altLang="en-US" sz="1400" dirty="0">
                          <a:solidFill>
                            <a:schemeClr val="tx1"/>
                          </a:solidFill>
                          <a:latin typeface="Meiryo UI" panose="020B0604030504040204" pitchFamily="50" charset="-128"/>
                          <a:ea typeface="Meiryo UI" panose="020B0604030504040204" pitchFamily="50" charset="-128"/>
                        </a:rPr>
                        <a:t>」に換算してください。</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プロパン</a:t>
                      </a:r>
                      <a:r>
                        <a:rPr kumimoji="1" lang="en-US" altLang="ja-JP" sz="1400" dirty="0">
                          <a:solidFill>
                            <a:schemeClr val="tx1"/>
                          </a:solidFill>
                          <a:latin typeface="Meiryo UI" panose="020B0604030504040204" pitchFamily="50" charset="-128"/>
                          <a:ea typeface="Meiryo UI" panose="020B0604030504040204" pitchFamily="50" charset="-128"/>
                        </a:rPr>
                        <a:t>…0.508(t/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ブタン</a:t>
                      </a:r>
                      <a:r>
                        <a:rPr kumimoji="1" lang="en-US" altLang="ja-JP" sz="1400" dirty="0">
                          <a:solidFill>
                            <a:schemeClr val="tx1"/>
                          </a:solidFill>
                          <a:latin typeface="Meiryo UI" panose="020B0604030504040204" pitchFamily="50" charset="-128"/>
                          <a:ea typeface="Meiryo UI" panose="020B0604030504040204" pitchFamily="50" charset="-128"/>
                        </a:rPr>
                        <a:t>…0.585(t/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LP</a:t>
                      </a:r>
                      <a:r>
                        <a:rPr kumimoji="1" lang="ja-JP" altLang="en-US" sz="1400" dirty="0">
                          <a:solidFill>
                            <a:schemeClr val="tx1"/>
                          </a:solidFill>
                          <a:latin typeface="Meiryo UI" panose="020B0604030504040204" pitchFamily="50" charset="-128"/>
                          <a:ea typeface="Meiryo UI" panose="020B0604030504040204" pitchFamily="50" charset="-128"/>
                        </a:rPr>
                        <a:t>ガス</a:t>
                      </a:r>
                      <a:r>
                        <a:rPr kumimoji="1" lang="en-US" altLang="ja-JP" sz="1400" dirty="0">
                          <a:solidFill>
                            <a:schemeClr val="tx1"/>
                          </a:solidFill>
                          <a:latin typeface="Meiryo UI" panose="020B0604030504040204" pitchFamily="50" charset="-128"/>
                          <a:ea typeface="Meiryo UI" panose="020B0604030504040204" pitchFamily="50" charset="-128"/>
                        </a:rPr>
                        <a:t>…0.531(t/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42919226"/>
                  </a:ext>
                </a:extLst>
              </a:tr>
            </a:tbl>
          </a:graphicData>
        </a:graphic>
      </p:graphicFrame>
      <p:sp>
        <p:nvSpPr>
          <p:cNvPr id="19" name="正方形/長方形 18"/>
          <p:cNvSpPr/>
          <p:nvPr/>
        </p:nvSpPr>
        <p:spPr>
          <a:xfrm>
            <a:off x="683568" y="2961249"/>
            <a:ext cx="8332628" cy="17971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④</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4139952" y="2417084"/>
            <a:ext cx="1944216" cy="54416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5" name="円形吹き出し 14"/>
          <p:cNvSpPr/>
          <p:nvPr/>
        </p:nvSpPr>
        <p:spPr>
          <a:xfrm>
            <a:off x="7899741" y="556749"/>
            <a:ext cx="991850" cy="640105"/>
          </a:xfrm>
          <a:prstGeom prst="wedgeEllipseCallout">
            <a:avLst>
              <a:gd name="adj1" fmla="val -48324"/>
              <a:gd name="adj2" fmla="val 5356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排出量や</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合計は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24721461-4395-4859-B908-3EE68FAE0010}"/>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715041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C664B6-E369-41E8-B71C-EB701B29E213}"/>
              </a:ext>
            </a:extLst>
          </p:cNvPr>
          <p:cNvPicPr>
            <a:picLocks noChangeAspect="1"/>
          </p:cNvPicPr>
          <p:nvPr/>
        </p:nvPicPr>
        <p:blipFill>
          <a:blip r:embed="rId3"/>
          <a:stretch>
            <a:fillRect/>
          </a:stretch>
        </p:blipFill>
        <p:spPr>
          <a:xfrm>
            <a:off x="620199" y="1421604"/>
            <a:ext cx="7364050" cy="338980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56</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 </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23528" y="5061264"/>
            <a:ext cx="8859304" cy="307777"/>
          </a:xfrm>
          <a:prstGeom prst="rect">
            <a:avLst/>
          </a:prstGeom>
        </p:spPr>
        <p:txBody>
          <a:bodyPr wrap="square">
            <a:spAutoFit/>
          </a:bodyPr>
          <a:lstStyle/>
          <a:p>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参考</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２</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については、事業所全体において電気自動車</a:t>
            </a:r>
            <a:r>
              <a:rPr lang="en-US" altLang="ja-JP" sz="1400" u="sng" dirty="0">
                <a:latin typeface="Meiryo UI" panose="020B0604030504040204" pitchFamily="50" charset="-128"/>
                <a:ea typeface="Meiryo UI" panose="020B0604030504040204" pitchFamily="50" charset="-128"/>
              </a:rPr>
              <a:t>(EV)</a:t>
            </a:r>
            <a:r>
              <a:rPr lang="ja-JP" altLang="en-US" sz="1400" u="sng" dirty="0">
                <a:latin typeface="Meiryo UI" panose="020B0604030504040204" pitchFamily="50" charset="-128"/>
                <a:ea typeface="Meiryo UI" panose="020B0604030504040204" pitchFamily="50" charset="-128"/>
              </a:rPr>
              <a:t>が使用したエネルギー量の目安としてご確認ください</a:t>
            </a:r>
            <a:endParaRPr lang="ja-JP" altLang="en-US" sz="1400" u="sng" dirty="0"/>
          </a:p>
        </p:txBody>
      </p:sp>
      <p:sp>
        <p:nvSpPr>
          <p:cNvPr id="12" name="円形吹き出し 11"/>
          <p:cNvSpPr/>
          <p:nvPr/>
        </p:nvSpPr>
        <p:spPr>
          <a:xfrm>
            <a:off x="6372200" y="1219480"/>
            <a:ext cx="991850" cy="401976"/>
          </a:xfrm>
          <a:prstGeom prst="wedgeEllipseCallout">
            <a:avLst>
              <a:gd name="adj1" fmla="val -58430"/>
              <a:gd name="adj2" fmla="val 43213"/>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7576598" y="2951041"/>
            <a:ext cx="991850" cy="651763"/>
          </a:xfrm>
          <a:prstGeom prst="wedgeEllipseCallout">
            <a:avLst>
              <a:gd name="adj1" fmla="val -56642"/>
              <a:gd name="adj2" fmla="val 40449"/>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保有割合</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導入割合等は自動計算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0388791-3435-46BD-8856-DBFD29C0717F}"/>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1302833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変更・氏名等変更・廃止届の作成要領</a:t>
            </a:r>
          </a:p>
        </p:txBody>
      </p:sp>
      <p:sp>
        <p:nvSpPr>
          <p:cNvPr id="10" name="Rectangle 2"/>
          <p:cNvSpPr>
            <a:spLocks noChangeArrowheads="1"/>
          </p:cNvSpPr>
          <p:nvPr/>
        </p:nvSpPr>
        <p:spPr bwMode="auto">
          <a:xfrm>
            <a:off x="-12940" y="404664"/>
            <a:ext cx="9051756"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変更届の作成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対策計画書の以下の項目に変更がある場合は変更届を届出する必要があります。変更届の作成にあたっては、対策計画書の作成要領を参考とします。</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変更届が必要な変更事項</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・事業の概要</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・事業活動に係る気候変動の緩和及び気候変動への適応並びに電気の需要の最適化のための対策</a:t>
            </a:r>
          </a:p>
          <a:p>
            <a:r>
              <a:rPr lang="ja-JP" altLang="en-US" sz="1600" dirty="0">
                <a:latin typeface="Meiryo UI" panose="020B0604030504040204" pitchFamily="50" charset="-128"/>
                <a:ea typeface="Meiryo UI" panose="020B0604030504040204" pitchFamily="50" charset="-128"/>
              </a:rPr>
              <a:t>・事業活動に係る温室効果ガスの排出の量の削減に関する目標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（削減率の目標設定について排出量ベースまたは原単位ベースを変更する場合など）</a:t>
            </a:r>
          </a:p>
        </p:txBody>
      </p:sp>
      <p:sp>
        <p:nvSpPr>
          <p:cNvPr id="9" name="Rectangle 2"/>
          <p:cNvSpPr>
            <a:spLocks noChangeArrowheads="1"/>
          </p:cNvSpPr>
          <p:nvPr/>
        </p:nvSpPr>
        <p:spPr bwMode="auto">
          <a:xfrm>
            <a:off x="-17484" y="4614813"/>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廃止届の作成</a:t>
            </a:r>
          </a:p>
          <a:p>
            <a:r>
              <a:rPr lang="ja-JP" altLang="en-US" sz="1600" dirty="0">
                <a:latin typeface="Meiryo UI" panose="020B0604030504040204" pitchFamily="50" charset="-128"/>
                <a:ea typeface="Meiryo UI" panose="020B0604030504040204" pitchFamily="50" charset="-128"/>
              </a:rPr>
              <a:t>・府内に立地する事業所がすべて閉鎖された場合、廃止届を届出する必要があります。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・その他知事が認める場合。</a:t>
            </a:r>
          </a:p>
        </p:txBody>
      </p:sp>
      <p:sp>
        <p:nvSpPr>
          <p:cNvPr id="7" name="Rectangle 2">
            <a:extLst>
              <a:ext uri="{FF2B5EF4-FFF2-40B4-BE49-F238E27FC236}">
                <a16:creationId xmlns:a16="http://schemas.microsoft.com/office/drawing/2014/main" id="{2DB2A422-2F9F-4E1C-9AC1-5AA96E2B3D35}"/>
              </a:ext>
            </a:extLst>
          </p:cNvPr>
          <p:cNvSpPr>
            <a:spLocks noChangeArrowheads="1"/>
          </p:cNvSpPr>
          <p:nvPr/>
        </p:nvSpPr>
        <p:spPr bwMode="auto">
          <a:xfrm>
            <a:off x="-12940" y="2739403"/>
            <a:ext cx="9051756"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氏名等変更</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届の作成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対策計画書の以下の項目に変更がある場合は氏名等変更届を届出する必要があります。</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氏名等変更届が必要な変更事項</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・本社住所</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・事業者名</a:t>
            </a:r>
            <a:endParaRPr lang="en-US" altLang="ja-JP" sz="1600" dirty="0">
              <a:latin typeface="Meiryo UI" panose="020B0604030504040204" pitchFamily="50" charset="-128"/>
              <a:ea typeface="Meiryo UI" panose="020B0604030504040204" pitchFamily="50" charset="-128"/>
            </a:endParaRPr>
          </a:p>
          <a:p>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代表者名の変更時は届出不要</a:t>
            </a:r>
          </a:p>
        </p:txBody>
      </p:sp>
    </p:spTree>
    <p:extLst>
      <p:ext uri="{BB962C8B-B14F-4D97-AF65-F5344CB8AC3E}">
        <p14:creationId xmlns:p14="http://schemas.microsoft.com/office/powerpoint/2010/main" val="2411321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2940" y="543706"/>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対策計画書にかかる評価制度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対策計画書については、「基準年度比削減率」および「重点対策実施率（算出方法は、</a:t>
            </a:r>
            <a:r>
              <a:rPr lang="en-US" altLang="ja-JP" sz="1600" dirty="0">
                <a:latin typeface="Meiryo UI" panose="020B0604030504040204" pitchFamily="50" charset="-128"/>
                <a:ea typeface="Meiryo UI" panose="020B0604030504040204" pitchFamily="50" charset="-128"/>
              </a:rPr>
              <a:t>P. 10</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rPr>
              <a:t>３を参照）」に基づき、以下の表のとおり、</a:t>
            </a:r>
            <a:r>
              <a:rPr lang="en-US" altLang="ja-JP" sz="1600" dirty="0">
                <a:latin typeface="Meiryo UI" panose="020B0604030504040204" pitchFamily="50" charset="-128"/>
                <a:ea typeface="Meiryo UI" panose="020B0604030504040204" pitchFamily="50" charset="-128"/>
              </a:rPr>
              <a:t>AAA</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段階で評価します。</a:t>
            </a: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58</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評価制度</a:t>
            </a:r>
          </a:p>
        </p:txBody>
      </p:sp>
      <p:graphicFrame>
        <p:nvGraphicFramePr>
          <p:cNvPr id="11" name="表 10"/>
          <p:cNvGraphicFramePr>
            <a:graphicFrameLocks noGrp="1"/>
          </p:cNvGraphicFramePr>
          <p:nvPr>
            <p:extLst>
              <p:ext uri="{D42A27DB-BD31-4B8C-83A1-F6EECF244321}">
                <p14:modId xmlns:p14="http://schemas.microsoft.com/office/powerpoint/2010/main" val="405746567"/>
              </p:ext>
            </p:extLst>
          </p:nvPr>
        </p:nvGraphicFramePr>
        <p:xfrm>
          <a:off x="323528" y="1695834"/>
          <a:ext cx="8496943" cy="1943998"/>
        </p:xfrm>
        <a:graphic>
          <a:graphicData uri="http://schemas.openxmlformats.org/drawingml/2006/table">
            <a:tbl>
              <a:tblPr firstRow="1" firstCol="1" bandRow="1">
                <a:tableStyleId>{2D5ABB26-0587-4C30-8999-92F81FD0307C}</a:tableStyleId>
              </a:tblPr>
              <a:tblGrid>
                <a:gridCol w="1201588">
                  <a:extLst>
                    <a:ext uri="{9D8B030D-6E8A-4147-A177-3AD203B41FA5}">
                      <a16:colId xmlns:a16="http://schemas.microsoft.com/office/drawing/2014/main" val="2631533809"/>
                    </a:ext>
                  </a:extLst>
                </a:gridCol>
                <a:gridCol w="2918142">
                  <a:extLst>
                    <a:ext uri="{9D8B030D-6E8A-4147-A177-3AD203B41FA5}">
                      <a16:colId xmlns:a16="http://schemas.microsoft.com/office/drawing/2014/main" val="3020795201"/>
                    </a:ext>
                  </a:extLst>
                </a:gridCol>
                <a:gridCol w="2574831">
                  <a:extLst>
                    <a:ext uri="{9D8B030D-6E8A-4147-A177-3AD203B41FA5}">
                      <a16:colId xmlns:a16="http://schemas.microsoft.com/office/drawing/2014/main" val="1284690479"/>
                    </a:ext>
                  </a:extLst>
                </a:gridCol>
                <a:gridCol w="600794">
                  <a:extLst>
                    <a:ext uri="{9D8B030D-6E8A-4147-A177-3AD203B41FA5}">
                      <a16:colId xmlns:a16="http://schemas.microsoft.com/office/drawing/2014/main" val="2329779172"/>
                    </a:ext>
                  </a:extLst>
                </a:gridCol>
                <a:gridCol w="600794">
                  <a:extLst>
                    <a:ext uri="{9D8B030D-6E8A-4147-A177-3AD203B41FA5}">
                      <a16:colId xmlns:a16="http://schemas.microsoft.com/office/drawing/2014/main" val="2638977982"/>
                    </a:ext>
                  </a:extLst>
                </a:gridCol>
                <a:gridCol w="600794">
                  <a:extLst>
                    <a:ext uri="{9D8B030D-6E8A-4147-A177-3AD203B41FA5}">
                      <a16:colId xmlns:a16="http://schemas.microsoft.com/office/drawing/2014/main" val="4212649428"/>
                    </a:ext>
                  </a:extLst>
                </a:gridCol>
              </a:tblGrid>
              <a:tr h="324033">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評価</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基準年度比削減率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重点対策実施率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表彰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公表</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通知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451795"/>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削減目安以上</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6-(4)④</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rPr>
                        <a:t>％超</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528334"/>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90-100%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7937885"/>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414138"/>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削減目安未満</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④の表を参照）</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823764"/>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C</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419138"/>
                  </a:ext>
                </a:extLst>
              </a:tr>
            </a:tbl>
          </a:graphicData>
        </a:graphic>
      </p:graphicFrame>
      <p:sp>
        <p:nvSpPr>
          <p:cNvPr id="17" name="Rectangle 2"/>
          <p:cNvSpPr>
            <a:spLocks noChangeArrowheads="1"/>
          </p:cNvSpPr>
          <p:nvPr/>
        </p:nvSpPr>
        <p:spPr bwMode="auto">
          <a:xfrm>
            <a:off x="0" y="3767261"/>
            <a:ext cx="9051756"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実績報告書にかかる評価制度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実績報告書については、「基準年度比削減率」、「前年度比削減率」、「重点対策実施率」に基づき、</a:t>
            </a:r>
            <a:r>
              <a:rPr lang="en-US" altLang="ja-JP" sz="1600" dirty="0">
                <a:latin typeface="Meiryo UI" panose="020B0604030504040204" pitchFamily="50" charset="-128"/>
                <a:ea typeface="Meiryo UI" panose="020B0604030504040204" pitchFamily="50" charset="-128"/>
              </a:rPr>
              <a:t>P.59 </a:t>
            </a:r>
            <a:r>
              <a:rPr lang="ja-JP" altLang="en-US" sz="1600" dirty="0">
                <a:latin typeface="Meiryo UI" panose="020B0604030504040204" pitchFamily="50" charset="-128"/>
                <a:ea typeface="Meiryo UI" panose="020B0604030504040204" pitchFamily="50" charset="-128"/>
              </a:rPr>
              <a:t>①に示す表のとおり、</a:t>
            </a:r>
            <a:r>
              <a:rPr lang="en-US" altLang="ja-JP" sz="1600" dirty="0">
                <a:latin typeface="Meiryo UI" panose="020B0604030504040204" pitchFamily="50" charset="-128"/>
                <a:ea typeface="Meiryo UI" panose="020B0604030504040204" pitchFamily="50" charset="-128"/>
              </a:rPr>
              <a:t>S</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段階で評価します。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また、</a:t>
            </a:r>
            <a:r>
              <a:rPr lang="en-US" altLang="ja-JP" sz="1600" dirty="0">
                <a:latin typeface="Meiryo UI" panose="020B0604030504040204" pitchFamily="50" charset="-128"/>
                <a:ea typeface="Meiryo UI" panose="020B0604030504040204" pitchFamily="50" charset="-128"/>
              </a:rPr>
              <a:t>P.59</a:t>
            </a:r>
            <a:r>
              <a:rPr lang="ja-JP" altLang="en-US" sz="1600" dirty="0">
                <a:latin typeface="Meiryo UI" panose="020B0604030504040204" pitchFamily="50" charset="-128"/>
                <a:ea typeface="Meiryo UI" panose="020B0604030504040204" pitchFamily="50" charset="-128"/>
              </a:rPr>
              <a:t>②に示す表のとおり、基準年度比削減率に応じて、プラチナ、ゴールド、シルバーの</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種類の脱炭素化ランクを付与します。</a:t>
            </a:r>
          </a:p>
        </p:txBody>
      </p:sp>
    </p:spTree>
    <p:extLst>
      <p:ext uri="{BB962C8B-B14F-4D97-AF65-F5344CB8AC3E}">
        <p14:creationId xmlns:p14="http://schemas.microsoft.com/office/powerpoint/2010/main" val="113023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10756"/>
            <a:ext cx="9051756"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届出方法</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次の①から③のいずれかの方法で届出を提出すること。</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① 電子申請による届出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大阪府行政オンラインシステムにて、申請。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以下の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URL</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より申請ください。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hlinkClick r:id="rId3"/>
              </a:rPr>
              <a:t>https://lgpos.task-asp.net/cu/270008/ea/residents/portal/home</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② 郵送による届出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原本の郵送と、あわせてメールにより電子ファイルを提出。</a:t>
            </a: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持参による届出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原本と、あわせてメールにより電子ファイルを提出。</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条例では副本の提出を求めておりません。</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副本を提出いただいても、副本への受付印等の押印は行いませんのでご注意ください。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（郵送での提出の際に副本及び返信用封筒を同封された場合、押印せずに副本を返送いたします。）</a:t>
            </a:r>
          </a:p>
        </p:txBody>
      </p:sp>
      <p:sp>
        <p:nvSpPr>
          <p:cNvPr id="9" name="角丸四角形 13">
            <a:extLst>
              <a:ext uri="{FF2B5EF4-FFF2-40B4-BE49-F238E27FC236}">
                <a16:creationId xmlns:a16="http://schemas.microsoft.com/office/drawing/2014/main" id="{846C5767-DFC1-4451-AA6A-3DDFEC97D8A8}"/>
              </a:ext>
            </a:extLst>
          </p:cNvPr>
          <p:cNvSpPr/>
          <p:nvPr/>
        </p:nvSpPr>
        <p:spPr>
          <a:xfrm>
            <a:off x="287172" y="5445224"/>
            <a:ext cx="8514946" cy="625719"/>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届出の提出については、可能なかぎり　</a:t>
            </a:r>
            <a:r>
              <a:rPr lang="ja-JP" altLang="en-US" b="1" dirty="0">
                <a:solidFill>
                  <a:schemeClr val="tx1"/>
                </a:solidFill>
                <a:latin typeface="Meiryo UI" panose="020B0604030504040204" pitchFamily="50" charset="-128"/>
                <a:ea typeface="Meiryo UI" panose="020B0604030504040204" pitchFamily="50" charset="-128"/>
              </a:rPr>
              <a:t>① 電子申請による届出</a:t>
            </a:r>
            <a:r>
              <a:rPr lang="ja-JP" altLang="en-US" dirty="0">
                <a:solidFill>
                  <a:schemeClr val="tx1"/>
                </a:solidFill>
                <a:latin typeface="Meiryo UI" panose="020B0604030504040204" pitchFamily="50" charset="-128"/>
                <a:ea typeface="Meiryo UI" panose="020B0604030504040204" pitchFamily="50" charset="-128"/>
              </a:rPr>
              <a:t> でのご対応をお願いします。</a:t>
            </a:r>
          </a:p>
        </p:txBody>
      </p:sp>
    </p:spTree>
    <p:extLst>
      <p:ext uri="{BB962C8B-B14F-4D97-AF65-F5344CB8AC3E}">
        <p14:creationId xmlns:p14="http://schemas.microsoft.com/office/powerpoint/2010/main" val="1940843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4651622"/>
            <a:ext cx="3545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②脱炭素化ランクの評価基準</a:t>
            </a:r>
            <a:endParaRPr lang="ja-JP" altLang="en-US" b="1" dirty="0">
              <a:latin typeface="Meiryo UI" panose="020B0604030504040204" pitchFamily="50" charset="-128"/>
              <a:ea typeface="Meiryo UI" panose="020B0604030504040204" pitchFamily="50" charset="-128"/>
            </a:endParaRP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59</a:t>
            </a:fld>
            <a:endParaRPr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1442664596"/>
              </p:ext>
            </p:extLst>
          </p:nvPr>
        </p:nvGraphicFramePr>
        <p:xfrm>
          <a:off x="149066" y="5092962"/>
          <a:ext cx="8815421" cy="1341120"/>
        </p:xfrm>
        <a:graphic>
          <a:graphicData uri="http://schemas.openxmlformats.org/drawingml/2006/table">
            <a:tbl>
              <a:tblPr firstRow="1" bandRow="1">
                <a:tableStyleId>{5940675A-B579-460E-94D1-54222C63F5DA}</a:tableStyleId>
              </a:tblPr>
              <a:tblGrid>
                <a:gridCol w="2310259">
                  <a:extLst>
                    <a:ext uri="{9D8B030D-6E8A-4147-A177-3AD203B41FA5}">
                      <a16:colId xmlns:a16="http://schemas.microsoft.com/office/drawing/2014/main" val="2461468995"/>
                    </a:ext>
                  </a:extLst>
                </a:gridCol>
                <a:gridCol w="2735816">
                  <a:extLst>
                    <a:ext uri="{9D8B030D-6E8A-4147-A177-3AD203B41FA5}">
                      <a16:colId xmlns:a16="http://schemas.microsoft.com/office/drawing/2014/main" val="621014778"/>
                    </a:ext>
                  </a:extLst>
                </a:gridCol>
                <a:gridCol w="1945470">
                  <a:extLst>
                    <a:ext uri="{9D8B030D-6E8A-4147-A177-3AD203B41FA5}">
                      <a16:colId xmlns:a16="http://schemas.microsoft.com/office/drawing/2014/main" val="4044669233"/>
                    </a:ext>
                  </a:extLst>
                </a:gridCol>
                <a:gridCol w="911938">
                  <a:extLst>
                    <a:ext uri="{9D8B030D-6E8A-4147-A177-3AD203B41FA5}">
                      <a16:colId xmlns:a16="http://schemas.microsoft.com/office/drawing/2014/main" val="1054728531"/>
                    </a:ext>
                  </a:extLst>
                </a:gridCol>
                <a:gridCol w="911938">
                  <a:extLst>
                    <a:ext uri="{9D8B030D-6E8A-4147-A177-3AD203B41FA5}">
                      <a16:colId xmlns:a16="http://schemas.microsoft.com/office/drawing/2014/main" val="3422186379"/>
                    </a:ext>
                  </a:extLst>
                </a:gridCol>
              </a:tblGrid>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脱炭素化ランク</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基準年度比削減率</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表彰</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公表</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通知</a:t>
                      </a:r>
                      <a:endParaRPr kumimoji="1" lang="en-US" altLang="ja-JP" sz="1600" b="0" dirty="0">
                        <a:solidFill>
                          <a:sysClr val="windowText" lastClr="000000"/>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3672849328"/>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プラチナ</a:t>
                      </a:r>
                    </a:p>
                  </a:txBody>
                  <a:tcPr/>
                </a:tc>
                <a:tc>
                  <a:txBody>
                    <a:bodyPr/>
                    <a:lstStyle/>
                    <a:p>
                      <a:pPr algn="ctr"/>
                      <a:r>
                        <a:rPr lang="en-US" altLang="ja-JP" sz="1600" b="0" dirty="0">
                          <a:solidFill>
                            <a:sysClr val="windowText" lastClr="000000"/>
                          </a:solidFill>
                          <a:latin typeface="Meiryo UI" panose="020B0604030504040204" pitchFamily="50" charset="-128"/>
                          <a:ea typeface="Meiryo UI" panose="020B0604030504040204" pitchFamily="50" charset="-128"/>
                        </a:rPr>
                        <a:t>100</a:t>
                      </a:r>
                      <a:r>
                        <a:rPr kumimoji="1" lang="ja-JP" altLang="en-US" sz="1600" b="0" dirty="0">
                          <a:solidFill>
                            <a:sysClr val="windowText" lastClr="000000"/>
                          </a:solidFill>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　</a:t>
                      </a: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r>
                        <a:rPr kumimoji="1" lang="ja-JP" altLang="en-US" sz="1600" b="0" dirty="0">
                          <a:solidFill>
                            <a:sysClr val="windowText" lastClr="00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endParaRPr kumimoji="1" lang="en-US" altLang="ja-JP" sz="1600" b="0" dirty="0">
                        <a:solidFill>
                          <a:sysClr val="windowText" lastClr="00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ゴールド</a:t>
                      </a:r>
                    </a:p>
                  </a:txBody>
                  <a:tcPr/>
                </a:tc>
                <a:tc>
                  <a:txBody>
                    <a:bodyPr/>
                    <a:lstStyle/>
                    <a:p>
                      <a:pPr algn="ctr"/>
                      <a:r>
                        <a:rPr lang="en-US" altLang="ja-JP" sz="1600" b="0" dirty="0">
                          <a:solidFill>
                            <a:sysClr val="windowText" lastClr="000000"/>
                          </a:solidFill>
                          <a:latin typeface="Meiryo UI" panose="020B0604030504040204" pitchFamily="50" charset="-128"/>
                          <a:ea typeface="Meiryo UI" panose="020B0604030504040204" pitchFamily="50" charset="-128"/>
                        </a:rPr>
                        <a:t>50</a:t>
                      </a:r>
                      <a:r>
                        <a:rPr lang="ja-JP" altLang="en-US" sz="1600" b="0" dirty="0">
                          <a:solidFill>
                            <a:sysClr val="windowText" lastClr="000000"/>
                          </a:solidFill>
                          <a:latin typeface="Meiryo UI" panose="020B0604030504040204" pitchFamily="50" charset="-128"/>
                          <a:ea typeface="Meiryo UI" panose="020B0604030504040204" pitchFamily="50" charset="-128"/>
                        </a:rPr>
                        <a:t>％以上</a:t>
                      </a:r>
                      <a:endParaRPr kumimoji="1" lang="ja-JP" altLang="en-US" sz="1600" b="0" dirty="0">
                        <a:solidFill>
                          <a:sysClr val="windowText" lastClr="000000"/>
                        </a:solidFill>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ysClr val="windowText" lastClr="000000"/>
                          </a:solidFill>
                          <a:latin typeface="Meiryo UI" panose="020B0604030504040204" pitchFamily="50" charset="-128"/>
                          <a:ea typeface="Meiryo UI" panose="020B0604030504040204" pitchFamily="50" charset="-128"/>
                        </a:rPr>
                        <a:t>〇　</a:t>
                      </a: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r>
                        <a:rPr kumimoji="1" lang="ja-JP" altLang="en-US" sz="1600" b="0" dirty="0">
                          <a:solidFill>
                            <a:sysClr val="windowText" lastClr="00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600" b="0" dirty="0">
                          <a:solidFill>
                            <a:sysClr val="windowText" lastClr="000000"/>
                          </a:solidFill>
                          <a:latin typeface="Meiryo UI" panose="020B0604030504040204" pitchFamily="50" charset="-128"/>
                          <a:ea typeface="Meiryo UI" panose="020B0604030504040204" pitchFamily="50" charset="-128"/>
                        </a:rPr>
                        <a:t>25</a:t>
                      </a:r>
                      <a:r>
                        <a:rPr kumimoji="1" lang="ja-JP" altLang="en-US" sz="1600" b="0" dirty="0">
                          <a:solidFill>
                            <a:sysClr val="windowText" lastClr="000000"/>
                          </a:solidFill>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1894924107"/>
              </p:ext>
            </p:extLst>
          </p:nvPr>
        </p:nvGraphicFramePr>
        <p:xfrm>
          <a:off x="149066" y="908720"/>
          <a:ext cx="8815423" cy="3600000"/>
        </p:xfrm>
        <a:graphic>
          <a:graphicData uri="http://schemas.openxmlformats.org/drawingml/2006/table">
            <a:tbl>
              <a:tblPr firstRow="1" firstCol="1" bandRow="1">
                <a:tableStyleId>{2D5ABB26-0587-4C30-8999-92F81FD0307C}</a:tableStyleId>
              </a:tblPr>
              <a:tblGrid>
                <a:gridCol w="995287">
                  <a:extLst>
                    <a:ext uri="{9D8B030D-6E8A-4147-A177-3AD203B41FA5}">
                      <a16:colId xmlns:a16="http://schemas.microsoft.com/office/drawing/2014/main" val="2044490435"/>
                    </a:ext>
                  </a:extLst>
                </a:gridCol>
                <a:gridCol w="1862629">
                  <a:extLst>
                    <a:ext uri="{9D8B030D-6E8A-4147-A177-3AD203B41FA5}">
                      <a16:colId xmlns:a16="http://schemas.microsoft.com/office/drawing/2014/main" val="3384821684"/>
                    </a:ext>
                  </a:extLst>
                </a:gridCol>
                <a:gridCol w="1862629">
                  <a:extLst>
                    <a:ext uri="{9D8B030D-6E8A-4147-A177-3AD203B41FA5}">
                      <a16:colId xmlns:a16="http://schemas.microsoft.com/office/drawing/2014/main" val="3000938496"/>
                    </a:ext>
                  </a:extLst>
                </a:gridCol>
                <a:gridCol w="1862629">
                  <a:extLst>
                    <a:ext uri="{9D8B030D-6E8A-4147-A177-3AD203B41FA5}">
                      <a16:colId xmlns:a16="http://schemas.microsoft.com/office/drawing/2014/main" val="4103868641"/>
                    </a:ext>
                  </a:extLst>
                </a:gridCol>
                <a:gridCol w="744083">
                  <a:extLst>
                    <a:ext uri="{9D8B030D-6E8A-4147-A177-3AD203B41FA5}">
                      <a16:colId xmlns:a16="http://schemas.microsoft.com/office/drawing/2014/main" val="3902119408"/>
                    </a:ext>
                  </a:extLst>
                </a:gridCol>
                <a:gridCol w="744083">
                  <a:extLst>
                    <a:ext uri="{9D8B030D-6E8A-4147-A177-3AD203B41FA5}">
                      <a16:colId xmlns:a16="http://schemas.microsoft.com/office/drawing/2014/main" val="1820212126"/>
                    </a:ext>
                  </a:extLst>
                </a:gridCol>
                <a:gridCol w="744083">
                  <a:extLst>
                    <a:ext uri="{9D8B030D-6E8A-4147-A177-3AD203B41FA5}">
                      <a16:colId xmlns:a16="http://schemas.microsoft.com/office/drawing/2014/main" val="2895637344"/>
                    </a:ext>
                  </a:extLst>
                </a:gridCol>
              </a:tblGrid>
              <a:tr h="360000">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評</a:t>
                      </a:r>
                      <a:r>
                        <a:rPr lang="en-US" altLang="ja-JP" sz="1600" b="0" kern="100" dirty="0">
                          <a:effectLst/>
                          <a:latin typeface="Meiryo UI" panose="020B0604030504040204" pitchFamily="50" charset="-128"/>
                          <a:ea typeface="Meiryo UI" panose="020B0604030504040204" pitchFamily="50" charset="-128"/>
                        </a:rPr>
                        <a:t>   </a:t>
                      </a:r>
                      <a:r>
                        <a:rPr lang="ja-JP" sz="1600" b="0" kern="100" dirty="0">
                          <a:effectLst/>
                          <a:latin typeface="Meiryo UI" panose="020B0604030504040204" pitchFamily="50" charset="-128"/>
                          <a:ea typeface="Meiryo UI" panose="020B0604030504040204" pitchFamily="50" charset="-128"/>
                        </a:rPr>
                        <a:t>価</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基準年度比削減率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0" dirty="0">
                          <a:effectLst/>
                          <a:latin typeface="Meiryo UI" panose="020B0604030504040204" pitchFamily="50" charset="-128"/>
                          <a:ea typeface="Meiryo UI" panose="020B0604030504040204" pitchFamily="50" charset="-128"/>
                        </a:rPr>
                        <a:t>前年度比削減率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重点対策実施率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表彰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公表</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通知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21690672"/>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S</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削減目安以上</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④の表を参照）</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en-US" sz="1600" kern="0" dirty="0">
                          <a:effectLst/>
                          <a:latin typeface="Meiryo UI" panose="020B0604030504040204" pitchFamily="50" charset="-128"/>
                          <a:ea typeface="Meiryo UI" panose="020B0604030504040204" pitchFamily="50" charset="-128"/>
                        </a:rPr>
                        <a:t>5</a:t>
                      </a:r>
                      <a:r>
                        <a:rPr lang="ja-JP" sz="1600" kern="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rPr>
                        <a:t>％超</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393532"/>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90-100%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kern="100" dirty="0">
                          <a:solidFill>
                            <a:schemeClr val="tx1"/>
                          </a:solidFill>
                          <a:effectLst/>
                          <a:latin typeface="Meiryo UI" panose="020B0604030504040204" pitchFamily="50" charset="-128"/>
                          <a:ea typeface="Meiryo UI" panose="020B0604030504040204" pitchFamily="50" charset="-128"/>
                        </a:rPr>
                        <a:t>-</a:t>
                      </a:r>
                      <a:endParaRPr lang="ja-JP"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083776"/>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5432810"/>
                  </a:ext>
                </a:extLst>
              </a:tr>
              <a:tr h="360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altLang="en-US" sz="1600" kern="100" dirty="0">
                          <a:effectLst/>
                          <a:latin typeface="Meiryo UI" panose="020B0604030504040204" pitchFamily="50" charset="-128"/>
                          <a:ea typeface="Meiryo UI" panose="020B0604030504040204" pitchFamily="50" charset="-128"/>
                        </a:rPr>
                        <a:t>％以上</a:t>
                      </a:r>
                      <a:r>
                        <a:rPr lang="en-US" sz="1600" kern="100" dirty="0">
                          <a:effectLst/>
                          <a:latin typeface="Meiryo UI" panose="020B0604030504040204" pitchFamily="50" charset="-128"/>
                          <a:ea typeface="Meiryo UI" panose="020B0604030504040204" pitchFamily="50" charset="-128"/>
                        </a:rPr>
                        <a:t>5</a:t>
                      </a:r>
                      <a:r>
                        <a:rPr lang="ja-JP" sz="1600" kern="100" dirty="0">
                          <a:effectLst/>
                          <a:latin typeface="Meiryo UI" panose="020B0604030504040204" pitchFamily="50" charset="-128"/>
                          <a:ea typeface="Meiryo UI" panose="020B0604030504040204" pitchFamily="50" charset="-128"/>
                        </a:rPr>
                        <a:t>％</a:t>
                      </a:r>
                      <a:r>
                        <a:rPr lang="ja-JP" altLang="en-US"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4546444"/>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945870"/>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mn-cs"/>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64739"/>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削減目安未満</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④の表を参照）</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mn-cs"/>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66771"/>
                  </a:ext>
                </a:extLst>
              </a:tr>
              <a:tr h="360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892340"/>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C</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64159"/>
                  </a:ext>
                </a:extLst>
              </a:tr>
            </a:tbl>
          </a:graphicData>
        </a:graphic>
      </p:graphicFrame>
      <p:sp>
        <p:nvSpPr>
          <p:cNvPr id="33" name="正方形/長方形 32"/>
          <p:cNvSpPr/>
          <p:nvPr/>
        </p:nvSpPr>
        <p:spPr>
          <a:xfrm>
            <a:off x="4677600" y="6453336"/>
            <a:ext cx="4286888" cy="276999"/>
          </a:xfrm>
          <a:prstGeom prst="rect">
            <a:avLst/>
          </a:prstGeom>
        </p:spPr>
        <p:txBody>
          <a:bodyPr wrap="square">
            <a:spAutoFit/>
          </a:bodyPr>
          <a:lstStyle/>
          <a:p>
            <a:pPr>
              <a:spcAft>
                <a:spcPts val="0"/>
              </a:spcAft>
            </a:pPr>
            <a:r>
              <a:rPr kumimoji="0"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設定した基準年度によらず評価の指標となる削減率は一律とする。</a:t>
            </a:r>
            <a:endParaRPr lang="ja-JP" altLang="ja-JP" sz="1200" dirty="0">
              <a:latin typeface="Meiryo UI" panose="020B0604030504040204" pitchFamily="50" charset="-128"/>
              <a:ea typeface="Meiryo UI" panose="020B0604030504040204" pitchFamily="50" charset="-128"/>
            </a:endParaRPr>
          </a:p>
        </p:txBody>
      </p:sp>
      <p:sp>
        <p:nvSpPr>
          <p:cNvPr id="34" name="正方形/長方形 33"/>
          <p:cNvSpPr/>
          <p:nvPr/>
        </p:nvSpPr>
        <p:spPr>
          <a:xfrm>
            <a:off x="5940152" y="4509120"/>
            <a:ext cx="3321203" cy="276999"/>
          </a:xfrm>
          <a:prstGeom prst="rect">
            <a:avLst/>
          </a:prstGeom>
        </p:spPr>
        <p:txBody>
          <a:bodyPr wrap="square">
            <a:spAutoFit/>
          </a:bodyPr>
          <a:lstStyle/>
          <a:p>
            <a:pPr>
              <a:spcAft>
                <a:spcPts val="0"/>
              </a:spcAft>
            </a:pPr>
            <a:r>
              <a:rPr kumimoji="0"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設定した基準年度によって削減目安は異なる。</a:t>
            </a:r>
            <a:endParaRPr lang="ja-JP" altLang="ja-JP" sz="1200" dirty="0">
              <a:latin typeface="Meiryo UI" panose="020B0604030504040204" pitchFamily="50" charset="-128"/>
              <a:ea typeface="Meiryo UI" panose="020B0604030504040204" pitchFamily="50" charset="-128"/>
            </a:endParaRPr>
          </a:p>
        </p:txBody>
      </p:sp>
      <p:sp>
        <p:nvSpPr>
          <p:cNvPr id="13" name="Rectangle 2"/>
          <p:cNvSpPr>
            <a:spLocks noChangeArrowheads="1"/>
          </p:cNvSpPr>
          <p:nvPr/>
        </p:nvSpPr>
        <p:spPr bwMode="auto">
          <a:xfrm>
            <a:off x="18835" y="476672"/>
            <a:ext cx="3545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①実績報告書にかかる評価基準</a:t>
            </a:r>
            <a:endParaRPr lang="ja-JP" altLang="en-US"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ABCF377-E3D4-47F9-B18C-953346F9424A}"/>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評価制度</a:t>
            </a:r>
          </a:p>
        </p:txBody>
      </p:sp>
      <p:sp>
        <p:nvSpPr>
          <p:cNvPr id="15" name="テキスト ボックス 14">
            <a:extLst>
              <a:ext uri="{FF2B5EF4-FFF2-40B4-BE49-F238E27FC236}">
                <a16:creationId xmlns:a16="http://schemas.microsoft.com/office/drawing/2014/main" id="{F6A98360-5971-4A1D-BA08-7B9002C42ADF}"/>
              </a:ext>
            </a:extLst>
          </p:cNvPr>
          <p:cNvSpPr txBox="1"/>
          <p:nvPr/>
        </p:nvSpPr>
        <p:spPr>
          <a:xfrm>
            <a:off x="4860032" y="431933"/>
            <a:ext cx="4248472" cy="369332"/>
          </a:xfrm>
          <a:prstGeom prst="rect">
            <a:avLst/>
          </a:prstGeom>
          <a:noFill/>
        </p:spPr>
        <p:txBody>
          <a:bodyPr wrap="square">
            <a:spAutoFit/>
          </a:bodyPr>
          <a:lstStyle/>
          <a:p>
            <a:r>
              <a:rPr lang="en-US" altLang="ja-JP" sz="18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表彰は、期限内に提出されたものに限る</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0025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表彰制度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55A7BED7-9510-4C4B-91BA-7696EE92F05C}" type="slidenum">
              <a:rPr kumimoji="1" lang="ja-JP" altLang="en-US" smtClean="0"/>
              <a:t>60</a:t>
            </a:fld>
            <a:endParaRPr kumimoji="1" lang="ja-JP" altLang="en-US"/>
          </a:p>
        </p:txBody>
      </p:sp>
      <p:sp>
        <p:nvSpPr>
          <p:cNvPr id="27" name="テキスト ボックス 26">
            <a:extLst>
              <a:ext uri="{FF2B5EF4-FFF2-40B4-BE49-F238E27FC236}">
                <a16:creationId xmlns:a16="http://schemas.microsoft.com/office/drawing/2014/main" id="{D85538E7-BE6B-4352-89F6-B699CAA961EB}"/>
              </a:ext>
            </a:extLst>
          </p:cNvPr>
          <p:cNvSpPr txBox="1"/>
          <p:nvPr/>
        </p:nvSpPr>
        <p:spPr>
          <a:xfrm>
            <a:off x="279025" y="2780928"/>
            <a:ext cx="8314283" cy="923330"/>
          </a:xfrm>
          <a:prstGeom prst="rect">
            <a:avLst/>
          </a:prstGeom>
          <a:noFill/>
        </p:spPr>
        <p:txBody>
          <a:bodyPr wrap="square" rtlCol="0">
            <a:spAutoFit/>
          </a:bodyPr>
          <a:lstStyle/>
          <a:p>
            <a:pPr marL="0" lvl="1"/>
            <a:r>
              <a:rPr lang="ja-JP" altLang="en-US" b="1" u="sng" dirty="0">
                <a:latin typeface="Meiryo UI" panose="020B0604030504040204" pitchFamily="50" charset="-128"/>
                <a:ea typeface="Meiryo UI" panose="020B0604030504040204" pitchFamily="50" charset="-128"/>
                <a:cs typeface="Times New Roman" panose="02020603050405020304" pitchFamily="18" charset="0"/>
              </a:rPr>
              <a:t>実績報告書の評価に基づく顕彰</a:t>
            </a:r>
            <a:endParaRPr lang="en-US" altLang="ja-JP" b="1" u="sng" dirty="0">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dirty="0">
                <a:latin typeface="Meiryo UI" panose="020B0604030504040204" pitchFamily="50" charset="-128"/>
                <a:ea typeface="Meiryo UI" panose="020B0604030504040204" pitchFamily="50" charset="-128"/>
                <a:cs typeface="メイリオ" panose="020B0604030504040204" pitchFamily="50" charset="-128"/>
              </a:rPr>
              <a:t>実績報告書の内容をもとに、府が評価を実施し、特に成績が優良な事業者（</a:t>
            </a:r>
            <a:r>
              <a:rPr lang="en-US" altLang="ja-JP" dirty="0">
                <a:latin typeface="Meiryo UI" panose="020B0604030504040204" pitchFamily="50" charset="-128"/>
                <a:ea typeface="Meiryo UI" panose="020B0604030504040204" pitchFamily="50" charset="-128"/>
                <a:cs typeface="メイリオ" panose="020B0604030504040204" pitchFamily="50" charset="-128"/>
              </a:rPr>
              <a:t>S</a:t>
            </a:r>
            <a:r>
              <a:rPr lang="ja-JP" altLang="en-US"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ゴールド</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初回</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プラチナ</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初回</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）は表彰します。</a:t>
            </a:r>
            <a:endParaRPr lang="en-US" altLang="ja-JP"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テキスト ボックス 1"/>
          <p:cNvSpPr txBox="1"/>
          <p:nvPr/>
        </p:nvSpPr>
        <p:spPr>
          <a:xfrm>
            <a:off x="1954115" y="1049311"/>
            <a:ext cx="6840760" cy="1477328"/>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おおさか気候変動対策賞</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府内で気候変動対策に関して優れた取組みを行った事業者を表彰し、</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府がその名称とその取組み内容を広く公表することによって、府内全体の</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事業者の意欲を高め、府域の対策の普及促進を図ることを目的とした</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顕彰制度</a:t>
            </a:r>
          </a:p>
        </p:txBody>
      </p:sp>
      <p:sp>
        <p:nvSpPr>
          <p:cNvPr id="29" name="テキスト ボックス 28">
            <a:extLst>
              <a:ext uri="{FF2B5EF4-FFF2-40B4-BE49-F238E27FC236}">
                <a16:creationId xmlns:a16="http://schemas.microsoft.com/office/drawing/2014/main" id="{D85538E7-BE6B-4352-89F6-B699CAA961EB}"/>
              </a:ext>
            </a:extLst>
          </p:cNvPr>
          <p:cNvSpPr txBox="1"/>
          <p:nvPr/>
        </p:nvSpPr>
        <p:spPr>
          <a:xfrm>
            <a:off x="1547664" y="5884611"/>
            <a:ext cx="6192688" cy="369332"/>
          </a:xfrm>
          <a:prstGeom prst="rect">
            <a:avLst/>
          </a:prstGeom>
          <a:noFill/>
        </p:spPr>
        <p:txBody>
          <a:bodyPr wrap="square" rtlCol="0">
            <a:spAutoFit/>
          </a:bodyPr>
          <a:lstStyle/>
          <a:p>
            <a:pPr marL="0" lvl="1"/>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受賞者は、</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府</a:t>
            </a:r>
            <a:r>
              <a:rPr lang="en-US" altLang="ja-JP"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HP</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で公開</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の上、</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表彰式にて表彰状を授与</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します。</a:t>
            </a:r>
            <a:endParaRPr lang="en-US" altLang="ja-JP" b="1" u="sng"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D85538E7-BE6B-4352-89F6-B699CAA961EB}"/>
              </a:ext>
            </a:extLst>
          </p:cNvPr>
          <p:cNvSpPr txBox="1"/>
          <p:nvPr/>
        </p:nvSpPr>
        <p:spPr>
          <a:xfrm>
            <a:off x="279025" y="4226500"/>
            <a:ext cx="8202371" cy="1323439"/>
          </a:xfrm>
          <a:prstGeom prst="rect">
            <a:avLst/>
          </a:prstGeom>
          <a:noFill/>
        </p:spPr>
        <p:txBody>
          <a:bodyPr wrap="square" rtlCol="0">
            <a:spAutoFit/>
          </a:bodyPr>
          <a:lstStyle/>
          <a:p>
            <a:pPr marL="0" lvl="1"/>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また、上記とは別に公募型の顕彰制度もあります。</a:t>
            </a:r>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おおさか気候変動対策賞（公募型部門）</a:t>
            </a:r>
            <a:endParaRPr lang="en-US" altLang="ja-JP"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府内に事業所を有する事業者またはその事業所のうち、特に優れた気候変動対策の取組みを行った</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事業者を表彰</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角丸四角形 5"/>
          <p:cNvSpPr/>
          <p:nvPr/>
        </p:nvSpPr>
        <p:spPr>
          <a:xfrm>
            <a:off x="279025" y="2691767"/>
            <a:ext cx="8314283" cy="1169281"/>
          </a:xfrm>
          <a:prstGeom prst="roundRect">
            <a:avLst/>
          </a:prstGeom>
          <a:noFill/>
          <a:ln w="19050">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86635"/>
            <a:ext cx="1585149" cy="1783293"/>
          </a:xfrm>
          <a:prstGeom prst="rect">
            <a:avLst/>
          </a:prstGeom>
        </p:spPr>
      </p:pic>
      <p:sp>
        <p:nvSpPr>
          <p:cNvPr id="11" name="テキスト ボックス 10">
            <a:extLst>
              <a:ext uri="{FF2B5EF4-FFF2-40B4-BE49-F238E27FC236}">
                <a16:creationId xmlns:a16="http://schemas.microsoft.com/office/drawing/2014/main" id="{BED7FC7D-D935-488B-9052-E9B7A5887061}"/>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評価制度</a:t>
            </a:r>
          </a:p>
        </p:txBody>
      </p:sp>
    </p:spTree>
    <p:extLst>
      <p:ext uri="{BB962C8B-B14F-4D97-AF65-F5344CB8AC3E}">
        <p14:creationId xmlns:p14="http://schemas.microsoft.com/office/powerpoint/2010/main" val="2187816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630F4E5-F9F9-45CF-A96E-10744650596C}"/>
              </a:ext>
            </a:extLst>
          </p:cNvPr>
          <p:cNvSpPr>
            <a:spLocks noGrp="1"/>
          </p:cNvSpPr>
          <p:nvPr>
            <p:ph type="sldNum" sz="quarter" idx="12"/>
          </p:nvPr>
        </p:nvSpPr>
        <p:spPr/>
        <p:txBody>
          <a:bodyPr/>
          <a:lstStyle/>
          <a:p>
            <a:fld id="{F0DA1747-7AE3-4485-B1CC-5CDDF653E874}" type="slidenum">
              <a:rPr kumimoji="1" lang="ja-JP" altLang="en-US" smtClean="0"/>
              <a:t>61</a:t>
            </a:fld>
            <a:endParaRPr kumimoji="1" lang="ja-JP" altLang="en-US"/>
          </a:p>
        </p:txBody>
      </p:sp>
      <p:sp>
        <p:nvSpPr>
          <p:cNvPr id="4" name="Rectangle 2">
            <a:extLst>
              <a:ext uri="{FF2B5EF4-FFF2-40B4-BE49-F238E27FC236}">
                <a16:creationId xmlns:a16="http://schemas.microsoft.com/office/drawing/2014/main" id="{FEA5A071-56CF-4EF3-9DA6-C63AED1C5875}"/>
              </a:ext>
            </a:extLst>
          </p:cNvPr>
          <p:cNvSpPr>
            <a:spLocks noChangeArrowheads="1"/>
          </p:cNvSpPr>
          <p:nvPr/>
        </p:nvSpPr>
        <p:spPr bwMode="auto">
          <a:xfrm>
            <a:off x="35496" y="471438"/>
            <a:ext cx="9108504" cy="626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テナントビルにおけるオーナーとテナント事業者のエネルギー使用量の算入方法について</a:t>
            </a: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600" dirty="0">
                <a:latin typeface="Meiryo UI" panose="020B0604030504040204" pitchFamily="50" charset="-128"/>
                <a:ea typeface="Meiryo UI" panose="020B0604030504040204" pitchFamily="50" charset="-128"/>
              </a:rPr>
              <a:t>　令和５年度以降に提出いただく対策計画書より、省エネ法に準拠し、テナントビルにおいてテナント事業者は</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600" u="wavyHeavy" dirty="0">
                <a:latin typeface="Meiryo UI" panose="020B0604030504040204" pitchFamily="50" charset="-128"/>
                <a:ea typeface="Meiryo UI" panose="020B0604030504040204" pitchFamily="50" charset="-128"/>
              </a:rPr>
              <a:t>テナント専有部の備付設備（照明・空調等）</a:t>
            </a:r>
            <a:r>
              <a:rPr lang="ja-JP" altLang="en-US" sz="1600" dirty="0">
                <a:latin typeface="Meiryo UI" panose="020B0604030504040204" pitchFamily="50" charset="-128"/>
                <a:ea typeface="Meiryo UI" panose="020B0604030504040204" pitchFamily="50" charset="-128"/>
              </a:rPr>
              <a:t>についてもエネルギー使用量を算入いただくよう統一しました。</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800" dirty="0">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ts val="600"/>
              </a:spcAft>
              <a:buClrTx/>
              <a:buSzTx/>
              <a:buFontTx/>
              <a:buNone/>
              <a:tabLst/>
            </a:pPr>
            <a:r>
              <a:rPr lang="ja-JP" altLang="en-US" sz="1400" dirty="0"/>
              <a:t>オーナーがテナント専有部を含む備付設備に管理権限を有し、テナント事業者が設備を持ち込んでいる場合</a:t>
            </a:r>
            <a:endParaRPr lang="en-US" altLang="ja-JP" sz="1400" dirty="0"/>
          </a:p>
          <a:p>
            <a:pPr marL="0" marR="0" lvl="0" indent="0" algn="ctr" defTabSz="914400" rtl="0" eaLnBrk="0" fontAlgn="base" latinLnBrk="0" hangingPunct="0">
              <a:lnSpc>
                <a:spcPct val="100000"/>
              </a:lnSpc>
              <a:spcBef>
                <a:spcPct val="0"/>
              </a:spcBef>
              <a:spcAft>
                <a:spcPts val="600"/>
              </a:spcAft>
              <a:buClrTx/>
              <a:buSzTx/>
              <a:buFontTx/>
              <a:buNone/>
              <a:tabLst/>
            </a:pPr>
            <a:endParaRPr lang="en-US" altLang="ja-JP" sz="1600" u="sng" dirty="0">
              <a:highlight>
                <a:srgbClr val="FFFF00"/>
              </a:highlight>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ts val="600"/>
              </a:spcAft>
              <a:buClrTx/>
              <a:buSzTx/>
              <a:buFontTx/>
              <a:buNone/>
              <a:tabLst/>
            </a:pPr>
            <a:endParaRPr lang="en-US" altLang="ja-JP" sz="1600" u="sng" dirty="0">
              <a:highlight>
                <a:srgbClr val="FFFF00"/>
              </a:highligh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800" dirty="0">
                <a:latin typeface="Meiryo UI" panose="020B0604030504040204" pitchFamily="50" charset="-128"/>
                <a:ea typeface="Meiryo UI" panose="020B0604030504040204" pitchFamily="50" charset="-128"/>
              </a:rPr>
              <a:t>　</a:t>
            </a:r>
            <a:endParaRPr lang="en-US" altLang="ja-JP" sz="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400" dirty="0">
                <a:latin typeface="Meiryo UI" panose="020B0604030504040204" pitchFamily="50" charset="-128"/>
                <a:ea typeface="Meiryo UI" panose="020B0604030504040204" pitchFamily="50" charset="-128"/>
              </a:rPr>
              <a:t>　ただし、テナント事業者がテナント専有部の備付設備のエネルギー管理権限を有している場合は、オーナーはその備付設備のエネルギー使用量について算入する必要はありません。</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エネルギー管理権限がある場合とは、設備の設置・更新の権限を有し、エネルギー使用量が計量器等により特定出来る場合を意味します。</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省エネポータルサイト（よくある質問）経済産業省資源エネルギー庁</a:t>
            </a:r>
            <a:r>
              <a:rPr lang="en-US" altLang="ja-JP" sz="1400" dirty="0">
                <a:latin typeface="Meiryo UI" panose="020B0604030504040204" pitchFamily="50" charset="-128"/>
                <a:ea typeface="Meiryo UI" panose="020B0604030504040204" pitchFamily="50" charset="-128"/>
              </a:rPr>
              <a:t>HP</a:t>
            </a: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hlinkClick r:id="rId2"/>
              </a:rPr>
              <a:t>https://www.enecho.meti.go.jp/category/saving_and_new/saving/enterprise/factory/faq/</a:t>
            </a:r>
            <a:r>
              <a:rPr lang="ja-JP" altLang="en-US" sz="1400" dirty="0">
                <a:latin typeface="Meiryo UI" panose="020B0604030504040204" pitchFamily="50" charset="-128"/>
                <a:ea typeface="Meiryo UI" panose="020B0604030504040204" pitchFamily="50" charset="-128"/>
              </a:rPr>
              <a:t>（外部リンク）</a:t>
            </a:r>
            <a:endParaRPr lang="en-US" altLang="ja-JP" sz="1400" dirty="0">
              <a:latin typeface="Meiryo UI" panose="020B0604030504040204" pitchFamily="50" charset="-128"/>
              <a:ea typeface="Meiryo UI" panose="020B0604030504040204" pitchFamily="50" charset="-128"/>
            </a:endParaRPr>
          </a:p>
        </p:txBody>
      </p:sp>
      <p:graphicFrame>
        <p:nvGraphicFramePr>
          <p:cNvPr id="5" name="表 5">
            <a:extLst>
              <a:ext uri="{FF2B5EF4-FFF2-40B4-BE49-F238E27FC236}">
                <a16:creationId xmlns:a16="http://schemas.microsoft.com/office/drawing/2014/main" id="{669477A2-F634-4B47-90EB-3FCE8ED0F0E7}"/>
              </a:ext>
            </a:extLst>
          </p:cNvPr>
          <p:cNvGraphicFramePr>
            <a:graphicFrameLocks noGrp="1"/>
          </p:cNvGraphicFramePr>
          <p:nvPr/>
        </p:nvGraphicFramePr>
        <p:xfrm>
          <a:off x="142374" y="2204864"/>
          <a:ext cx="8894748" cy="2401024"/>
        </p:xfrm>
        <a:graphic>
          <a:graphicData uri="http://schemas.openxmlformats.org/drawingml/2006/table">
            <a:tbl>
              <a:tblPr firstRow="1" bandRow="1">
                <a:tableStyleId>{5940675A-B579-460E-94D1-54222C63F5DA}</a:tableStyleId>
              </a:tblPr>
              <a:tblGrid>
                <a:gridCol w="1694625">
                  <a:extLst>
                    <a:ext uri="{9D8B030D-6E8A-4147-A177-3AD203B41FA5}">
                      <a16:colId xmlns:a16="http://schemas.microsoft.com/office/drawing/2014/main" val="791940972"/>
                    </a:ext>
                  </a:extLst>
                </a:gridCol>
                <a:gridCol w="955118">
                  <a:extLst>
                    <a:ext uri="{9D8B030D-6E8A-4147-A177-3AD203B41FA5}">
                      <a16:colId xmlns:a16="http://schemas.microsoft.com/office/drawing/2014/main" val="2723487461"/>
                    </a:ext>
                  </a:extLst>
                </a:gridCol>
                <a:gridCol w="1542883">
                  <a:extLst>
                    <a:ext uri="{9D8B030D-6E8A-4147-A177-3AD203B41FA5}">
                      <a16:colId xmlns:a16="http://schemas.microsoft.com/office/drawing/2014/main" val="355110814"/>
                    </a:ext>
                  </a:extLst>
                </a:gridCol>
                <a:gridCol w="1028589">
                  <a:extLst>
                    <a:ext uri="{9D8B030D-6E8A-4147-A177-3AD203B41FA5}">
                      <a16:colId xmlns:a16="http://schemas.microsoft.com/office/drawing/2014/main" val="3251111017"/>
                    </a:ext>
                  </a:extLst>
                </a:gridCol>
                <a:gridCol w="980826">
                  <a:extLst>
                    <a:ext uri="{9D8B030D-6E8A-4147-A177-3AD203B41FA5}">
                      <a16:colId xmlns:a16="http://schemas.microsoft.com/office/drawing/2014/main" val="2040868699"/>
                    </a:ext>
                  </a:extLst>
                </a:gridCol>
                <a:gridCol w="1629796">
                  <a:extLst>
                    <a:ext uri="{9D8B030D-6E8A-4147-A177-3AD203B41FA5}">
                      <a16:colId xmlns:a16="http://schemas.microsoft.com/office/drawing/2014/main" val="2265443982"/>
                    </a:ext>
                  </a:extLst>
                </a:gridCol>
                <a:gridCol w="1062911">
                  <a:extLst>
                    <a:ext uri="{9D8B030D-6E8A-4147-A177-3AD203B41FA5}">
                      <a16:colId xmlns:a16="http://schemas.microsoft.com/office/drawing/2014/main" val="1517622116"/>
                    </a:ext>
                  </a:extLst>
                </a:gridCol>
              </a:tblGrid>
              <a:tr h="154741">
                <a:tc rowSpan="2">
                  <a:txBody>
                    <a:bodyPr/>
                    <a:lstStyle/>
                    <a:p>
                      <a:endParaRPr kumimoji="1" lang="ja-JP" altLang="en-US" dirty="0"/>
                    </a:p>
                  </a:txBody>
                  <a:tcPr>
                    <a:lnTlToBr w="12700" cap="flat" cmpd="sng" algn="ctr">
                      <a:solidFill>
                        <a:schemeClr val="tx1"/>
                      </a:solidFill>
                      <a:prstDash val="solid"/>
                      <a:round/>
                      <a:headEnd type="none" w="med" len="med"/>
                      <a:tailEnd type="none" w="med" len="med"/>
                    </a:lnTlToBr>
                  </a:tcPr>
                </a:tc>
                <a:tc gridSpan="3">
                  <a:txBody>
                    <a:bodyPr/>
                    <a:lstStyle/>
                    <a:p>
                      <a:pPr algn="ctr"/>
                      <a:r>
                        <a:rPr kumimoji="1" lang="ja-JP" altLang="en-US" sz="1600" dirty="0"/>
                        <a:t>オーナー</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tc gridSpan="3">
                  <a:txBody>
                    <a:bodyPr/>
                    <a:lstStyle/>
                    <a:p>
                      <a:pPr algn="ctr"/>
                      <a:r>
                        <a:rPr kumimoji="1" lang="ja-JP" altLang="en-US" sz="1600" dirty="0"/>
                        <a:t>テナント事業者</a:t>
                      </a:r>
                    </a:p>
                  </a:txBody>
                  <a:tcPr anchor="ctr">
                    <a:solidFill>
                      <a:schemeClr val="accent5">
                        <a:lumMod val="20000"/>
                        <a:lumOff val="80000"/>
                      </a:schemeClr>
                    </a:solidFill>
                  </a:tcPr>
                </a:tc>
                <a:tc hMerge="1">
                  <a:txBody>
                    <a:bodyPr/>
                    <a:lstStyle/>
                    <a:p>
                      <a:pPr algn="ctr"/>
                      <a:endParaRPr kumimoji="1" lang="ja-JP" altLang="en-US" dirty="0"/>
                    </a:p>
                  </a:txBody>
                  <a:tcPr>
                    <a:solidFill>
                      <a:schemeClr val="accent5">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1660320779"/>
                  </a:ext>
                </a:extLst>
              </a:tr>
              <a:tr h="710208">
                <a:tc vMerge="1">
                  <a:txBody>
                    <a:bodyPr/>
                    <a:lstStyle/>
                    <a:p>
                      <a:endParaRPr kumimoji="1" lang="ja-JP" altLang="en-US" dirty="0"/>
                    </a:p>
                  </a:txBody>
                  <a:tcPr/>
                </a:tc>
                <a:tc>
                  <a:txBody>
                    <a:bodyPr/>
                    <a:lstStyle/>
                    <a:p>
                      <a:pPr algn="ctr"/>
                      <a:r>
                        <a:rPr kumimoji="1" lang="ja-JP" altLang="en-US" sz="1600" dirty="0"/>
                        <a:t>備付</a:t>
                      </a:r>
                      <a:endParaRPr kumimoji="1" lang="en-US" altLang="ja-JP" sz="1600" dirty="0"/>
                    </a:p>
                    <a:p>
                      <a:pPr algn="ctr"/>
                      <a:r>
                        <a:rPr kumimoji="1" lang="ja-JP" altLang="en-US" sz="1600" dirty="0"/>
                        <a:t>設備</a:t>
                      </a:r>
                      <a:endParaRPr kumimoji="1" lang="en-US" altLang="ja-JP" sz="1600" dirty="0"/>
                    </a:p>
                    <a:p>
                      <a:pPr algn="ctr"/>
                      <a:r>
                        <a:rPr kumimoji="1" lang="ja-JP" altLang="en-US" sz="1400" dirty="0"/>
                        <a:t>（共用部）</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テナント専有部の備付設備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（照明・空調等）</a:t>
                      </a:r>
                    </a:p>
                  </a:txBody>
                  <a:tcPr anchor="ctr">
                    <a:solidFill>
                      <a:schemeClr val="accent5">
                        <a:lumMod val="20000"/>
                        <a:lumOff val="80000"/>
                      </a:schemeClr>
                    </a:solidFill>
                  </a:tcPr>
                </a:tc>
                <a:tc>
                  <a:txBody>
                    <a:bodyPr/>
                    <a:lstStyle/>
                    <a:p>
                      <a:pPr algn="ctr"/>
                      <a:r>
                        <a:rPr kumimoji="1" lang="ja-JP" altLang="en-US" sz="1600" dirty="0"/>
                        <a:t>テナント</a:t>
                      </a:r>
                      <a:endParaRPr kumimoji="1" lang="en-US" altLang="ja-JP" sz="1600" dirty="0"/>
                    </a:p>
                    <a:p>
                      <a:pPr algn="ctr"/>
                      <a:r>
                        <a:rPr kumimoji="1" lang="ja-JP" altLang="en-US" sz="1600" dirty="0"/>
                        <a:t>持込設備</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備付</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（共用部）</a:t>
                      </a:r>
                    </a:p>
                  </a:txBody>
                  <a:tcPr anchor="ctr">
                    <a:solidFill>
                      <a:schemeClr val="accent5">
                        <a:lumMod val="20000"/>
                        <a:lumOff val="80000"/>
                      </a:schemeClr>
                    </a:solidFill>
                  </a:tcPr>
                </a:tc>
                <a:tc>
                  <a:txBody>
                    <a:bodyPr/>
                    <a:lstStyle/>
                    <a:p>
                      <a:pPr algn="ctr"/>
                      <a:r>
                        <a:rPr kumimoji="1" lang="ja-JP" altLang="en-US" sz="1600" dirty="0"/>
                        <a:t>テナント専有部の備付設備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（照明・空調等）</a:t>
                      </a:r>
                    </a:p>
                  </a:txBody>
                  <a:tcPr anchor="ctr">
                    <a:solidFill>
                      <a:schemeClr val="accent5">
                        <a:lumMod val="20000"/>
                        <a:lumOff val="80000"/>
                      </a:schemeClr>
                    </a:solidFill>
                  </a:tcPr>
                </a:tc>
                <a:tc>
                  <a:txBody>
                    <a:bodyPr/>
                    <a:lstStyle/>
                    <a:p>
                      <a:pPr algn="ctr"/>
                      <a:r>
                        <a:rPr kumimoji="1" lang="ja-JP" altLang="en-US" sz="1600" dirty="0"/>
                        <a:t>テナント</a:t>
                      </a:r>
                      <a:endParaRPr kumimoji="1" lang="en-US" altLang="ja-JP" sz="1600" dirty="0"/>
                    </a:p>
                    <a:p>
                      <a:pPr algn="ctr"/>
                      <a:r>
                        <a:rPr kumimoji="1" lang="ja-JP" altLang="en-US" sz="1600" dirty="0"/>
                        <a:t>持込設備</a:t>
                      </a:r>
                    </a:p>
                  </a:txBody>
                  <a:tcPr anchor="ctr">
                    <a:solidFill>
                      <a:schemeClr val="accent5">
                        <a:lumMod val="20000"/>
                        <a:lumOff val="80000"/>
                      </a:schemeClr>
                    </a:solidFill>
                  </a:tcPr>
                </a:tc>
                <a:extLst>
                  <a:ext uri="{0D108BD9-81ED-4DB2-BD59-A6C34878D82A}">
                    <a16:rowId xmlns:a16="http://schemas.microsoft.com/office/drawing/2014/main" val="873616844"/>
                  </a:ext>
                </a:extLst>
              </a:tr>
              <a:tr h="533752">
                <a:tc>
                  <a:txBody>
                    <a:bodyPr/>
                    <a:lstStyle/>
                    <a:p>
                      <a:r>
                        <a:rPr kumimoji="1" lang="ja-JP" altLang="en-US" sz="1600" dirty="0"/>
                        <a:t>エネルギー管理権限</a:t>
                      </a:r>
                      <a:r>
                        <a:rPr kumimoji="1" lang="ja-JP" altLang="en-US" sz="1100" dirty="0"/>
                        <a:t>（</a:t>
                      </a:r>
                      <a:r>
                        <a:rPr kumimoji="1" lang="en-US" altLang="ja-JP" sz="1100" dirty="0"/>
                        <a:t>※</a:t>
                      </a:r>
                      <a:r>
                        <a:rPr kumimoji="1" lang="ja-JP" altLang="en-US" sz="1100" dirty="0"/>
                        <a:t>）</a:t>
                      </a:r>
                      <a:r>
                        <a:rPr kumimoji="1" lang="ja-JP" altLang="en-US" sz="1600" dirty="0"/>
                        <a:t>の有無</a:t>
                      </a:r>
                    </a:p>
                  </a:txBody>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extLst>
                  <a:ext uri="{0D108BD9-81ED-4DB2-BD59-A6C34878D82A}">
                    <a16:rowId xmlns:a16="http://schemas.microsoft.com/office/drawing/2014/main" val="1284155798"/>
                  </a:ext>
                </a:extLst>
              </a:tr>
              <a:tr h="694144">
                <a:tc>
                  <a:txBody>
                    <a:bodyPr/>
                    <a:lstStyle/>
                    <a:p>
                      <a:r>
                        <a:rPr kumimoji="1" lang="ja-JP" altLang="en-US" sz="1600" dirty="0"/>
                        <a:t>エネルギー使用量の算入要否</a:t>
                      </a: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solidFill>
                      <a:srgbClr val="FFFF00"/>
                    </a:solidFill>
                  </a:tcP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extLst>
                  <a:ext uri="{0D108BD9-81ED-4DB2-BD59-A6C34878D82A}">
                    <a16:rowId xmlns:a16="http://schemas.microsoft.com/office/drawing/2014/main" val="2745748724"/>
                  </a:ext>
                </a:extLst>
              </a:tr>
            </a:tbl>
          </a:graphicData>
        </a:graphic>
      </p:graphicFrame>
      <p:sp>
        <p:nvSpPr>
          <p:cNvPr id="6" name="テキスト ボックス 5">
            <a:extLst>
              <a:ext uri="{FF2B5EF4-FFF2-40B4-BE49-F238E27FC236}">
                <a16:creationId xmlns:a16="http://schemas.microsoft.com/office/drawing/2014/main" id="{83029CD2-864A-8973-1A1C-FEC8B4A97572}"/>
              </a:ext>
            </a:extLst>
          </p:cNvPr>
          <p:cNvSpPr txBox="1"/>
          <p:nvPr/>
        </p:nvSpPr>
        <p:spPr>
          <a:xfrm>
            <a:off x="0" y="-11127"/>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a:t>
            </a:r>
            <a:endPar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399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a:t>
            </a:fld>
            <a:endParaRPr kumimoji="1" lang="ja-JP" altLang="en-US" dirty="0"/>
          </a:p>
        </p:txBody>
      </p:sp>
      <p:sp>
        <p:nvSpPr>
          <p:cNvPr id="9" name="Rectangle 2"/>
          <p:cNvSpPr>
            <a:spLocks noChangeArrowheads="1"/>
          </p:cNvSpPr>
          <p:nvPr/>
        </p:nvSpPr>
        <p:spPr bwMode="auto">
          <a:xfrm>
            <a:off x="18767" y="410756"/>
            <a:ext cx="9051756"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エネルギー使用量の算定</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特定事業者以外の事業者は、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）にて示した事業活動の範囲において、事業所での化石燃料及び非</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化石燃料並びに電気の量並びに他人から供給された熱の量や、自動車の燃料使用量を算定する。気候変</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動対策指針では、 これらの使用量をもとに発熱量に換算して、エネルギー使用量を算出する方法を定めて</a:t>
            </a:r>
            <a:r>
              <a:rPr kumimoji="0" lang="ja-JP" altLang="en-US" sz="1600" dirty="0" err="1">
                <a:latin typeface="Meiryo UI" panose="020B0604030504040204" pitchFamily="50" charset="-128"/>
                <a:ea typeface="Meiryo UI" panose="020B0604030504040204" pitchFamily="50" charset="-128"/>
                <a:cs typeface="Times New Roman" panose="02020603050405020304" pitchFamily="18" charset="0"/>
              </a:rPr>
              <a:t>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ます。 （気候変動対策指針</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P.3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なお、これらの算定方法は、「省エネ法」の施行規則等にも示されているため、参考にしてください。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また、エネルギー使用量の算定期間は、</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届出対象年度（４月１日から３月３１日まで）</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とします。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p:cNvSpPr/>
          <p:nvPr/>
        </p:nvSpPr>
        <p:spPr>
          <a:xfrm>
            <a:off x="35496" y="2175242"/>
            <a:ext cx="9051756" cy="1323439"/>
          </a:xfrm>
          <a:prstGeom prst="rect">
            <a:avLst/>
          </a:prstGeom>
        </p:spPr>
        <p:txBody>
          <a:bodyPr wrap="square">
            <a:spAutoFit/>
          </a:bodyPr>
          <a:lstStyle/>
          <a:p>
            <a:endParaRPr lang="ja-JP" altLang="en-US"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■単位発熱量について</a:t>
            </a:r>
          </a:p>
          <a:p>
            <a:r>
              <a:rPr lang="ja-JP" altLang="en-US" sz="1600" dirty="0">
                <a:latin typeface="Meiryo UI" panose="020B0604030504040204" pitchFamily="50" charset="-128"/>
                <a:ea typeface="Meiryo UI" panose="020B0604030504040204" pitchFamily="50" charset="-128"/>
              </a:rPr>
              <a:t>気候変動対策指針別表第１に示す単位発熱量が実態と異なる場合は、実測等に基づいて別に数値を設定することができます。その場合には、設定方法等について根拠資料を添付してください。</a:t>
            </a:r>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BFEBC56-DED9-4A2F-BF35-8DAA29327492}"/>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エネルギー使用量及び温室効果ガスの排出量の算定方法</a:t>
            </a:r>
          </a:p>
        </p:txBody>
      </p:sp>
    </p:spTree>
    <p:extLst>
      <p:ext uri="{BB962C8B-B14F-4D97-AF65-F5344CB8AC3E}">
        <p14:creationId xmlns:p14="http://schemas.microsoft.com/office/powerpoint/2010/main" val="251462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エネルギー使用量及び温室効果ガスの排出量の算定方法</a:t>
            </a:r>
          </a:p>
        </p:txBody>
      </p:sp>
      <p:sp>
        <p:nvSpPr>
          <p:cNvPr id="9" name="Rectangle 2"/>
          <p:cNvSpPr>
            <a:spLocks noChangeArrowheads="1"/>
          </p:cNvSpPr>
          <p:nvPr/>
        </p:nvSpPr>
        <p:spPr bwMode="auto">
          <a:xfrm>
            <a:off x="18767" y="410756"/>
            <a:ext cx="905175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温室効果ガスの排出量の算定</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）にて算定したエネルギー使用量をもとに、</a:t>
            </a:r>
            <a:r>
              <a:rPr kumimoji="0" lang="zh-TW" altLang="en-US" sz="1600" dirty="0">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において定めた算定方法でエネルギー起源の二酸化炭素排出量の算定を行います。 （気候変動対策指針</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P.4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エネルギー起源以外の温室効果ガスの排出量については、事業活動による温室効果ガス種ごとの排出量の多寡等を勘案して、温室効果ガス種を選択します。</a:t>
            </a: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温室効果ガスの排出量の算定期間は、</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届出対象年度（４月１日から３月３１日まで）</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とします。</a:t>
            </a:r>
          </a:p>
        </p:txBody>
      </p:sp>
      <p:sp>
        <p:nvSpPr>
          <p:cNvPr id="4" name="Rectangle 1"/>
          <p:cNvSpPr>
            <a:spLocks noChangeArrowheads="1"/>
          </p:cNvSpPr>
          <p:nvPr/>
        </p:nvSpPr>
        <p:spPr bwMode="auto">
          <a:xfrm>
            <a:off x="18767" y="2470244"/>
            <a:ext cx="9051755"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079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■温室効果ガス総排出量について</a:t>
            </a:r>
            <a:endParaRPr kumimoji="0"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10795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対策計画書、実績報告書における温室効果ガス総排出量は、事業活動に伴う温室効果ガス排出量から経済的手法を活用した温室効果ガスの排出抑制対策による排出削減量を差し引いたもの</a:t>
            </a:r>
            <a:r>
              <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です。削減率や排出原単位についても、この温室効果ガス総排出量をもとに算定します。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10795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0795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■温室効果ガスの排出係数について</a:t>
            </a:r>
            <a:endParaRPr kumimoji="0"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エネルギー起源の二酸化炭素排出量の算定は</a:t>
            </a:r>
            <a:r>
              <a:rPr kumimoji="0" lang="zh-TW"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別表第２の排出係数、エネルギー起源の二酸化炭素以外の排出量の算定は「地球温暖化対策の推進に関する法律施行令」の算定方法に示される排出係数等をそれぞれ用い</a:t>
            </a: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r>
              <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これらの係数と実態が異なる場合や、</a:t>
            </a:r>
            <a:r>
              <a:rPr kumimoji="0" lang="zh-TW" altLang="en-US"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別表第２に示されていないエネルギー種類の排出係数を用いる場合は、実測等に基づいて別に排出係数を設定することができます。その場合には、設定方法等についての根拠資料を添付してください。</a:t>
            </a:r>
            <a:endParaRPr kumimoji="0" lang="en-US"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19521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1595" y="476672"/>
            <a:ext cx="9006909"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■温室効果ガス種の選択について</a:t>
            </a: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本条例で定める温室効果ガス種は、下表に示す７種類の物質としておりますが、エネルギー起源の二酸化炭素については、排出量に関わらず算定いただく必要があります。ただし、事業活動による温室効果ガス種ごとの排出量が一定量（１</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t-CO₂</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）以下であるエネルギー起源以外の温室効果ガスの排出量については、報告等に含めていただく必要はありません。なお、</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FCC</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コーク、廃プラスチック類から製造された燃料炭化水素油は非エネルギー起源二酸化炭素に含めることとします。</a:t>
            </a: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エネルギー使用量及び温室効果ガスの排出量の算定方法</a:t>
            </a:r>
          </a:p>
        </p:txBody>
      </p:sp>
      <p:graphicFrame>
        <p:nvGraphicFramePr>
          <p:cNvPr id="2" name="表 1"/>
          <p:cNvGraphicFramePr>
            <a:graphicFrameLocks noGrp="1"/>
          </p:cNvGraphicFramePr>
          <p:nvPr>
            <p:extLst>
              <p:ext uri="{D42A27DB-BD31-4B8C-83A1-F6EECF244321}">
                <p14:modId xmlns:p14="http://schemas.microsoft.com/office/powerpoint/2010/main" val="1792454220"/>
              </p:ext>
            </p:extLst>
          </p:nvPr>
        </p:nvGraphicFramePr>
        <p:xfrm>
          <a:off x="143508" y="2220574"/>
          <a:ext cx="8712968" cy="4016738"/>
        </p:xfrm>
        <a:graphic>
          <a:graphicData uri="http://schemas.openxmlformats.org/drawingml/2006/table">
            <a:tbl>
              <a:tblPr>
                <a:tableStyleId>{616DA210-FB5B-4158-B5E0-FEB733F419BA}</a:tableStyleId>
              </a:tblPr>
              <a:tblGrid>
                <a:gridCol w="2304256">
                  <a:extLst>
                    <a:ext uri="{9D8B030D-6E8A-4147-A177-3AD203B41FA5}">
                      <a16:colId xmlns:a16="http://schemas.microsoft.com/office/drawing/2014/main" val="1882644226"/>
                    </a:ext>
                  </a:extLst>
                </a:gridCol>
                <a:gridCol w="1548172">
                  <a:extLst>
                    <a:ext uri="{9D8B030D-6E8A-4147-A177-3AD203B41FA5}">
                      <a16:colId xmlns:a16="http://schemas.microsoft.com/office/drawing/2014/main" val="2441892528"/>
                    </a:ext>
                  </a:extLst>
                </a:gridCol>
                <a:gridCol w="4860540">
                  <a:extLst>
                    <a:ext uri="{9D8B030D-6E8A-4147-A177-3AD203B41FA5}">
                      <a16:colId xmlns:a16="http://schemas.microsoft.com/office/drawing/2014/main" val="3495924426"/>
                    </a:ext>
                  </a:extLst>
                </a:gridCol>
              </a:tblGrid>
              <a:tr h="272202">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温室効果ガスの種類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tc>
                  <a:txBody>
                    <a:bodyPr/>
                    <a:lstStyle/>
                    <a:p>
                      <a:pPr indent="15875" algn="ctr">
                        <a:spcAft>
                          <a:spcPts val="0"/>
                        </a:spcAft>
                      </a:pPr>
                      <a:r>
                        <a:rPr lang="ja-JP" sz="1400" dirty="0">
                          <a:effectLst/>
                          <a:latin typeface="Meiryo UI" panose="020B0604030504040204" pitchFamily="50" charset="-128"/>
                          <a:ea typeface="Meiryo UI" panose="020B0604030504040204" pitchFamily="50" charset="-128"/>
                        </a:rPr>
                        <a:t>地球温暖化係数</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主な発生源</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338131674"/>
                  </a:ext>
                </a:extLst>
              </a:tr>
              <a:tr h="707682">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エネルギー起源二酸化炭素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indent="-5080"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燃料の燃焼により発生。灯油やガス等の直接消費はもとより、化石燃料により得られた電気等を含む場合はそれらの消費も間接的な排出につながる。</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2826207312"/>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非エネルギー起源二酸化炭素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工業過程における石灰石の消費や、廃棄物の焼却処理等において発生。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493980799"/>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メタン</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28</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水田や廃棄物最終処分場における有機物の嫌気性発酵等において発生。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923482341"/>
                  </a:ext>
                </a:extLst>
              </a:tr>
              <a:tr h="519441">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一酸化二窒素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265</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一部の化学製品原料製造の過程、農用地の土壌や家畜排せつ物の管理等において発生。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093529930"/>
                  </a:ext>
                </a:extLst>
              </a:tr>
              <a:tr h="402186">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ハイドロフルオロカーボン類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1,300</a:t>
                      </a:r>
                    </a:p>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(HFC-134 a)</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冷凍機器・空調機器の冷媒、断熱材等の発泡剤等に使用。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291880123"/>
                  </a:ext>
                </a:extLst>
              </a:tr>
              <a:tr h="408347">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パーフルオロカーボン類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6,630</a:t>
                      </a:r>
                    </a:p>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(PFC-14)</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半導体の製造工程等において使用。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722567413"/>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六</a:t>
                      </a:r>
                      <a:r>
                        <a:rPr lang="ja-JP" sz="1400" dirty="0" err="1">
                          <a:effectLst/>
                          <a:latin typeface="Meiryo UI" panose="020B0604030504040204" pitchFamily="50" charset="-128"/>
                          <a:ea typeface="Meiryo UI" panose="020B0604030504040204" pitchFamily="50" charset="-128"/>
                        </a:rPr>
                        <a:t>ふっ化</a:t>
                      </a:r>
                      <a:r>
                        <a:rPr lang="ja-JP" sz="1400" dirty="0">
                          <a:effectLst/>
                          <a:latin typeface="Meiryo UI" panose="020B0604030504040204" pitchFamily="50" charset="-128"/>
                          <a:ea typeface="Meiryo UI" panose="020B0604030504040204" pitchFamily="50" charset="-128"/>
                        </a:rPr>
                        <a:t>硫黄</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23,500</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マグネシウム溶解時におけるカバーガス、半導体等の製造工程や電気絶縁ガス等に使用。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2544148622"/>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三</a:t>
                      </a:r>
                      <a:r>
                        <a:rPr lang="ja-JP" sz="1400" dirty="0" err="1">
                          <a:effectLst/>
                          <a:latin typeface="Meiryo UI" panose="020B0604030504040204" pitchFamily="50" charset="-128"/>
                          <a:ea typeface="Meiryo UI" panose="020B0604030504040204" pitchFamily="50" charset="-128"/>
                        </a:rPr>
                        <a:t>ふっ化</a:t>
                      </a:r>
                      <a:r>
                        <a:rPr lang="ja-JP" sz="1400" dirty="0">
                          <a:effectLst/>
                          <a:latin typeface="Meiryo UI" panose="020B0604030504040204" pitchFamily="50" charset="-128"/>
                          <a:ea typeface="Meiryo UI" panose="020B0604030504040204" pitchFamily="50" charset="-128"/>
                        </a:rPr>
                        <a:t>窒素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16,100</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半導体素子、半導体集積回路または液晶デバイスの加工におけるドライエッチング、これら製造装置の洗浄等に使用。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961860201"/>
                  </a:ext>
                </a:extLst>
              </a:tr>
            </a:tbl>
          </a:graphicData>
        </a:graphic>
      </p:graphicFrame>
    </p:spTree>
    <p:extLst>
      <p:ext uri="{BB962C8B-B14F-4D97-AF65-F5344CB8AC3E}">
        <p14:creationId xmlns:p14="http://schemas.microsoft.com/office/powerpoint/2010/main" val="24998473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15177</Words>
  <Application>Microsoft Office PowerPoint</Application>
  <PresentationFormat>画面に合わせる (4:3)</PresentationFormat>
  <Paragraphs>1321</Paragraphs>
  <Slides>62</Slides>
  <Notes>55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62</vt:i4>
      </vt:variant>
    </vt:vector>
  </HeadingPairs>
  <TitlesOfParts>
    <vt:vector size="70" baseType="lpstr">
      <vt:lpstr>BIZ UDPゴシック</vt:lpstr>
      <vt:lpstr>Meiryo UI</vt:lpstr>
      <vt:lpstr>メイリオ</vt:lpstr>
      <vt:lpstr>游ゴシック</vt:lpstr>
      <vt:lpstr>Arial</vt:lpstr>
      <vt:lpstr>Calibri</vt:lpstr>
      <vt:lpstr>Wingdings</vt:lpstr>
      <vt:lpstr>クラリティ</vt:lpstr>
      <vt:lpstr>大阪府気候変動対策の推進に関する条例に基づく 対策計画書及び実績報告書等 届出の手引き 特定事業者以外の事業者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2021-08-18T04:41:33Z</dcterms:created>
  <dcterms:modified xsi:type="dcterms:W3CDTF">2025-04-16T01:30:04Z</dcterms:modified>
</cp:coreProperties>
</file>