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982" r:id="rId1"/>
  </p:sldMasterIdLst>
  <p:notesMasterIdLst>
    <p:notesMasterId r:id="rId24"/>
  </p:notesMasterIdLst>
  <p:handoutMasterIdLst>
    <p:handoutMasterId r:id="rId25"/>
  </p:handoutMasterIdLst>
  <p:sldIdLst>
    <p:sldId id="403" r:id="rId2"/>
    <p:sldId id="947" r:id="rId3"/>
    <p:sldId id="807" r:id="rId4"/>
    <p:sldId id="342" r:id="rId5"/>
    <p:sldId id="946" r:id="rId6"/>
    <p:sldId id="377" r:id="rId7"/>
    <p:sldId id="259" r:id="rId8"/>
    <p:sldId id="945" r:id="rId9"/>
    <p:sldId id="926" r:id="rId10"/>
    <p:sldId id="933" r:id="rId11"/>
    <p:sldId id="280" r:id="rId12"/>
    <p:sldId id="943" r:id="rId13"/>
    <p:sldId id="949" r:id="rId14"/>
    <p:sldId id="851" r:id="rId15"/>
    <p:sldId id="819" r:id="rId16"/>
    <p:sldId id="825" r:id="rId17"/>
    <p:sldId id="835" r:id="rId18"/>
    <p:sldId id="317" r:id="rId19"/>
    <p:sldId id="321" r:id="rId20"/>
    <p:sldId id="322" r:id="rId21"/>
    <p:sldId id="325" r:id="rId22"/>
    <p:sldId id="948" r:id="rId2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FBCC136-4C28-4DC6-97A4-1A8222E72289}">
          <p14:sldIdLst>
            <p14:sldId id="403"/>
            <p14:sldId id="947"/>
            <p14:sldId id="807"/>
            <p14:sldId id="342"/>
            <p14:sldId id="946"/>
            <p14:sldId id="377"/>
            <p14:sldId id="259"/>
            <p14:sldId id="945"/>
            <p14:sldId id="926"/>
            <p14:sldId id="933"/>
            <p14:sldId id="280"/>
            <p14:sldId id="943"/>
            <p14:sldId id="949"/>
            <p14:sldId id="851"/>
            <p14:sldId id="819"/>
            <p14:sldId id="825"/>
            <p14:sldId id="835"/>
            <p14:sldId id="317"/>
            <p14:sldId id="321"/>
            <p14:sldId id="322"/>
            <p14:sldId id="325"/>
            <p14:sldId id="9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A50021"/>
    <a:srgbClr val="008080"/>
    <a:srgbClr val="800000"/>
    <a:srgbClr val="005250"/>
    <a:srgbClr val="DCE6F2"/>
    <a:srgbClr val="1F497D"/>
    <a:srgbClr val="009900"/>
    <a:srgbClr val="F7EC97"/>
    <a:srgbClr val="FD6C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5285" autoAdjust="0"/>
  </p:normalViewPr>
  <p:slideViewPr>
    <p:cSldViewPr>
      <p:cViewPr varScale="1">
        <p:scale>
          <a:sx n="79" d="100"/>
          <a:sy n="79" d="100"/>
        </p:scale>
        <p:origin x="1642" y="77"/>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notesViewPr>
    <p:cSldViewPr>
      <p:cViewPr varScale="1">
        <p:scale>
          <a:sx n="47" d="100"/>
          <a:sy n="47" d="100"/>
        </p:scale>
        <p:origin x="-3090" y="-114"/>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15" tIns="45709" rIns="91415" bIns="45709"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4" y="9440866"/>
            <a:ext cx="2949575" cy="496887"/>
          </a:xfrm>
          <a:prstGeom prst="rect">
            <a:avLst/>
          </a:prstGeom>
        </p:spPr>
        <p:txBody>
          <a:bodyPr vert="horz" lIns="91415" tIns="45709" rIns="91415" bIns="457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6"/>
            <a:ext cx="2949575" cy="496887"/>
          </a:xfrm>
          <a:prstGeom prst="rect">
            <a:avLst/>
          </a:prstGeom>
        </p:spPr>
        <p:txBody>
          <a:bodyPr vert="horz" lIns="91415" tIns="45709" rIns="91415" bIns="45709" rtlCol="0" anchor="b"/>
          <a:lstStyle>
            <a:lvl1pPr algn="r">
              <a:defRPr sz="1200"/>
            </a:lvl1pPr>
          </a:lstStyle>
          <a:p>
            <a:fld id="{3FA8D4F6-A8D6-432C-BA59-0C059F0DD957}" type="slidenum">
              <a:rPr kumimoji="1" lang="ja-JP" altLang="en-US" smtClean="0"/>
              <a:t>‹#›</a:t>
            </a:fld>
            <a:endParaRPr kumimoji="1" lang="ja-JP" altLang="en-US"/>
          </a:p>
        </p:txBody>
      </p:sp>
    </p:spTree>
    <p:extLst>
      <p:ext uri="{BB962C8B-B14F-4D97-AF65-F5344CB8AC3E}">
        <p14:creationId xmlns:p14="http://schemas.microsoft.com/office/powerpoint/2010/main" val="4282714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6967"/>
          </a:xfrm>
          <a:prstGeom prst="rect">
            <a:avLst/>
          </a:prstGeom>
        </p:spPr>
        <p:txBody>
          <a:bodyPr vert="horz" lIns="91415" tIns="45709" rIns="91415" bIns="457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15" tIns="45709" rIns="91415" bIns="45709" rtlCol="0"/>
          <a:lstStyle>
            <a:lvl1pPr algn="r">
              <a:defRPr sz="1200"/>
            </a:lvl1pPr>
          </a:lstStyle>
          <a:p>
            <a:fld id="{8D5BEBC8-2257-4310-91FB-3838D0908DC9}" type="datetimeFigureOut">
              <a:rPr kumimoji="1" lang="ja-JP" altLang="en-US" smtClean="0"/>
              <a:t>2024/7/23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15" tIns="45709" rIns="91415" bIns="45709"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5" tIns="45709" rIns="91415" bIns="4570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50"/>
            <a:ext cx="2949787" cy="496967"/>
          </a:xfrm>
          <a:prstGeom prst="rect">
            <a:avLst/>
          </a:prstGeom>
        </p:spPr>
        <p:txBody>
          <a:bodyPr vert="horz" lIns="91415" tIns="45709" rIns="91415" bIns="457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0"/>
            <a:ext cx="2949787" cy="496967"/>
          </a:xfrm>
          <a:prstGeom prst="rect">
            <a:avLst/>
          </a:prstGeom>
        </p:spPr>
        <p:txBody>
          <a:bodyPr vert="horz" lIns="91415" tIns="45709" rIns="91415" bIns="45709" rtlCol="0" anchor="b"/>
          <a:lstStyle>
            <a:lvl1pPr algn="r">
              <a:defRPr sz="1200"/>
            </a:lvl1pPr>
          </a:lstStyle>
          <a:p>
            <a:fld id="{F87C77AA-7151-4A8D-8C26-E58B9E1A327F}" type="slidenum">
              <a:rPr kumimoji="1" lang="ja-JP" altLang="en-US" smtClean="0"/>
              <a:t>‹#›</a:t>
            </a:fld>
            <a:endParaRPr kumimoji="1" lang="ja-JP" altLang="en-US"/>
          </a:p>
        </p:txBody>
      </p:sp>
    </p:spTree>
    <p:extLst>
      <p:ext uri="{BB962C8B-B14F-4D97-AF65-F5344CB8AC3E}">
        <p14:creationId xmlns:p14="http://schemas.microsoft.com/office/powerpoint/2010/main" val="1120341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0</a:t>
            </a:fld>
            <a:endParaRPr kumimoji="1" lang="ja-JP" altLang="en-US" dirty="0"/>
          </a:p>
        </p:txBody>
      </p:sp>
    </p:spTree>
    <p:extLst>
      <p:ext uri="{BB962C8B-B14F-4D97-AF65-F5344CB8AC3E}">
        <p14:creationId xmlns:p14="http://schemas.microsoft.com/office/powerpoint/2010/main" val="303793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9355" indent="-179355">
              <a:tabLst>
                <a:tab pos="360297" algn="l"/>
              </a:tabLst>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14</a:t>
            </a:fld>
            <a:endParaRPr kumimoji="1" lang="ja-JP" altLang="en-US"/>
          </a:p>
        </p:txBody>
      </p:sp>
    </p:spTree>
    <p:extLst>
      <p:ext uri="{BB962C8B-B14F-4D97-AF65-F5344CB8AC3E}">
        <p14:creationId xmlns:p14="http://schemas.microsoft.com/office/powerpoint/2010/main" val="3021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9355" indent="-179355">
              <a:tabLst>
                <a:tab pos="360297" algn="l"/>
              </a:tabLst>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15</a:t>
            </a:fld>
            <a:endParaRPr kumimoji="1" lang="ja-JP" altLang="en-US"/>
          </a:p>
        </p:txBody>
      </p:sp>
    </p:spTree>
    <p:extLst>
      <p:ext uri="{BB962C8B-B14F-4D97-AF65-F5344CB8AC3E}">
        <p14:creationId xmlns:p14="http://schemas.microsoft.com/office/powerpoint/2010/main" val="300016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0075" y="577850"/>
            <a:ext cx="5697538" cy="42751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336038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36575" y="560388"/>
            <a:ext cx="5537200" cy="4152900"/>
          </a:xfrm>
        </p:spPr>
      </p:sp>
      <p:sp>
        <p:nvSpPr>
          <p:cNvPr id="3" name="ノート プレースホルダー 2"/>
          <p:cNvSpPr>
            <a:spLocks noGrp="1"/>
          </p:cNvSpPr>
          <p:nvPr>
            <p:ph type="body" idx="1"/>
          </p:nvPr>
        </p:nvSpPr>
        <p:spPr/>
        <p:txBody>
          <a:bodyPr/>
          <a:lstStyle/>
          <a:p>
            <a:endParaRPr lang="en-US" altLang="ja-JP" sz="1400" dirty="0"/>
          </a:p>
        </p:txBody>
      </p:sp>
    </p:spTree>
    <p:extLst>
      <p:ext uri="{BB962C8B-B14F-4D97-AF65-F5344CB8AC3E}">
        <p14:creationId xmlns:p14="http://schemas.microsoft.com/office/powerpoint/2010/main" val="357200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36575" y="560388"/>
            <a:ext cx="5537200" cy="4152900"/>
          </a:xfrm>
        </p:spPr>
      </p:sp>
      <p:sp>
        <p:nvSpPr>
          <p:cNvPr id="3" name="ノート プレースホルダー 2"/>
          <p:cNvSpPr>
            <a:spLocks noGrp="1"/>
          </p:cNvSpPr>
          <p:nvPr>
            <p:ph type="body" idx="1"/>
          </p:nvPr>
        </p:nvSpPr>
        <p:spPr/>
        <p:txBody>
          <a:bodyPr/>
          <a:lstStyle/>
          <a:p>
            <a:pPr marL="331070" indent="-331070">
              <a:buFont typeface="+mj-ea"/>
              <a:buAutoNum type="circleNumDbPlain"/>
            </a:pPr>
            <a:endParaRPr lang="ja-JP" altLang="en-US" sz="1400" dirty="0"/>
          </a:p>
        </p:txBody>
      </p:sp>
    </p:spTree>
    <p:extLst>
      <p:ext uri="{BB962C8B-B14F-4D97-AF65-F5344CB8AC3E}">
        <p14:creationId xmlns:p14="http://schemas.microsoft.com/office/powerpoint/2010/main" val="337128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36575" y="560388"/>
            <a:ext cx="5537200" cy="4152900"/>
          </a:xfrm>
        </p:spPr>
      </p:sp>
      <p:sp>
        <p:nvSpPr>
          <p:cNvPr id="3" name="ノート プレースホルダー 2"/>
          <p:cNvSpPr>
            <a:spLocks noGrp="1"/>
          </p:cNvSpPr>
          <p:nvPr>
            <p:ph type="body" idx="1"/>
          </p:nvPr>
        </p:nvSpPr>
        <p:spPr/>
        <p:txBody>
          <a:bodyPr/>
          <a:lstStyle/>
          <a:p>
            <a:endParaRPr lang="en-US" altLang="ja-JP" sz="1400" dirty="0"/>
          </a:p>
        </p:txBody>
      </p:sp>
    </p:spTree>
    <p:extLst>
      <p:ext uri="{BB962C8B-B14F-4D97-AF65-F5344CB8AC3E}">
        <p14:creationId xmlns:p14="http://schemas.microsoft.com/office/powerpoint/2010/main" val="3371286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9482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9144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algn="just"/>
            <a:endParaRPr lang="ja-JP" altLang="en-US" sz="1400" dirty="0">
              <a:latin typeface="+mj-ea"/>
            </a:endParaRPr>
          </a:p>
        </p:txBody>
      </p:sp>
    </p:spTree>
    <p:extLst>
      <p:ext uri="{BB962C8B-B14F-4D97-AF65-F5344CB8AC3E}">
        <p14:creationId xmlns:p14="http://schemas.microsoft.com/office/powerpoint/2010/main" val="59821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57895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199725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9355" indent="-179355" defTabSz="883128">
              <a:tabLst>
                <a:tab pos="360297" algn="l"/>
              </a:tabLst>
              <a:defRPr/>
            </a:pPr>
            <a:r>
              <a:rPr lang="en-US" altLang="ja-JP" b="0" dirty="0">
                <a:latin typeface="Meiryo UI" panose="020B0604030504040204" pitchFamily="50" charset="-128"/>
                <a:ea typeface="Meiryo UI" panose="020B0604030504040204" pitchFamily="50" charset="-128"/>
              </a:rPr>
              <a:t>STEP</a:t>
            </a:r>
            <a:r>
              <a:rPr lang="ja-JP" altLang="en-US" b="0" dirty="0">
                <a:latin typeface="Meiryo UI" panose="020B0604030504040204" pitchFamily="50" charset="-128"/>
                <a:ea typeface="Meiryo UI" panose="020B0604030504040204" pitchFamily="50" charset="-128"/>
              </a:rPr>
              <a:t>２の</a:t>
            </a:r>
            <a:r>
              <a:rPr lang="ja-JP" altLang="en-US" dirty="0">
                <a:solidFill>
                  <a:srgbClr val="FF0000"/>
                </a:solidFill>
                <a:latin typeface="BIZ UDPゴシック" panose="020B0400000000000000" pitchFamily="50" charset="-128"/>
                <a:ea typeface="BIZ UDPゴシック" panose="020B0400000000000000" pitchFamily="50" charset="-128"/>
              </a:rPr>
              <a:t>目標の数値を入力する際は、大阪府が示す削減目安を参考にしてください。あくまでも目安ですので、自社で独自に設定した数値でも構いません。</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179355" indent="-179355">
              <a:tabLst>
                <a:tab pos="360297" algn="l"/>
              </a:tabLst>
            </a:pPr>
            <a:r>
              <a:rPr lang="ja-JP" altLang="en-US" b="0" dirty="0">
                <a:latin typeface="Meiryo UI" panose="020B0604030504040204" pitchFamily="50" charset="-128"/>
                <a:ea typeface="Meiryo UI" panose="020B0604030504040204" pitchFamily="50" charset="-128"/>
              </a:rPr>
              <a:t>大阪府では、</a:t>
            </a:r>
            <a:r>
              <a:rPr lang="en-US" altLang="ja-JP" b="0" dirty="0">
                <a:latin typeface="Meiryo UI" panose="020B0604030504040204" pitchFamily="50" charset="-128"/>
                <a:ea typeface="Meiryo UI" panose="020B0604030504040204" pitchFamily="50" charset="-128"/>
              </a:rPr>
              <a:t>2013</a:t>
            </a:r>
            <a:r>
              <a:rPr lang="ja-JP" altLang="en-US" b="0" dirty="0">
                <a:latin typeface="Meiryo UI" panose="020B0604030504040204" pitchFamily="50" charset="-128"/>
                <a:ea typeface="Meiryo UI" panose="020B0604030504040204" pitchFamily="50" charset="-128"/>
              </a:rPr>
              <a:t>～</a:t>
            </a:r>
            <a:r>
              <a:rPr lang="en-US" altLang="ja-JP" b="0" dirty="0">
                <a:latin typeface="Meiryo UI" panose="020B0604030504040204" pitchFamily="50" charset="-128"/>
                <a:ea typeface="Meiryo UI" panose="020B0604030504040204" pitchFamily="50" charset="-128"/>
              </a:rPr>
              <a:t>2022</a:t>
            </a:r>
            <a:r>
              <a:rPr lang="ja-JP" altLang="en-US" b="0" dirty="0">
                <a:latin typeface="Meiryo UI" panose="020B0604030504040204" pitchFamily="50" charset="-128"/>
                <a:ea typeface="Meiryo UI" panose="020B0604030504040204" pitchFamily="50" charset="-128"/>
              </a:rPr>
              <a:t>年度は</a:t>
            </a:r>
            <a:r>
              <a:rPr lang="en-US" altLang="ja-JP" b="0" dirty="0">
                <a:latin typeface="Meiryo UI" panose="020B0604030504040204" pitchFamily="50" charset="-128"/>
                <a:ea typeface="Meiryo UI" panose="020B0604030504040204" pitchFamily="50" charset="-128"/>
              </a:rPr>
              <a:t>1</a:t>
            </a:r>
            <a:r>
              <a:rPr lang="ja-JP" altLang="en-US" b="0" dirty="0">
                <a:latin typeface="Meiryo UI" panose="020B0604030504040204" pitchFamily="50" charset="-128"/>
                <a:ea typeface="Meiryo UI" panose="020B0604030504040204" pitchFamily="50" charset="-128"/>
              </a:rPr>
              <a:t>年あたり１％、</a:t>
            </a:r>
            <a:r>
              <a:rPr lang="en-US" altLang="ja-JP" b="0" dirty="0">
                <a:latin typeface="Meiryo UI" panose="020B0604030504040204" pitchFamily="50" charset="-128"/>
                <a:ea typeface="Meiryo UI" panose="020B0604030504040204" pitchFamily="50" charset="-128"/>
              </a:rPr>
              <a:t>2023</a:t>
            </a:r>
            <a:r>
              <a:rPr lang="ja-JP" altLang="en-US" b="0" dirty="0">
                <a:latin typeface="Meiryo UI" panose="020B0604030504040204" pitchFamily="50" charset="-128"/>
                <a:ea typeface="Meiryo UI" panose="020B0604030504040204" pitchFamily="50" charset="-128"/>
              </a:rPr>
              <a:t>～</a:t>
            </a:r>
            <a:r>
              <a:rPr lang="en-US" altLang="ja-JP" b="0" dirty="0">
                <a:latin typeface="Meiryo UI" panose="020B0604030504040204" pitchFamily="50" charset="-128"/>
                <a:ea typeface="Meiryo UI" panose="020B0604030504040204" pitchFamily="50" charset="-128"/>
              </a:rPr>
              <a:t>2030</a:t>
            </a:r>
            <a:r>
              <a:rPr lang="ja-JP" altLang="en-US" b="0" dirty="0">
                <a:latin typeface="Meiryo UI" panose="020B0604030504040204" pitchFamily="50" charset="-128"/>
                <a:ea typeface="Meiryo UI" panose="020B0604030504040204" pitchFamily="50" charset="-128"/>
              </a:rPr>
              <a:t>年度は</a:t>
            </a:r>
            <a:r>
              <a:rPr lang="en-US" altLang="ja-JP" b="0" dirty="0">
                <a:latin typeface="Meiryo UI" panose="020B0604030504040204" pitchFamily="50" charset="-128"/>
                <a:ea typeface="Meiryo UI" panose="020B0604030504040204" pitchFamily="50" charset="-128"/>
              </a:rPr>
              <a:t>1</a:t>
            </a:r>
            <a:r>
              <a:rPr lang="ja-JP" altLang="en-US" b="0" dirty="0">
                <a:latin typeface="Meiryo UI" panose="020B0604030504040204" pitchFamily="50" charset="-128"/>
                <a:ea typeface="Meiryo UI" panose="020B0604030504040204" pitchFamily="50" charset="-128"/>
              </a:rPr>
              <a:t>年あたり</a:t>
            </a:r>
            <a:r>
              <a:rPr lang="en-US" altLang="ja-JP" b="0" dirty="0">
                <a:latin typeface="Meiryo UI" panose="020B0604030504040204" pitchFamily="50" charset="-128"/>
                <a:ea typeface="Meiryo UI" panose="020B0604030504040204" pitchFamily="50" charset="-128"/>
              </a:rPr>
              <a:t>1.5</a:t>
            </a:r>
            <a:r>
              <a:rPr lang="ja-JP" altLang="en-US" b="0" dirty="0">
                <a:latin typeface="Meiryo UI" panose="020B0604030504040204" pitchFamily="50" charset="-128"/>
                <a:ea typeface="Meiryo UI" panose="020B0604030504040204" pitchFamily="50" charset="-128"/>
              </a:rPr>
              <a:t>％の削減率を目安としています。</a:t>
            </a:r>
            <a:endParaRPr lang="en-US" altLang="ja-JP" b="0" dirty="0">
              <a:latin typeface="Meiryo UI" panose="020B0604030504040204" pitchFamily="50" charset="-128"/>
              <a:ea typeface="Meiryo UI" panose="020B0604030504040204" pitchFamily="50" charset="-128"/>
            </a:endParaRPr>
          </a:p>
          <a:p>
            <a:pPr marL="179355" indent="-179355">
              <a:tabLst>
                <a:tab pos="360297" algn="l"/>
              </a:tabLst>
            </a:pPr>
            <a:r>
              <a:rPr lang="ja-JP" altLang="en-US" b="0" dirty="0">
                <a:latin typeface="Meiryo UI" panose="020B0604030504040204" pitchFamily="50" charset="-128"/>
                <a:ea typeface="Meiryo UI" panose="020B0604030504040204" pitchFamily="50" charset="-128"/>
              </a:rPr>
              <a:t>下の表は、基準年度ごとの削減目安の表です。</a:t>
            </a:r>
            <a:endParaRPr lang="en-US" altLang="ja-JP" dirty="0">
              <a:latin typeface="Meiryo UI" panose="020B0604030504040204" pitchFamily="50" charset="-128"/>
              <a:ea typeface="Meiryo UI" panose="020B0604030504040204" pitchFamily="50" charset="-128"/>
            </a:endParaRPr>
          </a:p>
          <a:p>
            <a:pPr marL="179355" indent="-179355">
              <a:tabLst>
                <a:tab pos="360297" algn="l"/>
              </a:tabLst>
            </a:pPr>
            <a:r>
              <a:rPr lang="ja-JP" altLang="en-US" dirty="0">
                <a:latin typeface="Meiryo UI" panose="020B0604030504040204" pitchFamily="50" charset="-128"/>
                <a:ea typeface="Meiryo UI" panose="020B0604030504040204" pitchFamily="50" charset="-128"/>
              </a:rPr>
              <a:t>例えば、</a:t>
            </a:r>
            <a:r>
              <a:rPr kumimoji="0" lang="ja-JP" altLang="en-US" dirty="0">
                <a:latin typeface="Meiryo UI" panose="020B0604030504040204" pitchFamily="50" charset="-128"/>
                <a:ea typeface="Meiryo UI" panose="020B0604030504040204" pitchFamily="50" charset="-128"/>
                <a:cs typeface="Times New Roman" panose="02020603050405020304" pitchFamily="18" charset="0"/>
              </a:rPr>
              <a:t>基準年度が</a:t>
            </a:r>
            <a:r>
              <a:rPr kumimoji="0" lang="en-US" altLang="ja-JP" dirty="0">
                <a:latin typeface="Meiryo UI" panose="020B0604030504040204" pitchFamily="50" charset="-128"/>
                <a:ea typeface="Meiryo UI" panose="020B0604030504040204" pitchFamily="50" charset="-128"/>
                <a:cs typeface="Times New Roman" panose="02020603050405020304" pitchFamily="18" charset="0"/>
              </a:rPr>
              <a:t>2021</a:t>
            </a:r>
            <a:r>
              <a:rPr kumimoji="0" lang="ja-JP" altLang="en-US" dirty="0">
                <a:latin typeface="Meiryo UI" panose="020B0604030504040204" pitchFamily="50" charset="-128"/>
                <a:ea typeface="Meiryo UI" panose="020B0604030504040204" pitchFamily="50" charset="-128"/>
                <a:cs typeface="Times New Roman" panose="02020603050405020304" pitchFamily="18" charset="0"/>
              </a:rPr>
              <a:t>年度のとき、</a:t>
            </a:r>
            <a:r>
              <a:rPr kumimoji="0" lang="en-US" altLang="ja-JP" dirty="0">
                <a:latin typeface="Meiryo UI" panose="020B0604030504040204" pitchFamily="50" charset="-128"/>
                <a:ea typeface="Meiryo UI" panose="020B0604030504040204" pitchFamily="50" charset="-128"/>
                <a:cs typeface="Times New Roman" panose="02020603050405020304" pitchFamily="18" charset="0"/>
              </a:rPr>
              <a:t>2030</a:t>
            </a:r>
            <a:r>
              <a:rPr kumimoji="0" lang="ja-JP" altLang="en-US" dirty="0">
                <a:latin typeface="Meiryo UI" panose="020B0604030504040204" pitchFamily="50" charset="-128"/>
                <a:ea typeface="Meiryo UI" panose="020B0604030504040204" pitchFamily="50" charset="-128"/>
                <a:cs typeface="Times New Roman" panose="02020603050405020304" pitchFamily="18" charset="0"/>
              </a:rPr>
              <a:t>年度削減目安は、</a:t>
            </a:r>
            <a:r>
              <a:rPr kumimoji="0" lang="ja-JP" altLang="en-US" u="sng" dirty="0">
                <a:latin typeface="Meiryo UI" panose="020B0604030504040204" pitchFamily="50" charset="-128"/>
                <a:ea typeface="Meiryo UI" panose="020B0604030504040204" pitchFamily="50" charset="-128"/>
                <a:cs typeface="Times New Roman" panose="02020603050405020304" pitchFamily="18" charset="0"/>
              </a:rPr>
              <a:t>約</a:t>
            </a:r>
            <a:r>
              <a:rPr kumimoji="0" lang="en-US" altLang="ja-JP" u="sng" dirty="0">
                <a:latin typeface="Meiryo UI" panose="020B0604030504040204" pitchFamily="50" charset="-128"/>
                <a:ea typeface="Meiryo UI" panose="020B0604030504040204" pitchFamily="50" charset="-128"/>
                <a:cs typeface="Times New Roman" panose="02020603050405020304" pitchFamily="18" charset="0"/>
              </a:rPr>
              <a:t>11.3</a:t>
            </a:r>
            <a:r>
              <a:rPr kumimoji="0" lang="ja-JP" altLang="en-US" u="sng" dirty="0">
                <a:latin typeface="Meiryo UI" panose="020B0604030504040204" pitchFamily="50" charset="-128"/>
                <a:ea typeface="Meiryo UI" panose="020B0604030504040204" pitchFamily="50" charset="-128"/>
                <a:cs typeface="Times New Roman" panose="02020603050405020304" pitchFamily="18" charset="0"/>
              </a:rPr>
              <a:t>％になります。</a:t>
            </a:r>
          </a:p>
          <a:p>
            <a:pPr marL="179355" indent="-179355">
              <a:tabLst>
                <a:tab pos="360297" algn="l"/>
              </a:tabLst>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8</a:t>
            </a:fld>
            <a:endParaRPr kumimoji="1" lang="ja-JP" altLang="en-US"/>
          </a:p>
        </p:txBody>
      </p:sp>
    </p:spTree>
    <p:extLst>
      <p:ext uri="{BB962C8B-B14F-4D97-AF65-F5344CB8AC3E}">
        <p14:creationId xmlns:p14="http://schemas.microsoft.com/office/powerpoint/2010/main" val="143864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69682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en-US" altLang="ja-JP" sz="1400" dirty="0"/>
          </a:p>
        </p:txBody>
      </p:sp>
    </p:spTree>
    <p:extLst>
      <p:ext uri="{BB962C8B-B14F-4D97-AF65-F5344CB8AC3E}">
        <p14:creationId xmlns:p14="http://schemas.microsoft.com/office/powerpoint/2010/main" val="208280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4905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93669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p>
        </p:txBody>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D342DC-5489-4635-8F93-B0EE3BC54242}" type="datetime1">
              <a:rPr kumimoji="1" lang="ja-JP" altLang="en-US" smtClean="0"/>
              <a:t>2024/7/23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8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8B5E5E-28F1-4918-82B9-57C55D1396D5}" type="datetime1">
              <a:rPr kumimoji="1" lang="ja-JP" altLang="en-US" smtClean="0"/>
              <a:t>2024/7/23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7189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7B6FC5E-6033-4C6E-A6E1-484BC7AACD7B}" type="datetime1">
              <a:rPr kumimoji="1" lang="ja-JP" altLang="en-US" smtClean="0"/>
              <a:t>2024/7/23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27136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046FB4-91E0-4D43-B6D9-F6C50DDA7EA3}" type="datetime1">
              <a:rPr kumimoji="1" lang="ja-JP" altLang="en-US" smtClean="0"/>
              <a:t>2024/7/23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79753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1F8D3F-AEEF-43D6-82F7-4146EC90F866}" type="datetime1">
              <a:rPr kumimoji="1" lang="ja-JP" altLang="en-US" smtClean="0"/>
              <a:t>2024/7/23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6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059178-EB05-4864-8C37-FAF0CC447027}" type="datetime1">
              <a:rPr kumimoji="1" lang="ja-JP" altLang="en-US" smtClean="0"/>
              <a:t>2024/7/23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2468196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Date Placeholder 6"/>
          <p:cNvSpPr>
            <a:spLocks noGrp="1"/>
          </p:cNvSpPr>
          <p:nvPr>
            <p:ph type="dt" sz="half" idx="10"/>
          </p:nvPr>
        </p:nvSpPr>
        <p:spPr/>
        <p:txBody>
          <a:bodyPr/>
          <a:lstStyle/>
          <a:p>
            <a:fld id="{AB589619-5FAF-45D8-B274-7D1DC10BCBF0}" type="datetime1">
              <a:rPr kumimoji="1" lang="ja-JP" altLang="en-US" smtClean="0"/>
              <a:t>2024/7/23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spTree>
    <p:extLst>
      <p:ext uri="{BB962C8B-B14F-4D97-AF65-F5344CB8AC3E}">
        <p14:creationId xmlns:p14="http://schemas.microsoft.com/office/powerpoint/2010/main" val="13749903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37A6A4-53B8-48E9-BAFE-B0806DADE0C9}" type="datetime1">
              <a:rPr kumimoji="1" lang="ja-JP" altLang="en-US" smtClean="0"/>
              <a:t>2024/7/23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spTree>
    <p:extLst>
      <p:ext uri="{BB962C8B-B14F-4D97-AF65-F5344CB8AC3E}">
        <p14:creationId xmlns:p14="http://schemas.microsoft.com/office/powerpoint/2010/main" val="5053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2BD9FD-4972-4227-B138-BC6730EA31F9}" type="datetime1">
              <a:rPr kumimoji="1" lang="ja-JP" altLang="en-US" smtClean="0"/>
              <a:t>2024/7/23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spTree>
    <p:extLst>
      <p:ext uri="{BB962C8B-B14F-4D97-AF65-F5344CB8AC3E}">
        <p14:creationId xmlns:p14="http://schemas.microsoft.com/office/powerpoint/2010/main" val="102502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69A2BC-0BF1-476A-9C8A-DCC58E96681B}" type="datetime1">
              <a:rPr kumimoji="1" lang="ja-JP" altLang="en-US" smtClean="0"/>
              <a:t>2024/7/23</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33619478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3E38DA-1E28-4510-B9E0-1FBCECFB7281}" type="datetime1">
              <a:rPr kumimoji="1" lang="ja-JP" altLang="en-US" smtClean="0"/>
              <a:t>2024/7/23</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54283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1992FEF-DF0C-4E7F-B812-70277EBDE182}" type="datetime1">
              <a:rPr kumimoji="1" lang="ja-JP" altLang="en-US" smtClean="0"/>
              <a:t>2024/7/23</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0DA1747-7AE3-4485-B1CC-5CDDF653E874}" type="slidenum">
              <a:rPr lang="ja-JP" altLang="en-US" smtClean="0"/>
              <a:pPr/>
              <a:t>‹#›</a:t>
            </a:fld>
            <a:endParaRPr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97948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lgpos.task-asp.net/cu/270008/ea/residents/portal/home" TargetMode="External"/><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hyperlink" Target="https://www.pref.osaka.lg.jp/o120020/chikyukankyo/jigyotoppage/kikouhendoutaisaku.html" TargetMode="External"/><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hyperlink" Target="mailto:datsutanene-01@gbox.pref.osaka.lg.jp" TargetMode="External"/><Relationship Id="rId3" Type="http://schemas.openxmlformats.org/officeDocument/2006/relationships/slideLayout" Target="../slideLayouts/slideLayout7.xml"/><Relationship Id="rId7" Type="http://schemas.openxmlformats.org/officeDocument/2006/relationships/hyperlink" Target="mailto:eneseisaku-03@gbox.pref.osaka.lg.jp"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eneseisaku-03@gbox.pref.Osaka.lg.jp" TargetMode="External"/><Relationship Id="rId5" Type="http://schemas.openxmlformats.org/officeDocument/2006/relationships/hyperlink" Target="https://www.pref.osaka.lg.jp/chikyukankyo/ondankaboushi_jourei/ondanka_todokede.html" TargetMode="External"/><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www.enecho.meti.go.jp/category/saving_and_new/saving/enterprise/factory/faq/" TargetMode="Externa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EB00010-DF0D-406E-92E5-F04B524C668D}"/>
              </a:ext>
            </a:extLst>
          </p:cNvPr>
          <p:cNvSpPr/>
          <p:nvPr/>
        </p:nvSpPr>
        <p:spPr>
          <a:xfrm>
            <a:off x="467544" y="2276872"/>
            <a:ext cx="8352928" cy="14401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9512" y="2390847"/>
            <a:ext cx="8748464" cy="1038153"/>
          </a:xfrm>
        </p:spPr>
        <p:txBody>
          <a:bodyPr>
            <a:normAutofit/>
          </a:bodyPr>
          <a:lstStyle/>
          <a:p>
            <a:pPr algn="ctr"/>
            <a:r>
              <a:rPr lang="ja-JP" altLang="ja-JP" sz="2800" b="1" dirty="0">
                <a:latin typeface="BIZ UDPゴシック" panose="020B0400000000000000" pitchFamily="50" charset="-128"/>
                <a:ea typeface="BIZ UDPゴシック" panose="020B0400000000000000" pitchFamily="50" charset="-128"/>
              </a:rPr>
              <a:t>大阪府気候変動対策の推進に関する</a:t>
            </a:r>
            <a:br>
              <a:rPr lang="en-US" altLang="ja-JP" sz="2800" b="1" dirty="0">
                <a:latin typeface="BIZ UDPゴシック" panose="020B0400000000000000" pitchFamily="50" charset="-128"/>
                <a:ea typeface="BIZ UDPゴシック" panose="020B0400000000000000" pitchFamily="50" charset="-128"/>
              </a:rPr>
            </a:br>
            <a:r>
              <a:rPr lang="ja-JP" altLang="ja-JP" sz="2800" b="1" dirty="0">
                <a:latin typeface="BIZ UDPゴシック" panose="020B0400000000000000" pitchFamily="50" charset="-128"/>
                <a:ea typeface="BIZ UDPゴシック" panose="020B0400000000000000" pitchFamily="50" charset="-128"/>
              </a:rPr>
              <a:t>条例に基づく</a:t>
            </a:r>
            <a:r>
              <a:rPr lang="ja-JP" altLang="en-US" sz="2800" b="1" dirty="0">
                <a:latin typeface="BIZ UDPゴシック" panose="020B0400000000000000" pitchFamily="50" charset="-128"/>
                <a:ea typeface="BIZ UDPゴシック" panose="020B0400000000000000" pitchFamily="50" charset="-128"/>
              </a:rPr>
              <a:t>届出制度説明資料</a:t>
            </a:r>
            <a:endParaRPr lang="ja-JP" altLang="ja-JP" sz="2800" b="1" dirty="0">
              <a:latin typeface="BIZ UDPゴシック" panose="020B0400000000000000" pitchFamily="50" charset="-128"/>
              <a:ea typeface="BIZ UDPゴシック" panose="020B0400000000000000" pitchFamily="50" charset="-128"/>
            </a:endParaRPr>
          </a:p>
        </p:txBody>
      </p:sp>
      <p:sp>
        <p:nvSpPr>
          <p:cNvPr id="17" name="タイトル 1"/>
          <p:cNvSpPr txBox="1">
            <a:spLocks/>
          </p:cNvSpPr>
          <p:nvPr/>
        </p:nvSpPr>
        <p:spPr>
          <a:xfrm>
            <a:off x="179512" y="4581128"/>
            <a:ext cx="8748464" cy="1296144"/>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5400" kern="1200" cap="all" spc="-100" baseline="0">
                <a:solidFill>
                  <a:schemeClr val="tx2"/>
                </a:solidFill>
                <a:latin typeface="+mj-lt"/>
                <a:ea typeface="+mj-ea"/>
                <a:cs typeface="+mj-cs"/>
              </a:defRPr>
            </a:lvl1pPr>
          </a:lstStyle>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大阪府　環境農林水産部</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脱炭素・エネルギー政策課</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令和６年７月　</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 name="オーディオ 4">
            <a:hlinkClick r:id="" action="ppaction://media"/>
            <a:extLst>
              <a:ext uri="{FF2B5EF4-FFF2-40B4-BE49-F238E27FC236}">
                <a16:creationId xmlns:a16="http://schemas.microsoft.com/office/drawing/2014/main" id="{8C5091C3-13B1-4F1A-B4F1-9B29D3281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10926385"/>
      </p:ext>
    </p:extLst>
  </p:cSld>
  <p:clrMapOvr>
    <a:masterClrMapping/>
  </p:clrMapOvr>
  <mc:AlternateContent xmlns:mc="http://schemas.openxmlformats.org/markup-compatibility/2006" xmlns:p14="http://schemas.microsoft.com/office/powerpoint/2010/main">
    <mc:Choice Requires="p14">
      <p:transition spd="slow" p14:dur="2000" advTm="8430"/>
    </mc:Choice>
    <mc:Fallback xmlns="">
      <p:transition spd="slow" advTm="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9</a:t>
            </a:fld>
            <a:endParaRPr kumimoji="1" lang="ja-JP" altLang="en-US" dirty="0"/>
          </a:p>
        </p:txBody>
      </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7058147"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　大阪府気候変動対策の推進に関する条例の概要</a:t>
            </a:r>
          </a:p>
        </p:txBody>
      </p:sp>
      <p:sp>
        <p:nvSpPr>
          <p:cNvPr id="2" name="正方形/長方形 1"/>
          <p:cNvSpPr/>
          <p:nvPr/>
        </p:nvSpPr>
        <p:spPr>
          <a:xfrm>
            <a:off x="179512" y="4732885"/>
            <a:ext cx="8712968" cy="1644746"/>
          </a:xfrm>
          <a:prstGeom prst="rect">
            <a:avLst/>
          </a:prstGeom>
        </p:spPr>
        <p:txBody>
          <a:bodyPr wrap="square">
            <a:spAutoFit/>
          </a:bodyPr>
          <a:lstStyle/>
          <a:p>
            <a:pPr lvl="0" indent="0">
              <a:lnSpc>
                <a:spcPts val="2500"/>
              </a:lnSpc>
            </a:pPr>
            <a:r>
              <a:rPr kumimoji="0" lang="en-US" altLang="ja-JP" sz="16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計画期間中に住所や事業者名の変更があった場合、</a:t>
            </a:r>
            <a:r>
              <a:rPr kumimoji="0" lang="ja-JP" altLang="en-US" sz="1600" b="1" u="sng"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rPr>
              <a:t>氏名等変更届出の届出が必要</a:t>
            </a:r>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になります。</a:t>
            </a:r>
            <a:r>
              <a:rPr kumimoji="0" lang="ja-JP" altLang="en-US" sz="1600" dirty="0">
                <a:solidFill>
                  <a:srgbClr val="A50021"/>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6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rPr>
              <a:t>（代表者の氏名のみの変更時は、氏名等変更届出の届出は不要です。）</a:t>
            </a:r>
            <a:endParaRPr kumimoji="0" lang="en-US" altLang="ja-JP" sz="16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lnSpc>
                <a:spcPts val="2500"/>
              </a:lnSpc>
            </a:pPr>
            <a:r>
              <a:rPr kumimoji="0" lang="en-US" altLang="ja-JP" sz="16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代表者と異なる者（工場長等）が届出者となる場合は、</a:t>
            </a:r>
            <a:r>
              <a:rPr kumimoji="0" lang="ja-JP" altLang="en-US" sz="1600" b="1" u="sng" dirty="0">
                <a:solidFill>
                  <a:srgbClr val="A50021"/>
                </a:solidFill>
                <a:latin typeface="BIZ UDPゴシック" panose="020B0400000000000000" pitchFamily="50" charset="-128"/>
                <a:ea typeface="BIZ UDPゴシック" panose="020B0400000000000000" pitchFamily="50" charset="-128"/>
                <a:cs typeface="Times New Roman" panose="02020603050405020304" pitchFamily="18" charset="0"/>
              </a:rPr>
              <a:t>代表者による委任状が必要</a:t>
            </a:r>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です。</a:t>
            </a:r>
            <a:endParaRPr kumimoji="0" lang="en-US" altLang="ja-JP" sz="16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lnSpc>
                <a:spcPts val="2500"/>
              </a:lnSpc>
            </a:pPr>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　 代表者または委任者が直近の実績報告書提出時から変更している場合は、委任状を作成のうえ、実績報告書と併せてご提出ください。</a:t>
            </a:r>
          </a:p>
        </p:txBody>
      </p:sp>
      <p:sp>
        <p:nvSpPr>
          <p:cNvPr id="3" name="角丸四角形 2"/>
          <p:cNvSpPr/>
          <p:nvPr/>
        </p:nvSpPr>
        <p:spPr>
          <a:xfrm>
            <a:off x="179512" y="897376"/>
            <a:ext cx="8712968" cy="20025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51520" y="975499"/>
            <a:ext cx="8640960" cy="1877437"/>
          </a:xfrm>
          <a:prstGeom prst="rect">
            <a:avLst/>
          </a:prstGeom>
          <a:noFill/>
        </p:spPr>
        <p:txBody>
          <a:bodyPr wrap="square" rtlCol="0">
            <a:spAutoFit/>
          </a:bodyPr>
          <a:lstStyle/>
          <a:p>
            <a:pPr>
              <a:spcAft>
                <a:spcPts val="1200"/>
              </a:spcAft>
            </a:pPr>
            <a:r>
              <a:rPr kumimoji="1" lang="ja-JP" altLang="en-US" u="sng" dirty="0">
                <a:latin typeface="BIZ UDPゴシック" panose="020B0400000000000000" pitchFamily="50" charset="-128"/>
                <a:ea typeface="BIZ UDPゴシック" panose="020B0400000000000000" pitchFamily="50" charset="-128"/>
              </a:rPr>
              <a:t>対策計画書の届出</a:t>
            </a:r>
            <a:endParaRPr lang="en-US" altLang="ja-JP" dirty="0">
              <a:latin typeface="BIZ UDPゴシック" panose="020B0400000000000000" pitchFamily="50" charset="-128"/>
              <a:ea typeface="BIZ UDPゴシック" panose="020B0400000000000000" pitchFamily="50" charset="-128"/>
            </a:endParaRPr>
          </a:p>
          <a:p>
            <a:pPr>
              <a:spcAft>
                <a:spcPts val="1200"/>
              </a:spcAf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特定事業者は、</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2030</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年度までに実施または実施予定の</a:t>
            </a:r>
            <a:r>
              <a:rPr kumimoji="0" lang="ja-JP" altLang="en-US"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気候変動の緩和及び気候変動への適応並びに電気の需要</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の最</a:t>
            </a:r>
            <a:r>
              <a:rPr kumimoji="0" lang="ja-JP" altLang="en-US"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適化にかかる対策等</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を記載した対策計画書を作成し、大阪府知事あてに必ず届出すること</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sz="2400" b="1" dirty="0">
                <a:highlight>
                  <a:srgbClr val="FFFF00"/>
                </a:highlight>
                <a:latin typeface="BIZ UDPゴシック" panose="020B0400000000000000" pitchFamily="50" charset="-128"/>
                <a:ea typeface="BIZ UDPゴシック" panose="020B0400000000000000" pitchFamily="50" charset="-128"/>
              </a:rPr>
              <a:t>提出期限：届出年度の</a:t>
            </a:r>
            <a:r>
              <a:rPr lang="en-US" altLang="ja-JP" sz="2400" b="1" dirty="0">
                <a:highlight>
                  <a:srgbClr val="FFFF00"/>
                </a:highlight>
                <a:latin typeface="BIZ UDPゴシック" panose="020B0400000000000000" pitchFamily="50" charset="-128"/>
                <a:ea typeface="BIZ UDPゴシック" panose="020B0400000000000000" pitchFamily="50" charset="-128"/>
              </a:rPr>
              <a:t>9</a:t>
            </a:r>
            <a:r>
              <a:rPr lang="ja-JP" altLang="en-US" sz="2400" b="1" dirty="0">
                <a:highlight>
                  <a:srgbClr val="FFFF00"/>
                </a:highlight>
                <a:latin typeface="BIZ UDPゴシック" panose="020B0400000000000000" pitchFamily="50" charset="-128"/>
                <a:ea typeface="BIZ UDPゴシック" panose="020B0400000000000000" pitchFamily="50" charset="-128"/>
              </a:rPr>
              <a:t>月末</a:t>
            </a:r>
            <a:endParaRPr kumimoji="1" lang="ja-JP" altLang="en-US" sz="2400" b="1" dirty="0">
              <a:highlight>
                <a:srgbClr val="FFFF00"/>
              </a:highlight>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179512" y="2969237"/>
            <a:ext cx="8712968" cy="182791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251520" y="3140968"/>
            <a:ext cx="8640960" cy="1446550"/>
          </a:xfrm>
          <a:prstGeom prst="rect">
            <a:avLst/>
          </a:prstGeom>
          <a:noFill/>
        </p:spPr>
        <p:txBody>
          <a:bodyPr wrap="square" rtlCol="0">
            <a:spAutoFit/>
          </a:bodyPr>
          <a:lstStyle/>
          <a:p>
            <a:pPr>
              <a:spcAft>
                <a:spcPts val="1200"/>
              </a:spcAft>
            </a:pPr>
            <a:r>
              <a:rPr lang="ja-JP" altLang="en-US" u="sng" dirty="0">
                <a:latin typeface="BIZ UDPゴシック" panose="020B0400000000000000" pitchFamily="50" charset="-128"/>
                <a:ea typeface="BIZ UDPゴシック" panose="020B0400000000000000" pitchFamily="50" charset="-128"/>
              </a:rPr>
              <a:t>実績報告書の届出</a:t>
            </a:r>
            <a:endParaRPr lang="en-US" altLang="ja-JP" dirty="0">
              <a:latin typeface="BIZ UDPゴシック" panose="020B0400000000000000" pitchFamily="50" charset="-128"/>
              <a:ea typeface="BIZ UDPゴシック" panose="020B0400000000000000" pitchFamily="50" charset="-128"/>
            </a:endParaRPr>
          </a:p>
          <a:p>
            <a:pPr>
              <a:spcAft>
                <a:spcPts val="1200"/>
              </a:spcAf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対策計画書を届出した年度の翌年度からは、計画に掲げた対策の実施状況や削減目標の達成状況等を記載した実績報告書を</a:t>
            </a:r>
            <a:r>
              <a:rPr kumimoji="0" lang="ja-JP" altLang="en-US" b="1"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毎年度作成し</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、大阪府知事あてに必ず届出すること</a:t>
            </a: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400" b="1"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400" b="1" dirty="0">
                <a:highlight>
                  <a:srgbClr val="FFFF00"/>
                </a:highlight>
                <a:latin typeface="BIZ UDPゴシック" panose="020B0400000000000000" pitchFamily="50" charset="-128"/>
                <a:ea typeface="BIZ UDPゴシック" panose="020B0400000000000000" pitchFamily="50" charset="-128"/>
              </a:rPr>
              <a:t>提出期限：毎年度</a:t>
            </a:r>
            <a:r>
              <a:rPr lang="en-US" altLang="ja-JP" sz="2400" b="1" dirty="0">
                <a:highlight>
                  <a:srgbClr val="FFFF00"/>
                </a:highlight>
                <a:latin typeface="BIZ UDPゴシック" panose="020B0400000000000000" pitchFamily="50" charset="-128"/>
                <a:ea typeface="BIZ UDPゴシック" panose="020B0400000000000000" pitchFamily="50" charset="-128"/>
              </a:rPr>
              <a:t>8</a:t>
            </a:r>
            <a:r>
              <a:rPr lang="ja-JP" altLang="en-US" sz="2400" b="1" dirty="0">
                <a:highlight>
                  <a:srgbClr val="FFFF00"/>
                </a:highlight>
                <a:latin typeface="BIZ UDPゴシック" panose="020B0400000000000000" pitchFamily="50" charset="-128"/>
                <a:ea typeface="BIZ UDPゴシック" panose="020B0400000000000000" pitchFamily="50" charset="-128"/>
              </a:rPr>
              <a:t>月末</a:t>
            </a:r>
            <a:endParaRPr kumimoji="1" lang="ja-JP" altLang="en-US" sz="2400" b="1" dirty="0">
              <a:highlight>
                <a:srgbClr val="FFFF00"/>
              </a:highlight>
              <a:latin typeface="BIZ UDPゴシック" panose="020B0400000000000000" pitchFamily="50" charset="-128"/>
              <a:ea typeface="BIZ UDPゴシック" panose="020B0400000000000000" pitchFamily="50" charset="-128"/>
            </a:endParaRPr>
          </a:p>
        </p:txBody>
      </p:sp>
      <p:sp>
        <p:nvSpPr>
          <p:cNvPr id="11" name="タイトル 3">
            <a:extLst>
              <a:ext uri="{FF2B5EF4-FFF2-40B4-BE49-F238E27FC236}">
                <a16:creationId xmlns:a16="http://schemas.microsoft.com/office/drawing/2014/main" id="{AB343F7C-4E7C-4E7E-B923-A3730DCA4E12}"/>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２．届出制度の概要について（４）</a:t>
            </a:r>
          </a:p>
        </p:txBody>
      </p:sp>
      <p:pic>
        <p:nvPicPr>
          <p:cNvPr id="17" name="オーディオ 16">
            <a:hlinkClick r:id="" action="ppaction://media"/>
            <a:extLst>
              <a:ext uri="{FF2B5EF4-FFF2-40B4-BE49-F238E27FC236}">
                <a16:creationId xmlns:a16="http://schemas.microsoft.com/office/drawing/2014/main" id="{8E184F7C-5DFD-47D6-BC58-96AC97F8E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57598096"/>
      </p:ext>
    </p:extLst>
  </p:cSld>
  <p:clrMapOvr>
    <a:masterClrMapping/>
  </p:clrMapOvr>
  <mc:AlternateContent xmlns:mc="http://schemas.openxmlformats.org/markup-compatibility/2006" xmlns:p14="http://schemas.microsoft.com/office/powerpoint/2010/main">
    <mc:Choice Requires="p14">
      <p:transition spd="slow" p14:dur="2000" advTm="50453"/>
    </mc:Choice>
    <mc:Fallback xmlns="">
      <p:transition spd="slow" advTm="5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p:cNvSpPr>
            <a:spLocks noGrp="1"/>
          </p:cNvSpPr>
          <p:nvPr>
            <p:ph type="sldNum" sz="quarter" idx="12"/>
          </p:nvPr>
        </p:nvSpPr>
        <p:spPr/>
        <p:txBody>
          <a:bodyPr/>
          <a:lstStyle/>
          <a:p>
            <a:fld id="{55A7BED7-9510-4C4B-91BA-7696EE92F05C}" type="slidenum">
              <a:rPr kumimoji="1" lang="ja-JP" altLang="en-US" smtClean="0"/>
              <a:t>10</a:t>
            </a:fld>
            <a:endParaRPr kumimoji="1" lang="ja-JP" altLang="en-US" dirty="0"/>
          </a:p>
        </p:txBody>
      </p:sp>
      <p:sp>
        <p:nvSpPr>
          <p:cNvPr id="9" name="Rectangle 2"/>
          <p:cNvSpPr>
            <a:spLocks noChangeArrowheads="1"/>
          </p:cNvSpPr>
          <p:nvPr/>
        </p:nvSpPr>
        <p:spPr bwMode="auto">
          <a:xfrm>
            <a:off x="92244" y="188640"/>
            <a:ext cx="9051756" cy="54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ja-JP" altLang="ja-JP" sz="2000" b="1" i="0" u="none" strike="noStrike" cap="none" normalizeH="0" baseline="0" dirty="0">
                <a:ln>
                  <a:noFill/>
                </a:ln>
                <a:solidFill>
                  <a:srgbClr val="0D0D0D"/>
                </a:solidFill>
                <a:effectLst/>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2000" b="1" i="0" u="none" strike="noStrike" cap="none" normalizeH="0" baseline="0" dirty="0">
                <a:ln>
                  <a:noFill/>
                </a:ln>
                <a:solidFill>
                  <a:srgbClr val="0D0D0D"/>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届出方法</a:t>
            </a:r>
            <a:r>
              <a:rPr kumimoji="0" lang="en-US" altLang="ja-JP"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次の①から③のいずれかの方法で届出を提出すること</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endPar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① 電子申請による届出</a:t>
            </a: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大阪府行政オンラインシステム（下記</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にて申請</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hlinkClick r:id="rId5"/>
              </a:rPr>
              <a:t>https://lgpos.task-asp.net/cu/270008/ea/residents/portal/home</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endPar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② 郵送による届出</a:t>
            </a: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原本の郵送と、あわせてメールにより電子ファイルを提出</a:t>
            </a:r>
          </a:p>
          <a:p>
            <a:pPr lvl="0" indent="0"/>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③</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持参による届出</a:t>
            </a:r>
          </a:p>
          <a:p>
            <a:pPr lvl="0" indent="0"/>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　　原本と、あわせてメールにより電子ファイルを提出</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条例では副本の提出を求めません</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副本を提出いただいても、副本への受付印等の押印は行いません</a:t>
            </a: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indent="0"/>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（郵送での提出の際に副本及び返信用封筒を同封された場合、押印せずに副本を返送します。）　　　　　　　</a:t>
            </a:r>
            <a:endParaRPr kumimoji="0"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吹き出し: 線 3">
            <a:extLst>
              <a:ext uri="{FF2B5EF4-FFF2-40B4-BE49-F238E27FC236}">
                <a16:creationId xmlns:a16="http://schemas.microsoft.com/office/drawing/2014/main" id="{99C9F64B-83EF-460D-851E-3F351DC069DD}"/>
              </a:ext>
            </a:extLst>
          </p:cNvPr>
          <p:cNvSpPr/>
          <p:nvPr/>
        </p:nvSpPr>
        <p:spPr>
          <a:xfrm>
            <a:off x="4932040" y="1206326"/>
            <a:ext cx="3960440" cy="959253"/>
          </a:xfrm>
          <a:prstGeom prst="borderCallout1">
            <a:avLst>
              <a:gd name="adj1" fmla="val 79198"/>
              <a:gd name="adj2" fmla="val 2"/>
              <a:gd name="adj3" fmla="val 102067"/>
              <a:gd name="adj4" fmla="val -12948"/>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r>
              <a:rPr lang="ja-JP" altLang="en-US" sz="1800" dirty="0">
                <a:latin typeface="BIZ UDPゴシック" panose="020B0400000000000000" pitchFamily="50" charset="-128"/>
                <a:ea typeface="BIZ UDPゴシック" panose="020B0400000000000000" pitchFamily="50" charset="-128"/>
              </a:rPr>
              <a:t>届出の提出については、可能なかぎり電子申請での届出をお願いします。</a:t>
            </a:r>
          </a:p>
        </p:txBody>
      </p:sp>
      <p:pic>
        <p:nvPicPr>
          <p:cNvPr id="2" name="オーディオ 1">
            <a:hlinkClick r:id="" action="ppaction://media"/>
            <a:extLst>
              <a:ext uri="{FF2B5EF4-FFF2-40B4-BE49-F238E27FC236}">
                <a16:creationId xmlns:a16="http://schemas.microsoft.com/office/drawing/2014/main" id="{F6D1C607-63D8-4F2F-94F0-7C1FECA28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71607024"/>
      </p:ext>
    </p:extLst>
  </p:cSld>
  <p:clrMapOvr>
    <a:masterClrMapping/>
  </p:clrMapOvr>
  <mc:AlternateContent xmlns:mc="http://schemas.openxmlformats.org/markup-compatibility/2006" xmlns:p14="http://schemas.microsoft.com/office/powerpoint/2010/main">
    <mc:Choice Requires="p14">
      <p:transition spd="slow" p14:dur="2000" advTm="23736"/>
    </mc:Choice>
    <mc:Fallback xmlns="">
      <p:transition spd="slow" advTm="2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899ADB42-C602-4EBB-A364-11F7231917F0}"/>
              </a:ext>
            </a:extLst>
          </p:cNvPr>
          <p:cNvGrpSpPr/>
          <p:nvPr/>
        </p:nvGrpSpPr>
        <p:grpSpPr>
          <a:xfrm>
            <a:off x="590103" y="571897"/>
            <a:ext cx="7648078" cy="2692362"/>
            <a:chOff x="590103" y="571897"/>
            <a:chExt cx="7648078" cy="2692362"/>
          </a:xfrm>
        </p:grpSpPr>
        <p:pic>
          <p:nvPicPr>
            <p:cNvPr id="9" name="図 8">
              <a:extLst>
                <a:ext uri="{FF2B5EF4-FFF2-40B4-BE49-F238E27FC236}">
                  <a16:creationId xmlns:a16="http://schemas.microsoft.com/office/drawing/2014/main" id="{441329D3-9834-4ABE-BE9D-0F178C12C63B}"/>
                </a:ext>
              </a:extLst>
            </p:cNvPr>
            <p:cNvPicPr>
              <a:picLocks noChangeAspect="1"/>
            </p:cNvPicPr>
            <p:nvPr/>
          </p:nvPicPr>
          <p:blipFill rotWithShape="1">
            <a:blip r:embed="rId5"/>
            <a:srcRect l="5224" t="12529" r="9051" b="33824"/>
            <a:stretch/>
          </p:blipFill>
          <p:spPr>
            <a:xfrm>
              <a:off x="590103" y="571897"/>
              <a:ext cx="7648078" cy="2692362"/>
            </a:xfrm>
            <a:prstGeom prst="rect">
              <a:avLst/>
            </a:prstGeom>
          </p:spPr>
        </p:pic>
        <p:sp>
          <p:nvSpPr>
            <p:cNvPr id="10" name="四角形: 角を丸くする 9">
              <a:extLst>
                <a:ext uri="{FF2B5EF4-FFF2-40B4-BE49-F238E27FC236}">
                  <a16:creationId xmlns:a16="http://schemas.microsoft.com/office/drawing/2014/main" id="{17197229-A3F6-4499-BBC3-4A281D6BEF36}"/>
                </a:ext>
              </a:extLst>
            </p:cNvPr>
            <p:cNvSpPr/>
            <p:nvPr/>
          </p:nvSpPr>
          <p:spPr>
            <a:xfrm>
              <a:off x="795435" y="1213089"/>
              <a:ext cx="6728893" cy="271695"/>
            </a:xfrm>
            <a:prstGeom prst="round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3968247" y="2996951"/>
            <a:ext cx="4924234" cy="3310083"/>
            <a:chOff x="3569629" y="2132856"/>
            <a:chExt cx="5059231" cy="3416882"/>
          </a:xfrm>
        </p:grpSpPr>
        <p:grpSp>
          <p:nvGrpSpPr>
            <p:cNvPr id="23" name="グループ化 22"/>
            <p:cNvGrpSpPr/>
            <p:nvPr/>
          </p:nvGrpSpPr>
          <p:grpSpPr>
            <a:xfrm>
              <a:off x="3586127" y="2132856"/>
              <a:ext cx="5042733" cy="3318104"/>
              <a:chOff x="3438662" y="1407459"/>
              <a:chExt cx="6857231" cy="4403714"/>
            </a:xfrm>
          </p:grpSpPr>
          <p:grpSp>
            <p:nvGrpSpPr>
              <p:cNvPr id="21" name="グループ化 20"/>
              <p:cNvGrpSpPr/>
              <p:nvPr/>
            </p:nvGrpSpPr>
            <p:grpSpPr>
              <a:xfrm>
                <a:off x="3438662" y="1407459"/>
                <a:ext cx="6857231" cy="4403714"/>
                <a:chOff x="-1781175" y="-571655"/>
                <a:chExt cx="12842279" cy="7241015"/>
              </a:xfrm>
            </p:grpSpPr>
            <p:pic>
              <p:nvPicPr>
                <p:cNvPr id="19" name="図 18"/>
                <p:cNvPicPr>
                  <a:picLocks noChangeAspect="1"/>
                </p:cNvPicPr>
                <p:nvPr/>
              </p:nvPicPr>
              <p:blipFill rotWithShape="1">
                <a:blip r:embed="rId6"/>
                <a:srcRect t="10261" r="1297" b="14564"/>
                <a:stretch/>
              </p:blipFill>
              <p:spPr>
                <a:xfrm>
                  <a:off x="-1781175" y="-571655"/>
                  <a:ext cx="12842279" cy="5499204"/>
                </a:xfrm>
                <a:prstGeom prst="rect">
                  <a:avLst/>
                </a:prstGeom>
                <a:ln>
                  <a:solidFill>
                    <a:schemeClr val="accent6">
                      <a:lumMod val="75000"/>
                    </a:schemeClr>
                  </a:solidFill>
                </a:ln>
              </p:spPr>
            </p:pic>
            <p:pic>
              <p:nvPicPr>
                <p:cNvPr id="20" name="図 19"/>
                <p:cNvPicPr>
                  <a:picLocks noChangeAspect="1"/>
                </p:cNvPicPr>
                <p:nvPr/>
              </p:nvPicPr>
              <p:blipFill rotWithShape="1">
                <a:blip r:embed="rId7"/>
                <a:srcRect t="67604" r="1363" b="7787"/>
                <a:stretch/>
              </p:blipFill>
              <p:spPr>
                <a:xfrm>
                  <a:off x="-1781175" y="4869160"/>
                  <a:ext cx="12842279" cy="1800200"/>
                </a:xfrm>
                <a:prstGeom prst="rect">
                  <a:avLst/>
                </a:prstGeom>
                <a:ln>
                  <a:solidFill>
                    <a:schemeClr val="accent6">
                      <a:lumMod val="75000"/>
                    </a:schemeClr>
                  </a:solidFill>
                </a:ln>
              </p:spPr>
            </p:pic>
          </p:grpSp>
          <p:sp>
            <p:nvSpPr>
              <p:cNvPr id="22" name="テキスト ボックス 21"/>
              <p:cNvSpPr txBox="1"/>
              <p:nvPr/>
            </p:nvSpPr>
            <p:spPr>
              <a:xfrm rot="5400000">
                <a:off x="6542750" y="4515474"/>
                <a:ext cx="727212" cy="544079"/>
              </a:xfrm>
              <a:prstGeom prst="rect">
                <a:avLst/>
              </a:prstGeom>
              <a:noFill/>
              <a:ln>
                <a:noFill/>
              </a:ln>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a:t>
                </a:r>
              </a:p>
            </p:txBody>
          </p:sp>
        </p:grpSp>
        <p:sp>
          <p:nvSpPr>
            <p:cNvPr id="24" name="正方形/長方形 23"/>
            <p:cNvSpPr/>
            <p:nvPr/>
          </p:nvSpPr>
          <p:spPr>
            <a:xfrm>
              <a:off x="3569629" y="2132856"/>
              <a:ext cx="5057058" cy="341688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11</a:t>
            </a:fld>
            <a:endParaRPr kumimoji="1" lang="ja-JP" altLang="en-US" dirty="0"/>
          </a:p>
        </p:txBody>
      </p:sp>
      <p:sp>
        <p:nvSpPr>
          <p:cNvPr id="5" name="テキスト ボックス 4"/>
          <p:cNvSpPr txBox="1"/>
          <p:nvPr/>
        </p:nvSpPr>
        <p:spPr>
          <a:xfrm>
            <a:off x="131720" y="183316"/>
            <a:ext cx="2339102" cy="461665"/>
          </a:xfrm>
          <a:prstGeom prst="rect">
            <a:avLst/>
          </a:prstGeom>
          <a:noFill/>
        </p:spPr>
        <p:txBody>
          <a:bodyPr wrap="none" rtlCol="0">
            <a:spAutoFit/>
          </a:bodyPr>
          <a:lstStyle/>
          <a:p>
            <a:r>
              <a:rPr lang="ja-JP" altLang="en-US" sz="2400" dirty="0"/>
              <a:t>☆電子申請画面</a:t>
            </a:r>
            <a:endParaRPr kumimoji="1" lang="en-US" altLang="ja-JP" sz="2400" dirty="0"/>
          </a:p>
        </p:txBody>
      </p:sp>
      <p:sp>
        <p:nvSpPr>
          <p:cNvPr id="11" name="線吹き出し 2 (枠付き) 10"/>
          <p:cNvSpPr/>
          <p:nvPr/>
        </p:nvSpPr>
        <p:spPr>
          <a:xfrm>
            <a:off x="6916151" y="3524115"/>
            <a:ext cx="1850244" cy="616504"/>
          </a:xfrm>
          <a:prstGeom prst="borderCallout2">
            <a:avLst>
              <a:gd name="adj1" fmla="val -1364"/>
              <a:gd name="adj2" fmla="val 70944"/>
              <a:gd name="adj3" fmla="val -29397"/>
              <a:gd name="adj4" fmla="val 77697"/>
              <a:gd name="adj5" fmla="val -50560"/>
              <a:gd name="adj6" fmla="val 80944"/>
            </a:avLst>
          </a:prstGeom>
          <a:solidFill>
            <a:schemeClr val="bg1"/>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A50021"/>
                </a:solidFill>
                <a:latin typeface="BIZ UDPゴシック" panose="020B0400000000000000" pitchFamily="50" charset="-128"/>
                <a:ea typeface="BIZ UDPゴシック" panose="020B0400000000000000" pitchFamily="50" charset="-128"/>
              </a:rPr>
              <a:t>初めて電子申請を行う場合は</a:t>
            </a:r>
            <a:r>
              <a:rPr lang="ja-JP" altLang="en-US" sz="1400" dirty="0">
                <a:solidFill>
                  <a:schemeClr val="tx1"/>
                </a:solidFill>
                <a:latin typeface="BIZ UDPゴシック" panose="020B0400000000000000" pitchFamily="50" charset="-128"/>
                <a:ea typeface="BIZ UDPゴシック" panose="020B0400000000000000" pitchFamily="50" charset="-128"/>
              </a:rPr>
              <a:t>「新規登録」</a:t>
            </a:r>
          </a:p>
        </p:txBody>
      </p:sp>
      <p:sp>
        <p:nvSpPr>
          <p:cNvPr id="14" name="テキスト ボックス 13"/>
          <p:cNvSpPr txBox="1"/>
          <p:nvPr/>
        </p:nvSpPr>
        <p:spPr>
          <a:xfrm>
            <a:off x="2586807" y="6421151"/>
            <a:ext cx="4415184" cy="400110"/>
          </a:xfrm>
          <a:prstGeom prst="rect">
            <a:avLst/>
          </a:prstGeom>
          <a:solidFill>
            <a:srgbClr val="FFC000"/>
          </a:solidFill>
          <a:ln>
            <a:noFill/>
          </a:ln>
        </p:spPr>
        <p:txBody>
          <a:bodyPr wrap="square" rtlCol="0">
            <a:spAutoFit/>
          </a:bodyPr>
          <a:lstStyle/>
          <a:p>
            <a:r>
              <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rPr>
              <a:t>電子申請での届出にご協力ください</a:t>
            </a:r>
            <a:endParaRPr lang="en-US" altLang="ja-JP" sz="2000" b="1"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nvGrpSpPr>
          <p:cNvPr id="36" name="グループ化 35">
            <a:extLst>
              <a:ext uri="{FF2B5EF4-FFF2-40B4-BE49-F238E27FC236}">
                <a16:creationId xmlns:a16="http://schemas.microsoft.com/office/drawing/2014/main" id="{7B503F13-CD2A-48B5-802B-11B8CB930299}"/>
              </a:ext>
            </a:extLst>
          </p:cNvPr>
          <p:cNvGrpSpPr/>
          <p:nvPr/>
        </p:nvGrpSpPr>
        <p:grpSpPr>
          <a:xfrm>
            <a:off x="251519" y="3537782"/>
            <a:ext cx="3589784" cy="2714264"/>
            <a:chOff x="223324" y="3488819"/>
            <a:chExt cx="3589784" cy="2714264"/>
          </a:xfrm>
        </p:grpSpPr>
        <p:pic>
          <p:nvPicPr>
            <p:cNvPr id="26" name="図 25">
              <a:extLst>
                <a:ext uri="{FF2B5EF4-FFF2-40B4-BE49-F238E27FC236}">
                  <a16:creationId xmlns:a16="http://schemas.microsoft.com/office/drawing/2014/main" id="{6C598873-8602-42FC-B175-2FDE8641CFBB}"/>
                </a:ext>
              </a:extLst>
            </p:cNvPr>
            <p:cNvPicPr>
              <a:picLocks noChangeAspect="1"/>
            </p:cNvPicPr>
            <p:nvPr/>
          </p:nvPicPr>
          <p:blipFill rotWithShape="1">
            <a:blip r:embed="rId8"/>
            <a:srcRect l="8264" t="25486" r="39218" b="3801"/>
            <a:stretch/>
          </p:blipFill>
          <p:spPr>
            <a:xfrm>
              <a:off x="229342" y="3488819"/>
              <a:ext cx="3583766" cy="2714264"/>
            </a:xfrm>
            <a:prstGeom prst="rect">
              <a:avLst/>
            </a:prstGeom>
          </p:spPr>
        </p:pic>
        <p:sp>
          <p:nvSpPr>
            <p:cNvPr id="15" name="正方形/長方形 14"/>
            <p:cNvSpPr/>
            <p:nvPr/>
          </p:nvSpPr>
          <p:spPr>
            <a:xfrm>
              <a:off x="223324" y="4750709"/>
              <a:ext cx="1900404" cy="139766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grpSp>
      <p:grpSp>
        <p:nvGrpSpPr>
          <p:cNvPr id="40" name="グループ化 39">
            <a:extLst>
              <a:ext uri="{FF2B5EF4-FFF2-40B4-BE49-F238E27FC236}">
                <a16:creationId xmlns:a16="http://schemas.microsoft.com/office/drawing/2014/main" id="{561C2842-AC1A-4D55-B5D6-5C0D50E9FEC8}"/>
              </a:ext>
            </a:extLst>
          </p:cNvPr>
          <p:cNvGrpSpPr/>
          <p:nvPr/>
        </p:nvGrpSpPr>
        <p:grpSpPr>
          <a:xfrm>
            <a:off x="333394" y="1858435"/>
            <a:ext cx="550089" cy="1917173"/>
            <a:chOff x="223324" y="1689102"/>
            <a:chExt cx="550089" cy="1917173"/>
          </a:xfrm>
        </p:grpSpPr>
        <p:sp>
          <p:nvSpPr>
            <p:cNvPr id="37" name="矢印: ストライプ 36">
              <a:extLst>
                <a:ext uri="{FF2B5EF4-FFF2-40B4-BE49-F238E27FC236}">
                  <a16:creationId xmlns:a16="http://schemas.microsoft.com/office/drawing/2014/main" id="{5FBFD357-838C-4458-A3EA-FF4110459FA1}"/>
                </a:ext>
              </a:extLst>
            </p:cNvPr>
            <p:cNvSpPr/>
            <p:nvPr/>
          </p:nvSpPr>
          <p:spPr>
            <a:xfrm rot="5400000">
              <a:off x="-272194" y="2184620"/>
              <a:ext cx="1541125" cy="5500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39F861A5-B204-4C32-98F5-77341E884AD9}"/>
                </a:ext>
              </a:extLst>
            </p:cNvPr>
            <p:cNvSpPr txBox="1"/>
            <p:nvPr/>
          </p:nvSpPr>
          <p:spPr>
            <a:xfrm>
              <a:off x="267535" y="1822413"/>
              <a:ext cx="461665" cy="1783862"/>
            </a:xfrm>
            <a:prstGeom prst="rect">
              <a:avLst/>
            </a:prstGeom>
            <a:noFill/>
            <a:ln>
              <a:noFill/>
            </a:ln>
          </p:spPr>
          <p:txBody>
            <a:bodyPr vert="eaVert" wrap="square" rtlCol="0">
              <a:spAutoFit/>
            </a:bodyPr>
            <a:lstStyle/>
            <a:p>
              <a:r>
                <a:rPr kumimoji="1" lang="ja-JP" altLang="en-US" dirty="0">
                  <a:solidFill>
                    <a:schemeClr val="bg1"/>
                  </a:solidFill>
                </a:rPr>
                <a:t>スクロール</a:t>
              </a:r>
            </a:p>
          </p:txBody>
        </p:sp>
      </p:grpSp>
      <p:grpSp>
        <p:nvGrpSpPr>
          <p:cNvPr id="41" name="グループ化 40">
            <a:extLst>
              <a:ext uri="{FF2B5EF4-FFF2-40B4-BE49-F238E27FC236}">
                <a16:creationId xmlns:a16="http://schemas.microsoft.com/office/drawing/2014/main" id="{0D1F962A-F364-41D6-B027-AE4463645469}"/>
              </a:ext>
            </a:extLst>
          </p:cNvPr>
          <p:cNvGrpSpPr/>
          <p:nvPr/>
        </p:nvGrpSpPr>
        <p:grpSpPr>
          <a:xfrm rot="16200000">
            <a:off x="2952632" y="4331824"/>
            <a:ext cx="881556" cy="2007737"/>
            <a:chOff x="223324" y="1689102"/>
            <a:chExt cx="550089" cy="1645144"/>
          </a:xfrm>
        </p:grpSpPr>
        <p:sp>
          <p:nvSpPr>
            <p:cNvPr id="42" name="矢印: ストライプ 41">
              <a:extLst>
                <a:ext uri="{FF2B5EF4-FFF2-40B4-BE49-F238E27FC236}">
                  <a16:creationId xmlns:a16="http://schemas.microsoft.com/office/drawing/2014/main" id="{CF3C71F4-9726-4C0F-AF43-207624B16E0C}"/>
                </a:ext>
              </a:extLst>
            </p:cNvPr>
            <p:cNvSpPr/>
            <p:nvPr/>
          </p:nvSpPr>
          <p:spPr>
            <a:xfrm rot="5400000">
              <a:off x="-272194" y="2184620"/>
              <a:ext cx="1541125" cy="5500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39B9362D-670F-4523-A119-BD2313CD34F8}"/>
                </a:ext>
              </a:extLst>
            </p:cNvPr>
            <p:cNvSpPr txBox="1"/>
            <p:nvPr/>
          </p:nvSpPr>
          <p:spPr>
            <a:xfrm>
              <a:off x="363241" y="1793119"/>
              <a:ext cx="249668" cy="1541127"/>
            </a:xfrm>
            <a:prstGeom prst="rect">
              <a:avLst/>
            </a:prstGeom>
            <a:noFill/>
            <a:ln>
              <a:noFill/>
            </a:ln>
          </p:spPr>
          <p:txBody>
            <a:bodyPr vert="eaVert" wrap="square" rtlCol="0">
              <a:spAutoFit/>
            </a:bodyPr>
            <a:lstStyle/>
            <a:p>
              <a:r>
                <a:rPr kumimoji="1" lang="ja-JP" altLang="en-US" sz="1400" dirty="0">
                  <a:solidFill>
                    <a:schemeClr val="bg1"/>
                  </a:solidFill>
                </a:rPr>
                <a:t>オンラインシステムへ</a:t>
              </a:r>
            </a:p>
          </p:txBody>
        </p:sp>
      </p:grpSp>
      <p:sp>
        <p:nvSpPr>
          <p:cNvPr id="44" name="テキスト ボックス 43">
            <a:extLst>
              <a:ext uri="{FF2B5EF4-FFF2-40B4-BE49-F238E27FC236}">
                <a16:creationId xmlns:a16="http://schemas.microsoft.com/office/drawing/2014/main" id="{0B83594C-0CD8-4630-A32E-AF9BCE34489C}"/>
              </a:ext>
            </a:extLst>
          </p:cNvPr>
          <p:cNvSpPr txBox="1"/>
          <p:nvPr/>
        </p:nvSpPr>
        <p:spPr>
          <a:xfrm>
            <a:off x="2262598" y="5591742"/>
            <a:ext cx="1648112" cy="738664"/>
          </a:xfrm>
          <a:prstGeom prst="rect">
            <a:avLst/>
          </a:prstGeom>
          <a:noFill/>
        </p:spPr>
        <p:txBody>
          <a:bodyPr wrap="square" rtlCol="0">
            <a:spAutoFit/>
          </a:bodyPr>
          <a:lstStyle/>
          <a:p>
            <a:r>
              <a:rPr kumimoji="1" lang="en-US" altLang="ja-JP" sz="1400" dirty="0">
                <a:solidFill>
                  <a:srgbClr val="A50021"/>
                </a:solidFill>
              </a:rPr>
              <a:t>※</a:t>
            </a:r>
            <a:r>
              <a:rPr kumimoji="1" lang="ja-JP" altLang="en-US" sz="1400" dirty="0">
                <a:solidFill>
                  <a:srgbClr val="A50021"/>
                </a:solidFill>
              </a:rPr>
              <a:t>申請内容ごとに申請ページが異なります</a:t>
            </a:r>
          </a:p>
        </p:txBody>
      </p:sp>
      <p:pic>
        <p:nvPicPr>
          <p:cNvPr id="13" name="オーディオ 12">
            <a:hlinkClick r:id="" action="ppaction://media"/>
            <a:extLst>
              <a:ext uri="{FF2B5EF4-FFF2-40B4-BE49-F238E27FC236}">
                <a16:creationId xmlns:a16="http://schemas.microsoft.com/office/drawing/2014/main" id="{99E4E6F5-1143-4ACF-A26D-1FB18B1567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29834985"/>
      </p:ext>
    </p:extLst>
  </p:cSld>
  <p:clrMapOvr>
    <a:masterClrMapping/>
  </p:clrMapOvr>
  <mc:AlternateContent xmlns:mc="http://schemas.openxmlformats.org/markup-compatibility/2006" xmlns:p14="http://schemas.microsoft.com/office/powerpoint/2010/main">
    <mc:Choice Requires="p14">
      <p:transition spd="slow" p14:dur="2000" advTm="34220"/>
    </mc:Choice>
    <mc:Fallback xmlns="">
      <p:transition spd="slow" advTm="3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6534BA9-6BDA-4801-BFCA-5351403378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31" y="644981"/>
            <a:ext cx="5285130" cy="2695625"/>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2" name="スライド番号プレースホルダー 1">
            <a:extLst>
              <a:ext uri="{FF2B5EF4-FFF2-40B4-BE49-F238E27FC236}">
                <a16:creationId xmlns:a16="http://schemas.microsoft.com/office/drawing/2014/main" id="{6B7E2F64-3CB0-4487-BED4-0AAC8BE3FB2E}"/>
              </a:ext>
            </a:extLst>
          </p:cNvPr>
          <p:cNvSpPr>
            <a:spLocks noGrp="1"/>
          </p:cNvSpPr>
          <p:nvPr>
            <p:ph type="sldNum" sz="quarter" idx="12"/>
          </p:nvPr>
        </p:nvSpPr>
        <p:spPr/>
        <p:txBody>
          <a:bodyPr/>
          <a:lstStyle/>
          <a:p>
            <a:fld id="{F0DA1747-7AE3-4485-B1CC-5CDDF653E874}" type="slidenum">
              <a:rPr kumimoji="1" lang="ja-JP" altLang="en-US" smtClean="0"/>
              <a:pPr/>
              <a:t>12</a:t>
            </a:fld>
            <a:endParaRPr kumimoji="1" lang="ja-JP" altLang="en-US" dirty="0"/>
          </a:p>
        </p:txBody>
      </p:sp>
      <p:sp>
        <p:nvSpPr>
          <p:cNvPr id="3" name="テキスト ボックス 2">
            <a:extLst>
              <a:ext uri="{FF2B5EF4-FFF2-40B4-BE49-F238E27FC236}">
                <a16:creationId xmlns:a16="http://schemas.microsoft.com/office/drawing/2014/main" id="{7493B439-7481-42AF-ABE6-EC4299CFC2CF}"/>
              </a:ext>
            </a:extLst>
          </p:cNvPr>
          <p:cNvSpPr txBox="1"/>
          <p:nvPr/>
        </p:nvSpPr>
        <p:spPr>
          <a:xfrm>
            <a:off x="131720" y="183316"/>
            <a:ext cx="8970726" cy="461665"/>
          </a:xfrm>
          <a:prstGeom prst="rect">
            <a:avLst/>
          </a:prstGeom>
          <a:noFill/>
        </p:spPr>
        <p:txBody>
          <a:bodyPr wrap="none" rtlCol="0">
            <a:spAutoFit/>
          </a:bodyPr>
          <a:lstStyle/>
          <a:p>
            <a:r>
              <a:rPr lang="ja-JP" altLang="en-US" sz="2400" dirty="0"/>
              <a:t>☆電子申請画面（「大阪府行政オンラインシステム」で検索した場合）</a:t>
            </a:r>
            <a:endParaRPr kumimoji="1" lang="en-US" altLang="ja-JP" sz="2400" dirty="0"/>
          </a:p>
        </p:txBody>
      </p:sp>
      <p:sp>
        <p:nvSpPr>
          <p:cNvPr id="8" name="吹き出し: 四角形 7">
            <a:extLst>
              <a:ext uri="{FF2B5EF4-FFF2-40B4-BE49-F238E27FC236}">
                <a16:creationId xmlns:a16="http://schemas.microsoft.com/office/drawing/2014/main" id="{D6C94350-F971-4D5F-8AE3-25637336ABCA}"/>
              </a:ext>
            </a:extLst>
          </p:cNvPr>
          <p:cNvSpPr/>
          <p:nvPr/>
        </p:nvSpPr>
        <p:spPr>
          <a:xfrm>
            <a:off x="3946495" y="984148"/>
            <a:ext cx="1341176" cy="987250"/>
          </a:xfrm>
          <a:prstGeom prst="wedgeRectCallout">
            <a:avLst>
              <a:gd name="adj1" fmla="val -353"/>
              <a:gd name="adj2" fmla="val -605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①ログイン</a:t>
            </a:r>
            <a:br>
              <a:rPr kumimoji="1" lang="en-US" altLang="ja-JP" sz="1600" b="1" dirty="0">
                <a:solidFill>
                  <a:schemeClr val="tx1"/>
                </a:solidFill>
                <a:latin typeface="BIZ UDPゴシック" panose="020B0400000000000000" pitchFamily="50" charset="-128"/>
                <a:ea typeface="BIZ UDPゴシック" panose="020B0400000000000000" pitchFamily="50" charset="-128"/>
              </a:rPr>
            </a:br>
            <a:r>
              <a:rPr kumimoji="1" lang="ja-JP" altLang="en-US" sz="1600" b="1" dirty="0">
                <a:solidFill>
                  <a:schemeClr val="tx1"/>
                </a:solidFill>
                <a:latin typeface="BIZ UDPゴシック" panose="020B0400000000000000" pitchFamily="50" charset="-128"/>
                <a:ea typeface="BIZ UDPゴシック" panose="020B0400000000000000" pitchFamily="50" charset="-128"/>
              </a:rPr>
              <a:t>（初めての方は新規登録）</a:t>
            </a:r>
          </a:p>
        </p:txBody>
      </p:sp>
      <p:grpSp>
        <p:nvGrpSpPr>
          <p:cNvPr id="18" name="グループ化 17">
            <a:extLst>
              <a:ext uri="{FF2B5EF4-FFF2-40B4-BE49-F238E27FC236}">
                <a16:creationId xmlns:a16="http://schemas.microsoft.com/office/drawing/2014/main" id="{D7BB789C-1FF7-4D6F-B197-B3EE508A1EEB}"/>
              </a:ext>
            </a:extLst>
          </p:cNvPr>
          <p:cNvGrpSpPr/>
          <p:nvPr/>
        </p:nvGrpSpPr>
        <p:grpSpPr>
          <a:xfrm>
            <a:off x="3224299" y="2396732"/>
            <a:ext cx="5832648" cy="3114521"/>
            <a:chOff x="3203848" y="2636912"/>
            <a:chExt cx="5832648" cy="3114521"/>
          </a:xfrm>
        </p:grpSpPr>
        <p:pic>
          <p:nvPicPr>
            <p:cNvPr id="7" name="図 6">
              <a:extLst>
                <a:ext uri="{FF2B5EF4-FFF2-40B4-BE49-F238E27FC236}">
                  <a16:creationId xmlns:a16="http://schemas.microsoft.com/office/drawing/2014/main" id="{0FD1D5E3-6BD5-48E8-9460-FB378C05FB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3848" y="2636912"/>
              <a:ext cx="5832648" cy="311452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9" name="吹き出し: 四角形 8">
              <a:extLst>
                <a:ext uri="{FF2B5EF4-FFF2-40B4-BE49-F238E27FC236}">
                  <a16:creationId xmlns:a16="http://schemas.microsoft.com/office/drawing/2014/main" id="{AD4DDD9F-CC0E-4968-98D3-4F447DFFF045}"/>
                </a:ext>
              </a:extLst>
            </p:cNvPr>
            <p:cNvSpPr/>
            <p:nvPr/>
          </p:nvSpPr>
          <p:spPr>
            <a:xfrm>
              <a:off x="6354099" y="2990692"/>
              <a:ext cx="1548172" cy="711689"/>
            </a:xfrm>
            <a:prstGeom prst="wedgeRectCallout">
              <a:avLst>
                <a:gd name="adj1" fmla="val -35172"/>
                <a:gd name="adj2" fmla="val -66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②手続き一覧（事業者向け）</a:t>
              </a:r>
            </a:p>
          </p:txBody>
        </p:sp>
        <p:sp>
          <p:nvSpPr>
            <p:cNvPr id="10" name="吹き出し: 四角形 9">
              <a:extLst>
                <a:ext uri="{FF2B5EF4-FFF2-40B4-BE49-F238E27FC236}">
                  <a16:creationId xmlns:a16="http://schemas.microsoft.com/office/drawing/2014/main" id="{38F14C36-AC8C-418D-BA4E-A7F1D8DC39FD}"/>
                </a:ext>
              </a:extLst>
            </p:cNvPr>
            <p:cNvSpPr/>
            <p:nvPr/>
          </p:nvSpPr>
          <p:spPr>
            <a:xfrm>
              <a:off x="4598352" y="3487581"/>
              <a:ext cx="1548172" cy="711689"/>
            </a:xfrm>
            <a:prstGeom prst="wedgeRectCallout">
              <a:avLst>
                <a:gd name="adj1" fmla="val -40827"/>
                <a:gd name="adj2" fmla="val 733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③「特定事業者」で検索</a:t>
              </a:r>
            </a:p>
          </p:txBody>
        </p:sp>
        <p:sp>
          <p:nvSpPr>
            <p:cNvPr id="11" name="吹き出し: 四角形 10">
              <a:extLst>
                <a:ext uri="{FF2B5EF4-FFF2-40B4-BE49-F238E27FC236}">
                  <a16:creationId xmlns:a16="http://schemas.microsoft.com/office/drawing/2014/main" id="{E121AB65-9BBA-4F92-B015-D28E7873F29A}"/>
                </a:ext>
              </a:extLst>
            </p:cNvPr>
            <p:cNvSpPr/>
            <p:nvPr/>
          </p:nvSpPr>
          <p:spPr>
            <a:xfrm>
              <a:off x="7096194" y="3851564"/>
              <a:ext cx="1897477" cy="530590"/>
            </a:xfrm>
            <a:prstGeom prst="wedgeRectCallout">
              <a:avLst>
                <a:gd name="adj1" fmla="val -44597"/>
                <a:gd name="adj2" fmla="val 856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④フォルダを開く</a:t>
              </a:r>
            </a:p>
          </p:txBody>
        </p:sp>
      </p:grpSp>
      <p:grpSp>
        <p:nvGrpSpPr>
          <p:cNvPr id="19" name="グループ化 18">
            <a:extLst>
              <a:ext uri="{FF2B5EF4-FFF2-40B4-BE49-F238E27FC236}">
                <a16:creationId xmlns:a16="http://schemas.microsoft.com/office/drawing/2014/main" id="{1BDED035-C464-4A93-B86A-5037E5FFB37A}"/>
              </a:ext>
            </a:extLst>
          </p:cNvPr>
          <p:cNvGrpSpPr/>
          <p:nvPr/>
        </p:nvGrpSpPr>
        <p:grpSpPr>
          <a:xfrm>
            <a:off x="131720" y="4511991"/>
            <a:ext cx="6426832" cy="1998523"/>
            <a:chOff x="131720" y="4511991"/>
            <a:chExt cx="6426832" cy="1998523"/>
          </a:xfrm>
        </p:grpSpPr>
        <p:pic>
          <p:nvPicPr>
            <p:cNvPr id="16" name="図 15">
              <a:extLst>
                <a:ext uri="{FF2B5EF4-FFF2-40B4-BE49-F238E27FC236}">
                  <a16:creationId xmlns:a16="http://schemas.microsoft.com/office/drawing/2014/main" id="{EE3AEAA9-4109-4F40-8A45-D432C79D82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1720" y="4511991"/>
              <a:ext cx="3676302" cy="1998523"/>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17" name="吹き出し: 四角形 16">
              <a:extLst>
                <a:ext uri="{FF2B5EF4-FFF2-40B4-BE49-F238E27FC236}">
                  <a16:creationId xmlns:a16="http://schemas.microsoft.com/office/drawing/2014/main" id="{E1B4A5F2-2344-4047-AF04-BC53AE1DD65B}"/>
                </a:ext>
              </a:extLst>
            </p:cNvPr>
            <p:cNvSpPr/>
            <p:nvPr/>
          </p:nvSpPr>
          <p:spPr>
            <a:xfrm>
              <a:off x="3808022" y="5629772"/>
              <a:ext cx="2750530" cy="711689"/>
            </a:xfrm>
            <a:prstGeom prst="wedgeRectCallout">
              <a:avLst>
                <a:gd name="adj1" fmla="val -64151"/>
                <a:gd name="adj2" fmla="val -387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⑤届出するものを選択し、</a:t>
              </a:r>
              <a:br>
                <a:rPr kumimoji="1" lang="en-US" altLang="ja-JP" sz="1600" b="1" dirty="0">
                  <a:solidFill>
                    <a:schemeClr val="tx1"/>
                  </a:solidFill>
                  <a:latin typeface="BIZ UDPゴシック" panose="020B0400000000000000" pitchFamily="50" charset="-128"/>
                  <a:ea typeface="BIZ UDPゴシック" panose="020B0400000000000000" pitchFamily="50" charset="-128"/>
                </a:rPr>
              </a:br>
              <a:r>
                <a:rPr kumimoji="1" lang="ja-JP" altLang="en-US" sz="1600" b="1" dirty="0">
                  <a:solidFill>
                    <a:schemeClr val="tx1"/>
                  </a:solidFill>
                  <a:latin typeface="BIZ UDPゴシック" panose="020B0400000000000000" pitchFamily="50" charset="-128"/>
                  <a:ea typeface="BIZ UDPゴシック" panose="020B0400000000000000" pitchFamily="50" charset="-128"/>
                </a:rPr>
                <a:t>「次へ進む」からアップロード</a:t>
              </a:r>
            </a:p>
          </p:txBody>
        </p:sp>
      </p:grpSp>
      <p:sp>
        <p:nvSpPr>
          <p:cNvPr id="20" name="正方形/長方形 19">
            <a:extLst>
              <a:ext uri="{FF2B5EF4-FFF2-40B4-BE49-F238E27FC236}">
                <a16:creationId xmlns:a16="http://schemas.microsoft.com/office/drawing/2014/main" id="{6512CFCE-DA4B-436C-BEE2-D8FC457D8CB4}"/>
              </a:ext>
            </a:extLst>
          </p:cNvPr>
          <p:cNvSpPr/>
          <p:nvPr/>
        </p:nvSpPr>
        <p:spPr>
          <a:xfrm>
            <a:off x="150966" y="3412743"/>
            <a:ext cx="3030508" cy="954107"/>
          </a:xfrm>
          <a:prstGeom prst="rect">
            <a:avLst/>
          </a:prstGeom>
        </p:spPr>
        <p:txBody>
          <a:bodyPr wrap="square">
            <a:spAutoFit/>
          </a:bodyPr>
          <a:lstStyle/>
          <a:p>
            <a:pPr>
              <a:spcAft>
                <a:spcPts val="0"/>
              </a:spcAft>
            </a:pPr>
            <a:r>
              <a:rPr kumimoji="0"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対策計画書、実績報告書の申請画面で求める「整理番号」は届出様式のシート「１　表紙」の左下に記入する整理番号と同じものを入力</a:t>
            </a:r>
            <a:endParaRPr lang="ja-JP" altLang="ja-JP" sz="1400" dirty="0">
              <a:latin typeface="BIZ UDPゴシック" panose="020B0400000000000000" pitchFamily="50" charset="-128"/>
              <a:ea typeface="BIZ UDPゴシック" panose="020B0400000000000000" pitchFamily="50" charset="-128"/>
            </a:endParaRPr>
          </a:p>
        </p:txBody>
      </p:sp>
      <p:sp>
        <p:nvSpPr>
          <p:cNvPr id="21" name="吹き出し: 四角形 20">
            <a:extLst>
              <a:ext uri="{FF2B5EF4-FFF2-40B4-BE49-F238E27FC236}">
                <a16:creationId xmlns:a16="http://schemas.microsoft.com/office/drawing/2014/main" id="{850C5210-9994-4361-80AD-342BC0F96A31}"/>
              </a:ext>
            </a:extLst>
          </p:cNvPr>
          <p:cNvSpPr/>
          <p:nvPr/>
        </p:nvSpPr>
        <p:spPr>
          <a:xfrm>
            <a:off x="5619679" y="1559067"/>
            <a:ext cx="1852930" cy="676370"/>
          </a:xfrm>
          <a:prstGeom prst="wedgeRectCallout">
            <a:avLst>
              <a:gd name="adj1" fmla="val -188737"/>
              <a:gd name="adj2" fmla="val 163902"/>
            </a:avLst>
          </a:prstGeom>
          <a:solidFill>
            <a:schemeClr val="bg1"/>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latin typeface="BIZ UDPゴシック" panose="020B0400000000000000" pitchFamily="50" charset="-128"/>
                <a:ea typeface="BIZ UDPゴシック" panose="020B0400000000000000" pitchFamily="50" charset="-128"/>
              </a:rPr>
              <a:t>下にスクロールでマイページ</a:t>
            </a:r>
          </a:p>
        </p:txBody>
      </p:sp>
      <p:pic>
        <p:nvPicPr>
          <p:cNvPr id="13" name="図 12">
            <a:extLst>
              <a:ext uri="{FF2B5EF4-FFF2-40B4-BE49-F238E27FC236}">
                <a16:creationId xmlns:a16="http://schemas.microsoft.com/office/drawing/2014/main" id="{27D94C9B-38CB-4D32-B1E2-8365944293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374" t="46318" r="59879" b="8614"/>
          <a:stretch/>
        </p:blipFill>
        <p:spPr>
          <a:xfrm>
            <a:off x="7499277" y="658669"/>
            <a:ext cx="1558718" cy="101083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4" name="オーディオ 3">
            <a:hlinkClick r:id="" action="ppaction://media"/>
            <a:extLst>
              <a:ext uri="{FF2B5EF4-FFF2-40B4-BE49-F238E27FC236}">
                <a16:creationId xmlns:a16="http://schemas.microsoft.com/office/drawing/2014/main" id="{D5C50F92-53BE-41E7-AAA2-3515BAF76F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26882220"/>
      </p:ext>
    </p:extLst>
  </p:cSld>
  <p:clrMapOvr>
    <a:masterClrMapping/>
  </p:clrMapOvr>
  <mc:AlternateContent xmlns:mc="http://schemas.openxmlformats.org/markup-compatibility/2006" xmlns:p14="http://schemas.microsoft.com/office/powerpoint/2010/main">
    <mc:Choice Requires="p14">
      <p:transition spd="slow" p14:dur="2000" advTm="57844"/>
    </mc:Choice>
    <mc:Fallback xmlns="">
      <p:transition spd="slow" advTm="5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13</a:t>
            </a:fld>
            <a:endParaRPr kumimoji="1" lang="ja-JP" altLang="en-US" dirty="0"/>
          </a:p>
        </p:txBody>
      </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8604448"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７　変更・廃止・休止・再開届の作成要領</a:t>
            </a:r>
          </a:p>
        </p:txBody>
      </p:sp>
      <p:sp>
        <p:nvSpPr>
          <p:cNvPr id="10" name="Rectangle 2"/>
          <p:cNvSpPr>
            <a:spLocks noChangeArrowheads="1"/>
          </p:cNvSpPr>
          <p:nvPr/>
        </p:nvSpPr>
        <p:spPr bwMode="auto">
          <a:xfrm>
            <a:off x="179512" y="725631"/>
            <a:ext cx="905175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n"/>
              <a:tabLst/>
            </a:pPr>
            <a:r>
              <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変更届の作成</a:t>
            </a:r>
            <a:endParaRPr kumimoji="0" lang="en-US" altLang="ja-JP" b="1" i="0" u="none" strike="noStrike" cap="none" normalizeH="0" baseline="0" dirty="0">
              <a:ln>
                <a:noFill/>
              </a:ln>
              <a:solidFill>
                <a:srgbClr val="0D0D0D"/>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dirty="0">
                <a:latin typeface="BIZ UDPゴシック" panose="020B0400000000000000" pitchFamily="50" charset="-128"/>
                <a:ea typeface="BIZ UDPゴシック" panose="020B0400000000000000" pitchFamily="50" charset="-128"/>
              </a:rPr>
              <a:t>対策計画書の以下の項目に変更がある場合は変更届を届出</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〇事業の概要</a:t>
            </a:r>
            <a:endParaRPr lang="en-US" altLang="ja-JP" sz="1600" dirty="0">
              <a:latin typeface="BIZ UDPゴシック" panose="020B0400000000000000" pitchFamily="50" charset="-128"/>
              <a:ea typeface="BIZ UDPゴシック" panose="020B0400000000000000" pitchFamily="50" charset="-128"/>
            </a:endParaRPr>
          </a:p>
          <a:p>
            <a:pPr marL="182563" indent="-55563"/>
            <a:r>
              <a:rPr lang="ja-JP" altLang="en-US" sz="1600" dirty="0">
                <a:latin typeface="BIZ UDPゴシック" panose="020B0400000000000000" pitchFamily="50" charset="-128"/>
                <a:ea typeface="BIZ UDPゴシック" panose="020B0400000000000000" pitchFamily="50" charset="-128"/>
              </a:rPr>
              <a:t>〇事業活動に係る気候変動の緩和及び気候変動への適応並びに電気の需要の最適化のための</a:t>
            </a:r>
            <a:endParaRPr lang="en-US" altLang="ja-JP" sz="1600" dirty="0">
              <a:latin typeface="BIZ UDPゴシック" panose="020B0400000000000000" pitchFamily="50" charset="-128"/>
              <a:ea typeface="BIZ UDPゴシック" panose="020B0400000000000000" pitchFamily="50" charset="-128"/>
            </a:endParaRPr>
          </a:p>
          <a:p>
            <a:pPr marL="182563" indent="-55563"/>
            <a:r>
              <a:rPr lang="ja-JP" altLang="en-US" sz="1600" dirty="0">
                <a:latin typeface="BIZ UDPゴシック" panose="020B0400000000000000" pitchFamily="50" charset="-128"/>
                <a:ea typeface="BIZ UDPゴシック" panose="020B0400000000000000" pitchFamily="50" charset="-128"/>
              </a:rPr>
              <a:t>　対策の内容</a:t>
            </a:r>
          </a:p>
          <a:p>
            <a:r>
              <a:rPr lang="ja-JP" altLang="en-US" sz="1600" dirty="0">
                <a:latin typeface="BIZ UDPゴシック" panose="020B0400000000000000" pitchFamily="50" charset="-128"/>
                <a:ea typeface="BIZ UDPゴシック" panose="020B0400000000000000" pitchFamily="50" charset="-128"/>
              </a:rPr>
              <a:t>〇事業活動に係る温室効果ガスの排出量の削減に関する目標	</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（削減率の目標設定について排出量ベースまたは原単位ベースを変更する場合など）</a:t>
            </a:r>
            <a:endParaRPr lang="en-US" altLang="ja-JP" sz="1600" dirty="0">
              <a:latin typeface="BIZ UDPゴシック" panose="020B0400000000000000" pitchFamily="50" charset="-128"/>
              <a:ea typeface="BIZ UDPゴシック" panose="020B0400000000000000" pitchFamily="50" charset="-128"/>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n"/>
              <a:tabLst/>
            </a:pPr>
            <a:r>
              <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廃止届の作成</a:t>
            </a:r>
          </a:p>
          <a:p>
            <a:r>
              <a:rPr lang="ja-JP" altLang="en-US" sz="1600" dirty="0">
                <a:latin typeface="BIZ UDPゴシック" panose="020B0400000000000000" pitchFamily="50" charset="-128"/>
                <a:ea typeface="BIZ UDPゴシック" panose="020B0400000000000000" pitchFamily="50" charset="-128"/>
              </a:rPr>
              <a:t>府内に立地する事業所がすべて閉鎖された場合、廃止届を届出</a:t>
            </a:r>
            <a:endParaRPr lang="en-US" altLang="ja-JP" sz="1600" dirty="0">
              <a:latin typeface="BIZ UDPゴシック" panose="020B0400000000000000" pitchFamily="50" charset="-128"/>
              <a:ea typeface="BIZ UDPゴシック" panose="020B0400000000000000" pitchFamily="50" charset="-128"/>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n"/>
              <a:tabLst/>
            </a:pPr>
            <a:r>
              <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休止届の作成</a:t>
            </a:r>
          </a:p>
          <a:p>
            <a:r>
              <a:rPr lang="ja-JP" altLang="en-US" sz="1600" dirty="0">
                <a:latin typeface="BIZ UDPゴシック" panose="020B0400000000000000" pitchFamily="50" charset="-128"/>
                <a:ea typeface="BIZ UDPゴシック" panose="020B0400000000000000" pitchFamily="50" charset="-128"/>
              </a:rPr>
              <a:t>特定事業者要件を満たさなくなった場合、休止届を届出（廃止届の対象となる事由の場合は不要）</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任意事業者として、特定事業者用様式を使用して、引き続き届出する場合は、再度対策計画書</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を届出する必要はありません。</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（任意事業者用様式で届出する場合は、再度任意事業者用様式にて対策計画書を届出ください。）</a:t>
            </a:r>
            <a:endParaRPr lang="en-US" altLang="ja-JP" sz="1600" dirty="0">
              <a:latin typeface="BIZ UDPゴシック" panose="020B0400000000000000" pitchFamily="50" charset="-128"/>
              <a:ea typeface="BIZ UDPゴシック" panose="020B0400000000000000" pitchFamily="50" charset="-128"/>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n"/>
              <a:tabLst/>
            </a:pPr>
            <a:r>
              <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再開届の作成</a:t>
            </a:r>
          </a:p>
          <a:p>
            <a:r>
              <a:rPr lang="ja-JP" altLang="en-US" sz="1600" dirty="0">
                <a:latin typeface="BIZ UDPゴシック" panose="020B0400000000000000" pitchFamily="50" charset="-128"/>
                <a:ea typeface="BIZ UDPゴシック" panose="020B0400000000000000" pitchFamily="50" charset="-128"/>
              </a:rPr>
              <a:t>休止届を届出したのち、再度、特定事業者の要件を満たす場合、再開届を届出</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任意事業者として特定事業者用様式を使用して届出いただいていた場合は、再度対策計画書</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を届出する必要はありません。</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（任意事業者用様式で届出していた場合や届出をしていなかった</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場合は、再度特定事業者用様式にて対策計画書を届出ください。）</a:t>
            </a:r>
            <a:endParaRPr lang="en-US" altLang="ja-JP" sz="1600" dirty="0">
              <a:latin typeface="BIZ UDPゴシック" panose="020B0400000000000000" pitchFamily="50" charset="-128"/>
              <a:ea typeface="BIZ UDPゴシック" panose="020B0400000000000000" pitchFamily="50" charset="-128"/>
            </a:endParaRPr>
          </a:p>
          <a:p>
            <a:endParaRPr lang="ja-JP" altLang="en-US" sz="1600" dirty="0">
              <a:latin typeface="BIZ UDPゴシック" panose="020B0400000000000000" pitchFamily="50" charset="-128"/>
              <a:ea typeface="BIZ UDPゴシック" panose="020B0400000000000000" pitchFamily="50" charset="-128"/>
            </a:endParaRPr>
          </a:p>
          <a:p>
            <a:endParaRPr lang="ja-JP" altLang="en-US" sz="1600" dirty="0">
              <a:latin typeface="Meiryo UI" panose="020B0604030504040204" pitchFamily="50" charset="-128"/>
              <a:ea typeface="Meiryo UI" panose="020B0604030504040204" pitchFamily="50" charset="-128"/>
            </a:endParaRPr>
          </a:p>
        </p:txBody>
      </p:sp>
      <p:sp>
        <p:nvSpPr>
          <p:cNvPr id="13" name="タイトル 3">
            <a:extLst>
              <a:ext uri="{FF2B5EF4-FFF2-40B4-BE49-F238E27FC236}">
                <a16:creationId xmlns:a16="http://schemas.microsoft.com/office/drawing/2014/main" id="{5B258117-2828-483E-A47D-34D27960A340}"/>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２．届出制度の概要について（５）</a:t>
            </a:r>
          </a:p>
        </p:txBody>
      </p:sp>
      <p:pic>
        <p:nvPicPr>
          <p:cNvPr id="5" name="オーディオ 4">
            <a:hlinkClick r:id="" action="ppaction://media"/>
            <a:extLst>
              <a:ext uri="{FF2B5EF4-FFF2-40B4-BE49-F238E27FC236}">
                <a16:creationId xmlns:a16="http://schemas.microsoft.com/office/drawing/2014/main" id="{62C5A17E-0D1C-4E1E-8A23-20E365397D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1321941"/>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spd="slow" advTm="3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18695" y="804006"/>
            <a:ext cx="9051756"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ja-JP" altLang="ja-JP" sz="2000" b="1" i="0" u="none" strike="noStrike" cap="none" normalizeH="0" baseline="0" dirty="0">
                <a:ln>
                  <a:noFill/>
                </a:ln>
                <a:solidFill>
                  <a:srgbClr val="0D0D0D"/>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対策計画書にかかる評価制度</a:t>
            </a:r>
            <a:r>
              <a:rPr kumimoji="0" lang="en-US" altLang="ja-JP"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2000" b="1" i="0" u="none" strike="noStrike" cap="none" normalizeH="0" baseline="0" dirty="0">
              <a:ln>
                <a:noFill/>
              </a:ln>
              <a:solidFill>
                <a:srgbClr val="0D0D0D"/>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dirty="0">
                <a:latin typeface="BIZ UDPゴシック" panose="020B0400000000000000" pitchFamily="50" charset="-128"/>
                <a:ea typeface="BIZ UDPゴシック" panose="020B0400000000000000" pitchFamily="50" charset="-128"/>
              </a:rPr>
              <a:t>対策計画書については、「基準年度比削減率」および「重点対策実施率（算出方法は、</a:t>
            </a:r>
            <a:r>
              <a:rPr lang="en-US" altLang="ja-JP" sz="1600" dirty="0">
                <a:latin typeface="BIZ UDPゴシック" panose="020B0400000000000000" pitchFamily="50" charset="-128"/>
                <a:ea typeface="BIZ UDPゴシック" panose="020B0400000000000000" pitchFamily="50" charset="-128"/>
              </a:rPr>
              <a:t>P.15</a:t>
            </a:r>
            <a:r>
              <a:rPr lang="ja-JP" altLang="en-US" sz="1600" dirty="0">
                <a:latin typeface="BIZ UDPゴシック" panose="020B0400000000000000" pitchFamily="50" charset="-128"/>
                <a:ea typeface="BIZ UDPゴシック" panose="020B0400000000000000" pitchFamily="50" charset="-128"/>
              </a:rPr>
              <a:t>参照）」</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に基づき、以下の表のとおり、</a:t>
            </a:r>
            <a:r>
              <a:rPr lang="en-US" altLang="ja-JP" sz="1600" dirty="0">
                <a:latin typeface="BIZ UDPゴシック" panose="020B0400000000000000" pitchFamily="50" charset="-128"/>
                <a:ea typeface="BIZ UDPゴシック" panose="020B0400000000000000" pitchFamily="50" charset="-128"/>
              </a:rPr>
              <a:t>AAA</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C</a:t>
            </a:r>
            <a:r>
              <a:rPr lang="ja-JP" altLang="en-US" sz="1600" dirty="0">
                <a:latin typeface="BIZ UDPゴシック" panose="020B0400000000000000" pitchFamily="50" charset="-128"/>
                <a:ea typeface="BIZ UDPゴシック" panose="020B0400000000000000" pitchFamily="50" charset="-128"/>
              </a:rPr>
              <a:t>の</a:t>
            </a:r>
            <a:r>
              <a:rPr lang="en-US" altLang="ja-JP" sz="1600" dirty="0">
                <a:latin typeface="BIZ UDPゴシック" panose="020B0400000000000000" pitchFamily="50" charset="-128"/>
                <a:ea typeface="BIZ UDPゴシック" panose="020B0400000000000000" pitchFamily="50" charset="-128"/>
              </a:rPr>
              <a:t>5</a:t>
            </a:r>
            <a:r>
              <a:rPr lang="ja-JP" altLang="en-US" sz="1600" dirty="0">
                <a:latin typeface="BIZ UDPゴシック" panose="020B0400000000000000" pitchFamily="50" charset="-128"/>
                <a:ea typeface="BIZ UDPゴシック" panose="020B0400000000000000" pitchFamily="50" charset="-128"/>
              </a:rPr>
              <a:t>段階で評価</a:t>
            </a:r>
          </a:p>
        </p:txBody>
      </p:sp>
      <p:graphicFrame>
        <p:nvGraphicFramePr>
          <p:cNvPr id="11" name="表 10"/>
          <p:cNvGraphicFramePr>
            <a:graphicFrameLocks noGrp="1"/>
          </p:cNvGraphicFramePr>
          <p:nvPr>
            <p:extLst>
              <p:ext uri="{D42A27DB-BD31-4B8C-83A1-F6EECF244321}">
                <p14:modId xmlns:p14="http://schemas.microsoft.com/office/powerpoint/2010/main" val="3827002011"/>
              </p:ext>
            </p:extLst>
          </p:nvPr>
        </p:nvGraphicFramePr>
        <p:xfrm>
          <a:off x="296101" y="1985194"/>
          <a:ext cx="8496943" cy="1943998"/>
        </p:xfrm>
        <a:graphic>
          <a:graphicData uri="http://schemas.openxmlformats.org/drawingml/2006/table">
            <a:tbl>
              <a:tblPr firstRow="1" firstCol="1" bandRow="1">
                <a:tableStyleId>{2D5ABB26-0587-4C30-8999-92F81FD0307C}</a:tableStyleId>
              </a:tblPr>
              <a:tblGrid>
                <a:gridCol w="1201588">
                  <a:extLst>
                    <a:ext uri="{9D8B030D-6E8A-4147-A177-3AD203B41FA5}">
                      <a16:colId xmlns:a16="http://schemas.microsoft.com/office/drawing/2014/main" val="2631533809"/>
                    </a:ext>
                  </a:extLst>
                </a:gridCol>
                <a:gridCol w="2918142">
                  <a:extLst>
                    <a:ext uri="{9D8B030D-6E8A-4147-A177-3AD203B41FA5}">
                      <a16:colId xmlns:a16="http://schemas.microsoft.com/office/drawing/2014/main" val="3020795201"/>
                    </a:ext>
                  </a:extLst>
                </a:gridCol>
                <a:gridCol w="2574831">
                  <a:extLst>
                    <a:ext uri="{9D8B030D-6E8A-4147-A177-3AD203B41FA5}">
                      <a16:colId xmlns:a16="http://schemas.microsoft.com/office/drawing/2014/main" val="1284690479"/>
                    </a:ext>
                  </a:extLst>
                </a:gridCol>
                <a:gridCol w="600794">
                  <a:extLst>
                    <a:ext uri="{9D8B030D-6E8A-4147-A177-3AD203B41FA5}">
                      <a16:colId xmlns:a16="http://schemas.microsoft.com/office/drawing/2014/main" val="2329779172"/>
                    </a:ext>
                  </a:extLst>
                </a:gridCol>
                <a:gridCol w="600794">
                  <a:extLst>
                    <a:ext uri="{9D8B030D-6E8A-4147-A177-3AD203B41FA5}">
                      <a16:colId xmlns:a16="http://schemas.microsoft.com/office/drawing/2014/main" val="2638977982"/>
                    </a:ext>
                  </a:extLst>
                </a:gridCol>
                <a:gridCol w="600794">
                  <a:extLst>
                    <a:ext uri="{9D8B030D-6E8A-4147-A177-3AD203B41FA5}">
                      <a16:colId xmlns:a16="http://schemas.microsoft.com/office/drawing/2014/main" val="4212649428"/>
                    </a:ext>
                  </a:extLst>
                </a:gridCol>
              </a:tblGrid>
              <a:tr h="324033">
                <a:tc>
                  <a:txBody>
                    <a:bodyPr/>
                    <a:lstStyle/>
                    <a:p>
                      <a:pPr algn="ctr">
                        <a:lnSpc>
                          <a:spcPct val="100000"/>
                        </a:lnSpc>
                        <a:spcAft>
                          <a:spcPts val="0"/>
                        </a:spcAft>
                      </a:pPr>
                      <a:r>
                        <a:rPr lang="ja-JP" sz="1600" b="0" kern="100" dirty="0">
                          <a:effectLst/>
                          <a:latin typeface="+mn-ea"/>
                          <a:ea typeface="+mn-ea"/>
                        </a:rPr>
                        <a:t>評価</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基準年度比削減率</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重点対策実施率</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表彰</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公表</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通知</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83451795"/>
                  </a:ext>
                </a:extLst>
              </a:tr>
              <a:tr h="323993">
                <a:tc>
                  <a:txBody>
                    <a:bodyPr/>
                    <a:lstStyle/>
                    <a:p>
                      <a:pPr algn="ctr">
                        <a:lnSpc>
                          <a:spcPct val="100000"/>
                        </a:lnSpc>
                        <a:spcAft>
                          <a:spcPts val="0"/>
                        </a:spcAft>
                      </a:pPr>
                      <a:r>
                        <a:rPr lang="en-US" sz="1600" kern="100" dirty="0">
                          <a:effectLst/>
                          <a:latin typeface="+mn-ea"/>
                          <a:ea typeface="+mn-ea"/>
                        </a:rPr>
                        <a:t>AAA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00000"/>
                        </a:lnSpc>
                        <a:spcAft>
                          <a:spcPts val="0"/>
                        </a:spcAft>
                      </a:pPr>
                      <a:r>
                        <a:rPr lang="ja-JP" sz="1600" kern="100" dirty="0">
                          <a:effectLst/>
                          <a:latin typeface="+mn-ea"/>
                          <a:ea typeface="+mn-ea"/>
                        </a:rPr>
                        <a:t>削減目安以上</a:t>
                      </a:r>
                      <a:endParaRPr lang="en-US" altLang="ja-JP" sz="1600" kern="100" dirty="0">
                        <a:effectLst/>
                        <a:latin typeface="+mn-ea"/>
                        <a:ea typeface="+mn-ea"/>
                      </a:endParaRPr>
                    </a:p>
                    <a:p>
                      <a:pPr algn="ctr">
                        <a:lnSpc>
                          <a:spcPct val="100000"/>
                        </a:lnSpc>
                        <a:spcAft>
                          <a:spcPts val="0"/>
                        </a:spcAft>
                      </a:pPr>
                      <a:r>
                        <a:rPr lang="ja-JP" altLang="en-US"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P.35</a:t>
                      </a:r>
                      <a:r>
                        <a:rPr lang="ja-JP" altLang="en-US" sz="1400" kern="100" dirty="0">
                          <a:effectLst/>
                          <a:latin typeface="+mn-ea"/>
                          <a:ea typeface="+mn-ea"/>
                          <a:cs typeface="Times New Roman" panose="02020603050405020304" pitchFamily="18" charset="0"/>
                        </a:rPr>
                        <a:t>の</a:t>
                      </a:r>
                      <a:r>
                        <a:rPr lang="en-US" altLang="ja-JP" sz="1400" kern="100" dirty="0">
                          <a:effectLst/>
                          <a:latin typeface="+mn-ea"/>
                          <a:ea typeface="+mn-ea"/>
                          <a:cs typeface="Times New Roman" panose="02020603050405020304" pitchFamily="18" charset="0"/>
                        </a:rPr>
                        <a:t>5-(4)No.3</a:t>
                      </a:r>
                      <a:r>
                        <a:rPr lang="ja-JP" altLang="en-US" sz="1400" kern="100" dirty="0">
                          <a:effectLst/>
                          <a:latin typeface="+mn-ea"/>
                          <a:ea typeface="+mn-ea"/>
                          <a:cs typeface="Times New Roman" panose="02020603050405020304" pitchFamily="18" charset="0"/>
                        </a:rPr>
                        <a:t>の表を参照）</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100</a:t>
                      </a:r>
                      <a:r>
                        <a:rPr lang="ja-JP" sz="1600" kern="100" dirty="0">
                          <a:effectLst/>
                          <a:latin typeface="+mn-ea"/>
                          <a:ea typeface="+mn-ea"/>
                        </a:rPr>
                        <a:t>％超</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528334"/>
                  </a:ext>
                </a:extLst>
              </a:tr>
              <a:tr h="323993">
                <a:tc>
                  <a:txBody>
                    <a:bodyPr/>
                    <a:lstStyle/>
                    <a:p>
                      <a:pPr algn="ctr">
                        <a:lnSpc>
                          <a:spcPct val="100000"/>
                        </a:lnSpc>
                        <a:spcAft>
                          <a:spcPts val="0"/>
                        </a:spcAft>
                      </a:pPr>
                      <a:r>
                        <a:rPr lang="en-US" sz="1600" kern="100" dirty="0">
                          <a:effectLst/>
                          <a:latin typeface="+mn-ea"/>
                          <a:ea typeface="+mn-ea"/>
                        </a:rPr>
                        <a:t>AA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90-100%</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937885"/>
                  </a:ext>
                </a:extLst>
              </a:tr>
              <a:tr h="323993">
                <a:tc>
                  <a:txBody>
                    <a:bodyPr/>
                    <a:lstStyle/>
                    <a:p>
                      <a:pPr algn="ctr">
                        <a:lnSpc>
                          <a:spcPct val="100000"/>
                        </a:lnSpc>
                        <a:spcAft>
                          <a:spcPts val="0"/>
                        </a:spcAft>
                      </a:pPr>
                      <a:r>
                        <a:rPr lang="en-US" sz="1600" kern="100" dirty="0">
                          <a:effectLst/>
                          <a:latin typeface="+mn-ea"/>
                          <a:ea typeface="+mn-ea"/>
                        </a:rPr>
                        <a:t>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414138"/>
                  </a:ext>
                </a:extLst>
              </a:tr>
              <a:tr h="323993">
                <a:tc>
                  <a:txBody>
                    <a:bodyPr/>
                    <a:lstStyle/>
                    <a:p>
                      <a:pPr algn="ctr">
                        <a:lnSpc>
                          <a:spcPct val="100000"/>
                        </a:lnSpc>
                        <a:spcAft>
                          <a:spcPts val="0"/>
                        </a:spcAft>
                      </a:pPr>
                      <a:r>
                        <a:rPr lang="en-US" sz="1600" kern="100" dirty="0">
                          <a:effectLst/>
                          <a:latin typeface="+mn-ea"/>
                          <a:ea typeface="+mn-ea"/>
                        </a:rPr>
                        <a:t>B</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Aft>
                          <a:spcPts val="0"/>
                        </a:spcAft>
                      </a:pPr>
                      <a:r>
                        <a:rPr lang="ja-JP" sz="1600" kern="100" dirty="0">
                          <a:effectLst/>
                          <a:latin typeface="+mn-ea"/>
                          <a:ea typeface="+mn-ea"/>
                        </a:rPr>
                        <a:t>削減目安未満</a:t>
                      </a:r>
                      <a:endParaRPr lang="en-US" altLang="ja-JP" sz="1600" kern="100" dirty="0">
                        <a:effectLst/>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P.35</a:t>
                      </a:r>
                      <a:r>
                        <a:rPr lang="ja-JP" altLang="en-US" sz="1400" kern="100" dirty="0">
                          <a:effectLst/>
                          <a:latin typeface="+mn-ea"/>
                          <a:ea typeface="+mn-ea"/>
                          <a:cs typeface="Times New Roman" panose="02020603050405020304" pitchFamily="18" charset="0"/>
                        </a:rPr>
                        <a:t>の</a:t>
                      </a:r>
                      <a:r>
                        <a:rPr lang="en-US" altLang="ja-JP" sz="1400" kern="100" dirty="0">
                          <a:effectLst/>
                          <a:latin typeface="+mn-ea"/>
                          <a:ea typeface="+mn-ea"/>
                          <a:cs typeface="Times New Roman" panose="02020603050405020304" pitchFamily="18" charset="0"/>
                        </a:rPr>
                        <a:t>5-(4)No.3</a:t>
                      </a:r>
                      <a:r>
                        <a:rPr lang="ja-JP" altLang="en-US" sz="1400" kern="100" dirty="0">
                          <a:effectLst/>
                          <a:latin typeface="+mn-ea"/>
                          <a:ea typeface="+mn-ea"/>
                          <a:cs typeface="Times New Roman" panose="02020603050405020304" pitchFamily="18" charset="0"/>
                        </a:rPr>
                        <a:t>の表を参照）</a:t>
                      </a:r>
                      <a:endParaRPr lang="ja-JP" altLang="ja-JP" sz="14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％以上</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823764"/>
                  </a:ext>
                </a:extLst>
              </a:tr>
              <a:tr h="323993">
                <a:tc>
                  <a:txBody>
                    <a:bodyPr/>
                    <a:lstStyle/>
                    <a:p>
                      <a:pPr algn="ctr">
                        <a:lnSpc>
                          <a:spcPct val="100000"/>
                        </a:lnSpc>
                        <a:spcAft>
                          <a:spcPts val="0"/>
                        </a:spcAft>
                      </a:pPr>
                      <a:r>
                        <a:rPr lang="en-US" sz="1600" kern="100" dirty="0">
                          <a:effectLst/>
                          <a:latin typeface="+mn-ea"/>
                          <a:ea typeface="+mn-ea"/>
                        </a:rPr>
                        <a:t>C</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effectLst/>
                          <a:latin typeface="+mn-ea"/>
                          <a:ea typeface="+mn-ea"/>
                          <a:cs typeface="Times New Roman" panose="02020603050405020304" pitchFamily="18" charset="0"/>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419138"/>
                  </a:ext>
                </a:extLst>
              </a:tr>
            </a:tbl>
          </a:graphicData>
        </a:graphic>
      </p:graphicFrame>
      <p:sp>
        <p:nvSpPr>
          <p:cNvPr id="17" name="Rectangle 2"/>
          <p:cNvSpPr>
            <a:spLocks noChangeArrowheads="1"/>
          </p:cNvSpPr>
          <p:nvPr/>
        </p:nvSpPr>
        <p:spPr bwMode="auto">
          <a:xfrm>
            <a:off x="23631" y="4140884"/>
            <a:ext cx="8872244"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ja-JP" altLang="ja-JP" sz="2000" b="1" i="0" u="none" strike="noStrike" cap="none" normalizeH="0" baseline="0" dirty="0">
                <a:ln>
                  <a:noFill/>
                </a:ln>
                <a:solidFill>
                  <a:srgbClr val="0D0D0D"/>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実績報告書にかかる評価制度</a:t>
            </a:r>
            <a:r>
              <a:rPr kumimoji="0" lang="en-US" altLang="ja-JP" sz="2000"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2000" b="1" i="0" u="none" strike="noStrike" cap="none" normalizeH="0" baseline="0" dirty="0">
              <a:ln>
                <a:noFill/>
              </a:ln>
              <a:solidFill>
                <a:srgbClr val="0D0D0D"/>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600" dirty="0">
                <a:latin typeface="BIZ UDPゴシック" panose="020B0400000000000000" pitchFamily="50" charset="-128"/>
                <a:ea typeface="BIZ UDPゴシック" panose="020B0400000000000000" pitchFamily="50" charset="-128"/>
              </a:rPr>
              <a:t>実績報告書については、「基準年度比削減率」、「前年度比削減率」、「重点対策実施率」に基づき、</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次に示す表のとおり、</a:t>
            </a:r>
            <a:r>
              <a:rPr lang="en-US" altLang="ja-JP" sz="1600" dirty="0">
                <a:latin typeface="BIZ UDPゴシック" panose="020B0400000000000000" pitchFamily="50" charset="-128"/>
                <a:ea typeface="BIZ UDPゴシック" panose="020B0400000000000000" pitchFamily="50" charset="-128"/>
              </a:rPr>
              <a:t>S</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C</a:t>
            </a:r>
            <a:r>
              <a:rPr lang="ja-JP" altLang="en-US" sz="1600" dirty="0">
                <a:latin typeface="BIZ UDPゴシック" panose="020B0400000000000000" pitchFamily="50" charset="-128"/>
                <a:ea typeface="BIZ UDPゴシック" panose="020B0400000000000000" pitchFamily="50" charset="-128"/>
              </a:rPr>
              <a:t>の</a:t>
            </a:r>
            <a:r>
              <a:rPr lang="en-US" altLang="ja-JP" sz="1600" dirty="0">
                <a:latin typeface="BIZ UDPゴシック" panose="020B0400000000000000" pitchFamily="50" charset="-128"/>
                <a:ea typeface="BIZ UDPゴシック" panose="020B0400000000000000" pitchFamily="50" charset="-128"/>
              </a:rPr>
              <a:t>5</a:t>
            </a:r>
            <a:r>
              <a:rPr lang="ja-JP" altLang="en-US" sz="1600" dirty="0">
                <a:latin typeface="BIZ UDPゴシック" panose="020B0400000000000000" pitchFamily="50" charset="-128"/>
                <a:ea typeface="BIZ UDPゴシック" panose="020B0400000000000000" pitchFamily="50" charset="-128"/>
              </a:rPr>
              <a:t>段階で評価</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また、基準年度比削減率に応じて、プラチナ、ゴールド、シルバーの</a:t>
            </a:r>
            <a:r>
              <a:rPr lang="en-US" altLang="ja-JP" sz="1600" dirty="0">
                <a:latin typeface="BIZ UDPゴシック" panose="020B0400000000000000" pitchFamily="50" charset="-128"/>
                <a:ea typeface="BIZ UDPゴシック" panose="020B0400000000000000" pitchFamily="50" charset="-128"/>
              </a:rPr>
              <a:t>3</a:t>
            </a:r>
            <a:r>
              <a:rPr lang="ja-JP" altLang="en-US" sz="1600" dirty="0">
                <a:latin typeface="BIZ UDPゴシック" panose="020B0400000000000000" pitchFamily="50" charset="-128"/>
                <a:ea typeface="BIZ UDPゴシック" panose="020B0400000000000000" pitchFamily="50" charset="-128"/>
              </a:rPr>
              <a:t>種類の脱炭素化ランクを付与</a:t>
            </a:r>
            <a:endParaRPr lang="en-US" altLang="ja-JP" sz="1600" dirty="0">
              <a:latin typeface="BIZ UDPゴシック" panose="020B0400000000000000" pitchFamily="50" charset="-128"/>
              <a:ea typeface="BIZ UDPゴシック" panose="020B0400000000000000" pitchFamily="50" charset="-128"/>
            </a:endParaRPr>
          </a:p>
        </p:txBody>
      </p:sp>
      <p:sp>
        <p:nvSpPr>
          <p:cNvPr id="7" name="タイトル 3">
            <a:extLst>
              <a:ext uri="{FF2B5EF4-FFF2-40B4-BE49-F238E27FC236}">
                <a16:creationId xmlns:a16="http://schemas.microsoft.com/office/drawing/2014/main" id="{60447112-2B32-4CAE-B20E-CB0703E4B365}"/>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３．評価制度と表彰制度について（１）</a:t>
            </a:r>
          </a:p>
        </p:txBody>
      </p:sp>
      <p:sp>
        <p:nvSpPr>
          <p:cNvPr id="2" name="スライド番号プレースホルダー 1">
            <a:extLst>
              <a:ext uri="{FF2B5EF4-FFF2-40B4-BE49-F238E27FC236}">
                <a16:creationId xmlns:a16="http://schemas.microsoft.com/office/drawing/2014/main" id="{EDACCF47-960C-4DC2-84B3-D79377599AB0}"/>
              </a:ext>
            </a:extLst>
          </p:cNvPr>
          <p:cNvSpPr>
            <a:spLocks noGrp="1"/>
          </p:cNvSpPr>
          <p:nvPr>
            <p:ph type="sldNum" sz="quarter" idx="12"/>
          </p:nvPr>
        </p:nvSpPr>
        <p:spPr/>
        <p:txBody>
          <a:bodyPr/>
          <a:lstStyle/>
          <a:p>
            <a:fld id="{F0DA1747-7AE3-4485-B1CC-5CDDF653E874}" type="slidenum">
              <a:rPr kumimoji="1" lang="ja-JP" altLang="en-US" smtClean="0"/>
              <a:t>14</a:t>
            </a:fld>
            <a:endParaRPr kumimoji="1" lang="ja-JP" altLang="en-US"/>
          </a:p>
        </p:txBody>
      </p:sp>
      <p:sp>
        <p:nvSpPr>
          <p:cNvPr id="8" name="テキスト ボックス 7">
            <a:extLst>
              <a:ext uri="{FF2B5EF4-FFF2-40B4-BE49-F238E27FC236}">
                <a16:creationId xmlns:a16="http://schemas.microsoft.com/office/drawing/2014/main" id="{5B98E9CF-1F23-4075-826E-AC5D2FBBC404}"/>
              </a:ext>
            </a:extLst>
          </p:cNvPr>
          <p:cNvSpPr txBox="1"/>
          <p:nvPr/>
        </p:nvSpPr>
        <p:spPr>
          <a:xfrm>
            <a:off x="786506" y="5585028"/>
            <a:ext cx="7241878" cy="646331"/>
          </a:xfrm>
          <a:prstGeom prst="rect">
            <a:avLst/>
          </a:prstGeom>
          <a:noFill/>
          <a:ln>
            <a:solidFill>
              <a:srgbClr val="000000"/>
            </a:solidFill>
          </a:ln>
        </p:spPr>
        <p:txBody>
          <a:bodyPr wrap="square" rtlCol="0" anchor="ctr">
            <a:spAutoFit/>
          </a:bodyPr>
          <a:lstStyle/>
          <a:p>
            <a:pPr marL="355600" indent="-355600">
              <a:spcAft>
                <a:spcPts val="1200"/>
              </a:spcAft>
            </a:pPr>
            <a:r>
              <a:rPr lang="en-US" altLang="ja-JP" dirty="0"/>
              <a:t>※</a:t>
            </a:r>
            <a:r>
              <a:rPr lang="ja-JP" altLang="en-US" dirty="0"/>
              <a:t>　実績報告書１年目は対策計画書に基づき比較する前年度実績がないため、公表は行いますが 評価は実施しません。</a:t>
            </a:r>
            <a:endParaRPr lang="en-US" altLang="ja-JP" u="heavy" dirty="0">
              <a:latin typeface="BIZ UDPゴシック" panose="020B0400000000000000" pitchFamily="50" charset="-128"/>
              <a:ea typeface="BIZ UDPゴシック" panose="020B0400000000000000" pitchFamily="50" charset="-128"/>
            </a:endParaRPr>
          </a:p>
        </p:txBody>
      </p:sp>
      <p:pic>
        <p:nvPicPr>
          <p:cNvPr id="4" name="オーディオ 3">
            <a:hlinkClick r:id="" action="ppaction://media"/>
            <a:extLst>
              <a:ext uri="{FF2B5EF4-FFF2-40B4-BE49-F238E27FC236}">
                <a16:creationId xmlns:a16="http://schemas.microsoft.com/office/drawing/2014/main" id="{CA3FEEAF-9949-46F6-A488-F217EC16E9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30232648"/>
      </p:ext>
    </p:extLst>
  </p:cSld>
  <p:clrMapOvr>
    <a:masterClrMapping/>
  </p:clrMapOvr>
  <mc:AlternateContent xmlns:mc="http://schemas.openxmlformats.org/markup-compatibility/2006" xmlns:p14="http://schemas.microsoft.com/office/powerpoint/2010/main">
    <mc:Choice Requires="p14">
      <p:transition spd="slow" p14:dur="2000" advTm="17026"/>
    </mc:Choice>
    <mc:Fallback xmlns="">
      <p:transition spd="slow" advTm="1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0" y="0"/>
            <a:ext cx="7058147" cy="344128"/>
          </a:xfrm>
          <a:prstGeom prst="rect">
            <a:avLst/>
          </a:prstGeom>
          <a:noFill/>
        </p:spPr>
        <p:txBody>
          <a:bodyPr wrap="square" tIns="36000" bIns="0" rtlCol="0">
            <a:spAutoFit/>
          </a:bodyPr>
          <a:lstStyle/>
          <a:p>
            <a:pPr>
              <a:lnSpc>
                <a:spcPts val="2400"/>
              </a:lnSpc>
            </a:pPr>
            <a:r>
              <a:rPr lang="zh-TW"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８　評価制度</a:t>
            </a:r>
          </a:p>
        </p:txBody>
      </p:sp>
      <p:graphicFrame>
        <p:nvGraphicFramePr>
          <p:cNvPr id="11" name="表 10"/>
          <p:cNvGraphicFramePr>
            <a:graphicFrameLocks noGrp="1"/>
          </p:cNvGraphicFramePr>
          <p:nvPr>
            <p:extLst>
              <p:ext uri="{D42A27DB-BD31-4B8C-83A1-F6EECF244321}">
                <p14:modId xmlns:p14="http://schemas.microsoft.com/office/powerpoint/2010/main" val="3051886159"/>
              </p:ext>
            </p:extLst>
          </p:nvPr>
        </p:nvGraphicFramePr>
        <p:xfrm>
          <a:off x="221076" y="4365104"/>
          <a:ext cx="8671405" cy="1440160"/>
        </p:xfrm>
        <a:graphic>
          <a:graphicData uri="http://schemas.openxmlformats.org/drawingml/2006/table">
            <a:tbl>
              <a:tblPr firstRow="1" bandRow="1">
                <a:tableStyleId>{5940675A-B579-460E-94D1-54222C63F5DA}</a:tableStyleId>
              </a:tblPr>
              <a:tblGrid>
                <a:gridCol w="2272517">
                  <a:extLst>
                    <a:ext uri="{9D8B030D-6E8A-4147-A177-3AD203B41FA5}">
                      <a16:colId xmlns:a16="http://schemas.microsoft.com/office/drawing/2014/main" val="2461468995"/>
                    </a:ext>
                  </a:extLst>
                </a:gridCol>
                <a:gridCol w="2691122">
                  <a:extLst>
                    <a:ext uri="{9D8B030D-6E8A-4147-A177-3AD203B41FA5}">
                      <a16:colId xmlns:a16="http://schemas.microsoft.com/office/drawing/2014/main" val="621014778"/>
                    </a:ext>
                  </a:extLst>
                </a:gridCol>
                <a:gridCol w="1913686">
                  <a:extLst>
                    <a:ext uri="{9D8B030D-6E8A-4147-A177-3AD203B41FA5}">
                      <a16:colId xmlns:a16="http://schemas.microsoft.com/office/drawing/2014/main" val="4044669233"/>
                    </a:ext>
                  </a:extLst>
                </a:gridCol>
                <a:gridCol w="897040">
                  <a:extLst>
                    <a:ext uri="{9D8B030D-6E8A-4147-A177-3AD203B41FA5}">
                      <a16:colId xmlns:a16="http://schemas.microsoft.com/office/drawing/2014/main" val="1054728531"/>
                    </a:ext>
                  </a:extLst>
                </a:gridCol>
                <a:gridCol w="897040">
                  <a:extLst>
                    <a:ext uri="{9D8B030D-6E8A-4147-A177-3AD203B41FA5}">
                      <a16:colId xmlns:a16="http://schemas.microsoft.com/office/drawing/2014/main" val="3422186379"/>
                    </a:ext>
                  </a:extLst>
                </a:gridCol>
              </a:tblGrid>
              <a:tr h="360040">
                <a:tc>
                  <a:txBody>
                    <a:bodyPr/>
                    <a:lstStyle/>
                    <a:p>
                      <a:pPr algn="ctr"/>
                      <a:r>
                        <a:rPr kumimoji="1" lang="ja-JP" altLang="en-US" sz="1600" b="0" dirty="0">
                          <a:solidFill>
                            <a:sysClr val="windowText" lastClr="000000"/>
                          </a:solidFill>
                          <a:latin typeface="+mn-ea"/>
                          <a:ea typeface="+mn-ea"/>
                        </a:rPr>
                        <a:t>脱炭素化ランク</a:t>
                      </a:r>
                    </a:p>
                  </a:txBody>
                  <a:tcPr>
                    <a:solidFill>
                      <a:schemeClr val="accent1">
                        <a:lumMod val="20000"/>
                        <a:lumOff val="80000"/>
                      </a:schemeClr>
                    </a:solidFill>
                  </a:tcPr>
                </a:tc>
                <a:tc>
                  <a:txBody>
                    <a:bodyPr/>
                    <a:lstStyle/>
                    <a:p>
                      <a:pPr algn="ctr"/>
                      <a:r>
                        <a:rPr kumimoji="1" lang="ja-JP" altLang="en-US" sz="1600" b="0" dirty="0">
                          <a:solidFill>
                            <a:sysClr val="windowText" lastClr="000000"/>
                          </a:solidFill>
                          <a:latin typeface="+mn-ea"/>
                          <a:ea typeface="+mn-ea"/>
                        </a:rPr>
                        <a:t>基準年度比削減率</a:t>
                      </a:r>
                    </a:p>
                  </a:txBody>
                  <a:tcPr>
                    <a:solidFill>
                      <a:schemeClr val="accent1">
                        <a:lumMod val="20000"/>
                        <a:lumOff val="80000"/>
                      </a:schemeClr>
                    </a:solidFill>
                  </a:tcPr>
                </a:tc>
                <a:tc>
                  <a:txBody>
                    <a:bodyPr/>
                    <a:lstStyle/>
                    <a:p>
                      <a:pPr algn="ctr"/>
                      <a:r>
                        <a:rPr kumimoji="1" lang="ja-JP" altLang="en-US" sz="1600" b="0" dirty="0">
                          <a:solidFill>
                            <a:sysClr val="windowText" lastClr="000000"/>
                          </a:solidFill>
                          <a:latin typeface="+mn-ea"/>
                          <a:ea typeface="+mn-ea"/>
                        </a:rPr>
                        <a:t>表彰</a:t>
                      </a:r>
                    </a:p>
                  </a:txBody>
                  <a:tcPr>
                    <a:solidFill>
                      <a:schemeClr val="accent1">
                        <a:lumMod val="20000"/>
                        <a:lumOff val="80000"/>
                      </a:schemeClr>
                    </a:solidFill>
                  </a:tcPr>
                </a:tc>
                <a:tc>
                  <a:txBody>
                    <a:bodyPr/>
                    <a:lstStyle/>
                    <a:p>
                      <a:pPr algn="ctr"/>
                      <a:r>
                        <a:rPr kumimoji="1" lang="ja-JP" altLang="en-US" sz="1600" b="0" dirty="0">
                          <a:solidFill>
                            <a:sysClr val="windowText" lastClr="000000"/>
                          </a:solidFill>
                          <a:latin typeface="+mn-ea"/>
                          <a:ea typeface="+mn-ea"/>
                        </a:rPr>
                        <a:t>公表</a:t>
                      </a:r>
                    </a:p>
                  </a:txBody>
                  <a:tcPr>
                    <a:solidFill>
                      <a:schemeClr val="accent1">
                        <a:lumMod val="20000"/>
                        <a:lumOff val="80000"/>
                      </a:schemeClr>
                    </a:solidFill>
                  </a:tcPr>
                </a:tc>
                <a:tc>
                  <a:txBody>
                    <a:bodyPr/>
                    <a:lstStyle/>
                    <a:p>
                      <a:pPr algn="ctr"/>
                      <a:r>
                        <a:rPr kumimoji="1" lang="ja-JP" altLang="en-US" sz="1600" b="0" dirty="0">
                          <a:solidFill>
                            <a:sysClr val="windowText" lastClr="000000"/>
                          </a:solidFill>
                          <a:latin typeface="+mn-ea"/>
                          <a:ea typeface="+mn-ea"/>
                        </a:rPr>
                        <a:t>通知</a:t>
                      </a:r>
                      <a:endParaRPr kumimoji="1" lang="en-US" altLang="ja-JP" sz="1600" b="0" dirty="0">
                        <a:solidFill>
                          <a:sysClr val="windowText" lastClr="000000"/>
                        </a:solidFill>
                        <a:latin typeface="+mn-ea"/>
                        <a:ea typeface="+mn-ea"/>
                      </a:endParaRPr>
                    </a:p>
                  </a:txBody>
                  <a:tcPr>
                    <a:solidFill>
                      <a:schemeClr val="accent1">
                        <a:lumMod val="20000"/>
                        <a:lumOff val="80000"/>
                      </a:schemeClr>
                    </a:solidFill>
                  </a:tcPr>
                </a:tc>
                <a:extLst>
                  <a:ext uri="{0D108BD9-81ED-4DB2-BD59-A6C34878D82A}">
                    <a16:rowId xmlns:a16="http://schemas.microsoft.com/office/drawing/2014/main" val="3672849328"/>
                  </a:ext>
                </a:extLst>
              </a:tr>
              <a:tr h="360040">
                <a:tc>
                  <a:txBody>
                    <a:bodyPr/>
                    <a:lstStyle/>
                    <a:p>
                      <a:pPr algn="ctr"/>
                      <a:r>
                        <a:rPr kumimoji="1" lang="ja-JP" altLang="en-US" sz="1600" b="0" dirty="0">
                          <a:solidFill>
                            <a:sysClr val="windowText" lastClr="000000"/>
                          </a:solidFill>
                          <a:latin typeface="+mn-ea"/>
                          <a:ea typeface="+mn-ea"/>
                        </a:rPr>
                        <a:t>プラチナ</a:t>
                      </a:r>
                    </a:p>
                  </a:txBody>
                  <a:tcPr/>
                </a:tc>
                <a:tc>
                  <a:txBody>
                    <a:bodyPr/>
                    <a:lstStyle/>
                    <a:p>
                      <a:pPr algn="ctr"/>
                      <a:r>
                        <a:rPr lang="en-US" altLang="ja-JP" sz="1600" b="0" dirty="0">
                          <a:solidFill>
                            <a:sysClr val="windowText" lastClr="000000"/>
                          </a:solidFill>
                          <a:latin typeface="+mn-ea"/>
                          <a:ea typeface="+mn-ea"/>
                        </a:rPr>
                        <a:t>100</a:t>
                      </a:r>
                      <a:r>
                        <a:rPr kumimoji="1" lang="ja-JP" altLang="en-US" sz="1600" b="0" dirty="0">
                          <a:solidFill>
                            <a:sysClr val="windowText" lastClr="000000"/>
                          </a:solidFill>
                          <a:latin typeface="+mn-ea"/>
                          <a:ea typeface="+mn-ea"/>
                        </a:rPr>
                        <a:t>％以上</a:t>
                      </a:r>
                    </a:p>
                  </a:txBody>
                  <a:tcPr/>
                </a:tc>
                <a:tc>
                  <a:txBody>
                    <a:bodyPr/>
                    <a:lstStyle/>
                    <a:p>
                      <a:pPr algn="ctr"/>
                      <a:r>
                        <a:rPr kumimoji="1" lang="ja-JP" altLang="en-US" sz="1600" b="0" dirty="0">
                          <a:solidFill>
                            <a:sysClr val="windowText" lastClr="000000"/>
                          </a:solidFill>
                          <a:latin typeface="+mn-ea"/>
                          <a:ea typeface="+mn-ea"/>
                        </a:rPr>
                        <a:t>〇　</a:t>
                      </a:r>
                      <a:r>
                        <a:rPr kumimoji="1" lang="en-US" altLang="ja-JP" sz="1600" b="0" dirty="0">
                          <a:solidFill>
                            <a:sysClr val="windowText" lastClr="000000"/>
                          </a:solidFill>
                          <a:latin typeface="+mn-ea"/>
                          <a:ea typeface="+mn-ea"/>
                        </a:rPr>
                        <a:t>※</a:t>
                      </a:r>
                      <a:r>
                        <a:rPr kumimoji="1" lang="ja-JP" altLang="en-US" sz="1600" b="0" dirty="0">
                          <a:solidFill>
                            <a:sysClr val="windowText" lastClr="000000"/>
                          </a:solidFill>
                          <a:latin typeface="+mn-ea"/>
                          <a:ea typeface="+mn-ea"/>
                        </a:rPr>
                        <a:t>初回のみ</a:t>
                      </a:r>
                    </a:p>
                  </a:txBody>
                  <a:tcPr/>
                </a:tc>
                <a:tc>
                  <a:txBody>
                    <a:bodyPr/>
                    <a:lstStyle/>
                    <a:p>
                      <a:pPr algn="ctr"/>
                      <a:r>
                        <a:rPr kumimoji="1" lang="ja-JP" altLang="en-US" sz="1600" b="0" dirty="0">
                          <a:solidFill>
                            <a:sysClr val="windowText" lastClr="000000"/>
                          </a:solidFill>
                          <a:latin typeface="+mn-ea"/>
                          <a:ea typeface="+mn-ea"/>
                        </a:rPr>
                        <a:t>〇</a:t>
                      </a:r>
                    </a:p>
                  </a:txBody>
                  <a:tcPr/>
                </a:tc>
                <a:tc>
                  <a:txBody>
                    <a:bodyPr/>
                    <a:lstStyle/>
                    <a:p>
                      <a:pPr algn="ctr"/>
                      <a:r>
                        <a:rPr kumimoji="1" lang="ja-JP" altLang="en-US" sz="1600" b="0" dirty="0">
                          <a:solidFill>
                            <a:sysClr val="windowText" lastClr="000000"/>
                          </a:solidFill>
                          <a:latin typeface="+mn-ea"/>
                          <a:ea typeface="+mn-ea"/>
                        </a:rPr>
                        <a:t>〇</a:t>
                      </a:r>
                      <a:endParaRPr kumimoji="1" lang="en-US" altLang="ja-JP" sz="1600" b="0" dirty="0">
                        <a:solidFill>
                          <a:sysClr val="windowText" lastClr="000000"/>
                        </a:solidFill>
                        <a:latin typeface="+mn-ea"/>
                        <a:ea typeface="+mn-ea"/>
                      </a:endParaRPr>
                    </a:p>
                  </a:txBody>
                  <a:tcPr/>
                </a:tc>
                <a:extLst>
                  <a:ext uri="{0D108BD9-81ED-4DB2-BD59-A6C34878D82A}">
                    <a16:rowId xmlns:a16="http://schemas.microsoft.com/office/drawing/2014/main" val="356507908"/>
                  </a:ext>
                </a:extLst>
              </a:tr>
              <a:tr h="360040">
                <a:tc>
                  <a:txBody>
                    <a:bodyPr/>
                    <a:lstStyle/>
                    <a:p>
                      <a:pPr algn="ctr"/>
                      <a:r>
                        <a:rPr kumimoji="1" lang="ja-JP" altLang="en-US" sz="1600" b="0" dirty="0">
                          <a:solidFill>
                            <a:sysClr val="windowText" lastClr="000000"/>
                          </a:solidFill>
                          <a:latin typeface="+mn-ea"/>
                          <a:ea typeface="+mn-ea"/>
                        </a:rPr>
                        <a:t>ゴールド</a:t>
                      </a:r>
                    </a:p>
                  </a:txBody>
                  <a:tcPr/>
                </a:tc>
                <a:tc>
                  <a:txBody>
                    <a:bodyPr/>
                    <a:lstStyle/>
                    <a:p>
                      <a:pPr algn="ctr"/>
                      <a:r>
                        <a:rPr lang="en-US" altLang="ja-JP" sz="1600" b="0" dirty="0">
                          <a:solidFill>
                            <a:sysClr val="windowText" lastClr="000000"/>
                          </a:solidFill>
                          <a:latin typeface="+mn-ea"/>
                          <a:ea typeface="+mn-ea"/>
                        </a:rPr>
                        <a:t>50</a:t>
                      </a:r>
                      <a:r>
                        <a:rPr lang="ja-JP" altLang="en-US" sz="1600" b="0" dirty="0">
                          <a:solidFill>
                            <a:sysClr val="windowText" lastClr="000000"/>
                          </a:solidFill>
                          <a:latin typeface="+mn-ea"/>
                          <a:ea typeface="+mn-ea"/>
                        </a:rPr>
                        <a:t>％以上</a:t>
                      </a:r>
                      <a:endParaRPr kumimoji="1" lang="ja-JP" altLang="en-US" sz="1600" b="0" dirty="0">
                        <a:solidFill>
                          <a:sysClr val="windowText" lastClr="000000"/>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ysClr val="windowText" lastClr="000000"/>
                          </a:solidFill>
                          <a:latin typeface="+mn-ea"/>
                          <a:ea typeface="+mn-ea"/>
                        </a:rPr>
                        <a:t>〇　</a:t>
                      </a:r>
                      <a:r>
                        <a:rPr kumimoji="1" lang="en-US" altLang="ja-JP" sz="1600" b="0" dirty="0">
                          <a:solidFill>
                            <a:sysClr val="windowText" lastClr="000000"/>
                          </a:solidFill>
                          <a:latin typeface="+mn-ea"/>
                          <a:ea typeface="+mn-ea"/>
                        </a:rPr>
                        <a:t>※</a:t>
                      </a:r>
                      <a:r>
                        <a:rPr kumimoji="1" lang="ja-JP" altLang="en-US" sz="1600" b="0" dirty="0">
                          <a:solidFill>
                            <a:sysClr val="windowText" lastClr="000000"/>
                          </a:solidFill>
                          <a:latin typeface="+mn-ea"/>
                          <a:ea typeface="+mn-ea"/>
                        </a:rPr>
                        <a:t>初回のみ</a:t>
                      </a:r>
                    </a:p>
                  </a:txBody>
                  <a:tcPr/>
                </a:tc>
                <a:tc>
                  <a:txBody>
                    <a:bodyPr/>
                    <a:lstStyle/>
                    <a:p>
                      <a:pPr algn="ctr"/>
                      <a:r>
                        <a:rPr kumimoji="1" lang="ja-JP" altLang="en-US" sz="1600" b="0" dirty="0">
                          <a:solidFill>
                            <a:sysClr val="windowText" lastClr="000000"/>
                          </a:solidFill>
                          <a:latin typeface="+mn-ea"/>
                          <a:ea typeface="+mn-ea"/>
                        </a:rPr>
                        <a:t>〇</a:t>
                      </a:r>
                    </a:p>
                  </a:txBody>
                  <a:tcPr/>
                </a:tc>
                <a:tc>
                  <a:txBody>
                    <a:bodyPr/>
                    <a:lstStyle/>
                    <a:p>
                      <a:pPr algn="ctr"/>
                      <a:r>
                        <a:rPr kumimoji="1" lang="ja-JP" altLang="en-US" sz="1600" b="0" dirty="0">
                          <a:solidFill>
                            <a:sysClr val="windowText" lastClr="000000"/>
                          </a:solidFill>
                          <a:latin typeface="+mn-ea"/>
                          <a:ea typeface="+mn-ea"/>
                        </a:rPr>
                        <a:t>〇</a:t>
                      </a:r>
                    </a:p>
                  </a:txBody>
                  <a:tcPr/>
                </a:tc>
                <a:extLst>
                  <a:ext uri="{0D108BD9-81ED-4DB2-BD59-A6C34878D82A}">
                    <a16:rowId xmlns:a16="http://schemas.microsoft.com/office/drawing/2014/main" val="493583474"/>
                  </a:ext>
                </a:extLst>
              </a:tr>
              <a:tr h="360040">
                <a:tc>
                  <a:txBody>
                    <a:bodyPr/>
                    <a:lstStyle/>
                    <a:p>
                      <a:pPr algn="ctr"/>
                      <a:r>
                        <a:rPr kumimoji="1" lang="ja-JP" altLang="en-US" sz="1600" b="0" dirty="0">
                          <a:solidFill>
                            <a:sysClr val="windowText" lastClr="000000"/>
                          </a:solidFill>
                          <a:latin typeface="+mn-ea"/>
                          <a:ea typeface="+mn-ea"/>
                        </a:rPr>
                        <a:t>シルバー</a:t>
                      </a:r>
                    </a:p>
                  </a:txBody>
                  <a:tcPr/>
                </a:tc>
                <a:tc>
                  <a:txBody>
                    <a:bodyPr/>
                    <a:lstStyle/>
                    <a:p>
                      <a:pPr algn="ctr"/>
                      <a:r>
                        <a:rPr kumimoji="1" lang="en-US" altLang="ja-JP" sz="1600" b="0" dirty="0">
                          <a:solidFill>
                            <a:sysClr val="windowText" lastClr="000000"/>
                          </a:solidFill>
                          <a:latin typeface="+mn-ea"/>
                          <a:ea typeface="+mn-ea"/>
                        </a:rPr>
                        <a:t>25</a:t>
                      </a:r>
                      <a:r>
                        <a:rPr kumimoji="1" lang="ja-JP" altLang="en-US" sz="1600" b="0" dirty="0">
                          <a:solidFill>
                            <a:sysClr val="windowText" lastClr="000000"/>
                          </a:solidFill>
                          <a:latin typeface="+mn-ea"/>
                          <a:ea typeface="+mn-ea"/>
                        </a:rPr>
                        <a:t>％以上</a:t>
                      </a:r>
                    </a:p>
                  </a:txBody>
                  <a:tcPr/>
                </a:tc>
                <a:tc>
                  <a:txBody>
                    <a:bodyPr/>
                    <a:lstStyle/>
                    <a:p>
                      <a:pPr algn="ctr"/>
                      <a:r>
                        <a:rPr kumimoji="1" lang="en-US" altLang="ja-JP" sz="1600" b="0" dirty="0">
                          <a:solidFill>
                            <a:sysClr val="windowText" lastClr="000000"/>
                          </a:solidFill>
                          <a:latin typeface="+mn-ea"/>
                          <a:ea typeface="+mn-ea"/>
                        </a:rPr>
                        <a:t>-</a:t>
                      </a:r>
                    </a:p>
                  </a:txBody>
                  <a:tcPr/>
                </a:tc>
                <a:tc>
                  <a:txBody>
                    <a:bodyPr/>
                    <a:lstStyle/>
                    <a:p>
                      <a:pPr algn="ctr"/>
                      <a:r>
                        <a:rPr kumimoji="1" lang="ja-JP" altLang="en-US" sz="1600" b="0" dirty="0">
                          <a:solidFill>
                            <a:sysClr val="windowText" lastClr="000000"/>
                          </a:solidFill>
                          <a:latin typeface="+mn-ea"/>
                          <a:ea typeface="+mn-ea"/>
                        </a:rPr>
                        <a:t>〇</a:t>
                      </a:r>
                    </a:p>
                  </a:txBody>
                  <a:tcPr/>
                </a:tc>
                <a:tc>
                  <a:txBody>
                    <a:bodyPr/>
                    <a:lstStyle/>
                    <a:p>
                      <a:pPr algn="ctr"/>
                      <a:r>
                        <a:rPr kumimoji="1" lang="ja-JP" altLang="en-US" sz="1600" b="0" dirty="0">
                          <a:solidFill>
                            <a:sysClr val="windowText" lastClr="000000"/>
                          </a:solidFill>
                          <a:latin typeface="+mn-ea"/>
                          <a:ea typeface="+mn-ea"/>
                        </a:rPr>
                        <a:t>〇</a:t>
                      </a:r>
                    </a:p>
                  </a:txBody>
                  <a:tcPr/>
                </a:tc>
                <a:extLst>
                  <a:ext uri="{0D108BD9-81ED-4DB2-BD59-A6C34878D82A}">
                    <a16:rowId xmlns:a16="http://schemas.microsoft.com/office/drawing/2014/main" val="3507487845"/>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2802721728"/>
              </p:ext>
            </p:extLst>
          </p:nvPr>
        </p:nvGraphicFramePr>
        <p:xfrm>
          <a:off x="221075" y="378128"/>
          <a:ext cx="8671405" cy="3482920"/>
        </p:xfrm>
        <a:graphic>
          <a:graphicData uri="http://schemas.openxmlformats.org/drawingml/2006/table">
            <a:tbl>
              <a:tblPr firstRow="1" firstCol="1" bandRow="1">
                <a:tableStyleId>{2D5ABB26-0587-4C30-8999-92F81FD0307C}</a:tableStyleId>
              </a:tblPr>
              <a:tblGrid>
                <a:gridCol w="979027">
                  <a:extLst>
                    <a:ext uri="{9D8B030D-6E8A-4147-A177-3AD203B41FA5}">
                      <a16:colId xmlns:a16="http://schemas.microsoft.com/office/drawing/2014/main" val="2044490435"/>
                    </a:ext>
                  </a:extLst>
                </a:gridCol>
                <a:gridCol w="1832199">
                  <a:extLst>
                    <a:ext uri="{9D8B030D-6E8A-4147-A177-3AD203B41FA5}">
                      <a16:colId xmlns:a16="http://schemas.microsoft.com/office/drawing/2014/main" val="3384821684"/>
                    </a:ext>
                  </a:extLst>
                </a:gridCol>
                <a:gridCol w="1832199">
                  <a:extLst>
                    <a:ext uri="{9D8B030D-6E8A-4147-A177-3AD203B41FA5}">
                      <a16:colId xmlns:a16="http://schemas.microsoft.com/office/drawing/2014/main" val="3000938496"/>
                    </a:ext>
                  </a:extLst>
                </a:gridCol>
                <a:gridCol w="1832199">
                  <a:extLst>
                    <a:ext uri="{9D8B030D-6E8A-4147-A177-3AD203B41FA5}">
                      <a16:colId xmlns:a16="http://schemas.microsoft.com/office/drawing/2014/main" val="4103868641"/>
                    </a:ext>
                  </a:extLst>
                </a:gridCol>
                <a:gridCol w="731927">
                  <a:extLst>
                    <a:ext uri="{9D8B030D-6E8A-4147-A177-3AD203B41FA5}">
                      <a16:colId xmlns:a16="http://schemas.microsoft.com/office/drawing/2014/main" val="3902119408"/>
                    </a:ext>
                  </a:extLst>
                </a:gridCol>
                <a:gridCol w="731927">
                  <a:extLst>
                    <a:ext uri="{9D8B030D-6E8A-4147-A177-3AD203B41FA5}">
                      <a16:colId xmlns:a16="http://schemas.microsoft.com/office/drawing/2014/main" val="1820212126"/>
                    </a:ext>
                  </a:extLst>
                </a:gridCol>
                <a:gridCol w="731927">
                  <a:extLst>
                    <a:ext uri="{9D8B030D-6E8A-4147-A177-3AD203B41FA5}">
                      <a16:colId xmlns:a16="http://schemas.microsoft.com/office/drawing/2014/main" val="2895637344"/>
                    </a:ext>
                  </a:extLst>
                </a:gridCol>
              </a:tblGrid>
              <a:tr h="348292">
                <a:tc>
                  <a:txBody>
                    <a:bodyPr/>
                    <a:lstStyle/>
                    <a:p>
                      <a:pPr algn="ctr">
                        <a:lnSpc>
                          <a:spcPct val="100000"/>
                        </a:lnSpc>
                        <a:spcAft>
                          <a:spcPts val="0"/>
                        </a:spcAft>
                      </a:pPr>
                      <a:r>
                        <a:rPr lang="ja-JP" sz="1600" b="0" kern="100" dirty="0">
                          <a:effectLst/>
                          <a:latin typeface="+mn-ea"/>
                          <a:ea typeface="+mn-ea"/>
                        </a:rPr>
                        <a:t>評</a:t>
                      </a:r>
                      <a:r>
                        <a:rPr lang="en-US" altLang="ja-JP" sz="1600" b="0" kern="100" dirty="0">
                          <a:effectLst/>
                          <a:latin typeface="+mn-ea"/>
                          <a:ea typeface="+mn-ea"/>
                        </a:rPr>
                        <a:t>   </a:t>
                      </a:r>
                      <a:r>
                        <a:rPr lang="ja-JP" sz="1600" b="0" kern="100" dirty="0">
                          <a:effectLst/>
                          <a:latin typeface="+mn-ea"/>
                          <a:ea typeface="+mn-ea"/>
                        </a:rPr>
                        <a:t>価</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基準年度比削減率</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0" dirty="0">
                          <a:effectLst/>
                          <a:latin typeface="+mn-ea"/>
                          <a:ea typeface="+mn-ea"/>
                        </a:rPr>
                        <a:t>前年度比削減率</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重点対策実施率</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表彰</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公表</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ja-JP" sz="1600" b="0" kern="100" dirty="0">
                          <a:effectLst/>
                          <a:latin typeface="+mn-ea"/>
                          <a:ea typeface="+mn-ea"/>
                        </a:rPr>
                        <a:t>通知</a:t>
                      </a:r>
                      <a:endParaRPr lang="ja-JP" sz="1600" b="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1690672"/>
                  </a:ext>
                </a:extLst>
              </a:tr>
              <a:tr h="348292">
                <a:tc>
                  <a:txBody>
                    <a:bodyPr/>
                    <a:lstStyle/>
                    <a:p>
                      <a:pPr algn="ctr">
                        <a:lnSpc>
                          <a:spcPct val="100000"/>
                        </a:lnSpc>
                        <a:spcAft>
                          <a:spcPts val="0"/>
                        </a:spcAft>
                      </a:pPr>
                      <a:r>
                        <a:rPr lang="en-US" sz="1600" kern="100" dirty="0">
                          <a:effectLst/>
                          <a:latin typeface="+mn-ea"/>
                          <a:ea typeface="+mn-ea"/>
                        </a:rPr>
                        <a:t>S</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lnSpc>
                          <a:spcPct val="100000"/>
                        </a:lnSpc>
                        <a:spcAft>
                          <a:spcPts val="0"/>
                        </a:spcAft>
                      </a:pPr>
                      <a:r>
                        <a:rPr lang="ja-JP" sz="1600" kern="100" dirty="0">
                          <a:effectLst/>
                          <a:latin typeface="+mn-ea"/>
                          <a:ea typeface="+mn-ea"/>
                        </a:rPr>
                        <a:t>削減目安以上</a:t>
                      </a:r>
                      <a:endParaRPr lang="en-US" altLang="ja-JP" sz="1600" kern="100" dirty="0">
                        <a:effectLst/>
                        <a:latin typeface="+mn-ea"/>
                        <a:ea typeface="+mn-ea"/>
                      </a:endParaRPr>
                    </a:p>
                    <a:p>
                      <a:pPr algn="ctr">
                        <a:lnSpc>
                          <a:spcPct val="100000"/>
                        </a:lnSpc>
                        <a:spcAft>
                          <a:spcPts val="0"/>
                        </a:spcAft>
                      </a:pPr>
                      <a:r>
                        <a:rPr lang="ja-JP" altLang="en-US"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P.61</a:t>
                      </a:r>
                      <a:r>
                        <a:rPr lang="ja-JP" altLang="en-US" sz="1400" kern="100" dirty="0">
                          <a:effectLst/>
                          <a:latin typeface="+mn-ea"/>
                          <a:ea typeface="+mn-ea"/>
                          <a:cs typeface="Times New Roman" panose="02020603050405020304" pitchFamily="18" charset="0"/>
                        </a:rPr>
                        <a:t>の</a:t>
                      </a:r>
                      <a:r>
                        <a:rPr lang="en-US" altLang="ja-JP" sz="1400" kern="100" dirty="0">
                          <a:effectLst/>
                          <a:latin typeface="+mn-ea"/>
                          <a:ea typeface="+mn-ea"/>
                          <a:cs typeface="Times New Roman" panose="02020603050405020304" pitchFamily="18" charset="0"/>
                        </a:rPr>
                        <a:t>6-(4)No.4</a:t>
                      </a:r>
                      <a:r>
                        <a:rPr lang="ja-JP" altLang="en-US" sz="1400" kern="100" dirty="0">
                          <a:effectLst/>
                          <a:latin typeface="+mn-ea"/>
                          <a:ea typeface="+mn-ea"/>
                          <a:cs typeface="Times New Roman" panose="02020603050405020304" pitchFamily="18" charset="0"/>
                        </a:rPr>
                        <a:t>の表を参照）</a:t>
                      </a:r>
                      <a:endParaRPr lang="ja-JP" sz="14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00000"/>
                        </a:lnSpc>
                        <a:spcAft>
                          <a:spcPts val="0"/>
                        </a:spcAft>
                      </a:pPr>
                      <a:r>
                        <a:rPr lang="en-US" sz="1600" kern="0" dirty="0">
                          <a:effectLst/>
                          <a:latin typeface="+mn-ea"/>
                          <a:ea typeface="+mn-ea"/>
                        </a:rPr>
                        <a:t>5</a:t>
                      </a:r>
                      <a:r>
                        <a:rPr lang="ja-JP" sz="1600" kern="0" dirty="0">
                          <a:effectLst/>
                          <a:latin typeface="+mn-ea"/>
                          <a:ea typeface="+mn-ea"/>
                        </a:rPr>
                        <a:t>％以上</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100</a:t>
                      </a:r>
                      <a:r>
                        <a:rPr lang="ja-JP" sz="1600" kern="100" dirty="0">
                          <a:effectLst/>
                          <a:latin typeface="+mn-ea"/>
                          <a:ea typeface="+mn-ea"/>
                        </a:rPr>
                        <a:t>％超</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393532"/>
                  </a:ext>
                </a:extLst>
              </a:tr>
              <a:tr h="348292">
                <a:tc>
                  <a:txBody>
                    <a:bodyPr/>
                    <a:lstStyle/>
                    <a:p>
                      <a:pPr algn="ctr">
                        <a:lnSpc>
                          <a:spcPct val="100000"/>
                        </a:lnSpc>
                        <a:spcAft>
                          <a:spcPts val="0"/>
                        </a:spcAft>
                      </a:pPr>
                      <a:r>
                        <a:rPr lang="en-US" sz="1600" kern="100" dirty="0">
                          <a:effectLst/>
                          <a:latin typeface="+mn-ea"/>
                          <a:ea typeface="+mn-ea"/>
                        </a:rPr>
                        <a:t>AAA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90-100%</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kern="100" dirty="0">
                          <a:solidFill>
                            <a:schemeClr val="tx1"/>
                          </a:solidFill>
                          <a:effectLst/>
                          <a:latin typeface="+mn-ea"/>
                          <a:ea typeface="+mn-ea"/>
                        </a:rPr>
                        <a:t>-</a:t>
                      </a:r>
                      <a:endParaRPr lang="ja-JP" alt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6083776"/>
                  </a:ext>
                </a:extLst>
              </a:tr>
              <a:tr h="348292">
                <a:tc rowSpan="2">
                  <a:txBody>
                    <a:bodyPr/>
                    <a:lstStyle/>
                    <a:p>
                      <a:pPr algn="ctr">
                        <a:lnSpc>
                          <a:spcPct val="100000"/>
                        </a:lnSpc>
                        <a:spcAft>
                          <a:spcPts val="0"/>
                        </a:spcAft>
                      </a:pPr>
                      <a:r>
                        <a:rPr lang="en-US" sz="1600" kern="100" dirty="0">
                          <a:effectLst/>
                          <a:latin typeface="+mn-ea"/>
                          <a:ea typeface="+mn-ea"/>
                        </a:rPr>
                        <a:t>AA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5432810"/>
                  </a:ext>
                </a:extLst>
              </a:tr>
              <a:tr h="348292">
                <a:tc vMerge="1">
                  <a:txBody>
                    <a:bodyPr/>
                    <a:lstStyle/>
                    <a:p>
                      <a:endParaRPr kumimoji="1" lang="ja-JP" altLang="en-US"/>
                    </a:p>
                  </a:txBody>
                  <a:tcPr/>
                </a:tc>
                <a:tc vMerge="1">
                  <a:txBody>
                    <a:bodyPr/>
                    <a:lstStyle/>
                    <a:p>
                      <a:endParaRPr kumimoji="1" lang="ja-JP" altLang="en-US"/>
                    </a:p>
                  </a:txBody>
                  <a:tcPr/>
                </a:tc>
                <a:tc rowSpan="2">
                  <a:txBody>
                    <a:bodyPr/>
                    <a:lstStyle/>
                    <a:p>
                      <a:pPr algn="ctr">
                        <a:lnSpc>
                          <a:spcPct val="100000"/>
                        </a:lnSpc>
                        <a:spcAft>
                          <a:spcPts val="0"/>
                        </a:spcAft>
                      </a:pPr>
                      <a:r>
                        <a:rPr lang="en-US" sz="1600" kern="100" dirty="0">
                          <a:effectLst/>
                          <a:latin typeface="+mn-ea"/>
                          <a:ea typeface="+mn-ea"/>
                        </a:rPr>
                        <a:t>1.5</a:t>
                      </a:r>
                      <a:r>
                        <a:rPr lang="ja-JP" altLang="en-US" sz="1600" kern="100" dirty="0">
                          <a:effectLst/>
                          <a:latin typeface="+mn-ea"/>
                          <a:ea typeface="+mn-ea"/>
                        </a:rPr>
                        <a:t>％以上</a:t>
                      </a:r>
                      <a:r>
                        <a:rPr lang="en-US" sz="1600" kern="100" dirty="0">
                          <a:effectLst/>
                          <a:latin typeface="+mn-ea"/>
                          <a:ea typeface="+mn-ea"/>
                        </a:rPr>
                        <a:t>5</a:t>
                      </a:r>
                      <a:r>
                        <a:rPr lang="ja-JP" sz="1600" kern="100" dirty="0">
                          <a:effectLst/>
                          <a:latin typeface="+mn-ea"/>
                          <a:ea typeface="+mn-ea"/>
                        </a:rPr>
                        <a:t>％</a:t>
                      </a:r>
                      <a:r>
                        <a:rPr lang="ja-JP" altLang="en-US"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％以上</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546444"/>
                  </a:ext>
                </a:extLst>
              </a:tr>
              <a:tr h="348292">
                <a:tc rowSpan="2">
                  <a:txBody>
                    <a:bodyPr/>
                    <a:lstStyle/>
                    <a:p>
                      <a:pPr algn="ctr">
                        <a:lnSpc>
                          <a:spcPct val="100000"/>
                        </a:lnSpc>
                        <a:spcAft>
                          <a:spcPts val="0"/>
                        </a:spcAft>
                      </a:pPr>
                      <a:r>
                        <a:rPr lang="en-US" sz="1600" kern="100" dirty="0">
                          <a:effectLst/>
                          <a:latin typeface="+mn-ea"/>
                          <a:ea typeface="+mn-ea"/>
                        </a:rPr>
                        <a:t>A</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9945870"/>
                  </a:ext>
                </a:extLst>
              </a:tr>
              <a:tr h="348292">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1.5%</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solidFill>
                            <a:schemeClr val="tx1"/>
                          </a:solidFill>
                          <a:effectLst/>
                          <a:latin typeface="+mn-ea"/>
                          <a:ea typeface="+mn-ea"/>
                          <a:cs typeface="+mn-cs"/>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64739"/>
                  </a:ext>
                </a:extLst>
              </a:tr>
              <a:tr h="348292">
                <a:tc rowSpan="2">
                  <a:txBody>
                    <a:bodyPr/>
                    <a:lstStyle/>
                    <a:p>
                      <a:pPr algn="ctr">
                        <a:lnSpc>
                          <a:spcPct val="100000"/>
                        </a:lnSpc>
                        <a:spcAft>
                          <a:spcPts val="0"/>
                        </a:spcAft>
                      </a:pPr>
                      <a:r>
                        <a:rPr lang="en-US" sz="1600" kern="100" dirty="0">
                          <a:effectLst/>
                          <a:latin typeface="+mn-ea"/>
                          <a:ea typeface="+mn-ea"/>
                        </a:rPr>
                        <a:t>B</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00000"/>
                        </a:lnSpc>
                        <a:spcAft>
                          <a:spcPts val="0"/>
                        </a:spcAft>
                      </a:pPr>
                      <a:r>
                        <a:rPr lang="ja-JP" sz="1600" kern="100" dirty="0">
                          <a:effectLst/>
                          <a:latin typeface="+mn-ea"/>
                          <a:ea typeface="+mn-ea"/>
                        </a:rPr>
                        <a:t>削減目安未満</a:t>
                      </a:r>
                      <a:endParaRPr lang="en-US" altLang="ja-JP" sz="1600" kern="100" dirty="0">
                        <a:effectLst/>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P.61</a:t>
                      </a:r>
                      <a:r>
                        <a:rPr lang="ja-JP" altLang="en-US" sz="1400" kern="100" dirty="0">
                          <a:effectLst/>
                          <a:latin typeface="+mn-ea"/>
                          <a:ea typeface="+mn-ea"/>
                          <a:cs typeface="Times New Roman" panose="02020603050405020304" pitchFamily="18" charset="0"/>
                        </a:rPr>
                        <a:t>の</a:t>
                      </a:r>
                      <a:r>
                        <a:rPr lang="en-US" altLang="ja-JP" sz="1400" kern="100" dirty="0">
                          <a:effectLst/>
                          <a:latin typeface="+mn-ea"/>
                          <a:ea typeface="+mn-ea"/>
                          <a:cs typeface="Times New Roman" panose="02020603050405020304" pitchFamily="18" charset="0"/>
                        </a:rPr>
                        <a:t>6-(4)No.4</a:t>
                      </a:r>
                      <a:r>
                        <a:rPr lang="ja-JP" altLang="en-US" sz="1400" kern="100" dirty="0">
                          <a:effectLst/>
                          <a:latin typeface="+mn-ea"/>
                          <a:ea typeface="+mn-ea"/>
                          <a:cs typeface="Times New Roman" panose="02020603050405020304" pitchFamily="18" charset="0"/>
                        </a:rPr>
                        <a:t>の表を参照）</a:t>
                      </a:r>
                      <a:endParaRPr lang="ja-JP" altLang="ja-JP" sz="14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1.5%</a:t>
                      </a:r>
                      <a:r>
                        <a:rPr lang="ja-JP" sz="1600" kern="100" dirty="0">
                          <a:effectLst/>
                          <a:latin typeface="+mn-ea"/>
                          <a:ea typeface="+mn-ea"/>
                        </a:rPr>
                        <a:t>以上</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effectLst/>
                          <a:latin typeface="+mn-ea"/>
                          <a:ea typeface="+mn-ea"/>
                        </a:rPr>
                        <a:t>―</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solidFill>
                            <a:schemeClr val="tx1"/>
                          </a:solidFill>
                          <a:effectLst/>
                          <a:latin typeface="+mn-ea"/>
                          <a:ea typeface="+mn-ea"/>
                          <a:cs typeface="+mn-cs"/>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66771"/>
                  </a:ext>
                </a:extLst>
              </a:tr>
              <a:tr h="348292">
                <a:tc vMerge="1">
                  <a:txBody>
                    <a:bodyPr/>
                    <a:lstStyle/>
                    <a:p>
                      <a:endParaRPr kumimoji="1" lang="ja-JP" altLang="en-US"/>
                    </a:p>
                  </a:txBody>
                  <a:tcPr/>
                </a:tc>
                <a:tc vMerge="1">
                  <a:txBody>
                    <a:bodyPr/>
                    <a:lstStyle/>
                    <a:p>
                      <a:endParaRPr kumimoji="1" lang="ja-JP" altLang="en-US"/>
                    </a:p>
                  </a:txBody>
                  <a:tcPr/>
                </a:tc>
                <a:tc rowSpan="2">
                  <a:txBody>
                    <a:bodyPr/>
                    <a:lstStyle/>
                    <a:p>
                      <a:pPr algn="ctr">
                        <a:lnSpc>
                          <a:spcPct val="100000"/>
                        </a:lnSpc>
                        <a:spcAft>
                          <a:spcPts val="0"/>
                        </a:spcAft>
                      </a:pPr>
                      <a:r>
                        <a:rPr lang="en-US" sz="1600" kern="100" dirty="0">
                          <a:effectLst/>
                          <a:latin typeface="+mn-ea"/>
                          <a:ea typeface="+mn-ea"/>
                        </a:rPr>
                        <a:t>1.5%</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％以上</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solidFill>
                            <a:schemeClr val="tx1"/>
                          </a:solidFill>
                          <a:effectLst/>
                          <a:latin typeface="+mn-ea"/>
                          <a:ea typeface="+mn-ea"/>
                          <a:cs typeface="Times New Roman" panose="02020603050405020304" pitchFamily="18" charset="0"/>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892340"/>
                  </a:ext>
                </a:extLst>
              </a:tr>
              <a:tr h="348292">
                <a:tc>
                  <a:txBody>
                    <a:bodyPr/>
                    <a:lstStyle/>
                    <a:p>
                      <a:pPr algn="ctr">
                        <a:lnSpc>
                          <a:spcPct val="100000"/>
                        </a:lnSpc>
                        <a:spcAft>
                          <a:spcPts val="0"/>
                        </a:spcAft>
                      </a:pPr>
                      <a:r>
                        <a:rPr lang="en-US" sz="1600" kern="100" dirty="0">
                          <a:effectLst/>
                          <a:latin typeface="+mn-ea"/>
                          <a:ea typeface="+mn-ea"/>
                        </a:rPr>
                        <a:t>C</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spcAft>
                          <a:spcPts val="0"/>
                        </a:spcAft>
                      </a:pPr>
                      <a:r>
                        <a:rPr lang="en-US" sz="1600" kern="100" dirty="0">
                          <a:effectLst/>
                          <a:latin typeface="+mn-ea"/>
                          <a:ea typeface="+mn-ea"/>
                        </a:rPr>
                        <a:t>90</a:t>
                      </a:r>
                      <a:r>
                        <a:rPr lang="ja-JP" sz="1600" kern="100" dirty="0">
                          <a:effectLst/>
                          <a:latin typeface="+mn-ea"/>
                          <a:ea typeface="+mn-ea"/>
                        </a:rPr>
                        <a:t>％未満</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600" kern="100" dirty="0">
                          <a:solidFill>
                            <a:schemeClr val="tx1"/>
                          </a:solidFill>
                          <a:effectLst/>
                          <a:latin typeface="+mn-ea"/>
                          <a:ea typeface="+mn-ea"/>
                          <a:cs typeface="Times New Roman" panose="02020603050405020304" pitchFamily="18" charset="0"/>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1600" kern="100" dirty="0">
                          <a:solidFill>
                            <a:schemeClr val="tx1"/>
                          </a:solidFill>
                          <a:effectLst/>
                          <a:latin typeface="+mn-ea"/>
                          <a:ea typeface="+mn-ea"/>
                        </a:rPr>
                        <a:t>○</a:t>
                      </a:r>
                      <a:endParaRPr lang="ja-JP" sz="1600" kern="100" dirty="0">
                        <a:solidFill>
                          <a:schemeClr val="tx1"/>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64159"/>
                  </a:ext>
                </a:extLst>
              </a:tr>
            </a:tbl>
          </a:graphicData>
        </a:graphic>
      </p:graphicFrame>
      <p:sp>
        <p:nvSpPr>
          <p:cNvPr id="33" name="正方形/長方形 32"/>
          <p:cNvSpPr/>
          <p:nvPr/>
        </p:nvSpPr>
        <p:spPr>
          <a:xfrm>
            <a:off x="124658" y="5888305"/>
            <a:ext cx="4680519" cy="276999"/>
          </a:xfrm>
          <a:prstGeom prst="rect">
            <a:avLst/>
          </a:prstGeom>
        </p:spPr>
        <p:txBody>
          <a:bodyPr wrap="square">
            <a:spAutoFit/>
          </a:bodyPr>
          <a:lstStyle/>
          <a:p>
            <a:pPr>
              <a:spcAft>
                <a:spcPts val="0"/>
              </a:spcAft>
            </a:pPr>
            <a:r>
              <a:rPr kumimoji="0"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設定した基準年度によらず評価の指標となる削減率は一律とする</a:t>
            </a:r>
            <a:endParaRPr lang="ja-JP" altLang="ja-JP" sz="1200" dirty="0">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124658" y="3944089"/>
            <a:ext cx="3321203" cy="276999"/>
          </a:xfrm>
          <a:prstGeom prst="rect">
            <a:avLst/>
          </a:prstGeom>
        </p:spPr>
        <p:txBody>
          <a:bodyPr wrap="square">
            <a:spAutoFit/>
          </a:bodyPr>
          <a:lstStyle/>
          <a:p>
            <a:pPr>
              <a:spcAft>
                <a:spcPts val="0"/>
              </a:spcAft>
            </a:pPr>
            <a:r>
              <a:rPr kumimoji="0" lang="en-US"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200" kern="100" dirty="0">
                <a:latin typeface="BIZ UDPゴシック" panose="020B0400000000000000" pitchFamily="50" charset="-128"/>
                <a:ea typeface="BIZ UDPゴシック" panose="020B0400000000000000" pitchFamily="50" charset="-128"/>
                <a:cs typeface="Times New Roman" panose="02020603050405020304" pitchFamily="18" charset="0"/>
              </a:rPr>
              <a:t>設定した基準年度によって削減目安は異なる</a:t>
            </a:r>
            <a:endParaRPr lang="ja-JP" altLang="ja-JP" sz="1200"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175FB07A-E0B8-4C02-9B0F-9EA0AF4249CB}"/>
              </a:ext>
            </a:extLst>
          </p:cNvPr>
          <p:cNvSpPr>
            <a:spLocks noGrp="1"/>
          </p:cNvSpPr>
          <p:nvPr>
            <p:ph type="sldNum" sz="quarter" idx="12"/>
          </p:nvPr>
        </p:nvSpPr>
        <p:spPr/>
        <p:txBody>
          <a:bodyPr/>
          <a:lstStyle/>
          <a:p>
            <a:fld id="{F0DA1747-7AE3-4485-B1CC-5CDDF653E874}" type="slidenum">
              <a:rPr kumimoji="1" lang="ja-JP" altLang="en-US" smtClean="0"/>
              <a:t>15</a:t>
            </a:fld>
            <a:endParaRPr kumimoji="1" lang="ja-JP" altLang="en-US"/>
          </a:p>
        </p:txBody>
      </p:sp>
      <p:pic>
        <p:nvPicPr>
          <p:cNvPr id="6" name="オーディオ 5">
            <a:hlinkClick r:id="" action="ppaction://media"/>
            <a:extLst>
              <a:ext uri="{FF2B5EF4-FFF2-40B4-BE49-F238E27FC236}">
                <a16:creationId xmlns:a16="http://schemas.microsoft.com/office/drawing/2014/main" id="{D23BBB34-3C06-4169-AEB5-4AC54E56A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90025053"/>
      </p:ext>
    </p:extLst>
  </p:cSld>
  <p:clrMapOvr>
    <a:masterClrMapping/>
  </p:clrMapOvr>
  <mc:AlternateContent xmlns:mc="http://schemas.openxmlformats.org/markup-compatibility/2006" xmlns:p14="http://schemas.microsoft.com/office/powerpoint/2010/main">
    <mc:Choice Requires="p14">
      <p:transition spd="slow" p14:dur="2000" advTm="41079"/>
    </mc:Choice>
    <mc:Fallback xmlns="">
      <p:transition spd="slow" advTm="4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5A7BED7-9510-4C4B-91BA-7696EE92F05C}" type="slidenum">
              <a:rPr kumimoji="1" lang="ja-JP" altLang="en-US" smtClean="0"/>
              <a:t>16</a:t>
            </a:fld>
            <a:endParaRPr kumimoji="1" lang="ja-JP" altLang="en-US"/>
          </a:p>
        </p:txBody>
      </p:sp>
      <p:grpSp>
        <p:nvGrpSpPr>
          <p:cNvPr id="9" name="グループ化 8">
            <a:extLst>
              <a:ext uri="{FF2B5EF4-FFF2-40B4-BE49-F238E27FC236}">
                <a16:creationId xmlns:a16="http://schemas.microsoft.com/office/drawing/2014/main" id="{FF22BFAD-ECBD-46F7-82A4-72FB22ECD7BA}"/>
              </a:ext>
            </a:extLst>
          </p:cNvPr>
          <p:cNvGrpSpPr/>
          <p:nvPr/>
        </p:nvGrpSpPr>
        <p:grpSpPr>
          <a:xfrm>
            <a:off x="855089" y="2420888"/>
            <a:ext cx="7461327" cy="1169281"/>
            <a:chOff x="279026" y="2546770"/>
            <a:chExt cx="7461327" cy="1169281"/>
          </a:xfrm>
        </p:grpSpPr>
        <p:sp>
          <p:nvSpPr>
            <p:cNvPr id="6" name="角丸四角形 5"/>
            <p:cNvSpPr/>
            <p:nvPr/>
          </p:nvSpPr>
          <p:spPr>
            <a:xfrm>
              <a:off x="279026" y="2546770"/>
              <a:ext cx="7457548" cy="1169281"/>
            </a:xfrm>
            <a:prstGeom prst="roundRect">
              <a:avLst/>
            </a:prstGeom>
            <a:solidFill>
              <a:schemeClr val="accent2">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27" name="テキスト ボックス 26">
              <a:extLst>
                <a:ext uri="{FF2B5EF4-FFF2-40B4-BE49-F238E27FC236}">
                  <a16:creationId xmlns:a16="http://schemas.microsoft.com/office/drawing/2014/main" id="{D85538E7-BE6B-4352-89F6-B699CAA961EB}"/>
                </a:ext>
              </a:extLst>
            </p:cNvPr>
            <p:cNvSpPr txBox="1"/>
            <p:nvPr/>
          </p:nvSpPr>
          <p:spPr>
            <a:xfrm>
              <a:off x="282805" y="2638830"/>
              <a:ext cx="7457548" cy="923330"/>
            </a:xfrm>
            <a:prstGeom prst="rect">
              <a:avLst/>
            </a:prstGeom>
            <a:noFill/>
            <a:ln>
              <a:noFill/>
            </a:ln>
          </p:spPr>
          <p:txBody>
            <a:bodyPr wrap="square" rtlCol="0">
              <a:spAutoFit/>
            </a:bodyPr>
            <a:lstStyle/>
            <a:p>
              <a:pPr marL="0" lvl="1"/>
              <a:r>
                <a:rPr lang="ja-JP" altLang="en-US" b="1" u="sng" dirty="0">
                  <a:latin typeface="BIZ UDPゴシック" panose="020B0400000000000000" pitchFamily="50" charset="-128"/>
                  <a:ea typeface="BIZ UDPゴシック" panose="020B0400000000000000" pitchFamily="50" charset="-128"/>
                  <a:cs typeface="Times New Roman" panose="02020603050405020304" pitchFamily="18" charset="0"/>
                </a:rPr>
                <a:t>実績報告書の評価に基づく顕彰　（特別賞）</a:t>
              </a:r>
              <a:endParaRPr lang="en-US" altLang="ja-JP" b="1" u="sng"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lvl="1"/>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実績報告書の内容をもとに府が評価を実施し、特に成績が優良な事業者</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lvl="1"/>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S</a:t>
              </a:r>
              <a:r>
                <a:rPr lang="ja-JP" altLang="en-US" dirty="0" err="1">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ゴールド</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初回</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err="1">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プラチナ</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初回</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）を表彰</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sp>
        <p:nvSpPr>
          <p:cNvPr id="2" name="テキスト ボックス 1"/>
          <p:cNvSpPr txBox="1"/>
          <p:nvPr/>
        </p:nvSpPr>
        <p:spPr>
          <a:xfrm>
            <a:off x="179512" y="796053"/>
            <a:ext cx="6336704" cy="1508105"/>
          </a:xfrm>
          <a:prstGeom prst="rect">
            <a:avLst/>
          </a:prstGeom>
          <a:noFill/>
        </p:spPr>
        <p:txBody>
          <a:bodyPr wrap="square" rtlCol="0">
            <a:spAutoFit/>
          </a:bodyPr>
          <a:lstStyle/>
          <a:p>
            <a:r>
              <a:rPr lang="en-US" altLang="ja-JP" sz="2000" b="1" dirty="0">
                <a:latin typeface="BIZ UDPゴシック" panose="020B0400000000000000" pitchFamily="50" charset="-128"/>
                <a:ea typeface="BIZ UDPゴシック" panose="020B0400000000000000" pitchFamily="50" charset="-128"/>
              </a:rPr>
              <a:t>《</a:t>
            </a:r>
            <a:r>
              <a:rPr lang="ja-JP" altLang="en-US" sz="2000" b="1" dirty="0">
                <a:latin typeface="BIZ UDPゴシック" panose="020B0400000000000000" pitchFamily="50" charset="-128"/>
                <a:ea typeface="BIZ UDPゴシック" panose="020B0400000000000000" pitchFamily="50" charset="-128"/>
              </a:rPr>
              <a:t>表彰制度</a:t>
            </a:r>
            <a:r>
              <a:rPr lang="en-US" altLang="ja-JP" sz="2000" b="1" dirty="0">
                <a:latin typeface="BIZ UDPゴシック" panose="020B0400000000000000" pitchFamily="50" charset="-128"/>
                <a:ea typeface="BIZ UDPゴシック" panose="020B0400000000000000" pitchFamily="50" charset="-128"/>
              </a:rPr>
              <a:t>》</a:t>
            </a:r>
            <a:r>
              <a:rPr lang="ja-JP" altLang="en-US" sz="2000" b="1" dirty="0">
                <a:latin typeface="BIZ UDPゴシック" panose="020B0400000000000000" pitchFamily="50" charset="-128"/>
                <a:ea typeface="BIZ UDPゴシック" panose="020B0400000000000000" pitchFamily="50" charset="-128"/>
              </a:rPr>
              <a:t>　おおさか気候変動対策賞</a:t>
            </a:r>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府内で気候変動対策に関して優れた取組みを行った事業者を表彰し、</a:t>
            </a:r>
            <a:r>
              <a:rPr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府がその名称とその取組み内容を広く公表することによって、府内全体の事業者の意欲を高め、府域の対策の普及促進を図ることを目的とした</a:t>
            </a:r>
            <a:r>
              <a:rPr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顕彰制度</a:t>
            </a:r>
          </a:p>
        </p:txBody>
      </p:sp>
      <p:sp>
        <p:nvSpPr>
          <p:cNvPr id="29" name="テキスト ボックス 28">
            <a:extLst>
              <a:ext uri="{FF2B5EF4-FFF2-40B4-BE49-F238E27FC236}">
                <a16:creationId xmlns:a16="http://schemas.microsoft.com/office/drawing/2014/main" id="{D85538E7-BE6B-4352-89F6-B699CAA961EB}"/>
              </a:ext>
            </a:extLst>
          </p:cNvPr>
          <p:cNvSpPr txBox="1"/>
          <p:nvPr/>
        </p:nvSpPr>
        <p:spPr>
          <a:xfrm>
            <a:off x="1259632" y="5776118"/>
            <a:ext cx="6984776" cy="400110"/>
          </a:xfrm>
          <a:prstGeom prst="rect">
            <a:avLst/>
          </a:prstGeom>
          <a:noFill/>
        </p:spPr>
        <p:txBody>
          <a:bodyPr wrap="square" rtlCol="0">
            <a:spAutoFit/>
          </a:bodyPr>
          <a:lstStyle/>
          <a:p>
            <a:pPr marL="0" lvl="1"/>
            <a:r>
              <a:rPr lang="ja-JP" altLang="en-US" sz="2000" b="1" u="sng" dirty="0">
                <a:latin typeface="+mn-ea"/>
                <a:cs typeface="メイリオ" panose="020B0604030504040204" pitchFamily="50" charset="-128"/>
              </a:rPr>
              <a:t>⇒受賞者は、</a:t>
            </a:r>
            <a:r>
              <a:rPr lang="ja-JP" altLang="en-US" sz="2000" b="1" u="sng" dirty="0">
                <a:solidFill>
                  <a:srgbClr val="C00000"/>
                </a:solidFill>
                <a:latin typeface="+mn-ea"/>
                <a:cs typeface="メイリオ" panose="020B0604030504040204" pitchFamily="50" charset="-128"/>
              </a:rPr>
              <a:t>府</a:t>
            </a:r>
            <a:r>
              <a:rPr lang="en-US" altLang="ja-JP" sz="2000" b="1" u="sng" dirty="0">
                <a:solidFill>
                  <a:srgbClr val="C00000"/>
                </a:solidFill>
                <a:latin typeface="+mn-ea"/>
                <a:cs typeface="メイリオ" panose="020B0604030504040204" pitchFamily="50" charset="-128"/>
              </a:rPr>
              <a:t>HP</a:t>
            </a:r>
            <a:r>
              <a:rPr lang="ja-JP" altLang="en-US" sz="2000" b="1" u="sng" dirty="0">
                <a:solidFill>
                  <a:srgbClr val="C00000"/>
                </a:solidFill>
                <a:latin typeface="+mn-ea"/>
                <a:cs typeface="メイリオ" panose="020B0604030504040204" pitchFamily="50" charset="-128"/>
              </a:rPr>
              <a:t>で公開</a:t>
            </a:r>
            <a:r>
              <a:rPr lang="ja-JP" altLang="en-US" sz="2000" b="1" u="sng" dirty="0">
                <a:latin typeface="+mn-ea"/>
                <a:cs typeface="メイリオ" panose="020B0604030504040204" pitchFamily="50" charset="-128"/>
              </a:rPr>
              <a:t>するとともに、</a:t>
            </a:r>
            <a:r>
              <a:rPr lang="ja-JP" altLang="en-US" sz="2000" b="1" u="sng" dirty="0">
                <a:solidFill>
                  <a:srgbClr val="C00000"/>
                </a:solidFill>
                <a:latin typeface="+mn-ea"/>
                <a:cs typeface="メイリオ" panose="020B0604030504040204" pitchFamily="50" charset="-128"/>
              </a:rPr>
              <a:t>表彰式</a:t>
            </a:r>
            <a:r>
              <a:rPr lang="ja-JP" altLang="en-US" sz="2000" b="1" u="sng" dirty="0">
                <a:latin typeface="+mn-ea"/>
                <a:cs typeface="メイリオ" panose="020B0604030504040204" pitchFamily="50" charset="-128"/>
              </a:rPr>
              <a:t>を行います。</a:t>
            </a:r>
            <a:endParaRPr lang="en-US" altLang="ja-JP" sz="2000" b="1" u="sng" dirty="0">
              <a:latin typeface="+mn-ea"/>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D85538E7-BE6B-4352-89F6-B699CAA961EB}"/>
              </a:ext>
            </a:extLst>
          </p:cNvPr>
          <p:cNvSpPr txBox="1"/>
          <p:nvPr/>
        </p:nvSpPr>
        <p:spPr>
          <a:xfrm>
            <a:off x="240115" y="3769013"/>
            <a:ext cx="8202371" cy="2123658"/>
          </a:xfrm>
          <a:prstGeom prst="rect">
            <a:avLst/>
          </a:prstGeom>
          <a:noFill/>
        </p:spPr>
        <p:txBody>
          <a:bodyPr wrap="square" rtlCol="0">
            <a:spAutoFit/>
          </a:bodyPr>
          <a:lstStyle/>
          <a:p>
            <a:pPr marL="0" lvl="1"/>
            <a:r>
              <a:rPr lang="ja-JP" altLang="en-US" sz="1600" dirty="0">
                <a:latin typeface="BIZ UDPゴシック" panose="020B0400000000000000" pitchFamily="50" charset="-128"/>
                <a:ea typeface="BIZ UDPゴシック" panose="020B0400000000000000" pitchFamily="50" charset="-128"/>
                <a:cs typeface="Times New Roman" panose="02020603050405020304" pitchFamily="18" charset="0"/>
              </a:rPr>
              <a:t>上記とは別の顕彰制度もありますので、ご検討ください。</a:t>
            </a:r>
            <a:endParaRPr lang="en-US" altLang="ja-JP" sz="1600" u="sng"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lvl="1"/>
            <a:endParaRPr lang="en-US" altLang="ja-JP" sz="1600" u="sng"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lvl="1"/>
            <a:r>
              <a:rPr lang="ja-JP" altLang="en-US" sz="2000" b="1" u="sng"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おおさか気候変動対策賞（公募型部門）</a:t>
            </a:r>
            <a:endParaRPr lang="en-US" altLang="ja-JP" sz="2000" b="1" u="sng"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lvl="1"/>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府内に事業所を有する事業者またはその事業所のうち、特に優れた気候変動対策（緩和分野・適応分野）の取組みを行った事業者を表彰　（募集期間は６月～</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10</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月頃）</a:t>
            </a:r>
            <a:b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b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hlinkClick r:id="rId5"/>
              </a:rPr>
              <a:t>https://www.pref.osaka.lg.jp/o120020/chikyukankyo/jigyotoppage/kikouhendoutaisaku.html</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lvl="1"/>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1" name="タイトル 3">
            <a:extLst>
              <a:ext uri="{FF2B5EF4-FFF2-40B4-BE49-F238E27FC236}">
                <a16:creationId xmlns:a16="http://schemas.microsoft.com/office/drawing/2014/main" id="{63F1510C-1861-482B-8A71-51CF70CAECFE}"/>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３．評価制度と表彰制度について（２）</a:t>
            </a:r>
          </a:p>
        </p:txBody>
      </p:sp>
      <p:pic>
        <p:nvPicPr>
          <p:cNvPr id="8" name="図 7">
            <a:extLst>
              <a:ext uri="{FF2B5EF4-FFF2-40B4-BE49-F238E27FC236}">
                <a16:creationId xmlns:a16="http://schemas.microsoft.com/office/drawing/2014/main" id="{3738C223-370C-4B6D-9534-AE4C832ECB5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5120" y="341906"/>
            <a:ext cx="2055148" cy="1862958"/>
          </a:xfrm>
          <a:prstGeom prst="rect">
            <a:avLst/>
          </a:prstGeom>
        </p:spPr>
      </p:pic>
      <p:pic>
        <p:nvPicPr>
          <p:cNvPr id="5" name="オーディオ 4">
            <a:hlinkClick r:id="" action="ppaction://media"/>
            <a:extLst>
              <a:ext uri="{FF2B5EF4-FFF2-40B4-BE49-F238E27FC236}">
                <a16:creationId xmlns:a16="http://schemas.microsoft.com/office/drawing/2014/main" id="{38612B79-3797-4B81-812B-73819D3508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87816205"/>
      </p:ext>
    </p:extLst>
  </p:cSld>
  <p:clrMapOvr>
    <a:masterClrMapping/>
  </p:clrMapOvr>
  <mc:AlternateContent xmlns:mc="http://schemas.openxmlformats.org/markup-compatibility/2006" xmlns:p14="http://schemas.microsoft.com/office/powerpoint/2010/main">
    <mc:Choice Requires="p14">
      <p:transition spd="slow" p14:dur="2000" advTm="50126"/>
    </mc:Choice>
    <mc:Fallback xmlns="">
      <p:transition spd="slow" advTm="5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18900" y="732667"/>
            <a:ext cx="8386313" cy="5463435"/>
          </a:xfrm>
          <a:prstGeom prst="rect">
            <a:avLst/>
          </a:prstGeom>
          <a:solidFill>
            <a:schemeClr val="bg1"/>
          </a:solidFill>
          <a:ln w="349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638648" y="1883920"/>
            <a:ext cx="7948291" cy="34892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17</a:t>
            </a:fld>
            <a:endParaRPr kumimoji="1" lang="ja-JP" altLang="en-US"/>
          </a:p>
        </p:txBody>
      </p:sp>
      <p:sp>
        <p:nvSpPr>
          <p:cNvPr id="7" name="縦書きテキスト プレースホルダー 2"/>
          <p:cNvSpPr>
            <a:spLocks noGrp="1"/>
          </p:cNvSpPr>
          <p:nvPr>
            <p:ph type="body" orient="vert" idx="4294967295"/>
          </p:nvPr>
        </p:nvSpPr>
        <p:spPr>
          <a:xfrm>
            <a:off x="554605" y="756662"/>
            <a:ext cx="8034788" cy="1086836"/>
          </a:xfrm>
          <a:noFill/>
          <a:ln>
            <a:noFill/>
          </a:ln>
        </p:spPr>
        <p:txBody>
          <a:bodyPr vert="horz" wrap="square">
            <a:spAutoFit/>
          </a:bodyPr>
          <a:lstStyle/>
          <a:p>
            <a:pPr marL="109728" indent="0">
              <a:buNone/>
            </a:pPr>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重点対策実施率の計算方法について</a:t>
            </a:r>
            <a:r>
              <a:rPr lang="en-US" altLang="ja-JP" sz="2000" b="1" dirty="0">
                <a:solidFill>
                  <a:schemeClr val="tx1"/>
                </a:solidFill>
                <a:latin typeface="BIZ UDPゴシック" panose="020B0400000000000000" pitchFamily="50" charset="-128"/>
                <a:ea typeface="BIZ UDPゴシック" panose="020B0400000000000000" pitchFamily="50" charset="-128"/>
              </a:rPr>
              <a:t>》</a:t>
            </a:r>
            <a:endParaRPr lang="en-US" altLang="ja-JP" sz="8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20000"/>
              </a:lnSpc>
              <a:spcBef>
                <a:spcPts val="200"/>
              </a:spcBef>
              <a:buNone/>
            </a:pPr>
            <a:r>
              <a:rPr lang="ja-JP" altLang="en-US" sz="1800" b="1" dirty="0">
                <a:solidFill>
                  <a:srgbClr val="FF0000"/>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○特定事業者の重点対策には、「</a:t>
            </a:r>
            <a:r>
              <a:rPr lang="en-US" altLang="ja-JP"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a:t>
            </a:r>
            <a:r>
              <a:rPr lang="ja-JP" altLang="en-US"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の基本項目」と「５の加点項目」がある　　</a:t>
            </a:r>
            <a:endParaRPr lang="en-US" altLang="ja-JP"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spcBef>
                <a:spcPts val="200"/>
              </a:spcBef>
              <a:buNone/>
            </a:pPr>
            <a:r>
              <a:rPr lang="ja-JP" altLang="en-US"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実施不可能な対策は「非該当」とする</a:t>
            </a:r>
            <a:endParaRPr lang="en-US" altLang="ja-JP" sz="18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2" name="テキスト ボックス 11"/>
          <p:cNvSpPr txBox="1"/>
          <p:nvPr/>
        </p:nvSpPr>
        <p:spPr>
          <a:xfrm>
            <a:off x="755428" y="5518973"/>
            <a:ext cx="7603038" cy="646331"/>
          </a:xfrm>
          <a:prstGeom prst="rect">
            <a:avLst/>
          </a:prstGeom>
          <a:noFill/>
          <a:ln>
            <a:solidFill>
              <a:srgbClr val="000000"/>
            </a:solidFill>
          </a:ln>
        </p:spPr>
        <p:txBody>
          <a:bodyPr wrap="square" rtlCol="0" anchor="ctr">
            <a:spAutoFit/>
          </a:bodyPr>
          <a:lstStyle/>
          <a:p>
            <a:pPr marL="355600" indent="-355600">
              <a:spcAft>
                <a:spcPts val="1200"/>
              </a:spcAft>
            </a:pPr>
            <a:r>
              <a:rPr lang="ja-JP" altLang="en-US" dirty="0">
                <a:latin typeface="BIZ UDPゴシック" panose="020B0400000000000000" pitchFamily="50" charset="-128"/>
                <a:ea typeface="BIZ UDPゴシック" panose="020B0400000000000000" pitchFamily="50" charset="-128"/>
              </a:rPr>
              <a:t>⇒　重点対策の「実施済み」や「非該当」などの選択にあたっては、</a:t>
            </a:r>
            <a:r>
              <a:rPr lang="ja-JP" altLang="en-US" b="1" u="heavy" dirty="0">
                <a:latin typeface="BIZ UDPゴシック" panose="020B0400000000000000" pitchFamily="50" charset="-128"/>
                <a:ea typeface="BIZ UDPゴシック" panose="020B0400000000000000" pitchFamily="50" charset="-128"/>
              </a:rPr>
              <a:t>「届出の手引き」</a:t>
            </a:r>
            <a:r>
              <a:rPr lang="ja-JP" altLang="en-US" u="heavy" dirty="0">
                <a:latin typeface="BIZ UDPゴシック" panose="020B0400000000000000" pitchFamily="50" charset="-128"/>
                <a:ea typeface="BIZ UDPゴシック" panose="020B0400000000000000" pitchFamily="50" charset="-128"/>
              </a:rPr>
              <a:t>を確認すること</a:t>
            </a:r>
            <a:endParaRPr lang="en-US" altLang="ja-JP" u="heavy" dirty="0">
              <a:latin typeface="BIZ UDPゴシック" panose="020B0400000000000000" pitchFamily="50" charset="-128"/>
              <a:ea typeface="BIZ UDPゴシック" panose="020B0400000000000000" pitchFamily="50" charset="-128"/>
            </a:endParaRPr>
          </a:p>
        </p:txBody>
      </p:sp>
      <p:sp>
        <p:nvSpPr>
          <p:cNvPr id="13" name="タイトル 3">
            <a:extLst>
              <a:ext uri="{FF2B5EF4-FFF2-40B4-BE49-F238E27FC236}">
                <a16:creationId xmlns:a16="http://schemas.microsoft.com/office/drawing/2014/main" id="{AA0B0BC3-A760-49ED-B9AE-8A9D4B45342B}"/>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４．重点対策について</a:t>
            </a:r>
          </a:p>
        </p:txBody>
      </p:sp>
      <p:grpSp>
        <p:nvGrpSpPr>
          <p:cNvPr id="22" name="グループ化 21">
            <a:extLst>
              <a:ext uri="{FF2B5EF4-FFF2-40B4-BE49-F238E27FC236}">
                <a16:creationId xmlns:a16="http://schemas.microsoft.com/office/drawing/2014/main" id="{E6C82636-E773-420A-91EE-8ED6B4B8AAE0}"/>
              </a:ext>
            </a:extLst>
          </p:cNvPr>
          <p:cNvGrpSpPr/>
          <p:nvPr/>
        </p:nvGrpSpPr>
        <p:grpSpPr>
          <a:xfrm>
            <a:off x="680252" y="3458888"/>
            <a:ext cx="7812808" cy="1203727"/>
            <a:chOff x="680252" y="3458888"/>
            <a:chExt cx="7812808" cy="1203727"/>
          </a:xfrm>
        </p:grpSpPr>
        <p:sp>
          <p:nvSpPr>
            <p:cNvPr id="14" name="テキスト ボックス 13">
              <a:extLst>
                <a:ext uri="{FF2B5EF4-FFF2-40B4-BE49-F238E27FC236}">
                  <a16:creationId xmlns:a16="http://schemas.microsoft.com/office/drawing/2014/main" id="{38C7999E-4D0D-4A3F-B748-854FAF93BCF6}"/>
                </a:ext>
              </a:extLst>
            </p:cNvPr>
            <p:cNvSpPr txBox="1"/>
            <p:nvPr/>
          </p:nvSpPr>
          <p:spPr>
            <a:xfrm>
              <a:off x="5807959" y="3891029"/>
              <a:ext cx="720080" cy="261610"/>
            </a:xfrm>
            <a:prstGeom prst="rect">
              <a:avLst/>
            </a:prstGeom>
            <a:noFill/>
          </p:spPr>
          <p:txBody>
            <a:bodyPr wrap="square" rtlCol="0">
              <a:spAutoFit/>
            </a:bodyPr>
            <a:lstStyle/>
            <a:p>
              <a:r>
                <a:rPr kumimoji="1" lang="ja-JP" altLang="en-US" sz="1100" dirty="0"/>
                <a:t>★</a:t>
              </a:r>
              <a:r>
                <a:rPr kumimoji="1" lang="en-US" altLang="ja-JP" sz="1100" dirty="0"/>
                <a:t>2</a:t>
              </a:r>
              <a:endParaRPr kumimoji="1" lang="ja-JP" altLang="en-US" sz="1100" dirty="0"/>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15D7D91-A8CD-4604-AB94-570F13DD5751}"/>
                    </a:ext>
                  </a:extLst>
                </p:cNvPr>
                <p:cNvSpPr txBox="1"/>
                <p:nvPr/>
              </p:nvSpPr>
              <p:spPr>
                <a:xfrm>
                  <a:off x="680252" y="3458888"/>
                  <a:ext cx="7812808" cy="120372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sz="2000" smtClean="0">
                            <a:latin typeface="Cambria Math" panose="02040503050406030204" pitchFamily="18" charset="0"/>
                          </a:rPr>
                          <m:t>実績報告書</m:t>
                        </m:r>
                        <m:r>
                          <a:rPr lang="ja-JP" altLang="en-US" sz="2000" i="1" smtClean="0">
                            <a:latin typeface="Cambria Math" panose="02040503050406030204" pitchFamily="18" charset="0"/>
                          </a:rPr>
                          <m:t>の</m:t>
                        </m:r>
                        <m:r>
                          <a:rPr lang="ja-JP" altLang="en-US" sz="2000" b="0" i="0">
                            <a:latin typeface="Cambria Math"/>
                          </a:rPr>
                          <m:t>実施率</m:t>
                        </m:r>
                        <m:r>
                          <a:rPr lang="en-US" altLang="ja-JP" sz="2000" b="0" i="0" smtClean="0">
                            <a:latin typeface="Cambria Math"/>
                            <a:ea typeface="Cambria Math"/>
                          </a:rPr>
                          <m:t>=</m:t>
                        </m:r>
                        <m:f>
                          <m:fPr>
                            <m:ctrlPr>
                              <a:rPr lang="en-US" altLang="ja-JP" sz="2000" b="1" i="1" smtClean="0">
                                <a:latin typeface="Cambria Math" panose="02040503050406030204" pitchFamily="18" charset="0"/>
                                <a:ea typeface="+mj-ea"/>
                              </a:rPr>
                            </m:ctrlPr>
                          </m:fPr>
                          <m:num>
                            <m:r>
                              <a:rPr lang="ja-JP" altLang="en-US" sz="2000" b="0" i="0">
                                <a:latin typeface="Cambria Math" panose="02040503050406030204" pitchFamily="18" charset="0"/>
                                <a:ea typeface="+mj-ea"/>
                              </a:rPr>
                              <m:t>基本</m:t>
                            </m:r>
                            <m:r>
                              <a:rPr lang="ja-JP" altLang="en-US" sz="2000" b="0" i="0" smtClean="0">
                                <a:latin typeface="Cambria Math" panose="02040503050406030204" pitchFamily="18" charset="0"/>
                                <a:ea typeface="+mj-ea"/>
                              </a:rPr>
                              <m:t>項目</m:t>
                            </m:r>
                            <m:r>
                              <a:rPr lang="ja-JP" altLang="en-US" sz="2000" b="1" i="0" smtClean="0">
                                <a:latin typeface="Cambria Math" panose="02040503050406030204" pitchFamily="18" charset="0"/>
                                <a:ea typeface="+mj-ea"/>
                              </a:rPr>
                              <m:t>の</m:t>
                            </m:r>
                            <m:r>
                              <a:rPr lang="ja-JP" altLang="en-US" sz="2000" b="1" i="1" smtClean="0">
                                <a:solidFill>
                                  <a:srgbClr val="0070C0"/>
                                </a:solidFill>
                                <a:latin typeface="Cambria Math" panose="02040503050406030204" pitchFamily="18" charset="0"/>
                                <a:ea typeface="+mj-ea"/>
                              </a:rPr>
                              <m:t>実施済み</m:t>
                            </m:r>
                            <m:r>
                              <a:rPr lang="ja-JP" altLang="en-US" sz="2000" b="1" i="0" smtClean="0">
                                <a:solidFill>
                                  <a:srgbClr val="0070C0"/>
                                </a:solidFill>
                                <a:latin typeface="Cambria Math" panose="02040503050406030204" pitchFamily="18" charset="0"/>
                                <a:ea typeface="+mj-ea"/>
                              </a:rPr>
                              <m:t>数</m:t>
                            </m:r>
                            <m:r>
                              <a:rPr lang="ja-JP" altLang="en-US" sz="2000" b="1" i="1">
                                <a:solidFill>
                                  <a:srgbClr val="0070C0"/>
                                </a:solidFill>
                                <a:latin typeface="Cambria Math" panose="02040503050406030204" pitchFamily="18" charset="0"/>
                                <a:ea typeface="+mj-ea"/>
                              </a:rPr>
                              <m:t>　</m:t>
                            </m:r>
                            <m:r>
                              <a:rPr lang="ja-JP" altLang="en-US" sz="2000" b="1" i="0">
                                <a:latin typeface="Cambria Math" panose="02040503050406030204" pitchFamily="18" charset="0"/>
                                <a:ea typeface="+mj-ea"/>
                              </a:rPr>
                              <m:t>（</m:t>
                            </m:r>
                            <m:r>
                              <a:rPr lang="ja-JP" altLang="en-US" sz="2000" b="1" i="0" smtClean="0">
                                <a:latin typeface="Cambria Math" panose="02040503050406030204" pitchFamily="18" charset="0"/>
                                <a:ea typeface="+mj-ea"/>
                              </a:rPr>
                              <m:t>最大</m:t>
                            </m:r>
                            <m:r>
                              <a:rPr lang="en-US" altLang="ja-JP" sz="2000" b="1" i="0">
                                <a:latin typeface="Cambria Math" panose="02040503050406030204" pitchFamily="18" charset="0"/>
                                <a:ea typeface="+mj-ea"/>
                              </a:rPr>
                              <m:t>𝟐𝟎</m:t>
                            </m:r>
                            <m:r>
                              <a:rPr lang="ja-JP" altLang="en-US" sz="2000" b="1" i="0">
                                <a:latin typeface="Cambria Math" panose="02040503050406030204" pitchFamily="18" charset="0"/>
                                <a:ea typeface="+mj-ea"/>
                              </a:rPr>
                              <m:t>）</m:t>
                            </m:r>
                          </m:num>
                          <m:den>
                            <m:r>
                              <a:rPr lang="ja-JP" altLang="en-US" sz="2000" b="1" i="0">
                                <a:latin typeface="Cambria Math" panose="02040503050406030204" pitchFamily="18" charset="0"/>
                                <a:ea typeface="+mj-ea"/>
                              </a:rPr>
                              <m:t>基本項目</m:t>
                            </m:r>
                            <m:r>
                              <a:rPr lang="ja-JP" altLang="en-US" sz="2000" b="1" i="0" smtClean="0">
                                <a:latin typeface="Cambria Math" panose="02040503050406030204" pitchFamily="18" charset="0"/>
                                <a:ea typeface="+mj-ea"/>
                              </a:rPr>
                              <m:t>の</m:t>
                            </m:r>
                            <m:r>
                              <a:rPr lang="ja-JP" altLang="en-US" sz="2000" b="1" i="1" smtClean="0">
                                <a:solidFill>
                                  <a:srgbClr val="C00000"/>
                                </a:solidFill>
                                <a:latin typeface="Cambria Math" panose="02040503050406030204" pitchFamily="18" charset="0"/>
                                <a:ea typeface="+mj-ea"/>
                              </a:rPr>
                              <m:t>有効</m:t>
                            </m:r>
                            <m:r>
                              <a:rPr lang="ja-JP" altLang="en-US" sz="2000" b="1" i="0" smtClean="0">
                                <a:solidFill>
                                  <a:srgbClr val="C00000"/>
                                </a:solidFill>
                                <a:latin typeface="Cambria Math" panose="02040503050406030204" pitchFamily="18" charset="0"/>
                                <a:ea typeface="+mj-ea"/>
                              </a:rPr>
                              <m:t>数</m:t>
                            </m:r>
                            <m:r>
                              <a:rPr lang="ja-JP" altLang="en-US" sz="2000" b="1" i="0" baseline="-20000" smtClean="0">
                                <a:solidFill>
                                  <a:schemeClr val="tx1"/>
                                </a:solidFill>
                                <a:latin typeface="Cambria Math" panose="02040503050406030204" pitchFamily="18" charset="0"/>
                                <a:ea typeface="+mj-ea"/>
                              </a:rPr>
                              <m:t>　</m:t>
                            </m:r>
                            <m:r>
                              <a:rPr lang="ja-JP" altLang="en-US" sz="2000" b="1" i="0" baseline="-20000">
                                <a:solidFill>
                                  <a:schemeClr val="tx1"/>
                                </a:solidFill>
                                <a:latin typeface="Cambria Math" panose="02040503050406030204" pitchFamily="18" charset="0"/>
                                <a:ea typeface="+mj-ea"/>
                              </a:rPr>
                              <m:t>　</m:t>
                            </m:r>
                            <m:r>
                              <a:rPr lang="ja-JP" altLang="en-US" sz="2000" b="1" i="0">
                                <a:latin typeface="Cambria Math" panose="02040503050406030204" pitchFamily="18" charset="0"/>
                                <a:ea typeface="+mj-ea"/>
                              </a:rPr>
                              <m:t>（</m:t>
                            </m:r>
                            <m:r>
                              <a:rPr lang="ja-JP" altLang="en-US" sz="2000" b="1" i="0" smtClean="0">
                                <a:latin typeface="Cambria Math" panose="02040503050406030204" pitchFamily="18" charset="0"/>
                                <a:ea typeface="+mj-ea"/>
                              </a:rPr>
                              <m:t>最大</m:t>
                            </m:r>
                            <m:r>
                              <a:rPr lang="en-US" altLang="ja-JP" sz="2000" b="1" i="0">
                                <a:latin typeface="Cambria Math" panose="02040503050406030204" pitchFamily="18" charset="0"/>
                                <a:ea typeface="+mj-ea"/>
                              </a:rPr>
                              <m:t>𝟐𝟎</m:t>
                            </m:r>
                            <m:r>
                              <a:rPr lang="ja-JP" altLang="en-US" sz="2000" b="1" i="0">
                                <a:latin typeface="Cambria Math" panose="02040503050406030204" pitchFamily="18" charset="0"/>
                                <a:ea typeface="+mj-ea"/>
                              </a:rPr>
                              <m:t>）</m:t>
                            </m:r>
                          </m:den>
                        </m:f>
                        <m:r>
                          <a:rPr lang="en-US" altLang="ja-JP" sz="2000" b="1" i="0" smtClean="0">
                            <a:latin typeface="Cambria Math" panose="02040503050406030204" pitchFamily="18" charset="0"/>
                            <a:ea typeface="+mj-ea"/>
                          </a:rPr>
                          <m:t>×</m:t>
                        </m:r>
                        <m:r>
                          <a:rPr lang="en-US" altLang="ja-JP" sz="2000" b="1" i="0" smtClean="0">
                            <a:latin typeface="Cambria Math" panose="02040503050406030204" pitchFamily="18" charset="0"/>
                            <a:ea typeface="+mj-ea"/>
                          </a:rPr>
                          <m:t>𝟏𝟎𝟎</m:t>
                        </m:r>
                      </m:oMath>
                    </m:oMathPara>
                  </a14:m>
                  <a:endParaRPr lang="en-US" altLang="ja-JP" sz="2000" b="1" dirty="0">
                    <a:latin typeface="+mj-ea"/>
                    <a:ea typeface="+mj-ea"/>
                  </a:endParaRPr>
                </a:p>
                <a:p>
                  <a:pPr>
                    <a:lnSpc>
                      <a:spcPts val="1600"/>
                    </a:lnSpc>
                  </a:pPr>
                  <a:endParaRPr kumimoji="1" lang="en-US" altLang="ja-JP" sz="2000" b="1" dirty="0">
                    <a:latin typeface="+mn-ea"/>
                    <a:cs typeface="Times New Roman" panose="02020603050405020304" pitchFamily="18" charset="0"/>
                  </a:endParaRPr>
                </a:p>
                <a:p>
                  <a:pPr>
                    <a:lnSpc>
                      <a:spcPts val="1600"/>
                    </a:lnSpc>
                  </a:pPr>
                  <a:r>
                    <a:rPr lang="ja-JP" altLang="en-US" sz="2000" b="1" dirty="0">
                      <a:latin typeface="+mn-ea"/>
                      <a:cs typeface="Times New Roman" panose="02020603050405020304" pitchFamily="18" charset="0"/>
                    </a:rPr>
                    <a:t>　　　　　　　　　　　　　　　</a:t>
                  </a:r>
                  <a:r>
                    <a:rPr lang="ja-JP" altLang="en-US" sz="2000" dirty="0">
                      <a:latin typeface="+mn-ea"/>
                      <a:cs typeface="Times New Roman" panose="02020603050405020304" pitchFamily="18" charset="0"/>
                    </a:rPr>
                    <a:t>＋加点項目の実施済み数（最大５）</a:t>
                  </a:r>
                  <a:r>
                    <a:rPr lang="en-US" altLang="ja-JP" sz="2000" dirty="0">
                      <a:latin typeface="+mn-ea"/>
                      <a:cs typeface="Times New Roman" panose="02020603050405020304" pitchFamily="18" charset="0"/>
                    </a:rPr>
                    <a:t>×</a:t>
                  </a:r>
                  <a:r>
                    <a:rPr lang="ja-JP" altLang="en-US" sz="2000" dirty="0">
                      <a:latin typeface="+mn-ea"/>
                      <a:cs typeface="Times New Roman" panose="02020603050405020304" pitchFamily="18" charset="0"/>
                    </a:rPr>
                    <a:t>４</a:t>
                  </a:r>
                  <a:endParaRPr kumimoji="1" lang="ja-JP" altLang="en-US" sz="2000" dirty="0">
                    <a:latin typeface="+mn-ea"/>
                    <a:cs typeface="Times New Roman" panose="02020603050405020304" pitchFamily="18" charset="0"/>
                  </a:endParaRPr>
                </a:p>
              </p:txBody>
            </p:sp>
          </mc:Choice>
          <mc:Fallback xmlns="">
            <p:sp>
              <p:nvSpPr>
                <p:cNvPr id="16" name="テキスト ボックス 15">
                  <a:extLst>
                    <a:ext uri="{FF2B5EF4-FFF2-40B4-BE49-F238E27FC236}">
                      <a16:creationId xmlns:a16="http://schemas.microsoft.com/office/drawing/2014/main" id="{815D7D91-A8CD-4604-AB94-570F13DD5751}"/>
                    </a:ext>
                  </a:extLst>
                </p:cNvPr>
                <p:cNvSpPr txBox="1">
                  <a:spLocks noRot="1" noChangeAspect="1" noMove="1" noResize="1" noEditPoints="1" noAdjustHandles="1" noChangeArrowheads="1" noChangeShapeType="1" noTextEdit="1"/>
                </p:cNvSpPr>
                <p:nvPr/>
              </p:nvSpPr>
              <p:spPr>
                <a:xfrm>
                  <a:off x="680252" y="3458888"/>
                  <a:ext cx="7812808" cy="1203727"/>
                </a:xfrm>
                <a:prstGeom prst="rect">
                  <a:avLst/>
                </a:prstGeom>
                <a:blipFill>
                  <a:blip r:embed="rId5"/>
                  <a:stretch>
                    <a:fillRect b="-8081"/>
                  </a:stretch>
                </a:blipFill>
                <a:ln>
                  <a:noFill/>
                </a:ln>
              </p:spPr>
              <p:txBody>
                <a:bodyPr/>
                <a:lstStyle/>
                <a:p>
                  <a:r>
                    <a:rPr lang="ja-JP" altLang="en-US">
                      <a:noFill/>
                    </a:rPr>
                    <a:t> </a:t>
                  </a:r>
                </a:p>
              </p:txBody>
            </p:sp>
          </mc:Fallback>
        </mc:AlternateContent>
      </p:grpSp>
      <p:grpSp>
        <p:nvGrpSpPr>
          <p:cNvPr id="21" name="グループ化 20">
            <a:extLst>
              <a:ext uri="{FF2B5EF4-FFF2-40B4-BE49-F238E27FC236}">
                <a16:creationId xmlns:a16="http://schemas.microsoft.com/office/drawing/2014/main" id="{A87EA3B3-FFC3-4B22-8F56-2FC0FD85B28E}"/>
              </a:ext>
            </a:extLst>
          </p:cNvPr>
          <p:cNvGrpSpPr/>
          <p:nvPr/>
        </p:nvGrpSpPr>
        <p:grpSpPr>
          <a:xfrm>
            <a:off x="383359" y="1987332"/>
            <a:ext cx="8386313" cy="1277529"/>
            <a:chOff x="383359" y="1987332"/>
            <a:chExt cx="8386313" cy="1277529"/>
          </a:xfrm>
        </p:grpSpPr>
        <p:grpSp>
          <p:nvGrpSpPr>
            <p:cNvPr id="4" name="グループ化 3">
              <a:extLst>
                <a:ext uri="{FF2B5EF4-FFF2-40B4-BE49-F238E27FC236}">
                  <a16:creationId xmlns:a16="http://schemas.microsoft.com/office/drawing/2014/main" id="{0ADF0E19-D9CF-4BE7-9710-85A6CE8C038F}"/>
                </a:ext>
              </a:extLst>
            </p:cNvPr>
            <p:cNvGrpSpPr/>
            <p:nvPr/>
          </p:nvGrpSpPr>
          <p:grpSpPr>
            <a:xfrm>
              <a:off x="5793501" y="2023088"/>
              <a:ext cx="958338" cy="1091472"/>
              <a:chOff x="5793501" y="2149550"/>
              <a:chExt cx="958338" cy="1091472"/>
            </a:xfrm>
          </p:grpSpPr>
          <p:sp>
            <p:nvSpPr>
              <p:cNvPr id="3" name="テキスト ボックス 2">
                <a:extLst>
                  <a:ext uri="{FF2B5EF4-FFF2-40B4-BE49-F238E27FC236}">
                    <a16:creationId xmlns:a16="http://schemas.microsoft.com/office/drawing/2014/main" id="{6A327744-755C-455E-BA77-2BBCF225EC80}"/>
                  </a:ext>
                </a:extLst>
              </p:cNvPr>
              <p:cNvSpPr txBox="1"/>
              <p:nvPr/>
            </p:nvSpPr>
            <p:spPr>
              <a:xfrm>
                <a:off x="5881053" y="2979412"/>
                <a:ext cx="720080" cy="261610"/>
              </a:xfrm>
              <a:prstGeom prst="rect">
                <a:avLst/>
              </a:prstGeom>
              <a:noFill/>
            </p:spPr>
            <p:txBody>
              <a:bodyPr wrap="square" rtlCol="0">
                <a:spAutoFit/>
              </a:bodyPr>
              <a:lstStyle/>
              <a:p>
                <a:r>
                  <a:rPr kumimoji="1" lang="ja-JP" altLang="en-US" sz="1100" dirty="0"/>
                  <a:t>★</a:t>
                </a:r>
                <a:r>
                  <a:rPr kumimoji="1" lang="en-US" altLang="ja-JP" sz="1100" dirty="0"/>
                  <a:t>1</a:t>
                </a:r>
                <a:endParaRPr kumimoji="1" lang="ja-JP" altLang="en-US" sz="1100" dirty="0"/>
              </a:p>
            </p:txBody>
          </p:sp>
          <p:sp>
            <p:nvSpPr>
              <p:cNvPr id="15" name="テキスト ボックス 14">
                <a:extLst>
                  <a:ext uri="{FF2B5EF4-FFF2-40B4-BE49-F238E27FC236}">
                    <a16:creationId xmlns:a16="http://schemas.microsoft.com/office/drawing/2014/main" id="{38A2269E-59D7-4630-998F-5B54C934467A}"/>
                  </a:ext>
                </a:extLst>
              </p:cNvPr>
              <p:cNvSpPr txBox="1"/>
              <p:nvPr/>
            </p:nvSpPr>
            <p:spPr>
              <a:xfrm>
                <a:off x="6031759" y="2149550"/>
                <a:ext cx="720080" cy="261610"/>
              </a:xfrm>
              <a:prstGeom prst="rect">
                <a:avLst/>
              </a:prstGeom>
              <a:noFill/>
            </p:spPr>
            <p:txBody>
              <a:bodyPr wrap="square" rtlCol="0">
                <a:spAutoFit/>
              </a:bodyPr>
              <a:lstStyle/>
              <a:p>
                <a:r>
                  <a:rPr kumimoji="1" lang="ja-JP" altLang="en-US" sz="1100" dirty="0"/>
                  <a:t>★</a:t>
                </a:r>
                <a:r>
                  <a:rPr kumimoji="1" lang="en-US" altLang="ja-JP" sz="1100" dirty="0"/>
                  <a:t>1</a:t>
                </a:r>
                <a:endParaRPr kumimoji="1" lang="ja-JP" altLang="en-US" sz="1100" dirty="0"/>
              </a:p>
            </p:txBody>
          </p:sp>
          <p:sp>
            <p:nvSpPr>
              <p:cNvPr id="17" name="テキスト ボックス 16">
                <a:extLst>
                  <a:ext uri="{FF2B5EF4-FFF2-40B4-BE49-F238E27FC236}">
                    <a16:creationId xmlns:a16="http://schemas.microsoft.com/office/drawing/2014/main" id="{0DE72245-194C-4A4B-9D7A-75A4EFA472CF}"/>
                  </a:ext>
                </a:extLst>
              </p:cNvPr>
              <p:cNvSpPr txBox="1"/>
              <p:nvPr/>
            </p:nvSpPr>
            <p:spPr>
              <a:xfrm>
                <a:off x="5793501" y="2586242"/>
                <a:ext cx="720080" cy="261610"/>
              </a:xfrm>
              <a:prstGeom prst="rect">
                <a:avLst/>
              </a:prstGeom>
              <a:noFill/>
            </p:spPr>
            <p:txBody>
              <a:bodyPr wrap="square" rtlCol="0">
                <a:spAutoFit/>
              </a:bodyPr>
              <a:lstStyle/>
              <a:p>
                <a:r>
                  <a:rPr kumimoji="1" lang="ja-JP" altLang="en-US" sz="1100" dirty="0"/>
                  <a:t>★</a:t>
                </a:r>
                <a:r>
                  <a:rPr kumimoji="1" lang="en-US" altLang="ja-JP" sz="1100" dirty="0"/>
                  <a:t>2</a:t>
                </a:r>
                <a:endParaRPr kumimoji="1" lang="ja-JP" altLang="en-US" sz="1100" dirty="0"/>
              </a:p>
            </p:txBody>
          </p:sp>
        </p:grpSp>
        <mc:AlternateContent xmlns:mc="http://schemas.openxmlformats.org/markup-compatibility/2006" xmlns:a14="http://schemas.microsoft.com/office/drawing/2010/main">
          <mc:Choice Requires="a14">
            <p:sp>
              <p:nvSpPr>
                <p:cNvPr id="10" name="テキスト ボックス 9"/>
                <p:cNvSpPr txBox="1"/>
                <p:nvPr/>
              </p:nvSpPr>
              <p:spPr>
                <a:xfrm>
                  <a:off x="383359" y="1987332"/>
                  <a:ext cx="8386313" cy="12775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sz="2000" smtClean="0">
                            <a:latin typeface="Cambria Math" panose="02040503050406030204" pitchFamily="18" charset="0"/>
                          </a:rPr>
                          <m:t>対策計画書</m:t>
                        </m:r>
                        <m:r>
                          <a:rPr lang="ja-JP" altLang="en-US" sz="2000" i="1" smtClean="0">
                            <a:latin typeface="Cambria Math" panose="02040503050406030204" pitchFamily="18" charset="0"/>
                          </a:rPr>
                          <m:t>の</m:t>
                        </m:r>
                        <m:r>
                          <a:rPr lang="ja-JP" altLang="en-US" sz="2000" b="0" i="0">
                            <a:latin typeface="Cambria Math"/>
                          </a:rPr>
                          <m:t>実施率</m:t>
                        </m:r>
                        <m:r>
                          <a:rPr lang="en-US" altLang="ja-JP" sz="2000" b="0" i="0" smtClean="0">
                            <a:latin typeface="Cambria Math"/>
                            <a:ea typeface="Cambria Math"/>
                          </a:rPr>
                          <m:t>=</m:t>
                        </m:r>
                        <m:f>
                          <m:fPr>
                            <m:ctrlPr>
                              <a:rPr lang="en-US" altLang="ja-JP" sz="2000" b="1" i="1" smtClean="0">
                                <a:latin typeface="Cambria Math" panose="02040503050406030204" pitchFamily="18" charset="0"/>
                                <a:ea typeface="+mj-ea"/>
                              </a:rPr>
                            </m:ctrlPr>
                          </m:fPr>
                          <m:num>
                            <m:r>
                              <a:rPr lang="ja-JP" altLang="en-US" sz="2000" b="0" i="0">
                                <a:latin typeface="Cambria Math" panose="02040503050406030204" pitchFamily="18" charset="0"/>
                                <a:ea typeface="+mj-ea"/>
                              </a:rPr>
                              <m:t>基本</m:t>
                            </m:r>
                            <m:r>
                              <a:rPr lang="ja-JP" altLang="en-US" sz="2000" b="0" i="0" smtClean="0">
                                <a:latin typeface="Cambria Math" panose="02040503050406030204" pitchFamily="18" charset="0"/>
                                <a:ea typeface="+mj-ea"/>
                              </a:rPr>
                              <m:t>項目</m:t>
                            </m:r>
                            <m:r>
                              <a:rPr lang="ja-JP" altLang="en-US" sz="2000" b="1" i="0" smtClean="0">
                                <a:latin typeface="Cambria Math" panose="02040503050406030204" pitchFamily="18" charset="0"/>
                                <a:ea typeface="+mj-ea"/>
                              </a:rPr>
                              <m:t>の</m:t>
                            </m:r>
                            <m:r>
                              <a:rPr lang="ja-JP" altLang="en-US" sz="2000" b="1" i="1" smtClean="0">
                                <a:solidFill>
                                  <a:srgbClr val="0070C0"/>
                                </a:solidFill>
                                <a:latin typeface="Cambria Math" panose="02040503050406030204" pitchFamily="18" charset="0"/>
                                <a:ea typeface="+mj-ea"/>
                              </a:rPr>
                              <m:t>実施済み</m:t>
                            </m:r>
                            <m:r>
                              <a:rPr lang="ja-JP" altLang="en-US" sz="2000" b="1" i="0" smtClean="0">
                                <a:solidFill>
                                  <a:srgbClr val="0070C0"/>
                                </a:solidFill>
                                <a:latin typeface="Cambria Math" panose="02040503050406030204" pitchFamily="18" charset="0"/>
                                <a:ea typeface="+mj-ea"/>
                              </a:rPr>
                              <m:t>数</m:t>
                            </m:r>
                            <m:r>
                              <a:rPr lang="ja-JP" altLang="en-US" sz="2000" b="1" i="1">
                                <a:solidFill>
                                  <a:srgbClr val="0070C0"/>
                                </a:solidFill>
                                <a:latin typeface="Cambria Math" panose="02040503050406030204" pitchFamily="18" charset="0"/>
                                <a:ea typeface="+mj-ea"/>
                              </a:rPr>
                              <m:t>　</m:t>
                            </m:r>
                            <m:r>
                              <a:rPr lang="en-US" altLang="ja-JP" sz="2000" b="1" i="0" smtClean="0">
                                <a:solidFill>
                                  <a:srgbClr val="0070C0"/>
                                </a:solidFill>
                                <a:latin typeface="Cambria Math" panose="02040503050406030204" pitchFamily="18" charset="0"/>
                                <a:ea typeface="+mj-ea"/>
                              </a:rPr>
                              <m:t> </m:t>
                            </m:r>
                            <m:r>
                              <a:rPr lang="ja-JP" altLang="en-US" sz="2000" b="1" i="0">
                                <a:latin typeface="Cambria Math" panose="02040503050406030204" pitchFamily="18" charset="0"/>
                                <a:ea typeface="+mj-ea"/>
                              </a:rPr>
                              <m:t>（</m:t>
                            </m:r>
                            <m:r>
                              <a:rPr lang="ja-JP" altLang="en-US" sz="2000" b="1" i="0" smtClean="0">
                                <a:latin typeface="Cambria Math" panose="02040503050406030204" pitchFamily="18" charset="0"/>
                                <a:ea typeface="+mj-ea"/>
                              </a:rPr>
                              <m:t>最大</m:t>
                            </m:r>
                            <m:r>
                              <a:rPr lang="en-US" altLang="ja-JP" sz="2000" b="1" i="0">
                                <a:latin typeface="Cambria Math" panose="02040503050406030204" pitchFamily="18" charset="0"/>
                                <a:ea typeface="+mj-ea"/>
                              </a:rPr>
                              <m:t>𝟐𝟎</m:t>
                            </m:r>
                            <m:r>
                              <a:rPr lang="ja-JP" altLang="en-US" sz="2000" b="1" i="0">
                                <a:latin typeface="Cambria Math" panose="02040503050406030204" pitchFamily="18" charset="0"/>
                                <a:ea typeface="+mj-ea"/>
                              </a:rPr>
                              <m:t>）</m:t>
                            </m:r>
                          </m:num>
                          <m:den>
                            <m:r>
                              <a:rPr lang="ja-JP" altLang="en-US" sz="2000" b="1" i="0">
                                <a:latin typeface="Cambria Math" panose="02040503050406030204" pitchFamily="18" charset="0"/>
                                <a:ea typeface="+mj-ea"/>
                              </a:rPr>
                              <m:t>基本項目</m:t>
                            </m:r>
                            <m:r>
                              <a:rPr lang="ja-JP" altLang="en-US" sz="2000" b="1" i="0" smtClean="0">
                                <a:latin typeface="Cambria Math" panose="02040503050406030204" pitchFamily="18" charset="0"/>
                                <a:ea typeface="+mj-ea"/>
                              </a:rPr>
                              <m:t>の</m:t>
                            </m:r>
                            <m:r>
                              <a:rPr lang="ja-JP" altLang="en-US" sz="2000" b="1" i="1" smtClean="0">
                                <a:solidFill>
                                  <a:srgbClr val="C00000"/>
                                </a:solidFill>
                                <a:latin typeface="Cambria Math" panose="02040503050406030204" pitchFamily="18" charset="0"/>
                                <a:ea typeface="+mj-ea"/>
                              </a:rPr>
                              <m:t>有効</m:t>
                            </m:r>
                            <m:r>
                              <a:rPr lang="ja-JP" altLang="en-US" sz="2000" b="1" i="0" smtClean="0">
                                <a:solidFill>
                                  <a:srgbClr val="C00000"/>
                                </a:solidFill>
                                <a:latin typeface="Cambria Math" panose="02040503050406030204" pitchFamily="18" charset="0"/>
                                <a:ea typeface="+mj-ea"/>
                              </a:rPr>
                              <m:t>数</m:t>
                            </m:r>
                            <m:r>
                              <a:rPr lang="ja-JP" altLang="en-US" sz="2000" b="1" i="1">
                                <a:solidFill>
                                  <a:srgbClr val="C00000"/>
                                </a:solidFill>
                                <a:latin typeface="Cambria Math" panose="02040503050406030204" pitchFamily="18" charset="0"/>
                                <a:ea typeface="+mj-ea"/>
                              </a:rPr>
                              <m:t>　</m:t>
                            </m:r>
                            <m:r>
                              <a:rPr lang="en-US" altLang="ja-JP" sz="2000" b="1" i="0" smtClean="0">
                                <a:solidFill>
                                  <a:srgbClr val="C00000"/>
                                </a:solidFill>
                                <a:latin typeface="Cambria Math" panose="02040503050406030204" pitchFamily="18" charset="0"/>
                                <a:ea typeface="+mj-ea"/>
                              </a:rPr>
                              <m:t> </m:t>
                            </m:r>
                            <m:r>
                              <a:rPr lang="ja-JP" altLang="en-US" sz="2000" b="1" i="0">
                                <a:latin typeface="Cambria Math" panose="02040503050406030204" pitchFamily="18" charset="0"/>
                                <a:ea typeface="+mj-ea"/>
                              </a:rPr>
                              <m:t>（</m:t>
                            </m:r>
                            <m:r>
                              <a:rPr lang="ja-JP" altLang="en-US" sz="2000" b="1" i="0" smtClean="0">
                                <a:latin typeface="Cambria Math" panose="02040503050406030204" pitchFamily="18" charset="0"/>
                                <a:ea typeface="+mj-ea"/>
                              </a:rPr>
                              <m:t>最大</m:t>
                            </m:r>
                            <m:r>
                              <a:rPr lang="en-US" altLang="ja-JP" sz="2000" b="1" i="0">
                                <a:latin typeface="Cambria Math" panose="02040503050406030204" pitchFamily="18" charset="0"/>
                                <a:ea typeface="+mj-ea"/>
                              </a:rPr>
                              <m:t>𝟐𝟎</m:t>
                            </m:r>
                            <m:r>
                              <a:rPr lang="ja-JP" altLang="en-US" sz="2000" b="1" i="0">
                                <a:latin typeface="Cambria Math" panose="02040503050406030204" pitchFamily="18" charset="0"/>
                                <a:ea typeface="+mj-ea"/>
                              </a:rPr>
                              <m:t>）</m:t>
                            </m:r>
                          </m:den>
                        </m:f>
                        <m:r>
                          <a:rPr lang="en-US" altLang="ja-JP" sz="2000" b="1" i="0" smtClean="0">
                            <a:latin typeface="Cambria Math" panose="02040503050406030204" pitchFamily="18" charset="0"/>
                            <a:ea typeface="+mj-ea"/>
                          </a:rPr>
                          <m:t>×</m:t>
                        </m:r>
                        <m:r>
                          <a:rPr lang="en-US" altLang="ja-JP" sz="2000" b="1" i="0" smtClean="0">
                            <a:latin typeface="Cambria Math" panose="02040503050406030204" pitchFamily="18" charset="0"/>
                            <a:ea typeface="+mj-ea"/>
                          </a:rPr>
                          <m:t>𝟏𝟎𝟎</m:t>
                        </m:r>
                      </m:oMath>
                    </m:oMathPara>
                  </a14:m>
                  <a:endParaRPr lang="en-US" altLang="ja-JP" sz="2000" b="1" dirty="0">
                    <a:latin typeface="+mj-ea"/>
                    <a:ea typeface="+mj-ea"/>
                  </a:endParaRPr>
                </a:p>
                <a:p>
                  <a:pPr>
                    <a:lnSpc>
                      <a:spcPts val="1600"/>
                    </a:lnSpc>
                  </a:pPr>
                  <a:endParaRPr kumimoji="1" lang="en-US" altLang="ja-JP" sz="2000" b="1" dirty="0">
                    <a:latin typeface="+mn-ea"/>
                    <a:cs typeface="Times New Roman" panose="02020603050405020304" pitchFamily="18" charset="0"/>
                  </a:endParaRPr>
                </a:p>
                <a:p>
                  <a:pPr>
                    <a:lnSpc>
                      <a:spcPts val="1600"/>
                    </a:lnSpc>
                  </a:pPr>
                  <a:r>
                    <a:rPr kumimoji="1" lang="ja-JP" altLang="en-US" sz="2000" b="1" dirty="0">
                      <a:latin typeface="+mn-ea"/>
                      <a:cs typeface="Times New Roman" panose="02020603050405020304" pitchFamily="18" charset="0"/>
                    </a:rPr>
                    <a:t>　　　　　　　　　　　　　　　</a:t>
                  </a:r>
                  <a:r>
                    <a:rPr lang="ja-JP" altLang="en-US" sz="2000" b="1" dirty="0">
                      <a:latin typeface="+mn-ea"/>
                      <a:cs typeface="Times New Roman" panose="02020603050405020304" pitchFamily="18" charset="0"/>
                    </a:rPr>
                    <a:t>　</a:t>
                  </a:r>
                  <a:r>
                    <a:rPr lang="ja-JP" altLang="en-US" sz="2000" dirty="0">
                      <a:latin typeface="+mn-ea"/>
                      <a:cs typeface="Times New Roman" panose="02020603050405020304" pitchFamily="18" charset="0"/>
                    </a:rPr>
                    <a:t>＋加点項目の実施済み数</a:t>
                  </a:r>
                  <a14:m>
                    <m:oMath xmlns:m="http://schemas.openxmlformats.org/officeDocument/2006/math">
                      <m:r>
                        <a:rPr lang="ja-JP" altLang="en-US" sz="2000" baseline="-20000">
                          <a:latin typeface="Cambria Math" panose="02040503050406030204" pitchFamily="18" charset="0"/>
                          <a:ea typeface="+mj-ea"/>
                        </a:rPr>
                        <m:t>　</m:t>
                      </m:r>
                      <m:r>
                        <a:rPr lang="en-US" altLang="ja-JP" sz="2000" b="1" i="1" baseline="-20000" smtClean="0">
                          <a:solidFill>
                            <a:schemeClr val="tx1"/>
                          </a:solidFill>
                          <a:latin typeface="Cambria Math" panose="02040503050406030204" pitchFamily="18" charset="0"/>
                          <a:ea typeface="+mj-ea"/>
                        </a:rPr>
                        <m:t> </m:t>
                      </m:r>
                      <m:r>
                        <a:rPr lang="en-US" altLang="ja-JP" sz="2000" b="0" i="0" baseline="-20000" smtClean="0">
                          <a:solidFill>
                            <a:schemeClr val="tx1"/>
                          </a:solidFill>
                          <a:latin typeface="Cambria Math" panose="02040503050406030204" pitchFamily="18" charset="0"/>
                          <a:ea typeface="+mj-ea"/>
                        </a:rPr>
                        <m:t> </m:t>
                      </m:r>
                    </m:oMath>
                  </a14:m>
                  <a:r>
                    <a:rPr lang="ja-JP" altLang="en-US" sz="2000" dirty="0">
                      <a:latin typeface="+mn-ea"/>
                      <a:cs typeface="Times New Roman" panose="02020603050405020304" pitchFamily="18" charset="0"/>
                    </a:rPr>
                    <a:t>（最大５）</a:t>
                  </a:r>
                  <a:r>
                    <a:rPr lang="en-US" altLang="ja-JP" sz="2000" dirty="0">
                      <a:latin typeface="+mn-ea"/>
                      <a:cs typeface="Times New Roman" panose="02020603050405020304" pitchFamily="18" charset="0"/>
                    </a:rPr>
                    <a:t>×</a:t>
                  </a:r>
                  <a:r>
                    <a:rPr lang="ja-JP" altLang="en-US" sz="2000" dirty="0">
                      <a:latin typeface="+mn-ea"/>
                      <a:cs typeface="Times New Roman" panose="02020603050405020304" pitchFamily="18" charset="0"/>
                    </a:rPr>
                    <a:t>４</a:t>
                  </a:r>
                  <a:endParaRPr kumimoji="1" lang="ja-JP" altLang="en-US" sz="2000" dirty="0">
                    <a:latin typeface="+mn-ea"/>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83359" y="1987332"/>
                  <a:ext cx="8386313" cy="1277529"/>
                </a:xfrm>
                <a:prstGeom prst="rect">
                  <a:avLst/>
                </a:prstGeom>
                <a:blipFill>
                  <a:blip r:embed="rId6"/>
                  <a:stretch>
                    <a:fillRect b="-6667"/>
                  </a:stretch>
                </a:blipFill>
                <a:ln>
                  <a:noFill/>
                </a:ln>
              </p:spPr>
              <p:txBody>
                <a:bodyPr/>
                <a:lstStyle/>
                <a:p>
                  <a:r>
                    <a:rPr lang="ja-JP" altLang="en-US">
                      <a:noFill/>
                    </a:rPr>
                    <a:t> </a:t>
                  </a:r>
                </a:p>
              </p:txBody>
            </p:sp>
          </mc:Fallback>
        </mc:AlternateContent>
      </p:grpSp>
      <p:sp>
        <p:nvSpPr>
          <p:cNvPr id="11" name="テキスト ボックス 10">
            <a:extLst>
              <a:ext uri="{FF2B5EF4-FFF2-40B4-BE49-F238E27FC236}">
                <a16:creationId xmlns:a16="http://schemas.microsoft.com/office/drawing/2014/main" id="{D04E6758-37A3-4642-B195-E1F3FD5F9CB1}"/>
              </a:ext>
            </a:extLst>
          </p:cNvPr>
          <p:cNvSpPr txBox="1"/>
          <p:nvPr/>
        </p:nvSpPr>
        <p:spPr>
          <a:xfrm>
            <a:off x="669752" y="4895866"/>
            <a:ext cx="3820025" cy="398955"/>
          </a:xfrm>
          <a:prstGeom prst="rect">
            <a:avLst/>
          </a:prstGeom>
          <a:noFill/>
          <a:ln>
            <a:noFill/>
          </a:ln>
        </p:spPr>
        <p:txBody>
          <a:bodyPr wrap="square" rtlCol="0">
            <a:spAutoFit/>
          </a:bodyPr>
          <a:lstStyle/>
          <a:p>
            <a:r>
              <a:rPr lang="ja-JP" altLang="en-US" sz="1600" dirty="0">
                <a:latin typeface="+mn-ea"/>
              </a:rPr>
              <a:t>（重点対策実施率の最大は</a:t>
            </a:r>
            <a:r>
              <a:rPr lang="en-US" altLang="ja-JP" sz="1600" dirty="0">
                <a:latin typeface="+mn-ea"/>
              </a:rPr>
              <a:t>120</a:t>
            </a:r>
            <a:r>
              <a:rPr lang="ja-JP" altLang="en-US" sz="1600" dirty="0">
                <a:latin typeface="+mn-ea"/>
              </a:rPr>
              <a:t>％となる）</a:t>
            </a:r>
            <a:endParaRPr lang="en-US" altLang="ja-JP" sz="1600" dirty="0">
              <a:latin typeface="+mn-ea"/>
            </a:endParaRPr>
          </a:p>
        </p:txBody>
      </p:sp>
      <p:sp>
        <p:nvSpPr>
          <p:cNvPr id="18" name="テキスト ボックス 17">
            <a:extLst>
              <a:ext uri="{FF2B5EF4-FFF2-40B4-BE49-F238E27FC236}">
                <a16:creationId xmlns:a16="http://schemas.microsoft.com/office/drawing/2014/main" id="{E2DAA349-28A9-4F21-84F7-2C48CFCFD576}"/>
              </a:ext>
            </a:extLst>
          </p:cNvPr>
          <p:cNvSpPr txBox="1"/>
          <p:nvPr/>
        </p:nvSpPr>
        <p:spPr>
          <a:xfrm>
            <a:off x="6039721" y="4824727"/>
            <a:ext cx="2108109" cy="461665"/>
          </a:xfrm>
          <a:prstGeom prst="rect">
            <a:avLst/>
          </a:prstGeom>
          <a:noFill/>
        </p:spPr>
        <p:txBody>
          <a:bodyPr wrap="square" rtlCol="0">
            <a:spAutoFit/>
          </a:bodyPr>
          <a:lstStyle/>
          <a:p>
            <a:r>
              <a:rPr kumimoji="1" lang="ja-JP" altLang="en-US" sz="1200" dirty="0"/>
              <a:t>★</a:t>
            </a:r>
            <a:r>
              <a:rPr kumimoji="1" lang="en-US" altLang="ja-JP" sz="1200" dirty="0"/>
              <a:t>1</a:t>
            </a:r>
            <a:r>
              <a:rPr kumimoji="1" lang="ja-JP" altLang="en-US" sz="1200" dirty="0"/>
              <a:t>　実施予定を含む　</a:t>
            </a:r>
            <a:endParaRPr kumimoji="1" lang="en-US" altLang="ja-JP" sz="1200" dirty="0"/>
          </a:p>
          <a:p>
            <a:r>
              <a:rPr kumimoji="1" lang="ja-JP" altLang="en-US" sz="1200" dirty="0"/>
              <a:t>★</a:t>
            </a:r>
            <a:r>
              <a:rPr kumimoji="1" lang="en-US" altLang="ja-JP" sz="1200" dirty="0"/>
              <a:t>2</a:t>
            </a:r>
            <a:r>
              <a:rPr kumimoji="1" lang="ja-JP" altLang="en-US" sz="1200" dirty="0"/>
              <a:t>　非該当を除く</a:t>
            </a:r>
          </a:p>
        </p:txBody>
      </p:sp>
      <p:pic>
        <p:nvPicPr>
          <p:cNvPr id="29" name="オーディオ 28">
            <a:hlinkClick r:id="" action="ppaction://media"/>
            <a:extLst>
              <a:ext uri="{FF2B5EF4-FFF2-40B4-BE49-F238E27FC236}">
                <a16:creationId xmlns:a16="http://schemas.microsoft.com/office/drawing/2014/main" id="{68C2C5B0-5176-4E6B-995A-A532E7751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28195236"/>
      </p:ext>
    </p:extLst>
  </p:cSld>
  <p:clrMapOvr>
    <a:masterClrMapping/>
  </p:clrMapOvr>
  <mc:AlternateContent xmlns:mc="http://schemas.openxmlformats.org/markup-compatibility/2006" xmlns:p14="http://schemas.microsoft.com/office/powerpoint/2010/main">
    <mc:Choice Requires="p14">
      <p:transition spd="slow" p14:dur="2000" advTm="29505"/>
    </mc:Choice>
    <mc:Fallback xmlns="">
      <p:transition spd="slow" advTm="2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5082227" y="1400672"/>
            <a:ext cx="3420380" cy="3938087"/>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81727" y="1400672"/>
            <a:ext cx="3672408" cy="3938087"/>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91687" y="282791"/>
            <a:ext cx="7734856" cy="400110"/>
          </a:xfrm>
          <a:prstGeom prst="rect">
            <a:avLst/>
          </a:prstGeom>
          <a:noFill/>
        </p:spPr>
        <p:txBody>
          <a:bodyPr wrap="square" rtlCol="0">
            <a:spAutoFit/>
          </a:bodyPr>
          <a:lstStyle/>
          <a:p>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重点対策の</a:t>
            </a:r>
            <a:r>
              <a:rPr lang="ja-JP" altLang="en-US" sz="2000" b="1" dirty="0">
                <a:latin typeface="BIZ UDPゴシック" panose="020B0400000000000000" pitchFamily="50" charset="-128"/>
                <a:ea typeface="BIZ UDPゴシック" panose="020B0400000000000000" pitchFamily="50" charset="-128"/>
              </a:rPr>
              <a:t>対象となる事業所</a:t>
            </a:r>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重点対策</a:t>
            </a:r>
            <a:r>
              <a:rPr kumimoji="1" lang="ja-JP" altLang="en-US" sz="2000" u="sng" dirty="0">
                <a:latin typeface="BIZ UDPゴシック" panose="020B0400000000000000" pitchFamily="50" charset="-128"/>
                <a:ea typeface="BIZ UDPゴシック" panose="020B0400000000000000" pitchFamily="50" charset="-128"/>
              </a:rPr>
              <a:t>基本項目</a:t>
            </a:r>
            <a:r>
              <a:rPr kumimoji="1" lang="ja-JP" altLang="en-US" sz="2000" dirty="0">
                <a:latin typeface="BIZ UDPゴシック" panose="020B0400000000000000" pitchFamily="50" charset="-128"/>
                <a:ea typeface="BIZ UDPゴシック" panose="020B0400000000000000" pitchFamily="50" charset="-128"/>
              </a:rPr>
              <a:t>１～１５</a:t>
            </a:r>
            <a:endParaRPr kumimoji="1" lang="en-US" altLang="ja-JP" sz="2000" dirty="0">
              <a:latin typeface="BIZ UDPゴシック" panose="020B0400000000000000" pitchFamily="50" charset="-128"/>
              <a:ea typeface="BIZ UDPゴシック" panose="020B0400000000000000" pitchFamily="50" charset="-128"/>
            </a:endParaRPr>
          </a:p>
        </p:txBody>
      </p:sp>
      <p:grpSp>
        <p:nvGrpSpPr>
          <p:cNvPr id="3" name="グループ化 2"/>
          <p:cNvGrpSpPr/>
          <p:nvPr/>
        </p:nvGrpSpPr>
        <p:grpSpPr>
          <a:xfrm>
            <a:off x="841030" y="1849437"/>
            <a:ext cx="1558440" cy="1678519"/>
            <a:chOff x="438816" y="3528615"/>
            <a:chExt cx="1558440" cy="1678519"/>
          </a:xfrm>
        </p:grpSpPr>
        <p:pic>
          <p:nvPicPr>
            <p:cNvPr id="13" name="図 12" descr="C:\Users\umemotota\AppData\Local\Microsoft\Windows\Temporary Internet Files\Content.IE5\4NCRZH25\gi01a2014010111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28615"/>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38816" y="4653136"/>
              <a:ext cx="1558440" cy="553998"/>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工場Ａ</a:t>
              </a:r>
              <a:endParaRPr kumimoji="1" lang="en-US" altLang="ja-JP"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6" name="グループ化 5"/>
          <p:cNvGrpSpPr/>
          <p:nvPr/>
        </p:nvGrpSpPr>
        <p:grpSpPr>
          <a:xfrm>
            <a:off x="769024" y="4014091"/>
            <a:ext cx="1558439" cy="1259384"/>
            <a:chOff x="3488580" y="3772956"/>
            <a:chExt cx="1558439" cy="1259384"/>
          </a:xfrm>
        </p:grpSpPr>
        <p:pic>
          <p:nvPicPr>
            <p:cNvPr id="19" name="図 18" descr="C:\Users\umemotota\AppData\Local\Microsoft\Windows\Temporary Internet Files\Content.IE5\4NCRZH25\gi01a2014010111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488580" y="4509120"/>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工場Ｃ</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31" name="グループ化 30"/>
          <p:cNvGrpSpPr/>
          <p:nvPr/>
        </p:nvGrpSpPr>
        <p:grpSpPr>
          <a:xfrm>
            <a:off x="2364382" y="3644341"/>
            <a:ext cx="1558440" cy="1629134"/>
            <a:chOff x="7063552" y="3613889"/>
            <a:chExt cx="1558440" cy="1629134"/>
          </a:xfrm>
        </p:grpSpPr>
        <p:pic>
          <p:nvPicPr>
            <p:cNvPr id="16" name="図 15" descr="C:\Users\umemotota\AppData\Local\Microsoft\Windows\Temporary Internet Files\Content.IE5\0G94BQ9A\300-cc-library01000544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3613889"/>
              <a:ext cx="1077330" cy="107733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7063552" y="4719803"/>
              <a:ext cx="1558440"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事務所Ａ</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sp>
        <p:nvSpPr>
          <p:cNvPr id="33" name="二等辺三角形 32"/>
          <p:cNvSpPr/>
          <p:nvPr/>
        </p:nvSpPr>
        <p:spPr>
          <a:xfrm rot="10800000">
            <a:off x="1334814" y="5391650"/>
            <a:ext cx="2127233" cy="3155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92180" y="5733787"/>
            <a:ext cx="3837910" cy="461665"/>
          </a:xfrm>
          <a:prstGeom prst="rect">
            <a:avLst/>
          </a:prstGeom>
          <a:solidFill>
            <a:schemeClr val="bg1"/>
          </a:solidFill>
        </p:spPr>
        <p:txBody>
          <a:bodyPr wrap="none" rtlCol="0">
            <a:spAutoFit/>
          </a:bodyPr>
          <a:lstStyle/>
          <a:p>
            <a:r>
              <a:rPr lang="ja-JP" altLang="en-US" sz="2400" b="1" u="sng" dirty="0">
                <a:solidFill>
                  <a:srgbClr val="A50021"/>
                </a:solidFill>
              </a:rPr>
              <a:t>全ての「主な事業所」が対象</a:t>
            </a:r>
            <a:endParaRPr kumimoji="1" lang="ja-JP" altLang="en-US" sz="2400" b="1" u="sng" dirty="0">
              <a:solidFill>
                <a:srgbClr val="A50021"/>
              </a:solidFill>
            </a:endParaRPr>
          </a:p>
        </p:txBody>
      </p:sp>
      <p:sp>
        <p:nvSpPr>
          <p:cNvPr id="7" name="テキスト ボックス 6"/>
          <p:cNvSpPr txBox="1"/>
          <p:nvPr/>
        </p:nvSpPr>
        <p:spPr>
          <a:xfrm>
            <a:off x="683568" y="1412776"/>
            <a:ext cx="3171061"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ア．</a:t>
            </a:r>
            <a:r>
              <a:rPr kumimoji="1" lang="ja-JP" altLang="en-US" dirty="0">
                <a:latin typeface="BIZ UDPゴシック" panose="020B0400000000000000" pitchFamily="50" charset="-128"/>
                <a:ea typeface="BIZ UDPゴシック" panose="020B0400000000000000" pitchFamily="50" charset="-128"/>
              </a:rPr>
              <a:t>「主な事業所」</a:t>
            </a:r>
            <a:r>
              <a:rPr kumimoji="1" lang="en-US" altLang="ja-JP" baseline="30000"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がある場合</a:t>
            </a:r>
          </a:p>
        </p:txBody>
      </p:sp>
      <p:sp>
        <p:nvSpPr>
          <p:cNvPr id="9" name="正方形/長方形 8"/>
          <p:cNvSpPr/>
          <p:nvPr/>
        </p:nvSpPr>
        <p:spPr>
          <a:xfrm>
            <a:off x="797751" y="1791250"/>
            <a:ext cx="1550442" cy="1786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190239" y="1431210"/>
            <a:ext cx="3010761"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イ．</a:t>
            </a:r>
            <a:r>
              <a:rPr kumimoji="1" lang="ja-JP" altLang="en-US" dirty="0">
                <a:latin typeface="BIZ UDPゴシック" panose="020B0400000000000000" pitchFamily="50" charset="-128"/>
                <a:ea typeface="BIZ UDPゴシック" panose="020B0400000000000000" pitchFamily="50" charset="-128"/>
              </a:rPr>
              <a:t>「主な事業所」がない場合</a:t>
            </a:r>
          </a:p>
        </p:txBody>
      </p:sp>
      <p:grpSp>
        <p:nvGrpSpPr>
          <p:cNvPr id="40" name="グループ化 39"/>
          <p:cNvGrpSpPr/>
          <p:nvPr/>
        </p:nvGrpSpPr>
        <p:grpSpPr>
          <a:xfrm>
            <a:off x="6832514" y="2056188"/>
            <a:ext cx="1558439" cy="1334762"/>
            <a:chOff x="3488580" y="3772956"/>
            <a:chExt cx="1558439" cy="1334762"/>
          </a:xfrm>
        </p:grpSpPr>
        <p:pic>
          <p:nvPicPr>
            <p:cNvPr id="41" name="図 40" descr="C:\Users\umemotota\AppData\Local\Microsoft\Windows\Temporary Internet Files\Content.IE5\4NCRZH25\gi01a2014010111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3488580" y="4584498"/>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工場Ｂ</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46" name="グループ化 45"/>
          <p:cNvGrpSpPr/>
          <p:nvPr/>
        </p:nvGrpSpPr>
        <p:grpSpPr>
          <a:xfrm>
            <a:off x="5118561" y="3580032"/>
            <a:ext cx="1673856" cy="1675301"/>
            <a:chOff x="7005844" y="3613889"/>
            <a:chExt cx="1673856" cy="1675301"/>
          </a:xfrm>
        </p:grpSpPr>
        <p:pic>
          <p:nvPicPr>
            <p:cNvPr id="47" name="図 46" descr="C:\Users\umemotota\AppData\Local\Microsoft\Windows\Temporary Internet Files\Content.IE5\0G94BQ9A\300-cc-library01000544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3613889"/>
              <a:ext cx="1077330" cy="1077330"/>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p:cNvSpPr txBox="1"/>
            <p:nvPr/>
          </p:nvSpPr>
          <p:spPr>
            <a:xfrm>
              <a:off x="7005844" y="4719803"/>
              <a:ext cx="1673856" cy="569387"/>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事務所Ａ</a:t>
              </a:r>
              <a:endParaRPr kumimoji="1" lang="en-US" altLang="ja-JP" dirty="0">
                <a:latin typeface="BIZ UDPゴシック" panose="020B0400000000000000" pitchFamily="50" charset="-128"/>
                <a:ea typeface="BIZ UDPゴシック" panose="020B0400000000000000" pitchFamily="50" charset="-128"/>
              </a:endParaRPr>
            </a:p>
            <a:p>
              <a:pPr algn="ctr"/>
              <a:r>
                <a:rPr lang="en-US" altLang="ja-JP" sz="1300" dirty="0">
                  <a:latin typeface="BIZ UDPゴシック" panose="020B0400000000000000" pitchFamily="50" charset="-128"/>
                  <a:ea typeface="BIZ UDPゴシック" panose="020B0400000000000000" pitchFamily="50" charset="-128"/>
                </a:rPr>
                <a:t>(1,500kL/</a:t>
              </a:r>
              <a:r>
                <a:rPr lang="ja-JP" altLang="en-US" sz="1300" dirty="0">
                  <a:latin typeface="BIZ UDPゴシック" panose="020B0400000000000000" pitchFamily="50" charset="-128"/>
                  <a:ea typeface="BIZ UDPゴシック" panose="020B0400000000000000" pitchFamily="50" charset="-128"/>
                </a:rPr>
                <a:t>年未満</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grpSp>
      <p:grpSp>
        <p:nvGrpSpPr>
          <p:cNvPr id="49" name="グループ化 48"/>
          <p:cNvGrpSpPr/>
          <p:nvPr/>
        </p:nvGrpSpPr>
        <p:grpSpPr>
          <a:xfrm>
            <a:off x="6757185" y="3575909"/>
            <a:ext cx="1673856" cy="1675301"/>
            <a:chOff x="7005844" y="3613889"/>
            <a:chExt cx="1673856" cy="1675301"/>
          </a:xfrm>
        </p:grpSpPr>
        <p:pic>
          <p:nvPicPr>
            <p:cNvPr id="50" name="図 49" descr="C:\Users\umemotota\AppData\Local\Microsoft\Windows\Temporary Internet Files\Content.IE5\0G94BQ9A\300-cc-library01000544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3613889"/>
              <a:ext cx="1077330" cy="1077330"/>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7005844" y="4719803"/>
              <a:ext cx="1673856" cy="569387"/>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事務所Ｂ</a:t>
              </a:r>
              <a:endParaRPr kumimoji="1" lang="en-US" altLang="ja-JP" dirty="0">
                <a:latin typeface="BIZ UDPゴシック" panose="020B0400000000000000" pitchFamily="50" charset="-128"/>
                <a:ea typeface="BIZ UDPゴシック" panose="020B0400000000000000" pitchFamily="50" charset="-128"/>
              </a:endParaRPr>
            </a:p>
            <a:p>
              <a:pPr algn="ctr"/>
              <a:r>
                <a:rPr lang="en-US" altLang="ja-JP" sz="1300" dirty="0">
                  <a:latin typeface="BIZ UDPゴシック" panose="020B0400000000000000" pitchFamily="50" charset="-128"/>
                  <a:ea typeface="BIZ UDPゴシック" panose="020B0400000000000000" pitchFamily="50" charset="-128"/>
                </a:rPr>
                <a:t>(1,500kL/</a:t>
              </a:r>
              <a:r>
                <a:rPr lang="ja-JP" altLang="en-US" sz="1300" dirty="0">
                  <a:latin typeface="BIZ UDPゴシック" panose="020B0400000000000000" pitchFamily="50" charset="-128"/>
                  <a:ea typeface="BIZ UDPゴシック" panose="020B0400000000000000" pitchFamily="50" charset="-128"/>
                </a:rPr>
                <a:t>年未満</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grpSp>
      <p:sp>
        <p:nvSpPr>
          <p:cNvPr id="53" name="二等辺三角形 52"/>
          <p:cNvSpPr/>
          <p:nvPr/>
        </p:nvSpPr>
        <p:spPr>
          <a:xfrm rot="10800000">
            <a:off x="5799310" y="5391650"/>
            <a:ext cx="2127233" cy="3155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4985649" y="5722184"/>
            <a:ext cx="3754554" cy="461665"/>
          </a:xfrm>
          <a:prstGeom prst="rect">
            <a:avLst/>
          </a:prstGeom>
          <a:solidFill>
            <a:schemeClr val="bg1"/>
          </a:solidFill>
        </p:spPr>
        <p:txBody>
          <a:bodyPr wrap="none" rtlCol="0">
            <a:spAutoFit/>
          </a:bodyPr>
          <a:lstStyle/>
          <a:p>
            <a:r>
              <a:rPr lang="ja-JP" altLang="en-US" sz="2400" b="1" u="sng" dirty="0">
                <a:solidFill>
                  <a:srgbClr val="A50021"/>
                </a:solidFill>
              </a:rPr>
              <a:t>任意の１事業所以上を選択</a:t>
            </a:r>
            <a:endParaRPr kumimoji="1" lang="ja-JP" altLang="en-US" sz="2400" b="1" u="sng" dirty="0">
              <a:solidFill>
                <a:srgbClr val="A50021"/>
              </a:solidFill>
            </a:endParaRPr>
          </a:p>
        </p:txBody>
      </p:sp>
      <p:sp>
        <p:nvSpPr>
          <p:cNvPr id="11" name="テキスト ボックス 10"/>
          <p:cNvSpPr txBox="1"/>
          <p:nvPr/>
        </p:nvSpPr>
        <p:spPr>
          <a:xfrm>
            <a:off x="467544" y="927889"/>
            <a:ext cx="8483496" cy="307777"/>
          </a:xfrm>
          <a:prstGeom prst="rect">
            <a:avLst/>
          </a:prstGeom>
          <a:noFill/>
          <a:ln>
            <a:noFill/>
          </a:ln>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「主な事業所」は、原油換算燃料等使用量で</a:t>
            </a:r>
            <a:r>
              <a:rPr lang="en-US" altLang="ja-JP" sz="1400" dirty="0">
                <a:latin typeface="BIZ UDPゴシック" panose="020B0400000000000000" pitchFamily="50" charset="-128"/>
                <a:ea typeface="BIZ UDPゴシック" panose="020B0400000000000000" pitchFamily="50" charset="-128"/>
              </a:rPr>
              <a:t>1,500</a:t>
            </a:r>
            <a:r>
              <a:rPr lang="ja-JP" altLang="en-US" sz="1400" dirty="0">
                <a:latin typeface="BIZ UDPゴシック" panose="020B0400000000000000" pitchFamily="50" charset="-128"/>
                <a:ea typeface="BIZ UDPゴシック" panose="020B0400000000000000" pitchFamily="50" charset="-128"/>
              </a:rPr>
              <a:t>キロリットル／年以上の事業所</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4"/>
          <p:cNvSpPr>
            <a:spLocks noGrp="1"/>
          </p:cNvSpPr>
          <p:nvPr>
            <p:ph type="sldNum" sz="quarter" idx="12"/>
          </p:nvPr>
        </p:nvSpPr>
        <p:spPr/>
        <p:txBody>
          <a:bodyPr/>
          <a:lstStyle/>
          <a:p>
            <a:fld id="{55A7BED7-9510-4C4B-91BA-7696EE92F05C}" type="slidenum">
              <a:rPr kumimoji="1" lang="ja-JP" altLang="en-US" smtClean="0"/>
              <a:t>18</a:t>
            </a:fld>
            <a:endParaRPr kumimoji="1" lang="ja-JP" altLang="en-US" dirty="0"/>
          </a:p>
        </p:txBody>
      </p:sp>
      <p:grpSp>
        <p:nvGrpSpPr>
          <p:cNvPr id="4" name="グループ化 3">
            <a:extLst>
              <a:ext uri="{FF2B5EF4-FFF2-40B4-BE49-F238E27FC236}">
                <a16:creationId xmlns:a16="http://schemas.microsoft.com/office/drawing/2014/main" id="{260BB6DF-43E7-4239-AF03-EC8BB1740D79}"/>
              </a:ext>
            </a:extLst>
          </p:cNvPr>
          <p:cNvGrpSpPr/>
          <p:nvPr/>
        </p:nvGrpSpPr>
        <p:grpSpPr>
          <a:xfrm>
            <a:off x="2453935" y="1791250"/>
            <a:ext cx="1565408" cy="1786379"/>
            <a:chOff x="2453935" y="1791250"/>
            <a:chExt cx="1565408" cy="1786379"/>
          </a:xfrm>
        </p:grpSpPr>
        <p:pic>
          <p:nvPicPr>
            <p:cNvPr id="26" name="図 25" descr="C:\Users\umemotota\AppData\Local\Microsoft\Windows\Temporary Internet Files\Content.IE5\4NCRZH25\gi01a2014010111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1142" y="1849437"/>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2453935" y="1791250"/>
              <a:ext cx="1550442" cy="1786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6D8336AC-D2A0-415F-B94D-FB7BD4497BF0}"/>
                </a:ext>
              </a:extLst>
            </p:cNvPr>
            <p:cNvSpPr txBox="1"/>
            <p:nvPr/>
          </p:nvSpPr>
          <p:spPr>
            <a:xfrm>
              <a:off x="2460903" y="2968355"/>
              <a:ext cx="1558440" cy="553998"/>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工場</a:t>
              </a:r>
              <a:r>
                <a:rPr kumimoji="1" lang="en-US" altLang="ja-JP" dirty="0">
                  <a:latin typeface="BIZ UDPゴシック" panose="020B0400000000000000" pitchFamily="50" charset="-128"/>
                  <a:ea typeface="BIZ UDPゴシック" panose="020B0400000000000000" pitchFamily="50" charset="-128"/>
                </a:rPr>
                <a:t>B</a:t>
              </a: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AE1750C9-BDF1-4F9E-9193-8A9D49D6E5D5}"/>
              </a:ext>
            </a:extLst>
          </p:cNvPr>
          <p:cNvGrpSpPr/>
          <p:nvPr/>
        </p:nvGrpSpPr>
        <p:grpSpPr>
          <a:xfrm>
            <a:off x="5282319" y="1782108"/>
            <a:ext cx="1558440" cy="1671200"/>
            <a:chOff x="5305722" y="1880831"/>
            <a:chExt cx="1558440" cy="1648765"/>
          </a:xfrm>
        </p:grpSpPr>
        <p:grpSp>
          <p:nvGrpSpPr>
            <p:cNvPr id="44" name="グループ化 43">
              <a:extLst>
                <a:ext uri="{FF2B5EF4-FFF2-40B4-BE49-F238E27FC236}">
                  <a16:creationId xmlns:a16="http://schemas.microsoft.com/office/drawing/2014/main" id="{2B5F95C3-1E7B-4FD3-AF31-C483CB9CD7CC}"/>
                </a:ext>
              </a:extLst>
            </p:cNvPr>
            <p:cNvGrpSpPr/>
            <p:nvPr/>
          </p:nvGrpSpPr>
          <p:grpSpPr>
            <a:xfrm>
              <a:off x="5305722" y="1950349"/>
              <a:ext cx="1558440" cy="1486655"/>
              <a:chOff x="461720" y="3667790"/>
              <a:chExt cx="1558440" cy="1486655"/>
            </a:xfrm>
          </p:grpSpPr>
          <p:pic>
            <p:nvPicPr>
              <p:cNvPr id="45" name="図 44" descr="C:\Users\umemotota\AppData\Local\Microsoft\Windows\Temporary Internet Files\Content.IE5\4NCRZH25\gi01a201401011100[1].png">
                <a:extLst>
                  <a:ext uri="{FF2B5EF4-FFF2-40B4-BE49-F238E27FC236}">
                    <a16:creationId xmlns:a16="http://schemas.microsoft.com/office/drawing/2014/main" id="{2F53580D-DCF9-4F01-A2EB-599A0B90F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332" y="3667790"/>
                <a:ext cx="778835" cy="825493"/>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19EC2119-6179-416A-B8EB-B295D57CFB57}"/>
                  </a:ext>
                </a:extLst>
              </p:cNvPr>
              <p:cNvSpPr txBox="1"/>
              <p:nvPr/>
            </p:nvSpPr>
            <p:spPr>
              <a:xfrm>
                <a:off x="461720" y="4600447"/>
                <a:ext cx="1558440" cy="553998"/>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工場Ａ</a:t>
                </a:r>
                <a:endParaRPr kumimoji="1" lang="en-US" altLang="ja-JP"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sp>
          <p:nvSpPr>
            <p:cNvPr id="58" name="正方形/長方形 57">
              <a:extLst>
                <a:ext uri="{FF2B5EF4-FFF2-40B4-BE49-F238E27FC236}">
                  <a16:creationId xmlns:a16="http://schemas.microsoft.com/office/drawing/2014/main" id="{B8FFA98D-69E9-4167-92D2-376EB90D3FAA}"/>
                </a:ext>
              </a:extLst>
            </p:cNvPr>
            <p:cNvSpPr/>
            <p:nvPr/>
          </p:nvSpPr>
          <p:spPr>
            <a:xfrm>
              <a:off x="5349508" y="1880831"/>
              <a:ext cx="1426153" cy="1648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オーディオ 11">
            <a:hlinkClick r:id="" action="ppaction://media"/>
            <a:extLst>
              <a:ext uri="{FF2B5EF4-FFF2-40B4-BE49-F238E27FC236}">
                <a16:creationId xmlns:a16="http://schemas.microsoft.com/office/drawing/2014/main" id="{7C568D9E-F753-4D7A-A536-469709C449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43502682"/>
      </p:ext>
    </p:extLst>
  </p:cSld>
  <p:clrMapOvr>
    <a:masterClrMapping/>
  </p:clrMapOvr>
  <mc:AlternateContent xmlns:mc="http://schemas.openxmlformats.org/markup-compatibility/2006" xmlns:p14="http://schemas.microsoft.com/office/powerpoint/2010/main">
    <mc:Choice Requires="p14">
      <p:transition spd="slow" p14:dur="2000" advTm="26049"/>
    </mc:Choice>
    <mc:Fallback xmlns="">
      <p:transition spd="slow" advTm="2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ABBDDF5-FF71-4B3C-9545-FAD99D7FCC24}"/>
              </a:ext>
            </a:extLst>
          </p:cNvPr>
          <p:cNvSpPr>
            <a:spLocks noGrp="1"/>
          </p:cNvSpPr>
          <p:nvPr>
            <p:ph type="sldNum" sz="quarter" idx="12"/>
          </p:nvPr>
        </p:nvSpPr>
        <p:spPr/>
        <p:txBody>
          <a:bodyPr/>
          <a:lstStyle/>
          <a:p>
            <a:fld id="{F0DA1747-7AE3-4485-B1CC-5CDDF653E874}" type="slidenum">
              <a:rPr kumimoji="1" lang="ja-JP" altLang="en-US" smtClean="0"/>
              <a:t>1</a:t>
            </a:fld>
            <a:endParaRPr kumimoji="1" lang="ja-JP" altLang="en-US" dirty="0"/>
          </a:p>
        </p:txBody>
      </p:sp>
      <p:sp>
        <p:nvSpPr>
          <p:cNvPr id="5" name="タイトル 3">
            <a:extLst>
              <a:ext uri="{FF2B5EF4-FFF2-40B4-BE49-F238E27FC236}">
                <a16:creationId xmlns:a16="http://schemas.microsoft.com/office/drawing/2014/main" id="{56B06735-F993-4254-B26D-6318983C2BFE}"/>
              </a:ext>
            </a:extLst>
          </p:cNvPr>
          <p:cNvSpPr txBox="1">
            <a:spLocks/>
          </p:cNvSpPr>
          <p:nvPr/>
        </p:nvSpPr>
        <p:spPr>
          <a:xfrm>
            <a:off x="611560" y="1844824"/>
            <a:ext cx="8280920" cy="410445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１．大阪府気候変動対策の</a:t>
            </a:r>
            <a:endParaRPr lang="en-US" altLang="ja-JP" sz="3200" b="1" dirty="0">
              <a:solidFill>
                <a:schemeClr val="accent1">
                  <a:lumMod val="50000"/>
                </a:schemeClr>
              </a:solidFill>
              <a:latin typeface="BIZ UDPゴシック" panose="020B0400000000000000" pitchFamily="50" charset="-128"/>
              <a:ea typeface="BIZ UDPゴシック" panose="020B0400000000000000" pitchFamily="50" charset="-128"/>
            </a:endParaRPr>
          </a:p>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　　　　　　　　推進に関する条例の目的・・・・</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2</a:t>
            </a:r>
          </a:p>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3</a:t>
            </a:r>
          </a:p>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３．評価制度と表彰制度について・・・・・・・</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14</a:t>
            </a:r>
          </a:p>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４．重点対策について・・・・・・・・・・・・・・・・・</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17</a:t>
            </a:r>
          </a:p>
          <a:p>
            <a:pPr>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５．立入調査について・・・・・・・・・・・・・・・・・</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20</a:t>
            </a:r>
          </a:p>
          <a:p>
            <a:pPr marL="87313" indent="-87313">
              <a:lnSpc>
                <a:spcPct val="100000"/>
              </a:lnSpc>
            </a:pPr>
            <a:r>
              <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rPr>
              <a:t>６．その他・・・・・・・・・・・・・・・・・・・・・・・・・・</a:t>
            </a:r>
            <a:r>
              <a:rPr lang="ja-JP" altLang="en-US" sz="3200" b="1" spc="200"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3200" b="1" dirty="0">
                <a:solidFill>
                  <a:schemeClr val="accent1">
                    <a:lumMod val="50000"/>
                  </a:schemeClr>
                </a:solidFill>
                <a:latin typeface="HGP創英角ｺﾞｼｯｸUB" panose="020B0900000000000000" pitchFamily="50" charset="-128"/>
                <a:ea typeface="HGP創英角ｺﾞｼｯｸUB" panose="020B0900000000000000" pitchFamily="50" charset="-128"/>
              </a:rPr>
              <a:t>21</a:t>
            </a:r>
          </a:p>
          <a:p>
            <a:endParaRPr lang="ja-JP" altLang="en-US" sz="3200" b="1" dirty="0">
              <a:solidFill>
                <a:schemeClr val="accent1">
                  <a:lumMod val="50000"/>
                </a:schemeClr>
              </a:solidFill>
              <a:latin typeface="BIZ UDPゴシック" panose="020B0400000000000000" pitchFamily="50" charset="-128"/>
              <a:ea typeface="BIZ UDPゴシック" panose="020B0400000000000000" pitchFamily="50" charset="-128"/>
            </a:endParaRPr>
          </a:p>
        </p:txBody>
      </p:sp>
      <p:sp>
        <p:nvSpPr>
          <p:cNvPr id="4" name="タイトル 3">
            <a:extLst>
              <a:ext uri="{FF2B5EF4-FFF2-40B4-BE49-F238E27FC236}">
                <a16:creationId xmlns:a16="http://schemas.microsoft.com/office/drawing/2014/main" id="{106E315A-1BF5-4A7E-ADC9-E4D0230D50AB}"/>
              </a:ext>
            </a:extLst>
          </p:cNvPr>
          <p:cNvSpPr txBox="1">
            <a:spLocks/>
          </p:cNvSpPr>
          <p:nvPr/>
        </p:nvSpPr>
        <p:spPr>
          <a:xfrm>
            <a:off x="503548" y="836712"/>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b="1" dirty="0">
                <a:solidFill>
                  <a:schemeClr val="accent1">
                    <a:lumMod val="50000"/>
                  </a:schemeClr>
                </a:solidFill>
                <a:latin typeface="BIZ UDPゴシック" panose="020B0400000000000000" pitchFamily="50" charset="-128"/>
                <a:ea typeface="BIZ UDPゴシック" panose="020B0400000000000000" pitchFamily="50" charset="-128"/>
              </a:rPr>
              <a:t>目次</a:t>
            </a:r>
          </a:p>
        </p:txBody>
      </p:sp>
      <p:pic>
        <p:nvPicPr>
          <p:cNvPr id="6" name="オーディオ 5">
            <a:hlinkClick r:id="" action="ppaction://media"/>
            <a:extLst>
              <a:ext uri="{FF2B5EF4-FFF2-40B4-BE49-F238E27FC236}">
                <a16:creationId xmlns:a16="http://schemas.microsoft.com/office/drawing/2014/main" id="{993C5751-32C9-44D1-9516-FF2589CFAA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52828660"/>
      </p:ext>
    </p:extLst>
  </p:cSld>
  <p:clrMapOvr>
    <a:masterClrMapping/>
  </p:clrMapOvr>
  <mc:AlternateContent xmlns:mc="http://schemas.openxmlformats.org/markup-compatibility/2006" xmlns:p14="http://schemas.microsoft.com/office/powerpoint/2010/main">
    <mc:Choice Requires="p14">
      <p:transition spd="slow" p14:dur="2000" advTm="5296"/>
    </mc:Choice>
    <mc:Fallback xmlns="">
      <p:transition spd="slow" advTm="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二等辺三角形 32"/>
          <p:cNvSpPr/>
          <p:nvPr/>
        </p:nvSpPr>
        <p:spPr>
          <a:xfrm rot="10800000">
            <a:off x="1705473" y="2425225"/>
            <a:ext cx="1836459" cy="3155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01786" y="2637098"/>
            <a:ext cx="8700793" cy="461665"/>
          </a:xfrm>
          <a:prstGeom prst="rect">
            <a:avLst/>
          </a:prstGeom>
          <a:noFill/>
          <a:ln>
            <a:noFill/>
          </a:ln>
        </p:spPr>
        <p:txBody>
          <a:bodyPr wrap="square" rtlCol="0">
            <a:spAutoFit/>
          </a:bodyPr>
          <a:lstStyle/>
          <a:p>
            <a:pPr algn="ctr"/>
            <a:r>
              <a:rPr lang="ja-JP" altLang="en-US" sz="2400" b="1" u="sng" dirty="0">
                <a:solidFill>
                  <a:srgbClr val="C00000"/>
                </a:solidFill>
              </a:rPr>
              <a:t>任意の１事業所以上を選択</a:t>
            </a:r>
            <a:r>
              <a:rPr kumimoji="1" lang="ja-JP" altLang="en-US" sz="1600" dirty="0"/>
              <a:t>（ただし、１６～</a:t>
            </a:r>
            <a:r>
              <a:rPr lang="ja-JP" altLang="en-US" sz="1600" dirty="0"/>
              <a:t>２０項目は同じ</a:t>
            </a:r>
            <a:r>
              <a:rPr kumimoji="1" lang="ja-JP" altLang="en-US" sz="1600" dirty="0"/>
              <a:t>事業所であること）</a:t>
            </a:r>
          </a:p>
        </p:txBody>
      </p:sp>
      <p:sp>
        <p:nvSpPr>
          <p:cNvPr id="9" name="スライド番号プレースホルダー 8"/>
          <p:cNvSpPr>
            <a:spLocks noGrp="1"/>
          </p:cNvSpPr>
          <p:nvPr>
            <p:ph type="sldNum" sz="quarter" idx="12"/>
          </p:nvPr>
        </p:nvSpPr>
        <p:spPr/>
        <p:txBody>
          <a:bodyPr/>
          <a:lstStyle/>
          <a:p>
            <a:fld id="{55A7BED7-9510-4C4B-91BA-7696EE92F05C}" type="slidenum">
              <a:rPr kumimoji="1" lang="ja-JP" altLang="en-US" smtClean="0"/>
              <a:t>19</a:t>
            </a:fld>
            <a:endParaRPr kumimoji="1" lang="ja-JP" altLang="en-US"/>
          </a:p>
        </p:txBody>
      </p:sp>
      <p:sp>
        <p:nvSpPr>
          <p:cNvPr id="32" name="テキスト ボックス 31">
            <a:extLst>
              <a:ext uri="{FF2B5EF4-FFF2-40B4-BE49-F238E27FC236}">
                <a16:creationId xmlns:a16="http://schemas.microsoft.com/office/drawing/2014/main" id="{9B6F6424-E254-49FD-9607-B56AD4EE8B1C}"/>
              </a:ext>
            </a:extLst>
          </p:cNvPr>
          <p:cNvSpPr txBox="1"/>
          <p:nvPr/>
        </p:nvSpPr>
        <p:spPr>
          <a:xfrm>
            <a:off x="191687" y="197066"/>
            <a:ext cx="7734856" cy="400110"/>
          </a:xfrm>
          <a:prstGeom prst="rect">
            <a:avLst/>
          </a:prstGeom>
          <a:noFill/>
        </p:spPr>
        <p:txBody>
          <a:bodyPr wrap="square" rtlCol="0">
            <a:spAutoFit/>
          </a:bodyPr>
          <a:lstStyle/>
          <a:p>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重点対策の</a:t>
            </a:r>
            <a:r>
              <a:rPr lang="ja-JP" altLang="en-US" sz="2000" b="1" dirty="0">
                <a:latin typeface="BIZ UDPゴシック" panose="020B0400000000000000" pitchFamily="50" charset="-128"/>
                <a:ea typeface="BIZ UDPゴシック" panose="020B0400000000000000" pitchFamily="50" charset="-128"/>
              </a:rPr>
              <a:t>対象となる事業所</a:t>
            </a:r>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重点対策</a:t>
            </a:r>
            <a:r>
              <a:rPr kumimoji="1" lang="ja-JP" altLang="en-US" sz="2000" u="sng" dirty="0">
                <a:latin typeface="BIZ UDPゴシック" panose="020B0400000000000000" pitchFamily="50" charset="-128"/>
                <a:ea typeface="BIZ UDPゴシック" panose="020B0400000000000000" pitchFamily="50" charset="-128"/>
              </a:rPr>
              <a:t>基本項目１</a:t>
            </a:r>
            <a:r>
              <a:rPr kumimoji="1" lang="en-US" altLang="ja-JP" sz="2000" dirty="0">
                <a:latin typeface="BIZ UDPゴシック" panose="020B0400000000000000" pitchFamily="50" charset="-128"/>
                <a:ea typeface="BIZ UDPゴシック" panose="020B0400000000000000" pitchFamily="50" charset="-128"/>
              </a:rPr>
              <a:t>6</a:t>
            </a:r>
            <a:r>
              <a:rPr kumimoji="1" lang="ja-JP" altLang="en-US" sz="2000"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20</a:t>
            </a:r>
          </a:p>
        </p:txBody>
      </p:sp>
      <p:grpSp>
        <p:nvGrpSpPr>
          <p:cNvPr id="5" name="グループ化 4">
            <a:extLst>
              <a:ext uri="{FF2B5EF4-FFF2-40B4-BE49-F238E27FC236}">
                <a16:creationId xmlns:a16="http://schemas.microsoft.com/office/drawing/2014/main" id="{A4F047D1-DB85-4D63-BE52-55BC2D82EB08}"/>
              </a:ext>
            </a:extLst>
          </p:cNvPr>
          <p:cNvGrpSpPr/>
          <p:nvPr/>
        </p:nvGrpSpPr>
        <p:grpSpPr>
          <a:xfrm>
            <a:off x="323528" y="635546"/>
            <a:ext cx="8277276" cy="1748824"/>
            <a:chOff x="428487" y="908720"/>
            <a:chExt cx="8277276" cy="1748824"/>
          </a:xfrm>
        </p:grpSpPr>
        <p:sp>
          <p:nvSpPr>
            <p:cNvPr id="18" name="テキスト ボックス 39"/>
            <p:cNvSpPr txBox="1"/>
            <p:nvPr/>
          </p:nvSpPr>
          <p:spPr>
            <a:xfrm>
              <a:off x="6225484" y="1465233"/>
              <a:ext cx="954107" cy="75918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4000" dirty="0">
                  <a:latin typeface="HGPｺﾞｼｯｸM" panose="020B0600000000000000" pitchFamily="50" charset="-128"/>
                  <a:ea typeface="HGPｺﾞｼｯｸM" panose="020B0600000000000000" pitchFamily="50" charset="-128"/>
                </a:rPr>
                <a:t>・・・</a:t>
              </a:r>
            </a:p>
          </p:txBody>
        </p:sp>
        <p:grpSp>
          <p:nvGrpSpPr>
            <p:cNvPr id="3" name="グループ化 2"/>
            <p:cNvGrpSpPr/>
            <p:nvPr/>
          </p:nvGrpSpPr>
          <p:grpSpPr>
            <a:xfrm>
              <a:off x="428487" y="963729"/>
              <a:ext cx="1558439" cy="1647741"/>
              <a:chOff x="438816" y="3528615"/>
              <a:chExt cx="1558439" cy="1647741"/>
            </a:xfrm>
          </p:grpSpPr>
          <p:pic>
            <p:nvPicPr>
              <p:cNvPr id="13" name="図 12" descr="C:\Users\umemotota\AppData\Local\Microsoft\Windows\Temporary Internet Files\Content.IE5\4NCRZH25\gi01a2014010111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28615"/>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38816" y="4653136"/>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工場Ａ</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6" name="グループ化 5"/>
            <p:cNvGrpSpPr/>
            <p:nvPr/>
          </p:nvGrpSpPr>
          <p:grpSpPr>
            <a:xfrm>
              <a:off x="3533758" y="1305147"/>
              <a:ext cx="1558439" cy="1259384"/>
              <a:chOff x="3488580" y="3772956"/>
              <a:chExt cx="1558439" cy="1259384"/>
            </a:xfrm>
          </p:grpSpPr>
          <p:pic>
            <p:nvPicPr>
              <p:cNvPr id="19" name="図 18" descr="C:\Users\umemotota\AppData\Local\Microsoft\Windows\Temporary Internet Files\Content.IE5\4NCRZH25\gi01a2014010111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488580" y="4509120"/>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工場Ｃ</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31" name="グループ化 30"/>
            <p:cNvGrpSpPr/>
            <p:nvPr/>
          </p:nvGrpSpPr>
          <p:grpSpPr>
            <a:xfrm>
              <a:off x="7147323" y="908720"/>
              <a:ext cx="1558440" cy="1629134"/>
              <a:chOff x="7063552" y="3613889"/>
              <a:chExt cx="1558440" cy="1629134"/>
            </a:xfrm>
          </p:grpSpPr>
          <p:pic>
            <p:nvPicPr>
              <p:cNvPr id="16" name="図 15" descr="C:\Users\umemotota\AppData\Local\Microsoft\Windows\Temporary Internet Files\Content.IE5\0G94BQ9A\300-cc-library01000544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3613889"/>
                <a:ext cx="1077330" cy="107733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7063552" y="4719803"/>
                <a:ext cx="1558440"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事務所Ａ</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4" name="グループ化 3">
              <a:extLst>
                <a:ext uri="{FF2B5EF4-FFF2-40B4-BE49-F238E27FC236}">
                  <a16:creationId xmlns:a16="http://schemas.microsoft.com/office/drawing/2014/main" id="{24D09491-7965-41C1-9A40-B204DF499D50}"/>
                </a:ext>
              </a:extLst>
            </p:cNvPr>
            <p:cNvGrpSpPr/>
            <p:nvPr/>
          </p:nvGrpSpPr>
          <p:grpSpPr>
            <a:xfrm>
              <a:off x="1962159" y="908720"/>
              <a:ext cx="1558439" cy="1748824"/>
              <a:chOff x="1962159" y="3229975"/>
              <a:chExt cx="1558439" cy="1748824"/>
            </a:xfrm>
          </p:grpSpPr>
          <p:sp>
            <p:nvSpPr>
              <p:cNvPr id="35" name="正方形/長方形 34"/>
              <p:cNvSpPr/>
              <p:nvPr/>
            </p:nvSpPr>
            <p:spPr>
              <a:xfrm>
                <a:off x="1964409" y="3229975"/>
                <a:ext cx="1528507" cy="17488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4" name="グループ化 33">
                <a:extLst>
                  <a:ext uri="{FF2B5EF4-FFF2-40B4-BE49-F238E27FC236}">
                    <a16:creationId xmlns:a16="http://schemas.microsoft.com/office/drawing/2014/main" id="{71B52D51-58D8-459E-95F5-F94A090E3FAE}"/>
                  </a:ext>
                </a:extLst>
              </p:cNvPr>
              <p:cNvGrpSpPr/>
              <p:nvPr/>
            </p:nvGrpSpPr>
            <p:grpSpPr>
              <a:xfrm>
                <a:off x="1962159" y="3266493"/>
                <a:ext cx="1558439" cy="1647741"/>
                <a:chOff x="438816" y="3528615"/>
                <a:chExt cx="1558439" cy="1647741"/>
              </a:xfrm>
            </p:grpSpPr>
            <p:pic>
              <p:nvPicPr>
                <p:cNvPr id="36" name="図 35" descr="C:\Users\umemotota\AppData\Local\Microsoft\Windows\Temporary Internet Files\Content.IE5\4NCRZH25\gi01a201401011100[1].png">
                  <a:extLst>
                    <a:ext uri="{FF2B5EF4-FFF2-40B4-BE49-F238E27FC236}">
                      <a16:creationId xmlns:a16="http://schemas.microsoft.com/office/drawing/2014/main" id="{B732CEE1-D251-426F-974B-95545E137A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28615"/>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F037DDDD-09D2-4AEF-AB81-FDF57658A62C}"/>
                    </a:ext>
                  </a:extLst>
                </p:cNvPr>
                <p:cNvSpPr txBox="1"/>
                <p:nvPr/>
              </p:nvSpPr>
              <p:spPr>
                <a:xfrm>
                  <a:off x="438816" y="4653136"/>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a:t>
                  </a:r>
                  <a:r>
                    <a:rPr kumimoji="1" lang="en-US" altLang="ja-JP" sz="1600" dirty="0">
                      <a:latin typeface="BIZ UDPゴシック" panose="020B0400000000000000" pitchFamily="50" charset="-128"/>
                      <a:ea typeface="BIZ UDPゴシック" panose="020B0400000000000000" pitchFamily="50" charset="-128"/>
                    </a:rPr>
                    <a:t>B</a:t>
                  </a: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grpSp>
          <p:nvGrpSpPr>
            <p:cNvPr id="43" name="グループ化 42">
              <a:extLst>
                <a:ext uri="{FF2B5EF4-FFF2-40B4-BE49-F238E27FC236}">
                  <a16:creationId xmlns:a16="http://schemas.microsoft.com/office/drawing/2014/main" id="{CF5911E1-AC24-4819-A8B2-4F1DAF1E5EEA}"/>
                </a:ext>
              </a:extLst>
            </p:cNvPr>
            <p:cNvGrpSpPr/>
            <p:nvPr/>
          </p:nvGrpSpPr>
          <p:grpSpPr>
            <a:xfrm>
              <a:off x="5028838" y="1305147"/>
              <a:ext cx="1558439" cy="1259384"/>
              <a:chOff x="3488580" y="3772956"/>
              <a:chExt cx="1558439" cy="1259384"/>
            </a:xfrm>
          </p:grpSpPr>
          <p:pic>
            <p:nvPicPr>
              <p:cNvPr id="44" name="図 43" descr="C:\Users\umemotota\AppData\Local\Microsoft\Windows\Temporary Internet Files\Content.IE5\4NCRZH25\gi01a201401011100[1].png">
                <a:extLst>
                  <a:ext uri="{FF2B5EF4-FFF2-40B4-BE49-F238E27FC236}">
                    <a16:creationId xmlns:a16="http://schemas.microsoft.com/office/drawing/2014/main" id="{C1119C38-2137-442B-BB2E-436521869D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F7EE0FC8-5668-476B-905E-07A913EB2475}"/>
                  </a:ext>
                </a:extLst>
              </p:cNvPr>
              <p:cNvSpPr txBox="1"/>
              <p:nvPr/>
            </p:nvSpPr>
            <p:spPr>
              <a:xfrm>
                <a:off x="3488580" y="4509120"/>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a:t>
                </a:r>
                <a:r>
                  <a:rPr kumimoji="1" lang="en-US" altLang="ja-JP" sz="1600" dirty="0">
                    <a:latin typeface="BIZ UDPゴシック" panose="020B0400000000000000" pitchFamily="50" charset="-128"/>
                    <a:ea typeface="BIZ UDPゴシック" panose="020B0400000000000000" pitchFamily="50" charset="-128"/>
                  </a:rPr>
                  <a:t>D</a:t>
                </a: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sp>
        <p:nvSpPr>
          <p:cNvPr id="46" name="テキスト ボックス 45">
            <a:extLst>
              <a:ext uri="{FF2B5EF4-FFF2-40B4-BE49-F238E27FC236}">
                <a16:creationId xmlns:a16="http://schemas.microsoft.com/office/drawing/2014/main" id="{C301EFCF-FC30-46F1-9F6F-07C42D3B5C1F}"/>
              </a:ext>
            </a:extLst>
          </p:cNvPr>
          <p:cNvSpPr txBox="1"/>
          <p:nvPr/>
        </p:nvSpPr>
        <p:spPr>
          <a:xfrm>
            <a:off x="221520" y="3191886"/>
            <a:ext cx="7734856" cy="400110"/>
          </a:xfrm>
          <a:prstGeom prst="rect">
            <a:avLst/>
          </a:prstGeom>
          <a:noFill/>
        </p:spPr>
        <p:txBody>
          <a:bodyPr wrap="square" rtlCol="0">
            <a:spAutoFit/>
          </a:bodyPr>
          <a:lstStyle/>
          <a:p>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重点対策の</a:t>
            </a:r>
            <a:r>
              <a:rPr lang="ja-JP" altLang="en-US" sz="2000" b="1" dirty="0">
                <a:latin typeface="BIZ UDPゴシック" panose="020B0400000000000000" pitchFamily="50" charset="-128"/>
                <a:ea typeface="BIZ UDPゴシック" panose="020B0400000000000000" pitchFamily="50" charset="-128"/>
              </a:rPr>
              <a:t>対象となる事業所</a:t>
            </a:r>
            <a:r>
              <a:rPr lang="en-US" altLang="ja-JP" sz="2000" b="1"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重点対策</a:t>
            </a:r>
            <a:r>
              <a:rPr kumimoji="1" lang="ja-JP" altLang="en-US" sz="2000" u="sng" dirty="0">
                <a:latin typeface="BIZ UDPゴシック" panose="020B0400000000000000" pitchFamily="50" charset="-128"/>
                <a:ea typeface="BIZ UDPゴシック" panose="020B0400000000000000" pitchFamily="50" charset="-128"/>
              </a:rPr>
              <a:t>加点項目</a:t>
            </a:r>
            <a:r>
              <a:rPr kumimoji="1" lang="ja-JP" altLang="en-US" sz="2000" dirty="0">
                <a:latin typeface="BIZ UDPゴシック" panose="020B0400000000000000" pitchFamily="50" charset="-128"/>
                <a:ea typeface="BIZ UDPゴシック" panose="020B0400000000000000" pitchFamily="50" charset="-128"/>
              </a:rPr>
              <a:t>１～５</a:t>
            </a:r>
            <a:endParaRPr kumimoji="1" lang="en-US" altLang="ja-JP" sz="2000" dirty="0">
              <a:latin typeface="BIZ UDPゴシック" panose="020B0400000000000000" pitchFamily="50" charset="-128"/>
              <a:ea typeface="BIZ UDPゴシック" panose="020B0400000000000000" pitchFamily="50" charset="-128"/>
            </a:endParaRPr>
          </a:p>
        </p:txBody>
      </p:sp>
      <p:sp>
        <p:nvSpPr>
          <p:cNvPr id="47" name="二等辺三角形 46">
            <a:extLst>
              <a:ext uri="{FF2B5EF4-FFF2-40B4-BE49-F238E27FC236}">
                <a16:creationId xmlns:a16="http://schemas.microsoft.com/office/drawing/2014/main" id="{FBF3BEB9-FC15-4CD9-8653-B5A233AC1E97}"/>
              </a:ext>
            </a:extLst>
          </p:cNvPr>
          <p:cNvSpPr/>
          <p:nvPr/>
        </p:nvSpPr>
        <p:spPr>
          <a:xfrm rot="10800000">
            <a:off x="3347865" y="5358358"/>
            <a:ext cx="1836459" cy="3155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2E9FC31E-D51A-4CB6-900B-7BB3303F4B8A}"/>
              </a:ext>
            </a:extLst>
          </p:cNvPr>
          <p:cNvGrpSpPr/>
          <p:nvPr/>
        </p:nvGrpSpPr>
        <p:grpSpPr>
          <a:xfrm>
            <a:off x="183143" y="3611529"/>
            <a:ext cx="8700793" cy="1727764"/>
            <a:chOff x="288102" y="883706"/>
            <a:chExt cx="8700793" cy="1727764"/>
          </a:xfrm>
        </p:grpSpPr>
        <p:sp>
          <p:nvSpPr>
            <p:cNvPr id="49" name="テキスト ボックス 39">
              <a:extLst>
                <a:ext uri="{FF2B5EF4-FFF2-40B4-BE49-F238E27FC236}">
                  <a16:creationId xmlns:a16="http://schemas.microsoft.com/office/drawing/2014/main" id="{64181154-6DA8-436D-BA22-5267BC36CD7E}"/>
                </a:ext>
              </a:extLst>
            </p:cNvPr>
            <p:cNvSpPr txBox="1"/>
            <p:nvPr/>
          </p:nvSpPr>
          <p:spPr>
            <a:xfrm>
              <a:off x="6225484" y="1465233"/>
              <a:ext cx="954107" cy="75918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4000" dirty="0">
                  <a:latin typeface="HGPｺﾞｼｯｸM" panose="020B0600000000000000" pitchFamily="50" charset="-128"/>
                  <a:ea typeface="HGPｺﾞｼｯｸM" panose="020B0600000000000000" pitchFamily="50" charset="-128"/>
                </a:rPr>
                <a:t>・・・</a:t>
              </a:r>
            </a:p>
          </p:txBody>
        </p:sp>
        <p:grpSp>
          <p:nvGrpSpPr>
            <p:cNvPr id="50" name="グループ化 49">
              <a:extLst>
                <a:ext uri="{FF2B5EF4-FFF2-40B4-BE49-F238E27FC236}">
                  <a16:creationId xmlns:a16="http://schemas.microsoft.com/office/drawing/2014/main" id="{EAC59164-F5EE-4D16-BE18-0B0E81BBCE37}"/>
                </a:ext>
              </a:extLst>
            </p:cNvPr>
            <p:cNvGrpSpPr/>
            <p:nvPr/>
          </p:nvGrpSpPr>
          <p:grpSpPr>
            <a:xfrm>
              <a:off x="428487" y="963729"/>
              <a:ext cx="1558439" cy="1647741"/>
              <a:chOff x="438816" y="3528615"/>
              <a:chExt cx="1558439" cy="1647741"/>
            </a:xfrm>
          </p:grpSpPr>
          <p:pic>
            <p:nvPicPr>
              <p:cNvPr id="65" name="図 64" descr="C:\Users\umemotota\AppData\Local\Microsoft\Windows\Temporary Internet Files\Content.IE5\4NCRZH25\gi01a201401011100[1].png">
                <a:extLst>
                  <a:ext uri="{FF2B5EF4-FFF2-40B4-BE49-F238E27FC236}">
                    <a16:creationId xmlns:a16="http://schemas.microsoft.com/office/drawing/2014/main" id="{98BA58DF-DE60-4C2A-875C-8CB25BB9BE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28615"/>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812822B5-7C1F-4299-BA5F-C03491E22464}"/>
                  </a:ext>
                </a:extLst>
              </p:cNvPr>
              <p:cNvSpPr txBox="1"/>
              <p:nvPr/>
            </p:nvSpPr>
            <p:spPr>
              <a:xfrm>
                <a:off x="438816" y="4653136"/>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工場Ａ</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51" name="グループ化 50">
              <a:extLst>
                <a:ext uri="{FF2B5EF4-FFF2-40B4-BE49-F238E27FC236}">
                  <a16:creationId xmlns:a16="http://schemas.microsoft.com/office/drawing/2014/main" id="{0B33D8F4-38A6-4E5D-858F-4398A5AEBF21}"/>
                </a:ext>
              </a:extLst>
            </p:cNvPr>
            <p:cNvGrpSpPr/>
            <p:nvPr/>
          </p:nvGrpSpPr>
          <p:grpSpPr>
            <a:xfrm>
              <a:off x="3533758" y="1305147"/>
              <a:ext cx="1558439" cy="1259384"/>
              <a:chOff x="3488580" y="3772956"/>
              <a:chExt cx="1558439" cy="1259384"/>
            </a:xfrm>
          </p:grpSpPr>
          <p:pic>
            <p:nvPicPr>
              <p:cNvPr id="63" name="図 62" descr="C:\Users\umemotota\AppData\Local\Microsoft\Windows\Temporary Internet Files\Content.IE5\4NCRZH25\gi01a201401011100[1].png">
                <a:extLst>
                  <a:ext uri="{FF2B5EF4-FFF2-40B4-BE49-F238E27FC236}">
                    <a16:creationId xmlns:a16="http://schemas.microsoft.com/office/drawing/2014/main" id="{11CD0376-F5DC-4B91-A257-D6C80B287E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1E16845-35D9-4E09-A6DD-3B130521D521}"/>
                  </a:ext>
                </a:extLst>
              </p:cNvPr>
              <p:cNvSpPr txBox="1"/>
              <p:nvPr/>
            </p:nvSpPr>
            <p:spPr>
              <a:xfrm>
                <a:off x="3488580" y="4509120"/>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工場Ｃ</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52" name="グループ化 51">
              <a:extLst>
                <a:ext uri="{FF2B5EF4-FFF2-40B4-BE49-F238E27FC236}">
                  <a16:creationId xmlns:a16="http://schemas.microsoft.com/office/drawing/2014/main" id="{C28E9DA4-BFC3-426B-8330-A2CB9712BE47}"/>
                </a:ext>
              </a:extLst>
            </p:cNvPr>
            <p:cNvGrpSpPr/>
            <p:nvPr/>
          </p:nvGrpSpPr>
          <p:grpSpPr>
            <a:xfrm>
              <a:off x="7147323" y="908720"/>
              <a:ext cx="1558440" cy="1629134"/>
              <a:chOff x="7063552" y="3613889"/>
              <a:chExt cx="1558440" cy="1629134"/>
            </a:xfrm>
          </p:grpSpPr>
          <p:pic>
            <p:nvPicPr>
              <p:cNvPr id="61" name="図 60" descr="C:\Users\umemotota\AppData\Local\Microsoft\Windows\Temporary Internet Files\Content.IE5\0G94BQ9A\300-cc-library010005443[1].jpg">
                <a:extLst>
                  <a:ext uri="{FF2B5EF4-FFF2-40B4-BE49-F238E27FC236}">
                    <a16:creationId xmlns:a16="http://schemas.microsoft.com/office/drawing/2014/main" id="{C78BBC32-E258-4890-89EE-E0714B3E90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3613889"/>
                <a:ext cx="1077330" cy="1077330"/>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7314EA1D-4B96-4199-B59D-F6BBE647738D}"/>
                  </a:ext>
                </a:extLst>
              </p:cNvPr>
              <p:cNvSpPr txBox="1"/>
              <p:nvPr/>
            </p:nvSpPr>
            <p:spPr>
              <a:xfrm>
                <a:off x="7063552" y="4719803"/>
                <a:ext cx="1558440"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事務所Ａ</a:t>
                </a:r>
                <a:endParaRPr kumimoji="1"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53" name="グループ化 52">
              <a:extLst>
                <a:ext uri="{FF2B5EF4-FFF2-40B4-BE49-F238E27FC236}">
                  <a16:creationId xmlns:a16="http://schemas.microsoft.com/office/drawing/2014/main" id="{CB47A841-CDE1-4E3A-A1A5-A32DE2A49C69}"/>
                </a:ext>
              </a:extLst>
            </p:cNvPr>
            <p:cNvGrpSpPr/>
            <p:nvPr/>
          </p:nvGrpSpPr>
          <p:grpSpPr>
            <a:xfrm>
              <a:off x="288102" y="883706"/>
              <a:ext cx="8700793" cy="1709273"/>
              <a:chOff x="288102" y="3204961"/>
              <a:chExt cx="8700793" cy="1709273"/>
            </a:xfrm>
          </p:grpSpPr>
          <p:sp>
            <p:nvSpPr>
              <p:cNvPr id="57" name="正方形/長方形 56">
                <a:extLst>
                  <a:ext uri="{FF2B5EF4-FFF2-40B4-BE49-F238E27FC236}">
                    <a16:creationId xmlns:a16="http://schemas.microsoft.com/office/drawing/2014/main" id="{1B962971-2D82-49EC-A6BD-BD4EED741ED5}"/>
                  </a:ext>
                </a:extLst>
              </p:cNvPr>
              <p:cNvSpPr/>
              <p:nvPr/>
            </p:nvSpPr>
            <p:spPr>
              <a:xfrm>
                <a:off x="288102" y="3204961"/>
                <a:ext cx="8700793" cy="16896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グループ化 57">
                <a:extLst>
                  <a:ext uri="{FF2B5EF4-FFF2-40B4-BE49-F238E27FC236}">
                    <a16:creationId xmlns:a16="http://schemas.microsoft.com/office/drawing/2014/main" id="{4E9D470F-33BF-4C00-B665-0C2D633F6900}"/>
                  </a:ext>
                </a:extLst>
              </p:cNvPr>
              <p:cNvGrpSpPr/>
              <p:nvPr/>
            </p:nvGrpSpPr>
            <p:grpSpPr>
              <a:xfrm>
                <a:off x="1962159" y="3266493"/>
                <a:ext cx="1558439" cy="1647741"/>
                <a:chOff x="438816" y="3528615"/>
                <a:chExt cx="1558439" cy="1647741"/>
              </a:xfrm>
            </p:grpSpPr>
            <p:pic>
              <p:nvPicPr>
                <p:cNvPr id="59" name="図 58" descr="C:\Users\umemotota\AppData\Local\Microsoft\Windows\Temporary Internet Files\Content.IE5\4NCRZH25\gi01a201401011100[1].png">
                  <a:extLst>
                    <a:ext uri="{FF2B5EF4-FFF2-40B4-BE49-F238E27FC236}">
                      <a16:creationId xmlns:a16="http://schemas.microsoft.com/office/drawing/2014/main" id="{37CB85DC-C92F-462F-8AA9-A3B7C9BA64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528615"/>
                  <a:ext cx="1082369" cy="1147212"/>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654008B3-7FB1-465E-8A16-E03E5CBC66FB}"/>
                    </a:ext>
                  </a:extLst>
                </p:cNvPr>
                <p:cNvSpPr txBox="1"/>
                <p:nvPr/>
              </p:nvSpPr>
              <p:spPr>
                <a:xfrm>
                  <a:off x="438816" y="4653136"/>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a:t>
                  </a:r>
                  <a:r>
                    <a:rPr kumimoji="1" lang="en-US" altLang="ja-JP" sz="1600" dirty="0">
                      <a:latin typeface="BIZ UDPゴシック" panose="020B0400000000000000" pitchFamily="50" charset="-128"/>
                      <a:ea typeface="BIZ UDPゴシック" panose="020B0400000000000000" pitchFamily="50" charset="-128"/>
                    </a:rPr>
                    <a:t>B</a:t>
                  </a: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年以上</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grpSp>
          <p:nvGrpSpPr>
            <p:cNvPr id="54" name="グループ化 53">
              <a:extLst>
                <a:ext uri="{FF2B5EF4-FFF2-40B4-BE49-F238E27FC236}">
                  <a16:creationId xmlns:a16="http://schemas.microsoft.com/office/drawing/2014/main" id="{87E7FFA8-0963-4C14-A752-4EB5A11DC64B}"/>
                </a:ext>
              </a:extLst>
            </p:cNvPr>
            <p:cNvGrpSpPr/>
            <p:nvPr/>
          </p:nvGrpSpPr>
          <p:grpSpPr>
            <a:xfrm>
              <a:off x="5028838" y="1305147"/>
              <a:ext cx="1558439" cy="1259384"/>
              <a:chOff x="3488580" y="3772956"/>
              <a:chExt cx="1558439" cy="1259384"/>
            </a:xfrm>
          </p:grpSpPr>
          <p:pic>
            <p:nvPicPr>
              <p:cNvPr id="55" name="図 54" descr="C:\Users\umemotota\AppData\Local\Microsoft\Windows\Temporary Internet Files\Content.IE5\4NCRZH25\gi01a201401011100[1].png">
                <a:extLst>
                  <a:ext uri="{FF2B5EF4-FFF2-40B4-BE49-F238E27FC236}">
                    <a16:creationId xmlns:a16="http://schemas.microsoft.com/office/drawing/2014/main" id="{878D29A4-F5F2-40B4-A8FA-520385C482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637" y="3772956"/>
                <a:ext cx="688327" cy="728230"/>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268AFBAE-83A1-46E1-8381-0FB2727C99A7}"/>
                  </a:ext>
                </a:extLst>
              </p:cNvPr>
              <p:cNvSpPr txBox="1"/>
              <p:nvPr/>
            </p:nvSpPr>
            <p:spPr>
              <a:xfrm>
                <a:off x="3488580" y="4509120"/>
                <a:ext cx="1558439" cy="523220"/>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工場</a:t>
                </a:r>
                <a:r>
                  <a:rPr kumimoji="1" lang="en-US" altLang="ja-JP" sz="1600" dirty="0">
                    <a:latin typeface="BIZ UDPゴシック" panose="020B0400000000000000" pitchFamily="50" charset="-128"/>
                    <a:ea typeface="BIZ UDPゴシック" panose="020B0400000000000000" pitchFamily="50" charset="-128"/>
                  </a:rPr>
                  <a:t>D</a:t>
                </a:r>
              </a:p>
              <a:p>
                <a:pPr algn="ctr"/>
                <a:r>
                  <a:rPr lang="en-US" altLang="ja-JP" sz="1200" dirty="0">
                    <a:latin typeface="BIZ UDPゴシック" panose="020B0400000000000000" pitchFamily="50" charset="-128"/>
                    <a:ea typeface="BIZ UDPゴシック" panose="020B0400000000000000" pitchFamily="50" charset="-128"/>
                  </a:rPr>
                  <a:t>(1,500kL/</a:t>
                </a:r>
                <a:r>
                  <a:rPr lang="ja-JP" altLang="en-US" sz="1200" dirty="0">
                    <a:latin typeface="BIZ UDPゴシック" panose="020B0400000000000000" pitchFamily="50" charset="-128"/>
                    <a:ea typeface="BIZ UDPゴシック" panose="020B0400000000000000" pitchFamily="50" charset="-128"/>
                  </a:rPr>
                  <a:t>年未満</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sp>
        <p:nvSpPr>
          <p:cNvPr id="67" name="テキスト ボックス 66">
            <a:extLst>
              <a:ext uri="{FF2B5EF4-FFF2-40B4-BE49-F238E27FC236}">
                <a16:creationId xmlns:a16="http://schemas.microsoft.com/office/drawing/2014/main" id="{C8454762-95CC-409D-BDD4-9C6A8774D5B7}"/>
              </a:ext>
            </a:extLst>
          </p:cNvPr>
          <p:cNvSpPr txBox="1"/>
          <p:nvPr/>
        </p:nvSpPr>
        <p:spPr>
          <a:xfrm>
            <a:off x="108548" y="5664507"/>
            <a:ext cx="8926904" cy="707886"/>
          </a:xfrm>
          <a:prstGeom prst="rect">
            <a:avLst/>
          </a:prstGeom>
          <a:noFill/>
        </p:spPr>
        <p:txBody>
          <a:bodyPr wrap="square" rtlCol="0">
            <a:spAutoFit/>
          </a:bodyPr>
          <a:lstStyle/>
          <a:p>
            <a:pPr algn="ctr"/>
            <a:r>
              <a:rPr lang="ja-JP" altLang="en-US" sz="2400" b="1" u="sng" dirty="0">
                <a:solidFill>
                  <a:srgbClr val="C00000"/>
                </a:solidFill>
                <a:latin typeface="+mn-ea"/>
              </a:rPr>
              <a:t>任意の１事業所以上を対象（会社としての取組み）</a:t>
            </a:r>
            <a:br>
              <a:rPr lang="en-US" altLang="ja-JP" sz="2400" b="1" u="sng" dirty="0">
                <a:solidFill>
                  <a:srgbClr val="C00000"/>
                </a:solidFill>
                <a:latin typeface="+mn-ea"/>
              </a:rPr>
            </a:br>
            <a:r>
              <a:rPr lang="ja-JP" altLang="en-US" sz="1600" dirty="0">
                <a:latin typeface="+mn-ea"/>
              </a:rPr>
              <a:t>項目ごとに違う</a:t>
            </a:r>
            <a:r>
              <a:rPr kumimoji="1" lang="ja-JP" altLang="en-US" sz="1600" dirty="0">
                <a:latin typeface="+mn-ea"/>
              </a:rPr>
              <a:t>事業所でもよい</a:t>
            </a:r>
            <a:r>
              <a:rPr lang="ja-JP" altLang="en-US" sz="1400" dirty="0">
                <a:latin typeface="+mn-ea"/>
              </a:rPr>
              <a:t>（ただし項目３は、自動車は全事業所、</a:t>
            </a:r>
            <a:r>
              <a:rPr lang="en-US" altLang="ja-JP" sz="1400" dirty="0">
                <a:latin typeface="+mn-ea"/>
              </a:rPr>
              <a:t>EV</a:t>
            </a:r>
            <a:r>
              <a:rPr lang="ja-JP" altLang="en-US" sz="1400" dirty="0">
                <a:latin typeface="+mn-ea"/>
              </a:rPr>
              <a:t>用充電設備は任意の事業場を対象）</a:t>
            </a:r>
            <a:endParaRPr kumimoji="1" lang="ja-JP" altLang="en-US" sz="1400" dirty="0">
              <a:latin typeface="+mn-ea"/>
            </a:endParaRPr>
          </a:p>
        </p:txBody>
      </p:sp>
      <p:pic>
        <p:nvPicPr>
          <p:cNvPr id="15" name="オーディオ 14">
            <a:hlinkClick r:id="" action="ppaction://media"/>
            <a:extLst>
              <a:ext uri="{FF2B5EF4-FFF2-40B4-BE49-F238E27FC236}">
                <a16:creationId xmlns:a16="http://schemas.microsoft.com/office/drawing/2014/main" id="{E5239BEF-BCA4-4C69-991C-9611CFFD5F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6764294"/>
      </p:ext>
    </p:extLst>
  </p:cSld>
  <p:clrMapOvr>
    <a:masterClrMapping/>
  </p:clrMapOvr>
  <mc:AlternateContent xmlns:mc="http://schemas.openxmlformats.org/markup-compatibility/2006" xmlns:p14="http://schemas.microsoft.com/office/powerpoint/2010/main">
    <mc:Choice Requires="p14">
      <p:transition spd="slow" p14:dur="2000" advTm="32899"/>
    </mc:Choice>
    <mc:Fallback xmlns="">
      <p:transition spd="slow" advTm="32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536" y="476672"/>
            <a:ext cx="8352928" cy="3908762"/>
          </a:xfrm>
          <a:prstGeom prst="rect">
            <a:avLst/>
          </a:prstGeom>
          <a:noFill/>
        </p:spPr>
        <p:txBody>
          <a:bodyPr wrap="square" rtlCol="0">
            <a:spAutoFit/>
          </a:bodyPr>
          <a:lstStyle/>
          <a:p>
            <a:endParaRPr lang="en-US" altLang="ja-JP" sz="2800" dirty="0">
              <a:latin typeface="BIZ UDPゴシック" panose="020B0400000000000000" pitchFamily="50" charset="-128"/>
              <a:ea typeface="BIZ UDPゴシック" panose="020B0400000000000000" pitchFamily="50" charset="-128"/>
            </a:endParaRPr>
          </a:p>
          <a:p>
            <a:pPr marL="457200" indent="-457200">
              <a:buFont typeface="Wingdings" panose="05000000000000000000" pitchFamily="2" charset="2"/>
              <a:buChar char="n"/>
            </a:pPr>
            <a:r>
              <a:rPr kumimoji="1" lang="ja-JP" altLang="en-US" sz="2000" dirty="0">
                <a:latin typeface="BIZ UDPゴシック" panose="020B0400000000000000" pitchFamily="50" charset="-128"/>
                <a:ea typeface="BIZ UDPゴシック" panose="020B0400000000000000" pitchFamily="50" charset="-128"/>
              </a:rPr>
              <a:t>以下の事項に該当する事業者を対象に立入調査を実施</a:t>
            </a:r>
            <a:endParaRPr kumimoji="1" lang="en-US" altLang="ja-JP" sz="2000" dirty="0">
              <a:latin typeface="BIZ UDPゴシック" panose="020B0400000000000000" pitchFamily="50" charset="-128"/>
              <a:ea typeface="BIZ UDPゴシック" panose="020B0400000000000000" pitchFamily="50" charset="-128"/>
            </a:endParaRPr>
          </a:p>
          <a:p>
            <a:pPr lvl="1"/>
            <a:r>
              <a:rPr lang="ja-JP" altLang="en-US" sz="2000" dirty="0">
                <a:latin typeface="BIZ UDPゴシック" panose="020B0400000000000000" pitchFamily="50" charset="-128"/>
                <a:ea typeface="BIZ UDPゴシック" panose="020B0400000000000000" pitchFamily="50" charset="-128"/>
              </a:rPr>
              <a:t>〇対策計画書で評価が低い事業者</a:t>
            </a:r>
            <a:endParaRPr lang="en-US" altLang="ja-JP" sz="2000" dirty="0">
              <a:latin typeface="BIZ UDPゴシック" panose="020B0400000000000000" pitchFamily="50" charset="-128"/>
              <a:ea typeface="BIZ UDPゴシック" panose="020B0400000000000000" pitchFamily="50" charset="-128"/>
            </a:endParaRPr>
          </a:p>
          <a:p>
            <a:pPr lvl="1"/>
            <a:r>
              <a:rPr kumimoji="1" lang="ja-JP" altLang="en-US" sz="2000" dirty="0">
                <a:latin typeface="BIZ UDPゴシック" panose="020B0400000000000000" pitchFamily="50" charset="-128"/>
                <a:ea typeface="BIZ UDPゴシック" panose="020B0400000000000000" pitchFamily="50" charset="-128"/>
              </a:rPr>
              <a:t>〇実績報告書で温室効果ガス排出量が基準年度と比較して増加して</a:t>
            </a:r>
            <a:endParaRPr kumimoji="1" lang="en-US" altLang="ja-JP" sz="2000" dirty="0">
              <a:latin typeface="BIZ UDPゴシック" panose="020B0400000000000000" pitchFamily="50" charset="-128"/>
              <a:ea typeface="BIZ UDPゴシック" panose="020B0400000000000000" pitchFamily="50" charset="-128"/>
            </a:endParaRPr>
          </a:p>
          <a:p>
            <a:pPr lvl="1"/>
            <a:r>
              <a:rPr kumimoji="1" lang="ja-JP" altLang="en-US" sz="2000" dirty="0">
                <a:latin typeface="BIZ UDPゴシック" panose="020B0400000000000000" pitchFamily="50" charset="-128"/>
                <a:ea typeface="BIZ UDPゴシック" panose="020B0400000000000000" pitchFamily="50" charset="-128"/>
              </a:rPr>
              <a:t>　いる事業者</a:t>
            </a:r>
            <a:endParaRPr kumimoji="1" lang="en-US" altLang="ja-JP" sz="2000" dirty="0">
              <a:latin typeface="BIZ UDPゴシック" panose="020B0400000000000000" pitchFamily="50" charset="-128"/>
              <a:ea typeface="BIZ UDPゴシック" panose="020B0400000000000000" pitchFamily="50" charset="-128"/>
            </a:endParaRPr>
          </a:p>
          <a:p>
            <a:pPr lvl="1"/>
            <a:r>
              <a:rPr lang="ja-JP" altLang="en-US" sz="2000" dirty="0">
                <a:latin typeface="BIZ UDPゴシック" panose="020B0400000000000000" pitchFamily="50" charset="-128"/>
                <a:ea typeface="BIZ UDPゴシック" panose="020B0400000000000000" pitchFamily="50" charset="-128"/>
              </a:rPr>
              <a:t>〇その他、大阪府が必要と認める事業者（エネルギー使用量の確認等）</a:t>
            </a:r>
            <a:endParaRPr lang="en-US" altLang="ja-JP" sz="2000" dirty="0">
              <a:latin typeface="BIZ UDPゴシック" panose="020B0400000000000000" pitchFamily="50" charset="-128"/>
              <a:ea typeface="BIZ UDPゴシック" panose="020B0400000000000000" pitchFamily="50" charset="-128"/>
            </a:endParaRPr>
          </a:p>
          <a:p>
            <a:pPr lvl="1"/>
            <a:endParaRPr kumimoji="1" lang="en-US" altLang="ja-JP" sz="2000" dirty="0">
              <a:latin typeface="BIZ UDPゴシック" panose="020B0400000000000000" pitchFamily="50" charset="-128"/>
              <a:ea typeface="BIZ UDPゴシック" panose="020B0400000000000000" pitchFamily="50" charset="-128"/>
            </a:endParaRPr>
          </a:p>
          <a:p>
            <a:pPr marL="457200" indent="-457200">
              <a:buFont typeface="Wingdings" panose="05000000000000000000" pitchFamily="2" charset="2"/>
              <a:buChar char="n"/>
            </a:pPr>
            <a:r>
              <a:rPr kumimoji="1" lang="ja-JP" altLang="en-US" sz="2000" dirty="0">
                <a:latin typeface="BIZ UDPゴシック" panose="020B0400000000000000" pitchFamily="50" charset="-128"/>
                <a:ea typeface="BIZ UDPゴシック" panose="020B0400000000000000" pitchFamily="50" charset="-128"/>
              </a:rPr>
              <a:t>立入調査では、提出された数値情報の根拠資料の確認のほか、推進体制の確認・設備の運用状況等を確認し、必要に応じて指導・助言を行う</a:t>
            </a:r>
            <a:endParaRPr kumimoji="1" lang="en-US" altLang="ja-JP" sz="2000" dirty="0">
              <a:latin typeface="BIZ UDPゴシック" panose="020B0400000000000000" pitchFamily="50" charset="-128"/>
              <a:ea typeface="BIZ UDPゴシック" panose="020B0400000000000000" pitchFamily="50" charset="-128"/>
            </a:endParaRPr>
          </a:p>
          <a:p>
            <a:pPr marL="457200" indent="-457200">
              <a:buFont typeface="Wingdings" panose="05000000000000000000" pitchFamily="2" charset="2"/>
              <a:buChar char="n"/>
            </a:pPr>
            <a:endParaRPr kumimoji="1" lang="en-US" altLang="ja-JP" sz="2000" dirty="0">
              <a:latin typeface="BIZ UDPゴシック" panose="020B0400000000000000" pitchFamily="50" charset="-128"/>
              <a:ea typeface="BIZ UDPゴシック" panose="020B0400000000000000" pitchFamily="50" charset="-128"/>
            </a:endParaRPr>
          </a:p>
          <a:p>
            <a:pPr marL="457200" indent="-457200">
              <a:buFont typeface="Wingdings" panose="05000000000000000000" pitchFamily="2" charset="2"/>
              <a:buChar char="n"/>
            </a:pP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⇒立入調査を実施する事業者へは別途通知を行います。</a:t>
            </a:r>
            <a:endParaRPr kumimoji="1" lang="en-US" altLang="ja-JP" sz="2000" dirty="0">
              <a:latin typeface="BIZ UDPゴシック" panose="020B0400000000000000" pitchFamily="50" charset="-128"/>
              <a:ea typeface="BIZ UDPゴシック" panose="020B0400000000000000" pitchFamily="50" charset="-128"/>
            </a:endParaRPr>
          </a:p>
        </p:txBody>
      </p:sp>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20</a:t>
            </a:fld>
            <a:endParaRPr kumimoji="1" lang="ja-JP" altLang="en-US"/>
          </a:p>
        </p:txBody>
      </p:sp>
      <p:sp>
        <p:nvSpPr>
          <p:cNvPr id="7" name="タイトル 3">
            <a:extLst>
              <a:ext uri="{FF2B5EF4-FFF2-40B4-BE49-F238E27FC236}">
                <a16:creationId xmlns:a16="http://schemas.microsoft.com/office/drawing/2014/main" id="{56626C69-EF50-4BCA-95E2-809526CEEDB0}"/>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５．立入調査について</a:t>
            </a:r>
          </a:p>
        </p:txBody>
      </p:sp>
      <p:pic>
        <p:nvPicPr>
          <p:cNvPr id="4" name="オーディオ 3">
            <a:hlinkClick r:id="" action="ppaction://media"/>
            <a:extLst>
              <a:ext uri="{FF2B5EF4-FFF2-40B4-BE49-F238E27FC236}">
                <a16:creationId xmlns:a16="http://schemas.microsoft.com/office/drawing/2014/main" id="{A67E656B-E20D-4B00-AFB5-44668879E8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2755610"/>
      </p:ext>
    </p:extLst>
  </p:cSld>
  <p:clrMapOvr>
    <a:masterClrMapping/>
  </p:clrMapOvr>
  <mc:AlternateContent xmlns:mc="http://schemas.openxmlformats.org/markup-compatibility/2006" xmlns:p14="http://schemas.microsoft.com/office/powerpoint/2010/main">
    <mc:Choice Requires="p14">
      <p:transition spd="slow" p14:dur="2000" advTm="20386"/>
    </mc:Choice>
    <mc:Fallback xmlns="">
      <p:transition spd="slow" advTm="2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p:cNvSpPr>
            <a:spLocks noGrp="1"/>
          </p:cNvSpPr>
          <p:nvPr>
            <p:ph type="sldNum" sz="quarter" idx="12"/>
          </p:nvPr>
        </p:nvSpPr>
        <p:spPr/>
        <p:txBody>
          <a:bodyPr/>
          <a:lstStyle/>
          <a:p>
            <a:fld id="{55A7BED7-9510-4C4B-91BA-7696EE92F05C}" type="slidenum">
              <a:rPr kumimoji="1" lang="ja-JP" altLang="en-US" smtClean="0"/>
              <a:t>21</a:t>
            </a:fld>
            <a:endParaRPr kumimoji="1" lang="ja-JP" altLang="en-US"/>
          </a:p>
        </p:txBody>
      </p:sp>
      <p:sp>
        <p:nvSpPr>
          <p:cNvPr id="4" name="縦書きテキスト プレースホルダー 3"/>
          <p:cNvSpPr>
            <a:spLocks noGrp="1"/>
          </p:cNvSpPr>
          <p:nvPr>
            <p:ph type="body" orient="vert" idx="4294967295"/>
          </p:nvPr>
        </p:nvSpPr>
        <p:spPr>
          <a:xfrm>
            <a:off x="107504" y="5143427"/>
            <a:ext cx="9207764" cy="1152128"/>
          </a:xfrm>
          <a:ln w="22225">
            <a:noFill/>
          </a:ln>
        </p:spPr>
        <p:txBody>
          <a:bodyPr vert="horz">
            <a:normAutofit fontScale="47500" lnSpcReduction="20000"/>
          </a:bodyPr>
          <a:lstStyle/>
          <a:p>
            <a:pPr marL="0" indent="0">
              <a:lnSpc>
                <a:spcPct val="120000"/>
              </a:lnSpc>
              <a:buNone/>
            </a:pPr>
            <a:r>
              <a:rPr lang="ja-JP" altLang="en-US" sz="3400" b="1" dirty="0">
                <a:latin typeface="BIZ UDPゴシック" panose="020B0400000000000000" pitchFamily="50" charset="-128"/>
                <a:ea typeface="BIZ UDPゴシック" panose="020B0400000000000000" pitchFamily="50" charset="-128"/>
                <a:cs typeface="メイリオ" panose="020B0604030504040204" pitchFamily="50" charset="-128"/>
              </a:rPr>
              <a:t>　「届出の手引き」、「気候変動対策指針」</a:t>
            </a:r>
            <a:r>
              <a:rPr kumimoji="1"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　は下記</a:t>
            </a:r>
            <a:r>
              <a:rPr kumimoji="1"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rPr>
              <a:t>URL</a:t>
            </a:r>
            <a:r>
              <a:rPr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届出方法ページから</a:t>
            </a:r>
            <a:endParaRPr kumimoji="1"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r>
              <a:rPr lang="ja-JP" altLang="en-US" sz="26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3000" dirty="0">
                <a:latin typeface="BIZ UDPゴシック" panose="020B0400000000000000" pitchFamily="50" charset="-128"/>
                <a:ea typeface="BIZ UDPゴシック" panose="020B0400000000000000" pitchFamily="50" charset="-128"/>
                <a:cs typeface="メイリオ" panose="020B0604030504040204" pitchFamily="50" charset="-128"/>
                <a:hlinkClick r:id="rId5"/>
              </a:rPr>
              <a:t>https://www.pref.osaka.lg.jp/chikyukankyo/ondankaboushi_jourei/ondanka_todokede.html</a:t>
            </a:r>
            <a:endParaRPr lang="en-US" altLang="ja-JP" sz="30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r>
              <a:rPr lang="ja-JP" altLang="en-US" sz="29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900"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2900" dirty="0">
                <a:latin typeface="BIZ UDPゴシック" panose="020B0400000000000000" pitchFamily="50" charset="-128"/>
                <a:ea typeface="BIZ UDPゴシック" panose="020B0400000000000000" pitchFamily="50" charset="-128"/>
                <a:cs typeface="メイリオ" panose="020B0604030504040204" pitchFamily="50" charset="-128"/>
              </a:rPr>
              <a:t>　「よくある質問」を上記ページで随時更新　</a:t>
            </a:r>
            <a:endParaRPr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endParaRPr lang="en-US" altLang="ja-JP" sz="30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a:extLst>
              <a:ext uri="{FF2B5EF4-FFF2-40B4-BE49-F238E27FC236}">
                <a16:creationId xmlns:a16="http://schemas.microsoft.com/office/drawing/2014/main" id="{6222A2D0-BBCF-464C-BA8E-E01458773BDA}"/>
              </a:ext>
            </a:extLst>
          </p:cNvPr>
          <p:cNvGraphicFramePr>
            <a:graphicFrameLocks noGrp="1"/>
          </p:cNvGraphicFramePr>
          <p:nvPr/>
        </p:nvGraphicFramePr>
        <p:xfrm>
          <a:off x="384791" y="711864"/>
          <a:ext cx="8374417" cy="4301312"/>
        </p:xfrm>
        <a:graphic>
          <a:graphicData uri="http://schemas.openxmlformats.org/drawingml/2006/table">
            <a:tbl>
              <a:tblPr firstRow="1" firstCol="1" bandRow="1">
                <a:tableStyleId>{5C22544A-7EE6-4342-B048-85BDC9FD1C3A}</a:tableStyleId>
              </a:tblPr>
              <a:tblGrid>
                <a:gridCol w="5339337">
                  <a:extLst>
                    <a:ext uri="{9D8B030D-6E8A-4147-A177-3AD203B41FA5}">
                      <a16:colId xmlns:a16="http://schemas.microsoft.com/office/drawing/2014/main" val="4240096893"/>
                    </a:ext>
                  </a:extLst>
                </a:gridCol>
                <a:gridCol w="3035080">
                  <a:extLst>
                    <a:ext uri="{9D8B030D-6E8A-4147-A177-3AD203B41FA5}">
                      <a16:colId xmlns:a16="http://schemas.microsoft.com/office/drawing/2014/main" val="3901181436"/>
                    </a:ext>
                  </a:extLst>
                </a:gridCol>
              </a:tblGrid>
              <a:tr h="411531">
                <a:tc>
                  <a:txBody>
                    <a:bodyPr/>
                    <a:lstStyle/>
                    <a:p>
                      <a:pPr algn="ctr">
                        <a:lnSpc>
                          <a:spcPct val="120000"/>
                        </a:lnSpc>
                        <a:spcAft>
                          <a:spcPts val="0"/>
                        </a:spcAft>
                      </a:pPr>
                      <a:r>
                        <a:rPr lang="ja-JP" sz="1600" kern="0" dirty="0">
                          <a:effectLst/>
                          <a:latin typeface="BIZ UDPゴシック" panose="020B0400000000000000" pitchFamily="50" charset="-128"/>
                          <a:ea typeface="BIZ UDPゴシック" panose="020B0400000000000000" pitchFamily="50" charset="-128"/>
                        </a:rPr>
                        <a:t>特定事業者の区分</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tc>
                <a:tc>
                  <a:txBody>
                    <a:bodyPr/>
                    <a:lstStyle/>
                    <a:p>
                      <a:pPr algn="ctr">
                        <a:lnSpc>
                          <a:spcPct val="120000"/>
                        </a:lnSpc>
                        <a:spcAft>
                          <a:spcPts val="0"/>
                        </a:spcAft>
                      </a:pPr>
                      <a:r>
                        <a:rPr lang="ja-JP" altLang="en-US" sz="1600" kern="0" dirty="0">
                          <a:effectLst/>
                          <a:latin typeface="BIZ UDPゴシック" panose="020B0400000000000000" pitchFamily="50" charset="-128"/>
                          <a:ea typeface="BIZ UDPゴシック" panose="020B0400000000000000" pitchFamily="50" charset="-128"/>
                        </a:rPr>
                        <a:t>お</a:t>
                      </a:r>
                      <a:r>
                        <a:rPr lang="ja-JP" sz="1600" kern="0" dirty="0">
                          <a:effectLst/>
                          <a:latin typeface="BIZ UDPゴシック" panose="020B0400000000000000" pitchFamily="50" charset="-128"/>
                          <a:ea typeface="BIZ UDPゴシック" panose="020B0400000000000000" pitchFamily="50" charset="-128"/>
                        </a:rPr>
                        <a:t>問い合わせ先</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2787119306"/>
                  </a:ext>
                </a:extLst>
              </a:tr>
              <a:tr h="833834">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(1)</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府内に設置している事業所において使用した化石燃料及び非化石燃料並びに電気の量並びに他人から供給された熱の量を原油換算した合計量が</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1,500</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キロリｯトル</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年以上の事業者</a:t>
                      </a: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a:t>
                      </a:r>
                      <a:r>
                        <a:rPr lang="ja-JP" sz="1150" b="1" kern="0" dirty="0">
                          <a:solidFill>
                            <a:schemeClr val="tx1"/>
                          </a:solidFill>
                          <a:effectLst/>
                          <a:latin typeface="BIZ UDPゴシック" panose="020B0400000000000000" pitchFamily="50" charset="-128"/>
                          <a:ea typeface="BIZ UDPゴシック" panose="020B0400000000000000" pitchFamily="50" charset="-128"/>
                        </a:rPr>
                        <a:t>エネルギー政策課</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気候変動緩和・適応策推進</a:t>
                      </a:r>
                      <a:r>
                        <a:rPr lang="ja-JP" sz="1150" b="1" kern="0" dirty="0">
                          <a:solidFill>
                            <a:schemeClr val="tx1"/>
                          </a:solidFill>
                          <a:effectLst/>
                          <a:latin typeface="BIZ UDPゴシック" panose="020B0400000000000000" pitchFamily="50" charset="-128"/>
                          <a:ea typeface="BIZ UDPゴシック" panose="020B0400000000000000" pitchFamily="50" charset="-128"/>
                        </a:rPr>
                        <a:t>グループ</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電話：</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06-6210-9553</a:t>
                      </a:r>
                      <a:endParaRPr lang="ja-JP" alt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大阪市住之江区南港北１－</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14</a:t>
                      </a:r>
                      <a:r>
                        <a:rPr lang="ja-JP" sz="1150" kern="0" dirty="0">
                          <a:solidFill>
                            <a:schemeClr val="tx1"/>
                          </a:solidFill>
                          <a:effectLst/>
                          <a:latin typeface="BIZ UDPゴシック" panose="020B0400000000000000" pitchFamily="50" charset="-128"/>
                          <a:ea typeface="BIZ UDPゴシック" panose="020B0400000000000000" pitchFamily="50" charset="-128"/>
                        </a:rPr>
                        <a:t>－</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16</a:t>
                      </a: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大阪府咲洲庁舎</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（さきしまコスモタワー）</a:t>
                      </a:r>
                      <a:r>
                        <a:rPr lang="ja-JP" sz="1150" kern="0" dirty="0">
                          <a:solidFill>
                            <a:schemeClr val="tx1"/>
                          </a:solidFill>
                          <a:effectLst/>
                          <a:latin typeface="BIZ UDPゴシック" panose="020B0400000000000000" pitchFamily="50" charset="-128"/>
                          <a:ea typeface="BIZ UDPゴシック" panose="020B0400000000000000" pitchFamily="50" charset="-128"/>
                        </a:rPr>
                        <a:t>２２階</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6"/>
                      </a:endParaRPr>
                    </a:p>
                    <a:p>
                      <a:pPr algn="l">
                        <a:lnSpc>
                          <a:spcPct val="120000"/>
                        </a:lnSpc>
                        <a:spcAft>
                          <a:spcPts val="0"/>
                        </a:spcAft>
                      </a:pPr>
                      <a:r>
                        <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7"/>
                        </a:rPr>
                        <a:t>eneseisaku-03@gbox.pref.osaka.lg.jp</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956797"/>
                  </a:ext>
                </a:extLst>
              </a:tr>
              <a:tr h="1111056">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(2)</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連鎖化事業者のうち、当該連鎖化事業者が府内に設置している事業所及び当該加盟者が府内に設置している当該連鎖化事業に係る事業所において使用した化石燃料及び非化石燃料並びに電気の量並びに他人から供給された熱の量を原油換算した合計量が</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1,500</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キロリｯトル</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年以上の事業者</a:t>
                      </a: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2011734618"/>
                  </a:ext>
                </a:extLst>
              </a:tr>
              <a:tr h="1944891">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(3)</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府内に使用の本拠の位置を有する自動車（軽自動車、特殊自動車及び二輪自動車を除く。）を、  </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30 </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台以上（タクシー事業者は</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75</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台以上）使用する事業者</a:t>
                      </a:r>
                      <a:endParaRPr lang="ja-JP" sz="10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a:t>
                      </a:r>
                      <a:r>
                        <a:rPr lang="ja-JP" altLang="ja-JP" sz="1150" b="1" kern="0" dirty="0">
                          <a:solidFill>
                            <a:schemeClr val="tx1"/>
                          </a:solidFill>
                          <a:effectLst/>
                          <a:latin typeface="BIZ UDPゴシック" panose="020B0400000000000000" pitchFamily="50" charset="-128"/>
                          <a:ea typeface="BIZ UDPゴシック" panose="020B0400000000000000" pitchFamily="50" charset="-128"/>
                        </a:rPr>
                        <a:t>エネルギー政策課</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脱炭素モビリティ</a:t>
                      </a:r>
                      <a:r>
                        <a:rPr lang="ja-JP" altLang="ja-JP" sz="1150" b="1" kern="0" dirty="0">
                          <a:solidFill>
                            <a:schemeClr val="tx1"/>
                          </a:solidFill>
                          <a:effectLst/>
                          <a:latin typeface="BIZ UDPゴシック" panose="020B0400000000000000" pitchFamily="50" charset="-128"/>
                          <a:ea typeface="BIZ UDPゴシック" panose="020B0400000000000000" pitchFamily="50" charset="-128"/>
                        </a:rPr>
                        <a:t>グループ</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電話：</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06-6210-9586</a:t>
                      </a:r>
                      <a:endParaRPr lang="ja-JP" altLang="ja-JP" sz="1050" strike="sngStrike"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大阪市住之江区南港北</a:t>
                      </a: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１－</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14</a:t>
                      </a: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16</a:t>
                      </a: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大阪府咲洲庁舎</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（さきしまコスモタワー）</a:t>
                      </a:r>
                      <a:r>
                        <a:rPr lang="ja-JP" sz="1150" kern="0" dirty="0">
                          <a:solidFill>
                            <a:schemeClr val="tx1"/>
                          </a:solidFill>
                          <a:effectLst/>
                          <a:latin typeface="BIZ UDPゴシック" panose="020B0400000000000000" pitchFamily="50" charset="-128"/>
                          <a:ea typeface="BIZ UDPゴシック" panose="020B0400000000000000" pitchFamily="50" charset="-128"/>
                        </a:rPr>
                        <a:t>２</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２</a:t>
                      </a:r>
                      <a:r>
                        <a:rPr lang="ja-JP" sz="1150" kern="0" dirty="0">
                          <a:solidFill>
                            <a:schemeClr val="tx1"/>
                          </a:solidFill>
                          <a:effectLst/>
                          <a:latin typeface="BIZ UDPゴシック" panose="020B0400000000000000" pitchFamily="50" charset="-128"/>
                          <a:ea typeface="BIZ UDPゴシック" panose="020B0400000000000000" pitchFamily="50" charset="-128"/>
                        </a:rPr>
                        <a:t>階</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8"/>
                        </a:rPr>
                        <a:t>datsutanene-01@gbox.pref.osaka.lg.jp</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3957654234"/>
                  </a:ext>
                </a:extLst>
              </a:tr>
            </a:tbl>
          </a:graphicData>
        </a:graphic>
      </p:graphicFrame>
      <p:sp>
        <p:nvSpPr>
          <p:cNvPr id="9" name="テキスト ボックス 8">
            <a:extLst>
              <a:ext uri="{FF2B5EF4-FFF2-40B4-BE49-F238E27FC236}">
                <a16:creationId xmlns:a16="http://schemas.microsoft.com/office/drawing/2014/main" id="{492CEBD1-12F0-4664-A41F-11C34AF1D00F}"/>
              </a:ext>
            </a:extLst>
          </p:cNvPr>
          <p:cNvSpPr txBox="1"/>
          <p:nvPr/>
        </p:nvSpPr>
        <p:spPr>
          <a:xfrm>
            <a:off x="4580383" y="260417"/>
            <a:ext cx="4835281" cy="369332"/>
          </a:xfrm>
          <a:prstGeom prst="rect">
            <a:avLst/>
          </a:prstGeom>
          <a:noFill/>
        </p:spPr>
        <p:txBody>
          <a:bodyPr wrap="square" rtlCol="0">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問い合わせ先・届出参考資料について</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p:txBody>
      </p:sp>
      <p:sp>
        <p:nvSpPr>
          <p:cNvPr id="7" name="タイトル 3">
            <a:extLst>
              <a:ext uri="{FF2B5EF4-FFF2-40B4-BE49-F238E27FC236}">
                <a16:creationId xmlns:a16="http://schemas.microsoft.com/office/drawing/2014/main" id="{8082A53B-7AF9-40D7-8E71-F042F88F4C52}"/>
              </a:ext>
            </a:extLst>
          </p:cNvPr>
          <p:cNvSpPr txBox="1">
            <a:spLocks/>
          </p:cNvSpPr>
          <p:nvPr/>
        </p:nvSpPr>
        <p:spPr>
          <a:xfrm>
            <a:off x="363906" y="-35024"/>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６．その他</a:t>
            </a:r>
          </a:p>
        </p:txBody>
      </p:sp>
      <p:pic>
        <p:nvPicPr>
          <p:cNvPr id="3" name="オーディオ 2">
            <a:hlinkClick r:id="" action="ppaction://media"/>
            <a:extLst>
              <a:ext uri="{FF2B5EF4-FFF2-40B4-BE49-F238E27FC236}">
                <a16:creationId xmlns:a16="http://schemas.microsoft.com/office/drawing/2014/main" id="{C3D565E3-F3B8-460E-8E3C-8D6417F895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3344644"/>
      </p:ext>
    </p:extLst>
  </p:cSld>
  <p:clrMapOvr>
    <a:masterClrMapping/>
  </p:clrMapOvr>
  <mc:AlternateContent xmlns:mc="http://schemas.openxmlformats.org/markup-compatibility/2006" xmlns:p14="http://schemas.microsoft.com/office/powerpoint/2010/main">
    <mc:Choice Requires="p14">
      <p:transition spd="slow" p14:dur="2000" advTm="30313"/>
    </mc:Choice>
    <mc:Fallback xmlns="">
      <p:transition spd="slow" advTm="30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2</a:t>
            </a:fld>
            <a:endParaRPr kumimoji="1" lang="ja-JP" altLang="en-US" dirty="0"/>
          </a:p>
        </p:txBody>
      </p:sp>
      <p:sp>
        <p:nvSpPr>
          <p:cNvPr id="4" name="タイトル 3">
            <a:extLst>
              <a:ext uri="{FF2B5EF4-FFF2-40B4-BE49-F238E27FC236}">
                <a16:creationId xmlns:a16="http://schemas.microsoft.com/office/drawing/2014/main" id="{CC98F3D8-34E0-4767-A37E-2058F6A66BF2}"/>
              </a:ext>
            </a:extLst>
          </p:cNvPr>
          <p:cNvSpPr>
            <a:spLocks noGrp="1"/>
          </p:cNvSpPr>
          <p:nvPr>
            <p:ph type="title" idx="4294967295"/>
          </p:nvPr>
        </p:nvSpPr>
        <p:spPr>
          <a:xfrm>
            <a:off x="465412" y="64421"/>
            <a:ext cx="8136904" cy="725630"/>
          </a:xfrm>
        </p:spPr>
        <p:txBody>
          <a:bodyPr>
            <a:noAutofit/>
          </a:body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１．大阪府気候変動対策の推進に関する条例の目的</a:t>
            </a:r>
          </a:p>
        </p:txBody>
      </p:sp>
      <p:sp>
        <p:nvSpPr>
          <p:cNvPr id="10" name="テキスト ボックス 9">
            <a:extLst>
              <a:ext uri="{FF2B5EF4-FFF2-40B4-BE49-F238E27FC236}">
                <a16:creationId xmlns:a16="http://schemas.microsoft.com/office/drawing/2014/main" id="{279FAC23-F4E4-4FA8-9479-982CA7BCDC21}"/>
              </a:ext>
            </a:extLst>
          </p:cNvPr>
          <p:cNvSpPr txBox="1"/>
          <p:nvPr/>
        </p:nvSpPr>
        <p:spPr>
          <a:xfrm>
            <a:off x="755576" y="1484784"/>
            <a:ext cx="7848872" cy="4647426"/>
          </a:xfrm>
          <a:prstGeom prst="rect">
            <a:avLst/>
          </a:prstGeom>
          <a:noFill/>
        </p:spPr>
        <p:txBody>
          <a:bodyPr wrap="square" rtlCol="0">
            <a:spAutoFit/>
          </a:bodyPr>
          <a:lstStyle/>
          <a:p>
            <a:r>
              <a:rPr kumimoji="1" lang="ja-JP" altLang="en-US" sz="2600" dirty="0">
                <a:latin typeface="BIZ UDPゴシック" panose="020B0400000000000000" pitchFamily="50" charset="-128"/>
                <a:ea typeface="BIZ UDPゴシック" panose="020B0400000000000000" pitchFamily="50" charset="-128"/>
              </a:rPr>
              <a:t>脱炭素社会の実現に向けた気候変動対策の推進</a:t>
            </a:r>
            <a:endParaRPr kumimoji="1" lang="en-US" altLang="ja-JP" sz="26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r>
              <a:rPr kumimoji="1" lang="ja-JP" altLang="en-US" sz="2800" dirty="0">
                <a:latin typeface="BIZ UDPゴシック" panose="020B0400000000000000" pitchFamily="50" charset="-128"/>
                <a:ea typeface="BIZ UDPゴシック" panose="020B0400000000000000" pitchFamily="50" charset="-128"/>
              </a:rPr>
              <a:t>気候変動の緩和</a:t>
            </a:r>
            <a:endParaRPr kumimoji="1" lang="en-US" altLang="ja-JP" sz="28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r>
              <a:rPr kumimoji="1" lang="ja-JP" altLang="en-US" sz="2800" dirty="0">
                <a:latin typeface="BIZ UDPゴシック" panose="020B0400000000000000" pitchFamily="50" charset="-128"/>
                <a:ea typeface="BIZ UDPゴシック" panose="020B0400000000000000" pitchFamily="50" charset="-128"/>
              </a:rPr>
              <a:t>気候変動への適応</a:t>
            </a:r>
            <a:endParaRPr kumimoji="1" lang="en-US" altLang="ja-JP" sz="28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r>
              <a:rPr kumimoji="1" lang="ja-JP" altLang="en-US" sz="2800" dirty="0">
                <a:latin typeface="BIZ UDPゴシック" panose="020B0400000000000000" pitchFamily="50" charset="-128"/>
                <a:ea typeface="BIZ UDPゴシック" panose="020B0400000000000000" pitchFamily="50" charset="-128"/>
              </a:rPr>
              <a:t>電気の需要の最適化</a:t>
            </a:r>
            <a:endParaRPr kumimoji="1" lang="en-US" altLang="ja-JP" sz="28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r>
              <a:rPr kumimoji="1" lang="ja-JP" altLang="en-US" sz="2800" dirty="0">
                <a:latin typeface="BIZ UDPゴシック" panose="020B0400000000000000" pitchFamily="50" charset="-128"/>
                <a:ea typeface="BIZ UDPゴシック" panose="020B0400000000000000" pitchFamily="50" charset="-128"/>
              </a:rPr>
              <a:t>建築物の環境配慮　　等</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良好な都市環境の形成</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現在及び将来の府民の</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健康で豊かな生活の確保</a:t>
            </a:r>
            <a:endParaRPr kumimoji="1" lang="en-US" altLang="ja-JP" dirty="0"/>
          </a:p>
        </p:txBody>
      </p:sp>
      <p:sp>
        <p:nvSpPr>
          <p:cNvPr id="11" name="矢印: 右 10">
            <a:extLst>
              <a:ext uri="{FF2B5EF4-FFF2-40B4-BE49-F238E27FC236}">
                <a16:creationId xmlns:a16="http://schemas.microsoft.com/office/drawing/2014/main" id="{05895E5B-C57C-4DB3-9A6E-6499505E687E}"/>
              </a:ext>
            </a:extLst>
          </p:cNvPr>
          <p:cNvSpPr/>
          <p:nvPr/>
        </p:nvSpPr>
        <p:spPr>
          <a:xfrm>
            <a:off x="1331640" y="4509120"/>
            <a:ext cx="720080"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CBB3B42D-2CBF-4B12-9ABE-24CD86C861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77469577"/>
      </p:ext>
    </p:extLst>
  </p:cSld>
  <p:clrMapOvr>
    <a:masterClrMapping/>
  </p:clrMapOvr>
  <mc:AlternateContent xmlns:mc="http://schemas.openxmlformats.org/markup-compatibility/2006" xmlns:p14="http://schemas.microsoft.com/office/powerpoint/2010/main">
    <mc:Choice Requires="p14">
      <p:transition spd="slow" p14:dur="2000" advTm="26726"/>
    </mc:Choice>
    <mc:Fallback xmlns="">
      <p:transition spd="slow" advTm="2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1"/>
          <p:cNvSpPr txBox="1">
            <a:spLocks/>
          </p:cNvSpPr>
          <p:nvPr/>
        </p:nvSpPr>
        <p:spPr>
          <a:xfrm>
            <a:off x="457200" y="764704"/>
            <a:ext cx="8229600" cy="1080119"/>
          </a:xfrm>
          <a:prstGeom prst="rect">
            <a:avLst/>
          </a:prstGeom>
          <a:solidFill>
            <a:schemeClr val="accent5">
              <a:lumMod val="40000"/>
              <a:lumOff val="60000"/>
            </a:schemeClr>
          </a:solidFill>
          <a:ln w="15875">
            <a:noFill/>
          </a:ln>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just">
              <a:spcBef>
                <a:spcPts val="0"/>
              </a:spcBef>
              <a:buNone/>
            </a:pPr>
            <a:r>
              <a:rPr lang="ja-JP" altLang="en-US" sz="1600" dirty="0">
                <a:latin typeface="+mn-ea"/>
              </a:rPr>
              <a:t>大阪府域では</a:t>
            </a:r>
            <a:r>
              <a:rPr lang="en-US" altLang="ja-JP" sz="1600" dirty="0">
                <a:latin typeface="+mn-ea"/>
              </a:rPr>
              <a:t>100</a:t>
            </a:r>
            <a:r>
              <a:rPr lang="ja-JP" altLang="en-US" sz="1600" dirty="0">
                <a:latin typeface="+mn-ea"/>
              </a:rPr>
              <a:t>年間に約</a:t>
            </a:r>
            <a:r>
              <a:rPr lang="en-US" altLang="ja-JP" sz="1600" dirty="0">
                <a:latin typeface="+mn-ea"/>
              </a:rPr>
              <a:t>2℃</a:t>
            </a:r>
            <a:r>
              <a:rPr lang="ja-JP" altLang="en-US" sz="1600" dirty="0">
                <a:latin typeface="+mn-ea"/>
              </a:rPr>
              <a:t>気温が上昇しており、これは地球温暖化とヒートアイランド現象の２つの“温暖化”の影響と考えられている。これらの温暖化の防止等の対策を推進するため、大阪府では気候変動対策の推進に関する条例により、気候変動の緩和、気候変動への適応、電気の需要の最適化、建築物の環境配慮のための対策等を促進する。</a:t>
            </a:r>
            <a:endParaRPr lang="en-US" altLang="ja-JP" sz="1600" dirty="0">
              <a:latin typeface="+mn-ea"/>
            </a:endParaRPr>
          </a:p>
        </p:txBody>
      </p:sp>
      <p:sp>
        <p:nvSpPr>
          <p:cNvPr id="5" name="テキスト ボックス 7"/>
          <p:cNvSpPr txBox="1">
            <a:spLocks noChangeArrowheads="1"/>
          </p:cNvSpPr>
          <p:nvPr/>
        </p:nvSpPr>
        <p:spPr bwMode="auto">
          <a:xfrm>
            <a:off x="513665" y="2479542"/>
            <a:ext cx="2865296" cy="2858974"/>
          </a:xfrm>
          <a:prstGeom prst="rect">
            <a:avLst/>
          </a:prstGeom>
          <a:solidFill>
            <a:schemeClr val="accent5">
              <a:lumMod val="20000"/>
              <a:lumOff val="80000"/>
            </a:schemeClr>
          </a:solidFill>
          <a:ln w="57150">
            <a:solidFill>
              <a:srgbClr val="000000"/>
            </a:solidFill>
            <a:prstDash val="solid"/>
            <a:miter lim="800000"/>
            <a:headEnd/>
            <a:tailEnd/>
          </a:ln>
        </p:spPr>
        <p:txBody>
          <a:bodyPr wrap="square">
            <a:no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800" b="1" u="sng" dirty="0">
                <a:latin typeface="BIZ UDPゴシック" panose="020B0400000000000000" pitchFamily="50" charset="-128"/>
                <a:ea typeface="BIZ UDPゴシック" panose="020B0400000000000000" pitchFamily="50" charset="-128"/>
              </a:rPr>
              <a:t>エネルギーの多量消費事業者による報告制度</a:t>
            </a:r>
          </a:p>
          <a:p>
            <a:pPr algn="just" eaLnBrk="1" hangingPunct="1">
              <a:spcBef>
                <a:spcPct val="0"/>
              </a:spcBef>
              <a:buFontTx/>
              <a:buNone/>
            </a:pPr>
            <a:endParaRPr lang="ja-JP" altLang="en-US"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b="1" dirty="0">
                <a:latin typeface="BIZ UDPゴシック" panose="020B0400000000000000" pitchFamily="50" charset="-128"/>
                <a:ea typeface="BIZ UDPゴシック" panose="020B0400000000000000" pitchFamily="50" charset="-128"/>
              </a:rPr>
              <a:t>対象：</a:t>
            </a:r>
            <a:r>
              <a:rPr lang="ja-JP" altLang="en-US" sz="1800" dirty="0">
                <a:latin typeface="BIZ UDPゴシック" panose="020B0400000000000000" pitchFamily="50" charset="-128"/>
                <a:ea typeface="BIZ UDPゴシック" panose="020B0400000000000000" pitchFamily="50" charset="-128"/>
              </a:rPr>
              <a:t>エネルギーを多量に使用する事業者等</a:t>
            </a:r>
            <a:endParaRPr lang="en-US" altLang="ja-JP" sz="1800" dirty="0">
              <a:latin typeface="BIZ UDPゴシック" panose="020B0400000000000000" pitchFamily="50" charset="-128"/>
              <a:ea typeface="BIZ UDPゴシック" panose="020B0400000000000000" pitchFamily="50" charset="-128"/>
            </a:endParaRPr>
          </a:p>
          <a:p>
            <a:pPr algn="ctr" eaLnBrk="1" hangingPunct="1">
              <a:spcBef>
                <a:spcPct val="0"/>
              </a:spcBef>
              <a:buFontTx/>
              <a:buNone/>
            </a:pPr>
            <a:r>
              <a:rPr lang="en-US" altLang="ja-JP" sz="2400" b="1" dirty="0">
                <a:latin typeface="BIZ UDPゴシック" panose="020B0400000000000000" pitchFamily="50" charset="-128"/>
                <a:ea typeface="BIZ UDPゴシック" panose="020B0400000000000000" pitchFamily="50" charset="-128"/>
              </a:rPr>
              <a:t>〔</a:t>
            </a:r>
            <a:r>
              <a:rPr lang="ja-JP" altLang="en-US" sz="2400" b="1" dirty="0">
                <a:latin typeface="BIZ UDPゴシック" panose="020B0400000000000000" pitchFamily="50" charset="-128"/>
                <a:ea typeface="BIZ UDPゴシック" panose="020B0400000000000000" pitchFamily="50" charset="-128"/>
              </a:rPr>
              <a:t>特定事業者</a:t>
            </a:r>
            <a:r>
              <a:rPr lang="en-US" altLang="ja-JP" sz="2400" b="1" dirty="0">
                <a:latin typeface="BIZ UDPゴシック" panose="020B0400000000000000" pitchFamily="50" charset="-128"/>
                <a:ea typeface="BIZ UDPゴシック" panose="020B0400000000000000" pitchFamily="50" charset="-128"/>
              </a:rPr>
              <a:t>〕</a:t>
            </a:r>
            <a:endParaRPr lang="en-US" altLang="ja-JP"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・温室効果ガスの排出抑制等のための対策計画書や実績報告書の届出と公表</a:t>
            </a:r>
          </a:p>
        </p:txBody>
      </p:sp>
      <p:sp>
        <p:nvSpPr>
          <p:cNvPr id="6" name="テキスト ボックス 7"/>
          <p:cNvSpPr txBox="1">
            <a:spLocks noChangeArrowheads="1"/>
          </p:cNvSpPr>
          <p:nvPr/>
        </p:nvSpPr>
        <p:spPr bwMode="auto">
          <a:xfrm>
            <a:off x="3483055" y="2479541"/>
            <a:ext cx="2755761" cy="2862322"/>
          </a:xfrm>
          <a:prstGeom prst="rect">
            <a:avLst/>
          </a:prstGeom>
          <a:solidFill>
            <a:schemeClr val="bg1"/>
          </a:solidFill>
          <a:ln w="9525">
            <a:solidFill>
              <a:srgbClr val="000000"/>
            </a:solidFill>
            <a:prstDash val="sysDash"/>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800" u="sng" dirty="0">
                <a:latin typeface="BIZ UDPゴシック" panose="020B0400000000000000" pitchFamily="50" charset="-128"/>
                <a:ea typeface="BIZ UDPゴシック" panose="020B0400000000000000" pitchFamily="50" charset="-128"/>
              </a:rPr>
              <a:t>建築物の環境配慮制度</a:t>
            </a:r>
            <a:endParaRPr lang="en-US" altLang="ja-JP" sz="1800" u="sng"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endParaRPr lang="en-US" altLang="ja-JP"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対象：建築物を新築する方や増改築する方（新築・増改築に係る部分の床面積が</a:t>
            </a:r>
            <a:r>
              <a:rPr lang="en-US" altLang="ja-JP" sz="1800" dirty="0">
                <a:latin typeface="BIZ UDPゴシック" panose="020B0400000000000000" pitchFamily="50" charset="-128"/>
                <a:ea typeface="BIZ UDPゴシック" panose="020B0400000000000000" pitchFamily="50" charset="-128"/>
              </a:rPr>
              <a:t>2,000</a:t>
            </a:r>
            <a:r>
              <a:rPr lang="ja-JP" altLang="en-US" sz="1800" dirty="0">
                <a:latin typeface="BIZ UDPゴシック" panose="020B0400000000000000" pitchFamily="50" charset="-128"/>
                <a:ea typeface="BIZ UDPゴシック" panose="020B0400000000000000" pitchFamily="50" charset="-128"/>
              </a:rPr>
              <a:t>㎡以上）</a:t>
            </a: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・建築物環境計画書等の届出と公表</a:t>
            </a:r>
            <a:endParaRPr lang="en-US" altLang="ja-JP"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・建築物環境性能表示（表示ラベル）の表示</a:t>
            </a:r>
            <a:endParaRPr lang="en-US" altLang="ja-JP" sz="1800" dirty="0">
              <a:latin typeface="BIZ UDPゴシック" panose="020B0400000000000000" pitchFamily="50" charset="-128"/>
              <a:ea typeface="BIZ UDPゴシック" panose="020B0400000000000000" pitchFamily="50" charset="-128"/>
            </a:endParaRPr>
          </a:p>
        </p:txBody>
      </p:sp>
      <p:sp>
        <p:nvSpPr>
          <p:cNvPr id="7" name="テキスト ボックス 7"/>
          <p:cNvSpPr txBox="1">
            <a:spLocks noChangeArrowheads="1"/>
          </p:cNvSpPr>
          <p:nvPr/>
        </p:nvSpPr>
        <p:spPr bwMode="auto">
          <a:xfrm>
            <a:off x="6342910" y="2479541"/>
            <a:ext cx="2304256" cy="2858975"/>
          </a:xfrm>
          <a:prstGeom prst="rect">
            <a:avLst/>
          </a:prstGeom>
          <a:solidFill>
            <a:schemeClr val="bg1"/>
          </a:solidFill>
          <a:ln w="9525">
            <a:solidFill>
              <a:srgbClr val="000000"/>
            </a:solidFill>
            <a:prstDash val="sysDash"/>
            <a:miter lim="800000"/>
            <a:headEnd/>
            <a:tailEnd/>
          </a:ln>
        </p:spPr>
        <p:txBody>
          <a:bodyPr wrap="square">
            <a:no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800" u="sng" dirty="0">
                <a:latin typeface="BIZ UDPゴシック" panose="020B0400000000000000" pitchFamily="50" charset="-128"/>
                <a:ea typeface="BIZ UDPゴシック" panose="020B0400000000000000" pitchFamily="50" charset="-128"/>
              </a:rPr>
              <a:t>小売電気事業者等による報告制度</a:t>
            </a:r>
          </a:p>
          <a:p>
            <a:pPr algn="just" eaLnBrk="1" hangingPunct="1">
              <a:spcBef>
                <a:spcPct val="0"/>
              </a:spcBef>
              <a:buFontTx/>
              <a:buNone/>
            </a:pPr>
            <a:endParaRPr lang="en-US" altLang="ja-JP"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対象：</a:t>
            </a:r>
            <a:r>
              <a:rPr lang="zh-TW" altLang="en-US" sz="1800" dirty="0">
                <a:latin typeface="BIZ UDPゴシック" panose="020B0400000000000000" pitchFamily="50" charset="-128"/>
                <a:ea typeface="BIZ UDPゴシック" panose="020B0400000000000000" pitchFamily="50" charset="-128"/>
              </a:rPr>
              <a:t>小売電気事業者等</a:t>
            </a:r>
            <a:endParaRPr lang="en-US" altLang="zh-TW"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endParaRPr lang="en-US" altLang="ja-JP" sz="1800" dirty="0">
              <a:latin typeface="BIZ UDPゴシック" panose="020B0400000000000000" pitchFamily="50" charset="-128"/>
              <a:ea typeface="BIZ UDPゴシック" panose="020B0400000000000000" pitchFamily="50" charset="-128"/>
            </a:endParaRPr>
          </a:p>
          <a:p>
            <a:pPr algn="just" eaLnBrk="1" hangingPunct="1">
              <a:spcBef>
                <a:spcPct val="0"/>
              </a:spcBef>
              <a:buFontTx/>
              <a:buNone/>
            </a:pPr>
            <a:r>
              <a:rPr lang="ja-JP" altLang="en-US" sz="1800" dirty="0">
                <a:latin typeface="BIZ UDPゴシック" panose="020B0400000000000000" pitchFamily="50" charset="-128"/>
                <a:ea typeface="BIZ UDPゴシック" panose="020B0400000000000000" pitchFamily="50" charset="-128"/>
              </a:rPr>
              <a:t>・電気需給に関する対策計画書や実績報告書の届出と公表</a:t>
            </a:r>
          </a:p>
        </p:txBody>
      </p:sp>
      <p:sp>
        <p:nvSpPr>
          <p:cNvPr id="8" name="テキスト ボックス 8"/>
          <p:cNvSpPr txBox="1">
            <a:spLocks noChangeArrowheads="1"/>
          </p:cNvSpPr>
          <p:nvPr/>
        </p:nvSpPr>
        <p:spPr bwMode="auto">
          <a:xfrm>
            <a:off x="510368" y="1946455"/>
            <a:ext cx="2886242" cy="461665"/>
          </a:xfrm>
          <a:prstGeom prst="rect">
            <a:avLst/>
          </a:prstGeom>
          <a:solidFill>
            <a:srgbClr val="0070C0"/>
          </a:solidFill>
          <a:ln w="57150">
            <a:solidFill>
              <a:schemeClr val="tx1"/>
            </a:solidFill>
            <a:miter lim="800000"/>
            <a:headEnd/>
            <a:tailEnd/>
          </a:ln>
        </p:spPr>
        <p:txBody>
          <a:bodyPr wrap="square" lIns="36000" rIns="36000" anchor="ct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産業・業務・運輸</a:t>
            </a:r>
          </a:p>
        </p:txBody>
      </p:sp>
      <p:sp>
        <p:nvSpPr>
          <p:cNvPr id="9" name="テキスト ボックス 8"/>
          <p:cNvSpPr txBox="1">
            <a:spLocks noChangeArrowheads="1"/>
          </p:cNvSpPr>
          <p:nvPr/>
        </p:nvSpPr>
        <p:spPr bwMode="auto">
          <a:xfrm>
            <a:off x="3491880" y="1930291"/>
            <a:ext cx="2755760" cy="461665"/>
          </a:xfrm>
          <a:prstGeom prst="rect">
            <a:avLst/>
          </a:prstGeom>
          <a:solidFill>
            <a:schemeClr val="tx2">
              <a:lumMod val="60000"/>
              <a:lumOff val="40000"/>
            </a:schemeClr>
          </a:solidFill>
          <a:ln w="9525">
            <a:noFill/>
            <a:miter lim="800000"/>
            <a:headEnd/>
            <a:tailEnd/>
          </a:ln>
        </p:spPr>
        <p:txBody>
          <a:bodyPr wrap="square" anchor="ct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建築物</a:t>
            </a:r>
          </a:p>
        </p:txBody>
      </p:sp>
      <p:sp>
        <p:nvSpPr>
          <p:cNvPr id="10" name="テキスト ボックス 9"/>
          <p:cNvSpPr txBox="1">
            <a:spLocks noChangeArrowheads="1"/>
          </p:cNvSpPr>
          <p:nvPr/>
        </p:nvSpPr>
        <p:spPr bwMode="auto">
          <a:xfrm>
            <a:off x="6342910" y="1930291"/>
            <a:ext cx="2304256" cy="468000"/>
          </a:xfrm>
          <a:prstGeom prst="rect">
            <a:avLst/>
          </a:prstGeom>
          <a:solidFill>
            <a:schemeClr val="tx2">
              <a:lumMod val="60000"/>
              <a:lumOff val="40000"/>
            </a:schemeClr>
          </a:solidFill>
          <a:ln w="9525">
            <a:noFill/>
            <a:miter lim="800000"/>
            <a:headEnd/>
            <a:tailEnd/>
          </a:ln>
        </p:spPr>
        <p:txBody>
          <a:bodyPr wrap="square" anchor="ct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電気事業者</a:t>
            </a:r>
          </a:p>
        </p:txBody>
      </p:sp>
      <p:sp>
        <p:nvSpPr>
          <p:cNvPr id="17" name="テキスト ボックス 7"/>
          <p:cNvSpPr txBox="1">
            <a:spLocks noChangeArrowheads="1"/>
          </p:cNvSpPr>
          <p:nvPr/>
        </p:nvSpPr>
        <p:spPr bwMode="auto">
          <a:xfrm>
            <a:off x="517613" y="5409938"/>
            <a:ext cx="2861347" cy="913959"/>
          </a:xfrm>
          <a:prstGeom prst="rect">
            <a:avLst/>
          </a:prstGeom>
          <a:solidFill>
            <a:schemeClr val="accent5">
              <a:lumMod val="20000"/>
              <a:lumOff val="80000"/>
            </a:schemeClr>
          </a:solidFill>
          <a:ln w="57150">
            <a:solidFill>
              <a:srgbClr val="000000"/>
            </a:solidFill>
            <a:prstDash val="solid"/>
            <a:miter lim="800000"/>
            <a:headEnd/>
            <a:tailEnd/>
          </a:ln>
        </p:spPr>
        <p:txBody>
          <a:bodyPr wrap="square" anchor="ctr" anchorCtr="0">
            <a:no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u="sng" dirty="0">
                <a:latin typeface="+mn-ea"/>
                <a:ea typeface="+mn-ea"/>
              </a:rPr>
              <a:t>おおさか気候変動対策賞</a:t>
            </a:r>
            <a:endParaRPr lang="ja-JP" altLang="en-US" sz="1600" strike="sngStrike" dirty="0">
              <a:latin typeface="+mn-ea"/>
              <a:ea typeface="+mn-ea"/>
            </a:endParaRPr>
          </a:p>
        </p:txBody>
      </p:sp>
      <p:sp>
        <p:nvSpPr>
          <p:cNvPr id="18" name="テキスト ボックス 7"/>
          <p:cNvSpPr txBox="1">
            <a:spLocks noChangeArrowheads="1"/>
          </p:cNvSpPr>
          <p:nvPr/>
        </p:nvSpPr>
        <p:spPr bwMode="auto">
          <a:xfrm>
            <a:off x="3491880" y="5381645"/>
            <a:ext cx="2746936" cy="474433"/>
          </a:xfrm>
          <a:prstGeom prst="rect">
            <a:avLst/>
          </a:prstGeom>
          <a:solidFill>
            <a:schemeClr val="bg1"/>
          </a:solidFill>
          <a:ln w="9525">
            <a:solidFill>
              <a:srgbClr val="000000"/>
            </a:solidFill>
            <a:prstDash val="sysDash"/>
            <a:miter lim="800000"/>
            <a:headEnd/>
            <a:tailEnd/>
          </a:ln>
        </p:spPr>
        <p:txBody>
          <a:bodyPr wrap="square" anchor="ctr" anchorCtr="0">
            <a:no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u="sng" dirty="0">
                <a:latin typeface="+mn-ea"/>
                <a:ea typeface="+mn-ea"/>
              </a:rPr>
              <a:t>おおさか環境にやさしい建築賞</a:t>
            </a:r>
            <a:endParaRPr lang="en-US" altLang="ja-JP" sz="1400" u="sng" dirty="0">
              <a:latin typeface="+mn-ea"/>
              <a:ea typeface="+mn-ea"/>
            </a:endParaRPr>
          </a:p>
        </p:txBody>
      </p:sp>
      <p:sp>
        <p:nvSpPr>
          <p:cNvPr id="4" name="スライド番号プレースホルダー 3"/>
          <p:cNvSpPr>
            <a:spLocks noGrp="1"/>
          </p:cNvSpPr>
          <p:nvPr>
            <p:ph type="sldNum" sz="quarter" idx="12"/>
          </p:nvPr>
        </p:nvSpPr>
        <p:spPr/>
        <p:txBody>
          <a:bodyPr/>
          <a:lstStyle/>
          <a:p>
            <a:fld id="{55A7BED7-9510-4C4B-91BA-7696EE92F05C}" type="slidenum">
              <a:rPr kumimoji="1" lang="ja-JP" altLang="en-US" smtClean="0"/>
              <a:t>3</a:t>
            </a:fld>
            <a:endParaRPr kumimoji="1" lang="ja-JP" altLang="en-US" dirty="0"/>
          </a:p>
        </p:txBody>
      </p:sp>
      <p:sp>
        <p:nvSpPr>
          <p:cNvPr id="13" name="テキスト ボックス 7"/>
          <p:cNvSpPr txBox="1">
            <a:spLocks noChangeArrowheads="1"/>
          </p:cNvSpPr>
          <p:nvPr/>
        </p:nvSpPr>
        <p:spPr bwMode="auto">
          <a:xfrm>
            <a:off x="3500703" y="5892084"/>
            <a:ext cx="2746936" cy="422085"/>
          </a:xfrm>
          <a:prstGeom prst="rect">
            <a:avLst/>
          </a:prstGeom>
          <a:noFill/>
          <a:ln w="9525">
            <a:solidFill>
              <a:srgbClr val="000000"/>
            </a:solidFill>
            <a:prstDash val="sysDash"/>
            <a:miter lim="800000"/>
            <a:headEnd/>
            <a:tailEnd/>
          </a:ln>
        </p:spPr>
        <p:txBody>
          <a:bodyPr wrap="square" anchor="ctr" anchorCtr="0">
            <a:no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u="sng" dirty="0">
                <a:latin typeface="+mn-ea"/>
                <a:ea typeface="+mn-ea"/>
              </a:rPr>
              <a:t>おおさか気候変動対策賞</a:t>
            </a:r>
            <a:endParaRPr lang="ja-JP" altLang="en-US" sz="1600" strike="sngStrike" dirty="0">
              <a:latin typeface="+mn-ea"/>
              <a:ea typeface="+mn-ea"/>
            </a:endParaRPr>
          </a:p>
        </p:txBody>
      </p:sp>
      <p:sp>
        <p:nvSpPr>
          <p:cNvPr id="16" name="タイトル 3">
            <a:extLst>
              <a:ext uri="{FF2B5EF4-FFF2-40B4-BE49-F238E27FC236}">
                <a16:creationId xmlns:a16="http://schemas.microsoft.com/office/drawing/2014/main" id="{D90AB7F2-43CE-4898-898A-752BFE252510}"/>
              </a:ext>
            </a:extLst>
          </p:cNvPr>
          <p:cNvSpPr txBox="1">
            <a:spLocks/>
          </p:cNvSpPr>
          <p:nvPr/>
        </p:nvSpPr>
        <p:spPr>
          <a:xfrm>
            <a:off x="474673" y="68099"/>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２．届出制度の概要について（１）</a:t>
            </a:r>
          </a:p>
        </p:txBody>
      </p:sp>
      <p:pic>
        <p:nvPicPr>
          <p:cNvPr id="14" name="オーディオ 13">
            <a:hlinkClick r:id="" action="ppaction://media"/>
            <a:extLst>
              <a:ext uri="{FF2B5EF4-FFF2-40B4-BE49-F238E27FC236}">
                <a16:creationId xmlns:a16="http://schemas.microsoft.com/office/drawing/2014/main" id="{27F7DC5D-80FC-433D-B362-A519715D4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59295622"/>
      </p:ext>
    </p:extLst>
  </p:cSld>
  <p:clrMapOvr>
    <a:masterClrMapping/>
  </p:clrMapOvr>
  <mc:AlternateContent xmlns:mc="http://schemas.openxmlformats.org/markup-compatibility/2006" xmlns:p14="http://schemas.microsoft.com/office/powerpoint/2010/main">
    <mc:Choice Requires="p14">
      <p:transition spd="slow" p14:dur="2000" advTm="35904"/>
    </mc:Choice>
    <mc:Fallback xmlns="">
      <p:transition spd="slow" advTm="3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4</a:t>
            </a:fld>
            <a:endParaRPr kumimoji="1" lang="ja-JP" altLang="en-US" dirty="0"/>
          </a:p>
        </p:txBody>
      </p:sp>
      <p:sp>
        <p:nvSpPr>
          <p:cNvPr id="4" name="タイトル 3">
            <a:extLst>
              <a:ext uri="{FF2B5EF4-FFF2-40B4-BE49-F238E27FC236}">
                <a16:creationId xmlns:a16="http://schemas.microsoft.com/office/drawing/2014/main" id="{CC98F3D8-34E0-4767-A37E-2058F6A66BF2}"/>
              </a:ext>
            </a:extLst>
          </p:cNvPr>
          <p:cNvSpPr>
            <a:spLocks noGrp="1"/>
          </p:cNvSpPr>
          <p:nvPr>
            <p:ph type="title" idx="4294967295"/>
          </p:nvPr>
        </p:nvSpPr>
        <p:spPr>
          <a:xfrm>
            <a:off x="465412" y="77614"/>
            <a:ext cx="7941819" cy="725631"/>
          </a:xfrm>
        </p:spPr>
        <p:txBody>
          <a:bodyPr>
            <a:noAutofit/>
          </a:body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２．届出制度の概要について（２）</a:t>
            </a:r>
          </a:p>
        </p:txBody>
      </p:sp>
      <p:sp>
        <p:nvSpPr>
          <p:cNvPr id="5" name="コンテンツ プレースホルダー 1">
            <a:extLst>
              <a:ext uri="{FF2B5EF4-FFF2-40B4-BE49-F238E27FC236}">
                <a16:creationId xmlns:a16="http://schemas.microsoft.com/office/drawing/2014/main" id="{77E8D47F-EA2B-4473-A886-EF32DCBA37AC}"/>
              </a:ext>
            </a:extLst>
          </p:cNvPr>
          <p:cNvSpPr txBox="1">
            <a:spLocks/>
          </p:cNvSpPr>
          <p:nvPr/>
        </p:nvSpPr>
        <p:spPr>
          <a:xfrm>
            <a:off x="194319" y="3861049"/>
            <a:ext cx="8698159" cy="2376263"/>
          </a:xfrm>
          <a:prstGeom prst="rect">
            <a:avLst/>
          </a:prstGeom>
          <a:ln w="15875">
            <a:solidFill>
              <a:schemeClr val="tx1"/>
            </a:solidFill>
          </a:ln>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just">
              <a:spcBef>
                <a:spcPts val="0"/>
              </a:spcBef>
              <a:buNone/>
            </a:pPr>
            <a:r>
              <a:rPr lang="ja-JP" altLang="en-US" sz="2000" dirty="0">
                <a:latin typeface="BIZ UDPゴシック" panose="020B0400000000000000" pitchFamily="50" charset="-128"/>
                <a:ea typeface="BIZ UDPゴシック" panose="020B0400000000000000" pitchFamily="50" charset="-128"/>
              </a:rPr>
              <a:t>エネルギーの多量消費事業者（特定事業者）に対し、</a:t>
            </a:r>
            <a:r>
              <a:rPr lang="ja-JP" altLang="ja-JP" sz="2000" dirty="0">
                <a:latin typeface="BIZ UDPゴシック" panose="020B0400000000000000" pitchFamily="50" charset="-128"/>
                <a:ea typeface="BIZ UDPゴシック" panose="020B0400000000000000" pitchFamily="50" charset="-128"/>
              </a:rPr>
              <a:t>事業活動に係る</a:t>
            </a:r>
            <a:r>
              <a:rPr lang="ja-JP" altLang="en-US" sz="2000" dirty="0">
                <a:latin typeface="BIZ UDPゴシック" panose="020B0400000000000000" pitchFamily="50" charset="-128"/>
                <a:ea typeface="BIZ UDPゴシック" panose="020B0400000000000000" pitchFamily="50" charset="-128"/>
              </a:rPr>
              <a:t>、</a:t>
            </a:r>
            <a:endParaRPr lang="en-US" altLang="ja-JP" sz="2000" dirty="0">
              <a:latin typeface="BIZ UDPゴシック" panose="020B0400000000000000" pitchFamily="50" charset="-128"/>
              <a:ea typeface="BIZ UDPゴシック" panose="020B0400000000000000" pitchFamily="50" charset="-128"/>
            </a:endParaRPr>
          </a:p>
          <a:p>
            <a:pPr marL="0" indent="0" algn="just">
              <a:spcBef>
                <a:spcPts val="0"/>
              </a:spcBef>
              <a:buNone/>
            </a:pPr>
            <a:r>
              <a:rPr lang="ja-JP" altLang="en-US" sz="2000" dirty="0">
                <a:latin typeface="BIZ UDPゴシック" panose="020B0400000000000000" pitchFamily="50" charset="-128"/>
                <a:ea typeface="BIZ UDPゴシック" panose="020B0400000000000000" pitchFamily="50" charset="-128"/>
              </a:rPr>
              <a:t>①気候変動の緩和、②気候変動への適応、③電気の需要の最適化のための対策、</a:t>
            </a:r>
            <a:r>
              <a:rPr lang="ja-JP" altLang="ja-JP" sz="2000" dirty="0">
                <a:latin typeface="BIZ UDPゴシック" panose="020B0400000000000000" pitchFamily="50" charset="-128"/>
                <a:ea typeface="BIZ UDPゴシック" panose="020B0400000000000000" pitchFamily="50" charset="-128"/>
              </a:rPr>
              <a:t>温室効果ガスの排出</a:t>
            </a:r>
            <a:r>
              <a:rPr lang="ja-JP" altLang="en-US" sz="2000" dirty="0">
                <a:latin typeface="BIZ UDPゴシック" panose="020B0400000000000000" pitchFamily="50" charset="-128"/>
                <a:ea typeface="BIZ UDPゴシック" panose="020B0400000000000000" pitchFamily="50" charset="-128"/>
              </a:rPr>
              <a:t>量</a:t>
            </a:r>
            <a:r>
              <a:rPr lang="ja-JP" altLang="ja-JP" sz="2000" dirty="0">
                <a:latin typeface="BIZ UDPゴシック" panose="020B0400000000000000" pitchFamily="50" charset="-128"/>
                <a:ea typeface="BIZ UDPゴシック" panose="020B0400000000000000" pitchFamily="50" charset="-128"/>
              </a:rPr>
              <a:t>の</a:t>
            </a:r>
            <a:r>
              <a:rPr lang="ja-JP" altLang="en-US" sz="2000" dirty="0">
                <a:latin typeface="BIZ UDPゴシック" panose="020B0400000000000000" pitchFamily="50" charset="-128"/>
                <a:ea typeface="BIZ UDPゴシック" panose="020B0400000000000000" pitchFamily="50" charset="-128"/>
              </a:rPr>
              <a:t>削減</a:t>
            </a:r>
            <a:r>
              <a:rPr lang="ja-JP" altLang="ja-JP" sz="2000" dirty="0">
                <a:latin typeface="BIZ UDPゴシック" panose="020B0400000000000000" pitchFamily="50" charset="-128"/>
                <a:ea typeface="BIZ UDPゴシック" panose="020B0400000000000000" pitchFamily="50" charset="-128"/>
              </a:rPr>
              <a:t>に関する目標</a:t>
            </a:r>
            <a:r>
              <a:rPr lang="ja-JP" altLang="en-US" sz="2000" dirty="0">
                <a:latin typeface="BIZ UDPゴシック" panose="020B0400000000000000" pitchFamily="50" charset="-128"/>
                <a:ea typeface="BIZ UDPゴシック" panose="020B0400000000000000" pitchFamily="50" charset="-128"/>
              </a:rPr>
              <a:t>など</a:t>
            </a:r>
            <a:r>
              <a:rPr lang="ja-JP" altLang="ja-JP" sz="2000" dirty="0">
                <a:latin typeface="BIZ UDPゴシック" panose="020B0400000000000000" pitchFamily="50" charset="-128"/>
                <a:ea typeface="BIZ UDPゴシック" panose="020B0400000000000000" pitchFamily="50" charset="-128"/>
              </a:rPr>
              <a:t>を記載した</a:t>
            </a:r>
            <a:r>
              <a:rPr lang="en-US" altLang="ja-JP" sz="2000" b="1" dirty="0">
                <a:solidFill>
                  <a:srgbClr val="0070C0"/>
                </a:solidFill>
                <a:latin typeface="BIZ UDPゴシック" panose="020B0400000000000000" pitchFamily="50" charset="-128"/>
                <a:ea typeface="BIZ UDPゴシック" panose="020B0400000000000000" pitchFamily="50" charset="-128"/>
              </a:rPr>
              <a:t>2030</a:t>
            </a:r>
            <a:r>
              <a:rPr lang="ja-JP" altLang="en-US" sz="2000" b="1" dirty="0">
                <a:solidFill>
                  <a:srgbClr val="0070C0"/>
                </a:solidFill>
                <a:latin typeface="BIZ UDPゴシック" panose="020B0400000000000000" pitchFamily="50" charset="-128"/>
                <a:ea typeface="BIZ UDPゴシック" panose="020B0400000000000000" pitchFamily="50" charset="-128"/>
              </a:rPr>
              <a:t>年度までを</a:t>
            </a:r>
            <a:r>
              <a:rPr lang="ja-JP" altLang="ja-JP" sz="2000" b="1" dirty="0">
                <a:solidFill>
                  <a:srgbClr val="0070C0"/>
                </a:solidFill>
                <a:latin typeface="BIZ UDPゴシック" panose="020B0400000000000000" pitchFamily="50" charset="-128"/>
                <a:ea typeface="BIZ UDPゴシック" panose="020B0400000000000000" pitchFamily="50" charset="-128"/>
              </a:rPr>
              <a:t>計画期間とする対策計画書を届出</a:t>
            </a:r>
            <a:r>
              <a:rPr lang="ja-JP" altLang="ja-JP" sz="2000" dirty="0">
                <a:latin typeface="BIZ UDPゴシック" panose="020B0400000000000000" pitchFamily="50" charset="-128"/>
                <a:ea typeface="BIZ UDPゴシック" panose="020B0400000000000000" pitchFamily="50" charset="-128"/>
              </a:rPr>
              <a:t>するとともに、</a:t>
            </a:r>
            <a:r>
              <a:rPr lang="ja-JP" altLang="en-US" sz="2000" dirty="0">
                <a:latin typeface="BIZ UDPゴシック" panose="020B0400000000000000" pitchFamily="50" charset="-128"/>
                <a:ea typeface="BIZ UDPゴシック" panose="020B0400000000000000" pitchFamily="50" charset="-128"/>
              </a:rPr>
              <a:t>対策計画書に基づき実施した結果を記載した</a:t>
            </a:r>
            <a:r>
              <a:rPr lang="ja-JP" altLang="en-US" sz="2000" b="1" dirty="0">
                <a:solidFill>
                  <a:srgbClr val="0070C0"/>
                </a:solidFill>
                <a:latin typeface="BIZ UDPゴシック" panose="020B0400000000000000" pitchFamily="50" charset="-128"/>
                <a:ea typeface="BIZ UDPゴシック" panose="020B0400000000000000" pitchFamily="50" charset="-128"/>
              </a:rPr>
              <a:t>実績報告書</a:t>
            </a:r>
            <a:r>
              <a:rPr lang="ja-JP" altLang="ja-JP" sz="2000" b="1" dirty="0">
                <a:solidFill>
                  <a:srgbClr val="0070C0"/>
                </a:solidFill>
                <a:latin typeface="BIZ UDPゴシック" panose="020B0400000000000000" pitchFamily="50" charset="-128"/>
                <a:ea typeface="BIZ UDPゴシック" panose="020B0400000000000000" pitchFamily="50" charset="-128"/>
              </a:rPr>
              <a:t>を</a:t>
            </a:r>
            <a:r>
              <a:rPr lang="ja-JP" altLang="en-US" sz="2000" b="1" dirty="0">
                <a:solidFill>
                  <a:srgbClr val="0070C0"/>
                </a:solidFill>
                <a:latin typeface="BIZ UDPゴシック" panose="020B0400000000000000" pitchFamily="50" charset="-128"/>
                <a:ea typeface="BIZ UDPゴシック" panose="020B0400000000000000" pitchFamily="50" charset="-128"/>
              </a:rPr>
              <a:t>年度ごとに届出</a:t>
            </a:r>
            <a:r>
              <a:rPr lang="ja-JP" altLang="en-US" sz="2000" dirty="0">
                <a:latin typeface="BIZ UDPゴシック" panose="020B0400000000000000" pitchFamily="50" charset="-128"/>
                <a:ea typeface="BIZ UDPゴシック" panose="020B0400000000000000" pitchFamily="50" charset="-128"/>
              </a:rPr>
              <a:t>す</a:t>
            </a:r>
            <a:r>
              <a:rPr lang="ja-JP" altLang="ja-JP" sz="2000" dirty="0">
                <a:latin typeface="BIZ UDPゴシック" panose="020B0400000000000000" pitchFamily="50" charset="-128"/>
                <a:ea typeface="BIZ UDPゴシック" panose="020B0400000000000000" pitchFamily="50" charset="-128"/>
              </a:rPr>
              <a:t>ることを義務付け</a:t>
            </a:r>
            <a:r>
              <a:rPr lang="ja-JP" altLang="en-US" sz="22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ている。　　　　　　　　　　　　　　　　　　　　　　　 </a:t>
            </a:r>
            <a:r>
              <a:rPr lang="ja-JP" altLang="en-US" sz="1800" dirty="0">
                <a:latin typeface="BIZ UDPゴシック" panose="020B0400000000000000" pitchFamily="50" charset="-128"/>
                <a:ea typeface="BIZ UDPゴシック" panose="020B0400000000000000" pitchFamily="50" charset="-128"/>
              </a:rPr>
              <a:t>　</a:t>
            </a:r>
            <a:r>
              <a:rPr lang="en-US" altLang="ja-JP" sz="1800" b="1" dirty="0">
                <a:latin typeface="BIZ UDPゴシック" panose="020B0400000000000000" pitchFamily="50" charset="-128"/>
                <a:ea typeface="BIZ UDPゴシック" panose="020B0400000000000000" pitchFamily="50" charset="-128"/>
              </a:rPr>
              <a:t>〔</a:t>
            </a:r>
            <a:r>
              <a:rPr lang="ja-JP" altLang="en-US" sz="1800" b="1" dirty="0">
                <a:latin typeface="BIZ UDPゴシック" panose="020B0400000000000000" pitchFamily="50" charset="-128"/>
                <a:ea typeface="BIZ UDPゴシック" panose="020B0400000000000000" pitchFamily="50" charset="-128"/>
              </a:rPr>
              <a:t>条例第９条第１項、第</a:t>
            </a:r>
            <a:r>
              <a:rPr lang="en-US" altLang="ja-JP" sz="1800" b="1" dirty="0">
                <a:latin typeface="BIZ UDPゴシック" panose="020B0400000000000000" pitchFamily="50" charset="-128"/>
                <a:ea typeface="BIZ UDPゴシック" panose="020B0400000000000000" pitchFamily="50" charset="-128"/>
              </a:rPr>
              <a:t>11</a:t>
            </a:r>
            <a:r>
              <a:rPr lang="ja-JP" altLang="en-US" sz="1800" b="1" dirty="0">
                <a:latin typeface="BIZ UDPゴシック" panose="020B0400000000000000" pitchFamily="50" charset="-128"/>
                <a:ea typeface="BIZ UDPゴシック" panose="020B0400000000000000" pitchFamily="50" charset="-128"/>
              </a:rPr>
              <a:t>条第１項</a:t>
            </a:r>
            <a:r>
              <a:rPr lang="en-US" altLang="ja-JP" sz="1800" b="1" dirty="0">
                <a:latin typeface="BIZ UDPゴシック" panose="020B0400000000000000" pitchFamily="50" charset="-128"/>
                <a:ea typeface="BIZ UDPゴシック" panose="020B0400000000000000" pitchFamily="50" charset="-128"/>
              </a:rPr>
              <a:t>〕</a:t>
            </a:r>
          </a:p>
        </p:txBody>
      </p:sp>
      <p:sp>
        <p:nvSpPr>
          <p:cNvPr id="7" name="テキスト ボックス 7">
            <a:extLst>
              <a:ext uri="{FF2B5EF4-FFF2-40B4-BE49-F238E27FC236}">
                <a16:creationId xmlns:a16="http://schemas.microsoft.com/office/drawing/2014/main" id="{EB141421-C15F-43DF-A421-0812BB8E15BC}"/>
              </a:ext>
            </a:extLst>
          </p:cNvPr>
          <p:cNvSpPr txBox="1">
            <a:spLocks noChangeArrowheads="1"/>
          </p:cNvSpPr>
          <p:nvPr/>
        </p:nvSpPr>
        <p:spPr bwMode="auto">
          <a:xfrm>
            <a:off x="199618" y="1196752"/>
            <a:ext cx="8692861" cy="2554545"/>
          </a:xfrm>
          <a:prstGeom prst="rect">
            <a:avLst/>
          </a:prstGeom>
          <a:solidFill>
            <a:schemeClr val="bg1"/>
          </a:solidFill>
          <a:ln w="9525">
            <a:solidFill>
              <a:srgbClr val="000000"/>
            </a:solidFill>
            <a:prstDash val="dash"/>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2000" b="1" dirty="0">
                <a:latin typeface="BIZ UDPゴシック" panose="020B0400000000000000" pitchFamily="50" charset="-128"/>
                <a:ea typeface="BIZ UDPゴシック" panose="020B0400000000000000" pitchFamily="50" charset="-128"/>
              </a:rPr>
              <a:t>■特定事業者とは　　　　　　　　　　　　　　　　</a:t>
            </a:r>
            <a:endParaRPr lang="en-US" altLang="ja-JP" sz="1600" b="1" dirty="0">
              <a:latin typeface="BIZ UDPゴシック" panose="020B0400000000000000" pitchFamily="50" charset="-128"/>
              <a:ea typeface="BIZ UDPゴシック" panose="020B0400000000000000" pitchFamily="50" charset="-128"/>
            </a:endParaRPr>
          </a:p>
          <a:p>
            <a:pPr marL="898525" indent="-277813" algn="just" eaLnBrk="1" hangingPunct="1">
              <a:spcBef>
                <a:spcPct val="0"/>
              </a:spcBef>
              <a:buFontTx/>
              <a:buNone/>
            </a:pPr>
            <a:r>
              <a:rPr lang="ja-JP" altLang="en-US" sz="2000" dirty="0">
                <a:latin typeface="BIZ UDPゴシック" panose="020B0400000000000000" pitchFamily="50" charset="-128"/>
                <a:ea typeface="BIZ UDPゴシック" panose="020B0400000000000000" pitchFamily="50" charset="-128"/>
              </a:rPr>
              <a:t>１．府内の全ての事業所におけるエネルギー使用量が原油換算で合計</a:t>
            </a:r>
            <a:r>
              <a:rPr lang="en-US" altLang="ja-JP" sz="2000" b="1" dirty="0">
                <a:highlight>
                  <a:srgbClr val="FFFF00"/>
                </a:highlight>
                <a:latin typeface="BIZ UDPゴシック" panose="020B0400000000000000" pitchFamily="50" charset="-128"/>
                <a:ea typeface="BIZ UDPゴシック" panose="020B0400000000000000" pitchFamily="50" charset="-128"/>
              </a:rPr>
              <a:t>1,500kL</a:t>
            </a:r>
            <a:r>
              <a:rPr lang="ja-JP" altLang="en-US" sz="2000" dirty="0">
                <a:latin typeface="BIZ UDPゴシック" panose="020B0400000000000000" pitchFamily="50" charset="-128"/>
                <a:ea typeface="BIZ UDPゴシック" panose="020B0400000000000000" pitchFamily="50" charset="-128"/>
              </a:rPr>
              <a:t>／年以上の事業者　　　　　　　　　</a:t>
            </a:r>
            <a:r>
              <a:rPr lang="en-US" altLang="ja-JP" sz="1800" b="1" dirty="0">
                <a:latin typeface="BIZ UDPゴシック" panose="020B0400000000000000" pitchFamily="50" charset="-128"/>
                <a:ea typeface="BIZ UDPゴシック" panose="020B0400000000000000" pitchFamily="50" charset="-128"/>
              </a:rPr>
              <a:t>〔</a:t>
            </a:r>
            <a:r>
              <a:rPr lang="zh-CN" altLang="en-US" sz="1800" b="1" dirty="0">
                <a:latin typeface="BIZ UDPゴシック" panose="020B0400000000000000" pitchFamily="50" charset="-128"/>
                <a:ea typeface="BIZ UDPゴシック" panose="020B0400000000000000" pitchFamily="50" charset="-128"/>
              </a:rPr>
              <a:t>条例施行規則第３条</a:t>
            </a:r>
            <a:r>
              <a:rPr lang="ja-JP" altLang="en-US" sz="1800" b="1" dirty="0">
                <a:latin typeface="BIZ UDPゴシック" panose="020B0400000000000000" pitchFamily="50" charset="-128"/>
                <a:ea typeface="BIZ UDPゴシック" panose="020B0400000000000000" pitchFamily="50" charset="-128"/>
              </a:rPr>
              <a:t>第１号</a:t>
            </a:r>
            <a:r>
              <a:rPr lang="en-US" altLang="ja-JP" sz="1800" b="1" dirty="0">
                <a:latin typeface="BIZ UDPゴシック" panose="020B0400000000000000" pitchFamily="50" charset="-128"/>
                <a:ea typeface="BIZ UDPゴシック" panose="020B0400000000000000" pitchFamily="50" charset="-128"/>
              </a:rPr>
              <a:t>〕</a:t>
            </a:r>
          </a:p>
          <a:p>
            <a:pPr marL="898525" indent="-277813" eaLnBrk="1" hangingPunct="1">
              <a:spcBef>
                <a:spcPct val="0"/>
              </a:spcBef>
              <a:buNone/>
            </a:pPr>
            <a:r>
              <a:rPr lang="ja-JP" altLang="en-US" sz="2000" dirty="0">
                <a:latin typeface="BIZ UDPゴシック" panose="020B0400000000000000" pitchFamily="50" charset="-128"/>
                <a:ea typeface="BIZ UDPゴシック" panose="020B0400000000000000" pitchFamily="50" charset="-128"/>
              </a:rPr>
              <a:t>２．連鎖化事業者（フランチャイズチェーン等）のうち、府内の加盟店を含む全ての事業所におけるエネルギー使用量が原油換算で合計</a:t>
            </a:r>
            <a:r>
              <a:rPr lang="en-US" altLang="ja-JP" sz="2000" b="1" dirty="0">
                <a:highlight>
                  <a:srgbClr val="FFFF00"/>
                </a:highlight>
                <a:latin typeface="BIZ UDPゴシック" panose="020B0400000000000000" pitchFamily="50" charset="-128"/>
                <a:ea typeface="BIZ UDPゴシック" panose="020B0400000000000000" pitchFamily="50" charset="-128"/>
              </a:rPr>
              <a:t>1,500kL</a:t>
            </a:r>
            <a:r>
              <a:rPr lang="ja-JP" altLang="en-US" sz="2000" dirty="0">
                <a:latin typeface="BIZ UDPゴシック" panose="020B0400000000000000" pitchFamily="50" charset="-128"/>
                <a:ea typeface="BIZ UDPゴシック" panose="020B0400000000000000" pitchFamily="50" charset="-128"/>
              </a:rPr>
              <a:t> ／年以上の事業者　　　　　　　　</a:t>
            </a:r>
            <a:r>
              <a:rPr lang="en-US" altLang="ja-JP" sz="1800" b="1" dirty="0">
                <a:latin typeface="BIZ UDPゴシック" panose="020B0400000000000000" pitchFamily="50" charset="-128"/>
                <a:ea typeface="BIZ UDPゴシック" panose="020B0400000000000000" pitchFamily="50" charset="-128"/>
              </a:rPr>
              <a:t>〔</a:t>
            </a:r>
            <a:r>
              <a:rPr lang="zh-CN" altLang="en-US" sz="1800" b="1" dirty="0">
                <a:latin typeface="BIZ UDPゴシック" panose="020B0400000000000000" pitchFamily="50" charset="-128"/>
                <a:ea typeface="BIZ UDPゴシック" panose="020B0400000000000000" pitchFamily="50" charset="-128"/>
              </a:rPr>
              <a:t>条例施行規則第３条</a:t>
            </a:r>
            <a:r>
              <a:rPr lang="ja-JP" altLang="en-US" sz="1800" b="1" dirty="0">
                <a:latin typeface="BIZ UDPゴシック" panose="020B0400000000000000" pitchFamily="50" charset="-128"/>
                <a:ea typeface="BIZ UDPゴシック" panose="020B0400000000000000" pitchFamily="50" charset="-128"/>
              </a:rPr>
              <a:t>第２号</a:t>
            </a:r>
            <a:r>
              <a:rPr lang="en-US" altLang="ja-JP" sz="1800" b="1" dirty="0">
                <a:latin typeface="BIZ UDPゴシック" panose="020B0400000000000000" pitchFamily="50" charset="-128"/>
                <a:ea typeface="BIZ UDPゴシック" panose="020B0400000000000000" pitchFamily="50" charset="-128"/>
              </a:rPr>
              <a:t>〕</a:t>
            </a:r>
            <a:endParaRPr lang="zh-CN" altLang="en-US" sz="1800" b="1" dirty="0">
              <a:latin typeface="BIZ UDPゴシック" panose="020B0400000000000000" pitchFamily="50" charset="-128"/>
              <a:ea typeface="BIZ UDPゴシック" panose="020B0400000000000000" pitchFamily="50" charset="-128"/>
            </a:endParaRPr>
          </a:p>
          <a:p>
            <a:pPr marL="898525" indent="-277813" algn="just" eaLnBrk="1" hangingPunct="1">
              <a:spcBef>
                <a:spcPct val="0"/>
              </a:spcBef>
              <a:buNone/>
            </a:pPr>
            <a:r>
              <a:rPr lang="ja-JP" altLang="en-US" sz="2000" dirty="0">
                <a:latin typeface="BIZ UDPゴシック" panose="020B0400000000000000" pitchFamily="50" charset="-128"/>
                <a:ea typeface="BIZ UDPゴシック" panose="020B0400000000000000" pitchFamily="50" charset="-128"/>
              </a:rPr>
              <a:t>３．府内で自動車を</a:t>
            </a:r>
            <a:r>
              <a:rPr lang="ja-JP" altLang="en-US" sz="2000" b="1" dirty="0">
                <a:highlight>
                  <a:srgbClr val="FFFF00"/>
                </a:highlight>
                <a:latin typeface="BIZ UDPゴシック" panose="020B0400000000000000" pitchFamily="50" charset="-128"/>
                <a:ea typeface="BIZ UDPゴシック" panose="020B0400000000000000" pitchFamily="50" charset="-128"/>
              </a:rPr>
              <a:t>３０台</a:t>
            </a:r>
            <a:r>
              <a:rPr lang="ja-JP" altLang="en-US" sz="2000" dirty="0">
                <a:latin typeface="BIZ UDPゴシック" panose="020B0400000000000000" pitchFamily="50" charset="-128"/>
                <a:ea typeface="BIZ UDPゴシック" panose="020B0400000000000000" pitchFamily="50" charset="-128"/>
              </a:rPr>
              <a:t>以上（</a:t>
            </a:r>
            <a:r>
              <a:rPr lang="ja-JP" altLang="en-US" sz="2000" u="sng" dirty="0">
                <a:latin typeface="BIZ UDPゴシック" panose="020B0400000000000000" pitchFamily="50" charset="-128"/>
                <a:ea typeface="BIZ UDPゴシック" panose="020B0400000000000000" pitchFamily="50" charset="-128"/>
              </a:rPr>
              <a:t>タクシー事業者</a:t>
            </a:r>
            <a:r>
              <a:rPr lang="ja-JP" altLang="en-US" sz="2000" dirty="0">
                <a:latin typeface="BIZ UDPゴシック" panose="020B0400000000000000" pitchFamily="50" charset="-128"/>
                <a:ea typeface="BIZ UDPゴシック" panose="020B0400000000000000" pitchFamily="50" charset="-128"/>
              </a:rPr>
              <a:t>の場合は</a:t>
            </a:r>
            <a:r>
              <a:rPr lang="en-US" altLang="ja-JP" sz="2000" b="1" dirty="0">
                <a:highlight>
                  <a:srgbClr val="FFFF00"/>
                </a:highlight>
                <a:latin typeface="BIZ UDPゴシック" panose="020B0400000000000000" pitchFamily="50" charset="-128"/>
                <a:ea typeface="BIZ UDPゴシック" panose="020B0400000000000000" pitchFamily="50" charset="-128"/>
              </a:rPr>
              <a:t>75</a:t>
            </a:r>
            <a:r>
              <a:rPr lang="ja-JP" altLang="en-US" sz="2000" b="1" dirty="0">
                <a:highlight>
                  <a:srgbClr val="FFFF00"/>
                </a:highlight>
                <a:latin typeface="BIZ UDPゴシック" panose="020B0400000000000000" pitchFamily="50" charset="-128"/>
                <a:ea typeface="BIZ UDPゴシック" panose="020B0400000000000000" pitchFamily="50" charset="-128"/>
              </a:rPr>
              <a:t>台</a:t>
            </a:r>
            <a:r>
              <a:rPr lang="ja-JP" altLang="en-US" sz="2000" dirty="0">
                <a:latin typeface="BIZ UDPゴシック" panose="020B0400000000000000" pitchFamily="50" charset="-128"/>
                <a:ea typeface="BIZ UDPゴシック" panose="020B0400000000000000" pitchFamily="50" charset="-128"/>
              </a:rPr>
              <a:t>以上）使用する事業者 　　　　　　　　　　　　　　　　　　 </a:t>
            </a:r>
            <a:r>
              <a:rPr lang="ja-JP" altLang="en-US" sz="1800" dirty="0">
                <a:latin typeface="BIZ UDPゴシック" panose="020B0400000000000000" pitchFamily="50" charset="-128"/>
                <a:ea typeface="BIZ UDPゴシック" panose="020B0400000000000000" pitchFamily="50" charset="-128"/>
              </a:rPr>
              <a:t>　</a:t>
            </a:r>
            <a:r>
              <a:rPr lang="en-US" altLang="ja-JP" sz="1800" b="1" dirty="0">
                <a:latin typeface="BIZ UDPゴシック" panose="020B0400000000000000" pitchFamily="50" charset="-128"/>
                <a:ea typeface="BIZ UDPゴシック" panose="020B0400000000000000" pitchFamily="50" charset="-128"/>
              </a:rPr>
              <a:t>〔</a:t>
            </a:r>
            <a:r>
              <a:rPr lang="zh-CN" altLang="en-US" sz="1800" b="1" dirty="0">
                <a:latin typeface="BIZ UDPゴシック" panose="020B0400000000000000" pitchFamily="50" charset="-128"/>
                <a:ea typeface="BIZ UDPゴシック" panose="020B0400000000000000" pitchFamily="50" charset="-128"/>
              </a:rPr>
              <a:t>条例施行規則第３条</a:t>
            </a:r>
            <a:r>
              <a:rPr lang="ja-JP" altLang="en-US" sz="1800" b="1" dirty="0">
                <a:latin typeface="BIZ UDPゴシック" panose="020B0400000000000000" pitchFamily="50" charset="-128"/>
                <a:ea typeface="BIZ UDPゴシック" panose="020B0400000000000000" pitchFamily="50" charset="-128"/>
              </a:rPr>
              <a:t>第３号</a:t>
            </a:r>
            <a:r>
              <a:rPr lang="en-US" altLang="ja-JP" sz="1800" b="1" dirty="0">
                <a:latin typeface="BIZ UDPゴシック" panose="020B0400000000000000" pitchFamily="50" charset="-128"/>
                <a:ea typeface="BIZ UDPゴシック" panose="020B0400000000000000" pitchFamily="50" charset="-128"/>
              </a:rPr>
              <a:t>〕</a:t>
            </a:r>
            <a:endParaRPr lang="en-US" altLang="ja-JP" sz="2000"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D633421-E926-4BEF-AB31-62DF0B27019A}"/>
              </a:ext>
            </a:extLst>
          </p:cNvPr>
          <p:cNvSpPr txBox="1"/>
          <p:nvPr/>
        </p:nvSpPr>
        <p:spPr>
          <a:xfrm>
            <a:off x="0" y="796642"/>
            <a:ext cx="5506636" cy="400110"/>
          </a:xfrm>
          <a:prstGeom prst="rect">
            <a:avLst/>
          </a:prstGeom>
          <a:noFill/>
        </p:spPr>
        <p:txBody>
          <a:bodyPr wrap="none" rtlCol="0">
            <a:spAutoFit/>
          </a:bodyPr>
          <a:lstStyle/>
          <a:p>
            <a:r>
              <a:rPr lang="en-US" altLang="ja-JP" sz="2000" b="1"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rPr>
              <a:t>エネルギーの多量消費事業者による届出制度</a:t>
            </a:r>
            <a:r>
              <a:rPr lang="en-US" altLang="ja-JP" sz="2000" b="1" dirty="0">
                <a:latin typeface="BIZ UDPゴシック" panose="020B0400000000000000" pitchFamily="50" charset="-128"/>
                <a:ea typeface="BIZ UDPゴシック" panose="020B0400000000000000" pitchFamily="50" charset="-128"/>
                <a:cs typeface="メイリオ" panose="020B0604030504040204" pitchFamily="50" charset="-128"/>
              </a:rPr>
              <a:t>》</a:t>
            </a:r>
            <a:endPar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10" name="オーディオ 9">
            <a:hlinkClick r:id="" action="ppaction://media"/>
            <a:extLst>
              <a:ext uri="{FF2B5EF4-FFF2-40B4-BE49-F238E27FC236}">
                <a16:creationId xmlns:a16="http://schemas.microsoft.com/office/drawing/2014/main" id="{CEE2C143-876E-4EB1-89D9-59BA6674A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1828871"/>
      </p:ext>
    </p:extLst>
  </p:cSld>
  <p:clrMapOvr>
    <a:masterClrMapping/>
  </p:clrMapOvr>
  <mc:AlternateContent xmlns:mc="http://schemas.openxmlformats.org/markup-compatibility/2006" xmlns:p14="http://schemas.microsoft.com/office/powerpoint/2010/main">
    <mc:Choice Requires="p14">
      <p:transition spd="slow" p14:dur="2000" advTm="68929"/>
    </mc:Choice>
    <mc:Fallback xmlns="">
      <p:transition spd="slow" advTm="68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501" y="493112"/>
            <a:ext cx="8435323" cy="369332"/>
          </a:xfrm>
          <a:prstGeom prst="rect">
            <a:avLst/>
          </a:prstGeom>
          <a:noFill/>
        </p:spPr>
        <p:txBody>
          <a:bodyPr wrap="none" rtlCol="0">
            <a:spAutoFit/>
          </a:bodyPr>
          <a:lstStyle/>
          <a:p>
            <a:r>
              <a:rPr kumimoji="0" lang="en-US" altLang="ja-JP"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テナントビルにおけるオーナーとテナント事業者のエネルギー使用量の算入方法</a:t>
            </a:r>
            <a:r>
              <a:rPr lang="en-US" altLang="ja-JP"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ja-JP" altLang="en-US" b="1" dirty="0">
              <a:solidFill>
                <a:srgbClr val="0D0D0D"/>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スライド番号プレースホルダー 7"/>
          <p:cNvSpPr>
            <a:spLocks noGrp="1"/>
          </p:cNvSpPr>
          <p:nvPr>
            <p:ph type="sldNum" sz="quarter" idx="12"/>
          </p:nvPr>
        </p:nvSpPr>
        <p:spPr/>
        <p:txBody>
          <a:bodyPr/>
          <a:lstStyle/>
          <a:p>
            <a:fld id="{55A7BED7-9510-4C4B-91BA-7696EE92F05C}" type="slidenum">
              <a:rPr kumimoji="1" lang="ja-JP" altLang="en-US" smtClean="0"/>
              <a:t>5</a:t>
            </a:fld>
            <a:endParaRPr kumimoji="1" lang="ja-JP" altLang="en-US" dirty="0"/>
          </a:p>
        </p:txBody>
      </p:sp>
      <p:sp>
        <p:nvSpPr>
          <p:cNvPr id="5" name="Rectangle 2">
            <a:extLst>
              <a:ext uri="{FF2B5EF4-FFF2-40B4-BE49-F238E27FC236}">
                <a16:creationId xmlns:a16="http://schemas.microsoft.com/office/drawing/2014/main" id="{FEA5A071-56CF-4EF3-9DA6-C63AED1C5875}"/>
              </a:ext>
            </a:extLst>
          </p:cNvPr>
          <p:cNvSpPr>
            <a:spLocks noChangeArrowheads="1"/>
          </p:cNvSpPr>
          <p:nvPr/>
        </p:nvSpPr>
        <p:spPr bwMode="auto">
          <a:xfrm>
            <a:off x="64096" y="960542"/>
            <a:ext cx="9108504"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27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pPr>
            <a:r>
              <a:rPr lang="ja-JP" altLang="en-US" sz="1600" dirty="0">
                <a:latin typeface="BIZ UDPゴシック" panose="020B0400000000000000" pitchFamily="50" charset="-128"/>
                <a:ea typeface="BIZ UDPゴシック" panose="020B0400000000000000" pitchFamily="50" charset="-128"/>
              </a:rPr>
              <a:t>省エネ法に準拠し、テナントビルにおいてテナント事業者は</a:t>
            </a:r>
            <a:r>
              <a:rPr lang="ja-JP" altLang="en-US" sz="1600" u="wavyHeavy" dirty="0">
                <a:latin typeface="BIZ UDPゴシック" panose="020B0400000000000000" pitchFamily="50" charset="-128"/>
                <a:ea typeface="BIZ UDPゴシック" panose="020B0400000000000000" pitchFamily="50" charset="-128"/>
              </a:rPr>
              <a:t>テナント専有部の備付設備（照明・空調等）</a:t>
            </a:r>
            <a:r>
              <a:rPr lang="ja-JP" altLang="en-US" sz="1600" dirty="0">
                <a:latin typeface="BIZ UDPゴシック" panose="020B0400000000000000" pitchFamily="50" charset="-128"/>
                <a:ea typeface="BIZ UDPゴシック" panose="020B0400000000000000" pitchFamily="50" charset="-128"/>
              </a:rPr>
              <a:t>についてもエネルギー使用量を算入するととする。</a:t>
            </a:r>
            <a:endParaRPr lang="en-US" altLang="ja-JP" sz="800" dirty="0">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ts val="600"/>
              </a:spcAft>
              <a:buClrTx/>
              <a:buSzTx/>
              <a:buFontTx/>
              <a:buNone/>
              <a:tabLst/>
            </a:pPr>
            <a:r>
              <a:rPr lang="ja-JP" altLang="en-US" sz="1600" dirty="0">
                <a:latin typeface="BIZ UDPゴシック" panose="020B0400000000000000" pitchFamily="50" charset="-128"/>
                <a:ea typeface="BIZ UDPゴシック" panose="020B0400000000000000" pitchFamily="50" charset="-128"/>
              </a:rPr>
              <a:t>＜オーナーが備付設備に管理権限を有し、テナント事業者が設備を持ち込んでいる場合（下図）＞</a:t>
            </a:r>
            <a:endParaRPr lang="en-US" altLang="ja-JP" sz="1600" dirty="0">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ts val="600"/>
              </a:spcAft>
              <a:buClrTx/>
              <a:buSzTx/>
              <a:buFontTx/>
              <a:buNone/>
              <a:tabLst/>
            </a:pPr>
            <a:endParaRPr lang="en-US" altLang="ja-JP" sz="1600" u="sng" dirty="0">
              <a:highlight>
                <a:srgbClr val="FFFF00"/>
              </a:highlight>
              <a:latin typeface="BIZ UDPゴシック" panose="020B0400000000000000" pitchFamily="50" charset="-128"/>
              <a:ea typeface="BIZ UDPゴシック" panose="020B0400000000000000" pitchFamily="50" charset="-128"/>
            </a:endParaRPr>
          </a:p>
          <a:p>
            <a:pPr marL="0" marR="0" lvl="0" indent="0" algn="ctr" defTabSz="914400" rtl="0" eaLnBrk="0" fontAlgn="base" latinLnBrk="0" hangingPunct="0">
              <a:lnSpc>
                <a:spcPct val="100000"/>
              </a:lnSpc>
              <a:spcBef>
                <a:spcPct val="0"/>
              </a:spcBef>
              <a:spcAft>
                <a:spcPts val="600"/>
              </a:spcAft>
              <a:buClrTx/>
              <a:buSzTx/>
              <a:buFontTx/>
              <a:buNone/>
              <a:tabLst/>
            </a:pPr>
            <a:endParaRPr lang="en-US" altLang="ja-JP" sz="1600" u="sng" dirty="0">
              <a:highlight>
                <a:srgbClr val="FFFF00"/>
              </a:highlight>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r>
              <a:rPr lang="ja-JP" altLang="en-US" sz="1600" dirty="0">
                <a:latin typeface="BIZ UDPゴシック" panose="020B0400000000000000" pitchFamily="50" charset="-128"/>
                <a:ea typeface="BIZ UDPゴシック" panose="020B0400000000000000" pitchFamily="50" charset="-128"/>
              </a:rPr>
              <a:t>ただし、テナント事業者がテナント専有部の備付設備のエネルギー管理権限を有している場合は、オーナーはその備付設備のエネルギー使用量について算入する必要はないものとする。</a:t>
            </a: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エネルギー管理権限がある場合とは、設備の設置・更新の権限を有し、エネルギー使用量が計量器等により特定出来る場合</a:t>
            </a:r>
            <a:endParaRPr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参考</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省エネポータルサイト（よくある質問）経済産業省資源エネルギー庁</a:t>
            </a:r>
            <a:r>
              <a:rPr lang="en-US" altLang="ja-JP" sz="1400" dirty="0">
                <a:latin typeface="BIZ UDPゴシック" panose="020B0400000000000000" pitchFamily="50" charset="-128"/>
                <a:ea typeface="BIZ UDPゴシック" panose="020B0400000000000000" pitchFamily="50" charset="-128"/>
              </a:rPr>
              <a:t>HP</a:t>
            </a:r>
            <a:r>
              <a:rPr lang="ja-JP" altLang="en-US" sz="1400" dirty="0">
                <a:latin typeface="BIZ UDPゴシック" panose="020B0400000000000000" pitchFamily="50" charset="-128"/>
                <a:ea typeface="BIZ UDPゴシック" panose="020B0400000000000000" pitchFamily="50" charset="-128"/>
              </a:rPr>
              <a:t>（外部リンク）</a:t>
            </a:r>
            <a:endParaRPr lang="en-US" altLang="ja-JP" sz="1400" dirty="0">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ts val="600"/>
              </a:spcAft>
              <a:buClrTx/>
              <a:buSzTx/>
              <a:buFontTx/>
              <a:buNone/>
              <a:tabLst/>
            </a:pPr>
            <a:r>
              <a:rPr lang="en-US" altLang="ja-JP" sz="1400" dirty="0">
                <a:latin typeface="BIZ UDPゴシック" panose="020B0400000000000000" pitchFamily="50" charset="-128"/>
                <a:ea typeface="BIZ UDPゴシック" panose="020B0400000000000000" pitchFamily="50" charset="-128"/>
                <a:hlinkClick r:id="rId5"/>
              </a:rPr>
              <a:t>https://www.enecho.meti.go.jp/category/saving_and_new/saving/enterprise/factory/faq/</a:t>
            </a:r>
            <a:endParaRPr lang="en-US" altLang="ja-JP" sz="1400"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6"/>
          <a:stretch>
            <a:fillRect/>
          </a:stretch>
        </p:blipFill>
        <p:spPr>
          <a:xfrm>
            <a:off x="188393" y="1988840"/>
            <a:ext cx="8767213" cy="2397050"/>
          </a:xfrm>
          <a:prstGeom prst="rect">
            <a:avLst/>
          </a:prstGeom>
        </p:spPr>
      </p:pic>
      <p:pic>
        <p:nvPicPr>
          <p:cNvPr id="10" name="オーディオ 9">
            <a:hlinkClick r:id="" action="ppaction://media"/>
            <a:extLst>
              <a:ext uri="{FF2B5EF4-FFF2-40B4-BE49-F238E27FC236}">
                <a16:creationId xmlns:a16="http://schemas.microsoft.com/office/drawing/2014/main" id="{363346C7-CF00-474B-879B-D8E20EF993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26912209"/>
      </p:ext>
    </p:extLst>
  </p:cSld>
  <p:clrMapOvr>
    <a:masterClrMapping/>
  </p:clrMapOvr>
  <mc:AlternateContent xmlns:mc="http://schemas.openxmlformats.org/markup-compatibility/2006" xmlns:p14="http://schemas.microsoft.com/office/powerpoint/2010/main">
    <mc:Choice Requires="p14">
      <p:transition spd="slow" p14:dur="2000" advTm="19830"/>
    </mc:Choice>
    <mc:Fallback xmlns="">
      <p:transition spd="slow" advTm="1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6</a:t>
            </a:fld>
            <a:endParaRPr kumimoji="1" lang="ja-JP" altLang="en-US" dirty="0"/>
          </a:p>
        </p:txBody>
      </p:sp>
      <p:grpSp>
        <p:nvGrpSpPr>
          <p:cNvPr id="26" name="グループ化 25">
            <a:extLst>
              <a:ext uri="{FF2B5EF4-FFF2-40B4-BE49-F238E27FC236}">
                <a16:creationId xmlns:a16="http://schemas.microsoft.com/office/drawing/2014/main" id="{B013A233-8ED9-48EB-A05B-3E556B10C163}"/>
              </a:ext>
            </a:extLst>
          </p:cNvPr>
          <p:cNvGrpSpPr/>
          <p:nvPr/>
        </p:nvGrpSpPr>
        <p:grpSpPr>
          <a:xfrm>
            <a:off x="5811351" y="1341006"/>
            <a:ext cx="3075492" cy="4402383"/>
            <a:chOff x="5796165" y="1685910"/>
            <a:chExt cx="3075492" cy="4402383"/>
          </a:xfrm>
        </p:grpSpPr>
        <p:grpSp>
          <p:nvGrpSpPr>
            <p:cNvPr id="9" name="グループ化 8">
              <a:extLst>
                <a:ext uri="{FF2B5EF4-FFF2-40B4-BE49-F238E27FC236}">
                  <a16:creationId xmlns:a16="http://schemas.microsoft.com/office/drawing/2014/main" id="{B9F5BDFA-02C1-49F5-9FA1-FC0DF6D4BDC5}"/>
                </a:ext>
              </a:extLst>
            </p:cNvPr>
            <p:cNvGrpSpPr/>
            <p:nvPr/>
          </p:nvGrpSpPr>
          <p:grpSpPr>
            <a:xfrm>
              <a:off x="5796165" y="1714643"/>
              <a:ext cx="764796" cy="4373650"/>
              <a:chOff x="5796165" y="1714643"/>
              <a:chExt cx="764796" cy="4373650"/>
            </a:xfrm>
          </p:grpSpPr>
          <p:sp>
            <p:nvSpPr>
              <p:cNvPr id="64" name="角丸四角形 15">
                <a:extLst>
                  <a:ext uri="{FF2B5EF4-FFF2-40B4-BE49-F238E27FC236}">
                    <a16:creationId xmlns:a16="http://schemas.microsoft.com/office/drawing/2014/main" id="{C3B687E5-0980-4ABC-9C55-162217B08A8E}"/>
                  </a:ext>
                </a:extLst>
              </p:cNvPr>
              <p:cNvSpPr/>
              <p:nvPr/>
            </p:nvSpPr>
            <p:spPr>
              <a:xfrm rot="5400000">
                <a:off x="3991738" y="3519070"/>
                <a:ext cx="4373650" cy="7647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13" name="テキスト ボックス 12"/>
              <p:cNvSpPr txBox="1"/>
              <p:nvPr/>
            </p:nvSpPr>
            <p:spPr bwMode="auto">
              <a:xfrm>
                <a:off x="5862550" y="3185175"/>
                <a:ext cx="615553" cy="1169551"/>
              </a:xfrm>
              <a:prstGeom prst="rect">
                <a:avLst/>
              </a:prstGeom>
              <a:noFill/>
            </p:spPr>
            <p:txBody>
              <a:bodyPr vert="eaVert" wrap="none">
                <a:spAutoFit/>
              </a:bodyPr>
              <a:lstStyle/>
              <a:p>
                <a:pPr>
                  <a:defRPr/>
                </a:pPr>
                <a:r>
                  <a:rPr lang="ja-JP" altLang="en-US" sz="2800" dirty="0">
                    <a:latin typeface="HGP創英角ｺﾞｼｯｸUB" panose="020B0900000000000000" pitchFamily="50" charset="-128"/>
                    <a:ea typeface="HGP創英角ｺﾞｼｯｸUB" panose="020B0900000000000000" pitchFamily="50" charset="-128"/>
                  </a:rPr>
                  <a:t>大阪府</a:t>
                </a:r>
              </a:p>
            </p:txBody>
          </p:sp>
        </p:grpSp>
        <p:grpSp>
          <p:nvGrpSpPr>
            <p:cNvPr id="18" name="グループ化 17">
              <a:extLst>
                <a:ext uri="{FF2B5EF4-FFF2-40B4-BE49-F238E27FC236}">
                  <a16:creationId xmlns:a16="http://schemas.microsoft.com/office/drawing/2014/main" id="{788FAA1F-D527-4E33-936D-F928FF665E1B}"/>
                </a:ext>
              </a:extLst>
            </p:cNvPr>
            <p:cNvGrpSpPr/>
            <p:nvPr/>
          </p:nvGrpSpPr>
          <p:grpSpPr>
            <a:xfrm>
              <a:off x="6547628" y="2051120"/>
              <a:ext cx="1575058" cy="3530554"/>
              <a:chOff x="6442908" y="2290150"/>
              <a:chExt cx="1729492" cy="3530554"/>
            </a:xfrm>
          </p:grpSpPr>
          <p:sp>
            <p:nvSpPr>
              <p:cNvPr id="14" name="下矢印 13"/>
              <p:cNvSpPr/>
              <p:nvPr/>
            </p:nvSpPr>
            <p:spPr>
              <a:xfrm rot="16200000">
                <a:off x="5517401" y="3317238"/>
                <a:ext cx="3530554" cy="1476377"/>
              </a:xfrm>
              <a:prstGeom prst="downArrow">
                <a:avLst>
                  <a:gd name="adj1" fmla="val 60470"/>
                  <a:gd name="adj2" fmla="val 47830"/>
                </a:avLst>
              </a:prstGeom>
              <a:solidFill>
                <a:schemeClr val="accent5">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endParaRPr lang="ja-JP" altLang="en-US" sz="2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28"/>
              <p:cNvSpPr txBox="1">
                <a:spLocks noChangeArrowheads="1"/>
              </p:cNvSpPr>
              <p:nvPr/>
            </p:nvSpPr>
            <p:spPr bwMode="auto">
              <a:xfrm>
                <a:off x="6442908" y="3437070"/>
                <a:ext cx="1729492" cy="13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spcAft>
                    <a:spcPts val="400"/>
                  </a:spcAft>
                  <a:buNone/>
                </a:pPr>
                <a:r>
                  <a:rPr lang="ja-JP" altLang="en-US" sz="2800" dirty="0">
                    <a:latin typeface="HGP創英角ｺﾞｼｯｸUB" panose="020B0900000000000000" pitchFamily="50" charset="-128"/>
                    <a:ea typeface="HGP創英角ｺﾞｼｯｸUB" panose="020B0900000000000000" pitchFamily="50" charset="-128"/>
                  </a:rPr>
                  <a:t>　公表</a:t>
                </a:r>
                <a:endParaRPr lang="en-US" altLang="ja-JP" sz="2800" dirty="0">
                  <a:latin typeface="HGP創英角ｺﾞｼｯｸUB" panose="020B0900000000000000" pitchFamily="50" charset="-128"/>
                  <a:ea typeface="HGP創英角ｺﾞｼｯｸUB" panose="020B0900000000000000" pitchFamily="50" charset="-128"/>
                </a:endParaRPr>
              </a:p>
              <a:p>
                <a:pPr eaLnBrk="1" hangingPunct="1">
                  <a:spcBef>
                    <a:spcPct val="0"/>
                  </a:spcBef>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・届出の概要</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・評価結果</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endParaRPr lang="en-US" altLang="ja-JP" sz="1400" dirty="0">
                  <a:solidFill>
                    <a:srgbClr val="0070C0"/>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grpSp>
          <p:nvGrpSpPr>
            <p:cNvPr id="5" name="グループ化 4">
              <a:extLst>
                <a:ext uri="{FF2B5EF4-FFF2-40B4-BE49-F238E27FC236}">
                  <a16:creationId xmlns:a16="http://schemas.microsoft.com/office/drawing/2014/main" id="{144F4219-1038-4CDA-8BC5-FA96E39FFA0A}"/>
                </a:ext>
              </a:extLst>
            </p:cNvPr>
            <p:cNvGrpSpPr/>
            <p:nvPr/>
          </p:nvGrpSpPr>
          <p:grpSpPr>
            <a:xfrm>
              <a:off x="8106861" y="1685910"/>
              <a:ext cx="764796" cy="4388273"/>
              <a:chOff x="8048491" y="1700020"/>
              <a:chExt cx="764796" cy="4388273"/>
            </a:xfrm>
          </p:grpSpPr>
          <p:sp>
            <p:nvSpPr>
              <p:cNvPr id="16" name="角丸四角形 15"/>
              <p:cNvSpPr/>
              <p:nvPr/>
            </p:nvSpPr>
            <p:spPr>
              <a:xfrm rot="5400000">
                <a:off x="6236752" y="3511759"/>
                <a:ext cx="4388273" cy="7647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17" name="テキスト ボックス 23"/>
              <p:cNvSpPr txBox="1">
                <a:spLocks noChangeArrowheads="1"/>
              </p:cNvSpPr>
              <p:nvPr/>
            </p:nvSpPr>
            <p:spPr bwMode="auto">
              <a:xfrm>
                <a:off x="8141094" y="3326154"/>
                <a:ext cx="543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800" dirty="0">
                    <a:latin typeface="HGP創英角ｺﾞｼｯｸUB" panose="020B0900000000000000" pitchFamily="50" charset="-128"/>
                    <a:ea typeface="HGP創英角ｺﾞｼｯｸUB" panose="020B0900000000000000" pitchFamily="50" charset="-128"/>
                  </a:rPr>
                  <a:t>府</a:t>
                </a:r>
                <a:endParaRPr lang="en-US" altLang="ja-JP" sz="2800" dirty="0">
                  <a:latin typeface="HGP創英角ｺﾞｼｯｸUB" panose="020B0900000000000000" pitchFamily="50" charset="-128"/>
                  <a:ea typeface="HGP創英角ｺﾞｼｯｸUB" panose="020B0900000000000000" pitchFamily="50" charset="-128"/>
                </a:endParaRPr>
              </a:p>
              <a:p>
                <a:pPr algn="ctr" eaLnBrk="1" hangingPunct="1">
                  <a:spcBef>
                    <a:spcPct val="0"/>
                  </a:spcBef>
                  <a:buFontTx/>
                  <a:buNone/>
                </a:pPr>
                <a:r>
                  <a:rPr lang="ja-JP" altLang="en-US" sz="2800" dirty="0">
                    <a:latin typeface="HGP創英角ｺﾞｼｯｸUB" panose="020B0900000000000000" pitchFamily="50" charset="-128"/>
                    <a:ea typeface="HGP創英角ｺﾞｼｯｸUB" panose="020B0900000000000000" pitchFamily="50" charset="-128"/>
                  </a:rPr>
                  <a:t>民</a:t>
                </a:r>
              </a:p>
            </p:txBody>
          </p:sp>
        </p:grpSp>
      </p:grpSp>
      <p:grpSp>
        <p:nvGrpSpPr>
          <p:cNvPr id="24" name="グループ化 23">
            <a:extLst>
              <a:ext uri="{FF2B5EF4-FFF2-40B4-BE49-F238E27FC236}">
                <a16:creationId xmlns:a16="http://schemas.microsoft.com/office/drawing/2014/main" id="{06ACD6E6-9546-4483-B575-714002265A8A}"/>
              </a:ext>
            </a:extLst>
          </p:cNvPr>
          <p:cNvGrpSpPr/>
          <p:nvPr/>
        </p:nvGrpSpPr>
        <p:grpSpPr>
          <a:xfrm>
            <a:off x="153214" y="992310"/>
            <a:ext cx="3452317" cy="4956970"/>
            <a:chOff x="280840" y="1212445"/>
            <a:chExt cx="3318057" cy="4849382"/>
          </a:xfrm>
        </p:grpSpPr>
        <p:grpSp>
          <p:nvGrpSpPr>
            <p:cNvPr id="41" name="グループ化 40"/>
            <p:cNvGrpSpPr/>
            <p:nvPr/>
          </p:nvGrpSpPr>
          <p:grpSpPr>
            <a:xfrm>
              <a:off x="1170551" y="3539920"/>
              <a:ext cx="1457340" cy="756857"/>
              <a:chOff x="1403067" y="4089523"/>
              <a:chExt cx="1457340" cy="756857"/>
            </a:xfrm>
          </p:grpSpPr>
          <p:sp>
            <p:nvSpPr>
              <p:cNvPr id="10" name="テキスト ボックス 14"/>
              <p:cNvSpPr txBox="1">
                <a:spLocks noChangeArrowheads="1"/>
              </p:cNvSpPr>
              <p:nvPr/>
            </p:nvSpPr>
            <p:spPr bwMode="auto">
              <a:xfrm>
                <a:off x="1497848" y="4089523"/>
                <a:ext cx="1282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HGP創英角ｺﾞｼｯｸUB" panose="020B0900000000000000" pitchFamily="50" charset="-128"/>
                    <a:ea typeface="HGP創英角ｺﾞｼｯｸUB" panose="020B0900000000000000" pitchFamily="50" charset="-128"/>
                  </a:rPr>
                  <a:t>対策の</a:t>
                </a:r>
                <a:endParaRPr lang="en-US" altLang="ja-JP" sz="1800" dirty="0">
                  <a:latin typeface="HGP創英角ｺﾞｼｯｸUB" panose="020B0900000000000000" pitchFamily="50" charset="-128"/>
                  <a:ea typeface="HGP創英角ｺﾞｼｯｸUB" panose="020B0900000000000000" pitchFamily="50" charset="-128"/>
                </a:endParaRPr>
              </a:p>
              <a:p>
                <a:pPr algn="ctr" eaLnBrk="1" hangingPunct="1">
                  <a:spcBef>
                    <a:spcPct val="0"/>
                  </a:spcBef>
                  <a:buFontTx/>
                  <a:buNone/>
                </a:pPr>
                <a:r>
                  <a:rPr lang="ja-JP" altLang="en-US" sz="1800" dirty="0">
                    <a:latin typeface="HGP創英角ｺﾞｼｯｸUB" panose="020B0900000000000000" pitchFamily="50" charset="-128"/>
                    <a:ea typeface="HGP創英角ｺﾞｼｯｸUB" panose="020B0900000000000000" pitchFamily="50" charset="-128"/>
                  </a:rPr>
                  <a:t>実施</a:t>
                </a:r>
              </a:p>
            </p:txBody>
          </p:sp>
          <p:sp>
            <p:nvSpPr>
              <p:cNvPr id="11" name="右矢印 10"/>
              <p:cNvSpPr/>
              <p:nvPr/>
            </p:nvSpPr>
            <p:spPr>
              <a:xfrm rot="5400000">
                <a:off x="1768985" y="3754959"/>
                <a:ext cx="725503" cy="1457340"/>
              </a:xfrm>
              <a:prstGeom prst="rightArrow">
                <a:avLst>
                  <a:gd name="adj1" fmla="val 64169"/>
                  <a:gd name="adj2" fmla="val 48419"/>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グループ化 39"/>
            <p:cNvGrpSpPr/>
            <p:nvPr/>
          </p:nvGrpSpPr>
          <p:grpSpPr>
            <a:xfrm>
              <a:off x="335433" y="4387390"/>
              <a:ext cx="3093787" cy="1505911"/>
              <a:chOff x="582823" y="5072303"/>
              <a:chExt cx="3093787" cy="1389215"/>
            </a:xfrm>
          </p:grpSpPr>
          <p:sp>
            <p:nvSpPr>
              <p:cNvPr id="19" name="メモ 18"/>
              <p:cNvSpPr/>
              <p:nvPr/>
            </p:nvSpPr>
            <p:spPr>
              <a:xfrm>
                <a:off x="616610" y="5072303"/>
                <a:ext cx="3060000" cy="1389215"/>
              </a:xfrm>
              <a:prstGeom prst="foldedCorner">
                <a:avLst>
                  <a:gd name="adj" fmla="val 13096"/>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20" name="テキスト ボックス 15"/>
              <p:cNvSpPr txBox="1">
                <a:spLocks noChangeArrowheads="1"/>
              </p:cNvSpPr>
              <p:nvPr/>
            </p:nvSpPr>
            <p:spPr bwMode="auto">
              <a:xfrm>
                <a:off x="582823" y="5630521"/>
                <a:ext cx="30392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・対策計画書に記載した対策の</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　実施状況</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・温室効果ガスの削減状況　等</a:t>
                </a:r>
              </a:p>
            </p:txBody>
          </p:sp>
          <p:sp>
            <p:nvSpPr>
              <p:cNvPr id="21" name="テキスト ボックス 8"/>
              <p:cNvSpPr txBox="1">
                <a:spLocks noChangeArrowheads="1"/>
              </p:cNvSpPr>
              <p:nvPr/>
            </p:nvSpPr>
            <p:spPr bwMode="auto">
              <a:xfrm>
                <a:off x="1092277" y="5166650"/>
                <a:ext cx="2088000" cy="461665"/>
              </a:xfrm>
              <a:prstGeom prst="rect">
                <a:avLst/>
              </a:prstGeom>
              <a:solidFill>
                <a:schemeClr val="bg1"/>
              </a:solidFill>
              <a:ln w="9525">
                <a:solidFill>
                  <a:schemeClr val="tx1"/>
                </a:solidFill>
                <a:miter lim="800000"/>
                <a:headEnd/>
                <a:tailEnd/>
              </a:ln>
            </p:spPr>
            <p:txBody>
              <a:bodyPr wrap="square" anchor="ct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latin typeface="HGP創英角ｺﾞｼｯｸUB" panose="020B0900000000000000" pitchFamily="50" charset="-128"/>
                    <a:ea typeface="HGP創英角ｺﾞｼｯｸUB" panose="020B0900000000000000" pitchFamily="50" charset="-128"/>
                  </a:rPr>
                  <a:t>実績報告書</a:t>
                </a:r>
              </a:p>
            </p:txBody>
          </p:sp>
        </p:grpSp>
        <p:grpSp>
          <p:nvGrpSpPr>
            <p:cNvPr id="23" name="グループ化 22">
              <a:extLst>
                <a:ext uri="{FF2B5EF4-FFF2-40B4-BE49-F238E27FC236}">
                  <a16:creationId xmlns:a16="http://schemas.microsoft.com/office/drawing/2014/main" id="{89E942D4-3FB7-49D7-BA1E-D81B2037D3B3}"/>
                </a:ext>
              </a:extLst>
            </p:cNvPr>
            <p:cNvGrpSpPr/>
            <p:nvPr/>
          </p:nvGrpSpPr>
          <p:grpSpPr>
            <a:xfrm>
              <a:off x="339991" y="1700808"/>
              <a:ext cx="3258906" cy="1756355"/>
              <a:chOff x="339991" y="1700808"/>
              <a:chExt cx="3258906" cy="1756355"/>
            </a:xfrm>
          </p:grpSpPr>
          <p:grpSp>
            <p:nvGrpSpPr>
              <p:cNvPr id="39" name="グループ化 38"/>
              <p:cNvGrpSpPr/>
              <p:nvPr/>
            </p:nvGrpSpPr>
            <p:grpSpPr>
              <a:xfrm>
                <a:off x="369221" y="1700808"/>
                <a:ext cx="3060000" cy="1756355"/>
                <a:chOff x="566709" y="2407054"/>
                <a:chExt cx="3060000" cy="1756355"/>
              </a:xfrm>
            </p:grpSpPr>
            <p:sp>
              <p:nvSpPr>
                <p:cNvPr id="7" name="メモ 6"/>
                <p:cNvSpPr/>
                <p:nvPr/>
              </p:nvSpPr>
              <p:spPr>
                <a:xfrm>
                  <a:off x="566709" y="2407054"/>
                  <a:ext cx="3060000" cy="1756355"/>
                </a:xfrm>
                <a:prstGeom prst="foldedCorner">
                  <a:avLst>
                    <a:gd name="adj" fmla="val 12398"/>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8" name="テキスト ボックス 8"/>
                <p:cNvSpPr txBox="1">
                  <a:spLocks noChangeArrowheads="1"/>
                </p:cNvSpPr>
                <p:nvPr/>
              </p:nvSpPr>
              <p:spPr bwMode="auto">
                <a:xfrm>
                  <a:off x="1031019" y="2492896"/>
                  <a:ext cx="2089519" cy="461665"/>
                </a:xfrm>
                <a:prstGeom prst="rect">
                  <a:avLst/>
                </a:prstGeom>
                <a:solidFill>
                  <a:schemeClr val="bg1"/>
                </a:solidFill>
                <a:ln w="9525">
                  <a:solidFill>
                    <a:schemeClr val="tx1"/>
                  </a:solidFill>
                  <a:miter lim="800000"/>
                  <a:headEnd/>
                  <a:tailEnd/>
                </a:ln>
              </p:spPr>
              <p:txBody>
                <a:bodyPr wrap="square" anchor="ctr">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latin typeface="HGP創英角ｺﾞｼｯｸUB" panose="020B0900000000000000" pitchFamily="50" charset="-128"/>
                      <a:ea typeface="HGP創英角ｺﾞｼｯｸUB" panose="020B0900000000000000" pitchFamily="50" charset="-128"/>
                    </a:rPr>
                    <a:t>対策計画書</a:t>
                  </a:r>
                </a:p>
              </p:txBody>
            </p:sp>
          </p:grpSp>
          <p:sp>
            <p:nvSpPr>
              <p:cNvPr id="38" name="テキスト ボックス 37"/>
              <p:cNvSpPr txBox="1">
                <a:spLocks noChangeArrowheads="1"/>
              </p:cNvSpPr>
              <p:nvPr/>
            </p:nvSpPr>
            <p:spPr bwMode="auto">
              <a:xfrm>
                <a:off x="339991" y="2290149"/>
                <a:ext cx="3258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・気候変動の緩和のための対策</a:t>
                </a:r>
                <a:endParaRPr lang="en-US" altLang="ja-JP" sz="14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・気候変動への適応のための対策</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FontTx/>
                  <a:buNone/>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・電気需要の最適化のための対策</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eaLnBrk="1" hangingPunct="1">
                  <a:spcBef>
                    <a:spcPct val="0"/>
                  </a:spcBef>
                  <a:buNone/>
                </a:pPr>
                <a:r>
                  <a:rPr lang="ja-JP" altLang="en-US" sz="1400"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温室効果ガスの削減目標</a:t>
                </a:r>
                <a:r>
                  <a:rPr lang="ja-JP" altLang="en-US" sz="14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等</a:t>
                </a:r>
              </a:p>
            </p:txBody>
          </p:sp>
        </p:grpSp>
        <p:sp>
          <p:nvSpPr>
            <p:cNvPr id="3" name="角丸四角形 2"/>
            <p:cNvSpPr/>
            <p:nvPr/>
          </p:nvSpPr>
          <p:spPr>
            <a:xfrm>
              <a:off x="280840" y="1487713"/>
              <a:ext cx="3258905" cy="4574114"/>
            </a:xfrm>
            <a:prstGeom prst="roundRect">
              <a:avLst>
                <a:gd name="adj" fmla="val 7956"/>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p:cNvSpPr txBox="1"/>
            <p:nvPr/>
          </p:nvSpPr>
          <p:spPr>
            <a:xfrm>
              <a:off x="761218" y="1212445"/>
              <a:ext cx="2236510" cy="461665"/>
            </a:xfrm>
            <a:prstGeom prst="rect">
              <a:avLst/>
            </a:prstGeom>
            <a:solidFill>
              <a:schemeClr val="bg1"/>
            </a:solidFill>
            <a:ln>
              <a:noFill/>
            </a:ln>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特定事業者等</a:t>
              </a:r>
              <a:r>
                <a:rPr kumimoji="1" lang="en-US" altLang="ja-JP" sz="2400" baseline="30000" dirty="0">
                  <a:latin typeface="HGP創英角ｺﾞｼｯｸUB" panose="020B0900000000000000" pitchFamily="50" charset="-128"/>
                  <a:ea typeface="HGP創英角ｺﾞｼｯｸUB" panose="020B0900000000000000" pitchFamily="50" charset="-128"/>
                </a:rPr>
                <a:t>※</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grpSp>
      <p:sp>
        <p:nvSpPr>
          <p:cNvPr id="4" name="テキスト ボックス 3"/>
          <p:cNvSpPr txBox="1"/>
          <p:nvPr/>
        </p:nvSpPr>
        <p:spPr>
          <a:xfrm>
            <a:off x="422138" y="6041079"/>
            <a:ext cx="3678708"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特定事業者以外も届け出ることができる</a:t>
            </a:r>
          </a:p>
        </p:txBody>
      </p:sp>
      <p:sp>
        <p:nvSpPr>
          <p:cNvPr id="42" name="テキスト ボックス 41"/>
          <p:cNvSpPr txBox="1"/>
          <p:nvPr/>
        </p:nvSpPr>
        <p:spPr>
          <a:xfrm>
            <a:off x="6576147" y="5471990"/>
            <a:ext cx="1601899" cy="769441"/>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特定事業者以外の事業者においては、希望により公表しないこともできる</a:t>
            </a:r>
          </a:p>
        </p:txBody>
      </p:sp>
      <p:sp>
        <p:nvSpPr>
          <p:cNvPr id="47" name="タイトル 3">
            <a:extLst>
              <a:ext uri="{FF2B5EF4-FFF2-40B4-BE49-F238E27FC236}">
                <a16:creationId xmlns:a16="http://schemas.microsoft.com/office/drawing/2014/main" id="{22CF58CF-B91F-46D1-8622-F519D1FA5E3B}"/>
              </a:ext>
            </a:extLst>
          </p:cNvPr>
          <p:cNvSpPr txBox="1">
            <a:spLocks/>
          </p:cNvSpPr>
          <p:nvPr/>
        </p:nvSpPr>
        <p:spPr>
          <a:xfrm>
            <a:off x="465412" y="77614"/>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２．届出制度の概要について（３）</a:t>
            </a:r>
          </a:p>
        </p:txBody>
      </p:sp>
      <p:grpSp>
        <p:nvGrpSpPr>
          <p:cNvPr id="25" name="グループ化 24">
            <a:extLst>
              <a:ext uri="{FF2B5EF4-FFF2-40B4-BE49-F238E27FC236}">
                <a16:creationId xmlns:a16="http://schemas.microsoft.com/office/drawing/2014/main" id="{5D25A45C-B217-4A08-BDAB-EEEE1203C8E5}"/>
              </a:ext>
            </a:extLst>
          </p:cNvPr>
          <p:cNvGrpSpPr/>
          <p:nvPr/>
        </p:nvGrpSpPr>
        <p:grpSpPr>
          <a:xfrm>
            <a:off x="3581593" y="1507449"/>
            <a:ext cx="2229254" cy="4240721"/>
            <a:chOff x="3567940" y="1910182"/>
            <a:chExt cx="2229254" cy="4240721"/>
          </a:xfrm>
        </p:grpSpPr>
        <p:grpSp>
          <p:nvGrpSpPr>
            <p:cNvPr id="46" name="グループ化 45"/>
            <p:cNvGrpSpPr/>
            <p:nvPr/>
          </p:nvGrpSpPr>
          <p:grpSpPr>
            <a:xfrm>
              <a:off x="3625958" y="1910182"/>
              <a:ext cx="2062452" cy="581307"/>
              <a:chOff x="3725120" y="2254373"/>
              <a:chExt cx="1709501" cy="581307"/>
            </a:xfrm>
            <a:solidFill>
              <a:srgbClr val="0070C0"/>
            </a:solidFill>
          </p:grpSpPr>
          <p:sp>
            <p:nvSpPr>
              <p:cNvPr id="33" name="下矢印 32"/>
              <p:cNvSpPr/>
              <p:nvPr/>
            </p:nvSpPr>
            <p:spPr>
              <a:xfrm rot="16200000">
                <a:off x="4289217" y="1690276"/>
                <a:ext cx="581307" cy="1709501"/>
              </a:xfrm>
              <a:prstGeom prst="downArrow">
                <a:avLst>
                  <a:gd name="adj1" fmla="val 62477"/>
                  <a:gd name="adj2" fmla="val 90697"/>
                </a:avLst>
              </a:prstGeom>
              <a:grp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32" name="テキスト ボックス 19"/>
              <p:cNvSpPr txBox="1">
                <a:spLocks noChangeArrowheads="1"/>
              </p:cNvSpPr>
              <p:nvPr/>
            </p:nvSpPr>
            <p:spPr bwMode="auto">
              <a:xfrm>
                <a:off x="3952916" y="2347707"/>
                <a:ext cx="1093548" cy="369332"/>
              </a:xfrm>
              <a:prstGeom prst="rect">
                <a:avLst/>
              </a:prstGeom>
              <a:noFill/>
              <a:ln w="9525">
                <a:noFill/>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solidFill>
                      <a:schemeClr val="bg1"/>
                    </a:solidFill>
                    <a:latin typeface="HGP創英角ｺﾞｼｯｸUB" panose="020B0900000000000000" pitchFamily="50" charset="-128"/>
                    <a:ea typeface="HGP創英角ｺﾞｼｯｸUB" panose="020B0900000000000000" pitchFamily="50" charset="-128"/>
                  </a:rPr>
                  <a:t>届　出</a:t>
                </a:r>
              </a:p>
            </p:txBody>
          </p:sp>
        </p:grpSp>
        <p:sp>
          <p:nvSpPr>
            <p:cNvPr id="29" name="テキスト ボックス 19"/>
            <p:cNvSpPr txBox="1">
              <a:spLocks noChangeArrowheads="1"/>
            </p:cNvSpPr>
            <p:nvPr/>
          </p:nvSpPr>
          <p:spPr bwMode="auto">
            <a:xfrm>
              <a:off x="3567940" y="2514915"/>
              <a:ext cx="2229254" cy="461665"/>
            </a:xfrm>
            <a:prstGeom prst="rect">
              <a:avLst/>
            </a:prstGeom>
            <a:noFill/>
            <a:ln w="9525">
              <a:noFill/>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200" dirty="0">
                  <a:solidFill>
                    <a:srgbClr val="0070C0"/>
                  </a:solidFill>
                  <a:latin typeface="HGP創英角ｺﾞｼｯｸUB" panose="020B0900000000000000" pitchFamily="50" charset="-128"/>
                  <a:ea typeface="HGP創英角ｺﾞｼｯｸUB" panose="020B0900000000000000" pitchFamily="50" charset="-128"/>
                </a:rPr>
                <a:t>※</a:t>
              </a:r>
              <a:r>
                <a:rPr lang="ja-JP" altLang="en-US" sz="1200" dirty="0">
                  <a:solidFill>
                    <a:srgbClr val="0070C0"/>
                  </a:solidFill>
                  <a:latin typeface="HGP創英角ｺﾞｼｯｸUB" panose="020B0900000000000000" pitchFamily="50" charset="-128"/>
                  <a:ea typeface="HGP創英角ｺﾞｼｯｸUB" panose="020B0900000000000000" pitchFamily="50" charset="-128"/>
                </a:rPr>
                <a:t>　変更がなければ計画期間中（</a:t>
              </a:r>
              <a:r>
                <a:rPr lang="en-US" altLang="ja-JP" sz="1200" dirty="0">
                  <a:solidFill>
                    <a:srgbClr val="0070C0"/>
                  </a:solidFill>
                  <a:latin typeface="HGP創英角ｺﾞｼｯｸUB" panose="020B0900000000000000" pitchFamily="50" charset="-128"/>
                  <a:ea typeface="HGP創英角ｺﾞｼｯｸUB" panose="020B0900000000000000" pitchFamily="50" charset="-128"/>
                </a:rPr>
                <a:t>2030</a:t>
              </a:r>
              <a:r>
                <a:rPr lang="ja-JP" altLang="en-US" sz="1200" dirty="0">
                  <a:solidFill>
                    <a:srgbClr val="0070C0"/>
                  </a:solidFill>
                  <a:latin typeface="HGP創英角ｺﾞｼｯｸUB" panose="020B0900000000000000" pitchFamily="50" charset="-128"/>
                  <a:ea typeface="HGP創英角ｺﾞｼｯｸUB" panose="020B0900000000000000" pitchFamily="50" charset="-128"/>
                </a:rPr>
                <a:t>年度まで）原則１回</a:t>
              </a:r>
              <a:endParaRPr lang="ja-JP" altLang="en-US" sz="1600" b="1"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a:extLst>
                <a:ext uri="{FF2B5EF4-FFF2-40B4-BE49-F238E27FC236}">
                  <a16:creationId xmlns:a16="http://schemas.microsoft.com/office/drawing/2014/main" id="{31DCD313-EADA-4544-83CF-03910224CC0C}"/>
                </a:ext>
              </a:extLst>
            </p:cNvPr>
            <p:cNvGrpSpPr/>
            <p:nvPr/>
          </p:nvGrpSpPr>
          <p:grpSpPr>
            <a:xfrm>
              <a:off x="3616230" y="5521735"/>
              <a:ext cx="2180964" cy="629168"/>
              <a:chOff x="3576895" y="5589831"/>
              <a:chExt cx="2239755" cy="629168"/>
            </a:xfrm>
          </p:grpSpPr>
          <p:sp>
            <p:nvSpPr>
              <p:cNvPr id="55" name="ホームベース 54"/>
              <p:cNvSpPr/>
              <p:nvPr/>
            </p:nvSpPr>
            <p:spPr>
              <a:xfrm rot="10800000">
                <a:off x="3576895" y="5589831"/>
                <a:ext cx="2160578" cy="629168"/>
              </a:xfrm>
              <a:prstGeom prst="homePlate">
                <a:avLst>
                  <a:gd name="adj" fmla="val 81983"/>
                </a:avLst>
              </a:prstGeom>
              <a:solidFill>
                <a:schemeClr val="accent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p:cNvSpPr txBox="1"/>
              <p:nvPr/>
            </p:nvSpPr>
            <p:spPr>
              <a:xfrm>
                <a:off x="3927145" y="5596505"/>
                <a:ext cx="1889505" cy="584775"/>
              </a:xfrm>
              <a:prstGeom prst="rect">
                <a:avLst/>
              </a:prstGeom>
              <a:noFill/>
            </p:spPr>
            <p:txBody>
              <a:bodyPr wrap="square" rtlCol="0">
                <a:spAutoFit/>
              </a:bodyPr>
              <a:lstStyle/>
              <a:p>
                <a:r>
                  <a:rPr kumimoji="1" lang="ja-JP" altLang="en-US" sz="1600" i="1"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必要に応じて指導</a:t>
                </a:r>
                <a:endParaRPr kumimoji="1" lang="en-US" altLang="ja-JP" sz="1600" i="1"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kumimoji="1" lang="ja-JP" altLang="en-US" sz="1600" i="1"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・助言・立入調査</a:t>
                </a:r>
              </a:p>
            </p:txBody>
          </p:sp>
        </p:grpSp>
        <p:grpSp>
          <p:nvGrpSpPr>
            <p:cNvPr id="52" name="グループ化 51"/>
            <p:cNvGrpSpPr/>
            <p:nvPr/>
          </p:nvGrpSpPr>
          <p:grpSpPr>
            <a:xfrm>
              <a:off x="3640965" y="2986543"/>
              <a:ext cx="2039111" cy="629166"/>
              <a:chOff x="3764937" y="6253447"/>
              <a:chExt cx="1772190" cy="629166"/>
            </a:xfrm>
            <a:solidFill>
              <a:schemeClr val="accent5">
                <a:lumMod val="20000"/>
                <a:lumOff val="80000"/>
              </a:schemeClr>
            </a:solidFill>
          </p:grpSpPr>
          <p:sp>
            <p:nvSpPr>
              <p:cNvPr id="57" name="下矢印 56"/>
              <p:cNvSpPr/>
              <p:nvPr/>
            </p:nvSpPr>
            <p:spPr>
              <a:xfrm rot="5400000" flipH="1">
                <a:off x="4336449" y="5681935"/>
                <a:ext cx="629166" cy="1772190"/>
              </a:xfrm>
              <a:prstGeom prst="downArrow">
                <a:avLst>
                  <a:gd name="adj1" fmla="val 62477"/>
                  <a:gd name="adj2" fmla="val 90697"/>
                </a:avLst>
              </a:prstGeom>
              <a:grp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58" name="テキスト ボックス 19"/>
              <p:cNvSpPr txBox="1">
                <a:spLocks noChangeArrowheads="1"/>
              </p:cNvSpPr>
              <p:nvPr/>
            </p:nvSpPr>
            <p:spPr bwMode="auto">
              <a:xfrm>
                <a:off x="3846567" y="6380180"/>
                <a:ext cx="1690560"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dirty="0">
                    <a:latin typeface="HGP創英角ｺﾞｼｯｸUB" panose="020B0900000000000000" pitchFamily="50" charset="-128"/>
                    <a:ea typeface="HGP創英角ｺﾞｼｯｸUB" panose="020B0900000000000000" pitchFamily="50" charset="-128"/>
                  </a:rPr>
                  <a:t>評価結果の通知</a:t>
                </a:r>
                <a:endParaRPr lang="en-US" altLang="ja-JP" sz="1600" dirty="0">
                  <a:latin typeface="HGP創英角ｺﾞｼｯｸUB" panose="020B0900000000000000" pitchFamily="50" charset="-128"/>
                  <a:ea typeface="HGP創英角ｺﾞｼｯｸUB" panose="020B0900000000000000" pitchFamily="50" charset="-128"/>
                </a:endParaRPr>
              </a:p>
            </p:txBody>
          </p:sp>
        </p:grpSp>
        <p:grpSp>
          <p:nvGrpSpPr>
            <p:cNvPr id="54" name="グループ化 53">
              <a:extLst>
                <a:ext uri="{FF2B5EF4-FFF2-40B4-BE49-F238E27FC236}">
                  <a16:creationId xmlns:a16="http://schemas.microsoft.com/office/drawing/2014/main" id="{4056D9DE-EBF0-41A2-90E4-20BAE9D73C6B}"/>
                </a:ext>
              </a:extLst>
            </p:cNvPr>
            <p:cNvGrpSpPr/>
            <p:nvPr/>
          </p:nvGrpSpPr>
          <p:grpSpPr>
            <a:xfrm>
              <a:off x="3621652" y="4235295"/>
              <a:ext cx="2062452" cy="581307"/>
              <a:chOff x="3725120" y="2254373"/>
              <a:chExt cx="1709501" cy="581307"/>
            </a:xfrm>
            <a:solidFill>
              <a:srgbClr val="0070C0"/>
            </a:solidFill>
          </p:grpSpPr>
          <p:sp>
            <p:nvSpPr>
              <p:cNvPr id="59" name="下矢印 32">
                <a:extLst>
                  <a:ext uri="{FF2B5EF4-FFF2-40B4-BE49-F238E27FC236}">
                    <a16:creationId xmlns:a16="http://schemas.microsoft.com/office/drawing/2014/main" id="{53D6F60E-A90D-4A38-BAA1-2190ACE7EA66}"/>
                  </a:ext>
                </a:extLst>
              </p:cNvPr>
              <p:cNvSpPr/>
              <p:nvPr/>
            </p:nvSpPr>
            <p:spPr>
              <a:xfrm rot="16200000">
                <a:off x="4289217" y="1690276"/>
                <a:ext cx="581307" cy="1709501"/>
              </a:xfrm>
              <a:prstGeom prst="downArrow">
                <a:avLst>
                  <a:gd name="adj1" fmla="val 62477"/>
                  <a:gd name="adj2" fmla="val 90697"/>
                </a:avLst>
              </a:prstGeom>
              <a:grp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60" name="テキスト ボックス 19">
                <a:extLst>
                  <a:ext uri="{FF2B5EF4-FFF2-40B4-BE49-F238E27FC236}">
                    <a16:creationId xmlns:a16="http://schemas.microsoft.com/office/drawing/2014/main" id="{D4B2F032-3EBD-44BF-AC79-E41347A4A4E2}"/>
                  </a:ext>
                </a:extLst>
              </p:cNvPr>
              <p:cNvSpPr txBox="1">
                <a:spLocks noChangeArrowheads="1"/>
              </p:cNvSpPr>
              <p:nvPr/>
            </p:nvSpPr>
            <p:spPr bwMode="auto">
              <a:xfrm>
                <a:off x="3952916" y="2347707"/>
                <a:ext cx="1093548" cy="369332"/>
              </a:xfrm>
              <a:prstGeom prst="rect">
                <a:avLst/>
              </a:prstGeom>
              <a:noFill/>
              <a:ln w="9525">
                <a:noFill/>
                <a:miter lim="800000"/>
                <a:headEnd/>
                <a:tailEnd/>
              </a:ln>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solidFill>
                      <a:schemeClr val="bg1"/>
                    </a:solidFill>
                    <a:latin typeface="HGP創英角ｺﾞｼｯｸUB" panose="020B0900000000000000" pitchFamily="50" charset="-128"/>
                    <a:ea typeface="HGP創英角ｺﾞｼｯｸUB" panose="020B0900000000000000" pitchFamily="50" charset="-128"/>
                  </a:rPr>
                  <a:t>毎年届出</a:t>
                </a:r>
              </a:p>
            </p:txBody>
          </p:sp>
        </p:grpSp>
        <p:grpSp>
          <p:nvGrpSpPr>
            <p:cNvPr id="61" name="グループ化 60">
              <a:extLst>
                <a:ext uri="{FF2B5EF4-FFF2-40B4-BE49-F238E27FC236}">
                  <a16:creationId xmlns:a16="http://schemas.microsoft.com/office/drawing/2014/main" id="{1AA8AFCA-A755-43EC-A7AF-3512910B0033}"/>
                </a:ext>
              </a:extLst>
            </p:cNvPr>
            <p:cNvGrpSpPr/>
            <p:nvPr/>
          </p:nvGrpSpPr>
          <p:grpSpPr>
            <a:xfrm>
              <a:off x="3655833" y="4797152"/>
              <a:ext cx="2039111" cy="629166"/>
              <a:chOff x="3764937" y="6137496"/>
              <a:chExt cx="1772190" cy="629166"/>
            </a:xfrm>
            <a:solidFill>
              <a:schemeClr val="accent5">
                <a:lumMod val="20000"/>
                <a:lumOff val="80000"/>
              </a:schemeClr>
            </a:solidFill>
          </p:grpSpPr>
          <p:sp>
            <p:nvSpPr>
              <p:cNvPr id="62" name="下矢印 56">
                <a:extLst>
                  <a:ext uri="{FF2B5EF4-FFF2-40B4-BE49-F238E27FC236}">
                    <a16:creationId xmlns:a16="http://schemas.microsoft.com/office/drawing/2014/main" id="{1BA08B9D-FB63-4FBE-BA06-E746D2720340}"/>
                  </a:ext>
                </a:extLst>
              </p:cNvPr>
              <p:cNvSpPr/>
              <p:nvPr/>
            </p:nvSpPr>
            <p:spPr>
              <a:xfrm rot="5400000" flipH="1">
                <a:off x="4336449" y="5565984"/>
                <a:ext cx="629166" cy="1772190"/>
              </a:xfrm>
              <a:prstGeom prst="downArrow">
                <a:avLst>
                  <a:gd name="adj1" fmla="val 62477"/>
                  <a:gd name="adj2" fmla="val 90697"/>
                </a:avLst>
              </a:prstGeom>
              <a:grp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63" name="テキスト ボックス 19">
                <a:extLst>
                  <a:ext uri="{FF2B5EF4-FFF2-40B4-BE49-F238E27FC236}">
                    <a16:creationId xmlns:a16="http://schemas.microsoft.com/office/drawing/2014/main" id="{1DF824FD-ADCB-40C5-A9F6-9408FBF54294}"/>
                  </a:ext>
                </a:extLst>
              </p:cNvPr>
              <p:cNvSpPr txBox="1">
                <a:spLocks noChangeArrowheads="1"/>
              </p:cNvSpPr>
              <p:nvPr/>
            </p:nvSpPr>
            <p:spPr bwMode="auto">
              <a:xfrm>
                <a:off x="3846567" y="6264232"/>
                <a:ext cx="1690560"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dirty="0">
                    <a:latin typeface="HGP創英角ｺﾞｼｯｸUB" panose="020B0900000000000000" pitchFamily="50" charset="-128"/>
                    <a:ea typeface="HGP創英角ｺﾞｼｯｸUB" panose="020B0900000000000000" pitchFamily="50" charset="-128"/>
                  </a:rPr>
                  <a:t>評価結果の通知</a:t>
                </a:r>
                <a:endParaRPr lang="en-US" altLang="ja-JP" sz="1600" dirty="0">
                  <a:latin typeface="HGP創英角ｺﾞｼｯｸUB" panose="020B0900000000000000" pitchFamily="50" charset="-128"/>
                  <a:ea typeface="HGP創英角ｺﾞｼｯｸUB" panose="020B0900000000000000" pitchFamily="50" charset="-128"/>
                </a:endParaRPr>
              </a:p>
            </p:txBody>
          </p:sp>
        </p:grpSp>
      </p:grpSp>
      <p:pic>
        <p:nvPicPr>
          <p:cNvPr id="2" name="オーディオ 1">
            <a:hlinkClick r:id="" action="ppaction://media"/>
            <a:extLst>
              <a:ext uri="{FF2B5EF4-FFF2-40B4-BE49-F238E27FC236}">
                <a16:creationId xmlns:a16="http://schemas.microsoft.com/office/drawing/2014/main" id="{738F42CE-CE36-4C07-BDCD-2929AE118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2075167"/>
      </p:ext>
    </p:extLst>
  </p:cSld>
  <p:clrMapOvr>
    <a:masterClrMapping/>
  </p:clrMapOvr>
  <mc:AlternateContent xmlns:mc="http://schemas.openxmlformats.org/markup-compatibility/2006" xmlns:p14="http://schemas.microsoft.com/office/powerpoint/2010/main">
    <mc:Choice Requires="p14">
      <p:transition spd="slow" p14:dur="2000" advTm="51990"/>
    </mc:Choice>
    <mc:Fallback xmlns="">
      <p:transition spd="slow" advTm="5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0DA1747-7AE3-4485-B1CC-5CDDF653E874}" type="slidenum">
              <a:rPr kumimoji="1" lang="ja-JP" altLang="en-US" smtClean="0"/>
              <a:t>7</a:t>
            </a:fld>
            <a:endParaRPr kumimoji="1" lang="ja-JP" altLang="en-US" dirty="0"/>
          </a:p>
        </p:txBody>
      </p:sp>
      <p:sp>
        <p:nvSpPr>
          <p:cNvPr id="6" name="テキスト ボックス 5">
            <a:extLst>
              <a:ext uri="{FF2B5EF4-FFF2-40B4-BE49-F238E27FC236}">
                <a16:creationId xmlns:a16="http://schemas.microsoft.com/office/drawing/2014/main" id="{D5170002-D193-4884-9428-D2AB12EB38D8}"/>
              </a:ext>
            </a:extLst>
          </p:cNvPr>
          <p:cNvSpPr txBox="1"/>
          <p:nvPr/>
        </p:nvSpPr>
        <p:spPr>
          <a:xfrm>
            <a:off x="251520" y="404664"/>
            <a:ext cx="8640960" cy="5755422"/>
          </a:xfrm>
          <a:prstGeom prst="rect">
            <a:avLst/>
          </a:prstGeom>
          <a:noFill/>
        </p:spPr>
        <p:txBody>
          <a:bodyPr wrap="square" rtlCol="0">
            <a:spAutoFit/>
          </a:bodyPr>
          <a:lstStyle/>
          <a:p>
            <a:r>
              <a:rPr lang="en-US" altLang="ja-JP" sz="2000" b="1"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rPr>
              <a:t>計画期間について</a:t>
            </a:r>
            <a:r>
              <a:rPr lang="en-US" altLang="ja-JP" sz="2000" b="1" dirty="0">
                <a:latin typeface="BIZ UDPゴシック" panose="020B0400000000000000" pitchFamily="50" charset="-128"/>
                <a:ea typeface="BIZ UDPゴシック" panose="020B0400000000000000" pitchFamily="50" charset="-128"/>
                <a:cs typeface="メイリオ" panose="020B0604030504040204" pitchFamily="50" charset="-128"/>
              </a:rPr>
              <a:t>》</a:t>
            </a:r>
            <a:endParaRPr lang="ja-JP" altLang="en-US" sz="2000" b="1" dirty="0">
              <a:latin typeface="BIZ UDPゴシック" panose="020B0400000000000000" pitchFamily="50" charset="-128"/>
              <a:ea typeface="BIZ UDPゴシック" panose="020B0400000000000000" pitchFamily="50" charset="-128"/>
              <a:cs typeface="メイリオ" panose="020B0604030504040204"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令和</a:t>
            </a:r>
            <a:r>
              <a:rPr lang="en-US" altLang="ja-JP" sz="2000" dirty="0">
                <a:latin typeface="BIZ UDPゴシック" panose="020B0400000000000000" pitchFamily="50" charset="-128"/>
                <a:ea typeface="BIZ UDPゴシック" panose="020B0400000000000000" pitchFamily="50" charset="-128"/>
              </a:rPr>
              <a:t>5</a:t>
            </a:r>
            <a:r>
              <a:rPr lang="ja-JP" altLang="en-US" sz="2000" dirty="0">
                <a:latin typeface="BIZ UDPゴシック" panose="020B0400000000000000" pitchFamily="50" charset="-128"/>
                <a:ea typeface="BIZ UDPゴシック" panose="020B0400000000000000" pitchFamily="50" charset="-128"/>
              </a:rPr>
              <a:t>年</a:t>
            </a:r>
            <a:r>
              <a:rPr lang="en-US" altLang="ja-JP" sz="2000" dirty="0">
                <a:latin typeface="BIZ UDPゴシック" panose="020B0400000000000000" pitchFamily="50" charset="-128"/>
                <a:ea typeface="BIZ UDPゴシック" panose="020B0400000000000000" pitchFamily="50" charset="-128"/>
              </a:rPr>
              <a:t>4</a:t>
            </a:r>
            <a:r>
              <a:rPr lang="ja-JP" altLang="en-US" sz="2000" dirty="0">
                <a:latin typeface="BIZ UDPゴシック" panose="020B0400000000000000" pitchFamily="50" charset="-128"/>
                <a:ea typeface="BIZ UDPゴシック" panose="020B0400000000000000" pitchFamily="50" charset="-128"/>
              </a:rPr>
              <a:t>月</a:t>
            </a:r>
            <a:r>
              <a:rPr lang="en-US" altLang="ja-JP" sz="2000" dirty="0">
                <a:latin typeface="BIZ UDPゴシック" panose="020B0400000000000000" pitchFamily="50" charset="-128"/>
                <a:ea typeface="BIZ UDPゴシック" panose="020B0400000000000000" pitchFamily="50" charset="-128"/>
              </a:rPr>
              <a:t>1</a:t>
            </a:r>
            <a:r>
              <a:rPr lang="ja-JP" altLang="en-US" sz="2000" dirty="0">
                <a:latin typeface="BIZ UDPゴシック" panose="020B0400000000000000" pitchFamily="50" charset="-128"/>
                <a:ea typeface="BIZ UDPゴシック" panose="020B0400000000000000" pitchFamily="50" charset="-128"/>
              </a:rPr>
              <a:t>日「大阪府気候変動対策の推進に関する条例」改正により</a:t>
            </a:r>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a:t>
            </a:r>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対策計画書の基準年度は　　　　</a:t>
            </a:r>
            <a:r>
              <a:rPr lang="ja-JP" altLang="en-US" sz="2800" dirty="0">
                <a:latin typeface="BIZ UDPゴシック" panose="020B0400000000000000" pitchFamily="50" charset="-128"/>
                <a:ea typeface="BIZ UDPゴシック" panose="020B0400000000000000" pitchFamily="50" charset="-128"/>
              </a:rPr>
              <a:t>原則、</a:t>
            </a:r>
            <a:r>
              <a:rPr lang="en-US" altLang="ja-JP" sz="2800" b="1" dirty="0">
                <a:solidFill>
                  <a:srgbClr val="0070C0"/>
                </a:solidFill>
                <a:latin typeface="BIZ UDPゴシック" panose="020B0400000000000000" pitchFamily="50" charset="-128"/>
                <a:ea typeface="BIZ UDPゴシック" panose="020B0400000000000000" pitchFamily="50" charset="-128"/>
              </a:rPr>
              <a:t>2013</a:t>
            </a:r>
            <a:r>
              <a:rPr lang="ja-JP" altLang="en-US" sz="2800" b="1" dirty="0">
                <a:solidFill>
                  <a:srgbClr val="0070C0"/>
                </a:solidFill>
                <a:latin typeface="BIZ UDPゴシック" panose="020B0400000000000000" pitchFamily="50" charset="-128"/>
                <a:ea typeface="BIZ UDPゴシック" panose="020B0400000000000000" pitchFamily="50" charset="-128"/>
              </a:rPr>
              <a:t>年度</a:t>
            </a:r>
            <a:endParaRPr lang="en-US" altLang="ja-JP" sz="2800" b="1" dirty="0">
              <a:solidFill>
                <a:srgbClr val="0070C0"/>
              </a:solidFill>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ただし、下記のいずれかの場合には計画期間の実績を適切に比較できる年度を用いることができる。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2013</a:t>
            </a:r>
            <a:r>
              <a:rPr lang="ja-JP" altLang="en-US" sz="2000" dirty="0">
                <a:latin typeface="BIZ UDPゴシック" panose="020B0400000000000000" pitchFamily="50" charset="-128"/>
                <a:ea typeface="BIZ UDPゴシック" panose="020B0400000000000000" pitchFamily="50" charset="-128"/>
              </a:rPr>
              <a:t>年度時点で特定事業者の要件を満たしていない場合</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2013</a:t>
            </a:r>
            <a:r>
              <a:rPr lang="ja-JP" altLang="en-US" sz="2000" dirty="0">
                <a:latin typeface="BIZ UDPゴシック" panose="020B0400000000000000" pitchFamily="50" charset="-128"/>
                <a:ea typeface="BIZ UDPゴシック" panose="020B0400000000000000" pitchFamily="50" charset="-128"/>
              </a:rPr>
              <a:t>年度以降、会社の統廃合等により事業活動が著しく変動した場合</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2013</a:t>
            </a:r>
            <a:r>
              <a:rPr lang="ja-JP" altLang="en-US" sz="2000" dirty="0">
                <a:latin typeface="BIZ UDPゴシック" panose="020B0400000000000000" pitchFamily="50" charset="-128"/>
                <a:ea typeface="BIZ UDPゴシック" panose="020B0400000000000000" pitchFamily="50" charset="-128"/>
              </a:rPr>
              <a:t>年度全体のエネルギー使用量や温室効果ガス排出量に関する</a:t>
            </a:r>
            <a:endParaRPr lang="en-US" altLang="ja-JP" sz="2000" dirty="0">
              <a:latin typeface="BIZ UDPゴシック" panose="020B0400000000000000" pitchFamily="50" charset="-128"/>
              <a:ea typeface="BIZ UDPゴシック" panose="020B0400000000000000" pitchFamily="50" charset="-128"/>
            </a:endParaRPr>
          </a:p>
          <a:p>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データが把握できない場合</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・その他知事が認める場合</a:t>
            </a:r>
            <a:endParaRPr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対策計画書の計画期間は</a:t>
            </a:r>
            <a:endParaRPr lang="en-US" altLang="ja-JP" sz="2000" b="1" dirty="0">
              <a:latin typeface="BIZ UDPゴシック" panose="020B0400000000000000" pitchFamily="50" charset="-128"/>
              <a:ea typeface="BIZ UDPゴシック" panose="020B0400000000000000" pitchFamily="50" charset="-128"/>
            </a:endParaRPr>
          </a:p>
          <a:p>
            <a:r>
              <a:rPr lang="ja-JP" altLang="en-US" sz="2000" b="1"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対策計画書を提出した年度から</a:t>
            </a:r>
            <a:r>
              <a:rPr lang="en-US" altLang="ja-JP" sz="2000" b="1" dirty="0">
                <a:solidFill>
                  <a:srgbClr val="0070C0"/>
                </a:solidFill>
                <a:latin typeface="BIZ UDPゴシック" panose="020B0400000000000000" pitchFamily="50" charset="-128"/>
                <a:ea typeface="BIZ UDPゴシック" panose="020B0400000000000000" pitchFamily="50" charset="-128"/>
              </a:rPr>
              <a:t>2030</a:t>
            </a:r>
            <a:r>
              <a:rPr lang="ja-JP" altLang="en-US" sz="2000" b="1" dirty="0">
                <a:solidFill>
                  <a:srgbClr val="0070C0"/>
                </a:solidFill>
                <a:latin typeface="BIZ UDPゴシック" panose="020B0400000000000000" pitchFamily="50" charset="-128"/>
                <a:ea typeface="BIZ UDPゴシック" panose="020B0400000000000000" pitchFamily="50" charset="-128"/>
              </a:rPr>
              <a:t>年度（令和</a:t>
            </a:r>
            <a:r>
              <a:rPr lang="en-US" altLang="ja-JP" sz="2000" b="1" dirty="0">
                <a:solidFill>
                  <a:srgbClr val="0070C0"/>
                </a:solidFill>
                <a:latin typeface="BIZ UDPゴシック" panose="020B0400000000000000" pitchFamily="50" charset="-128"/>
                <a:ea typeface="BIZ UDPゴシック" panose="020B0400000000000000" pitchFamily="50" charset="-128"/>
              </a:rPr>
              <a:t>12</a:t>
            </a:r>
            <a:r>
              <a:rPr lang="ja-JP" altLang="en-US" sz="2000" b="1" dirty="0">
                <a:solidFill>
                  <a:srgbClr val="0070C0"/>
                </a:solidFill>
                <a:latin typeface="BIZ UDPゴシック" panose="020B0400000000000000" pitchFamily="50" charset="-128"/>
                <a:ea typeface="BIZ UDPゴシック" panose="020B0400000000000000" pitchFamily="50" charset="-128"/>
              </a:rPr>
              <a:t>年度）</a:t>
            </a:r>
            <a:r>
              <a:rPr lang="ja-JP" altLang="en-US" sz="2000" dirty="0">
                <a:latin typeface="BIZ UDPゴシック" panose="020B0400000000000000" pitchFamily="50" charset="-128"/>
                <a:ea typeface="BIZ UDPゴシック" panose="020B0400000000000000" pitchFamily="50" charset="-128"/>
              </a:rPr>
              <a:t>まで　</a:t>
            </a:r>
            <a:endParaRPr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p:txBody>
      </p:sp>
      <p:pic>
        <p:nvPicPr>
          <p:cNvPr id="5" name="オーディオ 4">
            <a:hlinkClick r:id="" action="ppaction://media"/>
            <a:extLst>
              <a:ext uri="{FF2B5EF4-FFF2-40B4-BE49-F238E27FC236}">
                <a16:creationId xmlns:a16="http://schemas.microsoft.com/office/drawing/2014/main" id="{DC9886D4-B4C3-4A00-80CF-C3966DC2AB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2997812"/>
      </p:ext>
    </p:extLst>
  </p:cSld>
  <p:clrMapOvr>
    <a:masterClrMapping/>
  </p:clrMapOvr>
  <mc:AlternateContent xmlns:mc="http://schemas.openxmlformats.org/markup-compatibility/2006" xmlns:p14="http://schemas.microsoft.com/office/powerpoint/2010/main">
    <mc:Choice Requires="p14">
      <p:transition spd="slow" p14:dur="2000" advTm="27311"/>
    </mc:Choice>
    <mc:Fallback xmlns="">
      <p:transition spd="slow" advTm="2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5380" y="671883"/>
            <a:ext cx="8506368" cy="461665"/>
          </a:xfrm>
          <a:prstGeom prst="rect">
            <a:avLst/>
          </a:prstGeom>
        </p:spPr>
        <p:txBody>
          <a:bodyPr wrap="square">
            <a:spAutoFit/>
          </a:bodyPr>
          <a:lstStyle/>
          <a:p>
            <a:r>
              <a:rPr lang="en-US" altLang="ja-JP" sz="2400" b="1" kern="100" dirty="0">
                <a:solidFill>
                  <a:srgbClr val="0070C0"/>
                </a:solidFill>
                <a:latin typeface="+mn-ea"/>
                <a:cs typeface="Times New Roman" panose="02020603050405020304" pitchFamily="18" charset="0"/>
              </a:rPr>
              <a:t>【2013</a:t>
            </a:r>
            <a:r>
              <a:rPr lang="ja-JP" altLang="en-US" sz="2400" b="1" kern="100" dirty="0">
                <a:solidFill>
                  <a:srgbClr val="0070C0"/>
                </a:solidFill>
                <a:latin typeface="+mn-ea"/>
                <a:cs typeface="Times New Roman" panose="02020603050405020304" pitchFamily="18" charset="0"/>
              </a:rPr>
              <a:t>～</a:t>
            </a:r>
            <a:r>
              <a:rPr lang="en-US" altLang="ja-JP" sz="2400" b="1" kern="100" dirty="0">
                <a:solidFill>
                  <a:srgbClr val="0070C0"/>
                </a:solidFill>
                <a:latin typeface="+mn-ea"/>
                <a:cs typeface="Times New Roman" panose="02020603050405020304" pitchFamily="18" charset="0"/>
              </a:rPr>
              <a:t>2022</a:t>
            </a:r>
            <a:r>
              <a:rPr lang="ja-JP" altLang="en-US" sz="2400" b="1" kern="100" dirty="0">
                <a:solidFill>
                  <a:srgbClr val="0070C0"/>
                </a:solidFill>
                <a:latin typeface="+mn-ea"/>
                <a:cs typeface="Times New Roman" panose="02020603050405020304" pitchFamily="18" charset="0"/>
              </a:rPr>
              <a:t>年度</a:t>
            </a:r>
            <a:r>
              <a:rPr lang="en-US" altLang="ja-JP" sz="2400" b="1" kern="100" dirty="0">
                <a:solidFill>
                  <a:srgbClr val="0070C0"/>
                </a:solidFill>
                <a:latin typeface="+mn-ea"/>
                <a:cs typeface="Times New Roman" panose="02020603050405020304" pitchFamily="18" charset="0"/>
              </a:rPr>
              <a:t>】</a:t>
            </a:r>
            <a:r>
              <a:rPr lang="ja-JP" altLang="en-US" sz="2400" b="1" kern="100" dirty="0">
                <a:solidFill>
                  <a:srgbClr val="0070C0"/>
                </a:solidFill>
                <a:latin typeface="+mn-ea"/>
                <a:cs typeface="Times New Roman" panose="02020603050405020304" pitchFamily="18" charset="0"/>
              </a:rPr>
              <a:t>　１％／年　　</a:t>
            </a:r>
            <a:r>
              <a:rPr lang="en-US" altLang="ja-JP" sz="2400" b="1" kern="100" dirty="0">
                <a:solidFill>
                  <a:srgbClr val="0070C0"/>
                </a:solidFill>
                <a:latin typeface="+mn-ea"/>
                <a:cs typeface="Times New Roman" panose="02020603050405020304" pitchFamily="18" charset="0"/>
              </a:rPr>
              <a:t>【2023</a:t>
            </a:r>
            <a:r>
              <a:rPr lang="ja-JP" altLang="en-US" sz="2400" b="1" kern="100" dirty="0">
                <a:solidFill>
                  <a:srgbClr val="0070C0"/>
                </a:solidFill>
                <a:latin typeface="+mn-ea"/>
                <a:cs typeface="Times New Roman" panose="02020603050405020304" pitchFamily="18" charset="0"/>
              </a:rPr>
              <a:t>～</a:t>
            </a:r>
            <a:r>
              <a:rPr lang="en-US" altLang="ja-JP" sz="2400" b="1" kern="100" dirty="0">
                <a:solidFill>
                  <a:srgbClr val="0070C0"/>
                </a:solidFill>
                <a:latin typeface="+mn-ea"/>
                <a:cs typeface="Times New Roman" panose="02020603050405020304" pitchFamily="18" charset="0"/>
              </a:rPr>
              <a:t>2030</a:t>
            </a:r>
            <a:r>
              <a:rPr lang="ja-JP" altLang="en-US" sz="2400" b="1" kern="100" dirty="0">
                <a:solidFill>
                  <a:srgbClr val="0070C0"/>
                </a:solidFill>
                <a:latin typeface="+mn-ea"/>
                <a:cs typeface="Times New Roman" panose="02020603050405020304" pitchFamily="18" charset="0"/>
              </a:rPr>
              <a:t>年度</a:t>
            </a:r>
            <a:r>
              <a:rPr lang="en-US" altLang="ja-JP" sz="2400" b="1" kern="100" dirty="0">
                <a:solidFill>
                  <a:srgbClr val="0070C0"/>
                </a:solidFill>
                <a:latin typeface="+mn-ea"/>
                <a:cs typeface="Times New Roman" panose="02020603050405020304" pitchFamily="18" charset="0"/>
              </a:rPr>
              <a:t>】</a:t>
            </a:r>
            <a:r>
              <a:rPr lang="ja-JP" altLang="en-US" sz="2400" b="1" kern="100" dirty="0">
                <a:solidFill>
                  <a:srgbClr val="0070C0"/>
                </a:solidFill>
                <a:latin typeface="+mn-ea"/>
                <a:cs typeface="Times New Roman" panose="02020603050405020304" pitchFamily="18" charset="0"/>
              </a:rPr>
              <a:t>　</a:t>
            </a:r>
            <a:r>
              <a:rPr lang="en-US" altLang="ja-JP" sz="2400" b="1" kern="100" dirty="0">
                <a:solidFill>
                  <a:srgbClr val="0070C0"/>
                </a:solidFill>
                <a:latin typeface="+mn-ea"/>
                <a:cs typeface="Times New Roman" panose="02020603050405020304" pitchFamily="18" charset="0"/>
              </a:rPr>
              <a:t>1.5</a:t>
            </a:r>
            <a:r>
              <a:rPr lang="ja-JP" altLang="en-US" sz="2400" b="1" kern="100" dirty="0">
                <a:solidFill>
                  <a:srgbClr val="0070C0"/>
                </a:solidFill>
                <a:latin typeface="+mn-ea"/>
                <a:cs typeface="Times New Roman" panose="02020603050405020304" pitchFamily="18" charset="0"/>
              </a:rPr>
              <a:t>％／年</a:t>
            </a:r>
            <a:endParaRPr lang="en-US" altLang="ja-JP" sz="2400" kern="100" dirty="0">
              <a:solidFill>
                <a:srgbClr val="0070C0"/>
              </a:solidFill>
              <a:latin typeface="+mn-ea"/>
              <a:cs typeface="Times New Roman" panose="02020603050405020304" pitchFamily="18" charset="0"/>
            </a:endParaRP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8873" y="1052736"/>
            <a:ext cx="6622166" cy="2614982"/>
          </a:xfrm>
          <a:prstGeom prst="rect">
            <a:avLst/>
          </a:prstGeom>
          <a:noFill/>
          <a:ln>
            <a:noFill/>
          </a:ln>
        </p:spPr>
      </p:pic>
      <p:sp>
        <p:nvSpPr>
          <p:cNvPr id="8" name="テキスト ボックス 7">
            <a:extLst>
              <a:ext uri="{FF2B5EF4-FFF2-40B4-BE49-F238E27FC236}">
                <a16:creationId xmlns:a16="http://schemas.microsoft.com/office/drawing/2014/main" id="{ED7FA1DC-F2D2-40E5-A02D-DAAF135DC379}"/>
              </a:ext>
            </a:extLst>
          </p:cNvPr>
          <p:cNvSpPr txBox="1"/>
          <p:nvPr/>
        </p:nvSpPr>
        <p:spPr>
          <a:xfrm>
            <a:off x="47162" y="260035"/>
            <a:ext cx="8362201" cy="452047"/>
          </a:xfrm>
          <a:prstGeom prst="rect">
            <a:avLst/>
          </a:prstGeom>
          <a:noFill/>
        </p:spPr>
        <p:txBody>
          <a:bodyPr wrap="square" rtlCol="0">
            <a:spAutoFit/>
          </a:bodyPr>
          <a:lstStyle/>
          <a:p>
            <a:pPr indent="-441325">
              <a:lnSpc>
                <a:spcPts val="3200"/>
              </a:lnSpc>
            </a:pPr>
            <a:r>
              <a:rPr lang="en-US" altLang="ja-JP" sz="2000" b="1" dirty="0">
                <a:solidFill>
                  <a:prstClr val="black"/>
                </a:solidFill>
                <a:latin typeface="+mn-ea"/>
                <a:cs typeface="Meiryo UI" panose="020B0604030504040204" pitchFamily="50" charset="-128"/>
              </a:rPr>
              <a:t>《</a:t>
            </a:r>
            <a:r>
              <a:rPr lang="ja-JP" altLang="en-US" sz="2000" b="1" dirty="0">
                <a:solidFill>
                  <a:prstClr val="black"/>
                </a:solidFill>
                <a:latin typeface="+mn-ea"/>
                <a:cs typeface="Meiryo UI" panose="020B0604030504040204" pitchFamily="50" charset="-128"/>
              </a:rPr>
              <a:t>基準年度における目標削減率の目安</a:t>
            </a:r>
            <a:r>
              <a:rPr lang="en-US" altLang="ja-JP" sz="2000" b="1" dirty="0">
                <a:solidFill>
                  <a:prstClr val="black"/>
                </a:solidFill>
                <a:latin typeface="+mn-ea"/>
                <a:cs typeface="Meiryo UI" panose="020B0604030504040204" pitchFamily="50" charset="-128"/>
              </a:rPr>
              <a:t>》</a:t>
            </a:r>
            <a:endParaRPr lang="en-US" altLang="ja-JP" sz="1400" b="1" dirty="0">
              <a:solidFill>
                <a:prstClr val="black"/>
              </a:solidFill>
              <a:latin typeface="+mn-ea"/>
              <a:cs typeface="Meiryo UI" panose="020B0604030504040204" pitchFamily="50" charset="-128"/>
            </a:endParaRPr>
          </a:p>
        </p:txBody>
      </p:sp>
      <p:sp>
        <p:nvSpPr>
          <p:cNvPr id="9" name="正方形/長方形 8"/>
          <p:cNvSpPr/>
          <p:nvPr/>
        </p:nvSpPr>
        <p:spPr>
          <a:xfrm>
            <a:off x="360040" y="5517232"/>
            <a:ext cx="8748464" cy="954107"/>
          </a:xfrm>
          <a:prstGeom prst="rect">
            <a:avLst/>
          </a:prstGeom>
        </p:spPr>
        <p:txBody>
          <a:bodyPr wrap="square">
            <a:spAutoFit/>
          </a:bodyPr>
          <a:lstStyle/>
          <a:p>
            <a:pPr lvl="0" eaLnBrk="0" fontAlgn="base" hangingPunct="0">
              <a:spcBef>
                <a:spcPct val="0"/>
              </a:spcBef>
              <a:spcAft>
                <a:spcPct val="0"/>
              </a:spcAf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基準年度を</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2013</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年度に設定した場合、</a:t>
            </a:r>
            <a:r>
              <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2030</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年度削減目安は</a:t>
            </a:r>
            <a:r>
              <a:rPr kumimoji="0" lang="en-US" altLang="ja-JP" b="1" u="sng" dirty="0">
                <a:latin typeface="BIZ UDPゴシック" panose="020B0400000000000000" pitchFamily="50" charset="-128"/>
                <a:ea typeface="BIZ UDPゴシック" panose="020B0400000000000000" pitchFamily="50" charset="-128"/>
                <a:cs typeface="Times New Roman" panose="02020603050405020304" pitchFamily="18" charset="0"/>
              </a:rPr>
              <a:t>19.0</a:t>
            </a:r>
            <a:r>
              <a:rPr kumimoji="0" lang="ja-JP" altLang="en-US" b="1" u="sng"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となり、</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eaLnBrk="0" fontAlgn="base" hangingPunct="0">
              <a:spcBef>
                <a:spcPct val="0"/>
              </a:spcBef>
              <a:spcAft>
                <a:spcPct val="0"/>
              </a:spcAft>
            </a:pPr>
            <a:r>
              <a:rPr kumimoji="0" lang="en-US" altLang="ja-JP" u="sng" dirty="0">
                <a:latin typeface="BIZ UDPゴシック" panose="020B0400000000000000" pitchFamily="50" charset="-128"/>
                <a:ea typeface="BIZ UDPゴシック" panose="020B0400000000000000" pitchFamily="50" charset="-128"/>
                <a:cs typeface="Times New Roman" panose="02020603050405020304" pitchFamily="18" charset="0"/>
              </a:rPr>
              <a:t>2030</a:t>
            </a:r>
            <a:r>
              <a:rPr kumimoji="0" lang="ja-JP" altLang="en-US" u="sng" dirty="0">
                <a:latin typeface="BIZ UDPゴシック" panose="020B0400000000000000" pitchFamily="50" charset="-128"/>
                <a:ea typeface="BIZ UDPゴシック" panose="020B0400000000000000" pitchFamily="50" charset="-128"/>
                <a:cs typeface="Times New Roman" panose="02020603050405020304" pitchFamily="18" charset="0"/>
              </a:rPr>
              <a:t>年度の削減目標が目安より低い場合、対策計画書の評価は</a:t>
            </a:r>
            <a:r>
              <a:rPr kumimoji="0" lang="en-US" altLang="ja-JP" u="sng" dirty="0">
                <a:latin typeface="BIZ UDPゴシック" panose="020B0400000000000000" pitchFamily="50" charset="-128"/>
                <a:ea typeface="BIZ UDPゴシック" panose="020B0400000000000000" pitchFamily="50" charset="-128"/>
                <a:cs typeface="Times New Roman" panose="02020603050405020304" pitchFamily="18" charset="0"/>
              </a:rPr>
              <a:t>B</a:t>
            </a:r>
            <a:r>
              <a:rPr kumimoji="0" lang="ja-JP" altLang="en-US" u="sng" dirty="0">
                <a:latin typeface="BIZ UDPゴシック" panose="020B0400000000000000" pitchFamily="50" charset="-128"/>
                <a:ea typeface="BIZ UDPゴシック" panose="020B0400000000000000" pitchFamily="50" charset="-128"/>
                <a:cs typeface="Times New Roman" panose="02020603050405020304" pitchFamily="18" charset="0"/>
              </a:rPr>
              <a:t>または</a:t>
            </a:r>
            <a:r>
              <a:rPr kumimoji="0" lang="en-US" altLang="ja-JP" u="sng" dirty="0">
                <a:latin typeface="BIZ UDPゴシック" panose="020B0400000000000000" pitchFamily="50" charset="-128"/>
                <a:ea typeface="BIZ UDPゴシック" panose="020B0400000000000000" pitchFamily="50" charset="-128"/>
                <a:cs typeface="Times New Roman" panose="02020603050405020304" pitchFamily="18" charset="0"/>
              </a:rPr>
              <a:t>C</a:t>
            </a:r>
            <a:r>
              <a:rPr kumimoji="0" lang="ja-JP" altLang="en-US" u="sng" dirty="0">
                <a:latin typeface="BIZ UDPゴシック" panose="020B0400000000000000" pitchFamily="50" charset="-128"/>
                <a:ea typeface="BIZ UDPゴシック" panose="020B0400000000000000" pitchFamily="50" charset="-128"/>
                <a:cs typeface="Times New Roman" panose="02020603050405020304" pitchFamily="18" charset="0"/>
              </a:rPr>
              <a:t>となる。</a:t>
            </a:r>
            <a:endParaRPr kumimoji="0" lang="en-US" altLang="ja-JP" u="sng"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eaLnBrk="0" fontAlgn="base" hangingPunct="0">
              <a:spcBef>
                <a:spcPct val="0"/>
              </a:spcBef>
              <a:spcAft>
                <a:spcPct val="0"/>
              </a:spcAft>
            </a:pPr>
            <a:endParaRPr kumimoji="0" lang="en-US" altLang="ja-JP" sz="2000" dirty="0">
              <a:latin typeface="+mn-ea"/>
              <a:cs typeface="Times New Roman" panose="02020603050405020304" pitchFamily="18" charset="0"/>
            </a:endParaRPr>
          </a:p>
        </p:txBody>
      </p:sp>
      <p:grpSp>
        <p:nvGrpSpPr>
          <p:cNvPr id="3" name="グループ化 2">
            <a:extLst>
              <a:ext uri="{FF2B5EF4-FFF2-40B4-BE49-F238E27FC236}">
                <a16:creationId xmlns:a16="http://schemas.microsoft.com/office/drawing/2014/main" id="{D76C12B5-DB71-4D95-9E35-9BF810504F0E}"/>
              </a:ext>
            </a:extLst>
          </p:cNvPr>
          <p:cNvGrpSpPr/>
          <p:nvPr/>
        </p:nvGrpSpPr>
        <p:grpSpPr>
          <a:xfrm>
            <a:off x="501263" y="3689505"/>
            <a:ext cx="8141474" cy="1678310"/>
            <a:chOff x="492318" y="4000373"/>
            <a:chExt cx="8141474" cy="1678310"/>
          </a:xfrm>
        </p:grpSpPr>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08" y="4000373"/>
              <a:ext cx="8123584" cy="167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492318" y="4349206"/>
              <a:ext cx="924580" cy="6249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スライド番号プレースホルダー 3">
            <a:extLst>
              <a:ext uri="{FF2B5EF4-FFF2-40B4-BE49-F238E27FC236}">
                <a16:creationId xmlns:a16="http://schemas.microsoft.com/office/drawing/2014/main" id="{8BB7F240-7ADC-4F34-817B-8C413335C658}"/>
              </a:ext>
            </a:extLst>
          </p:cNvPr>
          <p:cNvSpPr>
            <a:spLocks noGrp="1"/>
          </p:cNvSpPr>
          <p:nvPr>
            <p:ph type="sldNum" sz="quarter" idx="12"/>
          </p:nvPr>
        </p:nvSpPr>
        <p:spPr/>
        <p:txBody>
          <a:bodyPr/>
          <a:lstStyle/>
          <a:p>
            <a:fld id="{F0DA1747-7AE3-4485-B1CC-5CDDF653E874}" type="slidenum">
              <a:rPr kumimoji="1" lang="ja-JP" altLang="en-US" smtClean="0"/>
              <a:t>8</a:t>
            </a:fld>
            <a:endParaRPr kumimoji="1" lang="ja-JP" altLang="en-US"/>
          </a:p>
        </p:txBody>
      </p:sp>
      <p:pic>
        <p:nvPicPr>
          <p:cNvPr id="12" name="オーディオ 11">
            <a:hlinkClick r:id="" action="ppaction://media"/>
            <a:extLst>
              <a:ext uri="{FF2B5EF4-FFF2-40B4-BE49-F238E27FC236}">
                <a16:creationId xmlns:a16="http://schemas.microsoft.com/office/drawing/2014/main" id="{D19F654E-0491-47A5-AE40-8D4A26DFCA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2525469"/>
      </p:ext>
    </p:extLst>
  </p:cSld>
  <p:clrMapOvr>
    <a:masterClrMapping/>
  </p:clrMapOvr>
  <mc:AlternateContent xmlns:mc="http://schemas.openxmlformats.org/markup-compatibility/2006" xmlns:p14="http://schemas.microsoft.com/office/powerpoint/2010/main">
    <mc:Choice Requires="p14">
      <p:transition spd="slow" p14:dur="2000" advTm="20111"/>
    </mc:Choice>
    <mc:Fallback xmlns="">
      <p:transition spd="slow" advTm="2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レトロスペクト">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3870</Words>
  <Application>Microsoft Office PowerPoint</Application>
  <PresentationFormat>画面に合わせる (4:3)</PresentationFormat>
  <Paragraphs>451</Paragraphs>
  <Slides>22</Slides>
  <Notes>17</Notes>
  <HiddenSlides>0</HiddenSlides>
  <MMClips>22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22</vt:i4>
      </vt:variant>
    </vt:vector>
  </HeadingPairs>
  <TitlesOfParts>
    <vt:vector size="34" baseType="lpstr">
      <vt:lpstr>BIZ UDPゴシック</vt:lpstr>
      <vt:lpstr>HGPｺﾞｼｯｸM</vt:lpstr>
      <vt:lpstr>HGP創英角ｺﾞｼｯｸUB</vt:lpstr>
      <vt:lpstr>Meiryo UI</vt:lpstr>
      <vt:lpstr>ＭＳ Ｐゴシック</vt:lpstr>
      <vt:lpstr>メイリオ</vt:lpstr>
      <vt:lpstr>Arial</vt:lpstr>
      <vt:lpstr>Calibri</vt:lpstr>
      <vt:lpstr>Calibri Light</vt:lpstr>
      <vt:lpstr>Cambria Math</vt:lpstr>
      <vt:lpstr>Wingdings</vt:lpstr>
      <vt:lpstr>レトロスペクト</vt:lpstr>
      <vt:lpstr>大阪府気候変動対策の推進に関する 条例に基づく届出制度説明資料</vt:lpstr>
      <vt:lpstr>PowerPoint プレゼンテーション</vt:lpstr>
      <vt:lpstr>１．大阪府気候変動対策の推進に関する条例の目的</vt:lpstr>
      <vt:lpstr>PowerPoint プレゼンテーション</vt:lpstr>
      <vt:lpstr>２．届出制度の概要について（２）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2021-08-18T04:41:33Z</dcterms:created>
  <dcterms:modified xsi:type="dcterms:W3CDTF">2024-07-23T07:40:14Z</dcterms:modified>
</cp:coreProperties>
</file>