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Lst>
  <p:notesMasterIdLst>
    <p:notesMasterId r:id="rId28"/>
  </p:notesMasterIdLst>
  <p:handoutMasterIdLst>
    <p:handoutMasterId r:id="rId29"/>
  </p:handoutMasterIdLst>
  <p:sldIdLst>
    <p:sldId id="403" r:id="rId2"/>
    <p:sldId id="910" r:id="rId3"/>
    <p:sldId id="827" r:id="rId4"/>
    <p:sldId id="959" r:id="rId5"/>
    <p:sldId id="349" r:id="rId6"/>
    <p:sldId id="952" r:id="rId7"/>
    <p:sldId id="841" r:id="rId8"/>
    <p:sldId id="942" r:id="rId9"/>
    <p:sldId id="960" r:id="rId10"/>
    <p:sldId id="953" r:id="rId11"/>
    <p:sldId id="946" r:id="rId12"/>
    <p:sldId id="943" r:id="rId13"/>
    <p:sldId id="947" r:id="rId14"/>
    <p:sldId id="944" r:id="rId15"/>
    <p:sldId id="956" r:id="rId16"/>
    <p:sldId id="954" r:id="rId17"/>
    <p:sldId id="940" r:id="rId18"/>
    <p:sldId id="926" r:id="rId19"/>
    <p:sldId id="958" r:id="rId20"/>
    <p:sldId id="930" r:id="rId21"/>
    <p:sldId id="932" r:id="rId22"/>
    <p:sldId id="933" r:id="rId23"/>
    <p:sldId id="934" r:id="rId24"/>
    <p:sldId id="949" r:id="rId25"/>
    <p:sldId id="872" r:id="rId26"/>
    <p:sldId id="955" r:id="rId2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006600"/>
    <a:srgbClr val="FFD966"/>
    <a:srgbClr val="F7EC97"/>
    <a:srgbClr val="FFFF99"/>
    <a:srgbClr val="FFCC00"/>
    <a:srgbClr val="FF00FF"/>
    <a:srgbClr val="81FC24"/>
    <a:srgbClr val="FD6C5D"/>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83" autoAdjust="0"/>
    <p:restoredTop sz="94959" autoAdjust="0"/>
  </p:normalViewPr>
  <p:slideViewPr>
    <p:cSldViewPr>
      <p:cViewPr varScale="1">
        <p:scale>
          <a:sx n="82" d="100"/>
          <a:sy n="82" d="100"/>
        </p:scale>
        <p:origin x="1248"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p:cViewPr varScale="1">
        <p:scale>
          <a:sx n="47" d="100"/>
          <a:sy n="47" d="100"/>
        </p:scale>
        <p:origin x="-3090" y="-114"/>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3" y="9440866"/>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6"/>
            <a:ext cx="2949575" cy="496887"/>
          </a:xfrm>
          <a:prstGeom prst="rect">
            <a:avLst/>
          </a:prstGeom>
        </p:spPr>
        <p:txBody>
          <a:bodyPr vert="horz" lIns="91425" tIns="45714" rIns="91425" bIns="45714" rtlCol="0" anchor="b"/>
          <a:lstStyle>
            <a:lvl1pPr algn="r">
              <a:defRPr sz="1200"/>
            </a:lvl1pPr>
          </a:lstStyle>
          <a:p>
            <a:fld id="{3FA8D4F6-A8D6-432C-BA59-0C059F0DD957}" type="slidenum">
              <a:rPr kumimoji="1" lang="ja-JP" altLang="en-US" smtClean="0"/>
              <a:t>‹#›</a:t>
            </a:fld>
            <a:endParaRPr kumimoji="1" lang="ja-JP" altLang="en-US"/>
          </a:p>
        </p:txBody>
      </p:sp>
    </p:spTree>
    <p:extLst>
      <p:ext uri="{BB962C8B-B14F-4D97-AF65-F5344CB8AC3E}">
        <p14:creationId xmlns:p14="http://schemas.microsoft.com/office/powerpoint/2010/main" val="4282714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787" cy="496967"/>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
            <a:ext cx="2949787" cy="496967"/>
          </a:xfrm>
          <a:prstGeom prst="rect">
            <a:avLst/>
          </a:prstGeom>
        </p:spPr>
        <p:txBody>
          <a:bodyPr vert="horz" lIns="91425" tIns="45714" rIns="91425" bIns="45714" rtlCol="0"/>
          <a:lstStyle>
            <a:lvl1pPr algn="r">
              <a:defRPr sz="1200"/>
            </a:lvl1pPr>
          </a:lstStyle>
          <a:p>
            <a:fld id="{8D5BEBC8-2257-4310-91FB-3838D0908DC9}" type="datetimeFigureOut">
              <a:rPr kumimoji="1" lang="ja-JP" altLang="en-US" smtClean="0"/>
              <a:t>2023/6/5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9"/>
            <a:ext cx="2949787" cy="49696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9"/>
            <a:ext cx="2949787" cy="496967"/>
          </a:xfrm>
          <a:prstGeom prst="rect">
            <a:avLst/>
          </a:prstGeom>
        </p:spPr>
        <p:txBody>
          <a:bodyPr vert="horz" lIns="91425" tIns="45714" rIns="91425" bIns="45714" rtlCol="0" anchor="b"/>
          <a:lstStyle>
            <a:lvl1pPr algn="r">
              <a:defRPr sz="1200"/>
            </a:lvl1pPr>
          </a:lstStyle>
          <a:p>
            <a:fld id="{F87C77AA-7151-4A8D-8C26-E58B9E1A327F}" type="slidenum">
              <a:rPr kumimoji="1" lang="ja-JP" altLang="en-US" smtClean="0"/>
              <a:t>‹#›</a:t>
            </a:fld>
            <a:endParaRPr kumimoji="1" lang="ja-JP" altLang="en-US"/>
          </a:p>
        </p:txBody>
      </p:sp>
    </p:spTree>
    <p:extLst>
      <p:ext uri="{BB962C8B-B14F-4D97-AF65-F5344CB8AC3E}">
        <p14:creationId xmlns:p14="http://schemas.microsoft.com/office/powerpoint/2010/main" val="1120341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0</a:t>
            </a:fld>
            <a:endParaRPr kumimoji="1" lang="ja-JP" altLang="en-US"/>
          </a:p>
        </p:txBody>
      </p:sp>
    </p:spTree>
    <p:extLst>
      <p:ext uri="{BB962C8B-B14F-4D97-AF65-F5344CB8AC3E}">
        <p14:creationId xmlns:p14="http://schemas.microsoft.com/office/powerpoint/2010/main" val="303793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9</a:t>
            </a:fld>
            <a:endParaRPr kumimoji="1" lang="ja-JP" altLang="en-US"/>
          </a:p>
        </p:txBody>
      </p:sp>
    </p:spTree>
    <p:extLst>
      <p:ext uri="{BB962C8B-B14F-4D97-AF65-F5344CB8AC3E}">
        <p14:creationId xmlns:p14="http://schemas.microsoft.com/office/powerpoint/2010/main" val="831201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2913" y="746125"/>
            <a:ext cx="5921375" cy="4440238"/>
          </a:xfrm>
        </p:spPr>
      </p:sp>
      <p:sp>
        <p:nvSpPr>
          <p:cNvPr id="3" name="ノート プレースホルダー 2"/>
          <p:cNvSpPr>
            <a:spLocks noGrp="1"/>
          </p:cNvSpPr>
          <p:nvPr>
            <p:ph type="body" idx="1"/>
          </p:nvPr>
        </p:nvSpPr>
        <p:spPr/>
        <p:txBody>
          <a:bodyPr/>
          <a:lstStyle/>
          <a:p>
            <a:pPr indent="-441325">
              <a:lnSpc>
                <a:spcPts val="3200"/>
              </a:lnSpc>
            </a:pPr>
            <a:endParaRPr kumimoji="1" lang="en-US" altLang="ja-JP" sz="1400" b="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08473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11</a:t>
            </a:fld>
            <a:endParaRPr kumimoji="1" lang="ja-JP" altLang="en-US"/>
          </a:p>
        </p:txBody>
      </p:sp>
    </p:spTree>
    <p:extLst>
      <p:ext uri="{BB962C8B-B14F-4D97-AF65-F5344CB8AC3E}">
        <p14:creationId xmlns:p14="http://schemas.microsoft.com/office/powerpoint/2010/main" val="40107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2913" y="746125"/>
            <a:ext cx="5921375" cy="4440238"/>
          </a:xfrm>
        </p:spPr>
      </p:sp>
      <p:sp>
        <p:nvSpPr>
          <p:cNvPr id="3" name="ノート プレースホルダー 2"/>
          <p:cNvSpPr>
            <a:spLocks noGrp="1"/>
          </p:cNvSpPr>
          <p:nvPr>
            <p:ph type="body" idx="1"/>
          </p:nvPr>
        </p:nvSpPr>
        <p:spPr/>
        <p:txBody>
          <a:bodyPr/>
          <a:lstStyle/>
          <a:p>
            <a:pPr indent="-441325">
              <a:lnSpc>
                <a:spcPts val="3200"/>
              </a:lnSpc>
            </a:pPr>
            <a:endParaRPr lang="ja-JP" altLang="en-US" sz="1400" b="0" dirty="0"/>
          </a:p>
        </p:txBody>
      </p:sp>
    </p:spTree>
    <p:extLst>
      <p:ext uri="{BB962C8B-B14F-4D97-AF65-F5344CB8AC3E}">
        <p14:creationId xmlns:p14="http://schemas.microsoft.com/office/powerpoint/2010/main" val="499603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13</a:t>
            </a:fld>
            <a:endParaRPr kumimoji="1" lang="ja-JP" altLang="en-US"/>
          </a:p>
        </p:txBody>
      </p:sp>
    </p:spTree>
    <p:extLst>
      <p:ext uri="{BB962C8B-B14F-4D97-AF65-F5344CB8AC3E}">
        <p14:creationId xmlns:p14="http://schemas.microsoft.com/office/powerpoint/2010/main" val="417974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14</a:t>
            </a:fld>
            <a:endParaRPr kumimoji="1" lang="ja-JP" altLang="en-US"/>
          </a:p>
        </p:txBody>
      </p:sp>
    </p:spTree>
    <p:extLst>
      <p:ext uri="{BB962C8B-B14F-4D97-AF65-F5344CB8AC3E}">
        <p14:creationId xmlns:p14="http://schemas.microsoft.com/office/powerpoint/2010/main" val="1795897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15</a:t>
            </a:fld>
            <a:endParaRPr kumimoji="1" lang="ja-JP" altLang="en-US"/>
          </a:p>
        </p:txBody>
      </p:sp>
    </p:spTree>
    <p:extLst>
      <p:ext uri="{BB962C8B-B14F-4D97-AF65-F5344CB8AC3E}">
        <p14:creationId xmlns:p14="http://schemas.microsoft.com/office/powerpoint/2010/main" val="275761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85706" indent="-185706">
              <a:tabLst>
                <a:tab pos="373055" algn="l"/>
              </a:tabLst>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16</a:t>
            </a:fld>
            <a:endParaRPr kumimoji="1" lang="ja-JP" altLang="en-US"/>
          </a:p>
        </p:txBody>
      </p:sp>
    </p:spTree>
    <p:extLst>
      <p:ext uri="{BB962C8B-B14F-4D97-AF65-F5344CB8AC3E}">
        <p14:creationId xmlns:p14="http://schemas.microsoft.com/office/powerpoint/2010/main" val="2489676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85706" indent="-185706">
              <a:tabLst>
                <a:tab pos="373055" algn="l"/>
              </a:tabLst>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17</a:t>
            </a:fld>
            <a:endParaRPr kumimoji="1" lang="ja-JP" altLang="en-US"/>
          </a:p>
        </p:txBody>
      </p:sp>
    </p:spTree>
    <p:extLst>
      <p:ext uri="{BB962C8B-B14F-4D97-AF65-F5344CB8AC3E}">
        <p14:creationId xmlns:p14="http://schemas.microsoft.com/office/powerpoint/2010/main" val="1438644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18</a:t>
            </a:fld>
            <a:endParaRPr kumimoji="1" lang="ja-JP" altLang="en-US"/>
          </a:p>
        </p:txBody>
      </p:sp>
    </p:spTree>
    <p:extLst>
      <p:ext uri="{BB962C8B-B14F-4D97-AF65-F5344CB8AC3E}">
        <p14:creationId xmlns:p14="http://schemas.microsoft.com/office/powerpoint/2010/main" val="4141327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1</a:t>
            </a:fld>
            <a:endParaRPr kumimoji="1" lang="ja-JP" altLang="en-US"/>
          </a:p>
        </p:txBody>
      </p:sp>
    </p:spTree>
    <p:extLst>
      <p:ext uri="{BB962C8B-B14F-4D97-AF65-F5344CB8AC3E}">
        <p14:creationId xmlns:p14="http://schemas.microsoft.com/office/powerpoint/2010/main" val="1568729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19</a:t>
            </a:fld>
            <a:endParaRPr kumimoji="1" lang="ja-JP" altLang="en-US"/>
          </a:p>
        </p:txBody>
      </p:sp>
    </p:spTree>
    <p:extLst>
      <p:ext uri="{BB962C8B-B14F-4D97-AF65-F5344CB8AC3E}">
        <p14:creationId xmlns:p14="http://schemas.microsoft.com/office/powerpoint/2010/main" val="2256805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2913" y="746125"/>
            <a:ext cx="5921375" cy="444023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ja-JP" altLang="en-US" sz="1400" b="0" dirty="0"/>
          </a:p>
        </p:txBody>
      </p:sp>
    </p:spTree>
    <p:extLst>
      <p:ext uri="{BB962C8B-B14F-4D97-AF65-F5344CB8AC3E}">
        <p14:creationId xmlns:p14="http://schemas.microsoft.com/office/powerpoint/2010/main" val="849506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21</a:t>
            </a:fld>
            <a:endParaRPr kumimoji="1" lang="ja-JP" altLang="en-US"/>
          </a:p>
        </p:txBody>
      </p:sp>
    </p:spTree>
    <p:extLst>
      <p:ext uri="{BB962C8B-B14F-4D97-AF65-F5344CB8AC3E}">
        <p14:creationId xmlns:p14="http://schemas.microsoft.com/office/powerpoint/2010/main" val="2561113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85706" indent="-185706">
              <a:tabLst>
                <a:tab pos="373055" algn="l"/>
              </a:tabLst>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22</a:t>
            </a:fld>
            <a:endParaRPr kumimoji="1" lang="ja-JP" altLang="en-US"/>
          </a:p>
        </p:txBody>
      </p:sp>
    </p:spTree>
    <p:extLst>
      <p:ext uri="{BB962C8B-B14F-4D97-AF65-F5344CB8AC3E}">
        <p14:creationId xmlns:p14="http://schemas.microsoft.com/office/powerpoint/2010/main" val="2920576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069975" indent="-1069975"/>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23</a:t>
            </a:fld>
            <a:endParaRPr kumimoji="1" lang="ja-JP" altLang="en-US"/>
          </a:p>
        </p:txBody>
      </p:sp>
    </p:spTree>
    <p:extLst>
      <p:ext uri="{BB962C8B-B14F-4D97-AF65-F5344CB8AC3E}">
        <p14:creationId xmlns:p14="http://schemas.microsoft.com/office/powerpoint/2010/main" val="130368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24</a:t>
            </a:fld>
            <a:endParaRPr kumimoji="1" lang="ja-JP" altLang="en-US"/>
          </a:p>
        </p:txBody>
      </p:sp>
    </p:spTree>
    <p:extLst>
      <p:ext uri="{BB962C8B-B14F-4D97-AF65-F5344CB8AC3E}">
        <p14:creationId xmlns:p14="http://schemas.microsoft.com/office/powerpoint/2010/main" val="1347278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41325" indent="-441325">
              <a:lnSpc>
                <a:spcPts val="3200"/>
              </a:lnSpc>
            </a:pPr>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25</a:t>
            </a:fld>
            <a:endParaRPr kumimoji="1" lang="ja-JP" altLang="en-US"/>
          </a:p>
        </p:txBody>
      </p:sp>
    </p:spTree>
    <p:extLst>
      <p:ext uri="{BB962C8B-B14F-4D97-AF65-F5344CB8AC3E}">
        <p14:creationId xmlns:p14="http://schemas.microsoft.com/office/powerpoint/2010/main" val="204058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2913" y="746125"/>
            <a:ext cx="5921375" cy="4440238"/>
          </a:xfrm>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endParaRPr lang="ja-JP" altLang="en-US" sz="1400" dirty="0"/>
          </a:p>
        </p:txBody>
      </p:sp>
    </p:spTree>
    <p:extLst>
      <p:ext uri="{BB962C8B-B14F-4D97-AF65-F5344CB8AC3E}">
        <p14:creationId xmlns:p14="http://schemas.microsoft.com/office/powerpoint/2010/main" val="302629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85706" indent="-185706">
              <a:tabLst>
                <a:tab pos="373055" algn="l"/>
              </a:tabLst>
            </a:pPr>
            <a:endParaRPr lang="en-US" altLang="ja-JP" b="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3</a:t>
            </a:fld>
            <a:endParaRPr kumimoji="1" lang="ja-JP" altLang="en-US"/>
          </a:p>
        </p:txBody>
      </p:sp>
    </p:spTree>
    <p:extLst>
      <p:ext uri="{BB962C8B-B14F-4D97-AF65-F5344CB8AC3E}">
        <p14:creationId xmlns:p14="http://schemas.microsoft.com/office/powerpoint/2010/main" val="298748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2913" y="746125"/>
            <a:ext cx="5921375" cy="4440238"/>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4215338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5</a:t>
            </a:fld>
            <a:endParaRPr kumimoji="1" lang="ja-JP" altLang="en-US"/>
          </a:p>
        </p:txBody>
      </p:sp>
    </p:spTree>
    <p:extLst>
      <p:ext uri="{BB962C8B-B14F-4D97-AF65-F5344CB8AC3E}">
        <p14:creationId xmlns:p14="http://schemas.microsoft.com/office/powerpoint/2010/main" val="425163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00075" y="577850"/>
            <a:ext cx="5699125" cy="4275138"/>
          </a:xfrm>
        </p:spPr>
      </p:sp>
      <p:sp>
        <p:nvSpPr>
          <p:cNvPr id="3" name="ノート プレースホルダー 2"/>
          <p:cNvSpPr>
            <a:spLocks noGrp="1"/>
          </p:cNvSpPr>
          <p:nvPr>
            <p:ph type="body" idx="1"/>
          </p:nvPr>
        </p:nvSpPr>
        <p:spPr/>
        <p:txBody>
          <a:bodyPr/>
          <a:lstStyle/>
          <a:p>
            <a:endParaRPr lang="en-US" altLang="ja-JP" sz="1400" dirty="0"/>
          </a:p>
        </p:txBody>
      </p:sp>
    </p:spTree>
    <p:extLst>
      <p:ext uri="{BB962C8B-B14F-4D97-AF65-F5344CB8AC3E}">
        <p14:creationId xmlns:p14="http://schemas.microsoft.com/office/powerpoint/2010/main" val="405365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7C77AA-7151-4A8D-8C26-E58B9E1A327F}" type="slidenum">
              <a:rPr kumimoji="1" lang="ja-JP" altLang="en-US" smtClean="0"/>
              <a:t>7</a:t>
            </a:fld>
            <a:endParaRPr kumimoji="1" lang="ja-JP" altLang="en-US"/>
          </a:p>
        </p:txBody>
      </p:sp>
    </p:spTree>
    <p:extLst>
      <p:ext uri="{BB962C8B-B14F-4D97-AF65-F5344CB8AC3E}">
        <p14:creationId xmlns:p14="http://schemas.microsoft.com/office/powerpoint/2010/main" val="4030042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8</a:t>
            </a:fld>
            <a:endParaRPr kumimoji="1" lang="ja-JP" altLang="en-US"/>
          </a:p>
        </p:txBody>
      </p:sp>
    </p:spTree>
    <p:extLst>
      <p:ext uri="{BB962C8B-B14F-4D97-AF65-F5344CB8AC3E}">
        <p14:creationId xmlns:p14="http://schemas.microsoft.com/office/powerpoint/2010/main" val="3169917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C31F64F-0D30-4C3A-A0BE-910F4CC3C3E7}" type="datetime1">
              <a:rPr kumimoji="1" lang="ja-JP" altLang="en-US" smtClean="0"/>
              <a:t>2023/6/5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29328E1-F047-4AB4-B3FF-0294A283BF8F}" type="datetime1">
              <a:rPr kumimoji="1" lang="ja-JP" altLang="en-US" smtClean="0"/>
              <a:t>2023/6/5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916089-223D-4750-89AE-B390316EF4A6}" type="datetime1">
              <a:rPr kumimoji="1" lang="ja-JP" altLang="en-US" smtClean="0"/>
              <a:t>2023/6/5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24093F2-F397-4322-8BCF-C5B5A26541AE}" type="datetime1">
              <a:rPr kumimoji="1" lang="ja-JP" altLang="en-US" smtClean="0"/>
              <a:t>2023/6/5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4AAD4A4-B6F4-46BC-87F0-53D8B8B4CC34}" type="datetime1">
              <a:rPr kumimoji="1" lang="ja-JP" altLang="en-US" smtClean="0"/>
              <a:t>2023/6/5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6375DAB-E23D-468C-AF05-298D314015C0}" type="datetime1">
              <a:rPr kumimoji="1" lang="ja-JP" altLang="en-US" smtClean="0"/>
              <a:t>2023/6/5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0166098-0D6A-4E28-93E3-BBDB3A87EDC1}" type="datetime1">
              <a:rPr kumimoji="1" lang="ja-JP" altLang="en-US" smtClean="0"/>
              <a:t>2023/6/5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37ACE5D2-3648-4CCF-AC47-C802402CB13C}" type="datetime1">
              <a:rPr kumimoji="1" lang="ja-JP" altLang="en-US" smtClean="0"/>
              <a:t>2023/6/5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F9A8E-EE60-47D9-A1ED-FCE9387E1B69}" type="datetime1">
              <a:rPr kumimoji="1" lang="ja-JP" altLang="en-US" smtClean="0"/>
              <a:t>2023/6/5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747AEC9-FC0C-40DA-837B-2B35ECEA451C}" type="datetime1">
              <a:rPr kumimoji="1" lang="ja-JP" altLang="en-US" smtClean="0"/>
              <a:t>2023/6/5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CA3D9F-C0C5-4B45-A27A-2A4D899DB100}" type="datetime1">
              <a:rPr kumimoji="1" lang="ja-JP" altLang="en-US" smtClean="0"/>
              <a:t>2023/6/5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9672F1F-A543-43EE-80AA-CB7F72D8E56C}" type="datetime1">
              <a:rPr kumimoji="1" lang="ja-JP" altLang="en-US" smtClean="0"/>
              <a:t>2023/6/5</a:t>
            </a:fld>
            <a:endParaRPr kumimoji="1" lang="ja-JP" alt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1704" y="18288"/>
            <a:ext cx="1066800" cy="329184"/>
          </a:xfrm>
          <a:prstGeom prst="rect">
            <a:avLst/>
          </a:prstGeom>
        </p:spPr>
        <p:txBody>
          <a:bodyPr vert="horz" lIns="91440" tIns="45720" rIns="91440" bIns="45720" rtlCol="0" anchor="ctr"/>
          <a:lstStyle>
            <a:lvl1pPr algn="r">
              <a:defRPr sz="16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F0DA1747-7AE3-4485-B1CC-5CDDF653E874}"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http://www.unic.or.jp/files/sdg_icon_17_ja-290x290.png" TargetMode="External"/><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15.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9.png"/><Relationship Id="rId5" Type="http://schemas.openxmlformats.org/officeDocument/2006/relationships/image" Target="../media/image23.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9.png"/><Relationship Id="rId5" Type="http://schemas.openxmlformats.org/officeDocument/2006/relationships/image" Target="../media/image24.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hyperlink" Target="https://www.pref.osaka.lg.jp/attach/21606/00139181/ninnitodokedenotebiki.pdf" TargetMode="External"/><Relationship Id="rId5" Type="http://schemas.openxmlformats.org/officeDocument/2006/relationships/hyperlink" Target="https://www.pref.osaka.lg.jp/attach/21606/00139181/shishinn.pdf"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5.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1763" y="1881880"/>
            <a:ext cx="8748464" cy="1445419"/>
          </a:xfrm>
        </p:spPr>
        <p:txBody>
          <a:bodyPr/>
          <a:lstStyle/>
          <a:p>
            <a:pPr algn="ctr"/>
            <a:r>
              <a:rPr lang="ja-JP" altLang="en-US" sz="2800" b="1" dirty="0">
                <a:latin typeface="BIZ UDPゴシック" panose="020B0400000000000000" pitchFamily="50" charset="-128"/>
                <a:ea typeface="BIZ UDPゴシック" panose="020B0400000000000000" pitchFamily="50" charset="-128"/>
                <a:cs typeface="Meiryo UI" panose="020B0604030504040204" pitchFamily="50" charset="-128"/>
              </a:rPr>
              <a:t>大阪府気候変動対策推進条例に基づく</a:t>
            </a:r>
            <a:r>
              <a:rPr lang="en-US" altLang="ja-JP" sz="2800" b="1" dirty="0">
                <a:latin typeface="BIZ UDPゴシック" panose="020B0400000000000000" pitchFamily="50" charset="-128"/>
                <a:ea typeface="BIZ UDPゴシック" panose="020B0400000000000000" pitchFamily="50" charset="-128"/>
                <a:cs typeface="Meiryo UI" panose="020B0604030504040204" pitchFamily="50" charset="-128"/>
              </a:rPr>
              <a:t/>
            </a:r>
            <a:br>
              <a:rPr lang="en-US" altLang="ja-JP" sz="2800" b="1"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2800" b="1" dirty="0">
                <a:latin typeface="BIZ UDPゴシック" panose="020B0400000000000000" pitchFamily="50" charset="-128"/>
                <a:ea typeface="BIZ UDPゴシック" panose="020B0400000000000000" pitchFamily="50" charset="-128"/>
                <a:cs typeface="Meiryo UI" panose="020B0604030504040204" pitchFamily="50" charset="-128"/>
              </a:rPr>
              <a:t>任意届け出制度</a:t>
            </a:r>
            <a:r>
              <a:rPr lang="en-US" altLang="ja-JP" sz="2800" b="1" dirty="0">
                <a:latin typeface="BIZ UDPゴシック" panose="020B0400000000000000" pitchFamily="50" charset="-128"/>
                <a:ea typeface="BIZ UDPゴシック" panose="020B0400000000000000" pitchFamily="50" charset="-128"/>
                <a:cs typeface="Meiryo UI" panose="020B0604030504040204" pitchFamily="50" charset="-128"/>
              </a:rPr>
              <a:t/>
            </a:r>
            <a:br>
              <a:rPr lang="en-US" altLang="ja-JP" sz="2800" b="1"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2800" b="1" dirty="0">
                <a:latin typeface="BIZ UDPゴシック" panose="020B0400000000000000" pitchFamily="50" charset="-128"/>
                <a:ea typeface="BIZ UDPゴシック" panose="020B0400000000000000" pitchFamily="50" charset="-128"/>
                <a:cs typeface="Meiryo UI" panose="020B0604030504040204" pitchFamily="50" charset="-128"/>
              </a:rPr>
              <a:t>対策計画書の書き方説明動画</a:t>
            </a:r>
          </a:p>
        </p:txBody>
      </p:sp>
      <p:pic>
        <p:nvPicPr>
          <p:cNvPr id="7" name="Picture 13">
            <a:extLst>
              <a:ext uri="{FF2B5EF4-FFF2-40B4-BE49-F238E27FC236}">
                <a16:creationId xmlns:a16="http://schemas.microsoft.com/office/drawing/2014/main" id="{61E69E31-3FB2-4D2C-8C5D-0AA9E94BA7D4}"/>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334667" y="989128"/>
            <a:ext cx="863442" cy="86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7B35C5B3-B317-45D2-A1A7-DDDD7D5D14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165" y="986749"/>
            <a:ext cx="858295" cy="8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92165169-5727-4122-B0B0-69956D1B22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7717" y="986749"/>
            <a:ext cx="861610" cy="8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56C80187-4930-41A9-AA99-47E13B3543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08974" y="986749"/>
            <a:ext cx="861610" cy="8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739C1168-DFAB-4BA3-9156-2D43105290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3670" y="988161"/>
            <a:ext cx="858293" cy="858293"/>
          </a:xfrm>
          <a:prstGeom prst="rect">
            <a:avLst/>
          </a:prstGeom>
        </p:spPr>
      </p:pic>
      <p:pic>
        <p:nvPicPr>
          <p:cNvPr id="12" name="図 11">
            <a:extLst>
              <a:ext uri="{FF2B5EF4-FFF2-40B4-BE49-F238E27FC236}">
                <a16:creationId xmlns:a16="http://schemas.microsoft.com/office/drawing/2014/main" id="{8DB71064-1EAC-4001-A5E8-5DBA32A97D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6338" y="989214"/>
            <a:ext cx="868329" cy="868329"/>
          </a:xfrm>
          <a:prstGeom prst="rect">
            <a:avLst/>
          </a:prstGeom>
        </p:spPr>
      </p:pic>
      <p:pic>
        <p:nvPicPr>
          <p:cNvPr id="13" name="図 12">
            <a:extLst>
              <a:ext uri="{FF2B5EF4-FFF2-40B4-BE49-F238E27FC236}">
                <a16:creationId xmlns:a16="http://schemas.microsoft.com/office/drawing/2014/main" id="{E51A4837-1F56-4A03-9C7F-187AA83A4C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92031" y="986011"/>
            <a:ext cx="858196" cy="858196"/>
          </a:xfrm>
          <a:prstGeom prst="rect">
            <a:avLst/>
          </a:prstGeom>
        </p:spPr>
      </p:pic>
      <p:sp>
        <p:nvSpPr>
          <p:cNvPr id="17" name="タイトル 1"/>
          <p:cNvSpPr txBox="1">
            <a:spLocks/>
          </p:cNvSpPr>
          <p:nvPr/>
        </p:nvSpPr>
        <p:spPr>
          <a:xfrm>
            <a:off x="301763" y="4293096"/>
            <a:ext cx="8748464" cy="1445419"/>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5400" kern="1200" cap="all" spc="-100" baseline="0">
                <a:solidFill>
                  <a:schemeClr val="tx2"/>
                </a:solidFill>
                <a:latin typeface="+mj-lt"/>
                <a:ea typeface="+mj-ea"/>
                <a:cs typeface="+mj-cs"/>
              </a:defRPr>
            </a:lvl1pPr>
          </a:lstStyle>
          <a:p>
            <a:pPr algn="ctr"/>
            <a:r>
              <a:rPr lang="ja-JP" altLang="en-US" sz="2400" b="1" dirty="0">
                <a:latin typeface="BIZ UDPゴシック" panose="020B0400000000000000" pitchFamily="50" charset="-128"/>
                <a:ea typeface="BIZ UDPゴシック" panose="020B0400000000000000" pitchFamily="50" charset="-128"/>
                <a:cs typeface="Meiryo UI" panose="020B0604030504040204" pitchFamily="50" charset="-128"/>
              </a:rPr>
              <a:t>令和５年５月</a:t>
            </a:r>
            <a:endParaRPr lang="en-US" altLang="ja-JP" sz="2400" b="1"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ctr"/>
            <a:endParaRPr lang="en-US" altLang="ja-JP" sz="2400" b="1"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400" b="1" dirty="0">
                <a:latin typeface="BIZ UDPゴシック" panose="020B0400000000000000" pitchFamily="50" charset="-128"/>
                <a:ea typeface="BIZ UDPゴシック" panose="020B0400000000000000" pitchFamily="50" charset="-128"/>
                <a:cs typeface="Meiryo UI" panose="020B0604030504040204" pitchFamily="50" charset="-128"/>
              </a:rPr>
              <a:t>大阪府　環境農林水産部　脱炭素・エネルギー政策課　</a:t>
            </a:r>
            <a:endParaRPr lang="en-US" altLang="ja-JP" sz="2400" b="1"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400" b="1" dirty="0">
                <a:latin typeface="BIZ UDPゴシック" panose="020B0400000000000000" pitchFamily="50" charset="-128"/>
                <a:ea typeface="BIZ UDPゴシック" panose="020B0400000000000000" pitchFamily="50" charset="-128"/>
                <a:cs typeface="Meiryo UI" panose="020B0604030504040204" pitchFamily="50" charset="-128"/>
              </a:rPr>
              <a:t>気候変動緩和・適応策推進グループ</a:t>
            </a:r>
          </a:p>
        </p:txBody>
      </p:sp>
      <p:pic>
        <p:nvPicPr>
          <p:cNvPr id="23" name="230529_19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6329" y="6040182"/>
            <a:ext cx="609600" cy="609600"/>
          </a:xfrm>
          <a:prstGeom prst="rect">
            <a:avLst/>
          </a:prstGeom>
        </p:spPr>
      </p:pic>
    </p:spTree>
    <p:extLst>
      <p:ext uri="{BB962C8B-B14F-4D97-AF65-F5344CB8AC3E}">
        <p14:creationId xmlns:p14="http://schemas.microsoft.com/office/powerpoint/2010/main" val="42109263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92A0B2D-CF14-4C54-A988-3E82C0C3C6D8}"/>
              </a:ext>
            </a:extLst>
          </p:cNvPr>
          <p:cNvSpPr>
            <a:spLocks noGrp="1"/>
          </p:cNvSpPr>
          <p:nvPr>
            <p:ph type="sldNum" sz="quarter" idx="12"/>
          </p:nvPr>
        </p:nvSpPr>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5D426381-810B-43C5-8D9B-9A637831ADBB}"/>
              </a:ext>
            </a:extLst>
          </p:cNvPr>
          <p:cNvPicPr>
            <a:picLocks noChangeAspect="1"/>
          </p:cNvPicPr>
          <p:nvPr/>
        </p:nvPicPr>
        <p:blipFill>
          <a:blip r:embed="rId5"/>
          <a:stretch>
            <a:fillRect/>
          </a:stretch>
        </p:blipFill>
        <p:spPr>
          <a:xfrm>
            <a:off x="1115616" y="764704"/>
            <a:ext cx="6522492" cy="5702053"/>
          </a:xfrm>
          <a:prstGeom prst="rect">
            <a:avLst/>
          </a:prstGeom>
        </p:spPr>
      </p:pic>
      <p:sp>
        <p:nvSpPr>
          <p:cNvPr id="5" name="テキスト ボックス 16">
            <a:extLst>
              <a:ext uri="{FF2B5EF4-FFF2-40B4-BE49-F238E27FC236}">
                <a16:creationId xmlns:a16="http://schemas.microsoft.com/office/drawing/2014/main" id="{AF834B3E-7ED9-0EBC-2A27-ACBB0FE4FE8B}"/>
              </a:ext>
            </a:extLst>
          </p:cNvPr>
          <p:cNvSpPr txBox="1"/>
          <p:nvPr/>
        </p:nvSpPr>
        <p:spPr>
          <a:xfrm>
            <a:off x="755576" y="908720"/>
            <a:ext cx="4759636" cy="338554"/>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電気以外のエネルギーについて記載する箇所です。</a:t>
            </a:r>
          </a:p>
        </p:txBody>
      </p:sp>
      <p:sp>
        <p:nvSpPr>
          <p:cNvPr id="6" name="テキスト ボックス 17">
            <a:extLst>
              <a:ext uri="{FF2B5EF4-FFF2-40B4-BE49-F238E27FC236}">
                <a16:creationId xmlns:a16="http://schemas.microsoft.com/office/drawing/2014/main" id="{BF4D1B8F-5CAC-4726-91AE-147D1FF47A44}"/>
              </a:ext>
            </a:extLst>
          </p:cNvPr>
          <p:cNvSpPr txBox="1"/>
          <p:nvPr/>
        </p:nvSpPr>
        <p:spPr>
          <a:xfrm>
            <a:off x="755576" y="3640156"/>
            <a:ext cx="3159839" cy="338554"/>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電気について記載する箇所です。</a:t>
            </a:r>
          </a:p>
        </p:txBody>
      </p:sp>
      <p:sp>
        <p:nvSpPr>
          <p:cNvPr id="7" name="テキスト ボックス 17">
            <a:extLst>
              <a:ext uri="{FF2B5EF4-FFF2-40B4-BE49-F238E27FC236}">
                <a16:creationId xmlns:a16="http://schemas.microsoft.com/office/drawing/2014/main" id="{1916AC99-2D7E-463E-AD6C-DC76E220283E}"/>
              </a:ext>
            </a:extLst>
          </p:cNvPr>
          <p:cNvSpPr txBox="1"/>
          <p:nvPr/>
        </p:nvSpPr>
        <p:spPr>
          <a:xfrm>
            <a:off x="755576" y="5590207"/>
            <a:ext cx="7202613" cy="338554"/>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エネルギーの消費以外で排出される温室効果ガスについて記載する箇所です。</a:t>
            </a:r>
          </a:p>
        </p:txBody>
      </p:sp>
      <p:sp>
        <p:nvSpPr>
          <p:cNvPr id="8" name="テキスト ボックス 7">
            <a:extLst>
              <a:ext uri="{FF2B5EF4-FFF2-40B4-BE49-F238E27FC236}">
                <a16:creationId xmlns:a16="http://schemas.microsoft.com/office/drawing/2014/main" id="{2D65C8DA-5842-4EDC-89C0-429FAC7B6283}"/>
              </a:ext>
            </a:extLst>
          </p:cNvPr>
          <p:cNvSpPr txBox="1"/>
          <p:nvPr/>
        </p:nvSpPr>
        <p:spPr>
          <a:xfrm>
            <a:off x="238666" y="370724"/>
            <a:ext cx="8818300"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基準年度の１年間のエネルギー使用量等を記入するシート</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54F371A8-27CF-4FC5-989B-AFCCD1669580}"/>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（２）シート４「エネ量」の書き方</a:t>
            </a:r>
          </a:p>
        </p:txBody>
      </p:sp>
      <p:pic>
        <p:nvPicPr>
          <p:cNvPr id="3" name="230529_19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9225" y="5597525"/>
            <a:ext cx="609600" cy="609600"/>
          </a:xfrm>
          <a:prstGeom prst="rect">
            <a:avLst/>
          </a:prstGeom>
        </p:spPr>
      </p:pic>
    </p:spTree>
    <p:extLst>
      <p:ext uri="{BB962C8B-B14F-4D97-AF65-F5344CB8AC3E}">
        <p14:creationId xmlns:p14="http://schemas.microsoft.com/office/powerpoint/2010/main" val="16321628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43AAFDAE-FC44-4AF9-9D86-91C03373C126}"/>
              </a:ext>
            </a:extLst>
          </p:cNvPr>
          <p:cNvSpPr txBox="1"/>
          <p:nvPr/>
        </p:nvSpPr>
        <p:spPr>
          <a:xfrm>
            <a:off x="0" y="476672"/>
            <a:ext cx="9144000"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①　電気以外のエネルギーの使用による二酸化炭素排出量の計算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467538" y="1108571"/>
            <a:ext cx="6495574" cy="3965257"/>
          </a:xfrm>
          <a:prstGeom prst="rect">
            <a:avLst/>
          </a:prstGeom>
        </p:spPr>
      </p:pic>
      <p:sp>
        <p:nvSpPr>
          <p:cNvPr id="17" name="テキスト ボックス 16">
            <a:extLst>
              <a:ext uri="{FF2B5EF4-FFF2-40B4-BE49-F238E27FC236}">
                <a16:creationId xmlns:a16="http://schemas.microsoft.com/office/drawing/2014/main" id="{ED7FA1DC-F2D2-40E5-A02D-DAAF135DC379}"/>
              </a:ext>
            </a:extLst>
          </p:cNvPr>
          <p:cNvSpPr txBox="1"/>
          <p:nvPr/>
        </p:nvSpPr>
        <p:spPr>
          <a:xfrm>
            <a:off x="683568" y="2371615"/>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１</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ED7FA1DC-F2D2-40E5-A02D-DAAF135DC379}"/>
              </a:ext>
            </a:extLst>
          </p:cNvPr>
          <p:cNvSpPr txBox="1"/>
          <p:nvPr/>
        </p:nvSpPr>
        <p:spPr>
          <a:xfrm>
            <a:off x="3923928" y="2392996"/>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２</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ED7FA1DC-F2D2-40E5-A02D-DAAF135DC379}"/>
              </a:ext>
            </a:extLst>
          </p:cNvPr>
          <p:cNvSpPr txBox="1"/>
          <p:nvPr/>
        </p:nvSpPr>
        <p:spPr>
          <a:xfrm>
            <a:off x="179512" y="5073828"/>
            <a:ext cx="8928992" cy="1733808"/>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１　都市ガスなど、使ったエネルギー種を選択</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２　単位に合わせて使用量を記入</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３　再生可能エネルギー（以下再エネ）を自ら発電して、自ら消費している</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indent="-441325">
              <a:lnSpc>
                <a:spcPts val="3200"/>
              </a:lnSpc>
            </a:pP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　　　　　　　場合に記入</a:t>
            </a:r>
            <a:r>
              <a:rPr lang="en-US" altLang="ja-JP" sz="12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dirty="0">
                <a:solidFill>
                  <a:srgbClr val="FF0000"/>
                </a:solidFill>
                <a:latin typeface="BIZ UDPゴシック" panose="020B0400000000000000" pitchFamily="50" charset="-128"/>
                <a:ea typeface="BIZ UDPゴシック" panose="020B0400000000000000" pitchFamily="50" charset="-128"/>
              </a:rPr>
              <a:t>再エネとは、太陽光、水力、風力など環境に負荷の少ない自然界のエネルギーのこと</a:t>
            </a:r>
            <a:endParaRPr lang="en-US" altLang="ja-JP" sz="12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ED7FA1DC-F2D2-40E5-A02D-DAAF135DC379}"/>
              </a:ext>
            </a:extLst>
          </p:cNvPr>
          <p:cNvSpPr txBox="1"/>
          <p:nvPr/>
        </p:nvSpPr>
        <p:spPr>
          <a:xfrm>
            <a:off x="2808993" y="3821496"/>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３</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1" name="正方形/長方形 20"/>
          <p:cNvSpPr/>
          <p:nvPr/>
        </p:nvSpPr>
        <p:spPr>
          <a:xfrm>
            <a:off x="3944674" y="3960550"/>
            <a:ext cx="3018438" cy="240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467538" y="2180959"/>
            <a:ext cx="2736310" cy="1536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3944674" y="2206534"/>
            <a:ext cx="1059374" cy="15104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575F40C1-5A85-EECC-6477-57B188ABEBEE}"/>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（２）シート４「エネ量」の書き方</a:t>
            </a:r>
          </a:p>
        </p:txBody>
      </p:sp>
      <p:pic>
        <p:nvPicPr>
          <p:cNvPr id="3" name="230529_19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3475" y="5330825"/>
            <a:ext cx="609600" cy="609600"/>
          </a:xfrm>
          <a:prstGeom prst="rect">
            <a:avLst/>
          </a:prstGeom>
        </p:spPr>
      </p:pic>
    </p:spTree>
    <p:extLst>
      <p:ext uri="{BB962C8B-B14F-4D97-AF65-F5344CB8AC3E}">
        <p14:creationId xmlns:p14="http://schemas.microsoft.com/office/powerpoint/2010/main" val="30676614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181CEE8-3027-43D7-B375-D42EA44846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979"/>
          <a:stretch/>
        </p:blipFill>
        <p:spPr>
          <a:xfrm>
            <a:off x="683568" y="1124744"/>
            <a:ext cx="7920880" cy="4619998"/>
          </a:xfrm>
          <a:prstGeom prst="rect">
            <a:avLst/>
          </a:prstGeom>
          <a:ln>
            <a:solidFill>
              <a:schemeClr val="tx1"/>
            </a:solidFill>
          </a:ln>
        </p:spPr>
      </p:pic>
      <p:sp>
        <p:nvSpPr>
          <p:cNvPr id="7" name="正方形/長方形 6">
            <a:extLst>
              <a:ext uri="{FF2B5EF4-FFF2-40B4-BE49-F238E27FC236}">
                <a16:creationId xmlns:a16="http://schemas.microsoft.com/office/drawing/2014/main" id="{DB9348BF-E114-45C2-90F9-092C9A4E4B83}"/>
              </a:ext>
            </a:extLst>
          </p:cNvPr>
          <p:cNvSpPr/>
          <p:nvPr/>
        </p:nvSpPr>
        <p:spPr>
          <a:xfrm>
            <a:off x="4788024" y="3290726"/>
            <a:ext cx="2958988" cy="2937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スライド番号プレースホルダー 1">
            <a:extLst>
              <a:ext uri="{FF2B5EF4-FFF2-40B4-BE49-F238E27FC236}">
                <a16:creationId xmlns:a16="http://schemas.microsoft.com/office/drawing/2014/main" id="{803B81E1-F620-4F35-BB42-3EA84B528782}"/>
              </a:ext>
            </a:extLst>
          </p:cNvPr>
          <p:cNvSpPr>
            <a:spLocks noGrp="1"/>
          </p:cNvSpPr>
          <p:nvPr>
            <p:ph type="sldNum" sz="quarter" idx="12"/>
          </p:nvPr>
        </p:nvSpPr>
        <p:spPr>
          <a:xfrm>
            <a:off x="8041704" y="18288"/>
            <a:ext cx="1066800" cy="329184"/>
          </a:xfrm>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D7FA1DC-F2D2-40E5-A02D-DAAF135DC379}"/>
              </a:ext>
            </a:extLst>
          </p:cNvPr>
          <p:cNvSpPr txBox="1"/>
          <p:nvPr/>
        </p:nvSpPr>
        <p:spPr>
          <a:xfrm>
            <a:off x="179512" y="476672"/>
            <a:ext cx="8782804" cy="444481"/>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（参考）エネルギー（電気以外）の使用量について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A977F0C7-179E-44B0-BAE9-122B9188D949}"/>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（２）シート４「エネ量」の書き方</a:t>
            </a:r>
          </a:p>
        </p:txBody>
      </p:sp>
      <p:pic>
        <p:nvPicPr>
          <p:cNvPr id="2" name="230529_19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6875" y="5883275"/>
            <a:ext cx="609600" cy="609600"/>
          </a:xfrm>
          <a:prstGeom prst="rect">
            <a:avLst/>
          </a:prstGeom>
        </p:spPr>
      </p:pic>
    </p:spTree>
    <p:extLst>
      <p:ext uri="{BB962C8B-B14F-4D97-AF65-F5344CB8AC3E}">
        <p14:creationId xmlns:p14="http://schemas.microsoft.com/office/powerpoint/2010/main" val="34268302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7C4C45B-1406-4DBB-A489-4F24263DD1C5}"/>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②　電気の使用による二酸化炭素排出量の計算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ED7FA1DC-F2D2-40E5-A02D-DAAF135DC379}"/>
              </a:ext>
            </a:extLst>
          </p:cNvPr>
          <p:cNvSpPr txBox="1"/>
          <p:nvPr/>
        </p:nvSpPr>
        <p:spPr>
          <a:xfrm>
            <a:off x="467544" y="4216132"/>
            <a:ext cx="7961960" cy="2451953"/>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４　電気の契約会社を選択</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a:p>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５　使用電力の</a:t>
            </a:r>
            <a:r>
              <a:rPr lang="ja-JP" altLang="en-US" sz="2000" b="1" dirty="0">
                <a:solidFill>
                  <a:srgbClr val="FF0000"/>
                </a:solidFill>
                <a:latin typeface="BIZ UDPゴシック" panose="020B0400000000000000" pitchFamily="50" charset="-128"/>
                <a:ea typeface="BIZ UDPゴシック" panose="020B0400000000000000" pitchFamily="50" charset="-128"/>
              </a:rPr>
              <a:t>排出係数を入力してください。</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６　基準</a:t>
            </a:r>
            <a:r>
              <a:rPr lang="ja-JP" altLang="en-US" sz="2000" b="1" dirty="0">
                <a:solidFill>
                  <a:srgbClr val="FF0000"/>
                </a:solidFill>
                <a:latin typeface="BIZ UDPゴシック" panose="020B0400000000000000" pitchFamily="50" charset="-128"/>
                <a:ea typeface="BIZ UDPゴシック" panose="020B0400000000000000" pitchFamily="50" charset="-128"/>
              </a:rPr>
              <a:t>年度の</a:t>
            </a:r>
            <a:r>
              <a:rPr lang="en-US" altLang="ja-JP" sz="2000" b="1" dirty="0">
                <a:solidFill>
                  <a:srgbClr val="FF0000"/>
                </a:solidFill>
                <a:latin typeface="BIZ UDPゴシック" panose="020B0400000000000000" pitchFamily="50" charset="-128"/>
                <a:ea typeface="BIZ UDPゴシック" panose="020B0400000000000000" pitchFamily="50" charset="-128"/>
              </a:rPr>
              <a:t>1</a:t>
            </a:r>
            <a:r>
              <a:rPr lang="ja-JP" altLang="ja-JP" sz="2000" b="1" dirty="0">
                <a:solidFill>
                  <a:srgbClr val="FF0000"/>
                </a:solidFill>
                <a:latin typeface="BIZ UDPゴシック" panose="020B0400000000000000" pitchFamily="50" charset="-128"/>
                <a:ea typeface="BIZ UDPゴシック" panose="020B0400000000000000" pitchFamily="50" charset="-128"/>
              </a:rPr>
              <a:t>年間で使った電力</a:t>
            </a:r>
            <a:r>
              <a:rPr lang="ja-JP" altLang="en-US" sz="2000" b="1" dirty="0">
                <a:solidFill>
                  <a:srgbClr val="FF0000"/>
                </a:solidFill>
                <a:latin typeface="BIZ UDPゴシック" panose="020B0400000000000000" pitchFamily="50" charset="-128"/>
                <a:ea typeface="BIZ UDPゴシック" panose="020B0400000000000000" pitchFamily="50" charset="-128"/>
              </a:rPr>
              <a:t>量</a:t>
            </a:r>
            <a:r>
              <a:rPr lang="ja-JP" altLang="ja-JP" sz="2000" b="1" dirty="0">
                <a:solidFill>
                  <a:srgbClr val="FF0000"/>
                </a:solidFill>
                <a:latin typeface="BIZ UDPゴシック" panose="020B0400000000000000" pitchFamily="50" charset="-128"/>
                <a:ea typeface="BIZ UDPゴシック" panose="020B0400000000000000" pitchFamily="50" charset="-128"/>
              </a:rPr>
              <a:t>を記入</a:t>
            </a:r>
            <a:r>
              <a:rPr lang="ja-JP" altLang="en-US" sz="2000" b="1" dirty="0">
                <a:solidFill>
                  <a:srgbClr val="FF0000"/>
                </a:solidFill>
                <a:latin typeface="BIZ UDPゴシック" panose="020B0400000000000000" pitchFamily="50" charset="-128"/>
                <a:ea typeface="BIZ UDPゴシック" panose="020B0400000000000000" pitchFamily="50" charset="-128"/>
              </a:rPr>
              <a:t>してください。</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７　再生可能エネルギー由来の電力が含まれるメニューを契約し</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indent="-441325">
              <a:lnSpc>
                <a:spcPts val="3200"/>
              </a:lnSpc>
            </a:pP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2000" b="1" dirty="0" err="1">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て</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いる場合にその割合を記入してください。該当ない場合は</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indent="-441325">
              <a:lnSpc>
                <a:spcPts val="3200"/>
              </a:lnSpc>
            </a:pP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　　　　　　記入不要です。　　　　　　　　　　　　　　　　　　</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227133" y="1126992"/>
            <a:ext cx="8687562" cy="2734056"/>
          </a:xfrm>
          <a:prstGeom prst="rect">
            <a:avLst/>
          </a:prstGeom>
        </p:spPr>
      </p:pic>
      <p:sp>
        <p:nvSpPr>
          <p:cNvPr id="16" name="正方形/長方形 15"/>
          <p:cNvSpPr/>
          <p:nvPr/>
        </p:nvSpPr>
        <p:spPr>
          <a:xfrm>
            <a:off x="227133" y="1844825"/>
            <a:ext cx="2823356" cy="1296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3143036" y="1844826"/>
            <a:ext cx="1212940" cy="1296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ED7FA1DC-F2D2-40E5-A02D-DAAF135DC379}"/>
              </a:ext>
            </a:extLst>
          </p:cNvPr>
          <p:cNvSpPr txBox="1"/>
          <p:nvPr/>
        </p:nvSpPr>
        <p:spPr>
          <a:xfrm>
            <a:off x="1115616" y="2267386"/>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４</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ED7FA1DC-F2D2-40E5-A02D-DAAF135DC379}"/>
              </a:ext>
            </a:extLst>
          </p:cNvPr>
          <p:cNvSpPr txBox="1"/>
          <p:nvPr/>
        </p:nvSpPr>
        <p:spPr>
          <a:xfrm>
            <a:off x="3143036" y="2267385"/>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５</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2" name="正方形/長方形 11"/>
          <p:cNvSpPr/>
          <p:nvPr/>
        </p:nvSpPr>
        <p:spPr>
          <a:xfrm>
            <a:off x="4448524" y="1844825"/>
            <a:ext cx="771548" cy="1296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5312620" y="1844823"/>
            <a:ext cx="1068017" cy="1296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ED7FA1DC-F2D2-40E5-A02D-DAAF135DC379}"/>
              </a:ext>
            </a:extLst>
          </p:cNvPr>
          <p:cNvSpPr txBox="1"/>
          <p:nvPr/>
        </p:nvSpPr>
        <p:spPr>
          <a:xfrm>
            <a:off x="4414284" y="2145798"/>
            <a:ext cx="953952" cy="913070"/>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p>
          <a:p>
            <a:pPr indent="-441325">
              <a:lnSpc>
                <a:spcPts val="3200"/>
              </a:lnSpc>
            </a:pP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６</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ED7FA1DC-F2D2-40E5-A02D-DAAF135DC379}"/>
              </a:ext>
            </a:extLst>
          </p:cNvPr>
          <p:cNvSpPr txBox="1"/>
          <p:nvPr/>
        </p:nvSpPr>
        <p:spPr>
          <a:xfrm>
            <a:off x="5426685" y="2134559"/>
            <a:ext cx="953952" cy="913070"/>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p>
          <a:p>
            <a:pPr indent="-441325">
              <a:lnSpc>
                <a:spcPts val="3200"/>
              </a:lnSpc>
            </a:pP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７</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EFC0528C-8B99-436C-8286-0FF0EDEF0279}"/>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（２）シート４「エネ量」の書き方</a:t>
            </a:r>
          </a:p>
        </p:txBody>
      </p:sp>
      <p:pic>
        <p:nvPicPr>
          <p:cNvPr id="3" name="230529_19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3075" y="6149975"/>
            <a:ext cx="609600" cy="609600"/>
          </a:xfrm>
          <a:prstGeom prst="rect">
            <a:avLst/>
          </a:prstGeom>
        </p:spPr>
      </p:pic>
    </p:spTree>
    <p:extLst>
      <p:ext uri="{BB962C8B-B14F-4D97-AF65-F5344CB8AC3E}">
        <p14:creationId xmlns:p14="http://schemas.microsoft.com/office/powerpoint/2010/main" val="32228634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84965998-B1F4-49C2-9E3F-085C2775FFE4}"/>
              </a:ext>
            </a:extLst>
          </p:cNvPr>
          <p:cNvGrpSpPr/>
          <p:nvPr/>
        </p:nvGrpSpPr>
        <p:grpSpPr>
          <a:xfrm>
            <a:off x="153404" y="1124744"/>
            <a:ext cx="9066809" cy="3466173"/>
            <a:chOff x="153404" y="2877511"/>
            <a:chExt cx="9066809" cy="3466173"/>
          </a:xfrm>
        </p:grpSpPr>
        <p:grpSp>
          <p:nvGrpSpPr>
            <p:cNvPr id="7" name="グループ化 6">
              <a:extLst>
                <a:ext uri="{FF2B5EF4-FFF2-40B4-BE49-F238E27FC236}">
                  <a16:creationId xmlns:a16="http://schemas.microsoft.com/office/drawing/2014/main" id="{37196E46-5073-4DBC-8F0B-B846FEF74F3E}"/>
                </a:ext>
              </a:extLst>
            </p:cNvPr>
            <p:cNvGrpSpPr/>
            <p:nvPr/>
          </p:nvGrpSpPr>
          <p:grpSpPr>
            <a:xfrm>
              <a:off x="153404" y="3084465"/>
              <a:ext cx="4696079" cy="3259219"/>
              <a:chOff x="102920" y="2225379"/>
              <a:chExt cx="6261439" cy="4345625"/>
            </a:xfrm>
          </p:grpSpPr>
          <p:pic>
            <p:nvPicPr>
              <p:cNvPr id="8" name="図 7">
                <a:extLst>
                  <a:ext uri="{FF2B5EF4-FFF2-40B4-BE49-F238E27FC236}">
                    <a16:creationId xmlns:a16="http://schemas.microsoft.com/office/drawing/2014/main" id="{AF626A57-E217-4879-83B2-41EAA76624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88" r="3241" b="55904"/>
              <a:stretch/>
            </p:blipFill>
            <p:spPr>
              <a:xfrm>
                <a:off x="215387" y="2225379"/>
                <a:ext cx="6148972" cy="4093427"/>
              </a:xfrm>
              <a:prstGeom prst="rect">
                <a:avLst/>
              </a:prstGeom>
              <a:ln>
                <a:solidFill>
                  <a:schemeClr val="tx1"/>
                </a:solidFill>
              </a:ln>
            </p:spPr>
          </p:pic>
          <p:grpSp>
            <p:nvGrpSpPr>
              <p:cNvPr id="9" name="グループ化 8">
                <a:extLst>
                  <a:ext uri="{FF2B5EF4-FFF2-40B4-BE49-F238E27FC236}">
                    <a16:creationId xmlns:a16="http://schemas.microsoft.com/office/drawing/2014/main" id="{A113DEEB-1FCE-4FA8-AFD6-596699407872}"/>
                  </a:ext>
                </a:extLst>
              </p:cNvPr>
              <p:cNvGrpSpPr/>
              <p:nvPr/>
            </p:nvGrpSpPr>
            <p:grpSpPr>
              <a:xfrm>
                <a:off x="102920" y="6230009"/>
                <a:ext cx="6238504" cy="340995"/>
                <a:chOff x="138545" y="6404189"/>
                <a:chExt cx="6238504" cy="340995"/>
              </a:xfrm>
            </p:grpSpPr>
            <p:sp>
              <p:nvSpPr>
                <p:cNvPr id="10" name="フリーフォーム: 図形 9">
                  <a:extLst>
                    <a:ext uri="{FF2B5EF4-FFF2-40B4-BE49-F238E27FC236}">
                      <a16:creationId xmlns:a16="http://schemas.microsoft.com/office/drawing/2014/main" id="{D46D6F9D-1AB7-4CFA-A4E6-692118757F47}"/>
                    </a:ext>
                  </a:extLst>
                </p:cNvPr>
                <p:cNvSpPr/>
                <p:nvPr/>
              </p:nvSpPr>
              <p:spPr>
                <a:xfrm>
                  <a:off x="323080" y="6438120"/>
                  <a:ext cx="6007283" cy="238629"/>
                </a:xfrm>
                <a:custGeom>
                  <a:avLst/>
                  <a:gdLst>
                    <a:gd name="connsiteX0" fmla="*/ 208182 w 6661824"/>
                    <a:gd name="connsiteY0" fmla="*/ 531 h 416165"/>
                    <a:gd name="connsiteX1" fmla="*/ 1110304 w 6661824"/>
                    <a:gd name="connsiteY1" fmla="*/ 50534 h 416165"/>
                    <a:gd name="connsiteX2" fmla="*/ 1318486 w 6661824"/>
                    <a:gd name="connsiteY2" fmla="*/ 531 h 416165"/>
                    <a:gd name="connsiteX3" fmla="*/ 2220608 w 6661824"/>
                    <a:gd name="connsiteY3" fmla="*/ 50534 h 416165"/>
                    <a:gd name="connsiteX4" fmla="*/ 2428790 w 6661824"/>
                    <a:gd name="connsiteY4" fmla="*/ 531 h 416165"/>
                    <a:gd name="connsiteX5" fmla="*/ 3330912 w 6661824"/>
                    <a:gd name="connsiteY5" fmla="*/ 50534 h 416165"/>
                    <a:gd name="connsiteX6" fmla="*/ 3539094 w 6661824"/>
                    <a:gd name="connsiteY6" fmla="*/ 531 h 416165"/>
                    <a:gd name="connsiteX7" fmla="*/ 4441216 w 6661824"/>
                    <a:gd name="connsiteY7" fmla="*/ 50534 h 416165"/>
                    <a:gd name="connsiteX8" fmla="*/ 4649398 w 6661824"/>
                    <a:gd name="connsiteY8" fmla="*/ 531 h 416165"/>
                    <a:gd name="connsiteX9" fmla="*/ 5551520 w 6661824"/>
                    <a:gd name="connsiteY9" fmla="*/ 50534 h 416165"/>
                    <a:gd name="connsiteX10" fmla="*/ 6661824 w 6661824"/>
                    <a:gd name="connsiteY10" fmla="*/ 50534 h 416165"/>
                    <a:gd name="connsiteX11" fmla="*/ 6661824 w 6661824"/>
                    <a:gd name="connsiteY11" fmla="*/ 365632 h 416165"/>
                    <a:gd name="connsiteX12" fmla="*/ 5551520 w 6661824"/>
                    <a:gd name="connsiteY12" fmla="*/ 365632 h 416165"/>
                    <a:gd name="connsiteX13" fmla="*/ 4441216 w 6661824"/>
                    <a:gd name="connsiteY13" fmla="*/ 365632 h 416165"/>
                    <a:gd name="connsiteX14" fmla="*/ 3330912 w 6661824"/>
                    <a:gd name="connsiteY14" fmla="*/ 365632 h 416165"/>
                    <a:gd name="connsiteX15" fmla="*/ 2220608 w 6661824"/>
                    <a:gd name="connsiteY15" fmla="*/ 365632 h 416165"/>
                    <a:gd name="connsiteX16" fmla="*/ 1110304 w 6661824"/>
                    <a:gd name="connsiteY16" fmla="*/ 365632 h 416165"/>
                    <a:gd name="connsiteX17" fmla="*/ 0 w 6661824"/>
                    <a:gd name="connsiteY17" fmla="*/ 365632 h 416165"/>
                    <a:gd name="connsiteX18" fmla="*/ 0 w 6661824"/>
                    <a:gd name="connsiteY18" fmla="*/ 50534 h 416165"/>
                    <a:gd name="connsiteX19" fmla="*/ 208182 w 6661824"/>
                    <a:gd name="connsiteY19" fmla="*/ 531 h 4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1824" h="416165">
                      <a:moveTo>
                        <a:pt x="208182" y="531"/>
                      </a:moveTo>
                      <a:cubicBezTo>
                        <a:pt x="508889" y="-11692"/>
                        <a:pt x="809597" y="192766"/>
                        <a:pt x="1110304" y="50534"/>
                      </a:cubicBezTo>
                      <a:cubicBezTo>
                        <a:pt x="1179698" y="17712"/>
                        <a:pt x="1249092" y="3352"/>
                        <a:pt x="1318486" y="531"/>
                      </a:cubicBezTo>
                      <a:cubicBezTo>
                        <a:pt x="1619193" y="-11692"/>
                        <a:pt x="1919901" y="192766"/>
                        <a:pt x="2220608" y="50534"/>
                      </a:cubicBezTo>
                      <a:cubicBezTo>
                        <a:pt x="2290002" y="17712"/>
                        <a:pt x="2359396" y="3352"/>
                        <a:pt x="2428790" y="531"/>
                      </a:cubicBezTo>
                      <a:cubicBezTo>
                        <a:pt x="2729497" y="-11692"/>
                        <a:pt x="3030205" y="192766"/>
                        <a:pt x="3330912" y="50534"/>
                      </a:cubicBezTo>
                      <a:cubicBezTo>
                        <a:pt x="3400306" y="17712"/>
                        <a:pt x="3469700" y="3352"/>
                        <a:pt x="3539094" y="531"/>
                      </a:cubicBezTo>
                      <a:cubicBezTo>
                        <a:pt x="3839801" y="-11692"/>
                        <a:pt x="4140509" y="192766"/>
                        <a:pt x="4441216" y="50534"/>
                      </a:cubicBezTo>
                      <a:cubicBezTo>
                        <a:pt x="4510610" y="17712"/>
                        <a:pt x="4580004" y="3352"/>
                        <a:pt x="4649398" y="531"/>
                      </a:cubicBezTo>
                      <a:cubicBezTo>
                        <a:pt x="4950105" y="-11692"/>
                        <a:pt x="5250813" y="192766"/>
                        <a:pt x="5551520" y="50534"/>
                      </a:cubicBezTo>
                      <a:cubicBezTo>
                        <a:pt x="5921621" y="-124520"/>
                        <a:pt x="6291723" y="225588"/>
                        <a:pt x="6661824" y="50534"/>
                      </a:cubicBezTo>
                      <a:lnTo>
                        <a:pt x="6661824" y="365632"/>
                      </a:lnTo>
                      <a:cubicBezTo>
                        <a:pt x="6291723" y="540686"/>
                        <a:pt x="5921621" y="190578"/>
                        <a:pt x="5551520" y="365632"/>
                      </a:cubicBezTo>
                      <a:cubicBezTo>
                        <a:pt x="5181419" y="540686"/>
                        <a:pt x="4811317" y="190578"/>
                        <a:pt x="4441216" y="365632"/>
                      </a:cubicBezTo>
                      <a:cubicBezTo>
                        <a:pt x="4071115" y="540686"/>
                        <a:pt x="3701013" y="190578"/>
                        <a:pt x="3330912" y="365632"/>
                      </a:cubicBezTo>
                      <a:cubicBezTo>
                        <a:pt x="2960811" y="540686"/>
                        <a:pt x="2590709" y="190578"/>
                        <a:pt x="2220608" y="365632"/>
                      </a:cubicBezTo>
                      <a:cubicBezTo>
                        <a:pt x="1850507" y="540686"/>
                        <a:pt x="1480405" y="190578"/>
                        <a:pt x="1110304" y="365632"/>
                      </a:cubicBezTo>
                      <a:cubicBezTo>
                        <a:pt x="740203" y="540686"/>
                        <a:pt x="370101" y="190578"/>
                        <a:pt x="0" y="365632"/>
                      </a:cubicBezTo>
                      <a:lnTo>
                        <a:pt x="0" y="50534"/>
                      </a:lnTo>
                      <a:cubicBezTo>
                        <a:pt x="69394" y="17712"/>
                        <a:pt x="138788" y="3352"/>
                        <a:pt x="208182" y="53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CC60CA53-6794-4140-8E5A-14C4EFDAAFB6}"/>
                    </a:ext>
                  </a:extLst>
                </p:cNvPr>
                <p:cNvSpPr/>
                <p:nvPr/>
              </p:nvSpPr>
              <p:spPr>
                <a:xfrm>
                  <a:off x="138545" y="6414370"/>
                  <a:ext cx="220160" cy="330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240163C2-D21F-4598-AC1B-E4123EDB902C}"/>
                    </a:ext>
                  </a:extLst>
                </p:cNvPr>
                <p:cNvSpPr/>
                <p:nvPr/>
              </p:nvSpPr>
              <p:spPr>
                <a:xfrm>
                  <a:off x="6156889" y="6404189"/>
                  <a:ext cx="220160" cy="330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BIZ UDPゴシック" panose="020B0400000000000000" pitchFamily="50" charset="-128"/>
                    <a:ea typeface="BIZ UDPゴシック" panose="020B0400000000000000" pitchFamily="50" charset="-128"/>
                  </a:endParaRPr>
                </a:p>
              </p:txBody>
            </p:sp>
          </p:grpSp>
        </p:grpSp>
        <p:grpSp>
          <p:nvGrpSpPr>
            <p:cNvPr id="13" name="グループ化 12">
              <a:extLst>
                <a:ext uri="{FF2B5EF4-FFF2-40B4-BE49-F238E27FC236}">
                  <a16:creationId xmlns:a16="http://schemas.microsoft.com/office/drawing/2014/main" id="{DD0177D0-A5C1-4946-AD56-ECCB827D5A3A}"/>
                </a:ext>
              </a:extLst>
            </p:cNvPr>
            <p:cNvGrpSpPr/>
            <p:nvPr/>
          </p:nvGrpSpPr>
          <p:grpSpPr>
            <a:xfrm>
              <a:off x="4882754" y="2877511"/>
              <a:ext cx="4337459" cy="3447089"/>
              <a:chOff x="6408721" y="1961316"/>
              <a:chExt cx="5783279" cy="4596119"/>
            </a:xfrm>
          </p:grpSpPr>
          <p:pic>
            <p:nvPicPr>
              <p:cNvPr id="14" name="図 13">
                <a:extLst>
                  <a:ext uri="{FF2B5EF4-FFF2-40B4-BE49-F238E27FC236}">
                    <a16:creationId xmlns:a16="http://schemas.microsoft.com/office/drawing/2014/main" id="{2031D30E-33B9-40E6-8E50-14379126D3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98" t="45827" r="4144" b="3436"/>
              <a:stretch/>
            </p:blipFill>
            <p:spPr>
              <a:xfrm>
                <a:off x="6567054" y="2225379"/>
                <a:ext cx="5522026" cy="4332056"/>
              </a:xfrm>
              <a:prstGeom prst="rect">
                <a:avLst/>
              </a:prstGeom>
              <a:ln>
                <a:solidFill>
                  <a:schemeClr val="tx1"/>
                </a:solidFill>
              </a:ln>
            </p:spPr>
          </p:pic>
          <p:grpSp>
            <p:nvGrpSpPr>
              <p:cNvPr id="15" name="グループ化 14">
                <a:extLst>
                  <a:ext uri="{FF2B5EF4-FFF2-40B4-BE49-F238E27FC236}">
                    <a16:creationId xmlns:a16="http://schemas.microsoft.com/office/drawing/2014/main" id="{3C7FDA4B-A358-41ED-9DAD-19D352C06DB8}"/>
                  </a:ext>
                </a:extLst>
              </p:cNvPr>
              <p:cNvGrpSpPr/>
              <p:nvPr/>
            </p:nvGrpSpPr>
            <p:grpSpPr>
              <a:xfrm>
                <a:off x="6408721" y="1961316"/>
                <a:ext cx="5783279" cy="340995"/>
                <a:chOff x="138545" y="6404189"/>
                <a:chExt cx="6238504" cy="340995"/>
              </a:xfrm>
            </p:grpSpPr>
            <p:sp>
              <p:nvSpPr>
                <p:cNvPr id="16" name="フリーフォーム: 図形 15">
                  <a:extLst>
                    <a:ext uri="{FF2B5EF4-FFF2-40B4-BE49-F238E27FC236}">
                      <a16:creationId xmlns:a16="http://schemas.microsoft.com/office/drawing/2014/main" id="{FF9AF03C-6845-434F-999B-3C5AF3F042DA}"/>
                    </a:ext>
                  </a:extLst>
                </p:cNvPr>
                <p:cNvSpPr/>
                <p:nvPr/>
              </p:nvSpPr>
              <p:spPr>
                <a:xfrm>
                  <a:off x="323080" y="6438120"/>
                  <a:ext cx="6007283" cy="238629"/>
                </a:xfrm>
                <a:custGeom>
                  <a:avLst/>
                  <a:gdLst>
                    <a:gd name="connsiteX0" fmla="*/ 208182 w 6661824"/>
                    <a:gd name="connsiteY0" fmla="*/ 531 h 416165"/>
                    <a:gd name="connsiteX1" fmla="*/ 1110304 w 6661824"/>
                    <a:gd name="connsiteY1" fmla="*/ 50534 h 416165"/>
                    <a:gd name="connsiteX2" fmla="*/ 1318486 w 6661824"/>
                    <a:gd name="connsiteY2" fmla="*/ 531 h 416165"/>
                    <a:gd name="connsiteX3" fmla="*/ 2220608 w 6661824"/>
                    <a:gd name="connsiteY3" fmla="*/ 50534 h 416165"/>
                    <a:gd name="connsiteX4" fmla="*/ 2428790 w 6661824"/>
                    <a:gd name="connsiteY4" fmla="*/ 531 h 416165"/>
                    <a:gd name="connsiteX5" fmla="*/ 3330912 w 6661824"/>
                    <a:gd name="connsiteY5" fmla="*/ 50534 h 416165"/>
                    <a:gd name="connsiteX6" fmla="*/ 3539094 w 6661824"/>
                    <a:gd name="connsiteY6" fmla="*/ 531 h 416165"/>
                    <a:gd name="connsiteX7" fmla="*/ 4441216 w 6661824"/>
                    <a:gd name="connsiteY7" fmla="*/ 50534 h 416165"/>
                    <a:gd name="connsiteX8" fmla="*/ 4649398 w 6661824"/>
                    <a:gd name="connsiteY8" fmla="*/ 531 h 416165"/>
                    <a:gd name="connsiteX9" fmla="*/ 5551520 w 6661824"/>
                    <a:gd name="connsiteY9" fmla="*/ 50534 h 416165"/>
                    <a:gd name="connsiteX10" fmla="*/ 6661824 w 6661824"/>
                    <a:gd name="connsiteY10" fmla="*/ 50534 h 416165"/>
                    <a:gd name="connsiteX11" fmla="*/ 6661824 w 6661824"/>
                    <a:gd name="connsiteY11" fmla="*/ 365632 h 416165"/>
                    <a:gd name="connsiteX12" fmla="*/ 5551520 w 6661824"/>
                    <a:gd name="connsiteY12" fmla="*/ 365632 h 416165"/>
                    <a:gd name="connsiteX13" fmla="*/ 4441216 w 6661824"/>
                    <a:gd name="connsiteY13" fmla="*/ 365632 h 416165"/>
                    <a:gd name="connsiteX14" fmla="*/ 3330912 w 6661824"/>
                    <a:gd name="connsiteY14" fmla="*/ 365632 h 416165"/>
                    <a:gd name="connsiteX15" fmla="*/ 2220608 w 6661824"/>
                    <a:gd name="connsiteY15" fmla="*/ 365632 h 416165"/>
                    <a:gd name="connsiteX16" fmla="*/ 1110304 w 6661824"/>
                    <a:gd name="connsiteY16" fmla="*/ 365632 h 416165"/>
                    <a:gd name="connsiteX17" fmla="*/ 0 w 6661824"/>
                    <a:gd name="connsiteY17" fmla="*/ 365632 h 416165"/>
                    <a:gd name="connsiteX18" fmla="*/ 0 w 6661824"/>
                    <a:gd name="connsiteY18" fmla="*/ 50534 h 416165"/>
                    <a:gd name="connsiteX19" fmla="*/ 208182 w 6661824"/>
                    <a:gd name="connsiteY19" fmla="*/ 531 h 4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1824" h="416165">
                      <a:moveTo>
                        <a:pt x="208182" y="531"/>
                      </a:moveTo>
                      <a:cubicBezTo>
                        <a:pt x="508889" y="-11692"/>
                        <a:pt x="809597" y="192766"/>
                        <a:pt x="1110304" y="50534"/>
                      </a:cubicBezTo>
                      <a:cubicBezTo>
                        <a:pt x="1179698" y="17712"/>
                        <a:pt x="1249092" y="3352"/>
                        <a:pt x="1318486" y="531"/>
                      </a:cubicBezTo>
                      <a:cubicBezTo>
                        <a:pt x="1619193" y="-11692"/>
                        <a:pt x="1919901" y="192766"/>
                        <a:pt x="2220608" y="50534"/>
                      </a:cubicBezTo>
                      <a:cubicBezTo>
                        <a:pt x="2290002" y="17712"/>
                        <a:pt x="2359396" y="3352"/>
                        <a:pt x="2428790" y="531"/>
                      </a:cubicBezTo>
                      <a:cubicBezTo>
                        <a:pt x="2729497" y="-11692"/>
                        <a:pt x="3030205" y="192766"/>
                        <a:pt x="3330912" y="50534"/>
                      </a:cubicBezTo>
                      <a:cubicBezTo>
                        <a:pt x="3400306" y="17712"/>
                        <a:pt x="3469700" y="3352"/>
                        <a:pt x="3539094" y="531"/>
                      </a:cubicBezTo>
                      <a:cubicBezTo>
                        <a:pt x="3839801" y="-11692"/>
                        <a:pt x="4140509" y="192766"/>
                        <a:pt x="4441216" y="50534"/>
                      </a:cubicBezTo>
                      <a:cubicBezTo>
                        <a:pt x="4510610" y="17712"/>
                        <a:pt x="4580004" y="3352"/>
                        <a:pt x="4649398" y="531"/>
                      </a:cubicBezTo>
                      <a:cubicBezTo>
                        <a:pt x="4950105" y="-11692"/>
                        <a:pt x="5250813" y="192766"/>
                        <a:pt x="5551520" y="50534"/>
                      </a:cubicBezTo>
                      <a:cubicBezTo>
                        <a:pt x="5921621" y="-124520"/>
                        <a:pt x="6291723" y="225588"/>
                        <a:pt x="6661824" y="50534"/>
                      </a:cubicBezTo>
                      <a:lnTo>
                        <a:pt x="6661824" y="365632"/>
                      </a:lnTo>
                      <a:cubicBezTo>
                        <a:pt x="6291723" y="540686"/>
                        <a:pt x="5921621" y="190578"/>
                        <a:pt x="5551520" y="365632"/>
                      </a:cubicBezTo>
                      <a:cubicBezTo>
                        <a:pt x="5181419" y="540686"/>
                        <a:pt x="4811317" y="190578"/>
                        <a:pt x="4441216" y="365632"/>
                      </a:cubicBezTo>
                      <a:cubicBezTo>
                        <a:pt x="4071115" y="540686"/>
                        <a:pt x="3701013" y="190578"/>
                        <a:pt x="3330912" y="365632"/>
                      </a:cubicBezTo>
                      <a:cubicBezTo>
                        <a:pt x="2960811" y="540686"/>
                        <a:pt x="2590709" y="190578"/>
                        <a:pt x="2220608" y="365632"/>
                      </a:cubicBezTo>
                      <a:cubicBezTo>
                        <a:pt x="1850507" y="540686"/>
                        <a:pt x="1480405" y="190578"/>
                        <a:pt x="1110304" y="365632"/>
                      </a:cubicBezTo>
                      <a:cubicBezTo>
                        <a:pt x="740203" y="540686"/>
                        <a:pt x="370101" y="190578"/>
                        <a:pt x="0" y="365632"/>
                      </a:cubicBezTo>
                      <a:lnTo>
                        <a:pt x="0" y="50534"/>
                      </a:lnTo>
                      <a:cubicBezTo>
                        <a:pt x="69394" y="17712"/>
                        <a:pt x="138788" y="3352"/>
                        <a:pt x="208182" y="53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66D2FCDB-F519-4F9B-B231-84AB0CD71F08}"/>
                    </a:ext>
                  </a:extLst>
                </p:cNvPr>
                <p:cNvSpPr/>
                <p:nvPr/>
              </p:nvSpPr>
              <p:spPr>
                <a:xfrm>
                  <a:off x="138545" y="6414370"/>
                  <a:ext cx="220160" cy="330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F62E4D14-9D3F-4B48-9B69-C5522651057B}"/>
                    </a:ext>
                  </a:extLst>
                </p:cNvPr>
                <p:cNvSpPr/>
                <p:nvPr/>
              </p:nvSpPr>
              <p:spPr>
                <a:xfrm>
                  <a:off x="6156889" y="6404189"/>
                  <a:ext cx="220160" cy="330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BIZ UDPゴシック" panose="020B0400000000000000" pitchFamily="50" charset="-128"/>
                    <a:ea typeface="BIZ UDPゴシック" panose="020B0400000000000000" pitchFamily="50" charset="-128"/>
                  </a:endParaRPr>
                </a:p>
              </p:txBody>
            </p:sp>
          </p:grpSp>
        </p:grpSp>
        <p:sp>
          <p:nvSpPr>
            <p:cNvPr id="19" name="正方形/長方形 18">
              <a:extLst>
                <a:ext uri="{FF2B5EF4-FFF2-40B4-BE49-F238E27FC236}">
                  <a16:creationId xmlns:a16="http://schemas.microsoft.com/office/drawing/2014/main" id="{A6BBF70F-A947-4B2B-B8B0-C995BD5AE239}"/>
                </a:ext>
              </a:extLst>
            </p:cNvPr>
            <p:cNvSpPr/>
            <p:nvPr/>
          </p:nvSpPr>
          <p:spPr>
            <a:xfrm>
              <a:off x="1127180" y="4717891"/>
              <a:ext cx="1059872" cy="179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BIZ UDPゴシック" panose="020B0400000000000000" pitchFamily="50" charset="-128"/>
                <a:ea typeface="BIZ UDPゴシック" panose="020B0400000000000000" pitchFamily="50" charset="-128"/>
              </a:endParaRPr>
            </a:p>
          </p:txBody>
        </p:sp>
        <p:cxnSp>
          <p:nvCxnSpPr>
            <p:cNvPr id="20" name="直線矢印コネクタ 19">
              <a:extLst>
                <a:ext uri="{FF2B5EF4-FFF2-40B4-BE49-F238E27FC236}">
                  <a16:creationId xmlns:a16="http://schemas.microsoft.com/office/drawing/2014/main" id="{2F15E336-5C44-4232-B3EF-E9D13605DACE}"/>
                </a:ext>
              </a:extLst>
            </p:cNvPr>
            <p:cNvCxnSpPr>
              <a:cxnSpLocks/>
            </p:cNvCxnSpPr>
            <p:nvPr/>
          </p:nvCxnSpPr>
          <p:spPr>
            <a:xfrm flipV="1">
              <a:off x="7620013" y="3526269"/>
              <a:ext cx="1" cy="3918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311E95F4-C3F7-4182-88F5-FDB4BAE0E3CE}"/>
                </a:ext>
              </a:extLst>
            </p:cNvPr>
            <p:cNvSpPr/>
            <p:nvPr/>
          </p:nvSpPr>
          <p:spPr>
            <a:xfrm>
              <a:off x="7174689" y="3312513"/>
              <a:ext cx="917369" cy="21375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BD6F344-7B70-4DB0-B96C-F069B491B0DD}"/>
                </a:ext>
              </a:extLst>
            </p:cNvPr>
            <p:cNvSpPr txBox="1"/>
            <p:nvPr/>
          </p:nvSpPr>
          <p:spPr>
            <a:xfrm>
              <a:off x="7299379" y="3987180"/>
              <a:ext cx="1675032" cy="577081"/>
            </a:xfrm>
            <a:prstGeom prst="rect">
              <a:avLst/>
            </a:prstGeom>
            <a:solidFill>
              <a:schemeClr val="bg1"/>
            </a:solidFill>
            <a:ln>
              <a:solidFill>
                <a:schemeClr val="tx1"/>
              </a:solidFill>
            </a:ln>
          </p:spPr>
          <p:txBody>
            <a:bodyPr wrap="square" rtlCol="0">
              <a:spAutoFit/>
            </a:bodyPr>
            <a:lstStyle/>
            <a:p>
              <a:r>
                <a:rPr lang="ja-JP" altLang="en-US" sz="1050" dirty="0">
                  <a:latin typeface="BIZ UDPゴシック" panose="020B0400000000000000" pitchFamily="50" charset="-128"/>
                  <a:ea typeface="BIZ UDPゴシック" panose="020B0400000000000000" pitchFamily="50" charset="-128"/>
                </a:rPr>
                <a:t>料金対象電力とは、契約電力のこと。</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使用量ではないので注意</a:t>
              </a:r>
            </a:p>
          </p:txBody>
        </p:sp>
      </p:grpSp>
      <p:sp>
        <p:nvSpPr>
          <p:cNvPr id="25" name="スライド番号プレースホルダー 1">
            <a:extLst>
              <a:ext uri="{FF2B5EF4-FFF2-40B4-BE49-F238E27FC236}">
                <a16:creationId xmlns:a16="http://schemas.microsoft.com/office/drawing/2014/main" id="{803B81E1-F620-4F35-BB42-3EA84B528782}"/>
              </a:ext>
            </a:extLst>
          </p:cNvPr>
          <p:cNvSpPr>
            <a:spLocks noGrp="1"/>
          </p:cNvSpPr>
          <p:nvPr>
            <p:ph type="sldNum" sz="quarter" idx="12"/>
          </p:nvPr>
        </p:nvSpPr>
        <p:spPr>
          <a:xfrm>
            <a:off x="8041704" y="18288"/>
            <a:ext cx="1066800" cy="329184"/>
          </a:xfrm>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ED7FA1DC-F2D2-40E5-A02D-DAAF135DC379}"/>
              </a:ext>
            </a:extLst>
          </p:cNvPr>
          <p:cNvSpPr txBox="1"/>
          <p:nvPr/>
        </p:nvSpPr>
        <p:spPr>
          <a:xfrm>
            <a:off x="179512" y="476672"/>
            <a:ext cx="8782804" cy="444481"/>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（参考）買電量について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416372A7-97B7-4B08-95BC-FE6B70A90168}"/>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（２）シート４「エネ量」の書き方</a:t>
            </a:r>
          </a:p>
        </p:txBody>
      </p:sp>
      <p:pic>
        <p:nvPicPr>
          <p:cNvPr id="2" name="230529_19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6120" y="5805264"/>
            <a:ext cx="609600" cy="609600"/>
          </a:xfrm>
          <a:prstGeom prst="rect">
            <a:avLst/>
          </a:prstGeom>
        </p:spPr>
      </p:pic>
    </p:spTree>
    <p:extLst>
      <p:ext uri="{BB962C8B-B14F-4D97-AF65-F5344CB8AC3E}">
        <p14:creationId xmlns:p14="http://schemas.microsoft.com/office/powerpoint/2010/main" val="14044366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3B81E1-F620-4F35-BB42-3EA84B528782}"/>
              </a:ext>
            </a:extLst>
          </p:cNvPr>
          <p:cNvSpPr>
            <a:spLocks noGrp="1"/>
          </p:cNvSpPr>
          <p:nvPr>
            <p:ph type="sldNum" sz="quarter" idx="12"/>
          </p:nvPr>
        </p:nvSpPr>
        <p:spPr/>
        <p:txBody>
          <a:bodyPr/>
          <a:lstStyle/>
          <a:p>
            <a:fld id="{F0DA1747-7AE3-4485-B1CC-5CDDF653E874}" type="slidenum">
              <a:rPr kumimoji="1" lang="ja-JP" altLang="en-US" smtClean="0"/>
              <a:t>14</a:t>
            </a:fld>
            <a:endParaRPr kumimoji="1" lang="ja-JP" altLang="en-US"/>
          </a:p>
        </p:txBody>
      </p:sp>
      <p:sp>
        <p:nvSpPr>
          <p:cNvPr id="4" name="テキスト ボックス 3">
            <a:extLst>
              <a:ext uri="{FF2B5EF4-FFF2-40B4-BE49-F238E27FC236}">
                <a16:creationId xmlns:a16="http://schemas.microsoft.com/office/drawing/2014/main" id="{CC5BC81E-039F-45DC-A7C2-751001E44CEF}"/>
              </a:ext>
            </a:extLst>
          </p:cNvPr>
          <p:cNvSpPr txBox="1"/>
          <p:nvPr/>
        </p:nvSpPr>
        <p:spPr>
          <a:xfrm>
            <a:off x="1259632" y="908720"/>
            <a:ext cx="7056784" cy="4524315"/>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（１）任意届出制度の概要</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（２）シート４「エネ量」の書き方</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solidFill>
                  <a:srgbClr val="FF0000"/>
                </a:solidFill>
                <a:latin typeface="BIZ UDPゴシック" panose="020B0400000000000000" pitchFamily="50" charset="-128"/>
                <a:ea typeface="BIZ UDPゴシック" panose="020B0400000000000000" pitchFamily="50" charset="-128"/>
              </a:rPr>
              <a:t>（３）シート２「対策まとめ」の書き方</a:t>
            </a:r>
            <a:endParaRPr lang="en-US" altLang="ja-JP" sz="36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（４）シート３「重点対策」の書き方</a:t>
            </a:r>
            <a:endParaRPr lang="en-US" altLang="ja-JP" sz="3600" dirty="0">
              <a:latin typeface="BIZ UDPゴシック" panose="020B0400000000000000" pitchFamily="50" charset="-128"/>
              <a:ea typeface="BIZ UDPゴシック" panose="020B0400000000000000" pitchFamily="50" charset="-128"/>
            </a:endParaRPr>
          </a:p>
          <a:p>
            <a:endParaRPr lang="en-US" altLang="ja-JP" sz="3600" dirty="0">
              <a:latin typeface="BIZ UDPゴシック" panose="020B0400000000000000" pitchFamily="50" charset="-128"/>
              <a:ea typeface="BIZ UDPゴシック" panose="020B0400000000000000" pitchFamily="50" charset="-128"/>
            </a:endParaRPr>
          </a:p>
        </p:txBody>
      </p:sp>
      <p:pic>
        <p:nvPicPr>
          <p:cNvPr id="3" name="230529_1948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5504" y="5502768"/>
            <a:ext cx="609600" cy="609600"/>
          </a:xfrm>
          <a:prstGeom prst="rect">
            <a:avLst/>
          </a:prstGeom>
        </p:spPr>
      </p:pic>
    </p:spTree>
    <p:extLst>
      <p:ext uri="{BB962C8B-B14F-4D97-AF65-F5344CB8AC3E}">
        <p14:creationId xmlns:p14="http://schemas.microsoft.com/office/powerpoint/2010/main" val="18563683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5"/>
          <a:stretch>
            <a:fillRect/>
          </a:stretch>
        </p:blipFill>
        <p:spPr>
          <a:xfrm>
            <a:off x="51167" y="1383626"/>
            <a:ext cx="9185681" cy="4186014"/>
          </a:xfrm>
          <a:prstGeom prst="rect">
            <a:avLst/>
          </a:prstGeom>
        </p:spPr>
      </p:pic>
      <p:sp>
        <p:nvSpPr>
          <p:cNvPr id="2" name="スライド番号プレースホルダー 1">
            <a:extLst>
              <a:ext uri="{FF2B5EF4-FFF2-40B4-BE49-F238E27FC236}">
                <a16:creationId xmlns:a16="http://schemas.microsoft.com/office/drawing/2014/main" id="{6EA33B8C-B81C-45C6-867B-90DA418C32A1}"/>
              </a:ext>
            </a:extLst>
          </p:cNvPr>
          <p:cNvSpPr>
            <a:spLocks noGrp="1"/>
          </p:cNvSpPr>
          <p:nvPr>
            <p:ph type="sldNum" sz="quarter" idx="12"/>
          </p:nvPr>
        </p:nvSpPr>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CD36CED0-969B-43B4-83F4-719B6B62CC15}"/>
              </a:ext>
            </a:extLst>
          </p:cNvPr>
          <p:cNvSpPr/>
          <p:nvPr/>
        </p:nvSpPr>
        <p:spPr>
          <a:xfrm>
            <a:off x="3131840" y="2060848"/>
            <a:ext cx="2880320" cy="2376264"/>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7D43C59-8D2A-4F3F-A2B0-7535F826DDBB}"/>
              </a:ext>
            </a:extLst>
          </p:cNvPr>
          <p:cNvSpPr/>
          <p:nvPr/>
        </p:nvSpPr>
        <p:spPr>
          <a:xfrm>
            <a:off x="6156176" y="2060848"/>
            <a:ext cx="2880320" cy="2376264"/>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7" name="テキスト ボックス 16">
            <a:extLst>
              <a:ext uri="{FF2B5EF4-FFF2-40B4-BE49-F238E27FC236}">
                <a16:creationId xmlns:a16="http://schemas.microsoft.com/office/drawing/2014/main" id="{AF834B3E-7ED9-0EBC-2A27-ACBB0FE4FE8B}"/>
              </a:ext>
            </a:extLst>
          </p:cNvPr>
          <p:cNvSpPr txBox="1"/>
          <p:nvPr/>
        </p:nvSpPr>
        <p:spPr>
          <a:xfrm>
            <a:off x="4069298" y="1762018"/>
            <a:ext cx="1005403" cy="338554"/>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基準年度</a:t>
            </a:r>
          </a:p>
        </p:txBody>
      </p:sp>
      <p:sp>
        <p:nvSpPr>
          <p:cNvPr id="8" name="テキスト ボックス 16">
            <a:extLst>
              <a:ext uri="{FF2B5EF4-FFF2-40B4-BE49-F238E27FC236}">
                <a16:creationId xmlns:a16="http://schemas.microsoft.com/office/drawing/2014/main" id="{24BA4357-D041-44FD-8655-EB753F24B47E}"/>
              </a:ext>
            </a:extLst>
          </p:cNvPr>
          <p:cNvSpPr txBox="1"/>
          <p:nvPr/>
        </p:nvSpPr>
        <p:spPr>
          <a:xfrm>
            <a:off x="6680059" y="1794302"/>
            <a:ext cx="1832553" cy="338554"/>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目標年度（</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2030</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a:t>
            </a:r>
          </a:p>
        </p:txBody>
      </p:sp>
      <p:sp>
        <p:nvSpPr>
          <p:cNvPr id="10" name="テキスト ボックス 7">
            <a:extLst>
              <a:ext uri="{FF2B5EF4-FFF2-40B4-BE49-F238E27FC236}">
                <a16:creationId xmlns:a16="http://schemas.microsoft.com/office/drawing/2014/main" id="{F7FA201B-2D7A-4621-91A2-AFC2AA1A50A3}"/>
              </a:ext>
            </a:extLst>
          </p:cNvPr>
          <p:cNvSpPr txBox="1"/>
          <p:nvPr/>
        </p:nvSpPr>
        <p:spPr>
          <a:xfrm>
            <a:off x="333091" y="2276872"/>
            <a:ext cx="2448272" cy="1323439"/>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ここに、シート「４エネ量」とシート「５自動車エネ量」で算出した温室効果ガス排出量の合算値が自動で入力されます。</a:t>
            </a:r>
            <a:endParaRPr kumimoji="1" lang="en-US" altLang="ja-JP" sz="1600" b="1" dirty="0">
              <a:solidFill>
                <a:srgbClr val="FF0000"/>
              </a:solidFill>
              <a:latin typeface="BIZ UDPゴシック" panose="020B0400000000000000" pitchFamily="50" charset="-128"/>
              <a:ea typeface="BIZ UDPゴシック" panose="020B0400000000000000" pitchFamily="50" charset="-128"/>
            </a:endParaRPr>
          </a:p>
        </p:txBody>
      </p:sp>
      <p:cxnSp>
        <p:nvCxnSpPr>
          <p:cNvPr id="11" name="直線矢印コネクタ 10">
            <a:extLst>
              <a:ext uri="{FF2B5EF4-FFF2-40B4-BE49-F238E27FC236}">
                <a16:creationId xmlns:a16="http://schemas.microsoft.com/office/drawing/2014/main" id="{65D2832C-B934-441A-A996-BCD65103E491}"/>
              </a:ext>
            </a:extLst>
          </p:cNvPr>
          <p:cNvCxnSpPr>
            <a:cxnSpLocks/>
            <a:endCxn id="14" idx="1"/>
          </p:cNvCxnSpPr>
          <p:nvPr/>
        </p:nvCxnSpPr>
        <p:spPr>
          <a:xfrm>
            <a:off x="1557227" y="3712042"/>
            <a:ext cx="1977750" cy="5649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CABCBAA1-C32A-4A98-86FB-D7D70850142F}"/>
              </a:ext>
            </a:extLst>
          </p:cNvPr>
          <p:cNvSpPr/>
          <p:nvPr/>
        </p:nvSpPr>
        <p:spPr>
          <a:xfrm>
            <a:off x="3534977" y="4116796"/>
            <a:ext cx="1397063" cy="320316"/>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8BD8B386-79FA-484A-B867-3D2A6B2DFF1C}"/>
              </a:ext>
            </a:extLst>
          </p:cNvPr>
          <p:cNvSpPr/>
          <p:nvPr/>
        </p:nvSpPr>
        <p:spPr>
          <a:xfrm>
            <a:off x="6745440" y="4084308"/>
            <a:ext cx="1397063" cy="320316"/>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42BC1806-24AB-4A38-9E24-8C2AD7384F36}"/>
              </a:ext>
            </a:extLst>
          </p:cNvPr>
          <p:cNvSpPr/>
          <p:nvPr/>
        </p:nvSpPr>
        <p:spPr>
          <a:xfrm>
            <a:off x="3534977" y="5038456"/>
            <a:ext cx="2045135" cy="256228"/>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19" name="テキスト ボックス 12">
            <a:extLst>
              <a:ext uri="{FF2B5EF4-FFF2-40B4-BE49-F238E27FC236}">
                <a16:creationId xmlns:a16="http://schemas.microsoft.com/office/drawing/2014/main" id="{C3F68FAA-55B7-48A8-B588-FA5A55F6295D}"/>
              </a:ext>
            </a:extLst>
          </p:cNvPr>
          <p:cNvSpPr txBox="1"/>
          <p:nvPr/>
        </p:nvSpPr>
        <p:spPr>
          <a:xfrm>
            <a:off x="6003812" y="4878745"/>
            <a:ext cx="2880320" cy="830997"/>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600" b="1" dirty="0">
                <a:solidFill>
                  <a:srgbClr val="FF0000"/>
                </a:solidFill>
                <a:latin typeface="BIZ UDPゴシック" panose="020B0400000000000000" pitchFamily="50" charset="-128"/>
                <a:ea typeface="BIZ UDPゴシック" panose="020B0400000000000000" pitchFamily="50" charset="-128"/>
              </a:rPr>
              <a:t>基準年度</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から</a:t>
            </a:r>
            <a:r>
              <a:rPr lang="ja-JP" altLang="en-US" sz="1600" b="1" dirty="0">
                <a:solidFill>
                  <a:srgbClr val="FF0000"/>
                </a:solidFill>
                <a:latin typeface="BIZ UDPゴシック" panose="020B0400000000000000" pitchFamily="50" charset="-128"/>
                <a:ea typeface="BIZ UDPゴシック" panose="020B0400000000000000" pitchFamily="50" charset="-128"/>
              </a:rPr>
              <a:t>目標年度</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にかけての削減率がここに自動で入力されます。</a:t>
            </a:r>
            <a:endParaRPr kumimoji="1"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20" name="矢印: 左 19">
            <a:extLst>
              <a:ext uri="{FF2B5EF4-FFF2-40B4-BE49-F238E27FC236}">
                <a16:creationId xmlns:a16="http://schemas.microsoft.com/office/drawing/2014/main" id="{A2CCD2C7-482C-4ED8-97DD-60A57B3295B3}"/>
              </a:ext>
            </a:extLst>
          </p:cNvPr>
          <p:cNvSpPr/>
          <p:nvPr/>
        </p:nvSpPr>
        <p:spPr>
          <a:xfrm rot="20114717">
            <a:off x="5460003" y="4521930"/>
            <a:ext cx="1373405" cy="21944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矢印: 左 20">
            <a:extLst>
              <a:ext uri="{FF2B5EF4-FFF2-40B4-BE49-F238E27FC236}">
                <a16:creationId xmlns:a16="http://schemas.microsoft.com/office/drawing/2014/main" id="{CC9B11F0-CDD6-4C3F-8327-1EF334B03A13}"/>
              </a:ext>
            </a:extLst>
          </p:cNvPr>
          <p:cNvSpPr/>
          <p:nvPr/>
        </p:nvSpPr>
        <p:spPr>
          <a:xfrm rot="14247588">
            <a:off x="3952300" y="4525667"/>
            <a:ext cx="763382" cy="24841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C9F243F4-875B-4B84-85EA-81EC1ECF7B2F}"/>
              </a:ext>
            </a:extLst>
          </p:cNvPr>
          <p:cNvSpPr txBox="1"/>
          <p:nvPr/>
        </p:nvSpPr>
        <p:spPr>
          <a:xfrm>
            <a:off x="325700" y="614198"/>
            <a:ext cx="8818300"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シート２の上半分は、目標削減率等を記入するためのシート</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69DC21CD-1F6A-4FC3-AEFF-AAD33264D352}"/>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（２）シート２「対策まとめ」の書き方</a:t>
            </a:r>
          </a:p>
        </p:txBody>
      </p:sp>
      <p:pic>
        <p:nvPicPr>
          <p:cNvPr id="3" name="230529_1948_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2075" y="6111875"/>
            <a:ext cx="609600" cy="609600"/>
          </a:xfrm>
          <a:prstGeom prst="rect">
            <a:avLst/>
          </a:prstGeom>
        </p:spPr>
      </p:pic>
    </p:spTree>
    <p:extLst>
      <p:ext uri="{BB962C8B-B14F-4D97-AF65-F5344CB8AC3E}">
        <p14:creationId xmlns:p14="http://schemas.microsoft.com/office/powerpoint/2010/main" val="5530236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71091" y="1359126"/>
            <a:ext cx="9037413" cy="3775255"/>
          </a:xfrm>
          <a:prstGeom prst="rect">
            <a:avLst/>
          </a:prstGeom>
        </p:spPr>
      </p:pic>
      <p:sp>
        <p:nvSpPr>
          <p:cNvPr id="12" name="スライド番号プレースホルダー 5"/>
          <p:cNvSpPr txBox="1">
            <a:spLocks/>
          </p:cNvSpPr>
          <p:nvPr/>
        </p:nvSpPr>
        <p:spPr>
          <a:xfrm>
            <a:off x="8041704" y="18288"/>
            <a:ext cx="1066800" cy="329184"/>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rgbClr val="FFFFFF"/>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DA1747-7AE3-4485-B1CC-5CDDF653E874}" type="slidenum">
              <a:rPr lang="ja-JP" altLang="en-US" smtClean="0">
                <a:latin typeface="BIZ UDPゴシック" panose="020B0400000000000000" pitchFamily="50" charset="-128"/>
                <a:ea typeface="BIZ UDPゴシック" panose="020B0400000000000000" pitchFamily="50" charset="-128"/>
              </a:rPr>
              <a:pPr/>
              <a:t>16</a:t>
            </a:fld>
            <a:endParaRPr lang="ja-JP" altLang="en-US" dirty="0">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4067944" y="1897236"/>
            <a:ext cx="1020273" cy="3718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ED7FA1DC-F2D2-40E5-A02D-DAAF135DC379}"/>
              </a:ext>
            </a:extLst>
          </p:cNvPr>
          <p:cNvSpPr txBox="1"/>
          <p:nvPr/>
        </p:nvSpPr>
        <p:spPr>
          <a:xfrm>
            <a:off x="0" y="5179993"/>
            <a:ext cx="9108504" cy="2554545"/>
          </a:xfrm>
          <a:prstGeom prst="rect">
            <a:avLst/>
          </a:prstGeom>
          <a:noFill/>
        </p:spPr>
        <p:txBody>
          <a:bodyPr wrap="square" rtlCol="0">
            <a:spAutoFit/>
          </a:bodyPr>
          <a:lstStyle/>
          <a:p>
            <a:pPr indent="-441325">
              <a:lnSpc>
                <a:spcPts val="3200"/>
              </a:lnSpc>
            </a:pPr>
            <a:r>
              <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STEP</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１　</a:t>
            </a:r>
            <a:r>
              <a:rPr kumimoji="1" lang="ja-JP" altLang="en-US" sz="2000" b="1" dirty="0">
                <a:solidFill>
                  <a:srgbClr val="FF0000"/>
                </a:solidFill>
                <a:latin typeface="BIZ UDPゴシック" panose="020B0400000000000000" pitchFamily="50" charset="-128"/>
                <a:ea typeface="BIZ UDPゴシック" panose="020B0400000000000000" pitchFamily="50" charset="-128"/>
              </a:rPr>
              <a:t>基準年度を記入してください。</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a:p>
            <a:pPr indent="-441325">
              <a:lnSpc>
                <a:spcPts val="3200"/>
              </a:lnSpc>
            </a:pPr>
            <a:r>
              <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STEP</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２　</a:t>
            </a:r>
            <a:r>
              <a:rPr kumimoji="1" lang="ja-JP" altLang="en-US" sz="2000" b="1" dirty="0">
                <a:solidFill>
                  <a:srgbClr val="FF0000"/>
                </a:solidFill>
                <a:latin typeface="BIZ UDPゴシック" panose="020B0400000000000000" pitchFamily="50" charset="-128"/>
                <a:ea typeface="BIZ UDPゴシック" panose="020B0400000000000000" pitchFamily="50" charset="-128"/>
              </a:rPr>
              <a:t> ２０３０年度の温室効果ガス排出量の目標の数値を記入してください。</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a:p>
            <a:pPr indent="-441325">
              <a:lnSpc>
                <a:spcPts val="3200"/>
              </a:lnSpc>
            </a:pPr>
            <a:r>
              <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STEP</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　基準年度比削減率（原単位ベース）での評価を希望する場合、記入が必要です。</a:t>
            </a:r>
            <a:r>
              <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詳しくはｐ１９</a:t>
            </a:r>
            <a:r>
              <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a:p>
            <a:pPr indent="-441325">
              <a:lnSpc>
                <a:spcPts val="3200"/>
              </a:lnSpc>
            </a:pP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a:p>
            <a:pPr indent="-441325">
              <a:lnSpc>
                <a:spcPts val="3200"/>
              </a:lnSpc>
            </a:pPr>
            <a:endPar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ED7FA1DC-F2D2-40E5-A02D-DAAF135DC379}"/>
              </a:ext>
            </a:extLst>
          </p:cNvPr>
          <p:cNvSpPr txBox="1"/>
          <p:nvPr/>
        </p:nvSpPr>
        <p:spPr>
          <a:xfrm>
            <a:off x="4038992" y="1478460"/>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１</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ED7FA1DC-F2D2-40E5-A02D-DAAF135DC379}"/>
              </a:ext>
            </a:extLst>
          </p:cNvPr>
          <p:cNvSpPr txBox="1"/>
          <p:nvPr/>
        </p:nvSpPr>
        <p:spPr>
          <a:xfrm>
            <a:off x="6530136" y="2269109"/>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２</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07ECFC55-30F6-416B-ACF9-A633C8F5CEDF}"/>
              </a:ext>
            </a:extLst>
          </p:cNvPr>
          <p:cNvSpPr/>
          <p:nvPr/>
        </p:nvSpPr>
        <p:spPr>
          <a:xfrm>
            <a:off x="6712743" y="2763323"/>
            <a:ext cx="1188124" cy="255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9DDFFC20-FE05-4E4C-9627-1F962897CA1C}"/>
              </a:ext>
            </a:extLst>
          </p:cNvPr>
          <p:cNvSpPr/>
          <p:nvPr/>
        </p:nvSpPr>
        <p:spPr>
          <a:xfrm>
            <a:off x="3529073" y="3985154"/>
            <a:ext cx="4512631" cy="3855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C4C839FC-BA3D-492B-9349-C427D0848CED}"/>
              </a:ext>
            </a:extLst>
          </p:cNvPr>
          <p:cNvSpPr txBox="1"/>
          <p:nvPr/>
        </p:nvSpPr>
        <p:spPr>
          <a:xfrm>
            <a:off x="3529073" y="3558414"/>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３</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616DF7C6-8CD5-4B55-9A33-D1BF375CE4A2}"/>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（２）シート２「対策まとめ」の書き方</a:t>
            </a:r>
          </a:p>
        </p:txBody>
      </p:sp>
      <p:sp>
        <p:nvSpPr>
          <p:cNvPr id="15" name="正方形/長方形 14">
            <a:extLst>
              <a:ext uri="{FF2B5EF4-FFF2-40B4-BE49-F238E27FC236}">
                <a16:creationId xmlns:a16="http://schemas.microsoft.com/office/drawing/2014/main" id="{07ECFC55-30F6-416B-ACF9-A633C8F5CEDF}"/>
              </a:ext>
            </a:extLst>
          </p:cNvPr>
          <p:cNvSpPr/>
          <p:nvPr/>
        </p:nvSpPr>
        <p:spPr>
          <a:xfrm>
            <a:off x="6530136" y="3796934"/>
            <a:ext cx="1382829" cy="26418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右中かっこ 5"/>
          <p:cNvSpPr/>
          <p:nvPr/>
        </p:nvSpPr>
        <p:spPr>
          <a:xfrm>
            <a:off x="7795351" y="3106332"/>
            <a:ext cx="310553" cy="64691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7956120" y="3031047"/>
            <a:ext cx="1301892" cy="954107"/>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ここに特に数値を入力しなければ、転記されます。</a:t>
            </a:r>
          </a:p>
        </p:txBody>
      </p:sp>
      <p:cxnSp>
        <p:nvCxnSpPr>
          <p:cNvPr id="21" name="直線矢印コネクタ 20">
            <a:extLst>
              <a:ext uri="{FF2B5EF4-FFF2-40B4-BE49-F238E27FC236}">
                <a16:creationId xmlns:a16="http://schemas.microsoft.com/office/drawing/2014/main" id="{B0AA87E5-B3BA-4BEC-9579-75DBA0272B7E}"/>
              </a:ext>
            </a:extLst>
          </p:cNvPr>
          <p:cNvCxnSpPr/>
          <p:nvPr/>
        </p:nvCxnSpPr>
        <p:spPr>
          <a:xfrm>
            <a:off x="7302619" y="3190180"/>
            <a:ext cx="8372" cy="57754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43AAFDAE-FC44-4AF9-9D86-91C03373C126}"/>
              </a:ext>
            </a:extLst>
          </p:cNvPr>
          <p:cNvSpPr txBox="1"/>
          <p:nvPr/>
        </p:nvSpPr>
        <p:spPr>
          <a:xfrm>
            <a:off x="151414" y="601948"/>
            <a:ext cx="8818300"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①　目標削減率等の記入</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3" name="230602_17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1650" y="5594350"/>
            <a:ext cx="609600" cy="609600"/>
          </a:xfrm>
          <a:prstGeom prst="rect">
            <a:avLst/>
          </a:prstGeom>
        </p:spPr>
      </p:pic>
    </p:spTree>
    <p:extLst>
      <p:ext uri="{BB962C8B-B14F-4D97-AF65-F5344CB8AC3E}">
        <p14:creationId xmlns:p14="http://schemas.microsoft.com/office/powerpoint/2010/main" val="22720598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5"/>
          <p:cNvSpPr txBox="1">
            <a:spLocks/>
          </p:cNvSpPr>
          <p:nvPr/>
        </p:nvSpPr>
        <p:spPr>
          <a:xfrm>
            <a:off x="8041704" y="18288"/>
            <a:ext cx="1066800" cy="329184"/>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rgbClr val="FFFFFF"/>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DA1747-7AE3-4485-B1CC-5CDDF653E874}" type="slidenum">
              <a:rPr lang="ja-JP" altLang="en-US" smtClean="0">
                <a:latin typeface="BIZ UDPゴシック" panose="020B0400000000000000" pitchFamily="50" charset="-128"/>
                <a:ea typeface="BIZ UDPゴシック" panose="020B0400000000000000" pitchFamily="50" charset="-128"/>
              </a:rPr>
              <a:pPr/>
              <a:t>17</a:t>
            </a:fld>
            <a:endParaRPr lang="ja-JP" altLang="en-US" dirty="0">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0" y="1137518"/>
            <a:ext cx="8964488" cy="400110"/>
          </a:xfrm>
          <a:prstGeom prst="rect">
            <a:avLst/>
          </a:prstGeom>
        </p:spPr>
        <p:txBody>
          <a:bodyPr wrap="square">
            <a:spAutoFit/>
          </a:bodyPr>
          <a:lstStyle/>
          <a:p>
            <a:r>
              <a:rPr lang="ja-JP" altLang="en-US" sz="2000" b="1" kern="100" dirty="0">
                <a:latin typeface="BIZ UDPゴシック" panose="020B0400000000000000" pitchFamily="50" charset="-128"/>
                <a:ea typeface="BIZ UDPゴシック" panose="020B0400000000000000" pitchFamily="50" charset="-128"/>
                <a:cs typeface="Times New Roman" panose="02020603050405020304" pitchFamily="18" charset="0"/>
              </a:rPr>
              <a:t>削減目安　</a:t>
            </a:r>
            <a:r>
              <a:rPr lang="en-US" altLang="ja-JP"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2013</a:t>
            </a:r>
            <a:r>
              <a:rPr lang="ja-JP" altLang="en-US"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2022</a:t>
            </a:r>
            <a:r>
              <a:rPr lang="ja-JP" altLang="en-US"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年度は１％／年、</a:t>
            </a:r>
            <a:r>
              <a:rPr lang="en-US" altLang="ja-JP"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2023</a:t>
            </a:r>
            <a:r>
              <a:rPr lang="ja-JP" altLang="en-US"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2030</a:t>
            </a:r>
            <a:r>
              <a:rPr lang="ja-JP" altLang="en-US"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年度は</a:t>
            </a:r>
            <a:r>
              <a:rPr lang="en-US" altLang="ja-JP"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1.5</a:t>
            </a:r>
            <a:r>
              <a:rPr lang="ja-JP" altLang="en-US" sz="2000" b="1"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％／年</a:t>
            </a:r>
            <a:endParaRPr lang="en-US" altLang="ja-JP" sz="20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6"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5910" y="1556792"/>
            <a:ext cx="6593491" cy="2603659"/>
          </a:xfrm>
          <a:prstGeom prst="rect">
            <a:avLst/>
          </a:prstGeom>
          <a:noFill/>
          <a:ln>
            <a:noFill/>
          </a:ln>
        </p:spPr>
      </p:pic>
      <p:sp>
        <p:nvSpPr>
          <p:cNvPr id="8" name="テキスト ボックス 7">
            <a:extLst>
              <a:ext uri="{FF2B5EF4-FFF2-40B4-BE49-F238E27FC236}">
                <a16:creationId xmlns:a16="http://schemas.microsoft.com/office/drawing/2014/main" id="{ED7FA1DC-F2D2-40E5-A02D-DAAF135DC379}"/>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（参考）削減目標値の設定の目安</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 name="正方形/長方形 8"/>
          <p:cNvSpPr/>
          <p:nvPr/>
        </p:nvSpPr>
        <p:spPr>
          <a:xfrm>
            <a:off x="179512" y="4321791"/>
            <a:ext cx="9073008" cy="400110"/>
          </a:xfrm>
          <a:prstGeom prst="rect">
            <a:avLst/>
          </a:prstGeom>
        </p:spPr>
        <p:txBody>
          <a:bodyPr wrap="square">
            <a:spAutoFit/>
          </a:bodyPr>
          <a:lstStyle/>
          <a:p>
            <a:pPr lvl="0" eaLnBrk="0" fontAlgn="base" hangingPunct="0">
              <a:spcBef>
                <a:spcPct val="0"/>
              </a:spcBef>
              <a:spcAft>
                <a:spcPct val="0"/>
              </a:spcAft>
            </a:pPr>
            <a:r>
              <a:rPr kumimoji="0"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例）基準年度が</a:t>
            </a:r>
            <a:r>
              <a:rPr kumimoji="0" lang="en-US" altLang="ja-JP" sz="2000" dirty="0">
                <a:latin typeface="BIZ UDPゴシック" panose="020B0400000000000000" pitchFamily="50" charset="-128"/>
                <a:ea typeface="BIZ UDPゴシック" panose="020B0400000000000000" pitchFamily="50" charset="-128"/>
                <a:cs typeface="Times New Roman" panose="02020603050405020304" pitchFamily="18" charset="0"/>
              </a:rPr>
              <a:t>2022</a:t>
            </a:r>
            <a:r>
              <a:rPr kumimoji="0"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年度のとき、</a:t>
            </a:r>
            <a:r>
              <a:rPr kumimoji="0" lang="en-US" altLang="ja-JP" sz="2000" dirty="0">
                <a:latin typeface="BIZ UDPゴシック" panose="020B0400000000000000" pitchFamily="50" charset="-128"/>
                <a:ea typeface="BIZ UDPゴシック" panose="020B0400000000000000" pitchFamily="50" charset="-128"/>
                <a:cs typeface="Times New Roman" panose="02020603050405020304" pitchFamily="18" charset="0"/>
              </a:rPr>
              <a:t>2030</a:t>
            </a:r>
            <a:r>
              <a:rPr kumimoji="0"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年度削減目安は？　　→</a:t>
            </a:r>
            <a:r>
              <a:rPr kumimoji="0" lang="ja-JP" altLang="en-US" sz="2000" b="1" u="sng" dirty="0">
                <a:latin typeface="BIZ UDPゴシック" panose="020B0400000000000000" pitchFamily="50" charset="-128"/>
                <a:ea typeface="BIZ UDPゴシック" panose="020B0400000000000000" pitchFamily="50" charset="-128"/>
                <a:cs typeface="Times New Roman" panose="02020603050405020304" pitchFamily="18" charset="0"/>
              </a:rPr>
              <a:t>約</a:t>
            </a:r>
            <a:r>
              <a:rPr kumimoji="0" lang="en-US" altLang="ja-JP" sz="2000" b="1" u="sng" dirty="0">
                <a:latin typeface="BIZ UDPゴシック" panose="020B0400000000000000" pitchFamily="50" charset="-128"/>
                <a:ea typeface="BIZ UDPゴシック" panose="020B0400000000000000" pitchFamily="50" charset="-128"/>
                <a:cs typeface="Times New Roman" panose="02020603050405020304" pitchFamily="18" charset="0"/>
              </a:rPr>
              <a:t>11.3</a:t>
            </a:r>
            <a:r>
              <a:rPr kumimoji="0" lang="ja-JP" altLang="en-US" sz="2000" b="1" u="sng" dirty="0">
                <a:latin typeface="BIZ UDPゴシック" panose="020B0400000000000000" pitchFamily="50" charset="-128"/>
                <a:ea typeface="BIZ UDPゴシック" panose="020B0400000000000000" pitchFamily="50" charset="-128"/>
                <a:cs typeface="Times New Roman" panose="02020603050405020304" pitchFamily="18" charset="0"/>
              </a:rPr>
              <a:t>％</a:t>
            </a:r>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864" y="4825085"/>
            <a:ext cx="8123584" cy="167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480864" y="5845179"/>
            <a:ext cx="924580" cy="7180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C5488124-0346-4C05-9E6A-9A108FB59744}"/>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（２）シート２「対策まとめ」の書き方</a:t>
            </a:r>
          </a:p>
        </p:txBody>
      </p:sp>
      <p:pic>
        <p:nvPicPr>
          <p:cNvPr id="4" name="230529_20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2175" y="6245225"/>
            <a:ext cx="609600" cy="609600"/>
          </a:xfrm>
          <a:prstGeom prst="rect">
            <a:avLst/>
          </a:prstGeom>
        </p:spPr>
      </p:pic>
    </p:spTree>
    <p:extLst>
      <p:ext uri="{BB962C8B-B14F-4D97-AF65-F5344CB8AC3E}">
        <p14:creationId xmlns:p14="http://schemas.microsoft.com/office/powerpoint/2010/main" val="20225254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1440" y="2759627"/>
            <a:ext cx="9132560" cy="3693709"/>
            <a:chOff x="11440" y="2759627"/>
            <a:chExt cx="9132560" cy="3693709"/>
          </a:xfrm>
        </p:grpSpPr>
        <p:pic>
          <p:nvPicPr>
            <p:cNvPr id="18" name="図 17"/>
            <p:cNvPicPr>
              <a:picLocks noChangeAspect="1"/>
            </p:cNvPicPr>
            <p:nvPr/>
          </p:nvPicPr>
          <p:blipFill>
            <a:blip r:embed="rId5"/>
            <a:stretch>
              <a:fillRect/>
            </a:stretch>
          </p:blipFill>
          <p:spPr>
            <a:xfrm>
              <a:off x="11440" y="2759627"/>
              <a:ext cx="9132560" cy="3693709"/>
            </a:xfrm>
            <a:prstGeom prst="rect">
              <a:avLst/>
            </a:prstGeom>
          </p:spPr>
        </p:pic>
        <p:pic>
          <p:nvPicPr>
            <p:cNvPr id="6" name="図 5"/>
            <p:cNvPicPr>
              <a:picLocks noChangeAspect="1"/>
            </p:cNvPicPr>
            <p:nvPr/>
          </p:nvPicPr>
          <p:blipFill>
            <a:blip r:embed="rId6"/>
            <a:stretch>
              <a:fillRect/>
            </a:stretch>
          </p:blipFill>
          <p:spPr>
            <a:xfrm>
              <a:off x="23763" y="5445224"/>
              <a:ext cx="3036069" cy="376387"/>
            </a:xfrm>
            <a:prstGeom prst="rect">
              <a:avLst/>
            </a:prstGeom>
          </p:spPr>
        </p:pic>
      </p:grpSp>
      <p:sp>
        <p:nvSpPr>
          <p:cNvPr id="2" name="スライド番号プレースホルダー 1">
            <a:extLst>
              <a:ext uri="{FF2B5EF4-FFF2-40B4-BE49-F238E27FC236}">
                <a16:creationId xmlns:a16="http://schemas.microsoft.com/office/drawing/2014/main" id="{6EA33B8C-B81C-45C6-867B-90DA418C32A1}"/>
              </a:ext>
            </a:extLst>
          </p:cNvPr>
          <p:cNvSpPr>
            <a:spLocks noGrp="1"/>
          </p:cNvSpPr>
          <p:nvPr>
            <p:ph type="sldNum" sz="quarter" idx="12"/>
          </p:nvPr>
        </p:nvSpPr>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C9F243F4-875B-4B84-85EA-81EC1ECF7B2F}"/>
              </a:ext>
            </a:extLst>
          </p:cNvPr>
          <p:cNvSpPr txBox="1"/>
          <p:nvPr/>
        </p:nvSpPr>
        <p:spPr>
          <a:xfrm>
            <a:off x="11440" y="503770"/>
            <a:ext cx="8818300" cy="2021066"/>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（参考）</a:t>
            </a:r>
            <a:r>
              <a:rPr lang="ja-JP" altLang="en-US" sz="2400" b="1" dirty="0">
                <a:solidFill>
                  <a:srgbClr val="FF0000"/>
                </a:solidFill>
                <a:latin typeface="BIZ UDPゴシック" panose="020B0400000000000000" pitchFamily="50" charset="-128"/>
                <a:ea typeface="BIZ UDPゴシック" panose="020B0400000000000000" pitchFamily="50" charset="-128"/>
              </a:rPr>
              <a:t> </a:t>
            </a:r>
            <a:r>
              <a:rPr lang="ja-JP" altLang="en-US" sz="2400" b="1" dirty="0">
                <a:latin typeface="BIZ UDPゴシック" panose="020B0400000000000000" pitchFamily="50" charset="-128"/>
                <a:ea typeface="BIZ UDPゴシック" panose="020B0400000000000000" pitchFamily="50" charset="-128"/>
              </a:rPr>
              <a:t>２０３０年度の温室効果ガス排出量の目標の数値の設定に　　　</a:t>
            </a:r>
            <a:endParaRPr lang="en-US" altLang="ja-JP" sz="2400" b="1" dirty="0">
              <a:latin typeface="BIZ UDPゴシック" panose="020B0400000000000000" pitchFamily="50" charset="-128"/>
              <a:ea typeface="BIZ UDPゴシック" panose="020B0400000000000000" pitchFamily="50" charset="-128"/>
            </a:endParaRPr>
          </a:p>
          <a:p>
            <a:pPr indent="-441325">
              <a:lnSpc>
                <a:spcPts val="3200"/>
              </a:lnSpc>
            </a:pPr>
            <a:r>
              <a:rPr lang="ja-JP" altLang="en-US" sz="2400" b="1" dirty="0">
                <a:latin typeface="BIZ UDPゴシック" panose="020B0400000000000000" pitchFamily="50" charset="-128"/>
                <a:ea typeface="BIZ UDPゴシック" panose="020B0400000000000000" pitchFamily="50" charset="-128"/>
              </a:rPr>
              <a:t>　　　　　ついて　　</a:t>
            </a:r>
            <a:endParaRPr lang="en-US" altLang="ja-JP" sz="2400" b="1"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目標数値は目標削減率（③）を用いて手計算することができます。</a:t>
            </a:r>
            <a:endParaRPr lang="en-US" altLang="ja-JP" sz="2400" b="1"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（③を用いて②を算出する方法）</a:t>
            </a:r>
            <a:endParaRPr lang="en-US" altLang="ja-JP" sz="2400" b="1" dirty="0">
              <a:latin typeface="BIZ UDPゴシック" panose="020B0400000000000000" pitchFamily="50" charset="-128"/>
              <a:ea typeface="BIZ UDPゴシック" panose="020B0400000000000000" pitchFamily="50" charset="-128"/>
            </a:endParaRPr>
          </a:p>
          <a:p>
            <a:r>
              <a:rPr lang="ja-JP" altLang="en-US" sz="2400" b="1" u="sng" dirty="0">
                <a:latin typeface="BIZ UDPゴシック" panose="020B0400000000000000" pitchFamily="50" charset="-128"/>
                <a:ea typeface="BIZ UDPゴシック" panose="020B0400000000000000" pitchFamily="50" charset="-128"/>
              </a:rPr>
              <a:t>①</a:t>
            </a:r>
            <a:r>
              <a:rPr lang="en-US" altLang="ja-JP" sz="2400" b="1" u="sng" dirty="0">
                <a:latin typeface="BIZ UDPゴシック" panose="020B0400000000000000" pitchFamily="50" charset="-128"/>
                <a:ea typeface="BIZ UDPゴシック" panose="020B0400000000000000" pitchFamily="50" charset="-128"/>
              </a:rPr>
              <a:t>×</a:t>
            </a:r>
            <a:r>
              <a:rPr lang="ja-JP" altLang="en-US" sz="2400" b="1" u="sng" dirty="0">
                <a:latin typeface="BIZ UDPゴシック" panose="020B0400000000000000" pitchFamily="50" charset="-128"/>
                <a:ea typeface="BIZ UDPゴシック" panose="020B0400000000000000" pitchFamily="50" charset="-128"/>
              </a:rPr>
              <a:t>（</a:t>
            </a:r>
            <a:r>
              <a:rPr lang="en-US" altLang="ja-JP" sz="2400" b="1" u="sng" dirty="0">
                <a:latin typeface="BIZ UDPゴシック" panose="020B0400000000000000" pitchFamily="50" charset="-128"/>
                <a:ea typeface="BIZ UDPゴシック" panose="020B0400000000000000" pitchFamily="50" charset="-128"/>
              </a:rPr>
              <a:t>100-</a:t>
            </a:r>
            <a:r>
              <a:rPr lang="ja-JP" altLang="en-US" sz="2400" b="1" u="sng" dirty="0">
                <a:latin typeface="BIZ UDPゴシック" panose="020B0400000000000000" pitchFamily="50" charset="-128"/>
                <a:ea typeface="BIZ UDPゴシック" panose="020B0400000000000000" pitchFamily="50" charset="-128"/>
              </a:rPr>
              <a:t>③）</a:t>
            </a:r>
            <a:r>
              <a:rPr lang="en-US" altLang="ja-JP" sz="2400" b="1" u="sng" dirty="0">
                <a:latin typeface="BIZ UDPゴシック" panose="020B0400000000000000" pitchFamily="50" charset="-128"/>
                <a:ea typeface="BIZ UDPゴシック" panose="020B0400000000000000" pitchFamily="50" charset="-128"/>
              </a:rPr>
              <a:t>÷100</a:t>
            </a:r>
            <a:r>
              <a:rPr lang="ja-JP" altLang="en-US" sz="2400" b="1" u="sng" dirty="0">
                <a:latin typeface="BIZ UDPゴシック" panose="020B0400000000000000" pitchFamily="50" charset="-128"/>
                <a:ea typeface="BIZ UDPゴシック" panose="020B0400000000000000" pitchFamily="50" charset="-128"/>
              </a:rPr>
              <a:t>＝②</a:t>
            </a:r>
            <a:endParaRPr lang="en-US" altLang="ja-JP" sz="2400" b="1" u="sng"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69DC21CD-1F6A-4FC3-AEFF-AAD33264D352}"/>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（２）シート２「対策まとめ」の書き方</a:t>
            </a:r>
          </a:p>
        </p:txBody>
      </p:sp>
      <p:sp>
        <p:nvSpPr>
          <p:cNvPr id="27" name="正方形/長方形 26">
            <a:extLst>
              <a:ext uri="{FF2B5EF4-FFF2-40B4-BE49-F238E27FC236}">
                <a16:creationId xmlns:a16="http://schemas.microsoft.com/office/drawing/2014/main" id="{CABCBAA1-C32A-4A98-86FB-D7D70850142F}"/>
              </a:ext>
            </a:extLst>
          </p:cNvPr>
          <p:cNvSpPr/>
          <p:nvPr/>
        </p:nvSpPr>
        <p:spPr>
          <a:xfrm>
            <a:off x="3582457" y="5157192"/>
            <a:ext cx="1397063" cy="320316"/>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BD8B386-79FA-484A-B867-3D2A6B2DFF1C}"/>
              </a:ext>
            </a:extLst>
          </p:cNvPr>
          <p:cNvSpPr/>
          <p:nvPr/>
        </p:nvSpPr>
        <p:spPr>
          <a:xfrm>
            <a:off x="6578818" y="4110844"/>
            <a:ext cx="1427544" cy="266632"/>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42BC1806-24AB-4A38-9E24-8C2AD7384F36}"/>
              </a:ext>
            </a:extLst>
          </p:cNvPr>
          <p:cNvSpPr/>
          <p:nvPr/>
        </p:nvSpPr>
        <p:spPr>
          <a:xfrm>
            <a:off x="3582457" y="5941520"/>
            <a:ext cx="2045135" cy="291912"/>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07ECFC55-30F6-416B-ACF9-A633C8F5CEDF}"/>
              </a:ext>
            </a:extLst>
          </p:cNvPr>
          <p:cNvSpPr/>
          <p:nvPr/>
        </p:nvSpPr>
        <p:spPr>
          <a:xfrm>
            <a:off x="6578819" y="5131736"/>
            <a:ext cx="1427544" cy="34577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右中かっこ 30"/>
          <p:cNvSpPr/>
          <p:nvPr/>
        </p:nvSpPr>
        <p:spPr>
          <a:xfrm>
            <a:off x="7886427" y="4437112"/>
            <a:ext cx="310553" cy="64691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8032035" y="4260951"/>
            <a:ext cx="1301892" cy="954107"/>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ここに特に数値を入力しなければ、転記されます。</a:t>
            </a:r>
          </a:p>
        </p:txBody>
      </p:sp>
      <p:cxnSp>
        <p:nvCxnSpPr>
          <p:cNvPr id="33" name="直線矢印コネクタ 32">
            <a:extLst>
              <a:ext uri="{FF2B5EF4-FFF2-40B4-BE49-F238E27FC236}">
                <a16:creationId xmlns:a16="http://schemas.microsoft.com/office/drawing/2014/main" id="{B0AA87E5-B3BA-4BEC-9579-75DBA0272B7E}"/>
              </a:ext>
            </a:extLst>
          </p:cNvPr>
          <p:cNvCxnSpPr/>
          <p:nvPr/>
        </p:nvCxnSpPr>
        <p:spPr>
          <a:xfrm>
            <a:off x="7306575" y="4465834"/>
            <a:ext cx="8372" cy="57754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5">
            <a:extLst>
              <a:ext uri="{FF2B5EF4-FFF2-40B4-BE49-F238E27FC236}">
                <a16:creationId xmlns:a16="http://schemas.microsoft.com/office/drawing/2014/main" id="{B000DA3E-93B7-4444-BFFF-F9ECB3B9869E}"/>
              </a:ext>
            </a:extLst>
          </p:cNvPr>
          <p:cNvSpPr txBox="1"/>
          <p:nvPr/>
        </p:nvSpPr>
        <p:spPr>
          <a:xfrm>
            <a:off x="3177638" y="5084816"/>
            <a:ext cx="442172"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000" b="1" dirty="0">
                <a:solidFill>
                  <a:srgbClr val="FF0000"/>
                </a:solidFill>
                <a:latin typeface="BIZ UDPゴシック" panose="020B0400000000000000" pitchFamily="50" charset="-128"/>
                <a:ea typeface="BIZ UDPゴシック" panose="020B0400000000000000" pitchFamily="50" charset="-128"/>
              </a:rPr>
              <a:t>①</a:t>
            </a:r>
          </a:p>
        </p:txBody>
      </p:sp>
      <p:sp>
        <p:nvSpPr>
          <p:cNvPr id="35" name="テキスト ボックス 11">
            <a:extLst>
              <a:ext uri="{FF2B5EF4-FFF2-40B4-BE49-F238E27FC236}">
                <a16:creationId xmlns:a16="http://schemas.microsoft.com/office/drawing/2014/main" id="{43ED48CD-35EE-4978-AE1A-12166B69B41B}"/>
              </a:ext>
            </a:extLst>
          </p:cNvPr>
          <p:cNvSpPr txBox="1"/>
          <p:nvPr/>
        </p:nvSpPr>
        <p:spPr>
          <a:xfrm>
            <a:off x="3178664" y="5833321"/>
            <a:ext cx="441146"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000" b="1" dirty="0">
                <a:solidFill>
                  <a:srgbClr val="FF0000"/>
                </a:solidFill>
                <a:latin typeface="BIZ UDPゴシック" panose="020B0400000000000000" pitchFamily="50" charset="-128"/>
                <a:ea typeface="BIZ UDPゴシック" panose="020B0400000000000000" pitchFamily="50" charset="-128"/>
              </a:rPr>
              <a:t>③</a:t>
            </a:r>
          </a:p>
        </p:txBody>
      </p:sp>
      <p:sp>
        <p:nvSpPr>
          <p:cNvPr id="36" name="テキスト ボックス 13">
            <a:extLst>
              <a:ext uri="{FF2B5EF4-FFF2-40B4-BE49-F238E27FC236}">
                <a16:creationId xmlns:a16="http://schemas.microsoft.com/office/drawing/2014/main" id="{2DA3139A-1E85-4062-9730-C7CC298A3577}"/>
              </a:ext>
            </a:extLst>
          </p:cNvPr>
          <p:cNvSpPr txBox="1"/>
          <p:nvPr/>
        </p:nvSpPr>
        <p:spPr>
          <a:xfrm>
            <a:off x="6228184" y="4083298"/>
            <a:ext cx="441146"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000" b="1" dirty="0">
                <a:solidFill>
                  <a:srgbClr val="FF0000"/>
                </a:solidFill>
                <a:latin typeface="BIZ UDPゴシック" panose="020B0400000000000000" pitchFamily="50" charset="-128"/>
                <a:ea typeface="BIZ UDPゴシック" panose="020B0400000000000000" pitchFamily="50" charset="-128"/>
              </a:rPr>
              <a:t>②</a:t>
            </a:r>
          </a:p>
        </p:txBody>
      </p:sp>
      <p:pic>
        <p:nvPicPr>
          <p:cNvPr id="3" name="230529_19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3381" y="6019897"/>
            <a:ext cx="609600" cy="609600"/>
          </a:xfrm>
          <a:prstGeom prst="rect">
            <a:avLst/>
          </a:prstGeom>
        </p:spPr>
      </p:pic>
    </p:spTree>
    <p:extLst>
      <p:ext uri="{BB962C8B-B14F-4D97-AF65-F5344CB8AC3E}">
        <p14:creationId xmlns:p14="http://schemas.microsoft.com/office/powerpoint/2010/main" val="9443999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3B81E1-F620-4F35-BB42-3EA84B528782}"/>
              </a:ext>
            </a:extLst>
          </p:cNvPr>
          <p:cNvSpPr>
            <a:spLocks noGrp="1"/>
          </p:cNvSpPr>
          <p:nvPr>
            <p:ph type="sldNum" sz="quarter" idx="12"/>
          </p:nvPr>
        </p:nvSpPr>
        <p:spPr/>
        <p:txBody>
          <a:bodyPr/>
          <a:lstStyle/>
          <a:p>
            <a:fld id="{F0DA1747-7AE3-4485-B1CC-5CDDF653E874}" type="slidenum">
              <a:rPr kumimoji="1" lang="ja-JP" altLang="en-US" smtClean="0"/>
              <a:t>1</a:t>
            </a:fld>
            <a:endParaRPr kumimoji="1" lang="ja-JP" altLang="en-US"/>
          </a:p>
        </p:txBody>
      </p:sp>
      <p:sp>
        <p:nvSpPr>
          <p:cNvPr id="3" name="テキスト ボックス 2">
            <a:extLst>
              <a:ext uri="{FF2B5EF4-FFF2-40B4-BE49-F238E27FC236}">
                <a16:creationId xmlns:a16="http://schemas.microsoft.com/office/drawing/2014/main" id="{77AC7668-A814-429A-9A1D-FB63E12B52E1}"/>
              </a:ext>
            </a:extLst>
          </p:cNvPr>
          <p:cNvSpPr txBox="1"/>
          <p:nvPr/>
        </p:nvSpPr>
        <p:spPr>
          <a:xfrm>
            <a:off x="1259632" y="908720"/>
            <a:ext cx="7056784" cy="3970318"/>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（１）任意届出制度の概要</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（２）シート４「エネ量」の書き方</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（３）シート２「対策まとめ」の書き方</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（４）シート３「重点対策」の書き方</a:t>
            </a:r>
            <a:endParaRPr lang="en-US" altLang="ja-JP" sz="3600" dirty="0">
              <a:latin typeface="BIZ UDPゴシック" panose="020B0400000000000000" pitchFamily="50" charset="-128"/>
              <a:ea typeface="BIZ UDPゴシック" panose="020B0400000000000000" pitchFamily="50" charset="-128"/>
            </a:endParaRPr>
          </a:p>
        </p:txBody>
      </p:sp>
      <p:pic>
        <p:nvPicPr>
          <p:cNvPr id="10" name="230529_19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9213" y="5840413"/>
            <a:ext cx="609600" cy="609600"/>
          </a:xfrm>
          <a:prstGeom prst="rect">
            <a:avLst/>
          </a:prstGeom>
        </p:spPr>
      </p:pic>
    </p:spTree>
    <p:extLst>
      <p:ext uri="{BB962C8B-B14F-4D97-AF65-F5344CB8AC3E}">
        <p14:creationId xmlns:p14="http://schemas.microsoft.com/office/powerpoint/2010/main" val="18023470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81514" y="1051918"/>
            <a:ext cx="8928992" cy="1323439"/>
          </a:xfrm>
          <a:prstGeom prst="rect">
            <a:avLst/>
          </a:prstGeom>
          <a:noFill/>
        </p:spPr>
        <p:txBody>
          <a:bodyPr wrap="square" rtlCol="0">
            <a:spAutoFit/>
          </a:bodyPr>
          <a:lstStyle/>
          <a:p>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業種毎の特徴も考慮し、基準年度比削減率（原単位ベース）での評価を希望することができる。</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（原単位とは）</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r>
            <a:b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ある年度の温室効果ガス総排出量を温室効果ガス排出量と密接な関係を持つ値で割った値を指す。</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温室効果ガス排出量と密接な関係を持つ値の例：製造品出荷額、延床面積、生産量、売上金額など</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88B2DDF3-0399-4A7F-990D-A890C382CD26}"/>
              </a:ext>
            </a:extLst>
          </p:cNvPr>
          <p:cNvSpPr txBox="1"/>
          <p:nvPr/>
        </p:nvSpPr>
        <p:spPr>
          <a:xfrm>
            <a:off x="-8242" y="474021"/>
            <a:ext cx="91085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（参考）基準年度比削減率（原単位ベース）での評価を希望する場合</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5C67C2CD-B325-44E5-805D-CC24CDC0A44C}"/>
              </a:ext>
            </a:extLst>
          </p:cNvPr>
          <p:cNvSpPr txBox="1"/>
          <p:nvPr/>
        </p:nvSpPr>
        <p:spPr>
          <a:xfrm>
            <a:off x="325465" y="2862169"/>
            <a:ext cx="8565077" cy="3693319"/>
          </a:xfrm>
          <a:prstGeom prst="rect">
            <a:avLst/>
          </a:prstGeom>
          <a:noFill/>
        </p:spPr>
        <p:txBody>
          <a:bodyPr wrap="square" rtlCol="0">
            <a:spAutoFit/>
          </a:bodyPr>
          <a:lstStyle/>
          <a:p>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計算式</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基準年度比削減率（原単位ベース）＝（</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A-B</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/A×100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：基準年度の原単位</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B</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：目標年度の原単位</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rPr>
              <a:t>例）「製造品出荷額」を「温室効果ガス排出量と密接な関係を持つ値」にした場合</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基準年度の排出量　</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10,000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ｔ－</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CO</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₂ 、製造品出荷額　</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1,000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百万円</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目標年度の排出量　</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20,000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ｔ－</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CO</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₂ 、製造品出荷額　</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2,500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百万円</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Ａ：</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10,000</a:t>
            </a:r>
            <a:r>
              <a:rPr lang="ja-JP" altLang="en-US" kern="100" dirty="0" err="1">
                <a:latin typeface="BIZ UDPゴシック" panose="020B0400000000000000" pitchFamily="50" charset="-128"/>
                <a:ea typeface="BIZ UDPゴシック" panose="020B0400000000000000" pitchFamily="50" charset="-128"/>
                <a:cs typeface="Times New Roman" panose="02020603050405020304" pitchFamily="18" charset="0"/>
              </a:rPr>
              <a:t>ｔ</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-CO</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₂</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/1,000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百万円＝</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ｔ－</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CO</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₂</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百万円</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Ｂ</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20,000</a:t>
            </a:r>
            <a:r>
              <a:rPr lang="ja-JP" altLang="en-US" kern="100" dirty="0" err="1">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ｔ</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-CO</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₂</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/2,500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百万円＝</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8</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ｔ－</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CO</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₂</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百万円</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　</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endParaRPr>
          </a:p>
          <a:p>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endParaRPr>
          </a:p>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10-8</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/10×100</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　＝　　</a:t>
            </a: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基準年度比削減率（原単位ベース）</a:t>
            </a:r>
            <a:r>
              <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20</a:t>
            </a:r>
            <a:r>
              <a:rPr lang="ja-JP" altLang="en-US" b="1" kern="100" dirty="0">
                <a:latin typeface="BIZ UDPゴシック" panose="020B0400000000000000" pitchFamily="50" charset="-128"/>
                <a:ea typeface="BIZ UDPゴシック" panose="020B0400000000000000" pitchFamily="50" charset="-128"/>
                <a:cs typeface="Times New Roman" panose="02020603050405020304" pitchFamily="18" charset="0"/>
                <a:sym typeface="Wingdings" panose="05000000000000000000" pitchFamily="2" charset="2"/>
              </a:rPr>
              <a:t>％</a:t>
            </a:r>
            <a:endParaRPr lang="en-US" altLang="ja-JP"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3AEDA8E3-7CA4-4A35-8E8D-1D4A5F245849}"/>
              </a:ext>
            </a:extLst>
          </p:cNvPr>
          <p:cNvSpPr/>
          <p:nvPr/>
        </p:nvSpPr>
        <p:spPr>
          <a:xfrm>
            <a:off x="179512" y="2775704"/>
            <a:ext cx="8856984" cy="3866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2BA17831-E222-42A4-ADA3-BA2EB44F0001}"/>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（２）シート２「対策まとめ」の書き方</a:t>
            </a:r>
          </a:p>
        </p:txBody>
      </p:sp>
      <p:pic>
        <p:nvPicPr>
          <p:cNvPr id="4" name="230602_1715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1650" y="6110288"/>
            <a:ext cx="609600" cy="609600"/>
          </a:xfrm>
          <a:prstGeom prst="rect">
            <a:avLst/>
          </a:prstGeom>
        </p:spPr>
      </p:pic>
    </p:spTree>
    <p:extLst>
      <p:ext uri="{BB962C8B-B14F-4D97-AF65-F5344CB8AC3E}">
        <p14:creationId xmlns:p14="http://schemas.microsoft.com/office/powerpoint/2010/main" val="26730257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ED7FA1DC-F2D2-40E5-A02D-DAAF135DC379}"/>
              </a:ext>
            </a:extLst>
          </p:cNvPr>
          <p:cNvSpPr txBox="1"/>
          <p:nvPr/>
        </p:nvSpPr>
        <p:spPr>
          <a:xfrm>
            <a:off x="539552" y="4005064"/>
            <a:ext cx="7961960" cy="1631216"/>
          </a:xfrm>
          <a:prstGeom prst="rect">
            <a:avLst/>
          </a:prstGeom>
          <a:noFill/>
        </p:spPr>
        <p:txBody>
          <a:bodyPr wrap="square" rtlCol="0">
            <a:spAutoFit/>
          </a:bodyPr>
          <a:lstStyle/>
          <a:p>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４　</a:t>
            </a:r>
            <a:r>
              <a:rPr lang="ja-JP" altLang="en-US" sz="2000" b="1" dirty="0">
                <a:solidFill>
                  <a:srgbClr val="FF0000"/>
                </a:solidFill>
                <a:latin typeface="BIZ UDPゴシック" panose="020B0400000000000000" pitchFamily="50" charset="-128"/>
                <a:ea typeface="BIZ UDPゴシック" panose="020B0400000000000000" pitchFamily="50" charset="-128"/>
              </a:rPr>
              <a:t>削減目標の達成への取組みを記入</a:t>
            </a:r>
          </a:p>
          <a:p>
            <a:r>
              <a:rPr lang="ja-JP" altLang="en-US" sz="2000" b="1" dirty="0">
                <a:solidFill>
                  <a:srgbClr val="FF0000"/>
                </a:solidFill>
                <a:latin typeface="BIZ UDPゴシック" panose="020B0400000000000000" pitchFamily="50" charset="-128"/>
                <a:ea typeface="BIZ UDPゴシック" panose="020B0400000000000000" pitchFamily="50" charset="-128"/>
              </a:rPr>
              <a:t>　</a:t>
            </a:r>
            <a:r>
              <a:rPr lang="ja-JP" altLang="en-US" sz="2000" dirty="0">
                <a:solidFill>
                  <a:srgbClr val="FF0000"/>
                </a:solidFill>
                <a:latin typeface="BIZ UDPゴシック" panose="020B0400000000000000" pitchFamily="50" charset="-128"/>
                <a:ea typeface="BIZ UDPゴシック" panose="020B0400000000000000" pitchFamily="50" charset="-128"/>
              </a:rPr>
              <a:t>目標削減率を達成するために、目標年度までに実施する予定の取組み</a:t>
            </a:r>
            <a:endParaRPr lang="en-US" altLang="ja-JP" sz="2000" dirty="0">
              <a:solidFill>
                <a:srgbClr val="FF0000"/>
              </a:solidFill>
              <a:latin typeface="BIZ UDPゴシック" panose="020B0400000000000000" pitchFamily="50" charset="-128"/>
              <a:ea typeface="BIZ UDPゴシック" panose="020B0400000000000000" pitchFamily="50" charset="-128"/>
            </a:endParaRPr>
          </a:p>
          <a:p>
            <a:pPr indent="-441325"/>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５　次年度の取組予定を記入</a:t>
            </a:r>
          </a:p>
          <a:p>
            <a:pPr indent="-441325"/>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200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目標削減率を達成するために、次年度に実施する予定の取組み</a:t>
            </a:r>
            <a:endParaRPr lang="en-US" altLang="ja-JP" sz="200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8" name="図 7"/>
          <p:cNvPicPr>
            <a:picLocks noChangeAspect="1"/>
          </p:cNvPicPr>
          <p:nvPr/>
        </p:nvPicPr>
        <p:blipFill>
          <a:blip r:embed="rId5"/>
          <a:stretch>
            <a:fillRect/>
          </a:stretch>
        </p:blipFill>
        <p:spPr>
          <a:xfrm>
            <a:off x="326454" y="1196752"/>
            <a:ext cx="8248650" cy="2552700"/>
          </a:xfrm>
          <a:prstGeom prst="rect">
            <a:avLst/>
          </a:prstGeom>
        </p:spPr>
      </p:pic>
      <p:sp>
        <p:nvSpPr>
          <p:cNvPr id="17" name="テキスト ボックス 16">
            <a:extLst>
              <a:ext uri="{FF2B5EF4-FFF2-40B4-BE49-F238E27FC236}">
                <a16:creationId xmlns:a16="http://schemas.microsoft.com/office/drawing/2014/main" id="{ED7FA1DC-F2D2-40E5-A02D-DAAF135DC379}"/>
              </a:ext>
            </a:extLst>
          </p:cNvPr>
          <p:cNvSpPr txBox="1"/>
          <p:nvPr/>
        </p:nvSpPr>
        <p:spPr>
          <a:xfrm>
            <a:off x="560074" y="1798610"/>
            <a:ext cx="1440160" cy="437043"/>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４</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ED7FA1DC-F2D2-40E5-A02D-DAAF135DC379}"/>
              </a:ext>
            </a:extLst>
          </p:cNvPr>
          <p:cNvSpPr txBox="1"/>
          <p:nvPr/>
        </p:nvSpPr>
        <p:spPr>
          <a:xfrm>
            <a:off x="560074" y="2964261"/>
            <a:ext cx="1440160" cy="437043"/>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５</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ED7FA1DC-F2D2-40E5-A02D-DAAF135DC379}"/>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②　削減目標を達成するための</a:t>
            </a:r>
            <a:r>
              <a:rPr lang="ja-JP" altLang="en-US" sz="2400" b="1">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取組みを記入</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78612619-5AA2-4A6E-B63F-29B5595539C2}"/>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（２）シート２「対策まとめ」の書き方</a:t>
            </a:r>
          </a:p>
        </p:txBody>
      </p:sp>
      <p:pic>
        <p:nvPicPr>
          <p:cNvPr id="2" name="230529_19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4066" y="5864036"/>
            <a:ext cx="609600" cy="609600"/>
          </a:xfrm>
          <a:prstGeom prst="rect">
            <a:avLst/>
          </a:prstGeom>
        </p:spPr>
      </p:pic>
    </p:spTree>
    <p:extLst>
      <p:ext uri="{BB962C8B-B14F-4D97-AF65-F5344CB8AC3E}">
        <p14:creationId xmlns:p14="http://schemas.microsoft.com/office/powerpoint/2010/main" val="34241403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10DA3D1-2262-40E3-AA2B-2EA551688CB1}"/>
              </a:ext>
            </a:extLst>
          </p:cNvPr>
          <p:cNvSpPr>
            <a:spLocks noGrp="1"/>
          </p:cNvSpPr>
          <p:nvPr>
            <p:ph type="sldNum" sz="quarter" idx="12"/>
          </p:nvPr>
        </p:nvSpPr>
        <p:spPr/>
        <p:txBody>
          <a:bodyPr/>
          <a:lstStyle/>
          <a:p>
            <a:fld id="{F0DA1747-7AE3-4485-B1CC-5CDDF653E874}" type="slidenum">
              <a:rPr kumimoji="1" lang="ja-JP" altLang="en-US" smtClean="0"/>
              <a:t>21</a:t>
            </a:fld>
            <a:endParaRPr kumimoji="1" lang="ja-JP" altLang="en-US"/>
          </a:p>
        </p:txBody>
      </p:sp>
      <p:sp>
        <p:nvSpPr>
          <p:cNvPr id="5" name="テキスト ボックス 4">
            <a:extLst>
              <a:ext uri="{FF2B5EF4-FFF2-40B4-BE49-F238E27FC236}">
                <a16:creationId xmlns:a16="http://schemas.microsoft.com/office/drawing/2014/main" id="{7D336628-6C2B-45DB-B900-5520D7A6D128}"/>
              </a:ext>
            </a:extLst>
          </p:cNvPr>
          <p:cNvSpPr txBox="1"/>
          <p:nvPr/>
        </p:nvSpPr>
        <p:spPr>
          <a:xfrm>
            <a:off x="1259632" y="908720"/>
            <a:ext cx="7056784" cy="4524315"/>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（１）任意届出制度の概要</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（２）シート４「エネ量」の書き方</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（３）シート２「対策まとめ」の書き方</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solidFill>
                  <a:srgbClr val="FF0000"/>
                </a:solidFill>
                <a:latin typeface="BIZ UDPゴシック" panose="020B0400000000000000" pitchFamily="50" charset="-128"/>
                <a:ea typeface="BIZ UDPゴシック" panose="020B0400000000000000" pitchFamily="50" charset="-128"/>
              </a:rPr>
              <a:t>（４）シート３「重点対策」の書き方</a:t>
            </a:r>
            <a:endParaRPr lang="en-US" altLang="ja-JP" sz="3600" dirty="0">
              <a:solidFill>
                <a:srgbClr val="FF0000"/>
              </a:solidFill>
              <a:latin typeface="BIZ UDPゴシック" panose="020B0400000000000000" pitchFamily="50" charset="-128"/>
              <a:ea typeface="BIZ UDPゴシック" panose="020B0400000000000000" pitchFamily="50" charset="-128"/>
            </a:endParaRPr>
          </a:p>
          <a:p>
            <a:endParaRPr lang="en-US" altLang="ja-JP" sz="3600" dirty="0">
              <a:latin typeface="BIZ UDPゴシック" panose="020B0400000000000000" pitchFamily="50" charset="-128"/>
              <a:ea typeface="BIZ UDPゴシック" panose="020B0400000000000000" pitchFamily="50" charset="-128"/>
            </a:endParaRPr>
          </a:p>
        </p:txBody>
      </p:sp>
      <p:pic>
        <p:nvPicPr>
          <p:cNvPr id="3" name="230529_1958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5160" y="5689483"/>
            <a:ext cx="609600" cy="609600"/>
          </a:xfrm>
          <a:prstGeom prst="rect">
            <a:avLst/>
          </a:prstGeom>
        </p:spPr>
      </p:pic>
    </p:spTree>
    <p:extLst>
      <p:ext uri="{BB962C8B-B14F-4D97-AF65-F5344CB8AC3E}">
        <p14:creationId xmlns:p14="http://schemas.microsoft.com/office/powerpoint/2010/main" val="23031681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5"/>
          <p:cNvSpPr txBox="1">
            <a:spLocks/>
          </p:cNvSpPr>
          <p:nvPr/>
        </p:nvSpPr>
        <p:spPr>
          <a:xfrm>
            <a:off x="8041704" y="18288"/>
            <a:ext cx="1066800" cy="329184"/>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rgbClr val="FFFFFF"/>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DA1747-7AE3-4485-B1CC-5CDDF653E874}" type="slidenum">
              <a:rPr lang="ja-JP" altLang="en-US" smtClean="0">
                <a:latin typeface="BIZ UDPゴシック" panose="020B0400000000000000" pitchFamily="50" charset="-128"/>
                <a:ea typeface="BIZ UDPゴシック" panose="020B0400000000000000" pitchFamily="50" charset="-128"/>
              </a:rPr>
              <a:pPr/>
              <a:t>22</a:t>
            </a:fld>
            <a:endParaRPr lang="ja-JP" altLang="en-US" dirty="0">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2D76DF56-ECA7-446D-A52D-01D331B5ABF3}"/>
              </a:ext>
            </a:extLst>
          </p:cNvPr>
          <p:cNvGraphicFramePr>
            <a:graphicFrameLocks noGrp="1"/>
          </p:cNvGraphicFramePr>
          <p:nvPr>
            <p:extLst>
              <p:ext uri="{D42A27DB-BD31-4B8C-83A1-F6EECF244321}">
                <p14:modId xmlns:p14="http://schemas.microsoft.com/office/powerpoint/2010/main" val="802408697"/>
              </p:ext>
            </p:extLst>
          </p:nvPr>
        </p:nvGraphicFramePr>
        <p:xfrm>
          <a:off x="574686" y="1598712"/>
          <a:ext cx="3960438" cy="4638602"/>
        </p:xfrm>
        <a:graphic>
          <a:graphicData uri="http://schemas.openxmlformats.org/drawingml/2006/table">
            <a:tbl>
              <a:tblPr>
                <a:tableStyleId>{2D5ABB26-0587-4C30-8999-92F81FD0307C}</a:tableStyleId>
              </a:tblPr>
              <a:tblGrid>
                <a:gridCol w="391597">
                  <a:extLst>
                    <a:ext uri="{9D8B030D-6E8A-4147-A177-3AD203B41FA5}">
                      <a16:colId xmlns:a16="http://schemas.microsoft.com/office/drawing/2014/main" val="2125921258"/>
                    </a:ext>
                  </a:extLst>
                </a:gridCol>
                <a:gridCol w="3568841">
                  <a:extLst>
                    <a:ext uri="{9D8B030D-6E8A-4147-A177-3AD203B41FA5}">
                      <a16:colId xmlns:a16="http://schemas.microsoft.com/office/drawing/2014/main" val="753662529"/>
                    </a:ext>
                  </a:extLst>
                </a:gridCol>
              </a:tblGrid>
              <a:tr h="383990">
                <a:tc>
                  <a:txBody>
                    <a:bodyPr/>
                    <a:lstStyle/>
                    <a:p>
                      <a:pPr algn="ctr" fontAlgn="ctr"/>
                      <a:r>
                        <a:rPr lang="en-US" altLang="ja-JP" sz="1800" u="none" strike="noStrike" dirty="0">
                          <a:effectLst/>
                          <a:latin typeface="Meiryo UI" panose="020B0604030504040204" pitchFamily="50" charset="-128"/>
                          <a:ea typeface="Meiryo UI" panose="020B0604030504040204" pitchFamily="50" charset="-128"/>
                        </a:rPr>
                        <a:t>1</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b="0" i="0" u="none" strike="noStrike" dirty="0">
                          <a:effectLst/>
                          <a:latin typeface="Meiryo UI" panose="020B0604030504040204" pitchFamily="50" charset="-128"/>
                          <a:ea typeface="Meiryo UI" panose="020B0604030504040204" pitchFamily="50" charset="-128"/>
                        </a:rPr>
                        <a:t>　機器管理台帳の整備</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0965536"/>
                  </a:ext>
                </a:extLst>
              </a:tr>
              <a:tr h="383990">
                <a:tc>
                  <a:txBody>
                    <a:bodyPr/>
                    <a:lstStyle/>
                    <a:p>
                      <a:pPr algn="ctr" fontAlgn="ctr"/>
                      <a:r>
                        <a:rPr lang="en-US" altLang="ja-JP" sz="1800" u="none" strike="noStrike" dirty="0">
                          <a:effectLst/>
                          <a:latin typeface="Meiryo UI" panose="020B0604030504040204" pitchFamily="50" charset="-128"/>
                          <a:ea typeface="Meiryo UI" panose="020B0604030504040204" pitchFamily="50" charset="-128"/>
                        </a:rPr>
                        <a:t>2</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b="0" i="0" u="none" strike="noStrike" dirty="0">
                          <a:effectLst/>
                          <a:latin typeface="Meiryo UI" panose="020B0604030504040204" pitchFamily="50" charset="-128"/>
                          <a:ea typeface="Meiryo UI" panose="020B0604030504040204" pitchFamily="50" charset="-128"/>
                        </a:rPr>
                        <a:t>　エネルギー使用量の把握、管理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3676760"/>
                  </a:ext>
                </a:extLst>
              </a:tr>
              <a:tr h="383990">
                <a:tc>
                  <a:txBody>
                    <a:bodyPr/>
                    <a:lstStyle/>
                    <a:p>
                      <a:pPr algn="ctr" fontAlgn="ctr"/>
                      <a:r>
                        <a:rPr lang="en-US" altLang="ja-JP" sz="1800" u="none" strike="noStrike" dirty="0">
                          <a:effectLst/>
                          <a:latin typeface="Meiryo UI" panose="020B0604030504040204" pitchFamily="50" charset="-128"/>
                          <a:ea typeface="Meiryo UI" panose="020B0604030504040204" pitchFamily="50" charset="-128"/>
                        </a:rPr>
                        <a:t>3</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b="0" i="0" u="none" strike="noStrike" dirty="0">
                          <a:effectLst/>
                          <a:latin typeface="Meiryo UI" panose="020B0604030504040204" pitchFamily="50" charset="-128"/>
                          <a:ea typeface="Meiryo UI" panose="020B0604030504040204" pitchFamily="50" charset="-128"/>
                        </a:rPr>
                        <a:t>　推進体制の整備</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9025330"/>
                  </a:ext>
                </a:extLst>
              </a:tr>
              <a:tr h="383990">
                <a:tc>
                  <a:txBody>
                    <a:bodyPr/>
                    <a:lstStyle/>
                    <a:p>
                      <a:pPr algn="ctr" fontAlgn="ctr"/>
                      <a:r>
                        <a:rPr lang="en-US" altLang="ja-JP" sz="1800" u="none" strike="noStrike" dirty="0">
                          <a:effectLst/>
                          <a:latin typeface="Meiryo UI" panose="020B0604030504040204" pitchFamily="50" charset="-128"/>
                          <a:ea typeface="Meiryo UI" panose="020B0604030504040204" pitchFamily="50" charset="-128"/>
                        </a:rPr>
                        <a:t>4</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b="0" i="0" u="none" strike="noStrike" dirty="0">
                          <a:effectLst/>
                          <a:latin typeface="Meiryo UI" panose="020B0604030504040204" pitchFamily="50" charset="-128"/>
                          <a:ea typeface="Meiryo UI" panose="020B0604030504040204" pitchFamily="50" charset="-128"/>
                        </a:rPr>
                        <a:t>　照明の高効率化及び運用管理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5035623"/>
                  </a:ext>
                </a:extLst>
              </a:tr>
              <a:tr h="650224">
                <a:tc>
                  <a:txBody>
                    <a:bodyPr/>
                    <a:lstStyle/>
                    <a:p>
                      <a:pPr algn="ctr" fontAlgn="ctr"/>
                      <a:r>
                        <a:rPr lang="en-US" altLang="ja-JP" sz="1800" u="none" strike="noStrike" dirty="0">
                          <a:effectLst/>
                          <a:latin typeface="Meiryo UI" panose="020B0604030504040204" pitchFamily="50" charset="-128"/>
                          <a:ea typeface="Meiryo UI" panose="020B0604030504040204" pitchFamily="50" charset="-128"/>
                        </a:rPr>
                        <a:t>5</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5738" indent="-185738" algn="l" fontAlgn="ctr"/>
                      <a:r>
                        <a:rPr lang="ja-JP" altLang="en-US" sz="1800" b="0" i="0" u="none" strike="noStrike" dirty="0">
                          <a:effectLst/>
                          <a:latin typeface="Meiryo UI" panose="020B0604030504040204" pitchFamily="50" charset="-128"/>
                          <a:ea typeface="Meiryo UI" panose="020B0604030504040204" pitchFamily="50" charset="-128"/>
                        </a:rPr>
                        <a:t>　空調・換気設備の適正管理（ルームエアコンを含む）</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3912232"/>
                  </a:ext>
                </a:extLst>
              </a:tr>
              <a:tr h="650224">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６</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5738" indent="-185738" algn="l" fontAlgn="ctr"/>
                      <a:r>
                        <a:rPr lang="ja-JP" altLang="en-US" sz="1800" b="0" i="0" u="none" strike="noStrike" dirty="0">
                          <a:effectLst/>
                          <a:latin typeface="Meiryo UI" panose="020B0604030504040204" pitchFamily="50" charset="-128"/>
                          <a:ea typeface="Meiryo UI" panose="020B0604030504040204" pitchFamily="50" charset="-128"/>
                        </a:rPr>
                        <a:t>　ボイラーの適正管理（給湯設備、空調設備は 除く）</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8423888"/>
                  </a:ext>
                </a:extLst>
              </a:tr>
              <a:tr h="650224">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７</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5738" indent="-185738" algn="l" fontAlgn="ctr"/>
                      <a:r>
                        <a:rPr lang="ja-JP" altLang="en-US" sz="1800" b="0" i="0" u="none" strike="noStrike" dirty="0">
                          <a:effectLst/>
                          <a:latin typeface="Meiryo UI" panose="020B0604030504040204" pitchFamily="50" charset="-128"/>
                          <a:ea typeface="Meiryo UI" panose="020B0604030504040204" pitchFamily="50" charset="-128"/>
                        </a:rPr>
                        <a:t>　コンプレッサの適正管理（空調用は除く）</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062378"/>
                  </a:ext>
                </a:extLst>
              </a:tr>
              <a:tr h="383990">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８</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b="0" i="0" u="none" strike="noStrike" dirty="0">
                          <a:effectLst/>
                          <a:latin typeface="Meiryo UI" panose="020B0604030504040204" pitchFamily="50" charset="-128"/>
                          <a:ea typeface="Meiryo UI" panose="020B0604030504040204" pitchFamily="50" charset="-128"/>
                        </a:rPr>
                        <a:t>　自動車の適正管理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6460463"/>
                  </a:ext>
                </a:extLst>
              </a:tr>
              <a:tr h="383990">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９</a:t>
                      </a:r>
                      <a:endParaRPr lang="en-US" altLang="ja-JP"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b="0" i="0" u="none" strike="noStrike" dirty="0">
                          <a:effectLst/>
                          <a:latin typeface="Meiryo UI" panose="020B0604030504040204" pitchFamily="50" charset="-128"/>
                          <a:ea typeface="Meiryo UI" panose="020B0604030504040204" pitchFamily="50" charset="-128"/>
                        </a:rPr>
                        <a:t>　再生可能エネルギーの自家消費</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5856705"/>
                  </a:ext>
                </a:extLst>
              </a:tr>
              <a:tr h="383990">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b="0" i="0" u="none" strike="noStrike" dirty="0">
                          <a:effectLst/>
                          <a:latin typeface="Meiryo UI" panose="020B0604030504040204" pitchFamily="50" charset="-128"/>
                          <a:ea typeface="Meiryo UI" panose="020B0604030504040204" pitchFamily="50" charset="-128"/>
                        </a:rPr>
                        <a:t>　カーボン・オフセットの活用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422498"/>
                  </a:ext>
                </a:extLst>
              </a:tr>
            </a:tbl>
          </a:graphicData>
        </a:graphic>
      </p:graphicFrame>
      <p:graphicFrame>
        <p:nvGraphicFramePr>
          <p:cNvPr id="8" name="表 7">
            <a:extLst>
              <a:ext uri="{FF2B5EF4-FFF2-40B4-BE49-F238E27FC236}">
                <a16:creationId xmlns:a16="http://schemas.microsoft.com/office/drawing/2014/main" id="{D5A69A30-7DC1-4EAA-AD83-CC35DD2C47E7}"/>
              </a:ext>
            </a:extLst>
          </p:cNvPr>
          <p:cNvGraphicFramePr>
            <a:graphicFrameLocks noGrp="1"/>
          </p:cNvGraphicFramePr>
          <p:nvPr>
            <p:extLst>
              <p:ext uri="{D42A27DB-BD31-4B8C-83A1-F6EECF244321}">
                <p14:modId xmlns:p14="http://schemas.microsoft.com/office/powerpoint/2010/main" val="1979679163"/>
              </p:ext>
            </p:extLst>
          </p:nvPr>
        </p:nvGraphicFramePr>
        <p:xfrm>
          <a:off x="5191233" y="1602815"/>
          <a:ext cx="3383871" cy="1610160"/>
        </p:xfrm>
        <a:graphic>
          <a:graphicData uri="http://schemas.openxmlformats.org/drawingml/2006/table">
            <a:tbl>
              <a:tblPr>
                <a:tableStyleId>{2D5ABB26-0587-4C30-8999-92F81FD0307C}</a:tableStyleId>
              </a:tblPr>
              <a:tblGrid>
                <a:gridCol w="253843">
                  <a:extLst>
                    <a:ext uri="{9D8B030D-6E8A-4147-A177-3AD203B41FA5}">
                      <a16:colId xmlns:a16="http://schemas.microsoft.com/office/drawing/2014/main" val="2695428610"/>
                    </a:ext>
                  </a:extLst>
                </a:gridCol>
                <a:gridCol w="3130028">
                  <a:extLst>
                    <a:ext uri="{9D8B030D-6E8A-4147-A177-3AD203B41FA5}">
                      <a16:colId xmlns:a16="http://schemas.microsoft.com/office/drawing/2014/main" val="2660608280"/>
                    </a:ext>
                  </a:extLst>
                </a:gridCol>
              </a:tblGrid>
              <a:tr h="402540">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en-US" sz="1800" u="none" strike="noStrike" dirty="0">
                          <a:effectLst/>
                          <a:latin typeface="Meiryo UI" panose="020B0604030504040204" pitchFamily="50" charset="-128"/>
                          <a:ea typeface="Meiryo UI" panose="020B0604030504040204" pitchFamily="50" charset="-128"/>
                        </a:rPr>
                        <a:t> ZEB</a:t>
                      </a:r>
                      <a:r>
                        <a:rPr lang="ja-JP" altLang="en-US" sz="1800" u="none" strike="noStrike" dirty="0">
                          <a:effectLst/>
                          <a:latin typeface="Meiryo UI" panose="020B0604030504040204" pitchFamily="50" charset="-128"/>
                          <a:ea typeface="Meiryo UI" panose="020B0604030504040204" pitchFamily="50" charset="-128"/>
                        </a:rPr>
                        <a:t>化の導入</a:t>
                      </a:r>
                      <a:endParaRPr lang="ja-JP" altLang="en-US"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167567"/>
                  </a:ext>
                </a:extLst>
              </a:tr>
              <a:tr h="402540">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u="none" strike="noStrike" dirty="0">
                          <a:effectLst/>
                          <a:latin typeface="Meiryo UI" panose="020B0604030504040204" pitchFamily="50" charset="-128"/>
                          <a:ea typeface="Meiryo UI" panose="020B0604030504040204" pitchFamily="50" charset="-128"/>
                        </a:rPr>
                        <a:t> ゼロエミッション車の導入</a:t>
                      </a:r>
                      <a:endParaRPr lang="ja-JP" altLang="en-US"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973710"/>
                  </a:ext>
                </a:extLst>
              </a:tr>
              <a:tr h="402540">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③</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u="none" strike="noStrike" dirty="0">
                          <a:effectLst/>
                          <a:latin typeface="Meiryo UI" panose="020B0604030504040204" pitchFamily="50" charset="-128"/>
                          <a:ea typeface="Meiryo UI" panose="020B0604030504040204" pitchFamily="50" charset="-128"/>
                        </a:rPr>
                        <a:t> 森林整備・木材利用の促進</a:t>
                      </a:r>
                      <a:endParaRPr lang="ja-JP" altLang="en-US"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375625"/>
                  </a:ext>
                </a:extLst>
              </a:tr>
              <a:tr h="402540">
                <a:tc>
                  <a:txBody>
                    <a:bodyPr/>
                    <a:lstStyle/>
                    <a:p>
                      <a:pPr algn="ctr" fontAlgn="ctr"/>
                      <a:r>
                        <a:rPr lang="ja-JP" altLang="en-US" sz="1800" b="0" i="0" u="none" strike="noStrike" dirty="0">
                          <a:effectLst/>
                          <a:latin typeface="Meiryo UI" panose="020B0604030504040204" pitchFamily="50" charset="-128"/>
                          <a:ea typeface="Meiryo UI" panose="020B0604030504040204" pitchFamily="50" charset="-128"/>
                        </a:rPr>
                        <a:t>④</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800" u="none" strike="noStrike" dirty="0">
                          <a:effectLst/>
                          <a:latin typeface="Meiryo UI" panose="020B0604030504040204" pitchFamily="50" charset="-128"/>
                          <a:ea typeface="Meiryo UI" panose="020B0604030504040204" pitchFamily="50" charset="-128"/>
                        </a:rPr>
                        <a:t> 省エネ取組み率</a:t>
                      </a:r>
                      <a:endParaRPr lang="ja-JP" altLang="en-US" sz="18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999901"/>
                  </a:ext>
                </a:extLst>
              </a:tr>
            </a:tbl>
          </a:graphicData>
        </a:graphic>
      </p:graphicFrame>
      <p:sp>
        <p:nvSpPr>
          <p:cNvPr id="10" name="正方形/長方形 9">
            <a:extLst>
              <a:ext uri="{FF2B5EF4-FFF2-40B4-BE49-F238E27FC236}">
                <a16:creationId xmlns:a16="http://schemas.microsoft.com/office/drawing/2014/main" id="{4227E553-7F04-4CEA-AEF9-6FB5EDE0C230}"/>
              </a:ext>
            </a:extLst>
          </p:cNvPr>
          <p:cNvSpPr/>
          <p:nvPr/>
        </p:nvSpPr>
        <p:spPr>
          <a:xfrm>
            <a:off x="467544" y="1129050"/>
            <a:ext cx="2591781" cy="400110"/>
          </a:xfrm>
          <a:prstGeom prst="rect">
            <a:avLst/>
          </a:prstGeom>
        </p:spPr>
        <p:txBody>
          <a:bodyPr wrap="square">
            <a:spAutoFit/>
          </a:bodyPr>
          <a:lstStyle/>
          <a:p>
            <a:pPr lvl="0" eaLnBrk="0" fontAlgn="base" hangingPunct="0">
              <a:spcBef>
                <a:spcPct val="0"/>
              </a:spcBef>
              <a:spcAft>
                <a:spcPct val="0"/>
              </a:spcAft>
            </a:pPr>
            <a:r>
              <a:rPr kumimoji="0" lang="ja-JP" altLang="en-US" sz="2000" b="1" dirty="0">
                <a:latin typeface="BIZ UDPゴシック" panose="020B0400000000000000" pitchFamily="50" charset="-128"/>
                <a:ea typeface="BIZ UDPゴシック" panose="020B0400000000000000" pitchFamily="50" charset="-128"/>
                <a:cs typeface="Times New Roman" panose="02020603050405020304" pitchFamily="18" charset="0"/>
              </a:rPr>
              <a:t>基本項目１０個　</a:t>
            </a:r>
            <a:endParaRPr kumimoji="0" lang="en-US" altLang="ja-JP" sz="2000" b="1"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0F782B9D-F2EF-4160-B658-796119E5A0B7}"/>
              </a:ext>
            </a:extLst>
          </p:cNvPr>
          <p:cNvSpPr/>
          <p:nvPr/>
        </p:nvSpPr>
        <p:spPr>
          <a:xfrm>
            <a:off x="5076056" y="1124744"/>
            <a:ext cx="2591781" cy="400110"/>
          </a:xfrm>
          <a:prstGeom prst="rect">
            <a:avLst/>
          </a:prstGeom>
        </p:spPr>
        <p:txBody>
          <a:bodyPr wrap="square">
            <a:spAutoFit/>
          </a:bodyPr>
          <a:lstStyle/>
          <a:p>
            <a:pPr lvl="0" eaLnBrk="0" fontAlgn="base" hangingPunct="0">
              <a:spcBef>
                <a:spcPct val="0"/>
              </a:spcBef>
              <a:spcAft>
                <a:spcPct val="0"/>
              </a:spcAft>
            </a:pPr>
            <a:r>
              <a:rPr kumimoji="0" lang="ja-JP" altLang="en-US" sz="2000" b="1" dirty="0">
                <a:latin typeface="BIZ UDPゴシック" panose="020B0400000000000000" pitchFamily="50" charset="-128"/>
                <a:ea typeface="BIZ UDPゴシック" panose="020B0400000000000000" pitchFamily="50" charset="-128"/>
                <a:cs typeface="Times New Roman" panose="02020603050405020304" pitchFamily="18" charset="0"/>
              </a:rPr>
              <a:t>加点項目４個</a:t>
            </a:r>
            <a:endParaRPr kumimoji="0" lang="en-US" altLang="ja-JP" sz="2000" b="1"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ED7FA1DC-F2D2-40E5-A02D-DAAF135DC379}"/>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①　重点対策項目について取組</a:t>
            </a:r>
            <a:r>
              <a:rPr lang="ja-JP" altLang="en-US" sz="2400" b="1">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予定を記入</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72640FB1-44CC-4A7C-92F0-F954FE9A6306}"/>
              </a:ext>
            </a:extLst>
          </p:cNvPr>
          <p:cNvSpPr txBox="1"/>
          <p:nvPr/>
        </p:nvSpPr>
        <p:spPr>
          <a:xfrm>
            <a:off x="0" y="0"/>
            <a:ext cx="7058147" cy="651905"/>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（４）シート３「重点対策」の書き方</a:t>
            </a:r>
          </a:p>
          <a:p>
            <a:pPr>
              <a:lnSpc>
                <a:spcPts val="2400"/>
              </a:lnSpc>
            </a:pPr>
            <a:endPar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 name="230529_1958_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704" y="5932514"/>
            <a:ext cx="609600" cy="609600"/>
          </a:xfrm>
          <a:prstGeom prst="rect">
            <a:avLst/>
          </a:prstGeom>
        </p:spPr>
      </p:pic>
    </p:spTree>
    <p:extLst>
      <p:ext uri="{BB962C8B-B14F-4D97-AF65-F5344CB8AC3E}">
        <p14:creationId xmlns:p14="http://schemas.microsoft.com/office/powerpoint/2010/main" val="4016810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5"/>
          <p:cNvSpPr txBox="1">
            <a:spLocks/>
          </p:cNvSpPr>
          <p:nvPr/>
        </p:nvSpPr>
        <p:spPr>
          <a:xfrm>
            <a:off x="8041704" y="18288"/>
            <a:ext cx="1066800" cy="329184"/>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rgbClr val="FFFFFF"/>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DA1747-7AE3-4485-B1CC-5CDDF653E874}" type="slidenum">
              <a:rPr lang="ja-JP" altLang="en-US" smtClean="0">
                <a:latin typeface="BIZ UDPゴシック" panose="020B0400000000000000" pitchFamily="50" charset="-128"/>
                <a:ea typeface="BIZ UDPゴシック" panose="020B0400000000000000" pitchFamily="50" charset="-128"/>
              </a:rPr>
              <a:pPr/>
              <a:t>23</a:t>
            </a:fld>
            <a:endParaRPr lang="ja-JP" altLang="en-US"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ED7FA1DC-F2D2-40E5-A02D-DAAF135DC379}"/>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重点対策項目について取組予定を記入</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275138" y="953852"/>
            <a:ext cx="8591550" cy="2286000"/>
          </a:xfrm>
          <a:prstGeom prst="rect">
            <a:avLst/>
          </a:prstGeom>
        </p:spPr>
      </p:pic>
      <p:sp>
        <p:nvSpPr>
          <p:cNvPr id="13" name="テキスト ボックス 12">
            <a:extLst>
              <a:ext uri="{FF2B5EF4-FFF2-40B4-BE49-F238E27FC236}">
                <a16:creationId xmlns:a16="http://schemas.microsoft.com/office/drawing/2014/main" id="{ED7FA1DC-F2D2-40E5-A02D-DAAF135DC379}"/>
              </a:ext>
            </a:extLst>
          </p:cNvPr>
          <p:cNvSpPr txBox="1"/>
          <p:nvPr/>
        </p:nvSpPr>
        <p:spPr>
          <a:xfrm>
            <a:off x="467543" y="3284984"/>
            <a:ext cx="8399145" cy="1323439"/>
          </a:xfrm>
          <a:prstGeom prst="rect">
            <a:avLst/>
          </a:prstGeom>
          <a:noFill/>
        </p:spPr>
        <p:txBody>
          <a:bodyPr wrap="square" rtlCol="0">
            <a:spAutoFit/>
          </a:bodyPr>
          <a:lstStyle/>
          <a:p>
            <a:pPr marL="1069975" indent="-1069975"/>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１　対策を行う事業所を入力します。</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1069975" indent="-1069975"/>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２　</a:t>
            </a:r>
            <a:r>
              <a:rPr lang="ja-JP" altLang="en-US" sz="2000" b="1" dirty="0">
                <a:solidFill>
                  <a:srgbClr val="FF0000"/>
                </a:solidFill>
                <a:latin typeface="BIZ UDPゴシック" panose="020B0400000000000000" pitchFamily="50" charset="-128"/>
                <a:ea typeface="BIZ UDPゴシック" panose="020B0400000000000000" pitchFamily="50" charset="-128"/>
              </a:rPr>
              <a:t>対策の実施状況や今後の計画を選択します。実施済みを選択できるのは、「実施状況の判断基準」をすべて満たしたときに限ります。</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p:txBody>
      </p:sp>
      <p:sp>
        <p:nvSpPr>
          <p:cNvPr id="3" name="角丸四角形 2"/>
          <p:cNvSpPr/>
          <p:nvPr/>
        </p:nvSpPr>
        <p:spPr>
          <a:xfrm>
            <a:off x="467543" y="4653136"/>
            <a:ext cx="8208912" cy="1830231"/>
          </a:xfrm>
          <a:prstGeom prst="roundRect">
            <a:avLst>
              <a:gd name="adj" fmla="val 1186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BIZ UDPゴシック" panose="020B0400000000000000" pitchFamily="50" charset="-128"/>
                <a:ea typeface="BIZ UDPゴシック" panose="020B0400000000000000" pitchFamily="50" charset="-128"/>
              </a:rPr>
              <a:t>実施済み</a:t>
            </a:r>
            <a:r>
              <a:rPr lang="en-US" altLang="ja-JP" dirty="0">
                <a:solidFill>
                  <a:sysClr val="windowText" lastClr="00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予定なし</a:t>
            </a:r>
            <a:r>
              <a:rPr lang="en-US" altLang="ja-JP" dirty="0">
                <a:solidFill>
                  <a:sysClr val="windowText" lastClr="00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非該当</a:t>
            </a:r>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実施予定</a:t>
            </a:r>
            <a:r>
              <a:rPr lang="ja-JP" altLang="en-US" b="1" dirty="0">
                <a:solidFill>
                  <a:sysClr val="windowText" lastClr="000000"/>
                </a:solidFill>
                <a:latin typeface="BIZ UDPゴシック" panose="020B0400000000000000" pitchFamily="50" charset="-128"/>
                <a:ea typeface="BIZ UDPゴシック" panose="020B0400000000000000" pitchFamily="50" charset="-128"/>
              </a:rPr>
              <a:t>からプルダウンメニューで選択</a:t>
            </a:r>
            <a:endParaRPr lang="en-US" altLang="ja-JP" dirty="0">
              <a:solidFill>
                <a:sysClr val="windowText" lastClr="000000"/>
              </a:solidFill>
              <a:latin typeface="BIZ UDPゴシック" panose="020B0400000000000000" pitchFamily="50" charset="-128"/>
              <a:ea typeface="BIZ UDPゴシック" panose="020B0400000000000000" pitchFamily="50" charset="-128"/>
            </a:endParaRPr>
          </a:p>
          <a:p>
            <a:r>
              <a:rPr lang="ja-JP" altLang="en-US" dirty="0">
                <a:solidFill>
                  <a:sysClr val="windowText" lastClr="000000"/>
                </a:solidFill>
                <a:latin typeface="BIZ UDPゴシック" panose="020B0400000000000000" pitchFamily="50" charset="-128"/>
                <a:ea typeface="BIZ UDPゴシック" panose="020B0400000000000000" pitchFamily="50" charset="-128"/>
              </a:rPr>
              <a:t>　</a:t>
            </a:r>
            <a:r>
              <a:rPr lang="ja-JP" altLang="en-US" b="1" dirty="0">
                <a:solidFill>
                  <a:srgbClr val="FF0000"/>
                </a:solidFill>
                <a:latin typeface="BIZ UDPゴシック" panose="020B0400000000000000" pitchFamily="50" charset="-128"/>
                <a:ea typeface="BIZ UDPゴシック" panose="020B0400000000000000" pitchFamily="50" charset="-128"/>
              </a:rPr>
              <a:t>実施済み</a:t>
            </a:r>
            <a:r>
              <a:rPr lang="ja-JP" altLang="en-US" dirty="0">
                <a:solidFill>
                  <a:sysClr val="windowText" lastClr="000000"/>
                </a:solidFill>
                <a:latin typeface="BIZ UDPゴシック" panose="020B0400000000000000" pitchFamily="50" charset="-128"/>
                <a:ea typeface="BIZ UDPゴシック" panose="020B0400000000000000" pitchFamily="50" charset="-128"/>
              </a:rPr>
              <a:t> は、判断基準すべてをすでに実施している場合。</a:t>
            </a:r>
            <a:endParaRPr lang="en-US" altLang="ja-JP" dirty="0">
              <a:solidFill>
                <a:sysClr val="windowText" lastClr="000000"/>
              </a:solidFill>
              <a:latin typeface="BIZ UDPゴシック" panose="020B0400000000000000" pitchFamily="50" charset="-128"/>
              <a:ea typeface="BIZ UDPゴシック" panose="020B0400000000000000" pitchFamily="50" charset="-128"/>
            </a:endParaRPr>
          </a:p>
          <a:p>
            <a:r>
              <a:rPr lang="ja-JP" altLang="en-US" dirty="0">
                <a:solidFill>
                  <a:sysClr val="windowText" lastClr="000000"/>
                </a:solidFill>
                <a:latin typeface="BIZ UDPゴシック" panose="020B0400000000000000" pitchFamily="50" charset="-128"/>
                <a:ea typeface="BIZ UDPゴシック" panose="020B0400000000000000" pitchFamily="50" charset="-128"/>
              </a:rPr>
              <a:t>　</a:t>
            </a:r>
            <a:r>
              <a:rPr lang="ja-JP" altLang="en-US" b="1" dirty="0">
                <a:solidFill>
                  <a:srgbClr val="FF0000"/>
                </a:solidFill>
                <a:latin typeface="BIZ UDPゴシック" panose="020B0400000000000000" pitchFamily="50" charset="-128"/>
                <a:ea typeface="BIZ UDPゴシック" panose="020B0400000000000000" pitchFamily="50" charset="-128"/>
              </a:rPr>
              <a:t>予定なし</a:t>
            </a:r>
            <a:r>
              <a:rPr lang="ja-JP" altLang="en-US" dirty="0">
                <a:solidFill>
                  <a:sysClr val="windowText" lastClr="000000"/>
                </a:solidFill>
                <a:latin typeface="BIZ UDPゴシック" panose="020B0400000000000000" pitchFamily="50" charset="-128"/>
                <a:ea typeface="BIZ UDPゴシック" panose="020B0400000000000000" pitchFamily="50" charset="-128"/>
              </a:rPr>
              <a:t> は、判断基準すべての実施を</a:t>
            </a:r>
            <a:r>
              <a:rPr lang="ja-JP" altLang="en-US" u="sng" dirty="0">
                <a:solidFill>
                  <a:srgbClr val="FF0000"/>
                </a:solidFill>
                <a:latin typeface="BIZ UDPゴシック" panose="020B0400000000000000" pitchFamily="50" charset="-128"/>
                <a:ea typeface="BIZ UDPゴシック" panose="020B0400000000000000" pitchFamily="50" charset="-128"/>
              </a:rPr>
              <a:t>計画期間内</a:t>
            </a:r>
            <a:r>
              <a:rPr lang="ja-JP" altLang="en-US" dirty="0">
                <a:solidFill>
                  <a:sysClr val="windowText" lastClr="000000"/>
                </a:solidFill>
                <a:latin typeface="BIZ UDPゴシック" panose="020B0400000000000000" pitchFamily="50" charset="-128"/>
                <a:ea typeface="BIZ UDPゴシック" panose="020B0400000000000000" pitchFamily="50" charset="-128"/>
              </a:rPr>
              <a:t>に実施する予定がない場合。</a:t>
            </a:r>
            <a:endParaRPr lang="en-US" altLang="ja-JP" dirty="0">
              <a:solidFill>
                <a:sysClr val="windowText" lastClr="000000"/>
              </a:solidFill>
              <a:latin typeface="BIZ UDPゴシック" panose="020B0400000000000000" pitchFamily="50" charset="-128"/>
              <a:ea typeface="BIZ UDPゴシック" panose="020B0400000000000000" pitchFamily="50" charset="-128"/>
            </a:endParaRPr>
          </a:p>
          <a:p>
            <a:r>
              <a:rPr lang="ja-JP" altLang="en-US" dirty="0">
                <a:solidFill>
                  <a:sysClr val="windowText" lastClr="000000"/>
                </a:solidFill>
                <a:latin typeface="BIZ UDPゴシック" panose="020B0400000000000000" pitchFamily="50" charset="-128"/>
                <a:ea typeface="BIZ UDPゴシック" panose="020B0400000000000000" pitchFamily="50" charset="-128"/>
              </a:rPr>
              <a:t>　</a:t>
            </a:r>
            <a:r>
              <a:rPr lang="ja-JP" altLang="en-US" b="1" dirty="0">
                <a:solidFill>
                  <a:srgbClr val="FF0000"/>
                </a:solidFill>
                <a:latin typeface="BIZ UDPゴシック" panose="020B0400000000000000" pitchFamily="50" charset="-128"/>
                <a:ea typeface="BIZ UDPゴシック" panose="020B0400000000000000" pitchFamily="50" charset="-128"/>
              </a:rPr>
              <a:t>非該当</a:t>
            </a:r>
            <a:r>
              <a:rPr lang="ja-JP" altLang="en-US" dirty="0">
                <a:solidFill>
                  <a:sysClr val="windowText" lastClr="000000"/>
                </a:solidFill>
                <a:latin typeface="BIZ UDPゴシック" panose="020B0400000000000000" pitchFamily="50" charset="-128"/>
                <a:ea typeface="BIZ UDPゴシック" panose="020B0400000000000000" pitchFamily="50" charset="-128"/>
              </a:rPr>
              <a:t> は、当該設備が無いなどの合理的な理由がある場合。</a:t>
            </a:r>
            <a:endParaRPr lang="en-US" altLang="ja-JP" dirty="0">
              <a:solidFill>
                <a:sysClr val="windowText" lastClr="000000"/>
              </a:solidFill>
              <a:latin typeface="BIZ UDPゴシック" panose="020B0400000000000000" pitchFamily="50" charset="-128"/>
              <a:ea typeface="BIZ UDPゴシック" panose="020B0400000000000000" pitchFamily="50" charset="-128"/>
            </a:endParaRPr>
          </a:p>
          <a:p>
            <a:r>
              <a:rPr lang="ja-JP" altLang="en-US" dirty="0">
                <a:solidFill>
                  <a:sysClr val="windowText" lastClr="000000"/>
                </a:solidFill>
                <a:latin typeface="BIZ UDPゴシック" panose="020B0400000000000000" pitchFamily="50" charset="-128"/>
                <a:ea typeface="BIZ UDPゴシック" panose="020B0400000000000000" pitchFamily="50" charset="-128"/>
              </a:rPr>
              <a:t>　</a:t>
            </a:r>
            <a:r>
              <a:rPr lang="ja-JP" altLang="en-US" b="1" dirty="0">
                <a:solidFill>
                  <a:srgbClr val="FF0000"/>
                </a:solidFill>
                <a:latin typeface="BIZ UDPゴシック" panose="020B0400000000000000" pitchFamily="50" charset="-128"/>
                <a:ea typeface="BIZ UDPゴシック" panose="020B0400000000000000" pitchFamily="50" charset="-128"/>
              </a:rPr>
              <a:t>実施予定 </a:t>
            </a:r>
            <a:r>
              <a:rPr lang="ja-JP" altLang="en-US" dirty="0">
                <a:solidFill>
                  <a:sysClr val="windowText" lastClr="000000"/>
                </a:solidFill>
                <a:latin typeface="BIZ UDPゴシック" panose="020B0400000000000000" pitchFamily="50" charset="-128"/>
                <a:ea typeface="BIZ UDPゴシック" panose="020B0400000000000000" pitchFamily="50" charset="-128"/>
              </a:rPr>
              <a:t>は、判断基準すべての実施を</a:t>
            </a:r>
            <a:r>
              <a:rPr lang="ja-JP" altLang="en-US" u="sng" dirty="0">
                <a:solidFill>
                  <a:srgbClr val="FF0000"/>
                </a:solidFill>
                <a:latin typeface="BIZ UDPゴシック" panose="020B0400000000000000" pitchFamily="50" charset="-128"/>
                <a:ea typeface="BIZ UDPゴシック" panose="020B0400000000000000" pitchFamily="50" charset="-128"/>
              </a:rPr>
              <a:t>計画期間内</a:t>
            </a:r>
            <a:r>
              <a:rPr lang="ja-JP" altLang="en-US" dirty="0">
                <a:solidFill>
                  <a:sysClr val="windowText" lastClr="000000"/>
                </a:solidFill>
                <a:latin typeface="BIZ UDPゴシック" panose="020B0400000000000000" pitchFamily="50" charset="-128"/>
                <a:ea typeface="BIZ UDPゴシック" panose="020B0400000000000000" pitchFamily="50" charset="-128"/>
              </a:rPr>
              <a:t>に実施する予定がある場合。</a:t>
            </a:r>
            <a:endParaRPr kumimoji="1" lang="ja-JP" altLang="en-US"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16A98D99-8E61-416F-A1FD-548B0500A90B}"/>
              </a:ext>
            </a:extLst>
          </p:cNvPr>
          <p:cNvSpPr/>
          <p:nvPr/>
        </p:nvSpPr>
        <p:spPr>
          <a:xfrm>
            <a:off x="2947226" y="1196621"/>
            <a:ext cx="1336742" cy="3601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E2F2133E-F3CC-4AF8-A3FE-140710AC1AC2}"/>
              </a:ext>
            </a:extLst>
          </p:cNvPr>
          <p:cNvSpPr/>
          <p:nvPr/>
        </p:nvSpPr>
        <p:spPr>
          <a:xfrm>
            <a:off x="3059832" y="1601507"/>
            <a:ext cx="1137612" cy="15932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7464AA4F-0C40-416C-A27C-F9029557F9E9}"/>
              </a:ext>
            </a:extLst>
          </p:cNvPr>
          <p:cNvSpPr txBox="1"/>
          <p:nvPr/>
        </p:nvSpPr>
        <p:spPr>
          <a:xfrm>
            <a:off x="1907704" y="1760733"/>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２</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4C466885-DAD6-4A29-9B80-DE2AE0DE82E1}"/>
              </a:ext>
            </a:extLst>
          </p:cNvPr>
          <p:cNvSpPr txBox="1"/>
          <p:nvPr/>
        </p:nvSpPr>
        <p:spPr>
          <a:xfrm>
            <a:off x="2771800" y="766058"/>
            <a:ext cx="1440160" cy="502702"/>
          </a:xfrm>
          <a:prstGeom prst="rect">
            <a:avLst/>
          </a:prstGeom>
          <a:noFill/>
        </p:spPr>
        <p:txBody>
          <a:bodyPr wrap="square" rtlCol="0">
            <a:spAutoFit/>
          </a:bodyPr>
          <a:lstStyle/>
          <a:p>
            <a:pPr indent="-441325">
              <a:lnSpc>
                <a:spcPts val="3200"/>
              </a:lnSpc>
            </a:pPr>
            <a:r>
              <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STEP</a:t>
            </a:r>
            <a:r>
              <a:rPr lang="ja-JP" altLang="en-US"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１</a:t>
            </a:r>
            <a:endParaRPr lang="en-US" altLang="ja-JP" sz="2000" b="1"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C613E214-ABAC-4CD1-8C2A-0C8A7651BBB4}"/>
              </a:ext>
            </a:extLst>
          </p:cNvPr>
          <p:cNvSpPr/>
          <p:nvPr/>
        </p:nvSpPr>
        <p:spPr>
          <a:xfrm>
            <a:off x="4347418" y="1457909"/>
            <a:ext cx="4614897" cy="1736811"/>
          </a:xfrm>
          <a:prstGeom prst="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latin typeface="BIZ UDPゴシック" panose="020B0400000000000000" pitchFamily="50" charset="-128"/>
              <a:ea typeface="BIZ UDPゴシック" panose="020B0400000000000000" pitchFamily="50" charset="-128"/>
            </a:endParaRPr>
          </a:p>
        </p:txBody>
      </p:sp>
      <p:sp>
        <p:nvSpPr>
          <p:cNvPr id="22" name="テキスト ボックス 16">
            <a:extLst>
              <a:ext uri="{FF2B5EF4-FFF2-40B4-BE49-F238E27FC236}">
                <a16:creationId xmlns:a16="http://schemas.microsoft.com/office/drawing/2014/main" id="{70AB30B7-BA7A-4DC5-A45A-A292E6EC68C3}"/>
              </a:ext>
            </a:extLst>
          </p:cNvPr>
          <p:cNvSpPr txBox="1"/>
          <p:nvPr/>
        </p:nvSpPr>
        <p:spPr>
          <a:xfrm>
            <a:off x="5508104" y="1146230"/>
            <a:ext cx="2095436" cy="338554"/>
          </a:xfrm>
          <a:prstGeom prst="rect">
            <a:avLst/>
          </a:prstGeom>
          <a:solidFill>
            <a:schemeClr val="bg1"/>
          </a:solidFill>
          <a:ln w="31750">
            <a:solidFill>
              <a:srgbClr val="FF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実施状況の判断基準</a:t>
            </a:r>
          </a:p>
        </p:txBody>
      </p:sp>
      <p:sp>
        <p:nvSpPr>
          <p:cNvPr id="15" name="テキスト ボックス 14">
            <a:extLst>
              <a:ext uri="{FF2B5EF4-FFF2-40B4-BE49-F238E27FC236}">
                <a16:creationId xmlns:a16="http://schemas.microsoft.com/office/drawing/2014/main" id="{8FCD627F-0157-4504-934B-2DBA0C4E3FB9}"/>
              </a:ext>
            </a:extLst>
          </p:cNvPr>
          <p:cNvSpPr txBox="1"/>
          <p:nvPr/>
        </p:nvSpPr>
        <p:spPr>
          <a:xfrm>
            <a:off x="0" y="0"/>
            <a:ext cx="7058147" cy="651905"/>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（４）シート３「重点対策」の書き方</a:t>
            </a:r>
          </a:p>
          <a:p>
            <a:pPr>
              <a:lnSpc>
                <a:spcPts val="2400"/>
              </a:lnSpc>
            </a:pPr>
            <a:endPar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4" name="230529_19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1005" y="5902828"/>
            <a:ext cx="609600" cy="609600"/>
          </a:xfrm>
          <a:prstGeom prst="rect">
            <a:avLst/>
          </a:prstGeom>
        </p:spPr>
      </p:pic>
    </p:spTree>
    <p:extLst>
      <p:ext uri="{BB962C8B-B14F-4D97-AF65-F5344CB8AC3E}">
        <p14:creationId xmlns:p14="http://schemas.microsoft.com/office/powerpoint/2010/main" val="17389426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24</a:t>
            </a:fld>
            <a:endParaRPr kumimoji="1" lang="ja-JP" altLang="en-US">
              <a:latin typeface="BIZ UDPゴシック" panose="020B0400000000000000" pitchFamily="50" charset="-128"/>
              <a:ea typeface="BIZ UDPゴシック" panose="020B0400000000000000" pitchFamily="50" charset="-128"/>
            </a:endParaRPr>
          </a:p>
        </p:txBody>
      </p:sp>
      <p:sp>
        <p:nvSpPr>
          <p:cNvPr id="4" name="正方形/長方形 3"/>
          <p:cNvSpPr/>
          <p:nvPr/>
        </p:nvSpPr>
        <p:spPr>
          <a:xfrm>
            <a:off x="510208" y="953863"/>
            <a:ext cx="8064896" cy="9775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dirty="0">
                <a:latin typeface="BIZ UDPゴシック" panose="020B0400000000000000" pitchFamily="50" charset="-128"/>
                <a:ea typeface="BIZ UDPゴシック" panose="020B0400000000000000" pitchFamily="50" charset="-128"/>
              </a:rPr>
              <a:t>Q</a:t>
            </a:r>
            <a:r>
              <a:rPr lang="ja-JP" altLang="en-US" dirty="0">
                <a:latin typeface="BIZ UDPゴシック" panose="020B0400000000000000" pitchFamily="50" charset="-128"/>
                <a:ea typeface="BIZ UDPゴシック" panose="020B0400000000000000" pitchFamily="50" charset="-128"/>
              </a:rPr>
              <a:t>　府が掲げる削減目安や、対策計画書で掲げた削減率を達成できなかった場合、評価結果が良くなかった場合、罰則などペナルティはあるのか。</a:t>
            </a:r>
          </a:p>
        </p:txBody>
      </p:sp>
      <p:sp>
        <p:nvSpPr>
          <p:cNvPr id="7" name="角丸四角形 6"/>
          <p:cNvSpPr/>
          <p:nvPr/>
        </p:nvSpPr>
        <p:spPr>
          <a:xfrm>
            <a:off x="510208" y="2096239"/>
            <a:ext cx="8064896"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・罰則などはありません。ただし、指導や助言を</a:t>
            </a:r>
            <a:r>
              <a:rPr lang="ja-JP" altLang="en-US" dirty="0">
                <a:latin typeface="BIZ UDPゴシック" panose="020B0400000000000000" pitchFamily="50" charset="-128"/>
                <a:ea typeface="BIZ UDPゴシック" panose="020B0400000000000000" pitchFamily="50" charset="-128"/>
              </a:rPr>
              <a:t>行うことがあります</a:t>
            </a:r>
            <a:r>
              <a:rPr kumimoji="1" lang="ja-JP" altLang="en-US" dirty="0">
                <a:latin typeface="BIZ UDPゴシック" panose="020B0400000000000000" pitchFamily="50" charset="-128"/>
                <a:ea typeface="BIZ UDPゴシック" panose="020B0400000000000000" pitchFamily="50" charset="-128"/>
              </a:rPr>
              <a:t>。</a:t>
            </a:r>
          </a:p>
        </p:txBody>
      </p:sp>
      <p:sp>
        <p:nvSpPr>
          <p:cNvPr id="8" name="テキスト ボックス 7">
            <a:extLst>
              <a:ext uri="{FF2B5EF4-FFF2-40B4-BE49-F238E27FC236}">
                <a16:creationId xmlns:a16="http://schemas.microsoft.com/office/drawing/2014/main" id="{D85538E7-BE6B-4352-89F6-B699CAA961EB}"/>
              </a:ext>
            </a:extLst>
          </p:cNvPr>
          <p:cNvSpPr txBox="1"/>
          <p:nvPr/>
        </p:nvSpPr>
        <p:spPr>
          <a:xfrm>
            <a:off x="251520" y="427051"/>
            <a:ext cx="8782804" cy="502702"/>
          </a:xfrm>
          <a:prstGeom prst="rect">
            <a:avLst/>
          </a:prstGeom>
          <a:noFill/>
        </p:spPr>
        <p:txBody>
          <a:bodyPr wrap="square" rtlCol="0">
            <a:spAutoFit/>
          </a:bodyPr>
          <a:lstStyle/>
          <a:p>
            <a:pPr marL="441325"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よくある質問</a:t>
            </a:r>
          </a:p>
        </p:txBody>
      </p:sp>
      <p:sp>
        <p:nvSpPr>
          <p:cNvPr id="9" name="正方形/長方形 8"/>
          <p:cNvSpPr/>
          <p:nvPr/>
        </p:nvSpPr>
        <p:spPr>
          <a:xfrm>
            <a:off x="510208" y="2837150"/>
            <a:ext cx="8064896" cy="9926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dirty="0">
                <a:latin typeface="BIZ UDPゴシック" panose="020B0400000000000000" pitchFamily="50" charset="-128"/>
                <a:ea typeface="BIZ UDPゴシック" panose="020B0400000000000000" pitchFamily="50" charset="-128"/>
              </a:rPr>
              <a:t>Q</a:t>
            </a:r>
            <a:r>
              <a:rPr lang="ja-JP" altLang="en-US" dirty="0">
                <a:latin typeface="BIZ UDPゴシック" panose="020B0400000000000000" pitchFamily="50" charset="-128"/>
                <a:ea typeface="BIZ UDPゴシック" panose="020B0400000000000000" pitchFamily="50" charset="-128"/>
              </a:rPr>
              <a:t>　評価結果が良くなかった場合も、府</a:t>
            </a:r>
            <a:r>
              <a:rPr lang="en-US" altLang="ja-JP" dirty="0">
                <a:latin typeface="BIZ UDPゴシック" panose="020B0400000000000000" pitchFamily="50" charset="-128"/>
                <a:ea typeface="BIZ UDPゴシック" panose="020B0400000000000000" pitchFamily="50" charset="-128"/>
              </a:rPr>
              <a:t>HP</a:t>
            </a:r>
            <a:r>
              <a:rPr lang="ja-JP" altLang="en-US" dirty="0">
                <a:latin typeface="BIZ UDPゴシック" panose="020B0400000000000000" pitchFamily="50" charset="-128"/>
                <a:ea typeface="BIZ UDPゴシック" panose="020B0400000000000000" pitchFamily="50" charset="-128"/>
              </a:rPr>
              <a:t>でその評価が公表されるのか。</a:t>
            </a:r>
          </a:p>
        </p:txBody>
      </p:sp>
      <p:sp>
        <p:nvSpPr>
          <p:cNvPr id="10" name="角丸四角形 9"/>
          <p:cNvSpPr/>
          <p:nvPr/>
        </p:nvSpPr>
        <p:spPr>
          <a:xfrm>
            <a:off x="510208" y="3961090"/>
            <a:ext cx="8064896" cy="718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BIZ UDPゴシック" panose="020B0400000000000000" pitchFamily="50" charset="-128"/>
                <a:ea typeface="BIZ UDPゴシック" panose="020B0400000000000000" pitchFamily="50" charset="-128"/>
              </a:rPr>
              <a:t>・任意届出制度では希望があれば公表しないこともできます。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929A303A-6959-40CF-968C-C273B5243A07}"/>
              </a:ext>
            </a:extLst>
          </p:cNvPr>
          <p:cNvSpPr/>
          <p:nvPr/>
        </p:nvSpPr>
        <p:spPr>
          <a:xfrm>
            <a:off x="510208" y="4800138"/>
            <a:ext cx="8064896" cy="9775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dirty="0">
                <a:latin typeface="BIZ UDPゴシック" panose="020B0400000000000000" pitchFamily="50" charset="-128"/>
                <a:ea typeface="BIZ UDPゴシック" panose="020B0400000000000000" pitchFamily="50" charset="-128"/>
              </a:rPr>
              <a:t>Q</a:t>
            </a:r>
            <a:r>
              <a:rPr lang="ja-JP" altLang="en-US" dirty="0">
                <a:latin typeface="BIZ UDPゴシック" panose="020B0400000000000000" pitchFamily="50" charset="-128"/>
                <a:ea typeface="BIZ UDPゴシック" panose="020B0400000000000000" pitchFamily="50" charset="-128"/>
              </a:rPr>
              <a:t>　対策計画書に基づく実績報告書は、毎年度提出しないといけないのか。</a:t>
            </a:r>
          </a:p>
        </p:txBody>
      </p:sp>
      <p:sp>
        <p:nvSpPr>
          <p:cNvPr id="12" name="角丸四角形 6">
            <a:extLst>
              <a:ext uri="{FF2B5EF4-FFF2-40B4-BE49-F238E27FC236}">
                <a16:creationId xmlns:a16="http://schemas.microsoft.com/office/drawing/2014/main" id="{376BC014-AF41-4AED-936E-1B551567C204}"/>
              </a:ext>
            </a:extLst>
          </p:cNvPr>
          <p:cNvSpPr/>
          <p:nvPr/>
        </p:nvSpPr>
        <p:spPr>
          <a:xfrm>
            <a:off x="510208" y="5898302"/>
            <a:ext cx="8064896" cy="843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・対策計画書を１度提出いただきますと２０３０年度の報告まで、実績報告書を提出いただくことになります。</a:t>
            </a:r>
          </a:p>
        </p:txBody>
      </p:sp>
      <p:pic>
        <p:nvPicPr>
          <p:cNvPr id="3" name="230602_1717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704" y="5898302"/>
            <a:ext cx="609600" cy="609600"/>
          </a:xfrm>
          <a:prstGeom prst="rect">
            <a:avLst/>
          </a:prstGeom>
        </p:spPr>
      </p:pic>
    </p:spTree>
    <p:extLst>
      <p:ext uri="{BB962C8B-B14F-4D97-AF65-F5344CB8AC3E}">
        <p14:creationId xmlns:p14="http://schemas.microsoft.com/office/powerpoint/2010/main" val="1772833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0738BC-9F37-4B9F-B42F-927FEAC54329}"/>
              </a:ext>
            </a:extLst>
          </p:cNvPr>
          <p:cNvSpPr>
            <a:spLocks noGrp="1"/>
          </p:cNvSpPr>
          <p:nvPr>
            <p:ph type="sldNum" sz="quarter" idx="12"/>
          </p:nvPr>
        </p:nvSpPr>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25</a:t>
            </a:fld>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0011B50-1DF1-4974-AAEA-E3AA7EC75E3C}"/>
              </a:ext>
            </a:extLst>
          </p:cNvPr>
          <p:cNvSpPr txBox="1"/>
          <p:nvPr/>
        </p:nvSpPr>
        <p:spPr>
          <a:xfrm>
            <a:off x="323528" y="1043731"/>
            <a:ext cx="8784976" cy="4770537"/>
          </a:xfrm>
          <a:prstGeom prst="rect">
            <a:avLst/>
          </a:prstGeom>
          <a:noFill/>
        </p:spPr>
        <p:txBody>
          <a:bodyPr wrap="square" rtlCol="0">
            <a:spAutoFit/>
          </a:bodyPr>
          <a:lstStyle/>
          <a:p>
            <a:pPr marL="441325"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〇気候変動対策指針</a:t>
            </a:r>
            <a:endParaRPr lang="en-US" altLang="ja-JP"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lnSpc>
                <a:spcPts val="3200"/>
              </a:lnSpc>
            </a:pPr>
            <a:r>
              <a:rPr lang="en-US" altLang="ja-JP" sz="1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hlinkClick r:id="rId5"/>
              </a:rPr>
              <a:t>https://www.pref.osaka.lg.jp/attach/21606/00139181/shishinn.pdf</a:t>
            </a:r>
            <a:endParaRPr lang="en-US" altLang="ja-JP" sz="1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lnSpc>
                <a:spcPts val="3200"/>
              </a:lnSpc>
            </a:pPr>
            <a:endParaRPr lang="en-US" altLang="ja-JP" sz="1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〇届け出の手引き</a:t>
            </a:r>
            <a:endParaRPr lang="en-US" altLang="ja-JP"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lnSpc>
                <a:spcPts val="3200"/>
              </a:lnSpc>
            </a:pPr>
            <a:r>
              <a:rPr lang="en-US" altLang="ja-JP" sz="1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hlinkClick r:id="rId6"/>
              </a:rPr>
              <a:t>https://www.pref.osaka.lg.jp/attach/21606/00139181/ninnitodokedenotebiki.pdf</a:t>
            </a:r>
            <a:endParaRPr lang="en-US" altLang="ja-JP" sz="1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lnSpc>
                <a:spcPts val="3200"/>
              </a:lnSpc>
            </a:pPr>
            <a:endParaRPr lang="en-US" altLang="ja-JP" sz="1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〇お問い合わせ先</a:t>
            </a:r>
            <a:endParaRPr lang="en-US" altLang="ja-JP"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大阪府環境農林水産部</a:t>
            </a:r>
            <a:endParaRPr lang="en-US" altLang="ja-JP"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41325" indent="-441325"/>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脱炭素・エネルギー政策課気候変動緩和・適応策推進グループ</a:t>
            </a:r>
          </a:p>
          <a:p>
            <a:pPr marL="441325" indent="-441325"/>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大阪市住之江区南港北１－１４－１６大阪府咲洲庁舎２２階</a:t>
            </a:r>
          </a:p>
          <a:p>
            <a:pPr marL="441325" indent="-441325"/>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電話：</a:t>
            </a:r>
            <a:r>
              <a:rPr lang="en-US" altLang="ja-JP"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06-6210-9553</a:t>
            </a:r>
          </a:p>
          <a:p>
            <a:pPr marL="441325" indent="-441325"/>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メールアドレス：</a:t>
            </a:r>
            <a:r>
              <a:rPr lang="en-US" altLang="ja-JP"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eneseisaku-03@gbox.pref.osaka.lg.jp</a:t>
            </a:r>
            <a:endParaRPr lang="en-US" altLang="ja-JP" sz="1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5" name="230529_20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6875" y="5959475"/>
            <a:ext cx="609600" cy="609600"/>
          </a:xfrm>
          <a:prstGeom prst="rect">
            <a:avLst/>
          </a:prstGeom>
        </p:spPr>
      </p:pic>
    </p:spTree>
    <p:extLst>
      <p:ext uri="{BB962C8B-B14F-4D97-AF65-F5344CB8AC3E}">
        <p14:creationId xmlns:p14="http://schemas.microsoft.com/office/powerpoint/2010/main" val="41111743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1268122" y="3470957"/>
            <a:ext cx="1457340" cy="725503"/>
            <a:chOff x="1859468" y="4330853"/>
            <a:chExt cx="1457340" cy="725503"/>
          </a:xfrm>
        </p:grpSpPr>
        <p:sp>
          <p:nvSpPr>
            <p:cNvPr id="10" name="テキスト ボックス 14"/>
            <p:cNvSpPr txBox="1">
              <a:spLocks noChangeArrowheads="1"/>
            </p:cNvSpPr>
            <p:nvPr/>
          </p:nvSpPr>
          <p:spPr bwMode="auto">
            <a:xfrm>
              <a:off x="1953957" y="4359738"/>
              <a:ext cx="128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b="1" dirty="0">
                  <a:latin typeface="BIZ UDPゴシック" panose="020B0400000000000000" pitchFamily="50" charset="-128"/>
                  <a:ea typeface="BIZ UDPゴシック" panose="020B0400000000000000" pitchFamily="50" charset="-128"/>
                </a:rPr>
                <a:t>対策の</a:t>
              </a:r>
              <a:endParaRPr lang="en-US" altLang="ja-JP" sz="1400" b="1" dirty="0">
                <a:latin typeface="BIZ UDPゴシック" panose="020B0400000000000000" pitchFamily="50" charset="-128"/>
                <a:ea typeface="BIZ UDPゴシック" panose="020B0400000000000000" pitchFamily="50" charset="-128"/>
              </a:endParaRPr>
            </a:p>
            <a:p>
              <a:pPr algn="ctr" eaLnBrk="1" hangingPunct="1">
                <a:spcBef>
                  <a:spcPct val="0"/>
                </a:spcBef>
                <a:buFontTx/>
                <a:buNone/>
              </a:pPr>
              <a:r>
                <a:rPr lang="ja-JP" altLang="en-US" sz="1400" b="1" dirty="0">
                  <a:latin typeface="BIZ UDPゴシック" panose="020B0400000000000000" pitchFamily="50" charset="-128"/>
                  <a:ea typeface="BIZ UDPゴシック" panose="020B0400000000000000" pitchFamily="50" charset="-128"/>
                </a:rPr>
                <a:t>実施</a:t>
              </a:r>
            </a:p>
          </p:txBody>
        </p:sp>
        <p:sp>
          <p:nvSpPr>
            <p:cNvPr id="11" name="右矢印 10"/>
            <p:cNvSpPr/>
            <p:nvPr/>
          </p:nvSpPr>
          <p:spPr>
            <a:xfrm rot="5400000">
              <a:off x="2225386" y="3964935"/>
              <a:ext cx="725503" cy="1457340"/>
            </a:xfrm>
            <a:prstGeom prst="rightArrow">
              <a:avLst>
                <a:gd name="adj1" fmla="val 64169"/>
                <a:gd name="adj2" fmla="val 48419"/>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latin typeface="BIZ UDPゴシック" panose="020B0400000000000000" pitchFamily="50" charset="-128"/>
                <a:ea typeface="BIZ UDPゴシック" panose="020B0400000000000000" pitchFamily="50" charset="-128"/>
              </a:endParaRPr>
            </a:p>
          </p:txBody>
        </p:sp>
      </p:grpSp>
      <p:sp>
        <p:nvSpPr>
          <p:cNvPr id="12" name="正方形/長方形 11"/>
          <p:cNvSpPr/>
          <p:nvPr/>
        </p:nvSpPr>
        <p:spPr bwMode="auto">
          <a:xfrm rot="5400000">
            <a:off x="3007714" y="3493077"/>
            <a:ext cx="5230017" cy="573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40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bwMode="auto">
          <a:xfrm>
            <a:off x="5379103" y="3074480"/>
            <a:ext cx="492443" cy="861774"/>
          </a:xfrm>
          <a:prstGeom prst="rect">
            <a:avLst/>
          </a:prstGeom>
          <a:noFill/>
        </p:spPr>
        <p:txBody>
          <a:bodyPr vert="eaVert" wrap="none">
            <a:spAutoFit/>
          </a:bodyPr>
          <a:lstStyle/>
          <a:p>
            <a:pPr>
              <a:defRPr/>
            </a:pPr>
            <a:r>
              <a:rPr lang="ja-JP" altLang="en-US" sz="2000" b="1" dirty="0">
                <a:latin typeface="BIZ UDPゴシック" panose="020B0400000000000000" pitchFamily="50" charset="-128"/>
                <a:ea typeface="BIZ UDPゴシック" panose="020B0400000000000000" pitchFamily="50" charset="-128"/>
              </a:rPr>
              <a:t>大阪府</a:t>
            </a:r>
          </a:p>
        </p:txBody>
      </p:sp>
      <p:sp>
        <p:nvSpPr>
          <p:cNvPr id="14" name="下矢印 13"/>
          <p:cNvSpPr/>
          <p:nvPr/>
        </p:nvSpPr>
        <p:spPr>
          <a:xfrm rot="16200000">
            <a:off x="6012849" y="1605728"/>
            <a:ext cx="1548606" cy="1377487"/>
          </a:xfrm>
          <a:prstGeom prst="downArrow">
            <a:avLst>
              <a:gd name="adj1" fmla="val 85080"/>
              <a:gd name="adj2" fmla="val 62986"/>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5" name="テキスト ボックス 28"/>
          <p:cNvSpPr txBox="1">
            <a:spLocks noChangeArrowheads="1"/>
          </p:cNvSpPr>
          <p:nvPr/>
        </p:nvSpPr>
        <p:spPr bwMode="auto">
          <a:xfrm>
            <a:off x="5973018" y="1694839"/>
            <a:ext cx="1729492" cy="11285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spcAft>
                <a:spcPts val="400"/>
              </a:spcAft>
              <a:buNone/>
            </a:pPr>
            <a:r>
              <a:rPr lang="ja-JP" altLang="en-US" sz="1400"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公表（</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a:t>
            </a:r>
            <a:endParaRPr lang="en-US" altLang="ja-JP" sz="1400" b="1" dirty="0">
              <a:latin typeface="BIZ UDPゴシック" panose="020B0400000000000000" pitchFamily="50" charset="-128"/>
              <a:ea typeface="BIZ UDPゴシック" panose="020B0400000000000000" pitchFamily="50" charset="-128"/>
            </a:endParaRPr>
          </a:p>
          <a:p>
            <a:pPr eaLnBrk="1" hangingPunct="1">
              <a:spcBef>
                <a:spcPct val="0"/>
              </a:spcBef>
              <a:buNone/>
            </a:pPr>
            <a:r>
              <a:rPr lang="ja-JP" altLang="en-US" sz="1800" b="1" dirty="0">
                <a:latin typeface="BIZ UDPゴシック" panose="020B0400000000000000" pitchFamily="50" charset="-128"/>
                <a:ea typeface="BIZ UDPゴシック" panose="020B0400000000000000" pitchFamily="50" charset="-128"/>
                <a:cs typeface="メイリオ" panose="020B0604030504040204" pitchFamily="50" charset="-128"/>
              </a:rPr>
              <a:t>・届出の概要</a:t>
            </a:r>
            <a:endParaRPr lang="en-US" altLang="ja-JP" sz="1800" b="1"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None/>
            </a:pPr>
            <a:r>
              <a:rPr lang="ja-JP" altLang="en-US" sz="1800" b="1" dirty="0">
                <a:latin typeface="BIZ UDPゴシック" panose="020B0400000000000000" pitchFamily="50" charset="-128"/>
                <a:ea typeface="BIZ UDPゴシック" panose="020B0400000000000000" pitchFamily="50" charset="-128"/>
                <a:cs typeface="メイリオ" panose="020B0604030504040204" pitchFamily="50" charset="-128"/>
              </a:rPr>
              <a:t>・評価結果</a:t>
            </a:r>
            <a:endParaRPr lang="en-US" altLang="ja-JP" sz="1800" b="1"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None/>
            </a:pPr>
            <a:endParaRPr lang="en-US" altLang="ja-JP" sz="14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6" name="角丸四角形 15"/>
          <p:cNvSpPr/>
          <p:nvPr/>
        </p:nvSpPr>
        <p:spPr>
          <a:xfrm rot="5400000">
            <a:off x="5391016" y="3325470"/>
            <a:ext cx="5230019" cy="76479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400">
              <a:latin typeface="BIZ UDPゴシック" panose="020B0400000000000000" pitchFamily="50" charset="-128"/>
              <a:ea typeface="BIZ UDPゴシック" panose="020B0400000000000000" pitchFamily="50" charset="-128"/>
            </a:endParaRPr>
          </a:p>
        </p:txBody>
      </p:sp>
      <p:sp>
        <p:nvSpPr>
          <p:cNvPr id="17" name="テキスト ボックス 23"/>
          <p:cNvSpPr txBox="1">
            <a:spLocks noChangeArrowheads="1"/>
          </p:cNvSpPr>
          <p:nvPr/>
        </p:nvSpPr>
        <p:spPr bwMode="auto">
          <a:xfrm>
            <a:off x="7770413" y="3213859"/>
            <a:ext cx="4411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solidFill>
                  <a:schemeClr val="bg1"/>
                </a:solidFill>
                <a:latin typeface="BIZ UDPゴシック" panose="020B0400000000000000" pitchFamily="50" charset="-128"/>
                <a:ea typeface="BIZ UDPゴシック" panose="020B0400000000000000" pitchFamily="50" charset="-128"/>
              </a:rPr>
              <a:t>府</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eaLnBrk="1" hangingPunct="1">
              <a:spcBef>
                <a:spcPct val="0"/>
              </a:spcBef>
              <a:buFontTx/>
              <a:buNone/>
            </a:pPr>
            <a:r>
              <a:rPr lang="ja-JP" altLang="en-US" sz="2000" b="1" dirty="0">
                <a:solidFill>
                  <a:schemeClr val="bg1"/>
                </a:solidFill>
                <a:latin typeface="BIZ UDPゴシック" panose="020B0400000000000000" pitchFamily="50" charset="-128"/>
                <a:ea typeface="BIZ UDPゴシック" panose="020B0400000000000000" pitchFamily="50" charset="-128"/>
              </a:rPr>
              <a:t>民</a:t>
            </a:r>
          </a:p>
        </p:txBody>
      </p:sp>
      <p:grpSp>
        <p:nvGrpSpPr>
          <p:cNvPr id="46" name="グループ化 45"/>
          <p:cNvGrpSpPr/>
          <p:nvPr/>
        </p:nvGrpSpPr>
        <p:grpSpPr>
          <a:xfrm>
            <a:off x="3203043" y="1694839"/>
            <a:ext cx="1708843" cy="542526"/>
            <a:chOff x="3725120" y="2181760"/>
            <a:chExt cx="1709501" cy="739737"/>
          </a:xfrm>
          <a:solidFill>
            <a:schemeClr val="accent5">
              <a:lumMod val="50000"/>
            </a:schemeClr>
          </a:solidFill>
        </p:grpSpPr>
        <p:sp>
          <p:nvSpPr>
            <p:cNvPr id="33" name="下矢印 32"/>
            <p:cNvSpPr/>
            <p:nvPr/>
          </p:nvSpPr>
          <p:spPr>
            <a:xfrm rot="16200000">
              <a:off x="4210002" y="1696878"/>
              <a:ext cx="739737" cy="1709501"/>
            </a:xfrm>
            <a:prstGeom prst="downArrow">
              <a:avLst>
                <a:gd name="adj1" fmla="val 62477"/>
                <a:gd name="adj2" fmla="val 90697"/>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400">
                <a:latin typeface="BIZ UDPゴシック" panose="020B0400000000000000" pitchFamily="50" charset="-128"/>
                <a:ea typeface="BIZ UDPゴシック" panose="020B0400000000000000" pitchFamily="50" charset="-128"/>
              </a:endParaRPr>
            </a:p>
          </p:txBody>
        </p:sp>
        <p:sp>
          <p:nvSpPr>
            <p:cNvPr id="32" name="テキスト ボックス 19"/>
            <p:cNvSpPr txBox="1">
              <a:spLocks noChangeArrowheads="1"/>
            </p:cNvSpPr>
            <p:nvPr/>
          </p:nvSpPr>
          <p:spPr bwMode="auto">
            <a:xfrm>
              <a:off x="3785871" y="2370365"/>
              <a:ext cx="1369573" cy="419656"/>
            </a:xfrm>
            <a:prstGeom prst="rect">
              <a:avLst/>
            </a:prstGeom>
            <a:grpFill/>
            <a:ln w="9525">
              <a:noFill/>
              <a:miter lim="800000"/>
              <a:headEnd/>
              <a:tailEnd/>
            </a:ln>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b="1" dirty="0">
                  <a:solidFill>
                    <a:schemeClr val="bg1"/>
                  </a:solidFill>
                  <a:latin typeface="BIZ UDPゴシック" panose="020B0400000000000000" pitchFamily="50" charset="-128"/>
                  <a:ea typeface="BIZ UDPゴシック" panose="020B0400000000000000" pitchFamily="50" charset="-128"/>
                </a:rPr>
                <a:t>届出</a:t>
              </a:r>
            </a:p>
          </p:txBody>
        </p:sp>
      </p:grpSp>
      <p:grpSp>
        <p:nvGrpSpPr>
          <p:cNvPr id="48" name="グループ化 47"/>
          <p:cNvGrpSpPr/>
          <p:nvPr/>
        </p:nvGrpSpPr>
        <p:grpSpPr>
          <a:xfrm>
            <a:off x="3351412" y="4514412"/>
            <a:ext cx="1708844" cy="555751"/>
            <a:chOff x="3808345" y="5140813"/>
            <a:chExt cx="1709501" cy="739737"/>
          </a:xfrm>
          <a:solidFill>
            <a:schemeClr val="accent5">
              <a:lumMod val="50000"/>
            </a:schemeClr>
          </a:solidFill>
        </p:grpSpPr>
        <p:sp>
          <p:nvSpPr>
            <p:cNvPr id="43" name="下矢印 42"/>
            <p:cNvSpPr/>
            <p:nvPr/>
          </p:nvSpPr>
          <p:spPr>
            <a:xfrm rot="16200000">
              <a:off x="4293227" y="4655931"/>
              <a:ext cx="739737" cy="1709501"/>
            </a:xfrm>
            <a:prstGeom prst="downArrow">
              <a:avLst>
                <a:gd name="adj1" fmla="val 62477"/>
                <a:gd name="adj2" fmla="val 90697"/>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400">
                <a:latin typeface="BIZ UDPゴシック" panose="020B0400000000000000" pitchFamily="50" charset="-128"/>
                <a:ea typeface="BIZ UDPゴシック" panose="020B0400000000000000" pitchFamily="50" charset="-128"/>
              </a:endParaRPr>
            </a:p>
          </p:txBody>
        </p:sp>
        <p:sp>
          <p:nvSpPr>
            <p:cNvPr id="29" name="テキスト ボックス 19"/>
            <p:cNvSpPr txBox="1">
              <a:spLocks noChangeArrowheads="1"/>
            </p:cNvSpPr>
            <p:nvPr/>
          </p:nvSpPr>
          <p:spPr bwMode="auto">
            <a:xfrm>
              <a:off x="3912314" y="5304047"/>
              <a:ext cx="1257004" cy="409669"/>
            </a:xfrm>
            <a:prstGeom prst="rect">
              <a:avLst/>
            </a:prstGeom>
            <a:grpFill/>
            <a:ln w="9525">
              <a:noFill/>
              <a:miter lim="800000"/>
              <a:headEnd/>
              <a:tailEnd/>
            </a:ln>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b="1" dirty="0">
                  <a:solidFill>
                    <a:schemeClr val="bg1"/>
                  </a:solidFill>
                  <a:latin typeface="BIZ UDPゴシック" panose="020B0400000000000000" pitchFamily="50" charset="-128"/>
                  <a:ea typeface="BIZ UDPゴシック" panose="020B0400000000000000" pitchFamily="50" charset="-128"/>
                </a:rPr>
                <a:t>届出</a:t>
              </a:r>
            </a:p>
          </p:txBody>
        </p:sp>
      </p:grpSp>
      <p:sp>
        <p:nvSpPr>
          <p:cNvPr id="3" name="角丸四角形 2"/>
          <p:cNvSpPr/>
          <p:nvPr/>
        </p:nvSpPr>
        <p:spPr>
          <a:xfrm>
            <a:off x="611561" y="1272681"/>
            <a:ext cx="2433188" cy="512205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grpSp>
        <p:nvGrpSpPr>
          <p:cNvPr id="24" name="グループ化 23">
            <a:extLst>
              <a:ext uri="{FF2B5EF4-FFF2-40B4-BE49-F238E27FC236}">
                <a16:creationId xmlns:a16="http://schemas.microsoft.com/office/drawing/2014/main" id="{BA972A23-9A5D-8E99-5014-96E0B77EF0C3}"/>
              </a:ext>
            </a:extLst>
          </p:cNvPr>
          <p:cNvGrpSpPr/>
          <p:nvPr/>
        </p:nvGrpSpPr>
        <p:grpSpPr>
          <a:xfrm>
            <a:off x="3061178" y="6214432"/>
            <a:ext cx="2114958" cy="525082"/>
            <a:chOff x="3762712" y="5781438"/>
            <a:chExt cx="2114958" cy="525082"/>
          </a:xfrm>
        </p:grpSpPr>
        <p:sp>
          <p:nvSpPr>
            <p:cNvPr id="55" name="ホームベース 54"/>
            <p:cNvSpPr/>
            <p:nvPr/>
          </p:nvSpPr>
          <p:spPr>
            <a:xfrm rot="10800000">
              <a:off x="3762712" y="5781438"/>
              <a:ext cx="2037515" cy="515793"/>
            </a:xfrm>
            <a:prstGeom prst="homePlate">
              <a:avLst>
                <a:gd name="adj" fmla="val 81983"/>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4022995" y="5814077"/>
              <a:ext cx="1854675" cy="492443"/>
            </a:xfrm>
            <a:prstGeom prst="rect">
              <a:avLst/>
            </a:prstGeom>
            <a:noFill/>
          </p:spPr>
          <p:txBody>
            <a:bodyPr wrap="square" rtlCol="0">
              <a:spAutoFit/>
            </a:bodyPr>
            <a:lstStyle/>
            <a:p>
              <a:r>
                <a:rPr kumimoji="1" lang="ja-JP" altLang="en-US" sz="1100" b="1" i="1" dirty="0">
                  <a:latin typeface="BIZ UDPゴシック" panose="020B0400000000000000" pitchFamily="50" charset="-128"/>
                  <a:ea typeface="BIZ UDPゴシック" panose="020B0400000000000000" pitchFamily="50" charset="-128"/>
                  <a:cs typeface="メイリオ" panose="020B0604030504040204" pitchFamily="50" charset="-128"/>
                </a:rPr>
                <a:t>必要に応じて</a:t>
              </a:r>
              <a:endParaRPr kumimoji="1" lang="en-US" altLang="ja-JP" sz="1100" b="1" i="1" dirty="0">
                <a:latin typeface="BIZ UDPゴシック" panose="020B0400000000000000" pitchFamily="50" charset="-128"/>
                <a:ea typeface="BIZ UDPゴシック" panose="020B0400000000000000" pitchFamily="50" charset="-128"/>
                <a:cs typeface="メイリオ" panose="020B0604030504040204" pitchFamily="50" charset="-128"/>
              </a:endParaRPr>
            </a:p>
            <a:p>
              <a:r>
                <a:rPr kumimoji="1" lang="ja-JP" altLang="en-US" sz="1400" b="1" i="1" dirty="0">
                  <a:latin typeface="BIZ UDPゴシック" panose="020B0400000000000000" pitchFamily="50" charset="-128"/>
                  <a:ea typeface="BIZ UDPゴシック" panose="020B0400000000000000" pitchFamily="50" charset="-128"/>
                  <a:cs typeface="メイリオ" panose="020B0604030504040204" pitchFamily="50" charset="-128"/>
                </a:rPr>
                <a:t>指導・助言</a:t>
              </a:r>
            </a:p>
          </p:txBody>
        </p:sp>
      </p:grpSp>
      <p:grpSp>
        <p:nvGrpSpPr>
          <p:cNvPr id="52" name="グループ化 51"/>
          <p:cNvGrpSpPr/>
          <p:nvPr/>
        </p:nvGrpSpPr>
        <p:grpSpPr>
          <a:xfrm>
            <a:off x="3327356" y="2302238"/>
            <a:ext cx="1857218" cy="637871"/>
            <a:chOff x="3747817" y="5880550"/>
            <a:chExt cx="1842937" cy="886114"/>
          </a:xfrm>
          <a:solidFill>
            <a:schemeClr val="accent5">
              <a:lumMod val="20000"/>
              <a:lumOff val="80000"/>
            </a:schemeClr>
          </a:solidFill>
        </p:grpSpPr>
        <p:sp>
          <p:nvSpPr>
            <p:cNvPr id="57" name="下矢印 56"/>
            <p:cNvSpPr/>
            <p:nvPr/>
          </p:nvSpPr>
          <p:spPr>
            <a:xfrm rot="5400000" flipH="1">
              <a:off x="4159511" y="5468856"/>
              <a:ext cx="886114" cy="1709501"/>
            </a:xfrm>
            <a:prstGeom prst="downArrow">
              <a:avLst>
                <a:gd name="adj1" fmla="val 62477"/>
                <a:gd name="adj2" fmla="val 90697"/>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400" b="1">
                <a:latin typeface="BIZ UDPゴシック" panose="020B0400000000000000" pitchFamily="50" charset="-128"/>
                <a:ea typeface="BIZ UDPゴシック" panose="020B0400000000000000" pitchFamily="50" charset="-128"/>
              </a:endParaRPr>
            </a:p>
          </p:txBody>
        </p:sp>
        <p:sp>
          <p:nvSpPr>
            <p:cNvPr id="58" name="テキスト ボックス 19"/>
            <p:cNvSpPr txBox="1">
              <a:spLocks noChangeArrowheads="1"/>
            </p:cNvSpPr>
            <p:nvPr/>
          </p:nvSpPr>
          <p:spPr bwMode="auto">
            <a:xfrm>
              <a:off x="3900194" y="6157554"/>
              <a:ext cx="1690560" cy="42755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b="1" dirty="0">
                  <a:latin typeface="BIZ UDPゴシック" panose="020B0400000000000000" pitchFamily="50" charset="-128"/>
                  <a:ea typeface="BIZ UDPゴシック" panose="020B0400000000000000" pitchFamily="50" charset="-128"/>
                </a:rPr>
                <a:t>評価結果の通知</a:t>
              </a:r>
              <a:endParaRPr lang="en-US" altLang="ja-JP" sz="1400" b="1" dirty="0">
                <a:latin typeface="BIZ UDPゴシック" panose="020B0400000000000000" pitchFamily="50" charset="-128"/>
                <a:ea typeface="BIZ UDPゴシック" panose="020B0400000000000000" pitchFamily="50" charset="-128"/>
              </a:endParaRPr>
            </a:p>
          </p:txBody>
        </p:sp>
      </p:grpSp>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D85538E7-BE6B-4352-89F6-B699CAA961EB}"/>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任意届出制度の流れ</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 name="正方形/長方形 1">
            <a:extLst>
              <a:ext uri="{FF2B5EF4-FFF2-40B4-BE49-F238E27FC236}">
                <a16:creationId xmlns:a16="http://schemas.microsoft.com/office/drawing/2014/main" id="{B732EF10-2F9A-82E9-8DFA-FE8BF325FE0E}"/>
              </a:ext>
            </a:extLst>
          </p:cNvPr>
          <p:cNvSpPr/>
          <p:nvPr/>
        </p:nvSpPr>
        <p:spPr>
          <a:xfrm>
            <a:off x="755576" y="1904251"/>
            <a:ext cx="2102196" cy="11645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Pゴシック" panose="020B0400000000000000" pitchFamily="50" charset="-128"/>
                <a:ea typeface="BIZ UDPゴシック" panose="020B0400000000000000" pitchFamily="50" charset="-128"/>
              </a:rPr>
              <a:t>対策計画書</a:t>
            </a:r>
            <a:endParaRPr kumimoji="1"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・削減目標</a:t>
            </a:r>
            <a:endParaRPr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・排出抑制対策等</a:t>
            </a:r>
          </a:p>
        </p:txBody>
      </p:sp>
      <p:sp>
        <p:nvSpPr>
          <p:cNvPr id="4" name="正方形/長方形 3">
            <a:extLst>
              <a:ext uri="{FF2B5EF4-FFF2-40B4-BE49-F238E27FC236}">
                <a16:creationId xmlns:a16="http://schemas.microsoft.com/office/drawing/2014/main" id="{BBB8AC2E-4BBC-2116-5637-F2C3CAB9BCB1}"/>
              </a:ext>
            </a:extLst>
          </p:cNvPr>
          <p:cNvSpPr/>
          <p:nvPr/>
        </p:nvSpPr>
        <p:spPr>
          <a:xfrm>
            <a:off x="755576" y="4495833"/>
            <a:ext cx="2078244" cy="11645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Pゴシック" panose="020B0400000000000000" pitchFamily="50" charset="-128"/>
                <a:ea typeface="BIZ UDPゴシック" panose="020B0400000000000000" pitchFamily="50" charset="-128"/>
              </a:rPr>
              <a:t>実績報告書</a:t>
            </a:r>
            <a:endParaRPr kumimoji="1"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・削減状況</a:t>
            </a:r>
            <a:endParaRPr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・対策実施状況等</a:t>
            </a:r>
            <a:endParaRPr kumimoji="1" lang="en-US" altLang="ja-JP"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952B14D7-7FAC-98D3-766E-BFB9E3E81C58}"/>
              </a:ext>
            </a:extLst>
          </p:cNvPr>
          <p:cNvSpPr/>
          <p:nvPr/>
        </p:nvSpPr>
        <p:spPr>
          <a:xfrm>
            <a:off x="1225446" y="980728"/>
            <a:ext cx="1138504" cy="6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BIZ UDPゴシック" panose="020B0400000000000000" pitchFamily="50" charset="-128"/>
                <a:ea typeface="BIZ UDPゴシック" panose="020B0400000000000000" pitchFamily="50" charset="-128"/>
              </a:rPr>
              <a:t>事業者</a:t>
            </a:r>
          </a:p>
        </p:txBody>
      </p:sp>
      <p:grpSp>
        <p:nvGrpSpPr>
          <p:cNvPr id="18" name="グループ化 17">
            <a:extLst>
              <a:ext uri="{FF2B5EF4-FFF2-40B4-BE49-F238E27FC236}">
                <a16:creationId xmlns:a16="http://schemas.microsoft.com/office/drawing/2014/main" id="{3C19B527-ED84-E564-96D7-00A887289965}"/>
              </a:ext>
            </a:extLst>
          </p:cNvPr>
          <p:cNvGrpSpPr/>
          <p:nvPr/>
        </p:nvGrpSpPr>
        <p:grpSpPr>
          <a:xfrm>
            <a:off x="3223969" y="5110102"/>
            <a:ext cx="1817514" cy="637871"/>
            <a:chOff x="3747817" y="5880550"/>
            <a:chExt cx="1842937" cy="886114"/>
          </a:xfrm>
          <a:solidFill>
            <a:schemeClr val="accent5">
              <a:lumMod val="20000"/>
              <a:lumOff val="80000"/>
            </a:schemeClr>
          </a:solidFill>
        </p:grpSpPr>
        <p:sp>
          <p:nvSpPr>
            <p:cNvPr id="22" name="下矢印 56">
              <a:extLst>
                <a:ext uri="{FF2B5EF4-FFF2-40B4-BE49-F238E27FC236}">
                  <a16:creationId xmlns:a16="http://schemas.microsoft.com/office/drawing/2014/main" id="{2563975F-A166-4400-8079-3C148D638648}"/>
                </a:ext>
              </a:extLst>
            </p:cNvPr>
            <p:cNvSpPr/>
            <p:nvPr/>
          </p:nvSpPr>
          <p:spPr>
            <a:xfrm rot="5400000" flipH="1">
              <a:off x="4159511" y="5468856"/>
              <a:ext cx="886114" cy="1709501"/>
            </a:xfrm>
            <a:prstGeom prst="downArrow">
              <a:avLst>
                <a:gd name="adj1" fmla="val 62477"/>
                <a:gd name="adj2" fmla="val 90697"/>
              </a:avLst>
            </a:pr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400" b="1">
                <a:latin typeface="BIZ UDPゴシック" panose="020B0400000000000000" pitchFamily="50" charset="-128"/>
                <a:ea typeface="BIZ UDPゴシック" panose="020B0400000000000000" pitchFamily="50" charset="-128"/>
              </a:endParaRPr>
            </a:p>
          </p:txBody>
        </p:sp>
        <p:sp>
          <p:nvSpPr>
            <p:cNvPr id="23" name="テキスト ボックス 19">
              <a:extLst>
                <a:ext uri="{FF2B5EF4-FFF2-40B4-BE49-F238E27FC236}">
                  <a16:creationId xmlns:a16="http://schemas.microsoft.com/office/drawing/2014/main" id="{6B796F71-39A3-289A-CAC8-45B14B52C4C3}"/>
                </a:ext>
              </a:extLst>
            </p:cNvPr>
            <p:cNvSpPr txBox="1">
              <a:spLocks noChangeArrowheads="1"/>
            </p:cNvSpPr>
            <p:nvPr/>
          </p:nvSpPr>
          <p:spPr bwMode="auto">
            <a:xfrm>
              <a:off x="3900194" y="6157554"/>
              <a:ext cx="1690560" cy="42755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b="1" dirty="0">
                  <a:latin typeface="BIZ UDPゴシック" panose="020B0400000000000000" pitchFamily="50" charset="-128"/>
                  <a:ea typeface="BIZ UDPゴシック" panose="020B0400000000000000" pitchFamily="50" charset="-128"/>
                </a:rPr>
                <a:t>評価結果の通知</a:t>
              </a:r>
              <a:endParaRPr lang="en-US" altLang="ja-JP" sz="1400" b="1" dirty="0">
                <a:latin typeface="BIZ UDPゴシック" panose="020B0400000000000000" pitchFamily="50" charset="-128"/>
                <a:ea typeface="BIZ UDPゴシック" panose="020B0400000000000000" pitchFamily="50" charset="-128"/>
              </a:endParaRPr>
            </a:p>
          </p:txBody>
        </p:sp>
      </p:grpSp>
      <p:sp>
        <p:nvSpPr>
          <p:cNvPr id="8" name="テキスト ボックス 7">
            <a:extLst>
              <a:ext uri="{FF2B5EF4-FFF2-40B4-BE49-F238E27FC236}">
                <a16:creationId xmlns:a16="http://schemas.microsoft.com/office/drawing/2014/main" id="{575F40C1-5A85-EECC-6477-57B188ABEBEE}"/>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（１）任意届出制度の概要</a:t>
            </a:r>
          </a:p>
        </p:txBody>
      </p:sp>
      <p:sp>
        <p:nvSpPr>
          <p:cNvPr id="34" name="テキスト ボックス 28">
            <a:extLst>
              <a:ext uri="{FF2B5EF4-FFF2-40B4-BE49-F238E27FC236}">
                <a16:creationId xmlns:a16="http://schemas.microsoft.com/office/drawing/2014/main" id="{93B834C9-01ED-F604-F0C2-D76AC4B24F87}"/>
              </a:ext>
            </a:extLst>
          </p:cNvPr>
          <p:cNvSpPr txBox="1">
            <a:spLocks noChangeArrowheads="1"/>
          </p:cNvSpPr>
          <p:nvPr/>
        </p:nvSpPr>
        <p:spPr bwMode="auto">
          <a:xfrm>
            <a:off x="6002405" y="6322878"/>
            <a:ext cx="2130783"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200" dirty="0">
                <a:latin typeface="BIZ UDPゴシック" panose="020B0400000000000000" pitchFamily="50" charset="-128"/>
                <a:ea typeface="BIZ UDPゴシック" panose="020B0400000000000000" pitchFamily="50" charset="-128"/>
                <a:cs typeface="メイリオ" panose="020B0604030504040204" pitchFamily="50" charset="-128"/>
              </a:rPr>
              <a:t>事業者の希望により公表しないこともできる</a:t>
            </a:r>
            <a:endPar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35" name="下矢印 34"/>
          <p:cNvSpPr/>
          <p:nvPr/>
        </p:nvSpPr>
        <p:spPr>
          <a:xfrm rot="16200000">
            <a:off x="5998609" y="4666688"/>
            <a:ext cx="1548606" cy="1377487"/>
          </a:xfrm>
          <a:prstGeom prst="downArrow">
            <a:avLst>
              <a:gd name="adj1" fmla="val 85080"/>
              <a:gd name="adj2" fmla="val 62986"/>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36" name="テキスト ボックス 28"/>
          <p:cNvSpPr txBox="1">
            <a:spLocks noChangeArrowheads="1"/>
          </p:cNvSpPr>
          <p:nvPr/>
        </p:nvSpPr>
        <p:spPr bwMode="auto">
          <a:xfrm>
            <a:off x="6035330" y="4694745"/>
            <a:ext cx="1729492" cy="12208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spcAft>
                <a:spcPts val="400"/>
              </a:spcAft>
              <a:buNone/>
            </a:pPr>
            <a:r>
              <a:rPr lang="ja-JP" altLang="en-US" sz="1400"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公表（</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a:t>
            </a:r>
            <a:endParaRPr lang="en-US" altLang="ja-JP" sz="1400" b="1" dirty="0">
              <a:latin typeface="BIZ UDPゴシック" panose="020B0400000000000000" pitchFamily="50" charset="-128"/>
              <a:ea typeface="BIZ UDPゴシック" panose="020B0400000000000000" pitchFamily="50" charset="-128"/>
            </a:endParaRPr>
          </a:p>
          <a:p>
            <a:pPr eaLnBrk="1" hangingPunct="1">
              <a:spcBef>
                <a:spcPct val="0"/>
              </a:spcBef>
              <a:buNone/>
            </a:pPr>
            <a:r>
              <a:rPr lang="ja-JP" altLang="en-US" sz="1800" b="1" dirty="0">
                <a:latin typeface="BIZ UDPゴシック" panose="020B0400000000000000" pitchFamily="50" charset="-128"/>
                <a:ea typeface="BIZ UDPゴシック" panose="020B0400000000000000" pitchFamily="50" charset="-128"/>
                <a:cs typeface="メイリオ" panose="020B0604030504040204" pitchFamily="50" charset="-128"/>
              </a:rPr>
              <a:t>・届出の概要</a:t>
            </a:r>
            <a:endParaRPr lang="en-US" altLang="ja-JP" sz="1800" b="1"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None/>
            </a:pPr>
            <a:r>
              <a:rPr lang="ja-JP" altLang="en-US" sz="1800" b="1" dirty="0">
                <a:latin typeface="BIZ UDPゴシック" panose="020B0400000000000000" pitchFamily="50" charset="-128"/>
                <a:ea typeface="BIZ UDPゴシック" panose="020B0400000000000000" pitchFamily="50" charset="-128"/>
                <a:cs typeface="メイリオ" panose="020B0604030504040204" pitchFamily="50" charset="-128"/>
              </a:rPr>
              <a:t>・評価結果</a:t>
            </a:r>
            <a:endParaRPr lang="en-US" altLang="ja-JP" sz="1800" b="1"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None/>
            </a:pPr>
            <a:r>
              <a:rPr lang="ja-JP" altLang="en-US" sz="1200" b="1"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b="1" dirty="0">
                <a:latin typeface="BIZ UDPゴシック" panose="020B0400000000000000" pitchFamily="50" charset="-128"/>
                <a:ea typeface="BIZ UDPゴシック" panose="020B0400000000000000" pitchFamily="50" charset="-128"/>
                <a:cs typeface="メイリオ" panose="020B0604030504040204" pitchFamily="50" charset="-128"/>
              </a:rPr>
              <a:t>表彰</a:t>
            </a:r>
            <a:endParaRPr lang="en-US" altLang="ja-JP" b="1"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pic>
        <p:nvPicPr>
          <p:cNvPr id="20" name="230529_1914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188" y="6289675"/>
            <a:ext cx="609600" cy="609600"/>
          </a:xfrm>
          <a:prstGeom prst="rect">
            <a:avLst/>
          </a:prstGeom>
        </p:spPr>
      </p:pic>
    </p:spTree>
    <p:extLst>
      <p:ext uri="{BB962C8B-B14F-4D97-AF65-F5344CB8AC3E}">
        <p14:creationId xmlns:p14="http://schemas.microsoft.com/office/powerpoint/2010/main" val="2885299808"/>
      </p:ext>
    </p:extLst>
  </p:cSld>
  <p:clrMapOvr>
    <a:masterClrMapping/>
  </p:clrMapOvr>
  <mc:AlternateContent xmlns:mc="http://schemas.openxmlformats.org/markup-compatibility/2006" xmlns:p14="http://schemas.microsoft.com/office/powerpoint/2010/main">
    <mc:Choice Requires="p14">
      <p:transition spd="slow" p14:dur="2000" advTm="184"/>
    </mc:Choice>
    <mc:Fallback xmlns="">
      <p:transition spd="slow" advTm="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5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5"/>
          <p:cNvSpPr txBox="1">
            <a:spLocks/>
          </p:cNvSpPr>
          <p:nvPr/>
        </p:nvSpPr>
        <p:spPr>
          <a:xfrm>
            <a:off x="8041704" y="18288"/>
            <a:ext cx="1066800" cy="329184"/>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rgbClr val="FFFFFF"/>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DA1747-7AE3-4485-B1CC-5CDDF653E874}" type="slidenum">
              <a:rPr lang="ja-JP" altLang="en-US" smtClean="0">
                <a:latin typeface="BIZ UDPゴシック" panose="020B0400000000000000" pitchFamily="50" charset="-128"/>
                <a:ea typeface="BIZ UDPゴシック" panose="020B0400000000000000" pitchFamily="50" charset="-128"/>
              </a:rPr>
              <a:pPr/>
              <a:t>3</a:t>
            </a:fld>
            <a:endParaRPr lang="ja-JP" altLang="en-US" dirty="0">
              <a:latin typeface="BIZ UDPゴシック" panose="020B0400000000000000" pitchFamily="50" charset="-128"/>
              <a:ea typeface="BIZ UDPゴシック" panose="020B0400000000000000"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975731183"/>
              </p:ext>
            </p:extLst>
          </p:nvPr>
        </p:nvGraphicFramePr>
        <p:xfrm>
          <a:off x="848563" y="1955974"/>
          <a:ext cx="7704857" cy="3230244"/>
        </p:xfrm>
        <a:graphic>
          <a:graphicData uri="http://schemas.openxmlformats.org/drawingml/2006/table">
            <a:tbl>
              <a:tblPr firstRow="1" firstCol="1" bandRow="1">
                <a:tableStyleId>{2D5ABB26-0587-4C30-8999-92F81FD0307C}</a:tableStyleId>
              </a:tblPr>
              <a:tblGrid>
                <a:gridCol w="1382923">
                  <a:extLst>
                    <a:ext uri="{9D8B030D-6E8A-4147-A177-3AD203B41FA5}">
                      <a16:colId xmlns:a16="http://schemas.microsoft.com/office/drawing/2014/main" val="2631533809"/>
                    </a:ext>
                  </a:extLst>
                </a:gridCol>
                <a:gridCol w="3358526">
                  <a:extLst>
                    <a:ext uri="{9D8B030D-6E8A-4147-A177-3AD203B41FA5}">
                      <a16:colId xmlns:a16="http://schemas.microsoft.com/office/drawing/2014/main" val="3020795201"/>
                    </a:ext>
                  </a:extLst>
                </a:gridCol>
                <a:gridCol w="2963408">
                  <a:extLst>
                    <a:ext uri="{9D8B030D-6E8A-4147-A177-3AD203B41FA5}">
                      <a16:colId xmlns:a16="http://schemas.microsoft.com/office/drawing/2014/main" val="1284690479"/>
                    </a:ext>
                  </a:extLst>
                </a:gridCol>
              </a:tblGrid>
              <a:tr h="504854">
                <a:tc>
                  <a:txBody>
                    <a:bodyPr/>
                    <a:lstStyle/>
                    <a:p>
                      <a:pPr algn="ctr">
                        <a:lnSpc>
                          <a:spcPct val="100000"/>
                        </a:lnSpc>
                        <a:spcAft>
                          <a:spcPts val="0"/>
                        </a:spcAft>
                      </a:pPr>
                      <a:r>
                        <a:rPr lang="ja-JP" sz="2800" b="1" kern="100" dirty="0">
                          <a:effectLst/>
                          <a:latin typeface="Meiryo UI" panose="020B0604030504040204" pitchFamily="50" charset="-128"/>
                          <a:ea typeface="Meiryo UI" panose="020B0604030504040204" pitchFamily="50" charset="-128"/>
                        </a:rPr>
                        <a:t>評価</a:t>
                      </a:r>
                      <a:endParaRPr lang="ja-JP" sz="28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0000"/>
                        </a:lnSpc>
                        <a:spcAft>
                          <a:spcPts val="0"/>
                        </a:spcAft>
                      </a:pPr>
                      <a:r>
                        <a:rPr lang="ja-JP" sz="2800" b="1" kern="100" dirty="0">
                          <a:effectLst/>
                          <a:latin typeface="Meiryo UI" panose="020B0604030504040204" pitchFamily="50" charset="-128"/>
                          <a:ea typeface="Meiryo UI" panose="020B0604030504040204" pitchFamily="50" charset="-128"/>
                        </a:rPr>
                        <a:t>基準年度比削減率</a:t>
                      </a:r>
                      <a:endParaRPr lang="ja-JP" sz="28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0000"/>
                        </a:lnSpc>
                        <a:spcAft>
                          <a:spcPts val="0"/>
                        </a:spcAft>
                      </a:pPr>
                      <a:r>
                        <a:rPr lang="ja-JP" sz="2800" b="1" kern="100" dirty="0">
                          <a:effectLst/>
                          <a:latin typeface="Meiryo UI" panose="020B0604030504040204" pitchFamily="50" charset="-128"/>
                          <a:ea typeface="Meiryo UI" panose="020B0604030504040204" pitchFamily="50" charset="-128"/>
                        </a:rPr>
                        <a:t>重点対策実施率</a:t>
                      </a:r>
                      <a:endParaRPr lang="ja-JP" sz="28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83451795"/>
                  </a:ext>
                </a:extLst>
              </a:tr>
              <a:tr h="545078">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AAA</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00000"/>
                        </a:lnSpc>
                        <a:spcAft>
                          <a:spcPts val="0"/>
                        </a:spcAft>
                      </a:pPr>
                      <a:r>
                        <a:rPr lang="ja-JP" sz="2800" kern="100" dirty="0">
                          <a:effectLst/>
                          <a:latin typeface="Meiryo UI" panose="020B0604030504040204" pitchFamily="50" charset="-128"/>
                          <a:ea typeface="Meiryo UI" panose="020B0604030504040204" pitchFamily="50" charset="-128"/>
                        </a:rPr>
                        <a:t>削減目安以上</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100</a:t>
                      </a:r>
                      <a:r>
                        <a:rPr lang="ja-JP" sz="2800" kern="100" dirty="0">
                          <a:effectLst/>
                          <a:latin typeface="Meiryo UI" panose="020B0604030504040204" pitchFamily="50" charset="-128"/>
                          <a:ea typeface="Meiryo UI" panose="020B0604030504040204" pitchFamily="50" charset="-128"/>
                        </a:rPr>
                        <a:t>％超</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6528334"/>
                  </a:ext>
                </a:extLst>
              </a:tr>
              <a:tr h="545078">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AA</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90-100%</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937885"/>
                  </a:ext>
                </a:extLst>
              </a:tr>
              <a:tr h="545078">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A</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90</a:t>
                      </a:r>
                      <a:r>
                        <a:rPr lang="ja-JP" sz="2800" kern="100" dirty="0">
                          <a:effectLst/>
                          <a:latin typeface="Meiryo UI" panose="020B0604030504040204" pitchFamily="50" charset="-128"/>
                          <a:ea typeface="Meiryo UI" panose="020B0604030504040204" pitchFamily="50" charset="-128"/>
                        </a:rPr>
                        <a:t>％未満</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3414138"/>
                  </a:ext>
                </a:extLst>
              </a:tr>
              <a:tr h="545078">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B</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spcAft>
                          <a:spcPts val="0"/>
                        </a:spcAft>
                      </a:pPr>
                      <a:r>
                        <a:rPr lang="ja-JP" sz="2800" kern="100" dirty="0">
                          <a:effectLst/>
                          <a:latin typeface="Meiryo UI" panose="020B0604030504040204" pitchFamily="50" charset="-128"/>
                          <a:ea typeface="Meiryo UI" panose="020B0604030504040204" pitchFamily="50" charset="-128"/>
                        </a:rPr>
                        <a:t>削減目安未満</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90</a:t>
                      </a:r>
                      <a:r>
                        <a:rPr lang="ja-JP" sz="2800" kern="100" dirty="0">
                          <a:effectLst/>
                          <a:latin typeface="Meiryo UI" panose="020B0604030504040204" pitchFamily="50" charset="-128"/>
                          <a:ea typeface="Meiryo UI" panose="020B0604030504040204" pitchFamily="50" charset="-128"/>
                        </a:rPr>
                        <a:t>％以上</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9823764"/>
                  </a:ext>
                </a:extLst>
              </a:tr>
              <a:tr h="545078">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C</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100000"/>
                        </a:lnSpc>
                        <a:spcAft>
                          <a:spcPts val="0"/>
                        </a:spcAft>
                      </a:pPr>
                      <a:r>
                        <a:rPr lang="en-US" sz="2800" kern="100" dirty="0">
                          <a:effectLst/>
                          <a:latin typeface="Meiryo UI" panose="020B0604030504040204" pitchFamily="50" charset="-128"/>
                          <a:ea typeface="Meiryo UI" panose="020B0604030504040204" pitchFamily="50" charset="-128"/>
                        </a:rPr>
                        <a:t>90</a:t>
                      </a:r>
                      <a:r>
                        <a:rPr lang="ja-JP" sz="2800" kern="100" dirty="0">
                          <a:effectLst/>
                          <a:latin typeface="Meiryo UI" panose="020B0604030504040204" pitchFamily="50" charset="-128"/>
                          <a:ea typeface="Meiryo UI" panose="020B0604030504040204" pitchFamily="50" charset="-128"/>
                        </a:rPr>
                        <a:t>％未満</a:t>
                      </a:r>
                      <a:endParaRPr lang="ja-JP" sz="2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419138"/>
                  </a:ext>
                </a:extLst>
              </a:tr>
            </a:tbl>
          </a:graphicData>
        </a:graphic>
      </p:graphicFrame>
      <p:sp>
        <p:nvSpPr>
          <p:cNvPr id="6" name="正方形/長方形 5"/>
          <p:cNvSpPr/>
          <p:nvPr/>
        </p:nvSpPr>
        <p:spPr>
          <a:xfrm>
            <a:off x="194814" y="967912"/>
            <a:ext cx="8769674" cy="461665"/>
          </a:xfrm>
          <a:prstGeom prst="rect">
            <a:avLst/>
          </a:prstGeom>
        </p:spPr>
        <p:txBody>
          <a:bodyPr wrap="square">
            <a:spAutoFit/>
          </a:bodyPr>
          <a:lstStyle/>
          <a:p>
            <a:pPr lvl="0" eaLnBrk="0" fontAlgn="base" hangingPunct="0">
              <a:spcBef>
                <a:spcPct val="0"/>
              </a:spcBef>
              <a:spcAft>
                <a:spcPct val="0"/>
              </a:spcAft>
            </a:pPr>
            <a:r>
              <a:rPr kumimoji="0" lang="ja-JP" altLang="en-US" sz="2400" b="1"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対策計画書</a:t>
            </a:r>
            <a:r>
              <a:rPr kumimoji="0" lang="ja-JP" altLang="en-US" sz="20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は</a:t>
            </a:r>
            <a:r>
              <a:rPr kumimoji="0" lang="ja-JP" altLang="en-US" sz="2400" b="1"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基準年度比削減率</a:t>
            </a:r>
            <a:r>
              <a:rPr kumimoji="0" lang="ja-JP" altLang="en-US" sz="20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kumimoji="0" lang="ja-JP" altLang="en-US" sz="2400" b="1"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重点対策実施率</a:t>
            </a:r>
            <a:r>
              <a:rPr kumimoji="0" lang="ja-JP" altLang="en-US" sz="20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の２軸で評価</a:t>
            </a:r>
          </a:p>
        </p:txBody>
      </p:sp>
      <p:sp>
        <p:nvSpPr>
          <p:cNvPr id="9" name="テキスト ボックス 8">
            <a:extLst>
              <a:ext uri="{FF2B5EF4-FFF2-40B4-BE49-F238E27FC236}">
                <a16:creationId xmlns:a16="http://schemas.microsoft.com/office/drawing/2014/main" id="{DB6559D7-915A-4D34-AB37-720DB892E916}"/>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評価制度・表彰制度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5678DEF5-E503-4A20-8BCB-20844E1868F5}"/>
              </a:ext>
            </a:extLst>
          </p:cNvPr>
          <p:cNvSpPr/>
          <p:nvPr/>
        </p:nvSpPr>
        <p:spPr>
          <a:xfrm>
            <a:off x="374326" y="5481782"/>
            <a:ext cx="8769674" cy="1200329"/>
          </a:xfrm>
          <a:prstGeom prst="rect">
            <a:avLst/>
          </a:prstGeom>
        </p:spPr>
        <p:txBody>
          <a:bodyPr wrap="square">
            <a:spAutoFit/>
          </a:bodyPr>
          <a:lstStyle/>
          <a:p>
            <a:pPr lvl="0" eaLnBrk="0" fontAlgn="base" hangingPunct="0">
              <a:spcBef>
                <a:spcPct val="0"/>
              </a:spcBef>
              <a:spcAft>
                <a:spcPct val="0"/>
              </a:spcAft>
            </a:pPr>
            <a:r>
              <a:rPr kumimoji="0" lang="en-US" altLang="ja-JP" sz="24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2400" dirty="0">
                <a:latin typeface="BIZ UDPゴシック" panose="020B0400000000000000" pitchFamily="50" charset="-128"/>
                <a:ea typeface="BIZ UDPゴシック" panose="020B0400000000000000" pitchFamily="50" charset="-128"/>
                <a:cs typeface="Times New Roman" panose="02020603050405020304" pitchFamily="18" charset="0"/>
              </a:rPr>
              <a:t>実績報告書の評価制度については、別の評価表になります。</a:t>
            </a:r>
            <a:endParaRPr kumimoji="0" lang="en-US" altLang="ja-JP" sz="2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eaLnBrk="0" fontAlgn="base" hangingPunct="0">
              <a:spcBef>
                <a:spcPct val="0"/>
              </a:spcBef>
              <a:spcAft>
                <a:spcPct val="0"/>
              </a:spcAft>
            </a:pPr>
            <a:r>
              <a:rPr kumimoji="0" lang="en-US" altLang="ja-JP" sz="2400" dirty="0">
                <a:latin typeface="BIZ UDPゴシック" panose="020B0400000000000000" pitchFamily="50" charset="-128"/>
                <a:ea typeface="BIZ UDPゴシック" panose="020B0400000000000000" pitchFamily="50" charset="-128"/>
                <a:cs typeface="Times New Roman" panose="02020603050405020304" pitchFamily="18" charset="0"/>
              </a:rPr>
              <a:t>S</a:t>
            </a:r>
            <a:r>
              <a:rPr kumimoji="0" lang="ja-JP" altLang="en-US" sz="2400" dirty="0">
                <a:latin typeface="BIZ UDPゴシック" panose="020B0400000000000000" pitchFamily="50" charset="-128"/>
                <a:ea typeface="BIZ UDPゴシック" panose="020B0400000000000000" pitchFamily="50" charset="-128"/>
                <a:cs typeface="Times New Roman" panose="02020603050405020304" pitchFamily="18" charset="0"/>
              </a:rPr>
              <a:t>ランクが付与された場合、その功績について府</a:t>
            </a:r>
            <a:r>
              <a:rPr kumimoji="0" lang="en-US" altLang="ja-JP" sz="2400" dirty="0">
                <a:latin typeface="BIZ UDPゴシック" panose="020B0400000000000000" pitchFamily="50" charset="-128"/>
                <a:ea typeface="BIZ UDPゴシック" panose="020B0400000000000000" pitchFamily="50" charset="-128"/>
                <a:cs typeface="Times New Roman" panose="02020603050405020304" pitchFamily="18" charset="0"/>
              </a:rPr>
              <a:t>HP</a:t>
            </a:r>
            <a:r>
              <a:rPr kumimoji="0" lang="ja-JP" altLang="en-US" sz="2400" dirty="0">
                <a:latin typeface="BIZ UDPゴシック" panose="020B0400000000000000" pitchFamily="50" charset="-128"/>
                <a:ea typeface="BIZ UDPゴシック" panose="020B0400000000000000" pitchFamily="50" charset="-128"/>
                <a:cs typeface="Times New Roman" panose="02020603050405020304" pitchFamily="18" charset="0"/>
              </a:rPr>
              <a:t>に掲載する他、表彰式にて表彰状を授与します。</a:t>
            </a:r>
          </a:p>
        </p:txBody>
      </p:sp>
      <p:sp>
        <p:nvSpPr>
          <p:cNvPr id="8" name="テキスト ボックス 7">
            <a:extLst>
              <a:ext uri="{FF2B5EF4-FFF2-40B4-BE49-F238E27FC236}">
                <a16:creationId xmlns:a16="http://schemas.microsoft.com/office/drawing/2014/main" id="{575F40C1-5A85-EECC-6477-57B188ABEBEE}"/>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（１）任意届出制度の概要</a:t>
            </a:r>
          </a:p>
        </p:txBody>
      </p:sp>
      <p:pic>
        <p:nvPicPr>
          <p:cNvPr id="2" name="230529_19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5788" y="5129213"/>
            <a:ext cx="609600" cy="609600"/>
          </a:xfrm>
          <a:prstGeom prst="rect">
            <a:avLst/>
          </a:prstGeom>
        </p:spPr>
      </p:pic>
      <p:pic>
        <p:nvPicPr>
          <p:cNvPr id="3" name="230529_1918_0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05788" y="6049022"/>
            <a:ext cx="609600" cy="609600"/>
          </a:xfrm>
          <a:prstGeom prst="rect">
            <a:avLst/>
          </a:prstGeom>
        </p:spPr>
      </p:pic>
    </p:spTree>
    <p:extLst>
      <p:ext uri="{BB962C8B-B14F-4D97-AF65-F5344CB8AC3E}">
        <p14:creationId xmlns:p14="http://schemas.microsoft.com/office/powerpoint/2010/main" val="3824995055"/>
      </p:ext>
    </p:extLst>
  </p:cSld>
  <p:clrMapOvr>
    <a:masterClrMapping/>
  </p:clrMapOvr>
  <mc:AlternateContent xmlns:mc="http://schemas.openxmlformats.org/markup-compatibility/2006" xmlns:p14="http://schemas.microsoft.com/office/powerpoint/2010/main">
    <mc:Choice Requires="p14">
      <p:transition spd="slow" p14:dur="2000" advTm="136"/>
    </mc:Choice>
    <mc:Fallback xmlns="">
      <p:transition spd="slow" advTm="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48" fill="hold"/>
                                        <p:tgtEl>
                                          <p:spTgt spid="2"/>
                                        </p:tgtEl>
                                      </p:cBhvr>
                                    </p:cmd>
                                  </p:childTnLst>
                                </p:cTn>
                              </p:par>
                            </p:childTnLst>
                          </p:cTn>
                        </p:par>
                        <p:par>
                          <p:cTn id="7" fill="hold">
                            <p:stCondLst>
                              <p:cond delay="19748"/>
                            </p:stCondLst>
                            <p:childTnLst>
                              <p:par>
                                <p:cTn id="8" presetID="1" presetClass="mediacall" presetSubtype="0" fill="hold" nodeType="afterEffect">
                                  <p:stCondLst>
                                    <p:cond delay="0"/>
                                  </p:stCondLst>
                                  <p:childTnLst>
                                    <p:cmd type="call" cmd="playFrom(0.0)">
                                      <p:cBhvr>
                                        <p:cTn id="9" dur="17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p:cNvSpPr>
            <a:spLocks noGrp="1"/>
          </p:cNvSpPr>
          <p:nvPr>
            <p:ph type="sldNum" sz="quarter" idx="12"/>
          </p:nvPr>
        </p:nvSpPr>
        <p:spPr/>
        <p:txBody>
          <a:bodyPr/>
          <a:lstStyle/>
          <a:p>
            <a:fld id="{55A7BED7-9510-4C4B-91BA-7696EE92F05C}" type="slidenum">
              <a:rPr kumimoji="1" lang="ja-JP" altLang="en-US" smtClean="0">
                <a:solidFill>
                  <a:schemeClr val="tx1"/>
                </a:solidFill>
                <a:latin typeface="BIZ UDPゴシック" panose="020B0400000000000000" pitchFamily="50" charset="-128"/>
                <a:ea typeface="BIZ UDPゴシック" panose="020B0400000000000000" pitchFamily="50" charset="-128"/>
              </a:rPr>
              <a:t>4</a:t>
            </a:fld>
            <a:endParaRPr kumimoji="1" lang="ja-JP" altLang="en-US">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2172917" y="1146445"/>
            <a:ext cx="2376264" cy="400110"/>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シート名</a:t>
            </a:r>
          </a:p>
        </p:txBody>
      </p:sp>
      <p:sp>
        <p:nvSpPr>
          <p:cNvPr id="13" name="テキスト ボックス 12">
            <a:extLst>
              <a:ext uri="{FF2B5EF4-FFF2-40B4-BE49-F238E27FC236}">
                <a16:creationId xmlns:a16="http://schemas.microsoft.com/office/drawing/2014/main" id="{DBC5A76B-2CAF-4646-9D00-B20FD53FD8CB}"/>
              </a:ext>
            </a:extLst>
          </p:cNvPr>
          <p:cNvSpPr txBox="1"/>
          <p:nvPr/>
        </p:nvSpPr>
        <p:spPr>
          <a:xfrm>
            <a:off x="179512" y="476672"/>
            <a:ext cx="4223481"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対策計画書の構成</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482920987"/>
              </p:ext>
            </p:extLst>
          </p:nvPr>
        </p:nvGraphicFramePr>
        <p:xfrm>
          <a:off x="661224" y="1124744"/>
          <a:ext cx="7775913" cy="4107660"/>
        </p:xfrm>
        <a:graphic>
          <a:graphicData uri="http://schemas.openxmlformats.org/drawingml/2006/table">
            <a:tbl>
              <a:tblPr firstRow="1" bandRow="1">
                <a:tableStyleId>{5C22544A-7EE6-4342-B048-85BDC9FD1C3A}</a:tableStyleId>
              </a:tblPr>
              <a:tblGrid>
                <a:gridCol w="2182584">
                  <a:extLst>
                    <a:ext uri="{9D8B030D-6E8A-4147-A177-3AD203B41FA5}">
                      <a16:colId xmlns:a16="http://schemas.microsoft.com/office/drawing/2014/main" val="2595945468"/>
                    </a:ext>
                  </a:extLst>
                </a:gridCol>
                <a:gridCol w="5593329">
                  <a:extLst>
                    <a:ext uri="{9D8B030D-6E8A-4147-A177-3AD203B41FA5}">
                      <a16:colId xmlns:a16="http://schemas.microsoft.com/office/drawing/2014/main" val="4091780146"/>
                    </a:ext>
                  </a:extLst>
                </a:gridCol>
              </a:tblGrid>
              <a:tr h="461694">
                <a:tc>
                  <a:txBody>
                    <a:bodyPr/>
                    <a:lstStyle/>
                    <a:p>
                      <a:r>
                        <a:rPr kumimoji="1" lang="ja-JP" altLang="en-US" sz="2000" dirty="0">
                          <a:latin typeface="BIZ UDPゴシック" panose="020B0400000000000000" pitchFamily="50" charset="-128"/>
                          <a:ea typeface="BIZ UDPゴシック" panose="020B0400000000000000" pitchFamily="50" charset="-128"/>
                        </a:rPr>
                        <a:t>シート名</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主な記載事項</a:t>
                      </a:r>
                    </a:p>
                  </a:txBody>
                  <a:tcPr/>
                </a:tc>
                <a:extLst>
                  <a:ext uri="{0D108BD9-81ED-4DB2-BD59-A6C34878D82A}">
                    <a16:rowId xmlns:a16="http://schemas.microsoft.com/office/drawing/2014/main" val="4068431185"/>
                  </a:ext>
                </a:extLst>
              </a:tr>
              <a:tr h="816844">
                <a:tc>
                  <a:txBody>
                    <a:bodyPr/>
                    <a:lstStyle/>
                    <a:p>
                      <a:r>
                        <a:rPr kumimoji="1" lang="ja-JP" altLang="en-US" sz="2000" dirty="0">
                          <a:latin typeface="BIZ UDPゴシック" panose="020B0400000000000000" pitchFamily="50" charset="-128"/>
                          <a:ea typeface="BIZ UDPゴシック" panose="020B0400000000000000" pitchFamily="50" charset="-128"/>
                        </a:rPr>
                        <a:t>１　表紙</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主たる業種、事業の概要など</a:t>
                      </a:r>
                      <a:endParaRPr lang="ja-JP" altLang="ja-JP" sz="2000" dirty="0">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sz="20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2468586460"/>
                  </a:ext>
                </a:extLst>
              </a:tr>
              <a:tr h="816844">
                <a:tc>
                  <a:txBody>
                    <a:bodyPr/>
                    <a:lstStyle/>
                    <a:p>
                      <a:r>
                        <a:rPr lang="ja-JP" altLang="en-US" sz="2000" b="1" dirty="0">
                          <a:latin typeface="BIZ UDPゴシック" panose="020B0400000000000000" pitchFamily="50" charset="-128"/>
                          <a:ea typeface="BIZ UDPゴシック" panose="020B0400000000000000" pitchFamily="50" charset="-128"/>
                          <a:cs typeface="Times New Roman" panose="02020603050405020304" pitchFamily="18" charset="0"/>
                        </a:rPr>
                        <a:t>２　対策まとめ</a:t>
                      </a:r>
                      <a:endParaRPr kumimoji="1" lang="ja-JP" altLang="en-US" sz="2000" b="1" dirty="0">
                        <a:latin typeface="BIZ UDPゴシック" panose="020B0400000000000000" pitchFamily="50" charset="-128"/>
                        <a:ea typeface="BIZ UDPゴシック" panose="020B04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2000" b="1" dirty="0">
                          <a:latin typeface="BIZ UDPゴシック" panose="020B0400000000000000" pitchFamily="50" charset="-128"/>
                          <a:ea typeface="BIZ UDPゴシック" panose="020B0400000000000000" pitchFamily="50" charset="-128"/>
                          <a:cs typeface="Times New Roman" panose="02020603050405020304" pitchFamily="18" charset="0"/>
                        </a:rPr>
                        <a:t>温室効果ガスの排出の抑制に関する目標</a:t>
                      </a:r>
                    </a:p>
                    <a:p>
                      <a:endParaRPr kumimoji="1" lang="ja-JP" altLang="en-US" sz="2000" b="1"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779793791"/>
                  </a:ext>
                </a:extLst>
              </a:tr>
              <a:tr h="461694">
                <a:tc>
                  <a:txBody>
                    <a:bodyPr/>
                    <a:lstStyle/>
                    <a:p>
                      <a:r>
                        <a:rPr lang="ja-JP" altLang="en-US" sz="2000" b="1" dirty="0">
                          <a:latin typeface="BIZ UDPゴシック" panose="020B0400000000000000" pitchFamily="50" charset="-128"/>
                          <a:ea typeface="BIZ UDPゴシック" panose="020B0400000000000000" pitchFamily="50" charset="-128"/>
                          <a:cs typeface="Times New Roman" panose="02020603050405020304" pitchFamily="18" charset="0"/>
                        </a:rPr>
                        <a:t>３　重点対策</a:t>
                      </a:r>
                      <a:endParaRPr kumimoji="1" lang="ja-JP" altLang="en-US" sz="2000" b="1" dirty="0">
                        <a:latin typeface="BIZ UDPゴシック" panose="020B0400000000000000" pitchFamily="50" charset="-128"/>
                        <a:ea typeface="BIZ UDPゴシック" panose="020B0400000000000000" pitchFamily="50" charset="-128"/>
                      </a:endParaRPr>
                    </a:p>
                  </a:txBody>
                  <a:tcPr/>
                </a:tc>
                <a:tc>
                  <a:txBody>
                    <a:bodyPr/>
                    <a:lstStyle/>
                    <a:p>
                      <a:r>
                        <a:rPr lang="ja-JP" altLang="ja-JP" sz="2000" b="1" dirty="0">
                          <a:latin typeface="BIZ UDPゴシック" panose="020B0400000000000000" pitchFamily="50" charset="-128"/>
                          <a:ea typeface="BIZ UDPゴシック" panose="020B0400000000000000" pitchFamily="50" charset="-128"/>
                          <a:cs typeface="Times New Roman" panose="02020603050405020304" pitchFamily="18" charset="0"/>
                        </a:rPr>
                        <a:t>重点対策実施率</a:t>
                      </a:r>
                      <a:endParaRPr kumimoji="1" lang="ja-JP" altLang="en-US" sz="2000" b="1"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422918262"/>
                  </a:ext>
                </a:extLst>
              </a:tr>
              <a:tr h="733740">
                <a:tc>
                  <a:txBody>
                    <a:bodyPr/>
                    <a:lstStyle/>
                    <a:p>
                      <a:r>
                        <a:rPr lang="ja-JP" altLang="en-US" sz="2000" b="1" dirty="0">
                          <a:latin typeface="BIZ UDPゴシック" panose="020B0400000000000000" pitchFamily="50" charset="-128"/>
                          <a:ea typeface="BIZ UDPゴシック" panose="020B0400000000000000" pitchFamily="50" charset="-128"/>
                          <a:cs typeface="Times New Roman" panose="02020603050405020304" pitchFamily="18" charset="0"/>
                        </a:rPr>
                        <a:t>４　エネ量</a:t>
                      </a:r>
                      <a:endParaRPr kumimoji="1" lang="ja-JP" altLang="en-US" sz="2000" b="1" dirty="0">
                        <a:latin typeface="BIZ UDPゴシック" panose="020B0400000000000000" pitchFamily="50" charset="-128"/>
                        <a:ea typeface="BIZ UDPゴシック" panose="020B04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2000" b="1" dirty="0">
                          <a:latin typeface="BIZ UDPゴシック" panose="020B0400000000000000" pitchFamily="50" charset="-128"/>
                          <a:ea typeface="BIZ UDPゴシック" panose="020B0400000000000000" pitchFamily="50" charset="-128"/>
                          <a:cs typeface="Times New Roman" panose="02020603050405020304" pitchFamily="18" charset="0"/>
                        </a:rPr>
                        <a:t>基準年度のエネルギー使用量及び温室効果ガス排出量</a:t>
                      </a:r>
                      <a:endParaRPr kumimoji="1" lang="ja-JP" altLang="en-US" sz="2000" b="1"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264944402"/>
                  </a:ext>
                </a:extLst>
              </a:tr>
              <a:tr h="816844">
                <a:tc>
                  <a:txBody>
                    <a:bodyPr/>
                    <a:lstStyle/>
                    <a:p>
                      <a:r>
                        <a:rPr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５　自動車エネ量</a:t>
                      </a:r>
                      <a:endParaRPr kumimoji="1" lang="ja-JP" altLang="en-US" sz="2000" dirty="0">
                        <a:latin typeface="BIZ UDPゴシック" panose="020B0400000000000000" pitchFamily="50" charset="-128"/>
                        <a:ea typeface="BIZ UDPゴシック" panose="020B04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2000" dirty="0">
                          <a:latin typeface="BIZ UDPゴシック" panose="020B0400000000000000" pitchFamily="50" charset="-128"/>
                          <a:ea typeface="BIZ UDPゴシック" panose="020B0400000000000000" pitchFamily="50" charset="-128"/>
                          <a:cs typeface="Times New Roman" panose="02020603050405020304" pitchFamily="18" charset="0"/>
                        </a:rPr>
                        <a:t>基準年度のエネルギー使用量及び温室効果ガス排出量（自動車）</a:t>
                      </a:r>
                      <a:endParaRPr lang="en-US" altLang="ja-JP" sz="2000" dirty="0">
                        <a:latin typeface="BIZ UDPゴシック" panose="020B0400000000000000" pitchFamily="50" charset="-128"/>
                        <a:ea typeface="BIZ UDPゴシック" panose="020B0400000000000000" pitchFamily="50" charset="-128"/>
                        <a:cs typeface="Times New Roman" panose="02020603050405020304" pitchFamily="18" charset="0"/>
                      </a:endParaRPr>
                    </a:p>
                  </a:txBody>
                  <a:tcPr/>
                </a:tc>
                <a:extLst>
                  <a:ext uri="{0D108BD9-81ED-4DB2-BD59-A6C34878D82A}">
                    <a16:rowId xmlns:a16="http://schemas.microsoft.com/office/drawing/2014/main" val="153889644"/>
                  </a:ext>
                </a:extLst>
              </a:tr>
            </a:tbl>
          </a:graphicData>
        </a:graphic>
      </p:graphicFrame>
      <p:sp>
        <p:nvSpPr>
          <p:cNvPr id="3" name="正方形/長方形 2"/>
          <p:cNvSpPr/>
          <p:nvPr/>
        </p:nvSpPr>
        <p:spPr>
          <a:xfrm>
            <a:off x="661224" y="2385046"/>
            <a:ext cx="7775913" cy="2016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角丸四角形吹き出し 3"/>
          <p:cNvSpPr/>
          <p:nvPr/>
        </p:nvSpPr>
        <p:spPr>
          <a:xfrm>
            <a:off x="6516215" y="1331247"/>
            <a:ext cx="2160241" cy="816458"/>
          </a:xfrm>
          <a:prstGeom prst="wedgeRoundRectCallout">
            <a:avLst>
              <a:gd name="adj1" fmla="val -37389"/>
              <a:gd name="adj2" fmla="val 76788"/>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FF0000"/>
                </a:solidFill>
                <a:latin typeface="BIZ UDPゴシック" panose="020B0400000000000000" pitchFamily="50" charset="-128"/>
                <a:ea typeface="BIZ UDPゴシック" panose="020B0400000000000000" pitchFamily="50" charset="-128"/>
              </a:rPr>
              <a:t>ここが重要</a:t>
            </a:r>
            <a:r>
              <a:rPr kumimoji="1" lang="ja-JP" altLang="en-US" sz="2000" dirty="0">
                <a:solidFill>
                  <a:srgbClr val="FF0000"/>
                </a:solidFill>
                <a:latin typeface="BIZ UDPゴシック" panose="020B0400000000000000" pitchFamily="50" charset="-128"/>
                <a:ea typeface="BIZ UDPゴシック" panose="020B0400000000000000" pitchFamily="50" charset="-128"/>
              </a:rPr>
              <a:t>！</a:t>
            </a:r>
          </a:p>
        </p:txBody>
      </p:sp>
      <p:sp>
        <p:nvSpPr>
          <p:cNvPr id="10" name="テキスト ボックス 9">
            <a:extLst>
              <a:ext uri="{FF2B5EF4-FFF2-40B4-BE49-F238E27FC236}">
                <a16:creationId xmlns:a16="http://schemas.microsoft.com/office/drawing/2014/main" id="{575F40C1-5A85-EECC-6477-57B188ABEBEE}"/>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（１）任意届出制度の概要</a:t>
            </a:r>
          </a:p>
        </p:txBody>
      </p:sp>
      <p:pic>
        <p:nvPicPr>
          <p:cNvPr id="7" name="230529_20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4475" y="5921375"/>
            <a:ext cx="609600" cy="609600"/>
          </a:xfrm>
          <a:prstGeom prst="rect">
            <a:avLst/>
          </a:prstGeom>
        </p:spPr>
      </p:pic>
    </p:spTree>
    <p:extLst>
      <p:ext uri="{BB962C8B-B14F-4D97-AF65-F5344CB8AC3E}">
        <p14:creationId xmlns:p14="http://schemas.microsoft.com/office/powerpoint/2010/main" val="4126175458"/>
      </p:ext>
    </p:extLst>
  </p:cSld>
  <p:clrMapOvr>
    <a:masterClrMapping/>
  </p:clrMapOvr>
  <mc:AlternateContent xmlns:mc="http://schemas.openxmlformats.org/markup-compatibility/2006" xmlns:p14="http://schemas.microsoft.com/office/powerpoint/2010/main">
    <mc:Choice Requires="p14">
      <p:transition spd="slow" p14:dur="2000" advTm="152"/>
    </mc:Choice>
    <mc:Fallback xmlns="">
      <p:transition spd="slow" advTm="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4F4A85D-FB18-AA57-1F37-7D368DD42BD4}"/>
              </a:ext>
            </a:extLst>
          </p:cNvPr>
          <p:cNvSpPr>
            <a:spLocks noGrp="1"/>
          </p:cNvSpPr>
          <p:nvPr>
            <p:ph type="sldNum" sz="quarter" idx="12"/>
          </p:nvPr>
        </p:nvSpPr>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D4CB49D2-BC27-A59D-8DE1-7A51D2DED0C5}"/>
              </a:ext>
            </a:extLst>
          </p:cNvPr>
          <p:cNvSpPr txBox="1"/>
          <p:nvPr/>
        </p:nvSpPr>
        <p:spPr>
          <a:xfrm>
            <a:off x="179512" y="476672"/>
            <a:ext cx="5760640"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それぞれのシートの関係性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FDB3B93B-1D09-F315-E9EC-7CD414D33D5B}"/>
              </a:ext>
            </a:extLst>
          </p:cNvPr>
          <p:cNvSpPr txBox="1"/>
          <p:nvPr/>
        </p:nvSpPr>
        <p:spPr>
          <a:xfrm>
            <a:off x="357661" y="937824"/>
            <a:ext cx="7775778" cy="5581015"/>
          </a:xfrm>
          <a:prstGeom prst="rect">
            <a:avLst/>
          </a:prstGeom>
          <a:noFill/>
        </p:spPr>
        <p:txBody>
          <a:bodyPr wrap="square" rtlCol="0">
            <a:spAutoFit/>
          </a:bodyPr>
          <a:lstStyle/>
          <a:p>
            <a:pPr indent="-441325">
              <a:lnSpc>
                <a:spcPts val="3200"/>
              </a:lnSpc>
            </a:pPr>
            <a:r>
              <a:rPr lang="ja-JP" altLang="en-US" sz="2000" b="1" kern="100" dirty="0">
                <a:latin typeface="BIZ UDPゴシック" panose="020B0400000000000000" pitchFamily="50" charset="-128"/>
                <a:ea typeface="BIZ UDPゴシック" panose="020B0400000000000000" pitchFamily="50" charset="-128"/>
                <a:cs typeface="Times New Roman" panose="02020603050405020304" pitchFamily="18" charset="0"/>
              </a:rPr>
              <a:t>①温室効果ガス排出量の自動計算について</a:t>
            </a: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「４　エネ量」と「５　自動車エネ量」に基準年度のエネルギー使用量等を入力すると、「２　対策まとめ」に</a:t>
            </a:r>
            <a:r>
              <a:rPr lang="ja-JP" altLang="en-US" u="sng" kern="100" dirty="0">
                <a:latin typeface="BIZ UDPゴシック" panose="020B0400000000000000" pitchFamily="50" charset="-128"/>
                <a:ea typeface="BIZ UDPゴシック" panose="020B0400000000000000" pitchFamily="50" charset="-128"/>
                <a:cs typeface="Times New Roman" panose="02020603050405020304" pitchFamily="18" charset="0"/>
              </a:rPr>
              <a:t>エネルギー総使用量、原油換算量、事業活動に伴う温室効果ガス排出量</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の合算値が自動で入力される</a:t>
            </a: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r>
              <a:rPr lang="ja-JP" altLang="en-US" sz="2000" b="1" kern="100" dirty="0">
                <a:latin typeface="BIZ UDPゴシック" panose="020B0400000000000000" pitchFamily="50" charset="-128"/>
                <a:ea typeface="BIZ UDPゴシック" panose="020B0400000000000000" pitchFamily="50" charset="-128"/>
                <a:cs typeface="Times New Roman" panose="02020603050405020304" pitchFamily="18" charset="0"/>
              </a:rPr>
              <a:t>②評価の自動判定について</a:t>
            </a: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lnSpc>
                <a:spcPts val="32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441325"/>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「２　対策まとめ」から「５　自動車エネ量」へ必要事項を入力すると、「３　重点対策項目」の上部に評価結果が自動判定される</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四角形: メモ 7">
            <a:extLst>
              <a:ext uri="{FF2B5EF4-FFF2-40B4-BE49-F238E27FC236}">
                <a16:creationId xmlns:a16="http://schemas.microsoft.com/office/drawing/2014/main" id="{F1EF7AC2-B97E-873E-1D13-1CFD6A318F94}"/>
              </a:ext>
            </a:extLst>
          </p:cNvPr>
          <p:cNvSpPr/>
          <p:nvPr/>
        </p:nvSpPr>
        <p:spPr>
          <a:xfrm>
            <a:off x="755576" y="1700808"/>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４　エネ量</a:t>
            </a:r>
          </a:p>
        </p:txBody>
      </p:sp>
      <p:sp>
        <p:nvSpPr>
          <p:cNvPr id="9" name="四角形: メモ 8">
            <a:extLst>
              <a:ext uri="{FF2B5EF4-FFF2-40B4-BE49-F238E27FC236}">
                <a16:creationId xmlns:a16="http://schemas.microsoft.com/office/drawing/2014/main" id="{5C8A13B7-E263-E0F7-A2CE-4243052BD210}"/>
              </a:ext>
            </a:extLst>
          </p:cNvPr>
          <p:cNvSpPr/>
          <p:nvPr/>
        </p:nvSpPr>
        <p:spPr>
          <a:xfrm>
            <a:off x="2627784" y="1700808"/>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５　自動車エネ量</a:t>
            </a:r>
          </a:p>
        </p:txBody>
      </p:sp>
      <p:sp>
        <p:nvSpPr>
          <p:cNvPr id="10" name="四角形: メモ 9">
            <a:extLst>
              <a:ext uri="{FF2B5EF4-FFF2-40B4-BE49-F238E27FC236}">
                <a16:creationId xmlns:a16="http://schemas.microsoft.com/office/drawing/2014/main" id="{617E7FFC-4233-2F10-40A1-744FFA2367C8}"/>
              </a:ext>
            </a:extLst>
          </p:cNvPr>
          <p:cNvSpPr/>
          <p:nvPr/>
        </p:nvSpPr>
        <p:spPr>
          <a:xfrm>
            <a:off x="6482083" y="1641850"/>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BIZ UDPゴシック" panose="020B0400000000000000" pitchFamily="50" charset="-128"/>
                <a:ea typeface="BIZ UDPゴシック" panose="020B0400000000000000" pitchFamily="50" charset="-128"/>
              </a:rPr>
              <a:t>２　対策</a:t>
            </a:r>
            <a:endParaRPr kumimoji="1" lang="en-US" altLang="ja-JP">
              <a:latin typeface="BIZ UDPゴシック" panose="020B0400000000000000" pitchFamily="50" charset="-128"/>
              <a:ea typeface="BIZ UDPゴシック" panose="020B0400000000000000" pitchFamily="50" charset="-128"/>
            </a:endParaRPr>
          </a:p>
          <a:p>
            <a:pPr algn="ctr"/>
            <a:r>
              <a:rPr kumimoji="1" lang="ja-JP" altLang="en-US">
                <a:latin typeface="BIZ UDPゴシック" panose="020B0400000000000000" pitchFamily="50" charset="-128"/>
                <a:ea typeface="BIZ UDPゴシック" panose="020B0400000000000000" pitchFamily="50" charset="-128"/>
              </a:rPr>
              <a:t>まとめ</a:t>
            </a:r>
            <a:endParaRPr kumimoji="1" lang="ja-JP" altLang="en-US" dirty="0">
              <a:latin typeface="BIZ UDPゴシック" panose="020B0400000000000000" pitchFamily="50" charset="-128"/>
              <a:ea typeface="BIZ UDPゴシック" panose="020B0400000000000000" pitchFamily="50" charset="-128"/>
            </a:endParaRPr>
          </a:p>
        </p:txBody>
      </p:sp>
      <p:sp>
        <p:nvSpPr>
          <p:cNvPr id="11" name="四角形: メモ 10">
            <a:extLst>
              <a:ext uri="{FF2B5EF4-FFF2-40B4-BE49-F238E27FC236}">
                <a16:creationId xmlns:a16="http://schemas.microsoft.com/office/drawing/2014/main" id="{744EB5DF-8277-2494-285C-9FB6066EFF8D}"/>
              </a:ext>
            </a:extLst>
          </p:cNvPr>
          <p:cNvSpPr/>
          <p:nvPr/>
        </p:nvSpPr>
        <p:spPr>
          <a:xfrm>
            <a:off x="357661" y="4458521"/>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２　対策</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まとめ</a:t>
            </a:r>
          </a:p>
        </p:txBody>
      </p:sp>
      <p:sp>
        <p:nvSpPr>
          <p:cNvPr id="12" name="四角形: メモ 11">
            <a:extLst>
              <a:ext uri="{FF2B5EF4-FFF2-40B4-BE49-F238E27FC236}">
                <a16:creationId xmlns:a16="http://schemas.microsoft.com/office/drawing/2014/main" id="{ECE08D61-B506-7313-0688-540DA7002860}"/>
              </a:ext>
            </a:extLst>
          </p:cNvPr>
          <p:cNvSpPr/>
          <p:nvPr/>
        </p:nvSpPr>
        <p:spPr>
          <a:xfrm>
            <a:off x="1907704" y="4437112"/>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３　重点対策項目</a:t>
            </a:r>
          </a:p>
        </p:txBody>
      </p:sp>
      <p:sp>
        <p:nvSpPr>
          <p:cNvPr id="13" name="四角形: メモ 12">
            <a:extLst>
              <a:ext uri="{FF2B5EF4-FFF2-40B4-BE49-F238E27FC236}">
                <a16:creationId xmlns:a16="http://schemas.microsoft.com/office/drawing/2014/main" id="{22648D05-528F-8979-8BD9-C0745F44C92B}"/>
              </a:ext>
            </a:extLst>
          </p:cNvPr>
          <p:cNvSpPr/>
          <p:nvPr/>
        </p:nvSpPr>
        <p:spPr>
          <a:xfrm>
            <a:off x="3510705" y="4437112"/>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４　エネ量</a:t>
            </a:r>
          </a:p>
        </p:txBody>
      </p:sp>
      <p:sp>
        <p:nvSpPr>
          <p:cNvPr id="14" name="四角形: メモ 13">
            <a:extLst>
              <a:ext uri="{FF2B5EF4-FFF2-40B4-BE49-F238E27FC236}">
                <a16:creationId xmlns:a16="http://schemas.microsoft.com/office/drawing/2014/main" id="{901FF67F-AF6D-222D-84EE-C9F2F28E031F}"/>
              </a:ext>
            </a:extLst>
          </p:cNvPr>
          <p:cNvSpPr/>
          <p:nvPr/>
        </p:nvSpPr>
        <p:spPr>
          <a:xfrm>
            <a:off x="7164288" y="4437112"/>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３　重点対策項目</a:t>
            </a:r>
          </a:p>
        </p:txBody>
      </p:sp>
      <p:sp>
        <p:nvSpPr>
          <p:cNvPr id="15" name="四角形: メモ 14">
            <a:extLst>
              <a:ext uri="{FF2B5EF4-FFF2-40B4-BE49-F238E27FC236}">
                <a16:creationId xmlns:a16="http://schemas.microsoft.com/office/drawing/2014/main" id="{1AA52531-1981-15F8-2394-2C29BB533479}"/>
              </a:ext>
            </a:extLst>
          </p:cNvPr>
          <p:cNvSpPr/>
          <p:nvPr/>
        </p:nvSpPr>
        <p:spPr>
          <a:xfrm>
            <a:off x="5113706" y="4437112"/>
            <a:ext cx="1152128" cy="122413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５　自動車エネ量</a:t>
            </a:r>
          </a:p>
        </p:txBody>
      </p:sp>
      <p:sp>
        <p:nvSpPr>
          <p:cNvPr id="17" name="矢印: 右 16">
            <a:extLst>
              <a:ext uri="{FF2B5EF4-FFF2-40B4-BE49-F238E27FC236}">
                <a16:creationId xmlns:a16="http://schemas.microsoft.com/office/drawing/2014/main" id="{DED123ED-DE6A-E845-8B56-B7CEB3B9882E}"/>
              </a:ext>
            </a:extLst>
          </p:cNvPr>
          <p:cNvSpPr/>
          <p:nvPr/>
        </p:nvSpPr>
        <p:spPr>
          <a:xfrm>
            <a:off x="5004048" y="2132856"/>
            <a:ext cx="427546" cy="338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矢印: 右 18">
            <a:extLst>
              <a:ext uri="{FF2B5EF4-FFF2-40B4-BE49-F238E27FC236}">
                <a16:creationId xmlns:a16="http://schemas.microsoft.com/office/drawing/2014/main" id="{B569DA68-6CF2-15CF-0CBE-F80CC69F97B2}"/>
              </a:ext>
            </a:extLst>
          </p:cNvPr>
          <p:cNvSpPr/>
          <p:nvPr/>
        </p:nvSpPr>
        <p:spPr>
          <a:xfrm>
            <a:off x="6506797" y="4879807"/>
            <a:ext cx="427546" cy="338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575F40C1-5A85-EECC-6477-57B188ABEBEE}"/>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（１）任意届出制度の概要</a:t>
            </a:r>
          </a:p>
        </p:txBody>
      </p:sp>
      <p:pic>
        <p:nvPicPr>
          <p:cNvPr id="3" name="230529_19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3439" y="5722137"/>
            <a:ext cx="609600" cy="609600"/>
          </a:xfrm>
          <a:prstGeom prst="rect">
            <a:avLst/>
          </a:prstGeom>
        </p:spPr>
      </p:pic>
    </p:spTree>
    <p:extLst>
      <p:ext uri="{BB962C8B-B14F-4D97-AF65-F5344CB8AC3E}">
        <p14:creationId xmlns:p14="http://schemas.microsoft.com/office/powerpoint/2010/main" val="1039624507"/>
      </p:ext>
    </p:extLst>
  </p:cSld>
  <p:clrMapOvr>
    <a:masterClrMapping/>
  </p:clrMapOvr>
  <mc:AlternateContent xmlns:mc="http://schemas.openxmlformats.org/markup-compatibility/2006" xmlns:p14="http://schemas.microsoft.com/office/powerpoint/2010/main">
    <mc:Choice Requires="p14">
      <p:transition spd="slow" p14:dur="2000" advTm="151"/>
    </mc:Choice>
    <mc:Fallback xmlns="">
      <p:transition spd="slow" advTm="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D85538E7-BE6B-4352-89F6-B699CAA961EB}"/>
              </a:ext>
            </a:extLst>
          </p:cNvPr>
          <p:cNvSpPr txBox="1"/>
          <p:nvPr/>
        </p:nvSpPr>
        <p:spPr>
          <a:xfrm>
            <a:off x="739774" y="521399"/>
            <a:ext cx="7775778" cy="3647152"/>
          </a:xfrm>
          <a:prstGeom prst="rect">
            <a:avLst/>
          </a:prstGeom>
          <a:noFill/>
        </p:spPr>
        <p:txBody>
          <a:bodyPr wrap="square" rtlCol="0">
            <a:spAutoFit/>
          </a:bodyPr>
          <a:lstStyle/>
          <a:p>
            <a:pPr indent="-441325">
              <a:lnSpc>
                <a:spcPts val="3200"/>
              </a:lnSpc>
            </a:pPr>
            <a:endParaRPr lang="en-US" altLang="ja-JP"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indent="-441325">
              <a:lnSpc>
                <a:spcPts val="3200"/>
              </a:lnSpc>
            </a:pPr>
            <a:r>
              <a:rPr lang="ja-JP" altLang="en-US"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対策計画書を提出した年度から</a:t>
            </a:r>
            <a:r>
              <a:rPr lang="en-US" altLang="ja-JP"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2030</a:t>
            </a:r>
            <a:r>
              <a:rPr lang="ja-JP" altLang="en-US"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年度まで</a:t>
            </a:r>
            <a:endParaRPr lang="en-US" altLang="ja-JP"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just">
              <a:spcBef>
                <a:spcPts val="600"/>
              </a:spcBef>
              <a:spcAft>
                <a:spcPts val="0"/>
              </a:spcAft>
            </a:pP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Bef>
                <a:spcPts val="600"/>
              </a:spcBef>
              <a:spcAft>
                <a:spcPts val="0"/>
              </a:spcAft>
            </a:pP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Bef>
                <a:spcPts val="600"/>
              </a:spcBef>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原則</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2013</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年度</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。ただし、</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以下の場合は、</a:t>
            </a:r>
            <a:r>
              <a:rPr lang="ja-JP" altLang="en-US" sz="2400" b="1" kern="100" dirty="0">
                <a:latin typeface="BIZ UDPゴシック" panose="020B0400000000000000" pitchFamily="50" charset="-128"/>
                <a:ea typeface="BIZ UDPゴシック" panose="020B0400000000000000" pitchFamily="50" charset="-128"/>
                <a:cs typeface="Times New Roman" panose="02020603050405020304" pitchFamily="18" charset="0"/>
              </a:rPr>
              <a:t>直近年度など</a:t>
            </a:r>
            <a:r>
              <a:rPr lang="ja-JP" altLang="ja-JP" sz="2400" b="1" kern="100" dirty="0">
                <a:latin typeface="BIZ UDPゴシック" panose="020B0400000000000000" pitchFamily="50" charset="-128"/>
                <a:ea typeface="BIZ UDPゴシック" panose="020B0400000000000000" pitchFamily="50" charset="-128"/>
                <a:cs typeface="Times New Roman" panose="02020603050405020304" pitchFamily="18" charset="0"/>
              </a:rPr>
              <a:t>計画期間の実績を適切に比較できる年度を</a:t>
            </a:r>
            <a:r>
              <a:rPr lang="ja-JP" altLang="en-US" sz="2400" b="1" kern="100" dirty="0">
                <a:latin typeface="BIZ UDPゴシック" panose="020B0400000000000000" pitchFamily="50" charset="-128"/>
                <a:ea typeface="BIZ UDPゴシック" panose="020B0400000000000000" pitchFamily="50" charset="-128"/>
                <a:cs typeface="Times New Roman" panose="02020603050405020304" pitchFamily="18" charset="0"/>
              </a:rPr>
              <a:t>設定。</a:t>
            </a:r>
            <a:endParaRPr lang="en-US" altLang="ja-JP" sz="2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ts val="2000"/>
              </a:lnSpc>
              <a:spcBef>
                <a:spcPts val="600"/>
              </a:spcBef>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2013</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年度以降に、会社の統廃合等により事業活動が著しく変動した場合</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ts val="2000"/>
              </a:lnSpc>
              <a:spcBef>
                <a:spcPts val="600"/>
              </a:spcBef>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2013</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年度全体のエネルギー使用量や温室効果ガス排出量に関するデータが把握できない場合</a:t>
            </a:r>
          </a:p>
          <a:p>
            <a:pPr marL="349250" indent="-349250" algn="just">
              <a:lnSpc>
                <a:spcPts val="2000"/>
              </a:lnSpc>
              <a:spcAft>
                <a:spcPts val="0"/>
              </a:spcAft>
            </a:pP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・その他知事が認める場合</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21" name="表 20"/>
          <p:cNvGraphicFramePr>
            <a:graphicFrameLocks noGrp="1"/>
          </p:cNvGraphicFramePr>
          <p:nvPr>
            <p:extLst>
              <p:ext uri="{D42A27DB-BD31-4B8C-83A1-F6EECF244321}">
                <p14:modId xmlns:p14="http://schemas.microsoft.com/office/powerpoint/2010/main" val="114501606"/>
              </p:ext>
            </p:extLst>
          </p:nvPr>
        </p:nvGraphicFramePr>
        <p:xfrm>
          <a:off x="979527" y="4644294"/>
          <a:ext cx="3629970" cy="1322473"/>
        </p:xfrm>
        <a:graphic>
          <a:graphicData uri="http://schemas.openxmlformats.org/drawingml/2006/table">
            <a:tbl>
              <a:tblPr firstRow="1" bandRow="1">
                <a:tableStyleId>{5940675A-B579-460E-94D1-54222C63F5DA}</a:tableStyleId>
              </a:tblPr>
              <a:tblGrid>
                <a:gridCol w="224302">
                  <a:extLst>
                    <a:ext uri="{9D8B030D-6E8A-4147-A177-3AD203B41FA5}">
                      <a16:colId xmlns:a16="http://schemas.microsoft.com/office/drawing/2014/main" val="1660155222"/>
                    </a:ext>
                  </a:extLst>
                </a:gridCol>
                <a:gridCol w="769066">
                  <a:extLst>
                    <a:ext uri="{9D8B030D-6E8A-4147-A177-3AD203B41FA5}">
                      <a16:colId xmlns:a16="http://schemas.microsoft.com/office/drawing/2014/main" val="688120559"/>
                    </a:ext>
                  </a:extLst>
                </a:gridCol>
                <a:gridCol w="821617">
                  <a:extLst>
                    <a:ext uri="{9D8B030D-6E8A-4147-A177-3AD203B41FA5}">
                      <a16:colId xmlns:a16="http://schemas.microsoft.com/office/drawing/2014/main" val="20004"/>
                    </a:ext>
                  </a:extLst>
                </a:gridCol>
                <a:gridCol w="806872">
                  <a:extLst>
                    <a:ext uri="{9D8B030D-6E8A-4147-A177-3AD203B41FA5}">
                      <a16:colId xmlns:a16="http://schemas.microsoft.com/office/drawing/2014/main" val="20005"/>
                    </a:ext>
                  </a:extLst>
                </a:gridCol>
                <a:gridCol w="775471">
                  <a:extLst>
                    <a:ext uri="{9D8B030D-6E8A-4147-A177-3AD203B41FA5}">
                      <a16:colId xmlns:a16="http://schemas.microsoft.com/office/drawing/2014/main" val="20006"/>
                    </a:ext>
                  </a:extLst>
                </a:gridCol>
                <a:gridCol w="232642">
                  <a:extLst>
                    <a:ext uri="{9D8B030D-6E8A-4147-A177-3AD203B41FA5}">
                      <a16:colId xmlns:a16="http://schemas.microsoft.com/office/drawing/2014/main" val="2851422299"/>
                    </a:ext>
                  </a:extLst>
                </a:gridCol>
              </a:tblGrid>
              <a:tr h="590953">
                <a:tc>
                  <a:txBody>
                    <a:bodyPr/>
                    <a:lstStyle/>
                    <a:p>
                      <a:pPr algn="ctr"/>
                      <a:endParaRPr kumimoji="1" lang="ja-JP" altLang="en-US" sz="1400" dirty="0"/>
                    </a:p>
                  </a:txBody>
                  <a:tcPr anchor="ctr"/>
                </a:tc>
                <a:tc>
                  <a:txBody>
                    <a:bodyPr/>
                    <a:lstStyle/>
                    <a:p>
                      <a:pPr algn="ctr"/>
                      <a:r>
                        <a:rPr kumimoji="1" lang="en-US" altLang="ja-JP" sz="1600" dirty="0"/>
                        <a:t>2022</a:t>
                      </a:r>
                      <a:r>
                        <a:rPr kumimoji="1" lang="ja-JP" altLang="en-US" sz="1400" dirty="0"/>
                        <a:t>年度</a:t>
                      </a:r>
                    </a:p>
                  </a:txBody>
                  <a:tcPr anchor="ctr"/>
                </a:tc>
                <a:tc>
                  <a:txBody>
                    <a:bodyPr/>
                    <a:lstStyle/>
                    <a:p>
                      <a:pPr algn="ctr"/>
                      <a:r>
                        <a:rPr kumimoji="1" lang="en-US" altLang="ja-JP" sz="1600" dirty="0"/>
                        <a:t>2023</a:t>
                      </a:r>
                    </a:p>
                    <a:p>
                      <a:pPr algn="ctr"/>
                      <a:r>
                        <a:rPr kumimoji="1" lang="ja-JP" altLang="en-US" sz="1400" dirty="0"/>
                        <a:t>年度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2024</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年度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2025</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年度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tc>
                <a:extLst>
                  <a:ext uri="{0D108BD9-81ED-4DB2-BD59-A6C34878D82A}">
                    <a16:rowId xmlns:a16="http://schemas.microsoft.com/office/drawing/2014/main" val="10000"/>
                  </a:ext>
                </a:extLst>
              </a:tr>
              <a:tr h="720000">
                <a:tc>
                  <a:txBody>
                    <a:bodyPr/>
                    <a:lstStyle/>
                    <a:p>
                      <a:pPr algn="ctr"/>
                      <a:endParaRPr kumimoji="1" lang="ja-JP" altLang="en-US" sz="1400" u="non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基準</a:t>
                      </a:r>
                      <a:endParaRPr kumimoji="1" lang="en-US" altLang="ja-JP" sz="1400" b="1" u="none"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年度</a:t>
                      </a:r>
                      <a:endParaRPr kumimoji="1" lang="en-US" altLang="ja-JP" sz="1400" b="1" u="none" dirty="0">
                        <a:solidFill>
                          <a:srgbClr val="FF0000"/>
                        </a:solidFill>
                      </a:endParaRPr>
                    </a:p>
                    <a:p>
                      <a:pPr algn="ctr"/>
                      <a:endParaRPr kumimoji="1" lang="ja-JP" altLang="en-US" sz="1400" u="none" dirty="0"/>
                    </a:p>
                  </a:txBody>
                  <a:tcPr anchor="ctr"/>
                </a:tc>
                <a:tc>
                  <a:txBody>
                    <a:bodyPr/>
                    <a:lstStyle/>
                    <a:p>
                      <a:pPr algn="ctr"/>
                      <a:r>
                        <a:rPr kumimoji="1" lang="ja-JP" altLang="en-US" sz="1400" b="1" u="none" dirty="0">
                          <a:solidFill>
                            <a:srgbClr val="FF0000"/>
                          </a:solidFill>
                        </a:rPr>
                        <a:t>対策計画書</a:t>
                      </a:r>
                      <a:endParaRPr kumimoji="1" lang="en-US" altLang="ja-JP" sz="1400" b="1" u="none" dirty="0">
                        <a:solidFill>
                          <a:srgbClr val="FF0000"/>
                        </a:solidFill>
                      </a:endParaRPr>
                    </a:p>
                    <a:p>
                      <a:pPr algn="ctr"/>
                      <a:r>
                        <a:rPr kumimoji="1" lang="ja-JP" altLang="en-US" sz="1400" b="1" u="none" dirty="0">
                          <a:solidFill>
                            <a:srgbClr val="FF0000"/>
                          </a:solidFill>
                        </a:rPr>
                        <a:t>提出</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実績報告書</a:t>
                      </a:r>
                      <a:endParaRPr kumimoji="1" lang="en-US" altLang="ja-JP" sz="1400" b="1" u="none"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提出</a:t>
                      </a:r>
                      <a:endParaRPr kumimoji="1" lang="en-US" altLang="ja-JP" sz="1400" b="1" u="none"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実績報告書</a:t>
                      </a:r>
                      <a:endParaRPr kumimoji="1" lang="en-US" altLang="ja-JP" sz="1400" b="1" u="none"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提出</a:t>
                      </a:r>
                      <a:endParaRPr kumimoji="1" lang="en-US" altLang="ja-JP" sz="1400" b="1" u="none"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u="none" dirty="0"/>
                    </a:p>
                  </a:txBody>
                  <a:tcPr anchor="ctr"/>
                </a:tc>
                <a:extLst>
                  <a:ext uri="{0D108BD9-81ED-4DB2-BD59-A6C34878D82A}">
                    <a16:rowId xmlns:a16="http://schemas.microsoft.com/office/drawing/2014/main" val="10002"/>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4114065175"/>
              </p:ext>
            </p:extLst>
          </p:nvPr>
        </p:nvGraphicFramePr>
        <p:xfrm>
          <a:off x="4651937" y="4648934"/>
          <a:ext cx="2016225" cy="1309880"/>
        </p:xfrm>
        <a:graphic>
          <a:graphicData uri="http://schemas.openxmlformats.org/drawingml/2006/table">
            <a:tbl>
              <a:tblPr firstRow="1" bandRow="1">
                <a:tableStyleId>{5940675A-B579-460E-94D1-54222C63F5DA}</a:tableStyleId>
              </a:tblPr>
              <a:tblGrid>
                <a:gridCol w="311441">
                  <a:extLst>
                    <a:ext uri="{9D8B030D-6E8A-4147-A177-3AD203B41FA5}">
                      <a16:colId xmlns:a16="http://schemas.microsoft.com/office/drawing/2014/main" val="1014332300"/>
                    </a:ext>
                  </a:extLst>
                </a:gridCol>
                <a:gridCol w="845795">
                  <a:extLst>
                    <a:ext uri="{9D8B030D-6E8A-4147-A177-3AD203B41FA5}">
                      <a16:colId xmlns:a16="http://schemas.microsoft.com/office/drawing/2014/main" val="3471300835"/>
                    </a:ext>
                  </a:extLst>
                </a:gridCol>
                <a:gridCol w="858989">
                  <a:extLst>
                    <a:ext uri="{9D8B030D-6E8A-4147-A177-3AD203B41FA5}">
                      <a16:colId xmlns:a16="http://schemas.microsoft.com/office/drawing/2014/main" val="1404169207"/>
                    </a:ext>
                  </a:extLst>
                </a:gridCol>
              </a:tblGrid>
              <a:tr h="5074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2029</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年度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2030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年度</a:t>
                      </a:r>
                    </a:p>
                  </a:txBody>
                  <a:tcPr anchor="ctr"/>
                </a:tc>
                <a:extLst>
                  <a:ext uri="{0D108BD9-81ED-4DB2-BD59-A6C34878D82A}">
                    <a16:rowId xmlns:a16="http://schemas.microsoft.com/office/drawing/2014/main" val="10000"/>
                  </a:ext>
                </a:extLst>
              </a:tr>
              <a:tr h="761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u="non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実績報告書</a:t>
                      </a:r>
                      <a:endParaRPr kumimoji="1" lang="en-US" altLang="ja-JP" sz="1400" b="1" u="none"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提出</a:t>
                      </a:r>
                      <a:endParaRPr kumimoji="1" lang="en-US" altLang="ja-JP" sz="1400" b="1" u="none"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実績報告書</a:t>
                      </a:r>
                      <a:endParaRPr kumimoji="1" lang="en-US" altLang="ja-JP" sz="1400" b="1" u="none"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提出</a:t>
                      </a:r>
                      <a:endParaRPr kumimoji="1" lang="en-US" altLang="ja-JP" sz="1400" b="1" u="none" dirty="0">
                        <a:solidFill>
                          <a:srgbClr val="FF0000"/>
                        </a:solidFill>
                      </a:endParaRPr>
                    </a:p>
                  </a:txBody>
                  <a:tcPr anchor="ctr"/>
                </a:tc>
                <a:extLst>
                  <a:ext uri="{0D108BD9-81ED-4DB2-BD59-A6C34878D82A}">
                    <a16:rowId xmlns:a16="http://schemas.microsoft.com/office/drawing/2014/main" val="10002"/>
                  </a:ext>
                </a:extLst>
              </a:tr>
            </a:tbl>
          </a:graphicData>
        </a:graphic>
      </p:graphicFrame>
      <p:sp>
        <p:nvSpPr>
          <p:cNvPr id="23" name="テキスト ボックス 22">
            <a:extLst>
              <a:ext uri="{FF2B5EF4-FFF2-40B4-BE49-F238E27FC236}">
                <a16:creationId xmlns:a16="http://schemas.microsoft.com/office/drawing/2014/main" id="{D85538E7-BE6B-4352-89F6-B699CAA961EB}"/>
              </a:ext>
            </a:extLst>
          </p:cNvPr>
          <p:cNvSpPr txBox="1"/>
          <p:nvPr/>
        </p:nvSpPr>
        <p:spPr>
          <a:xfrm>
            <a:off x="922391" y="4032839"/>
            <a:ext cx="8782804" cy="502702"/>
          </a:xfrm>
          <a:prstGeom prst="rect">
            <a:avLst/>
          </a:prstGeom>
          <a:noFill/>
        </p:spPr>
        <p:txBody>
          <a:bodyPr wrap="square" rtlCol="0">
            <a:spAutoFit/>
          </a:bodyPr>
          <a:lstStyle/>
          <a:p>
            <a:pPr indent="-441325">
              <a:lnSpc>
                <a:spcPts val="32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（例）</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2022</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年度を基準年度とし、</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2023</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2030</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年度を計画期間とする場合</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5" name="正方形/長方形 24"/>
          <p:cNvSpPr/>
          <p:nvPr/>
        </p:nvSpPr>
        <p:spPr>
          <a:xfrm>
            <a:off x="4304903" y="4619515"/>
            <a:ext cx="344347" cy="1332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フリーフォーム 40"/>
          <p:cNvSpPr/>
          <p:nvPr/>
        </p:nvSpPr>
        <p:spPr>
          <a:xfrm rot="785778">
            <a:off x="4282543" y="4538206"/>
            <a:ext cx="343210" cy="1486552"/>
          </a:xfrm>
          <a:custGeom>
            <a:avLst/>
            <a:gdLst>
              <a:gd name="connsiteX0" fmla="*/ 18302 w 427111"/>
              <a:gd name="connsiteY0" fmla="*/ 0 h 1193800"/>
              <a:gd name="connsiteX1" fmla="*/ 43702 w 427111"/>
              <a:gd name="connsiteY1" fmla="*/ 482600 h 1193800"/>
              <a:gd name="connsiteX2" fmla="*/ 399302 w 427111"/>
              <a:gd name="connsiteY2" fmla="*/ 698500 h 1193800"/>
              <a:gd name="connsiteX3" fmla="*/ 399302 w 427111"/>
              <a:gd name="connsiteY3" fmla="*/ 1193800 h 1193800"/>
            </a:gdLst>
            <a:ahLst/>
            <a:cxnLst>
              <a:cxn ang="0">
                <a:pos x="connsiteX0" y="connsiteY0"/>
              </a:cxn>
              <a:cxn ang="0">
                <a:pos x="connsiteX1" y="connsiteY1"/>
              </a:cxn>
              <a:cxn ang="0">
                <a:pos x="connsiteX2" y="connsiteY2"/>
              </a:cxn>
              <a:cxn ang="0">
                <a:pos x="connsiteX3" y="connsiteY3"/>
              </a:cxn>
            </a:cxnLst>
            <a:rect l="l" t="t" r="r" b="b"/>
            <a:pathLst>
              <a:path w="427111" h="1193800">
                <a:moveTo>
                  <a:pt x="18302" y="0"/>
                </a:moveTo>
                <a:cubicBezTo>
                  <a:pt x="-748" y="183091"/>
                  <a:pt x="-19798" y="366183"/>
                  <a:pt x="43702" y="482600"/>
                </a:cubicBezTo>
                <a:cubicBezTo>
                  <a:pt x="107202" y="599017"/>
                  <a:pt x="340035" y="579967"/>
                  <a:pt x="399302" y="698500"/>
                </a:cubicBezTo>
                <a:cubicBezTo>
                  <a:pt x="458569" y="817033"/>
                  <a:pt x="405652" y="1111250"/>
                  <a:pt x="399302" y="1193800"/>
                </a:cubicBezTo>
              </a:path>
            </a:pathLst>
          </a:custGeom>
          <a:no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フリーフォーム 41"/>
          <p:cNvSpPr/>
          <p:nvPr/>
        </p:nvSpPr>
        <p:spPr>
          <a:xfrm rot="785778">
            <a:off x="4339084" y="4542156"/>
            <a:ext cx="343210" cy="1486552"/>
          </a:xfrm>
          <a:custGeom>
            <a:avLst/>
            <a:gdLst>
              <a:gd name="connsiteX0" fmla="*/ 18302 w 427111"/>
              <a:gd name="connsiteY0" fmla="*/ 0 h 1193800"/>
              <a:gd name="connsiteX1" fmla="*/ 43702 w 427111"/>
              <a:gd name="connsiteY1" fmla="*/ 482600 h 1193800"/>
              <a:gd name="connsiteX2" fmla="*/ 399302 w 427111"/>
              <a:gd name="connsiteY2" fmla="*/ 698500 h 1193800"/>
              <a:gd name="connsiteX3" fmla="*/ 399302 w 427111"/>
              <a:gd name="connsiteY3" fmla="*/ 1193800 h 1193800"/>
            </a:gdLst>
            <a:ahLst/>
            <a:cxnLst>
              <a:cxn ang="0">
                <a:pos x="connsiteX0" y="connsiteY0"/>
              </a:cxn>
              <a:cxn ang="0">
                <a:pos x="connsiteX1" y="connsiteY1"/>
              </a:cxn>
              <a:cxn ang="0">
                <a:pos x="connsiteX2" y="connsiteY2"/>
              </a:cxn>
              <a:cxn ang="0">
                <a:pos x="connsiteX3" y="connsiteY3"/>
              </a:cxn>
            </a:cxnLst>
            <a:rect l="l" t="t" r="r" b="b"/>
            <a:pathLst>
              <a:path w="427111" h="1193800">
                <a:moveTo>
                  <a:pt x="18302" y="0"/>
                </a:moveTo>
                <a:cubicBezTo>
                  <a:pt x="-748" y="183091"/>
                  <a:pt x="-19798" y="366183"/>
                  <a:pt x="43702" y="482600"/>
                </a:cubicBezTo>
                <a:cubicBezTo>
                  <a:pt x="107202" y="599017"/>
                  <a:pt x="340035" y="579967"/>
                  <a:pt x="399302" y="698500"/>
                </a:cubicBezTo>
                <a:cubicBezTo>
                  <a:pt x="458569" y="817033"/>
                  <a:pt x="405652" y="1111250"/>
                  <a:pt x="399302" y="1193800"/>
                </a:cubicBezTo>
              </a:path>
            </a:pathLst>
          </a:custGeom>
          <a:no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右中かっこ 1">
            <a:extLst>
              <a:ext uri="{FF2B5EF4-FFF2-40B4-BE49-F238E27FC236}">
                <a16:creationId xmlns:a16="http://schemas.microsoft.com/office/drawing/2014/main" id="{EC808569-1552-9489-6C92-A353D7BE490C}"/>
              </a:ext>
            </a:extLst>
          </p:cNvPr>
          <p:cNvSpPr/>
          <p:nvPr/>
        </p:nvSpPr>
        <p:spPr>
          <a:xfrm rot="5400000">
            <a:off x="4315341" y="3821080"/>
            <a:ext cx="85443" cy="4620197"/>
          </a:xfrm>
          <a:prstGeom prst="rightBrace">
            <a:avLst/>
          </a:prstGeom>
          <a:ln>
            <a:solidFill>
              <a:srgbClr val="FF000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3EC370D-CB8F-F056-35BA-56BDB57274A8}"/>
              </a:ext>
            </a:extLst>
          </p:cNvPr>
          <p:cNvSpPr txBox="1"/>
          <p:nvPr/>
        </p:nvSpPr>
        <p:spPr>
          <a:xfrm>
            <a:off x="3972423" y="6192779"/>
            <a:ext cx="1274148"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計画期間</a:t>
            </a:r>
          </a:p>
        </p:txBody>
      </p:sp>
      <p:sp>
        <p:nvSpPr>
          <p:cNvPr id="5" name="楕円 4">
            <a:extLst>
              <a:ext uri="{FF2B5EF4-FFF2-40B4-BE49-F238E27FC236}">
                <a16:creationId xmlns:a16="http://schemas.microsoft.com/office/drawing/2014/main" id="{F08BAE28-2B35-D267-A9DC-7F70029369F8}"/>
              </a:ext>
            </a:extLst>
          </p:cNvPr>
          <p:cNvSpPr/>
          <p:nvPr/>
        </p:nvSpPr>
        <p:spPr>
          <a:xfrm>
            <a:off x="971600" y="4540115"/>
            <a:ext cx="1224136" cy="1633786"/>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スライド番号プレースホルダー 1">
            <a:extLst>
              <a:ext uri="{FF2B5EF4-FFF2-40B4-BE49-F238E27FC236}">
                <a16:creationId xmlns:a16="http://schemas.microsoft.com/office/drawing/2014/main" id="{AAE4941E-2E34-4580-87AE-220F2BADE2EE}"/>
              </a:ext>
            </a:extLst>
          </p:cNvPr>
          <p:cNvSpPr>
            <a:spLocks noGrp="1"/>
          </p:cNvSpPr>
          <p:nvPr>
            <p:ph type="sldNum" sz="quarter" idx="12"/>
          </p:nvPr>
        </p:nvSpPr>
        <p:spPr>
          <a:xfrm>
            <a:off x="8041704" y="18288"/>
            <a:ext cx="1066800" cy="329184"/>
          </a:xfrm>
        </p:spPr>
        <p:txBody>
          <a:bodyPr/>
          <a:lstStyle/>
          <a:p>
            <a:fld id="{F0DA1747-7AE3-4485-B1CC-5CDDF653E874}"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A94590AA-B92C-4F02-B182-2F7B6B89A6EF}"/>
              </a:ext>
            </a:extLst>
          </p:cNvPr>
          <p:cNvSpPr txBox="1"/>
          <p:nvPr/>
        </p:nvSpPr>
        <p:spPr>
          <a:xfrm>
            <a:off x="179512" y="476672"/>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計画期間</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50491503-5374-4804-9A76-28B502536631}"/>
              </a:ext>
            </a:extLst>
          </p:cNvPr>
          <p:cNvSpPr txBox="1"/>
          <p:nvPr/>
        </p:nvSpPr>
        <p:spPr>
          <a:xfrm>
            <a:off x="179512" y="1671704"/>
            <a:ext cx="8782804"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基準年度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575F40C1-5A85-EECC-6477-57B188ABEBEE}"/>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（１）任意届出制度の概要</a:t>
            </a:r>
          </a:p>
        </p:txBody>
      </p:sp>
      <p:pic>
        <p:nvPicPr>
          <p:cNvPr id="3" name="230529_19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1413" y="5732081"/>
            <a:ext cx="609600" cy="609600"/>
          </a:xfrm>
          <a:prstGeom prst="rect">
            <a:avLst/>
          </a:prstGeom>
        </p:spPr>
      </p:pic>
    </p:spTree>
    <p:extLst>
      <p:ext uri="{BB962C8B-B14F-4D97-AF65-F5344CB8AC3E}">
        <p14:creationId xmlns:p14="http://schemas.microsoft.com/office/powerpoint/2010/main" val="3260514560"/>
      </p:ext>
    </p:extLst>
  </p:cSld>
  <p:clrMapOvr>
    <a:masterClrMapping/>
  </p:clrMapOvr>
  <mc:AlternateContent xmlns:mc="http://schemas.openxmlformats.org/markup-compatibility/2006" xmlns:p14="http://schemas.microsoft.com/office/powerpoint/2010/main">
    <mc:Choice Requires="p14">
      <p:transition spd="slow" p14:dur="2000" advTm="137"/>
    </mc:Choice>
    <mc:Fallback xmlns="">
      <p:transition spd="slow" advTm="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3B81E1-F620-4F35-BB42-3EA84B528782}"/>
              </a:ext>
            </a:extLst>
          </p:cNvPr>
          <p:cNvSpPr>
            <a:spLocks noGrp="1"/>
          </p:cNvSpPr>
          <p:nvPr>
            <p:ph type="sldNum" sz="quarter" idx="12"/>
          </p:nvPr>
        </p:nvSpPr>
        <p:spPr/>
        <p:txBody>
          <a:bodyPr/>
          <a:lstStyle/>
          <a:p>
            <a:fld id="{F0DA1747-7AE3-4485-B1CC-5CDDF653E874}" type="slidenum">
              <a:rPr kumimoji="1" lang="ja-JP" altLang="en-US" smtClean="0"/>
              <a:t>7</a:t>
            </a:fld>
            <a:endParaRPr kumimoji="1" lang="ja-JP" altLang="en-US"/>
          </a:p>
        </p:txBody>
      </p:sp>
      <p:sp>
        <p:nvSpPr>
          <p:cNvPr id="4" name="テキスト ボックス 3">
            <a:extLst>
              <a:ext uri="{FF2B5EF4-FFF2-40B4-BE49-F238E27FC236}">
                <a16:creationId xmlns:a16="http://schemas.microsoft.com/office/drawing/2014/main" id="{CC5BC81E-039F-45DC-A7C2-751001E44CEF}"/>
              </a:ext>
            </a:extLst>
          </p:cNvPr>
          <p:cNvSpPr txBox="1"/>
          <p:nvPr/>
        </p:nvSpPr>
        <p:spPr>
          <a:xfrm>
            <a:off x="1259632" y="908720"/>
            <a:ext cx="7056784" cy="3970318"/>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（１）任意届出制度の概要</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solidFill>
                  <a:srgbClr val="FF0000"/>
                </a:solidFill>
                <a:latin typeface="BIZ UDPゴシック" panose="020B0400000000000000" pitchFamily="50" charset="-128"/>
                <a:ea typeface="BIZ UDPゴシック" panose="020B0400000000000000" pitchFamily="50" charset="-128"/>
              </a:rPr>
              <a:t>（２）シート４「エネ量」の書き方</a:t>
            </a:r>
            <a:endParaRPr lang="en-US" altLang="ja-JP" sz="36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（３）シート２「対策まとめ」の書き方</a:t>
            </a:r>
            <a:endParaRPr lang="en-US" altLang="ja-JP" sz="3600" dirty="0">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（４）シート３「重点対策」の書き方</a:t>
            </a:r>
          </a:p>
        </p:txBody>
      </p:sp>
      <p:pic>
        <p:nvPicPr>
          <p:cNvPr id="3" name="230529_1932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5532" y="5301208"/>
            <a:ext cx="609600" cy="609600"/>
          </a:xfrm>
          <a:prstGeom prst="rect">
            <a:avLst/>
          </a:prstGeom>
        </p:spPr>
      </p:pic>
    </p:spTree>
    <p:extLst>
      <p:ext uri="{BB962C8B-B14F-4D97-AF65-F5344CB8AC3E}">
        <p14:creationId xmlns:p14="http://schemas.microsoft.com/office/powerpoint/2010/main" val="2276512533"/>
      </p:ext>
    </p:extLst>
  </p:cSld>
  <p:clrMapOvr>
    <a:masterClrMapping/>
  </p:clrMapOvr>
  <mc:AlternateContent xmlns:mc="http://schemas.openxmlformats.org/markup-compatibility/2006" xmlns:p14="http://schemas.microsoft.com/office/powerpoint/2010/main">
    <mc:Choice Requires="p14">
      <p:transition spd="slow" p14:dur="2000" advTm="373"/>
    </mc:Choice>
    <mc:Fallback xmlns="">
      <p:transition spd="slow" advTm="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5"/>
          <a:stretch>
            <a:fillRect/>
          </a:stretch>
        </p:blipFill>
        <p:spPr>
          <a:xfrm>
            <a:off x="35886" y="2272353"/>
            <a:ext cx="9029700" cy="3699698"/>
          </a:xfrm>
          <a:prstGeom prst="rect">
            <a:avLst/>
          </a:prstGeom>
        </p:spPr>
      </p:pic>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t>8</a:t>
            </a:fld>
            <a:endParaRPr kumimoji="1" lang="ja-JP" altLang="en-US"/>
          </a:p>
        </p:txBody>
      </p:sp>
      <p:sp>
        <p:nvSpPr>
          <p:cNvPr id="4" name="テキスト ボックス 3">
            <a:extLst>
              <a:ext uri="{FF2B5EF4-FFF2-40B4-BE49-F238E27FC236}">
                <a16:creationId xmlns:a16="http://schemas.microsoft.com/office/drawing/2014/main" id="{2D65C8DA-5842-4EDC-89C0-429FAC7B6283}"/>
              </a:ext>
            </a:extLst>
          </p:cNvPr>
          <p:cNvSpPr txBox="1"/>
          <p:nvPr/>
        </p:nvSpPr>
        <p:spPr>
          <a:xfrm>
            <a:off x="238666" y="370724"/>
            <a:ext cx="8818300" cy="502702"/>
          </a:xfrm>
          <a:prstGeom prst="rect">
            <a:avLst/>
          </a:prstGeom>
          <a:noFill/>
        </p:spPr>
        <p:txBody>
          <a:bodyPr wrap="square" rtlCol="0">
            <a:spAutoFit/>
          </a:bodyPr>
          <a:lstStyle/>
          <a:p>
            <a:pPr indent="-441325">
              <a:lnSpc>
                <a:spcPts val="3200"/>
              </a:lnSpc>
            </a:pPr>
            <a:r>
              <a:rPr lang="ja-JP" altLang="en-US" sz="24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各シートの基本ルール</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5" name="図 4"/>
          <p:cNvPicPr>
            <a:picLocks noChangeAspect="1"/>
          </p:cNvPicPr>
          <p:nvPr/>
        </p:nvPicPr>
        <p:blipFill>
          <a:blip r:embed="rId6"/>
          <a:stretch>
            <a:fillRect/>
          </a:stretch>
        </p:blipFill>
        <p:spPr>
          <a:xfrm>
            <a:off x="5364088" y="4249362"/>
            <a:ext cx="3138508" cy="1793433"/>
          </a:xfrm>
          <a:prstGeom prst="rect">
            <a:avLst/>
          </a:prstGeom>
          <a:ln w="25400">
            <a:solidFill>
              <a:schemeClr val="tx1"/>
            </a:solidFill>
          </a:ln>
        </p:spPr>
      </p:pic>
      <p:sp>
        <p:nvSpPr>
          <p:cNvPr id="6" name="四角形吹き出し 5"/>
          <p:cNvSpPr/>
          <p:nvPr/>
        </p:nvSpPr>
        <p:spPr>
          <a:xfrm>
            <a:off x="6270848" y="570802"/>
            <a:ext cx="2304256" cy="1458020"/>
          </a:xfrm>
          <a:prstGeom prst="wedgeRectCallout">
            <a:avLst>
              <a:gd name="adj1" fmla="val -34061"/>
              <a:gd name="adj2" fmla="val 8514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chemeClr val="tx2"/>
                </a:solidFill>
                <a:latin typeface="BIZ UDPゴシック" panose="020B0400000000000000" pitchFamily="50" charset="-128"/>
                <a:ea typeface="BIZ UDPゴシック" panose="020B0400000000000000" pitchFamily="50" charset="-128"/>
              </a:rPr>
              <a:t>青文字のセル</a:t>
            </a:r>
            <a:r>
              <a:rPr kumimoji="1" lang="ja-JP" altLang="en-US" dirty="0">
                <a:latin typeface="BIZ UDPゴシック" panose="020B0400000000000000" pitchFamily="50" charset="-128"/>
                <a:ea typeface="BIZ UDPゴシック" panose="020B0400000000000000" pitchFamily="50" charset="-128"/>
              </a:rPr>
              <a:t>は、府の</a:t>
            </a:r>
            <a:r>
              <a:rPr kumimoji="1" lang="en-US" altLang="ja-JP" dirty="0">
                <a:latin typeface="BIZ UDPゴシック" panose="020B0400000000000000" pitchFamily="50" charset="-128"/>
                <a:ea typeface="BIZ UDPゴシック" panose="020B0400000000000000" pitchFamily="50" charset="-128"/>
              </a:rPr>
              <a:t>HP</a:t>
            </a:r>
            <a:r>
              <a:rPr lang="ja-JP" altLang="en-US" dirty="0">
                <a:latin typeface="BIZ UDPゴシック" panose="020B0400000000000000" pitchFamily="50" charset="-128"/>
                <a:ea typeface="BIZ UDPゴシック" panose="020B0400000000000000" pitchFamily="50" charset="-128"/>
              </a:rPr>
              <a:t>で公表する部分です。（逆に黒字部分は公表しません。）</a:t>
            </a:r>
            <a:endParaRPr kumimoji="1" lang="ja-JP" altLang="en-US" dirty="0">
              <a:latin typeface="BIZ UDPゴシック" panose="020B0400000000000000" pitchFamily="50" charset="-128"/>
              <a:ea typeface="BIZ UDPゴシック" panose="020B0400000000000000" pitchFamily="50" charset="-128"/>
            </a:endParaRPr>
          </a:p>
        </p:txBody>
      </p:sp>
      <p:sp>
        <p:nvSpPr>
          <p:cNvPr id="7" name="四角形吹き出し 6"/>
          <p:cNvSpPr/>
          <p:nvPr/>
        </p:nvSpPr>
        <p:spPr>
          <a:xfrm>
            <a:off x="3064376" y="724292"/>
            <a:ext cx="2304256" cy="1458020"/>
          </a:xfrm>
          <a:prstGeom prst="wedgeRectCallout">
            <a:avLst>
              <a:gd name="adj1" fmla="val 8749"/>
              <a:gd name="adj2" fmla="val 109105"/>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C000"/>
                </a:solidFill>
                <a:latin typeface="BIZ UDPゴシック" panose="020B0400000000000000" pitchFamily="50" charset="-128"/>
                <a:ea typeface="BIZ UDPゴシック" panose="020B0400000000000000" pitchFamily="50" charset="-128"/>
              </a:rPr>
              <a:t>黄色のセル</a:t>
            </a:r>
            <a:r>
              <a:rPr lang="ja-JP" altLang="en-US" dirty="0">
                <a:latin typeface="BIZ UDPゴシック" panose="020B0400000000000000" pitchFamily="50" charset="-128"/>
                <a:ea typeface="BIZ UDPゴシック" panose="020B0400000000000000" pitchFamily="50" charset="-128"/>
              </a:rPr>
              <a:t>は入力する箇所です。</a:t>
            </a:r>
            <a:endParaRPr kumimoji="1" lang="ja-JP" altLang="en-US" dirty="0">
              <a:latin typeface="BIZ UDPゴシック" panose="020B0400000000000000" pitchFamily="50" charset="-128"/>
              <a:ea typeface="BIZ UDPゴシック" panose="020B0400000000000000" pitchFamily="50" charset="-128"/>
            </a:endParaRPr>
          </a:p>
        </p:txBody>
      </p:sp>
      <p:sp>
        <p:nvSpPr>
          <p:cNvPr id="8" name="四角形吹き出し 7"/>
          <p:cNvSpPr/>
          <p:nvPr/>
        </p:nvSpPr>
        <p:spPr>
          <a:xfrm>
            <a:off x="532965" y="1322908"/>
            <a:ext cx="2304256" cy="1458020"/>
          </a:xfrm>
          <a:prstGeom prst="wedgeRectCallout">
            <a:avLst>
              <a:gd name="adj1" fmla="val 83064"/>
              <a:gd name="adj2" fmla="val 99784"/>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chemeClr val="tx2"/>
                </a:solidFill>
                <a:latin typeface="BIZ UDPゴシック" panose="020B0400000000000000" pitchFamily="50" charset="-128"/>
                <a:ea typeface="BIZ UDPゴシック" panose="020B0400000000000000" pitchFamily="50" charset="-128"/>
              </a:rPr>
              <a:t>青色のセル</a:t>
            </a:r>
            <a:r>
              <a:rPr kumimoji="1" lang="ja-JP" altLang="en-US" dirty="0">
                <a:latin typeface="BIZ UDPゴシック" panose="020B0400000000000000" pitchFamily="50" charset="-128"/>
                <a:ea typeface="BIZ UDPゴシック" panose="020B0400000000000000" pitchFamily="50" charset="-128"/>
              </a:rPr>
              <a:t>は自動計算される箇所で入力はできません。</a:t>
            </a:r>
          </a:p>
        </p:txBody>
      </p:sp>
      <p:sp>
        <p:nvSpPr>
          <p:cNvPr id="9" name="四角形吹き出し 8"/>
          <p:cNvSpPr/>
          <p:nvPr/>
        </p:nvSpPr>
        <p:spPr>
          <a:xfrm>
            <a:off x="1187624" y="4797152"/>
            <a:ext cx="3039774" cy="1715129"/>
          </a:xfrm>
          <a:prstGeom prst="wedgeRectCallout">
            <a:avLst>
              <a:gd name="adj1" fmla="val 174096"/>
              <a:gd name="adj2" fmla="val -160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カーソルをあてると</a:t>
            </a:r>
            <a:r>
              <a:rPr kumimoji="1" lang="ja-JP" altLang="en-US" dirty="0">
                <a:latin typeface="BIZ UDPゴシック" panose="020B0400000000000000" pitchFamily="50" charset="-128"/>
                <a:ea typeface="BIZ UDPゴシック" panose="020B0400000000000000" pitchFamily="50" charset="-128"/>
              </a:rPr>
              <a:t>下矢印</a:t>
            </a:r>
            <a:r>
              <a:rPr lang="ja-JP" altLang="en-US" dirty="0">
                <a:latin typeface="BIZ UDPゴシック" panose="020B0400000000000000" pitchFamily="50" charset="-128"/>
                <a:ea typeface="BIZ UDPゴシック" panose="020B0400000000000000" pitchFamily="50" charset="-128"/>
              </a:rPr>
              <a:t>マーク</a:t>
            </a:r>
            <a:r>
              <a:rPr kumimoji="1" lang="ja-JP" altLang="en-US" dirty="0">
                <a:latin typeface="BIZ UDPゴシック" panose="020B0400000000000000" pitchFamily="50" charset="-128"/>
                <a:ea typeface="BIZ UDPゴシック" panose="020B0400000000000000" pitchFamily="50" charset="-128"/>
              </a:rPr>
              <a:t>の選択メニューが出てくるセルでは、該当するものを選択してください。</a:t>
            </a:r>
          </a:p>
        </p:txBody>
      </p:sp>
      <p:pic>
        <p:nvPicPr>
          <p:cNvPr id="10" name="230529_19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4025" y="5959475"/>
            <a:ext cx="609600" cy="609600"/>
          </a:xfrm>
          <a:prstGeom prst="rect">
            <a:avLst/>
          </a:prstGeom>
        </p:spPr>
      </p:pic>
    </p:spTree>
    <p:extLst>
      <p:ext uri="{BB962C8B-B14F-4D97-AF65-F5344CB8AC3E}">
        <p14:creationId xmlns:p14="http://schemas.microsoft.com/office/powerpoint/2010/main" val="27182351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4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クラリティ">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2410</Words>
  <Application>Microsoft Office PowerPoint</Application>
  <PresentationFormat>画面に合わせる (4:3)</PresentationFormat>
  <Paragraphs>360</Paragraphs>
  <Slides>26</Slides>
  <Notes>26</Notes>
  <HiddenSlides>0</HiddenSlides>
  <MMClips>27</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26</vt:i4>
      </vt:variant>
    </vt:vector>
  </HeadingPairs>
  <TitlesOfParts>
    <vt:vector size="35" baseType="lpstr">
      <vt:lpstr>BIZ UDPゴシック</vt:lpstr>
      <vt:lpstr>Meiryo UI</vt:lpstr>
      <vt:lpstr>ＭＳ Ｐゴシック</vt:lpstr>
      <vt:lpstr>メイリオ</vt:lpstr>
      <vt:lpstr>Arial</vt:lpstr>
      <vt:lpstr>Calibri</vt:lpstr>
      <vt:lpstr>Times New Roman</vt:lpstr>
      <vt:lpstr>Wingdings</vt:lpstr>
      <vt:lpstr>クラリティ</vt:lpstr>
      <vt:lpstr>大阪府気候変動対策推進条例に基づく 任意届け出制度 対策計画書の書き方説明動画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2021-08-18T04:41:33Z</dcterms:created>
  <dcterms:modified xsi:type="dcterms:W3CDTF">2023-06-05T07:28:10Z</dcterms:modified>
</cp:coreProperties>
</file>