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9" r:id="rId2"/>
  </p:sldIdLst>
  <p:sldSz cx="13679488" cy="9601200"/>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FF3EA"/>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7" autoAdjust="0"/>
    <p:restoredTop sz="94434" autoAdjust="0"/>
  </p:normalViewPr>
  <p:slideViewPr>
    <p:cSldViewPr>
      <p:cViewPr varScale="1">
        <p:scale>
          <a:sx n="79" d="100"/>
          <a:sy n="79" d="100"/>
        </p:scale>
        <p:origin x="1962" y="114"/>
      </p:cViewPr>
      <p:guideLst>
        <p:guide orient="horz" pos="3024"/>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2024/1/4</a:t>
            </a:fld>
            <a:endParaRPr kumimoji="1" lang="ja-JP" altLang="en-US"/>
          </a:p>
        </p:txBody>
      </p:sp>
      <p:sp>
        <p:nvSpPr>
          <p:cNvPr id="4" name="スライド イメージ プレースホルダー 3"/>
          <p:cNvSpPr>
            <a:spLocks noGrp="1" noRot="1" noChangeAspect="1"/>
          </p:cNvSpPr>
          <p:nvPr>
            <p:ph type="sldImg" idx="2"/>
          </p:nvPr>
        </p:nvSpPr>
        <p:spPr>
          <a:xfrm>
            <a:off x="750888" y="746125"/>
            <a:ext cx="53054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2" y="2982602"/>
            <a:ext cx="1162756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1924" y="5440680"/>
            <a:ext cx="9575642" cy="2453640"/>
          </a:xfrm>
        </p:spPr>
        <p:txBody>
          <a:bodyPr/>
          <a:lstStyle>
            <a:lvl1pPr marL="0" indent="0" algn="ctr">
              <a:buNone/>
              <a:defRPr>
                <a:solidFill>
                  <a:schemeClr val="tx1">
                    <a:tint val="75000"/>
                  </a:schemeClr>
                </a:solidFill>
              </a:defRPr>
            </a:lvl1pPr>
            <a:lvl2pPr marL="640064" indent="0" algn="ctr">
              <a:buNone/>
              <a:defRPr>
                <a:solidFill>
                  <a:schemeClr val="tx1">
                    <a:tint val="75000"/>
                  </a:schemeClr>
                </a:solidFill>
              </a:defRPr>
            </a:lvl2pPr>
            <a:lvl3pPr marL="1280128" indent="0" algn="ctr">
              <a:buNone/>
              <a:defRPr>
                <a:solidFill>
                  <a:schemeClr val="tx1">
                    <a:tint val="75000"/>
                  </a:schemeClr>
                </a:solidFill>
              </a:defRPr>
            </a:lvl3pPr>
            <a:lvl4pPr marL="1920192" indent="0" algn="ctr">
              <a:buNone/>
              <a:defRPr>
                <a:solidFill>
                  <a:schemeClr val="tx1">
                    <a:tint val="75000"/>
                  </a:schemeClr>
                </a:solidFill>
              </a:defRPr>
            </a:lvl4pPr>
            <a:lvl5pPr marL="2560256" indent="0" algn="ctr">
              <a:buNone/>
              <a:defRPr>
                <a:solidFill>
                  <a:schemeClr val="tx1">
                    <a:tint val="75000"/>
                  </a:schemeClr>
                </a:solidFill>
              </a:defRPr>
            </a:lvl5pPr>
            <a:lvl6pPr marL="3200320" indent="0" algn="ctr">
              <a:buNone/>
              <a:defRPr>
                <a:solidFill>
                  <a:schemeClr val="tx1">
                    <a:tint val="75000"/>
                  </a:schemeClr>
                </a:solidFill>
              </a:defRPr>
            </a:lvl6pPr>
            <a:lvl7pPr marL="3840384" indent="0" algn="ctr">
              <a:buNone/>
              <a:defRPr>
                <a:solidFill>
                  <a:schemeClr val="tx1">
                    <a:tint val="75000"/>
                  </a:schemeClr>
                </a:solidFill>
              </a:defRPr>
            </a:lvl7pPr>
            <a:lvl8pPr marL="4480448" indent="0" algn="ctr">
              <a:buNone/>
              <a:defRPr>
                <a:solidFill>
                  <a:schemeClr val="tx1">
                    <a:tint val="75000"/>
                  </a:schemeClr>
                </a:solidFill>
              </a:defRPr>
            </a:lvl8pPr>
            <a:lvl9pPr marL="51205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29" y="384500"/>
            <a:ext cx="3077885"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3975" y="384500"/>
            <a:ext cx="9005663"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5" y="6169667"/>
            <a:ext cx="1162756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585" y="4069399"/>
            <a:ext cx="11627565" cy="2100262"/>
          </a:xfrm>
        </p:spPr>
        <p:txBody>
          <a:bodyPr anchor="b"/>
          <a:lstStyle>
            <a:lvl1pPr marL="0" indent="0">
              <a:buNone/>
              <a:defRPr sz="2800">
                <a:solidFill>
                  <a:schemeClr val="tx1">
                    <a:tint val="75000"/>
                  </a:schemeClr>
                </a:solidFill>
              </a:defRPr>
            </a:lvl1pPr>
            <a:lvl2pPr marL="640064" indent="0">
              <a:buNone/>
              <a:defRPr sz="2520">
                <a:solidFill>
                  <a:schemeClr val="tx1">
                    <a:tint val="75000"/>
                  </a:schemeClr>
                </a:solidFill>
              </a:defRPr>
            </a:lvl2pPr>
            <a:lvl3pPr marL="1280128" indent="0">
              <a:buNone/>
              <a:defRPr sz="2240">
                <a:solidFill>
                  <a:schemeClr val="tx1">
                    <a:tint val="75000"/>
                  </a:schemeClr>
                </a:solidFill>
              </a:defRPr>
            </a:lvl3pPr>
            <a:lvl4pPr marL="1920192" indent="0">
              <a:buNone/>
              <a:defRPr sz="1960">
                <a:solidFill>
                  <a:schemeClr val="tx1">
                    <a:tint val="75000"/>
                  </a:schemeClr>
                </a:solidFill>
              </a:defRPr>
            </a:lvl4pPr>
            <a:lvl5pPr marL="2560256" indent="0">
              <a:buNone/>
              <a:defRPr sz="1960">
                <a:solidFill>
                  <a:schemeClr val="tx1">
                    <a:tint val="75000"/>
                  </a:schemeClr>
                </a:solidFill>
              </a:defRPr>
            </a:lvl5pPr>
            <a:lvl6pPr marL="3200320" indent="0">
              <a:buNone/>
              <a:defRPr sz="1960">
                <a:solidFill>
                  <a:schemeClr val="tx1">
                    <a:tint val="75000"/>
                  </a:schemeClr>
                </a:solidFill>
              </a:defRPr>
            </a:lvl6pPr>
            <a:lvl7pPr marL="3840384" indent="0">
              <a:buNone/>
              <a:defRPr sz="1960">
                <a:solidFill>
                  <a:schemeClr val="tx1">
                    <a:tint val="75000"/>
                  </a:schemeClr>
                </a:solidFill>
              </a:defRPr>
            </a:lvl7pPr>
            <a:lvl8pPr marL="4480448" indent="0">
              <a:buNone/>
              <a:defRPr sz="1960">
                <a:solidFill>
                  <a:schemeClr val="tx1">
                    <a:tint val="75000"/>
                  </a:schemeClr>
                </a:solidFill>
              </a:defRPr>
            </a:lvl8pPr>
            <a:lvl9pPr marL="5120512"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3975"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953739"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7" y="2149164"/>
            <a:ext cx="6044149"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3977" y="3044826"/>
            <a:ext cx="6044149"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8994" y="2149164"/>
            <a:ext cx="6046524"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8994" y="3044826"/>
            <a:ext cx="6046524"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8" y="382270"/>
            <a:ext cx="450045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300" y="382271"/>
            <a:ext cx="7647214"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3978" y="2009141"/>
            <a:ext cx="4500457" cy="6567488"/>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6" y="6720846"/>
            <a:ext cx="820769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276" y="857885"/>
            <a:ext cx="8207693" cy="5760720"/>
          </a:xfrm>
        </p:spPr>
        <p:txBody>
          <a:bodyPr/>
          <a:lstStyle>
            <a:lvl1pPr marL="0" indent="0">
              <a:buNone/>
              <a:defRPr sz="4480"/>
            </a:lvl1pPr>
            <a:lvl2pPr marL="640064" indent="0">
              <a:buNone/>
              <a:defRPr sz="3920"/>
            </a:lvl2pPr>
            <a:lvl3pPr marL="1280128" indent="0">
              <a:buNone/>
              <a:defRPr sz="3360"/>
            </a:lvl3pPr>
            <a:lvl4pPr marL="1920192" indent="0">
              <a:buNone/>
              <a:defRPr sz="2800"/>
            </a:lvl4pPr>
            <a:lvl5pPr marL="2560256" indent="0">
              <a:buNone/>
              <a:defRPr sz="2800"/>
            </a:lvl5pPr>
            <a:lvl6pPr marL="3200320" indent="0">
              <a:buNone/>
              <a:defRPr sz="2800"/>
            </a:lvl6pPr>
            <a:lvl7pPr marL="3840384" indent="0">
              <a:buNone/>
              <a:defRPr sz="2800"/>
            </a:lvl7pPr>
            <a:lvl8pPr marL="4480448" indent="0">
              <a:buNone/>
              <a:defRPr sz="2800"/>
            </a:lvl8pPr>
            <a:lvl9pPr marL="5120512"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276" y="7514279"/>
            <a:ext cx="8207693" cy="1126807"/>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4493"/>
            <a:ext cx="123115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5" y="2240281"/>
            <a:ext cx="123115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3975" y="8898897"/>
            <a:ext cx="3191881"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2024/1/4</a:t>
            </a:fld>
            <a:endParaRPr kumimoji="1" lang="ja-JP" altLang="en-US"/>
          </a:p>
        </p:txBody>
      </p:sp>
      <p:sp>
        <p:nvSpPr>
          <p:cNvPr id="5" name="フッター プレースホルダー 4"/>
          <p:cNvSpPr>
            <a:spLocks noGrp="1"/>
          </p:cNvSpPr>
          <p:nvPr>
            <p:ph type="ftr" sz="quarter" idx="3"/>
          </p:nvPr>
        </p:nvSpPr>
        <p:spPr>
          <a:xfrm>
            <a:off x="4673826" y="8898897"/>
            <a:ext cx="4331837"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3" y="8898897"/>
            <a:ext cx="3191881"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28" rtl="0" eaLnBrk="1" latinLnBrk="0" hangingPunct="1">
        <a:spcBef>
          <a:spcPct val="0"/>
        </a:spcBef>
        <a:buNone/>
        <a:defRPr kumimoji="1" sz="6160" kern="1200">
          <a:solidFill>
            <a:schemeClr val="tx1"/>
          </a:solidFill>
          <a:latin typeface="+mj-lt"/>
          <a:ea typeface="+mj-ea"/>
          <a:cs typeface="+mj-cs"/>
        </a:defRPr>
      </a:lvl1pPr>
    </p:titleStyle>
    <p:bodyStyle>
      <a:lvl1pPr marL="480048" indent="-480048" algn="l" defTabSz="1280128"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04" indent="-400040" algn="l" defTabSz="1280128"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160" indent="-320032" algn="l" defTabSz="1280128"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2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288"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352"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416"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480"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54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28" rtl="0" eaLnBrk="1" latinLnBrk="0" hangingPunct="1">
        <a:defRPr kumimoji="1" sz="2520" kern="1200">
          <a:solidFill>
            <a:schemeClr val="tx1"/>
          </a:solidFill>
          <a:latin typeface="+mn-lt"/>
          <a:ea typeface="+mn-ea"/>
          <a:cs typeface="+mn-cs"/>
        </a:defRPr>
      </a:lvl1pPr>
      <a:lvl2pPr marL="640064" algn="l" defTabSz="1280128" rtl="0" eaLnBrk="1" latinLnBrk="0" hangingPunct="1">
        <a:defRPr kumimoji="1" sz="2520" kern="1200">
          <a:solidFill>
            <a:schemeClr val="tx1"/>
          </a:solidFill>
          <a:latin typeface="+mn-lt"/>
          <a:ea typeface="+mn-ea"/>
          <a:cs typeface="+mn-cs"/>
        </a:defRPr>
      </a:lvl2pPr>
      <a:lvl3pPr marL="1280128" algn="l" defTabSz="1280128" rtl="0" eaLnBrk="1" latinLnBrk="0" hangingPunct="1">
        <a:defRPr kumimoji="1" sz="2520" kern="1200">
          <a:solidFill>
            <a:schemeClr val="tx1"/>
          </a:solidFill>
          <a:latin typeface="+mn-lt"/>
          <a:ea typeface="+mn-ea"/>
          <a:cs typeface="+mn-cs"/>
        </a:defRPr>
      </a:lvl3pPr>
      <a:lvl4pPr marL="1920192" algn="l" defTabSz="1280128" rtl="0" eaLnBrk="1" latinLnBrk="0" hangingPunct="1">
        <a:defRPr kumimoji="1" sz="2520" kern="1200">
          <a:solidFill>
            <a:schemeClr val="tx1"/>
          </a:solidFill>
          <a:latin typeface="+mn-lt"/>
          <a:ea typeface="+mn-ea"/>
          <a:cs typeface="+mn-cs"/>
        </a:defRPr>
      </a:lvl4pPr>
      <a:lvl5pPr marL="2560256" algn="l" defTabSz="1280128" rtl="0" eaLnBrk="1" latinLnBrk="0" hangingPunct="1">
        <a:defRPr kumimoji="1" sz="2520" kern="1200">
          <a:solidFill>
            <a:schemeClr val="tx1"/>
          </a:solidFill>
          <a:latin typeface="+mn-lt"/>
          <a:ea typeface="+mn-ea"/>
          <a:cs typeface="+mn-cs"/>
        </a:defRPr>
      </a:lvl5pPr>
      <a:lvl6pPr marL="3200320" algn="l" defTabSz="1280128" rtl="0" eaLnBrk="1" latinLnBrk="0" hangingPunct="1">
        <a:defRPr kumimoji="1" sz="2520" kern="1200">
          <a:solidFill>
            <a:schemeClr val="tx1"/>
          </a:solidFill>
          <a:latin typeface="+mn-lt"/>
          <a:ea typeface="+mn-ea"/>
          <a:cs typeface="+mn-cs"/>
        </a:defRPr>
      </a:lvl6pPr>
      <a:lvl7pPr marL="3840384" algn="l" defTabSz="1280128" rtl="0" eaLnBrk="1" latinLnBrk="0" hangingPunct="1">
        <a:defRPr kumimoji="1" sz="2520" kern="1200">
          <a:solidFill>
            <a:schemeClr val="tx1"/>
          </a:solidFill>
          <a:latin typeface="+mn-lt"/>
          <a:ea typeface="+mn-ea"/>
          <a:cs typeface="+mn-cs"/>
        </a:defRPr>
      </a:lvl7pPr>
      <a:lvl8pPr marL="4480448" algn="l" defTabSz="1280128" rtl="0" eaLnBrk="1" latinLnBrk="0" hangingPunct="1">
        <a:defRPr kumimoji="1" sz="2520" kern="1200">
          <a:solidFill>
            <a:schemeClr val="tx1"/>
          </a:solidFill>
          <a:latin typeface="+mn-lt"/>
          <a:ea typeface="+mn-ea"/>
          <a:cs typeface="+mn-cs"/>
        </a:defRPr>
      </a:lvl8pPr>
      <a:lvl9pPr marL="5120512" algn="l" defTabSz="128012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CD5E0213-9271-42EE-AEEB-D7B99A4CE25F}"/>
              </a:ext>
            </a:extLst>
          </p:cNvPr>
          <p:cNvSpPr/>
          <p:nvPr/>
        </p:nvSpPr>
        <p:spPr>
          <a:xfrm>
            <a:off x="250656" y="865511"/>
            <a:ext cx="12889432" cy="1060123"/>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B4797736-7C41-4827-A4CC-1100D62FB3CA}"/>
              </a:ext>
            </a:extLst>
          </p:cNvPr>
          <p:cNvSpPr/>
          <p:nvPr/>
        </p:nvSpPr>
        <p:spPr>
          <a:xfrm>
            <a:off x="158090" y="1931328"/>
            <a:ext cx="12771608" cy="5047536"/>
          </a:xfrm>
          <a:prstGeom prst="rect">
            <a:avLst/>
          </a:prstGeom>
        </p:spPr>
        <p:txBody>
          <a:bodyPr wrap="square">
            <a:spAutoFit/>
          </a:bodyPr>
          <a:lstStyle/>
          <a:p>
            <a:pPr marL="216000" indent="-216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2000" dirty="0">
                <a:latin typeface="Meiryo UI" pitchFamily="50" charset="-128"/>
                <a:ea typeface="Meiryo UI" pitchFamily="50" charset="-128"/>
                <a:cs typeface="Meiryo UI" pitchFamily="50" charset="-128"/>
              </a:rPr>
              <a:t>廃棄物部門の温室効果ガス排出量の増加原因として、</a:t>
            </a:r>
            <a:r>
              <a:rPr lang="ja-JP" altLang="en-US" sz="2000" b="1" u="sng" dirty="0">
                <a:latin typeface="Meiryo UI" pitchFamily="50" charset="-128"/>
                <a:ea typeface="Meiryo UI" pitchFamily="50" charset="-128"/>
                <a:cs typeface="Meiryo UI" pitchFamily="50" charset="-128"/>
              </a:rPr>
              <a:t>一般廃棄物の</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プラスチックごみの焼却量が増加したことが一因</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としていたことから、プラスチックごみの焼却量について詳細に分析を実施</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lnSpc>
                <a:spcPts val="12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・一般廃棄物に占めるプラスチックごみの割合については、市町村の組成分析結果から、府内平均を算出</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68000" indent="-468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・事業系一般廃棄物について、</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年度は、排出量が多くかつプラスチックごみ割合の比較的低い一部の市の組成分析結果のデータが欠損していたため、</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例年と比較してプラスチックごみ割合が大幅に高くなっていた。</a:t>
            </a:r>
            <a:endParaRPr lang="en-US" altLang="ja-JP"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8000" indent="-288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・生活系一般廃棄物については、該当市も組成分析を実施しており、例年と同程度の割合となっていた。</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〇事業系一般廃棄物の組成分析を実施した</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他の市町村の結果を確認すると、</a:t>
            </a:r>
            <a:r>
              <a:rPr lang="en-US" altLang="ja-JP"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年度は例年と同程度</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であった。</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〇事業系一般廃棄物</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排出量の半分近くを占める一部の市のプラスチックごみ割合が考慮されていなかった</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ことは、経年変化を確認するうえで適切とは言えない。</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以上から、</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該当市の事業系一般廃棄物の組成分析結果の平均値（直近３年間）を考慮に入れて再計算を実施</a:t>
            </a:r>
            <a:endParaRPr lang="en-US" altLang="ja-JP"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3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〇事業系のプラスチックごみの焼却量は、前年度と比べて減少し、廃棄物部門全体としても減少。</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〇生活系のプラスチックごみの焼却量は、前年度と比べて若干増加</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〇原因としては、新型コロナウイルス感染症の感染拡大の影響による事業活動の縮小及び在宅時間の増加等が推察される。</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3BEC723-5500-492B-BF93-ACDAA90B7342}"/>
              </a:ext>
            </a:extLst>
          </p:cNvPr>
          <p:cNvSpPr/>
          <p:nvPr/>
        </p:nvSpPr>
        <p:spPr>
          <a:xfrm>
            <a:off x="1916197" y="6949971"/>
            <a:ext cx="9820091" cy="348813"/>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一般廃棄物のプラスチックごみ焼却量と廃棄物部門の温室効果ガス排出量の推移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5EA2E45E-D6F7-515B-F4A5-6CFBB78C5003}"/>
              </a:ext>
            </a:extLst>
          </p:cNvPr>
          <p:cNvSpPr/>
          <p:nvPr/>
        </p:nvSpPr>
        <p:spPr>
          <a:xfrm>
            <a:off x="5615608" y="5592688"/>
            <a:ext cx="1296144" cy="349702"/>
          </a:xfrm>
          <a:prstGeom prst="downArrow">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4">
            <a:extLst>
              <a:ext uri="{FF2B5EF4-FFF2-40B4-BE49-F238E27FC236}">
                <a16:creationId xmlns:a16="http://schemas.microsoft.com/office/drawing/2014/main" id="{0D103045-CF1E-DFF9-C323-E50C404C1999}"/>
              </a:ext>
            </a:extLst>
          </p:cNvPr>
          <p:cNvSpPr/>
          <p:nvPr/>
        </p:nvSpPr>
        <p:spPr>
          <a:xfrm>
            <a:off x="70992" y="719287"/>
            <a:ext cx="13314772" cy="878820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13" name="Group 40">
            <a:extLst>
              <a:ext uri="{FF2B5EF4-FFF2-40B4-BE49-F238E27FC236}">
                <a16:creationId xmlns:a16="http://schemas.microsoft.com/office/drawing/2014/main" id="{A12E9171-6FDC-4964-B964-9D6397D02A62}"/>
              </a:ext>
            </a:extLst>
          </p:cNvPr>
          <p:cNvGrpSpPr>
            <a:grpSpLocks/>
          </p:cNvGrpSpPr>
          <p:nvPr/>
        </p:nvGrpSpPr>
        <p:grpSpPr bwMode="auto">
          <a:xfrm>
            <a:off x="95077" y="37907"/>
            <a:ext cx="11137155" cy="622493"/>
            <a:chOff x="737" y="405"/>
            <a:chExt cx="13528" cy="901"/>
          </a:xfrm>
        </p:grpSpPr>
        <p:sp>
          <p:nvSpPr>
            <p:cNvPr id="15" name="Rectangle 30">
              <a:extLst>
                <a:ext uri="{FF2B5EF4-FFF2-40B4-BE49-F238E27FC236}">
                  <a16:creationId xmlns:a16="http://schemas.microsoft.com/office/drawing/2014/main" id="{FD3E80D8-AC75-41F2-9A92-6ABBD0E0D80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6" name="Rectangle 29">
              <a:extLst>
                <a:ext uri="{FF2B5EF4-FFF2-40B4-BE49-F238E27FC236}">
                  <a16:creationId xmlns:a16="http://schemas.microsoft.com/office/drawing/2014/main" id="{B0DEFB66-66F8-4486-94F3-B4464D7424DD}"/>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年度の温室効果ガス排出量の修正概要について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7" name="Rectangle 31">
              <a:extLst>
                <a:ext uri="{FF2B5EF4-FFF2-40B4-BE49-F238E27FC236}">
                  <a16:creationId xmlns:a16="http://schemas.microsoft.com/office/drawing/2014/main" id="{B4F0B447-F422-41AB-86F1-8810F6C5E113}"/>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32">
              <a:extLst>
                <a:ext uri="{FF2B5EF4-FFF2-40B4-BE49-F238E27FC236}">
                  <a16:creationId xmlns:a16="http://schemas.microsoft.com/office/drawing/2014/main" id="{97087661-7311-4C95-8176-0A8F9872A9FF}"/>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5" name="図 4">
            <a:extLst>
              <a:ext uri="{FF2B5EF4-FFF2-40B4-BE49-F238E27FC236}">
                <a16:creationId xmlns:a16="http://schemas.microsoft.com/office/drawing/2014/main" id="{90B87102-E5E4-4CF3-AD83-0EE24D729BA0}"/>
              </a:ext>
            </a:extLst>
          </p:cNvPr>
          <p:cNvPicPr>
            <a:picLocks noChangeAspect="1"/>
          </p:cNvPicPr>
          <p:nvPr/>
        </p:nvPicPr>
        <p:blipFill>
          <a:blip r:embed="rId2"/>
          <a:stretch>
            <a:fillRect/>
          </a:stretch>
        </p:blipFill>
        <p:spPr>
          <a:xfrm>
            <a:off x="2663280" y="7298783"/>
            <a:ext cx="8412658" cy="2180387"/>
          </a:xfrm>
          <a:prstGeom prst="rect">
            <a:avLst/>
          </a:prstGeom>
        </p:spPr>
      </p:pic>
      <p:sp>
        <p:nvSpPr>
          <p:cNvPr id="19" name="正方形/長方形 18">
            <a:extLst>
              <a:ext uri="{FF2B5EF4-FFF2-40B4-BE49-F238E27FC236}">
                <a16:creationId xmlns:a16="http://schemas.microsoft.com/office/drawing/2014/main" id="{D9D18E1F-4F58-4591-9A95-954E73EC684A}"/>
              </a:ext>
            </a:extLst>
          </p:cNvPr>
          <p:cNvSpPr/>
          <p:nvPr/>
        </p:nvSpPr>
        <p:spPr>
          <a:xfrm>
            <a:off x="309568" y="815776"/>
            <a:ext cx="12771608" cy="1107996"/>
          </a:xfrm>
          <a:prstGeom prst="rect">
            <a:avLst/>
          </a:prstGeom>
        </p:spPr>
        <p:txBody>
          <a:bodyPr wrap="square">
            <a:spAutoFit/>
          </a:bodyPr>
          <a:lstStyle/>
          <a:p>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年７月</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日に開催した環境審議会気候変動対策部会において、</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年度の廃棄物部門の温室効果ガス排出量が</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2200" b="1" dirty="0">
                <a:solidFill>
                  <a:prstClr val="black"/>
                </a:solidFill>
                <a:latin typeface="Meiryo UI" panose="020B0604030504040204" pitchFamily="50" charset="-128"/>
                <a:ea typeface="Meiryo UI" panose="020B0604030504040204" pitchFamily="50" charset="-128"/>
              </a:rPr>
              <a:t>019</a:t>
            </a:r>
            <a:r>
              <a:rPr lang="ja-JP" altLang="en-US" sz="2200" b="1" dirty="0">
                <a:solidFill>
                  <a:prstClr val="black"/>
                </a:solidFill>
                <a:latin typeface="Meiryo UI" panose="020B0604030504040204" pitchFamily="50" charset="-128"/>
                <a:ea typeface="Meiryo UI" panose="020B0604030504040204" pitchFamily="50" charset="-128"/>
              </a:rPr>
              <a:t>年度と比べて増加した原因を詳細に分析すべきとのご意見をいただいたため、分析したところ、算出方法を修正すべき項目があったため、再計算を実施</a:t>
            </a:r>
            <a:endParaRPr lang="en-US" altLang="ja-JP" sz="2200" b="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063516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417</Words>
  <Application>Microsoft Office PowerPoint</Application>
  <PresentationFormat>ユーザー設定</PresentationFormat>
  <Paragraphs>16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2024-01-04T08:50:07Z</dcterms:modified>
</cp:coreProperties>
</file>