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259" r:id="rId2"/>
    <p:sldId id="311" r:id="rId3"/>
    <p:sldId id="312" r:id="rId4"/>
    <p:sldId id="313" r:id="rId5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6" autoAdjust="0"/>
    <p:restoredTop sz="94333" autoAdjust="0"/>
  </p:normalViewPr>
  <p:slideViewPr>
    <p:cSldViewPr>
      <p:cViewPr varScale="1">
        <p:scale>
          <a:sx n="69" d="100"/>
          <a:sy n="69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6524D-9D30-4F28-9A77-09A8B3F4127D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83328-8ABD-4BA1-BEFC-DDC17FF7E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89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83328-8ABD-4BA1-BEFC-DDC17FF7E69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75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83328-8ABD-4BA1-BEFC-DDC17FF7E69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102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83328-8ABD-4BA1-BEFC-DDC17FF7E69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66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141BB-DDAC-49EB-83EE-86318DB06272}" type="datetimeFigureOut">
              <a:rPr lang="ja-JP" altLang="en-US"/>
              <a:pPr>
                <a:defRPr/>
              </a:pPr>
              <a:t>2019/1/10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D0A75-B5AC-4B44-A9E6-5C468718ED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595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426E8-C73A-412F-BEF7-389FE39EC4B7}" type="datetimeFigureOut">
              <a:rPr lang="ja-JP" altLang="en-US"/>
              <a:pPr>
                <a:defRPr/>
              </a:pPr>
              <a:t>2019/1/10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BA9B7-A8C5-455A-9417-8018CE8960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723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F8EF2-3D0F-40A3-A8F8-01C7BFE36A79}" type="datetimeFigureOut">
              <a:rPr lang="ja-JP" altLang="en-US"/>
              <a:pPr>
                <a:defRPr/>
              </a:pPr>
              <a:t>2019/1/10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E8509-0D8F-4AFC-8F09-571DF9DEEF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301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3957F-7473-4BF7-A524-45DFC386330F}" type="datetimeFigureOut">
              <a:rPr lang="ja-JP" altLang="en-US"/>
              <a:pPr>
                <a:defRPr/>
              </a:pPr>
              <a:t>2019/1/10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0DCBF-9C28-4B95-8AAC-A3FF3DF71C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583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2A1C8-4683-48AD-8A68-94EDF88F24E2}" type="datetimeFigureOut">
              <a:rPr lang="ja-JP" altLang="en-US"/>
              <a:pPr>
                <a:defRPr/>
              </a:pPr>
              <a:t>2019/1/10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DB042-77C0-476D-98E1-6360DE2FC9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201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24BAC-FF2A-4B93-8D43-A5ED873B10DE}" type="datetimeFigureOut">
              <a:rPr lang="ja-JP" altLang="en-US"/>
              <a:pPr>
                <a:defRPr/>
              </a:pPr>
              <a:t>2019/1/10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EE7E-C446-46D2-A85E-FB50BC46B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818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A4925-8BC3-42C4-B529-8950C76D73B3}" type="datetimeFigureOut">
              <a:rPr lang="ja-JP" altLang="en-US"/>
              <a:pPr>
                <a:defRPr/>
              </a:pPr>
              <a:t>2019/1/10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7FA98-62F8-44B6-BADB-B86E480343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273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373AD-D20B-4F37-A633-AE00A2C0DADE}" type="datetimeFigureOut">
              <a:rPr lang="ja-JP" altLang="en-US"/>
              <a:pPr>
                <a:defRPr/>
              </a:pPr>
              <a:t>2019/1/10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0600F-89AC-4E21-AE12-2F59CCF5C1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18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9591C-07E5-4123-878E-07FEAAFD9107}" type="datetimeFigureOut">
              <a:rPr lang="ja-JP" altLang="en-US"/>
              <a:pPr>
                <a:defRPr/>
              </a:pPr>
              <a:t>2019/1/10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EF2A0-89B8-43D0-92BF-BE323AD38D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991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DFAF6-7A2F-4F13-A460-82C0FAF2D6AD}" type="datetimeFigureOut">
              <a:rPr lang="ja-JP" altLang="en-US"/>
              <a:pPr>
                <a:defRPr/>
              </a:pPr>
              <a:t>2019/1/10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3C2DD-D373-4529-BC42-53726378F1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680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247D5-9EEE-43CE-B111-83143CDC9519}" type="datetimeFigureOut">
              <a:rPr lang="ja-JP" altLang="en-US"/>
              <a:pPr>
                <a:defRPr/>
              </a:pPr>
              <a:t>2019/1/10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23185-F718-4E79-A4A5-6A8A294A15A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673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FE1AF88-CEAC-4E96-A9D1-1925FD5836A8}" type="datetimeFigureOut">
              <a:rPr lang="ja-JP" altLang="en-US"/>
              <a:pPr>
                <a:defRPr/>
              </a:pPr>
              <a:t>2019/1/10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F02226C-96EF-427A-A5AE-4D92E28848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302472" y="2708970"/>
            <a:ext cx="8537575" cy="1008062"/>
          </a:xfrm>
        </p:spPr>
        <p:txBody>
          <a:bodyPr/>
          <a:lstStyle/>
          <a:p>
            <a:pPr eaLnBrk="1" hangingPunct="1"/>
            <a:r>
              <a:rPr lang="ja-JP" altLang="en-US" sz="32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府内市町村の暑さ</a:t>
            </a: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</a:t>
            </a:r>
            <a:endParaRPr lang="ja-JP" altLang="en-US" sz="3200" b="1" dirty="0" smtClean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53" name="テキスト ボックス 8"/>
          <p:cNvSpPr txBox="1">
            <a:spLocks noChangeArrowheads="1"/>
          </p:cNvSpPr>
          <p:nvPr/>
        </p:nvSpPr>
        <p:spPr bwMode="auto">
          <a:xfrm>
            <a:off x="6947844" y="580692"/>
            <a:ext cx="1892204" cy="4224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306" tIns="72000" rIns="65306" bIns="720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 smtClean="0"/>
              <a:t>参考資料１</a:t>
            </a:r>
            <a:endParaRPr lang="ja-JP" altLang="en-US" sz="18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" y="-20310"/>
            <a:ext cx="9145480" cy="455501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wrap="square" lIns="91190" tIns="57908" rIns="91190" bIns="57908" rtlCol="0" anchor="ctr">
            <a:spAutoFit/>
          </a:bodyPr>
          <a:lstStyle/>
          <a:p>
            <a:pPr algn="r"/>
            <a:r>
              <a:rPr kumimoji="0" lang="zh-TW" altLang="en-US" sz="11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平成３０年１２月</a:t>
            </a:r>
            <a:r>
              <a:rPr kumimoji="0" lang="zh-TW" altLang="en-US" sz="11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７日</a:t>
            </a:r>
            <a:endParaRPr kumimoji="0" lang="en-US" altLang="zh-TW" sz="1100" b="1" kern="0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kumimoji="0" lang="zh-TW" altLang="en-US" sz="11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第１回大阪府猛暑対策検討会議</a:t>
            </a:r>
            <a:endParaRPr kumimoji="0" lang="zh-TW" altLang="en-US" sz="1100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8439416" y="6453336"/>
            <a:ext cx="655069" cy="3270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noFill/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200" b="1" dirty="0" smtClean="0"/>
              <a:t>１</a:t>
            </a:r>
            <a:endParaRPr lang="ja-JP" altLang="en-US" sz="2200" b="1" dirty="0"/>
          </a:p>
        </p:txBody>
      </p:sp>
      <p:cxnSp>
        <p:nvCxnSpPr>
          <p:cNvPr id="3" name="直線コネクタ 2"/>
          <p:cNvCxnSpPr/>
          <p:nvPr/>
        </p:nvCxnSpPr>
        <p:spPr>
          <a:xfrm>
            <a:off x="302472" y="3502443"/>
            <a:ext cx="8537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 txBox="1">
            <a:spLocks/>
          </p:cNvSpPr>
          <p:nvPr/>
        </p:nvSpPr>
        <p:spPr>
          <a:xfrm>
            <a:off x="8439416" y="6453336"/>
            <a:ext cx="655069" cy="3270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noFill/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200" b="1" dirty="0" smtClean="0"/>
              <a:t>２</a:t>
            </a:r>
            <a:endParaRPr lang="en-US" altLang="ja-JP" sz="2200" b="1" dirty="0" smtClean="0"/>
          </a:p>
        </p:txBody>
      </p:sp>
      <p:sp>
        <p:nvSpPr>
          <p:cNvPr id="24" name="正方形/長方形 1"/>
          <p:cNvSpPr>
            <a:spLocks noChangeArrowheads="1"/>
          </p:cNvSpPr>
          <p:nvPr/>
        </p:nvSpPr>
        <p:spPr bwMode="auto">
          <a:xfrm>
            <a:off x="325538" y="1828528"/>
            <a:ext cx="8491441" cy="44411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  <a:extLst/>
        </p:spPr>
        <p:txBody>
          <a:bodyPr/>
          <a:lstStyle/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450274"/>
              </p:ext>
            </p:extLst>
          </p:nvPr>
        </p:nvGraphicFramePr>
        <p:xfrm>
          <a:off x="325538" y="332656"/>
          <a:ext cx="8638950" cy="60386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51620">
                  <a:extLst>
                    <a:ext uri="{9D8B030D-6E8A-4147-A177-3AD203B41FA5}">
                      <a16:colId xmlns:a16="http://schemas.microsoft.com/office/drawing/2014/main" val="149198518"/>
                    </a:ext>
                  </a:extLst>
                </a:gridCol>
                <a:gridCol w="5687330">
                  <a:extLst>
                    <a:ext uri="{9D8B030D-6E8A-4147-A177-3AD203B41FA5}">
                      <a16:colId xmlns:a16="http://schemas.microsoft.com/office/drawing/2014/main" val="75476858"/>
                    </a:ext>
                  </a:extLst>
                </a:gridCol>
              </a:tblGrid>
              <a:tr h="6314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項　目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取組事例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6253881"/>
                  </a:ext>
                </a:extLst>
              </a:tr>
              <a:tr h="54072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/>
                        <a:t>ドライ型ミスト等の設置</a:t>
                      </a:r>
                    </a:p>
                    <a:p>
                      <a:pPr algn="l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/>
                        <a:t>１）公共施設にドライ型ミスト、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簡易型ミストを</a:t>
                      </a:r>
                      <a:r>
                        <a:rPr kumimoji="1" lang="ja-JP" altLang="en-US" dirty="0" smtClean="0"/>
                        <a:t>設置</a:t>
                      </a:r>
                      <a:endParaRPr kumimoji="1" lang="en-US" altLang="ja-JP" dirty="0" smtClean="0"/>
                    </a:p>
                    <a:p>
                      <a:pPr algn="l"/>
                      <a:endParaRPr kumimoji="1" lang="en-US" altLang="ja-JP" dirty="0" smtClean="0"/>
                    </a:p>
                    <a:p>
                      <a:pPr algn="l"/>
                      <a:endParaRPr kumimoji="1" lang="en-US" altLang="ja-JP" dirty="0" smtClean="0"/>
                    </a:p>
                    <a:p>
                      <a:pPr algn="l"/>
                      <a:endParaRPr kumimoji="1" lang="en-US" altLang="ja-JP" dirty="0" smtClean="0"/>
                    </a:p>
                    <a:p>
                      <a:pPr algn="l"/>
                      <a:endParaRPr kumimoji="1" lang="en-US" altLang="ja-JP" dirty="0" smtClean="0"/>
                    </a:p>
                    <a:p>
                      <a:pPr algn="l"/>
                      <a:endParaRPr kumimoji="1" lang="en-US" altLang="ja-JP" dirty="0" smtClean="0"/>
                    </a:p>
                    <a:p>
                      <a:pPr algn="l"/>
                      <a:endParaRPr kumimoji="1" lang="en-US" altLang="ja-JP" dirty="0" smtClean="0"/>
                    </a:p>
                    <a:p>
                      <a:pPr algn="l"/>
                      <a:endParaRPr kumimoji="1" lang="en-US" altLang="ja-JP" dirty="0" smtClean="0"/>
                    </a:p>
                    <a:p>
                      <a:pPr algn="l"/>
                      <a:endParaRPr kumimoji="1" lang="en-US" altLang="ja-JP" dirty="0" smtClean="0"/>
                    </a:p>
                    <a:p>
                      <a:pPr algn="l"/>
                      <a:endParaRPr kumimoji="1" lang="en-US" altLang="ja-JP" dirty="0" smtClean="0"/>
                    </a:p>
                    <a:p>
                      <a:pPr algn="l"/>
                      <a:r>
                        <a:rPr kumimoji="1" lang="ja-JP" altLang="en-US" dirty="0" smtClean="0"/>
                        <a:t>２）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駅前商店街等にミスト噴霧装置及び冷却ルーバー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　を設置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dirty="0" smtClean="0"/>
                    </a:p>
                    <a:p>
                      <a:pPr algn="l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934282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400" y="1482423"/>
            <a:ext cx="1893744" cy="142203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370" y="1482423"/>
            <a:ext cx="1867046" cy="1400285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9" name="テキスト ボックス 18"/>
          <p:cNvSpPr txBox="1"/>
          <p:nvPr/>
        </p:nvSpPr>
        <p:spPr>
          <a:xfrm>
            <a:off x="3451016" y="2916568"/>
            <a:ext cx="2633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ドライ型ミスト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（交流施設）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23450" y="2899638"/>
            <a:ext cx="1892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簡易型ミスト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（イベント会場）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94669" y="6371314"/>
            <a:ext cx="3956947" cy="373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画像はいずれも各市のＨＰより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7" name="Picture 2" descr="冷却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088" y="4365104"/>
            <a:ext cx="1902411" cy="142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3285507" y="5730806"/>
            <a:ext cx="2608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ドライ型ミスト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駅前商店街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22471" y="5730807"/>
            <a:ext cx="2589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冷却ルーバー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駅前の一角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3" name="Picture 4" descr="ルーバー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551" y="4392333"/>
            <a:ext cx="1860873" cy="139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7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 txBox="1">
            <a:spLocks/>
          </p:cNvSpPr>
          <p:nvPr/>
        </p:nvSpPr>
        <p:spPr>
          <a:xfrm>
            <a:off x="8433415" y="6432620"/>
            <a:ext cx="655069" cy="3270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noFill/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200" b="1" dirty="0" smtClean="0"/>
              <a:t>３</a:t>
            </a:r>
            <a:endParaRPr lang="en-US" altLang="ja-JP" sz="2200" b="1" dirty="0" smtClean="0"/>
          </a:p>
        </p:txBody>
      </p:sp>
      <p:sp>
        <p:nvSpPr>
          <p:cNvPr id="24" name="正方形/長方形 1"/>
          <p:cNvSpPr>
            <a:spLocks noChangeArrowheads="1"/>
          </p:cNvSpPr>
          <p:nvPr/>
        </p:nvSpPr>
        <p:spPr bwMode="auto">
          <a:xfrm>
            <a:off x="325538" y="1874478"/>
            <a:ext cx="8491441" cy="44411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  <a:extLst/>
        </p:spPr>
        <p:txBody>
          <a:bodyPr/>
          <a:lstStyle/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998232"/>
              </p:ext>
            </p:extLst>
          </p:nvPr>
        </p:nvGraphicFramePr>
        <p:xfrm>
          <a:off x="270787" y="332656"/>
          <a:ext cx="8638950" cy="588718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51620">
                  <a:extLst>
                    <a:ext uri="{9D8B030D-6E8A-4147-A177-3AD203B41FA5}">
                      <a16:colId xmlns:a16="http://schemas.microsoft.com/office/drawing/2014/main" val="149198518"/>
                    </a:ext>
                  </a:extLst>
                </a:gridCol>
                <a:gridCol w="5687330">
                  <a:extLst>
                    <a:ext uri="{9D8B030D-6E8A-4147-A177-3AD203B41FA5}">
                      <a16:colId xmlns:a16="http://schemas.microsoft.com/office/drawing/2014/main" val="75476858"/>
                    </a:ext>
                  </a:extLst>
                </a:gridCol>
              </a:tblGrid>
              <a:tr h="6772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項　目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取組事例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6253881"/>
                  </a:ext>
                </a:extLst>
              </a:tr>
              <a:tr h="26104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緑化の促進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/>
                        <a:t>１）優秀な取組みを表彰する</a:t>
                      </a:r>
                      <a:endParaRPr kumimoji="1" lang="en-US" altLang="ja-JP" dirty="0" smtClean="0"/>
                    </a:p>
                    <a:p>
                      <a:pPr algn="l"/>
                      <a:r>
                        <a:rPr kumimoji="1" lang="ja-JP" altLang="en-US" dirty="0" smtClean="0"/>
                        <a:t>　　「緑のカーテンコンテスト」を</a:t>
                      </a:r>
                      <a:endParaRPr kumimoji="1" lang="en-US" altLang="ja-JP" dirty="0" smtClean="0"/>
                    </a:p>
                    <a:p>
                      <a:pPr algn="l"/>
                      <a:r>
                        <a:rPr kumimoji="1" lang="ja-JP" altLang="en-US" dirty="0" smtClean="0"/>
                        <a:t>　　実施</a:t>
                      </a:r>
                      <a:endParaRPr kumimoji="1" lang="en-US" altLang="ja-JP" dirty="0" smtClean="0"/>
                    </a:p>
                    <a:p>
                      <a:pPr algn="l"/>
                      <a:endParaRPr kumimoji="1" lang="en-US" altLang="ja-JP" dirty="0" smtClean="0"/>
                    </a:p>
                    <a:p>
                      <a:pPr algn="l"/>
                      <a:r>
                        <a:rPr kumimoji="1" lang="ja-JP" altLang="en-US" dirty="0" smtClean="0"/>
                        <a:t>２）庁舎でみどりのカーテンを</a:t>
                      </a:r>
                      <a:endParaRPr kumimoji="1" lang="en-US" altLang="ja-JP" dirty="0" smtClean="0"/>
                    </a:p>
                    <a:p>
                      <a:pPr algn="l"/>
                      <a:r>
                        <a:rPr kumimoji="1" lang="ja-JP" altLang="en-US" dirty="0" smtClean="0"/>
                        <a:t>　　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育成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kumimoji="1" lang="ja-JP" altLang="en-US" dirty="0" smtClean="0"/>
                        <a:t>３）ゴーヤ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等の</a:t>
                      </a:r>
                      <a:r>
                        <a:rPr kumimoji="1" lang="ja-JP" altLang="en-US" dirty="0" smtClean="0"/>
                        <a:t>苗を配布</a:t>
                      </a:r>
                      <a:endParaRPr kumimoji="1" lang="en-US" altLang="ja-JP" dirty="0" smtClean="0"/>
                    </a:p>
                    <a:p>
                      <a:pPr algn="l"/>
                      <a:endParaRPr kumimoji="1" lang="ja-JP" altLang="en-US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3211286"/>
                  </a:ext>
                </a:extLst>
              </a:tr>
              <a:tr h="25994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打ち水の普及促進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１）市民や事業者と協働して打ち水を実施</a:t>
                      </a: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２）打ち水用品を貸出し</a:t>
                      </a: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　　バケツ・ひしゃく・ポリタンク・</a:t>
                      </a: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　　赤外線サーモグラフィ等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773240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037" y="4570042"/>
            <a:ext cx="1763688" cy="1322766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1" name="テキスト ボックス 10"/>
          <p:cNvSpPr txBox="1"/>
          <p:nvPr/>
        </p:nvSpPr>
        <p:spPr>
          <a:xfrm>
            <a:off x="6900901" y="5869879"/>
            <a:ext cx="1860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打ち水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939" y="1334666"/>
            <a:ext cx="2070138" cy="1552603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6444208" y="2964557"/>
            <a:ext cx="24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庁舎の緑のカーテン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大かっこ 1"/>
          <p:cNvSpPr/>
          <p:nvPr/>
        </p:nvSpPr>
        <p:spPr>
          <a:xfrm>
            <a:off x="3419872" y="5085184"/>
            <a:ext cx="2952328" cy="57606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82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 txBox="1">
            <a:spLocks/>
          </p:cNvSpPr>
          <p:nvPr/>
        </p:nvSpPr>
        <p:spPr>
          <a:xfrm>
            <a:off x="8439416" y="6414339"/>
            <a:ext cx="655069" cy="3270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noFill/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200" b="1" dirty="0" smtClean="0"/>
              <a:t>４</a:t>
            </a:r>
            <a:endParaRPr lang="en-US" altLang="ja-JP" sz="2200" b="1" dirty="0" smtClean="0"/>
          </a:p>
        </p:txBody>
      </p:sp>
      <p:sp>
        <p:nvSpPr>
          <p:cNvPr id="24" name="正方形/長方形 1"/>
          <p:cNvSpPr>
            <a:spLocks noChangeArrowheads="1"/>
          </p:cNvSpPr>
          <p:nvPr/>
        </p:nvSpPr>
        <p:spPr bwMode="auto">
          <a:xfrm>
            <a:off x="325538" y="1825573"/>
            <a:ext cx="8491441" cy="44411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  <a:extLst/>
        </p:spPr>
        <p:txBody>
          <a:bodyPr/>
          <a:lstStyle/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050641"/>
              </p:ext>
            </p:extLst>
          </p:nvPr>
        </p:nvGraphicFramePr>
        <p:xfrm>
          <a:off x="325538" y="332656"/>
          <a:ext cx="8638950" cy="60486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51620">
                  <a:extLst>
                    <a:ext uri="{9D8B030D-6E8A-4147-A177-3AD203B41FA5}">
                      <a16:colId xmlns:a16="http://schemas.microsoft.com/office/drawing/2014/main" val="149198518"/>
                    </a:ext>
                  </a:extLst>
                </a:gridCol>
                <a:gridCol w="5687330">
                  <a:extLst>
                    <a:ext uri="{9D8B030D-6E8A-4147-A177-3AD203B41FA5}">
                      <a16:colId xmlns:a16="http://schemas.microsoft.com/office/drawing/2014/main" val="75476858"/>
                    </a:ext>
                  </a:extLst>
                </a:gridCol>
              </a:tblGrid>
              <a:tr h="6703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項　目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取組事例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6253881"/>
                  </a:ext>
                </a:extLst>
              </a:tr>
              <a:tr h="32181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kern="1200" dirty="0" smtClean="0">
                          <a:effectLst/>
                        </a:rPr>
                        <a:t>一時避難所の設置等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１）公共施設の一角に一時休憩所を設置</a:t>
                      </a: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　　</a:t>
                      </a: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　　・場所例</a:t>
                      </a: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　　　　庁舎、図書館、体育館</a:t>
                      </a: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　　　　福祉センター等</a:t>
                      </a: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　　・サービス例</a:t>
                      </a: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　　　　ウォーターサーバーの設置</a:t>
                      </a: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　　　　大型スクリーンテレビの設置</a:t>
                      </a: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27078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800" kern="1200" dirty="0" smtClean="0">
                          <a:effectLst/>
                        </a:rPr>
                        <a:t>暑さ指数等の情報提供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/>
                        <a:t>１）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市ホームページから暑さ指数（ＷＢＧＴ）情報へリンク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4614454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800" kern="1200" dirty="0" smtClean="0">
                          <a:effectLst/>
                        </a:rPr>
                        <a:t>熱中症予防の啓発活動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１）</a:t>
                      </a:r>
                      <a:r>
                        <a:rPr kumimoji="1" lang="ja-JP" altLang="en-US" dirty="0" smtClean="0">
                          <a:latin typeface="+mj-ea"/>
                          <a:ea typeface="+mj-ea"/>
                        </a:rPr>
                        <a:t>ＨＰ</a:t>
                      </a:r>
                      <a:r>
                        <a:rPr kumimoji="1" lang="ja-JP" altLang="en-US" dirty="0" smtClean="0"/>
                        <a:t>やメールによる熱中症に対する注意喚起等</a:t>
                      </a:r>
                    </a:p>
                    <a:p>
                      <a:pPr algn="l"/>
                      <a:r>
                        <a:rPr kumimoji="1" lang="ja-JP" altLang="en-US" dirty="0" smtClean="0"/>
                        <a:t>２）公用車のスピーカーによる注意喚起等</a:t>
                      </a:r>
                      <a:endParaRPr kumimoji="1" lang="en-US" altLang="ja-JP" dirty="0" smtClean="0"/>
                    </a:p>
                    <a:p>
                      <a:pPr algn="l"/>
                      <a:r>
                        <a:rPr kumimoji="1" lang="ja-JP" altLang="en-US" dirty="0" smtClean="0"/>
                        <a:t>３）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自治会館・介護事業者・</a:t>
                      </a:r>
                      <a:r>
                        <a:rPr kumimoji="1" lang="ja-JP" altLang="en-US" dirty="0" err="1" smtClean="0">
                          <a:solidFill>
                            <a:schemeClr val="tx1"/>
                          </a:solidFill>
                        </a:rPr>
                        <a:t>障がい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者支援施設等の事業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　所での注意喚起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1669794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6804248" y="3464208"/>
            <a:ext cx="2152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ウォーターサーバーも設置された避難所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318" y="1799133"/>
            <a:ext cx="1704478" cy="1704478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77704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画面に合わせる (4:3)</PresentationFormat>
  <Paragraphs>76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Office ​​テーマ</vt:lpstr>
      <vt:lpstr>府内市町村の暑さ対策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2018-12-05T04:32:08Z</dcterms:created>
  <dcterms:modified xsi:type="dcterms:W3CDTF">2019-01-10T10:14:42Z</dcterms:modified>
</cp:coreProperties>
</file>