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3" r:id="rId2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434" autoAdjust="0"/>
  </p:normalViewPr>
  <p:slideViewPr>
    <p:cSldViewPr>
      <p:cViewPr varScale="1">
        <p:scale>
          <a:sx n="70" d="100"/>
          <a:sy n="70" d="100"/>
        </p:scale>
        <p:origin x="134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190" cy="498662"/>
          </a:xfrm>
          <a:prstGeom prst="rect">
            <a:avLst/>
          </a:prstGeom>
        </p:spPr>
        <p:txBody>
          <a:bodyPr vert="horz" lIns="93223" tIns="46611" rIns="93223" bIns="466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384" y="0"/>
            <a:ext cx="2949190" cy="498662"/>
          </a:xfrm>
          <a:prstGeom prst="rect">
            <a:avLst/>
          </a:prstGeom>
        </p:spPr>
        <p:txBody>
          <a:bodyPr vert="horz" lIns="93223" tIns="46611" rIns="93223" bIns="46611" rtlCol="0"/>
          <a:lstStyle>
            <a:lvl1pPr algn="r">
              <a:defRPr sz="1200"/>
            </a:lvl1pPr>
          </a:lstStyle>
          <a:p>
            <a:fld id="{64C9E5AD-B317-4C0D-A523-5E245AF58A84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77"/>
            <a:ext cx="2949190" cy="498662"/>
          </a:xfrm>
          <a:prstGeom prst="rect">
            <a:avLst/>
          </a:prstGeom>
        </p:spPr>
        <p:txBody>
          <a:bodyPr vert="horz" lIns="93223" tIns="46611" rIns="93223" bIns="466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384" y="9440677"/>
            <a:ext cx="2949190" cy="498662"/>
          </a:xfrm>
          <a:prstGeom prst="rect">
            <a:avLst/>
          </a:prstGeom>
        </p:spPr>
        <p:txBody>
          <a:bodyPr vert="horz" lIns="93223" tIns="46611" rIns="93223" bIns="46611" rtlCol="0" anchor="b"/>
          <a:lstStyle>
            <a:lvl1pPr algn="r">
              <a:defRPr sz="1200"/>
            </a:lvl1pPr>
          </a:lstStyle>
          <a:p>
            <a:fld id="{C2B530E2-4519-4DB9-BEB7-B070939E12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174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24" tIns="45713" rIns="91424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4" tIns="45713" rIns="91424" bIns="45713" rtlCol="0"/>
          <a:lstStyle>
            <a:lvl1pPr algn="r">
              <a:defRPr sz="1200"/>
            </a:lvl1pPr>
          </a:lstStyle>
          <a:p>
            <a:fld id="{E786524D-9D30-4F28-9A77-09A8B3F4127D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3" rIns="91424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6"/>
            <a:ext cx="5445125" cy="4471988"/>
          </a:xfrm>
          <a:prstGeom prst="rect">
            <a:avLst/>
          </a:prstGeom>
        </p:spPr>
        <p:txBody>
          <a:bodyPr vert="horz" lIns="91424" tIns="45713" rIns="91424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24" tIns="45713" rIns="91424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6887"/>
          </a:xfrm>
          <a:prstGeom prst="rect">
            <a:avLst/>
          </a:prstGeom>
        </p:spPr>
        <p:txBody>
          <a:bodyPr vert="horz" lIns="91424" tIns="45713" rIns="91424" bIns="45713" rtlCol="0" anchor="b"/>
          <a:lstStyle>
            <a:lvl1pPr algn="r">
              <a:defRPr sz="1200"/>
            </a:lvl1pPr>
          </a:lstStyle>
          <a:p>
            <a:fld id="{F9D83328-8ABD-4BA1-BEFC-DDC17FF7E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89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83328-8ABD-4BA1-BEFC-DDC17FF7E69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870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141BB-DDAC-49EB-83EE-86318DB06272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D0A75-B5AC-4B44-A9E6-5C468718ED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595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426E8-C73A-412F-BEF7-389FE39EC4B7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BA9B7-A8C5-455A-9417-8018CE8960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723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F8EF2-3D0F-40A3-A8F8-01C7BFE36A79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E8509-0D8F-4AFC-8F09-571DF9DEEF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301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3957F-7473-4BF7-A524-45DFC386330F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0DCBF-9C28-4B95-8AAC-A3FF3DF71C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583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2A1C8-4683-48AD-8A68-94EDF88F24E2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DB042-77C0-476D-98E1-6360DE2FC9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201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24BAC-FF2A-4B93-8D43-A5ED873B10DE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EE7E-C446-46D2-A85E-FB50BC46B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818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A4925-8BC3-42C4-B529-8950C76D73B3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7FA98-62F8-44B6-BADB-B86E480343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273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373AD-D20B-4F37-A633-AE00A2C0DADE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0600F-89AC-4E21-AE12-2F59CCF5C1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18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9591C-07E5-4123-878E-07FEAAFD9107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EF2A0-89B8-43D0-92BF-BE323AD38D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991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DFAF6-7A2F-4F13-A460-82C0FAF2D6AD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3C2DD-D373-4529-BC42-53726378F1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680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247D5-9EEE-43CE-B111-83143CDC9519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23185-F718-4E79-A4A5-6A8A294A15A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673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FE1AF88-CEAC-4E96-A9D1-1925FD5836A8}" type="datetimeFigureOut">
              <a:rPr lang="ja-JP" altLang="en-US"/>
              <a:pPr>
                <a:defRPr/>
              </a:pPr>
              <a:t>2019/12/3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F02226C-96EF-427A-A5AE-4D92E28848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480" y="-35699"/>
            <a:ext cx="9145480" cy="486279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txBody>
          <a:bodyPr wrap="square" lIns="91190" tIns="57908" rIns="91190" bIns="57908" rtlCol="0" anchor="ctr">
            <a:spAutoFit/>
          </a:bodyPr>
          <a:lstStyle/>
          <a:p>
            <a:pPr algn="ctr"/>
            <a:r>
              <a:rPr kumimoji="0" lang="ja-JP" altLang="en-US" sz="2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kumimoji="0"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</a:t>
            </a:r>
            <a:r>
              <a:rPr kumimoji="0" lang="ja-JP" altLang="en-US" sz="2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</a:t>
            </a:r>
            <a:r>
              <a:rPr kumimoji="0"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今後の暑さ対策の取組方針（案）</a:t>
            </a:r>
            <a:endParaRPr kumimoji="0" lang="ja-JP" altLang="en-US" sz="2400" b="1" kern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728646"/>
              </p:ext>
            </p:extLst>
          </p:nvPr>
        </p:nvGraphicFramePr>
        <p:xfrm>
          <a:off x="155342" y="4580020"/>
          <a:ext cx="8831835" cy="2015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1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5164">
                <a:tc>
                  <a:txBody>
                    <a:bodyPr/>
                    <a:lstStyle/>
                    <a:p>
                      <a:pPr algn="ctr" defTabSz="1317269">
                        <a:defRPr/>
                      </a:pPr>
                      <a:r>
                        <a:rPr lang="ja-JP" altLang="en-US" sz="24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進　捗　管　理</a:t>
                      </a:r>
                      <a:endParaRPr lang="ja-JP" altLang="en-US" sz="20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0477">
                <a:tc>
                  <a:txBody>
                    <a:bodyPr/>
                    <a:lstStyle/>
                    <a:p>
                      <a:endParaRPr kumimoji="1" lang="en-US" altLang="ja-JP" sz="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暑さ対策は、「大阪府温暖化対策実行計画」および「おおさかヒートアイランド対策推進計画」で掲げる適応策として取り扱い、</a:t>
                      </a:r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大阪府環境審議会温暖化対策部会</a:t>
                      </a:r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で進捗報告。</a:t>
                      </a:r>
                    </a:p>
                    <a:p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1528" marR="31528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137856"/>
              </p:ext>
            </p:extLst>
          </p:nvPr>
        </p:nvGraphicFramePr>
        <p:xfrm>
          <a:off x="155735" y="545797"/>
          <a:ext cx="8831835" cy="2019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1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19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方　　向　　性</a:t>
                      </a: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1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猛暑対策検討会議でのご意見を踏まえ、様々な媒体による情報発信や暑さ対策セミナーの開催といった</a:t>
                      </a:r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「啓発」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による取組みと、都市緑化を活用した猛暑対策や暑さをしのぐクールオアシスなど</a:t>
                      </a:r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「環境整備」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に関する取組みを</a:t>
                      </a:r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「両輪」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とする暑さ対策を推進。</a:t>
                      </a:r>
                      <a:endParaRPr kumimoji="1" lang="en-US" altLang="ja-JP" sz="20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1528" marR="3152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テキスト ボックス 8"/>
          <p:cNvSpPr txBox="1">
            <a:spLocks noChangeArrowheads="1"/>
          </p:cNvSpPr>
          <p:nvPr/>
        </p:nvSpPr>
        <p:spPr bwMode="auto">
          <a:xfrm>
            <a:off x="7585246" y="45440"/>
            <a:ext cx="1459735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lIns="65306" tIns="72000" rIns="65306" bIns="720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lang="ja-JP" altLang="en-US" sz="1400" b="1" dirty="0"/>
              <a:t>資料　</a:t>
            </a:r>
            <a:r>
              <a:rPr lang="ja-JP" altLang="en-US" sz="1400" b="1" dirty="0" smtClean="0"/>
              <a:t>２－４</a:t>
            </a:r>
            <a:endParaRPr lang="ja-JP" altLang="en-US" sz="1400" b="1" strike="sngStrike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637586"/>
              </p:ext>
            </p:extLst>
          </p:nvPr>
        </p:nvGraphicFramePr>
        <p:xfrm>
          <a:off x="155342" y="2660120"/>
          <a:ext cx="8831835" cy="1838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1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6500">
                <a:tc>
                  <a:txBody>
                    <a:bodyPr/>
                    <a:lstStyle/>
                    <a:p>
                      <a:pPr algn="ctr" defTabSz="1317269">
                        <a:defRPr/>
                      </a:pPr>
                      <a:r>
                        <a:rPr lang="ja-JP" altLang="en-US" sz="24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庁　内　連　携</a:t>
                      </a:r>
                      <a:endParaRPr lang="ja-JP" altLang="en-US" sz="24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2259">
                <a:tc>
                  <a:txBody>
                    <a:bodyPr/>
                    <a:lstStyle/>
                    <a:p>
                      <a:pPr algn="l">
                        <a:lnSpc>
                          <a:spcPts val="3000"/>
                        </a:lnSpc>
                      </a:pPr>
                      <a:r>
                        <a:rPr lang="ja-JP" altLang="en-US" sz="2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庁内の暑さ対策の取組は、地球温暖化対策及びヒートアイランド対策の推進体制である</a:t>
                      </a:r>
                      <a:r>
                        <a:rPr lang="ja-JP" altLang="en-US" sz="20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「大阪府温暖化対策推進会議（庁内会議）」</a:t>
                      </a:r>
                      <a:r>
                        <a:rPr lang="ja-JP" altLang="en-US" sz="2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により、庁内の関係部局が連携し、総合的、計画的に取組みを推進。</a:t>
                      </a:r>
                      <a:endParaRPr lang="ja-JP" altLang="en-US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1528" marR="3152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57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2019-12-03T04:48:51Z</dcterms:created>
  <dcterms:modified xsi:type="dcterms:W3CDTF">2019-12-03T04:50:03Z</dcterms:modified>
</cp:coreProperties>
</file>