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handoutMasterIdLst>
    <p:handoutMasterId r:id="rId4"/>
  </p:handoutMasterIdLst>
  <p:sldIdLst>
    <p:sldId id="345" r:id="rId2"/>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434" autoAdjust="0"/>
  </p:normalViewPr>
  <p:slideViewPr>
    <p:cSldViewPr>
      <p:cViewPr varScale="1">
        <p:scale>
          <a:sx n="74" d="100"/>
          <a:sy n="74" d="100"/>
        </p:scale>
        <p:origin x="120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190" cy="498662"/>
          </a:xfrm>
          <a:prstGeom prst="rect">
            <a:avLst/>
          </a:prstGeom>
        </p:spPr>
        <p:txBody>
          <a:bodyPr vert="horz" lIns="93232" tIns="46616" rIns="93232" bIns="466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32" tIns="46616" rIns="93232" bIns="46616" rtlCol="0"/>
          <a:lstStyle>
            <a:lvl1pPr algn="r">
              <a:defRPr sz="1200"/>
            </a:lvl1pPr>
          </a:lstStyle>
          <a:p>
            <a:fld id="{64C9E5AD-B317-4C0D-A523-5E245AF58A84}" type="datetimeFigureOut">
              <a:rPr kumimoji="1" lang="ja-JP" altLang="en-US" smtClean="0"/>
              <a:t>2019/12/3</a:t>
            </a:fld>
            <a:endParaRPr kumimoji="1" lang="ja-JP" altLang="en-US"/>
          </a:p>
        </p:txBody>
      </p:sp>
      <p:sp>
        <p:nvSpPr>
          <p:cNvPr id="4" name="フッター プレースホルダー 3"/>
          <p:cNvSpPr>
            <a:spLocks noGrp="1"/>
          </p:cNvSpPr>
          <p:nvPr>
            <p:ph type="ftr" sz="quarter" idx="2"/>
          </p:nvPr>
        </p:nvSpPr>
        <p:spPr>
          <a:xfrm>
            <a:off x="1" y="9440676"/>
            <a:ext cx="2949190" cy="498662"/>
          </a:xfrm>
          <a:prstGeom prst="rect">
            <a:avLst/>
          </a:prstGeom>
        </p:spPr>
        <p:txBody>
          <a:bodyPr vert="horz" lIns="93232" tIns="46616" rIns="93232" bIns="466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6"/>
            <a:ext cx="2949190" cy="498662"/>
          </a:xfrm>
          <a:prstGeom prst="rect">
            <a:avLst/>
          </a:prstGeom>
        </p:spPr>
        <p:txBody>
          <a:bodyPr vert="horz" lIns="93232" tIns="46616" rIns="93232" bIns="46616"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E786524D-9D30-4F28-9A77-09A8B3F4127D}" type="datetimeFigureOut">
              <a:rPr kumimoji="1" lang="ja-JP" altLang="en-US" smtClean="0"/>
              <a:t>2019/12/3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8185" indent="-287761">
              <a:defRPr kumimoji="1">
                <a:solidFill>
                  <a:schemeClr val="tx1"/>
                </a:solidFill>
                <a:latin typeface="Calibri" pitchFamily="34" charset="0"/>
                <a:ea typeface="ＭＳ Ｐゴシック" charset="-128"/>
              </a:defRPr>
            </a:lvl2pPr>
            <a:lvl3pPr marL="1151052" indent="-230211">
              <a:defRPr kumimoji="1">
                <a:solidFill>
                  <a:schemeClr val="tx1"/>
                </a:solidFill>
                <a:latin typeface="Calibri" pitchFamily="34" charset="0"/>
                <a:ea typeface="ＭＳ Ｐゴシック" charset="-128"/>
              </a:defRPr>
            </a:lvl3pPr>
            <a:lvl4pPr marL="1611469" indent="-230211">
              <a:defRPr kumimoji="1">
                <a:solidFill>
                  <a:schemeClr val="tx1"/>
                </a:solidFill>
                <a:latin typeface="Calibri" pitchFamily="34" charset="0"/>
                <a:ea typeface="ＭＳ Ｐゴシック" charset="-128"/>
              </a:defRPr>
            </a:lvl4pPr>
            <a:lvl5pPr marL="2071890" indent="-230211">
              <a:defRPr kumimoji="1">
                <a:solidFill>
                  <a:schemeClr val="tx1"/>
                </a:solidFill>
                <a:latin typeface="Calibri" pitchFamily="34" charset="0"/>
                <a:ea typeface="ＭＳ Ｐゴシック" charset="-128"/>
              </a:defRPr>
            </a:lvl5pPr>
            <a:lvl6pPr marL="2532313" indent="-230211" fontAlgn="base">
              <a:spcBef>
                <a:spcPct val="0"/>
              </a:spcBef>
              <a:spcAft>
                <a:spcPct val="0"/>
              </a:spcAft>
              <a:defRPr kumimoji="1">
                <a:solidFill>
                  <a:schemeClr val="tx1"/>
                </a:solidFill>
                <a:latin typeface="Calibri" pitchFamily="34" charset="0"/>
                <a:ea typeface="ＭＳ Ｐゴシック" charset="-128"/>
              </a:defRPr>
            </a:lvl6pPr>
            <a:lvl7pPr marL="2992730" indent="-230211" fontAlgn="base">
              <a:spcBef>
                <a:spcPct val="0"/>
              </a:spcBef>
              <a:spcAft>
                <a:spcPct val="0"/>
              </a:spcAft>
              <a:defRPr kumimoji="1">
                <a:solidFill>
                  <a:schemeClr val="tx1"/>
                </a:solidFill>
                <a:latin typeface="Calibri" pitchFamily="34" charset="0"/>
                <a:ea typeface="ＭＳ Ｐゴシック" charset="-128"/>
              </a:defRPr>
            </a:lvl7pPr>
            <a:lvl8pPr marL="3453152" indent="-230211" fontAlgn="base">
              <a:spcBef>
                <a:spcPct val="0"/>
              </a:spcBef>
              <a:spcAft>
                <a:spcPct val="0"/>
              </a:spcAft>
              <a:defRPr kumimoji="1">
                <a:solidFill>
                  <a:schemeClr val="tx1"/>
                </a:solidFill>
                <a:latin typeface="Calibri" pitchFamily="34" charset="0"/>
                <a:ea typeface="ＭＳ Ｐゴシック" charset="-128"/>
              </a:defRPr>
            </a:lvl8pPr>
            <a:lvl9pPr marL="3913571" indent="-23021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285680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2019/12/3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2019/12/3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2019/12/3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2019/12/3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2019/12/3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2019/12/3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2019/12/3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2019/12/3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image" Target="../media/image2.w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81913" y="476564"/>
            <a:ext cx="971550" cy="248250"/>
          </a:xfrm>
          <a:prstGeom prst="rect">
            <a:avLst/>
          </a:prstGeom>
          <a:noFill/>
        </p:spPr>
        <p:txBody>
          <a:bodyPr lIns="89194" tIns="44597" rIns="89194" bIns="44597">
            <a:spAutoFit/>
          </a:bodyPr>
          <a:lstStyle/>
          <a:p>
            <a:pPr>
              <a:defRPr/>
            </a:pPr>
            <a:r>
              <a:rPr lang="ja-JP" altLang="en-US" sz="1028" dirty="0"/>
              <a:t>　</a:t>
            </a:r>
            <a:r>
              <a:rPr lang="en-US" altLang="ja-JP" sz="1028" dirty="0"/>
              <a:t> </a:t>
            </a:r>
            <a:endParaRPr lang="ja-JP" altLang="en-US" sz="1028" dirty="0"/>
          </a:p>
        </p:txBody>
      </p:sp>
      <p:sp>
        <p:nvSpPr>
          <p:cNvPr id="48" name="角丸四角形 47"/>
          <p:cNvSpPr/>
          <p:nvPr/>
        </p:nvSpPr>
        <p:spPr>
          <a:xfrm>
            <a:off x="343632" y="1220938"/>
            <a:ext cx="8729638" cy="3012458"/>
          </a:xfrm>
          <a:prstGeom prst="roundRect">
            <a:avLst>
              <a:gd name="adj" fmla="val 2105"/>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9"/>
              </a:lnSpc>
            </a:pPr>
            <a:endParaRPr lang="en-US" altLang="zh-TW" sz="726"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209"/>
              </a:lnSpc>
            </a:pPr>
            <a:endParaRPr lang="en-US" altLang="ja-JP" sz="726"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47034" y="437953"/>
            <a:ext cx="7878375" cy="718193"/>
          </a:xfrm>
          <a:prstGeom prst="rect">
            <a:avLst/>
          </a:prstGeom>
          <a:solidFill>
            <a:schemeClr val="bg1"/>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基本的な考え方</a:t>
            </a:r>
            <a:r>
              <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26"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豪雨や災害並みの猛暑から府民の安全安心を守るため、防災や気象緩和など、</a:t>
            </a:r>
            <a:r>
              <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森林や都市の緑の有する公益的機能</a:t>
            </a:r>
            <a:r>
              <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を維持増進して以下の対策を緊急かつ集中的に実施。</a:t>
            </a:r>
            <a:endPar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府民の安全安心を守るとともに、猛暑対策を全国に先駆けて推進することにより、万博開催やインバウンド増加を見据えた「環境先進都市大阪」のアピールにもつなげる。</a:t>
            </a:r>
          </a:p>
          <a:p>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 九州北部豪雨等で得られた新たな知見に基づく森林の土石流･流木対策を継続して実施</a:t>
            </a:r>
          </a:p>
          <a:p>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 多くの人々が暑くても屋外で待たざるを得ない駅前広場のバス停等における熱中症の発症リスクを軽減するため、都市緑化を活用した猛暑対策を実施</a:t>
            </a:r>
            <a:endPar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26"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そのために必要な財源を確保するため、</a:t>
            </a:r>
            <a:r>
              <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大阪府森林の有する公益的機能を維持増進するための環境整備に係る個人の府民税の税率の特例に関する条例</a:t>
            </a:r>
            <a:r>
              <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を改</a:t>
            </a:r>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正し、森林環境税を延長。</a:t>
            </a:r>
            <a:endPar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7981913" y="437954"/>
            <a:ext cx="1092151" cy="723953"/>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事業規模（概算）</a:t>
            </a:r>
            <a:endPar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8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超過課税実施期間</a:t>
            </a:r>
            <a:endParaRPr lang="en-US" altLang="ja-JP" sz="72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令和２年度～５年度</a:t>
            </a:r>
            <a:endPar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5"/>
          <p:cNvSpPr>
            <a:spLocks noChangeArrowheads="1"/>
          </p:cNvSpPr>
          <p:nvPr/>
        </p:nvSpPr>
        <p:spPr bwMode="auto">
          <a:xfrm>
            <a:off x="4968" y="177173"/>
            <a:ext cx="4250434" cy="24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552938">
              <a:spcBef>
                <a:spcPct val="0"/>
              </a:spcBef>
              <a:buNone/>
            </a:pPr>
            <a:r>
              <a:rPr lang="ja-JP" altLang="en-US" sz="968"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森林環境税</a:t>
            </a:r>
            <a:r>
              <a:rPr lang="en-US" altLang="ja-JP" sz="968"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8" b="1" dirty="0">
                <a:latin typeface="メイリオ" panose="020B0604030504040204" pitchFamily="50" charset="-128"/>
                <a:ea typeface="メイリオ" panose="020B0604030504040204" pitchFamily="50" charset="-128"/>
                <a:cs typeface="メイリオ" panose="020B0604030504040204" pitchFamily="50" charset="-128"/>
              </a:rPr>
              <a:t>個人府民税均等割の超過課税</a:t>
            </a:r>
            <a:r>
              <a:rPr lang="en-US" altLang="ja-JP" sz="968"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68" b="1" dirty="0">
                <a:latin typeface="メイリオ" panose="020B0604030504040204" pitchFamily="50" charset="-128"/>
                <a:ea typeface="メイリオ" panose="020B0604030504040204" pitchFamily="50" charset="-128"/>
                <a:cs typeface="メイリオ" panose="020B0604030504040204" pitchFamily="50" charset="-128"/>
              </a:rPr>
              <a:t>条例の改正</a:t>
            </a:r>
            <a:r>
              <a:rPr lang="ja-JP" altLang="en-US" sz="968"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について（案）　</a:t>
            </a:r>
            <a:r>
              <a:rPr lang="ja-JP" altLang="en-US" sz="968" dirty="0">
                <a:latin typeface="HGSｺﾞｼｯｸE" pitchFamily="50" charset="-128"/>
                <a:ea typeface="HGSｺﾞｼｯｸE" pitchFamily="50" charset="-128"/>
              </a:rPr>
              <a:t>　</a:t>
            </a:r>
            <a:endParaRPr lang="ja-JP" altLang="en-US" sz="968" b="1" dirty="0">
              <a:solidFill>
                <a:srgbClr val="000000"/>
              </a:solidFill>
              <a:latin typeface="Meiryo UI" pitchFamily="50" charset="-128"/>
              <a:ea typeface="Meiryo UI" pitchFamily="50" charset="-128"/>
              <a:cs typeface="Meiryo UI" pitchFamily="50" charset="-128"/>
            </a:endParaRPr>
          </a:p>
        </p:txBody>
      </p:sp>
      <p:graphicFrame>
        <p:nvGraphicFramePr>
          <p:cNvPr id="67" name="表 66"/>
          <p:cNvGraphicFramePr>
            <a:graphicFrameLocks noGrp="1"/>
          </p:cNvGraphicFramePr>
          <p:nvPr>
            <p:extLst/>
          </p:nvPr>
        </p:nvGraphicFramePr>
        <p:xfrm>
          <a:off x="458918" y="1265321"/>
          <a:ext cx="4238809" cy="184367"/>
        </p:xfrm>
        <a:graphic>
          <a:graphicData uri="http://schemas.openxmlformats.org/drawingml/2006/table">
            <a:tbl>
              <a:tblPr firstRow="1" bandRow="1">
                <a:tableStyleId>{F5AB1C69-6EDB-4FF4-983F-18BD219EF322}</a:tableStyleId>
              </a:tblPr>
              <a:tblGrid>
                <a:gridCol w="4238809">
                  <a:extLst>
                    <a:ext uri="{9D8B030D-6E8A-4147-A177-3AD203B41FA5}">
                      <a16:colId xmlns:a16="http://schemas.microsoft.com/office/drawing/2014/main" val="20000"/>
                    </a:ext>
                  </a:extLst>
                </a:gridCol>
              </a:tblGrid>
              <a:tr h="184367">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①新たな知見に基づく森林の土石流･流木対策</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5293" marR="55293" marT="27678" marB="27678"/>
                </a:tc>
                <a:extLst>
                  <a:ext uri="{0D108BD9-81ED-4DB2-BD59-A6C34878D82A}">
                    <a16:rowId xmlns:a16="http://schemas.microsoft.com/office/drawing/2014/main" val="10000"/>
                  </a:ext>
                </a:extLst>
              </a:tr>
            </a:tbl>
          </a:graphicData>
        </a:graphic>
      </p:graphicFrame>
      <p:graphicFrame>
        <p:nvGraphicFramePr>
          <p:cNvPr id="45" name="表 44"/>
          <p:cNvGraphicFramePr>
            <a:graphicFrameLocks noGrp="1"/>
          </p:cNvGraphicFramePr>
          <p:nvPr>
            <p:extLst/>
          </p:nvPr>
        </p:nvGraphicFramePr>
        <p:xfrm>
          <a:off x="4774586" y="1271082"/>
          <a:ext cx="4227349" cy="184367"/>
        </p:xfrm>
        <a:graphic>
          <a:graphicData uri="http://schemas.openxmlformats.org/drawingml/2006/table">
            <a:tbl>
              <a:tblPr firstRow="1" bandRow="1">
                <a:tableStyleId>{F5AB1C69-6EDB-4FF4-983F-18BD219EF322}</a:tableStyleId>
              </a:tblPr>
              <a:tblGrid>
                <a:gridCol w="4227349">
                  <a:extLst>
                    <a:ext uri="{9D8B030D-6E8A-4147-A177-3AD203B41FA5}">
                      <a16:colId xmlns:a16="http://schemas.microsoft.com/office/drawing/2014/main" val="20000"/>
                    </a:ext>
                  </a:extLst>
                </a:gridCol>
              </a:tblGrid>
              <a:tr h="184367">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②都市緑化を活用した猛暑対策</a:t>
                      </a:r>
                      <a:endPar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5293" marR="55293" marT="27678" marB="27678"/>
                </a:tc>
                <a:extLst>
                  <a:ext uri="{0D108BD9-81ED-4DB2-BD59-A6C34878D82A}">
                    <a16:rowId xmlns:a16="http://schemas.microsoft.com/office/drawing/2014/main" val="10000"/>
                  </a:ext>
                </a:extLst>
              </a:tr>
            </a:tbl>
          </a:graphicData>
        </a:graphic>
      </p:graphicFrame>
      <p:sp>
        <p:nvSpPr>
          <p:cNvPr id="60" name="角丸四角形 59"/>
          <p:cNvSpPr/>
          <p:nvPr/>
        </p:nvSpPr>
        <p:spPr>
          <a:xfrm>
            <a:off x="3712868" y="1282536"/>
            <a:ext cx="984857" cy="141861"/>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7" b="1" dirty="0">
              <a:solidFill>
                <a:schemeClr val="tx1"/>
              </a:solidFill>
              <a:latin typeface="+mn-ea"/>
            </a:endParaRPr>
          </a:p>
          <a:p>
            <a:pPr algn="ctr"/>
            <a:r>
              <a:rPr lang="ja-JP" altLang="en-US" sz="66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事業規模　約</a:t>
            </a:r>
            <a:r>
              <a:rPr lang="en-US" altLang="ja-JP" sz="66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66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p>
          <a:p>
            <a:pPr algn="ctr"/>
            <a:endParaRPr lang="ja-JP" altLang="en-US" sz="847" b="1" dirty="0">
              <a:solidFill>
                <a:schemeClr val="tx1"/>
              </a:solidFill>
              <a:latin typeface="+mn-ea"/>
            </a:endParaRPr>
          </a:p>
        </p:txBody>
      </p:sp>
      <p:sp>
        <p:nvSpPr>
          <p:cNvPr id="25" name="正方形/長方形 24"/>
          <p:cNvSpPr/>
          <p:nvPr/>
        </p:nvSpPr>
        <p:spPr>
          <a:xfrm>
            <a:off x="60243" y="1201131"/>
            <a:ext cx="217772" cy="3032265"/>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47" b="1" dirty="0"/>
              <a:t>対策の概要</a:t>
            </a:r>
          </a:p>
        </p:txBody>
      </p:sp>
      <p:sp>
        <p:nvSpPr>
          <p:cNvPr id="33" name="正方形/長方形 32"/>
          <p:cNvSpPr/>
          <p:nvPr/>
        </p:nvSpPr>
        <p:spPr>
          <a:xfrm>
            <a:off x="6926157" y="4441287"/>
            <a:ext cx="2093057" cy="219669"/>
          </a:xfrm>
          <a:prstGeom prst="rect">
            <a:avLst/>
          </a:prstGeom>
          <a:solidFill>
            <a:schemeClr val="accent1">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納税義務者</a:t>
            </a:r>
            <a:r>
              <a:rPr lang="ja-JP" altLang="en-US"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zh-TW"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380</a:t>
            </a:r>
            <a:r>
              <a:rPr lang="ja-JP" altLang="en-US"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a:t>
            </a:r>
            <a:r>
              <a:rPr lang="zh-TW" altLang="en-US"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(H26</a:t>
            </a:r>
            <a:r>
              <a:rPr lang="ja-JP" altLang="en-US"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）、収入歩合：約</a:t>
            </a:r>
            <a:r>
              <a:rPr lang="en-US" altLang="ja-JP"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94</a:t>
            </a:r>
            <a:r>
              <a:rPr lang="ja-JP" altLang="en-US"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H25</a:t>
            </a:r>
            <a:r>
              <a:rPr lang="ja-JP" altLang="en-US"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54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を加味した試算額</a:t>
            </a:r>
          </a:p>
        </p:txBody>
      </p:sp>
      <p:sp>
        <p:nvSpPr>
          <p:cNvPr id="35" name="角丸四角形 34"/>
          <p:cNvSpPr/>
          <p:nvPr/>
        </p:nvSpPr>
        <p:spPr>
          <a:xfrm>
            <a:off x="7981913" y="1292335"/>
            <a:ext cx="984857" cy="14186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7" b="1" dirty="0">
              <a:solidFill>
                <a:schemeClr val="tx1"/>
              </a:solidFill>
              <a:latin typeface="+mn-ea"/>
            </a:endParaRPr>
          </a:p>
          <a:p>
            <a:pPr algn="ctr"/>
            <a:r>
              <a:rPr lang="ja-JP" altLang="en-US" sz="66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事業規模　約</a:t>
            </a:r>
            <a:r>
              <a:rPr lang="en-US" altLang="ja-JP" sz="66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66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p>
          <a:p>
            <a:pPr algn="ctr"/>
            <a:endParaRPr lang="ja-JP" altLang="en-US" sz="847" b="1" dirty="0">
              <a:solidFill>
                <a:schemeClr val="tx1"/>
              </a:solidFill>
              <a:latin typeface="+mn-ea"/>
            </a:endParaRPr>
          </a:p>
        </p:txBody>
      </p:sp>
      <p:cxnSp>
        <p:nvCxnSpPr>
          <p:cNvPr id="65" name="直線コネクタ 64"/>
          <p:cNvCxnSpPr/>
          <p:nvPr/>
        </p:nvCxnSpPr>
        <p:spPr>
          <a:xfrm>
            <a:off x="27361" y="380994"/>
            <a:ext cx="9032788" cy="4799"/>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43" name="正方形/長方形 42"/>
          <p:cNvSpPr/>
          <p:nvPr/>
        </p:nvSpPr>
        <p:spPr>
          <a:xfrm>
            <a:off x="7216523" y="5881402"/>
            <a:ext cx="1843626" cy="745947"/>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84" dirty="0">
              <a:solidFill>
                <a:schemeClr val="tx1"/>
              </a:solidFill>
              <a:latin typeface="ＭＳ ゴシック" panose="020B0609070205080204" pitchFamily="49" charset="-128"/>
              <a:ea typeface="ＭＳ ゴシック" panose="020B0609070205080204" pitchFamily="49" charset="-128"/>
            </a:endParaRPr>
          </a:p>
          <a:p>
            <a:r>
              <a:rPr lang="ja-JP" altLang="en-US" sz="726" dirty="0">
                <a:solidFill>
                  <a:schemeClr val="tx1"/>
                </a:solidFill>
                <a:latin typeface="ＭＳ ゴシック" panose="020B0609070205080204" pitchFamily="49" charset="-128"/>
                <a:ea typeface="ＭＳ ゴシック" panose="020B0609070205080204" pitchFamily="49" charset="-128"/>
              </a:rPr>
              <a:t>　</a:t>
            </a:r>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全国３７府県１市が県民税等の均等割の超過課税により森林保全や都市緑化等の施策に充当</a:t>
            </a:r>
          </a:p>
          <a:p>
            <a:endParaRPr lang="en-US" altLang="ja-JP" sz="18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県民税均等割等の超過税額</a:t>
            </a:r>
            <a:r>
              <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48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・個人　</a:t>
            </a:r>
            <a:r>
              <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1,200</a:t>
            </a:r>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円上乗せ</a:t>
            </a:r>
          </a:p>
          <a:p>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・法人　</a:t>
            </a:r>
            <a:r>
              <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％上乗せ</a:t>
            </a:r>
          </a:p>
        </p:txBody>
      </p:sp>
      <p:sp>
        <p:nvSpPr>
          <p:cNvPr id="47" name="正方形/長方形 46"/>
          <p:cNvSpPr/>
          <p:nvPr/>
        </p:nvSpPr>
        <p:spPr>
          <a:xfrm>
            <a:off x="7218984" y="5739500"/>
            <a:ext cx="1262686" cy="146945"/>
          </a:xfrm>
          <a:prstGeom prst="rect">
            <a:avLst/>
          </a:prstGeom>
          <a:solidFill>
            <a:schemeClr val="accent3">
              <a:lumMod val="75000"/>
            </a:schemeClr>
          </a:solidFill>
          <a:ln w="12700" cap="flat" cmpd="sng" algn="ctr">
            <a:noFill/>
            <a:prstDash val="solid"/>
          </a:ln>
          <a:effectLst/>
        </p:spPr>
        <p:txBody>
          <a:bodyPr rot="0" spcFirstLastPara="0" vert="horz" wrap="square" lIns="21768" tIns="0" rIns="21768" bIns="0" numCol="1" spcCol="0" rtlCol="0" fromWordArt="0" anchor="ctr" anchorCtr="0" forceAA="0" compatLnSpc="1">
            <a:prstTxWarp prst="textNoShape">
              <a:avLst/>
            </a:prstTxWarp>
            <a:noAutofit/>
          </a:bodyPr>
          <a:lstStyle/>
          <a:p>
            <a:pPr>
              <a:spcAft>
                <a:spcPts val="0"/>
              </a:spcAft>
            </a:pPr>
            <a:r>
              <a:rPr lang="en-US" altLang="ja-JP" sz="726"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参考②</a:t>
            </a:r>
            <a:r>
              <a:rPr lang="en-US" altLang="ja-JP" sz="726"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26"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他自治体の状況</a:t>
            </a:r>
          </a:p>
        </p:txBody>
      </p:sp>
      <p:sp>
        <p:nvSpPr>
          <p:cNvPr id="44" name="正方形/長方形 43"/>
          <p:cNvSpPr/>
          <p:nvPr/>
        </p:nvSpPr>
        <p:spPr>
          <a:xfrm>
            <a:off x="443474" y="1464222"/>
            <a:ext cx="4254251" cy="2723126"/>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8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背景</a:t>
            </a:r>
            <a:r>
              <a:rPr lang="en-US" altLang="ja-JP"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〇九州北部豪雨</a:t>
            </a:r>
            <a:r>
              <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平成</a:t>
            </a:r>
            <a:r>
              <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29</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r>
              <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月</a:t>
            </a:r>
            <a:r>
              <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や西日本豪雨</a:t>
            </a:r>
            <a:r>
              <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平成</a:t>
            </a:r>
            <a:r>
              <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30</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r>
              <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月</a:t>
            </a:r>
            <a:r>
              <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等における被災地の調査などに</a:t>
            </a:r>
            <a:r>
              <a:rPr lang="ja-JP" altLang="en-US" sz="726"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より得られ</a:t>
            </a:r>
            <a:endParaRPr lang="en-US" altLang="ja-JP" sz="726"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726"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726" dirty="0" err="1"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た</a:t>
            </a:r>
            <a:r>
              <a:rPr lang="ja-JP" altLang="en-US" sz="726"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新た</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な知見*を踏まえた土石流･流木対策を実施する必要性の高まり</a:t>
            </a:r>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635"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＊新たな知見</a:t>
            </a:r>
            <a:r>
              <a:rPr lang="ja-JP" altLang="en-US" sz="635" spc="-18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635"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635" spc="-18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635"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流域内の凹地形に</a:t>
            </a:r>
            <a:r>
              <a:rPr lang="ja-JP" altLang="en-US" sz="635" dirty="0">
                <a:solidFill>
                  <a:schemeClr val="tx1"/>
                </a:solidFill>
                <a:latin typeface="ＭＳ Ｐゴシック" panose="020B0600070205080204" pitchFamily="50" charset="-128"/>
                <a:cs typeface="メイリオ" panose="020B0604030504040204" pitchFamily="50" charset="-128"/>
              </a:rPr>
              <a:t>おいて発生した崩壊が、</a:t>
            </a:r>
            <a:r>
              <a:rPr lang="ja-JP" altLang="en-US" sz="635"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渓流沿いの立木や土砂を巻き込みながら</a:t>
            </a:r>
            <a:endParaRPr lang="en-US" altLang="ja-JP" sz="635"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635"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02"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635"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流下を続け被害を拡大</a:t>
            </a:r>
          </a:p>
          <a:p>
            <a:endParaRPr lang="en-US" altLang="ja-JP" sz="48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対象</a:t>
            </a:r>
            <a:r>
              <a:rPr lang="en-US" altLang="ja-JP"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〇５６</a:t>
            </a:r>
            <a:r>
              <a:rPr lang="zh-TW"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箇所</a:t>
            </a:r>
            <a:endParaRPr lang="en-US" altLang="zh-TW"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635"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＊４年以内に全ての事業に着手</a:t>
            </a:r>
            <a:endParaRPr lang="en-US" altLang="zh-TW" sz="635"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zh-TW" sz="18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en-US" altLang="ja-JP"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対策</a:t>
            </a:r>
            <a:r>
              <a:rPr lang="en-US" altLang="ja-JP"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①治山ダムの整備</a:t>
            </a:r>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8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②流木の発生を抑制する危険木の除去</a:t>
            </a:r>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8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③本数調整伐等の森林整備</a:t>
            </a:r>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8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④</a:t>
            </a:r>
            <a:r>
              <a:rPr lang="ja-JP" altLang="en-US" sz="726" dirty="0">
                <a:solidFill>
                  <a:schemeClr val="tx1"/>
                </a:solidFill>
                <a:latin typeface="ＭＳ Ｐゴシック" panose="020B0600070205080204" pitchFamily="50" charset="-128"/>
                <a:cs typeface="メイリオ" panose="020B0604030504040204" pitchFamily="50" charset="-128"/>
              </a:rPr>
              <a:t>地域住民の</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防災意識・避難意識の向上</a:t>
            </a:r>
            <a:r>
              <a:rPr lang="ja-JP" altLang="en-US" sz="726" dirty="0">
                <a:solidFill>
                  <a:schemeClr val="tx1"/>
                </a:solidFill>
                <a:latin typeface="ＭＳ Ｐゴシック" panose="020B0600070205080204" pitchFamily="50" charset="-128"/>
                <a:cs typeface="メイリオ" panose="020B0604030504040204" pitchFamily="50" charset="-128"/>
              </a:rPr>
              <a:t>を図る</a:t>
            </a:r>
            <a:endParaRPr lang="en-US" altLang="ja-JP" sz="726" dirty="0">
              <a:solidFill>
                <a:schemeClr val="tx1"/>
              </a:solidFill>
              <a:latin typeface="ＭＳ Ｐゴシック" panose="020B0600070205080204" pitchFamily="50" charset="-128"/>
              <a:cs typeface="メイリオ" panose="020B0604030504040204" pitchFamily="50" charset="-128"/>
            </a:endParaRPr>
          </a:p>
          <a:p>
            <a:r>
              <a:rPr lang="ja-JP" altLang="en-US" sz="726" dirty="0">
                <a:solidFill>
                  <a:schemeClr val="tx1"/>
                </a:solidFill>
                <a:latin typeface="ＭＳ Ｐゴシック" panose="020B0600070205080204" pitchFamily="50" charset="-128"/>
                <a:cs typeface="メイリオ" panose="020B0604030504040204" pitchFamily="50" charset="-128"/>
              </a:rPr>
              <a:t>　　　　ための減災対策</a:t>
            </a:r>
            <a:r>
              <a:rPr lang="ja-JP" altLang="en-US"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（防災教室の開催など）</a:t>
            </a:r>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78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en-US" altLang="ja-JP"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効果</a:t>
            </a:r>
            <a:r>
              <a:rPr lang="en-US" altLang="ja-JP" sz="726"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r>
              <a:rPr lang="ja-JP" altLang="en-US" sz="72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〇府民の生命・財産への災害の未然防止、災害発生による経済損失の回避</a:t>
            </a:r>
            <a:endParaRPr lang="en-US" altLang="ja-JP" sz="726"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72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8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78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4775261" y="1469984"/>
            <a:ext cx="4243952" cy="2717505"/>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8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726" b="1" dirty="0">
                <a:solidFill>
                  <a:prstClr val="black"/>
                </a:solidFill>
                <a:latin typeface="+mn-ea"/>
                <a:cs typeface="メイリオ" panose="020B0604030504040204" pitchFamily="50" charset="-128"/>
              </a:rPr>
              <a:t> 〔</a:t>
            </a:r>
            <a:r>
              <a:rPr lang="ja-JP" altLang="en-US" sz="726" b="1" dirty="0">
                <a:solidFill>
                  <a:prstClr val="black"/>
                </a:solidFill>
                <a:latin typeface="+mn-ea"/>
                <a:cs typeface="メイリオ" panose="020B0604030504040204" pitchFamily="50" charset="-128"/>
              </a:rPr>
              <a:t>背景</a:t>
            </a:r>
            <a:r>
              <a:rPr lang="en-US" altLang="ja-JP" sz="726" b="1" dirty="0">
                <a:solidFill>
                  <a:prstClr val="black"/>
                </a:solidFill>
                <a:latin typeface="+mn-ea"/>
                <a:cs typeface="メイリオ" panose="020B0604030504040204" pitchFamily="50" charset="-128"/>
              </a:rPr>
              <a:t>〕</a:t>
            </a:r>
          </a:p>
          <a:p>
            <a:r>
              <a:rPr lang="ja-JP" altLang="en-US" sz="726" dirty="0">
                <a:solidFill>
                  <a:schemeClr val="tx1"/>
                </a:solidFill>
                <a:latin typeface="+mn-ea"/>
                <a:cs typeface="メイリオ" panose="020B0604030504040204" pitchFamily="50" charset="-128"/>
              </a:rPr>
              <a:t>　　〇災害並みの猛暑による府民の健康被害を軽減する必要性の高まり</a:t>
            </a:r>
          </a:p>
          <a:p>
            <a:r>
              <a:rPr lang="ja-JP" altLang="en-US" sz="726" dirty="0">
                <a:solidFill>
                  <a:schemeClr val="tx1"/>
                </a:solidFill>
                <a:latin typeface="+mn-ea"/>
                <a:cs typeface="メイリオ" panose="020B0604030504040204" pitchFamily="50" charset="-128"/>
              </a:rPr>
              <a:t>　　　 　＜大阪府における熱中症救急搬送人員数＞</a:t>
            </a:r>
            <a:endParaRPr lang="en-US" altLang="ja-JP" sz="726" dirty="0">
              <a:solidFill>
                <a:schemeClr val="tx1"/>
              </a:solidFill>
              <a:latin typeface="+mn-ea"/>
              <a:cs typeface="メイリオ" panose="020B0604030504040204" pitchFamily="50" charset="-128"/>
            </a:endParaRPr>
          </a:p>
          <a:p>
            <a:r>
              <a:rPr lang="ja-JP" altLang="en-US" sz="726" dirty="0">
                <a:solidFill>
                  <a:schemeClr val="tx1"/>
                </a:solidFill>
                <a:latin typeface="+mn-ea"/>
                <a:cs typeface="メイリオ" panose="020B0604030504040204" pitchFamily="50" charset="-128"/>
              </a:rPr>
              <a:t>　　　　　　・２０１７年 ： ３，５９０人</a:t>
            </a:r>
            <a:r>
              <a:rPr lang="en-US" altLang="ja-JP" sz="726" dirty="0">
                <a:solidFill>
                  <a:schemeClr val="tx1"/>
                </a:solidFill>
                <a:latin typeface="+mn-ea"/>
                <a:cs typeface="メイリオ" panose="020B0604030504040204" pitchFamily="50" charset="-128"/>
              </a:rPr>
              <a:t>(</a:t>
            </a:r>
            <a:r>
              <a:rPr lang="ja-JP" altLang="en-US" sz="726" dirty="0">
                <a:solidFill>
                  <a:schemeClr val="tx1"/>
                </a:solidFill>
                <a:latin typeface="+mn-ea"/>
                <a:cs typeface="メイリオ" panose="020B0604030504040204" pitchFamily="50" charset="-128"/>
              </a:rPr>
              <a:t>うち１名が死亡</a:t>
            </a:r>
            <a:r>
              <a:rPr lang="en-US" altLang="ja-JP" sz="726" dirty="0">
                <a:solidFill>
                  <a:schemeClr val="tx1"/>
                </a:solidFill>
                <a:latin typeface="+mn-ea"/>
                <a:cs typeface="メイリオ" panose="020B0604030504040204" pitchFamily="50" charset="-128"/>
              </a:rPr>
              <a:t>)</a:t>
            </a:r>
            <a:r>
              <a:rPr lang="ja-JP" altLang="en-US" sz="726" dirty="0">
                <a:solidFill>
                  <a:schemeClr val="tx1"/>
                </a:solidFill>
                <a:latin typeface="+mn-ea"/>
                <a:cs typeface="メイリオ" panose="020B0604030504040204" pitchFamily="50" charset="-128"/>
              </a:rPr>
              <a:t>　⇒　２０１８年 ： ７，１３８人</a:t>
            </a:r>
            <a:r>
              <a:rPr lang="en-US" altLang="ja-JP" sz="726" dirty="0">
                <a:solidFill>
                  <a:schemeClr val="tx1"/>
                </a:solidFill>
                <a:latin typeface="+mn-ea"/>
                <a:cs typeface="メイリオ" panose="020B0604030504040204" pitchFamily="50" charset="-128"/>
              </a:rPr>
              <a:t>(</a:t>
            </a:r>
            <a:r>
              <a:rPr lang="ja-JP" altLang="en-US" sz="726" dirty="0">
                <a:solidFill>
                  <a:schemeClr val="tx1"/>
                </a:solidFill>
                <a:latin typeface="+mn-ea"/>
                <a:cs typeface="メイリオ" panose="020B0604030504040204" pitchFamily="50" charset="-128"/>
              </a:rPr>
              <a:t>うち１２名が死亡</a:t>
            </a:r>
            <a:r>
              <a:rPr lang="en-US" altLang="ja-JP" sz="726" dirty="0">
                <a:solidFill>
                  <a:schemeClr val="tx1"/>
                </a:solidFill>
                <a:latin typeface="+mn-ea"/>
                <a:cs typeface="メイリオ" panose="020B0604030504040204" pitchFamily="50" charset="-128"/>
              </a:rPr>
              <a:t>)</a:t>
            </a:r>
          </a:p>
          <a:p>
            <a:endParaRPr lang="en-US" altLang="ja-JP" sz="181" dirty="0">
              <a:solidFill>
                <a:schemeClr val="tx1"/>
              </a:solidFill>
              <a:latin typeface="+mn-ea"/>
              <a:cs typeface="メイリオ" panose="020B0604030504040204" pitchFamily="50" charset="-128"/>
            </a:endParaRPr>
          </a:p>
          <a:p>
            <a:r>
              <a:rPr lang="ja-JP" altLang="en-US" sz="726" dirty="0">
                <a:solidFill>
                  <a:schemeClr val="tx1"/>
                </a:solidFill>
                <a:latin typeface="+mn-ea"/>
                <a:cs typeface="メイリオ" panose="020B0604030504040204" pitchFamily="50" charset="-128"/>
              </a:rPr>
              <a:t>　　　 　＜１千人あたりの熱中症救急搬送人員数＞</a:t>
            </a:r>
            <a:endParaRPr lang="en-US" altLang="ja-JP" sz="726" dirty="0">
              <a:solidFill>
                <a:schemeClr val="tx1"/>
              </a:solidFill>
              <a:latin typeface="+mn-ea"/>
              <a:cs typeface="メイリオ" panose="020B0604030504040204" pitchFamily="50" charset="-128"/>
            </a:endParaRPr>
          </a:p>
          <a:p>
            <a:r>
              <a:rPr lang="ja-JP" altLang="en-US" sz="726" dirty="0">
                <a:solidFill>
                  <a:schemeClr val="tx1"/>
                </a:solidFill>
                <a:latin typeface="+mn-ea"/>
                <a:cs typeface="メイリオ" panose="020B0604030504040204" pitchFamily="50" charset="-128"/>
              </a:rPr>
              <a:t>　　　　　　・大阪府は東京都の１．５７倍（２０１６～２０１８年の累計）</a:t>
            </a:r>
            <a:endParaRPr lang="en-US" altLang="ja-JP" sz="726" dirty="0">
              <a:solidFill>
                <a:schemeClr val="tx1"/>
              </a:solidFill>
              <a:latin typeface="+mn-ea"/>
              <a:cs typeface="メイリオ" panose="020B0604030504040204" pitchFamily="50" charset="-128"/>
            </a:endParaRPr>
          </a:p>
          <a:p>
            <a:endParaRPr lang="ja-JP" altLang="en-US" sz="181" dirty="0">
              <a:solidFill>
                <a:schemeClr val="tx1"/>
              </a:solidFill>
              <a:latin typeface="+mn-ea"/>
              <a:cs typeface="メイリオ" panose="020B0604030504040204" pitchFamily="50" charset="-128"/>
            </a:endParaRPr>
          </a:p>
          <a:p>
            <a:r>
              <a:rPr lang="en-US" altLang="ja-JP" sz="726" b="1" dirty="0">
                <a:solidFill>
                  <a:prstClr val="black"/>
                </a:solidFill>
                <a:latin typeface="+mn-ea"/>
                <a:cs typeface="メイリオ" panose="020B0604030504040204" pitchFamily="50" charset="-128"/>
              </a:rPr>
              <a:t> 〔</a:t>
            </a:r>
            <a:r>
              <a:rPr lang="ja-JP" altLang="en-US" sz="726" b="1" dirty="0">
                <a:solidFill>
                  <a:prstClr val="black"/>
                </a:solidFill>
                <a:latin typeface="+mn-ea"/>
                <a:cs typeface="メイリオ" panose="020B0604030504040204" pitchFamily="50" charset="-128"/>
              </a:rPr>
              <a:t>対象</a:t>
            </a:r>
            <a:r>
              <a:rPr lang="en-US" altLang="ja-JP" sz="726" b="1" dirty="0">
                <a:solidFill>
                  <a:prstClr val="black"/>
                </a:solidFill>
                <a:latin typeface="+mn-ea"/>
                <a:cs typeface="メイリオ" panose="020B0604030504040204" pitchFamily="50" charset="-128"/>
              </a:rPr>
              <a:t>〕</a:t>
            </a:r>
            <a:endParaRPr lang="en-US" altLang="ja-JP" sz="726" dirty="0">
              <a:solidFill>
                <a:schemeClr val="tx1"/>
              </a:solidFill>
              <a:latin typeface="+mn-ea"/>
              <a:cs typeface="メイリオ" panose="020B0604030504040204" pitchFamily="50" charset="-128"/>
            </a:endParaRPr>
          </a:p>
          <a:p>
            <a:r>
              <a:rPr lang="ja-JP" altLang="en-US" sz="726" dirty="0">
                <a:solidFill>
                  <a:schemeClr val="tx1"/>
                </a:solidFill>
                <a:latin typeface="+mn-ea"/>
                <a:cs typeface="メイリオ" panose="020B0604030504040204" pitchFamily="50" charset="-128"/>
              </a:rPr>
              <a:t>　　〇駅前広場等　約１５０～２００箇所</a:t>
            </a:r>
          </a:p>
          <a:p>
            <a:r>
              <a:rPr lang="ja-JP" altLang="en-US" sz="726" dirty="0">
                <a:solidFill>
                  <a:schemeClr val="tx1"/>
                </a:solidFill>
                <a:latin typeface="+mn-ea"/>
                <a:cs typeface="メイリオ" panose="020B0604030504040204" pitchFamily="50" charset="-128"/>
              </a:rPr>
              <a:t>　　　　・対策実施事業者</a:t>
            </a:r>
            <a:r>
              <a:rPr lang="en-US" altLang="ja-JP" sz="726" dirty="0">
                <a:solidFill>
                  <a:schemeClr val="tx1"/>
                </a:solidFill>
                <a:latin typeface="+mn-ea"/>
                <a:cs typeface="メイリオ" panose="020B0604030504040204" pitchFamily="50" charset="-128"/>
              </a:rPr>
              <a:t>(</a:t>
            </a:r>
            <a:r>
              <a:rPr lang="ja-JP" altLang="en-US" sz="726" dirty="0">
                <a:solidFill>
                  <a:schemeClr val="tx1"/>
                </a:solidFill>
                <a:latin typeface="+mn-ea"/>
                <a:cs typeface="メイリオ" panose="020B0604030504040204" pitchFamily="50" charset="-128"/>
              </a:rPr>
              <a:t>市町村や公共交通事業者など</a:t>
            </a:r>
            <a:r>
              <a:rPr lang="en-US" altLang="ja-JP" sz="726" dirty="0">
                <a:solidFill>
                  <a:schemeClr val="tx1"/>
                </a:solidFill>
                <a:latin typeface="+mn-ea"/>
                <a:cs typeface="メイリオ" panose="020B0604030504040204" pitchFamily="50" charset="-128"/>
              </a:rPr>
              <a:t>)</a:t>
            </a:r>
            <a:r>
              <a:rPr lang="ja-JP" altLang="en-US" sz="726" dirty="0">
                <a:solidFill>
                  <a:schemeClr val="tx1"/>
                </a:solidFill>
                <a:latin typeface="+mn-ea"/>
                <a:cs typeface="メイリオ" panose="020B0604030504040204" pitchFamily="50" charset="-128"/>
              </a:rPr>
              <a:t>を公募の上選定し、補助金を助成して支援　　</a:t>
            </a:r>
            <a:endParaRPr lang="en-US" altLang="ja-JP" sz="726" dirty="0">
              <a:solidFill>
                <a:schemeClr val="tx1"/>
              </a:solidFill>
              <a:latin typeface="+mn-ea"/>
              <a:cs typeface="メイリオ" panose="020B0604030504040204" pitchFamily="50" charset="-128"/>
            </a:endParaRPr>
          </a:p>
          <a:p>
            <a:r>
              <a:rPr lang="ja-JP" altLang="en-US" sz="726" dirty="0">
                <a:solidFill>
                  <a:schemeClr val="tx1"/>
                </a:solidFill>
                <a:latin typeface="+mn-ea"/>
                <a:cs typeface="メイリオ" panose="020B0604030504040204" pitchFamily="50" charset="-128"/>
              </a:rPr>
              <a:t>　　　　　（１，５００万円を上限に事業費の全額を助成 </a:t>
            </a:r>
            <a:r>
              <a:rPr lang="en-US" altLang="ja-JP" sz="726" dirty="0">
                <a:solidFill>
                  <a:schemeClr val="tx1"/>
                </a:solidFill>
                <a:latin typeface="+mn-ea"/>
                <a:cs typeface="メイリオ" panose="020B0604030504040204" pitchFamily="50" charset="-128"/>
              </a:rPr>
              <a:t>[</a:t>
            </a:r>
            <a:r>
              <a:rPr lang="ja-JP" altLang="en-US" sz="726" dirty="0">
                <a:solidFill>
                  <a:schemeClr val="tx1"/>
                </a:solidFill>
                <a:latin typeface="+mn-ea"/>
                <a:cs typeface="メイリオ" panose="020B0604030504040204" pitchFamily="50" charset="-128"/>
              </a:rPr>
              <a:t>アクセスが制約される駅改札内は半額助成</a:t>
            </a:r>
            <a:r>
              <a:rPr lang="en-US" altLang="ja-JP" sz="726" dirty="0">
                <a:solidFill>
                  <a:schemeClr val="tx1"/>
                </a:solidFill>
                <a:latin typeface="+mn-ea"/>
                <a:cs typeface="メイリオ" panose="020B0604030504040204" pitchFamily="50" charset="-128"/>
              </a:rPr>
              <a:t>]</a:t>
            </a:r>
            <a:r>
              <a:rPr lang="ja-JP" altLang="en-US" sz="726" dirty="0">
                <a:solidFill>
                  <a:schemeClr val="tx1"/>
                </a:solidFill>
                <a:latin typeface="+mn-ea"/>
                <a:cs typeface="メイリオ" panose="020B0604030504040204" pitchFamily="50" charset="-128"/>
              </a:rPr>
              <a:t>）</a:t>
            </a:r>
            <a:endParaRPr lang="en-US" altLang="ja-JP" sz="726" dirty="0">
              <a:solidFill>
                <a:schemeClr val="tx1"/>
              </a:solidFill>
              <a:latin typeface="+mn-ea"/>
              <a:cs typeface="メイリオ" panose="020B0604030504040204" pitchFamily="50" charset="-128"/>
            </a:endParaRPr>
          </a:p>
          <a:p>
            <a:endParaRPr lang="en-US" altLang="ja-JP" sz="181" dirty="0">
              <a:solidFill>
                <a:schemeClr val="tx1"/>
              </a:solidFill>
              <a:latin typeface="+mn-ea"/>
              <a:cs typeface="メイリオ" panose="020B0604030504040204" pitchFamily="50" charset="-128"/>
            </a:endParaRPr>
          </a:p>
          <a:p>
            <a:endParaRPr lang="en-US" altLang="ja-JP" sz="181" dirty="0">
              <a:solidFill>
                <a:schemeClr val="tx1"/>
              </a:solidFill>
              <a:latin typeface="+mn-ea"/>
              <a:cs typeface="メイリオ" panose="020B0604030504040204" pitchFamily="50" charset="-128"/>
            </a:endParaRPr>
          </a:p>
          <a:p>
            <a:endParaRPr lang="en-US" altLang="ja-JP" sz="181" dirty="0">
              <a:solidFill>
                <a:schemeClr val="tx1"/>
              </a:solidFill>
              <a:latin typeface="+mn-ea"/>
              <a:cs typeface="メイリオ" panose="020B0604030504040204" pitchFamily="50" charset="-128"/>
            </a:endParaRPr>
          </a:p>
          <a:p>
            <a:endParaRPr lang="en-US" altLang="ja-JP" sz="181" dirty="0">
              <a:solidFill>
                <a:schemeClr val="tx1"/>
              </a:solidFill>
              <a:latin typeface="+mn-ea"/>
              <a:cs typeface="メイリオ" panose="020B0604030504040204" pitchFamily="50" charset="-128"/>
            </a:endParaRPr>
          </a:p>
          <a:p>
            <a:endParaRPr lang="en-US" altLang="ja-JP" sz="181" dirty="0">
              <a:solidFill>
                <a:schemeClr val="tx1"/>
              </a:solidFill>
              <a:latin typeface="+mn-ea"/>
              <a:cs typeface="メイリオ" panose="020B0604030504040204" pitchFamily="50" charset="-128"/>
            </a:endParaRPr>
          </a:p>
          <a:p>
            <a:r>
              <a:rPr lang="en-US" altLang="ja-JP" sz="786" b="1" dirty="0">
                <a:solidFill>
                  <a:prstClr val="black"/>
                </a:solidFill>
                <a:latin typeface="+mn-ea"/>
                <a:cs typeface="メイリオ" panose="020B0604030504040204" pitchFamily="50" charset="-128"/>
              </a:rPr>
              <a:t> </a:t>
            </a:r>
            <a:r>
              <a:rPr lang="en-US" altLang="ja-JP" sz="726" b="1" dirty="0">
                <a:solidFill>
                  <a:prstClr val="black"/>
                </a:solidFill>
                <a:latin typeface="+mn-ea"/>
                <a:cs typeface="メイリオ" panose="020B0604030504040204" pitchFamily="50" charset="-128"/>
              </a:rPr>
              <a:t>〔</a:t>
            </a:r>
            <a:r>
              <a:rPr lang="ja-JP" altLang="en-US" sz="726" b="1" dirty="0">
                <a:solidFill>
                  <a:prstClr val="black"/>
                </a:solidFill>
                <a:latin typeface="+mn-ea"/>
                <a:cs typeface="メイリオ" panose="020B0604030504040204" pitchFamily="50" charset="-128"/>
              </a:rPr>
              <a:t>対策</a:t>
            </a:r>
            <a:r>
              <a:rPr lang="en-US" altLang="ja-JP" sz="726" b="1" dirty="0">
                <a:solidFill>
                  <a:prstClr val="black"/>
                </a:solidFill>
                <a:latin typeface="+mn-ea"/>
                <a:cs typeface="メイリオ" panose="020B0604030504040204" pitchFamily="50" charset="-128"/>
              </a:rPr>
              <a:t>〕</a:t>
            </a:r>
            <a:endParaRPr lang="en-US" altLang="ja-JP" sz="726" dirty="0">
              <a:solidFill>
                <a:schemeClr val="tx1"/>
              </a:solidFill>
              <a:latin typeface="+mn-ea"/>
              <a:cs typeface="メイリオ" panose="020B0604030504040204" pitchFamily="50" charset="-128"/>
            </a:endParaRPr>
          </a:p>
          <a:p>
            <a:r>
              <a:rPr lang="ja-JP" altLang="en-US" sz="726" dirty="0">
                <a:solidFill>
                  <a:schemeClr val="tx1"/>
                </a:solidFill>
                <a:latin typeface="+mn-ea"/>
                <a:cs typeface="メイリオ" panose="020B0604030504040204" pitchFamily="50" charset="-128"/>
              </a:rPr>
              <a:t>　　〇駅前広場のバス停等で、市町村やバス事業者、</a:t>
            </a:r>
            <a:endParaRPr lang="en-US" altLang="ja-JP" sz="726" dirty="0">
              <a:solidFill>
                <a:schemeClr val="tx1"/>
              </a:solidFill>
              <a:latin typeface="+mn-ea"/>
              <a:cs typeface="メイリオ" panose="020B0604030504040204" pitchFamily="50" charset="-128"/>
            </a:endParaRPr>
          </a:p>
          <a:p>
            <a:r>
              <a:rPr lang="ja-JP" altLang="en-US" sz="726" dirty="0">
                <a:solidFill>
                  <a:schemeClr val="tx1"/>
                </a:solidFill>
                <a:latin typeface="+mn-ea"/>
                <a:cs typeface="メイリオ" panose="020B0604030504040204" pitchFamily="50" charset="-128"/>
              </a:rPr>
              <a:t>　　　</a:t>
            </a:r>
            <a:r>
              <a:rPr lang="ja-JP" altLang="en-US" sz="363" dirty="0">
                <a:solidFill>
                  <a:schemeClr val="tx1"/>
                </a:solidFill>
                <a:latin typeface="+mn-ea"/>
                <a:cs typeface="メイリオ" panose="020B0604030504040204" pitchFamily="50" charset="-128"/>
              </a:rPr>
              <a:t>　</a:t>
            </a:r>
            <a:r>
              <a:rPr lang="ja-JP" altLang="en-US" sz="726" dirty="0">
                <a:solidFill>
                  <a:schemeClr val="tx1"/>
                </a:solidFill>
                <a:latin typeface="+mn-ea"/>
                <a:cs typeface="メイリオ" panose="020B0604030504040204" pitchFamily="50" charset="-128"/>
              </a:rPr>
              <a:t>駅ビル所有者などが連携して、都市緑化を活用</a:t>
            </a:r>
            <a:endParaRPr lang="en-US" altLang="ja-JP" sz="726" dirty="0">
              <a:solidFill>
                <a:schemeClr val="tx1"/>
              </a:solidFill>
              <a:latin typeface="+mn-ea"/>
              <a:cs typeface="メイリオ" panose="020B0604030504040204" pitchFamily="50" charset="-128"/>
            </a:endParaRPr>
          </a:p>
          <a:p>
            <a:r>
              <a:rPr lang="ja-JP" altLang="en-US" sz="726" dirty="0">
                <a:solidFill>
                  <a:schemeClr val="tx1"/>
                </a:solidFill>
                <a:latin typeface="+mn-ea"/>
                <a:cs typeface="メイリオ" panose="020B0604030504040204" pitchFamily="50" charset="-128"/>
              </a:rPr>
              <a:t>　　　</a:t>
            </a:r>
            <a:r>
              <a:rPr lang="ja-JP" altLang="en-US" sz="363" dirty="0">
                <a:solidFill>
                  <a:schemeClr val="tx1"/>
                </a:solidFill>
                <a:latin typeface="+mn-ea"/>
                <a:cs typeface="メイリオ" panose="020B0604030504040204" pitchFamily="50" charset="-128"/>
              </a:rPr>
              <a:t>　</a:t>
            </a:r>
            <a:r>
              <a:rPr lang="ja-JP" altLang="en-US" sz="726" dirty="0">
                <a:solidFill>
                  <a:schemeClr val="tx1"/>
                </a:solidFill>
                <a:latin typeface="+mn-ea"/>
                <a:cs typeface="メイリオ" panose="020B0604030504040204" pitchFamily="50" charset="-128"/>
              </a:rPr>
              <a:t>した猛暑対策に取り組めるように誘導･支援</a:t>
            </a:r>
            <a:endParaRPr lang="en-US" altLang="ja-JP" sz="726" dirty="0">
              <a:solidFill>
                <a:schemeClr val="tx1"/>
              </a:solidFill>
              <a:latin typeface="+mn-ea"/>
              <a:cs typeface="メイリオ" panose="020B0604030504040204" pitchFamily="50" charset="-128"/>
            </a:endParaRPr>
          </a:p>
          <a:p>
            <a:endParaRPr lang="en-US" altLang="ja-JP" sz="726" dirty="0">
              <a:solidFill>
                <a:schemeClr val="tx1"/>
              </a:solidFill>
              <a:latin typeface="+mn-ea"/>
              <a:cs typeface="メイリオ" panose="020B0604030504040204" pitchFamily="50" charset="-128"/>
            </a:endParaRPr>
          </a:p>
          <a:p>
            <a:endParaRPr lang="en-US" altLang="ja-JP" sz="726" dirty="0">
              <a:solidFill>
                <a:schemeClr val="tx1"/>
              </a:solidFill>
              <a:latin typeface="+mn-ea"/>
              <a:cs typeface="メイリオ" panose="020B0604030504040204" pitchFamily="50" charset="-128"/>
            </a:endParaRPr>
          </a:p>
          <a:p>
            <a:endParaRPr lang="en-US" altLang="ja-JP" sz="726" dirty="0">
              <a:solidFill>
                <a:schemeClr val="tx1"/>
              </a:solidFill>
              <a:latin typeface="+mn-ea"/>
              <a:cs typeface="メイリオ" panose="020B0604030504040204" pitchFamily="50" charset="-128"/>
            </a:endParaRPr>
          </a:p>
          <a:p>
            <a:endParaRPr lang="en-US" altLang="ja-JP" sz="726" dirty="0">
              <a:solidFill>
                <a:schemeClr val="tx1"/>
              </a:solidFill>
              <a:latin typeface="+mn-ea"/>
              <a:cs typeface="メイリオ" panose="020B0604030504040204" pitchFamily="50" charset="-128"/>
            </a:endParaRPr>
          </a:p>
          <a:p>
            <a:endParaRPr lang="en-US" altLang="ja-JP" sz="726" dirty="0">
              <a:solidFill>
                <a:schemeClr val="tx1"/>
              </a:solidFill>
              <a:latin typeface="+mn-ea"/>
              <a:cs typeface="メイリオ" panose="020B0604030504040204" pitchFamily="50" charset="-128"/>
            </a:endParaRPr>
          </a:p>
          <a:p>
            <a:endParaRPr lang="en-US" altLang="ja-JP" sz="726" dirty="0">
              <a:solidFill>
                <a:schemeClr val="tx1"/>
              </a:solidFill>
              <a:latin typeface="+mn-ea"/>
              <a:cs typeface="メイリオ" panose="020B0604030504040204" pitchFamily="50" charset="-128"/>
            </a:endParaRPr>
          </a:p>
          <a:p>
            <a:r>
              <a:rPr lang="en-US" altLang="ja-JP" sz="726" b="1" dirty="0">
                <a:solidFill>
                  <a:prstClr val="black"/>
                </a:solidFill>
                <a:latin typeface="+mn-ea"/>
                <a:cs typeface="メイリオ" panose="020B0604030504040204" pitchFamily="50" charset="-128"/>
              </a:rPr>
              <a:t>〔</a:t>
            </a:r>
            <a:r>
              <a:rPr lang="ja-JP" altLang="en-US" sz="726" b="1" dirty="0">
                <a:solidFill>
                  <a:prstClr val="black"/>
                </a:solidFill>
                <a:latin typeface="+mn-ea"/>
                <a:cs typeface="メイリオ" panose="020B0604030504040204" pitchFamily="50" charset="-128"/>
              </a:rPr>
              <a:t>効果</a:t>
            </a:r>
            <a:r>
              <a:rPr lang="en-US" altLang="ja-JP" sz="726" b="1" dirty="0">
                <a:solidFill>
                  <a:prstClr val="black"/>
                </a:solidFill>
                <a:latin typeface="+mn-ea"/>
                <a:cs typeface="メイリオ" panose="020B0604030504040204" pitchFamily="50" charset="-128"/>
              </a:rPr>
              <a:t>〕</a:t>
            </a:r>
          </a:p>
          <a:p>
            <a:r>
              <a:rPr lang="ja-JP" altLang="en-US" sz="726" dirty="0">
                <a:solidFill>
                  <a:prstClr val="black"/>
                </a:solidFill>
                <a:latin typeface="+mn-ea"/>
                <a:cs typeface="メイリオ" panose="020B0604030504040204" pitchFamily="50" charset="-128"/>
              </a:rPr>
              <a:t>　　〇熱中症の発症リスクの低減</a:t>
            </a:r>
            <a:endParaRPr lang="en-US" altLang="ja-JP" sz="726" dirty="0">
              <a:solidFill>
                <a:schemeClr val="tx1"/>
              </a:solidFill>
              <a:latin typeface="+mn-ea"/>
              <a:cs typeface="メイリオ" panose="020B0604030504040204" pitchFamily="50" charset="-128"/>
            </a:endParaRPr>
          </a:p>
        </p:txBody>
      </p:sp>
      <p:sp>
        <p:nvSpPr>
          <p:cNvPr id="61" name="テキスト ボックス 36"/>
          <p:cNvSpPr txBox="1"/>
          <p:nvPr/>
        </p:nvSpPr>
        <p:spPr>
          <a:xfrm>
            <a:off x="1377351" y="2108112"/>
            <a:ext cx="3245121" cy="330975"/>
          </a:xfrm>
          <a:prstGeom prst="rect">
            <a:avLst/>
          </a:prstGeom>
          <a:solidFill>
            <a:schemeClr val="accent2">
              <a:lumMod val="20000"/>
              <a:lumOff val="80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Ins="0" rtlCol="0" anchor="t" anchorCtr="0">
            <a:noAutofit/>
          </a:bodyPr>
          <a:lstStyle/>
          <a:p>
            <a:pPr>
              <a:spcAft>
                <a:spcPts val="0"/>
              </a:spcAft>
            </a:pPr>
            <a:r>
              <a:rPr lang="ja-JP" altLang="en-US" sz="605" dirty="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rPr>
              <a:t>凹地形とは</a:t>
            </a:r>
            <a:endParaRPr lang="ja-JP" altLang="en-US" sz="605"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ja-JP" altLang="en-US" sz="605" dirty="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rPr>
              <a:t>・明瞭な流路を持たない谷頭部の集水地形や谷地形など地下に浸透した雨水が集まりやすい地形</a:t>
            </a:r>
            <a:endParaRPr lang="en-US" altLang="ja-JP" sz="605" dirty="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spcAft>
                <a:spcPts val="0"/>
              </a:spcAft>
            </a:pPr>
            <a:r>
              <a:rPr lang="ja-JP" altLang="en-US" sz="605" dirty="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rPr>
              <a:t>　　　　　　　　　　　　　　　　　　　　　　　　　　　　　　　　　　　　（崩壊発生源や土石流の流下区間となる</a:t>
            </a:r>
            <a:r>
              <a:rPr lang="en-US" sz="605" dirty="0">
                <a:solidFill>
                  <a:srgbClr val="000000"/>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ja-JP" altLang="en-US" sz="605"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3" name="テキスト ボックス 225"/>
          <p:cNvSpPr txBox="1"/>
          <p:nvPr/>
        </p:nvSpPr>
        <p:spPr>
          <a:xfrm>
            <a:off x="2742489" y="2508619"/>
            <a:ext cx="1896407" cy="1411319"/>
          </a:xfrm>
          <a:prstGeom prst="rect">
            <a:avLst/>
          </a:prstGeom>
          <a:solidFill>
            <a:schemeClr val="lt1"/>
          </a:solidFill>
          <a:ln w="6350">
            <a:solidFill>
              <a:prstClr val="black"/>
            </a:solidFill>
          </a:ln>
        </p:spPr>
        <p:txBody>
          <a:bodyPr rot="0" spcFirstLastPara="0" vert="horz" wrap="square" lIns="21768" tIns="27645" rIns="21768" bIns="27645" numCol="1" spcCol="0" rtlCol="0" fromWordArt="0" anchor="t" anchorCtr="0" forceAA="0" compatLnSpc="1">
            <a:prstTxWarp prst="textNoShape">
              <a:avLst/>
            </a:prstTxWarp>
            <a:noAutofit/>
          </a:bodyPr>
          <a:lstStyle/>
          <a:p>
            <a:pPr algn="ctr">
              <a:spcAft>
                <a:spcPts val="0"/>
              </a:spcAft>
            </a:pPr>
            <a:endParaRPr lang="en-US" sz="635" kern="10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6" name="図 55"/>
          <p:cNvPicPr/>
          <p:nvPr/>
        </p:nvPicPr>
        <p:blipFill rotWithShape="1">
          <a:blip r:embed="rId3" cstate="email">
            <a:extLst>
              <a:ext uri="{28A0092B-C50C-407E-A947-70E740481C1C}">
                <a14:useLocalDpi xmlns:a14="http://schemas.microsoft.com/office/drawing/2010/main"/>
              </a:ext>
            </a:extLst>
          </a:blip>
          <a:srcRect t="5093"/>
          <a:stretch/>
        </p:blipFill>
        <p:spPr bwMode="auto">
          <a:xfrm>
            <a:off x="2728305" y="2520138"/>
            <a:ext cx="1890997" cy="1398373"/>
          </a:xfrm>
          <a:prstGeom prst="rect">
            <a:avLst/>
          </a:prstGeom>
          <a:noFill/>
          <a:ln>
            <a:noFill/>
          </a:ln>
          <a:extLst>
            <a:ext uri="{53640926-AAD7-44D8-BBD7-CCE9431645EC}">
              <a14:shadowObscured xmlns:a14="http://schemas.microsoft.com/office/drawing/2010/main"/>
            </a:ext>
          </a:extLst>
        </p:spPr>
      </p:pic>
      <p:sp>
        <p:nvSpPr>
          <p:cNvPr id="62" name="テキスト ボックス 226"/>
          <p:cNvSpPr txBox="1"/>
          <p:nvPr/>
        </p:nvSpPr>
        <p:spPr>
          <a:xfrm>
            <a:off x="614663" y="3403118"/>
            <a:ext cx="2127826" cy="538648"/>
          </a:xfrm>
          <a:prstGeom prst="rect">
            <a:avLst/>
          </a:prstGeom>
          <a:solidFill>
            <a:schemeClr val="lt1"/>
          </a:solidFill>
          <a:ln w="6350">
            <a:solidFill>
              <a:prstClr val="black"/>
            </a:solidFill>
          </a:ln>
        </p:spPr>
        <p:txBody>
          <a:bodyPr rot="0" spcFirstLastPara="0" vert="horz" wrap="square" lIns="0" tIns="21768" rIns="0" bIns="21768" numCol="1" spcCol="0" rtlCol="0" fromWordArt="0" anchor="t" anchorCtr="0" forceAA="0" compatLnSpc="1">
            <a:prstTxWarp prst="textNoShape">
              <a:avLst/>
            </a:prstTxWarp>
            <a:noAutofit/>
          </a:bodyPr>
          <a:lstStyle/>
          <a:p>
            <a:pPr algn="ctr">
              <a:spcAft>
                <a:spcPts val="0"/>
              </a:spcAft>
            </a:pPr>
            <a:endParaRPr lang="en-US" sz="635"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3" name="図 62"/>
          <p:cNvPicPr/>
          <p:nvPr/>
        </p:nvPicPr>
        <p:blipFill rotWithShape="1">
          <a:blip r:embed="rId4" cstate="email">
            <a:extLst>
              <a:ext uri="{28A0092B-C50C-407E-A947-70E740481C1C}">
                <a14:useLocalDpi xmlns:a14="http://schemas.microsoft.com/office/drawing/2010/main"/>
              </a:ext>
            </a:extLst>
          </a:blip>
          <a:srcRect l="6470"/>
          <a:stretch/>
        </p:blipFill>
        <p:spPr bwMode="auto">
          <a:xfrm>
            <a:off x="618785" y="3435530"/>
            <a:ext cx="539013" cy="499657"/>
          </a:xfrm>
          <a:prstGeom prst="rect">
            <a:avLst/>
          </a:prstGeom>
          <a:noFill/>
          <a:ln>
            <a:noFill/>
          </a:ln>
          <a:extLst>
            <a:ext uri="{53640926-AAD7-44D8-BBD7-CCE9431645EC}">
              <a14:shadowObscured xmlns:a14="http://schemas.microsoft.com/office/drawing/2010/main"/>
            </a:ext>
          </a:extLst>
        </p:spPr>
      </p:pic>
      <p:pic>
        <p:nvPicPr>
          <p:cNvPr id="66" name="図 65"/>
          <p:cNvPicPr/>
          <p:nvPr/>
        </p:nvPicPr>
        <p:blipFill rotWithShape="1">
          <a:blip r:embed="rId5" cstate="email">
            <a:extLst>
              <a:ext uri="{28A0092B-C50C-407E-A947-70E740481C1C}">
                <a14:useLocalDpi xmlns:a14="http://schemas.microsoft.com/office/drawing/2010/main"/>
              </a:ext>
            </a:extLst>
          </a:blip>
          <a:srcRect l="10837" r="10334"/>
          <a:stretch/>
        </p:blipFill>
        <p:spPr bwMode="auto">
          <a:xfrm>
            <a:off x="2217491" y="3442108"/>
            <a:ext cx="522447" cy="493079"/>
          </a:xfrm>
          <a:prstGeom prst="rect">
            <a:avLst/>
          </a:prstGeom>
          <a:noFill/>
          <a:ln>
            <a:noFill/>
          </a:ln>
          <a:extLst>
            <a:ext uri="{53640926-AAD7-44D8-BBD7-CCE9431645EC}">
              <a14:shadowObscured xmlns:a14="http://schemas.microsoft.com/office/drawing/2010/main"/>
            </a:ext>
          </a:extLst>
        </p:spPr>
      </p:pic>
      <p:pic>
        <p:nvPicPr>
          <p:cNvPr id="68" name="図 67"/>
          <p:cNvPicPr/>
          <p:nvPr/>
        </p:nvPicPr>
        <p:blipFill rotWithShape="1">
          <a:blip r:embed="rId6" cstate="email">
            <a:extLst>
              <a:ext uri="{28A0092B-C50C-407E-A947-70E740481C1C}">
                <a14:useLocalDpi xmlns:a14="http://schemas.microsoft.com/office/drawing/2010/main"/>
              </a:ext>
            </a:extLst>
          </a:blip>
          <a:srcRect l="2959" r="5297"/>
          <a:stretch/>
        </p:blipFill>
        <p:spPr bwMode="auto">
          <a:xfrm>
            <a:off x="1683743" y="3426524"/>
            <a:ext cx="524237" cy="514191"/>
          </a:xfrm>
          <a:prstGeom prst="rect">
            <a:avLst/>
          </a:prstGeom>
          <a:noFill/>
          <a:ln>
            <a:noFill/>
          </a:ln>
          <a:extLst>
            <a:ext uri="{53640926-AAD7-44D8-BBD7-CCE9431645EC}">
              <a14:shadowObscured xmlns:a14="http://schemas.microsoft.com/office/drawing/2010/main"/>
            </a:ext>
          </a:extLst>
        </p:spPr>
      </p:pic>
      <p:pic>
        <p:nvPicPr>
          <p:cNvPr id="69" name="図 68"/>
          <p:cNvPicPr/>
          <p:nvPr/>
        </p:nvPicPr>
        <p:blipFill rotWithShape="1">
          <a:blip r:embed="rId7" cstate="email">
            <a:extLst>
              <a:ext uri="{28A0092B-C50C-407E-A947-70E740481C1C}">
                <a14:useLocalDpi xmlns:a14="http://schemas.microsoft.com/office/drawing/2010/main"/>
              </a:ext>
            </a:extLst>
          </a:blip>
          <a:srcRect l="10994" r="9436"/>
          <a:stretch/>
        </p:blipFill>
        <p:spPr bwMode="auto">
          <a:xfrm>
            <a:off x="1160744" y="3435530"/>
            <a:ext cx="514501" cy="498130"/>
          </a:xfrm>
          <a:prstGeom prst="rect">
            <a:avLst/>
          </a:prstGeom>
          <a:noFill/>
          <a:ln>
            <a:noFill/>
          </a:ln>
          <a:extLst>
            <a:ext uri="{53640926-AAD7-44D8-BBD7-CCE9431645EC}">
              <a14:shadowObscured xmlns:a14="http://schemas.microsoft.com/office/drawing/2010/main"/>
            </a:ext>
          </a:extLst>
        </p:spPr>
      </p:pic>
      <p:sp>
        <p:nvSpPr>
          <p:cNvPr id="70" name="テキスト ボックス 225"/>
          <p:cNvSpPr txBox="1"/>
          <p:nvPr/>
        </p:nvSpPr>
        <p:spPr>
          <a:xfrm>
            <a:off x="6937911" y="2753123"/>
            <a:ext cx="2070205" cy="1170221"/>
          </a:xfrm>
          <a:prstGeom prst="rect">
            <a:avLst/>
          </a:prstGeom>
          <a:solidFill>
            <a:schemeClr val="lt1"/>
          </a:solidFill>
          <a:ln w="6350">
            <a:solidFill>
              <a:prstClr val="black"/>
            </a:solidFill>
          </a:ln>
        </p:spPr>
        <p:txBody>
          <a:bodyPr rot="0" spcFirstLastPara="0" vert="horz" wrap="square" lIns="21768" tIns="27645" rIns="21768" bIns="27645" numCol="1" spcCol="0" rtlCol="0" fromWordArt="0" anchor="t" anchorCtr="0" forceAA="0" compatLnSpc="1">
            <a:prstTxWarp prst="textNoShape">
              <a:avLst/>
            </a:prstTxWarp>
            <a:noAutofit/>
          </a:bodyPr>
          <a:lstStyle/>
          <a:p>
            <a:pPr algn="ctr">
              <a:spcAft>
                <a:spcPts val="0"/>
              </a:spcAft>
            </a:pPr>
            <a:endParaRPr lang="en-US" sz="635" kern="10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1" name="図 70"/>
          <p:cNvPicPr/>
          <p:nvPr/>
        </p:nvPicPr>
        <p:blipFill>
          <a:blip r:embed="rId8" cstate="email">
            <a:extLst>
              <a:ext uri="{28A0092B-C50C-407E-A947-70E740481C1C}">
                <a14:useLocalDpi xmlns:a14="http://schemas.microsoft.com/office/drawing/2010/main"/>
              </a:ext>
            </a:extLst>
          </a:blip>
          <a:srcRect/>
          <a:stretch>
            <a:fillRect/>
          </a:stretch>
        </p:blipFill>
        <p:spPr bwMode="auto">
          <a:xfrm>
            <a:off x="6934123" y="2776547"/>
            <a:ext cx="2032647" cy="1123371"/>
          </a:xfrm>
          <a:prstGeom prst="rect">
            <a:avLst/>
          </a:prstGeom>
          <a:noFill/>
          <a:ln>
            <a:noFill/>
          </a:ln>
        </p:spPr>
      </p:pic>
      <p:sp>
        <p:nvSpPr>
          <p:cNvPr id="72" name="テキスト ボックス 41"/>
          <p:cNvSpPr txBox="1"/>
          <p:nvPr/>
        </p:nvSpPr>
        <p:spPr>
          <a:xfrm>
            <a:off x="7365571" y="3564496"/>
            <a:ext cx="1490592" cy="296552"/>
          </a:xfrm>
          <a:prstGeom prst="rect">
            <a:avLst/>
          </a:prstGeom>
          <a:solidFill>
            <a:schemeClr val="lt1"/>
          </a:solidFill>
          <a:ln w="6350">
            <a:noFill/>
          </a:ln>
        </p:spPr>
        <p:txBody>
          <a:bodyPr rot="0" spcFirstLastPara="0" vert="horz" wrap="square" lIns="55290" tIns="27645" rIns="55290" bIns="27645" numCol="1" spcCol="0" rtlCol="0" fromWordArt="0" anchor="t" anchorCtr="0" forceAA="0" compatLnSpc="1">
            <a:prstTxWarp prst="textNoShape">
              <a:avLst/>
            </a:prstTxWarp>
            <a:noAutofit/>
          </a:bodyPr>
          <a:lstStyle/>
          <a:p>
            <a:pPr algn="just">
              <a:spcAft>
                <a:spcPts val="0"/>
              </a:spcAft>
            </a:pPr>
            <a:r>
              <a:rPr lang="ja-JP" altLang="en-US" sz="544" kern="100" dirty="0">
                <a:latin typeface="游明朝" panose="02020400000000000000" pitchFamily="18" charset="-128"/>
                <a:cs typeface="Times New Roman" panose="02020603050405020304" pitchFamily="18" charset="0"/>
              </a:rPr>
              <a:t>駅前広場のバス停等、暑くても屋外で多くの人が待たざるを得ない場合での対策（イメージ）</a:t>
            </a:r>
            <a:endParaRPr lang="en-US" altLang="ja-JP" sz="544" kern="100" dirty="0">
              <a:latin typeface="游明朝" panose="02020400000000000000" pitchFamily="18" charset="-128"/>
              <a:cs typeface="Times New Roman" panose="02020603050405020304" pitchFamily="18" charset="0"/>
            </a:endParaRPr>
          </a:p>
          <a:p>
            <a:pPr algn="just">
              <a:spcAft>
                <a:spcPts val="0"/>
              </a:spcAft>
            </a:pPr>
            <a:r>
              <a:rPr lang="ja-JP" altLang="en-US" sz="484" kern="100" dirty="0">
                <a:latin typeface="游明朝" panose="02020400000000000000" pitchFamily="18" charset="-128"/>
                <a:cs typeface="Times New Roman" panose="02020603050405020304" pitchFamily="18" charset="0"/>
              </a:rPr>
              <a:t>（まちなかの暑さ対策ガイドライン</a:t>
            </a:r>
            <a:r>
              <a:rPr lang="ja-JP" altLang="en-US" sz="484" kern="100" spc="-181" dirty="0">
                <a:latin typeface="游明朝" panose="02020400000000000000" pitchFamily="18" charset="-128"/>
                <a:cs typeface="Times New Roman" panose="02020603050405020304" pitchFamily="18" charset="0"/>
              </a:rPr>
              <a:t>　</a:t>
            </a:r>
            <a:r>
              <a:rPr lang="ja-JP" altLang="en-US" sz="484" kern="100" dirty="0">
                <a:latin typeface="游明朝" panose="02020400000000000000" pitchFamily="18" charset="-128"/>
                <a:cs typeface="Times New Roman" panose="02020603050405020304" pitchFamily="18" charset="0"/>
              </a:rPr>
              <a:t>改訂［一部加工］）</a:t>
            </a:r>
            <a:endParaRPr lang="ja-JP" altLang="en-US" sz="605"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73" name="テキスト ボックス 226"/>
          <p:cNvSpPr txBox="1"/>
          <p:nvPr/>
        </p:nvSpPr>
        <p:spPr>
          <a:xfrm>
            <a:off x="5006244" y="3294614"/>
            <a:ext cx="1876234" cy="605286"/>
          </a:xfrm>
          <a:prstGeom prst="rect">
            <a:avLst/>
          </a:prstGeom>
          <a:solidFill>
            <a:schemeClr val="lt1"/>
          </a:solidFill>
          <a:ln w="6350">
            <a:solidFill>
              <a:prstClr val="black"/>
            </a:solidFill>
          </a:ln>
        </p:spPr>
        <p:txBody>
          <a:bodyPr rot="0" spcFirstLastPara="0" vert="horz" wrap="square" lIns="0" tIns="21768" rIns="0" bIns="21768" numCol="1" spcCol="0" rtlCol="0" fromWordArt="0" anchor="t" anchorCtr="0" forceAA="0" compatLnSpc="1">
            <a:prstTxWarp prst="textNoShape">
              <a:avLst/>
            </a:prstTxWarp>
            <a:noAutofit/>
          </a:bodyPr>
          <a:lstStyle/>
          <a:p>
            <a:pPr algn="ctr">
              <a:spcAft>
                <a:spcPts val="0"/>
              </a:spcAft>
            </a:pPr>
            <a:endParaRPr lang="en-US" sz="635"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6" name="図 75"/>
          <p:cNvPicPr/>
          <p:nvPr/>
        </p:nvPicPr>
        <p:blipFill rotWithShape="1">
          <a:blip r:embed="rId9" cstate="email">
            <a:extLst>
              <a:ext uri="{28A0092B-C50C-407E-A947-70E740481C1C}">
                <a14:useLocalDpi xmlns:a14="http://schemas.microsoft.com/office/drawing/2010/main"/>
              </a:ext>
            </a:extLst>
          </a:blip>
          <a:srcRect/>
          <a:stretch/>
        </p:blipFill>
        <p:spPr>
          <a:xfrm>
            <a:off x="5017760" y="3301046"/>
            <a:ext cx="601194" cy="498947"/>
          </a:xfrm>
          <a:prstGeom prst="rect">
            <a:avLst/>
          </a:prstGeom>
        </p:spPr>
      </p:pic>
      <p:sp>
        <p:nvSpPr>
          <p:cNvPr id="77" name="テキスト ボックス 347"/>
          <p:cNvSpPr txBox="1"/>
          <p:nvPr/>
        </p:nvSpPr>
        <p:spPr>
          <a:xfrm>
            <a:off x="5580011" y="3797856"/>
            <a:ext cx="614336" cy="167790"/>
          </a:xfrm>
          <a:prstGeom prst="rect">
            <a:avLst/>
          </a:prstGeom>
          <a:noFill/>
          <a:ln w="6350">
            <a:noFill/>
          </a:ln>
        </p:spPr>
        <p:txBody>
          <a:bodyPr rot="0" spcFirstLastPara="0" vert="horz" wrap="square" lIns="0" tIns="27645" rIns="0" bIns="27645" numCol="1" spcCol="0" rtlCol="0" fromWordArt="0" anchor="t" anchorCtr="0" forceAA="0" compatLnSpc="1">
            <a:prstTxWarp prst="textNoShape">
              <a:avLst/>
            </a:prstTxWarp>
            <a:noAutofit/>
          </a:bodyPr>
          <a:lstStyle/>
          <a:p>
            <a:pPr algn="ctr">
              <a:spcAft>
                <a:spcPts val="0"/>
              </a:spcAft>
            </a:pPr>
            <a:r>
              <a:rPr lang="ja-JP" altLang="en-US" sz="484" kern="100" dirty="0">
                <a:latin typeface="游明朝" panose="02020400000000000000" pitchFamily="18" charset="-128"/>
                <a:cs typeface="Times New Roman" panose="02020603050405020304" pitchFamily="18" charset="0"/>
              </a:rPr>
              <a:t>微細ミスト</a:t>
            </a:r>
            <a:endParaRPr lang="ja-JP" altLang="en-US" sz="635"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78" name="テキスト ボックス 349"/>
          <p:cNvSpPr txBox="1"/>
          <p:nvPr/>
        </p:nvSpPr>
        <p:spPr>
          <a:xfrm>
            <a:off x="6210089" y="3802755"/>
            <a:ext cx="599745" cy="142833"/>
          </a:xfrm>
          <a:prstGeom prst="rect">
            <a:avLst/>
          </a:prstGeom>
          <a:noFill/>
          <a:ln w="6350">
            <a:noFill/>
          </a:ln>
        </p:spPr>
        <p:txBody>
          <a:bodyPr rot="0" spcFirstLastPara="0" vert="horz" wrap="square" lIns="0" tIns="27645" rIns="0" bIns="27645" numCol="1" spcCol="0" rtlCol="0" fromWordArt="0" anchor="t" anchorCtr="0" forceAA="0" compatLnSpc="1">
            <a:prstTxWarp prst="textNoShape">
              <a:avLst/>
            </a:prstTxWarp>
            <a:noAutofit/>
          </a:bodyPr>
          <a:lstStyle/>
          <a:p>
            <a:pPr algn="ctr">
              <a:spcAft>
                <a:spcPts val="0"/>
              </a:spcAft>
            </a:pPr>
            <a:r>
              <a:rPr lang="ja-JP" altLang="en-US" sz="484" kern="100" dirty="0">
                <a:latin typeface="游明朝" panose="02020400000000000000" pitchFamily="18" charset="-128"/>
                <a:cs typeface="Times New Roman" panose="02020603050405020304" pitchFamily="18" charset="0"/>
              </a:rPr>
              <a:t>壁面緑化</a:t>
            </a:r>
            <a:endParaRPr lang="ja-JP" altLang="en-US" sz="544"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79" name="テキスト ボックス 350"/>
          <p:cNvSpPr txBox="1"/>
          <p:nvPr/>
        </p:nvSpPr>
        <p:spPr>
          <a:xfrm>
            <a:off x="5062497" y="3800012"/>
            <a:ext cx="599745" cy="173934"/>
          </a:xfrm>
          <a:prstGeom prst="rect">
            <a:avLst/>
          </a:prstGeom>
          <a:noFill/>
          <a:ln w="6350">
            <a:noFill/>
          </a:ln>
        </p:spPr>
        <p:txBody>
          <a:bodyPr rot="0" spcFirstLastPara="0" vert="horz" wrap="square" lIns="0" tIns="27645" rIns="0" bIns="27645" numCol="1" spcCol="0" rtlCol="0" fromWordArt="0" anchor="t" anchorCtr="0" forceAA="0" compatLnSpc="1">
            <a:prstTxWarp prst="textNoShape">
              <a:avLst/>
            </a:prstTxWarp>
            <a:noAutofit/>
          </a:bodyPr>
          <a:lstStyle/>
          <a:p>
            <a:pPr algn="ctr">
              <a:spcAft>
                <a:spcPts val="0"/>
              </a:spcAft>
            </a:pPr>
            <a:r>
              <a:rPr lang="ja-JP" altLang="en-US" sz="484" kern="100" dirty="0">
                <a:latin typeface="游明朝" panose="02020400000000000000" pitchFamily="18" charset="-128"/>
                <a:cs typeface="Times New Roman" panose="02020603050405020304" pitchFamily="18" charset="0"/>
              </a:rPr>
              <a:t>植樹</a:t>
            </a:r>
            <a:endParaRPr lang="ja-JP" altLang="en-US" sz="635"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80" name="正方形/長方形 79"/>
          <p:cNvSpPr/>
          <p:nvPr/>
        </p:nvSpPr>
        <p:spPr>
          <a:xfrm>
            <a:off x="64312" y="4278380"/>
            <a:ext cx="217772" cy="143353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47" b="1" dirty="0"/>
              <a:t>改正内容</a:t>
            </a:r>
          </a:p>
        </p:txBody>
      </p:sp>
      <p:sp>
        <p:nvSpPr>
          <p:cNvPr id="81" name="角丸四角形 80"/>
          <p:cNvSpPr/>
          <p:nvPr/>
        </p:nvSpPr>
        <p:spPr>
          <a:xfrm>
            <a:off x="357548" y="4275582"/>
            <a:ext cx="8715722" cy="1435212"/>
          </a:xfrm>
          <a:prstGeom prst="roundRect">
            <a:avLst>
              <a:gd name="adj" fmla="val 2420"/>
            </a:avLst>
          </a:prstGeom>
          <a:solidFill>
            <a:schemeClr val="accent1"/>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5290" tIns="27645" rIns="55290" bIns="21768" numCol="1" spcCol="0" rtlCol="0" fromWordArt="0" anchor="t" anchorCtr="0" forceAA="0" compatLnSpc="1">
            <a:prstTxWarp prst="textNoShape">
              <a:avLst/>
            </a:prstTxWarp>
            <a:noAutofit/>
          </a:bodyPr>
          <a:lstStyle/>
          <a:p>
            <a:endParaRPr lang="en-US" altLang="ja-JP" sz="181" b="1" i="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nvPr>
        </p:nvGraphicFramePr>
        <p:xfrm>
          <a:off x="443474" y="4307765"/>
          <a:ext cx="8560296" cy="1384134"/>
        </p:xfrm>
        <a:graphic>
          <a:graphicData uri="http://schemas.openxmlformats.org/drawingml/2006/table">
            <a:tbl>
              <a:tblPr firstRow="1" firstCol="1" bandRow="1">
                <a:tableStyleId>{5C22544A-7EE6-4342-B048-85BDC9FD1C3A}</a:tableStyleId>
              </a:tblPr>
              <a:tblGrid>
                <a:gridCol w="527893">
                  <a:extLst>
                    <a:ext uri="{9D8B030D-6E8A-4147-A177-3AD203B41FA5}">
                      <a16:colId xmlns:a16="http://schemas.microsoft.com/office/drawing/2014/main" val="1790753967"/>
                    </a:ext>
                  </a:extLst>
                </a:gridCol>
                <a:gridCol w="589534">
                  <a:extLst>
                    <a:ext uri="{9D8B030D-6E8A-4147-A177-3AD203B41FA5}">
                      <a16:colId xmlns:a16="http://schemas.microsoft.com/office/drawing/2014/main" val="2398854177"/>
                    </a:ext>
                  </a:extLst>
                </a:gridCol>
                <a:gridCol w="782351">
                  <a:extLst>
                    <a:ext uri="{9D8B030D-6E8A-4147-A177-3AD203B41FA5}">
                      <a16:colId xmlns:a16="http://schemas.microsoft.com/office/drawing/2014/main" val="664957368"/>
                    </a:ext>
                  </a:extLst>
                </a:gridCol>
                <a:gridCol w="903951">
                  <a:extLst>
                    <a:ext uri="{9D8B030D-6E8A-4147-A177-3AD203B41FA5}">
                      <a16:colId xmlns:a16="http://schemas.microsoft.com/office/drawing/2014/main" val="3914711643"/>
                    </a:ext>
                  </a:extLst>
                </a:gridCol>
                <a:gridCol w="3598251">
                  <a:extLst>
                    <a:ext uri="{9D8B030D-6E8A-4147-A177-3AD203B41FA5}">
                      <a16:colId xmlns:a16="http://schemas.microsoft.com/office/drawing/2014/main" val="3917490466"/>
                    </a:ext>
                  </a:extLst>
                </a:gridCol>
                <a:gridCol w="2158316">
                  <a:extLst>
                    <a:ext uri="{9D8B030D-6E8A-4147-A177-3AD203B41FA5}">
                      <a16:colId xmlns:a16="http://schemas.microsoft.com/office/drawing/2014/main" val="4073162034"/>
                    </a:ext>
                  </a:extLst>
                </a:gridCol>
              </a:tblGrid>
              <a:tr h="201545">
                <a:tc>
                  <a:txBody>
                    <a:bodyPr/>
                    <a:lstStyle/>
                    <a:p>
                      <a:pPr algn="ctr">
                        <a:spcAft>
                          <a:spcPts val="0"/>
                        </a:spcAft>
                      </a:pPr>
                      <a:r>
                        <a:rPr lang="en-US" sz="700" kern="100" dirty="0">
                          <a:solidFill>
                            <a:schemeClr val="tx1"/>
                          </a:solidFill>
                          <a:effectLst/>
                          <a:latin typeface="メイリオ" panose="020B0604030504040204" pitchFamily="50" charset="-128"/>
                          <a:ea typeface="メイリオ" panose="020B0604030504040204" pitchFamily="50" charset="-128"/>
                        </a:rPr>
                        <a:t> </a:t>
                      </a:r>
                      <a:endParaRPr lang="ja-JP" sz="7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sz="700" kern="100" dirty="0">
                          <a:solidFill>
                            <a:schemeClr val="tx1"/>
                          </a:solidFill>
                          <a:effectLst/>
                          <a:latin typeface="+mn-ea"/>
                          <a:ea typeface="+mn-ea"/>
                        </a:rPr>
                        <a:t>徴税期間</a:t>
                      </a:r>
                      <a:endParaRPr lang="ja-JP" sz="700"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sz="700" kern="100" dirty="0">
                          <a:solidFill>
                            <a:schemeClr val="tx1"/>
                          </a:solidFill>
                          <a:effectLst/>
                          <a:latin typeface="+mn-ea"/>
                          <a:ea typeface="+mn-ea"/>
                        </a:rPr>
                        <a:t>加算額</a:t>
                      </a:r>
                      <a:endParaRPr lang="ja-JP" sz="700"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sz="700" kern="100" dirty="0">
                          <a:solidFill>
                            <a:schemeClr val="tx1"/>
                          </a:solidFill>
                          <a:effectLst/>
                          <a:latin typeface="+mn-ea"/>
                          <a:ea typeface="+mn-ea"/>
                        </a:rPr>
                        <a:t>税収見込み</a:t>
                      </a:r>
                      <a:endParaRPr lang="ja-JP" sz="700"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sz="700" kern="100" dirty="0">
                          <a:solidFill>
                            <a:schemeClr val="tx1"/>
                          </a:solidFill>
                          <a:effectLst/>
                          <a:latin typeface="+mn-ea"/>
                          <a:ea typeface="+mn-ea"/>
                        </a:rPr>
                        <a:t>使途（概算事業費）</a:t>
                      </a:r>
                      <a:endParaRPr lang="ja-JP" sz="700"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sz="700" kern="100" dirty="0" smtClean="0">
                          <a:solidFill>
                            <a:schemeClr val="tx1"/>
                          </a:solidFill>
                          <a:effectLst/>
                          <a:latin typeface="+mn-ea"/>
                          <a:ea typeface="+mn-ea"/>
                        </a:rPr>
                        <a:t>備考</a:t>
                      </a:r>
                      <a:endParaRPr lang="ja-JP" sz="700"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extLst>
                  <a:ext uri="{0D108BD9-81ED-4DB2-BD59-A6C34878D82A}">
                    <a16:rowId xmlns:a16="http://schemas.microsoft.com/office/drawing/2014/main" val="2018084329"/>
                  </a:ext>
                </a:extLst>
              </a:tr>
              <a:tr h="686891">
                <a:tc>
                  <a:txBody>
                    <a:bodyPr/>
                    <a:lstStyle/>
                    <a:p>
                      <a:pPr marL="0" marR="0" lvl="0" indent="0" algn="ctr" defTabSz="1454074" rtl="0" eaLnBrk="1" fontAlgn="auto" latinLnBrk="0" hangingPunct="1">
                        <a:lnSpc>
                          <a:spcPct val="100000"/>
                        </a:lnSpc>
                        <a:spcBef>
                          <a:spcPts val="0"/>
                        </a:spcBef>
                        <a:spcAft>
                          <a:spcPts val="0"/>
                        </a:spcAft>
                        <a:buClrTx/>
                        <a:buSzTx/>
                        <a:buFontTx/>
                        <a:buNone/>
                        <a:tabLst/>
                        <a:defRPr/>
                      </a:pPr>
                      <a:r>
                        <a:rPr lang="ja-JP" altLang="ja-JP" sz="700" b="0" kern="100" dirty="0" smtClean="0">
                          <a:solidFill>
                            <a:schemeClr val="tx1"/>
                          </a:solidFill>
                          <a:effectLst/>
                        </a:rPr>
                        <a:t>現行</a:t>
                      </a:r>
                      <a:endParaRPr lang="ja-JP" altLang="ja-JP" sz="700" b="0" kern="100" dirty="0" smtClean="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altLang="ja-JP" sz="700" kern="100" dirty="0" smtClean="0">
                          <a:solidFill>
                            <a:schemeClr val="tx1"/>
                          </a:solidFill>
                          <a:effectLst/>
                          <a:latin typeface="+mn-ea"/>
                          <a:ea typeface="+mn-ea"/>
                        </a:rPr>
                        <a:t>平成２８年度</a:t>
                      </a:r>
                    </a:p>
                    <a:p>
                      <a:pPr algn="ctr">
                        <a:spcAft>
                          <a:spcPts val="0"/>
                        </a:spcAft>
                      </a:pPr>
                      <a:r>
                        <a:rPr lang="ja-JP" altLang="ja-JP" sz="700" kern="100" dirty="0" smtClean="0">
                          <a:solidFill>
                            <a:schemeClr val="tx1"/>
                          </a:solidFill>
                          <a:effectLst/>
                          <a:latin typeface="+mn-ea"/>
                          <a:ea typeface="+mn-ea"/>
                        </a:rPr>
                        <a:t>❘</a:t>
                      </a:r>
                    </a:p>
                    <a:p>
                      <a:pPr algn="ctr">
                        <a:spcAft>
                          <a:spcPts val="0"/>
                        </a:spcAft>
                      </a:pPr>
                      <a:r>
                        <a:rPr lang="ja-JP" altLang="ja-JP" sz="700" kern="100" dirty="0" smtClean="0">
                          <a:solidFill>
                            <a:schemeClr val="tx1"/>
                          </a:solidFill>
                          <a:effectLst/>
                          <a:latin typeface="+mn-ea"/>
                          <a:ea typeface="+mn-ea"/>
                        </a:rPr>
                        <a:t>令和元年度</a:t>
                      </a:r>
                      <a:endParaRPr lang="ja-JP" sz="700" b="1"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sz="700" b="1" kern="100" dirty="0" smtClean="0">
                          <a:solidFill>
                            <a:schemeClr val="tx1"/>
                          </a:solidFill>
                          <a:effectLst/>
                          <a:latin typeface="+mn-ea"/>
                          <a:ea typeface="+mn-ea"/>
                        </a:rPr>
                        <a:t>３００円／人・年度</a:t>
                      </a:r>
                      <a:endParaRPr lang="ja-JP" sz="700" b="1"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sz="700" b="1" kern="100" dirty="0" smtClean="0">
                          <a:solidFill>
                            <a:schemeClr val="tx1"/>
                          </a:solidFill>
                          <a:effectLst/>
                          <a:latin typeface="+mn-ea"/>
                          <a:ea typeface="+mn-ea"/>
                        </a:rPr>
                        <a:t>約１１億円／年</a:t>
                      </a:r>
                    </a:p>
                    <a:p>
                      <a:pPr algn="ctr">
                        <a:spcAft>
                          <a:spcPts val="0"/>
                        </a:spcAft>
                      </a:pPr>
                      <a:r>
                        <a:rPr lang="ja-JP" sz="700" b="1" kern="100" dirty="0" smtClean="0">
                          <a:solidFill>
                            <a:schemeClr val="tx1"/>
                          </a:solidFill>
                          <a:effectLst/>
                          <a:latin typeface="+mn-ea"/>
                          <a:ea typeface="+mn-ea"/>
                        </a:rPr>
                        <a:t>（約４５億円／４年）</a:t>
                      </a:r>
                      <a:endParaRPr lang="ja-JP" sz="700" b="1"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l">
                        <a:spcAft>
                          <a:spcPts val="0"/>
                        </a:spcAft>
                      </a:pPr>
                      <a:r>
                        <a:rPr lang="ja-JP" altLang="ja-JP" sz="700" kern="100" dirty="0" smtClean="0">
                          <a:effectLst/>
                          <a:latin typeface="+mn-ea"/>
                          <a:ea typeface="+mn-ea"/>
                        </a:rPr>
                        <a:t>〇自然災害から府民の暮らしを守る（約３０億円）</a:t>
                      </a:r>
                      <a:endParaRPr lang="en-US" altLang="ja-JP" sz="700" kern="100" dirty="0" smtClean="0">
                        <a:effectLst/>
                        <a:latin typeface="+mn-ea"/>
                        <a:ea typeface="+mn-ea"/>
                      </a:endParaRPr>
                    </a:p>
                    <a:p>
                      <a:pPr algn="l">
                        <a:spcAft>
                          <a:spcPts val="0"/>
                        </a:spcAft>
                      </a:pPr>
                      <a:r>
                        <a:rPr lang="ja-JP" altLang="en-US" sz="700" kern="100" dirty="0" smtClean="0">
                          <a:effectLst/>
                          <a:latin typeface="+mn-ea"/>
                          <a:ea typeface="+mn-ea"/>
                        </a:rPr>
                        <a:t>　　</a:t>
                      </a:r>
                      <a:r>
                        <a:rPr lang="ja-JP" altLang="ja-JP" sz="700" kern="100" dirty="0" smtClean="0">
                          <a:effectLst/>
                          <a:latin typeface="+mn-ea"/>
                          <a:ea typeface="+mn-ea"/>
                        </a:rPr>
                        <a:t>＊危険な渓流における土石流･流木対策</a:t>
                      </a:r>
                      <a:endParaRPr lang="en-US" altLang="ja-JP" sz="700" kern="100" dirty="0" smtClean="0">
                        <a:effectLst/>
                        <a:latin typeface="+mn-ea"/>
                        <a:ea typeface="+mn-ea"/>
                      </a:endParaRPr>
                    </a:p>
                    <a:p>
                      <a:pPr algn="l">
                        <a:spcAft>
                          <a:spcPts val="0"/>
                        </a:spcAft>
                      </a:pPr>
                      <a:r>
                        <a:rPr lang="ja-JP" altLang="en-US" sz="700" kern="100" dirty="0" smtClean="0">
                          <a:effectLst/>
                          <a:latin typeface="+mn-ea"/>
                          <a:ea typeface="+mn-ea"/>
                        </a:rPr>
                        <a:t>　　＊</a:t>
                      </a:r>
                      <a:r>
                        <a:rPr lang="ja-JP" altLang="ja-JP" sz="700" kern="100" dirty="0" smtClean="0">
                          <a:effectLst/>
                          <a:latin typeface="+mn-ea"/>
                          <a:ea typeface="+mn-ea"/>
                        </a:rPr>
                        <a:t>主要道路沿いにおける倒木対策</a:t>
                      </a:r>
                    </a:p>
                    <a:p>
                      <a:pPr algn="l">
                        <a:spcAft>
                          <a:spcPts val="0"/>
                        </a:spcAft>
                      </a:pPr>
                      <a:r>
                        <a:rPr lang="ja-JP" altLang="ja-JP" sz="700" kern="100" dirty="0" smtClean="0">
                          <a:effectLst/>
                          <a:latin typeface="+mn-ea"/>
                          <a:ea typeface="+mn-ea"/>
                        </a:rPr>
                        <a:t>〇健全な森林を次世代につなぐ（約１５億円）</a:t>
                      </a:r>
                      <a:endParaRPr lang="en-US" altLang="ja-JP" sz="700" kern="100" dirty="0" smtClean="0">
                        <a:effectLst/>
                        <a:latin typeface="+mn-ea"/>
                        <a:ea typeface="+mn-ea"/>
                      </a:endParaRPr>
                    </a:p>
                    <a:p>
                      <a:pPr algn="l">
                        <a:spcAft>
                          <a:spcPts val="0"/>
                        </a:spcAft>
                      </a:pPr>
                      <a:r>
                        <a:rPr lang="ja-JP" altLang="en-US" sz="700" kern="100" dirty="0" smtClean="0">
                          <a:effectLst/>
                          <a:latin typeface="+mn-ea"/>
                          <a:ea typeface="+mn-ea"/>
                        </a:rPr>
                        <a:t>　　＊</a:t>
                      </a:r>
                      <a:r>
                        <a:rPr lang="ja-JP" altLang="ja-JP" sz="700" kern="100" dirty="0" smtClean="0">
                          <a:effectLst/>
                          <a:latin typeface="+mn-ea"/>
                          <a:ea typeface="+mn-ea"/>
                        </a:rPr>
                        <a:t>林業の自立化に向けた持続可能な森づくりの推進</a:t>
                      </a:r>
                    </a:p>
                    <a:p>
                      <a:pPr algn="l">
                        <a:spcAft>
                          <a:spcPts val="0"/>
                        </a:spcAft>
                      </a:pPr>
                      <a:r>
                        <a:rPr lang="ja-JP" altLang="en-US" sz="700" kern="100" dirty="0" smtClean="0">
                          <a:effectLst/>
                          <a:latin typeface="+mn-ea"/>
                          <a:ea typeface="+mn-ea"/>
                        </a:rPr>
                        <a:t>　　</a:t>
                      </a:r>
                      <a:r>
                        <a:rPr lang="ja-JP" altLang="ja-JP" sz="700" kern="100" dirty="0" smtClean="0">
                          <a:effectLst/>
                          <a:latin typeface="+mn-ea"/>
                          <a:ea typeface="+mn-ea"/>
                        </a:rPr>
                        <a:t>＊木育や木材利用の推進による府民理解の向上</a:t>
                      </a:r>
                      <a:endParaRPr lang="ja-JP" sz="700" b="1" kern="100" dirty="0">
                        <a:solidFill>
                          <a:schemeClr val="tx1"/>
                        </a:solidFill>
                        <a:effectLst/>
                        <a:latin typeface="+mn-ea"/>
                        <a:ea typeface="+mn-ea"/>
                      </a:endParaRPr>
                    </a:p>
                  </a:txBody>
                  <a:tcPr marL="41468" marR="41468" marT="0" marB="0" anchor="ctr">
                    <a:solidFill>
                      <a:schemeClr val="accent5"/>
                    </a:solidFill>
                  </a:tcPr>
                </a:tc>
                <a:tc>
                  <a:txBody>
                    <a:bodyPr/>
                    <a:lstStyle/>
                    <a:p>
                      <a:pPr marL="114300" indent="-114300" algn="just">
                        <a:spcAft>
                          <a:spcPts val="0"/>
                        </a:spcAft>
                      </a:pPr>
                      <a:endParaRPr lang="en-US" altLang="ja-JP" sz="700" kern="100" dirty="0" smtClean="0">
                        <a:solidFill>
                          <a:schemeClr val="dk1"/>
                        </a:solidFill>
                        <a:effectLst/>
                        <a:latin typeface="+mn-ea"/>
                        <a:ea typeface="+mn-ea"/>
                      </a:endParaRPr>
                    </a:p>
                    <a:p>
                      <a:pPr marL="114300" indent="-114300" algn="just">
                        <a:spcAft>
                          <a:spcPts val="0"/>
                        </a:spcAft>
                      </a:pPr>
                      <a:r>
                        <a:rPr lang="ja-JP" altLang="en-US" sz="700" kern="100" dirty="0" smtClean="0">
                          <a:solidFill>
                            <a:schemeClr val="dk1"/>
                          </a:solidFill>
                          <a:effectLst/>
                          <a:latin typeface="+mn-ea"/>
                          <a:ea typeface="+mn-ea"/>
                        </a:rPr>
                        <a:t>〇</a:t>
                      </a:r>
                      <a:r>
                        <a:rPr lang="ja-JP" altLang="ja-JP" sz="700" kern="100" dirty="0" smtClean="0">
                          <a:effectLst/>
                          <a:latin typeface="+mn-ea"/>
                          <a:ea typeface="+mn-ea"/>
                        </a:rPr>
                        <a:t>新たな知見に基づく対策に移行して継続実施</a:t>
                      </a:r>
                    </a:p>
                    <a:p>
                      <a:pPr marL="114300" indent="-114300" algn="just">
                        <a:spcAft>
                          <a:spcPts val="0"/>
                        </a:spcAft>
                      </a:pPr>
                      <a:r>
                        <a:rPr lang="ja-JP" altLang="en-US" sz="700" kern="100" dirty="0" smtClean="0">
                          <a:effectLst/>
                          <a:latin typeface="+mn-ea"/>
                          <a:ea typeface="+mn-ea"/>
                        </a:rPr>
                        <a:t>〇</a:t>
                      </a:r>
                      <a:r>
                        <a:rPr lang="ja-JP" altLang="ja-JP" sz="700" kern="100" dirty="0" smtClean="0">
                          <a:effectLst/>
                          <a:latin typeface="+mn-ea"/>
                          <a:ea typeface="+mn-ea"/>
                        </a:rPr>
                        <a:t>令和元年度末までに対策を完了</a:t>
                      </a:r>
                    </a:p>
                    <a:p>
                      <a:pPr marL="114300" indent="-114300" algn="l">
                        <a:spcAft>
                          <a:spcPts val="0"/>
                        </a:spcAft>
                      </a:pPr>
                      <a:r>
                        <a:rPr lang="ja-JP" altLang="en-US" sz="700" kern="100" dirty="0" smtClean="0">
                          <a:effectLst/>
                          <a:latin typeface="+mn-ea"/>
                          <a:ea typeface="+mn-ea"/>
                        </a:rPr>
                        <a:t>〇</a:t>
                      </a:r>
                      <a:r>
                        <a:rPr lang="ja-JP" altLang="ja-JP" sz="700" kern="100" dirty="0" smtClean="0">
                          <a:effectLst/>
                          <a:latin typeface="+mn-ea"/>
                          <a:ea typeface="+mn-ea"/>
                        </a:rPr>
                        <a:t>国の森林環境税･森林環境譲与税</a:t>
                      </a:r>
                      <a:r>
                        <a:rPr lang="ja-JP" altLang="en-US" sz="700" kern="100" dirty="0" smtClean="0">
                          <a:effectLst/>
                          <a:latin typeface="+mn-ea"/>
                          <a:ea typeface="+mn-ea"/>
                        </a:rPr>
                        <a:t>（参考①）</a:t>
                      </a:r>
                      <a:r>
                        <a:rPr lang="ja-JP" altLang="ja-JP" sz="700" kern="100" dirty="0" smtClean="0">
                          <a:effectLst/>
                          <a:latin typeface="+mn-ea"/>
                          <a:ea typeface="+mn-ea"/>
                        </a:rPr>
                        <a:t>により市町村が主体となって対応</a:t>
                      </a:r>
                      <a:r>
                        <a:rPr lang="ja-JP" altLang="en-US" sz="700" kern="100" dirty="0" smtClean="0">
                          <a:effectLst/>
                          <a:latin typeface="+mn-ea"/>
                          <a:ea typeface="+mn-ea"/>
                        </a:rPr>
                        <a:t>（</a:t>
                      </a:r>
                      <a:r>
                        <a:rPr lang="ja-JP" altLang="ja-JP" sz="700" kern="100" dirty="0" smtClean="0">
                          <a:effectLst/>
                          <a:latin typeface="+mn-ea"/>
                          <a:ea typeface="+mn-ea"/>
                        </a:rPr>
                        <a:t>間伐</a:t>
                      </a:r>
                      <a:r>
                        <a:rPr lang="ja-JP" altLang="en-US" sz="700" kern="100" dirty="0" smtClean="0">
                          <a:effectLst/>
                          <a:latin typeface="+mn-ea"/>
                          <a:ea typeface="+mn-ea"/>
                        </a:rPr>
                        <a:t>、</a:t>
                      </a:r>
                      <a:r>
                        <a:rPr lang="ja-JP" altLang="ja-JP" sz="700" kern="100" dirty="0" smtClean="0">
                          <a:effectLst/>
                          <a:latin typeface="+mn-ea"/>
                          <a:ea typeface="+mn-ea"/>
                        </a:rPr>
                        <a:t>担い手の確保</a:t>
                      </a:r>
                      <a:r>
                        <a:rPr lang="ja-JP" altLang="en-US" sz="700" kern="100" dirty="0" smtClean="0">
                          <a:effectLst/>
                          <a:latin typeface="+mn-ea"/>
                          <a:ea typeface="+mn-ea"/>
                        </a:rPr>
                        <a:t>）</a:t>
                      </a:r>
                      <a:endParaRPr lang="en-US" altLang="ja-JP" sz="700" kern="100" dirty="0" smtClean="0">
                        <a:effectLst/>
                        <a:latin typeface="+mn-ea"/>
                        <a:ea typeface="+mn-ea"/>
                      </a:endParaRPr>
                    </a:p>
                    <a:p>
                      <a:pPr marL="114300" indent="-114300" algn="l">
                        <a:spcAft>
                          <a:spcPts val="0"/>
                        </a:spcAft>
                      </a:pPr>
                      <a:endParaRPr lang="ja-JP" altLang="ja-JP" sz="700" kern="100" dirty="0" smtClean="0">
                        <a:effectLst/>
                        <a:latin typeface="+mn-ea"/>
                        <a:ea typeface="+mn-ea"/>
                        <a:cs typeface="Times New Roman" panose="02020603050405020304" pitchFamily="18" charset="0"/>
                      </a:endParaRPr>
                    </a:p>
                  </a:txBody>
                  <a:tcPr marL="41468" marR="41468" marT="0" marB="0" anchor="ctr">
                    <a:solidFill>
                      <a:schemeClr val="accent5"/>
                    </a:solidFill>
                  </a:tcPr>
                </a:tc>
                <a:extLst>
                  <a:ext uri="{0D108BD9-81ED-4DB2-BD59-A6C34878D82A}">
                    <a16:rowId xmlns:a16="http://schemas.microsoft.com/office/drawing/2014/main" val="1138399846"/>
                  </a:ext>
                </a:extLst>
              </a:tr>
              <a:tr h="495698">
                <a:tc>
                  <a:txBody>
                    <a:bodyPr/>
                    <a:lstStyle/>
                    <a:p>
                      <a:pPr marL="0" marR="0" lvl="0" indent="0" algn="ctr" defTabSz="1454074" rtl="0" eaLnBrk="1" fontAlgn="auto" latinLnBrk="0" hangingPunct="1">
                        <a:lnSpc>
                          <a:spcPct val="100000"/>
                        </a:lnSpc>
                        <a:spcBef>
                          <a:spcPts val="0"/>
                        </a:spcBef>
                        <a:spcAft>
                          <a:spcPts val="0"/>
                        </a:spcAft>
                        <a:buClrTx/>
                        <a:buSzTx/>
                        <a:buFontTx/>
                        <a:buNone/>
                        <a:tabLst/>
                        <a:defRPr/>
                      </a:pPr>
                      <a:r>
                        <a:rPr lang="ja-JP" altLang="en-US" sz="7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改正案</a:t>
                      </a:r>
                      <a:endParaRPr lang="ja-JP" altLang="ja-JP" sz="7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endParaRPr lang="ja-JP" sz="7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altLang="ja-JP" sz="700" b="1" kern="100" dirty="0" smtClean="0">
                          <a:solidFill>
                            <a:schemeClr val="tx1"/>
                          </a:solidFill>
                          <a:effectLst/>
                          <a:latin typeface="+mn-ea"/>
                          <a:ea typeface="+mn-ea"/>
                        </a:rPr>
                        <a:t>令和２年度</a:t>
                      </a:r>
                    </a:p>
                    <a:p>
                      <a:pPr algn="ctr">
                        <a:spcAft>
                          <a:spcPts val="0"/>
                        </a:spcAft>
                      </a:pPr>
                      <a:r>
                        <a:rPr lang="ja-JP" altLang="ja-JP" sz="700" b="1" kern="100" dirty="0" smtClean="0">
                          <a:solidFill>
                            <a:schemeClr val="tx1"/>
                          </a:solidFill>
                          <a:effectLst/>
                          <a:latin typeface="+mn-ea"/>
                          <a:ea typeface="+mn-ea"/>
                        </a:rPr>
                        <a:t>❘</a:t>
                      </a:r>
                    </a:p>
                    <a:p>
                      <a:pPr algn="ctr">
                        <a:spcAft>
                          <a:spcPts val="0"/>
                        </a:spcAft>
                      </a:pPr>
                      <a:r>
                        <a:rPr lang="ja-JP" altLang="ja-JP" sz="700" b="1" kern="100" dirty="0" smtClean="0">
                          <a:solidFill>
                            <a:schemeClr val="tx1"/>
                          </a:solidFill>
                          <a:effectLst/>
                          <a:latin typeface="+mn-ea"/>
                          <a:ea typeface="+mn-ea"/>
                        </a:rPr>
                        <a:t>令和５年度</a:t>
                      </a:r>
                      <a:endParaRPr lang="ja-JP" sz="700"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sz="700" b="1" kern="100" dirty="0" smtClean="0">
                          <a:solidFill>
                            <a:schemeClr val="tx1"/>
                          </a:solidFill>
                          <a:effectLst/>
                          <a:latin typeface="+mn-ea"/>
                          <a:ea typeface="+mn-ea"/>
                        </a:rPr>
                        <a:t>同上</a:t>
                      </a:r>
                      <a:endParaRPr lang="ja-JP" sz="700" b="1"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ctr">
                        <a:spcAft>
                          <a:spcPts val="0"/>
                        </a:spcAft>
                      </a:pPr>
                      <a:r>
                        <a:rPr lang="ja-JP" sz="700" b="1" kern="100" dirty="0" smtClean="0">
                          <a:solidFill>
                            <a:schemeClr val="tx1"/>
                          </a:solidFill>
                          <a:effectLst/>
                          <a:latin typeface="+mn-ea"/>
                          <a:ea typeface="+mn-ea"/>
                        </a:rPr>
                        <a:t>同上</a:t>
                      </a:r>
                      <a:endParaRPr lang="ja-JP" sz="700" b="1" kern="100" dirty="0">
                        <a:solidFill>
                          <a:schemeClr val="tx1"/>
                        </a:solidFill>
                        <a:effectLst/>
                        <a:latin typeface="+mn-ea"/>
                        <a:ea typeface="+mn-ea"/>
                        <a:cs typeface="Times New Roman" panose="02020603050405020304" pitchFamily="18" charset="0"/>
                      </a:endParaRPr>
                    </a:p>
                  </a:txBody>
                  <a:tcPr marL="41468" marR="41468" marT="0" marB="0" anchor="ctr">
                    <a:solidFill>
                      <a:schemeClr val="accent5"/>
                    </a:solidFill>
                  </a:tcPr>
                </a:tc>
                <a:tc>
                  <a:txBody>
                    <a:bodyPr/>
                    <a:lstStyle/>
                    <a:p>
                      <a:pPr algn="l">
                        <a:spcAft>
                          <a:spcPts val="0"/>
                        </a:spcAft>
                      </a:pPr>
                      <a:r>
                        <a:rPr lang="ja-JP" altLang="ja-JP" sz="700" b="1" kern="100" dirty="0" smtClean="0">
                          <a:solidFill>
                            <a:schemeClr val="tx1"/>
                          </a:solidFill>
                          <a:effectLst/>
                          <a:latin typeface="+mn-ea"/>
                          <a:ea typeface="+mn-ea"/>
                        </a:rPr>
                        <a:t>〇自然災害から府民の暮らしを守る</a:t>
                      </a:r>
                    </a:p>
                    <a:p>
                      <a:pPr algn="l">
                        <a:spcAft>
                          <a:spcPts val="0"/>
                        </a:spcAft>
                      </a:pPr>
                      <a:r>
                        <a:rPr lang="ja-JP" altLang="ja-JP" sz="700" b="1" kern="100" dirty="0" smtClean="0">
                          <a:solidFill>
                            <a:schemeClr val="tx1"/>
                          </a:solidFill>
                          <a:effectLst/>
                          <a:latin typeface="+mn-ea"/>
                          <a:ea typeface="+mn-ea"/>
                        </a:rPr>
                        <a:t>　［災</a:t>
                      </a:r>
                      <a:r>
                        <a:rPr lang="ja-JP" altLang="en-US" sz="500" b="1" kern="100" dirty="0" smtClean="0">
                          <a:solidFill>
                            <a:schemeClr val="tx1"/>
                          </a:solidFill>
                          <a:effectLst/>
                          <a:latin typeface="+mn-ea"/>
                          <a:ea typeface="+mn-ea"/>
                        </a:rPr>
                        <a:t>　</a:t>
                      </a:r>
                      <a:r>
                        <a:rPr lang="ja-JP" altLang="ja-JP" sz="700" b="1" kern="100" dirty="0" smtClean="0">
                          <a:solidFill>
                            <a:schemeClr val="tx1"/>
                          </a:solidFill>
                          <a:effectLst/>
                          <a:latin typeface="+mn-ea"/>
                          <a:ea typeface="+mn-ea"/>
                        </a:rPr>
                        <a:t>害</a:t>
                      </a:r>
                      <a:r>
                        <a:rPr lang="ja-JP" altLang="en-US" sz="500" b="1" kern="100" dirty="0" smtClean="0">
                          <a:solidFill>
                            <a:schemeClr val="tx1"/>
                          </a:solidFill>
                          <a:effectLst/>
                          <a:latin typeface="+mn-ea"/>
                          <a:ea typeface="+mn-ea"/>
                        </a:rPr>
                        <a:t>　</a:t>
                      </a:r>
                      <a:r>
                        <a:rPr lang="ja-JP" altLang="ja-JP" sz="700" b="1" kern="100" dirty="0" smtClean="0">
                          <a:solidFill>
                            <a:schemeClr val="tx1"/>
                          </a:solidFill>
                          <a:effectLst/>
                          <a:latin typeface="+mn-ea"/>
                          <a:ea typeface="+mn-ea"/>
                        </a:rPr>
                        <a:t>の</a:t>
                      </a:r>
                      <a:r>
                        <a:rPr lang="ja-JP" altLang="en-US" sz="500" b="1" kern="100" dirty="0" smtClean="0">
                          <a:solidFill>
                            <a:schemeClr val="tx1"/>
                          </a:solidFill>
                          <a:effectLst/>
                          <a:latin typeface="+mn-ea"/>
                          <a:ea typeface="+mn-ea"/>
                        </a:rPr>
                        <a:t>　</a:t>
                      </a:r>
                      <a:r>
                        <a:rPr lang="ja-JP" altLang="ja-JP" sz="700" b="1" kern="100" dirty="0" smtClean="0">
                          <a:solidFill>
                            <a:schemeClr val="tx1"/>
                          </a:solidFill>
                          <a:effectLst/>
                          <a:latin typeface="+mn-ea"/>
                          <a:ea typeface="+mn-ea"/>
                        </a:rPr>
                        <a:t>防</a:t>
                      </a:r>
                      <a:r>
                        <a:rPr lang="ja-JP" altLang="en-US" sz="500" b="1" kern="100" dirty="0" smtClean="0">
                          <a:solidFill>
                            <a:schemeClr val="tx1"/>
                          </a:solidFill>
                          <a:effectLst/>
                          <a:latin typeface="+mn-ea"/>
                          <a:ea typeface="+mn-ea"/>
                        </a:rPr>
                        <a:t>　</a:t>
                      </a:r>
                      <a:r>
                        <a:rPr lang="ja-JP" altLang="ja-JP" sz="700" b="1" kern="100" dirty="0" smtClean="0">
                          <a:solidFill>
                            <a:schemeClr val="tx1"/>
                          </a:solidFill>
                          <a:effectLst/>
                          <a:latin typeface="+mn-ea"/>
                          <a:ea typeface="+mn-ea"/>
                        </a:rPr>
                        <a:t>止］</a:t>
                      </a:r>
                      <a:r>
                        <a:rPr lang="ja-JP" altLang="en-US" sz="700" b="1" kern="100" dirty="0" smtClean="0">
                          <a:solidFill>
                            <a:schemeClr val="tx1"/>
                          </a:solidFill>
                          <a:effectLst/>
                          <a:latin typeface="+mn-ea"/>
                          <a:ea typeface="+mn-ea"/>
                        </a:rPr>
                        <a:t>　</a:t>
                      </a:r>
                      <a:r>
                        <a:rPr lang="ja-JP" altLang="ja-JP" sz="700" b="1" kern="100" dirty="0" smtClean="0">
                          <a:solidFill>
                            <a:schemeClr val="tx1"/>
                          </a:solidFill>
                          <a:effectLst/>
                          <a:latin typeface="+mn-ea"/>
                          <a:ea typeface="+mn-ea"/>
                        </a:rPr>
                        <a:t>新たな知見に基づく</a:t>
                      </a:r>
                      <a:r>
                        <a:rPr lang="ja-JP" altLang="en-US" sz="700" b="1" kern="100" dirty="0" smtClean="0">
                          <a:solidFill>
                            <a:schemeClr val="tx1"/>
                          </a:solidFill>
                          <a:effectLst/>
                          <a:latin typeface="+mn-ea"/>
                          <a:ea typeface="+mn-ea"/>
                        </a:rPr>
                        <a:t>森林の</a:t>
                      </a:r>
                      <a:r>
                        <a:rPr lang="ja-JP" altLang="ja-JP" sz="700" b="1" kern="100" dirty="0" smtClean="0">
                          <a:solidFill>
                            <a:schemeClr val="tx1"/>
                          </a:solidFill>
                          <a:effectLst/>
                          <a:latin typeface="+mn-ea"/>
                          <a:ea typeface="+mn-ea"/>
                        </a:rPr>
                        <a:t>土石流･流木対策（約３０億円）</a:t>
                      </a:r>
                    </a:p>
                    <a:p>
                      <a:pPr algn="l">
                        <a:spcAft>
                          <a:spcPts val="0"/>
                        </a:spcAft>
                      </a:pPr>
                      <a:endParaRPr lang="ja-JP" altLang="ja-JP" sz="400" b="1" kern="100" dirty="0" smtClean="0">
                        <a:solidFill>
                          <a:schemeClr val="tx1"/>
                        </a:solidFill>
                        <a:effectLst/>
                        <a:latin typeface="+mn-ea"/>
                        <a:ea typeface="+mn-ea"/>
                      </a:endParaRPr>
                    </a:p>
                    <a:p>
                      <a:pPr algn="l">
                        <a:spcAft>
                          <a:spcPts val="0"/>
                        </a:spcAft>
                      </a:pPr>
                      <a:r>
                        <a:rPr lang="ja-JP" altLang="ja-JP" sz="700" b="1" kern="100" dirty="0" smtClean="0">
                          <a:solidFill>
                            <a:schemeClr val="tx1"/>
                          </a:solidFill>
                          <a:effectLst/>
                          <a:latin typeface="+mn-ea"/>
                          <a:ea typeface="+mn-ea"/>
                        </a:rPr>
                        <a:t>　［暑熱環境の改善］</a:t>
                      </a:r>
                      <a:r>
                        <a:rPr lang="ja-JP" altLang="en-US" sz="700" b="1" kern="100" dirty="0" smtClean="0">
                          <a:solidFill>
                            <a:schemeClr val="tx1"/>
                          </a:solidFill>
                          <a:effectLst/>
                          <a:latin typeface="+mn-ea"/>
                          <a:ea typeface="+mn-ea"/>
                        </a:rPr>
                        <a:t>　都市緑化を</a:t>
                      </a:r>
                      <a:r>
                        <a:rPr lang="ja-JP" altLang="en-US" sz="700" b="1" kern="100" smtClean="0">
                          <a:solidFill>
                            <a:schemeClr val="tx1"/>
                          </a:solidFill>
                          <a:effectLst/>
                          <a:latin typeface="+mn-ea"/>
                          <a:ea typeface="+mn-ea"/>
                        </a:rPr>
                        <a:t>活用した</a:t>
                      </a:r>
                      <a:r>
                        <a:rPr lang="ja-JP" altLang="ja-JP" sz="700" b="1" kern="100" smtClean="0">
                          <a:solidFill>
                            <a:schemeClr val="tx1"/>
                          </a:solidFill>
                          <a:effectLst/>
                          <a:latin typeface="+mn-ea"/>
                          <a:ea typeface="+mn-ea"/>
                        </a:rPr>
                        <a:t>猛暑</a:t>
                      </a:r>
                      <a:r>
                        <a:rPr lang="ja-JP" altLang="ja-JP" sz="700" b="1" kern="100" dirty="0" smtClean="0">
                          <a:solidFill>
                            <a:schemeClr val="tx1"/>
                          </a:solidFill>
                          <a:effectLst/>
                          <a:latin typeface="+mn-ea"/>
                          <a:ea typeface="+mn-ea"/>
                        </a:rPr>
                        <a:t>対策（約１５億円）</a:t>
                      </a:r>
                    </a:p>
                  </a:txBody>
                  <a:tcPr marL="41468" marR="41468" marT="0" marB="0" anchor="ctr">
                    <a:solidFill>
                      <a:schemeClr val="accent5"/>
                    </a:solidFill>
                  </a:tcPr>
                </a:tc>
                <a:tc>
                  <a:txBody>
                    <a:bodyPr/>
                    <a:lstStyle/>
                    <a:p>
                      <a:pPr algn="l">
                        <a:spcAft>
                          <a:spcPts val="0"/>
                        </a:spcAft>
                      </a:pPr>
                      <a:endParaRPr lang="ja-JP" altLang="ja-JP" sz="700" kern="100" dirty="0" smtClean="0">
                        <a:solidFill>
                          <a:schemeClr val="tx1"/>
                        </a:solidFill>
                        <a:effectLst/>
                        <a:latin typeface="+mn-ea"/>
                        <a:ea typeface="+mn-ea"/>
                      </a:endParaRPr>
                    </a:p>
                  </a:txBody>
                  <a:tcPr marL="41468" marR="41468" marT="0" marB="0" anchor="ctr">
                    <a:solidFill>
                      <a:schemeClr val="accent5"/>
                    </a:solidFill>
                  </a:tcPr>
                </a:tc>
                <a:extLst>
                  <a:ext uri="{0D108BD9-81ED-4DB2-BD59-A6C34878D82A}">
                    <a16:rowId xmlns:a16="http://schemas.microsoft.com/office/drawing/2014/main" val="1758732670"/>
                  </a:ext>
                </a:extLst>
              </a:tr>
            </a:tbl>
          </a:graphicData>
        </a:graphic>
      </p:graphicFrame>
      <p:sp>
        <p:nvSpPr>
          <p:cNvPr id="3" name="Rectangle 7"/>
          <p:cNvSpPr>
            <a:spLocks noChangeArrowheads="1"/>
          </p:cNvSpPr>
          <p:nvPr/>
        </p:nvSpPr>
        <p:spPr bwMode="auto">
          <a:xfrm>
            <a:off x="1927478" y="244427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290" tIns="27645" rIns="55290" bIns="27645" numCol="1" anchor="t" anchorCtr="0" compatLnSpc="1">
            <a:prstTxWarp prst="textNoShape">
              <a:avLst/>
            </a:prstTxWarp>
          </a:bodyPr>
          <a:lstStyle/>
          <a:p>
            <a:endParaRPr lang="ja-JP" altLang="en-US"/>
          </a:p>
        </p:txBody>
      </p:sp>
      <p:sp>
        <p:nvSpPr>
          <p:cNvPr id="5" name="Rectangle 8"/>
          <p:cNvSpPr>
            <a:spLocks noChangeArrowheads="1"/>
          </p:cNvSpPr>
          <p:nvPr/>
        </p:nvSpPr>
        <p:spPr bwMode="auto">
          <a:xfrm>
            <a:off x="1927478" y="244427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290" tIns="27645" rIns="55290" bIns="27645" numCol="1" anchor="t" anchorCtr="0" compatLnSpc="1">
            <a:prstTxWarp prst="textNoShape">
              <a:avLst/>
            </a:prstTxWarp>
          </a:bodyPr>
          <a:lstStyle/>
          <a:p>
            <a:endParaRPr lang="ja-JP" altLang="en-US"/>
          </a:p>
        </p:txBody>
      </p:sp>
      <p:sp>
        <p:nvSpPr>
          <p:cNvPr id="6" name="Rectangle 9"/>
          <p:cNvSpPr>
            <a:spLocks noChangeArrowheads="1"/>
          </p:cNvSpPr>
          <p:nvPr/>
        </p:nvSpPr>
        <p:spPr bwMode="auto">
          <a:xfrm>
            <a:off x="1927478" y="244427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290" tIns="27645" rIns="55290" bIns="27645" numCol="1" anchor="t" anchorCtr="0" compatLnSpc="1">
            <a:prstTxWarp prst="textNoShape">
              <a:avLst/>
            </a:prstTxWarp>
          </a:bodyPr>
          <a:lstStyle/>
          <a:p>
            <a:endParaRPr lang="ja-JP" altLang="en-US"/>
          </a:p>
        </p:txBody>
      </p:sp>
      <p:cxnSp>
        <p:nvCxnSpPr>
          <p:cNvPr id="10" name="直線矢印コネクタ 9"/>
          <p:cNvCxnSpPr/>
          <p:nvPr/>
        </p:nvCxnSpPr>
        <p:spPr>
          <a:xfrm flipV="1">
            <a:off x="5081432" y="4685638"/>
            <a:ext cx="1795310" cy="126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5074029" y="4795341"/>
            <a:ext cx="1795310" cy="126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5081432" y="4898736"/>
            <a:ext cx="1795310" cy="126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6962668" y="4855089"/>
            <a:ext cx="1997568" cy="252864"/>
          </a:xfrm>
          <a:prstGeom prst="rect">
            <a:avLst/>
          </a:prstGeom>
          <a:solidFill>
            <a:schemeClr val="tx2">
              <a:alpha val="27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5290" tIns="27645" rIns="55290" bIns="21768" numCol="1" spcCol="0" rtlCol="0" fromWordArt="0" anchor="t" anchorCtr="0" forceAA="0" compatLnSpc="1">
            <a:prstTxWarp prst="textNoShape">
              <a:avLst/>
            </a:prstTxWarp>
            <a:noAutofit/>
          </a:bodyPr>
          <a:lstStyle/>
          <a:p>
            <a:pPr algn="ctr"/>
            <a:endParaRPr lang="ja-JP" altLang="en-US" sz="726"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1306147" y="5881401"/>
            <a:ext cx="5864300" cy="745947"/>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目　　的</a:t>
            </a:r>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　温室効果ガス排出削減目標の達成に向けた森林整備の推進</a:t>
            </a:r>
          </a:p>
          <a:p>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納</a:t>
            </a:r>
            <a:r>
              <a:rPr lang="ja-JP" altLang="en-US" sz="484" spc="-181" dirty="0">
                <a:solidFill>
                  <a:schemeClr val="tx1"/>
                </a:solidFill>
                <a:latin typeface="ＭＳ Ｐゴシック" panose="020B0600070205080204" pitchFamily="50" charset="-128"/>
                <a:ea typeface="ＭＳ Ｐゴシック" panose="020B0600070205080204" pitchFamily="50" charset="-128"/>
              </a:rPr>
              <a:t>　</a:t>
            </a:r>
            <a:r>
              <a:rPr lang="ja-JP" altLang="en-US" sz="726" dirty="0">
                <a:solidFill>
                  <a:schemeClr val="tx1"/>
                </a:solidFill>
                <a:latin typeface="ＭＳ Ｐゴシック" panose="020B0600070205080204" pitchFamily="50" charset="-128"/>
                <a:ea typeface="ＭＳ Ｐゴシック" panose="020B0600070205080204" pitchFamily="50" charset="-128"/>
              </a:rPr>
              <a:t>税</a:t>
            </a:r>
            <a:r>
              <a:rPr lang="ja-JP" altLang="en-US" sz="484" spc="-181" dirty="0">
                <a:solidFill>
                  <a:schemeClr val="tx1"/>
                </a:solidFill>
                <a:latin typeface="ＭＳ Ｐゴシック" panose="020B0600070205080204" pitchFamily="50" charset="-128"/>
                <a:ea typeface="ＭＳ Ｐゴシック" panose="020B0600070205080204" pitchFamily="50" charset="-128"/>
              </a:rPr>
              <a:t>　</a:t>
            </a:r>
            <a:r>
              <a:rPr lang="ja-JP" altLang="en-US" sz="726" dirty="0">
                <a:solidFill>
                  <a:schemeClr val="tx1"/>
                </a:solidFill>
                <a:latin typeface="ＭＳ Ｐゴシック" panose="020B0600070205080204" pitchFamily="50" charset="-128"/>
                <a:ea typeface="ＭＳ Ｐゴシック" panose="020B0600070205080204" pitchFamily="50" charset="-128"/>
              </a:rPr>
              <a:t>者</a:t>
            </a:r>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　国内に住所を有する個人</a:t>
            </a:r>
            <a:endParaRPr lang="en-US" altLang="ja-JP" sz="726" dirty="0">
              <a:solidFill>
                <a:schemeClr val="tx1"/>
              </a:solidFill>
              <a:latin typeface="ＭＳ Ｐゴシック" panose="020B0600070205080204" pitchFamily="50" charset="-128"/>
              <a:ea typeface="ＭＳ Ｐゴシック" panose="020B0600070205080204" pitchFamily="50" charset="-128"/>
            </a:endParaRPr>
          </a:p>
          <a:p>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税　　率</a:t>
            </a:r>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　年額</a:t>
            </a:r>
            <a:r>
              <a:rPr lang="en-US" altLang="ja-JP" sz="726" dirty="0">
                <a:solidFill>
                  <a:schemeClr val="tx1"/>
                </a:solidFill>
                <a:latin typeface="ＭＳ Ｐゴシック" panose="020B0600070205080204" pitchFamily="50" charset="-128"/>
                <a:ea typeface="ＭＳ Ｐゴシック" panose="020B0600070205080204" pitchFamily="50" charset="-128"/>
              </a:rPr>
              <a:t>1,000</a:t>
            </a:r>
            <a:r>
              <a:rPr lang="ja-JP" altLang="en-US" sz="726" dirty="0">
                <a:solidFill>
                  <a:schemeClr val="tx1"/>
                </a:solidFill>
                <a:latin typeface="ＭＳ Ｐゴシック" panose="020B0600070205080204" pitchFamily="50" charset="-128"/>
                <a:ea typeface="ＭＳ Ｐゴシック" panose="020B0600070205080204" pitchFamily="50" charset="-128"/>
              </a:rPr>
              <a:t>円</a:t>
            </a:r>
            <a:r>
              <a:rPr lang="en-US" altLang="ja-JP" sz="726" dirty="0">
                <a:solidFill>
                  <a:schemeClr val="tx1"/>
                </a:solidFill>
                <a:latin typeface="ＭＳ Ｐゴシック" panose="020B0600070205080204" pitchFamily="50" charset="-128"/>
              </a:rPr>
              <a:t>(</a:t>
            </a:r>
            <a:r>
              <a:rPr lang="ja-JP" altLang="en-US" sz="726" dirty="0">
                <a:solidFill>
                  <a:schemeClr val="tx1"/>
                </a:solidFill>
                <a:latin typeface="ＭＳ Ｐゴシック" panose="020B0600070205080204" pitchFamily="50" charset="-128"/>
              </a:rPr>
              <a:t>国税として課税し、</a:t>
            </a:r>
            <a:r>
              <a:rPr lang="ja-JP" altLang="en-US" sz="726" dirty="0">
                <a:solidFill>
                  <a:schemeClr val="tx1"/>
                </a:solidFill>
                <a:latin typeface="ＭＳ Ｐゴシック" panose="020B0600070205080204" pitchFamily="50" charset="-128"/>
                <a:ea typeface="ＭＳ Ｐゴシック" panose="020B0600070205080204" pitchFamily="50" charset="-128"/>
              </a:rPr>
              <a:t>市町村が個人住民税と併せて徴収。</a:t>
            </a:r>
            <a:r>
              <a:rPr lang="en-US" altLang="ja-JP" sz="726" dirty="0">
                <a:solidFill>
                  <a:schemeClr val="tx1"/>
                </a:solidFill>
                <a:latin typeface="ＭＳ Ｐゴシック" panose="020B0600070205080204" pitchFamily="50" charset="-128"/>
                <a:ea typeface="ＭＳ Ｐゴシック" panose="020B0600070205080204" pitchFamily="50" charset="-128"/>
              </a:rPr>
              <a:t>)</a:t>
            </a:r>
          </a:p>
          <a:p>
            <a:r>
              <a:rPr lang="ja-JP" altLang="en-US" sz="726" dirty="0">
                <a:solidFill>
                  <a:schemeClr val="tx1"/>
                </a:solidFill>
                <a:latin typeface="ＭＳ Ｐゴシック" panose="020B0600070205080204" pitchFamily="50" charset="-128"/>
                <a:ea typeface="ＭＳ Ｐゴシック" panose="020B0600070205080204" pitchFamily="50" charset="-128"/>
              </a:rPr>
              <a:t>　　　　　　　　　　　　　　</a:t>
            </a:r>
            <a:r>
              <a:rPr lang="ja-JP" altLang="en-US" sz="484" dirty="0">
                <a:solidFill>
                  <a:schemeClr val="tx1"/>
                </a:solidFill>
                <a:latin typeface="ＭＳ Ｐゴシック" panose="020B0600070205080204" pitchFamily="50" charset="-128"/>
                <a:ea typeface="ＭＳ Ｐゴシック" panose="020B0600070205080204" pitchFamily="50" charset="-128"/>
              </a:rPr>
              <a:t>　</a:t>
            </a:r>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rPr>
              <a:t>課税は復興特別税の徴税終了後の令和</a:t>
            </a:r>
            <a:r>
              <a:rPr lang="ja-JP" altLang="en-US" sz="726" dirty="0">
                <a:solidFill>
                  <a:schemeClr val="tx1"/>
                </a:solidFill>
                <a:latin typeface="ＭＳ Ｐゴシック" panose="020B0600070205080204" pitchFamily="50" charset="-128"/>
                <a:ea typeface="ＭＳ Ｐゴシック" panose="020B0600070205080204" pitchFamily="50" charset="-128"/>
              </a:rPr>
              <a:t>６年度から </a:t>
            </a:r>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恒久的</a:t>
            </a:r>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err="1">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市町村及び都道府県への譲与は令和元年度から。</a:t>
            </a:r>
            <a:r>
              <a:rPr lang="en-US" altLang="ja-JP" sz="726" dirty="0">
                <a:solidFill>
                  <a:schemeClr val="tx1"/>
                </a:solidFill>
                <a:latin typeface="ＭＳ Ｐゴシック" panose="020B0600070205080204" pitchFamily="50" charset="-128"/>
                <a:ea typeface="ＭＳ Ｐゴシック" panose="020B0600070205080204" pitchFamily="50" charset="-128"/>
              </a:rPr>
              <a:t>)</a:t>
            </a:r>
            <a:endParaRPr lang="ja-JP" altLang="en-US" sz="726" dirty="0">
              <a:solidFill>
                <a:schemeClr val="tx1"/>
              </a:solidFill>
              <a:latin typeface="ＭＳ Ｐゴシック" panose="020B0600070205080204" pitchFamily="50" charset="-128"/>
              <a:ea typeface="ＭＳ Ｐゴシック" panose="020B0600070205080204" pitchFamily="50" charset="-128"/>
            </a:endParaRPr>
          </a:p>
          <a:p>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使</a:t>
            </a:r>
            <a:r>
              <a:rPr lang="ja-JP" altLang="en-US" sz="847" dirty="0">
                <a:solidFill>
                  <a:schemeClr val="tx1"/>
                </a:solidFill>
                <a:latin typeface="ＭＳ Ｐゴシック" panose="020B0600070205080204" pitchFamily="50" charset="-128"/>
                <a:ea typeface="ＭＳ Ｐゴシック" panose="020B0600070205080204" pitchFamily="50" charset="-128"/>
              </a:rPr>
              <a:t>    </a:t>
            </a:r>
            <a:r>
              <a:rPr lang="ja-JP" altLang="en-US" sz="726" dirty="0">
                <a:solidFill>
                  <a:schemeClr val="tx1"/>
                </a:solidFill>
                <a:latin typeface="ＭＳ Ｐゴシック" panose="020B0600070205080204" pitchFamily="50" charset="-128"/>
                <a:ea typeface="ＭＳ Ｐゴシック" panose="020B0600070205080204" pitchFamily="50" charset="-128"/>
              </a:rPr>
              <a:t>途</a:t>
            </a:r>
            <a:r>
              <a:rPr lang="en-US" altLang="ja-JP" sz="726" dirty="0">
                <a:solidFill>
                  <a:schemeClr val="tx1"/>
                </a:solidFill>
                <a:latin typeface="ＭＳ Ｐゴシック" panose="020B0600070205080204" pitchFamily="50" charset="-128"/>
                <a:ea typeface="ＭＳ Ｐゴシック" panose="020B0600070205080204" pitchFamily="50" charset="-128"/>
              </a:rPr>
              <a:t>]</a:t>
            </a:r>
            <a:r>
              <a:rPr lang="ja-JP" altLang="en-US" sz="726" dirty="0">
                <a:solidFill>
                  <a:schemeClr val="tx1"/>
                </a:solidFill>
                <a:latin typeface="ＭＳ Ｐゴシック" panose="020B0600070205080204" pitchFamily="50" charset="-128"/>
                <a:ea typeface="ＭＳ Ｐゴシック" panose="020B0600070205080204" pitchFamily="50" charset="-128"/>
              </a:rPr>
              <a:t>　 ・市町村</a:t>
            </a:r>
            <a:r>
              <a:rPr lang="ja-JP" altLang="en-US" sz="635" spc="-181" dirty="0">
                <a:solidFill>
                  <a:schemeClr val="tx1"/>
                </a:solidFill>
                <a:latin typeface="ＭＳ Ｐゴシック" panose="020B0600070205080204" pitchFamily="50" charset="-128"/>
                <a:ea typeface="ＭＳ Ｐゴシック" panose="020B0600070205080204" pitchFamily="50" charset="-128"/>
              </a:rPr>
              <a:t>　</a:t>
            </a:r>
            <a:r>
              <a:rPr lang="ja-JP" altLang="en-US" sz="726" dirty="0">
                <a:solidFill>
                  <a:schemeClr val="tx1"/>
                </a:solidFill>
                <a:latin typeface="ＭＳ Ｐゴシック" panose="020B0600070205080204" pitchFamily="50" charset="-128"/>
                <a:ea typeface="ＭＳ Ｐゴシック" panose="020B0600070205080204" pitchFamily="50" charset="-128"/>
              </a:rPr>
              <a:t>：森林整備及びその促進に関すること（間伐や担い手の確保、木材利用の促進、普及啓発など）</a:t>
            </a:r>
          </a:p>
          <a:p>
            <a:r>
              <a:rPr lang="ja-JP" altLang="en-US" sz="726" dirty="0">
                <a:solidFill>
                  <a:schemeClr val="tx1"/>
                </a:solidFill>
                <a:latin typeface="ＭＳ Ｐゴシック" panose="020B0600070205080204" pitchFamily="50" charset="-128"/>
                <a:ea typeface="ＭＳ Ｐゴシック" panose="020B0600070205080204" pitchFamily="50" charset="-128"/>
              </a:rPr>
              <a:t>　　　　　 　　・都道府県：市町村の支援（森林整備や木材利用への技術的支援、情報提供など）</a:t>
            </a:r>
          </a:p>
        </p:txBody>
      </p:sp>
      <p:sp>
        <p:nvSpPr>
          <p:cNvPr id="52" name="正方形/長方形 51"/>
          <p:cNvSpPr/>
          <p:nvPr/>
        </p:nvSpPr>
        <p:spPr>
          <a:xfrm>
            <a:off x="1300389" y="5737947"/>
            <a:ext cx="2145793" cy="145755"/>
          </a:xfrm>
          <a:prstGeom prst="rect">
            <a:avLst/>
          </a:prstGeom>
          <a:solidFill>
            <a:schemeClr val="accent3">
              <a:lumMod val="75000"/>
            </a:schemeClr>
          </a:solidFill>
          <a:ln w="12700" cap="flat" cmpd="sng" algn="ctr">
            <a:noFill/>
            <a:prstDash val="solid"/>
          </a:ln>
          <a:effectLst/>
        </p:spPr>
        <p:txBody>
          <a:bodyPr rot="0" spcFirstLastPara="0" vert="horz" wrap="square" lIns="21768" tIns="0" rIns="21768" bIns="0" numCol="1" spcCol="0" rtlCol="0" fromWordArt="0" anchor="ctr" anchorCtr="0" forceAA="0" compatLnSpc="1">
            <a:prstTxWarp prst="textNoShape">
              <a:avLst/>
            </a:prstTxWarp>
            <a:noAutofit/>
          </a:bodyPr>
          <a:lstStyle/>
          <a:p>
            <a:pPr algn="ctr">
              <a:spcAft>
                <a:spcPts val="0"/>
              </a:spcAft>
            </a:pPr>
            <a:r>
              <a:rPr lang="en-US" altLang="ja-JP" sz="726" b="1" kern="100" dirty="0">
                <a:solidFill>
                  <a:schemeClr val="bg1"/>
                </a:solidFill>
                <a:latin typeface="+mn-ea"/>
                <a:cs typeface="メイリオ" panose="020B0604030504040204" pitchFamily="50" charset="-128"/>
              </a:rPr>
              <a:t>[</a:t>
            </a:r>
            <a:r>
              <a:rPr lang="ja-JP" altLang="en-US" sz="726" b="1" kern="100" dirty="0">
                <a:solidFill>
                  <a:schemeClr val="bg1"/>
                </a:solidFill>
                <a:latin typeface="+mn-ea"/>
                <a:cs typeface="メイリオ" panose="020B0604030504040204" pitchFamily="50" charset="-128"/>
              </a:rPr>
              <a:t>参考①</a:t>
            </a:r>
            <a:r>
              <a:rPr lang="en-US" altLang="ja-JP" sz="726" b="1" kern="100" dirty="0">
                <a:solidFill>
                  <a:schemeClr val="bg1"/>
                </a:solidFill>
                <a:latin typeface="+mn-ea"/>
                <a:cs typeface="メイリオ" panose="020B0604030504040204" pitchFamily="50" charset="-128"/>
              </a:rPr>
              <a:t>]</a:t>
            </a:r>
            <a:r>
              <a:rPr lang="ja-JP" altLang="en-US" sz="726" b="1" kern="100" dirty="0">
                <a:solidFill>
                  <a:schemeClr val="bg1"/>
                </a:solidFill>
                <a:latin typeface="+mn-ea"/>
                <a:cs typeface="メイリオ" panose="020B0604030504040204" pitchFamily="50" charset="-128"/>
              </a:rPr>
              <a:t>　国の森林環境税･森林環境譲与税の概要</a:t>
            </a:r>
          </a:p>
        </p:txBody>
      </p:sp>
      <p:sp>
        <p:nvSpPr>
          <p:cNvPr id="13" name="正方形/長方形 12"/>
          <p:cNvSpPr/>
          <p:nvPr/>
        </p:nvSpPr>
        <p:spPr>
          <a:xfrm>
            <a:off x="1888816" y="6360238"/>
            <a:ext cx="3989599" cy="124446"/>
          </a:xfrm>
          <a:prstGeom prst="rect">
            <a:avLst/>
          </a:prstGeom>
          <a:solidFill>
            <a:schemeClr val="tx2">
              <a:alpha val="27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5290" tIns="27645" rIns="55290" bIns="21768" numCol="1" spcCol="0" rtlCol="0" fromWordArt="0" anchor="t" anchorCtr="0" forceAA="0" compatLnSpc="1">
            <a:prstTxWarp prst="textNoShape">
              <a:avLst/>
            </a:prstTxWarp>
            <a:noAutofit/>
          </a:bodyPr>
          <a:lstStyle/>
          <a:p>
            <a:pPr algn="ctr"/>
            <a:endParaRPr lang="ja-JP" altLang="en-US" sz="726"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ホームベース 8"/>
          <p:cNvSpPr/>
          <p:nvPr/>
        </p:nvSpPr>
        <p:spPr>
          <a:xfrm flipH="1">
            <a:off x="5929014" y="6360238"/>
            <a:ext cx="1213438" cy="251788"/>
          </a:xfrm>
          <a:prstGeom prst="homePlate">
            <a:avLst/>
          </a:prstGeom>
          <a:solidFill>
            <a:schemeClr val="bg1"/>
          </a:solidFill>
          <a:ln w="3175">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r>
              <a:rPr lang="ja-JP" altLang="en-US" sz="726" kern="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02" kern="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726" kern="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災害防止のための</a:t>
            </a:r>
            <a:endParaRPr lang="en-US" altLang="ja-JP" sz="726" kern="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sz="726" kern="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ハード整備には活用不可</a:t>
            </a:r>
          </a:p>
        </p:txBody>
      </p:sp>
      <p:sp>
        <p:nvSpPr>
          <p:cNvPr id="58" name="角丸四角形 57"/>
          <p:cNvSpPr/>
          <p:nvPr/>
        </p:nvSpPr>
        <p:spPr>
          <a:xfrm>
            <a:off x="60244" y="5886445"/>
            <a:ext cx="1195305" cy="752438"/>
          </a:xfrm>
          <a:prstGeom prst="roundRect">
            <a:avLst>
              <a:gd name="adj" fmla="val 1608"/>
            </a:avLst>
          </a:prstGeom>
          <a:solidFill>
            <a:schemeClr val="bg1"/>
          </a:solidFill>
          <a:ln w="63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5290" tIns="0" rIns="55290" bIns="0" numCol="1" spcCol="0" rtlCol="0" fromWordArt="0" anchor="t" anchorCtr="0" forceAA="0" compatLnSpc="1">
            <a:prstTxWarp prst="textNoShape">
              <a:avLst/>
            </a:prstTxWarp>
            <a:noAutofit/>
          </a:bodyPr>
          <a:lstStyle/>
          <a:p>
            <a:endParaRPr lang="en-US" altLang="ja-JP" sz="302" kern="100" dirty="0">
              <a:solidFill>
                <a:srgbClr val="000000"/>
              </a:solidFill>
              <a:latin typeface="+mj-ea"/>
              <a:ea typeface="+mj-ea"/>
              <a:cs typeface="メイリオ" panose="020B0604030504040204" pitchFamily="50" charset="-128"/>
            </a:endParaRPr>
          </a:p>
          <a:p>
            <a:r>
              <a:rPr lang="ja-JP" altLang="en-US" sz="726" kern="100" dirty="0">
                <a:solidFill>
                  <a:srgbClr val="000000"/>
                </a:solidFill>
                <a:latin typeface="+mj-ea"/>
                <a:ea typeface="+mj-ea"/>
                <a:cs typeface="メイリオ" panose="020B0604030504040204" pitchFamily="50" charset="-128"/>
              </a:rPr>
              <a:t>○令和元年</a:t>
            </a:r>
            <a:r>
              <a:rPr lang="en-US" altLang="ja-JP" sz="726" kern="100" dirty="0">
                <a:solidFill>
                  <a:srgbClr val="000000"/>
                </a:solidFill>
                <a:latin typeface="+mj-ea"/>
                <a:ea typeface="+mj-ea"/>
                <a:cs typeface="メイリオ" panose="020B0604030504040204" pitchFamily="50" charset="-128"/>
              </a:rPr>
              <a:t>9</a:t>
            </a:r>
            <a:r>
              <a:rPr lang="ja-JP" altLang="en-US" sz="726" kern="100" dirty="0">
                <a:solidFill>
                  <a:srgbClr val="000000"/>
                </a:solidFill>
                <a:latin typeface="+mj-ea"/>
                <a:ea typeface="+mj-ea"/>
                <a:cs typeface="メイリオ" panose="020B0604030504040204" pitchFamily="50" charset="-128"/>
              </a:rPr>
              <a:t>月府議会</a:t>
            </a:r>
            <a:endParaRPr lang="en-US" altLang="ja-JP" sz="726" kern="100" dirty="0">
              <a:solidFill>
                <a:srgbClr val="000000"/>
              </a:solidFill>
              <a:latin typeface="+mj-ea"/>
              <a:ea typeface="+mj-ea"/>
              <a:cs typeface="メイリオ" panose="020B0604030504040204" pitchFamily="50" charset="-128"/>
            </a:endParaRPr>
          </a:p>
          <a:p>
            <a:r>
              <a:rPr lang="ja-JP" altLang="en-US" sz="726" kern="100" dirty="0">
                <a:solidFill>
                  <a:srgbClr val="000000"/>
                </a:solidFill>
                <a:latin typeface="+mj-ea"/>
                <a:ea typeface="+mj-ea"/>
                <a:cs typeface="メイリオ" panose="020B0604030504040204" pitchFamily="50" charset="-128"/>
              </a:rPr>
              <a:t>　　・改正条例案</a:t>
            </a:r>
            <a:r>
              <a:rPr lang="ja-JP" altLang="en-US" sz="726" kern="100" dirty="0">
                <a:solidFill>
                  <a:schemeClr val="tx1"/>
                </a:solidFill>
                <a:latin typeface="+mj-ea"/>
                <a:ea typeface="+mj-ea"/>
                <a:cs typeface="メイリオ" panose="020B0604030504040204" pitchFamily="50" charset="-128"/>
              </a:rPr>
              <a:t>の提案</a:t>
            </a:r>
            <a:endParaRPr lang="en-US" altLang="ja-JP" sz="726" kern="100" dirty="0">
              <a:solidFill>
                <a:schemeClr val="tx1"/>
              </a:solidFill>
              <a:latin typeface="+mj-ea"/>
              <a:ea typeface="+mj-ea"/>
              <a:cs typeface="メイリオ" panose="020B0604030504040204" pitchFamily="50" charset="-128"/>
            </a:endParaRPr>
          </a:p>
          <a:p>
            <a:pPr algn="ctr"/>
            <a:r>
              <a:rPr lang="ja-JP" altLang="en-US" sz="726" b="1" kern="100" dirty="0">
                <a:solidFill>
                  <a:schemeClr val="tx1"/>
                </a:solidFill>
                <a:latin typeface="+mj-ea"/>
                <a:ea typeface="+mj-ea"/>
                <a:cs typeface="メイリオ" panose="020B0604030504040204" pitchFamily="50" charset="-128"/>
              </a:rPr>
              <a:t>▽</a:t>
            </a:r>
            <a:endParaRPr lang="en-US" altLang="ja-JP" sz="726" b="1" kern="100" dirty="0">
              <a:solidFill>
                <a:schemeClr val="tx1"/>
              </a:solidFill>
              <a:latin typeface="+mj-ea"/>
              <a:ea typeface="+mj-ea"/>
              <a:cs typeface="メイリオ" panose="020B0604030504040204" pitchFamily="50" charset="-128"/>
            </a:endParaRPr>
          </a:p>
          <a:p>
            <a:r>
              <a:rPr lang="ja-JP" altLang="en-US" sz="726" kern="100" dirty="0">
                <a:solidFill>
                  <a:srgbClr val="000000"/>
                </a:solidFill>
                <a:latin typeface="+mj-ea"/>
                <a:ea typeface="+mj-ea"/>
                <a:cs typeface="メイリオ" panose="020B0604030504040204" pitchFamily="50" charset="-128"/>
              </a:rPr>
              <a:t>○府民･市町村への周知</a:t>
            </a:r>
            <a:endParaRPr lang="en-US" altLang="ja-JP" sz="726" kern="100" dirty="0">
              <a:solidFill>
                <a:srgbClr val="000000"/>
              </a:solidFill>
              <a:latin typeface="+mj-ea"/>
              <a:ea typeface="+mj-ea"/>
              <a:cs typeface="メイリオ" panose="020B0604030504040204" pitchFamily="50" charset="-128"/>
            </a:endParaRPr>
          </a:p>
          <a:p>
            <a:pPr algn="ctr"/>
            <a:r>
              <a:rPr lang="ja-JP" altLang="en-US" sz="726" b="1" kern="100" dirty="0">
                <a:solidFill>
                  <a:schemeClr val="tx1"/>
                </a:solidFill>
                <a:latin typeface="+mj-ea"/>
                <a:ea typeface="+mj-ea"/>
                <a:cs typeface="メイリオ" panose="020B0604030504040204" pitchFamily="50" charset="-128"/>
              </a:rPr>
              <a:t>▽</a:t>
            </a:r>
            <a:endParaRPr lang="en-US" altLang="ja-JP" sz="726" b="1" kern="100" dirty="0">
              <a:solidFill>
                <a:schemeClr val="tx1"/>
              </a:solidFill>
              <a:latin typeface="+mj-ea"/>
              <a:ea typeface="+mj-ea"/>
              <a:cs typeface="メイリオ" panose="020B0604030504040204" pitchFamily="50" charset="-128"/>
            </a:endParaRPr>
          </a:p>
          <a:p>
            <a:r>
              <a:rPr lang="ja-JP" altLang="en-US" sz="726" kern="100" dirty="0">
                <a:solidFill>
                  <a:schemeClr val="tx1"/>
                </a:solidFill>
                <a:latin typeface="+mj-ea"/>
                <a:ea typeface="+mj-ea"/>
                <a:cs typeface="メイリオ" panose="020B0604030504040204" pitchFamily="50" charset="-128"/>
              </a:rPr>
              <a:t>○令和２年</a:t>
            </a:r>
            <a:r>
              <a:rPr lang="en-US" altLang="ja-JP" sz="726" kern="100" dirty="0">
                <a:solidFill>
                  <a:schemeClr val="tx1"/>
                </a:solidFill>
                <a:latin typeface="+mj-ea"/>
                <a:ea typeface="+mj-ea"/>
                <a:cs typeface="メイリオ" panose="020B0604030504040204" pitchFamily="50" charset="-128"/>
              </a:rPr>
              <a:t>4</a:t>
            </a:r>
            <a:r>
              <a:rPr lang="ja-JP" altLang="en-US" sz="726" kern="100" dirty="0">
                <a:solidFill>
                  <a:schemeClr val="tx1"/>
                </a:solidFill>
                <a:latin typeface="+mj-ea"/>
                <a:ea typeface="+mj-ea"/>
                <a:cs typeface="メイリオ" panose="020B0604030504040204" pitchFamily="50" charset="-128"/>
              </a:rPr>
              <a:t>月からスタート</a:t>
            </a:r>
            <a:endParaRPr lang="en-US" altLang="ja-JP" sz="726" kern="100" dirty="0">
              <a:solidFill>
                <a:schemeClr val="tx1"/>
              </a:solidFill>
              <a:latin typeface="+mj-ea"/>
              <a:ea typeface="+mj-ea"/>
              <a:cs typeface="メイリオ" panose="020B0604030504040204" pitchFamily="50" charset="-128"/>
            </a:endParaRPr>
          </a:p>
        </p:txBody>
      </p:sp>
      <p:sp>
        <p:nvSpPr>
          <p:cNvPr id="82" name="正方形/長方形 81"/>
          <p:cNvSpPr/>
          <p:nvPr/>
        </p:nvSpPr>
        <p:spPr>
          <a:xfrm>
            <a:off x="64312" y="5737725"/>
            <a:ext cx="1195052" cy="145755"/>
          </a:xfrm>
          <a:prstGeom prst="rect">
            <a:avLst/>
          </a:prstGeom>
          <a:solidFill>
            <a:schemeClr val="accent1"/>
          </a:solidFill>
          <a:ln w="19050" cap="flat" cmpd="sng" algn="ctr">
            <a:solidFill>
              <a:schemeClr val="tx2"/>
            </a:solidFill>
            <a:prstDash val="solid"/>
          </a:ln>
          <a:effectLst/>
        </p:spPr>
        <p:txBody>
          <a:bodyPr rot="0" spcFirstLastPara="0" vert="horz" wrap="square" lIns="21768" tIns="0" rIns="21768" bIns="0" numCol="1" spcCol="0" rtlCol="0" fromWordArt="0" anchor="ctr" anchorCtr="0" forceAA="0" compatLnSpc="1">
            <a:prstTxWarp prst="textNoShape">
              <a:avLst/>
            </a:prstTxWarp>
            <a:noAutofit/>
          </a:bodyPr>
          <a:lstStyle/>
          <a:p>
            <a:pPr algn="ctr">
              <a:spcAft>
                <a:spcPts val="0"/>
              </a:spcAft>
            </a:pPr>
            <a:r>
              <a:rPr lang="ja-JP" altLang="en-US" sz="726" b="1" kern="100" dirty="0">
                <a:solidFill>
                  <a:schemeClr val="bg1"/>
                </a:solidFill>
                <a:latin typeface="+mn-ea"/>
                <a:cs typeface="メイリオ" panose="020B0604030504040204" pitchFamily="50" charset="-128"/>
              </a:rPr>
              <a:t>スケジュール（案）</a:t>
            </a:r>
          </a:p>
        </p:txBody>
      </p:sp>
      <p:sp>
        <p:nvSpPr>
          <p:cNvPr id="12" name="テキスト ボックス 11"/>
          <p:cNvSpPr txBox="1"/>
          <p:nvPr/>
        </p:nvSpPr>
        <p:spPr>
          <a:xfrm>
            <a:off x="2960330" y="2689878"/>
            <a:ext cx="598977" cy="149015"/>
          </a:xfrm>
          <a:prstGeom prst="rect">
            <a:avLst/>
          </a:prstGeom>
          <a:solidFill>
            <a:schemeClr val="bg1"/>
          </a:solidFill>
          <a:ln>
            <a:solidFill>
              <a:schemeClr val="bg1"/>
            </a:solidFill>
          </a:ln>
        </p:spPr>
        <p:txBody>
          <a:bodyPr wrap="square" lIns="0" tIns="0" rIns="0" bIns="0" rtlCol="0">
            <a:spAutoFit/>
          </a:bodyPr>
          <a:lstStyle/>
          <a:p>
            <a:r>
              <a:rPr lang="ja-JP" altLang="en-US" sz="484" dirty="0"/>
              <a:t>②流木の発生を抑制　</a:t>
            </a:r>
            <a:endParaRPr lang="en-US" altLang="ja-JP" sz="484" dirty="0"/>
          </a:p>
          <a:p>
            <a:r>
              <a:rPr lang="ja-JP" altLang="en-US" sz="484" dirty="0"/>
              <a:t>　</a:t>
            </a:r>
            <a:r>
              <a:rPr lang="ja-JP" altLang="en-US" sz="181" dirty="0"/>
              <a:t>　</a:t>
            </a:r>
            <a:r>
              <a:rPr lang="ja-JP" altLang="en-US" sz="484" dirty="0"/>
              <a:t>する危険木の除去</a:t>
            </a:r>
          </a:p>
        </p:txBody>
      </p:sp>
      <p:sp>
        <p:nvSpPr>
          <p:cNvPr id="83" name="テキスト ボックス 82"/>
          <p:cNvSpPr txBox="1"/>
          <p:nvPr/>
        </p:nvSpPr>
        <p:spPr>
          <a:xfrm>
            <a:off x="2788996" y="3167779"/>
            <a:ext cx="525371" cy="298030"/>
          </a:xfrm>
          <a:prstGeom prst="rect">
            <a:avLst/>
          </a:prstGeom>
          <a:solidFill>
            <a:schemeClr val="bg1"/>
          </a:solidFill>
          <a:ln>
            <a:solidFill>
              <a:schemeClr val="bg1"/>
            </a:solidFill>
          </a:ln>
        </p:spPr>
        <p:txBody>
          <a:bodyPr wrap="square" lIns="0" tIns="0" rIns="0" bIns="0" rtlCol="0">
            <a:spAutoFit/>
          </a:bodyPr>
          <a:lstStyle/>
          <a:p>
            <a:r>
              <a:rPr lang="ja-JP" altLang="en-US" sz="484" dirty="0"/>
              <a:t>④防災･避難意識の</a:t>
            </a:r>
            <a:endParaRPr lang="en-US" altLang="ja-JP" sz="484" dirty="0"/>
          </a:p>
          <a:p>
            <a:r>
              <a:rPr lang="ja-JP" altLang="en-US" sz="484" dirty="0"/>
              <a:t>　</a:t>
            </a:r>
            <a:r>
              <a:rPr lang="ja-JP" altLang="en-US" sz="181" dirty="0"/>
              <a:t>　　</a:t>
            </a:r>
            <a:r>
              <a:rPr lang="ja-JP" altLang="en-US" sz="484" dirty="0"/>
              <a:t>向上を図るため</a:t>
            </a:r>
            <a:endParaRPr lang="en-US" altLang="ja-JP" sz="484" dirty="0"/>
          </a:p>
          <a:p>
            <a:r>
              <a:rPr lang="ja-JP" altLang="en-US" sz="484" dirty="0"/>
              <a:t>　</a:t>
            </a:r>
            <a:r>
              <a:rPr lang="ja-JP" altLang="en-US" sz="181" dirty="0"/>
              <a:t>　</a:t>
            </a:r>
            <a:r>
              <a:rPr lang="ja-JP" altLang="en-US" sz="484" dirty="0"/>
              <a:t>の減災</a:t>
            </a:r>
            <a:r>
              <a:rPr lang="ja-JP" altLang="en-US" sz="181" dirty="0"/>
              <a:t>　</a:t>
            </a:r>
            <a:r>
              <a:rPr lang="ja-JP" altLang="en-US" sz="484" dirty="0"/>
              <a:t>対策</a:t>
            </a:r>
            <a:endParaRPr lang="en-US" altLang="ja-JP" sz="484" dirty="0"/>
          </a:p>
          <a:p>
            <a:pPr algn="ctr"/>
            <a:r>
              <a:rPr lang="ja-JP" altLang="en-US" sz="484" dirty="0"/>
              <a:t>（防災教室）</a:t>
            </a:r>
          </a:p>
        </p:txBody>
      </p:sp>
      <p:sp>
        <p:nvSpPr>
          <p:cNvPr id="11" name="テキスト ボックス 10"/>
          <p:cNvSpPr txBox="1"/>
          <p:nvPr/>
        </p:nvSpPr>
        <p:spPr>
          <a:xfrm>
            <a:off x="1239914" y="3850280"/>
            <a:ext cx="66233" cy="55849"/>
          </a:xfrm>
          <a:prstGeom prst="rect">
            <a:avLst/>
          </a:prstGeom>
          <a:noFill/>
        </p:spPr>
        <p:txBody>
          <a:bodyPr wrap="square" lIns="0" tIns="0" rIns="0" bIns="0" rtlCol="0">
            <a:spAutoFit/>
          </a:bodyPr>
          <a:lstStyle/>
          <a:p>
            <a:pPr algn="r"/>
            <a:r>
              <a:rPr lang="ja-JP" altLang="en-US" sz="363" dirty="0"/>
              <a:t>②</a:t>
            </a:r>
            <a:endParaRPr lang="ja-JP" altLang="en-US" sz="302" dirty="0"/>
          </a:p>
        </p:txBody>
      </p:sp>
      <p:sp>
        <p:nvSpPr>
          <p:cNvPr id="84" name="テキスト ボックス 83"/>
          <p:cNvSpPr txBox="1"/>
          <p:nvPr/>
        </p:nvSpPr>
        <p:spPr>
          <a:xfrm>
            <a:off x="2215780" y="3854731"/>
            <a:ext cx="91901" cy="55849"/>
          </a:xfrm>
          <a:prstGeom prst="rect">
            <a:avLst/>
          </a:prstGeom>
          <a:noFill/>
        </p:spPr>
        <p:txBody>
          <a:bodyPr wrap="square" lIns="0" tIns="0" rIns="0" bIns="0" rtlCol="0">
            <a:spAutoFit/>
          </a:bodyPr>
          <a:lstStyle/>
          <a:p>
            <a:pPr algn="r"/>
            <a:r>
              <a:rPr lang="ja-JP" altLang="en-US" sz="363" dirty="0"/>
              <a:t>④</a:t>
            </a:r>
            <a:endParaRPr lang="ja-JP" altLang="en-US" sz="302" dirty="0"/>
          </a:p>
        </p:txBody>
      </p:sp>
      <p:sp>
        <p:nvSpPr>
          <p:cNvPr id="85" name="テキスト ボックス 84"/>
          <p:cNvSpPr txBox="1"/>
          <p:nvPr/>
        </p:nvSpPr>
        <p:spPr>
          <a:xfrm>
            <a:off x="2766856" y="2875600"/>
            <a:ext cx="616830" cy="223523"/>
          </a:xfrm>
          <a:prstGeom prst="rect">
            <a:avLst/>
          </a:prstGeom>
          <a:solidFill>
            <a:schemeClr val="bg1"/>
          </a:solidFill>
          <a:ln>
            <a:solidFill>
              <a:schemeClr val="bg1"/>
            </a:solidFill>
          </a:ln>
        </p:spPr>
        <p:txBody>
          <a:bodyPr wrap="square" lIns="0" tIns="0" rIns="0" bIns="0" rtlCol="0">
            <a:spAutoFit/>
          </a:bodyPr>
          <a:lstStyle/>
          <a:p>
            <a:r>
              <a:rPr lang="ja-JP" altLang="en-US" sz="484" dirty="0"/>
              <a:t>①渓流の浸食を防ぎ、</a:t>
            </a:r>
            <a:endParaRPr lang="en-US" altLang="ja-JP" sz="484" dirty="0"/>
          </a:p>
          <a:p>
            <a:r>
              <a:rPr lang="ja-JP" altLang="en-US" sz="484" dirty="0"/>
              <a:t>　　下流への土砂流出</a:t>
            </a:r>
            <a:endParaRPr lang="en-US" altLang="ja-JP" sz="484" dirty="0"/>
          </a:p>
          <a:p>
            <a:r>
              <a:rPr lang="ja-JP" altLang="en-US" sz="484" dirty="0"/>
              <a:t>　　を軽減する治山ダム</a:t>
            </a:r>
          </a:p>
        </p:txBody>
      </p:sp>
      <p:sp>
        <p:nvSpPr>
          <p:cNvPr id="86" name="テキスト ボックス 85"/>
          <p:cNvSpPr txBox="1"/>
          <p:nvPr/>
        </p:nvSpPr>
        <p:spPr>
          <a:xfrm>
            <a:off x="3906277" y="3224795"/>
            <a:ext cx="481109" cy="149015"/>
          </a:xfrm>
          <a:prstGeom prst="rect">
            <a:avLst/>
          </a:prstGeom>
          <a:solidFill>
            <a:schemeClr val="bg1"/>
          </a:solidFill>
          <a:ln>
            <a:solidFill>
              <a:schemeClr val="bg1"/>
            </a:solidFill>
          </a:ln>
        </p:spPr>
        <p:txBody>
          <a:bodyPr wrap="square" lIns="0" tIns="0" rIns="0" bIns="0" rtlCol="0">
            <a:spAutoFit/>
          </a:bodyPr>
          <a:lstStyle/>
          <a:p>
            <a:r>
              <a:rPr lang="ja-JP" altLang="en-US" sz="484" dirty="0"/>
              <a:t>③本数調整伐等</a:t>
            </a:r>
            <a:endParaRPr lang="en-US" altLang="ja-JP" sz="484" dirty="0"/>
          </a:p>
          <a:p>
            <a:r>
              <a:rPr lang="ja-JP" altLang="en-US" sz="484" dirty="0"/>
              <a:t>　　の森林整備</a:t>
            </a:r>
            <a:endParaRPr lang="en-US" altLang="ja-JP" sz="484" dirty="0"/>
          </a:p>
        </p:txBody>
      </p:sp>
      <p:pic>
        <p:nvPicPr>
          <p:cNvPr id="8" name="図 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216940" y="3303254"/>
            <a:ext cx="662360" cy="504877"/>
          </a:xfrm>
          <a:prstGeom prst="rect">
            <a:avLst/>
          </a:prstGeom>
        </p:spPr>
      </p:pic>
      <p:pic>
        <p:nvPicPr>
          <p:cNvPr id="14" name="図 1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623334" y="3306082"/>
            <a:ext cx="587458" cy="498024"/>
          </a:xfrm>
          <a:prstGeom prst="rect">
            <a:avLst/>
          </a:prstGeom>
        </p:spPr>
      </p:pic>
      <p:sp>
        <p:nvSpPr>
          <p:cNvPr id="75" name="正方形/長方形 5"/>
          <p:cNvSpPr>
            <a:spLocks noChangeArrowheads="1"/>
          </p:cNvSpPr>
          <p:nvPr/>
        </p:nvSpPr>
        <p:spPr bwMode="auto">
          <a:xfrm>
            <a:off x="6952071" y="216926"/>
            <a:ext cx="1277625" cy="24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552938" eaLnBrk="1" hangingPunct="1">
              <a:spcBef>
                <a:spcPct val="0"/>
              </a:spcBef>
              <a:buNone/>
            </a:pPr>
            <a:r>
              <a:rPr lang="ja-JP" altLang="en-US" sz="968" dirty="0">
                <a:latin typeface="HGSｺﾞｼｯｸE" pitchFamily="50" charset="-128"/>
                <a:ea typeface="HGSｺﾞｼｯｸE" pitchFamily="50" charset="-128"/>
              </a:rPr>
              <a:t>　</a:t>
            </a:r>
            <a:r>
              <a:rPr lang="ja-JP" altLang="en-US" sz="968"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環境農林水産部　</a:t>
            </a:r>
            <a:r>
              <a:rPr lang="ja-JP" altLang="en-US" sz="968" dirty="0">
                <a:latin typeface="HGSｺﾞｼｯｸE" pitchFamily="50" charset="-128"/>
                <a:ea typeface="HGSｺﾞｼｯｸE" pitchFamily="50" charset="-128"/>
              </a:rPr>
              <a:t>　</a:t>
            </a:r>
            <a:endParaRPr lang="ja-JP" altLang="en-US" sz="968" b="1" dirty="0">
              <a:solidFill>
                <a:srgbClr val="000000"/>
              </a:solidFill>
              <a:latin typeface="Meiryo UI" pitchFamily="50" charset="-128"/>
              <a:ea typeface="Meiryo UI" pitchFamily="50" charset="-128"/>
              <a:cs typeface="Meiryo UI" pitchFamily="50" charset="-128"/>
            </a:endParaRPr>
          </a:p>
        </p:txBody>
      </p:sp>
      <p:sp>
        <p:nvSpPr>
          <p:cNvPr id="88" name="角丸四角形 87"/>
          <p:cNvSpPr/>
          <p:nvPr/>
        </p:nvSpPr>
        <p:spPr>
          <a:xfrm>
            <a:off x="7142452" y="49996"/>
            <a:ext cx="1942586" cy="362040"/>
          </a:xfrm>
          <a:prstGeom prst="roundRect">
            <a:avLst>
              <a:gd name="adj" fmla="val 7539"/>
            </a:avLst>
          </a:prstGeom>
          <a:solidFill>
            <a:srgbClr val="00206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000"/>
              </a:lnSpc>
            </a:pPr>
            <a:r>
              <a:rPr kumimoji="1" lang="ja-JP" altLang="en-US" sz="900" b="1" dirty="0" smtClean="0">
                <a:solidFill>
                  <a:schemeClr val="bg1"/>
                </a:solidFill>
                <a:latin typeface="Meiryo UI" panose="020B0604030504040204" pitchFamily="50" charset="-128"/>
                <a:ea typeface="Meiryo UI" panose="020B0604030504040204" pitchFamily="50" charset="-128"/>
              </a:rPr>
              <a:t>資料２－３－２</a:t>
            </a:r>
            <a:endParaRPr kumimoji="1" lang="en-US" altLang="ja-JP" sz="900" b="1" dirty="0" smtClean="0">
              <a:solidFill>
                <a:schemeClr val="bg1"/>
              </a:solidFill>
              <a:latin typeface="Meiryo UI" panose="020B0604030504040204" pitchFamily="50" charset="-128"/>
              <a:ea typeface="Meiryo UI" panose="020B0604030504040204" pitchFamily="50" charset="-128"/>
            </a:endParaRPr>
          </a:p>
          <a:p>
            <a:pPr algn="r">
              <a:lnSpc>
                <a:spcPts val="1000"/>
              </a:lnSpc>
            </a:pPr>
            <a:r>
              <a:rPr kumimoji="1" lang="ja-JP" altLang="en-US" sz="900" b="1" dirty="0" smtClean="0">
                <a:solidFill>
                  <a:schemeClr val="bg1"/>
                </a:solidFill>
                <a:latin typeface="Meiryo UI" panose="020B0604030504040204" pitchFamily="50" charset="-128"/>
                <a:ea typeface="Meiryo UI" panose="020B0604030504040204" pitchFamily="50" charset="-128"/>
              </a:rPr>
              <a:t>第３回大阪府戦略本部会議</a:t>
            </a:r>
            <a:endParaRPr kumimoji="1" lang="en-US" altLang="ja-JP" sz="900" b="1" dirty="0" smtClean="0">
              <a:solidFill>
                <a:schemeClr val="bg1"/>
              </a:solidFill>
              <a:latin typeface="Meiryo UI" panose="020B0604030504040204" pitchFamily="50" charset="-128"/>
              <a:ea typeface="Meiryo UI" panose="020B0604030504040204" pitchFamily="50" charset="-128"/>
            </a:endParaRPr>
          </a:p>
          <a:p>
            <a:pPr algn="r">
              <a:lnSpc>
                <a:spcPts val="1000"/>
              </a:lnSpc>
            </a:pPr>
            <a:r>
              <a:rPr lang="ja-JP" altLang="en-US" sz="900" b="1" dirty="0" smtClean="0">
                <a:solidFill>
                  <a:schemeClr val="bg1"/>
                </a:solidFill>
                <a:latin typeface="Meiryo UI" panose="020B0604030504040204" pitchFamily="50" charset="-128"/>
                <a:ea typeface="Meiryo UI" panose="020B0604030504040204" pitchFamily="50" charset="-128"/>
              </a:rPr>
              <a:t>令和元年</a:t>
            </a:r>
            <a:r>
              <a:rPr lang="en-US" altLang="ja-JP" sz="900" b="1" dirty="0" smtClean="0">
                <a:solidFill>
                  <a:schemeClr val="bg1"/>
                </a:solidFill>
                <a:latin typeface="Meiryo UI" panose="020B0604030504040204" pitchFamily="50" charset="-128"/>
                <a:ea typeface="Meiryo UI" panose="020B0604030504040204" pitchFamily="50" charset="-128"/>
              </a:rPr>
              <a:t>9</a:t>
            </a:r>
            <a:r>
              <a:rPr lang="ja-JP" altLang="en-US" sz="900" b="1" dirty="0" smtClean="0">
                <a:solidFill>
                  <a:schemeClr val="bg1"/>
                </a:solidFill>
                <a:latin typeface="Meiryo UI" panose="020B0604030504040204" pitchFamily="50" charset="-128"/>
                <a:ea typeface="Meiryo UI" panose="020B0604030504040204" pitchFamily="50" charset="-128"/>
              </a:rPr>
              <a:t>月５日会議資料</a:t>
            </a:r>
            <a:endParaRPr kumimoji="1" lang="en-US" altLang="ja-JP" sz="9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6009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Words>
  <Application>Microsoft Office PowerPoint</Application>
  <PresentationFormat>画面に合わせる (4:3)</PresentationFormat>
  <Paragraphs>168</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HGSｺﾞｼｯｸE</vt:lpstr>
      <vt:lpstr>Meiryo UI</vt:lpstr>
      <vt:lpstr>ＭＳ Ｐゴシック</vt:lpstr>
      <vt:lpstr>ＭＳ ゴシック</vt:lpstr>
      <vt:lpstr>メイリオ</vt:lpstr>
      <vt:lpstr>游明朝</vt:lpstr>
      <vt:lpstr>Arial</vt:lpstr>
      <vt:lpstr>Calibri</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2019-12-03T04:25:15Z</dcterms:created>
  <dcterms:modified xsi:type="dcterms:W3CDTF">2019-12-03T04:26:38Z</dcterms:modified>
</cp:coreProperties>
</file>