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44" r:id="rId2"/>
  </p:sldIdLst>
  <p:sldSz cx="9144000" cy="6858000" type="screen4x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66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06" autoAdjust="0"/>
    <p:restoredTop sz="94434" autoAdjust="0"/>
  </p:normalViewPr>
  <p:slideViewPr>
    <p:cSldViewPr>
      <p:cViewPr varScale="1">
        <p:scale>
          <a:sx n="74" d="100"/>
          <a:sy n="74" d="100"/>
        </p:scale>
        <p:origin x="120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190" cy="498662"/>
          </a:xfrm>
          <a:prstGeom prst="rect">
            <a:avLst/>
          </a:prstGeom>
        </p:spPr>
        <p:txBody>
          <a:bodyPr vert="horz" lIns="93232" tIns="46616" rIns="93232" bIns="466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384" y="0"/>
            <a:ext cx="2949190" cy="498662"/>
          </a:xfrm>
          <a:prstGeom prst="rect">
            <a:avLst/>
          </a:prstGeom>
        </p:spPr>
        <p:txBody>
          <a:bodyPr vert="horz" lIns="93232" tIns="46616" rIns="93232" bIns="46616" rtlCol="0"/>
          <a:lstStyle>
            <a:lvl1pPr algn="r">
              <a:defRPr sz="1200"/>
            </a:lvl1pPr>
          </a:lstStyle>
          <a:p>
            <a:fld id="{64C9E5AD-B317-4C0D-A523-5E245AF58A84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676"/>
            <a:ext cx="2949190" cy="498662"/>
          </a:xfrm>
          <a:prstGeom prst="rect">
            <a:avLst/>
          </a:prstGeom>
        </p:spPr>
        <p:txBody>
          <a:bodyPr vert="horz" lIns="93232" tIns="46616" rIns="93232" bIns="466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384" y="9440676"/>
            <a:ext cx="2949190" cy="498662"/>
          </a:xfrm>
          <a:prstGeom prst="rect">
            <a:avLst/>
          </a:prstGeom>
        </p:spPr>
        <p:txBody>
          <a:bodyPr vert="horz" lIns="93232" tIns="46616" rIns="93232" bIns="46616" rtlCol="0" anchor="b"/>
          <a:lstStyle>
            <a:lvl1pPr algn="r">
              <a:defRPr sz="1200"/>
            </a:lvl1pPr>
          </a:lstStyle>
          <a:p>
            <a:fld id="{C2B530E2-4519-4DB9-BEB7-B070939E12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1744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E786524D-9D30-4F28-9A77-09A8B3F4127D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F9D83328-8ABD-4BA1-BEFC-DDC17FF7E6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89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141BB-DDAC-49EB-83EE-86318DB06272}" type="datetimeFigureOut">
              <a:rPr lang="ja-JP" altLang="en-US"/>
              <a:pPr>
                <a:defRPr/>
              </a:pPr>
              <a:t>2019/12/3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D0A75-B5AC-4B44-A9E6-5C468718EDE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75959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426E8-C73A-412F-BEF7-389FE39EC4B7}" type="datetimeFigureOut">
              <a:rPr lang="ja-JP" altLang="en-US"/>
              <a:pPr>
                <a:defRPr/>
              </a:pPr>
              <a:t>2019/12/3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BA9B7-A8C5-455A-9417-8018CE89604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7233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F8EF2-3D0F-40A3-A8F8-01C7BFE36A79}" type="datetimeFigureOut">
              <a:rPr lang="ja-JP" altLang="en-US"/>
              <a:pPr>
                <a:defRPr/>
              </a:pPr>
              <a:t>2019/12/3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E8509-0D8F-4AFC-8F09-571DF9DEEF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03011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3957F-7473-4BF7-A524-45DFC386330F}" type="datetimeFigureOut">
              <a:rPr lang="ja-JP" altLang="en-US"/>
              <a:pPr>
                <a:defRPr/>
              </a:pPr>
              <a:t>2019/12/3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0DCBF-9C28-4B95-8AAC-A3FF3DF71C0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5836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2A1C8-4683-48AD-8A68-94EDF88F24E2}" type="datetimeFigureOut">
              <a:rPr lang="ja-JP" altLang="en-US"/>
              <a:pPr>
                <a:defRPr/>
              </a:pPr>
              <a:t>2019/12/3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DB042-77C0-476D-98E1-6360DE2FC9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92010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24BAC-FF2A-4B93-8D43-A5ED873B10DE}" type="datetimeFigureOut">
              <a:rPr lang="ja-JP" altLang="en-US"/>
              <a:pPr>
                <a:defRPr/>
              </a:pPr>
              <a:t>2019/12/3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4EE7E-C446-46D2-A85E-FB50BC46B6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8187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A4925-8BC3-42C4-B529-8950C76D73B3}" type="datetimeFigureOut">
              <a:rPr lang="ja-JP" altLang="en-US"/>
              <a:pPr>
                <a:defRPr/>
              </a:pPr>
              <a:t>2019/12/3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7FA98-62F8-44B6-BADB-B86E4803436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82737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373AD-D20B-4F37-A633-AE00A2C0DADE}" type="datetimeFigureOut">
              <a:rPr lang="ja-JP" altLang="en-US"/>
              <a:pPr>
                <a:defRPr/>
              </a:pPr>
              <a:t>2019/12/3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0600F-89AC-4E21-AE12-2F59CCF5C11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18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9591C-07E5-4123-878E-07FEAAFD9107}" type="datetimeFigureOut">
              <a:rPr lang="ja-JP" altLang="en-US"/>
              <a:pPr>
                <a:defRPr/>
              </a:pPr>
              <a:t>2019/12/3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EF2A0-89B8-43D0-92BF-BE323AD38D5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991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DFAF6-7A2F-4F13-A460-82C0FAF2D6AD}" type="datetimeFigureOut">
              <a:rPr lang="ja-JP" altLang="en-US"/>
              <a:pPr>
                <a:defRPr/>
              </a:pPr>
              <a:t>2019/12/3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3C2DD-D373-4529-BC42-53726378F1D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26803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247D5-9EEE-43CE-B111-83143CDC9519}" type="datetimeFigureOut">
              <a:rPr lang="ja-JP" altLang="en-US"/>
              <a:pPr>
                <a:defRPr/>
              </a:pPr>
              <a:t>2019/12/3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23185-F718-4E79-A4A5-6A8A294A15A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86736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FE1AF88-CEAC-4E96-A9D1-1925FD5836A8}" type="datetimeFigureOut">
              <a:rPr lang="ja-JP" altLang="en-US"/>
              <a:pPr>
                <a:defRPr/>
              </a:pPr>
              <a:t>2019/12/3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F02226C-96EF-427A-A5AE-4D92E288489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360375"/>
            <a:ext cx="9113911" cy="52669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角丸四角形 41"/>
          <p:cNvSpPr/>
          <p:nvPr/>
        </p:nvSpPr>
        <p:spPr>
          <a:xfrm>
            <a:off x="4480919" y="3565542"/>
            <a:ext cx="4261708" cy="1129024"/>
          </a:xfrm>
          <a:prstGeom prst="roundRect">
            <a:avLst>
              <a:gd name="adj" fmla="val 6124"/>
            </a:avLst>
          </a:prstGeom>
          <a:solidFill>
            <a:srgbClr val="002060"/>
          </a:solidFill>
          <a:ln w="3810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kumimoji="1" lang="en-US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都市緑化を活用した猛暑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</a:t>
            </a:r>
            <a:endParaRPr kumimoji="1" lang="en-US" altLang="ja-JP" sz="1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（</a:t>
            </a:r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森林環境税を活用）</a:t>
            </a:r>
            <a:endParaRPr kumimoji="1"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➡駅前</a:t>
            </a:r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広場など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屋外公共</a:t>
            </a:r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空間の暑熱環境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を改善する</a:t>
            </a:r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ため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kumimoji="1" lang="en-US" altLang="ja-JP" sz="12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市町村</a:t>
            </a:r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や公共交通事業者等を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</a:t>
            </a:r>
            <a:endParaRPr kumimoji="1" lang="en-US" altLang="ja-JP" sz="12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-120264" y="1796574"/>
            <a:ext cx="462568" cy="85814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eaVert" wrap="none" rtlCol="0" anchor="t">
            <a:noAutofit/>
          </a:bodyPr>
          <a:lstStyle/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普及啓発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831190" y="1724695"/>
            <a:ext cx="312810" cy="8985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eaVert" wrap="none" rtlCol="0" anchor="t">
            <a:noAutofit/>
          </a:bodyPr>
          <a:lstStyle/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環境整備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38124" y="5309913"/>
            <a:ext cx="767564" cy="319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none" rtlCol="0" anchor="t">
            <a:noAutofit/>
          </a:bodyPr>
          <a:lstStyle/>
          <a:p>
            <a:pPr algn="ctr"/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屋外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endParaRPr kumimoji="1" lang="ja-JP" altLang="en-US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400803" y="1319292"/>
            <a:ext cx="3780962" cy="493928"/>
          </a:xfrm>
          <a:prstGeom prst="roundRect">
            <a:avLst>
              <a:gd name="adj" fmla="val 10760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・民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民間事業者との連携による啓発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活動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➡熱中症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セミナーの実施、みどりのカーテンづくりの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取組み 等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400803" y="1860195"/>
            <a:ext cx="3789329" cy="286106"/>
          </a:xfrm>
          <a:prstGeom prst="roundRect">
            <a:avLst>
              <a:gd name="adj" fmla="val 10760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市町村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広報誌等による注意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喚起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95602" y="2413824"/>
            <a:ext cx="3801531" cy="2280742"/>
          </a:xfrm>
          <a:prstGeom prst="roundRect">
            <a:avLst>
              <a:gd name="adj" fmla="val 3067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>
              <a:spcBef>
                <a:spcPts val="600"/>
              </a:spcBef>
            </a:pPr>
            <a:r>
              <a:rPr kumimoji="1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クールスポット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選、クールロード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選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（府民が選んだ涼しく感じる場所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山や公園、水辺など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➡</a:t>
            </a:r>
            <a:r>
              <a:rPr kumimoji="1"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身近なクールスポットの活用促進</a:t>
            </a:r>
            <a:endParaRPr kumimoji="1" lang="en-US" altLang="ja-JP" sz="105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5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啓発イベントの実施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➡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クールスポット等を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活用した暑さ対策を学ぶイベントの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</a:t>
            </a:r>
            <a:endParaRPr kumimoji="1"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暑さ指数*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(WBGT)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の活用促進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➡メール受信登録の周知、</a:t>
            </a:r>
            <a:endParaRPr kumimoji="1"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全府立学校への暑さ指数*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(WBGT)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計の配備</a:t>
            </a:r>
            <a:endParaRPr kumimoji="1"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＊暑さ指数</a:t>
            </a:r>
            <a:r>
              <a:rPr kumimoji="1"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℃</a:t>
            </a:r>
            <a:r>
              <a:rPr kumimoji="1"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気温だけではなく、湿度、輻射熱を考慮した熱中症予防のための数値</a:t>
            </a:r>
            <a:endParaRPr kumimoji="1"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4463358" y="1032368"/>
            <a:ext cx="4261708" cy="720000"/>
          </a:xfrm>
          <a:prstGeom prst="roundRect">
            <a:avLst>
              <a:gd name="adj" fmla="val 7539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体育館、支援学校特別教室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等の空調設備整備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5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建築物への取組み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➡ヒートアイランド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対策の評価が高い建築物への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表彰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4463358" y="1805589"/>
            <a:ext cx="4261708" cy="288000"/>
          </a:xfrm>
          <a:prstGeom prst="roundRect">
            <a:avLst>
              <a:gd name="adj" fmla="val 10760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市町村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小中学校の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空調設備の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整備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4480919" y="2397664"/>
            <a:ext cx="4261708" cy="288000"/>
          </a:xfrm>
          <a:prstGeom prst="roundRect">
            <a:avLst>
              <a:gd name="adj" fmla="val 10760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府・市町村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緑化・緑陰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形成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87212" y="365217"/>
            <a:ext cx="722181" cy="35416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none" rtlCol="0" anchor="t">
            <a:noAutofit/>
          </a:bodyPr>
          <a:lstStyle/>
          <a:p>
            <a:pPr algn="ct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屋内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endParaRPr kumimoji="1" lang="ja-JP" altLang="en-US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400803" y="677882"/>
            <a:ext cx="3796776" cy="602512"/>
          </a:xfrm>
          <a:prstGeom prst="roundRect">
            <a:avLst>
              <a:gd name="adj" fmla="val 10760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広報やセミナーによる注意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喚起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➡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暑さ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対策リーフレット作成・配布、教育者等を対象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endParaRPr kumimoji="1"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した暑さ対策セミナー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の開催 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35169" y="5981800"/>
            <a:ext cx="9072000" cy="837646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 cmpd="dbl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13792" y="6171240"/>
            <a:ext cx="8604884" cy="6179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熱中症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予報等の情報提供や予防に関する知識の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普及による</a:t>
            </a:r>
            <a:r>
              <a:rPr kumimoji="1"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熱中症</a:t>
            </a:r>
            <a:r>
              <a:rPr kumimoji="1"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対策の意識向上を喚起</a:t>
            </a:r>
            <a:endParaRPr kumimoji="1" lang="en-US" altLang="ja-JP" sz="12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街路樹の整備による日射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の遮蔽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や、建物や敷地、道路におけるミスト散布や散水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など、</a:t>
            </a:r>
            <a:r>
              <a:rPr kumimoji="1"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暑熱環境が</a:t>
            </a:r>
            <a:r>
              <a:rPr kumimoji="1"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もたらす</a:t>
            </a:r>
            <a:r>
              <a:rPr kumimoji="1"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熱</a:t>
            </a:r>
            <a:r>
              <a:rPr kumimoji="1"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ストレス</a:t>
            </a:r>
            <a:r>
              <a:rPr kumimoji="1"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の影響</a:t>
            </a:r>
            <a:r>
              <a:rPr kumimoji="1"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を軽減</a:t>
            </a:r>
            <a:endParaRPr kumimoji="1" lang="en-US" altLang="ja-JP" sz="12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35169" y="5824283"/>
            <a:ext cx="1850690" cy="291249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 w="38100" cmpd="dbl">
            <a:solidFill>
              <a:schemeClr val="accent5">
                <a:lumMod val="50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猛暑対策の効果</a:t>
            </a:r>
          </a:p>
        </p:txBody>
      </p:sp>
      <p:sp>
        <p:nvSpPr>
          <p:cNvPr id="51" name="角丸四角形 50"/>
          <p:cNvSpPr/>
          <p:nvPr/>
        </p:nvSpPr>
        <p:spPr>
          <a:xfrm>
            <a:off x="388811" y="4858814"/>
            <a:ext cx="3801531" cy="287504"/>
          </a:xfrm>
          <a:prstGeom prst="roundRect">
            <a:avLst>
              <a:gd name="adj" fmla="val 10760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府・市町村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打ち水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の普及促進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5" name="直線コネクタ 14"/>
          <p:cNvCxnSpPr>
            <a:endCxn id="14" idx="0"/>
          </p:cNvCxnSpPr>
          <p:nvPr/>
        </p:nvCxnSpPr>
        <p:spPr>
          <a:xfrm flipH="1">
            <a:off x="4321906" y="662236"/>
            <a:ext cx="26398" cy="464767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 flipV="1">
            <a:off x="288315" y="2261295"/>
            <a:ext cx="8532000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角丸四角形 39"/>
          <p:cNvSpPr/>
          <p:nvPr/>
        </p:nvSpPr>
        <p:spPr>
          <a:xfrm>
            <a:off x="4503048" y="2737832"/>
            <a:ext cx="4261708" cy="774952"/>
          </a:xfrm>
          <a:prstGeom prst="roundRect">
            <a:avLst>
              <a:gd name="adj" fmla="val 10760"/>
            </a:avLst>
          </a:prstGeom>
          <a:solidFill>
            <a:srgbClr val="002060"/>
          </a:solidFill>
          <a:ln w="3810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1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府・民</a:t>
            </a:r>
            <a:r>
              <a:rPr kumimoji="1" lang="en-US" altLang="ja-JP" sz="1200" b="1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民間事業者</a:t>
            </a:r>
            <a:r>
              <a:rPr kumimoji="1" lang="en-US" altLang="ja-JP" sz="1200" b="1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b="1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金融機関、薬局等</a:t>
            </a:r>
            <a:r>
              <a:rPr kumimoji="1" lang="ja-JP" altLang="en-US" sz="1200" b="1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）の施設</a:t>
            </a:r>
            <a:r>
              <a:rPr kumimoji="1" lang="ja-JP" altLang="en-US" sz="1200" b="1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endParaRPr kumimoji="1" lang="en-US" altLang="ja-JP" sz="1200" b="1" dirty="0" smtClean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b="1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暑さをしのげる</a:t>
            </a:r>
            <a:r>
              <a:rPr kumimoji="1" lang="ja-JP" altLang="en-US" sz="1200" b="1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一時避難所として</a:t>
            </a:r>
            <a:r>
              <a:rPr kumimoji="1" lang="ja-JP" altLang="en-US" sz="1200" b="1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登録</a:t>
            </a:r>
            <a:endParaRPr kumimoji="1" lang="en-US" altLang="ja-JP" sz="1200" b="1" dirty="0" smtClean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b="1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市町村</a:t>
            </a:r>
            <a:r>
              <a:rPr kumimoji="1" lang="en-US" altLang="ja-JP" sz="1200" b="1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一時避難所（公共施設）の</a:t>
            </a:r>
            <a:r>
              <a:rPr kumimoji="1" lang="ja-JP" altLang="en-US" sz="1200" b="1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拡充</a:t>
            </a:r>
            <a:endParaRPr kumimoji="1" lang="en-US" altLang="ja-JP" sz="1200" b="1" dirty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5037190" y="4478022"/>
            <a:ext cx="3628289" cy="1100996"/>
          </a:xfrm>
          <a:prstGeom prst="roundRect">
            <a:avLst>
              <a:gd name="adj" fmla="val 3136"/>
            </a:avLst>
          </a:pr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&lt;</a:t>
            </a:r>
            <a:r>
              <a:rPr kumimoji="1"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暑熱環境改善効果</a:t>
            </a:r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&gt;</a:t>
            </a:r>
            <a:r>
              <a:rPr kumimoji="1"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9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緑陰・日除け＋地表面・壁面の冷却＋微細ミストの設置等、複合的な</a:t>
            </a:r>
            <a:endParaRPr kumimoji="1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対策を組み合わせて実施した場合の目安</a:t>
            </a:r>
            <a:endParaRPr kumimoji="1" lang="en-US" altLang="ja-JP" sz="9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5" name="表 34"/>
          <p:cNvGraphicFramePr>
            <a:graphicFrameLocks noGrp="1"/>
          </p:cNvGraphicFramePr>
          <p:nvPr>
            <p:extLst/>
          </p:nvPr>
        </p:nvGraphicFramePr>
        <p:xfrm>
          <a:off x="5218165" y="4955025"/>
          <a:ext cx="3378325" cy="586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265">
                  <a:extLst>
                    <a:ext uri="{9D8B030D-6E8A-4147-A177-3AD203B41FA5}">
                      <a16:colId xmlns:a16="http://schemas.microsoft.com/office/drawing/2014/main" val="1630707348"/>
                    </a:ext>
                  </a:extLst>
                </a:gridCol>
                <a:gridCol w="717843">
                  <a:extLst>
                    <a:ext uri="{9D8B030D-6E8A-4147-A177-3AD203B41FA5}">
                      <a16:colId xmlns:a16="http://schemas.microsoft.com/office/drawing/2014/main" val="3087094219"/>
                    </a:ext>
                  </a:extLst>
                </a:gridCol>
                <a:gridCol w="514119">
                  <a:extLst>
                    <a:ext uri="{9D8B030D-6E8A-4147-A177-3AD203B41FA5}">
                      <a16:colId xmlns:a16="http://schemas.microsoft.com/office/drawing/2014/main" val="2670927307"/>
                    </a:ext>
                  </a:extLst>
                </a:gridCol>
                <a:gridCol w="1716098">
                  <a:extLst>
                    <a:ext uri="{9D8B030D-6E8A-4147-A177-3AD203B41FA5}">
                      <a16:colId xmlns:a16="http://schemas.microsoft.com/office/drawing/2014/main" val="11540073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周辺気温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体感温度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暑さ指数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(WBGT)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149316789"/>
                  </a:ext>
                </a:extLst>
              </a:tr>
              <a:tr h="128084"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対策前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３０℃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４０℃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厳重警戒レベル（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31℃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未満）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727627821"/>
                  </a:ext>
                </a:extLst>
              </a:tr>
              <a:tr h="264940"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対策後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３０℃</a:t>
                      </a:r>
                      <a:endParaRPr kumimoji="1" lang="en-US" altLang="ja-JP" sz="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en-US" altLang="ja-JP" sz="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局所的には低下</a:t>
                      </a:r>
                      <a:r>
                        <a:rPr kumimoji="1" lang="en-US" altLang="ja-JP" sz="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３０℃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注意レベル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(21~25℃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未満）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881172209"/>
                  </a:ext>
                </a:extLst>
              </a:tr>
            </a:tbl>
          </a:graphicData>
        </a:graphic>
      </p:graphicFrame>
      <p:sp>
        <p:nvSpPr>
          <p:cNvPr id="36" name="テキスト ボックス 35"/>
          <p:cNvSpPr txBox="1"/>
          <p:nvPr/>
        </p:nvSpPr>
        <p:spPr>
          <a:xfrm>
            <a:off x="6094338" y="4504308"/>
            <a:ext cx="2698683" cy="2597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/>
          <a:p>
            <a:pPr algn="ctr"/>
            <a:r>
              <a:rPr kumimoji="1" lang="en-US" altLang="ja-JP" sz="7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出</a:t>
            </a:r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典</a:t>
            </a:r>
            <a:r>
              <a:rPr kumimoji="1"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環境省「まちなかの暑さガイドライン改訂版」平成</a:t>
            </a:r>
            <a:r>
              <a:rPr kumimoji="1"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年３月</a:t>
            </a:r>
          </a:p>
        </p:txBody>
      </p:sp>
      <p:sp>
        <p:nvSpPr>
          <p:cNvPr id="48" name="二等辺三角形 47"/>
          <p:cNvSpPr/>
          <p:nvPr/>
        </p:nvSpPr>
        <p:spPr>
          <a:xfrm rot="10800000">
            <a:off x="2197729" y="5683055"/>
            <a:ext cx="4231646" cy="222990"/>
          </a:xfrm>
          <a:prstGeom prst="triangle">
            <a:avLst/>
          </a:prstGeom>
          <a:gradFill>
            <a:gsLst>
              <a:gs pos="0">
                <a:srgbClr val="0070C0"/>
              </a:gs>
              <a:gs pos="100000">
                <a:schemeClr val="bg1"/>
              </a:gs>
              <a:gs pos="71000">
                <a:schemeClr val="accent1">
                  <a:lumMod val="45000"/>
                  <a:lumOff val="55000"/>
                </a:schemeClr>
              </a:gs>
              <a:gs pos="29000">
                <a:srgbClr val="0070C0"/>
              </a:gs>
            </a:gsLst>
            <a:lin ang="5400000" scaled="1"/>
          </a:gra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6" name="グループ化 55"/>
          <p:cNvGrpSpPr/>
          <p:nvPr/>
        </p:nvGrpSpPr>
        <p:grpSpPr>
          <a:xfrm>
            <a:off x="7670769" y="360375"/>
            <a:ext cx="1436964" cy="612000"/>
            <a:chOff x="9346623" y="476827"/>
            <a:chExt cx="1436964" cy="612000"/>
          </a:xfrm>
        </p:grpSpPr>
        <p:sp>
          <p:nvSpPr>
            <p:cNvPr id="57" name="正方形/長方形 56"/>
            <p:cNvSpPr/>
            <p:nvPr/>
          </p:nvSpPr>
          <p:spPr>
            <a:xfrm>
              <a:off x="9346623" y="476827"/>
              <a:ext cx="1436964" cy="612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角丸四角形 57"/>
            <p:cNvSpPr/>
            <p:nvPr/>
          </p:nvSpPr>
          <p:spPr>
            <a:xfrm>
              <a:off x="9507105" y="545912"/>
              <a:ext cx="1116000" cy="216000"/>
            </a:xfrm>
            <a:prstGeom prst="roundRect">
              <a:avLst>
                <a:gd name="adj" fmla="val 7539"/>
              </a:avLst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9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kumimoji="1" lang="ja-JP" altLang="en-US" sz="9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主体</a:t>
              </a:r>
              <a:r>
                <a:rPr kumimoji="1" lang="en-US" altLang="ja-JP" sz="9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  <a:r>
                <a:rPr kumimoji="1" lang="ja-JP" altLang="en-US" sz="9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既存の取組</a:t>
              </a:r>
              <a:endParaRPr kumimoji="1" lang="en-US" altLang="ja-JP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9" name="角丸四角形 58"/>
            <p:cNvSpPr/>
            <p:nvPr/>
          </p:nvSpPr>
          <p:spPr>
            <a:xfrm>
              <a:off x="9507105" y="828076"/>
              <a:ext cx="1116000" cy="216000"/>
            </a:xfrm>
            <a:prstGeom prst="roundRect">
              <a:avLst>
                <a:gd name="adj" fmla="val 7539"/>
              </a:avLst>
            </a:prstGeom>
            <a:solidFill>
              <a:srgbClr val="002060"/>
            </a:solidFill>
            <a:ln w="1905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9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kumimoji="1" lang="ja-JP" altLang="en-US" sz="9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主体</a:t>
              </a:r>
              <a:r>
                <a:rPr kumimoji="1" lang="en-US" altLang="ja-JP" sz="9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  <a:r>
                <a:rPr kumimoji="1" lang="ja-JP" altLang="en-US" sz="9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新たな</a:t>
              </a:r>
              <a:r>
                <a:rPr kumimoji="1" lang="ja-JP" altLang="en-US" sz="9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取組</a:t>
              </a:r>
              <a:endParaRPr kumimoji="1" lang="en-US" altLang="ja-JP" sz="9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4" name="テキスト ボックス 43"/>
          <p:cNvSpPr txBox="1"/>
          <p:nvPr/>
        </p:nvSpPr>
        <p:spPr>
          <a:xfrm>
            <a:off x="16531" y="-14853"/>
            <a:ext cx="9145480" cy="393946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txBody>
          <a:bodyPr wrap="square" lIns="91190" tIns="57908" rIns="91190" bIns="57908" rtlCol="0" anchor="ctr">
            <a:spAutoFit/>
          </a:bodyPr>
          <a:lstStyle/>
          <a:p>
            <a:pPr algn="ctr"/>
            <a:r>
              <a:rPr kumimoji="0" lang="ja-JP" altLang="en-US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</a:t>
            </a:r>
            <a:r>
              <a:rPr kumimoji="0" lang="ja-JP" altLang="en-US" b="1" kern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kumimoji="0" lang="ja-JP" altLang="en-US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おける猛暑対策の全体像</a:t>
            </a:r>
            <a:endParaRPr kumimoji="0" lang="ja-JP" altLang="en-US" b="1" kern="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7283862" y="0"/>
            <a:ext cx="1823307" cy="362040"/>
          </a:xfrm>
          <a:prstGeom prst="roundRect">
            <a:avLst>
              <a:gd name="adj" fmla="val 7539"/>
            </a:avLst>
          </a:prstGeom>
          <a:solidFill>
            <a:srgbClr val="002060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資料２－３－１</a:t>
            </a:r>
            <a:endParaRPr kumimoji="1" lang="en-US" altLang="ja-JP" sz="9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第３回大阪府戦略本部会議</a:t>
            </a:r>
            <a:endParaRPr kumimoji="1" lang="en-US" altLang="ja-JP" sz="9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令和元年</a:t>
            </a:r>
            <a:r>
              <a:rPr lang="en-US" altLang="ja-JP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月５日会議資料</a:t>
            </a:r>
            <a:endParaRPr kumimoji="1" lang="en-US" altLang="ja-JP" sz="9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956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287</Words>
  <Application>Microsoft Office PowerPoint</Application>
  <PresentationFormat>画面に合わせる (4:3)</PresentationFormat>
  <Paragraphs>68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2019-12-03T04:24:53Z</dcterms:created>
  <dcterms:modified xsi:type="dcterms:W3CDTF">2019-12-03T04:26:14Z</dcterms:modified>
</cp:coreProperties>
</file>