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 id="2147483696" r:id="rId2"/>
    <p:sldMasterId id="2147483708" r:id="rId3"/>
    <p:sldMasterId id="2147483720" r:id="rId4"/>
  </p:sldMasterIdLst>
  <p:notesMasterIdLst>
    <p:notesMasterId r:id="rId19"/>
  </p:notesMasterIdLst>
  <p:sldIdLst>
    <p:sldId id="428" r:id="rId5"/>
    <p:sldId id="454" r:id="rId6"/>
    <p:sldId id="456" r:id="rId7"/>
    <p:sldId id="458" r:id="rId8"/>
    <p:sldId id="448" r:id="rId9"/>
    <p:sldId id="459" r:id="rId10"/>
    <p:sldId id="461" r:id="rId11"/>
    <p:sldId id="446" r:id="rId12"/>
    <p:sldId id="460" r:id="rId13"/>
    <p:sldId id="457" r:id="rId14"/>
    <p:sldId id="462" r:id="rId15"/>
    <p:sldId id="465" r:id="rId16"/>
    <p:sldId id="466" r:id="rId17"/>
    <p:sldId id="463" r:id="rId18"/>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4"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3333FF"/>
    <a:srgbClr val="CC0000"/>
    <a:srgbClr val="0000FF"/>
    <a:srgbClr val="0099CC"/>
    <a:srgbClr val="99CCFF"/>
    <a:srgbClr val="66CCFF"/>
    <a:srgbClr val="0099FF"/>
    <a:srgbClr val="FF66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71298" autoAdjust="0"/>
  </p:normalViewPr>
  <p:slideViewPr>
    <p:cSldViewPr snapToGrid="0" showGuides="1">
      <p:cViewPr varScale="1">
        <p:scale>
          <a:sx n="74" d="100"/>
          <a:sy n="74" d="100"/>
        </p:scale>
        <p:origin x="996" y="72"/>
      </p:cViewPr>
      <p:guideLst>
        <p:guide orient="horz" pos="2614"/>
        <p:guide pos="3120"/>
      </p:guideLst>
    </p:cSldViewPr>
  </p:slideViewPr>
  <p:notesTextViewPr>
    <p:cViewPr>
      <p:scale>
        <a:sx n="1" d="1"/>
        <a:sy n="1" d="1"/>
      </p:scale>
      <p:origin x="0" y="0"/>
    </p:cViewPr>
  </p:notesText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10"/>
            <a:ext cx="2949787" cy="498693"/>
          </a:xfrm>
          <a:prstGeom prst="rect">
            <a:avLst/>
          </a:prstGeom>
        </p:spPr>
        <p:txBody>
          <a:bodyPr vert="horz" lIns="91377" tIns="45685" rIns="91377" bIns="45685"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46" y="10"/>
            <a:ext cx="2949787" cy="498693"/>
          </a:xfrm>
          <a:prstGeom prst="rect">
            <a:avLst/>
          </a:prstGeom>
        </p:spPr>
        <p:txBody>
          <a:bodyPr vert="horz" lIns="91377" tIns="45685" rIns="91377" bIns="45685" rtlCol="0"/>
          <a:lstStyle>
            <a:lvl1pPr algn="r">
              <a:defRPr sz="1200"/>
            </a:lvl1pPr>
          </a:lstStyle>
          <a:p>
            <a:fld id="{5977337C-8231-428E-9AB8-CCC5F07AD045}" type="datetimeFigureOut">
              <a:rPr kumimoji="1" lang="ja-JP" altLang="en-US" smtClean="0"/>
              <a:t>2019/12/3</a:t>
            </a:fld>
            <a:endParaRPr kumimoji="1" lang="ja-JP" altLang="en-US" dirty="0"/>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377" tIns="45685" rIns="91377" bIns="45685" rtlCol="0" anchor="ctr"/>
          <a:lstStyle/>
          <a:p>
            <a:endParaRPr lang="ja-JP" altLang="en-US" dirty="0"/>
          </a:p>
        </p:txBody>
      </p:sp>
      <p:sp>
        <p:nvSpPr>
          <p:cNvPr id="5" name="ノート プレースホルダー 4"/>
          <p:cNvSpPr>
            <a:spLocks noGrp="1"/>
          </p:cNvSpPr>
          <p:nvPr>
            <p:ph type="body" sz="quarter" idx="3"/>
          </p:nvPr>
        </p:nvSpPr>
        <p:spPr>
          <a:xfrm>
            <a:off x="680721" y="4783308"/>
            <a:ext cx="5445760" cy="3913614"/>
          </a:xfrm>
          <a:prstGeom prst="rect">
            <a:avLst/>
          </a:prstGeom>
        </p:spPr>
        <p:txBody>
          <a:bodyPr vert="horz" lIns="91377" tIns="45685" rIns="91377" bIns="4568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8" y="9440647"/>
            <a:ext cx="2949787" cy="498692"/>
          </a:xfrm>
          <a:prstGeom prst="rect">
            <a:avLst/>
          </a:prstGeom>
        </p:spPr>
        <p:txBody>
          <a:bodyPr vert="horz" lIns="91377" tIns="45685" rIns="91377" bIns="45685"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46" y="9440647"/>
            <a:ext cx="2949787" cy="498692"/>
          </a:xfrm>
          <a:prstGeom prst="rect">
            <a:avLst/>
          </a:prstGeom>
        </p:spPr>
        <p:txBody>
          <a:bodyPr vert="horz" lIns="91377" tIns="45685" rIns="91377" bIns="45685" rtlCol="0" anchor="b"/>
          <a:lstStyle>
            <a:lvl1pPr algn="r">
              <a:defRPr sz="1200"/>
            </a:lvl1pPr>
          </a:lstStyle>
          <a:p>
            <a:fld id="{0A4E7124-BE4B-4286-85CC-35D879A7A27B}" type="slidenum">
              <a:rPr kumimoji="1" lang="ja-JP" altLang="en-US" smtClean="0"/>
              <a:t>‹#›</a:t>
            </a:fld>
            <a:endParaRPr kumimoji="1" lang="ja-JP" altLang="en-US" dirty="0"/>
          </a:p>
        </p:txBody>
      </p:sp>
    </p:spTree>
    <p:extLst>
      <p:ext uri="{BB962C8B-B14F-4D97-AF65-F5344CB8AC3E}">
        <p14:creationId xmlns:p14="http://schemas.microsoft.com/office/powerpoint/2010/main" val="23027529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A4E7124-BE4B-4286-85CC-35D879A7A27B}" type="slidenum">
              <a:rPr kumimoji="1" lang="ja-JP" altLang="en-US" smtClean="0"/>
              <a:t>0</a:t>
            </a:fld>
            <a:endParaRPr kumimoji="1" lang="ja-JP" altLang="en-US" dirty="0"/>
          </a:p>
        </p:txBody>
      </p:sp>
    </p:spTree>
    <p:extLst>
      <p:ext uri="{BB962C8B-B14F-4D97-AF65-F5344CB8AC3E}">
        <p14:creationId xmlns:p14="http://schemas.microsoft.com/office/powerpoint/2010/main" val="339769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4E7124-BE4B-4286-85CC-35D879A7A27B}"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730208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0A4E7124-BE4B-4286-85CC-35D879A7A27B}" type="slidenum">
              <a:rPr kumimoji="1" lang="ja-JP" altLang="en-US" smtClean="0"/>
              <a:t>10</a:t>
            </a:fld>
            <a:endParaRPr kumimoji="1" lang="ja-JP" altLang="en-US" dirty="0"/>
          </a:p>
        </p:txBody>
      </p:sp>
    </p:spTree>
    <p:extLst>
      <p:ext uri="{BB962C8B-B14F-4D97-AF65-F5344CB8AC3E}">
        <p14:creationId xmlns:p14="http://schemas.microsoft.com/office/powerpoint/2010/main" val="282495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CF0EFE-8A50-480F-8934-118ED73703F9}" type="slidenum">
              <a:rPr kumimoji="1" lang="en-US" altLang="ja-JP" sz="13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altLang="ja-JP" sz="13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318788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0A4E7124-BE4B-4286-85CC-35D879A7A27B}" type="slidenum">
              <a:rPr kumimoji="1" lang="ja-JP" altLang="en-US" smtClean="0"/>
              <a:t>12</a:t>
            </a:fld>
            <a:endParaRPr kumimoji="1" lang="ja-JP" altLang="en-US" dirty="0"/>
          </a:p>
        </p:txBody>
      </p:sp>
    </p:spTree>
    <p:extLst>
      <p:ext uri="{BB962C8B-B14F-4D97-AF65-F5344CB8AC3E}">
        <p14:creationId xmlns:p14="http://schemas.microsoft.com/office/powerpoint/2010/main" val="1235183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A4E7124-BE4B-4286-85CC-35D879A7A27B}" type="slidenum">
              <a:rPr kumimoji="1" lang="ja-JP" altLang="en-US" smtClean="0"/>
              <a:t>13</a:t>
            </a:fld>
            <a:endParaRPr kumimoji="1" lang="ja-JP" altLang="en-US" dirty="0"/>
          </a:p>
        </p:txBody>
      </p:sp>
    </p:spTree>
    <p:extLst>
      <p:ext uri="{BB962C8B-B14F-4D97-AF65-F5344CB8AC3E}">
        <p14:creationId xmlns:p14="http://schemas.microsoft.com/office/powerpoint/2010/main" val="23846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0A4E7124-BE4B-4286-85CC-35D879A7A27B}" type="slidenum">
              <a:rPr kumimoji="1" lang="ja-JP" altLang="en-US" smtClean="0"/>
              <a:t>1</a:t>
            </a:fld>
            <a:endParaRPr kumimoji="1" lang="ja-JP" altLang="en-US" dirty="0"/>
          </a:p>
        </p:txBody>
      </p:sp>
    </p:spTree>
    <p:extLst>
      <p:ext uri="{BB962C8B-B14F-4D97-AF65-F5344CB8AC3E}">
        <p14:creationId xmlns:p14="http://schemas.microsoft.com/office/powerpoint/2010/main" val="610682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4E7124-BE4B-4286-85CC-35D879A7A27B}"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593288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4E7124-BE4B-4286-85CC-35D879A7A27B}"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570408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0A4E7124-BE4B-4286-85CC-35D879A7A27B}" type="slidenum">
              <a:rPr kumimoji="1" lang="ja-JP" altLang="en-US" smtClean="0"/>
              <a:t>4</a:t>
            </a:fld>
            <a:endParaRPr kumimoji="1" lang="ja-JP" altLang="en-US" dirty="0"/>
          </a:p>
        </p:txBody>
      </p:sp>
    </p:spTree>
    <p:extLst>
      <p:ext uri="{BB962C8B-B14F-4D97-AF65-F5344CB8AC3E}">
        <p14:creationId xmlns:p14="http://schemas.microsoft.com/office/powerpoint/2010/main" val="1161949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0A4E7124-BE4B-4286-85CC-35D879A7A27B}" type="slidenum">
              <a:rPr kumimoji="1" lang="ja-JP" altLang="en-US" smtClean="0"/>
              <a:t>5</a:t>
            </a:fld>
            <a:endParaRPr kumimoji="1" lang="ja-JP" altLang="en-US" dirty="0"/>
          </a:p>
        </p:txBody>
      </p:sp>
    </p:spTree>
    <p:extLst>
      <p:ext uri="{BB962C8B-B14F-4D97-AF65-F5344CB8AC3E}">
        <p14:creationId xmlns:p14="http://schemas.microsoft.com/office/powerpoint/2010/main" val="1958864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4E7124-BE4B-4286-85CC-35D879A7A27B}"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60775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defTabSz="914261">
              <a:defRPr/>
            </a:pPr>
            <a:fld id="{C5D187BA-1024-456B-AC51-F43339E86C5B}" type="slidenum">
              <a:rPr lang="ja-JP" altLang="en-US">
                <a:solidFill>
                  <a:prstClr val="black"/>
                </a:solidFill>
                <a:latin typeface="Calibri"/>
                <a:ea typeface="ＭＳ Ｐゴシック" panose="020B0600070205080204" pitchFamily="50" charset="-128"/>
              </a:rPr>
              <a:pPr defTabSz="914261">
                <a:defRPr/>
              </a:pPr>
              <a:t>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50662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pPr defTabSz="914261">
              <a:defRPr/>
            </a:pPr>
            <a:fld id="{C5D187BA-1024-456B-AC51-F43339E86C5B}" type="slidenum">
              <a:rPr lang="ja-JP" altLang="en-US">
                <a:solidFill>
                  <a:prstClr val="black"/>
                </a:solidFill>
                <a:latin typeface="Calibri"/>
                <a:ea typeface="ＭＳ Ｐゴシック" panose="020B0600070205080204" pitchFamily="50" charset="-128"/>
              </a:rPr>
              <a:pPr defTabSz="914261">
                <a:defRPr/>
              </a:pPr>
              <a:t>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97180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6BB998C-8E0A-4731-BE02-0F06785D7E6C}" type="datetime1">
              <a:rPr kumimoji="1" lang="ja-JP" altLang="en-US" smtClean="0"/>
              <a:t>2019/12/3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B7512E7-C89D-462F-8893-4A77BDD5A417}" type="slidenum">
              <a:rPr kumimoji="1" lang="ja-JP" altLang="en-US" smtClean="0"/>
              <a:t>‹#›</a:t>
            </a:fld>
            <a:endParaRPr kumimoji="1" lang="ja-JP" altLang="en-US" dirty="0"/>
          </a:p>
        </p:txBody>
      </p:sp>
    </p:spTree>
    <p:extLst>
      <p:ext uri="{BB962C8B-B14F-4D97-AF65-F5344CB8AC3E}">
        <p14:creationId xmlns:p14="http://schemas.microsoft.com/office/powerpoint/2010/main" val="2073468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864A45-27B1-4048-BAC4-473F8B69E32D}" type="datetime1">
              <a:rPr kumimoji="1" lang="ja-JP" altLang="en-US" smtClean="0"/>
              <a:t>2019/12/3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B7512E7-C89D-462F-8893-4A77BDD5A417}" type="slidenum">
              <a:rPr kumimoji="1" lang="ja-JP" altLang="en-US" smtClean="0"/>
              <a:t>‹#›</a:t>
            </a:fld>
            <a:endParaRPr kumimoji="1" lang="ja-JP" altLang="en-US" dirty="0"/>
          </a:p>
        </p:txBody>
      </p:sp>
    </p:spTree>
    <p:extLst>
      <p:ext uri="{BB962C8B-B14F-4D97-AF65-F5344CB8AC3E}">
        <p14:creationId xmlns:p14="http://schemas.microsoft.com/office/powerpoint/2010/main" val="3530324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9D0ED39-6566-4AAE-BA41-619DB32C8910}" type="datetime1">
              <a:rPr kumimoji="1" lang="ja-JP" altLang="en-US" smtClean="0"/>
              <a:t>2019/12/3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B7512E7-C89D-462F-8893-4A77BDD5A417}" type="slidenum">
              <a:rPr kumimoji="1" lang="ja-JP" altLang="en-US" smtClean="0"/>
              <a:t>‹#›</a:t>
            </a:fld>
            <a:endParaRPr kumimoji="1" lang="ja-JP" altLang="en-US" dirty="0"/>
          </a:p>
        </p:txBody>
      </p:sp>
    </p:spTree>
    <p:extLst>
      <p:ext uri="{BB962C8B-B14F-4D97-AF65-F5344CB8AC3E}">
        <p14:creationId xmlns:p14="http://schemas.microsoft.com/office/powerpoint/2010/main" val="2410624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F771F0F-9228-4F48-B0CC-FF7BA03BFC40}" type="datetime1">
              <a:rPr kumimoji="1" lang="ja-JP" altLang="en-US" smtClean="0"/>
              <a:t>2019/12/3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15989D7-2880-4998-B181-C24280B5C2C8}" type="slidenum">
              <a:rPr kumimoji="1" lang="ja-JP" altLang="en-US" smtClean="0"/>
              <a:t>‹#›</a:t>
            </a:fld>
            <a:endParaRPr kumimoji="1" lang="ja-JP" altLang="en-US"/>
          </a:p>
        </p:txBody>
      </p:sp>
    </p:spTree>
    <p:extLst>
      <p:ext uri="{BB962C8B-B14F-4D97-AF65-F5344CB8AC3E}">
        <p14:creationId xmlns:p14="http://schemas.microsoft.com/office/powerpoint/2010/main" val="84413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5FE8FC5-0949-4CD6-A0EF-CF3CE5EB91AA}" type="datetime1">
              <a:rPr kumimoji="1" lang="ja-JP" altLang="en-US" smtClean="0"/>
              <a:t>2019/12/3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15989D7-2880-4998-B181-C24280B5C2C8}" type="slidenum">
              <a:rPr kumimoji="1" lang="ja-JP" altLang="en-US" smtClean="0"/>
              <a:t>‹#›</a:t>
            </a:fld>
            <a:endParaRPr kumimoji="1" lang="ja-JP" altLang="en-US"/>
          </a:p>
        </p:txBody>
      </p:sp>
    </p:spTree>
    <p:extLst>
      <p:ext uri="{BB962C8B-B14F-4D97-AF65-F5344CB8AC3E}">
        <p14:creationId xmlns:p14="http://schemas.microsoft.com/office/powerpoint/2010/main" val="510436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FB2274F-5CBD-4FCD-A061-0BB5044701F2}" type="datetime1">
              <a:rPr kumimoji="1" lang="ja-JP" altLang="en-US" smtClean="0"/>
              <a:t>2019/12/3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15989D7-2880-4998-B181-C24280B5C2C8}" type="slidenum">
              <a:rPr kumimoji="1" lang="ja-JP" altLang="en-US" smtClean="0"/>
              <a:t>‹#›</a:t>
            </a:fld>
            <a:endParaRPr kumimoji="1" lang="ja-JP" altLang="en-US"/>
          </a:p>
        </p:txBody>
      </p:sp>
    </p:spTree>
    <p:extLst>
      <p:ext uri="{BB962C8B-B14F-4D97-AF65-F5344CB8AC3E}">
        <p14:creationId xmlns:p14="http://schemas.microsoft.com/office/powerpoint/2010/main" val="4173150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7F1FB3B-891D-46C4-BEE3-F0A238247E61}" type="datetime1">
              <a:rPr kumimoji="1" lang="ja-JP" altLang="en-US" smtClean="0"/>
              <a:t>2019/12/3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15989D7-2880-4998-B181-C24280B5C2C8}" type="slidenum">
              <a:rPr kumimoji="1" lang="ja-JP" altLang="en-US" smtClean="0"/>
              <a:t>‹#›</a:t>
            </a:fld>
            <a:endParaRPr kumimoji="1" lang="ja-JP" altLang="en-US"/>
          </a:p>
        </p:txBody>
      </p:sp>
    </p:spTree>
    <p:extLst>
      <p:ext uri="{BB962C8B-B14F-4D97-AF65-F5344CB8AC3E}">
        <p14:creationId xmlns:p14="http://schemas.microsoft.com/office/powerpoint/2010/main" val="1252665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92603F6-A7F2-4FF6-B766-4498608255CC}" type="datetime1">
              <a:rPr kumimoji="1" lang="ja-JP" altLang="en-US" smtClean="0"/>
              <a:t>2019/12/3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15989D7-2880-4998-B181-C24280B5C2C8}" type="slidenum">
              <a:rPr kumimoji="1" lang="ja-JP" altLang="en-US" smtClean="0"/>
              <a:t>‹#›</a:t>
            </a:fld>
            <a:endParaRPr kumimoji="1" lang="ja-JP" altLang="en-US"/>
          </a:p>
        </p:txBody>
      </p:sp>
    </p:spTree>
    <p:extLst>
      <p:ext uri="{BB962C8B-B14F-4D97-AF65-F5344CB8AC3E}">
        <p14:creationId xmlns:p14="http://schemas.microsoft.com/office/powerpoint/2010/main" val="2127488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7556B85-FEF7-4439-B596-FC4EAC8F9E33}" type="datetime1">
              <a:rPr kumimoji="1" lang="ja-JP" altLang="en-US" smtClean="0"/>
              <a:t>2019/12/3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15989D7-2880-4998-B181-C24280B5C2C8}" type="slidenum">
              <a:rPr kumimoji="1" lang="ja-JP" altLang="en-US" smtClean="0"/>
              <a:t>‹#›</a:t>
            </a:fld>
            <a:endParaRPr kumimoji="1" lang="ja-JP" altLang="en-US"/>
          </a:p>
        </p:txBody>
      </p:sp>
    </p:spTree>
    <p:extLst>
      <p:ext uri="{BB962C8B-B14F-4D97-AF65-F5344CB8AC3E}">
        <p14:creationId xmlns:p14="http://schemas.microsoft.com/office/powerpoint/2010/main" val="2834646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FE7581C-0AF7-40FB-93F7-B30EECCE2EA8}" type="datetime1">
              <a:rPr kumimoji="1" lang="ja-JP" altLang="en-US" smtClean="0"/>
              <a:t>2019/12/3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15989D7-2880-4998-B181-C24280B5C2C8}" type="slidenum">
              <a:rPr kumimoji="1" lang="ja-JP" altLang="en-US" smtClean="0"/>
              <a:t>‹#›</a:t>
            </a:fld>
            <a:endParaRPr kumimoji="1" lang="ja-JP" altLang="en-US"/>
          </a:p>
        </p:txBody>
      </p:sp>
    </p:spTree>
    <p:extLst>
      <p:ext uri="{BB962C8B-B14F-4D97-AF65-F5344CB8AC3E}">
        <p14:creationId xmlns:p14="http://schemas.microsoft.com/office/powerpoint/2010/main" val="3268717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39342BC-6A9B-4E01-B4C6-E3008705A448}" type="datetime1">
              <a:rPr kumimoji="1" lang="ja-JP" altLang="en-US" smtClean="0"/>
              <a:t>2019/12/3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15989D7-2880-4998-B181-C24280B5C2C8}" type="slidenum">
              <a:rPr kumimoji="1" lang="ja-JP" altLang="en-US" smtClean="0"/>
              <a:t>‹#›</a:t>
            </a:fld>
            <a:endParaRPr kumimoji="1" lang="ja-JP" altLang="en-US"/>
          </a:p>
        </p:txBody>
      </p:sp>
    </p:spTree>
    <p:extLst>
      <p:ext uri="{BB962C8B-B14F-4D97-AF65-F5344CB8AC3E}">
        <p14:creationId xmlns:p14="http://schemas.microsoft.com/office/powerpoint/2010/main" val="555236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03BE69-E238-47DD-839D-75D925EB9FFF}" type="datetime1">
              <a:rPr kumimoji="1" lang="ja-JP" altLang="en-US" smtClean="0"/>
              <a:t>2019/12/3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B7512E7-C89D-462F-8893-4A77BDD5A417}" type="slidenum">
              <a:rPr kumimoji="1" lang="ja-JP" altLang="en-US" smtClean="0"/>
              <a:t>‹#›</a:t>
            </a:fld>
            <a:endParaRPr kumimoji="1" lang="ja-JP" altLang="en-US" dirty="0"/>
          </a:p>
        </p:txBody>
      </p:sp>
    </p:spTree>
    <p:extLst>
      <p:ext uri="{BB962C8B-B14F-4D97-AF65-F5344CB8AC3E}">
        <p14:creationId xmlns:p14="http://schemas.microsoft.com/office/powerpoint/2010/main" val="331055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EA0D461-3D7E-4785-938F-D02DDE369382}" type="datetime1">
              <a:rPr kumimoji="1" lang="ja-JP" altLang="en-US" smtClean="0"/>
              <a:t>2019/12/3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15989D7-2880-4998-B181-C24280B5C2C8}" type="slidenum">
              <a:rPr kumimoji="1" lang="ja-JP" altLang="en-US" smtClean="0"/>
              <a:t>‹#›</a:t>
            </a:fld>
            <a:endParaRPr kumimoji="1" lang="ja-JP" altLang="en-US"/>
          </a:p>
        </p:txBody>
      </p:sp>
    </p:spTree>
    <p:extLst>
      <p:ext uri="{BB962C8B-B14F-4D97-AF65-F5344CB8AC3E}">
        <p14:creationId xmlns:p14="http://schemas.microsoft.com/office/powerpoint/2010/main" val="63001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D0E58E-C599-4479-89A6-FF019858634E}" type="datetime1">
              <a:rPr kumimoji="1" lang="ja-JP" altLang="en-US" smtClean="0"/>
              <a:t>2019/12/3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15989D7-2880-4998-B181-C24280B5C2C8}" type="slidenum">
              <a:rPr kumimoji="1" lang="ja-JP" altLang="en-US" smtClean="0"/>
              <a:t>‹#›</a:t>
            </a:fld>
            <a:endParaRPr kumimoji="1" lang="ja-JP" altLang="en-US"/>
          </a:p>
        </p:txBody>
      </p:sp>
    </p:spTree>
    <p:extLst>
      <p:ext uri="{BB962C8B-B14F-4D97-AF65-F5344CB8AC3E}">
        <p14:creationId xmlns:p14="http://schemas.microsoft.com/office/powerpoint/2010/main" val="4094818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3A36F4F-B4F1-4D57-B2AA-0D280DBD3448}" type="datetime1">
              <a:rPr kumimoji="1" lang="ja-JP" altLang="en-US" smtClean="0"/>
              <a:t>2019/12/3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15989D7-2880-4998-B181-C24280B5C2C8}" type="slidenum">
              <a:rPr kumimoji="1" lang="ja-JP" altLang="en-US" smtClean="0"/>
              <a:t>‹#›</a:t>
            </a:fld>
            <a:endParaRPr kumimoji="1" lang="ja-JP" altLang="en-US"/>
          </a:p>
        </p:txBody>
      </p:sp>
    </p:spTree>
    <p:extLst>
      <p:ext uri="{BB962C8B-B14F-4D97-AF65-F5344CB8AC3E}">
        <p14:creationId xmlns:p14="http://schemas.microsoft.com/office/powerpoint/2010/main" val="2704736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5539"/>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3D4A797-A53B-40AB-B824-246C24B7DCA8}" type="datetime1">
              <a:rPr kumimoji="1" lang="ja-JP" altLang="en-US" smtClean="0"/>
              <a:t>2019/12/3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B7512E7-C89D-462F-8893-4A77BDD5A417}" type="slidenum">
              <a:rPr kumimoji="1" lang="ja-JP" altLang="en-US" smtClean="0"/>
              <a:t>‹#›</a:t>
            </a:fld>
            <a:endParaRPr kumimoji="1" lang="ja-JP" altLang="en-US" dirty="0"/>
          </a:p>
        </p:txBody>
      </p:sp>
    </p:spTree>
    <p:extLst>
      <p:ext uri="{BB962C8B-B14F-4D97-AF65-F5344CB8AC3E}">
        <p14:creationId xmlns:p14="http://schemas.microsoft.com/office/powerpoint/2010/main" val="1261491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38E481-81E0-424B-8F71-670F93E90308}" type="datetime1">
              <a:rPr kumimoji="1" lang="ja-JP" altLang="en-US" smtClean="0"/>
              <a:t>2019/12/3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B7512E7-C89D-462F-8893-4A77BDD5A417}" type="slidenum">
              <a:rPr kumimoji="1" lang="ja-JP" altLang="en-US" smtClean="0"/>
              <a:t>‹#›</a:t>
            </a:fld>
            <a:endParaRPr kumimoji="1" lang="ja-JP" altLang="en-US" dirty="0"/>
          </a:p>
        </p:txBody>
      </p:sp>
    </p:spTree>
    <p:extLst>
      <p:ext uri="{BB962C8B-B14F-4D97-AF65-F5344CB8AC3E}">
        <p14:creationId xmlns:p14="http://schemas.microsoft.com/office/powerpoint/2010/main" val="2336198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0" y="1709742"/>
            <a:ext cx="8543925" cy="2852737"/>
          </a:xfrm>
        </p:spPr>
        <p:txBody>
          <a:bodyPr anchor="b"/>
          <a:lstStyle>
            <a:lvl1pPr>
              <a:defRPr sz="553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80" y="4589467"/>
            <a:ext cx="8543925" cy="1500187"/>
          </a:xfrm>
        </p:spPr>
        <p:txBody>
          <a:bodyPr/>
          <a:lstStyle>
            <a:lvl1pPr marL="0" indent="0">
              <a:buNone/>
              <a:defRPr sz="221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02E83D5-EFD7-42F0-B94C-8A388A5E18D8}" type="datetime1">
              <a:rPr kumimoji="1" lang="ja-JP" altLang="en-US" smtClean="0"/>
              <a:t>2019/12/3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B7512E7-C89D-462F-8893-4A77BDD5A417}" type="slidenum">
              <a:rPr kumimoji="1" lang="ja-JP" altLang="en-US" smtClean="0"/>
              <a:t>‹#›</a:t>
            </a:fld>
            <a:endParaRPr kumimoji="1" lang="ja-JP" altLang="en-US" dirty="0"/>
          </a:p>
        </p:txBody>
      </p:sp>
    </p:spTree>
    <p:extLst>
      <p:ext uri="{BB962C8B-B14F-4D97-AF65-F5344CB8AC3E}">
        <p14:creationId xmlns:p14="http://schemas.microsoft.com/office/powerpoint/2010/main" val="1293426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0C61D31-1E0B-49DE-828F-A78C6C541889}" type="datetime1">
              <a:rPr kumimoji="1" lang="ja-JP" altLang="en-US" smtClean="0"/>
              <a:t>2019/12/3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B7512E7-C89D-462F-8893-4A77BDD5A417}" type="slidenum">
              <a:rPr kumimoji="1" lang="ja-JP" altLang="en-US" smtClean="0"/>
              <a:t>‹#›</a:t>
            </a:fld>
            <a:endParaRPr kumimoji="1" lang="ja-JP" altLang="en-US" dirty="0"/>
          </a:p>
        </p:txBody>
      </p:sp>
    </p:spTree>
    <p:extLst>
      <p:ext uri="{BB962C8B-B14F-4D97-AF65-F5344CB8AC3E}">
        <p14:creationId xmlns:p14="http://schemas.microsoft.com/office/powerpoint/2010/main" val="3630028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4288F50-F547-4429-B98D-3AEA71D3A52F}" type="datetime1">
              <a:rPr kumimoji="1" lang="ja-JP" altLang="en-US" smtClean="0"/>
              <a:t>2019/12/3</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0B7512E7-C89D-462F-8893-4A77BDD5A417}" type="slidenum">
              <a:rPr kumimoji="1" lang="ja-JP" altLang="en-US" smtClean="0"/>
              <a:t>‹#›</a:t>
            </a:fld>
            <a:endParaRPr kumimoji="1" lang="ja-JP" altLang="en-US" dirty="0"/>
          </a:p>
        </p:txBody>
      </p:sp>
    </p:spTree>
    <p:extLst>
      <p:ext uri="{BB962C8B-B14F-4D97-AF65-F5344CB8AC3E}">
        <p14:creationId xmlns:p14="http://schemas.microsoft.com/office/powerpoint/2010/main" val="3781264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740BC22-9DF2-478B-8090-00579E60E8B4}" type="datetime1">
              <a:rPr kumimoji="1" lang="ja-JP" altLang="en-US" smtClean="0"/>
              <a:t>2019/12/3</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0B7512E7-C89D-462F-8893-4A77BDD5A417}" type="slidenum">
              <a:rPr kumimoji="1" lang="ja-JP" altLang="en-US" smtClean="0"/>
              <a:t>‹#›</a:t>
            </a:fld>
            <a:endParaRPr kumimoji="1" lang="ja-JP" altLang="en-US" dirty="0"/>
          </a:p>
        </p:txBody>
      </p:sp>
    </p:spTree>
    <p:extLst>
      <p:ext uri="{BB962C8B-B14F-4D97-AF65-F5344CB8AC3E}">
        <p14:creationId xmlns:p14="http://schemas.microsoft.com/office/powerpoint/2010/main" val="3138458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0198B2-F4ED-44C3-BA43-51EC7F02B6D6}" type="datetime1">
              <a:rPr kumimoji="1" lang="ja-JP" altLang="en-US" smtClean="0"/>
              <a:t>2019/12/3</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a:xfrm>
            <a:off x="7601024" y="6426694"/>
            <a:ext cx="2228850" cy="365125"/>
          </a:xfrm>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fld id="{0B7512E7-C89D-462F-8893-4A77BDD5A417}" type="slidenum">
              <a:rPr lang="ja-JP" altLang="en-US" smtClean="0"/>
              <a:pPr/>
              <a:t>‹#›</a:t>
            </a:fld>
            <a:endParaRPr lang="ja-JP" altLang="en-US" dirty="0"/>
          </a:p>
        </p:txBody>
      </p:sp>
    </p:spTree>
    <p:extLst>
      <p:ext uri="{BB962C8B-B14F-4D97-AF65-F5344CB8AC3E}">
        <p14:creationId xmlns:p14="http://schemas.microsoft.com/office/powerpoint/2010/main" val="457329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9D9D972-9987-4C4B-8733-1FB1293F2C49}" type="datetime1">
              <a:rPr kumimoji="1" lang="ja-JP" altLang="en-US" smtClean="0"/>
              <a:t>2019/12/3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B7512E7-C89D-462F-8893-4A77BDD5A417}" type="slidenum">
              <a:rPr kumimoji="1" lang="ja-JP" altLang="en-US" smtClean="0"/>
              <a:t>‹#›</a:t>
            </a:fld>
            <a:endParaRPr kumimoji="1" lang="ja-JP" altLang="en-US" dirty="0"/>
          </a:p>
        </p:txBody>
      </p:sp>
    </p:spTree>
    <p:extLst>
      <p:ext uri="{BB962C8B-B14F-4D97-AF65-F5344CB8AC3E}">
        <p14:creationId xmlns:p14="http://schemas.microsoft.com/office/powerpoint/2010/main" val="33264717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2954"/>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9"/>
            <a:ext cx="5014913"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2935D2-734F-4BC5-B113-62CCA345005D}" type="datetime1">
              <a:rPr kumimoji="1" lang="ja-JP" altLang="en-US" smtClean="0"/>
              <a:t>2019/12/3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B7512E7-C89D-462F-8893-4A77BDD5A417}" type="slidenum">
              <a:rPr kumimoji="1" lang="ja-JP" altLang="en-US" smtClean="0"/>
              <a:t>‹#›</a:t>
            </a:fld>
            <a:endParaRPr kumimoji="1" lang="ja-JP" altLang="en-US" dirty="0"/>
          </a:p>
        </p:txBody>
      </p:sp>
    </p:spTree>
    <p:extLst>
      <p:ext uri="{BB962C8B-B14F-4D97-AF65-F5344CB8AC3E}">
        <p14:creationId xmlns:p14="http://schemas.microsoft.com/office/powerpoint/2010/main" val="2420677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295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9"/>
            <a:ext cx="5014913" cy="4873625"/>
          </a:xfrm>
        </p:spPr>
        <p:txBody>
          <a:bodyPr anchor="t"/>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dirty="0"/>
              <a:t>図を追加</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99977D-E038-41F6-B7FC-6D35DAB9A0EE}" type="datetime1">
              <a:rPr kumimoji="1" lang="ja-JP" altLang="en-US" smtClean="0"/>
              <a:t>2019/12/3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B7512E7-C89D-462F-8893-4A77BDD5A417}" type="slidenum">
              <a:rPr kumimoji="1" lang="ja-JP" altLang="en-US" smtClean="0"/>
              <a:t>‹#›</a:t>
            </a:fld>
            <a:endParaRPr kumimoji="1" lang="ja-JP" altLang="en-US" dirty="0"/>
          </a:p>
        </p:txBody>
      </p:sp>
    </p:spTree>
    <p:extLst>
      <p:ext uri="{BB962C8B-B14F-4D97-AF65-F5344CB8AC3E}">
        <p14:creationId xmlns:p14="http://schemas.microsoft.com/office/powerpoint/2010/main" val="14140237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94D992-AAAD-41E9-B0A9-43796D49250A}" type="datetime1">
              <a:rPr kumimoji="1" lang="ja-JP" altLang="en-US" smtClean="0"/>
              <a:t>2019/12/3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B7512E7-C89D-462F-8893-4A77BDD5A417}" type="slidenum">
              <a:rPr kumimoji="1" lang="ja-JP" altLang="en-US" smtClean="0"/>
              <a:t>‹#›</a:t>
            </a:fld>
            <a:endParaRPr kumimoji="1" lang="ja-JP" altLang="en-US" dirty="0"/>
          </a:p>
        </p:txBody>
      </p:sp>
    </p:spTree>
    <p:extLst>
      <p:ext uri="{BB962C8B-B14F-4D97-AF65-F5344CB8AC3E}">
        <p14:creationId xmlns:p14="http://schemas.microsoft.com/office/powerpoint/2010/main" val="3316545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151CAD1-A3B6-486D-955F-ADCC09EA0EB1}" type="datetime1">
              <a:rPr kumimoji="1" lang="ja-JP" altLang="en-US" smtClean="0"/>
              <a:t>2019/12/3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B7512E7-C89D-462F-8893-4A77BDD5A417}" type="slidenum">
              <a:rPr kumimoji="1" lang="ja-JP" altLang="en-US" smtClean="0"/>
              <a:t>‹#›</a:t>
            </a:fld>
            <a:endParaRPr kumimoji="1" lang="ja-JP" altLang="en-US" dirty="0"/>
          </a:p>
        </p:txBody>
      </p:sp>
    </p:spTree>
    <p:extLst>
      <p:ext uri="{BB962C8B-B14F-4D97-AF65-F5344CB8AC3E}">
        <p14:creationId xmlns:p14="http://schemas.microsoft.com/office/powerpoint/2010/main" val="27608388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Tree>
    <p:extLst>
      <p:ext uri="{BB962C8B-B14F-4D97-AF65-F5344CB8AC3E}">
        <p14:creationId xmlns:p14="http://schemas.microsoft.com/office/powerpoint/2010/main" val="19448867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906000" cy="436969"/>
          </a:xfrm>
          <a:solidFill>
            <a:schemeClr val="accent5">
              <a:lumMod val="75000"/>
            </a:schemeClr>
          </a:solidFill>
        </p:spPr>
        <p:txBody>
          <a:bodyPr>
            <a:noAutofit/>
          </a:bodyPr>
          <a:lstStyle>
            <a:lvl1pPr algn="ctr">
              <a:defRPr sz="2800">
                <a:solidFill>
                  <a:schemeClr val="bg1"/>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C6347C8F-3DA5-4935-8110-A2F36E9FE5E9}" type="slidenum">
              <a:rPr lang="en-US" altLang="ja-JP" smtClean="0"/>
              <a:pPr>
                <a:defRPr/>
              </a:pPr>
              <a:t>‹#›</a:t>
            </a:fld>
            <a:endParaRPr lang="en-US" altLang="ja-JP"/>
          </a:p>
        </p:txBody>
      </p:sp>
    </p:spTree>
    <p:extLst>
      <p:ext uri="{BB962C8B-B14F-4D97-AF65-F5344CB8AC3E}">
        <p14:creationId xmlns:p14="http://schemas.microsoft.com/office/powerpoint/2010/main" val="1290090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10AE8CBD-359F-441B-9F5B-76256A7B63B6}" type="slidenum">
              <a:rPr lang="en-US" altLang="ja-JP" smtClean="0"/>
              <a:pPr>
                <a:defRPr/>
              </a:pPr>
              <a:t>‹#›</a:t>
            </a:fld>
            <a:endParaRPr lang="en-US" altLang="ja-JP"/>
          </a:p>
        </p:txBody>
      </p:sp>
    </p:spTree>
    <p:extLst>
      <p:ext uri="{BB962C8B-B14F-4D97-AF65-F5344CB8AC3E}">
        <p14:creationId xmlns:p14="http://schemas.microsoft.com/office/powerpoint/2010/main" val="8205345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972D4B1C-1E9E-48C1-9262-FF2DE7EC61E4}" type="slidenum">
              <a:rPr lang="en-US" altLang="ja-JP" smtClean="0"/>
              <a:pPr>
                <a:defRPr/>
              </a:pPr>
              <a:t>‹#›</a:t>
            </a:fld>
            <a:endParaRPr lang="en-US" altLang="ja-JP"/>
          </a:p>
        </p:txBody>
      </p:sp>
    </p:spTree>
    <p:extLst>
      <p:ext uri="{BB962C8B-B14F-4D97-AF65-F5344CB8AC3E}">
        <p14:creationId xmlns:p14="http://schemas.microsoft.com/office/powerpoint/2010/main" val="5366184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984A54B4-6FC0-4954-86EB-29F6CC1DD26D}" type="slidenum">
              <a:rPr lang="en-US" altLang="ja-JP" smtClean="0"/>
              <a:pPr>
                <a:defRPr/>
              </a:pPr>
              <a:t>‹#›</a:t>
            </a:fld>
            <a:endParaRPr lang="en-US" altLang="ja-JP"/>
          </a:p>
        </p:txBody>
      </p:sp>
    </p:spTree>
    <p:extLst>
      <p:ext uri="{BB962C8B-B14F-4D97-AF65-F5344CB8AC3E}">
        <p14:creationId xmlns:p14="http://schemas.microsoft.com/office/powerpoint/2010/main" val="4038584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DA5EA03B-9CC6-4613-A6D7-983BD7603CBE}" type="slidenum">
              <a:rPr lang="en-US" altLang="ja-JP" smtClean="0"/>
              <a:pPr>
                <a:defRPr/>
              </a:pPr>
              <a:t>‹#›</a:t>
            </a:fld>
            <a:endParaRPr lang="en-US" altLang="ja-JP"/>
          </a:p>
        </p:txBody>
      </p:sp>
    </p:spTree>
    <p:extLst>
      <p:ext uri="{BB962C8B-B14F-4D97-AF65-F5344CB8AC3E}">
        <p14:creationId xmlns:p14="http://schemas.microsoft.com/office/powerpoint/2010/main" val="1146929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E54EBA2-8E8C-4D87-BF49-6537D793DC49}" type="datetime1">
              <a:rPr kumimoji="1" lang="ja-JP" altLang="en-US" smtClean="0"/>
              <a:t>2019/12/3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B7512E7-C89D-462F-8893-4A77BDD5A417}" type="slidenum">
              <a:rPr kumimoji="1" lang="ja-JP" altLang="en-US" smtClean="0"/>
              <a:t>‹#›</a:t>
            </a:fld>
            <a:endParaRPr kumimoji="1" lang="ja-JP" altLang="en-US" dirty="0"/>
          </a:p>
        </p:txBody>
      </p:sp>
    </p:spTree>
    <p:extLst>
      <p:ext uri="{BB962C8B-B14F-4D97-AF65-F5344CB8AC3E}">
        <p14:creationId xmlns:p14="http://schemas.microsoft.com/office/powerpoint/2010/main" val="37166378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9D338D51-88B0-4AF3-BF2E-453C14D50592}" type="slidenum">
              <a:rPr lang="en-US" altLang="ja-JP" smtClean="0"/>
              <a:pPr>
                <a:defRPr/>
              </a:pPr>
              <a:t>‹#›</a:t>
            </a:fld>
            <a:endParaRPr lang="en-US" altLang="ja-JP"/>
          </a:p>
        </p:txBody>
      </p:sp>
    </p:spTree>
    <p:extLst>
      <p:ext uri="{BB962C8B-B14F-4D97-AF65-F5344CB8AC3E}">
        <p14:creationId xmlns:p14="http://schemas.microsoft.com/office/powerpoint/2010/main" val="4172252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8807D252-7734-4A3D-9A88-492A52304465}" type="slidenum">
              <a:rPr lang="en-US" altLang="ja-JP" smtClean="0"/>
              <a:pPr>
                <a:defRPr/>
              </a:pPr>
              <a:t>‹#›</a:t>
            </a:fld>
            <a:endParaRPr lang="en-US" altLang="ja-JP"/>
          </a:p>
        </p:txBody>
      </p:sp>
    </p:spTree>
    <p:extLst>
      <p:ext uri="{BB962C8B-B14F-4D97-AF65-F5344CB8AC3E}">
        <p14:creationId xmlns:p14="http://schemas.microsoft.com/office/powerpoint/2010/main" val="29231127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AA3E7966-26B2-41D0-8282-AA97FD761065}" type="slidenum">
              <a:rPr lang="en-US" altLang="ja-JP" smtClean="0"/>
              <a:pPr>
                <a:defRPr/>
              </a:pPr>
              <a:t>‹#›</a:t>
            </a:fld>
            <a:endParaRPr lang="en-US" altLang="ja-JP"/>
          </a:p>
        </p:txBody>
      </p:sp>
    </p:spTree>
    <p:extLst>
      <p:ext uri="{BB962C8B-B14F-4D97-AF65-F5344CB8AC3E}">
        <p14:creationId xmlns:p14="http://schemas.microsoft.com/office/powerpoint/2010/main" val="26667257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8807D252-7734-4A3D-9A88-492A52304465}" type="slidenum">
              <a:rPr lang="en-US" altLang="ja-JP" smtClean="0"/>
              <a:pPr>
                <a:defRPr/>
              </a:pPr>
              <a:t>‹#›</a:t>
            </a:fld>
            <a:endParaRPr lang="en-US" altLang="ja-JP"/>
          </a:p>
        </p:txBody>
      </p:sp>
    </p:spTree>
    <p:extLst>
      <p:ext uri="{BB962C8B-B14F-4D97-AF65-F5344CB8AC3E}">
        <p14:creationId xmlns:p14="http://schemas.microsoft.com/office/powerpoint/2010/main" val="2544533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8807D252-7734-4A3D-9A88-492A52304465}" type="slidenum">
              <a:rPr lang="en-US" altLang="ja-JP" smtClean="0"/>
              <a:pPr>
                <a:defRPr/>
              </a:pPr>
              <a:t>‹#›</a:t>
            </a:fld>
            <a:endParaRPr lang="en-US" altLang="ja-JP"/>
          </a:p>
        </p:txBody>
      </p:sp>
    </p:spTree>
    <p:extLst>
      <p:ext uri="{BB962C8B-B14F-4D97-AF65-F5344CB8AC3E}">
        <p14:creationId xmlns:p14="http://schemas.microsoft.com/office/powerpoint/2010/main" val="743903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7718F3E-AE77-462F-90AE-D52777146A85}" type="datetime1">
              <a:rPr kumimoji="1" lang="ja-JP" altLang="en-US" smtClean="0"/>
              <a:t>2019/12/3</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0B7512E7-C89D-462F-8893-4A77BDD5A417}" type="slidenum">
              <a:rPr kumimoji="1" lang="ja-JP" altLang="en-US" smtClean="0"/>
              <a:t>‹#›</a:t>
            </a:fld>
            <a:endParaRPr kumimoji="1" lang="ja-JP" altLang="en-US" dirty="0"/>
          </a:p>
        </p:txBody>
      </p:sp>
    </p:spTree>
    <p:extLst>
      <p:ext uri="{BB962C8B-B14F-4D97-AF65-F5344CB8AC3E}">
        <p14:creationId xmlns:p14="http://schemas.microsoft.com/office/powerpoint/2010/main" val="3180493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9DEAD13-BEE0-4D1B-AD6F-AAECA2CAF084}" type="datetime1">
              <a:rPr kumimoji="1" lang="ja-JP" altLang="en-US" smtClean="0"/>
              <a:t>2019/12/3</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0B7512E7-C89D-462F-8893-4A77BDD5A417}" type="slidenum">
              <a:rPr kumimoji="1" lang="ja-JP" altLang="en-US" smtClean="0"/>
              <a:t>‹#›</a:t>
            </a:fld>
            <a:endParaRPr kumimoji="1" lang="ja-JP" altLang="en-US" dirty="0"/>
          </a:p>
        </p:txBody>
      </p:sp>
    </p:spTree>
    <p:extLst>
      <p:ext uri="{BB962C8B-B14F-4D97-AF65-F5344CB8AC3E}">
        <p14:creationId xmlns:p14="http://schemas.microsoft.com/office/powerpoint/2010/main" val="1490242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A969E8-0CF6-4595-A99C-9EBAC2985697}" type="datetime1">
              <a:rPr kumimoji="1" lang="ja-JP" altLang="en-US" smtClean="0"/>
              <a:t>2019/12/3</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a:xfrm>
            <a:off x="7601024" y="6426692"/>
            <a:ext cx="2228850" cy="365125"/>
          </a:xfrm>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fld id="{0B7512E7-C89D-462F-8893-4A77BDD5A417}" type="slidenum">
              <a:rPr lang="ja-JP" altLang="en-US" smtClean="0"/>
              <a:pPr/>
              <a:t>‹#›</a:t>
            </a:fld>
            <a:endParaRPr lang="ja-JP" altLang="en-US" dirty="0"/>
          </a:p>
        </p:txBody>
      </p:sp>
    </p:spTree>
    <p:extLst>
      <p:ext uri="{BB962C8B-B14F-4D97-AF65-F5344CB8AC3E}">
        <p14:creationId xmlns:p14="http://schemas.microsoft.com/office/powerpoint/2010/main" val="999341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3EC27A-88CF-4A2B-9E04-62E73E2472BA}" type="datetime1">
              <a:rPr kumimoji="1" lang="ja-JP" altLang="en-US" smtClean="0"/>
              <a:t>2019/12/3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B7512E7-C89D-462F-8893-4A77BDD5A417}" type="slidenum">
              <a:rPr kumimoji="1" lang="ja-JP" altLang="en-US" smtClean="0"/>
              <a:t>‹#›</a:t>
            </a:fld>
            <a:endParaRPr kumimoji="1" lang="ja-JP" altLang="en-US" dirty="0"/>
          </a:p>
        </p:txBody>
      </p:sp>
    </p:spTree>
    <p:extLst>
      <p:ext uri="{BB962C8B-B14F-4D97-AF65-F5344CB8AC3E}">
        <p14:creationId xmlns:p14="http://schemas.microsoft.com/office/powerpoint/2010/main" val="17915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C99F45C-56C0-47DD-BE2A-CFABBD1AE8B0}" type="datetime1">
              <a:rPr kumimoji="1" lang="ja-JP" altLang="en-US" smtClean="0"/>
              <a:t>2019/12/3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B7512E7-C89D-462F-8893-4A77BDD5A417}" type="slidenum">
              <a:rPr kumimoji="1" lang="ja-JP" altLang="en-US" smtClean="0"/>
              <a:t>‹#›</a:t>
            </a:fld>
            <a:endParaRPr kumimoji="1" lang="ja-JP" altLang="en-US" dirty="0"/>
          </a:p>
        </p:txBody>
      </p:sp>
    </p:spTree>
    <p:extLst>
      <p:ext uri="{BB962C8B-B14F-4D97-AF65-F5344CB8AC3E}">
        <p14:creationId xmlns:p14="http://schemas.microsoft.com/office/powerpoint/2010/main" val="231148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A0898-96F4-477E-A3DC-CEE44C671A20}" type="datetime1">
              <a:rPr kumimoji="1" lang="ja-JP" altLang="en-US" smtClean="0"/>
              <a:t>2019/12/3</a:t>
            </a:fld>
            <a:endParaRPr kumimoji="1" lang="ja-JP" alt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512E7-C89D-462F-8893-4A77BDD5A417}" type="slidenum">
              <a:rPr kumimoji="1" lang="ja-JP" altLang="en-US" smtClean="0"/>
              <a:t>‹#›</a:t>
            </a:fld>
            <a:endParaRPr kumimoji="1" lang="ja-JP" altLang="en-US" dirty="0"/>
          </a:p>
        </p:txBody>
      </p:sp>
    </p:spTree>
    <p:extLst>
      <p:ext uri="{BB962C8B-B14F-4D97-AF65-F5344CB8AC3E}">
        <p14:creationId xmlns:p14="http://schemas.microsoft.com/office/powerpoint/2010/main" val="3609178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81220448-36B8-4D39-B489-B0D7191DE739}" type="datetime1">
              <a:rPr kumimoji="1" lang="ja-JP" altLang="en-US" smtClean="0"/>
              <a:t>2019/12/3</a:t>
            </a:fld>
            <a:endParaRPr kumimoji="1"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D15989D7-2880-4998-B181-C24280B5C2C8}" type="slidenum">
              <a:rPr kumimoji="1" lang="ja-JP" altLang="en-US" smtClean="0"/>
              <a:t>‹#›</a:t>
            </a:fld>
            <a:endParaRPr kumimoji="1" lang="ja-JP" altLang="en-US"/>
          </a:p>
        </p:txBody>
      </p:sp>
    </p:spTree>
    <p:extLst>
      <p:ext uri="{BB962C8B-B14F-4D97-AF65-F5344CB8AC3E}">
        <p14:creationId xmlns:p14="http://schemas.microsoft.com/office/powerpoint/2010/main" val="16419508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E831BB61-3CA2-47D5-B7C8-00E663F7E502}" type="datetime1">
              <a:rPr kumimoji="1" lang="ja-JP" altLang="en-US" smtClean="0"/>
              <a:t>2019/12/3</a:t>
            </a:fld>
            <a:endParaRPr kumimoji="1" lang="ja-JP" altLang="en-US" dirty="0"/>
          </a:p>
        </p:txBody>
      </p:sp>
      <p:sp>
        <p:nvSpPr>
          <p:cNvPr id="5" name="Footer Placeholder 4"/>
          <p:cNvSpPr>
            <a:spLocks noGrp="1"/>
          </p:cNvSpPr>
          <p:nvPr>
            <p:ph type="ftr" sz="quarter" idx="3"/>
          </p:nvPr>
        </p:nvSpPr>
        <p:spPr>
          <a:xfrm>
            <a:off x="3281364" y="6356354"/>
            <a:ext cx="3343275"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0B7512E7-C89D-462F-8893-4A77BDD5A417}" type="slidenum">
              <a:rPr kumimoji="1" lang="ja-JP" altLang="en-US" smtClean="0"/>
              <a:t>‹#›</a:t>
            </a:fld>
            <a:endParaRPr kumimoji="1" lang="ja-JP" altLang="en-US" dirty="0"/>
          </a:p>
        </p:txBody>
      </p:sp>
    </p:spTree>
    <p:extLst>
      <p:ext uri="{BB962C8B-B14F-4D97-AF65-F5344CB8AC3E}">
        <p14:creationId xmlns:p14="http://schemas.microsoft.com/office/powerpoint/2010/main" val="21351017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7677150" y="6492876"/>
            <a:ext cx="2228850" cy="365125"/>
          </a:xfrm>
          <a:prstGeom prst="rect">
            <a:avLst/>
          </a:prstGeom>
        </p:spPr>
        <p:txBody>
          <a:bodyPr vert="horz" lIns="91440" tIns="45720" rIns="91440" bIns="45720" rtlCol="0" anchor="ctr"/>
          <a:lstStyle>
            <a:lvl1pPr algn="r">
              <a:defRPr sz="1600">
                <a:solidFill>
                  <a:schemeClr val="tx1"/>
                </a:solidFill>
              </a:defRPr>
            </a:lvl1pPr>
          </a:lstStyle>
          <a:p>
            <a:pPr>
              <a:defRPr/>
            </a:pPr>
            <a:fld id="{8807D252-7734-4A3D-9A88-492A52304465}" type="slidenum">
              <a:rPr lang="en-US" altLang="ja-JP" smtClean="0"/>
              <a:pPr>
                <a:defRPr/>
              </a:pPr>
              <a:t>‹#›</a:t>
            </a:fld>
            <a:endParaRPr lang="en-US" altLang="ja-JP"/>
          </a:p>
        </p:txBody>
      </p:sp>
    </p:spTree>
    <p:extLst>
      <p:ext uri="{BB962C8B-B14F-4D97-AF65-F5344CB8AC3E}">
        <p14:creationId xmlns:p14="http://schemas.microsoft.com/office/powerpoint/2010/main" val="4000497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9.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402084" y="1423060"/>
            <a:ext cx="9144001" cy="2826328"/>
          </a:xfrm>
          <a:prstGeom prst="rect">
            <a:avLst/>
          </a:prstGeom>
          <a:noFill/>
          <a:ln w="9525" algn="ctr">
            <a:noFill/>
            <a:miter lim="800000"/>
            <a:headEnd/>
            <a:tailEnd/>
          </a:ln>
          <a:effectLst/>
        </p:spPr>
        <p:txBody>
          <a:bodyPr wrap="none" anchor="ctr"/>
          <a:lstStyle/>
          <a:p>
            <a:pPr algn="ctr">
              <a:defRPr/>
            </a:pPr>
            <a:r>
              <a:rPr lang="ja-JP" altLang="en-US" sz="5400" dirty="0" smtClean="0">
                <a:ln>
                  <a:solidFill>
                    <a:schemeClr val="bg1"/>
                  </a:solidFill>
                </a:ln>
                <a:solidFill>
                  <a:schemeClr val="accent1">
                    <a:lumMod val="75000"/>
                  </a:schemeClr>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令和元年度</a:t>
            </a:r>
            <a:endParaRPr lang="en-US" altLang="ja-JP" sz="5400" dirty="0" smtClean="0">
              <a:ln>
                <a:solidFill>
                  <a:schemeClr val="bg1"/>
                </a:solidFill>
              </a:ln>
              <a:solidFill>
                <a:schemeClr val="accent1">
                  <a:lumMod val="75000"/>
                </a:schemeClr>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a:p>
            <a:pPr algn="ctr">
              <a:defRPr/>
            </a:pPr>
            <a:r>
              <a:rPr lang="ja-JP" altLang="en-US" sz="5400" dirty="0" smtClean="0">
                <a:ln>
                  <a:solidFill>
                    <a:schemeClr val="bg1"/>
                  </a:solidFill>
                </a:ln>
                <a:solidFill>
                  <a:schemeClr val="accent1">
                    <a:lumMod val="75000"/>
                  </a:schemeClr>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環境省における熱中症対策の</a:t>
            </a:r>
            <a:endParaRPr lang="en-US" altLang="ja-JP" sz="5400" dirty="0" smtClean="0">
              <a:ln>
                <a:solidFill>
                  <a:schemeClr val="bg1"/>
                </a:solidFill>
              </a:ln>
              <a:solidFill>
                <a:schemeClr val="accent1">
                  <a:lumMod val="75000"/>
                </a:schemeClr>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a:p>
            <a:pPr algn="ctr">
              <a:defRPr/>
            </a:pPr>
            <a:r>
              <a:rPr lang="ja-JP" altLang="en-US" sz="5400" dirty="0" smtClean="0">
                <a:ln>
                  <a:solidFill>
                    <a:schemeClr val="bg1"/>
                  </a:solidFill>
                </a:ln>
                <a:solidFill>
                  <a:schemeClr val="accent1">
                    <a:lumMod val="75000"/>
                  </a:schemeClr>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取組について</a:t>
            </a:r>
            <a:endParaRPr lang="en-US" altLang="ja-JP" sz="5400" dirty="0" smtClean="0">
              <a:ln>
                <a:solidFill>
                  <a:schemeClr val="bg1"/>
                </a:solidFill>
              </a:ln>
              <a:solidFill>
                <a:schemeClr val="accent1">
                  <a:lumMod val="75000"/>
                </a:schemeClr>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7" name="Rectangle 9"/>
          <p:cNvSpPr>
            <a:spLocks noChangeArrowheads="1"/>
          </p:cNvSpPr>
          <p:nvPr/>
        </p:nvSpPr>
        <p:spPr bwMode="auto">
          <a:xfrm>
            <a:off x="374221" y="4882896"/>
            <a:ext cx="9144000" cy="1548252"/>
          </a:xfrm>
          <a:prstGeom prst="rect">
            <a:avLst/>
          </a:prstGeom>
          <a:noFill/>
          <a:ln w="9525" algn="ctr">
            <a:noFill/>
            <a:miter lim="800000"/>
            <a:headEnd/>
            <a:tailEnd/>
          </a:ln>
          <a:effectLst/>
        </p:spPr>
        <p:txBody>
          <a:bodyPr wrap="none" anchor="ctr"/>
          <a:lstStyle/>
          <a:p>
            <a:pPr algn="ctr">
              <a:defRPr/>
            </a:pPr>
            <a:r>
              <a:rPr lang="ja-JP" altLang="en-US" sz="2800" b="1" dirty="0" smtClean="0">
                <a:ln>
                  <a:solidFill>
                    <a:prstClr val="white"/>
                  </a:solidFill>
                </a:ln>
                <a:solidFill>
                  <a:srgbClr val="000099"/>
                </a:solidFill>
                <a:latin typeface="Meiryo UI" panose="020B0604030504040204" pitchFamily="50" charset="-128"/>
                <a:ea typeface="Meiryo UI" panose="020B0604030504040204" pitchFamily="50" charset="-128"/>
              </a:rPr>
              <a:t>令和元年</a:t>
            </a:r>
            <a:r>
              <a:rPr lang="en-US" altLang="ja-JP" sz="2800" b="1" dirty="0" smtClean="0">
                <a:ln>
                  <a:solidFill>
                    <a:prstClr val="white"/>
                  </a:solidFill>
                </a:ln>
                <a:solidFill>
                  <a:srgbClr val="000099"/>
                </a:solidFill>
                <a:latin typeface="Meiryo UI" panose="020B0604030504040204" pitchFamily="50" charset="-128"/>
                <a:ea typeface="Meiryo UI" panose="020B0604030504040204" pitchFamily="50" charset="-128"/>
              </a:rPr>
              <a:t>12</a:t>
            </a:r>
            <a:r>
              <a:rPr lang="ja-JP" altLang="en-US" sz="2800" b="1" dirty="0" smtClean="0">
                <a:ln>
                  <a:solidFill>
                    <a:prstClr val="white"/>
                  </a:solidFill>
                </a:ln>
                <a:solidFill>
                  <a:srgbClr val="000099"/>
                </a:solidFill>
                <a:latin typeface="Meiryo UI" panose="020B0604030504040204" pitchFamily="50" charset="-128"/>
                <a:ea typeface="Meiryo UI" panose="020B0604030504040204" pitchFamily="50" charset="-128"/>
              </a:rPr>
              <a:t>月</a:t>
            </a:r>
            <a:endParaRPr lang="en-US" altLang="ja-JP" sz="2800" b="1" dirty="0" smtClean="0">
              <a:ln>
                <a:solidFill>
                  <a:prstClr val="white"/>
                </a:solidFill>
              </a:ln>
              <a:solidFill>
                <a:srgbClr val="000099"/>
              </a:solidFill>
              <a:latin typeface="Meiryo UI" panose="020B0604030504040204" pitchFamily="50" charset="-128"/>
              <a:ea typeface="Meiryo UI" panose="020B0604030504040204" pitchFamily="50" charset="-128"/>
            </a:endParaRPr>
          </a:p>
          <a:p>
            <a:pPr algn="ctr">
              <a:defRPr/>
            </a:pPr>
            <a:endParaRPr lang="en-US" altLang="ja-JP" sz="2000" b="1" dirty="0" smtClean="0">
              <a:ln>
                <a:solidFill>
                  <a:prstClr val="white"/>
                </a:solidFill>
              </a:ln>
              <a:solidFill>
                <a:srgbClr val="000099"/>
              </a:solidFill>
              <a:latin typeface="Meiryo UI" panose="020B0604030504040204" pitchFamily="50" charset="-128"/>
              <a:ea typeface="Meiryo UI" panose="020B0604030504040204" pitchFamily="50" charset="-128"/>
            </a:endParaRPr>
          </a:p>
          <a:p>
            <a:pPr algn="ctr">
              <a:defRPr/>
            </a:pPr>
            <a:r>
              <a:rPr lang="ja-JP" altLang="en-US" sz="3200" b="1" dirty="0" smtClean="0">
                <a:ln>
                  <a:solidFill>
                    <a:prstClr val="white"/>
                  </a:solidFill>
                </a:ln>
                <a:solidFill>
                  <a:srgbClr val="000099"/>
                </a:solidFill>
                <a:latin typeface="Meiryo UI" panose="020B0604030504040204" pitchFamily="50" charset="-128"/>
                <a:ea typeface="Meiryo UI" panose="020B0604030504040204" pitchFamily="50" charset="-128"/>
              </a:rPr>
              <a:t>近畿地方環境事務所 環境対策課</a:t>
            </a:r>
            <a:endParaRPr lang="en-US" altLang="ja-JP" sz="3200" b="1" dirty="0">
              <a:ln>
                <a:solidFill>
                  <a:prstClr val="white"/>
                </a:solidFill>
              </a:ln>
              <a:solidFill>
                <a:srgbClr val="000099"/>
              </a:solidFill>
              <a:latin typeface="Meiryo UI" panose="020B0604030504040204" pitchFamily="50" charset="-128"/>
              <a:ea typeface="Meiryo UI" panose="020B0604030504040204" pitchFamily="50" charset="-128"/>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032" y="224608"/>
            <a:ext cx="1938704" cy="67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7817437" y="533456"/>
            <a:ext cx="1700784" cy="369332"/>
          </a:xfrm>
          <a:prstGeom prst="rect">
            <a:avLst/>
          </a:prstGeom>
          <a:noFill/>
          <a:ln>
            <a:solidFill>
              <a:schemeClr val="tx1"/>
            </a:solidFill>
          </a:ln>
        </p:spPr>
        <p:txBody>
          <a:bodyPr wrap="square" rtlCol="0">
            <a:spAutoFit/>
          </a:bodyPr>
          <a:lstStyle/>
          <a:p>
            <a:pPr algn="ctr"/>
            <a:r>
              <a:rPr kumimoji="1" lang="ja-JP" altLang="en-US" dirty="0" smtClean="0"/>
              <a:t>資料　１－２</a:t>
            </a:r>
            <a:endParaRPr kumimoji="1" lang="ja-JP" altLang="en-US" dirty="0"/>
          </a:p>
        </p:txBody>
      </p:sp>
    </p:spTree>
    <p:extLst>
      <p:ext uri="{BB962C8B-B14F-4D97-AF65-F5344CB8AC3E}">
        <p14:creationId xmlns:p14="http://schemas.microsoft.com/office/powerpoint/2010/main" val="252658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273762" y="681223"/>
            <a:ext cx="4932000" cy="369332"/>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marL="446088" marR="0" lvl="0" indent="-446088" algn="l"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sysClr val="window" lastClr="FFFFFF"/>
                </a:solidFill>
                <a:effectLst/>
                <a:uLnTx/>
                <a:uFillTx/>
                <a:latin typeface="Cambria"/>
                <a:ea typeface="メイリオ"/>
                <a:cs typeface="+mn-cs"/>
              </a:rPr>
              <a:t>１．普及啓発・情報提供</a:t>
            </a:r>
            <a:endParaRPr kumimoji="0" lang="en-US" altLang="ja-JP" sz="1800" b="1" i="0" u="none" strike="noStrike" kern="0" cap="none" spc="0" normalizeH="0" baseline="0" noProof="0" dirty="0" smtClean="0">
              <a:ln>
                <a:noFill/>
              </a:ln>
              <a:solidFill>
                <a:sysClr val="window" lastClr="FFFFFF"/>
              </a:solidFill>
              <a:effectLst/>
              <a:uLnTx/>
              <a:uFillTx/>
              <a:latin typeface="Cambria"/>
              <a:ea typeface="メイリオ"/>
              <a:cs typeface="+mn-cs"/>
            </a:endParaRPr>
          </a:p>
        </p:txBody>
      </p:sp>
      <p:pic>
        <p:nvPicPr>
          <p:cNvPr id="20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28575"/>
            <a:ext cx="7556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a:spLocks noChangeArrowheads="1"/>
          </p:cNvSpPr>
          <p:nvPr/>
        </p:nvSpPr>
        <p:spPr bwMode="auto">
          <a:xfrm>
            <a:off x="776288" y="-4763"/>
            <a:ext cx="9124950" cy="625476"/>
          </a:xfrm>
          <a:prstGeom prst="rect">
            <a:avLst/>
          </a:prstGeom>
          <a:gradFill rotWithShape="1">
            <a:gsLst>
              <a:gs pos="0">
                <a:srgbClr val="4A91BF"/>
              </a:gs>
              <a:gs pos="20000">
                <a:srgbClr val="4C90BC"/>
              </a:gs>
              <a:gs pos="100000">
                <a:srgbClr val="386D8F"/>
              </a:gs>
            </a:gsLst>
            <a:lin ang="5400000"/>
          </a:gradFill>
          <a:ln w="9525">
            <a:solidFill>
              <a:srgbClr val="588FB3"/>
            </a:solidFill>
            <a:miter lim="800000"/>
            <a:headEnd/>
            <a:tailEnd/>
          </a:ln>
          <a:effectLst>
            <a:outerShdw blurRad="40000" dist="23000" dir="5400000" rotWithShape="0">
              <a:srgbClr val="00000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tab pos="984250" algn="l"/>
              </a:tabLst>
              <a:defRPr/>
            </a:pPr>
            <a:r>
              <a:rPr kumimoji="1" lang="en-US" altLang="ja-JP" sz="2600" i="0" u="none" strike="noStrike" kern="1200" cap="none" spc="-150" normalizeH="0" baseline="0" noProof="0" dirty="0" smtClean="0">
                <a:ln>
                  <a:noFill/>
                </a:ln>
                <a:solidFill>
                  <a:prstClr val="white"/>
                </a:solidFill>
                <a:effectLst/>
                <a:uLnTx/>
                <a:uFillTx/>
                <a:latin typeface="ＤＨＰ平成ゴシックW5" panose="020B0500000000000000" pitchFamily="50" charset="-128"/>
                <a:ea typeface="ＤＨＰ平成ゴシックW5" panose="020B0500000000000000" pitchFamily="50" charset="-128"/>
              </a:rPr>
              <a:t>2020</a:t>
            </a:r>
            <a:r>
              <a:rPr kumimoji="1" lang="ja-JP" altLang="en-US" sz="2600" i="0" u="none" strike="noStrike" kern="1200" cap="none" spc="-150" normalizeH="0" baseline="0" noProof="0" dirty="0" smtClean="0">
                <a:ln>
                  <a:noFill/>
                </a:ln>
                <a:solidFill>
                  <a:prstClr val="white"/>
                </a:solidFill>
                <a:effectLst/>
                <a:uLnTx/>
                <a:uFillTx/>
                <a:latin typeface="ＤＨＰ平成ゴシックW5" panose="020B0500000000000000" pitchFamily="50" charset="-128"/>
                <a:ea typeface="ＤＨＰ平成ゴシックW5" panose="020B0500000000000000" pitchFamily="50" charset="-128"/>
              </a:rPr>
              <a:t>年東京</a:t>
            </a:r>
            <a:r>
              <a:rPr kumimoji="0" lang="ja-JP" altLang="en-US" sz="2600" i="0" u="none" strike="noStrike" kern="0" cap="none" spc="-150" normalizeH="0" baseline="0" noProof="0" dirty="0" smtClean="0">
                <a:ln>
                  <a:noFill/>
                </a:ln>
                <a:solidFill>
                  <a:sysClr val="window" lastClr="FFFFFF"/>
                </a:solidFill>
                <a:effectLst/>
                <a:uLnTx/>
                <a:uFillTx/>
                <a:latin typeface="ＤＨＰ平成ゴシックW5" panose="020B0500000000000000" pitchFamily="50" charset="-128"/>
                <a:ea typeface="ＤＨＰ平成ゴシックW5" panose="020B0500000000000000" pitchFamily="50" charset="-128"/>
              </a:rPr>
              <a:t>オリンピック</a:t>
            </a:r>
            <a:r>
              <a:rPr kumimoji="0" lang="ja-JP" altLang="en-US" sz="2600" i="0" u="none" strike="noStrike" kern="0" cap="none" spc="-150" normalizeH="0" baseline="0" noProof="0" dirty="0">
                <a:ln>
                  <a:noFill/>
                </a:ln>
                <a:solidFill>
                  <a:sysClr val="window" lastClr="FFFFFF"/>
                </a:solidFill>
                <a:effectLst/>
                <a:uLnTx/>
                <a:uFillTx/>
                <a:latin typeface="ＤＨＰ平成ゴシックW5" panose="020B0500000000000000" pitchFamily="50" charset="-128"/>
                <a:ea typeface="ＤＨＰ平成ゴシックW5" panose="020B0500000000000000" pitchFamily="50" charset="-128"/>
              </a:rPr>
              <a:t>・パラリンピックに向けた熱中症対策</a:t>
            </a:r>
            <a:endParaRPr kumimoji="1" lang="en-US" altLang="ja-JP" sz="2600" i="0" u="none" strike="noStrike" kern="1200" cap="none" spc="-150" normalizeH="0" baseline="0" noProof="0" dirty="0">
              <a:ln>
                <a:noFill/>
              </a:ln>
              <a:solidFill>
                <a:prstClr val="white"/>
              </a:solidFill>
              <a:effectLst/>
              <a:uLnTx/>
              <a:uFillTx/>
              <a:latin typeface="ＤＨＰ平成ゴシックW5" panose="020B0500000000000000" pitchFamily="50" charset="-128"/>
              <a:ea typeface="ＤＨＰ平成ゴシックW5" panose="020B0500000000000000" pitchFamily="50" charset="-128"/>
            </a:endParaRPr>
          </a:p>
        </p:txBody>
      </p:sp>
      <p:sp>
        <p:nvSpPr>
          <p:cNvPr id="2062" name="テキスト ボックス 10"/>
          <p:cNvSpPr txBox="1">
            <a:spLocks noChangeArrowheads="1"/>
          </p:cNvSpPr>
          <p:nvPr/>
        </p:nvSpPr>
        <p:spPr bwMode="auto">
          <a:xfrm>
            <a:off x="258447" y="1087064"/>
            <a:ext cx="9526018" cy="206210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・熱中症環境保健マニュアル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2018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や夏季のイベントにおける熱中症対策ガイドライン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2019</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など、熱中症</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に関する情報や暑さ対策に関する情報をオリパラ組織委員会に提供。</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熱中症対策に係る英語版</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リーフレット（</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厚生労働省、消防庁、環境省の連名で作成</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）を関係各所に配布。</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・日英で熱中症対策について併記</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した</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うちわ型の普及啓発資料や、英中韓の熱中症環境保健マニュアル等の作成を予定。</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・成田空港と都内を結ぶリムジンバスの車内で海外の方向けに熱中症普及啓発ビデオを放映。</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2020</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年に先立って今年開催されるオリパラのテストイベントで、</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夏季のイベントにおける熱中症対策ガイドライン</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2019</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に基づいたチェックリストの提供や、暑熱環境測定を行い、同ガイドラインの効果を検証。</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 name="スライド番号プレースホルダー 3">
            <a:extLst>
              <a:ext uri="{FF2B5EF4-FFF2-40B4-BE49-F238E27FC236}">
                <a16:creationId xmlns:a16="http://schemas.microsoft.com/office/drawing/2014/main" id="{3DFAC043-5C56-B84B-BA29-C0595266E507}"/>
              </a:ext>
            </a:extLst>
          </p:cNvPr>
          <p:cNvSpPr>
            <a:spLocks noGrp="1"/>
          </p:cNvSpPr>
          <p:nvPr>
            <p:ph type="sldNum" sz="quarter" idx="12"/>
          </p:nvPr>
        </p:nvSpPr>
        <p:spPr>
          <a:xfrm>
            <a:off x="9503229" y="6517527"/>
            <a:ext cx="432296" cy="34047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noProof="0" dirty="0">
                <a:solidFill>
                  <a:prstClr val="black">
                    <a:tint val="75000"/>
                  </a:prstClr>
                </a:solidFill>
                <a:latin typeface="Calibri" panose="020F0502020204030204"/>
                <a:ea typeface="ＭＳ Ｐゴシック" panose="020B0600070205080204" pitchFamily="50" charset="-128"/>
              </a:rPr>
              <a:t>9</a:t>
            </a: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38" name="正方形/長方形 37"/>
          <p:cNvSpPr/>
          <p:nvPr/>
        </p:nvSpPr>
        <p:spPr>
          <a:xfrm>
            <a:off x="258447" y="3355650"/>
            <a:ext cx="4932000" cy="369332"/>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marL="446088" marR="0" lvl="0" indent="-446088" algn="l"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sysClr val="window" lastClr="FFFFFF"/>
                </a:solidFill>
                <a:effectLst/>
                <a:uLnTx/>
                <a:uFillTx/>
                <a:latin typeface="Cambria"/>
                <a:ea typeface="メイリオ"/>
                <a:cs typeface="+mn-cs"/>
              </a:rPr>
              <a:t>２．暑熱環境測定</a:t>
            </a:r>
            <a:endParaRPr kumimoji="0" lang="en-US" altLang="ja-JP" sz="1800" b="1" i="0" u="none" strike="noStrike" kern="0" cap="none" spc="0" normalizeH="0" baseline="0" noProof="0" dirty="0" smtClean="0">
              <a:ln>
                <a:noFill/>
              </a:ln>
              <a:solidFill>
                <a:sysClr val="window" lastClr="FFFFFF"/>
              </a:solidFill>
              <a:effectLst/>
              <a:uLnTx/>
              <a:uFillTx/>
              <a:latin typeface="Cambria"/>
              <a:ea typeface="メイリオ"/>
              <a:cs typeface="+mn-cs"/>
            </a:endParaRPr>
          </a:p>
        </p:txBody>
      </p:sp>
      <p:sp>
        <p:nvSpPr>
          <p:cNvPr id="39" name="テキスト ボックス 10"/>
          <p:cNvSpPr txBox="1">
            <a:spLocks noChangeArrowheads="1"/>
          </p:cNvSpPr>
          <p:nvPr/>
        </p:nvSpPr>
        <p:spPr bwMode="auto">
          <a:xfrm>
            <a:off x="279733" y="3724427"/>
            <a:ext cx="4920058" cy="156966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年東京大会の主要競技会場周辺等を対象に暑熱環境を調査。</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・測定結果を暑さ対策のための基礎情報として関係機関に提供。</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・大会開催期間中には</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、全競技会場周辺の暑さ指数（</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WBGT</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）等の熱中症</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予防情報</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を一般向けに発信。</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69" name="図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8447" y="5578391"/>
            <a:ext cx="1637181" cy="1117307"/>
          </a:xfrm>
          <a:prstGeom prst="rect">
            <a:avLst/>
          </a:prstGeom>
          <a:noFill/>
          <a:ln w="127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70" name="テキスト ボックス 69"/>
          <p:cNvSpPr txBox="1"/>
          <p:nvPr/>
        </p:nvSpPr>
        <p:spPr>
          <a:xfrm>
            <a:off x="186519" y="5312636"/>
            <a:ext cx="2768865" cy="2540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現在の実測</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状況</a:t>
            </a:r>
          </a:p>
        </p:txBody>
      </p:sp>
      <p:pic>
        <p:nvPicPr>
          <p:cNvPr id="71"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9020" y="5573469"/>
            <a:ext cx="3062436" cy="1143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テキスト ボックス 44"/>
          <p:cNvSpPr txBox="1"/>
          <p:nvPr/>
        </p:nvSpPr>
        <p:spPr>
          <a:xfrm>
            <a:off x="6598516" y="6565828"/>
            <a:ext cx="367046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令和元年度 暑熱環境測定地点</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2" name="二等辺三角形 71"/>
          <p:cNvSpPr/>
          <p:nvPr/>
        </p:nvSpPr>
        <p:spPr>
          <a:xfrm rot="16200000" flipV="1">
            <a:off x="4777074" y="6000457"/>
            <a:ext cx="808501" cy="235829"/>
          </a:xfrm>
          <a:prstGeom prst="triangle">
            <a:avLst/>
          </a:prstGeom>
          <a:solidFill>
            <a:srgbClr val="288888"/>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46" name="グループ化 45"/>
          <p:cNvGrpSpPr/>
          <p:nvPr/>
        </p:nvGrpSpPr>
        <p:grpSpPr>
          <a:xfrm>
            <a:off x="5696494" y="3808968"/>
            <a:ext cx="3732465" cy="3162308"/>
            <a:chOff x="6175997" y="3702292"/>
            <a:chExt cx="3732465" cy="3162308"/>
          </a:xfrm>
        </p:grpSpPr>
        <p:grpSp>
          <p:nvGrpSpPr>
            <p:cNvPr id="47" name="グループ化 83"/>
            <p:cNvGrpSpPr>
              <a:grpSpLocks noChangeAspect="1"/>
            </p:cNvGrpSpPr>
            <p:nvPr/>
          </p:nvGrpSpPr>
          <p:grpSpPr bwMode="auto">
            <a:xfrm>
              <a:off x="6175997" y="3702292"/>
              <a:ext cx="3732465" cy="3162308"/>
              <a:chOff x="5369009" y="3568714"/>
              <a:chExt cx="4485591" cy="3798667"/>
            </a:xfrm>
          </p:grpSpPr>
          <p:grpSp>
            <p:nvGrpSpPr>
              <p:cNvPr id="51" name="グループ化 82"/>
              <p:cNvGrpSpPr>
                <a:grpSpLocks/>
              </p:cNvGrpSpPr>
              <p:nvPr/>
            </p:nvGrpSpPr>
            <p:grpSpPr bwMode="auto">
              <a:xfrm>
                <a:off x="5369009" y="3691289"/>
                <a:ext cx="4360037" cy="2821450"/>
                <a:chOff x="5369009" y="3691288"/>
                <a:chExt cx="4360037" cy="2821449"/>
              </a:xfrm>
            </p:grpSpPr>
            <p:pic>
              <p:nvPicPr>
                <p:cNvPr id="61" name="図 60"/>
                <p:cNvPicPr>
                  <a:picLocks noChangeAspect="1"/>
                </p:cNvPicPr>
                <p:nvPr/>
              </p:nvPicPr>
              <p:blipFill rotWithShape="1">
                <a:blip r:embed="rId6">
                  <a:extLst>
                    <a:ext uri="{28A0092B-C50C-407E-A947-70E740481C1C}">
                      <a14:useLocalDpi xmlns:a14="http://schemas.microsoft.com/office/drawing/2010/main" val="0"/>
                    </a:ext>
                  </a:extLst>
                </a:blip>
                <a:srcRect l="-142"/>
                <a:stretch/>
              </p:blipFill>
              <p:spPr bwMode="auto">
                <a:xfrm>
                  <a:off x="5369009" y="3691288"/>
                  <a:ext cx="4360037" cy="282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テキスト ボックス 61"/>
                <p:cNvSpPr txBox="1"/>
                <p:nvPr/>
              </p:nvSpPr>
              <p:spPr>
                <a:xfrm>
                  <a:off x="7152312" y="4262165"/>
                  <a:ext cx="325492" cy="261861"/>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①</a:t>
                  </a:r>
                </a:p>
              </p:txBody>
            </p:sp>
            <p:sp>
              <p:nvSpPr>
                <p:cNvPr id="63" name="テキスト ボックス 62"/>
                <p:cNvSpPr txBox="1"/>
                <p:nvPr/>
              </p:nvSpPr>
              <p:spPr>
                <a:xfrm>
                  <a:off x="7253929" y="4279622"/>
                  <a:ext cx="325492" cy="26186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②</a:t>
                  </a:r>
                </a:p>
              </p:txBody>
            </p:sp>
            <p:sp>
              <p:nvSpPr>
                <p:cNvPr id="64" name="テキスト ボックス 63"/>
                <p:cNvSpPr txBox="1"/>
                <p:nvPr/>
              </p:nvSpPr>
              <p:spPr>
                <a:xfrm>
                  <a:off x="7357134" y="4238359"/>
                  <a:ext cx="325491" cy="26027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③</a:t>
                  </a:r>
                </a:p>
              </p:txBody>
            </p:sp>
            <p:sp>
              <p:nvSpPr>
                <p:cNvPr id="65" name="テキスト ボックス 64"/>
                <p:cNvSpPr txBox="1"/>
                <p:nvPr/>
              </p:nvSpPr>
              <p:spPr>
                <a:xfrm>
                  <a:off x="7009414" y="4406586"/>
                  <a:ext cx="325492" cy="26186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④</a:t>
                  </a:r>
                </a:p>
              </p:txBody>
            </p:sp>
            <p:sp>
              <p:nvSpPr>
                <p:cNvPr id="66" name="テキスト ボックス 65"/>
                <p:cNvSpPr txBox="1"/>
                <p:nvPr/>
              </p:nvSpPr>
              <p:spPr>
                <a:xfrm>
                  <a:off x="7366661" y="4433566"/>
                  <a:ext cx="325491" cy="26027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⑤</a:t>
                  </a:r>
                </a:p>
              </p:txBody>
            </p:sp>
            <p:sp>
              <p:nvSpPr>
                <p:cNvPr id="67" name="テキスト ボックス 66"/>
                <p:cNvSpPr txBox="1"/>
                <p:nvPr/>
              </p:nvSpPr>
              <p:spPr>
                <a:xfrm>
                  <a:off x="6804593" y="4324060"/>
                  <a:ext cx="325491" cy="26027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⑥</a:t>
                  </a:r>
                </a:p>
              </p:txBody>
            </p:sp>
            <p:sp>
              <p:nvSpPr>
                <p:cNvPr id="68" name="テキスト ボックス 67"/>
                <p:cNvSpPr txBox="1"/>
                <p:nvPr/>
              </p:nvSpPr>
              <p:spPr>
                <a:xfrm>
                  <a:off x="6607710" y="3705113"/>
                  <a:ext cx="325491" cy="26186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⑦</a:t>
                  </a:r>
                </a:p>
              </p:txBody>
            </p:sp>
            <p:sp>
              <p:nvSpPr>
                <p:cNvPr id="73" name="テキスト ボックス 72"/>
                <p:cNvSpPr txBox="1"/>
                <p:nvPr/>
              </p:nvSpPr>
              <p:spPr>
                <a:xfrm>
                  <a:off x="7109443" y="3792401"/>
                  <a:ext cx="325491" cy="26027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⑧</a:t>
                  </a:r>
                </a:p>
              </p:txBody>
            </p:sp>
            <p:sp>
              <p:nvSpPr>
                <p:cNvPr id="74" name="テキスト ボックス 73"/>
                <p:cNvSpPr txBox="1"/>
                <p:nvPr/>
              </p:nvSpPr>
              <p:spPr>
                <a:xfrm>
                  <a:off x="7895385" y="4393889"/>
                  <a:ext cx="325492" cy="26186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⑨</a:t>
                  </a:r>
                </a:p>
              </p:txBody>
            </p:sp>
            <p:sp>
              <p:nvSpPr>
                <p:cNvPr id="75" name="テキスト ボックス 74"/>
                <p:cNvSpPr txBox="1"/>
                <p:nvPr/>
              </p:nvSpPr>
              <p:spPr>
                <a:xfrm>
                  <a:off x="8520963" y="5117581"/>
                  <a:ext cx="325492" cy="26186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⑩</a:t>
                  </a:r>
                </a:p>
              </p:txBody>
            </p:sp>
            <p:sp>
              <p:nvSpPr>
                <p:cNvPr id="76" name="テキスト ボックス 75"/>
                <p:cNvSpPr txBox="1"/>
                <p:nvPr/>
              </p:nvSpPr>
              <p:spPr>
                <a:xfrm>
                  <a:off x="6726792" y="5260415"/>
                  <a:ext cx="327079" cy="26186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⑪</a:t>
                  </a:r>
                </a:p>
              </p:txBody>
            </p:sp>
            <p:sp>
              <p:nvSpPr>
                <p:cNvPr id="77" name="テキスト ボックス 76"/>
                <p:cNvSpPr txBox="1"/>
                <p:nvPr/>
              </p:nvSpPr>
              <p:spPr>
                <a:xfrm>
                  <a:off x="6993536" y="4735104"/>
                  <a:ext cx="327079" cy="261861"/>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⑫</a:t>
                  </a:r>
                </a:p>
              </p:txBody>
            </p:sp>
            <p:sp>
              <p:nvSpPr>
                <p:cNvPr id="78" name="テキスト ボックス 77"/>
                <p:cNvSpPr txBox="1"/>
                <p:nvPr/>
              </p:nvSpPr>
              <p:spPr>
                <a:xfrm>
                  <a:off x="5707449" y="6009498"/>
                  <a:ext cx="325492" cy="26186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⑬</a:t>
                  </a:r>
                </a:p>
              </p:txBody>
            </p:sp>
          </p:grpSp>
          <p:sp>
            <p:nvSpPr>
              <p:cNvPr id="52" name="テキスト ボックス 51"/>
              <p:cNvSpPr txBox="1"/>
              <p:nvPr/>
            </p:nvSpPr>
            <p:spPr>
              <a:xfrm>
                <a:off x="6098536" y="5629738"/>
                <a:ext cx="1830516" cy="1737643"/>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①</a:t>
                </a:r>
                <a:r>
                  <a:rPr kumimoji="1" lang="zh-TW"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cs typeface="+mn-cs"/>
                  </a:rPr>
                  <a:t>新国立競技場周辺</a:t>
                </a:r>
                <a:endParaRPr kumimoji="1" lang="en-US" altLang="zh-TW" sz="800" b="0" i="0" u="none" strike="noStrike" kern="1200" cap="none" spc="0" normalizeH="0" baseline="0" noProof="0" dirty="0">
                  <a:ln>
                    <a:noFill/>
                  </a:ln>
                  <a:solidFill>
                    <a:prstClr val="black"/>
                  </a:solidFill>
                  <a:effectLst/>
                  <a:uLnTx/>
                  <a:uFillTx/>
                  <a:latin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②皇居外苑周辺</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③国技館周辺</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④</a:t>
                </a:r>
                <a:r>
                  <a:rPr kumimoji="1" lang="zh-TW"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cs typeface="+mn-cs"/>
                  </a:rPr>
                  <a:t>馬事公苑周辺</a:t>
                </a:r>
                <a:endParaRPr kumimoji="1" lang="en-US" altLang="zh-TW" sz="800" b="0" i="0" u="none" strike="noStrike" kern="1200" cap="none" spc="0" normalizeH="0" baseline="0" noProof="0" dirty="0">
                  <a:ln>
                    <a:noFill/>
                  </a:ln>
                  <a:solidFill>
                    <a:prstClr val="black"/>
                  </a:solidFill>
                  <a:effectLst/>
                  <a:uLnTx/>
                  <a:uFillTx/>
                  <a:latin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⑤有明・お台場地区周辺</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⑥東京スタジアム周辺</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⑦霞ヶ関カンツリー倶楽部</a:t>
                </a: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周辺</a:t>
                </a:r>
                <a:endParaRPr kumimoji="1" lang="en-US" altLang="ja-JP"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⑧埼玉スタジアム</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2002</a:t>
                </a: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周辺</a:t>
                </a:r>
                <a:endParaRPr kumimoji="1" lang="en-US" altLang="ja-JP"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⑨幕張メッセ周辺</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53" name="グループ化 80"/>
              <p:cNvGrpSpPr>
                <a:grpSpLocks/>
              </p:cNvGrpSpPr>
              <p:nvPr/>
            </p:nvGrpSpPr>
            <p:grpSpPr bwMode="auto">
              <a:xfrm>
                <a:off x="8459435" y="3568714"/>
                <a:ext cx="1365077" cy="1058472"/>
                <a:chOff x="8459436" y="3568713"/>
                <a:chExt cx="1365077" cy="1058472"/>
              </a:xfrm>
            </p:grpSpPr>
            <p:grpSp>
              <p:nvGrpSpPr>
                <p:cNvPr id="55" name="グループ化 54"/>
                <p:cNvGrpSpPr>
                  <a:grpSpLocks/>
                </p:cNvGrpSpPr>
                <p:nvPr/>
              </p:nvGrpSpPr>
              <p:grpSpPr bwMode="auto">
                <a:xfrm>
                  <a:off x="8459436" y="3568713"/>
                  <a:ext cx="1365077" cy="1058472"/>
                  <a:chOff x="3447173" y="3032621"/>
                  <a:chExt cx="2730154" cy="2116943"/>
                </a:xfrm>
              </p:grpSpPr>
              <p:sp>
                <p:nvSpPr>
                  <p:cNvPr id="57" name="正方形/長方形 56"/>
                  <p:cNvSpPr/>
                  <p:nvPr/>
                </p:nvSpPr>
                <p:spPr>
                  <a:xfrm>
                    <a:off x="3447175" y="3032621"/>
                    <a:ext cx="2664260" cy="2110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58" name="図 5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10329" y="3254933"/>
                    <a:ext cx="2666998" cy="180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9" name="直線コネクタ 58"/>
                  <p:cNvCxnSpPr/>
                  <p:nvPr/>
                </p:nvCxnSpPr>
                <p:spPr>
                  <a:xfrm>
                    <a:off x="3447173" y="3057844"/>
                    <a:ext cx="0" cy="20885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3447175" y="5149564"/>
                    <a:ext cx="26644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テキスト ボックス 55"/>
                <p:cNvSpPr txBox="1"/>
                <p:nvPr/>
              </p:nvSpPr>
              <p:spPr>
                <a:xfrm>
                  <a:off x="9235435" y="3816621"/>
                  <a:ext cx="325492" cy="26186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⑭</a:t>
                  </a:r>
                </a:p>
              </p:txBody>
            </p:sp>
          </p:grpSp>
          <p:sp>
            <p:nvSpPr>
              <p:cNvPr id="54" name="テキスト ボックス 53"/>
              <p:cNvSpPr txBox="1"/>
              <p:nvPr/>
            </p:nvSpPr>
            <p:spPr>
              <a:xfrm>
                <a:off x="7835294" y="5624182"/>
                <a:ext cx="2019306" cy="1293989"/>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⑩</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釣ヶ崎海岸サーフィン会場周辺</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⑪江の島ヨットハーバー周辺</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⑫横浜国際総合競技場周辺</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⑬伊豆ベロドローム周辺</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⑭福島あづま球場</a:t>
                </a: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周辺</a:t>
                </a:r>
                <a:endParaRPr kumimoji="1" lang="en-US" altLang="ja-JP"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⑮大井ホッケー競技場周辺</a:t>
                </a:r>
                <a:endParaRPr kumimoji="1" lang="en-US" altLang="ja-JP"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⑯陸上自衛隊朝霞訓練場周辺</a:t>
                </a:r>
                <a:endParaRPr kumimoji="1" lang="en-US" altLang="ja-JP"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⑰富士スピードウェイ周辺</a:t>
                </a:r>
                <a:endPar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48" name="テキスト ボックス 47"/>
            <p:cNvSpPr txBox="1"/>
            <p:nvPr/>
          </p:nvSpPr>
          <p:spPr bwMode="auto">
            <a:xfrm>
              <a:off x="7450356" y="4050855"/>
              <a:ext cx="319318" cy="25391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⑯</a:t>
              </a:r>
              <a:endParaRPr kumimoji="1" lang="ja-JP" altLang="en-US" sz="105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49" name="テキスト ボックス 48"/>
            <p:cNvSpPr txBox="1"/>
            <p:nvPr/>
          </p:nvSpPr>
          <p:spPr bwMode="auto">
            <a:xfrm>
              <a:off x="6348286" y="4973022"/>
              <a:ext cx="319318" cy="25391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⑰</a:t>
              </a:r>
              <a:endParaRPr kumimoji="1" lang="ja-JP" altLang="en-US" sz="105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50" name="テキスト ボックス 49"/>
            <p:cNvSpPr txBox="1"/>
            <p:nvPr/>
          </p:nvSpPr>
          <p:spPr bwMode="auto">
            <a:xfrm>
              <a:off x="7739055" y="4505498"/>
              <a:ext cx="319318" cy="25391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⑮</a:t>
              </a:r>
              <a:endParaRPr kumimoji="1" lang="ja-JP" altLang="en-US" sz="105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p:txBody>
        </p:sp>
      </p:grpSp>
      <p:sp>
        <p:nvSpPr>
          <p:cNvPr id="79" name="角丸四角形 78"/>
          <p:cNvSpPr/>
          <p:nvPr/>
        </p:nvSpPr>
        <p:spPr>
          <a:xfrm>
            <a:off x="5417489" y="3812718"/>
            <a:ext cx="4361748" cy="30060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0" name="テキスト ボックス 79"/>
          <p:cNvSpPr txBox="1"/>
          <p:nvPr/>
        </p:nvSpPr>
        <p:spPr>
          <a:xfrm>
            <a:off x="5544252" y="3318862"/>
            <a:ext cx="4361748"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環境省熱中症予防情報サイトで暑さ指数を提供している既存の地点と、本事業の測定により、全競技会場（</a:t>
            </a:r>
            <a:r>
              <a:rPr kumimoji="1" lang="en-US" altLang="ja-JP" sz="105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43</a:t>
            </a: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会場）周辺の暑さ指数を把握。</a:t>
            </a:r>
            <a:endPar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912054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14" y="105783"/>
            <a:ext cx="697523" cy="42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a:spLocks noChangeArrowheads="1"/>
          </p:cNvSpPr>
          <p:nvPr/>
        </p:nvSpPr>
        <p:spPr bwMode="auto">
          <a:xfrm>
            <a:off x="1030514" y="0"/>
            <a:ext cx="8875486" cy="577362"/>
          </a:xfrm>
          <a:prstGeom prst="rect">
            <a:avLst/>
          </a:prstGeom>
          <a:gradFill rotWithShape="1">
            <a:gsLst>
              <a:gs pos="0">
                <a:srgbClr val="4A91BF"/>
              </a:gs>
              <a:gs pos="20000">
                <a:srgbClr val="4C90BC"/>
              </a:gs>
              <a:gs pos="100000">
                <a:srgbClr val="386D8F"/>
              </a:gs>
            </a:gsLst>
            <a:lin ang="5400000"/>
          </a:gradFill>
          <a:ln w="9525">
            <a:solidFill>
              <a:srgbClr val="588FB3"/>
            </a:solidFill>
            <a:miter lim="800000"/>
            <a:headEnd/>
            <a:tailEnd/>
          </a:ln>
          <a:effectLst>
            <a:outerShdw blurRad="40000" dist="23000" dir="5400000" rotWithShape="0">
              <a:srgbClr val="000000">
                <a:alpha val="34998"/>
              </a:srgbClr>
            </a:outerShdw>
          </a:effectLst>
        </p:spPr>
        <p:txBody>
          <a:bodyPr anchor="ctr"/>
          <a:lstStyle/>
          <a:p>
            <a:pPr algn="ctr" defTabSz="844083">
              <a:tabLst>
                <a:tab pos="908561" algn="l"/>
              </a:tabLst>
              <a:defRPr/>
            </a:pPr>
            <a:r>
              <a:rPr lang="ja-JP" altLang="en-US" sz="3200" dirty="0">
                <a:solidFill>
                  <a:prstClr val="white"/>
                </a:solidFill>
                <a:latin typeface="ＤＨＰ平成ゴシックW5" panose="020B0500000000000000" pitchFamily="50" charset="-128"/>
                <a:ea typeface="ＤＨＰ平成ゴシックW5" panose="020B0500000000000000" pitchFamily="50" charset="-128"/>
              </a:rPr>
              <a:t>災害時の熱中症に対する環境省の取組</a:t>
            </a:r>
          </a:p>
        </p:txBody>
      </p:sp>
      <p:sp>
        <p:nvSpPr>
          <p:cNvPr id="10" name="テキスト ボックス 9"/>
          <p:cNvSpPr txBox="1">
            <a:spLocks noChangeArrowheads="1"/>
          </p:cNvSpPr>
          <p:nvPr/>
        </p:nvSpPr>
        <p:spPr bwMode="auto">
          <a:xfrm>
            <a:off x="274321" y="786384"/>
            <a:ext cx="9473184" cy="179222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no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defTabSz="844083" eaLnBrk="1" hangingPunct="1">
              <a:defRPr/>
            </a:pPr>
            <a:r>
              <a:rPr lang="ja-JP" altLang="en-US" sz="1662" dirty="0">
                <a:solidFill>
                  <a:prstClr val="black"/>
                </a:solidFill>
                <a:latin typeface="メイリオ" panose="020B0604030504040204" pitchFamily="50" charset="-128"/>
                <a:cs typeface="+mn-cs"/>
              </a:rPr>
              <a:t>夏季の災害時には、慣れない避難生活や復旧作業に伴い被災者や支援者（ボランティア含む）等において熱中症のリスクが高まる。したがって、環境省では、熱中症の予防対処に関して十分に周知するよう、事務連絡を通じて被災自治体に依頼している。</a:t>
            </a:r>
            <a:endParaRPr lang="en-US" altLang="ja-JP" sz="1662" dirty="0">
              <a:solidFill>
                <a:prstClr val="black"/>
              </a:solidFill>
              <a:latin typeface="メイリオ" panose="020B0604030504040204" pitchFamily="50" charset="-128"/>
              <a:cs typeface="+mn-cs"/>
            </a:endParaRPr>
          </a:p>
          <a:p>
            <a:pPr defTabSz="844083" eaLnBrk="1" hangingPunct="1">
              <a:defRPr/>
            </a:pPr>
            <a:endParaRPr lang="en-US" altLang="ja-JP" sz="1662" dirty="0">
              <a:solidFill>
                <a:prstClr val="black"/>
              </a:solidFill>
              <a:latin typeface="メイリオ" panose="020B0604030504040204" pitchFamily="50" charset="-128"/>
              <a:cs typeface="+mn-cs"/>
            </a:endParaRPr>
          </a:p>
          <a:p>
            <a:pPr defTabSz="844083" eaLnBrk="1" hangingPunct="1">
              <a:defRPr/>
            </a:pPr>
            <a:r>
              <a:rPr lang="en-US" altLang="ja-JP" sz="1662" dirty="0">
                <a:solidFill>
                  <a:prstClr val="black"/>
                </a:solidFill>
                <a:latin typeface="メイリオ" panose="020B0604030504040204" pitchFamily="50" charset="-128"/>
              </a:rPr>
              <a:t>※</a:t>
            </a:r>
            <a:r>
              <a:rPr lang="ja-JP" altLang="en-US" sz="1662" dirty="0">
                <a:solidFill>
                  <a:prstClr val="black"/>
                </a:solidFill>
                <a:latin typeface="メイリオ" panose="020B0604030504040204" pitchFamily="50" charset="-128"/>
              </a:rPr>
              <a:t>令和元年に熱中症に関する事務連絡を発出した災害：</a:t>
            </a:r>
            <a:endParaRPr lang="en-US" altLang="ja-JP" sz="1662" dirty="0">
              <a:solidFill>
                <a:prstClr val="black"/>
              </a:solidFill>
              <a:latin typeface="メイリオ" panose="020B0604030504040204" pitchFamily="50" charset="-128"/>
            </a:endParaRPr>
          </a:p>
          <a:p>
            <a:pPr defTabSz="844083" eaLnBrk="1" hangingPunct="1">
              <a:defRPr/>
            </a:pPr>
            <a:r>
              <a:rPr lang="ja-JP" altLang="en-US" sz="1662" dirty="0" smtClean="0">
                <a:solidFill>
                  <a:prstClr val="black"/>
                </a:solidFill>
                <a:latin typeface="メイリオ" panose="020B0604030504040204" pitchFamily="50" charset="-128"/>
              </a:rPr>
              <a:t>　山形県</a:t>
            </a:r>
            <a:r>
              <a:rPr lang="ja-JP" altLang="en-US" sz="1662" dirty="0">
                <a:solidFill>
                  <a:prstClr val="black"/>
                </a:solidFill>
                <a:latin typeface="メイリオ" panose="020B0604030504040204" pitchFamily="50" charset="-128"/>
              </a:rPr>
              <a:t>沖を震源とする地震</a:t>
            </a:r>
            <a:r>
              <a:rPr lang="ja-JP" altLang="en-US" sz="1662" dirty="0" smtClean="0">
                <a:solidFill>
                  <a:prstClr val="black"/>
                </a:solidFill>
                <a:latin typeface="メイリオ" panose="020B0604030504040204" pitchFamily="50" charset="-128"/>
              </a:rPr>
              <a:t>、６月</a:t>
            </a:r>
            <a:r>
              <a:rPr lang="ja-JP" altLang="en-US" sz="1662" dirty="0">
                <a:solidFill>
                  <a:prstClr val="black"/>
                </a:solidFill>
                <a:latin typeface="メイリオ" panose="020B0604030504040204" pitchFamily="50" charset="-128"/>
              </a:rPr>
              <a:t>下旬からの大雨、８月からの前線に伴う大雨、台風</a:t>
            </a:r>
            <a:r>
              <a:rPr lang="en-US" altLang="ja-JP" sz="1662" dirty="0">
                <a:solidFill>
                  <a:prstClr val="black"/>
                </a:solidFill>
                <a:latin typeface="メイリオ" panose="020B0604030504040204" pitchFamily="50" charset="-128"/>
              </a:rPr>
              <a:t>15</a:t>
            </a:r>
            <a:r>
              <a:rPr lang="ja-JP" altLang="en-US" sz="1662" dirty="0">
                <a:solidFill>
                  <a:prstClr val="black"/>
                </a:solidFill>
                <a:latin typeface="メイリオ" panose="020B0604030504040204" pitchFamily="50" charset="-128"/>
              </a:rPr>
              <a:t>号</a:t>
            </a:r>
          </a:p>
        </p:txBody>
      </p:sp>
      <p:pic>
        <p:nvPicPr>
          <p:cNvPr id="11" name="図 10"/>
          <p:cNvPicPr>
            <a:picLocks noChangeAspect="1"/>
          </p:cNvPicPr>
          <p:nvPr/>
        </p:nvPicPr>
        <p:blipFill>
          <a:blip r:embed="rId4"/>
          <a:stretch>
            <a:fillRect/>
          </a:stretch>
        </p:blipFill>
        <p:spPr>
          <a:xfrm>
            <a:off x="957072" y="2722888"/>
            <a:ext cx="2712760" cy="3771625"/>
          </a:xfrm>
          <a:prstGeom prst="rect">
            <a:avLst/>
          </a:prstGeom>
          <a:ln>
            <a:solidFill>
              <a:schemeClr val="tx1"/>
            </a:solidFill>
          </a:ln>
        </p:spPr>
      </p:pic>
      <p:pic>
        <p:nvPicPr>
          <p:cNvPr id="9218" name="図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2104" y="2722888"/>
            <a:ext cx="3977641" cy="37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a:xfrm>
            <a:off x="1101930" y="6581001"/>
            <a:ext cx="2496196" cy="276999"/>
          </a:xfrm>
          <a:prstGeom prst="rect">
            <a:avLst/>
          </a:prstGeom>
          <a:noFill/>
        </p:spPr>
        <p:txBody>
          <a:bodyPr wrap="none" rtlCol="0">
            <a:spAutoFit/>
          </a:bodyPr>
          <a:lstStyle/>
          <a:p>
            <a:pPr algn="ctr"/>
            <a:r>
              <a:rPr lang="ja-JP" altLang="en-US" sz="1200" dirty="0">
                <a:solidFill>
                  <a:prstClr val="black"/>
                </a:solidFill>
                <a:latin typeface="Calibri" panose="020F0502020204030204"/>
                <a:ea typeface="ＭＳ Ｐゴシック" panose="020B0600070205080204" pitchFamily="50" charset="-128"/>
              </a:rPr>
              <a:t>令和元年台風</a:t>
            </a:r>
            <a:r>
              <a:rPr lang="en-US" altLang="ja-JP" sz="1200" dirty="0">
                <a:solidFill>
                  <a:prstClr val="black"/>
                </a:solidFill>
                <a:latin typeface="Calibri" panose="020F0502020204030204"/>
                <a:ea typeface="ＭＳ Ｐゴシック" panose="020B0600070205080204" pitchFamily="50" charset="-128"/>
              </a:rPr>
              <a:t>15</a:t>
            </a:r>
            <a:r>
              <a:rPr lang="ja-JP" altLang="en-US" sz="1200" dirty="0">
                <a:solidFill>
                  <a:prstClr val="black"/>
                </a:solidFill>
                <a:latin typeface="Calibri" panose="020F0502020204030204"/>
                <a:ea typeface="ＭＳ Ｐゴシック" panose="020B0600070205080204" pitchFamily="50" charset="-128"/>
              </a:rPr>
              <a:t>号の際の事務連絡</a:t>
            </a:r>
          </a:p>
        </p:txBody>
      </p:sp>
      <p:sp>
        <p:nvSpPr>
          <p:cNvPr id="14" name="テキスト ボックス 13"/>
          <p:cNvSpPr txBox="1"/>
          <p:nvPr/>
        </p:nvSpPr>
        <p:spPr>
          <a:xfrm>
            <a:off x="5123147" y="6494513"/>
            <a:ext cx="3015569" cy="276999"/>
          </a:xfrm>
          <a:prstGeom prst="rect">
            <a:avLst/>
          </a:prstGeom>
          <a:noFill/>
        </p:spPr>
        <p:txBody>
          <a:bodyPr wrap="none" rtlCol="0">
            <a:spAutoFit/>
          </a:bodyPr>
          <a:lstStyle/>
          <a:p>
            <a:pPr algn="ctr"/>
            <a:r>
              <a:rPr lang="ja-JP" altLang="en-US" sz="1200" dirty="0">
                <a:solidFill>
                  <a:prstClr val="black"/>
                </a:solidFill>
                <a:latin typeface="Calibri" panose="020F0502020204030204"/>
                <a:ea typeface="ＭＳ Ｐゴシック" panose="020B0600070205080204" pitchFamily="50" charset="-128"/>
              </a:rPr>
              <a:t>事務連絡で紹介している熱中症の応急処置</a:t>
            </a:r>
          </a:p>
        </p:txBody>
      </p:sp>
      <p:sp>
        <p:nvSpPr>
          <p:cNvPr id="15" name="スライド番号プレースホルダー 3">
            <a:extLst>
              <a:ext uri="{FF2B5EF4-FFF2-40B4-BE49-F238E27FC236}">
                <a16:creationId xmlns:a16="http://schemas.microsoft.com/office/drawing/2014/main" id="{3DFAC043-5C56-B84B-BA29-C0595266E507}"/>
              </a:ext>
            </a:extLst>
          </p:cNvPr>
          <p:cNvSpPr>
            <a:spLocks noGrp="1"/>
          </p:cNvSpPr>
          <p:nvPr>
            <p:ph type="sldNum" sz="quarter" idx="12"/>
          </p:nvPr>
        </p:nvSpPr>
        <p:spPr>
          <a:xfrm>
            <a:off x="9241971" y="6532299"/>
            <a:ext cx="677376" cy="3257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75" b="0" i="0" u="none" strike="noStrike" kern="1200" cap="none" spc="0" normalizeH="0" baseline="0" noProof="0" dirty="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t>10</a:t>
            </a:r>
            <a:endParaRPr kumimoji="1" lang="ja-JP" altLang="en-US" sz="975"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75273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436969"/>
          </a:xfrm>
          <a:solidFill>
            <a:schemeClr val="accent5">
              <a:lumMod val="75000"/>
            </a:schemeClr>
          </a:solidFill>
        </p:spPr>
        <p:txBody>
          <a:bodyPr/>
          <a:lstStyle/>
          <a:p>
            <a:r>
              <a:rPr lang="ja-JP" altLang="en-US" sz="2200" dirty="0" smtClean="0">
                <a:latin typeface="Meiryo UI" panose="020B0604030504040204" pitchFamily="50" charset="-128"/>
                <a:ea typeface="Meiryo UI" panose="020B0604030504040204" pitchFamily="50" charset="-128"/>
              </a:rPr>
              <a:t>気候変動適応　</a:t>
            </a:r>
            <a:r>
              <a:rPr lang="en-US" altLang="ja-JP" sz="2200" dirty="0" smtClean="0">
                <a:latin typeface="Meiryo UI" panose="020B0604030504040204" pitchFamily="50" charset="-128"/>
                <a:ea typeface="Meiryo UI" panose="020B0604030504040204" pitchFamily="50" charset="-128"/>
              </a:rPr>
              <a:t>【</a:t>
            </a:r>
            <a:r>
              <a:rPr lang="ja-JP" altLang="en-US" sz="2200" dirty="0">
                <a:latin typeface="Meiryo UI" panose="020B0604030504040204" pitchFamily="50" charset="-128"/>
                <a:ea typeface="Meiryo UI" panose="020B0604030504040204" pitchFamily="50" charset="-128"/>
              </a:rPr>
              <a:t>計画</a:t>
            </a:r>
            <a:r>
              <a:rPr lang="en-US" altLang="ja-JP" sz="2200" dirty="0" smtClean="0">
                <a:latin typeface="Meiryo UI" panose="020B0604030504040204" pitchFamily="50" charset="-128"/>
                <a:ea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rPr>
              <a:t>熱</a:t>
            </a:r>
            <a:r>
              <a:rPr lang="ja-JP" altLang="en-US" sz="2200" dirty="0">
                <a:latin typeface="Meiryo UI" panose="020B0604030504040204" pitchFamily="50" charset="-128"/>
                <a:ea typeface="Meiryo UI" panose="020B0604030504040204" pitchFamily="50" charset="-128"/>
              </a:rPr>
              <a:t>ストレス増大による都市生活への影響</a:t>
            </a:r>
            <a:r>
              <a:rPr lang="ja-JP" altLang="en-US" sz="2200" dirty="0" smtClean="0">
                <a:latin typeface="Meiryo UI" panose="020B0604030504040204" pitchFamily="50" charset="-128"/>
                <a:ea typeface="Meiryo UI" panose="020B0604030504040204" pitchFamily="50" charset="-128"/>
              </a:rPr>
              <a:t>調査（公開用）</a:t>
            </a:r>
            <a:endParaRPr lang="ja-JP" altLang="en-US" sz="2200" dirty="0">
              <a:latin typeface="Meiryo UI" panose="020B0604030504040204" pitchFamily="50" charset="-128"/>
              <a:ea typeface="Meiryo UI" panose="020B0604030504040204" pitchFamily="50" charset="-128"/>
            </a:endParaRPr>
          </a:p>
        </p:txBody>
      </p:sp>
      <p:sp>
        <p:nvSpPr>
          <p:cNvPr id="6" name="コンテンツ プレースホルダ 2"/>
          <p:cNvSpPr txBox="1">
            <a:spLocks/>
          </p:cNvSpPr>
          <p:nvPr/>
        </p:nvSpPr>
        <p:spPr>
          <a:xfrm>
            <a:off x="740532" y="821534"/>
            <a:ext cx="8388932" cy="5955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itchFamily="2" charset="2"/>
              <a:buChar char="n"/>
            </a:pPr>
            <a:endParaRPr lang="en-US" altLang="ja-JP" sz="1400" i="1" dirty="0">
              <a:solidFill>
                <a:prstClr val="black"/>
              </a:solidFill>
              <a:latin typeface="ＭＳ Ｐゴシック" panose="020B0600070205080204" pitchFamily="50" charset="-128"/>
              <a:ea typeface="ＭＳ Ｐゴシック" panose="020B0600070205080204" pitchFamily="50" charset="-128"/>
            </a:endParaRPr>
          </a:p>
        </p:txBody>
      </p:sp>
      <p:sp>
        <p:nvSpPr>
          <p:cNvPr id="7" name="コンテンツ プレースホルダ 2">
            <a:extLst>
              <a:ext uri="{FF2B5EF4-FFF2-40B4-BE49-F238E27FC236}">
                <a16:creationId xmlns:a16="http://schemas.microsoft.com/office/drawing/2014/main" id="{66BD0FB7-8074-4F6E-AAC7-1E2507C3D23B}"/>
              </a:ext>
            </a:extLst>
          </p:cNvPr>
          <p:cNvSpPr txBox="1">
            <a:spLocks/>
          </p:cNvSpPr>
          <p:nvPr/>
        </p:nvSpPr>
        <p:spPr>
          <a:xfrm>
            <a:off x="740532" y="821534"/>
            <a:ext cx="8388932" cy="5955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itchFamily="2" charset="2"/>
              <a:buChar char="n"/>
            </a:pPr>
            <a:endParaRPr lang="en-US" altLang="ja-JP" sz="1400" i="1" dirty="0">
              <a:solidFill>
                <a:prstClr val="black"/>
              </a:solidFill>
              <a:latin typeface="ＭＳ Ｐゴシック" panose="020B0600070205080204" pitchFamily="50" charset="-128"/>
              <a:ea typeface="ＭＳ Ｐゴシック" panose="020B0600070205080204" pitchFamily="50" charset="-128"/>
            </a:endParaRPr>
          </a:p>
        </p:txBody>
      </p:sp>
      <p:sp>
        <p:nvSpPr>
          <p:cNvPr id="10" name="コンテンツ プレースホルダ 2">
            <a:extLst>
              <a:ext uri="{FF2B5EF4-FFF2-40B4-BE49-F238E27FC236}">
                <a16:creationId xmlns:a16="http://schemas.microsoft.com/office/drawing/2014/main" id="{8E4F557D-DFE7-4707-AA98-3258804505A5}"/>
              </a:ext>
            </a:extLst>
          </p:cNvPr>
          <p:cNvSpPr>
            <a:spLocks noGrp="1"/>
          </p:cNvSpPr>
          <p:nvPr>
            <p:ph idx="1"/>
          </p:nvPr>
        </p:nvSpPr>
        <p:spPr>
          <a:xfrm>
            <a:off x="261257" y="980728"/>
            <a:ext cx="4898572" cy="3751740"/>
          </a:xfrm>
        </p:spPr>
        <p:txBody>
          <a:bodyPr>
            <a:normAutofit fontScale="70000" lnSpcReduction="20000"/>
          </a:bodyPr>
          <a:lstStyle/>
          <a:p>
            <a:pPr>
              <a:buFont typeface="Wingdings" panose="05000000000000000000" pitchFamily="2" charset="2"/>
              <a:buChar char="n"/>
            </a:pPr>
            <a:r>
              <a:rPr lang="ja-JP" altLang="en-US" sz="2600" dirty="0">
                <a:solidFill>
                  <a:srgbClr val="002060"/>
                </a:solidFill>
                <a:latin typeface="+mn-ea"/>
              </a:rPr>
              <a:t>目的</a:t>
            </a:r>
            <a:endParaRPr lang="en-US" altLang="ja-JP" sz="2600" dirty="0">
              <a:solidFill>
                <a:srgbClr val="002060"/>
              </a:solidFill>
              <a:latin typeface="+mn-ea"/>
            </a:endParaRPr>
          </a:p>
          <a:p>
            <a:pPr>
              <a:lnSpc>
                <a:spcPct val="120000"/>
              </a:lnSpc>
              <a:spcBef>
                <a:spcPts val="0"/>
              </a:spcBef>
            </a:pPr>
            <a:r>
              <a:rPr lang="ja-JP" altLang="en-US" sz="1500" dirty="0">
                <a:solidFill>
                  <a:schemeClr val="accent6">
                    <a:lumMod val="75000"/>
                  </a:schemeClr>
                </a:solidFill>
                <a:latin typeface="+mn-ea"/>
              </a:rPr>
              <a:t>気候変動が都市生活に与える影響</a:t>
            </a:r>
            <a:endParaRPr lang="en-US" altLang="ja-JP" sz="1500" dirty="0">
              <a:solidFill>
                <a:schemeClr val="accent6">
                  <a:lumMod val="75000"/>
                </a:schemeClr>
              </a:solidFill>
              <a:latin typeface="+mn-ea"/>
            </a:endParaRPr>
          </a:p>
          <a:p>
            <a:pPr marL="252000" indent="0">
              <a:lnSpc>
                <a:spcPct val="120000"/>
              </a:lnSpc>
              <a:spcBef>
                <a:spcPts val="0"/>
              </a:spcBef>
              <a:buNone/>
            </a:pPr>
            <a:r>
              <a:rPr lang="ja-JP" altLang="en-US" sz="1500" dirty="0">
                <a:latin typeface="+mn-ea"/>
              </a:rPr>
              <a:t>気温上昇に伴う熱ストレス </a:t>
            </a:r>
            <a:r>
              <a:rPr lang="en-US" altLang="ja-JP" sz="1500" dirty="0">
                <a:latin typeface="+mn-ea"/>
              </a:rPr>
              <a:t>(</a:t>
            </a:r>
            <a:r>
              <a:rPr lang="ja-JP" altLang="en-US" sz="1500" dirty="0">
                <a:latin typeface="+mn-ea"/>
              </a:rPr>
              <a:t>熱中症リスクの増加、睡眠阻害、屋外活動への影響等</a:t>
            </a:r>
            <a:r>
              <a:rPr lang="en-US" altLang="ja-JP" sz="1500" dirty="0">
                <a:latin typeface="+mn-ea"/>
              </a:rPr>
              <a:t>)</a:t>
            </a:r>
            <a:r>
              <a:rPr lang="ja-JP" altLang="en-US" sz="1500" dirty="0">
                <a:latin typeface="+mn-ea"/>
              </a:rPr>
              <a:t>が増大している。</a:t>
            </a:r>
            <a:endParaRPr lang="en-US" altLang="ja-JP" sz="1500" dirty="0">
              <a:latin typeface="+mn-ea"/>
            </a:endParaRPr>
          </a:p>
          <a:p>
            <a:pPr>
              <a:lnSpc>
                <a:spcPct val="120000"/>
              </a:lnSpc>
              <a:spcBef>
                <a:spcPts val="0"/>
              </a:spcBef>
            </a:pPr>
            <a:r>
              <a:rPr lang="ja-JP" altLang="en-US" sz="1500" dirty="0">
                <a:solidFill>
                  <a:schemeClr val="accent6">
                    <a:lumMod val="75000"/>
                  </a:schemeClr>
                </a:solidFill>
                <a:latin typeface="+mn-ea"/>
              </a:rPr>
              <a:t>現在までに顕在化している影響</a:t>
            </a:r>
            <a:endParaRPr lang="en-US" altLang="ja-JP" sz="1500" dirty="0">
              <a:solidFill>
                <a:schemeClr val="accent6">
                  <a:lumMod val="75000"/>
                </a:schemeClr>
              </a:solidFill>
              <a:latin typeface="+mn-ea"/>
            </a:endParaRPr>
          </a:p>
          <a:p>
            <a:pPr marL="252000" indent="0">
              <a:lnSpc>
                <a:spcPct val="120000"/>
              </a:lnSpc>
              <a:spcBef>
                <a:spcPts val="0"/>
              </a:spcBef>
              <a:buNone/>
            </a:pPr>
            <a:r>
              <a:rPr lang="ja-JP" altLang="en-US" sz="1500" dirty="0">
                <a:latin typeface="+mn-ea"/>
              </a:rPr>
              <a:t>大阪市における平成</a:t>
            </a:r>
            <a:r>
              <a:rPr lang="en-US" altLang="ja-JP" sz="1500" dirty="0">
                <a:latin typeface="+mn-ea"/>
              </a:rPr>
              <a:t>28</a:t>
            </a:r>
            <a:r>
              <a:rPr lang="ja-JP" altLang="en-US" sz="1500" dirty="0">
                <a:latin typeface="+mn-ea"/>
              </a:rPr>
              <a:t>年度の熱帯夜日数は</a:t>
            </a:r>
            <a:r>
              <a:rPr lang="en-US" altLang="ja-JP" sz="1500" dirty="0">
                <a:latin typeface="+mn-ea"/>
              </a:rPr>
              <a:t>47</a:t>
            </a:r>
            <a:r>
              <a:rPr lang="ja-JP" altLang="en-US" sz="1500" dirty="0">
                <a:latin typeface="+mn-ea"/>
              </a:rPr>
              <a:t>日、熱中症搬送者数は</a:t>
            </a:r>
            <a:r>
              <a:rPr lang="en-US" altLang="ja-JP" sz="1500" dirty="0">
                <a:latin typeface="+mn-ea"/>
              </a:rPr>
              <a:t>1000</a:t>
            </a:r>
            <a:r>
              <a:rPr lang="ja-JP" altLang="en-US" sz="1500" dirty="0">
                <a:latin typeface="+mn-ea"/>
              </a:rPr>
              <a:t>人を超過している。</a:t>
            </a:r>
            <a:endParaRPr lang="en-US" altLang="ja-JP" sz="1500" dirty="0">
              <a:latin typeface="+mn-ea"/>
            </a:endParaRPr>
          </a:p>
          <a:p>
            <a:pPr>
              <a:lnSpc>
                <a:spcPct val="120000"/>
              </a:lnSpc>
              <a:spcBef>
                <a:spcPts val="0"/>
              </a:spcBef>
            </a:pPr>
            <a:r>
              <a:rPr lang="ja-JP" altLang="en-US" sz="1500" dirty="0">
                <a:solidFill>
                  <a:schemeClr val="accent6">
                    <a:lumMod val="75000"/>
                  </a:schemeClr>
                </a:solidFill>
                <a:latin typeface="+mn-ea"/>
              </a:rPr>
              <a:t>調査内容</a:t>
            </a:r>
            <a:endParaRPr lang="en-US" altLang="ja-JP" sz="1500" dirty="0">
              <a:solidFill>
                <a:schemeClr val="accent6">
                  <a:lumMod val="75000"/>
                </a:schemeClr>
              </a:solidFill>
              <a:latin typeface="+mn-ea"/>
            </a:endParaRPr>
          </a:p>
          <a:p>
            <a:pPr marL="252000" indent="0">
              <a:lnSpc>
                <a:spcPct val="120000"/>
              </a:lnSpc>
              <a:spcBef>
                <a:spcPts val="0"/>
              </a:spcBef>
              <a:buNone/>
            </a:pPr>
            <a:r>
              <a:rPr lang="ja-JP" altLang="en-US" sz="1500" dirty="0">
                <a:latin typeface="+mn-ea"/>
              </a:rPr>
              <a:t>既存のヒートアイランド現象に関する研究や被害状況、熱ストレスと熱中症リスク（搬送者数等）に関する知見を整理するとともに、体感指標となる</a:t>
            </a:r>
            <a:r>
              <a:rPr lang="en-US" altLang="ja-JP" sz="1500" dirty="0">
                <a:latin typeface="+mn-ea"/>
              </a:rPr>
              <a:t>WBGT</a:t>
            </a:r>
            <a:r>
              <a:rPr lang="en-US" altLang="ja-JP" sz="1500" baseline="30000" dirty="0">
                <a:latin typeface="+mn-ea"/>
              </a:rPr>
              <a:t>※</a:t>
            </a:r>
            <a:r>
              <a:rPr lang="ja-JP" altLang="en-US" sz="1500" dirty="0">
                <a:latin typeface="+mn-ea"/>
              </a:rPr>
              <a:t>の現地観測や、気象衛星ひまわりの画像データを活用した面的な</a:t>
            </a:r>
            <a:r>
              <a:rPr lang="en-US" altLang="ja-JP" sz="1500" dirty="0">
                <a:latin typeface="+mn-ea"/>
              </a:rPr>
              <a:t>WBGT</a:t>
            </a:r>
            <a:r>
              <a:rPr lang="ja-JP" altLang="en-US" sz="1500" dirty="0">
                <a:latin typeface="+mn-ea"/>
              </a:rPr>
              <a:t>の把握調査等を実施する。さらに、既存の気候変動シナリオのデータを用いて擬似温暖化実験を実施することにより、将来のヒートアイランド現象の将来予測を実施し、気候変動時における暑熱環境と熱中症リスクの変化及び各種対策手法の評価を示す。</a:t>
            </a:r>
            <a:endParaRPr lang="en-US" altLang="ja-JP" sz="1500" dirty="0">
              <a:latin typeface="+mn-ea"/>
            </a:endParaRPr>
          </a:p>
          <a:p>
            <a:pPr marL="252000" indent="0">
              <a:lnSpc>
                <a:spcPct val="120000"/>
              </a:lnSpc>
              <a:spcBef>
                <a:spcPts val="0"/>
              </a:spcBef>
              <a:buNone/>
            </a:pPr>
            <a:r>
              <a:rPr lang="en-US" altLang="ja-JP" sz="1400" dirty="0">
                <a:latin typeface="+mn-ea"/>
              </a:rPr>
              <a:t>  </a:t>
            </a:r>
            <a:r>
              <a:rPr lang="en-US" altLang="ja-JP" sz="1300" dirty="0">
                <a:latin typeface="+mn-ea"/>
              </a:rPr>
              <a:t>※</a:t>
            </a:r>
            <a:r>
              <a:rPr lang="ja-JP" altLang="en-US" sz="1300" dirty="0">
                <a:latin typeface="+mn-ea"/>
              </a:rPr>
              <a:t>「ＷＢＧＴ」</a:t>
            </a:r>
            <a:endParaRPr lang="en-US" altLang="ja-JP" sz="1300" dirty="0">
              <a:latin typeface="+mn-ea"/>
            </a:endParaRPr>
          </a:p>
          <a:p>
            <a:pPr marL="252000" indent="0">
              <a:lnSpc>
                <a:spcPct val="120000"/>
              </a:lnSpc>
              <a:spcBef>
                <a:spcPts val="0"/>
              </a:spcBef>
              <a:buNone/>
            </a:pPr>
            <a:r>
              <a:rPr lang="ja-JP" altLang="en-US" sz="1300" dirty="0">
                <a:latin typeface="+mn-ea"/>
              </a:rPr>
              <a:t>      熱中症を予防することを目的として提案された指標。 人体と外気との熱の</a:t>
            </a:r>
            <a:r>
              <a:rPr lang="ja-JP" altLang="en-US" sz="1300" dirty="0" smtClean="0">
                <a:latin typeface="+mn-ea"/>
              </a:rPr>
              <a:t>やりとり</a:t>
            </a:r>
            <a:endParaRPr lang="en-US" altLang="ja-JP" sz="1300" dirty="0" smtClean="0">
              <a:latin typeface="+mn-ea"/>
            </a:endParaRPr>
          </a:p>
          <a:p>
            <a:pPr marL="252000" indent="0">
              <a:lnSpc>
                <a:spcPct val="120000"/>
              </a:lnSpc>
              <a:spcBef>
                <a:spcPts val="0"/>
              </a:spcBef>
              <a:buNone/>
            </a:pPr>
            <a:r>
              <a:rPr lang="en-US" altLang="ja-JP" sz="1300" dirty="0">
                <a:latin typeface="+mn-ea"/>
              </a:rPr>
              <a:t> </a:t>
            </a:r>
            <a:r>
              <a:rPr lang="en-US" altLang="ja-JP" sz="1300" dirty="0" smtClean="0">
                <a:latin typeface="+mn-ea"/>
              </a:rPr>
              <a:t>     </a:t>
            </a:r>
            <a:r>
              <a:rPr lang="ja-JP" altLang="en-US" sz="1300" dirty="0" smtClean="0">
                <a:latin typeface="+mn-ea"/>
              </a:rPr>
              <a:t>（熱収支</a:t>
            </a:r>
            <a:r>
              <a:rPr lang="ja-JP" altLang="en-US" sz="1300" dirty="0">
                <a:latin typeface="+mn-ea"/>
              </a:rPr>
              <a:t>）に着目した指標で、人体の熱収支に与える影響の</a:t>
            </a:r>
            <a:r>
              <a:rPr lang="ja-JP" altLang="en-US" sz="1300" dirty="0" smtClean="0">
                <a:latin typeface="+mn-ea"/>
              </a:rPr>
              <a:t>大きい。 </a:t>
            </a:r>
            <a:endParaRPr lang="en-US" altLang="ja-JP" sz="1300" dirty="0">
              <a:latin typeface="+mn-ea"/>
            </a:endParaRPr>
          </a:p>
          <a:p>
            <a:pPr marL="252000" indent="0">
              <a:lnSpc>
                <a:spcPct val="120000"/>
              </a:lnSpc>
              <a:spcBef>
                <a:spcPts val="0"/>
              </a:spcBef>
              <a:buNone/>
            </a:pPr>
            <a:r>
              <a:rPr lang="en-US" altLang="ja-JP" sz="1300" dirty="0">
                <a:latin typeface="+mn-ea"/>
              </a:rPr>
              <a:t>     </a:t>
            </a:r>
            <a:r>
              <a:rPr lang="ja-JP" altLang="en-US" sz="1300" dirty="0">
                <a:latin typeface="+mn-ea"/>
              </a:rPr>
              <a:t>①湿度、 ②日射・輻射</a:t>
            </a:r>
            <a:r>
              <a:rPr lang="en-US" altLang="ja-JP" sz="1300" dirty="0">
                <a:latin typeface="+mn-ea"/>
              </a:rPr>
              <a:t>(</a:t>
            </a:r>
            <a:r>
              <a:rPr lang="ja-JP" altLang="en-US" sz="1300" dirty="0">
                <a:latin typeface="+mn-ea"/>
              </a:rPr>
              <a:t>ふくしゃ</a:t>
            </a:r>
            <a:r>
              <a:rPr lang="en-US" altLang="ja-JP" sz="1300" dirty="0">
                <a:latin typeface="+mn-ea"/>
              </a:rPr>
              <a:t>)</a:t>
            </a:r>
            <a:r>
              <a:rPr lang="ja-JP" altLang="en-US" sz="1300" dirty="0">
                <a:latin typeface="+mn-ea"/>
              </a:rPr>
              <a:t>など周辺の熱環境、 ③気温の３つを</a:t>
            </a:r>
            <a:r>
              <a:rPr lang="ja-JP" altLang="en-US" sz="1300" dirty="0" smtClean="0">
                <a:latin typeface="+mn-ea"/>
              </a:rPr>
              <a:t>取り入れて</a:t>
            </a:r>
            <a:r>
              <a:rPr lang="ja-JP" altLang="en-US" sz="1300" dirty="0">
                <a:latin typeface="+mn-ea"/>
              </a:rPr>
              <a:t>いる</a:t>
            </a:r>
            <a:r>
              <a:rPr lang="ja-JP" altLang="en-US" sz="1300" dirty="0" smtClean="0">
                <a:latin typeface="+mn-ea"/>
              </a:rPr>
              <a:t>。</a:t>
            </a:r>
            <a:endParaRPr lang="en-US" altLang="ja-JP" sz="1300" dirty="0" smtClean="0">
              <a:latin typeface="+mn-ea"/>
            </a:endParaRPr>
          </a:p>
          <a:p>
            <a:pPr marL="252000" indent="0">
              <a:lnSpc>
                <a:spcPct val="120000"/>
              </a:lnSpc>
              <a:spcBef>
                <a:spcPts val="0"/>
              </a:spcBef>
              <a:buNone/>
            </a:pPr>
            <a:endParaRPr lang="en-US" altLang="ja-JP" sz="1300" dirty="0">
              <a:latin typeface="+mn-ea"/>
            </a:endParaRPr>
          </a:p>
          <a:p>
            <a:pPr>
              <a:spcBef>
                <a:spcPts val="600"/>
              </a:spcBef>
              <a:buFont typeface="Wingdings" panose="05000000000000000000" pitchFamily="2" charset="2"/>
              <a:buChar char="n"/>
            </a:pPr>
            <a:r>
              <a:rPr lang="ja-JP" altLang="en-US" sz="2600" dirty="0">
                <a:solidFill>
                  <a:srgbClr val="002060"/>
                </a:solidFill>
                <a:latin typeface="+mn-ea"/>
              </a:rPr>
              <a:t>調査計画</a:t>
            </a:r>
            <a:endParaRPr lang="en-US" altLang="ja-JP" sz="2600" dirty="0">
              <a:solidFill>
                <a:srgbClr val="002060"/>
              </a:solidFill>
              <a:latin typeface="+mn-ea"/>
            </a:endParaRPr>
          </a:p>
        </p:txBody>
      </p:sp>
      <p:sp>
        <p:nvSpPr>
          <p:cNvPr id="11" name="テキスト ボックス 10">
            <a:extLst>
              <a:ext uri="{FF2B5EF4-FFF2-40B4-BE49-F238E27FC236}">
                <a16:creationId xmlns:a16="http://schemas.microsoft.com/office/drawing/2014/main" id="{5BDD3E44-0BB7-480D-92F4-6CE9C82DF700}"/>
              </a:ext>
            </a:extLst>
          </p:cNvPr>
          <p:cNvSpPr txBox="1"/>
          <p:nvPr/>
        </p:nvSpPr>
        <p:spPr>
          <a:xfrm>
            <a:off x="5658264" y="606317"/>
            <a:ext cx="4104456" cy="369332"/>
          </a:xfrm>
          <a:prstGeom prst="rect">
            <a:avLst/>
          </a:prstGeom>
          <a:noFill/>
        </p:spPr>
        <p:txBody>
          <a:bodyPr wrap="square" rtlCol="0">
            <a:spAutoFit/>
          </a:bodyPr>
          <a:lstStyle/>
          <a:p>
            <a:pPr fontAlgn="base">
              <a:spcBef>
                <a:spcPct val="0"/>
              </a:spcBef>
              <a:spcAft>
                <a:spcPct val="0"/>
              </a:spcAft>
              <a:defRPr/>
            </a:pPr>
            <a:r>
              <a:rPr lang="ja-JP" altLang="en-US" dirty="0">
                <a:solidFill>
                  <a:prstClr val="black"/>
                </a:solidFill>
                <a:latin typeface="Meiryo UI" panose="020B0604030504040204" pitchFamily="50" charset="-128"/>
                <a:ea typeface="Meiryo UI" panose="020B0604030504040204" pitchFamily="50" charset="-128"/>
              </a:rPr>
              <a:t>地域適応コンソーシアム近畿地域事業</a:t>
            </a:r>
          </a:p>
        </p:txBody>
      </p:sp>
      <p:sp>
        <p:nvSpPr>
          <p:cNvPr id="12" name="コンテンツ プレースホルダ 2">
            <a:extLst>
              <a:ext uri="{FF2B5EF4-FFF2-40B4-BE49-F238E27FC236}">
                <a16:creationId xmlns:a16="http://schemas.microsoft.com/office/drawing/2014/main" id="{D6F5861A-11DD-481E-B955-8576BD58BCC0}"/>
              </a:ext>
            </a:extLst>
          </p:cNvPr>
          <p:cNvSpPr txBox="1">
            <a:spLocks/>
          </p:cNvSpPr>
          <p:nvPr/>
        </p:nvSpPr>
        <p:spPr>
          <a:xfrm>
            <a:off x="5133550" y="4257093"/>
            <a:ext cx="2880320" cy="3964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fontAlgn="base">
              <a:spcAft>
                <a:spcPct val="0"/>
              </a:spcAft>
              <a:buFont typeface="Wingdings" panose="05000000000000000000" pitchFamily="2" charset="2"/>
              <a:buChar char="n"/>
              <a:defRPr/>
            </a:pPr>
            <a:r>
              <a:rPr lang="ja-JP" altLang="en-US" sz="1800" dirty="0">
                <a:solidFill>
                  <a:srgbClr val="002060"/>
                </a:solidFill>
                <a:latin typeface="ＭＳ Ｐゴシック" panose="020B0600070205080204" pitchFamily="50" charset="-128"/>
                <a:ea typeface="ＭＳ Ｐゴシック" panose="020B0600070205080204" pitchFamily="50" charset="-128"/>
              </a:rPr>
              <a:t>実施体制</a:t>
            </a:r>
            <a:endParaRPr lang="en-US" altLang="ja-JP" sz="1800" i="1" dirty="0">
              <a:solidFill>
                <a:prstClr val="black"/>
              </a:solidFill>
              <a:latin typeface="ＭＳ Ｐゴシック" panose="020B0600070205080204" pitchFamily="50" charset="-128"/>
              <a:ea typeface="ＭＳ Ｐゴシック" panose="020B0600070205080204" pitchFamily="50" charset="-128"/>
            </a:endParaRPr>
          </a:p>
        </p:txBody>
      </p:sp>
      <p:sp>
        <p:nvSpPr>
          <p:cNvPr id="13" name="正方形/長方形 12">
            <a:extLst>
              <a:ext uri="{FF2B5EF4-FFF2-40B4-BE49-F238E27FC236}">
                <a16:creationId xmlns:a16="http://schemas.microsoft.com/office/drawing/2014/main" id="{9EA6C635-51BC-4555-BBE3-66EB48D7D68B}"/>
              </a:ext>
            </a:extLst>
          </p:cNvPr>
          <p:cNvSpPr/>
          <p:nvPr/>
        </p:nvSpPr>
        <p:spPr>
          <a:xfrm>
            <a:off x="5342710" y="3702804"/>
            <a:ext cx="4002779" cy="600164"/>
          </a:xfrm>
          <a:prstGeom prst="rect">
            <a:avLst/>
          </a:prstGeom>
        </p:spPr>
        <p:txBody>
          <a:bodyPr wrap="square">
            <a:spAutoFit/>
          </a:bodyPr>
          <a:lstStyle/>
          <a:p>
            <a:pPr fontAlgn="base">
              <a:spcBef>
                <a:spcPct val="0"/>
              </a:spcBef>
              <a:spcAft>
                <a:spcPct val="0"/>
              </a:spcAft>
              <a:defRPr/>
            </a:pPr>
            <a:r>
              <a:rPr lang="ja-JP" altLang="en-US" sz="1100" dirty="0">
                <a:solidFill>
                  <a:prstClr val="black"/>
                </a:solidFill>
                <a:latin typeface="ＭＳ Ｐゴシック" panose="020B0600070205080204" pitchFamily="50" charset="-128"/>
                <a:ea typeface="ＭＳ Ｐゴシック" panose="020B0600070205080204" pitchFamily="50" charset="-128"/>
              </a:rPr>
              <a:t>図　大阪市の気温分布図（夏季の大阪市の地域特性が顕著な</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fontAlgn="base">
              <a:spcBef>
                <a:spcPct val="0"/>
              </a:spcBef>
              <a:spcAft>
                <a:spcPct val="0"/>
              </a:spcAft>
              <a:defRPr/>
            </a:pPr>
            <a:r>
              <a:rPr lang="ja-JP" altLang="en-US" sz="1100" dirty="0">
                <a:solidFill>
                  <a:prstClr val="black"/>
                </a:solidFill>
                <a:latin typeface="ＭＳ Ｐゴシック" panose="020B0600070205080204" pitchFamily="50" charset="-128"/>
                <a:ea typeface="ＭＳ Ｐゴシック" panose="020B0600070205080204" pitchFamily="50" charset="-128"/>
              </a:rPr>
              <a:t>　　　事例）</a:t>
            </a:r>
            <a:r>
              <a:rPr lang="ja-JP" altLang="en-US" sz="1100" dirty="0">
                <a:solidFill>
                  <a:prstClr val="black"/>
                </a:solidFill>
                <a:latin typeface="Arial" charset="0"/>
                <a:ea typeface="ＭＳ Ｐゴシック" charset="-128"/>
              </a:rPr>
              <a:t>　出典：「大阪市ヒートアイランドモニタリング調査報告」</a:t>
            </a:r>
            <a:endParaRPr lang="en-US" altLang="ja-JP" sz="1100" dirty="0">
              <a:solidFill>
                <a:prstClr val="black"/>
              </a:solidFill>
              <a:latin typeface="Arial" charset="0"/>
              <a:ea typeface="ＭＳ Ｐゴシック" charset="-128"/>
            </a:endParaRPr>
          </a:p>
          <a:p>
            <a:pPr fontAlgn="base">
              <a:spcBef>
                <a:spcPct val="0"/>
              </a:spcBef>
              <a:spcAft>
                <a:spcPct val="0"/>
              </a:spcAft>
              <a:defRPr/>
            </a:pPr>
            <a:r>
              <a:rPr lang="ja-JP" altLang="en-US" sz="1100" dirty="0">
                <a:solidFill>
                  <a:prstClr val="black"/>
                </a:solidFill>
                <a:latin typeface="Arial" charset="0"/>
                <a:ea typeface="ＭＳ Ｐゴシック" charset="-128"/>
              </a:rPr>
              <a:t>　　　（大阪市環境局）</a:t>
            </a:r>
          </a:p>
        </p:txBody>
      </p:sp>
      <p:graphicFrame>
        <p:nvGraphicFramePr>
          <p:cNvPr id="14" name="表 13">
            <a:extLst>
              <a:ext uri="{FF2B5EF4-FFF2-40B4-BE49-F238E27FC236}">
                <a16:creationId xmlns:a16="http://schemas.microsoft.com/office/drawing/2014/main" id="{DADC4DC6-9EDB-427A-BABE-401CD002FE9A}"/>
              </a:ext>
            </a:extLst>
          </p:cNvPr>
          <p:cNvGraphicFramePr>
            <a:graphicFrameLocks noGrp="1"/>
          </p:cNvGraphicFramePr>
          <p:nvPr>
            <p:extLst/>
          </p:nvPr>
        </p:nvGraphicFramePr>
        <p:xfrm>
          <a:off x="653546" y="4545125"/>
          <a:ext cx="4337787" cy="2004009"/>
        </p:xfrm>
        <a:graphic>
          <a:graphicData uri="http://schemas.openxmlformats.org/drawingml/2006/table">
            <a:tbl>
              <a:tblPr firstRow="1" bandRow="1">
                <a:tableStyleId>{5940675A-B579-460E-94D1-54222C63F5DA}</a:tableStyleId>
              </a:tblPr>
              <a:tblGrid>
                <a:gridCol w="951083">
                  <a:extLst>
                    <a:ext uri="{9D8B030D-6E8A-4147-A177-3AD203B41FA5}">
                      <a16:colId xmlns:a16="http://schemas.microsoft.com/office/drawing/2014/main" val="959326286"/>
                    </a:ext>
                  </a:extLst>
                </a:gridCol>
                <a:gridCol w="3386704">
                  <a:extLst>
                    <a:ext uri="{9D8B030D-6E8A-4147-A177-3AD203B41FA5}">
                      <a16:colId xmlns:a16="http://schemas.microsoft.com/office/drawing/2014/main" val="3035272161"/>
                    </a:ext>
                  </a:extLst>
                </a:gridCol>
              </a:tblGrid>
              <a:tr h="648072">
                <a:tc>
                  <a:txBody>
                    <a:bodyPr/>
                    <a:lstStyle/>
                    <a:p>
                      <a:pPr marL="0" indent="0" algn="ctr">
                        <a:buClr>
                          <a:schemeClr val="tx1"/>
                        </a:buClr>
                        <a:buFont typeface="Arial" panose="020B0604020202020204" pitchFamily="34" charset="0"/>
                        <a:buNone/>
                      </a:pPr>
                      <a:r>
                        <a:rPr kumimoji="1" lang="ja-JP" altLang="en-US" sz="1200" b="0" dirty="0">
                          <a:solidFill>
                            <a:schemeClr val="tx1"/>
                          </a:solidFill>
                          <a:latin typeface="+mn-ea"/>
                          <a:ea typeface="+mn-ea"/>
                        </a:rPr>
                        <a:t>平成</a:t>
                      </a:r>
                      <a:r>
                        <a:rPr kumimoji="1" lang="en-US" altLang="ja-JP" sz="1200" b="0" dirty="0">
                          <a:solidFill>
                            <a:schemeClr val="tx1"/>
                          </a:solidFill>
                          <a:latin typeface="+mn-ea"/>
                          <a:ea typeface="+mn-ea"/>
                        </a:rPr>
                        <a:t>29</a:t>
                      </a:r>
                      <a:r>
                        <a:rPr kumimoji="1" lang="ja-JP" altLang="en-US" sz="1200" b="0" dirty="0">
                          <a:solidFill>
                            <a:schemeClr val="tx1"/>
                          </a:solidFill>
                          <a:latin typeface="+mn-ea"/>
                          <a:ea typeface="+mn-ea"/>
                        </a:rPr>
                        <a:t>年度</a:t>
                      </a:r>
                    </a:p>
                  </a:txBody>
                  <a:tcPr anchor="ctr"/>
                </a:tc>
                <a:tc>
                  <a:txBody>
                    <a:bodyPr/>
                    <a:lstStyle/>
                    <a:p>
                      <a:pPr marL="171450" indent="-171450">
                        <a:buClr>
                          <a:schemeClr val="tx1"/>
                        </a:buClr>
                        <a:buFont typeface="Arial" panose="020B0604020202020204" pitchFamily="34" charset="0"/>
                        <a:buChar char="•"/>
                      </a:pPr>
                      <a:endParaRPr kumimoji="1" lang="en-US" altLang="ja-JP" sz="1100" b="0" dirty="0">
                        <a:solidFill>
                          <a:srgbClr val="00B050"/>
                        </a:solidFill>
                        <a:latin typeface="+mn-ea"/>
                        <a:ea typeface="+mn-ea"/>
                      </a:endParaRPr>
                    </a:p>
                  </a:txBody>
                  <a:tcPr anchor="ctr"/>
                </a:tc>
                <a:extLst>
                  <a:ext uri="{0D108BD9-81ED-4DB2-BD59-A6C34878D82A}">
                    <a16:rowId xmlns:a16="http://schemas.microsoft.com/office/drawing/2014/main" val="2926639035"/>
                  </a:ext>
                </a:extLst>
              </a:tr>
              <a:tr h="659645">
                <a:tc>
                  <a:txBody>
                    <a:bodyPr/>
                    <a:lstStyle/>
                    <a:p>
                      <a:pPr marL="0" indent="0" algn="ctr">
                        <a:buClr>
                          <a:schemeClr val="tx1"/>
                        </a:buClr>
                        <a:buFont typeface="Arial" panose="020B0604020202020204" pitchFamily="34" charset="0"/>
                        <a:buNone/>
                      </a:pPr>
                      <a:r>
                        <a:rPr kumimoji="1" lang="ja-JP" altLang="en-US" sz="1200" b="0" dirty="0">
                          <a:solidFill>
                            <a:schemeClr val="tx1"/>
                          </a:solidFill>
                          <a:latin typeface="+mn-ea"/>
                          <a:ea typeface="+mn-ea"/>
                        </a:rPr>
                        <a:t>平成</a:t>
                      </a:r>
                      <a:r>
                        <a:rPr kumimoji="1" lang="en-US" altLang="ja-JP" sz="1200" b="0" dirty="0">
                          <a:solidFill>
                            <a:schemeClr val="tx1"/>
                          </a:solidFill>
                          <a:latin typeface="+mn-ea"/>
                          <a:ea typeface="+mn-ea"/>
                        </a:rPr>
                        <a:t>30</a:t>
                      </a:r>
                      <a:r>
                        <a:rPr kumimoji="1" lang="ja-JP" altLang="en-US" sz="1200" b="0" dirty="0">
                          <a:solidFill>
                            <a:schemeClr val="tx1"/>
                          </a:solidFill>
                          <a:latin typeface="+mn-ea"/>
                          <a:ea typeface="+mn-ea"/>
                        </a:rPr>
                        <a:t>年度</a:t>
                      </a:r>
                    </a:p>
                  </a:txBody>
                  <a:tcPr anchor="ctr"/>
                </a:tc>
                <a:tc>
                  <a:txBody>
                    <a:bodyPr/>
                    <a:lstStyle/>
                    <a:p>
                      <a:pPr marL="171450" indent="-171450">
                        <a:buClr>
                          <a:schemeClr val="tx1"/>
                        </a:buClr>
                        <a:buFont typeface="Arial" panose="020B0604020202020204" pitchFamily="34" charset="0"/>
                        <a:buChar char="•"/>
                      </a:pPr>
                      <a:endParaRPr kumimoji="1" lang="en-US" altLang="ja-JP" sz="1100" b="0" dirty="0">
                        <a:solidFill>
                          <a:srgbClr val="00B050"/>
                        </a:solidFill>
                        <a:latin typeface="+mn-ea"/>
                        <a:ea typeface="+mn-ea"/>
                      </a:endParaRPr>
                    </a:p>
                  </a:txBody>
                  <a:tcPr anchor="ctr"/>
                </a:tc>
                <a:extLst>
                  <a:ext uri="{0D108BD9-81ED-4DB2-BD59-A6C34878D82A}">
                    <a16:rowId xmlns:a16="http://schemas.microsoft.com/office/drawing/2014/main" val="2663744159"/>
                  </a:ext>
                </a:extLst>
              </a:tr>
              <a:tr h="696292">
                <a:tc>
                  <a:txBody>
                    <a:bodyPr/>
                    <a:lstStyle/>
                    <a:p>
                      <a:pPr marL="0" indent="0" algn="ctr">
                        <a:buClr>
                          <a:schemeClr val="tx1"/>
                        </a:buClr>
                        <a:buFont typeface="Arial" panose="020B0604020202020204" pitchFamily="34" charset="0"/>
                        <a:buNone/>
                      </a:pPr>
                      <a:r>
                        <a:rPr kumimoji="1" lang="ja-JP" altLang="en-US" sz="1200" b="0" dirty="0">
                          <a:solidFill>
                            <a:schemeClr val="tx1"/>
                          </a:solidFill>
                          <a:latin typeface="+mn-ea"/>
                          <a:ea typeface="+mn-ea"/>
                        </a:rPr>
                        <a:t>平成</a:t>
                      </a:r>
                      <a:r>
                        <a:rPr kumimoji="1" lang="en-US" altLang="ja-JP" sz="1200" b="0" dirty="0">
                          <a:solidFill>
                            <a:schemeClr val="tx1"/>
                          </a:solidFill>
                          <a:latin typeface="+mn-ea"/>
                          <a:ea typeface="+mn-ea"/>
                        </a:rPr>
                        <a:t>31</a:t>
                      </a:r>
                      <a:r>
                        <a:rPr kumimoji="1" lang="ja-JP" altLang="en-US" sz="1200" b="0" dirty="0">
                          <a:solidFill>
                            <a:schemeClr val="tx1"/>
                          </a:solidFill>
                          <a:latin typeface="+mn-ea"/>
                          <a:ea typeface="+mn-ea"/>
                        </a:rPr>
                        <a:t>年度</a:t>
                      </a:r>
                      <a:endParaRPr kumimoji="1" lang="en-US" altLang="ja-JP" sz="1200" b="0" dirty="0">
                        <a:solidFill>
                          <a:schemeClr val="tx1"/>
                        </a:solidFill>
                        <a:latin typeface="+mn-ea"/>
                        <a:ea typeface="+mn-ea"/>
                      </a:endParaRPr>
                    </a:p>
                    <a:p>
                      <a:pPr marL="0" indent="0" algn="ctr">
                        <a:buClr>
                          <a:schemeClr val="tx1"/>
                        </a:buClr>
                        <a:buFont typeface="Arial" panose="020B0604020202020204" pitchFamily="34" charset="0"/>
                        <a:buNone/>
                      </a:pP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予定</a:t>
                      </a:r>
                      <a:r>
                        <a:rPr kumimoji="1" lang="en-US" altLang="ja-JP" sz="1200" b="0" dirty="0">
                          <a:solidFill>
                            <a:schemeClr val="tx1"/>
                          </a:solidFill>
                          <a:latin typeface="+mn-ea"/>
                          <a:ea typeface="+mn-ea"/>
                        </a:rPr>
                        <a:t>)</a:t>
                      </a:r>
                      <a:endParaRPr kumimoji="1" lang="ja-JP" altLang="en-US" sz="1200" b="0" dirty="0">
                        <a:solidFill>
                          <a:schemeClr val="tx1"/>
                        </a:solidFill>
                        <a:latin typeface="+mn-ea"/>
                        <a:ea typeface="+mn-ea"/>
                      </a:endParaRPr>
                    </a:p>
                  </a:txBody>
                  <a:tcPr anchor="ctr"/>
                </a:tc>
                <a:tc>
                  <a:txBody>
                    <a:bodyPr/>
                    <a:lstStyle/>
                    <a:p>
                      <a:pPr marL="171450" marR="0" lvl="0" indent="-171450" algn="l" defTabSz="4572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endParaRPr kumimoji="1" lang="ja-JP" altLang="en-US" sz="1100" b="0" dirty="0">
                        <a:solidFill>
                          <a:srgbClr val="FF0000"/>
                        </a:solidFill>
                        <a:latin typeface="+mn-ea"/>
                        <a:ea typeface="+mn-ea"/>
                      </a:endParaRPr>
                    </a:p>
                  </a:txBody>
                  <a:tcPr anchor="ctr"/>
                </a:tc>
                <a:extLst>
                  <a:ext uri="{0D108BD9-81ED-4DB2-BD59-A6C34878D82A}">
                    <a16:rowId xmlns:a16="http://schemas.microsoft.com/office/drawing/2014/main" val="4237354516"/>
                  </a:ext>
                </a:extLst>
              </a:tr>
            </a:tbl>
          </a:graphicData>
        </a:graphic>
      </p:graphicFrame>
      <p:sp>
        <p:nvSpPr>
          <p:cNvPr id="15" name="正方形/長方形 14">
            <a:extLst>
              <a:ext uri="{FF2B5EF4-FFF2-40B4-BE49-F238E27FC236}">
                <a16:creationId xmlns:a16="http://schemas.microsoft.com/office/drawing/2014/main" id="{3D7D8F30-CED4-4DF7-BB1C-AA37DBEFAFF8}"/>
              </a:ext>
            </a:extLst>
          </p:cNvPr>
          <p:cNvSpPr/>
          <p:nvPr/>
        </p:nvSpPr>
        <p:spPr>
          <a:xfrm>
            <a:off x="5144688" y="5335235"/>
            <a:ext cx="2021955" cy="299264"/>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fontAlgn="base">
              <a:spcBef>
                <a:spcPct val="0"/>
              </a:spcBef>
              <a:spcAft>
                <a:spcPct val="0"/>
              </a:spcAft>
              <a:defRPr/>
            </a:pPr>
            <a:r>
              <a:rPr lang="ja-JP" altLang="en-US" sz="1200" dirty="0">
                <a:solidFill>
                  <a:prstClr val="black"/>
                </a:solidFill>
                <a:latin typeface="Arial"/>
                <a:ea typeface="ＭＳ Ｐゴシック" panose="020B0600070205080204" pitchFamily="50" charset="-128"/>
              </a:rPr>
              <a:t>一般財団法人日本気象協会</a:t>
            </a:r>
            <a:endParaRPr lang="en-US" altLang="ja-JP" sz="1200" dirty="0">
              <a:solidFill>
                <a:prstClr val="black"/>
              </a:solidFill>
              <a:latin typeface="Arial"/>
              <a:ea typeface="ＭＳ Ｐゴシック" panose="020B0600070205080204" pitchFamily="50" charset="-128"/>
            </a:endParaRPr>
          </a:p>
        </p:txBody>
      </p:sp>
      <p:sp>
        <p:nvSpPr>
          <p:cNvPr id="16" name="正方形/長方形 15">
            <a:extLst>
              <a:ext uri="{FF2B5EF4-FFF2-40B4-BE49-F238E27FC236}">
                <a16:creationId xmlns:a16="http://schemas.microsoft.com/office/drawing/2014/main" id="{C9277507-46F9-4347-9376-5B31CA25FE3A}"/>
              </a:ext>
            </a:extLst>
          </p:cNvPr>
          <p:cNvSpPr/>
          <p:nvPr/>
        </p:nvSpPr>
        <p:spPr>
          <a:xfrm>
            <a:off x="5088284" y="6092050"/>
            <a:ext cx="2132969" cy="44709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fontAlgn="base">
              <a:spcBef>
                <a:spcPct val="0"/>
              </a:spcBef>
              <a:spcAft>
                <a:spcPct val="0"/>
              </a:spcAft>
              <a:defRPr/>
            </a:pPr>
            <a:r>
              <a:rPr lang="ja-JP" altLang="en-US" sz="1100" dirty="0">
                <a:solidFill>
                  <a:prstClr val="black"/>
                </a:solidFill>
                <a:latin typeface="Arial"/>
                <a:ea typeface="ＭＳ Ｐゴシック" panose="020B0600070205080204" pitchFamily="50" charset="-128"/>
              </a:rPr>
              <a:t>大阪市立環境科学研究センター</a:t>
            </a:r>
            <a:endParaRPr lang="en-US" altLang="ja-JP" sz="1100" dirty="0">
              <a:solidFill>
                <a:prstClr val="black"/>
              </a:solidFill>
              <a:latin typeface="Arial"/>
              <a:ea typeface="ＭＳ Ｐゴシック" panose="020B0600070205080204" pitchFamily="50" charset="-128"/>
            </a:endParaRPr>
          </a:p>
          <a:p>
            <a:pPr fontAlgn="base">
              <a:spcBef>
                <a:spcPct val="0"/>
              </a:spcBef>
              <a:spcAft>
                <a:spcPct val="0"/>
              </a:spcAft>
              <a:defRPr/>
            </a:pPr>
            <a:r>
              <a:rPr lang="ja-JP" altLang="en-US" sz="1100" dirty="0">
                <a:solidFill>
                  <a:prstClr val="black"/>
                </a:solidFill>
                <a:latin typeface="Arial"/>
                <a:ea typeface="ＭＳ Ｐゴシック" panose="020B0600070205080204" pitchFamily="50" charset="-128"/>
              </a:rPr>
              <a:t>大阪市環境局</a:t>
            </a:r>
            <a:endParaRPr lang="en-US" altLang="ja-JP" sz="1100" dirty="0">
              <a:solidFill>
                <a:prstClr val="black"/>
              </a:solidFill>
              <a:latin typeface="Arial"/>
              <a:ea typeface="ＭＳ Ｐゴシック" panose="020B0600070205080204" pitchFamily="50" charset="-128"/>
            </a:endParaRPr>
          </a:p>
        </p:txBody>
      </p:sp>
      <p:sp>
        <p:nvSpPr>
          <p:cNvPr id="17" name="正方形/長方形 16">
            <a:extLst>
              <a:ext uri="{FF2B5EF4-FFF2-40B4-BE49-F238E27FC236}">
                <a16:creationId xmlns:a16="http://schemas.microsoft.com/office/drawing/2014/main" id="{D5AE9F40-6C7C-493E-A579-5FDDC7EAA846}"/>
              </a:ext>
            </a:extLst>
          </p:cNvPr>
          <p:cNvSpPr/>
          <p:nvPr/>
        </p:nvSpPr>
        <p:spPr>
          <a:xfrm>
            <a:off x="5144688" y="4651889"/>
            <a:ext cx="2021955" cy="305326"/>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fontAlgn="base">
              <a:spcBef>
                <a:spcPct val="0"/>
              </a:spcBef>
              <a:spcAft>
                <a:spcPct val="0"/>
              </a:spcAft>
              <a:defRPr/>
            </a:pPr>
            <a:r>
              <a:rPr lang="ja-JP" altLang="en-US" sz="1200" dirty="0">
                <a:solidFill>
                  <a:prstClr val="black"/>
                </a:solidFill>
                <a:latin typeface="Arial"/>
                <a:ea typeface="ＭＳ Ｐゴシック" panose="020B0600070205080204" pitchFamily="50" charset="-128"/>
              </a:rPr>
              <a:t>広域協議会有識者</a:t>
            </a:r>
            <a:endParaRPr lang="en-US" altLang="ja-JP" sz="1200" dirty="0">
              <a:solidFill>
                <a:prstClr val="black"/>
              </a:solidFill>
              <a:latin typeface="Arial"/>
              <a:ea typeface="ＭＳ Ｐゴシック" panose="020B0600070205080204" pitchFamily="50" charset="-128"/>
            </a:endParaRPr>
          </a:p>
        </p:txBody>
      </p:sp>
      <p:cxnSp>
        <p:nvCxnSpPr>
          <p:cNvPr id="18" name="直線矢印コネクタ 17">
            <a:extLst>
              <a:ext uri="{FF2B5EF4-FFF2-40B4-BE49-F238E27FC236}">
                <a16:creationId xmlns:a16="http://schemas.microsoft.com/office/drawing/2014/main" id="{54D11E56-4307-4F89-8E62-2F873BEB8AD2}"/>
              </a:ext>
            </a:extLst>
          </p:cNvPr>
          <p:cNvCxnSpPr/>
          <p:nvPr/>
        </p:nvCxnSpPr>
        <p:spPr>
          <a:xfrm flipH="1">
            <a:off x="6368823" y="4974872"/>
            <a:ext cx="0" cy="324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66F64CDA-AA31-4071-9EA4-726B5D602A7D}"/>
              </a:ext>
            </a:extLst>
          </p:cNvPr>
          <p:cNvCxnSpPr/>
          <p:nvPr/>
        </p:nvCxnSpPr>
        <p:spPr>
          <a:xfrm flipV="1">
            <a:off x="5864767" y="4993699"/>
            <a:ext cx="0" cy="324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46DE3702-786E-4AAB-BC85-698E5A5570B8}"/>
              </a:ext>
            </a:extLst>
          </p:cNvPr>
          <p:cNvSpPr txBox="1"/>
          <p:nvPr/>
        </p:nvSpPr>
        <p:spPr>
          <a:xfrm>
            <a:off x="6368823" y="5013762"/>
            <a:ext cx="468052" cy="246221"/>
          </a:xfrm>
          <a:prstGeom prst="rect">
            <a:avLst/>
          </a:prstGeom>
          <a:noFill/>
        </p:spPr>
        <p:txBody>
          <a:bodyPr wrap="square" rtlCol="0">
            <a:spAutoFit/>
          </a:bodyPr>
          <a:lstStyle/>
          <a:p>
            <a:pPr algn="ctr" fontAlgn="base">
              <a:spcBef>
                <a:spcPct val="0"/>
              </a:spcBef>
              <a:spcAft>
                <a:spcPct val="0"/>
              </a:spcAft>
              <a:defRPr/>
            </a:pPr>
            <a:r>
              <a:rPr lang="ja-JP" altLang="en-US" sz="1000" dirty="0">
                <a:solidFill>
                  <a:prstClr val="black"/>
                </a:solidFill>
                <a:latin typeface="Arial" charset="0"/>
                <a:ea typeface="ＭＳ Ｐゴシック" charset="-128"/>
              </a:rPr>
              <a:t>助言</a:t>
            </a:r>
            <a:endParaRPr lang="en-US" altLang="ja-JP" sz="1000" dirty="0">
              <a:solidFill>
                <a:prstClr val="black"/>
              </a:solidFill>
              <a:latin typeface="Arial" charset="0"/>
              <a:ea typeface="ＭＳ Ｐゴシック" charset="-128"/>
            </a:endParaRPr>
          </a:p>
        </p:txBody>
      </p:sp>
      <p:sp>
        <p:nvSpPr>
          <p:cNvPr id="21" name="テキスト ボックス 20">
            <a:extLst>
              <a:ext uri="{FF2B5EF4-FFF2-40B4-BE49-F238E27FC236}">
                <a16:creationId xmlns:a16="http://schemas.microsoft.com/office/drawing/2014/main" id="{A11C5098-6B7D-42DC-ADB1-5C67A0957055}"/>
              </a:ext>
            </a:extLst>
          </p:cNvPr>
          <p:cNvSpPr txBox="1"/>
          <p:nvPr/>
        </p:nvSpPr>
        <p:spPr>
          <a:xfrm>
            <a:off x="5342709" y="5013762"/>
            <a:ext cx="468052" cy="246221"/>
          </a:xfrm>
          <a:prstGeom prst="rect">
            <a:avLst/>
          </a:prstGeom>
          <a:noFill/>
        </p:spPr>
        <p:txBody>
          <a:bodyPr wrap="square" rtlCol="0">
            <a:spAutoFit/>
          </a:bodyPr>
          <a:lstStyle/>
          <a:p>
            <a:pPr algn="r" fontAlgn="base">
              <a:spcBef>
                <a:spcPct val="0"/>
              </a:spcBef>
              <a:spcAft>
                <a:spcPct val="0"/>
              </a:spcAft>
              <a:defRPr/>
            </a:pPr>
            <a:r>
              <a:rPr lang="ja-JP" altLang="en-US" sz="1000" dirty="0">
                <a:solidFill>
                  <a:prstClr val="black"/>
                </a:solidFill>
                <a:latin typeface="Arial" charset="0"/>
                <a:ea typeface="ＭＳ Ｐゴシック" charset="-128"/>
              </a:rPr>
              <a:t>報告</a:t>
            </a:r>
            <a:endParaRPr lang="en-US" altLang="ja-JP" sz="1000" dirty="0">
              <a:solidFill>
                <a:prstClr val="black"/>
              </a:solidFill>
              <a:latin typeface="Arial" charset="0"/>
              <a:ea typeface="ＭＳ Ｐゴシック" charset="-128"/>
            </a:endParaRPr>
          </a:p>
        </p:txBody>
      </p:sp>
      <p:cxnSp>
        <p:nvCxnSpPr>
          <p:cNvPr id="22" name="直線矢印コネクタ 21">
            <a:extLst>
              <a:ext uri="{FF2B5EF4-FFF2-40B4-BE49-F238E27FC236}">
                <a16:creationId xmlns:a16="http://schemas.microsoft.com/office/drawing/2014/main" id="{D200AD72-2DCA-418E-A189-A1259A408786}"/>
              </a:ext>
            </a:extLst>
          </p:cNvPr>
          <p:cNvCxnSpPr/>
          <p:nvPr/>
        </p:nvCxnSpPr>
        <p:spPr>
          <a:xfrm flipH="1">
            <a:off x="6368823" y="5706716"/>
            <a:ext cx="0" cy="324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4D51EAEF-E545-44E8-BA2B-5975AA3381D8}"/>
              </a:ext>
            </a:extLst>
          </p:cNvPr>
          <p:cNvCxnSpPr/>
          <p:nvPr/>
        </p:nvCxnSpPr>
        <p:spPr>
          <a:xfrm flipV="1">
            <a:off x="5864767" y="5704665"/>
            <a:ext cx="0" cy="324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9156CC0C-74B1-44C1-A6EA-BF9A666A6B38}"/>
              </a:ext>
            </a:extLst>
          </p:cNvPr>
          <p:cNvSpPr txBox="1"/>
          <p:nvPr/>
        </p:nvSpPr>
        <p:spPr>
          <a:xfrm>
            <a:off x="4933836" y="5670724"/>
            <a:ext cx="911767" cy="400110"/>
          </a:xfrm>
          <a:prstGeom prst="rect">
            <a:avLst/>
          </a:prstGeom>
          <a:noFill/>
        </p:spPr>
        <p:txBody>
          <a:bodyPr wrap="square" rtlCol="0">
            <a:spAutoFit/>
          </a:bodyPr>
          <a:lstStyle/>
          <a:p>
            <a:pPr algn="r" fontAlgn="base">
              <a:spcBef>
                <a:spcPct val="0"/>
              </a:spcBef>
              <a:spcAft>
                <a:spcPct val="0"/>
              </a:spcAft>
              <a:defRPr/>
            </a:pPr>
            <a:r>
              <a:rPr lang="ja-JP" altLang="en-US" sz="1000" dirty="0">
                <a:solidFill>
                  <a:prstClr val="black"/>
                </a:solidFill>
                <a:latin typeface="Arial" charset="0"/>
                <a:ea typeface="ＭＳ Ｐゴシック" charset="-128"/>
              </a:rPr>
              <a:t>連携・協力</a:t>
            </a:r>
            <a:endParaRPr lang="en-US" altLang="ja-JP" sz="1000" dirty="0">
              <a:solidFill>
                <a:prstClr val="black"/>
              </a:solidFill>
              <a:latin typeface="Arial" charset="0"/>
              <a:ea typeface="ＭＳ Ｐゴシック" charset="-128"/>
            </a:endParaRPr>
          </a:p>
          <a:p>
            <a:pPr algn="r" fontAlgn="base">
              <a:spcBef>
                <a:spcPct val="0"/>
              </a:spcBef>
              <a:spcAft>
                <a:spcPct val="0"/>
              </a:spcAft>
              <a:defRPr/>
            </a:pPr>
            <a:r>
              <a:rPr lang="ja-JP" altLang="en-US" sz="1000" dirty="0">
                <a:solidFill>
                  <a:prstClr val="black"/>
                </a:solidFill>
                <a:latin typeface="Arial" charset="0"/>
                <a:ea typeface="ＭＳ Ｐゴシック" charset="-128"/>
              </a:rPr>
              <a:t>情報提供</a:t>
            </a:r>
            <a:endParaRPr lang="en-US" altLang="ja-JP" sz="1000" dirty="0">
              <a:solidFill>
                <a:prstClr val="black"/>
              </a:solidFill>
              <a:latin typeface="Arial" charset="0"/>
              <a:ea typeface="ＭＳ Ｐゴシック" charset="-128"/>
            </a:endParaRPr>
          </a:p>
        </p:txBody>
      </p:sp>
      <p:sp>
        <p:nvSpPr>
          <p:cNvPr id="25" name="テキスト ボックス 24">
            <a:extLst>
              <a:ext uri="{FF2B5EF4-FFF2-40B4-BE49-F238E27FC236}">
                <a16:creationId xmlns:a16="http://schemas.microsoft.com/office/drawing/2014/main" id="{4622ADA5-4E31-4E61-A699-45C8C7030F18}"/>
              </a:ext>
            </a:extLst>
          </p:cNvPr>
          <p:cNvSpPr txBox="1"/>
          <p:nvPr/>
        </p:nvSpPr>
        <p:spPr>
          <a:xfrm>
            <a:off x="6368824" y="5676892"/>
            <a:ext cx="911767" cy="400110"/>
          </a:xfrm>
          <a:prstGeom prst="rect">
            <a:avLst/>
          </a:prstGeom>
          <a:noFill/>
        </p:spPr>
        <p:txBody>
          <a:bodyPr wrap="square" rtlCol="0">
            <a:spAutoFit/>
          </a:bodyPr>
          <a:lstStyle/>
          <a:p>
            <a:pPr fontAlgn="base">
              <a:spcBef>
                <a:spcPct val="0"/>
              </a:spcBef>
              <a:spcAft>
                <a:spcPct val="0"/>
              </a:spcAft>
              <a:defRPr/>
            </a:pPr>
            <a:r>
              <a:rPr lang="ja-JP" altLang="en-US" sz="1000" dirty="0">
                <a:solidFill>
                  <a:prstClr val="black"/>
                </a:solidFill>
                <a:latin typeface="Arial" charset="0"/>
                <a:ea typeface="ＭＳ Ｐゴシック" charset="-128"/>
              </a:rPr>
              <a:t>連携・協力</a:t>
            </a:r>
            <a:endParaRPr lang="en-US" altLang="ja-JP" sz="1000" dirty="0">
              <a:solidFill>
                <a:prstClr val="black"/>
              </a:solidFill>
              <a:latin typeface="Arial" charset="0"/>
              <a:ea typeface="ＭＳ Ｐゴシック" charset="-128"/>
            </a:endParaRPr>
          </a:p>
          <a:p>
            <a:pPr fontAlgn="base">
              <a:spcBef>
                <a:spcPct val="0"/>
              </a:spcBef>
              <a:spcAft>
                <a:spcPct val="0"/>
              </a:spcAft>
              <a:defRPr/>
            </a:pPr>
            <a:r>
              <a:rPr lang="ja-JP" altLang="en-US" sz="1000" dirty="0">
                <a:solidFill>
                  <a:prstClr val="black"/>
                </a:solidFill>
                <a:latin typeface="Arial" charset="0"/>
                <a:ea typeface="ＭＳ Ｐゴシック" charset="-128"/>
              </a:rPr>
              <a:t>情報収集</a:t>
            </a:r>
            <a:endParaRPr lang="en-US" altLang="ja-JP" sz="1000" dirty="0">
              <a:solidFill>
                <a:prstClr val="black"/>
              </a:solidFill>
              <a:latin typeface="Arial" charset="0"/>
              <a:ea typeface="ＭＳ Ｐゴシック" charset="-128"/>
            </a:endParaRPr>
          </a:p>
        </p:txBody>
      </p:sp>
      <p:sp>
        <p:nvSpPr>
          <p:cNvPr id="26" name="テキスト ボックス 25">
            <a:extLst>
              <a:ext uri="{FF2B5EF4-FFF2-40B4-BE49-F238E27FC236}">
                <a16:creationId xmlns:a16="http://schemas.microsoft.com/office/drawing/2014/main" id="{28381C1F-4ACE-48AB-8171-72A46CA1C1E1}"/>
              </a:ext>
            </a:extLst>
          </p:cNvPr>
          <p:cNvSpPr txBox="1"/>
          <p:nvPr/>
        </p:nvSpPr>
        <p:spPr>
          <a:xfrm>
            <a:off x="7670697" y="5915931"/>
            <a:ext cx="775048" cy="246221"/>
          </a:xfrm>
          <a:prstGeom prst="rect">
            <a:avLst/>
          </a:prstGeom>
          <a:noFill/>
        </p:spPr>
        <p:txBody>
          <a:bodyPr wrap="square" rtlCol="0">
            <a:spAutoFit/>
          </a:bodyPr>
          <a:lstStyle/>
          <a:p>
            <a:pPr algn="ctr" fontAlgn="base">
              <a:spcBef>
                <a:spcPct val="0"/>
              </a:spcBef>
              <a:spcAft>
                <a:spcPct val="0"/>
              </a:spcAft>
              <a:defRPr/>
            </a:pPr>
            <a:r>
              <a:rPr lang="ja-JP" altLang="en-US" sz="1000" dirty="0">
                <a:solidFill>
                  <a:prstClr val="black"/>
                </a:solidFill>
                <a:latin typeface="Arial" charset="0"/>
                <a:ea typeface="ＭＳ Ｐゴシック" charset="-128"/>
              </a:rPr>
              <a:t>連携・協力</a:t>
            </a:r>
            <a:endParaRPr lang="en-US" altLang="ja-JP" sz="1000" dirty="0">
              <a:solidFill>
                <a:prstClr val="black"/>
              </a:solidFill>
              <a:latin typeface="Arial" charset="0"/>
              <a:ea typeface="ＭＳ Ｐゴシック" charset="-128"/>
            </a:endParaRPr>
          </a:p>
        </p:txBody>
      </p:sp>
      <p:sp>
        <p:nvSpPr>
          <p:cNvPr id="27" name="正方形/長方形 26">
            <a:extLst>
              <a:ext uri="{FF2B5EF4-FFF2-40B4-BE49-F238E27FC236}">
                <a16:creationId xmlns:a16="http://schemas.microsoft.com/office/drawing/2014/main" id="{70C4E04B-ACE4-4ABA-893E-D348E84B8CA5}"/>
              </a:ext>
            </a:extLst>
          </p:cNvPr>
          <p:cNvSpPr/>
          <p:nvPr/>
        </p:nvSpPr>
        <p:spPr>
          <a:xfrm>
            <a:off x="8049344" y="5301208"/>
            <a:ext cx="1232918" cy="503948"/>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fontAlgn="base">
              <a:spcBef>
                <a:spcPct val="0"/>
              </a:spcBef>
              <a:spcAft>
                <a:spcPct val="0"/>
              </a:spcAft>
              <a:defRPr/>
            </a:pPr>
            <a:r>
              <a:rPr lang="ja-JP" altLang="en-US" sz="1200" dirty="0">
                <a:solidFill>
                  <a:prstClr val="black"/>
                </a:solidFill>
                <a:latin typeface="Arial"/>
                <a:ea typeface="ＭＳ Ｐゴシック" panose="020B0600070205080204" pitchFamily="50" charset="-128"/>
              </a:rPr>
              <a:t>兵庫県立大学</a:t>
            </a:r>
            <a:endParaRPr lang="en-US" altLang="ja-JP" sz="1200" dirty="0">
              <a:solidFill>
                <a:prstClr val="black"/>
              </a:solidFill>
              <a:latin typeface="Arial"/>
              <a:ea typeface="ＭＳ Ｐゴシック" panose="020B0600070205080204" pitchFamily="50" charset="-128"/>
            </a:endParaRPr>
          </a:p>
          <a:p>
            <a:pPr algn="ctr" fontAlgn="base">
              <a:spcBef>
                <a:spcPct val="0"/>
              </a:spcBef>
              <a:spcAft>
                <a:spcPct val="0"/>
              </a:spcAft>
              <a:defRPr/>
            </a:pPr>
            <a:r>
              <a:rPr lang="ja-JP" altLang="en-US" sz="1200" dirty="0">
                <a:solidFill>
                  <a:prstClr val="black"/>
                </a:solidFill>
                <a:latin typeface="Arial"/>
                <a:ea typeface="ＭＳ Ｐゴシック" panose="020B0600070205080204" pitchFamily="50" charset="-128"/>
              </a:rPr>
              <a:t>環境人間学部</a:t>
            </a:r>
            <a:endParaRPr lang="en-US" altLang="ja-JP" sz="1200" dirty="0">
              <a:solidFill>
                <a:prstClr val="black"/>
              </a:solidFill>
              <a:latin typeface="Arial"/>
              <a:ea typeface="ＭＳ Ｐゴシック" panose="020B0600070205080204" pitchFamily="50" charset="-128"/>
            </a:endParaRPr>
          </a:p>
        </p:txBody>
      </p:sp>
      <p:cxnSp>
        <p:nvCxnSpPr>
          <p:cNvPr id="28" name="直線矢印コネクタ 27">
            <a:extLst>
              <a:ext uri="{FF2B5EF4-FFF2-40B4-BE49-F238E27FC236}">
                <a16:creationId xmlns:a16="http://schemas.microsoft.com/office/drawing/2014/main" id="{13B738F6-4CE8-49B6-92A4-48B6C5C66AAF}"/>
              </a:ext>
            </a:extLst>
          </p:cNvPr>
          <p:cNvCxnSpPr>
            <a:cxnSpLocks/>
            <a:stCxn id="15" idx="3"/>
          </p:cNvCxnSpPr>
          <p:nvPr/>
        </p:nvCxnSpPr>
        <p:spPr>
          <a:xfrm>
            <a:off x="7166643" y="5484867"/>
            <a:ext cx="863107" cy="0"/>
          </a:xfrm>
          <a:prstGeom prst="straightConnector1">
            <a:avLst/>
          </a:prstGeom>
          <a:ln w="1905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直線矢印コネクタ 28">
            <a:extLst>
              <a:ext uri="{FF2B5EF4-FFF2-40B4-BE49-F238E27FC236}">
                <a16:creationId xmlns:a16="http://schemas.microsoft.com/office/drawing/2014/main" id="{7EB0B44E-D03B-4EF0-AF32-DF8C2AE5287F}"/>
              </a:ext>
            </a:extLst>
          </p:cNvPr>
          <p:cNvCxnSpPr>
            <a:cxnSpLocks/>
          </p:cNvCxnSpPr>
          <p:nvPr/>
        </p:nvCxnSpPr>
        <p:spPr>
          <a:xfrm flipV="1">
            <a:off x="7242259" y="5704666"/>
            <a:ext cx="765709" cy="532353"/>
          </a:xfrm>
          <a:prstGeom prst="straightConnector1">
            <a:avLst/>
          </a:prstGeom>
          <a:ln w="1905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0" name="テキスト ボックス 29">
            <a:extLst>
              <a:ext uri="{FF2B5EF4-FFF2-40B4-BE49-F238E27FC236}">
                <a16:creationId xmlns:a16="http://schemas.microsoft.com/office/drawing/2014/main" id="{216668AE-7D1C-40A0-A858-6F675C29B8C8}"/>
              </a:ext>
            </a:extLst>
          </p:cNvPr>
          <p:cNvSpPr txBox="1"/>
          <p:nvPr/>
        </p:nvSpPr>
        <p:spPr>
          <a:xfrm>
            <a:off x="7221626" y="5175762"/>
            <a:ext cx="775048" cy="246221"/>
          </a:xfrm>
          <a:prstGeom prst="rect">
            <a:avLst/>
          </a:prstGeom>
          <a:noFill/>
        </p:spPr>
        <p:txBody>
          <a:bodyPr wrap="square" rtlCol="0">
            <a:spAutoFit/>
          </a:bodyPr>
          <a:lstStyle/>
          <a:p>
            <a:pPr algn="ctr" fontAlgn="base">
              <a:spcBef>
                <a:spcPct val="0"/>
              </a:spcBef>
              <a:spcAft>
                <a:spcPct val="0"/>
              </a:spcAft>
              <a:defRPr/>
            </a:pPr>
            <a:r>
              <a:rPr lang="ja-JP" altLang="en-US" sz="1000" dirty="0">
                <a:solidFill>
                  <a:prstClr val="black"/>
                </a:solidFill>
                <a:latin typeface="Arial" charset="0"/>
                <a:ea typeface="ＭＳ Ｐゴシック" charset="-128"/>
              </a:rPr>
              <a:t>連携・協力</a:t>
            </a:r>
            <a:endParaRPr lang="en-US" altLang="ja-JP" sz="1000" dirty="0">
              <a:solidFill>
                <a:prstClr val="black"/>
              </a:solidFill>
              <a:latin typeface="Arial" charset="0"/>
              <a:ea typeface="ＭＳ Ｐゴシック" charset="-128"/>
            </a:endParaRPr>
          </a:p>
        </p:txBody>
      </p:sp>
      <p:pic>
        <p:nvPicPr>
          <p:cNvPr id="31" name="図 30">
            <a:extLst>
              <a:ext uri="{FF2B5EF4-FFF2-40B4-BE49-F238E27FC236}">
                <a16:creationId xmlns:a16="http://schemas.microsoft.com/office/drawing/2014/main" id="{E89DF04A-E445-451B-BCE2-BA5362D0C4B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84317" y="1255695"/>
            <a:ext cx="4435973" cy="2484207"/>
          </a:xfrm>
          <a:prstGeom prst="rect">
            <a:avLst/>
          </a:prstGeom>
          <a:noFill/>
          <a:ln>
            <a:noFill/>
          </a:ln>
        </p:spPr>
      </p:pic>
      <p:sp>
        <p:nvSpPr>
          <p:cNvPr id="32" name="テキスト ボックス 31">
            <a:extLst>
              <a:ext uri="{FF2B5EF4-FFF2-40B4-BE49-F238E27FC236}">
                <a16:creationId xmlns:a16="http://schemas.microsoft.com/office/drawing/2014/main" id="{3F31FD88-1B09-4BF4-9745-CF5B1FF9F363}"/>
              </a:ext>
            </a:extLst>
          </p:cNvPr>
          <p:cNvSpPr txBox="1"/>
          <p:nvPr/>
        </p:nvSpPr>
        <p:spPr>
          <a:xfrm>
            <a:off x="130629" y="404665"/>
            <a:ext cx="5074399" cy="584775"/>
          </a:xfrm>
          <a:prstGeom prst="rect">
            <a:avLst/>
          </a:prstGeom>
          <a:noFill/>
        </p:spPr>
        <p:txBody>
          <a:bodyPr wrap="square" rtlCol="0">
            <a:spAutoFit/>
          </a:bodyPr>
          <a:lstStyle/>
          <a:p>
            <a:pPr fontAlgn="base">
              <a:spcBef>
                <a:spcPct val="0"/>
              </a:spcBef>
              <a:spcAft>
                <a:spcPct val="0"/>
              </a:spcAft>
              <a:defRPr/>
            </a:pPr>
            <a:r>
              <a:rPr lang="en-US" altLang="ja-JP" sz="1600" dirty="0">
                <a:solidFill>
                  <a:prstClr val="black"/>
                </a:solidFill>
                <a:latin typeface="メイリオ" panose="020B0604030504040204" pitchFamily="50" charset="-128"/>
                <a:ea typeface="メイリオ" panose="020B0604030504040204" pitchFamily="50" charset="-128"/>
              </a:rPr>
              <a:t>【</a:t>
            </a:r>
            <a:r>
              <a:rPr lang="ja-JP" altLang="en-US" sz="1600" dirty="0">
                <a:solidFill>
                  <a:prstClr val="black"/>
                </a:solidFill>
                <a:latin typeface="メイリオ" panose="020B0604030504040204" pitchFamily="50" charset="-128"/>
                <a:ea typeface="メイリオ" panose="020B0604030504040204" pitchFamily="50" charset="-128"/>
              </a:rPr>
              <a:t>分野：国民生活・都市生活、</a:t>
            </a:r>
            <a:endParaRPr lang="en-US" altLang="ja-JP" sz="1600" dirty="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defRPr/>
            </a:pPr>
            <a:r>
              <a:rPr lang="ja-JP" altLang="en-US" sz="1600" dirty="0">
                <a:solidFill>
                  <a:prstClr val="black"/>
                </a:solidFill>
                <a:latin typeface="メイリオ" panose="020B0604030504040204" pitchFamily="50" charset="-128"/>
                <a:ea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rPr>
              <a:t> 対象</a:t>
            </a:r>
            <a:r>
              <a:rPr lang="ja-JP" altLang="en-US" sz="1600" dirty="0">
                <a:solidFill>
                  <a:prstClr val="black"/>
                </a:solidFill>
                <a:latin typeface="メイリオ" panose="020B0604030504040204" pitchFamily="50" charset="-128"/>
                <a:ea typeface="メイリオ" panose="020B0604030504040204" pitchFamily="50" charset="-128"/>
              </a:rPr>
              <a:t>地域：大阪府、大阪市（近畿地域全域）</a:t>
            </a:r>
            <a:r>
              <a:rPr lang="en-US" altLang="ja-JP" sz="1600" dirty="0">
                <a:solidFill>
                  <a:prstClr val="black"/>
                </a:solidFill>
                <a:latin typeface="メイリオ" panose="020B0604030504040204" pitchFamily="50" charset="-128"/>
                <a:ea typeface="メイリオ" panose="020B0604030504040204" pitchFamily="50" charset="-128"/>
              </a:rPr>
              <a:t>】</a:t>
            </a:r>
          </a:p>
        </p:txBody>
      </p:sp>
      <p:sp>
        <p:nvSpPr>
          <p:cNvPr id="33" name="テキスト ボックス 32">
            <a:extLst>
              <a:ext uri="{FF2B5EF4-FFF2-40B4-BE49-F238E27FC236}">
                <a16:creationId xmlns:a16="http://schemas.microsoft.com/office/drawing/2014/main" id="{B65A4565-4715-42E6-999F-CAAE8FC63256}"/>
              </a:ext>
            </a:extLst>
          </p:cNvPr>
          <p:cNvSpPr txBox="1"/>
          <p:nvPr/>
        </p:nvSpPr>
        <p:spPr>
          <a:xfrm>
            <a:off x="4504114" y="4617132"/>
            <a:ext cx="448887" cy="1754326"/>
          </a:xfrm>
          <a:prstGeom prst="rect">
            <a:avLst/>
          </a:prstGeom>
          <a:solidFill>
            <a:schemeClr val="accent4">
              <a:lumMod val="40000"/>
              <a:lumOff val="60000"/>
            </a:schemeClr>
          </a:solidFill>
          <a:ln>
            <a:solidFill>
              <a:schemeClr val="tx1"/>
            </a:solidFill>
          </a:ln>
        </p:spPr>
        <p:txBody>
          <a:bodyPr wrap="square" lIns="46800" rIns="46800" rtlCol="0">
            <a:spAutoFit/>
          </a:bodyPr>
          <a:lstStyle/>
          <a:p>
            <a:pPr fontAlgn="base">
              <a:spcBef>
                <a:spcPct val="0"/>
              </a:spcBef>
              <a:spcAft>
                <a:spcPct val="0"/>
              </a:spcAft>
              <a:defRPr/>
            </a:pPr>
            <a:endParaRPr lang="en-US" altLang="ja-JP" sz="900" dirty="0">
              <a:solidFill>
                <a:prstClr val="black"/>
              </a:solidFill>
              <a:latin typeface="Arial" charset="0"/>
              <a:ea typeface="ＭＳ Ｐゴシック" charset="-128"/>
            </a:endParaRPr>
          </a:p>
          <a:p>
            <a:pPr fontAlgn="base">
              <a:spcBef>
                <a:spcPct val="0"/>
              </a:spcBef>
              <a:spcAft>
                <a:spcPct val="0"/>
              </a:spcAft>
              <a:defRPr/>
            </a:pPr>
            <a:endParaRPr lang="en-US" altLang="ja-JP" sz="900" dirty="0">
              <a:solidFill>
                <a:prstClr val="black"/>
              </a:solidFill>
              <a:latin typeface="Arial" charset="0"/>
              <a:ea typeface="ＭＳ Ｐゴシック" charset="-128"/>
            </a:endParaRPr>
          </a:p>
          <a:p>
            <a:pPr fontAlgn="base">
              <a:spcBef>
                <a:spcPct val="0"/>
              </a:spcBef>
              <a:spcAft>
                <a:spcPct val="0"/>
              </a:spcAft>
              <a:defRPr/>
            </a:pPr>
            <a:endParaRPr lang="en-US" altLang="ja-JP" sz="900" dirty="0">
              <a:solidFill>
                <a:prstClr val="black"/>
              </a:solidFill>
              <a:latin typeface="Arial" charset="0"/>
              <a:ea typeface="ＭＳ Ｐゴシック" charset="-128"/>
            </a:endParaRPr>
          </a:p>
          <a:p>
            <a:pPr fontAlgn="base">
              <a:spcBef>
                <a:spcPct val="0"/>
              </a:spcBef>
              <a:spcAft>
                <a:spcPct val="0"/>
              </a:spcAft>
              <a:defRPr/>
            </a:pPr>
            <a:r>
              <a:rPr lang="ja-JP" altLang="en-US" sz="900" dirty="0">
                <a:solidFill>
                  <a:prstClr val="black"/>
                </a:solidFill>
                <a:latin typeface="Arial" charset="0"/>
                <a:ea typeface="ＭＳ Ｐゴシック" charset="-128"/>
              </a:rPr>
              <a:t>全国管理受託者からの気候変動データ</a:t>
            </a:r>
            <a:endParaRPr lang="en-US" altLang="ja-JP" sz="900" dirty="0">
              <a:solidFill>
                <a:prstClr val="black"/>
              </a:solidFill>
              <a:latin typeface="Arial" charset="0"/>
              <a:ea typeface="ＭＳ Ｐゴシック" charset="-128"/>
            </a:endParaRPr>
          </a:p>
          <a:p>
            <a:pPr fontAlgn="base">
              <a:spcBef>
                <a:spcPct val="0"/>
              </a:spcBef>
              <a:spcAft>
                <a:spcPct val="0"/>
              </a:spcAft>
              <a:defRPr/>
            </a:pPr>
            <a:endParaRPr lang="en-US" altLang="ja-JP" sz="900" dirty="0">
              <a:solidFill>
                <a:prstClr val="black"/>
              </a:solidFill>
              <a:latin typeface="Arial" charset="0"/>
              <a:ea typeface="ＭＳ Ｐゴシック" charset="-128"/>
            </a:endParaRPr>
          </a:p>
          <a:p>
            <a:pPr fontAlgn="base">
              <a:spcBef>
                <a:spcPct val="0"/>
              </a:spcBef>
              <a:spcAft>
                <a:spcPct val="0"/>
              </a:spcAft>
              <a:defRPr/>
            </a:pPr>
            <a:endParaRPr lang="en-US" altLang="ja-JP" sz="900" dirty="0">
              <a:solidFill>
                <a:prstClr val="black"/>
              </a:solidFill>
              <a:latin typeface="Arial" charset="0"/>
              <a:ea typeface="ＭＳ Ｐゴシック" charset="-128"/>
            </a:endParaRPr>
          </a:p>
          <a:p>
            <a:pPr fontAlgn="base">
              <a:spcBef>
                <a:spcPct val="0"/>
              </a:spcBef>
              <a:spcAft>
                <a:spcPct val="0"/>
              </a:spcAft>
              <a:defRPr/>
            </a:pPr>
            <a:endParaRPr lang="ja-JP" altLang="en-US" sz="900" dirty="0">
              <a:solidFill>
                <a:prstClr val="black"/>
              </a:solidFill>
              <a:latin typeface="Arial" charset="0"/>
              <a:ea typeface="ＭＳ Ｐゴシック" charset="-128"/>
            </a:endParaRPr>
          </a:p>
        </p:txBody>
      </p:sp>
      <p:sp>
        <p:nvSpPr>
          <p:cNvPr id="34" name="テキスト ボックス 33">
            <a:extLst>
              <a:ext uri="{FF2B5EF4-FFF2-40B4-BE49-F238E27FC236}">
                <a16:creationId xmlns:a16="http://schemas.microsoft.com/office/drawing/2014/main" id="{411AB715-801E-4F41-BA25-C641D3E8EFF9}"/>
              </a:ext>
            </a:extLst>
          </p:cNvPr>
          <p:cNvSpPr txBox="1"/>
          <p:nvPr/>
        </p:nvSpPr>
        <p:spPr>
          <a:xfrm>
            <a:off x="1642882" y="4575313"/>
            <a:ext cx="1149879" cy="230832"/>
          </a:xfrm>
          <a:prstGeom prst="rect">
            <a:avLst/>
          </a:prstGeom>
          <a:solidFill>
            <a:srgbClr val="9DEBFB"/>
          </a:solidFill>
          <a:ln>
            <a:solidFill>
              <a:schemeClr val="tx1"/>
            </a:solidFill>
          </a:ln>
        </p:spPr>
        <p:txBody>
          <a:bodyPr wrap="square" lIns="46800" rIns="46800" rtlCol="0">
            <a:spAutoFit/>
          </a:bodyPr>
          <a:lstStyle/>
          <a:p>
            <a:pPr algn="ctr" fontAlgn="base">
              <a:spcBef>
                <a:spcPct val="0"/>
              </a:spcBef>
              <a:spcAft>
                <a:spcPct val="0"/>
              </a:spcAft>
              <a:defRPr/>
            </a:pPr>
            <a:r>
              <a:rPr lang="ja-JP" altLang="en-US" sz="900" dirty="0">
                <a:solidFill>
                  <a:prstClr val="black"/>
                </a:solidFill>
                <a:latin typeface="Arial" charset="0"/>
                <a:ea typeface="ＭＳ Ｐゴシック" charset="-128"/>
              </a:rPr>
              <a:t>既存資料の収集整理</a:t>
            </a:r>
          </a:p>
        </p:txBody>
      </p:sp>
      <p:sp>
        <p:nvSpPr>
          <p:cNvPr id="35" name="テキスト ボックス 34">
            <a:extLst>
              <a:ext uri="{FF2B5EF4-FFF2-40B4-BE49-F238E27FC236}">
                <a16:creationId xmlns:a16="http://schemas.microsoft.com/office/drawing/2014/main" id="{9114193F-B9B8-4FAE-B548-16D31454D181}"/>
              </a:ext>
            </a:extLst>
          </p:cNvPr>
          <p:cNvSpPr txBox="1"/>
          <p:nvPr/>
        </p:nvSpPr>
        <p:spPr>
          <a:xfrm>
            <a:off x="3961282" y="4779941"/>
            <a:ext cx="379650" cy="369332"/>
          </a:xfrm>
          <a:prstGeom prst="rect">
            <a:avLst/>
          </a:prstGeom>
          <a:solidFill>
            <a:srgbClr val="9DEBFB"/>
          </a:solidFill>
          <a:ln>
            <a:solidFill>
              <a:schemeClr val="tx1"/>
            </a:solidFill>
          </a:ln>
        </p:spPr>
        <p:txBody>
          <a:bodyPr wrap="square" lIns="46800" rIns="46800" rtlCol="0">
            <a:spAutoFit/>
          </a:bodyPr>
          <a:lstStyle/>
          <a:p>
            <a:pPr algn="ctr" fontAlgn="base">
              <a:spcBef>
                <a:spcPct val="0"/>
              </a:spcBef>
              <a:spcAft>
                <a:spcPct val="0"/>
              </a:spcAft>
              <a:defRPr/>
            </a:pPr>
            <a:r>
              <a:rPr lang="ja-JP" altLang="en-US" sz="900" dirty="0">
                <a:solidFill>
                  <a:prstClr val="black"/>
                </a:solidFill>
                <a:latin typeface="Arial" charset="0"/>
                <a:ea typeface="ＭＳ Ｐゴシック" charset="-128"/>
              </a:rPr>
              <a:t>簡易</a:t>
            </a:r>
            <a:endParaRPr lang="en-US" altLang="ja-JP" sz="900" dirty="0">
              <a:solidFill>
                <a:prstClr val="black"/>
              </a:solidFill>
              <a:latin typeface="Arial" charset="0"/>
              <a:ea typeface="ＭＳ Ｐゴシック" charset="-128"/>
            </a:endParaRPr>
          </a:p>
          <a:p>
            <a:pPr algn="ctr" fontAlgn="base">
              <a:spcBef>
                <a:spcPct val="0"/>
              </a:spcBef>
              <a:spcAft>
                <a:spcPct val="0"/>
              </a:spcAft>
              <a:defRPr/>
            </a:pPr>
            <a:r>
              <a:rPr lang="ja-JP" altLang="en-US" sz="900" dirty="0">
                <a:solidFill>
                  <a:prstClr val="black"/>
                </a:solidFill>
                <a:latin typeface="Arial" charset="0"/>
                <a:ea typeface="ＭＳ Ｐゴシック" charset="-128"/>
              </a:rPr>
              <a:t>評価</a:t>
            </a:r>
          </a:p>
        </p:txBody>
      </p:sp>
      <p:sp>
        <p:nvSpPr>
          <p:cNvPr id="36" name="テキスト ボックス 35">
            <a:extLst>
              <a:ext uri="{FF2B5EF4-FFF2-40B4-BE49-F238E27FC236}">
                <a16:creationId xmlns:a16="http://schemas.microsoft.com/office/drawing/2014/main" id="{70E8B425-BFDE-49E1-A648-FCBC18B345D0}"/>
              </a:ext>
            </a:extLst>
          </p:cNvPr>
          <p:cNvSpPr txBox="1"/>
          <p:nvPr/>
        </p:nvSpPr>
        <p:spPr>
          <a:xfrm>
            <a:off x="3820120" y="5589241"/>
            <a:ext cx="592820" cy="211203"/>
          </a:xfrm>
          <a:prstGeom prst="rect">
            <a:avLst/>
          </a:prstGeom>
          <a:solidFill>
            <a:srgbClr val="9DEBFB"/>
          </a:solidFill>
          <a:ln>
            <a:solidFill>
              <a:schemeClr val="tx1"/>
            </a:solidFill>
          </a:ln>
        </p:spPr>
        <p:txBody>
          <a:bodyPr wrap="square" lIns="36000" tIns="36000" rIns="36000" bIns="36000" rtlCol="0">
            <a:spAutoFit/>
          </a:bodyPr>
          <a:lstStyle/>
          <a:p>
            <a:pPr algn="ctr" fontAlgn="base">
              <a:spcBef>
                <a:spcPct val="0"/>
              </a:spcBef>
              <a:spcAft>
                <a:spcPct val="0"/>
              </a:spcAft>
              <a:defRPr/>
            </a:pPr>
            <a:r>
              <a:rPr lang="ja-JP" altLang="en-US" sz="900" dirty="0">
                <a:solidFill>
                  <a:prstClr val="black"/>
                </a:solidFill>
                <a:latin typeface="Arial" charset="0"/>
                <a:ea typeface="ＭＳ Ｐゴシック" charset="-128"/>
              </a:rPr>
              <a:t>影響評価</a:t>
            </a:r>
          </a:p>
        </p:txBody>
      </p:sp>
      <p:cxnSp>
        <p:nvCxnSpPr>
          <p:cNvPr id="37" name="直線矢印コネクタ 36">
            <a:extLst>
              <a:ext uri="{FF2B5EF4-FFF2-40B4-BE49-F238E27FC236}">
                <a16:creationId xmlns:a16="http://schemas.microsoft.com/office/drawing/2014/main" id="{10FDA747-8906-433E-888F-546A05953B49}"/>
              </a:ext>
            </a:extLst>
          </p:cNvPr>
          <p:cNvCxnSpPr>
            <a:cxnSpLocks/>
          </p:cNvCxnSpPr>
          <p:nvPr/>
        </p:nvCxnSpPr>
        <p:spPr>
          <a:xfrm flipH="1">
            <a:off x="3868041" y="4689140"/>
            <a:ext cx="636072" cy="0"/>
          </a:xfrm>
          <a:prstGeom prst="straightConnector1">
            <a:avLst/>
          </a:prstGeom>
          <a:ln w="95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6D4D5E16-E825-4E61-88CB-6C76D97E7A6D}"/>
              </a:ext>
            </a:extLst>
          </p:cNvPr>
          <p:cNvCxnSpPr>
            <a:cxnSpLocks/>
          </p:cNvCxnSpPr>
          <p:nvPr/>
        </p:nvCxnSpPr>
        <p:spPr>
          <a:xfrm flipH="1">
            <a:off x="4160912" y="5373216"/>
            <a:ext cx="339326" cy="0"/>
          </a:xfrm>
          <a:prstGeom prst="straightConnector1">
            <a:avLst/>
          </a:prstGeom>
          <a:ln w="95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DA13F6EC-A1FD-4422-90E9-BC61A1BEDDB8}"/>
              </a:ext>
            </a:extLst>
          </p:cNvPr>
          <p:cNvSpPr txBox="1"/>
          <p:nvPr/>
        </p:nvSpPr>
        <p:spPr>
          <a:xfrm>
            <a:off x="2759519" y="5912524"/>
            <a:ext cx="564470" cy="211203"/>
          </a:xfrm>
          <a:prstGeom prst="rect">
            <a:avLst/>
          </a:prstGeom>
          <a:solidFill>
            <a:srgbClr val="9DEBFB"/>
          </a:solidFill>
          <a:ln>
            <a:solidFill>
              <a:schemeClr val="tx1"/>
            </a:solidFill>
          </a:ln>
        </p:spPr>
        <p:txBody>
          <a:bodyPr wrap="square" lIns="36000" tIns="36000" rIns="36000" bIns="36000" rtlCol="0">
            <a:spAutoFit/>
          </a:bodyPr>
          <a:lstStyle/>
          <a:p>
            <a:pPr algn="ctr" fontAlgn="base">
              <a:spcBef>
                <a:spcPct val="0"/>
              </a:spcBef>
              <a:spcAft>
                <a:spcPct val="0"/>
              </a:spcAft>
              <a:defRPr/>
            </a:pPr>
            <a:r>
              <a:rPr lang="ja-JP" altLang="en-US" sz="900" dirty="0">
                <a:solidFill>
                  <a:prstClr val="black"/>
                </a:solidFill>
                <a:latin typeface="Arial" charset="0"/>
                <a:ea typeface="ＭＳ Ｐゴシック" charset="-128"/>
              </a:rPr>
              <a:t>影響評価</a:t>
            </a:r>
          </a:p>
        </p:txBody>
      </p:sp>
      <p:sp>
        <p:nvSpPr>
          <p:cNvPr id="41" name="テキスト ボックス 40">
            <a:extLst>
              <a:ext uri="{FF2B5EF4-FFF2-40B4-BE49-F238E27FC236}">
                <a16:creationId xmlns:a16="http://schemas.microsoft.com/office/drawing/2014/main" id="{EA177B31-C6D7-41EA-9B3A-FADBE281F262}"/>
              </a:ext>
            </a:extLst>
          </p:cNvPr>
          <p:cNvSpPr txBox="1"/>
          <p:nvPr/>
        </p:nvSpPr>
        <p:spPr>
          <a:xfrm>
            <a:off x="2652879" y="6308847"/>
            <a:ext cx="751245" cy="211203"/>
          </a:xfrm>
          <a:prstGeom prst="rect">
            <a:avLst/>
          </a:prstGeom>
          <a:solidFill>
            <a:srgbClr val="9DEBFB"/>
          </a:solidFill>
          <a:ln>
            <a:solidFill>
              <a:schemeClr val="tx1"/>
            </a:solidFill>
          </a:ln>
        </p:spPr>
        <p:txBody>
          <a:bodyPr wrap="square" lIns="36000" tIns="36000" rIns="36000" bIns="36000" rtlCol="0">
            <a:spAutoFit/>
          </a:bodyPr>
          <a:lstStyle/>
          <a:p>
            <a:pPr algn="ctr" fontAlgn="base">
              <a:spcBef>
                <a:spcPct val="0"/>
              </a:spcBef>
              <a:spcAft>
                <a:spcPct val="0"/>
              </a:spcAft>
              <a:defRPr/>
            </a:pPr>
            <a:r>
              <a:rPr lang="ja-JP" altLang="en-US" sz="900" dirty="0">
                <a:solidFill>
                  <a:prstClr val="black"/>
                </a:solidFill>
                <a:latin typeface="Arial" charset="0"/>
                <a:ea typeface="ＭＳ Ｐゴシック" charset="-128"/>
              </a:rPr>
              <a:t>適応策提案</a:t>
            </a:r>
          </a:p>
        </p:txBody>
      </p:sp>
      <p:cxnSp>
        <p:nvCxnSpPr>
          <p:cNvPr id="42" name="直線矢印コネクタ 41">
            <a:extLst>
              <a:ext uri="{FF2B5EF4-FFF2-40B4-BE49-F238E27FC236}">
                <a16:creationId xmlns:a16="http://schemas.microsoft.com/office/drawing/2014/main" id="{ACCF762A-DCB6-47A3-BFA8-5E589CA7630D}"/>
              </a:ext>
            </a:extLst>
          </p:cNvPr>
          <p:cNvCxnSpPr>
            <a:cxnSpLocks/>
          </p:cNvCxnSpPr>
          <p:nvPr/>
        </p:nvCxnSpPr>
        <p:spPr>
          <a:xfrm>
            <a:off x="2972780" y="6137180"/>
            <a:ext cx="0" cy="172140"/>
          </a:xfrm>
          <a:prstGeom prst="straightConnector1">
            <a:avLst/>
          </a:prstGeom>
          <a:ln w="95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0A2B2A7D-BB01-4A1E-A10D-5A93FE7D19D4}"/>
              </a:ext>
            </a:extLst>
          </p:cNvPr>
          <p:cNvSpPr txBox="1"/>
          <p:nvPr/>
        </p:nvSpPr>
        <p:spPr>
          <a:xfrm>
            <a:off x="2851349" y="4581128"/>
            <a:ext cx="1016692" cy="230832"/>
          </a:xfrm>
          <a:prstGeom prst="rect">
            <a:avLst/>
          </a:prstGeom>
          <a:solidFill>
            <a:srgbClr val="9DEBFB"/>
          </a:solidFill>
          <a:ln>
            <a:solidFill>
              <a:schemeClr val="tx1"/>
            </a:solidFill>
          </a:ln>
        </p:spPr>
        <p:txBody>
          <a:bodyPr wrap="square" lIns="46800" rIns="46800" rtlCol="0">
            <a:spAutoFit/>
          </a:bodyPr>
          <a:lstStyle/>
          <a:p>
            <a:pPr algn="ctr" fontAlgn="base">
              <a:spcBef>
                <a:spcPct val="0"/>
              </a:spcBef>
              <a:spcAft>
                <a:spcPct val="0"/>
              </a:spcAft>
              <a:defRPr/>
            </a:pPr>
            <a:r>
              <a:rPr lang="ja-JP" altLang="en-US" sz="900" dirty="0">
                <a:solidFill>
                  <a:prstClr val="black"/>
                </a:solidFill>
                <a:latin typeface="Arial" charset="0"/>
                <a:ea typeface="ＭＳ Ｐゴシック" charset="-128"/>
              </a:rPr>
              <a:t>擬似温暖化実験</a:t>
            </a:r>
            <a:endParaRPr lang="ja-JP" altLang="en-US" sz="900" b="1" baseline="30000" dirty="0">
              <a:solidFill>
                <a:prstClr val="black"/>
              </a:solidFill>
              <a:latin typeface="Arial" charset="0"/>
              <a:ea typeface="ＭＳ Ｐゴシック" charset="-128"/>
            </a:endParaRPr>
          </a:p>
        </p:txBody>
      </p:sp>
      <p:sp>
        <p:nvSpPr>
          <p:cNvPr id="44" name="テキスト ボックス 43">
            <a:extLst>
              <a:ext uri="{FF2B5EF4-FFF2-40B4-BE49-F238E27FC236}">
                <a16:creationId xmlns:a16="http://schemas.microsoft.com/office/drawing/2014/main" id="{72B8B92C-3DE3-472A-8810-11539B1BDF04}"/>
              </a:ext>
            </a:extLst>
          </p:cNvPr>
          <p:cNvSpPr txBox="1"/>
          <p:nvPr/>
        </p:nvSpPr>
        <p:spPr>
          <a:xfrm>
            <a:off x="1642881" y="4906039"/>
            <a:ext cx="825843" cy="230832"/>
          </a:xfrm>
          <a:prstGeom prst="rect">
            <a:avLst/>
          </a:prstGeom>
          <a:solidFill>
            <a:srgbClr val="9DEBFB"/>
          </a:solidFill>
          <a:ln>
            <a:solidFill>
              <a:schemeClr val="tx1"/>
            </a:solidFill>
          </a:ln>
        </p:spPr>
        <p:txBody>
          <a:bodyPr wrap="square" lIns="46800" rIns="46800" rtlCol="0">
            <a:spAutoFit/>
          </a:bodyPr>
          <a:lstStyle/>
          <a:p>
            <a:pPr algn="ctr" fontAlgn="base">
              <a:spcBef>
                <a:spcPct val="0"/>
              </a:spcBef>
              <a:spcAft>
                <a:spcPct val="0"/>
              </a:spcAft>
              <a:defRPr/>
            </a:pPr>
            <a:r>
              <a:rPr lang="ja-JP" altLang="en-US" sz="900" dirty="0">
                <a:solidFill>
                  <a:prstClr val="black"/>
                </a:solidFill>
                <a:latin typeface="Arial" charset="0"/>
                <a:ea typeface="ＭＳ Ｐゴシック" charset="-128"/>
              </a:rPr>
              <a:t>対策手法整理</a:t>
            </a:r>
          </a:p>
        </p:txBody>
      </p:sp>
      <p:sp>
        <p:nvSpPr>
          <p:cNvPr id="45" name="テキスト ボックス 44">
            <a:extLst>
              <a:ext uri="{FF2B5EF4-FFF2-40B4-BE49-F238E27FC236}">
                <a16:creationId xmlns:a16="http://schemas.microsoft.com/office/drawing/2014/main" id="{CB988075-E46A-4F40-997D-C46D0554A13E}"/>
              </a:ext>
            </a:extLst>
          </p:cNvPr>
          <p:cNvSpPr txBox="1"/>
          <p:nvPr/>
        </p:nvSpPr>
        <p:spPr>
          <a:xfrm>
            <a:off x="1644350" y="5540369"/>
            <a:ext cx="824374" cy="230832"/>
          </a:xfrm>
          <a:prstGeom prst="rect">
            <a:avLst/>
          </a:prstGeom>
          <a:solidFill>
            <a:srgbClr val="9DEBFB"/>
          </a:solidFill>
          <a:ln>
            <a:solidFill>
              <a:schemeClr val="tx1"/>
            </a:solidFill>
          </a:ln>
        </p:spPr>
        <p:txBody>
          <a:bodyPr wrap="square" lIns="46800" rIns="46800" rtlCol="0">
            <a:spAutoFit/>
          </a:bodyPr>
          <a:lstStyle/>
          <a:p>
            <a:pPr algn="ctr" fontAlgn="base">
              <a:spcBef>
                <a:spcPct val="0"/>
              </a:spcBef>
              <a:spcAft>
                <a:spcPct val="0"/>
              </a:spcAft>
              <a:defRPr/>
            </a:pPr>
            <a:r>
              <a:rPr lang="ja-JP" altLang="en-US" sz="900" dirty="0">
                <a:solidFill>
                  <a:prstClr val="black"/>
                </a:solidFill>
                <a:latin typeface="Arial" charset="0"/>
                <a:ea typeface="ＭＳ Ｐゴシック" charset="-128"/>
              </a:rPr>
              <a:t>対策手法検討</a:t>
            </a:r>
          </a:p>
        </p:txBody>
      </p:sp>
      <p:sp>
        <p:nvSpPr>
          <p:cNvPr id="46" name="テキスト ボックス 45">
            <a:extLst>
              <a:ext uri="{FF2B5EF4-FFF2-40B4-BE49-F238E27FC236}">
                <a16:creationId xmlns:a16="http://schemas.microsoft.com/office/drawing/2014/main" id="{E4CF940E-698E-402C-A3BD-DAB82F3FF100}"/>
              </a:ext>
            </a:extLst>
          </p:cNvPr>
          <p:cNvSpPr txBox="1"/>
          <p:nvPr/>
        </p:nvSpPr>
        <p:spPr>
          <a:xfrm>
            <a:off x="1644951" y="5913276"/>
            <a:ext cx="823771" cy="230832"/>
          </a:xfrm>
          <a:prstGeom prst="rect">
            <a:avLst/>
          </a:prstGeom>
          <a:solidFill>
            <a:srgbClr val="9DEBFB"/>
          </a:solidFill>
          <a:ln>
            <a:solidFill>
              <a:schemeClr val="tx1"/>
            </a:solidFill>
          </a:ln>
        </p:spPr>
        <p:txBody>
          <a:bodyPr wrap="square" lIns="46800" rIns="46800" rtlCol="0">
            <a:spAutoFit/>
          </a:bodyPr>
          <a:lstStyle/>
          <a:p>
            <a:pPr algn="ctr" fontAlgn="base">
              <a:spcBef>
                <a:spcPct val="0"/>
              </a:spcBef>
              <a:spcAft>
                <a:spcPct val="0"/>
              </a:spcAft>
              <a:defRPr/>
            </a:pPr>
            <a:r>
              <a:rPr lang="ja-JP" altLang="en-US" sz="900" dirty="0">
                <a:solidFill>
                  <a:prstClr val="black"/>
                </a:solidFill>
                <a:latin typeface="Arial" charset="0"/>
                <a:ea typeface="ＭＳ Ｐゴシック" charset="-128"/>
              </a:rPr>
              <a:t>対策手法評価</a:t>
            </a:r>
          </a:p>
        </p:txBody>
      </p:sp>
      <p:sp>
        <p:nvSpPr>
          <p:cNvPr id="47" name="テキスト ボックス 46">
            <a:extLst>
              <a:ext uri="{FF2B5EF4-FFF2-40B4-BE49-F238E27FC236}">
                <a16:creationId xmlns:a16="http://schemas.microsoft.com/office/drawing/2014/main" id="{1EFA404C-CC2D-4F78-B219-CCE172A916B4}"/>
              </a:ext>
            </a:extLst>
          </p:cNvPr>
          <p:cNvSpPr txBox="1"/>
          <p:nvPr/>
        </p:nvSpPr>
        <p:spPr>
          <a:xfrm>
            <a:off x="1637404" y="6289092"/>
            <a:ext cx="821583" cy="211203"/>
          </a:xfrm>
          <a:prstGeom prst="rect">
            <a:avLst/>
          </a:prstGeom>
          <a:solidFill>
            <a:srgbClr val="9DEBFB"/>
          </a:solidFill>
          <a:ln>
            <a:solidFill>
              <a:schemeClr val="tx1"/>
            </a:solidFill>
          </a:ln>
        </p:spPr>
        <p:txBody>
          <a:bodyPr wrap="square" lIns="36000" tIns="36000" rIns="36000" bIns="36000" rtlCol="0">
            <a:spAutoFit/>
          </a:bodyPr>
          <a:lstStyle/>
          <a:p>
            <a:pPr algn="ctr" fontAlgn="base">
              <a:spcBef>
                <a:spcPct val="0"/>
              </a:spcBef>
              <a:spcAft>
                <a:spcPct val="0"/>
              </a:spcAft>
              <a:defRPr/>
            </a:pPr>
            <a:r>
              <a:rPr lang="ja-JP" altLang="en-US" sz="900" dirty="0">
                <a:solidFill>
                  <a:prstClr val="black"/>
                </a:solidFill>
                <a:latin typeface="Arial" charset="0"/>
                <a:ea typeface="ＭＳ Ｐゴシック" charset="-128"/>
              </a:rPr>
              <a:t>拡張性検討</a:t>
            </a:r>
          </a:p>
        </p:txBody>
      </p:sp>
      <p:sp>
        <p:nvSpPr>
          <p:cNvPr id="48" name="テキスト ボックス 47">
            <a:extLst>
              <a:ext uri="{FF2B5EF4-FFF2-40B4-BE49-F238E27FC236}">
                <a16:creationId xmlns:a16="http://schemas.microsoft.com/office/drawing/2014/main" id="{17D90307-477D-4750-BB10-E86F5EB5093A}"/>
              </a:ext>
            </a:extLst>
          </p:cNvPr>
          <p:cNvSpPr txBox="1"/>
          <p:nvPr/>
        </p:nvSpPr>
        <p:spPr>
          <a:xfrm>
            <a:off x="2793678" y="4899621"/>
            <a:ext cx="724636" cy="230832"/>
          </a:xfrm>
          <a:prstGeom prst="rect">
            <a:avLst/>
          </a:prstGeom>
          <a:solidFill>
            <a:srgbClr val="9DEBFB"/>
          </a:solidFill>
          <a:ln>
            <a:solidFill>
              <a:schemeClr val="tx1"/>
            </a:solidFill>
          </a:ln>
        </p:spPr>
        <p:txBody>
          <a:bodyPr wrap="square" lIns="46800" rIns="46800" rtlCol="0">
            <a:spAutoFit/>
          </a:bodyPr>
          <a:lstStyle/>
          <a:p>
            <a:pPr algn="ctr" fontAlgn="base">
              <a:spcBef>
                <a:spcPct val="0"/>
              </a:spcBef>
              <a:spcAft>
                <a:spcPct val="0"/>
              </a:spcAft>
              <a:defRPr/>
            </a:pPr>
            <a:r>
              <a:rPr lang="ja-JP" altLang="en-US" sz="900" dirty="0">
                <a:solidFill>
                  <a:prstClr val="black"/>
                </a:solidFill>
                <a:latin typeface="Arial" charset="0"/>
                <a:ea typeface="ＭＳ Ｐゴシック" charset="-128"/>
              </a:rPr>
              <a:t>関係性解析</a:t>
            </a:r>
          </a:p>
        </p:txBody>
      </p:sp>
      <p:sp>
        <p:nvSpPr>
          <p:cNvPr id="49" name="フリーフォーム: 図形 48">
            <a:extLst>
              <a:ext uri="{FF2B5EF4-FFF2-40B4-BE49-F238E27FC236}">
                <a16:creationId xmlns:a16="http://schemas.microsoft.com/office/drawing/2014/main" id="{24703E0E-816C-48B5-AAE4-0B455704AD66}"/>
              </a:ext>
            </a:extLst>
          </p:cNvPr>
          <p:cNvSpPr/>
          <p:nvPr/>
        </p:nvSpPr>
        <p:spPr>
          <a:xfrm>
            <a:off x="2619375" y="4806318"/>
            <a:ext cx="166688" cy="190500"/>
          </a:xfrm>
          <a:custGeom>
            <a:avLst/>
            <a:gdLst>
              <a:gd name="connsiteX0" fmla="*/ 0 w 166688"/>
              <a:gd name="connsiteY0" fmla="*/ 0 h 190500"/>
              <a:gd name="connsiteX1" fmla="*/ 0 w 166688"/>
              <a:gd name="connsiteY1" fmla="*/ 190500 h 190500"/>
              <a:gd name="connsiteX2" fmla="*/ 166688 w 166688"/>
              <a:gd name="connsiteY2" fmla="*/ 190500 h 190500"/>
            </a:gdLst>
            <a:ahLst/>
            <a:cxnLst>
              <a:cxn ang="0">
                <a:pos x="connsiteX0" y="connsiteY0"/>
              </a:cxn>
              <a:cxn ang="0">
                <a:pos x="connsiteX1" y="connsiteY1"/>
              </a:cxn>
              <a:cxn ang="0">
                <a:pos x="connsiteX2" y="connsiteY2"/>
              </a:cxn>
            </a:cxnLst>
            <a:rect l="l" t="t" r="r" b="b"/>
            <a:pathLst>
              <a:path w="166688" h="190500">
                <a:moveTo>
                  <a:pt x="0" y="0"/>
                </a:moveTo>
                <a:lnTo>
                  <a:pt x="0" y="190500"/>
                </a:lnTo>
                <a:lnTo>
                  <a:pt x="166688" y="190500"/>
                </a:lnTo>
              </a:path>
            </a:pathLst>
          </a:custGeom>
          <a:noFill/>
          <a:ln w="9525">
            <a:solidFill>
              <a:schemeClr val="tx1"/>
            </a:solidFill>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ja-JP" altLang="en-US">
              <a:solidFill>
                <a:prstClr val="white"/>
              </a:solidFill>
              <a:latin typeface="Arial"/>
              <a:ea typeface="ＭＳ Ｐゴシック" panose="020B0600070205080204" pitchFamily="50" charset="-128"/>
            </a:endParaRPr>
          </a:p>
        </p:txBody>
      </p:sp>
      <p:sp>
        <p:nvSpPr>
          <p:cNvPr id="50" name="フリーフォーム: 図形 49">
            <a:extLst>
              <a:ext uri="{FF2B5EF4-FFF2-40B4-BE49-F238E27FC236}">
                <a16:creationId xmlns:a16="http://schemas.microsoft.com/office/drawing/2014/main" id="{3B0B6C2A-27D5-4159-B711-A05BE2FB66E2}"/>
              </a:ext>
            </a:extLst>
          </p:cNvPr>
          <p:cNvSpPr/>
          <p:nvPr/>
        </p:nvSpPr>
        <p:spPr>
          <a:xfrm>
            <a:off x="3656857" y="4810790"/>
            <a:ext cx="295981" cy="164083"/>
          </a:xfrm>
          <a:custGeom>
            <a:avLst/>
            <a:gdLst>
              <a:gd name="connsiteX0" fmla="*/ 0 w 166688"/>
              <a:gd name="connsiteY0" fmla="*/ 0 h 190500"/>
              <a:gd name="connsiteX1" fmla="*/ 0 w 166688"/>
              <a:gd name="connsiteY1" fmla="*/ 190500 h 190500"/>
              <a:gd name="connsiteX2" fmla="*/ 166688 w 166688"/>
              <a:gd name="connsiteY2" fmla="*/ 190500 h 190500"/>
            </a:gdLst>
            <a:ahLst/>
            <a:cxnLst>
              <a:cxn ang="0">
                <a:pos x="connsiteX0" y="connsiteY0"/>
              </a:cxn>
              <a:cxn ang="0">
                <a:pos x="connsiteX1" y="connsiteY1"/>
              </a:cxn>
              <a:cxn ang="0">
                <a:pos x="connsiteX2" y="connsiteY2"/>
              </a:cxn>
            </a:cxnLst>
            <a:rect l="l" t="t" r="r" b="b"/>
            <a:pathLst>
              <a:path w="166688" h="190500">
                <a:moveTo>
                  <a:pt x="0" y="0"/>
                </a:moveTo>
                <a:lnTo>
                  <a:pt x="0" y="190500"/>
                </a:lnTo>
                <a:lnTo>
                  <a:pt x="166688" y="190500"/>
                </a:lnTo>
              </a:path>
            </a:pathLst>
          </a:custGeom>
          <a:noFill/>
          <a:ln w="9525">
            <a:solidFill>
              <a:schemeClr val="tx1"/>
            </a:solidFill>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ja-JP" altLang="en-US">
              <a:solidFill>
                <a:prstClr val="white"/>
              </a:solidFill>
              <a:latin typeface="Arial"/>
              <a:ea typeface="ＭＳ Ｐゴシック" panose="020B0600070205080204" pitchFamily="50" charset="-128"/>
            </a:endParaRPr>
          </a:p>
        </p:txBody>
      </p:sp>
      <p:cxnSp>
        <p:nvCxnSpPr>
          <p:cNvPr id="51" name="直線矢印コネクタ 50">
            <a:extLst>
              <a:ext uri="{FF2B5EF4-FFF2-40B4-BE49-F238E27FC236}">
                <a16:creationId xmlns:a16="http://schemas.microsoft.com/office/drawing/2014/main" id="{B4DA0D37-474D-4292-86C6-26DC555D36B5}"/>
              </a:ext>
            </a:extLst>
          </p:cNvPr>
          <p:cNvCxnSpPr>
            <a:cxnSpLocks/>
          </p:cNvCxnSpPr>
          <p:nvPr/>
        </p:nvCxnSpPr>
        <p:spPr>
          <a:xfrm>
            <a:off x="3514788" y="5049180"/>
            <a:ext cx="445215" cy="0"/>
          </a:xfrm>
          <a:prstGeom prst="straightConnector1">
            <a:avLst/>
          </a:prstGeom>
          <a:ln w="95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DA5F0AF7-F339-4621-99A4-AC5FE79CB36B}"/>
              </a:ext>
            </a:extLst>
          </p:cNvPr>
          <p:cNvSpPr txBox="1"/>
          <p:nvPr/>
        </p:nvSpPr>
        <p:spPr>
          <a:xfrm>
            <a:off x="2072680" y="5250396"/>
            <a:ext cx="1038850" cy="230832"/>
          </a:xfrm>
          <a:prstGeom prst="rect">
            <a:avLst/>
          </a:prstGeom>
          <a:solidFill>
            <a:srgbClr val="9DEBFB"/>
          </a:solidFill>
          <a:ln>
            <a:solidFill>
              <a:schemeClr val="tx1"/>
            </a:solidFill>
          </a:ln>
        </p:spPr>
        <p:txBody>
          <a:bodyPr wrap="square" lIns="46800" rIns="46800" rtlCol="0">
            <a:spAutoFit/>
          </a:bodyPr>
          <a:lstStyle/>
          <a:p>
            <a:pPr algn="ctr" fontAlgn="base">
              <a:spcBef>
                <a:spcPct val="0"/>
              </a:spcBef>
              <a:spcAft>
                <a:spcPct val="0"/>
              </a:spcAft>
              <a:defRPr/>
            </a:pPr>
            <a:r>
              <a:rPr lang="ja-JP" altLang="en-US" sz="900" dirty="0">
                <a:solidFill>
                  <a:prstClr val="black"/>
                </a:solidFill>
                <a:latin typeface="Arial" charset="0"/>
                <a:ea typeface="ＭＳ Ｐゴシック" charset="-128"/>
              </a:rPr>
              <a:t>暑熱環境把握調査</a:t>
            </a:r>
          </a:p>
        </p:txBody>
      </p:sp>
      <p:cxnSp>
        <p:nvCxnSpPr>
          <p:cNvPr id="53" name="直線矢印コネクタ 52">
            <a:extLst>
              <a:ext uri="{FF2B5EF4-FFF2-40B4-BE49-F238E27FC236}">
                <a16:creationId xmlns:a16="http://schemas.microsoft.com/office/drawing/2014/main" id="{1FEA0B74-FC5B-401D-8CAC-2228424B8E81}"/>
              </a:ext>
            </a:extLst>
          </p:cNvPr>
          <p:cNvCxnSpPr>
            <a:cxnSpLocks/>
          </p:cNvCxnSpPr>
          <p:nvPr/>
        </p:nvCxnSpPr>
        <p:spPr>
          <a:xfrm>
            <a:off x="1694647" y="5136870"/>
            <a:ext cx="0" cy="396000"/>
          </a:xfrm>
          <a:prstGeom prst="straightConnector1">
            <a:avLst/>
          </a:prstGeom>
          <a:ln w="95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003A209E-5509-4C45-9952-5107AEDF3430}"/>
              </a:ext>
            </a:extLst>
          </p:cNvPr>
          <p:cNvCxnSpPr>
            <a:cxnSpLocks/>
          </p:cNvCxnSpPr>
          <p:nvPr/>
        </p:nvCxnSpPr>
        <p:spPr>
          <a:xfrm>
            <a:off x="1694647" y="5769276"/>
            <a:ext cx="0" cy="144000"/>
          </a:xfrm>
          <a:prstGeom prst="straightConnector1">
            <a:avLst/>
          </a:prstGeom>
          <a:ln w="95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B492524D-B4AE-45FF-AABB-86C1E90CA8A3}"/>
              </a:ext>
            </a:extLst>
          </p:cNvPr>
          <p:cNvCxnSpPr/>
          <p:nvPr/>
        </p:nvCxnSpPr>
        <p:spPr>
          <a:xfrm flipH="1">
            <a:off x="2468724" y="6417332"/>
            <a:ext cx="184154" cy="0"/>
          </a:xfrm>
          <a:prstGeom prst="straightConnector1">
            <a:avLst/>
          </a:prstGeom>
          <a:ln w="95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54D65B76-FA35-4D06-A969-8E8BEDDEC09C}"/>
              </a:ext>
            </a:extLst>
          </p:cNvPr>
          <p:cNvSpPr txBox="1"/>
          <p:nvPr/>
        </p:nvSpPr>
        <p:spPr>
          <a:xfrm>
            <a:off x="2793678" y="5574432"/>
            <a:ext cx="724636" cy="230832"/>
          </a:xfrm>
          <a:prstGeom prst="rect">
            <a:avLst/>
          </a:prstGeom>
          <a:solidFill>
            <a:srgbClr val="9DEBFB"/>
          </a:solidFill>
          <a:ln>
            <a:solidFill>
              <a:schemeClr val="tx1"/>
            </a:solidFill>
          </a:ln>
        </p:spPr>
        <p:txBody>
          <a:bodyPr wrap="square" lIns="46800" rIns="46800" rtlCol="0">
            <a:spAutoFit/>
          </a:bodyPr>
          <a:lstStyle/>
          <a:p>
            <a:pPr algn="ctr" fontAlgn="base">
              <a:spcBef>
                <a:spcPct val="0"/>
              </a:spcBef>
              <a:spcAft>
                <a:spcPct val="0"/>
              </a:spcAft>
              <a:defRPr/>
            </a:pPr>
            <a:r>
              <a:rPr lang="ja-JP" altLang="en-US" sz="900" dirty="0">
                <a:solidFill>
                  <a:prstClr val="black"/>
                </a:solidFill>
                <a:latin typeface="Arial" charset="0"/>
                <a:ea typeface="ＭＳ Ｐゴシック" charset="-128"/>
              </a:rPr>
              <a:t>関係性解析</a:t>
            </a:r>
          </a:p>
        </p:txBody>
      </p:sp>
      <p:cxnSp>
        <p:nvCxnSpPr>
          <p:cNvPr id="59" name="直線矢印コネクタ 58">
            <a:extLst>
              <a:ext uri="{FF2B5EF4-FFF2-40B4-BE49-F238E27FC236}">
                <a16:creationId xmlns:a16="http://schemas.microsoft.com/office/drawing/2014/main" id="{14A20205-71E1-43E4-B87F-B113E43D2CD4}"/>
              </a:ext>
            </a:extLst>
          </p:cNvPr>
          <p:cNvCxnSpPr>
            <a:cxnSpLocks/>
          </p:cNvCxnSpPr>
          <p:nvPr/>
        </p:nvCxnSpPr>
        <p:spPr>
          <a:xfrm flipH="1">
            <a:off x="4340933" y="4945925"/>
            <a:ext cx="157345" cy="0"/>
          </a:xfrm>
          <a:prstGeom prst="straightConnector1">
            <a:avLst/>
          </a:prstGeom>
          <a:ln w="95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748678CE-39C3-4A18-BC3E-5D1062A67DCE}"/>
              </a:ext>
            </a:extLst>
          </p:cNvPr>
          <p:cNvCxnSpPr>
            <a:cxnSpLocks/>
          </p:cNvCxnSpPr>
          <p:nvPr/>
        </p:nvCxnSpPr>
        <p:spPr>
          <a:xfrm>
            <a:off x="3522190" y="5733257"/>
            <a:ext cx="278683" cy="1"/>
          </a:xfrm>
          <a:prstGeom prst="straightConnector1">
            <a:avLst/>
          </a:prstGeom>
          <a:ln w="95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89B73025-6C6F-4394-936E-862229943DDC}"/>
              </a:ext>
            </a:extLst>
          </p:cNvPr>
          <p:cNvSpPr txBox="1"/>
          <p:nvPr/>
        </p:nvSpPr>
        <p:spPr>
          <a:xfrm>
            <a:off x="408120" y="6627168"/>
            <a:ext cx="5004555" cy="230832"/>
          </a:xfrm>
          <a:prstGeom prst="rect">
            <a:avLst/>
          </a:prstGeom>
          <a:noFill/>
        </p:spPr>
        <p:txBody>
          <a:bodyPr wrap="square" rtlCol="0">
            <a:spAutoFit/>
          </a:bodyPr>
          <a:lstStyle/>
          <a:p>
            <a:pPr fontAlgn="base">
              <a:spcBef>
                <a:spcPct val="0"/>
              </a:spcBef>
              <a:spcAft>
                <a:spcPct val="0"/>
              </a:spcAft>
              <a:defRPr/>
            </a:pPr>
            <a:r>
              <a:rPr lang="en-US" altLang="ja-JP" sz="900" dirty="0">
                <a:solidFill>
                  <a:prstClr val="black"/>
                </a:solidFill>
                <a:latin typeface="ＭＳ Ｐゴシック" panose="020B0600070205080204" pitchFamily="50" charset="-128"/>
                <a:ea typeface="ＭＳ Ｐゴシック" panose="020B0600070205080204" pitchFamily="50" charset="-128"/>
              </a:rPr>
              <a:t>※</a:t>
            </a:r>
            <a:r>
              <a:rPr lang="ja-JP" altLang="en-US" sz="900" dirty="0">
                <a:solidFill>
                  <a:prstClr val="black"/>
                </a:solidFill>
                <a:latin typeface="ＭＳ Ｐゴシック" panose="020B0600070205080204" pitchFamily="50" charset="-128"/>
                <a:ea typeface="ＭＳ Ｐゴシック" panose="020B0600070205080204" pitchFamily="50" charset="-128"/>
              </a:rPr>
              <a:t>「擬似温暖化実験」：気候変動が各地域の気象へ与える影響を調べるためのシミュレーション手法</a:t>
            </a:r>
          </a:p>
        </p:txBody>
      </p:sp>
      <p:sp>
        <p:nvSpPr>
          <p:cNvPr id="63" name="フリーフォーム: 図形 62">
            <a:extLst>
              <a:ext uri="{FF2B5EF4-FFF2-40B4-BE49-F238E27FC236}">
                <a16:creationId xmlns:a16="http://schemas.microsoft.com/office/drawing/2014/main" id="{273B6858-3602-47CE-86A9-61F2FFEE0689}"/>
              </a:ext>
            </a:extLst>
          </p:cNvPr>
          <p:cNvSpPr/>
          <p:nvPr/>
        </p:nvSpPr>
        <p:spPr>
          <a:xfrm>
            <a:off x="2612740" y="5470748"/>
            <a:ext cx="166688" cy="190500"/>
          </a:xfrm>
          <a:custGeom>
            <a:avLst/>
            <a:gdLst>
              <a:gd name="connsiteX0" fmla="*/ 0 w 166688"/>
              <a:gd name="connsiteY0" fmla="*/ 0 h 190500"/>
              <a:gd name="connsiteX1" fmla="*/ 0 w 166688"/>
              <a:gd name="connsiteY1" fmla="*/ 190500 h 190500"/>
              <a:gd name="connsiteX2" fmla="*/ 166688 w 166688"/>
              <a:gd name="connsiteY2" fmla="*/ 190500 h 190500"/>
            </a:gdLst>
            <a:ahLst/>
            <a:cxnLst>
              <a:cxn ang="0">
                <a:pos x="connsiteX0" y="connsiteY0"/>
              </a:cxn>
              <a:cxn ang="0">
                <a:pos x="connsiteX1" y="connsiteY1"/>
              </a:cxn>
              <a:cxn ang="0">
                <a:pos x="connsiteX2" y="connsiteY2"/>
              </a:cxn>
            </a:cxnLst>
            <a:rect l="l" t="t" r="r" b="b"/>
            <a:pathLst>
              <a:path w="166688" h="190500">
                <a:moveTo>
                  <a:pt x="0" y="0"/>
                </a:moveTo>
                <a:lnTo>
                  <a:pt x="0" y="190500"/>
                </a:lnTo>
                <a:lnTo>
                  <a:pt x="166688" y="190500"/>
                </a:lnTo>
              </a:path>
            </a:pathLst>
          </a:custGeom>
          <a:noFill/>
          <a:ln w="9525">
            <a:solidFill>
              <a:schemeClr val="tx1"/>
            </a:solidFill>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ja-JP" altLang="en-US">
              <a:solidFill>
                <a:prstClr val="white"/>
              </a:solidFill>
              <a:latin typeface="Arial"/>
              <a:ea typeface="ＭＳ Ｐゴシック" panose="020B0600070205080204" pitchFamily="50" charset="-128"/>
            </a:endParaRPr>
          </a:p>
        </p:txBody>
      </p:sp>
      <p:sp>
        <p:nvSpPr>
          <p:cNvPr id="64" name="テキスト ボックス 63">
            <a:extLst>
              <a:ext uri="{FF2B5EF4-FFF2-40B4-BE49-F238E27FC236}">
                <a16:creationId xmlns:a16="http://schemas.microsoft.com/office/drawing/2014/main" id="{D8A3E87A-2D35-49AE-B242-915D8DE57674}"/>
              </a:ext>
            </a:extLst>
          </p:cNvPr>
          <p:cNvSpPr txBox="1"/>
          <p:nvPr/>
        </p:nvSpPr>
        <p:spPr>
          <a:xfrm>
            <a:off x="3231334" y="5250396"/>
            <a:ext cx="929578" cy="230832"/>
          </a:xfrm>
          <a:prstGeom prst="rect">
            <a:avLst/>
          </a:prstGeom>
          <a:solidFill>
            <a:srgbClr val="9DEBFB"/>
          </a:solidFill>
          <a:ln>
            <a:solidFill>
              <a:schemeClr val="tx1"/>
            </a:solidFill>
          </a:ln>
        </p:spPr>
        <p:txBody>
          <a:bodyPr wrap="square" lIns="46800" rIns="46800" rtlCol="0">
            <a:spAutoFit/>
          </a:bodyPr>
          <a:lstStyle/>
          <a:p>
            <a:pPr algn="ctr" fontAlgn="base">
              <a:spcBef>
                <a:spcPct val="0"/>
              </a:spcBef>
              <a:spcAft>
                <a:spcPct val="0"/>
              </a:spcAft>
              <a:defRPr/>
            </a:pPr>
            <a:r>
              <a:rPr lang="ja-JP" altLang="en-US" sz="900" dirty="0">
                <a:solidFill>
                  <a:prstClr val="black"/>
                </a:solidFill>
                <a:latin typeface="Arial" charset="0"/>
                <a:ea typeface="ＭＳ Ｐゴシック" charset="-128"/>
              </a:rPr>
              <a:t>擬似温暖化実験</a:t>
            </a:r>
            <a:endParaRPr lang="ja-JP" altLang="en-US" sz="900" b="1" baseline="30000" dirty="0">
              <a:solidFill>
                <a:prstClr val="black"/>
              </a:solidFill>
              <a:latin typeface="Arial" charset="0"/>
              <a:ea typeface="ＭＳ Ｐゴシック" charset="-128"/>
            </a:endParaRPr>
          </a:p>
        </p:txBody>
      </p:sp>
      <p:sp>
        <p:nvSpPr>
          <p:cNvPr id="65" name="フリーフォーム: 図形 64">
            <a:extLst>
              <a:ext uri="{FF2B5EF4-FFF2-40B4-BE49-F238E27FC236}">
                <a16:creationId xmlns:a16="http://schemas.microsoft.com/office/drawing/2014/main" id="{6334A9CE-7EF5-4A5A-B9FE-6ABF1A66108F}"/>
              </a:ext>
            </a:extLst>
          </p:cNvPr>
          <p:cNvSpPr/>
          <p:nvPr/>
        </p:nvSpPr>
        <p:spPr>
          <a:xfrm>
            <a:off x="3634184" y="5470748"/>
            <a:ext cx="166688" cy="190500"/>
          </a:xfrm>
          <a:custGeom>
            <a:avLst/>
            <a:gdLst>
              <a:gd name="connsiteX0" fmla="*/ 0 w 166688"/>
              <a:gd name="connsiteY0" fmla="*/ 0 h 190500"/>
              <a:gd name="connsiteX1" fmla="*/ 0 w 166688"/>
              <a:gd name="connsiteY1" fmla="*/ 190500 h 190500"/>
              <a:gd name="connsiteX2" fmla="*/ 166688 w 166688"/>
              <a:gd name="connsiteY2" fmla="*/ 190500 h 190500"/>
            </a:gdLst>
            <a:ahLst/>
            <a:cxnLst>
              <a:cxn ang="0">
                <a:pos x="connsiteX0" y="connsiteY0"/>
              </a:cxn>
              <a:cxn ang="0">
                <a:pos x="connsiteX1" y="connsiteY1"/>
              </a:cxn>
              <a:cxn ang="0">
                <a:pos x="connsiteX2" y="connsiteY2"/>
              </a:cxn>
            </a:cxnLst>
            <a:rect l="l" t="t" r="r" b="b"/>
            <a:pathLst>
              <a:path w="166688" h="190500">
                <a:moveTo>
                  <a:pt x="0" y="0"/>
                </a:moveTo>
                <a:lnTo>
                  <a:pt x="0" y="190500"/>
                </a:lnTo>
                <a:lnTo>
                  <a:pt x="166688" y="190500"/>
                </a:lnTo>
              </a:path>
            </a:pathLst>
          </a:custGeom>
          <a:noFill/>
          <a:ln w="9525">
            <a:solidFill>
              <a:schemeClr val="tx1"/>
            </a:solidFill>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ja-JP" altLang="en-US">
              <a:solidFill>
                <a:prstClr val="white"/>
              </a:solidFill>
              <a:latin typeface="Arial"/>
              <a:ea typeface="ＭＳ Ｐゴシック" panose="020B0600070205080204" pitchFamily="50" charset="-128"/>
            </a:endParaRPr>
          </a:p>
        </p:txBody>
      </p:sp>
      <p:sp>
        <p:nvSpPr>
          <p:cNvPr id="68" name="テキスト ボックス 67">
            <a:extLst>
              <a:ext uri="{FF2B5EF4-FFF2-40B4-BE49-F238E27FC236}">
                <a16:creationId xmlns:a16="http://schemas.microsoft.com/office/drawing/2014/main" id="{C7FB219F-4EC7-462F-B284-523B4EFAF79D}"/>
              </a:ext>
            </a:extLst>
          </p:cNvPr>
          <p:cNvSpPr txBox="1"/>
          <p:nvPr/>
        </p:nvSpPr>
        <p:spPr>
          <a:xfrm>
            <a:off x="3676022" y="5917341"/>
            <a:ext cx="667502" cy="369332"/>
          </a:xfrm>
          <a:prstGeom prst="rect">
            <a:avLst/>
          </a:prstGeom>
          <a:solidFill>
            <a:srgbClr val="9DEBFB"/>
          </a:solidFill>
          <a:ln>
            <a:solidFill>
              <a:schemeClr val="tx1"/>
            </a:solidFill>
          </a:ln>
        </p:spPr>
        <p:txBody>
          <a:bodyPr wrap="square" lIns="46800" rIns="46800" rtlCol="0">
            <a:spAutoFit/>
          </a:bodyPr>
          <a:lstStyle/>
          <a:p>
            <a:pPr algn="ctr" fontAlgn="base">
              <a:spcBef>
                <a:spcPct val="0"/>
              </a:spcBef>
              <a:spcAft>
                <a:spcPct val="0"/>
              </a:spcAft>
              <a:defRPr/>
            </a:pPr>
            <a:r>
              <a:rPr lang="ja-JP" altLang="en-US" sz="900" dirty="0">
                <a:solidFill>
                  <a:prstClr val="black"/>
                </a:solidFill>
                <a:latin typeface="Arial" charset="0"/>
                <a:ea typeface="ＭＳ Ｐゴシック" charset="-128"/>
              </a:rPr>
              <a:t>擬似温暖化</a:t>
            </a:r>
            <a:endParaRPr lang="en-US" altLang="ja-JP" sz="900" dirty="0">
              <a:solidFill>
                <a:prstClr val="black"/>
              </a:solidFill>
              <a:latin typeface="Arial" charset="0"/>
              <a:ea typeface="ＭＳ Ｐゴシック" charset="-128"/>
            </a:endParaRPr>
          </a:p>
          <a:p>
            <a:pPr algn="ctr" fontAlgn="base">
              <a:spcBef>
                <a:spcPct val="0"/>
              </a:spcBef>
              <a:spcAft>
                <a:spcPct val="0"/>
              </a:spcAft>
              <a:defRPr/>
            </a:pPr>
            <a:r>
              <a:rPr lang="ja-JP" altLang="en-US" sz="900" dirty="0">
                <a:solidFill>
                  <a:prstClr val="black"/>
                </a:solidFill>
                <a:latin typeface="Arial" charset="0"/>
                <a:ea typeface="ＭＳ Ｐゴシック" charset="-128"/>
              </a:rPr>
              <a:t>実験</a:t>
            </a:r>
            <a:endParaRPr lang="ja-JP" altLang="en-US" sz="900" b="1" baseline="30000" dirty="0">
              <a:solidFill>
                <a:prstClr val="black"/>
              </a:solidFill>
              <a:latin typeface="Arial" charset="0"/>
              <a:ea typeface="ＭＳ Ｐゴシック" charset="-128"/>
            </a:endParaRPr>
          </a:p>
        </p:txBody>
      </p:sp>
      <p:cxnSp>
        <p:nvCxnSpPr>
          <p:cNvPr id="69" name="直線矢印コネクタ 68">
            <a:extLst>
              <a:ext uri="{FF2B5EF4-FFF2-40B4-BE49-F238E27FC236}">
                <a16:creationId xmlns:a16="http://schemas.microsoft.com/office/drawing/2014/main" id="{C3883761-E870-431E-A643-DC66A9B28B96}"/>
              </a:ext>
            </a:extLst>
          </p:cNvPr>
          <p:cNvCxnSpPr>
            <a:cxnSpLocks/>
          </p:cNvCxnSpPr>
          <p:nvPr/>
        </p:nvCxnSpPr>
        <p:spPr>
          <a:xfrm flipH="1">
            <a:off x="4340933" y="6021288"/>
            <a:ext cx="157345" cy="0"/>
          </a:xfrm>
          <a:prstGeom prst="straightConnector1">
            <a:avLst/>
          </a:prstGeom>
          <a:ln w="95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71" name="直線矢印コネクタ 70">
            <a:extLst>
              <a:ext uri="{FF2B5EF4-FFF2-40B4-BE49-F238E27FC236}">
                <a16:creationId xmlns:a16="http://schemas.microsoft.com/office/drawing/2014/main" id="{12D51D4A-9469-4FD7-A167-BFED8ABBF825}"/>
              </a:ext>
            </a:extLst>
          </p:cNvPr>
          <p:cNvCxnSpPr>
            <a:cxnSpLocks/>
            <a:endCxn id="40" idx="1"/>
          </p:cNvCxnSpPr>
          <p:nvPr/>
        </p:nvCxnSpPr>
        <p:spPr>
          <a:xfrm flipV="1">
            <a:off x="2468725" y="6018125"/>
            <a:ext cx="290795" cy="3164"/>
          </a:xfrm>
          <a:prstGeom prst="straightConnector1">
            <a:avLst/>
          </a:prstGeom>
          <a:ln w="95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73" name="直線矢印コネクタ 72">
            <a:extLst>
              <a:ext uri="{FF2B5EF4-FFF2-40B4-BE49-F238E27FC236}">
                <a16:creationId xmlns:a16="http://schemas.microsoft.com/office/drawing/2014/main" id="{AA858A7D-434D-4D7E-BD90-B90BB91F78D4}"/>
              </a:ext>
            </a:extLst>
          </p:cNvPr>
          <p:cNvCxnSpPr>
            <a:cxnSpLocks/>
          </p:cNvCxnSpPr>
          <p:nvPr/>
        </p:nvCxnSpPr>
        <p:spPr>
          <a:xfrm flipH="1">
            <a:off x="3332820" y="6021288"/>
            <a:ext cx="339326" cy="0"/>
          </a:xfrm>
          <a:prstGeom prst="straightConnector1">
            <a:avLst/>
          </a:prstGeom>
          <a:ln w="95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74" name="直線矢印コネクタ 73">
            <a:extLst>
              <a:ext uri="{FF2B5EF4-FFF2-40B4-BE49-F238E27FC236}">
                <a16:creationId xmlns:a16="http://schemas.microsoft.com/office/drawing/2014/main" id="{82B68EC4-6ACD-48FC-8D36-BCCFCA843869}"/>
              </a:ext>
            </a:extLst>
          </p:cNvPr>
          <p:cNvCxnSpPr>
            <a:cxnSpLocks/>
          </p:cNvCxnSpPr>
          <p:nvPr/>
        </p:nvCxnSpPr>
        <p:spPr>
          <a:xfrm>
            <a:off x="3044788" y="5805264"/>
            <a:ext cx="0" cy="108000"/>
          </a:xfrm>
          <a:prstGeom prst="straightConnector1">
            <a:avLst/>
          </a:prstGeom>
          <a:ln w="95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66" name="スライド番号プレースホルダー 3">
            <a:extLst>
              <a:ext uri="{FF2B5EF4-FFF2-40B4-BE49-F238E27FC236}">
                <a16:creationId xmlns:a16="http://schemas.microsoft.com/office/drawing/2014/main" id="{3DFAC043-5C56-B84B-BA29-C0595266E507}"/>
              </a:ext>
            </a:extLst>
          </p:cNvPr>
          <p:cNvSpPr txBox="1">
            <a:spLocks/>
          </p:cNvSpPr>
          <p:nvPr/>
        </p:nvSpPr>
        <p:spPr>
          <a:xfrm>
            <a:off x="9114324" y="6532299"/>
            <a:ext cx="791676" cy="325701"/>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975" dirty="0" smtClean="0">
                <a:solidFill>
                  <a:prstClr val="black">
                    <a:tint val="75000"/>
                  </a:prstClr>
                </a:solidFill>
                <a:latin typeface="游ゴシック" panose="020F0502020204030204"/>
                <a:ea typeface="游ゴシック" panose="020B0400000000000000" pitchFamily="50" charset="-128"/>
              </a:rPr>
              <a:t>11</a:t>
            </a:r>
            <a:endParaRPr lang="ja-JP" altLang="en-US" sz="975" dirty="0">
              <a:solidFill>
                <a:prstClr val="black">
                  <a:tint val="75000"/>
                </a:prstClr>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013974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326571" y="554968"/>
            <a:ext cx="9356271" cy="6172403"/>
            <a:chOff x="342899" y="440668"/>
            <a:chExt cx="9356271" cy="6172403"/>
          </a:xfrm>
        </p:grpSpPr>
        <p:sp>
          <p:nvSpPr>
            <p:cNvPr id="6" name="コンテンツ プレースホルダ 2"/>
            <p:cNvSpPr txBox="1">
              <a:spLocks/>
            </p:cNvSpPr>
            <p:nvPr/>
          </p:nvSpPr>
          <p:spPr>
            <a:xfrm>
              <a:off x="342899" y="440668"/>
              <a:ext cx="9356271" cy="61724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u="sng" dirty="0">
                  <a:solidFill>
                    <a:srgbClr val="0070C0"/>
                  </a:solidFill>
                  <a:latin typeface="Meiryo UI" panose="020B0604030504040204" pitchFamily="50" charset="-128"/>
                  <a:ea typeface="Meiryo UI" panose="020B0604030504040204" pitchFamily="50" charset="-128"/>
                </a:rPr>
                <a:t>調査結果の概要</a:t>
              </a:r>
              <a:endParaRPr lang="en-US" altLang="ja-JP" sz="1800" u="sng" dirty="0">
                <a:solidFill>
                  <a:srgbClr val="0070C0"/>
                </a:solidFill>
                <a:latin typeface="Meiryo UI" panose="020B0604030504040204" pitchFamily="50" charset="-128"/>
                <a:ea typeface="Meiryo UI" panose="020B0604030504040204" pitchFamily="50" charset="-128"/>
              </a:endParaRPr>
            </a:p>
            <a:p>
              <a:pPr>
                <a:buFont typeface="Wingdings" panose="05000000000000000000" pitchFamily="2" charset="2"/>
                <a:buChar char="n"/>
              </a:pPr>
              <a:r>
                <a:rPr lang="ja-JP" altLang="en-US" sz="1800" dirty="0">
                  <a:solidFill>
                    <a:srgbClr val="0070C0"/>
                  </a:solidFill>
                  <a:latin typeface="Meiryo UI" panose="020B0604030504040204" pitchFamily="50" charset="-128"/>
                  <a:ea typeface="Meiryo UI" panose="020B0604030504040204" pitchFamily="50" charset="-128"/>
                </a:rPr>
                <a:t>平成</a:t>
              </a:r>
              <a:r>
                <a:rPr lang="en-US" altLang="ja-JP" sz="1800" dirty="0">
                  <a:solidFill>
                    <a:srgbClr val="0070C0"/>
                  </a:solidFill>
                  <a:latin typeface="Meiryo UI" panose="020B0604030504040204" pitchFamily="50" charset="-128"/>
                  <a:ea typeface="Meiryo UI" panose="020B0604030504040204" pitchFamily="50" charset="-128"/>
                </a:rPr>
                <a:t>30</a:t>
              </a:r>
              <a:r>
                <a:rPr lang="ja-JP" altLang="en-US" sz="1800" dirty="0">
                  <a:solidFill>
                    <a:srgbClr val="0070C0"/>
                  </a:solidFill>
                  <a:latin typeface="Meiryo UI" panose="020B0604030504040204" pitchFamily="50" charset="-128"/>
                  <a:ea typeface="Meiryo UI" panose="020B0604030504040204" pitchFamily="50" charset="-128"/>
                </a:rPr>
                <a:t>年度の成果</a:t>
              </a:r>
              <a:endParaRPr lang="en-US" altLang="ja-JP" sz="1800" dirty="0">
                <a:solidFill>
                  <a:srgbClr val="0070C0"/>
                </a:solidFill>
                <a:latin typeface="Meiryo UI" panose="020B0604030504040204" pitchFamily="50" charset="-128"/>
                <a:ea typeface="Meiryo UI" panose="020B0604030504040204" pitchFamily="50" charset="-128"/>
              </a:endParaRPr>
            </a:p>
            <a:p>
              <a:pPr marL="180000" indent="-180000" fontAlgn="base">
                <a:lnSpc>
                  <a:spcPct val="100000"/>
                </a:lnSpc>
                <a:spcBef>
                  <a:spcPts val="60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現地観測の結果、同地域内でも周辺環境</a:t>
              </a:r>
              <a:r>
                <a:rPr lang="en-US" altLang="ja-JP"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水辺の草地、アスファルト等</a:t>
              </a:r>
              <a:r>
                <a:rPr lang="en-US" altLang="ja-JP"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の差により暑熱環境が大きく異なることが明らかとなった。</a:t>
              </a:r>
              <a:endParaRPr lang="en-US" altLang="ja-JP" sz="1400" dirty="0">
                <a:solidFill>
                  <a:prstClr val="black"/>
                </a:solidFill>
                <a:latin typeface="Meiryo UI" panose="020B0604030504040204" pitchFamily="50" charset="-128"/>
                <a:ea typeface="Meiryo UI" panose="020B0604030504040204" pitchFamily="50" charset="-128"/>
              </a:endParaRPr>
            </a:p>
            <a:p>
              <a:pPr marL="180000" indent="-180000" fontAlgn="base">
                <a:lnSpc>
                  <a:spcPct val="100000"/>
                </a:lnSpc>
                <a:spcBef>
                  <a:spcPts val="600"/>
                </a:spcBef>
                <a:spcAft>
                  <a:spcPct val="0"/>
                </a:spcAft>
              </a:pPr>
              <a:r>
                <a:rPr lang="ja-JP" altLang="en-US" sz="1400" dirty="0">
                  <a:solidFill>
                    <a:prstClr val="black"/>
                  </a:solidFill>
                  <a:latin typeface="Meiryo UI" panose="020B0604030504040204" pitchFamily="50" charset="-128"/>
                  <a:ea typeface="Meiryo UI" panose="020B0604030504040204" pitchFamily="50" charset="-128"/>
                </a:rPr>
                <a:t>擬似温暖化実験（記録的猛暑であった</a:t>
              </a:r>
              <a:r>
                <a:rPr lang="en-US" altLang="ja-JP" sz="1400" dirty="0">
                  <a:solidFill>
                    <a:prstClr val="black"/>
                  </a:solidFill>
                  <a:latin typeface="Meiryo UI" panose="020B0604030504040204" pitchFamily="50" charset="-128"/>
                  <a:ea typeface="Meiryo UI" panose="020B0604030504040204" pitchFamily="50" charset="-128"/>
                </a:rPr>
                <a:t>2013</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8</a:t>
              </a:r>
              <a:r>
                <a:rPr lang="ja-JP" altLang="en-US" sz="1400" dirty="0">
                  <a:solidFill>
                    <a:prstClr val="black"/>
                  </a:solidFill>
                  <a:latin typeface="Meiryo UI" panose="020B0604030504040204" pitchFamily="50" charset="-128"/>
                  <a:ea typeface="Meiryo UI" panose="020B0604030504040204" pitchFamily="50" charset="-128"/>
                </a:rPr>
                <a:t>月の気象条件をベースにした将来予測）を試行した結果、大阪では晴天日の日中においては連日</a:t>
              </a:r>
              <a:r>
                <a:rPr lang="en-US" altLang="ja-JP" sz="1400" dirty="0">
                  <a:solidFill>
                    <a:prstClr val="black"/>
                  </a:solidFill>
                  <a:latin typeface="Meiryo UI" panose="020B0604030504040204" pitchFamily="50" charset="-128"/>
                  <a:ea typeface="Meiryo UI" panose="020B0604030504040204" pitchFamily="50" charset="-128"/>
                </a:rPr>
                <a:t>WBGT</a:t>
              </a:r>
              <a:r>
                <a:rPr lang="ja-JP" altLang="en-US" sz="1400" dirty="0">
                  <a:solidFill>
                    <a:prstClr val="black"/>
                  </a:solidFill>
                  <a:latin typeface="Meiryo UI" panose="020B0604030504040204" pitchFamily="50" charset="-128"/>
                  <a:ea typeface="Meiryo UI" panose="020B0604030504040204" pitchFamily="50" charset="-128"/>
                </a:rPr>
                <a:t>が危険レベルで推移し、夜間から早朝にかけても厳重警戒レベルを下回らない日が多くなる予測結果となった（下図）。</a:t>
              </a:r>
              <a:endParaRPr lang="en-US" altLang="ja-JP" sz="1400" dirty="0">
                <a:solidFill>
                  <a:prstClr val="black"/>
                </a:solidFill>
                <a:latin typeface="Meiryo UI" panose="020B0604030504040204" pitchFamily="50" charset="-128"/>
                <a:ea typeface="Meiryo UI" panose="020B0604030504040204" pitchFamily="50" charset="-128"/>
              </a:endParaRPr>
            </a:p>
            <a:p>
              <a:pPr marL="180000" indent="-180000" fontAlgn="base">
                <a:lnSpc>
                  <a:spcPct val="100000"/>
                </a:lnSpc>
                <a:spcBef>
                  <a:spcPts val="600"/>
                </a:spcBef>
                <a:spcAft>
                  <a:spcPct val="0"/>
                </a:spcAft>
              </a:pPr>
              <a:r>
                <a:rPr lang="ja-JP" altLang="en-US" sz="1400" dirty="0">
                  <a:solidFill>
                    <a:prstClr val="black"/>
                  </a:solidFill>
                  <a:latin typeface="Meiryo UI" panose="020B0604030504040204" pitchFamily="50" charset="-128"/>
                  <a:ea typeface="Meiryo UI" panose="020B0604030504040204" pitchFamily="50" charset="-128"/>
                </a:rPr>
                <a:t>現時点の熱中症リスクモデルを用いた将来予測の試行結果では、熱中症搬送者数は現在よりも大幅に増加することが示唆された。</a:t>
              </a:r>
              <a:endParaRPr lang="en-US" altLang="ja-JP" sz="1400" dirty="0">
                <a:solidFill>
                  <a:srgbClr val="0070C0"/>
                </a:solidFill>
                <a:latin typeface="Meiryo UI" panose="020B0604030504040204" pitchFamily="50" charset="-128"/>
                <a:ea typeface="Meiryo UI" panose="020B0604030504040204" pitchFamily="50" charset="-128"/>
              </a:endParaRPr>
            </a:p>
            <a:p>
              <a:pPr marL="0" indent="0">
                <a:buNone/>
              </a:pPr>
              <a:endParaRPr lang="en-US" altLang="ja-JP" sz="1600" i="1" dirty="0">
                <a:solidFill>
                  <a:srgbClr val="FF0000"/>
                </a:solidFill>
                <a:latin typeface="Meiryo UI" panose="020B0604030504040204" pitchFamily="50" charset="-128"/>
                <a:ea typeface="Meiryo UI" panose="020B0604030504040204" pitchFamily="50" charset="-128"/>
              </a:endParaRPr>
            </a:p>
            <a:p>
              <a:pPr marL="0" indent="0">
                <a:buNone/>
              </a:pPr>
              <a:endParaRPr lang="en-US" altLang="ja-JP" sz="1600" dirty="0">
                <a:solidFill>
                  <a:prstClr val="black"/>
                </a:solidFill>
                <a:latin typeface="Meiryo UI" panose="020B0604030504040204" pitchFamily="50" charset="-128"/>
                <a:ea typeface="Meiryo UI" panose="020B0604030504040204" pitchFamily="50" charset="-128"/>
              </a:endParaRPr>
            </a:p>
            <a:p>
              <a:pPr marL="0" indent="0">
                <a:buNone/>
              </a:pPr>
              <a:endParaRPr lang="en-US" altLang="ja-JP" sz="1600" dirty="0">
                <a:solidFill>
                  <a:prstClr val="black"/>
                </a:solidFill>
                <a:latin typeface="Meiryo UI" panose="020B0604030504040204" pitchFamily="50" charset="-128"/>
                <a:ea typeface="Meiryo UI" panose="020B0604030504040204" pitchFamily="50" charset="-128"/>
              </a:endParaRPr>
            </a:p>
            <a:p>
              <a:pPr marL="0" indent="0">
                <a:buNone/>
              </a:pPr>
              <a:endParaRPr lang="en-US" altLang="ja-JP" sz="1600" dirty="0">
                <a:solidFill>
                  <a:prstClr val="black"/>
                </a:solidFill>
                <a:latin typeface="Meiryo UI" panose="020B0604030504040204" pitchFamily="50" charset="-128"/>
                <a:ea typeface="Meiryo UI" panose="020B0604030504040204" pitchFamily="50" charset="-128"/>
              </a:endParaRPr>
            </a:p>
            <a:p>
              <a:pPr>
                <a:spcBef>
                  <a:spcPts val="1500"/>
                </a:spcBef>
                <a:buFont typeface="Wingdings" panose="05000000000000000000" pitchFamily="2" charset="2"/>
                <a:buChar char="n"/>
              </a:pPr>
              <a:r>
                <a:rPr lang="ja-JP" altLang="en-US" sz="1800" dirty="0">
                  <a:solidFill>
                    <a:srgbClr val="0070C0"/>
                  </a:solidFill>
                  <a:latin typeface="Meiryo UI" panose="020B0604030504040204" pitchFamily="50" charset="-128"/>
                  <a:ea typeface="Meiryo UI" panose="020B0604030504040204" pitchFamily="50" charset="-128"/>
                </a:rPr>
                <a:t>明らかとなった課題</a:t>
              </a:r>
              <a:endParaRPr lang="en-US" altLang="ja-JP" sz="1800" dirty="0">
                <a:solidFill>
                  <a:srgbClr val="0070C0"/>
                </a:solidFill>
                <a:latin typeface="Meiryo UI" panose="020B0604030504040204" pitchFamily="50" charset="-128"/>
                <a:ea typeface="Meiryo UI" panose="020B0604030504040204" pitchFamily="50" charset="-128"/>
              </a:endParaRPr>
            </a:p>
            <a:p>
              <a:pPr marL="180000" indent="-180000">
                <a:lnSpc>
                  <a:spcPct val="100000"/>
                </a:lnSpc>
              </a:pPr>
              <a:r>
                <a:rPr lang="ja-JP" altLang="en-US" sz="1400" dirty="0">
                  <a:solidFill>
                    <a:prstClr val="black"/>
                  </a:solidFill>
                  <a:latin typeface="Meiryo UI" panose="020B0604030504040204" pitchFamily="50" charset="-128"/>
                  <a:ea typeface="Meiryo UI" panose="020B0604030504040204" pitchFamily="50" charset="-128"/>
                </a:rPr>
                <a:t>現在までに作成した熱中症リスクモデルでは、現況の再現計算結果から見積もられる搬送者数が、実搬送者数と比較してやや過小となっているが、今後は時間や空間を考慮した解析も行うことで、改善を試みる予定。</a:t>
              </a:r>
              <a:endParaRPr lang="en-US" altLang="ja-JP" sz="1600" dirty="0">
                <a:solidFill>
                  <a:prstClr val="black"/>
                </a:solidFill>
                <a:latin typeface="Meiryo UI" panose="020B0604030504040204" pitchFamily="50" charset="-128"/>
                <a:ea typeface="Meiryo UI" panose="020B0604030504040204" pitchFamily="50" charset="-128"/>
              </a:endParaRPr>
            </a:p>
            <a:p>
              <a:pPr>
                <a:buFont typeface="Wingdings" panose="05000000000000000000" pitchFamily="2" charset="2"/>
                <a:buChar char="n"/>
              </a:pPr>
              <a:r>
                <a:rPr lang="ja-JP" altLang="en-US" sz="1800" dirty="0">
                  <a:solidFill>
                    <a:srgbClr val="0070C0"/>
                  </a:solidFill>
                  <a:latin typeface="Meiryo UI" panose="020B0604030504040204" pitchFamily="50" charset="-128"/>
                  <a:ea typeface="Meiryo UI" panose="020B0604030504040204" pitchFamily="50" charset="-128"/>
                </a:rPr>
                <a:t>平成</a:t>
              </a:r>
              <a:r>
                <a:rPr lang="en-US" altLang="ja-JP" sz="1800" dirty="0">
                  <a:solidFill>
                    <a:srgbClr val="0070C0"/>
                  </a:solidFill>
                  <a:latin typeface="Meiryo UI" panose="020B0604030504040204" pitchFamily="50" charset="-128"/>
                  <a:ea typeface="Meiryo UI" panose="020B0604030504040204" pitchFamily="50" charset="-128"/>
                </a:rPr>
                <a:t>31</a:t>
              </a:r>
              <a:r>
                <a:rPr lang="ja-JP" altLang="en-US" sz="1800" dirty="0">
                  <a:solidFill>
                    <a:srgbClr val="0070C0"/>
                  </a:solidFill>
                  <a:latin typeface="Meiryo UI" panose="020B0604030504040204" pitchFamily="50" charset="-128"/>
                  <a:ea typeface="Meiryo UI" panose="020B0604030504040204" pitchFamily="50" charset="-128"/>
                </a:rPr>
                <a:t>年度の調査計画（予定）</a:t>
              </a:r>
              <a:endParaRPr lang="en-US" altLang="ja-JP" sz="1800" dirty="0">
                <a:solidFill>
                  <a:srgbClr val="0070C0"/>
                </a:solidFill>
                <a:latin typeface="Meiryo UI" panose="020B0604030504040204" pitchFamily="50" charset="-128"/>
                <a:ea typeface="Meiryo UI" panose="020B0604030504040204" pitchFamily="50" charset="-128"/>
              </a:endParaRPr>
            </a:p>
            <a:p>
              <a:pPr marL="180000" indent="-180000">
                <a:lnSpc>
                  <a:spcPts val="1200"/>
                </a:lnSpc>
              </a:pPr>
              <a:r>
                <a:rPr lang="ja-JP" altLang="en-US" sz="1400" dirty="0">
                  <a:solidFill>
                    <a:prstClr val="black"/>
                  </a:solidFill>
                  <a:latin typeface="Meiryo UI" panose="020B0604030504040204" pitchFamily="50" charset="-128"/>
                  <a:ea typeface="Meiryo UI" panose="020B0604030504040204" pitchFamily="50" charset="-128"/>
                </a:rPr>
                <a:t>領域気象モデル（ＷＲＦ）による擬似温暖化実験</a:t>
              </a:r>
              <a:endParaRPr lang="en-US" altLang="ja-JP" sz="1400" dirty="0">
                <a:solidFill>
                  <a:prstClr val="black"/>
                </a:solidFill>
                <a:latin typeface="Meiryo UI" panose="020B0604030504040204" pitchFamily="50" charset="-128"/>
                <a:ea typeface="Meiryo UI" panose="020B0604030504040204" pitchFamily="50" charset="-128"/>
              </a:endParaRPr>
            </a:p>
            <a:p>
              <a:pPr marL="180000" indent="-180000">
                <a:lnSpc>
                  <a:spcPts val="1200"/>
                </a:lnSpc>
              </a:pPr>
              <a:r>
                <a:rPr lang="ja-JP" altLang="en-US" sz="1400" dirty="0">
                  <a:solidFill>
                    <a:prstClr val="black"/>
                  </a:solidFill>
                  <a:latin typeface="Meiryo UI" panose="020B0604030504040204" pitchFamily="50" charset="-128"/>
                  <a:ea typeface="Meiryo UI" panose="020B0604030504040204" pitchFamily="50" charset="-128"/>
                </a:rPr>
                <a:t>熱中症リスクモデルの構築</a:t>
              </a:r>
              <a:endParaRPr lang="en-US" altLang="ja-JP" sz="1400" dirty="0">
                <a:solidFill>
                  <a:prstClr val="black"/>
                </a:solidFill>
                <a:latin typeface="Meiryo UI" panose="020B0604030504040204" pitchFamily="50" charset="-128"/>
                <a:ea typeface="Meiryo UI" panose="020B0604030504040204" pitchFamily="50" charset="-128"/>
              </a:endParaRPr>
            </a:p>
            <a:p>
              <a:pPr marL="180000" indent="-180000">
                <a:lnSpc>
                  <a:spcPts val="1200"/>
                </a:lnSpc>
              </a:pPr>
              <a:r>
                <a:rPr lang="ja-JP" altLang="en-US" sz="1400" dirty="0">
                  <a:solidFill>
                    <a:prstClr val="black"/>
                  </a:solidFill>
                  <a:latin typeface="Meiryo UI" panose="020B0604030504040204" pitchFamily="50" charset="-128"/>
                  <a:ea typeface="Meiryo UI" panose="020B0604030504040204" pitchFamily="50" charset="-128"/>
                </a:rPr>
                <a:t>影響評価、妥当性の検証</a:t>
              </a:r>
              <a:endParaRPr lang="en-US" altLang="ja-JP" sz="1400" dirty="0">
                <a:solidFill>
                  <a:prstClr val="black"/>
                </a:solidFill>
                <a:latin typeface="Meiryo UI" panose="020B0604030504040204" pitchFamily="50" charset="-128"/>
                <a:ea typeface="Meiryo UI" panose="020B0604030504040204" pitchFamily="50" charset="-128"/>
              </a:endParaRPr>
            </a:p>
            <a:p>
              <a:pPr marL="180000" indent="-180000">
                <a:lnSpc>
                  <a:spcPts val="1200"/>
                </a:lnSpc>
              </a:pPr>
              <a:r>
                <a:rPr lang="ja-JP" altLang="en-US" sz="1400" dirty="0">
                  <a:solidFill>
                    <a:prstClr val="black"/>
                  </a:solidFill>
                  <a:latin typeface="Meiryo UI" panose="020B0604030504040204" pitchFamily="50" charset="-128"/>
                  <a:ea typeface="Meiryo UI" panose="020B0604030504040204" pitchFamily="50" charset="-128"/>
                </a:rPr>
                <a:t>適応策の検討</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buNone/>
              </a:pPr>
              <a:endParaRPr lang="en-US" altLang="ja-JP" sz="1600" i="1" dirty="0">
                <a:solidFill>
                  <a:srgbClr val="FF0000"/>
                </a:solidFill>
                <a:latin typeface="Meiryo UI" panose="020B0604030504040204" pitchFamily="50" charset="-128"/>
                <a:ea typeface="Meiryo UI" panose="020B0604030504040204" pitchFamily="50" charset="-128"/>
              </a:endParaRPr>
            </a:p>
            <a:p>
              <a:endParaRPr lang="ja-JP" altLang="en-US" sz="1600" dirty="0">
                <a:solidFill>
                  <a:prstClr val="black"/>
                </a:solidFill>
                <a:latin typeface="Meiryo UI" panose="020B0604030504040204" pitchFamily="50" charset="-128"/>
                <a:ea typeface="Meiryo UI" panose="020B0604030504040204" pitchFamily="50" charset="-128"/>
              </a:endParaRPr>
            </a:p>
            <a:p>
              <a:pPr marL="0" indent="0">
                <a:buNone/>
              </a:pPr>
              <a:endParaRPr lang="en-US" altLang="ja-JP" sz="1600" dirty="0">
                <a:solidFill>
                  <a:prstClr val="black"/>
                </a:solidFill>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905491" y="2675389"/>
              <a:ext cx="8574892" cy="1833315"/>
              <a:chOff x="758534" y="2952975"/>
              <a:chExt cx="8574892" cy="1833315"/>
            </a:xfrm>
          </p:grpSpPr>
          <p:grpSp>
            <p:nvGrpSpPr>
              <p:cNvPr id="2" name="グループ化 1">
                <a:extLst>
                  <a:ext uri="{FF2B5EF4-FFF2-40B4-BE49-F238E27FC236}">
                    <a16:creationId xmlns:a16="http://schemas.microsoft.com/office/drawing/2014/main" id="{9C23DF8D-E052-4D52-8415-DE36C695AF8F}"/>
                  </a:ext>
                </a:extLst>
              </p:cNvPr>
              <p:cNvGrpSpPr/>
              <p:nvPr/>
            </p:nvGrpSpPr>
            <p:grpSpPr>
              <a:xfrm>
                <a:off x="758534" y="2952975"/>
                <a:ext cx="6542289" cy="1342891"/>
                <a:chOff x="431540" y="2204864"/>
                <a:chExt cx="6542289" cy="1342891"/>
              </a:xfrm>
            </p:grpSpPr>
            <p:pic>
              <p:nvPicPr>
                <p:cNvPr id="7" name="図 6">
                  <a:extLst>
                    <a:ext uri="{FF2B5EF4-FFF2-40B4-BE49-F238E27FC236}">
                      <a16:creationId xmlns:a16="http://schemas.microsoft.com/office/drawing/2014/main" id="{0724FC49-4DD8-47CA-9107-AB2139FC2D2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1540" y="2204864"/>
                  <a:ext cx="6542289" cy="1342891"/>
                </a:xfrm>
                <a:prstGeom prst="rect">
                  <a:avLst/>
                </a:prstGeom>
              </p:spPr>
            </p:pic>
            <p:cxnSp>
              <p:nvCxnSpPr>
                <p:cNvPr id="10" name="直線コネクタ 9">
                  <a:extLst>
                    <a:ext uri="{FF2B5EF4-FFF2-40B4-BE49-F238E27FC236}">
                      <a16:creationId xmlns:a16="http://schemas.microsoft.com/office/drawing/2014/main" id="{5495FA52-6ABE-408A-A439-E144F21DEAD3}"/>
                    </a:ext>
                  </a:extLst>
                </p:cNvPr>
                <p:cNvCxnSpPr>
                  <a:cxnSpLocks/>
                </p:cNvCxnSpPr>
                <p:nvPr/>
              </p:nvCxnSpPr>
              <p:spPr>
                <a:xfrm>
                  <a:off x="721760" y="2826984"/>
                  <a:ext cx="5895696"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18ED841C-3726-4289-A0DA-CF004A176822}"/>
                    </a:ext>
                  </a:extLst>
                </p:cNvPr>
                <p:cNvCxnSpPr>
                  <a:cxnSpLocks/>
                </p:cNvCxnSpPr>
                <p:nvPr/>
              </p:nvCxnSpPr>
              <p:spPr>
                <a:xfrm flipV="1">
                  <a:off x="721760" y="2642589"/>
                  <a:ext cx="5872836" cy="16477"/>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3C2F5E3F-766D-427A-9FC4-2D8D1A3832DD}"/>
                    </a:ext>
                  </a:extLst>
                </p:cNvPr>
                <p:cNvCxnSpPr>
                  <a:cxnSpLocks/>
                </p:cNvCxnSpPr>
                <p:nvPr/>
              </p:nvCxnSpPr>
              <p:spPr>
                <a:xfrm>
                  <a:off x="744620" y="3009040"/>
                  <a:ext cx="5872836" cy="3091"/>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3" name="テキスト ボックス 12">
                <a:extLst>
                  <a:ext uri="{FF2B5EF4-FFF2-40B4-BE49-F238E27FC236}">
                    <a16:creationId xmlns:a16="http://schemas.microsoft.com/office/drawing/2014/main" id="{5D888813-D545-4755-8D1B-A78118A5636A}"/>
                  </a:ext>
                </a:extLst>
              </p:cNvPr>
              <p:cNvSpPr txBox="1"/>
              <p:nvPr/>
            </p:nvSpPr>
            <p:spPr>
              <a:xfrm>
                <a:off x="6959161" y="3249478"/>
                <a:ext cx="1377771" cy="215444"/>
              </a:xfrm>
              <a:prstGeom prst="rect">
                <a:avLst/>
              </a:prstGeom>
              <a:noFill/>
            </p:spPr>
            <p:txBody>
              <a:bodyPr wrap="square" rtlCol="0">
                <a:spAutoFit/>
              </a:bodyPr>
              <a:lstStyle/>
              <a:p>
                <a:pPr marL="252000" indent="-457200" fontAlgn="base">
                  <a:spcBef>
                    <a:spcPct val="0"/>
                  </a:spcBef>
                  <a:spcAft>
                    <a:spcPct val="0"/>
                  </a:spcAft>
                </a:pPr>
                <a:r>
                  <a:rPr lang="ja-JP" altLang="en-US" sz="800"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危険レベル（</a:t>
                </a:r>
                <a:r>
                  <a:rPr lang="en-US" altLang="ja-JP" sz="800"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800"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℃以上）</a:t>
                </a:r>
                <a:endParaRPr lang="en-US" altLang="ja-JP" sz="800"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5B072F31-00D3-4BA7-B55D-688E36C2346D}"/>
                  </a:ext>
                </a:extLst>
              </p:cNvPr>
              <p:cNvSpPr txBox="1"/>
              <p:nvPr/>
            </p:nvSpPr>
            <p:spPr>
              <a:xfrm>
                <a:off x="6959161" y="3455454"/>
                <a:ext cx="1752967" cy="215444"/>
              </a:xfrm>
              <a:prstGeom prst="rect">
                <a:avLst/>
              </a:prstGeom>
              <a:noFill/>
            </p:spPr>
            <p:txBody>
              <a:bodyPr wrap="square" rtlCol="0">
                <a:spAutoFit/>
              </a:bodyPr>
              <a:lstStyle/>
              <a:p>
                <a:pPr marL="252000" indent="-457200" fontAlgn="base">
                  <a:spcBef>
                    <a:spcPct val="0"/>
                  </a:spcBef>
                  <a:spcAft>
                    <a:spcPct val="0"/>
                  </a:spcAft>
                </a:pPr>
                <a:r>
                  <a:rPr lang="ja-JP" altLang="en-US" sz="800"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厳重警戒レベル（</a:t>
                </a:r>
                <a:r>
                  <a:rPr lang="en-US" altLang="ja-JP" sz="800"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800"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800"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a:extLst>
                  <a:ext uri="{FF2B5EF4-FFF2-40B4-BE49-F238E27FC236}">
                    <a16:creationId xmlns:a16="http://schemas.microsoft.com/office/drawing/2014/main" id="{CC605591-2412-404A-B004-8FDCC0AF7E81}"/>
                  </a:ext>
                </a:extLst>
              </p:cNvPr>
              <p:cNvSpPr txBox="1"/>
              <p:nvPr/>
            </p:nvSpPr>
            <p:spPr>
              <a:xfrm>
                <a:off x="6959161" y="3654802"/>
                <a:ext cx="2284255" cy="461665"/>
              </a:xfrm>
              <a:prstGeom prst="rect">
                <a:avLst/>
              </a:prstGeom>
              <a:solidFill>
                <a:schemeClr val="bg1"/>
              </a:solidFill>
            </p:spPr>
            <p:txBody>
              <a:bodyPr wrap="square" rtlCol="0">
                <a:spAutoFit/>
              </a:bodyPr>
              <a:lstStyle/>
              <a:p>
                <a:pPr marL="252000" indent="-457200" fontAlgn="base">
                  <a:spcBef>
                    <a:spcPct val="0"/>
                  </a:spcBef>
                  <a:spcAft>
                    <a:spcPct val="0"/>
                  </a:spcAft>
                </a:pPr>
                <a:r>
                  <a:rPr lang="ja-JP" altLang="en-US" sz="800"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警戒レベル（</a:t>
                </a:r>
                <a:r>
                  <a:rPr lang="en-US" altLang="ja-JP" sz="800"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800"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800"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endParaRPr>
              </a:p>
              <a:p>
                <a:pPr marL="252000" indent="-457200" fontAlgn="base">
                  <a:spcBef>
                    <a:spcPct val="0"/>
                  </a:spcBef>
                  <a:spcAft>
                    <a:spcPct val="0"/>
                  </a:spcAft>
                </a:pPr>
                <a:r>
                  <a:rPr lang="en-US" altLang="ja-JP" sz="800" dirty="0">
                    <a:solidFill>
                      <a:srgbClr val="7030A0"/>
                    </a:solidFill>
                    <a:latin typeface="Arial" charset="0"/>
                    <a:ea typeface="ＭＳ Ｐゴシック" charset="-128"/>
                  </a:rPr>
                  <a:t>※</a:t>
                </a:r>
                <a:r>
                  <a:rPr lang="ja-JP" altLang="en-US" sz="800" dirty="0">
                    <a:solidFill>
                      <a:srgbClr val="7030A0"/>
                    </a:solidFill>
                    <a:latin typeface="Arial" charset="0"/>
                    <a:ea typeface="ＭＳ Ｐゴシック" charset="-128"/>
                  </a:rPr>
                  <a:t>日本生気象学会「熱中症予防指針」</a:t>
                </a:r>
                <a:endParaRPr lang="en-US" altLang="ja-JP" sz="800" dirty="0">
                  <a:solidFill>
                    <a:srgbClr val="7030A0"/>
                  </a:solidFill>
                  <a:latin typeface="Arial" charset="0"/>
                  <a:ea typeface="ＭＳ Ｐゴシック" charset="-128"/>
                </a:endParaRPr>
              </a:p>
              <a:p>
                <a:pPr marL="252000" indent="-457200" fontAlgn="base">
                  <a:spcBef>
                    <a:spcPct val="0"/>
                  </a:spcBef>
                  <a:spcAft>
                    <a:spcPct val="0"/>
                  </a:spcAft>
                </a:pPr>
                <a:r>
                  <a:rPr lang="ja-JP" altLang="en-US" sz="800" dirty="0">
                    <a:solidFill>
                      <a:srgbClr val="7030A0"/>
                    </a:solidFill>
                    <a:latin typeface="Arial" charset="0"/>
                    <a:ea typeface="ＭＳ Ｐゴシック" charset="-128"/>
                  </a:rPr>
                  <a:t>に記載の警戒ランク</a:t>
                </a:r>
                <a:endParaRPr lang="en-US" altLang="ja-JP" sz="800"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0253CD3A-29D0-483C-A565-D321D3CF64BA}"/>
                  </a:ext>
                </a:extLst>
              </p:cNvPr>
              <p:cNvSpPr txBox="1"/>
              <p:nvPr/>
            </p:nvSpPr>
            <p:spPr>
              <a:xfrm>
                <a:off x="6959161" y="4078404"/>
                <a:ext cx="2374265" cy="707886"/>
              </a:xfrm>
              <a:prstGeom prst="rect">
                <a:avLst/>
              </a:prstGeom>
              <a:solidFill>
                <a:schemeClr val="bg1"/>
              </a:solidFill>
            </p:spPr>
            <p:txBody>
              <a:bodyPr wrap="square" rtlCol="0">
                <a:spAutoFit/>
              </a:bodyPr>
              <a:lstStyle/>
              <a:p>
                <a:pPr marL="252000" indent="-457200" fontAlgn="base">
                  <a:spcBef>
                    <a:spcPct val="0"/>
                  </a:spcBef>
                  <a:spcAft>
                    <a:spcPct val="0"/>
                  </a:spcAft>
                </a:pPr>
                <a:r>
                  <a:rPr lang="ja-JP" altLang="en-US" sz="10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図　大阪における</a:t>
                </a:r>
                <a:r>
                  <a:rPr lang="en-US" altLang="ja-JP" sz="10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WBGT</a:t>
                </a:r>
                <a:r>
                  <a:rPr lang="ja-JP" altLang="en-US" sz="10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の時系列変化</a:t>
                </a:r>
                <a:endParaRPr lang="en-US" altLang="ja-JP" sz="10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52000" indent="-457200" fontAlgn="base">
                  <a:spcBef>
                    <a:spcPct val="0"/>
                  </a:spcBef>
                  <a:spcAft>
                    <a:spcPct val="0"/>
                  </a:spcAft>
                </a:pPr>
                <a:r>
                  <a:rPr lang="ja-JP" altLang="en-US" sz="10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　　　（兵庫県立大学作成）</a:t>
                </a:r>
                <a:endParaRPr lang="en-US" altLang="ja-JP" sz="10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52000" indent="-457200" fontAlgn="base">
                  <a:spcBef>
                    <a:spcPct val="0"/>
                  </a:spcBef>
                  <a:spcAft>
                    <a:spcPct val="0"/>
                  </a:spcAft>
                </a:pPr>
                <a:r>
                  <a:rPr lang="ja-JP" altLang="en-US" sz="10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　黒線：現在（現況再現計算）</a:t>
                </a:r>
                <a:endParaRPr lang="en-US" altLang="ja-JP" sz="10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52000" indent="-457200" fontAlgn="base">
                  <a:spcBef>
                    <a:spcPct val="0"/>
                  </a:spcBef>
                  <a:spcAft>
                    <a:spcPct val="0"/>
                  </a:spcAft>
                </a:pPr>
                <a:r>
                  <a:rPr lang="ja-JP" altLang="en-US" sz="1000" dirty="0">
                    <a:solidFill>
                      <a:srgbClr val="FF3505"/>
                    </a:solidFill>
                    <a:latin typeface="ＭＳ Ｐゴシック" panose="020B0600070205080204" pitchFamily="50" charset="-128"/>
                    <a:ea typeface="ＭＳ Ｐゴシック" panose="020B0600070205080204" pitchFamily="50" charset="-128"/>
                    <a:cs typeface="メイリオ" panose="020B0604030504040204" pitchFamily="50" charset="-128"/>
                  </a:rPr>
                  <a:t>　赤線</a:t>
                </a:r>
                <a:r>
                  <a:rPr lang="ja-JP" altLang="en-US" sz="10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：将来（擬似温暖化）</a:t>
                </a:r>
                <a:endParaRPr lang="en-US" altLang="ja-JP" sz="10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grpSp>
      <p:sp>
        <p:nvSpPr>
          <p:cNvPr id="17" name="タイトル 1">
            <a:extLst>
              <a:ext uri="{FF2B5EF4-FFF2-40B4-BE49-F238E27FC236}">
                <a16:creationId xmlns:a16="http://schemas.microsoft.com/office/drawing/2014/main" id="{8C323D7F-6BBC-416F-A8A4-96BE0201145E}"/>
              </a:ext>
            </a:extLst>
          </p:cNvPr>
          <p:cNvSpPr txBox="1">
            <a:spLocks/>
          </p:cNvSpPr>
          <p:nvPr/>
        </p:nvSpPr>
        <p:spPr>
          <a:xfrm>
            <a:off x="0" y="0"/>
            <a:ext cx="9906000" cy="436969"/>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2800" kern="1200">
                <a:solidFill>
                  <a:schemeClr val="bg1"/>
                </a:solidFill>
                <a:latin typeface="+mj-lt"/>
                <a:ea typeface="+mj-ea"/>
                <a:cs typeface="+mj-cs"/>
              </a:defRPr>
            </a:lvl1pPr>
          </a:lstStyle>
          <a:p>
            <a:r>
              <a:rPr lang="ja-JP" altLang="en-US" sz="2200" dirty="0" smtClean="0">
                <a:solidFill>
                  <a:prstClr val="white"/>
                </a:solidFill>
                <a:latin typeface="Meiryo UI" panose="020B0604030504040204" pitchFamily="50" charset="-128"/>
                <a:ea typeface="Meiryo UI" panose="020B0604030504040204" pitchFamily="50" charset="-128"/>
              </a:rPr>
              <a:t>気候変動適応　</a:t>
            </a:r>
            <a:r>
              <a:rPr lang="en-US" altLang="ja-JP" sz="2200" dirty="0" smtClean="0">
                <a:solidFill>
                  <a:prstClr val="white"/>
                </a:solidFill>
                <a:latin typeface="Meiryo UI" panose="020B0604030504040204" pitchFamily="50" charset="-128"/>
                <a:ea typeface="Meiryo UI" panose="020B0604030504040204" pitchFamily="50" charset="-128"/>
              </a:rPr>
              <a:t>【</a:t>
            </a:r>
            <a:r>
              <a:rPr lang="ja-JP" altLang="en-US" sz="2200" dirty="0">
                <a:solidFill>
                  <a:prstClr val="white"/>
                </a:solidFill>
                <a:latin typeface="Meiryo UI" panose="020B0604030504040204" pitchFamily="50" charset="-128"/>
                <a:ea typeface="Meiryo UI" panose="020B0604030504040204" pitchFamily="50" charset="-128"/>
              </a:rPr>
              <a:t>成果概要</a:t>
            </a:r>
            <a:r>
              <a:rPr lang="en-US" altLang="ja-JP" sz="2200" dirty="0" smtClean="0">
                <a:solidFill>
                  <a:prstClr val="white"/>
                </a:solidFill>
                <a:latin typeface="Meiryo UI" panose="020B0604030504040204" pitchFamily="50" charset="-128"/>
                <a:ea typeface="Meiryo UI" panose="020B0604030504040204" pitchFamily="50" charset="-128"/>
              </a:rPr>
              <a:t>】</a:t>
            </a:r>
            <a:r>
              <a:rPr lang="ja-JP" altLang="en-US" sz="2200" dirty="0" smtClean="0">
                <a:solidFill>
                  <a:prstClr val="white"/>
                </a:solidFill>
                <a:latin typeface="Meiryo UI" panose="020B0604030504040204" pitchFamily="50" charset="-128"/>
                <a:ea typeface="Meiryo UI" panose="020B0604030504040204" pitchFamily="50" charset="-128"/>
              </a:rPr>
              <a:t>熱</a:t>
            </a:r>
            <a:r>
              <a:rPr lang="ja-JP" altLang="en-US" sz="2200" dirty="0">
                <a:solidFill>
                  <a:prstClr val="white"/>
                </a:solidFill>
                <a:latin typeface="Meiryo UI" panose="020B0604030504040204" pitchFamily="50" charset="-128"/>
                <a:ea typeface="Meiryo UI" panose="020B0604030504040204" pitchFamily="50" charset="-128"/>
              </a:rPr>
              <a:t>ストレス増大による都市生活への影響</a:t>
            </a:r>
            <a:r>
              <a:rPr lang="ja-JP" altLang="en-US" sz="2200" dirty="0" smtClean="0">
                <a:solidFill>
                  <a:prstClr val="white"/>
                </a:solidFill>
                <a:latin typeface="Meiryo UI" panose="020B0604030504040204" pitchFamily="50" charset="-128"/>
                <a:ea typeface="Meiryo UI" panose="020B0604030504040204" pitchFamily="50" charset="-128"/>
              </a:rPr>
              <a:t>調査（公開用）</a:t>
            </a:r>
            <a:endParaRPr lang="ja-JP" altLang="en-US" sz="2200" dirty="0">
              <a:solidFill>
                <a:prstClr val="white"/>
              </a:solidFill>
              <a:latin typeface="Meiryo UI" panose="020B0604030504040204" pitchFamily="50" charset="-128"/>
              <a:ea typeface="Meiryo UI" panose="020B0604030504040204" pitchFamily="50" charset="-128"/>
            </a:endParaRPr>
          </a:p>
        </p:txBody>
      </p:sp>
      <p:sp>
        <p:nvSpPr>
          <p:cNvPr id="19" name="スライド番号プレースホルダー 3">
            <a:extLst>
              <a:ext uri="{FF2B5EF4-FFF2-40B4-BE49-F238E27FC236}">
                <a16:creationId xmlns:a16="http://schemas.microsoft.com/office/drawing/2014/main" id="{3DFAC043-5C56-B84B-BA29-C0595266E507}"/>
              </a:ext>
            </a:extLst>
          </p:cNvPr>
          <p:cNvSpPr txBox="1">
            <a:spLocks/>
          </p:cNvSpPr>
          <p:nvPr/>
        </p:nvSpPr>
        <p:spPr>
          <a:xfrm>
            <a:off x="9000024" y="6532299"/>
            <a:ext cx="791676" cy="325701"/>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975" dirty="0" smtClean="0">
                <a:solidFill>
                  <a:prstClr val="black">
                    <a:tint val="75000"/>
                  </a:prstClr>
                </a:solidFill>
                <a:latin typeface="游ゴシック" panose="020F0502020204030204"/>
                <a:ea typeface="游ゴシック" panose="020B0400000000000000" pitchFamily="50" charset="-128"/>
              </a:rPr>
              <a:t>12</a:t>
            </a:r>
            <a:endParaRPr lang="ja-JP" altLang="en-US" sz="975" dirty="0">
              <a:solidFill>
                <a:prstClr val="black">
                  <a:tint val="75000"/>
                </a:prstClr>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1224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42F92B-C2E9-4A6E-9F77-89B714739870}"/>
              </a:ext>
            </a:extLst>
          </p:cNvPr>
          <p:cNvSpPr>
            <a:spLocks noGrp="1"/>
          </p:cNvSpPr>
          <p:nvPr>
            <p:ph type="title"/>
          </p:nvPr>
        </p:nvSpPr>
        <p:spPr>
          <a:xfrm>
            <a:off x="926523" y="2580353"/>
            <a:ext cx="7886700" cy="1285066"/>
          </a:xfrm>
        </p:spPr>
        <p:txBody>
          <a:bodyPr>
            <a:normAutofit/>
          </a:bodyPr>
          <a:lstStyle/>
          <a:p>
            <a:pPr algn="ctr"/>
            <a:r>
              <a:rPr lang="ja-JP" altLang="en-US" sz="4000" dirty="0" smtClean="0">
                <a:latin typeface="HGP創英角ｺﾞｼｯｸUB" panose="020B0900000000000000" pitchFamily="50" charset="-128"/>
                <a:ea typeface="HGP創英角ｺﾞｼｯｸUB" panose="020B0900000000000000" pitchFamily="50" charset="-128"/>
              </a:rPr>
              <a:t>ご清聴</a:t>
            </a:r>
            <a:r>
              <a:rPr lang="ja-JP" altLang="en-US" sz="4000" dirty="0">
                <a:latin typeface="HGP創英角ｺﾞｼｯｸUB" panose="020B0900000000000000" pitchFamily="50" charset="-128"/>
                <a:ea typeface="HGP創英角ｺﾞｼｯｸUB" panose="020B0900000000000000" pitchFamily="50" charset="-128"/>
              </a:rPr>
              <a:t>有難うございました</a:t>
            </a:r>
            <a:endParaRPr kumimoji="1" lang="ja-JP" altLang="en-US" sz="4000" dirty="0">
              <a:latin typeface="HGP創英角ｺﾞｼｯｸUB" panose="020B0900000000000000" pitchFamily="50" charset="-128"/>
              <a:ea typeface="HGP創英角ｺﾞｼｯｸUB" panose="020B0900000000000000" pitchFamily="50" charset="-128"/>
            </a:endParaRPr>
          </a:p>
        </p:txBody>
      </p:sp>
      <p:sp>
        <p:nvSpPr>
          <p:cNvPr id="3" name="テキスト ボックス 2"/>
          <p:cNvSpPr txBox="1"/>
          <p:nvPr/>
        </p:nvSpPr>
        <p:spPr>
          <a:xfrm>
            <a:off x="5195454" y="5441563"/>
            <a:ext cx="4485521" cy="1015663"/>
          </a:xfrm>
          <a:prstGeom prst="rect">
            <a:avLst/>
          </a:prstGeom>
          <a:noFill/>
          <a:ln>
            <a:noFill/>
          </a:ln>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rPr>
              <a:t>近畿</a:t>
            </a:r>
            <a:r>
              <a:rPr lang="ja-JP" altLang="en-US" sz="2000" dirty="0">
                <a:latin typeface="メイリオ" panose="020B0604030504040204" pitchFamily="50" charset="-128"/>
                <a:ea typeface="メイリオ" panose="020B0604030504040204" pitchFamily="50" charset="-128"/>
              </a:rPr>
              <a:t>地方環境事務所　環境</a:t>
            </a:r>
            <a:r>
              <a:rPr lang="ja-JP" altLang="en-US" sz="2000" dirty="0" smtClean="0">
                <a:latin typeface="メイリオ" panose="020B0604030504040204" pitchFamily="50" charset="-128"/>
                <a:ea typeface="メイリオ" panose="020B0604030504040204" pitchFamily="50" charset="-128"/>
              </a:rPr>
              <a:t>対策課</a:t>
            </a:r>
            <a:endParaRPr lang="en-US" altLang="ja-JP" sz="2000" dirty="0">
              <a:latin typeface="メイリオ" panose="020B0604030504040204" pitchFamily="50" charset="-128"/>
              <a:ea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rPr>
              <a:t>TEL</a:t>
            </a:r>
            <a:r>
              <a:rPr lang="ja-JP" altLang="en-US" sz="2000" dirty="0" smtClean="0">
                <a:latin typeface="メイリオ" panose="020B0604030504040204" pitchFamily="50" charset="-128"/>
                <a:ea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rPr>
              <a:t>06-4792-0703 </a:t>
            </a:r>
          </a:p>
          <a:p>
            <a:r>
              <a:rPr lang="en-US" altLang="ja-JP" sz="2000" dirty="0" smtClean="0">
                <a:latin typeface="メイリオ" panose="020B0604030504040204" pitchFamily="50" charset="-128"/>
                <a:ea typeface="メイリオ" panose="020B0604030504040204" pitchFamily="50" charset="-128"/>
              </a:rPr>
              <a:t>FAX</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06-4790-2800</a:t>
            </a:r>
            <a:endParaRPr lang="ja-JP" altLang="en-US" sz="20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716" y="324388"/>
            <a:ext cx="1886513" cy="669526"/>
          </a:xfrm>
          <a:prstGeom prst="rect">
            <a:avLst/>
          </a:prstGeom>
        </p:spPr>
      </p:pic>
    </p:spTree>
    <p:extLst>
      <p:ext uri="{BB962C8B-B14F-4D97-AF65-F5344CB8AC3E}">
        <p14:creationId xmlns:p14="http://schemas.microsoft.com/office/powerpoint/2010/main" val="243831539"/>
      </p:ext>
    </p:extLst>
  </p:cSld>
  <p:clrMapOvr>
    <a:masterClrMapping/>
  </p:clrMapOvr>
  <p:transition spd="med">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8" y="142875"/>
            <a:ext cx="7556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5" name="テキスト ボックス 10"/>
          <p:cNvSpPr txBox="1">
            <a:spLocks noChangeArrowheads="1"/>
          </p:cNvSpPr>
          <p:nvPr/>
        </p:nvSpPr>
        <p:spPr bwMode="auto">
          <a:xfrm>
            <a:off x="299257" y="865414"/>
            <a:ext cx="9416243" cy="5573869"/>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no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30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熱中症は</a:t>
            </a:r>
            <a:r>
              <a:rPr kumimoji="1" lang="ja-JP" altLang="en-US" sz="2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、死に至る可能性のある非常に重篤な</a:t>
            </a:r>
            <a:r>
              <a:rPr kumimoji="1" lang="ja-JP" altLang="en-US" sz="23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病態であるが、個々人</a:t>
            </a:r>
            <a:r>
              <a:rPr kumimoji="1" lang="ja-JP" altLang="en-US" sz="2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が予防法を知って、それを実践することで</a:t>
            </a:r>
            <a:r>
              <a:rPr kumimoji="1" lang="ja-JP" altLang="en-US" sz="23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、防ぐことが可能であるため、熱中症予防に係る注意喚起が重要。</a:t>
            </a:r>
            <a:r>
              <a:rPr kumimoji="1" lang="ja-JP" altLang="en-US" sz="2300" b="1"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昨今</a:t>
            </a:r>
            <a:r>
              <a:rPr kumimoji="1" lang="ja-JP" altLang="en-US" sz="23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の</a:t>
            </a:r>
            <a:r>
              <a:rPr kumimoji="1" lang="ja-JP" altLang="en-US" sz="2300" b="1"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酷暑を受けて、毎年７月に設定している熱中症</a:t>
            </a:r>
            <a:r>
              <a:rPr kumimoji="1" lang="ja-JP" altLang="en-US" sz="23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予防強化</a:t>
            </a:r>
            <a:r>
              <a:rPr kumimoji="1" lang="ja-JP" altLang="en-US" sz="2300" b="1"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月間を</a:t>
            </a:r>
            <a:r>
              <a:rPr kumimoji="1" lang="ja-JP" altLang="en-US" sz="2300" b="1" i="0" u="sng"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rPr>
              <a:t>８月まで延長し</a:t>
            </a:r>
            <a:r>
              <a:rPr kumimoji="1" lang="ja-JP" altLang="en-US" sz="2300" b="0" i="0" u="none"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rPr>
              <a:t>、地方公共団体に通知する等、より一層の熱中症予防対策を推進する取組を進め</a:t>
            </a:r>
            <a:r>
              <a:rPr lang="ja-JP" altLang="en-US" sz="2300" dirty="0">
                <a:latin typeface="Calibri" panose="020F0502020204030204"/>
                <a:ea typeface="ＭＳ Ｐゴシック" panose="020B0600070205080204" pitchFamily="50" charset="-128"/>
                <a:cs typeface="+mn-cs"/>
              </a:rPr>
              <a:t>た</a:t>
            </a:r>
            <a:r>
              <a:rPr kumimoji="1" lang="ja-JP" altLang="en-US" sz="2300" b="0" i="0" u="none" strike="noStrike" kern="1200" cap="none" spc="0" normalizeH="0" baseline="0" noProof="0" dirty="0" err="1" smtClean="0">
                <a:ln>
                  <a:noFill/>
                </a:ln>
                <a:solidFill>
                  <a:prstClr val="black"/>
                </a:solidFill>
                <a:effectLst/>
                <a:uLnTx/>
                <a:uFillTx/>
                <a:latin typeface="Calibri" panose="020F0502020204030204"/>
                <a:ea typeface="ＭＳ Ｐゴシック" panose="020B0600070205080204" pitchFamily="50" charset="-128"/>
                <a:cs typeface="+mn-cs"/>
              </a:rPr>
              <a:t>。</a:t>
            </a:r>
            <a:endParaRPr kumimoji="1" lang="en-US" altLang="ja-JP" sz="2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3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加えて、</a:t>
            </a:r>
            <a:r>
              <a:rPr kumimoji="1" lang="ja-JP" altLang="en-US" sz="2300" b="1"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個人</a:t>
            </a:r>
            <a:r>
              <a:rPr kumimoji="1" lang="ja-JP" altLang="en-US" sz="23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の対策</a:t>
            </a:r>
            <a:r>
              <a:rPr kumimoji="1" lang="ja-JP" altLang="en-US" sz="2300" b="1"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のみならず、イベントの主催者、公民館や高齢者施設の管理者、企業の経営者等が熱中症の危険を踏まえて対応</a:t>
            </a:r>
            <a:r>
              <a:rPr kumimoji="1" lang="ja-JP" altLang="en-US" sz="23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して頂くこと、更には、</a:t>
            </a:r>
            <a:r>
              <a:rPr kumimoji="1" lang="ja-JP" altLang="en-US" sz="2300" b="1"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施設の設備や都市構造での暑さ対策等、地域・社会の仕組みまで視野に入れて</a:t>
            </a:r>
            <a:r>
              <a:rPr kumimoji="1" lang="ja-JP" altLang="en-US" sz="23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熱中症</a:t>
            </a:r>
            <a:r>
              <a:rPr kumimoji="1" lang="ja-JP" altLang="en-US" sz="2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予防に</a:t>
            </a:r>
            <a:r>
              <a:rPr kumimoji="1" lang="ja-JP" altLang="en-US" sz="23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取り組んで頂く必要がある。</a:t>
            </a:r>
            <a:endParaRPr kumimoji="1" lang="en-US" altLang="ja-JP" sz="23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23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457200" lvl="0" indent="-457200" eaLnBrk="1" hangingPunct="1">
              <a:buFont typeface="Arial" panose="020B0604020202020204" pitchFamily="34" charset="0"/>
              <a:buChar char="•"/>
              <a:defRPr/>
            </a:pPr>
            <a:r>
              <a:rPr kumimoji="1" lang="ja-JP" altLang="en-US" sz="23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今後</a:t>
            </a:r>
            <a:r>
              <a:rPr kumimoji="1" lang="ja-JP" altLang="en-US" sz="2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地球温暖化が進行</a:t>
            </a:r>
            <a:r>
              <a:rPr kumimoji="1" lang="ja-JP" altLang="en-US" sz="23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すると、</a:t>
            </a:r>
            <a:r>
              <a:rPr kumimoji="1" lang="ja-JP" altLang="en-US" sz="2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こうした</a:t>
            </a:r>
            <a:r>
              <a:rPr kumimoji="1" lang="ja-JP" altLang="en-US" sz="23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猛暑のリスクが一層高まる。</a:t>
            </a:r>
            <a:r>
              <a:rPr kumimoji="1" lang="ja-JP" altLang="en-US" sz="23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rPr>
              <a:t>気候</a:t>
            </a:r>
            <a:r>
              <a:rPr kumimoji="1" lang="ja-JP" altLang="en-US" sz="2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rPr>
              <a:t>変動</a:t>
            </a:r>
            <a:r>
              <a:rPr kumimoji="1" lang="ja-JP" altLang="en-US" sz="23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rPr>
              <a:t>適応法に基づく</a:t>
            </a:r>
            <a:r>
              <a:rPr kumimoji="1" lang="zh-TW" altLang="en-US" sz="23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rPr>
              <a:t>気候変動適応</a:t>
            </a:r>
            <a:r>
              <a:rPr kumimoji="1" lang="zh-TW" altLang="en-US" sz="2300" b="1"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rPr>
              <a:t>計画</a:t>
            </a:r>
            <a:r>
              <a:rPr lang="ja-JP" altLang="en-US" sz="2300" b="1" u="sng" dirty="0">
                <a:solidFill>
                  <a:prstClr val="black"/>
                </a:solidFill>
                <a:latin typeface="Calibri" panose="020F0502020204030204"/>
                <a:ea typeface="ＭＳ Ｐゴシック" panose="020B0600070205080204" pitchFamily="50" charset="-128"/>
              </a:rPr>
              <a:t>（平成</a:t>
            </a:r>
            <a:r>
              <a:rPr lang="en-US" altLang="ja-JP" sz="2300" b="1" u="sng" dirty="0">
                <a:solidFill>
                  <a:prstClr val="black"/>
                </a:solidFill>
                <a:latin typeface="Calibri" panose="020F0502020204030204"/>
                <a:ea typeface="ＭＳ Ｐゴシック" panose="020B0600070205080204" pitchFamily="50" charset="-128"/>
              </a:rPr>
              <a:t>30</a:t>
            </a:r>
            <a:r>
              <a:rPr lang="ja-JP" altLang="en-US" sz="2300" b="1" u="sng" dirty="0">
                <a:solidFill>
                  <a:prstClr val="black"/>
                </a:solidFill>
                <a:latin typeface="Calibri" panose="020F0502020204030204"/>
                <a:ea typeface="ＭＳ Ｐゴシック" panose="020B0600070205080204" pitchFamily="50" charset="-128"/>
              </a:rPr>
              <a:t>年</a:t>
            </a:r>
            <a:r>
              <a:rPr lang="en-US" altLang="ja-JP" sz="2300" b="1" u="sng" dirty="0">
                <a:solidFill>
                  <a:prstClr val="black"/>
                </a:solidFill>
                <a:latin typeface="Calibri" panose="020F0502020204030204"/>
                <a:ea typeface="ＭＳ Ｐゴシック" panose="020B0600070205080204" pitchFamily="50" charset="-128"/>
              </a:rPr>
              <a:t>11</a:t>
            </a:r>
            <a:r>
              <a:rPr lang="ja-JP" altLang="en-US" sz="2300" b="1" u="sng" dirty="0">
                <a:solidFill>
                  <a:prstClr val="black"/>
                </a:solidFill>
                <a:latin typeface="Calibri" panose="020F0502020204030204"/>
                <a:ea typeface="ＭＳ Ｐゴシック" panose="020B0600070205080204" pitchFamily="50" charset="-128"/>
              </a:rPr>
              <a:t>月</a:t>
            </a:r>
            <a:r>
              <a:rPr lang="en-US" altLang="ja-JP" sz="2300" b="1" u="sng" dirty="0">
                <a:solidFill>
                  <a:prstClr val="black"/>
                </a:solidFill>
                <a:latin typeface="Calibri" panose="020F0502020204030204"/>
                <a:ea typeface="ＭＳ Ｐゴシック" panose="020B0600070205080204" pitchFamily="50" charset="-128"/>
              </a:rPr>
              <a:t>27</a:t>
            </a:r>
            <a:r>
              <a:rPr lang="ja-JP" altLang="en-US" sz="2300" b="1" u="sng" dirty="0" smtClean="0">
                <a:solidFill>
                  <a:prstClr val="black"/>
                </a:solidFill>
                <a:latin typeface="Calibri" panose="020F0502020204030204"/>
                <a:ea typeface="ＭＳ Ｐゴシック" panose="020B0600070205080204" pitchFamily="50" charset="-128"/>
              </a:rPr>
              <a:t>日閣議決定）</a:t>
            </a:r>
            <a:r>
              <a:rPr lang="ja-JP" altLang="en-US" sz="2300" b="1" u="sng" dirty="0">
                <a:solidFill>
                  <a:prstClr val="black"/>
                </a:solidFill>
                <a:latin typeface="Calibri" panose="020F0502020204030204"/>
                <a:ea typeface="ＭＳ Ｐゴシック" panose="020B0600070205080204" pitchFamily="50" charset="-128"/>
              </a:rPr>
              <a:t>に</a:t>
            </a:r>
            <a:r>
              <a:rPr kumimoji="1" lang="ja-JP" altLang="en-US" sz="2300" b="1"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rPr>
              <a:t>おいても、熱中症のリスク対策が</a:t>
            </a:r>
            <a:r>
              <a:rPr kumimoji="1" lang="ja-JP" altLang="en-US" sz="2300" b="1" i="0" u="sng" strike="noStrike" kern="1200" cap="none" spc="0" normalizeH="0" baseline="0" noProof="0" dirty="0" smtClean="0">
                <a:ln>
                  <a:noFill/>
                </a:ln>
                <a:effectLst/>
                <a:uLnTx/>
                <a:uFillTx/>
                <a:latin typeface="Calibri" panose="020F0502020204030204"/>
                <a:ea typeface="ＭＳ Ｐゴシック" panose="020B0600070205080204" pitchFamily="50" charset="-128"/>
              </a:rPr>
              <a:t>盛り込まれている</a:t>
            </a:r>
            <a:r>
              <a:rPr kumimoji="1" lang="ja-JP" altLang="en-US" sz="2300" b="1"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rPr>
              <a:t>。</a:t>
            </a:r>
            <a:endParaRPr kumimoji="1" lang="ja-JP" altLang="en-US" sz="23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9" name="Rectangle 3"/>
          <p:cNvSpPr>
            <a:spLocks noChangeArrowheads="1"/>
          </p:cNvSpPr>
          <p:nvPr/>
        </p:nvSpPr>
        <p:spPr bwMode="auto">
          <a:xfrm>
            <a:off x="996043" y="-4763"/>
            <a:ext cx="8905194" cy="625476"/>
          </a:xfrm>
          <a:prstGeom prst="rect">
            <a:avLst/>
          </a:prstGeom>
          <a:gradFill rotWithShape="1">
            <a:gsLst>
              <a:gs pos="0">
                <a:srgbClr val="4A91BF"/>
              </a:gs>
              <a:gs pos="20000">
                <a:srgbClr val="4C90BC"/>
              </a:gs>
              <a:gs pos="100000">
                <a:srgbClr val="386D8F"/>
              </a:gs>
            </a:gsLst>
            <a:lin ang="5400000"/>
          </a:gradFill>
          <a:ln w="9525">
            <a:solidFill>
              <a:srgbClr val="588FB3"/>
            </a:solidFill>
            <a:miter lim="800000"/>
            <a:headEnd/>
            <a:tailEnd/>
          </a:ln>
          <a:effectLst>
            <a:outerShdw blurRad="40000" dist="23000" dir="5400000" rotWithShape="0">
              <a:srgbClr val="00000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tab pos="984250" algn="l"/>
              </a:tabLst>
              <a:defRPr/>
            </a:pPr>
            <a:r>
              <a:rPr kumimoji="1" lang="ja-JP" altLang="en-US" sz="3200" i="0" u="none" strike="noStrike" kern="1200" cap="none" spc="0" normalizeH="0" baseline="0" noProof="0" dirty="0">
                <a:ln>
                  <a:noFill/>
                </a:ln>
                <a:solidFill>
                  <a:prstClr val="white"/>
                </a:solidFill>
                <a:effectLst/>
                <a:uLnTx/>
                <a:uFillTx/>
                <a:latin typeface="ＤＨＰ平成ゴシックW5" panose="020B0500000000000000" pitchFamily="50" charset="-128"/>
                <a:ea typeface="ＤＨＰ平成ゴシックW5" panose="020B0500000000000000" pitchFamily="50" charset="-128"/>
              </a:rPr>
              <a:t>　熱中症対策の重要性</a:t>
            </a:r>
            <a:endParaRPr kumimoji="1" lang="en-US" altLang="ja-JP" sz="3200" i="0" u="none" strike="noStrike" kern="1200" cap="none" spc="0" normalizeH="0" baseline="0" noProof="0" dirty="0">
              <a:ln>
                <a:noFill/>
              </a:ln>
              <a:solidFill>
                <a:prstClr val="white"/>
              </a:solidFill>
              <a:effectLst/>
              <a:uLnTx/>
              <a:uFillTx/>
              <a:latin typeface="ＤＨＰ平成ゴシックW5" panose="020B0500000000000000" pitchFamily="50" charset="-128"/>
              <a:ea typeface="ＤＨＰ平成ゴシックW5" panose="020B0500000000000000" pitchFamily="50" charset="-128"/>
            </a:endParaRPr>
          </a:p>
        </p:txBody>
      </p:sp>
      <p:sp>
        <p:nvSpPr>
          <p:cNvPr id="2" name="スライド番号プレースホルダー 1"/>
          <p:cNvSpPr>
            <a:spLocks noGrp="1"/>
          </p:cNvSpPr>
          <p:nvPr>
            <p:ph type="sldNum" sz="quarter" idx="12"/>
          </p:nvPr>
        </p:nvSpPr>
        <p:spPr>
          <a:xfrm>
            <a:off x="9405256" y="6524775"/>
            <a:ext cx="500743" cy="333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7512E7-C89D-462F-8893-4A77BDD5A417}"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607748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273764" y="681223"/>
            <a:ext cx="4534210" cy="369332"/>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marL="446088" marR="0" lvl="0" indent="-446088" algn="l"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sysClr val="window" lastClr="FFFFFF"/>
                </a:solidFill>
                <a:effectLst/>
                <a:uLnTx/>
                <a:uFillTx/>
                <a:latin typeface="Cambria"/>
                <a:ea typeface="メイリオ"/>
                <a:cs typeface="+mn-cs"/>
              </a:rPr>
              <a:t>１．環境省と関係省庁との連携</a:t>
            </a:r>
            <a:endParaRPr kumimoji="0" lang="en-US" altLang="ja-JP" sz="1800" b="1" i="0" u="none" strike="noStrike" kern="0" cap="none" spc="0" normalizeH="0" baseline="0" noProof="0" dirty="0" smtClean="0">
              <a:ln>
                <a:noFill/>
              </a:ln>
              <a:solidFill>
                <a:sysClr val="window" lastClr="FFFFFF"/>
              </a:solidFill>
              <a:effectLst/>
              <a:uLnTx/>
              <a:uFillTx/>
              <a:latin typeface="Cambria"/>
              <a:ea typeface="メイリオ"/>
              <a:cs typeface="+mn-cs"/>
            </a:endParaRPr>
          </a:p>
        </p:txBody>
      </p:sp>
      <p:pic>
        <p:nvPicPr>
          <p:cNvPr id="20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1" y="130628"/>
            <a:ext cx="816428" cy="473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a:spLocks noChangeArrowheads="1"/>
          </p:cNvSpPr>
          <p:nvPr/>
        </p:nvSpPr>
        <p:spPr bwMode="auto">
          <a:xfrm>
            <a:off x="979714" y="-4763"/>
            <a:ext cx="8921523" cy="625476"/>
          </a:xfrm>
          <a:prstGeom prst="rect">
            <a:avLst/>
          </a:prstGeom>
          <a:gradFill rotWithShape="1">
            <a:gsLst>
              <a:gs pos="0">
                <a:srgbClr val="4A91BF"/>
              </a:gs>
              <a:gs pos="20000">
                <a:srgbClr val="4C90BC"/>
              </a:gs>
              <a:gs pos="100000">
                <a:srgbClr val="386D8F"/>
              </a:gs>
            </a:gsLst>
            <a:lin ang="5400000"/>
          </a:gradFill>
          <a:ln w="9525">
            <a:solidFill>
              <a:srgbClr val="588FB3"/>
            </a:solidFill>
            <a:miter lim="800000"/>
            <a:headEnd/>
            <a:tailEnd/>
          </a:ln>
          <a:effectLst>
            <a:outerShdw blurRad="40000" dist="23000" dir="5400000" rotWithShape="0">
              <a:srgbClr val="00000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tab pos="984250" algn="l"/>
              </a:tabLst>
              <a:defRPr/>
            </a:pPr>
            <a:r>
              <a:rPr kumimoji="1" lang="ja-JP" altLang="en-US" sz="3200" i="0" u="none" strike="noStrike" kern="1200" cap="none" spc="0" normalizeH="0" baseline="0" noProof="0" dirty="0">
                <a:ln>
                  <a:noFill/>
                </a:ln>
                <a:solidFill>
                  <a:prstClr val="white"/>
                </a:solidFill>
                <a:effectLst/>
                <a:uLnTx/>
                <a:uFillTx/>
                <a:latin typeface="ＤＨＰ平成ゴシックW5" panose="020B0500000000000000" pitchFamily="50" charset="-128"/>
                <a:ea typeface="ＤＨＰ平成ゴシックW5" panose="020B0500000000000000" pitchFamily="50" charset="-128"/>
              </a:rPr>
              <a:t>　</a:t>
            </a:r>
            <a:r>
              <a:rPr kumimoji="1" lang="ja-JP" altLang="en-US" sz="3200" i="0" u="none" strike="noStrike" kern="1200" cap="none" spc="0" normalizeH="0" baseline="0" noProof="0" dirty="0" smtClean="0">
                <a:ln>
                  <a:noFill/>
                </a:ln>
                <a:solidFill>
                  <a:prstClr val="white"/>
                </a:solidFill>
                <a:effectLst/>
                <a:uLnTx/>
                <a:uFillTx/>
                <a:latin typeface="ＤＨＰ平成ゴシックW5" panose="020B0500000000000000" pitchFamily="50" charset="-128"/>
                <a:ea typeface="ＤＨＰ平成ゴシックW5" panose="020B0500000000000000" pitchFamily="50" charset="-128"/>
              </a:rPr>
              <a:t>熱中症対策に関する関係省庁との連携</a:t>
            </a:r>
            <a:endParaRPr kumimoji="1" lang="en-US" altLang="ja-JP" sz="3200" i="0" u="none" strike="noStrike" kern="1200" cap="none" spc="0" normalizeH="0" baseline="0" noProof="0" dirty="0">
              <a:ln>
                <a:noFill/>
              </a:ln>
              <a:solidFill>
                <a:prstClr val="white"/>
              </a:solidFill>
              <a:effectLst/>
              <a:uLnTx/>
              <a:uFillTx/>
              <a:latin typeface="ＤＨＰ平成ゴシックW5" panose="020B0500000000000000" pitchFamily="50" charset="-128"/>
              <a:ea typeface="ＤＨＰ平成ゴシックW5" panose="020B0500000000000000" pitchFamily="50" charset="-128"/>
            </a:endParaRPr>
          </a:p>
        </p:txBody>
      </p:sp>
      <p:sp>
        <p:nvSpPr>
          <p:cNvPr id="2062" name="テキスト ボックス 10"/>
          <p:cNvSpPr txBox="1">
            <a:spLocks noChangeArrowheads="1"/>
          </p:cNvSpPr>
          <p:nvPr/>
        </p:nvSpPr>
        <p:spPr bwMode="auto">
          <a:xfrm>
            <a:off x="273764" y="1063376"/>
            <a:ext cx="9515974" cy="1938992"/>
          </a:xfrm>
          <a:prstGeom prst="rect">
            <a:avLst/>
          </a:prstGeom>
          <a:noFill/>
          <a:ln w="25400">
            <a:solidFill>
              <a:schemeClr val="tx1"/>
            </a:solidFill>
            <a:miter lim="800000"/>
            <a:headEnd/>
            <a:tailEnd/>
          </a:ln>
          <a:extLst/>
        </p:spPr>
        <p:txBody>
          <a:bodyPr wrap="squar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１</a:t>
            </a:r>
            <a:r>
              <a:rPr kumimoji="1" lang="ja-JP" altLang="en-US" sz="14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1" lang="zh-TW"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熱中症関係省庁連絡</a:t>
            </a:r>
            <a:r>
              <a:rPr kumimoji="1" lang="zh-TW" altLang="en-US" sz="14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会議</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4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en-US" sz="1400"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令和元</a:t>
            </a:r>
            <a:r>
              <a:rPr kumimoji="1" lang="ja-JP" altLang="en-US"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年度は５月</a:t>
            </a:r>
            <a:r>
              <a:rPr kumimoji="1" lang="en-US" altLang="ja-JP"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20</a:t>
            </a:r>
            <a:r>
              <a:rPr kumimoji="1" lang="ja-JP" altLang="en-US"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日開催）</a:t>
            </a:r>
            <a:endPar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　熱中症</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対策に係る関係省庁が連携して熱中症対策に取り組めるよう、平成</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19</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年度より環境省が事務</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局となり開催。各省庁</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の熱中症対策について情報交換</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している。</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参加省庁：消防庁、文部科学省、厚生労働省、農林水産省、経済産業省、国土交通省、観光庁、気象庁、環境省</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２）</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熱中症対策に係る関係省庁との連携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・熱中症予防声かけプロジェクトを通じた</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連携（</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農林水産省、環境省等）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STOP</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！熱中症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クールワークキャンペーン（</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職場における熱中症予防</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対策）（厚生労働省等）</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・熱中症対策に係る英語版</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リーフレット（</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厚生労働省、消防庁、環境省の連名で作成</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p>
        </p:txBody>
      </p:sp>
      <p:sp>
        <p:nvSpPr>
          <p:cNvPr id="12" name="スライド番号プレースホルダー 3">
            <a:extLst>
              <a:ext uri="{FF2B5EF4-FFF2-40B4-BE49-F238E27FC236}">
                <a16:creationId xmlns:a16="http://schemas.microsoft.com/office/drawing/2014/main" id="{3DFAC043-5C56-B84B-BA29-C0595266E507}"/>
              </a:ext>
            </a:extLst>
          </p:cNvPr>
          <p:cNvSpPr>
            <a:spLocks noGrp="1"/>
          </p:cNvSpPr>
          <p:nvPr>
            <p:ph type="sldNum" sz="quarter" idx="12"/>
          </p:nvPr>
        </p:nvSpPr>
        <p:spPr>
          <a:xfrm>
            <a:off x="9342120" y="6492875"/>
            <a:ext cx="56388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dirty="0">
                <a:solidFill>
                  <a:prstClr val="black">
                    <a:tint val="75000"/>
                  </a:prstClr>
                </a:solidFill>
                <a:latin typeface="Calibri" panose="020F0502020204030204"/>
                <a:ea typeface="ＭＳ Ｐゴシック" panose="020B0600070205080204" pitchFamily="50" charset="-128"/>
              </a:rPr>
              <a:t>2</a:t>
            </a: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38" name="正方形/長方形 37"/>
          <p:cNvSpPr/>
          <p:nvPr/>
        </p:nvSpPr>
        <p:spPr>
          <a:xfrm>
            <a:off x="257138" y="3046801"/>
            <a:ext cx="4536088" cy="369332"/>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marL="446088" marR="0" lvl="0" indent="-446088" algn="l"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ysClr val="window" lastClr="FFFFFF"/>
                </a:solidFill>
                <a:effectLst/>
                <a:uLnTx/>
                <a:uFillTx/>
                <a:latin typeface="Cambria"/>
                <a:ea typeface="メイリオ"/>
                <a:cs typeface="+mn-cs"/>
              </a:rPr>
              <a:t>２．熱中症対策に関する関連省庁の分担</a:t>
            </a:r>
          </a:p>
        </p:txBody>
      </p:sp>
      <p:pic>
        <p:nvPicPr>
          <p:cNvPr id="40" name="図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4280" y="2012952"/>
            <a:ext cx="661909" cy="929561"/>
          </a:xfrm>
          <a:prstGeom prst="rect">
            <a:avLst/>
          </a:prstGeom>
        </p:spPr>
      </p:pic>
      <p:pic>
        <p:nvPicPr>
          <p:cNvPr id="41" name="図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7902" y="2010058"/>
            <a:ext cx="653978" cy="932455"/>
          </a:xfrm>
          <a:prstGeom prst="rect">
            <a:avLst/>
          </a:prstGeom>
        </p:spPr>
      </p:pic>
      <p:sp>
        <p:nvSpPr>
          <p:cNvPr id="35" name="角丸四角形 34"/>
          <p:cNvSpPr/>
          <p:nvPr/>
        </p:nvSpPr>
        <p:spPr>
          <a:xfrm>
            <a:off x="2472003" y="3410856"/>
            <a:ext cx="3614169" cy="3447143"/>
          </a:xfrm>
          <a:prstGeom prst="roundRect">
            <a:avLst>
              <a:gd name="adj" fmla="val 4456"/>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２．</a:t>
            </a:r>
            <a:r>
              <a:rPr kumimoji="1" lang="ja-JP" altLang="ja-JP" sz="16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予防・</a:t>
            </a:r>
            <a:r>
              <a:rPr kumimoji="1" lang="ja-JP" altLang="en-US" sz="16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対処法の</a:t>
            </a:r>
            <a:r>
              <a:rPr kumimoji="1" lang="ja-JP" altLang="ja-JP" sz="16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普及啓発</a:t>
            </a:r>
            <a:endParaRPr kumimoji="1" lang="ja-JP" altLang="en-US" sz="16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9" name="角丸四角形 38"/>
          <p:cNvSpPr/>
          <p:nvPr/>
        </p:nvSpPr>
        <p:spPr>
          <a:xfrm>
            <a:off x="8724530" y="3444436"/>
            <a:ext cx="1022351" cy="2077417"/>
          </a:xfrm>
          <a:prstGeom prst="roundRect">
            <a:avLst>
              <a:gd name="adj" fmla="val 9941"/>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４．</a:t>
            </a:r>
            <a:r>
              <a:rPr kumimoji="1" lang="ja-JP" altLang="ja-JP" sz="16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調査研究</a:t>
            </a:r>
            <a:r>
              <a:rPr kumimoji="1" lang="ja-JP" altLang="en-US" sz="16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等</a:t>
            </a:r>
            <a:r>
              <a:rPr kumimoji="1" lang="ja-JP" altLang="ja-JP" sz="16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の推進</a:t>
            </a:r>
            <a:r>
              <a:rPr kumimoji="1" lang="ja-JP"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（環境省）</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9" name="角丸四角形 68"/>
          <p:cNvSpPr/>
          <p:nvPr/>
        </p:nvSpPr>
        <p:spPr>
          <a:xfrm>
            <a:off x="2574423" y="4457003"/>
            <a:ext cx="3425989" cy="302070"/>
          </a:xfrm>
          <a:prstGeom prst="roundRect">
            <a:avLst>
              <a:gd name="adj" fmla="val 704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学校現場における対策（文部科学省）</a:t>
            </a:r>
            <a:endParaRPr kumimoji="1" lang="en-US" altLang="ja-JP" sz="12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70" name="角丸四角形 69"/>
          <p:cNvSpPr/>
          <p:nvPr/>
        </p:nvSpPr>
        <p:spPr>
          <a:xfrm>
            <a:off x="2579952" y="4732506"/>
            <a:ext cx="3420461" cy="336848"/>
          </a:xfrm>
          <a:prstGeom prst="roundRect">
            <a:avLst>
              <a:gd name="adj" fmla="val 704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職</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場における対策（厚生労働省）</a:t>
            </a:r>
          </a:p>
        </p:txBody>
      </p:sp>
      <p:sp>
        <p:nvSpPr>
          <p:cNvPr id="71" name="角丸四角形 70"/>
          <p:cNvSpPr/>
          <p:nvPr/>
        </p:nvSpPr>
        <p:spPr>
          <a:xfrm>
            <a:off x="2574425" y="4066816"/>
            <a:ext cx="3425988" cy="393016"/>
          </a:xfrm>
          <a:prstGeom prst="roundRect">
            <a:avLst>
              <a:gd name="adj" fmla="val 704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日常生活における対策（厚生労働省、環境省、気象庁）</a:t>
            </a:r>
          </a:p>
        </p:txBody>
      </p:sp>
      <p:sp>
        <p:nvSpPr>
          <p:cNvPr id="78" name="角丸四角形 77"/>
          <p:cNvSpPr/>
          <p:nvPr/>
        </p:nvSpPr>
        <p:spPr>
          <a:xfrm>
            <a:off x="2592009" y="5056191"/>
            <a:ext cx="3404345" cy="289532"/>
          </a:xfrm>
          <a:prstGeom prst="roundRect">
            <a:avLst>
              <a:gd name="adj" fmla="val 704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農業現場における対策（農林水産省）</a:t>
            </a:r>
          </a:p>
        </p:txBody>
      </p:sp>
      <p:grpSp>
        <p:nvGrpSpPr>
          <p:cNvPr id="4" name="グループ化 3"/>
          <p:cNvGrpSpPr/>
          <p:nvPr/>
        </p:nvGrpSpPr>
        <p:grpSpPr>
          <a:xfrm>
            <a:off x="6195766" y="3428690"/>
            <a:ext cx="2374900" cy="3429310"/>
            <a:chOff x="6108681" y="3377966"/>
            <a:chExt cx="2374900" cy="3429311"/>
          </a:xfrm>
        </p:grpSpPr>
        <p:sp>
          <p:nvSpPr>
            <p:cNvPr id="37" name="角丸四角形 36"/>
            <p:cNvSpPr/>
            <p:nvPr/>
          </p:nvSpPr>
          <p:spPr>
            <a:xfrm>
              <a:off x="6108681" y="3377966"/>
              <a:ext cx="2374900" cy="3429311"/>
            </a:xfrm>
            <a:prstGeom prst="roundRect">
              <a:avLst>
                <a:gd name="adj" fmla="val 7002"/>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３．</a:t>
              </a:r>
              <a:r>
                <a:rPr kumimoji="1" lang="ja-JP" altLang="ja-JP" sz="16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発生状況等に係る情報提供</a:t>
              </a:r>
              <a:endParaRPr kumimoji="1" lang="ja-JP" altLang="en-US" sz="16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2" name="角丸四角形 71"/>
            <p:cNvSpPr/>
            <p:nvPr/>
          </p:nvSpPr>
          <p:spPr>
            <a:xfrm>
              <a:off x="6169602" y="4025667"/>
              <a:ext cx="2243137" cy="504824"/>
            </a:xfrm>
            <a:prstGeom prst="roundRect">
              <a:avLst>
                <a:gd name="adj" fmla="val 704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熱中症による</a:t>
              </a:r>
              <a:r>
                <a:rPr kumimoji="1" lang="ja-JP" altLang="ja-JP"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救急搬送</a:t>
              </a:r>
              <a:r>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状況</a:t>
              </a:r>
              <a:r>
                <a:rPr kumimoji="1" lang="ja-JP" altLang="ja-JP"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等</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（消防庁）</a:t>
              </a:r>
            </a:p>
          </p:txBody>
        </p:sp>
        <p:sp>
          <p:nvSpPr>
            <p:cNvPr id="73" name="角丸四角形 72"/>
            <p:cNvSpPr/>
            <p:nvPr/>
          </p:nvSpPr>
          <p:spPr>
            <a:xfrm>
              <a:off x="6180714" y="4530492"/>
              <a:ext cx="2232025" cy="485775"/>
            </a:xfrm>
            <a:prstGeom prst="roundRect">
              <a:avLst>
                <a:gd name="adj" fmla="val 704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学校管理下における熱中症の発生状況等</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（文部科学省）</a:t>
              </a:r>
              <a:endParaRPr kumimoji="1" lang="en-US" altLang="ja-JP" sz="1200" b="0"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endParaRPr>
            </a:p>
          </p:txBody>
        </p:sp>
        <p:sp>
          <p:nvSpPr>
            <p:cNvPr id="74" name="角丸四角形 73"/>
            <p:cNvSpPr/>
            <p:nvPr/>
          </p:nvSpPr>
          <p:spPr>
            <a:xfrm>
              <a:off x="6180714" y="5016266"/>
              <a:ext cx="2232025" cy="504824"/>
            </a:xfrm>
            <a:prstGeom prst="roundRect">
              <a:avLst>
                <a:gd name="adj" fmla="val 704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職場における熱中症による死傷災害発生状況（厚生労働省）</a:t>
              </a:r>
            </a:p>
          </p:txBody>
        </p:sp>
        <p:sp>
          <p:nvSpPr>
            <p:cNvPr id="75" name="角丸四角形 74"/>
            <p:cNvSpPr/>
            <p:nvPr/>
          </p:nvSpPr>
          <p:spPr>
            <a:xfrm>
              <a:off x="6180981" y="5513152"/>
              <a:ext cx="2245232" cy="502666"/>
            </a:xfrm>
            <a:prstGeom prst="roundRect">
              <a:avLst>
                <a:gd name="adj" fmla="val 704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熱中症による死亡者数</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（厚生労働省）</a:t>
              </a:r>
            </a:p>
          </p:txBody>
        </p:sp>
        <p:sp>
          <p:nvSpPr>
            <p:cNvPr id="82" name="Document"/>
            <p:cNvSpPr>
              <a:spLocks noEditPoints="1" noChangeArrowheads="1"/>
            </p:cNvSpPr>
            <p:nvPr/>
          </p:nvSpPr>
          <p:spPr bwMode="auto">
            <a:xfrm>
              <a:off x="7619981" y="6114816"/>
              <a:ext cx="412750" cy="520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3" name="laptop"/>
            <p:cNvSpPr>
              <a:spLocks noEditPoints="1" noChangeArrowheads="1"/>
            </p:cNvSpPr>
            <p:nvPr/>
          </p:nvSpPr>
          <p:spPr bwMode="auto">
            <a:xfrm>
              <a:off x="7757102" y="6266201"/>
              <a:ext cx="655637" cy="468313"/>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pic>
        <p:nvPicPr>
          <p:cNvPr id="84" name="Picture 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46894" y="4553394"/>
            <a:ext cx="531812"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角丸四角形 84"/>
          <p:cNvSpPr/>
          <p:nvPr/>
        </p:nvSpPr>
        <p:spPr>
          <a:xfrm>
            <a:off x="2554514" y="3774628"/>
            <a:ext cx="3445900" cy="303886"/>
          </a:xfrm>
          <a:prstGeom prst="roundRect">
            <a:avLst>
              <a:gd name="adj" fmla="val 704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熱中症予防強化</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月間の</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設定（関係省庁連絡会議）</a:t>
            </a:r>
          </a:p>
        </p:txBody>
      </p:sp>
      <p:sp>
        <p:nvSpPr>
          <p:cNvPr id="77" name="角丸四角形 76"/>
          <p:cNvSpPr/>
          <p:nvPr/>
        </p:nvSpPr>
        <p:spPr>
          <a:xfrm>
            <a:off x="2584618" y="5356081"/>
            <a:ext cx="3415795" cy="285890"/>
          </a:xfrm>
          <a:prstGeom prst="roundRect">
            <a:avLst>
              <a:gd name="adj" fmla="val 704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広報活動における対策（環境省）</a:t>
            </a:r>
          </a:p>
        </p:txBody>
      </p:sp>
      <p:sp>
        <p:nvSpPr>
          <p:cNvPr id="79" name="角丸四角形 78"/>
          <p:cNvSpPr/>
          <p:nvPr/>
        </p:nvSpPr>
        <p:spPr>
          <a:xfrm>
            <a:off x="2584618" y="5641355"/>
            <a:ext cx="3405601" cy="275915"/>
          </a:xfrm>
          <a:prstGeom prst="roundRect">
            <a:avLst>
              <a:gd name="adj" fmla="val 7045"/>
            </a:avLst>
          </a:prstGeom>
          <a:solidFill>
            <a:schemeClr val="bg1"/>
          </a:solidFill>
          <a:ln>
            <a:solidFill>
              <a:srgbClr val="0070C0"/>
            </a:solidFill>
          </a:ln>
          <a:effectLst>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シンポジウムの実施（環境省）</a:t>
            </a:r>
          </a:p>
        </p:txBody>
      </p:sp>
      <p:sp>
        <p:nvSpPr>
          <p:cNvPr id="45" name="角丸四角形 44"/>
          <p:cNvSpPr/>
          <p:nvPr/>
        </p:nvSpPr>
        <p:spPr>
          <a:xfrm>
            <a:off x="2614284" y="5974080"/>
            <a:ext cx="3420756" cy="246185"/>
          </a:xfrm>
          <a:prstGeom prst="roundRect">
            <a:avLst>
              <a:gd name="adj" fmla="val 7045"/>
            </a:avLst>
          </a:prstGeom>
          <a:solidFill>
            <a:schemeClr val="bg1"/>
          </a:solidFill>
          <a:ln>
            <a:solidFill>
              <a:srgbClr val="0070C0"/>
            </a:solidFill>
          </a:ln>
          <a:effectLst>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関連施策：ヒートアイランド対策（国土交通省</a:t>
            </a:r>
            <a:r>
              <a:rPr kumimoji="1" lang="ja-JP" altLang="en-US" sz="105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050" i="0" u="none" strike="noStrike" kern="1200" cap="none" spc="0" normalizeH="0" baseline="0" noProof="0" dirty="0" smtClean="0">
                <a:ln>
                  <a:noFill/>
                </a:ln>
                <a:solidFill>
                  <a:schemeClr val="tx1"/>
                </a:solidFill>
                <a:effectLst/>
                <a:uLnTx/>
                <a:uFillTx/>
                <a:latin typeface="Calibri" panose="020F0502020204030204"/>
                <a:ea typeface="ＭＳ Ｐゴシック" panose="020B0600070205080204" pitchFamily="50" charset="-128"/>
                <a:cs typeface="+mn-cs"/>
              </a:rPr>
              <a:t>環境省</a:t>
            </a: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6" name="角丸四角形 45"/>
          <p:cNvSpPr/>
          <p:nvPr/>
        </p:nvSpPr>
        <p:spPr>
          <a:xfrm>
            <a:off x="2583804" y="6263640"/>
            <a:ext cx="3420756" cy="229960"/>
          </a:xfrm>
          <a:prstGeom prst="roundRect">
            <a:avLst>
              <a:gd name="adj" fmla="val 7045"/>
            </a:avLst>
          </a:prstGeom>
          <a:solidFill>
            <a:schemeClr val="bg1"/>
          </a:solidFill>
          <a:ln>
            <a:solidFill>
              <a:srgbClr val="0070C0"/>
            </a:solidFill>
          </a:ln>
          <a:effectLst>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西日本豪雨の被災地の暑さ対策（経済産業省）</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7" name="角丸四角形 46"/>
          <p:cNvSpPr/>
          <p:nvPr/>
        </p:nvSpPr>
        <p:spPr>
          <a:xfrm>
            <a:off x="2592501" y="6483198"/>
            <a:ext cx="3415794" cy="261950"/>
          </a:xfrm>
          <a:prstGeom prst="roundRect">
            <a:avLst>
              <a:gd name="adj" fmla="val 7045"/>
            </a:avLst>
          </a:prstGeom>
          <a:solidFill>
            <a:schemeClr val="bg1"/>
          </a:solidFill>
          <a:ln>
            <a:solidFill>
              <a:srgbClr val="0070C0"/>
            </a:solidFill>
          </a:ln>
          <a:effectLst>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外国人旅行者を対象とした対策（観光庁</a:t>
            </a:r>
            <a:r>
              <a:rPr kumimoji="1" lang="ja-JP" altLang="en-US" sz="1200" i="0" u="none" strike="noStrike" kern="1200" cap="none" spc="0" normalizeH="0" baseline="0" noProof="0" dirty="0" smtClean="0">
                <a:ln>
                  <a:noFill/>
                </a:ln>
                <a:solidFill>
                  <a:schemeClr val="tx1"/>
                </a:solidFill>
                <a:effectLst/>
                <a:uLnTx/>
                <a:uFillTx/>
                <a:latin typeface="Calibri" panose="020F0502020204030204"/>
                <a:ea typeface="ＭＳ Ｐゴシック" panose="020B0600070205080204" pitchFamily="50" charset="-128"/>
                <a:cs typeface="+mn-cs"/>
              </a:rPr>
              <a:t>、環境省</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5" name="グループ化 4"/>
          <p:cNvGrpSpPr/>
          <p:nvPr/>
        </p:nvGrpSpPr>
        <p:grpSpPr>
          <a:xfrm>
            <a:off x="312322" y="3424236"/>
            <a:ext cx="1979612" cy="3433764"/>
            <a:chOff x="457465" y="3383476"/>
            <a:chExt cx="1979612" cy="3433764"/>
          </a:xfrm>
        </p:grpSpPr>
        <p:sp>
          <p:nvSpPr>
            <p:cNvPr id="36" name="角丸四角形 35"/>
            <p:cNvSpPr/>
            <p:nvPr/>
          </p:nvSpPr>
          <p:spPr>
            <a:xfrm>
              <a:off x="457465" y="3383476"/>
              <a:ext cx="1979612" cy="3433764"/>
            </a:xfrm>
            <a:prstGeom prst="roundRect">
              <a:avLst>
                <a:gd name="adj" fmla="val 7045"/>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１．気象情報の提供、</a:t>
              </a:r>
              <a:r>
                <a:rPr kumimoji="1" lang="ja-JP"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注意喚起</a:t>
              </a:r>
              <a:endPar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3" name="角丸四角形 42"/>
            <p:cNvSpPr/>
            <p:nvPr/>
          </p:nvSpPr>
          <p:spPr>
            <a:xfrm>
              <a:off x="600340" y="4104201"/>
              <a:ext cx="1655762" cy="912065"/>
            </a:xfrm>
            <a:prstGeom prst="roundRect">
              <a:avLst>
                <a:gd name="adj" fmla="val 704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気温の観測・予測情報の提供、注意喚起</a:t>
              </a:r>
              <a:r>
                <a:rPr kumimoji="1" lang="ja-JP"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（気象庁）</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4" name="角丸四角形 43"/>
            <p:cNvSpPr/>
            <p:nvPr/>
          </p:nvSpPr>
          <p:spPr>
            <a:xfrm>
              <a:off x="600340" y="5069355"/>
              <a:ext cx="1655762" cy="1665160"/>
            </a:xfrm>
            <a:prstGeom prst="roundRect">
              <a:avLst>
                <a:gd name="adj" fmla="val 704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暑さ指数の情報提供</a:t>
              </a:r>
              <a:r>
                <a:rPr kumimoji="1" lang="ja-JP"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環境省</a:t>
              </a:r>
              <a:r>
                <a:rPr kumimoji="1" lang="ja-JP"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6" name="Sound"/>
            <p:cNvSpPr>
              <a:spLocks noEditPoints="1" noChangeArrowheads="1"/>
            </p:cNvSpPr>
            <p:nvPr/>
          </p:nvSpPr>
          <p:spPr bwMode="auto">
            <a:xfrm>
              <a:off x="1559190" y="4634427"/>
              <a:ext cx="431800" cy="288925"/>
            </a:xfrm>
            <a:custGeom>
              <a:avLst/>
              <a:gdLst>
                <a:gd name="T0" fmla="*/ 2147483647 w 21600"/>
                <a:gd name="T1" fmla="*/ 2147483647 h 21600"/>
                <a:gd name="T2" fmla="*/ 2147483647 w 21600"/>
                <a:gd name="T3" fmla="*/ 0 h 21600"/>
                <a:gd name="T4" fmla="*/ 0 w 21600"/>
                <a:gd name="T5" fmla="*/ 2147483647 h 21600"/>
                <a:gd name="T6" fmla="*/ 2147483647 w 21600"/>
                <a:gd name="T7" fmla="*/ 2147483647 h 21600"/>
                <a:gd name="T8" fmla="*/ 0 60000 65536"/>
                <a:gd name="T9" fmla="*/ 0 60000 65536"/>
                <a:gd name="T10" fmla="*/ 0 60000 65536"/>
                <a:gd name="T11" fmla="*/ 0 60000 65536"/>
                <a:gd name="T12" fmla="*/ 761 w 21600"/>
                <a:gd name="T13" fmla="*/ 22454 h 21600"/>
                <a:gd name="T14" fmla="*/ 21069 w 21600"/>
                <a:gd name="T15" fmla="*/ 28282 h 21600"/>
              </a:gdLst>
              <a:ahLst/>
              <a:cxnLst>
                <a:cxn ang="T8">
                  <a:pos x="T0" y="T1"/>
                </a:cxn>
                <a:cxn ang="T9">
                  <a:pos x="T2" y="T3"/>
                </a:cxn>
                <a:cxn ang="T10">
                  <a:pos x="T4" y="T5"/>
                </a:cxn>
                <a:cxn ang="T11">
                  <a:pos x="T6" y="T7"/>
                </a:cxn>
              </a:cxnLst>
              <a:rect l="T12" t="T13" r="T14" b="T15"/>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2" name="図 1"/>
            <p:cNvPicPr>
              <a:picLocks noChangeAspect="1"/>
            </p:cNvPicPr>
            <p:nvPr/>
          </p:nvPicPr>
          <p:blipFill>
            <a:blip r:embed="rId7"/>
            <a:stretch>
              <a:fillRect/>
            </a:stretch>
          </p:blipFill>
          <p:spPr>
            <a:xfrm>
              <a:off x="795810" y="5520425"/>
              <a:ext cx="1274174" cy="1176630"/>
            </a:xfrm>
            <a:prstGeom prst="rect">
              <a:avLst/>
            </a:prstGeom>
          </p:spPr>
        </p:pic>
      </p:grpSp>
    </p:spTree>
    <p:extLst>
      <p:ext uri="{BB962C8B-B14F-4D97-AF65-F5344CB8AC3E}">
        <p14:creationId xmlns:p14="http://schemas.microsoft.com/office/powerpoint/2010/main" val="1012035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930728" y="-4763"/>
            <a:ext cx="8970509" cy="625476"/>
          </a:xfrm>
          <a:prstGeom prst="rect">
            <a:avLst/>
          </a:prstGeom>
          <a:gradFill rotWithShape="1">
            <a:gsLst>
              <a:gs pos="0">
                <a:srgbClr val="4A91BF"/>
              </a:gs>
              <a:gs pos="20000">
                <a:srgbClr val="4C90BC"/>
              </a:gs>
              <a:gs pos="100000">
                <a:srgbClr val="386D8F"/>
              </a:gs>
            </a:gsLst>
            <a:lin ang="5400000"/>
          </a:gradFill>
          <a:ln w="9525">
            <a:solidFill>
              <a:srgbClr val="588FB3"/>
            </a:solidFill>
            <a:miter lim="800000"/>
            <a:headEnd/>
            <a:tailEnd/>
          </a:ln>
          <a:effectLst>
            <a:outerShdw blurRad="40000" dist="23000" dir="5400000" rotWithShape="0">
              <a:srgbClr val="00000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tab pos="984250" algn="l"/>
              </a:tabLst>
              <a:defRPr/>
            </a:pPr>
            <a:r>
              <a:rPr kumimoji="1" lang="ja-JP" altLang="en-US" sz="3200" i="0" u="none" strike="noStrike" kern="1200" cap="none" spc="0" normalizeH="0" baseline="0" noProof="0" dirty="0">
                <a:ln>
                  <a:noFill/>
                </a:ln>
                <a:solidFill>
                  <a:prstClr val="white"/>
                </a:solidFill>
                <a:effectLst/>
                <a:uLnTx/>
                <a:uFillTx/>
                <a:latin typeface="ＤＨＰ平成ゴシックW5" panose="020B0500000000000000" pitchFamily="50" charset="-128"/>
                <a:ea typeface="ＤＨＰ平成ゴシックW5" panose="020B0500000000000000" pitchFamily="50" charset="-128"/>
              </a:rPr>
              <a:t>普及啓発</a:t>
            </a:r>
            <a:r>
              <a:rPr kumimoji="1" lang="ja-JP" altLang="en-US" sz="3200" i="0" u="none" strike="noStrike" kern="1200" cap="none" spc="0" normalizeH="0" baseline="0" noProof="0" dirty="0" smtClean="0">
                <a:ln>
                  <a:noFill/>
                </a:ln>
                <a:solidFill>
                  <a:prstClr val="white"/>
                </a:solidFill>
                <a:effectLst/>
                <a:uLnTx/>
                <a:uFillTx/>
                <a:latin typeface="ＤＨＰ平成ゴシックW5" panose="020B0500000000000000" pitchFamily="50" charset="-128"/>
                <a:ea typeface="ＤＨＰ平成ゴシックW5" panose="020B0500000000000000" pitchFamily="50" charset="-128"/>
              </a:rPr>
              <a:t>資料の作成・提供</a:t>
            </a:r>
            <a:endParaRPr kumimoji="1" lang="ja-JP" altLang="en-US" sz="3200" i="0" u="none" strike="noStrike" kern="1200" cap="none" spc="0" normalizeH="0" baseline="0" noProof="0" dirty="0">
              <a:ln>
                <a:noFill/>
              </a:ln>
              <a:solidFill>
                <a:prstClr val="white"/>
              </a:solidFill>
              <a:effectLst/>
              <a:uLnTx/>
              <a:uFillTx/>
              <a:latin typeface="ＤＨＰ平成ゴシックW5" panose="020B0500000000000000" pitchFamily="50" charset="-128"/>
              <a:ea typeface="ＤＨＰ平成ゴシックW5" panose="020B0500000000000000" pitchFamily="50" charset="-128"/>
            </a:endParaRPr>
          </a:p>
        </p:txBody>
      </p:sp>
      <p:sp>
        <p:nvSpPr>
          <p:cNvPr id="37" name="スライド番号プレースホルダー 3">
            <a:extLst>
              <a:ext uri="{FF2B5EF4-FFF2-40B4-BE49-F238E27FC236}">
                <a16:creationId xmlns:a16="http://schemas.microsoft.com/office/drawing/2014/main" id="{3DFAC043-5C56-B84B-BA29-C0595266E507}"/>
              </a:ext>
            </a:extLst>
          </p:cNvPr>
          <p:cNvSpPr>
            <a:spLocks noGrp="1"/>
          </p:cNvSpPr>
          <p:nvPr>
            <p:ph type="sldNum" sz="quarter" idx="12"/>
          </p:nvPr>
        </p:nvSpPr>
        <p:spPr>
          <a:xfrm>
            <a:off x="9160328" y="6531428"/>
            <a:ext cx="745671" cy="32657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3</a:t>
            </a: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97971"/>
            <a:ext cx="755650" cy="4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テキスト ボックス 21"/>
          <p:cNvSpPr txBox="1"/>
          <p:nvPr/>
        </p:nvSpPr>
        <p:spPr>
          <a:xfrm>
            <a:off x="2060933" y="1530843"/>
            <a:ext cx="1885796"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熱中症に関する一般知識</a:t>
            </a:r>
          </a:p>
        </p:txBody>
      </p:sp>
      <p:pic>
        <p:nvPicPr>
          <p:cNvPr id="23" name="図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149" y="1358035"/>
            <a:ext cx="1720994" cy="2432339"/>
          </a:xfrm>
          <a:prstGeom prst="rect">
            <a:avLst/>
          </a:prstGeom>
        </p:spPr>
      </p:pic>
      <p:sp>
        <p:nvSpPr>
          <p:cNvPr id="30" name="テキスト ボックス 29"/>
          <p:cNvSpPr txBox="1"/>
          <p:nvPr/>
        </p:nvSpPr>
        <p:spPr>
          <a:xfrm>
            <a:off x="533044" y="5705766"/>
            <a:ext cx="1928503"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イベント主催者や施設管理者等向けのガイドライン</a:t>
            </a:r>
          </a:p>
        </p:txBody>
      </p:sp>
      <p:sp>
        <p:nvSpPr>
          <p:cNvPr id="38" name="テキスト ボックス 37"/>
          <p:cNvSpPr txBox="1"/>
          <p:nvPr/>
        </p:nvSpPr>
        <p:spPr>
          <a:xfrm>
            <a:off x="1165151" y="827147"/>
            <a:ext cx="3178249" cy="369332"/>
          </a:xfrm>
          <a:prstGeom prst="rect">
            <a:avLst/>
          </a:prstGeom>
          <a:solidFill>
            <a:sysClr val="window" lastClr="FFFFFF"/>
          </a:solidFill>
          <a:ln w="25400" cap="flat" cmpd="sng" algn="ctr">
            <a:solidFill>
              <a:sysClr val="windowText" lastClr="000000"/>
            </a:solidFill>
            <a:prstDash val="solid"/>
          </a:ln>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マニュアル・ガイドライン</a:t>
            </a:r>
          </a:p>
        </p:txBody>
      </p:sp>
      <p:sp>
        <p:nvSpPr>
          <p:cNvPr id="40" name="テキスト ボックス 39"/>
          <p:cNvSpPr txBox="1"/>
          <p:nvPr/>
        </p:nvSpPr>
        <p:spPr>
          <a:xfrm>
            <a:off x="6428846" y="824296"/>
            <a:ext cx="2758008" cy="369332"/>
          </a:xfrm>
          <a:prstGeom prst="rect">
            <a:avLst/>
          </a:prstGeom>
          <a:solidFill>
            <a:sysClr val="window" lastClr="FFFFFF"/>
          </a:solidFill>
          <a:ln w="25400" cap="flat" cmpd="sng" algn="ctr">
            <a:solidFill>
              <a:sysClr val="windowText" lastClr="000000"/>
            </a:solidFill>
            <a:prstDash val="solid"/>
          </a:ln>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パンフレット等</a:t>
            </a:r>
          </a:p>
        </p:txBody>
      </p:sp>
      <p:pic>
        <p:nvPicPr>
          <p:cNvPr id="3" name="図 2"/>
          <p:cNvPicPr>
            <a:picLocks noChangeAspect="1"/>
          </p:cNvPicPr>
          <p:nvPr/>
        </p:nvPicPr>
        <p:blipFill>
          <a:blip r:embed="rId5"/>
          <a:stretch>
            <a:fillRect/>
          </a:stretch>
        </p:blipFill>
        <p:spPr>
          <a:xfrm>
            <a:off x="5185453" y="1358035"/>
            <a:ext cx="3009900" cy="2143125"/>
          </a:xfrm>
          <a:prstGeom prst="rect">
            <a:avLst/>
          </a:prstGeom>
        </p:spPr>
      </p:pic>
      <p:pic>
        <p:nvPicPr>
          <p:cNvPr id="2" name="図 1"/>
          <p:cNvPicPr>
            <a:picLocks noChangeAspect="1"/>
          </p:cNvPicPr>
          <p:nvPr/>
        </p:nvPicPr>
        <p:blipFill>
          <a:blip r:embed="rId6"/>
          <a:stretch>
            <a:fillRect/>
          </a:stretch>
        </p:blipFill>
        <p:spPr>
          <a:xfrm>
            <a:off x="6061957" y="2491997"/>
            <a:ext cx="3000375" cy="2095500"/>
          </a:xfrm>
          <a:prstGeom prst="rect">
            <a:avLst/>
          </a:prstGeom>
        </p:spPr>
      </p:pic>
      <p:pic>
        <p:nvPicPr>
          <p:cNvPr id="4" name="図 3"/>
          <p:cNvPicPr>
            <a:picLocks noChangeAspect="1"/>
          </p:cNvPicPr>
          <p:nvPr/>
        </p:nvPicPr>
        <p:blipFill>
          <a:blip r:embed="rId7"/>
          <a:stretch>
            <a:fillRect/>
          </a:stretch>
        </p:blipFill>
        <p:spPr>
          <a:xfrm>
            <a:off x="7043056" y="4457305"/>
            <a:ext cx="2609169" cy="1860165"/>
          </a:xfrm>
          <a:prstGeom prst="rect">
            <a:avLst/>
          </a:prstGeom>
        </p:spPr>
      </p:pic>
      <p:sp>
        <p:nvSpPr>
          <p:cNvPr id="45" name="テキスト ボックス 44"/>
          <p:cNvSpPr txBox="1"/>
          <p:nvPr/>
        </p:nvSpPr>
        <p:spPr>
          <a:xfrm>
            <a:off x="7904093" y="1643223"/>
            <a:ext cx="1885796"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一般的知識</a:t>
            </a:r>
          </a:p>
        </p:txBody>
      </p:sp>
      <p:sp>
        <p:nvSpPr>
          <p:cNvPr id="46" name="テキスト ボックス 45"/>
          <p:cNvSpPr txBox="1"/>
          <p:nvPr/>
        </p:nvSpPr>
        <p:spPr>
          <a:xfrm>
            <a:off x="5119059" y="4692527"/>
            <a:ext cx="1885796"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高齢者向け</a:t>
            </a:r>
          </a:p>
        </p:txBody>
      </p:sp>
      <p:sp>
        <p:nvSpPr>
          <p:cNvPr id="47" name="テキスト ボックス 46"/>
          <p:cNvSpPr txBox="1"/>
          <p:nvPr/>
        </p:nvSpPr>
        <p:spPr>
          <a:xfrm>
            <a:off x="7404743" y="6259764"/>
            <a:ext cx="1885796"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外国人向け</a:t>
            </a:r>
          </a:p>
        </p:txBody>
      </p:sp>
      <p:pic>
        <p:nvPicPr>
          <p:cNvPr id="5" name="図 4"/>
          <p:cNvPicPr>
            <a:picLocks noChangeAspect="1"/>
          </p:cNvPicPr>
          <p:nvPr/>
        </p:nvPicPr>
        <p:blipFill>
          <a:blip r:embed="rId8"/>
          <a:stretch>
            <a:fillRect/>
          </a:stretch>
        </p:blipFill>
        <p:spPr>
          <a:xfrm>
            <a:off x="1468501" y="2574204"/>
            <a:ext cx="1700149" cy="2423375"/>
          </a:xfrm>
          <a:prstGeom prst="rect">
            <a:avLst/>
          </a:prstGeom>
          <a:ln>
            <a:solidFill>
              <a:schemeClr val="tx1"/>
            </a:solidFill>
          </a:ln>
        </p:spPr>
      </p:pic>
      <p:sp>
        <p:nvSpPr>
          <p:cNvPr id="18" name="テキスト ボックス 17"/>
          <p:cNvSpPr txBox="1"/>
          <p:nvPr/>
        </p:nvSpPr>
        <p:spPr>
          <a:xfrm>
            <a:off x="2861405" y="2886890"/>
            <a:ext cx="1885796"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まちなかの</a:t>
            </a:r>
            <a:endPar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暑さ対策</a:t>
            </a:r>
          </a:p>
        </p:txBody>
      </p:sp>
      <p:pic>
        <p:nvPicPr>
          <p:cNvPr id="6" name="図 5"/>
          <p:cNvPicPr>
            <a:picLocks noChangeAspect="1"/>
          </p:cNvPicPr>
          <p:nvPr/>
        </p:nvPicPr>
        <p:blipFill>
          <a:blip r:embed="rId9"/>
          <a:stretch>
            <a:fillRect/>
          </a:stretch>
        </p:blipFill>
        <p:spPr>
          <a:xfrm>
            <a:off x="2831087" y="3959170"/>
            <a:ext cx="1759476" cy="2485260"/>
          </a:xfrm>
          <a:prstGeom prst="rect">
            <a:avLst/>
          </a:prstGeom>
        </p:spPr>
      </p:pic>
    </p:spTree>
    <p:extLst>
      <p:ext uri="{BB962C8B-B14F-4D97-AF65-F5344CB8AC3E}">
        <p14:creationId xmlns:p14="http://schemas.microsoft.com/office/powerpoint/2010/main" val="4064256479"/>
      </p:ext>
    </p:extLst>
  </p:cSld>
  <p:clrMapOvr>
    <a:masterClrMapping/>
  </p:clrMapOvr>
  <mc:AlternateContent xmlns:mc="http://schemas.openxmlformats.org/markup-compatibility/2006" xmlns:p14="http://schemas.microsoft.com/office/powerpoint/2010/main">
    <mc:Choice Requires="p14">
      <p:transition spd="slow" p14:dur="2000" advTm="83823"/>
    </mc:Choice>
    <mc:Fallback xmlns="">
      <p:transition spd="slow" advTm="8382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30629"/>
            <a:ext cx="7556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a:spLocks noChangeArrowheads="1"/>
          </p:cNvSpPr>
          <p:nvPr/>
        </p:nvSpPr>
        <p:spPr bwMode="auto">
          <a:xfrm>
            <a:off x="914400" y="-4763"/>
            <a:ext cx="8986838" cy="625476"/>
          </a:xfrm>
          <a:prstGeom prst="rect">
            <a:avLst/>
          </a:prstGeom>
          <a:gradFill rotWithShape="1">
            <a:gsLst>
              <a:gs pos="0">
                <a:srgbClr val="4A91BF"/>
              </a:gs>
              <a:gs pos="20000">
                <a:srgbClr val="4C90BC"/>
              </a:gs>
              <a:gs pos="100000">
                <a:srgbClr val="386D8F"/>
              </a:gs>
            </a:gsLst>
            <a:lin ang="5400000"/>
          </a:gradFill>
          <a:ln w="9525">
            <a:solidFill>
              <a:srgbClr val="588FB3"/>
            </a:solidFill>
            <a:miter lim="800000"/>
            <a:headEnd/>
            <a:tailEnd/>
          </a:ln>
          <a:effectLst>
            <a:outerShdw blurRad="40000" dist="23000" dir="5400000" rotWithShape="0">
              <a:srgbClr val="00000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tab pos="984250" algn="l"/>
              </a:tabLst>
              <a:defRPr/>
            </a:pPr>
            <a:r>
              <a:rPr kumimoji="1" lang="ja-JP" altLang="en-US" sz="3200" i="0" u="none" strike="noStrike" kern="1200" cap="none" spc="0" normalizeH="0" baseline="0" noProof="0" dirty="0" smtClean="0">
                <a:ln>
                  <a:noFill/>
                </a:ln>
                <a:solidFill>
                  <a:prstClr val="white"/>
                </a:solidFill>
                <a:effectLst/>
                <a:uLnTx/>
                <a:uFillTx/>
                <a:latin typeface="ＤＨＰ平成ゴシックW5" panose="020B0500000000000000" pitchFamily="50" charset="-128"/>
                <a:ea typeface="ＤＨＰ平成ゴシックW5" panose="020B0500000000000000" pitchFamily="50" charset="-128"/>
              </a:rPr>
              <a:t>環境省</a:t>
            </a:r>
            <a:r>
              <a:rPr kumimoji="1" lang="ja-JP" altLang="en-US" sz="3200" i="0" u="none" strike="noStrike" kern="1200" cap="none" spc="0" normalizeH="0" baseline="0" noProof="0" dirty="0">
                <a:ln>
                  <a:noFill/>
                </a:ln>
                <a:solidFill>
                  <a:prstClr val="white"/>
                </a:solidFill>
                <a:effectLst/>
                <a:uLnTx/>
                <a:uFillTx/>
                <a:latin typeface="ＤＨＰ平成ゴシックW5" panose="020B0500000000000000" pitchFamily="50" charset="-128"/>
                <a:ea typeface="ＤＨＰ平成ゴシックW5" panose="020B0500000000000000" pitchFamily="50" charset="-128"/>
              </a:rPr>
              <a:t>熱中症予防情報サイトでの情報</a:t>
            </a:r>
            <a:r>
              <a:rPr kumimoji="1" lang="ja-JP" altLang="en-US" sz="3200" i="0" u="none" strike="noStrike" kern="1200" cap="none" spc="0" normalizeH="0" baseline="0" noProof="0" dirty="0" smtClean="0">
                <a:ln>
                  <a:noFill/>
                </a:ln>
                <a:solidFill>
                  <a:prstClr val="white"/>
                </a:solidFill>
                <a:effectLst/>
                <a:uLnTx/>
                <a:uFillTx/>
                <a:latin typeface="ＤＨＰ平成ゴシックW5" panose="020B0500000000000000" pitchFamily="50" charset="-128"/>
                <a:ea typeface="ＤＨＰ平成ゴシックW5" panose="020B0500000000000000" pitchFamily="50" charset="-128"/>
              </a:rPr>
              <a:t>提供</a:t>
            </a:r>
            <a:endParaRPr kumimoji="1" lang="ja-JP" altLang="en-US" sz="3200" i="0" u="none" strike="noStrike" kern="1200" cap="none" spc="0" normalizeH="0" baseline="0" noProof="0" dirty="0">
              <a:ln>
                <a:noFill/>
              </a:ln>
              <a:solidFill>
                <a:prstClr val="white"/>
              </a:solidFill>
              <a:effectLst/>
              <a:uLnTx/>
              <a:uFillTx/>
              <a:latin typeface="ＤＨＰ平成ゴシックW5" panose="020B0500000000000000" pitchFamily="50" charset="-128"/>
              <a:ea typeface="ＤＨＰ平成ゴシックW5" panose="020B0500000000000000" pitchFamily="50" charset="-128"/>
            </a:endParaRPr>
          </a:p>
        </p:txBody>
      </p:sp>
      <p:sp>
        <p:nvSpPr>
          <p:cNvPr id="2062" name="テキスト ボックス 10"/>
          <p:cNvSpPr txBox="1">
            <a:spLocks noChangeArrowheads="1"/>
          </p:cNvSpPr>
          <p:nvPr/>
        </p:nvSpPr>
        <p:spPr bwMode="auto">
          <a:xfrm>
            <a:off x="309716" y="1039741"/>
            <a:ext cx="4474555" cy="301621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（１</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）暑さ指数</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(WBGT)</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熱中症の発生しやすさを示す暑さ指数</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(WBGT)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の実況値・予測値を全国</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840</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地点について提供。</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（４月１９日～１０月１４日）</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※NHK</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の気象情報や</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Yahoo!</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の防災速報等で使用されている。</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lvl="0" eaLnBrk="1" hangingPunct="1">
              <a:defRPr/>
            </a:pPr>
            <a:r>
              <a:rPr lang="en-US" altLang="ja-JP" sz="1400" dirty="0" smtClean="0">
                <a:solidFill>
                  <a:prstClr val="black"/>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令和元</a:t>
            </a:r>
            <a:r>
              <a:rPr lang="ja-JP" altLang="en-US" sz="1400" dirty="0">
                <a:solidFill>
                  <a:srgbClr val="FF0000"/>
                </a:solidFill>
                <a:latin typeface="Meiryo UI" panose="020B0604030504040204" pitchFamily="50" charset="-128"/>
                <a:ea typeface="Meiryo UI" panose="020B0604030504040204" pitchFamily="50" charset="-128"/>
              </a:rPr>
              <a:t>年度夏季アクセス数：約</a:t>
            </a:r>
            <a:r>
              <a:rPr lang="en-US" altLang="ja-JP" sz="1400" dirty="0">
                <a:solidFill>
                  <a:srgbClr val="FF0000"/>
                </a:solidFill>
                <a:latin typeface="Meiryo UI" panose="020B0604030504040204" pitchFamily="50" charset="-128"/>
                <a:ea typeface="Meiryo UI" panose="020B0604030504040204" pitchFamily="50" charset="-128"/>
              </a:rPr>
              <a:t>2,900</a:t>
            </a:r>
            <a:r>
              <a:rPr lang="ja-JP" altLang="en-US" sz="1400" dirty="0">
                <a:solidFill>
                  <a:srgbClr val="FF0000"/>
                </a:solidFill>
                <a:latin typeface="Meiryo UI" panose="020B0604030504040204" pitchFamily="50" charset="-128"/>
                <a:ea typeface="Meiryo UI" panose="020B0604030504040204" pitchFamily="50" charset="-128"/>
              </a:rPr>
              <a:t>万件）</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（２</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）熱中症予防情報</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熱中症の基礎知識や対処方法、関係省庁の取組を紹介。熱中症について学べる動画や熱中症対策の普及啓発資料を提供。</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 name="スライド番号プレースホルダー 3">
            <a:extLst>
              <a:ext uri="{FF2B5EF4-FFF2-40B4-BE49-F238E27FC236}">
                <a16:creationId xmlns:a16="http://schemas.microsoft.com/office/drawing/2014/main" id="{3DFAC043-5C56-B84B-BA29-C0595266E507}"/>
              </a:ext>
            </a:extLst>
          </p:cNvPr>
          <p:cNvSpPr>
            <a:spLocks noGrp="1"/>
          </p:cNvSpPr>
          <p:nvPr>
            <p:ph type="sldNum" sz="quarter" idx="12"/>
          </p:nvPr>
        </p:nvSpPr>
        <p:spPr>
          <a:xfrm>
            <a:off x="7677150" y="6532298"/>
            <a:ext cx="222885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7512E7-C89D-462F-8893-4A77BDD5A417}"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2712" y="3836453"/>
            <a:ext cx="3533166" cy="2992839"/>
          </a:xfrm>
          <a:prstGeom prst="rect">
            <a:avLst/>
          </a:prstGeom>
        </p:spPr>
      </p:pic>
      <p:sp>
        <p:nvSpPr>
          <p:cNvPr id="31" name="テキスト ボックス 30"/>
          <p:cNvSpPr txBox="1"/>
          <p:nvPr/>
        </p:nvSpPr>
        <p:spPr>
          <a:xfrm>
            <a:off x="7870299" y="6641334"/>
            <a:ext cx="161845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参考：</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熱中症環境</a:t>
            </a:r>
            <a:r>
              <a:rPr kumimoji="1" lang="ja-JP" altLang="en-US" sz="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保健マニュアル</a:t>
            </a:r>
            <a:endPar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2" name="テキスト ボックス 31"/>
          <p:cNvSpPr txBox="1"/>
          <p:nvPr/>
        </p:nvSpPr>
        <p:spPr>
          <a:xfrm>
            <a:off x="5575646" y="3678601"/>
            <a:ext cx="181694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暑さ指数に応じた注意事項等</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7" name="図 6"/>
          <p:cNvPicPr>
            <a:picLocks noChangeAspect="1"/>
          </p:cNvPicPr>
          <p:nvPr/>
        </p:nvPicPr>
        <p:blipFill>
          <a:blip r:embed="rId5"/>
          <a:stretch>
            <a:fillRect/>
          </a:stretch>
        </p:blipFill>
        <p:spPr>
          <a:xfrm>
            <a:off x="95074" y="4026310"/>
            <a:ext cx="5696649" cy="2625213"/>
          </a:xfrm>
          <a:prstGeom prst="rect">
            <a:avLst/>
          </a:prstGeom>
        </p:spPr>
      </p:pic>
      <p:sp>
        <p:nvSpPr>
          <p:cNvPr id="2" name="正方形/長方形 1"/>
          <p:cNvSpPr/>
          <p:nvPr/>
        </p:nvSpPr>
        <p:spPr>
          <a:xfrm>
            <a:off x="6000750" y="6006459"/>
            <a:ext cx="600075" cy="577697"/>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 name="正方形/長方形 12"/>
          <p:cNvSpPr/>
          <p:nvPr/>
        </p:nvSpPr>
        <p:spPr>
          <a:xfrm>
            <a:off x="6000747" y="4234933"/>
            <a:ext cx="600075" cy="5776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 name="テキスト ボックス 3"/>
          <p:cNvSpPr txBox="1"/>
          <p:nvPr/>
        </p:nvSpPr>
        <p:spPr>
          <a:xfrm>
            <a:off x="6028916" y="4442582"/>
            <a:ext cx="543739"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31</a:t>
            </a:r>
            <a:r>
              <a:rPr kumimoji="1" lang="ja-JP" altLang="en-US" sz="7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7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以上</a:t>
            </a:r>
          </a:p>
        </p:txBody>
      </p:sp>
      <p:sp>
        <p:nvSpPr>
          <p:cNvPr id="15" name="テキスト ボックス 14"/>
          <p:cNvSpPr txBox="1"/>
          <p:nvPr/>
        </p:nvSpPr>
        <p:spPr>
          <a:xfrm>
            <a:off x="6028916" y="6195279"/>
            <a:ext cx="543739"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21</a:t>
            </a:r>
            <a:r>
              <a:rPr kumimoji="1" lang="ja-JP" altLang="en-US" sz="7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7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25</a:t>
            </a:r>
            <a:r>
              <a:rPr kumimoji="1" lang="ja-JP" altLang="en-US" sz="7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7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 name="正方形/長方形 15"/>
          <p:cNvSpPr/>
          <p:nvPr/>
        </p:nvSpPr>
        <p:spPr>
          <a:xfrm>
            <a:off x="6000747" y="4821590"/>
            <a:ext cx="600075" cy="57769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8" name="テキスト ボックス 17"/>
          <p:cNvSpPr txBox="1"/>
          <p:nvPr/>
        </p:nvSpPr>
        <p:spPr>
          <a:xfrm>
            <a:off x="6028916" y="5004434"/>
            <a:ext cx="543739"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28</a:t>
            </a:r>
            <a:r>
              <a:rPr kumimoji="1" lang="ja-JP" altLang="en-US" sz="7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7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31</a:t>
            </a:r>
            <a:r>
              <a:rPr kumimoji="1" lang="ja-JP" altLang="en-US" sz="7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7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正方形/長方形 18"/>
          <p:cNvSpPr/>
          <p:nvPr/>
        </p:nvSpPr>
        <p:spPr>
          <a:xfrm>
            <a:off x="6001373" y="5415273"/>
            <a:ext cx="600075" cy="577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0" name="テキスト ボックス 19"/>
          <p:cNvSpPr txBox="1"/>
          <p:nvPr/>
        </p:nvSpPr>
        <p:spPr>
          <a:xfrm>
            <a:off x="6028917" y="5617392"/>
            <a:ext cx="543739"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25</a:t>
            </a:r>
            <a:r>
              <a:rPr kumimoji="1" lang="ja-JP" altLang="en-US" sz="7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7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28</a:t>
            </a:r>
            <a:r>
              <a:rPr kumimoji="1" lang="ja-JP" altLang="en-US" sz="7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7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 name="スライド番号プレースホルダー 3">
            <a:extLst>
              <a:ext uri="{FF2B5EF4-FFF2-40B4-BE49-F238E27FC236}">
                <a16:creationId xmlns:a16="http://schemas.microsoft.com/office/drawing/2014/main" id="{3DFAC043-5C56-B84B-BA29-C0595266E507}"/>
              </a:ext>
            </a:extLst>
          </p:cNvPr>
          <p:cNvSpPr txBox="1">
            <a:spLocks/>
          </p:cNvSpPr>
          <p:nvPr/>
        </p:nvSpPr>
        <p:spPr>
          <a:xfrm>
            <a:off x="9454243" y="6532299"/>
            <a:ext cx="465104" cy="325701"/>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grpSp>
        <p:nvGrpSpPr>
          <p:cNvPr id="39" name="グループ化 38"/>
          <p:cNvGrpSpPr/>
          <p:nvPr/>
        </p:nvGrpSpPr>
        <p:grpSpPr>
          <a:xfrm>
            <a:off x="4921680" y="664498"/>
            <a:ext cx="4941826" cy="2913467"/>
            <a:chOff x="2438485" y="1199892"/>
            <a:chExt cx="4941826" cy="2913467"/>
          </a:xfrm>
        </p:grpSpPr>
        <p:pic>
          <p:nvPicPr>
            <p:cNvPr id="40" name="図 39"/>
            <p:cNvPicPr>
              <a:picLocks noChangeAspect="1"/>
            </p:cNvPicPr>
            <p:nvPr/>
          </p:nvPicPr>
          <p:blipFill rotWithShape="1">
            <a:blip r:embed="rId6"/>
            <a:srcRect b="10007"/>
            <a:stretch/>
          </p:blipFill>
          <p:spPr>
            <a:xfrm>
              <a:off x="3701675" y="1269359"/>
              <a:ext cx="2268107" cy="2844000"/>
            </a:xfrm>
            <a:prstGeom prst="rect">
              <a:avLst/>
            </a:prstGeom>
          </p:spPr>
        </p:pic>
        <p:grpSp>
          <p:nvGrpSpPr>
            <p:cNvPr id="41" name="グループ化 23"/>
            <p:cNvGrpSpPr>
              <a:grpSpLocks/>
            </p:cNvGrpSpPr>
            <p:nvPr/>
          </p:nvGrpSpPr>
          <p:grpSpPr bwMode="auto">
            <a:xfrm>
              <a:off x="2674826" y="1199892"/>
              <a:ext cx="4705485" cy="1916654"/>
              <a:chOff x="-600478" y="807886"/>
              <a:chExt cx="4705061" cy="1916799"/>
            </a:xfrm>
          </p:grpSpPr>
          <p:sp>
            <p:nvSpPr>
              <p:cNvPr id="51" name="四角形吹き出し 50"/>
              <p:cNvSpPr/>
              <p:nvPr/>
            </p:nvSpPr>
            <p:spPr>
              <a:xfrm>
                <a:off x="2880558" y="1959238"/>
                <a:ext cx="1224024" cy="765447"/>
              </a:xfrm>
              <a:prstGeom prst="wedgeRectCallout">
                <a:avLst>
                  <a:gd name="adj1" fmla="val -65320"/>
                  <a:gd name="adj2" fmla="val 40901"/>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全国</a:t>
                </a:r>
                <a:r>
                  <a:rPr kumimoji="1" lang="en-US" altLang="ja-JP" sz="1000" b="0" i="0" u="none" strike="noStrike" kern="1200" cap="none" spc="0" normalizeH="0" baseline="0" noProof="0" dirty="0" smtClean="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840</a:t>
                </a:r>
                <a:r>
                  <a:rPr kumimoji="1" lang="ja-JP"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地点の</a:t>
                </a:r>
                <a:endParaRPr kumimoji="1" lang="en-US" altLang="ja-JP"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暑さ指数</a:t>
                </a:r>
                <a:r>
                  <a:rPr kumimoji="1" lang="en-US" altLang="ja-JP"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(WBGT</a:t>
                </a:r>
                <a:r>
                  <a:rPr kumimoji="1" lang="en-US" altLang="ja-JP" sz="1000" b="0" i="0" u="none" strike="noStrike" kern="1200" cap="none" spc="0" normalizeH="0" baseline="0" noProof="0" dirty="0" smtClean="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smtClean="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の実況値</a:t>
                </a:r>
                <a:r>
                  <a:rPr kumimoji="1" lang="ja-JP"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･予測値を提供</a:t>
                </a:r>
              </a:p>
            </p:txBody>
          </p:sp>
          <p:sp>
            <p:nvSpPr>
              <p:cNvPr id="52" name="四角形吹き出し 51"/>
              <p:cNvSpPr/>
              <p:nvPr/>
            </p:nvSpPr>
            <p:spPr>
              <a:xfrm>
                <a:off x="2880559" y="807886"/>
                <a:ext cx="1224024" cy="856183"/>
              </a:xfrm>
              <a:prstGeom prst="wedgeRectCallout">
                <a:avLst>
                  <a:gd name="adj1" fmla="val -67731"/>
                  <a:gd name="adj2" fmla="val -241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一部コンテンツは</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英語にも</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対応。今後、中国語（繁・簡）及び韓国語にも対応予定</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3" name="四角形吹き出し 52"/>
              <p:cNvSpPr/>
              <p:nvPr/>
            </p:nvSpPr>
            <p:spPr>
              <a:xfrm>
                <a:off x="-600478" y="1135769"/>
                <a:ext cx="874883" cy="724781"/>
              </a:xfrm>
              <a:prstGeom prst="wedgeRectCallout">
                <a:avLst>
                  <a:gd name="adj1" fmla="val 76413"/>
                  <a:gd name="adj2" fmla="val -6713"/>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お知らせや暑さ</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対策</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のイベント</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等</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の告知</a:t>
                </a:r>
                <a:endPar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42" name="四角形吹き出し 41"/>
            <p:cNvSpPr/>
            <p:nvPr/>
          </p:nvSpPr>
          <p:spPr>
            <a:xfrm>
              <a:off x="6156176" y="3356992"/>
              <a:ext cx="1224135" cy="756366"/>
            </a:xfrm>
            <a:prstGeom prst="wedgeRectCallout">
              <a:avLst>
                <a:gd name="adj1" fmla="val -65229"/>
                <a:gd name="adj2" fmla="val -27443"/>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色のバリアフリーに配慮し、文字色と背景色の組合せやコントラストを改善</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43" name="グループ化 42"/>
            <p:cNvGrpSpPr/>
            <p:nvPr/>
          </p:nvGrpSpPr>
          <p:grpSpPr>
            <a:xfrm>
              <a:off x="2661659" y="2589607"/>
              <a:ext cx="901899" cy="603494"/>
              <a:chOff x="2499336" y="6093121"/>
              <a:chExt cx="1726187" cy="648247"/>
            </a:xfrm>
          </p:grpSpPr>
          <p:sp>
            <p:nvSpPr>
              <p:cNvPr id="49" name="四角形吹き出し 48"/>
              <p:cNvSpPr/>
              <p:nvPr/>
            </p:nvSpPr>
            <p:spPr>
              <a:xfrm>
                <a:off x="2499336" y="6093121"/>
                <a:ext cx="1697298" cy="648247"/>
              </a:xfrm>
              <a:prstGeom prst="wedgeRectCallout">
                <a:avLst>
                  <a:gd name="adj1" fmla="val 96984"/>
                  <a:gd name="adj2" fmla="val 137958"/>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0" name="テキスト ボックス 49"/>
              <p:cNvSpPr txBox="1"/>
              <p:nvPr/>
            </p:nvSpPr>
            <p:spPr>
              <a:xfrm>
                <a:off x="2557859" y="6128704"/>
                <a:ext cx="1667664" cy="59508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個人向けメール配信</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サービス</a:t>
                </a:r>
              </a:p>
            </p:txBody>
          </p:sp>
        </p:grpSp>
        <p:sp>
          <p:nvSpPr>
            <p:cNvPr id="44" name="四角形吹き出し 43"/>
            <p:cNvSpPr/>
            <p:nvPr/>
          </p:nvSpPr>
          <p:spPr bwMode="auto">
            <a:xfrm>
              <a:off x="2438485" y="3428999"/>
              <a:ext cx="1123601" cy="684359"/>
            </a:xfrm>
            <a:prstGeom prst="wedgeRectCallout">
              <a:avLst>
                <a:gd name="adj1" fmla="val 64828"/>
                <a:gd name="adj2" fmla="val 37810"/>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実況値･</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予測値</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a:t>
              </a:r>
              <a:r>
                <a:rPr kumimoji="1"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CSV</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形式の</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データファイル</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で提供</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5" name="テキスト ボックス 44"/>
            <p:cNvSpPr txBox="1"/>
            <p:nvPr/>
          </p:nvSpPr>
          <p:spPr>
            <a:xfrm>
              <a:off x="4355975" y="2739129"/>
              <a:ext cx="1583619" cy="1374230"/>
            </a:xfrm>
            <a:prstGeom prst="rect">
              <a:avLst/>
            </a:prstGeom>
            <a:noFill/>
            <a:ln w="28575">
              <a:solidFill>
                <a:srgbClr val="FF0000"/>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6" name="テキスト ボックス 45"/>
            <p:cNvSpPr txBox="1"/>
            <p:nvPr/>
          </p:nvSpPr>
          <p:spPr>
            <a:xfrm>
              <a:off x="3697652" y="1752497"/>
              <a:ext cx="2241942" cy="986632"/>
            </a:xfrm>
            <a:prstGeom prst="rect">
              <a:avLst/>
            </a:prstGeom>
            <a:noFill/>
            <a:ln w="28575">
              <a:solidFill>
                <a:srgbClr val="002060"/>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7" name="テキスト ボックス 46"/>
            <p:cNvSpPr txBox="1"/>
            <p:nvPr/>
          </p:nvSpPr>
          <p:spPr>
            <a:xfrm>
              <a:off x="3748480" y="3804271"/>
              <a:ext cx="542429" cy="144000"/>
            </a:xfrm>
            <a:prstGeom prst="rect">
              <a:avLst/>
            </a:prstGeom>
            <a:noFill/>
            <a:ln w="28575">
              <a:solidFill>
                <a:srgbClr val="002060"/>
              </a:solidFill>
              <a:prstDash val="sys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8" name="テキスト ボックス 47"/>
            <p:cNvSpPr txBox="1"/>
            <p:nvPr/>
          </p:nvSpPr>
          <p:spPr>
            <a:xfrm>
              <a:off x="3748480" y="3942269"/>
              <a:ext cx="542429" cy="144000"/>
            </a:xfrm>
            <a:prstGeom prst="rect">
              <a:avLst/>
            </a:prstGeom>
            <a:noFill/>
            <a:ln w="28575">
              <a:solidFill>
                <a:srgbClr val="002060"/>
              </a:solidFill>
              <a:prstDash val="sys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sp>
        <p:nvSpPr>
          <p:cNvPr id="6" name="角丸四角形吹き出し 5"/>
          <p:cNvSpPr/>
          <p:nvPr/>
        </p:nvSpPr>
        <p:spPr>
          <a:xfrm>
            <a:off x="7966809" y="3212509"/>
            <a:ext cx="501262" cy="308716"/>
          </a:xfrm>
          <a:prstGeom prst="wedgeRoundRectCallout">
            <a:avLst>
              <a:gd name="adj1" fmla="val -73816"/>
              <a:gd name="adj2" fmla="val 130901"/>
              <a:gd name="adj3" fmla="val 16667"/>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4" name="テキスト ボックス 53"/>
          <p:cNvSpPr txBox="1"/>
          <p:nvPr/>
        </p:nvSpPr>
        <p:spPr>
          <a:xfrm>
            <a:off x="8062435" y="802572"/>
            <a:ext cx="390542" cy="160822"/>
          </a:xfrm>
          <a:prstGeom prst="rect">
            <a:avLst/>
          </a:prstGeom>
          <a:noFill/>
          <a:ln w="28575">
            <a:solidFill>
              <a:srgbClr val="00B050"/>
            </a:solidFill>
            <a:prstDash val="sys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5" name="図 4"/>
          <p:cNvPicPr>
            <a:picLocks noChangeAspect="1"/>
          </p:cNvPicPr>
          <p:nvPr/>
        </p:nvPicPr>
        <p:blipFill>
          <a:blip r:embed="rId7"/>
          <a:stretch>
            <a:fillRect/>
          </a:stretch>
        </p:blipFill>
        <p:spPr>
          <a:xfrm>
            <a:off x="3958429" y="4151763"/>
            <a:ext cx="963251" cy="1597290"/>
          </a:xfrm>
          <a:prstGeom prst="rect">
            <a:avLst/>
          </a:prstGeom>
        </p:spPr>
      </p:pic>
    </p:spTree>
    <p:extLst>
      <p:ext uri="{BB962C8B-B14F-4D97-AF65-F5344CB8AC3E}">
        <p14:creationId xmlns:p14="http://schemas.microsoft.com/office/powerpoint/2010/main" val="414925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63" y="90399"/>
            <a:ext cx="697523" cy="42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a:spLocks noChangeArrowheads="1"/>
          </p:cNvSpPr>
          <p:nvPr/>
        </p:nvSpPr>
        <p:spPr bwMode="auto">
          <a:xfrm>
            <a:off x="943102" y="-6443"/>
            <a:ext cx="8962898" cy="577362"/>
          </a:xfrm>
          <a:prstGeom prst="rect">
            <a:avLst/>
          </a:prstGeom>
          <a:gradFill rotWithShape="1">
            <a:gsLst>
              <a:gs pos="0">
                <a:srgbClr val="4A91BF"/>
              </a:gs>
              <a:gs pos="20000">
                <a:srgbClr val="4C90BC"/>
              </a:gs>
              <a:gs pos="100000">
                <a:srgbClr val="386D8F"/>
              </a:gs>
            </a:gsLst>
            <a:lin ang="5400000"/>
          </a:gradFill>
          <a:ln w="9525">
            <a:solidFill>
              <a:srgbClr val="588FB3"/>
            </a:solidFill>
            <a:miter lim="800000"/>
            <a:headEnd/>
            <a:tailEnd/>
          </a:ln>
          <a:effectLst>
            <a:outerShdw blurRad="40000" dist="23000" dir="5400000" rotWithShape="0">
              <a:srgbClr val="000000">
                <a:alpha val="34998"/>
              </a:srgbClr>
            </a:outerShdw>
          </a:effectLst>
        </p:spPr>
        <p:txBody>
          <a:bodyPr anchor="ctr"/>
          <a:lstStyle/>
          <a:p>
            <a:pPr algn="ctr" defTabSz="844083">
              <a:tabLst>
                <a:tab pos="908561" algn="l"/>
              </a:tabLst>
              <a:defRPr/>
            </a:pPr>
            <a:r>
              <a:rPr lang="ja-JP" altLang="en-US" sz="3200" dirty="0" smtClean="0">
                <a:solidFill>
                  <a:prstClr val="white"/>
                </a:solidFill>
                <a:latin typeface="ＤＨＰ平成ゴシックW5" panose="020B0500000000000000" pitchFamily="50" charset="-128"/>
                <a:ea typeface="ＤＨＰ平成ゴシックW5" panose="020B0500000000000000" pitchFamily="50" charset="-128"/>
              </a:rPr>
              <a:t>イベントを通じた熱中症対策の普及啓発</a:t>
            </a:r>
            <a:endParaRPr lang="ja-JP" altLang="en-US" sz="3200" dirty="0">
              <a:solidFill>
                <a:prstClr val="white"/>
              </a:solidFill>
              <a:latin typeface="ＤＨＰ平成ゴシックW5" panose="020B0500000000000000" pitchFamily="50" charset="-128"/>
              <a:ea typeface="ＤＨＰ平成ゴシックW5" panose="020B0500000000000000" pitchFamily="50" charset="-128"/>
            </a:endParaRPr>
          </a:p>
        </p:txBody>
      </p:sp>
      <p:sp>
        <p:nvSpPr>
          <p:cNvPr id="6" name="スライド番号プレースホルダー 3">
            <a:extLst>
              <a:ext uri="{FF2B5EF4-FFF2-40B4-BE49-F238E27FC236}">
                <a16:creationId xmlns:a16="http://schemas.microsoft.com/office/drawing/2014/main" id="{3DFAC043-5C56-B84B-BA29-C0595266E507}"/>
              </a:ext>
            </a:extLst>
          </p:cNvPr>
          <p:cNvSpPr>
            <a:spLocks noGrp="1"/>
          </p:cNvSpPr>
          <p:nvPr>
            <p:ph type="sldNum" sz="quarter" idx="12"/>
          </p:nvPr>
        </p:nvSpPr>
        <p:spPr>
          <a:xfrm>
            <a:off x="9323614" y="6520962"/>
            <a:ext cx="582386" cy="337038"/>
          </a:xfrm>
        </p:spPr>
        <p:txBody>
          <a:bodyPr/>
          <a:lstStyle/>
          <a:p>
            <a:pPr defTabSz="844083"/>
            <a:r>
              <a:rPr lang="en-US" altLang="ja-JP" dirty="0" smtClean="0">
                <a:solidFill>
                  <a:prstClr val="black">
                    <a:tint val="75000"/>
                  </a:prstClr>
                </a:solidFill>
                <a:latin typeface="Calibri" panose="020F0502020204030204"/>
                <a:ea typeface="ＭＳ Ｐゴシック" panose="020B0600070205080204" pitchFamily="50" charset="-128"/>
              </a:rPr>
              <a:t>5</a:t>
            </a:r>
            <a:endParaRPr lang="ja-JP" altLang="en-US" dirty="0">
              <a:solidFill>
                <a:prstClr val="black">
                  <a:tint val="75000"/>
                </a:prstClr>
              </a:solidFill>
              <a:latin typeface="Calibri" panose="020F0502020204030204"/>
              <a:ea typeface="ＭＳ Ｐゴシック" panose="020B0600070205080204"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721510132"/>
              </p:ext>
            </p:extLst>
          </p:nvPr>
        </p:nvGraphicFramePr>
        <p:xfrm>
          <a:off x="244929" y="783774"/>
          <a:ext cx="9535885" cy="3494310"/>
        </p:xfrm>
        <a:graphic>
          <a:graphicData uri="http://schemas.openxmlformats.org/drawingml/2006/table">
            <a:tbl>
              <a:tblPr firstRow="1" bandRow="1">
                <a:tableStyleId>{5C22544A-7EE6-4342-B048-85BDC9FD1C3A}</a:tableStyleId>
              </a:tblPr>
              <a:tblGrid>
                <a:gridCol w="1812877">
                  <a:extLst>
                    <a:ext uri="{9D8B030D-6E8A-4147-A177-3AD203B41FA5}">
                      <a16:colId xmlns:a16="http://schemas.microsoft.com/office/drawing/2014/main" val="1744484799"/>
                    </a:ext>
                  </a:extLst>
                </a:gridCol>
                <a:gridCol w="2371585">
                  <a:extLst>
                    <a:ext uri="{9D8B030D-6E8A-4147-A177-3AD203B41FA5}">
                      <a16:colId xmlns:a16="http://schemas.microsoft.com/office/drawing/2014/main" val="1170111344"/>
                    </a:ext>
                  </a:extLst>
                </a:gridCol>
                <a:gridCol w="5351423">
                  <a:extLst>
                    <a:ext uri="{9D8B030D-6E8A-4147-A177-3AD203B41FA5}">
                      <a16:colId xmlns:a16="http://schemas.microsoft.com/office/drawing/2014/main" val="384812735"/>
                    </a:ext>
                  </a:extLst>
                </a:gridCol>
              </a:tblGrid>
              <a:tr h="344280">
                <a:tc gridSpan="2">
                  <a:txBody>
                    <a:bodyPr/>
                    <a:lstStyle/>
                    <a:p>
                      <a:r>
                        <a:rPr kumimoji="1" lang="ja-JP" altLang="en-US" sz="1400" b="0" dirty="0" smtClean="0">
                          <a:solidFill>
                            <a:schemeClr val="tx1"/>
                          </a:solidFill>
                          <a:latin typeface="メイリオ" panose="020B0604030504040204" pitchFamily="50" charset="-128"/>
                          <a:ea typeface="メイリオ" panose="020B0604030504040204" pitchFamily="50" charset="-128"/>
                        </a:rPr>
                        <a:t>エコライフ・フェア２０１９</a:t>
                      </a:r>
                      <a:endParaRPr kumimoji="1" lang="ja-JP" altLang="en-US" sz="1400" b="0" dirty="0">
                        <a:solidFill>
                          <a:schemeClr val="tx1"/>
                        </a:solidFill>
                        <a:latin typeface="メイリオ" panose="020B0604030504040204" pitchFamily="50" charset="-128"/>
                        <a:ea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1400" b="0" dirty="0" smtClean="0">
                          <a:solidFill>
                            <a:schemeClr val="tx1"/>
                          </a:solidFill>
                          <a:latin typeface="メイリオ" panose="020B0604030504040204" pitchFamily="50" charset="-128"/>
                          <a:ea typeface="メイリオ" panose="020B0604030504040204" pitchFamily="50" charset="-128"/>
                        </a:rPr>
                        <a:t>６月１日（土）</a:t>
                      </a:r>
                      <a:r>
                        <a:rPr kumimoji="1" lang="en-US" altLang="ja-JP" sz="1400" b="0" dirty="0" smtClean="0">
                          <a:solidFill>
                            <a:schemeClr val="tx1"/>
                          </a:solidFill>
                          <a:latin typeface="メイリオ" panose="020B0604030504040204" pitchFamily="50" charset="-128"/>
                          <a:ea typeface="メイリオ" panose="020B0604030504040204" pitchFamily="50" charset="-128"/>
                        </a:rPr>
                        <a:t> </a:t>
                      </a:r>
                      <a:r>
                        <a:rPr kumimoji="1" lang="ja-JP" altLang="en-US" sz="1400" b="0" dirty="0" smtClean="0">
                          <a:solidFill>
                            <a:schemeClr val="tx1"/>
                          </a:solidFill>
                          <a:latin typeface="メイリオ" panose="020B0604030504040204" pitchFamily="50" charset="-128"/>
                          <a:ea typeface="メイリオ" panose="020B0604030504040204" pitchFamily="50" charset="-128"/>
                        </a:rPr>
                        <a:t>･２日（日）　</a:t>
                      </a:r>
                      <a:r>
                        <a:rPr kumimoji="1" lang="zh-TW" altLang="en-US" sz="1400" b="0" dirty="0" smtClean="0">
                          <a:solidFill>
                            <a:schemeClr val="tx1"/>
                          </a:solidFill>
                          <a:latin typeface="メイリオ" panose="020B0604030504040204" pitchFamily="50" charset="-128"/>
                          <a:ea typeface="メイリオ" panose="020B0604030504040204" pitchFamily="50" charset="-128"/>
                        </a:rPr>
                        <a:t>（代々木公園）</a:t>
                      </a:r>
                      <a:endParaRPr kumimoji="1" lang="ja-JP" altLang="en-US" sz="1400" b="0" dirty="0">
                        <a:solidFill>
                          <a:schemeClr val="tx1"/>
                        </a:solidFill>
                        <a:latin typeface="メイリオ" panose="020B0604030504040204" pitchFamily="50" charset="-128"/>
                        <a:ea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9941258"/>
                  </a:ext>
                </a:extLst>
              </a:tr>
              <a:tr h="344280">
                <a:tc gridSpan="2">
                  <a:txBody>
                    <a:bodyPr/>
                    <a:lstStyle/>
                    <a:p>
                      <a:r>
                        <a:rPr kumimoji="1" lang="ja-JP" altLang="en-US" sz="1400" b="0" dirty="0" smtClean="0">
                          <a:solidFill>
                            <a:schemeClr val="tx1"/>
                          </a:solidFill>
                          <a:latin typeface="メイリオ" panose="020B0604030504040204" pitchFamily="50" charset="-128"/>
                          <a:ea typeface="メイリオ" panose="020B0604030504040204" pitchFamily="50" charset="-128"/>
                        </a:rPr>
                        <a:t>熱中症対策シンポジウム</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1400" b="0" dirty="0" smtClean="0">
                          <a:solidFill>
                            <a:schemeClr val="tx1"/>
                          </a:solidFill>
                          <a:latin typeface="メイリオ" panose="020B0604030504040204" pitchFamily="50" charset="-128"/>
                          <a:ea typeface="メイリオ" panose="020B0604030504040204" pitchFamily="50" charset="-128"/>
                        </a:rPr>
                        <a:t>６月２日（日）・３日（月）　（全国９カ所）</a:t>
                      </a:r>
                      <a:endParaRPr kumimoji="1" lang="ja-JP" altLang="en-US" sz="1400" b="0" dirty="0">
                        <a:solidFill>
                          <a:schemeClr val="tx1"/>
                        </a:solidFill>
                        <a:latin typeface="メイリオ" panose="020B0604030504040204" pitchFamily="50" charset="-128"/>
                        <a:ea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101895"/>
                  </a:ext>
                </a:extLst>
              </a:tr>
              <a:tr h="590970">
                <a:tc gridSpan="2">
                  <a:txBody>
                    <a:bodyPr/>
                    <a:lstStyle/>
                    <a:p>
                      <a:r>
                        <a:rPr kumimoji="1" lang="ja-JP" altLang="en-US" sz="1400" b="0" dirty="0" smtClean="0">
                          <a:solidFill>
                            <a:schemeClr val="tx1"/>
                          </a:solidFill>
                          <a:latin typeface="メイリオ" panose="020B0604030504040204" pitchFamily="50" charset="-128"/>
                          <a:ea typeface="メイリオ" panose="020B0604030504040204" pitchFamily="50" charset="-128"/>
                        </a:rPr>
                        <a:t>熱中症予防強化月間イベント</a:t>
                      </a:r>
                      <a:endParaRPr kumimoji="1" lang="ja-JP" altLang="en-US" sz="1400" b="0" dirty="0">
                        <a:solidFill>
                          <a:schemeClr val="tx1"/>
                        </a:solidFill>
                        <a:latin typeface="メイリオ" panose="020B0604030504040204" pitchFamily="50" charset="-128"/>
                        <a:ea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1400" b="0" dirty="0" smtClean="0">
                          <a:solidFill>
                            <a:schemeClr val="tx1"/>
                          </a:solidFill>
                          <a:latin typeface="メイリオ" panose="020B0604030504040204" pitchFamily="50" charset="-128"/>
                          <a:ea typeface="メイリオ" panose="020B0604030504040204" pitchFamily="50" charset="-128"/>
                        </a:rPr>
                        <a:t>７月２日（火）～４日（木）　（成田空港）</a:t>
                      </a:r>
                      <a:endParaRPr kumimoji="1" lang="en-US" altLang="ja-JP" sz="1400" b="0" dirty="0" smtClean="0">
                        <a:solidFill>
                          <a:schemeClr val="tx1"/>
                        </a:solidFill>
                        <a:latin typeface="メイリオ" panose="020B0604030504040204" pitchFamily="50" charset="-128"/>
                        <a:ea typeface="メイリオ" panose="020B0604030504040204" pitchFamily="50" charset="-128"/>
                      </a:endParaRPr>
                    </a:p>
                    <a:p>
                      <a:r>
                        <a:rPr kumimoji="1" lang="ja-JP" altLang="en-US" sz="1400" b="0" dirty="0" smtClean="0">
                          <a:solidFill>
                            <a:schemeClr val="tx1"/>
                          </a:solidFill>
                          <a:latin typeface="メイリオ" panose="020B0604030504040204" pitchFamily="50" charset="-128"/>
                          <a:ea typeface="メイリオ" panose="020B0604030504040204" pitchFamily="50" charset="-128"/>
                        </a:rPr>
                        <a:t>７月８日（月）～９日（火）　（天神（福岡））</a:t>
                      </a:r>
                      <a:endParaRPr kumimoji="1" lang="ja-JP" altLang="en-US" sz="1400" b="0" dirty="0">
                        <a:solidFill>
                          <a:schemeClr val="tx1"/>
                        </a:solidFill>
                        <a:latin typeface="メイリオ" panose="020B0604030504040204" pitchFamily="50" charset="-128"/>
                        <a:ea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1478334"/>
                  </a:ext>
                </a:extLst>
              </a:tr>
              <a:tr h="344280">
                <a:tc rowSpan="2">
                  <a:txBody>
                    <a:bodyPr/>
                    <a:lstStyle/>
                    <a:p>
                      <a:r>
                        <a:rPr kumimoji="1" lang="ja-JP" altLang="en-US" sz="1400" b="0" dirty="0" smtClean="0">
                          <a:solidFill>
                            <a:schemeClr val="tx1"/>
                          </a:solidFill>
                          <a:latin typeface="メイリオ" panose="020B0604030504040204" pitchFamily="50" charset="-128"/>
                          <a:ea typeface="メイリオ" panose="020B0604030504040204" pitchFamily="50" charset="-128"/>
                        </a:rPr>
                        <a:t>暑さ指数（</a:t>
                      </a:r>
                      <a:r>
                        <a:rPr kumimoji="1" lang="en-US" altLang="ja-JP" sz="1400" b="0" dirty="0" smtClean="0">
                          <a:solidFill>
                            <a:schemeClr val="tx1"/>
                          </a:solidFill>
                          <a:latin typeface="メイリオ" panose="020B0604030504040204" pitchFamily="50" charset="-128"/>
                          <a:ea typeface="メイリオ" panose="020B0604030504040204" pitchFamily="50" charset="-128"/>
                        </a:rPr>
                        <a:t>WBGT</a:t>
                      </a:r>
                      <a:r>
                        <a:rPr kumimoji="1" lang="ja-JP" altLang="en-US" sz="1400" b="0" dirty="0" smtClean="0">
                          <a:solidFill>
                            <a:schemeClr val="tx1"/>
                          </a:solidFill>
                          <a:latin typeface="メイリオ" panose="020B0604030504040204" pitchFamily="50" charset="-128"/>
                          <a:ea typeface="メイリオ" panose="020B0604030504040204" pitchFamily="50" charset="-128"/>
                        </a:rPr>
                        <a:t>）を活用した暑熱回避行動の呼びかけ</a:t>
                      </a:r>
                      <a:endParaRPr kumimoji="1" lang="en-US" altLang="ja-JP" sz="1400" b="0" dirty="0" smtClean="0">
                        <a:solidFill>
                          <a:schemeClr val="tx1"/>
                        </a:solidFill>
                        <a:latin typeface="メイリオ" panose="020B0604030504040204" pitchFamily="50" charset="-128"/>
                        <a:ea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solidFill>
                            <a:schemeClr val="tx1"/>
                          </a:solidFill>
                          <a:latin typeface="メイリオ" panose="020B0604030504040204" pitchFamily="50" charset="-128"/>
                          <a:ea typeface="メイリオ" panose="020B0604030504040204" pitchFamily="50" charset="-128"/>
                        </a:rPr>
                        <a:t>ドン・キホーテ店頭</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solidFill>
                            <a:schemeClr val="tx1"/>
                          </a:solidFill>
                          <a:latin typeface="メイリオ" panose="020B0604030504040204" pitchFamily="50" charset="-128"/>
                          <a:ea typeface="メイリオ" panose="020B0604030504040204" pitchFamily="50" charset="-128"/>
                        </a:rPr>
                        <a:t>７月１日（月）～８月３１日（土）</a:t>
                      </a:r>
                      <a:endParaRPr kumimoji="1" lang="ja-JP" altLang="en-US" sz="1400" b="0" dirty="0">
                        <a:solidFill>
                          <a:schemeClr val="tx1"/>
                        </a:solidFill>
                        <a:latin typeface="メイリオ" panose="020B0604030504040204" pitchFamily="50" charset="-128"/>
                        <a:ea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6411189"/>
                  </a:ext>
                </a:extLst>
              </a:tr>
              <a:tr h="590970">
                <a:tc vMerge="1">
                  <a:txBody>
                    <a:bodyPr/>
                    <a:lstStyle/>
                    <a:p>
                      <a:endParaRPr kumimoji="1" lang="ja-JP" altLang="en-US"/>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メイリオ" panose="020B0604030504040204" pitchFamily="50" charset="-128"/>
                          <a:ea typeface="メイリオ" panose="020B0604030504040204" pitchFamily="50" charset="-128"/>
                        </a:rPr>
                        <a:t>大阪なんば周辺における</a:t>
                      </a:r>
                      <a:r>
                        <a:rPr kumimoji="1" lang="en-US" altLang="ja-JP" sz="1400" b="0" dirty="0" smtClean="0">
                          <a:solidFill>
                            <a:schemeClr val="tx1"/>
                          </a:solidFill>
                          <a:latin typeface="メイリオ" panose="020B0604030504040204" pitchFamily="50" charset="-128"/>
                          <a:ea typeface="メイリオ" panose="020B0604030504040204" pitchFamily="50" charset="-128"/>
                        </a:rPr>
                        <a:t>WBGT</a:t>
                      </a:r>
                      <a:r>
                        <a:rPr kumimoji="1" lang="ja-JP" altLang="en-US" sz="1400" b="0" dirty="0" smtClean="0">
                          <a:solidFill>
                            <a:schemeClr val="tx1"/>
                          </a:solidFill>
                          <a:latin typeface="メイリオ" panose="020B0604030504040204" pitchFamily="50" charset="-128"/>
                          <a:ea typeface="メイリオ" panose="020B0604030504040204" pitchFamily="50" charset="-128"/>
                        </a:rPr>
                        <a:t>計測イベント</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solidFill>
                            <a:schemeClr val="tx1"/>
                          </a:solidFill>
                          <a:latin typeface="メイリオ" panose="020B0604030504040204" pitchFamily="50" charset="-128"/>
                          <a:ea typeface="メイリオ" panose="020B0604030504040204" pitchFamily="50" charset="-128"/>
                        </a:rPr>
                        <a:t>７月２８日（日）～８月３日（土）</a:t>
                      </a:r>
                      <a:endParaRPr kumimoji="1" lang="ja-JP" altLang="en-US" sz="1400" b="0" dirty="0">
                        <a:solidFill>
                          <a:schemeClr val="tx1"/>
                        </a:solidFill>
                        <a:latin typeface="メイリオ" panose="020B0604030504040204" pitchFamily="50" charset="-128"/>
                        <a:ea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8767922"/>
                  </a:ext>
                </a:extLst>
              </a:tr>
              <a:tr h="590970">
                <a:tc gridSpan="2">
                  <a:txBody>
                    <a:bodyPr/>
                    <a:lstStyle/>
                    <a:p>
                      <a:r>
                        <a:rPr kumimoji="1" lang="ja-JP" altLang="en-US" sz="1400" b="0" dirty="0" smtClean="0">
                          <a:solidFill>
                            <a:schemeClr val="tx1"/>
                          </a:solidFill>
                          <a:latin typeface="メイリオ" panose="020B0604030504040204" pitchFamily="50" charset="-128"/>
                          <a:ea typeface="メイリオ" panose="020B0604030504040204" pitchFamily="50" charset="-128"/>
                        </a:rPr>
                        <a:t>熱中症声かけプロジェクトイベント</a:t>
                      </a:r>
                      <a:endParaRPr kumimoji="1" lang="ja-JP" altLang="en-US" sz="1400" b="0" dirty="0">
                        <a:solidFill>
                          <a:schemeClr val="tx1"/>
                        </a:solidFill>
                        <a:latin typeface="メイリオ" panose="020B0604030504040204" pitchFamily="50" charset="-128"/>
                        <a:ea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1400" b="0" dirty="0" smtClean="0">
                          <a:solidFill>
                            <a:schemeClr val="tx1"/>
                          </a:solidFill>
                          <a:latin typeface="メイリオ" panose="020B0604030504040204" pitchFamily="50" charset="-128"/>
                          <a:ea typeface="メイリオ" panose="020B0604030504040204" pitchFamily="50" charset="-128"/>
                        </a:rPr>
                        <a:t>７月１日（月） （東京（渋谷））、</a:t>
                      </a:r>
                      <a:endParaRPr kumimoji="1" lang="en-US" altLang="ja-JP" sz="1400" b="0" dirty="0" smtClean="0">
                        <a:solidFill>
                          <a:schemeClr val="tx1"/>
                        </a:solidFill>
                        <a:latin typeface="メイリオ" panose="020B0604030504040204" pitchFamily="50" charset="-128"/>
                        <a:ea typeface="メイリオ" panose="020B0604030504040204" pitchFamily="50" charset="-128"/>
                      </a:endParaRPr>
                    </a:p>
                    <a:p>
                      <a:r>
                        <a:rPr kumimoji="1" lang="ja-JP" altLang="en-US" sz="1400" b="0" dirty="0" smtClean="0">
                          <a:solidFill>
                            <a:schemeClr val="tx1"/>
                          </a:solidFill>
                          <a:latin typeface="メイリオ" panose="020B0604030504040204" pitchFamily="50" charset="-128"/>
                          <a:ea typeface="メイリオ" panose="020B0604030504040204" pitchFamily="50" charset="-128"/>
                        </a:rPr>
                        <a:t>７月２０日</a:t>
                      </a:r>
                      <a:r>
                        <a:rPr kumimoji="1" lang="en-US" altLang="ja-JP" sz="1400" b="0" dirty="0" smtClean="0">
                          <a:solidFill>
                            <a:schemeClr val="tx1"/>
                          </a:solidFill>
                          <a:latin typeface="メイリオ" panose="020B0604030504040204" pitchFamily="50" charset="-128"/>
                          <a:ea typeface="メイリオ" panose="020B0604030504040204" pitchFamily="50" charset="-128"/>
                        </a:rPr>
                        <a:t> </a:t>
                      </a:r>
                      <a:r>
                        <a:rPr kumimoji="1" lang="ja-JP" altLang="en-US" sz="1400" b="0" dirty="0" smtClean="0">
                          <a:solidFill>
                            <a:schemeClr val="tx1"/>
                          </a:solidFill>
                          <a:latin typeface="メイリオ" panose="020B0604030504040204" pitchFamily="50" charset="-128"/>
                          <a:ea typeface="メイリオ" panose="020B0604030504040204" pitchFamily="50" charset="-128"/>
                        </a:rPr>
                        <a:t>（大阪）、７月２１日</a:t>
                      </a:r>
                      <a:r>
                        <a:rPr kumimoji="1" lang="en-US" altLang="ja-JP" sz="1400" b="0" dirty="0" smtClean="0">
                          <a:solidFill>
                            <a:schemeClr val="tx1"/>
                          </a:solidFill>
                          <a:latin typeface="メイリオ" panose="020B0604030504040204" pitchFamily="50" charset="-128"/>
                          <a:ea typeface="メイリオ" panose="020B0604030504040204" pitchFamily="50" charset="-128"/>
                        </a:rPr>
                        <a:t> </a:t>
                      </a:r>
                      <a:r>
                        <a:rPr kumimoji="1" lang="ja-JP" altLang="en-US" sz="1400" b="0" dirty="0" smtClean="0">
                          <a:solidFill>
                            <a:schemeClr val="tx1"/>
                          </a:solidFill>
                          <a:latin typeface="メイリオ" panose="020B0604030504040204" pitchFamily="50" charset="-128"/>
                          <a:ea typeface="メイリオ" panose="020B0604030504040204" pitchFamily="50" charset="-128"/>
                        </a:rPr>
                        <a:t>（京都）ほか</a:t>
                      </a:r>
                      <a:endParaRPr kumimoji="1" lang="ja-JP" altLang="en-US" sz="1400" b="0" dirty="0">
                        <a:solidFill>
                          <a:schemeClr val="tx1"/>
                        </a:solidFill>
                        <a:latin typeface="メイリオ" panose="020B0604030504040204" pitchFamily="50" charset="-128"/>
                        <a:ea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8361653"/>
                  </a:ext>
                </a:extLst>
              </a:tr>
              <a:tr h="344280">
                <a:tc gridSpan="2">
                  <a:txBody>
                    <a:bodyPr/>
                    <a:lstStyle/>
                    <a:p>
                      <a:r>
                        <a:rPr kumimoji="1" lang="ja-JP" altLang="en-US" sz="1400" b="0" dirty="0" smtClean="0">
                          <a:solidFill>
                            <a:schemeClr val="tx1"/>
                          </a:solidFill>
                          <a:latin typeface="メイリオ" panose="020B0604030504040204" pitchFamily="50" charset="-128"/>
                          <a:ea typeface="メイリオ" panose="020B0604030504040204" pitchFamily="50" charset="-128"/>
                        </a:rPr>
                        <a:t>丸の内</a:t>
                      </a:r>
                      <a:r>
                        <a:rPr kumimoji="1" lang="en-US" altLang="ja-JP" sz="1400" b="0" dirty="0" smtClean="0">
                          <a:solidFill>
                            <a:schemeClr val="tx1"/>
                          </a:solidFill>
                          <a:latin typeface="メイリオ" panose="020B0604030504040204" pitchFamily="50" charset="-128"/>
                          <a:ea typeface="メイリオ" panose="020B0604030504040204" pitchFamily="50" charset="-128"/>
                        </a:rPr>
                        <a:t>de</a:t>
                      </a:r>
                      <a:r>
                        <a:rPr kumimoji="1" lang="ja-JP" altLang="en-US" sz="1400" b="0" dirty="0" smtClean="0">
                          <a:solidFill>
                            <a:schemeClr val="tx1"/>
                          </a:solidFill>
                          <a:latin typeface="メイリオ" panose="020B0604030504040204" pitchFamily="50" charset="-128"/>
                          <a:ea typeface="メイリオ" panose="020B0604030504040204" pitchFamily="50" charset="-128"/>
                        </a:rPr>
                        <a:t>打ち水</a:t>
                      </a:r>
                      <a:endParaRPr kumimoji="1" lang="ja-JP" altLang="en-US" sz="1400" b="0" dirty="0">
                        <a:solidFill>
                          <a:schemeClr val="tx1"/>
                        </a:solidFill>
                        <a:latin typeface="メイリオ" panose="020B0604030504040204" pitchFamily="50" charset="-128"/>
                        <a:ea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1400" b="0" dirty="0" smtClean="0">
                          <a:solidFill>
                            <a:schemeClr val="tx1"/>
                          </a:solidFill>
                          <a:latin typeface="メイリオ" panose="020B0604030504040204" pitchFamily="50" charset="-128"/>
                          <a:ea typeface="メイリオ" panose="020B0604030504040204" pitchFamily="50" charset="-128"/>
                        </a:rPr>
                        <a:t>７月２６日（金） （丸の内）</a:t>
                      </a:r>
                      <a:endParaRPr kumimoji="1" lang="ja-JP" altLang="en-US" sz="1400" b="0" dirty="0">
                        <a:solidFill>
                          <a:schemeClr val="tx1"/>
                        </a:solidFill>
                        <a:latin typeface="メイリオ" panose="020B0604030504040204" pitchFamily="50" charset="-128"/>
                        <a:ea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2264964"/>
                  </a:ext>
                </a:extLst>
              </a:tr>
              <a:tr h="344280">
                <a:tc gridSpan="2">
                  <a:txBody>
                    <a:bodyPr/>
                    <a:lstStyle/>
                    <a:p>
                      <a:r>
                        <a:rPr kumimoji="1" lang="ja-JP" altLang="en-US" sz="1400" b="0" dirty="0" smtClean="0">
                          <a:solidFill>
                            <a:schemeClr val="tx1"/>
                          </a:solidFill>
                          <a:latin typeface="メイリオ" panose="020B0604030504040204" pitchFamily="50" charset="-128"/>
                          <a:ea typeface="メイリオ" panose="020B0604030504040204" pitchFamily="50" charset="-128"/>
                        </a:rPr>
                        <a:t>こども霞が関見学デー</a:t>
                      </a:r>
                      <a:endParaRPr kumimoji="1" lang="ja-JP" altLang="en-US" sz="1400" b="0" dirty="0">
                        <a:solidFill>
                          <a:schemeClr val="tx1"/>
                        </a:solidFill>
                        <a:latin typeface="メイリオ" panose="020B0604030504040204" pitchFamily="50" charset="-128"/>
                        <a:ea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1400" b="0" dirty="0" smtClean="0">
                          <a:solidFill>
                            <a:schemeClr val="tx1"/>
                          </a:solidFill>
                          <a:latin typeface="メイリオ" panose="020B0604030504040204" pitchFamily="50" charset="-128"/>
                          <a:ea typeface="メイリオ" panose="020B0604030504040204" pitchFamily="50" charset="-128"/>
                        </a:rPr>
                        <a:t>８月７日（水）・８日（木）　（霞ヶ関）</a:t>
                      </a:r>
                      <a:endParaRPr kumimoji="1" lang="ja-JP" altLang="en-US" sz="1400" b="0" dirty="0">
                        <a:solidFill>
                          <a:schemeClr val="tx1"/>
                        </a:solidFill>
                        <a:latin typeface="メイリオ" panose="020B0604030504040204" pitchFamily="50" charset="-128"/>
                        <a:ea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8792036"/>
                  </a:ext>
                </a:extLst>
              </a:tr>
            </a:tbl>
          </a:graphicData>
        </a:graphic>
      </p:graphicFrame>
      <p:pic>
        <p:nvPicPr>
          <p:cNvPr id="14" name="図 13"/>
          <p:cNvPicPr>
            <a:picLocks noChangeAspect="1"/>
          </p:cNvPicPr>
          <p:nvPr/>
        </p:nvPicPr>
        <p:blipFill>
          <a:blip r:embed="rId4"/>
          <a:stretch>
            <a:fillRect/>
          </a:stretch>
        </p:blipFill>
        <p:spPr>
          <a:xfrm>
            <a:off x="444211" y="4833846"/>
            <a:ext cx="2252917" cy="1379992"/>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8177" y="4411816"/>
            <a:ext cx="2506652" cy="1338210"/>
          </a:xfrm>
          <a:prstGeom prst="rect">
            <a:avLst/>
          </a:prstGeom>
        </p:spPr>
      </p:pic>
      <p:pic>
        <p:nvPicPr>
          <p:cNvPr id="2" name="図 1"/>
          <p:cNvPicPr>
            <a:picLocks noChangeAspect="1"/>
          </p:cNvPicPr>
          <p:nvPr/>
        </p:nvPicPr>
        <p:blipFill rotWithShape="1">
          <a:blip r:embed="rId6"/>
          <a:srcRect l="9379" t="8726" b="10332"/>
          <a:stretch/>
        </p:blipFill>
        <p:spPr>
          <a:xfrm>
            <a:off x="3654092" y="4744584"/>
            <a:ext cx="2268755" cy="1408386"/>
          </a:xfrm>
          <a:prstGeom prst="rect">
            <a:avLst/>
          </a:prstGeom>
        </p:spPr>
      </p:pic>
      <p:sp>
        <p:nvSpPr>
          <p:cNvPr id="18" name="テキスト ボックス 17"/>
          <p:cNvSpPr txBox="1"/>
          <p:nvPr/>
        </p:nvSpPr>
        <p:spPr>
          <a:xfrm>
            <a:off x="492369" y="6242232"/>
            <a:ext cx="2253033"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pitchFamily="34" charset="0"/>
                <a:ea typeface="ＭＳ Ｐゴシック" charset="-128"/>
                <a:cs typeface="+mn-cs"/>
              </a:rPr>
              <a:t>熱中症対策シンポジウム</a:t>
            </a:r>
            <a:endParaRPr kumimoji="1" lang="ja-JP" altLang="en-US" sz="14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
        <p:nvSpPr>
          <p:cNvPr id="20" name="テキスト ボックス 19"/>
          <p:cNvSpPr txBox="1"/>
          <p:nvPr/>
        </p:nvSpPr>
        <p:spPr>
          <a:xfrm>
            <a:off x="3845572" y="6183557"/>
            <a:ext cx="1885796"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pitchFamily="34" charset="0"/>
                <a:ea typeface="ＭＳ Ｐゴシック" charset="-128"/>
                <a:cs typeface="+mn-cs"/>
              </a:rPr>
              <a:t>熱中症予防強化月間イベント（成田空港）</a:t>
            </a:r>
            <a:endParaRPr kumimoji="1" lang="ja-JP" altLang="en-US" sz="14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
        <p:nvSpPr>
          <p:cNvPr id="22" name="テキスト ボックス 21"/>
          <p:cNvSpPr txBox="1"/>
          <p:nvPr/>
        </p:nvSpPr>
        <p:spPr>
          <a:xfrm>
            <a:off x="6594231" y="5776372"/>
            <a:ext cx="2901461" cy="954107"/>
          </a:xfrm>
          <a:prstGeom prst="rect">
            <a:avLst/>
          </a:prstGeom>
          <a:noFill/>
        </p:spPr>
        <p:txBody>
          <a:bodyPr wrap="square" rtlCol="0">
            <a:spAutoFit/>
          </a:bodyPr>
          <a:lstStyle/>
          <a:p>
            <a:pPr lvl="0" fontAlgn="base">
              <a:spcBef>
                <a:spcPct val="0"/>
              </a:spcBef>
              <a:spcAft>
                <a:spcPct val="0"/>
              </a:spcAft>
              <a:defRPr/>
            </a:pPr>
            <a:r>
              <a:rPr lang="ja-JP" altLang="en-US" sz="1400" dirty="0">
                <a:solidFill>
                  <a:prstClr val="black"/>
                </a:solidFill>
                <a:latin typeface="Calibri" pitchFamily="34" charset="0"/>
                <a:ea typeface="ＭＳ Ｐゴシック" charset="-128"/>
              </a:rPr>
              <a:t>株式</a:t>
            </a:r>
            <a:r>
              <a:rPr lang="ja-JP" altLang="en-US" sz="1400" dirty="0" smtClean="0">
                <a:solidFill>
                  <a:prstClr val="black"/>
                </a:solidFill>
                <a:latin typeface="Calibri" pitchFamily="34" charset="0"/>
                <a:ea typeface="ＭＳ Ｐゴシック" charset="-128"/>
              </a:rPr>
              <a:t>会社</a:t>
            </a:r>
            <a:r>
              <a:rPr lang="ja-JP" altLang="en-US" sz="1400" dirty="0" smtClean="0">
                <a:latin typeface="Calibri" pitchFamily="34" charset="0"/>
                <a:ea typeface="ＭＳ Ｐゴシック" charset="-128"/>
              </a:rPr>
              <a:t>パン・パシフィック・ホールディングス（令和元年２月に株式会社ドンキホーテホールディングスより商号変更）</a:t>
            </a:r>
            <a:r>
              <a:rPr lang="ja-JP" altLang="en-US" sz="1400" dirty="0" smtClean="0">
                <a:solidFill>
                  <a:prstClr val="black"/>
                </a:solidFill>
                <a:latin typeface="Calibri" pitchFamily="34" charset="0"/>
                <a:ea typeface="ＭＳ Ｐゴシック" charset="-128"/>
              </a:rPr>
              <a:t>との連携</a:t>
            </a:r>
            <a:endParaRPr lang="ja-JP" altLang="en-US" sz="1400" dirty="0">
              <a:solidFill>
                <a:prstClr val="black"/>
              </a:solidFill>
              <a:latin typeface="Calibri" pitchFamily="34" charset="0"/>
              <a:ea typeface="ＭＳ Ｐゴシック" charset="-128"/>
            </a:endParaRPr>
          </a:p>
        </p:txBody>
      </p:sp>
    </p:spTree>
    <p:extLst>
      <p:ext uri="{BB962C8B-B14F-4D97-AF65-F5344CB8AC3E}">
        <p14:creationId xmlns:p14="http://schemas.microsoft.com/office/powerpoint/2010/main" val="130426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テキスト ボックス 10"/>
          <p:cNvSpPr txBox="1">
            <a:spLocks noChangeArrowheads="1"/>
          </p:cNvSpPr>
          <p:nvPr/>
        </p:nvSpPr>
        <p:spPr bwMode="auto">
          <a:xfrm>
            <a:off x="287474" y="779012"/>
            <a:ext cx="4417438" cy="204671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rPr>
              <a:t>（１）</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rPr>
              <a:t>まちなかの暑さ対策ガイドライン</a:t>
            </a:r>
            <a:endParaRPr kumimoji="1" lang="en-US" altLang="ja-JP" sz="1600" b="0" i="0" u="none" strike="noStrike" kern="1200" cap="none" spc="0" normalizeH="0" baseline="0" noProof="0" dirty="0" smtClean="0">
              <a:ln>
                <a:noFill/>
              </a:ln>
              <a:solidFill>
                <a:prstClr val="black"/>
              </a:solidFill>
              <a:effectLst/>
              <a:uLnTx/>
              <a:uFillTx/>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rPr>
              <a:t>平成２８年度にまちなかの暑さ対策を推進することを目的に発行。平成３０年</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rPr>
              <a:t>３月</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rPr>
              <a:t>に改訂し、雨水</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rPr>
              <a:t>等を利用した暑さ対策</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rPr>
              <a:t>の効果</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rPr>
              <a:t>検証の結果を</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rPr>
              <a:t>反映。</a:t>
            </a:r>
            <a:endParaRPr kumimoji="1" lang="en-US" altLang="ja-JP" sz="1600" b="0" i="0" u="none" strike="noStrike" kern="1200" cap="none" spc="0" normalizeH="0" baseline="0" noProof="0" dirty="0" smtClean="0">
              <a:ln>
                <a:noFill/>
              </a:ln>
              <a:solidFill>
                <a:prstClr val="black"/>
              </a:solidFill>
              <a:effectLst/>
              <a:uLnTx/>
              <a:uFillTx/>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rPr>
              <a:t>地方公共団体の職員を対象とした講習会を実施</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rPr>
              <a:t>平成</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rPr>
              <a:t>２８</a:t>
            </a:r>
            <a:r>
              <a:rPr kumimoji="1" lang="zh-CN"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rPr>
              <a:t>年度</a:t>
            </a:r>
            <a:r>
              <a:rPr kumimoji="1" lang="en-US" altLang="zh-CN" sz="1400" b="0" i="0" u="none" strike="noStrike" kern="1200" cap="none" spc="0" normalizeH="0" baseline="0" noProof="0" dirty="0">
                <a:ln>
                  <a:noFill/>
                </a:ln>
                <a:solidFill>
                  <a:prstClr val="black"/>
                </a:solidFill>
                <a:effectLst/>
                <a:uLnTx/>
                <a:uFillTx/>
                <a:latin typeface="メイリオ" panose="020B0604030504040204" pitchFamily="50" charset="-128"/>
              </a:rPr>
              <a:t>:</a:t>
            </a:r>
            <a:r>
              <a:rPr kumimoji="1" lang="zh-CN" altLang="en-US" sz="1400" b="0" i="0" u="none" strike="noStrike" kern="1200" cap="none" spc="0" normalizeH="0" baseline="0" noProof="0" dirty="0">
                <a:ln>
                  <a:noFill/>
                </a:ln>
                <a:solidFill>
                  <a:prstClr val="black"/>
                </a:solidFill>
                <a:effectLst/>
                <a:uLnTx/>
                <a:uFillTx/>
                <a:latin typeface="メイリオ" panose="020B0604030504040204" pitchFamily="50" charset="-128"/>
              </a:rPr>
              <a:t>全国４地区</a:t>
            </a:r>
            <a:r>
              <a:rPr kumimoji="1" lang="zh-CN"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rPr>
              <a:t>計５回</a:t>
            </a:r>
            <a:endParaRPr kumimoji="1" lang="en-US" altLang="zh-CN" sz="1400" b="0" i="0" u="none" strike="noStrike" kern="1200" cap="none" spc="0" normalizeH="0" baseline="0" noProof="0" dirty="0" smtClean="0">
              <a:ln>
                <a:noFill/>
              </a:ln>
              <a:solidFill>
                <a:prstClr val="black"/>
              </a:solidFill>
              <a:effectLst/>
              <a:uLnTx/>
              <a:uFillTx/>
              <a:latin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rPr>
              <a:t>平成</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rPr>
              <a:t>２９</a:t>
            </a:r>
            <a:r>
              <a:rPr kumimoji="1" lang="zh-CN"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rPr>
              <a:t>年度</a:t>
            </a:r>
            <a:r>
              <a:rPr kumimoji="1" lang="en-US" altLang="zh-CN" sz="1400" b="0" i="0" u="none" strike="noStrike" kern="1200" cap="none" spc="0" normalizeH="0" baseline="0" noProof="0" dirty="0">
                <a:ln>
                  <a:noFill/>
                </a:ln>
                <a:solidFill>
                  <a:prstClr val="black"/>
                </a:solidFill>
                <a:effectLst/>
                <a:uLnTx/>
                <a:uFillTx/>
                <a:latin typeface="メイリオ" panose="020B0604030504040204" pitchFamily="50" charset="-128"/>
              </a:rPr>
              <a:t>:</a:t>
            </a:r>
            <a:r>
              <a:rPr kumimoji="1" lang="zh-CN" altLang="en-US" sz="1400" b="0" i="0" u="none" strike="noStrike" kern="1200" cap="none" spc="0" normalizeH="0" baseline="0" noProof="0" dirty="0">
                <a:ln>
                  <a:noFill/>
                </a:ln>
                <a:solidFill>
                  <a:prstClr val="black"/>
                </a:solidFill>
                <a:effectLst/>
                <a:uLnTx/>
                <a:uFillTx/>
                <a:latin typeface="メイリオ" panose="020B0604030504040204" pitchFamily="50" charset="-128"/>
              </a:rPr>
              <a:t>全国６地区計７回</a:t>
            </a:r>
            <a:endPar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ndParaRPr>
          </a:p>
        </p:txBody>
      </p:sp>
      <p:pic>
        <p:nvPicPr>
          <p:cNvPr id="2060" name="図 2059"/>
          <p:cNvPicPr>
            <a:picLocks noChangeAspect="1"/>
          </p:cNvPicPr>
          <p:nvPr/>
        </p:nvPicPr>
        <p:blipFill>
          <a:blip r:embed="rId3"/>
          <a:stretch>
            <a:fillRect/>
          </a:stretch>
        </p:blipFill>
        <p:spPr>
          <a:xfrm>
            <a:off x="256994" y="2923859"/>
            <a:ext cx="1968246" cy="1715714"/>
          </a:xfrm>
          <a:prstGeom prst="rect">
            <a:avLst/>
          </a:prstGeom>
        </p:spPr>
      </p:pic>
      <p:grpSp>
        <p:nvGrpSpPr>
          <p:cNvPr id="2064" name="グループ化 2063"/>
          <p:cNvGrpSpPr/>
          <p:nvPr/>
        </p:nvGrpSpPr>
        <p:grpSpPr>
          <a:xfrm>
            <a:off x="2030734" y="4409281"/>
            <a:ext cx="2643698" cy="1749748"/>
            <a:chOff x="2260879" y="4794897"/>
            <a:chExt cx="2643698" cy="1749748"/>
          </a:xfrm>
        </p:grpSpPr>
        <p:pic>
          <p:nvPicPr>
            <p:cNvPr id="2061" name="図 2060"/>
            <p:cNvPicPr>
              <a:picLocks noChangeAspect="1"/>
            </p:cNvPicPr>
            <p:nvPr/>
          </p:nvPicPr>
          <p:blipFill>
            <a:blip r:embed="rId4"/>
            <a:stretch>
              <a:fillRect/>
            </a:stretch>
          </p:blipFill>
          <p:spPr>
            <a:xfrm>
              <a:off x="2544282" y="4794897"/>
              <a:ext cx="2360295" cy="1749748"/>
            </a:xfrm>
            <a:prstGeom prst="rect">
              <a:avLst/>
            </a:prstGeom>
          </p:spPr>
        </p:pic>
        <p:sp>
          <p:nvSpPr>
            <p:cNvPr id="2063" name="正方形/長方形 2062"/>
            <p:cNvSpPr/>
            <p:nvPr/>
          </p:nvSpPr>
          <p:spPr>
            <a:xfrm>
              <a:off x="2260879" y="5007511"/>
              <a:ext cx="653143" cy="388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75" name="テキスト ボックス 74"/>
          <p:cNvSpPr txBox="1"/>
          <p:nvPr/>
        </p:nvSpPr>
        <p:spPr>
          <a:xfrm>
            <a:off x="338691" y="6344080"/>
            <a:ext cx="416297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まちなかの暑さ対策ガイドライン 改訂版より抜粋</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66" name="屈折矢印 2065"/>
          <p:cNvSpPr/>
          <p:nvPr/>
        </p:nvSpPr>
        <p:spPr>
          <a:xfrm flipV="1">
            <a:off x="2460307" y="3516788"/>
            <a:ext cx="1226489" cy="798923"/>
          </a:xfrm>
          <a:prstGeom prst="bentUpArrow">
            <a:avLst/>
          </a:prstGeom>
          <a:gradFill>
            <a:gsLst>
              <a:gs pos="0">
                <a:srgbClr val="286369"/>
              </a:gs>
              <a:gs pos="80000">
                <a:srgbClr val="438086">
                  <a:shade val="93000"/>
                  <a:satMod val="130000"/>
                </a:srgbClr>
              </a:gs>
              <a:gs pos="100000">
                <a:srgbClr val="438086">
                  <a:shade val="94000"/>
                  <a:satMod val="135000"/>
                </a:srgbClr>
              </a:gs>
            </a:gsLst>
            <a:lin ang="16200000" scaled="0"/>
          </a:gradFill>
          <a:scene3d>
            <a:camera prst="orthographicFront"/>
            <a:lightRig rig="threePt" dir="t">
              <a:rot lat="0" lon="0" rev="1200000"/>
            </a:lightRig>
          </a:scene3d>
          <a:sp3d prstMaterial="plastic">
            <a:bevelT w="635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7" name="テキスト ボックス 76"/>
          <p:cNvSpPr txBox="1"/>
          <p:nvPr/>
        </p:nvSpPr>
        <p:spPr>
          <a:xfrm>
            <a:off x="183634" y="5118244"/>
            <a:ext cx="367046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○日差しをブロック</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○地面や壁などの高温化を防ぐ</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○空気・からだを冷やす</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○地面や壁などを冷やす</a:t>
            </a:r>
            <a:endPar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28575"/>
            <a:ext cx="7556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3"/>
          <p:cNvSpPr>
            <a:spLocks noChangeArrowheads="1"/>
          </p:cNvSpPr>
          <p:nvPr/>
        </p:nvSpPr>
        <p:spPr bwMode="auto">
          <a:xfrm>
            <a:off x="868680" y="-4763"/>
            <a:ext cx="9032558" cy="625476"/>
          </a:xfrm>
          <a:prstGeom prst="rect">
            <a:avLst/>
          </a:prstGeom>
          <a:gradFill rotWithShape="1">
            <a:gsLst>
              <a:gs pos="0">
                <a:srgbClr val="4A91BF"/>
              </a:gs>
              <a:gs pos="20000">
                <a:srgbClr val="4C90BC"/>
              </a:gs>
              <a:gs pos="100000">
                <a:srgbClr val="386D8F"/>
              </a:gs>
            </a:gsLst>
            <a:lin ang="5400000"/>
          </a:gradFill>
          <a:ln w="9525">
            <a:solidFill>
              <a:srgbClr val="588FB3"/>
            </a:solidFill>
            <a:miter lim="800000"/>
            <a:headEnd/>
            <a:tailEnd/>
          </a:ln>
          <a:effectLst>
            <a:outerShdw blurRad="40000" dist="23000" dir="5400000" rotWithShape="0">
              <a:srgbClr val="00000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tab pos="984250" algn="l"/>
              </a:tabLst>
              <a:defRPr/>
            </a:pPr>
            <a:r>
              <a:rPr kumimoji="1" lang="ja-JP" altLang="en-US" sz="3600" i="0" u="none" strike="noStrike" kern="1200" cap="none" spc="0" normalizeH="0" baseline="0" noProof="0" dirty="0">
                <a:ln>
                  <a:noFill/>
                </a:ln>
                <a:solidFill>
                  <a:prstClr val="white"/>
                </a:solidFill>
                <a:effectLst/>
                <a:uLnTx/>
                <a:uFillTx/>
                <a:latin typeface="ＤＨＰ平成ゴシックW5" panose="020B0500000000000000" pitchFamily="50" charset="-128"/>
                <a:ea typeface="ＤＨＰ平成ゴシックW5" panose="020B0500000000000000" pitchFamily="50" charset="-128"/>
              </a:rPr>
              <a:t>　</a:t>
            </a:r>
            <a:r>
              <a:rPr kumimoji="1" lang="ja-JP" altLang="en-US" sz="3600" i="0" u="none" strike="noStrike" kern="1200" cap="none" spc="0" normalizeH="0" baseline="0" noProof="0" dirty="0" smtClean="0">
                <a:ln>
                  <a:noFill/>
                </a:ln>
                <a:solidFill>
                  <a:prstClr val="white"/>
                </a:solidFill>
                <a:effectLst/>
                <a:uLnTx/>
                <a:uFillTx/>
                <a:latin typeface="ＤＨＰ平成ゴシックW5" panose="020B0500000000000000" pitchFamily="50" charset="-128"/>
                <a:ea typeface="ＤＨＰ平成ゴシックW5" panose="020B0500000000000000" pitchFamily="50" charset="-128"/>
              </a:rPr>
              <a:t>まち</a:t>
            </a:r>
            <a:r>
              <a:rPr kumimoji="1" lang="ja-JP" altLang="en-US" sz="3600" i="0" u="none" strike="noStrike" kern="1200" cap="none" spc="0" normalizeH="0" baseline="0" noProof="0" dirty="0">
                <a:ln>
                  <a:noFill/>
                </a:ln>
                <a:solidFill>
                  <a:prstClr val="white"/>
                </a:solidFill>
                <a:effectLst/>
                <a:uLnTx/>
                <a:uFillTx/>
                <a:latin typeface="ＤＨＰ平成ゴシックW5" panose="020B0500000000000000" pitchFamily="50" charset="-128"/>
                <a:ea typeface="ＤＨＰ平成ゴシックW5" panose="020B0500000000000000" pitchFamily="50" charset="-128"/>
              </a:rPr>
              <a:t>なかの暑さ</a:t>
            </a:r>
            <a:r>
              <a:rPr kumimoji="1" lang="ja-JP" altLang="en-US" sz="3600" i="0" u="none" strike="noStrike" kern="1200" cap="none" spc="0" normalizeH="0" baseline="0" noProof="0" dirty="0" smtClean="0">
                <a:ln>
                  <a:noFill/>
                </a:ln>
                <a:solidFill>
                  <a:prstClr val="white"/>
                </a:solidFill>
                <a:effectLst/>
                <a:uLnTx/>
                <a:uFillTx/>
                <a:latin typeface="ＤＨＰ平成ゴシックW5" panose="020B0500000000000000" pitchFamily="50" charset="-128"/>
                <a:ea typeface="ＤＨＰ平成ゴシックW5" panose="020B0500000000000000" pitchFamily="50" charset="-128"/>
              </a:rPr>
              <a:t>対策</a:t>
            </a:r>
            <a:endParaRPr kumimoji="1" lang="en-US" altLang="ja-JP" sz="3600" i="0" u="none" strike="noStrike" kern="1200" cap="none" spc="0" normalizeH="0" baseline="0" noProof="0" dirty="0">
              <a:ln>
                <a:noFill/>
              </a:ln>
              <a:solidFill>
                <a:prstClr val="white"/>
              </a:solidFill>
              <a:effectLst/>
              <a:uLnTx/>
              <a:uFillTx/>
              <a:latin typeface="ＤＨＰ平成ゴシックW5" panose="020B0500000000000000" pitchFamily="50" charset="-128"/>
              <a:ea typeface="ＤＨＰ平成ゴシックW5" panose="020B0500000000000000" pitchFamily="50" charset="-128"/>
            </a:endParaRPr>
          </a:p>
        </p:txBody>
      </p:sp>
      <p:sp>
        <p:nvSpPr>
          <p:cNvPr id="22" name="スライド番号プレースホルダー 4"/>
          <p:cNvSpPr>
            <a:spLocks noGrp="1"/>
          </p:cNvSpPr>
          <p:nvPr>
            <p:ph type="sldNum" sz="quarter" idx="12"/>
          </p:nvPr>
        </p:nvSpPr>
        <p:spPr>
          <a:xfrm>
            <a:off x="9405256" y="6550741"/>
            <a:ext cx="543275" cy="3072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6</a:t>
            </a:r>
          </a:p>
        </p:txBody>
      </p:sp>
      <p:sp>
        <p:nvSpPr>
          <p:cNvPr id="25" name="テキスト ボックス 10"/>
          <p:cNvSpPr txBox="1">
            <a:spLocks noChangeArrowheads="1"/>
          </p:cNvSpPr>
          <p:nvPr/>
        </p:nvSpPr>
        <p:spPr bwMode="auto">
          <a:xfrm>
            <a:off x="4957835" y="779012"/>
            <a:ext cx="4750045" cy="230832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rPr>
              <a:t>（２）日傘の活用</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rPr>
              <a:t>推進</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ndParaRPr>
          </a:p>
          <a:p>
            <a:pPr lvl="0" eaLnBrk="1" hangingPunct="1">
              <a:defRPr/>
            </a:pPr>
            <a:r>
              <a:rPr lang="ja-JP" altLang="en-US" sz="1600" dirty="0" smtClean="0">
                <a:solidFill>
                  <a:prstClr val="black"/>
                </a:solidFill>
                <a:latin typeface="メイリオ" panose="020B0604030504040204" pitchFamily="50" charset="-128"/>
              </a:rPr>
              <a:t>・日本</a:t>
            </a:r>
            <a:r>
              <a:rPr lang="ja-JP" altLang="en-US" sz="1600" dirty="0">
                <a:solidFill>
                  <a:prstClr val="black"/>
                </a:solidFill>
                <a:latin typeface="メイリオ" panose="020B0604030504040204" pitchFamily="50" charset="-128"/>
              </a:rPr>
              <a:t>百貨店協会（会員数</a:t>
            </a:r>
            <a:r>
              <a:rPr lang="ja-JP" altLang="en-US" sz="1600" dirty="0" smtClean="0">
                <a:solidFill>
                  <a:prstClr val="black"/>
                </a:solidFill>
                <a:latin typeface="メイリオ" panose="020B0604030504040204" pitchFamily="50" charset="-128"/>
              </a:rPr>
              <a:t>：７９社２０１店舗</a:t>
            </a:r>
            <a:r>
              <a:rPr lang="ja-JP" altLang="en-US" sz="1600" dirty="0">
                <a:solidFill>
                  <a:prstClr val="black"/>
                </a:solidFill>
                <a:latin typeface="メイリオ" panose="020B0604030504040204" pitchFamily="50" charset="-128"/>
              </a:rPr>
              <a:t>）、日本洋傘振興協議会等と連携し、「日傘の活用推進」を目指すとともに、熱中症対策の促進に向けた呼びかけを実施</a:t>
            </a:r>
            <a:r>
              <a:rPr lang="ja-JP" altLang="en-US" sz="1600" dirty="0" smtClean="0">
                <a:solidFill>
                  <a:prstClr val="black"/>
                </a:solidFill>
                <a:latin typeface="メイリオ" panose="020B0604030504040204" pitchFamily="50" charset="-128"/>
              </a:rPr>
              <a:t>。</a:t>
            </a:r>
            <a:endParaRPr lang="en-US" altLang="ja-JP" sz="1600" dirty="0" smtClean="0">
              <a:solidFill>
                <a:prstClr val="black"/>
              </a:solidFill>
              <a:latin typeface="メイリオ" panose="020B0604030504040204" pitchFamily="50" charset="-128"/>
            </a:endParaRPr>
          </a:p>
          <a:p>
            <a:pPr lvl="0" eaLnBrk="1" hangingPunct="1">
              <a:defRPr/>
            </a:pPr>
            <a:r>
              <a:rPr lang="ja-JP" altLang="en-US" sz="1600" dirty="0" smtClean="0">
                <a:solidFill>
                  <a:prstClr val="black"/>
                </a:solidFill>
                <a:latin typeface="メイリオ" panose="020B0604030504040204" pitchFamily="50" charset="-128"/>
              </a:rPr>
              <a:t>・（</a:t>
            </a:r>
            <a:r>
              <a:rPr lang="ja-JP" altLang="en-US" sz="1600" dirty="0">
                <a:solidFill>
                  <a:prstClr val="black"/>
                </a:solidFill>
                <a:latin typeface="メイリオ" panose="020B0604030504040204" pitchFamily="50" charset="-128"/>
              </a:rPr>
              <a:t>株）</a:t>
            </a:r>
            <a:r>
              <a:rPr lang="en-US" altLang="ja-JP" sz="1600" dirty="0">
                <a:solidFill>
                  <a:prstClr val="black"/>
                </a:solidFill>
                <a:latin typeface="メイリオ" panose="020B0604030504040204" pitchFamily="50" charset="-128"/>
              </a:rPr>
              <a:t>Nature Innovation </a:t>
            </a:r>
            <a:r>
              <a:rPr lang="en-US" altLang="ja-JP" sz="1600" dirty="0" smtClean="0">
                <a:solidFill>
                  <a:prstClr val="black"/>
                </a:solidFill>
                <a:latin typeface="メイリオ" panose="020B0604030504040204" pitchFamily="50" charset="-128"/>
              </a:rPr>
              <a:t>Group</a:t>
            </a:r>
            <a:r>
              <a:rPr lang="ja-JP" altLang="en-US" sz="1600" dirty="0" smtClean="0">
                <a:solidFill>
                  <a:prstClr val="black"/>
                </a:solidFill>
                <a:latin typeface="メイリオ" panose="020B0604030504040204" pitchFamily="50" charset="-128"/>
              </a:rPr>
              <a:t>や「熱中症予防声かけプロジェクト」等</a:t>
            </a:r>
            <a:r>
              <a:rPr lang="ja-JP" altLang="en-US" sz="1600" dirty="0">
                <a:solidFill>
                  <a:prstClr val="black"/>
                </a:solidFill>
                <a:latin typeface="メイリオ" panose="020B0604030504040204" pitchFamily="50" charset="-128"/>
              </a:rPr>
              <a:t>と連携し、渋谷区、台東区で「晴雨兼用傘シェアリングサービス</a:t>
            </a:r>
            <a:r>
              <a:rPr lang="ja-JP" altLang="en-US" sz="1600" dirty="0" smtClean="0">
                <a:solidFill>
                  <a:prstClr val="black"/>
                </a:solidFill>
                <a:latin typeface="メイリオ" panose="020B0604030504040204" pitchFamily="50" charset="-128"/>
              </a:rPr>
              <a:t>」の展開を推進。</a:t>
            </a:r>
            <a:endPar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ndParaRPr>
          </a:p>
        </p:txBody>
      </p:sp>
      <p:pic>
        <p:nvPicPr>
          <p:cNvPr id="26" name="図 25"/>
          <p:cNvPicPr>
            <a:picLocks noChangeAspect="1"/>
          </p:cNvPicPr>
          <p:nvPr/>
        </p:nvPicPr>
        <p:blipFill>
          <a:blip r:embed="rId6"/>
          <a:stretch>
            <a:fillRect/>
          </a:stretch>
        </p:blipFill>
        <p:spPr>
          <a:xfrm>
            <a:off x="4957835" y="3353565"/>
            <a:ext cx="2103394" cy="2920176"/>
          </a:xfrm>
          <a:prstGeom prst="rect">
            <a:avLst/>
          </a:prstGeom>
        </p:spPr>
      </p:pic>
      <p:sp>
        <p:nvSpPr>
          <p:cNvPr id="30" name="テキスト ボックス 29"/>
          <p:cNvSpPr txBox="1"/>
          <p:nvPr/>
        </p:nvSpPr>
        <p:spPr>
          <a:xfrm>
            <a:off x="5009798" y="6360200"/>
            <a:ext cx="1968809" cy="338554"/>
          </a:xfrm>
          <a:prstGeom prst="rect">
            <a:avLst/>
          </a:prstGeom>
          <a:noFill/>
        </p:spPr>
        <p:txBody>
          <a:bodyPr wrap="none" rtlCol="0">
            <a:spAutoFit/>
          </a:bodyPr>
          <a:lstStyle/>
          <a:p>
            <a:pPr algn="ctr"/>
            <a:r>
              <a:rPr kumimoji="1" lang="ja-JP" altLang="en-US" sz="1600" dirty="0"/>
              <a:t>日傘普及啓発用</a:t>
            </a:r>
            <a:r>
              <a:rPr kumimoji="1" lang="en-US" altLang="ja-JP" sz="1600" dirty="0"/>
              <a:t>POP</a:t>
            </a:r>
            <a:endParaRPr kumimoji="1" lang="ja-JP" altLang="en-US" sz="1600" dirty="0"/>
          </a:p>
        </p:txBody>
      </p:sp>
      <p:pic>
        <p:nvPicPr>
          <p:cNvPr id="4" name="図 3"/>
          <p:cNvPicPr>
            <a:picLocks noChangeAspect="1"/>
          </p:cNvPicPr>
          <p:nvPr/>
        </p:nvPicPr>
        <p:blipFill>
          <a:blip r:embed="rId7"/>
          <a:stretch>
            <a:fillRect/>
          </a:stretch>
        </p:blipFill>
        <p:spPr>
          <a:xfrm>
            <a:off x="7407027" y="3916249"/>
            <a:ext cx="1982373" cy="1880539"/>
          </a:xfrm>
          <a:prstGeom prst="rect">
            <a:avLst/>
          </a:prstGeom>
        </p:spPr>
      </p:pic>
      <p:sp>
        <p:nvSpPr>
          <p:cNvPr id="31" name="テキスト ボックス 30"/>
          <p:cNvSpPr txBox="1"/>
          <p:nvPr/>
        </p:nvSpPr>
        <p:spPr>
          <a:xfrm>
            <a:off x="7803723" y="5905549"/>
            <a:ext cx="1210588" cy="338554"/>
          </a:xfrm>
          <a:prstGeom prst="rect">
            <a:avLst/>
          </a:prstGeom>
          <a:noFill/>
        </p:spPr>
        <p:txBody>
          <a:bodyPr wrap="none" rtlCol="0">
            <a:spAutoFit/>
          </a:bodyPr>
          <a:lstStyle/>
          <a:p>
            <a:pPr algn="ctr"/>
            <a:r>
              <a:rPr kumimoji="1" lang="ja-JP" altLang="en-US" sz="1600" dirty="0" smtClean="0"/>
              <a:t>晴雨兼用傘</a:t>
            </a:r>
            <a:endParaRPr kumimoji="1" lang="ja-JP" altLang="en-US" sz="1600" dirty="0"/>
          </a:p>
        </p:txBody>
      </p:sp>
    </p:spTree>
    <p:extLst>
      <p:ext uri="{BB962C8B-B14F-4D97-AF65-F5344CB8AC3E}">
        <p14:creationId xmlns:p14="http://schemas.microsoft.com/office/powerpoint/2010/main" val="111747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コンテンツ プレースホルダ 27"/>
          <p:cNvSpPr>
            <a:spLocks noGrp="1"/>
          </p:cNvSpPr>
          <p:nvPr>
            <p:ph idx="1"/>
          </p:nvPr>
        </p:nvSpPr>
        <p:spPr>
          <a:xfrm>
            <a:off x="287593" y="808893"/>
            <a:ext cx="9426678" cy="1793630"/>
          </a:xfrm>
          <a:noFill/>
          <a:ln w="22225">
            <a:solidFill>
              <a:srgbClr val="00B050"/>
            </a:solidFill>
          </a:ln>
          <a:effectLst>
            <a:outerShdw dist="38100" sx="1000" sy="1000" algn="tl" rotWithShape="0">
              <a:prstClr val="black"/>
            </a:outerShdw>
          </a:effectLst>
        </p:spPr>
        <p:txBody>
          <a:bodyPr>
            <a:noAutofit/>
          </a:bodyPr>
          <a:lstStyle/>
          <a:p>
            <a:pPr marL="0" indent="0" eaLnBrk="0" hangingPunct="0">
              <a:lnSpc>
                <a:spcPct val="100000"/>
              </a:lnSpc>
              <a:spcBef>
                <a:spcPts val="0"/>
              </a:spcBef>
              <a:buNone/>
            </a:pPr>
            <a:r>
              <a:rPr lang="ja-JP" altLang="en-US" sz="1800" dirty="0">
                <a:latin typeface="HGPｺﾞｼｯｸM" panose="020B0600000000000000" pitchFamily="50" charset="-128"/>
                <a:ea typeface="HGPｺﾞｼｯｸM" panose="020B0600000000000000" pitchFamily="50" charset="-128"/>
              </a:rPr>
              <a:t>・気候変動等による酷暑の日が増加し、熱中症対策は急務であり、地方公共</a:t>
            </a:r>
            <a:r>
              <a:rPr lang="ja-JP" altLang="en-US" sz="1800" dirty="0" smtClean="0">
                <a:latin typeface="HGPｺﾞｼｯｸM" panose="020B0600000000000000" pitchFamily="50" charset="-128"/>
                <a:ea typeface="HGPｺﾞｼｯｸM" panose="020B0600000000000000" pitchFamily="50" charset="-128"/>
              </a:rPr>
              <a:t>団体や</a:t>
            </a:r>
            <a:r>
              <a:rPr lang="ja-JP" altLang="en-US" sz="1800" dirty="0">
                <a:latin typeface="HGPｺﾞｼｯｸM" panose="020B0600000000000000" pitchFamily="50" charset="-128"/>
                <a:ea typeface="HGPｺﾞｼｯｸM" panose="020B0600000000000000" pitchFamily="50" charset="-128"/>
              </a:rPr>
              <a:t>民間事</a:t>
            </a:r>
            <a:r>
              <a:rPr lang="ja-JP" altLang="en-US" sz="1800" dirty="0" smtClean="0">
                <a:latin typeface="HGPｺﾞｼｯｸM" panose="020B0600000000000000" pitchFamily="50" charset="-128"/>
                <a:ea typeface="HGPｺﾞｼｯｸM" panose="020B0600000000000000" pitchFamily="50" charset="-128"/>
              </a:rPr>
              <a:t>業者の創意工夫により様々</a:t>
            </a:r>
            <a:r>
              <a:rPr lang="ja-JP" altLang="en-US" sz="1800" dirty="0">
                <a:latin typeface="HGPｺﾞｼｯｸM" panose="020B0600000000000000" pitchFamily="50" charset="-128"/>
                <a:ea typeface="HGPｺﾞｼｯｸM" panose="020B0600000000000000" pitchFamily="50" charset="-128"/>
              </a:rPr>
              <a:t>な取組が進められて</a:t>
            </a:r>
            <a:r>
              <a:rPr lang="ja-JP" altLang="en-US" sz="1800" dirty="0" smtClean="0">
                <a:latin typeface="HGPｺﾞｼｯｸM" panose="020B0600000000000000" pitchFamily="50" charset="-128"/>
                <a:ea typeface="HGPｺﾞｼｯｸM" panose="020B0600000000000000" pitchFamily="50" charset="-128"/>
              </a:rPr>
              <a:t>いる。</a:t>
            </a:r>
            <a:endParaRPr lang="en-US" altLang="ja-JP" sz="1800" dirty="0">
              <a:latin typeface="HGPｺﾞｼｯｸM" panose="020B0600000000000000" pitchFamily="50" charset="-128"/>
              <a:ea typeface="HGPｺﾞｼｯｸM" panose="020B0600000000000000" pitchFamily="50" charset="-128"/>
            </a:endParaRPr>
          </a:p>
          <a:p>
            <a:pPr marL="0" indent="0" eaLnBrk="0" hangingPunct="0">
              <a:lnSpc>
                <a:spcPct val="100000"/>
              </a:lnSpc>
              <a:spcBef>
                <a:spcPts val="0"/>
              </a:spcBef>
              <a:buNone/>
            </a:pPr>
            <a:r>
              <a:rPr lang="ja-JP" altLang="en-US" sz="1800" dirty="0">
                <a:latin typeface="HGPｺﾞｼｯｸM" panose="020B0600000000000000" pitchFamily="50" charset="-128"/>
                <a:ea typeface="HGPｺﾞｼｯｸM" panose="020B0600000000000000" pitchFamily="50" charset="-128"/>
              </a:rPr>
              <a:t>・環境省では、このような創意</a:t>
            </a:r>
            <a:r>
              <a:rPr lang="ja-JP" altLang="en-US" sz="1800" dirty="0" smtClean="0">
                <a:latin typeface="HGPｺﾞｼｯｸM" panose="020B0600000000000000" pitchFamily="50" charset="-128"/>
                <a:ea typeface="HGPｺﾞｼｯｸM" panose="020B0600000000000000" pitchFamily="50" charset="-128"/>
              </a:rPr>
              <a:t>工夫による取組</a:t>
            </a:r>
            <a:r>
              <a:rPr lang="ja-JP" altLang="en-US" sz="1800" dirty="0">
                <a:latin typeface="HGPｺﾞｼｯｸM" panose="020B0600000000000000" pitchFamily="50" charset="-128"/>
                <a:ea typeface="HGPｺﾞｼｯｸM" panose="020B0600000000000000" pitchFamily="50" charset="-128"/>
              </a:rPr>
              <a:t>を後押しすべく、取組内容の効果や内容の検討過程での課題を明らかにするための実証事業を</a:t>
            </a:r>
            <a:r>
              <a:rPr lang="ja-JP" altLang="en-US" sz="1800" dirty="0" smtClean="0">
                <a:latin typeface="HGPｺﾞｼｯｸM" panose="020B0600000000000000" pitchFamily="50" charset="-128"/>
                <a:ea typeface="HGPｺﾞｼｯｸM" panose="020B0600000000000000" pitchFamily="50" charset="-128"/>
              </a:rPr>
              <a:t>公募。</a:t>
            </a:r>
            <a:r>
              <a:rPr lang="ja-JP" altLang="en-US" sz="1800" dirty="0">
                <a:latin typeface="HGPｺﾞｼｯｸM" panose="020B0600000000000000" pitchFamily="50" charset="-128"/>
                <a:ea typeface="HGPｺﾞｼｯｸM" panose="020B0600000000000000" pitchFamily="50" charset="-128"/>
              </a:rPr>
              <a:t>本事業では、地方公共団体、民間企業、各種法人等の団体の皆様に、優良事例の効果の検証や導入に係る課題等の分析を行っていただき、その結果を「熱中症予防対策ガイダンス」策定に向けとりまとめることを</a:t>
            </a:r>
            <a:r>
              <a:rPr lang="ja-JP" altLang="en-US" sz="1800" dirty="0" smtClean="0">
                <a:latin typeface="HGPｺﾞｼｯｸM" panose="020B0600000000000000" pitchFamily="50" charset="-128"/>
                <a:ea typeface="HGPｺﾞｼｯｸM" panose="020B0600000000000000" pitchFamily="50" charset="-128"/>
              </a:rPr>
              <a:t>目指す。</a:t>
            </a:r>
            <a:endParaRPr lang="en-US" altLang="ja-JP" sz="1800" dirty="0">
              <a:latin typeface="HGPｺﾞｼｯｸM" panose="020B0600000000000000" pitchFamily="50" charset="-128"/>
              <a:ea typeface="HGPｺﾞｼｯｸM" panose="020B0600000000000000" pitchFamily="50" charset="-128"/>
            </a:endParaRPr>
          </a:p>
        </p:txBody>
      </p:sp>
      <p:sp>
        <p:nvSpPr>
          <p:cNvPr id="36" name="右矢印 35"/>
          <p:cNvSpPr/>
          <p:nvPr/>
        </p:nvSpPr>
        <p:spPr>
          <a:xfrm rot="5400000">
            <a:off x="4191571" y="4485723"/>
            <a:ext cx="228272" cy="528305"/>
          </a:xfrm>
          <a:prstGeom prst="rightArrow">
            <a:avLst>
              <a:gd name="adj1" fmla="val 50000"/>
              <a:gd name="adj2" fmla="val 53804"/>
            </a:avLst>
          </a:prstGeom>
          <a:solidFill>
            <a:srgbClr val="00206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marL="130972" marR="0" lvl="0" indent="-130972" algn="ctr" defTabSz="685817"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2" name="テキスト ボックス 41"/>
          <p:cNvSpPr txBox="1"/>
          <p:nvPr/>
        </p:nvSpPr>
        <p:spPr>
          <a:xfrm>
            <a:off x="228600" y="3142392"/>
            <a:ext cx="7227277" cy="3484721"/>
          </a:xfrm>
          <a:prstGeom prst="roundRect">
            <a:avLst>
              <a:gd name="adj" fmla="val 8802"/>
            </a:avLst>
          </a:prstGeom>
          <a:solidFill>
            <a:schemeClr val="bg1"/>
          </a:solidFill>
          <a:ln w="2540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685817"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平時及び緊急時の</a:t>
            </a:r>
            <a:r>
              <a:rPr kumimoji="1" lang="ja-JP" altLang="en-US" sz="1500" b="1" i="0" u="none" strike="noStrike" kern="1200" cap="none" spc="0" normalizeH="0" baseline="0" noProof="0" dirty="0">
                <a:ln>
                  <a:noFill/>
                </a:ln>
                <a:solidFill>
                  <a:srgbClr val="00B050"/>
                </a:solidFill>
                <a:effectLst/>
                <a:uLnTx/>
                <a:uFillTx/>
                <a:latin typeface="HGPｺﾞｼｯｸM" pitchFamily="50" charset="-128"/>
                <a:ea typeface="HGPｺﾞｼｯｸM" pitchFamily="50" charset="-128"/>
                <a:cs typeface="+mn-cs"/>
              </a:rPr>
              <a:t>情報提供の工夫（媒体、対象、機会等を工夫）</a:t>
            </a:r>
            <a:endParaRPr kumimoji="1" lang="en-US" altLang="ja-JP" sz="1500" b="1" i="0" u="none" strike="noStrike" kern="1200" cap="none" spc="0" normalizeH="0" baseline="0" noProof="0" dirty="0">
              <a:ln>
                <a:noFill/>
              </a:ln>
              <a:solidFill>
                <a:srgbClr val="00B050"/>
              </a:solidFill>
              <a:effectLst/>
              <a:uLnTx/>
              <a:uFillTx/>
              <a:latin typeface="HGPｺﾞｼｯｸM" pitchFamily="50" charset="-128"/>
              <a:ea typeface="HGPｺﾞｼｯｸM" pitchFamily="50" charset="-128"/>
              <a:cs typeface="+mn-cs"/>
            </a:endParaRPr>
          </a:p>
          <a:p>
            <a:pPr marL="0" marR="0" lvl="0" indent="0" algn="l" defTabSz="685817"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熱中症の</a:t>
            </a:r>
            <a:r>
              <a:rPr kumimoji="1" lang="ja-JP" altLang="en-US" sz="1500" b="1" i="0" u="none" strike="noStrike" kern="1200" cap="none" spc="0" normalizeH="0" baseline="0" noProof="0" dirty="0">
                <a:ln>
                  <a:noFill/>
                </a:ln>
                <a:solidFill>
                  <a:srgbClr val="00B050"/>
                </a:solidFill>
                <a:effectLst/>
                <a:uLnTx/>
                <a:uFillTx/>
                <a:latin typeface="HGPｺﾞｼｯｸM" pitchFamily="50" charset="-128"/>
                <a:ea typeface="HGPｺﾞｼｯｸM" pitchFamily="50" charset="-128"/>
                <a:cs typeface="+mn-cs"/>
              </a:rPr>
              <a:t>リスクが高い集団を対象とした取組</a:t>
            </a:r>
            <a:endParaRPr kumimoji="1" lang="en-US" altLang="ja-JP" sz="1500" b="1" i="0" u="none" strike="noStrike" kern="1200" cap="none" spc="0" normalizeH="0" baseline="0" noProof="0" dirty="0">
              <a:ln>
                <a:noFill/>
              </a:ln>
              <a:solidFill>
                <a:srgbClr val="00B050"/>
              </a:solidFill>
              <a:effectLst/>
              <a:uLnTx/>
              <a:uFillTx/>
              <a:latin typeface="HGPｺﾞｼｯｸM" pitchFamily="50" charset="-128"/>
              <a:ea typeface="HGPｺﾞｼｯｸM" pitchFamily="50" charset="-128"/>
              <a:cs typeface="+mn-cs"/>
            </a:endParaRPr>
          </a:p>
          <a:p>
            <a:pPr marL="0" marR="0" lvl="0" indent="0" algn="l" defTabSz="685817"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（例）乳幼児・学童・生徒、高齢者、</a:t>
            </a:r>
            <a:r>
              <a:rPr kumimoji="1" lang="ja-JP" altLang="en-US" sz="1500" b="1" i="0" u="none" strike="noStrike" kern="1200" cap="none" spc="0" normalizeH="0" baseline="0" noProof="0" dirty="0" err="1">
                <a:ln>
                  <a:noFill/>
                </a:ln>
                <a:solidFill>
                  <a:prstClr val="black"/>
                </a:solidFill>
                <a:effectLst/>
                <a:uLnTx/>
                <a:uFillTx/>
                <a:latin typeface="HGPｺﾞｼｯｸM" pitchFamily="50" charset="-128"/>
                <a:ea typeface="HGPｺﾞｼｯｸM" pitchFamily="50" charset="-128"/>
                <a:cs typeface="+mn-cs"/>
              </a:rPr>
              <a:t>障がい</a:t>
            </a:r>
            <a:r>
              <a:rPr kumimoji="1" lang="ja-JP" altLang="en-US" sz="1500" b="1"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者・難病者・生活保護受給世帯等）</a:t>
            </a:r>
            <a:endParaRPr kumimoji="1" lang="en-US" altLang="ja-JP" sz="1500" b="1"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endParaRPr>
          </a:p>
          <a:p>
            <a:pPr marL="0" marR="0" lvl="0" indent="0" algn="l" defTabSz="685817"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a:t>
            </a:r>
            <a:r>
              <a:rPr kumimoji="1" lang="ja-JP" altLang="en-US" sz="1500" b="1" i="0" u="none" strike="noStrike" kern="1200" cap="none" spc="0" normalizeH="0" baseline="0" noProof="0" dirty="0">
                <a:ln>
                  <a:noFill/>
                </a:ln>
                <a:solidFill>
                  <a:srgbClr val="00B050"/>
                </a:solidFill>
                <a:effectLst/>
                <a:uLnTx/>
                <a:uFillTx/>
                <a:latin typeface="HGPｺﾞｼｯｸM" pitchFamily="50" charset="-128"/>
                <a:ea typeface="HGPｺﾞｼｯｸM" pitchFamily="50" charset="-128"/>
                <a:cs typeface="+mn-cs"/>
              </a:rPr>
              <a:t>官民連携</a:t>
            </a:r>
            <a:r>
              <a:rPr kumimoji="1" lang="ja-JP" altLang="en-US" sz="1500" b="1"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による取組</a:t>
            </a:r>
            <a:endParaRPr kumimoji="1" lang="en-US" altLang="ja-JP" sz="1500" b="1"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endParaRPr>
          </a:p>
          <a:p>
            <a:pPr marL="0" marR="0" lvl="0" indent="0" algn="l" defTabSz="685817"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a:t>
            </a:r>
            <a:r>
              <a:rPr kumimoji="1" lang="ja-JP" altLang="en-US" sz="1500" b="1" i="0" u="none" strike="noStrike" kern="1200" cap="none" spc="0" normalizeH="0" baseline="0" noProof="0" dirty="0">
                <a:ln>
                  <a:noFill/>
                </a:ln>
                <a:solidFill>
                  <a:srgbClr val="00B050"/>
                </a:solidFill>
                <a:effectLst/>
                <a:uLnTx/>
                <a:uFillTx/>
                <a:latin typeface="HGPｺﾞｼｯｸM" pitchFamily="50" charset="-128"/>
                <a:ea typeface="HGPｺﾞｼｯｸM" pitchFamily="50" charset="-128"/>
                <a:cs typeface="+mn-cs"/>
              </a:rPr>
              <a:t>地域住民との協働</a:t>
            </a:r>
            <a:endParaRPr kumimoji="1" lang="en-US" altLang="ja-JP" sz="1500" b="1"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endParaRPr>
          </a:p>
          <a:p>
            <a:pPr marL="0" marR="0" lvl="0" indent="0" algn="l" defTabSz="685817"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（例）　「熱中症アンバサダー」への指名等、問題意識の高い住民と協働</a:t>
            </a:r>
            <a:endParaRPr kumimoji="1" lang="en-US" altLang="ja-JP" sz="1500" b="1"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endParaRPr>
          </a:p>
          <a:p>
            <a:pPr marL="0" marR="0" lvl="0" indent="0" algn="l" defTabSz="685817"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既存</a:t>
            </a:r>
            <a:r>
              <a:rPr kumimoji="1" lang="ja-JP" altLang="en-US" sz="1500" b="1" i="0" u="none" strike="noStrike" kern="1200" cap="none" spc="0" normalizeH="0" baseline="0" noProof="0" dirty="0">
                <a:ln>
                  <a:noFill/>
                </a:ln>
                <a:solidFill>
                  <a:srgbClr val="00B050"/>
                </a:solidFill>
                <a:effectLst/>
                <a:uLnTx/>
                <a:uFillTx/>
                <a:latin typeface="HGPｺﾞｼｯｸM" pitchFamily="50" charset="-128"/>
                <a:ea typeface="HGPｺﾞｼｯｸM" pitchFamily="50" charset="-128"/>
                <a:cs typeface="+mn-cs"/>
              </a:rPr>
              <a:t>ルールの見直し／柔軟な運用</a:t>
            </a:r>
            <a:endParaRPr kumimoji="1" lang="en-US" altLang="ja-JP" sz="1500" b="1"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endParaRPr>
          </a:p>
          <a:p>
            <a:pPr marL="0" marR="0" lvl="0" indent="0" algn="l" defTabSz="685817"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（例）暑さ指数や気温に応じたフレキシブルな出社時間</a:t>
            </a:r>
            <a:endParaRPr kumimoji="1" lang="en-US" altLang="ja-JP" sz="1500" b="1"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endParaRPr>
          </a:p>
          <a:p>
            <a:pPr marL="0" marR="0" lvl="0" indent="0" algn="l" defTabSz="685817"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a:t>
            </a:r>
            <a:r>
              <a:rPr kumimoji="1" lang="ja-JP" altLang="en-US" sz="1500" b="1" i="0" u="none" strike="noStrike" kern="1200" cap="none" spc="0" normalizeH="0" baseline="0" noProof="0" dirty="0">
                <a:ln>
                  <a:noFill/>
                </a:ln>
                <a:solidFill>
                  <a:srgbClr val="00B050"/>
                </a:solidFill>
                <a:effectLst/>
                <a:uLnTx/>
                <a:uFillTx/>
                <a:latin typeface="HGPｺﾞｼｯｸM" pitchFamily="50" charset="-128"/>
                <a:ea typeface="HGPｺﾞｼｯｸM" pitchFamily="50" charset="-128"/>
                <a:cs typeface="+mn-cs"/>
              </a:rPr>
              <a:t>施設等の整備</a:t>
            </a:r>
            <a:endParaRPr kumimoji="1" lang="en-US" altLang="ja-JP" sz="1500" b="1" i="0" u="none" strike="noStrike" kern="1200" cap="none" spc="0" normalizeH="0" baseline="0" noProof="0" dirty="0">
              <a:ln>
                <a:noFill/>
              </a:ln>
              <a:solidFill>
                <a:srgbClr val="00B050"/>
              </a:solidFill>
              <a:effectLst/>
              <a:uLnTx/>
              <a:uFillTx/>
              <a:latin typeface="HGPｺﾞｼｯｸM" pitchFamily="50" charset="-128"/>
              <a:ea typeface="HGPｺﾞｼｯｸM" pitchFamily="50" charset="-128"/>
              <a:cs typeface="+mn-cs"/>
            </a:endParaRPr>
          </a:p>
          <a:p>
            <a:pPr marL="0" marR="0" lvl="0" indent="0" algn="l" defTabSz="685817"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a:t>
            </a:r>
            <a:r>
              <a:rPr kumimoji="1" lang="ja-JP" altLang="en-US" sz="1500" b="1" i="0" u="none" strike="noStrike" kern="1200" cap="none" spc="0" normalizeH="0" baseline="0" noProof="0" dirty="0">
                <a:ln>
                  <a:noFill/>
                </a:ln>
                <a:solidFill>
                  <a:srgbClr val="00B050"/>
                </a:solidFill>
                <a:effectLst/>
                <a:uLnTx/>
                <a:uFillTx/>
                <a:latin typeface="HGPｺﾞｼｯｸM" pitchFamily="50" charset="-128"/>
                <a:ea typeface="HGPｺﾞｼｯｸM" pitchFamily="50" charset="-128"/>
                <a:cs typeface="+mn-cs"/>
              </a:rPr>
              <a:t>イベント開催時</a:t>
            </a:r>
            <a:r>
              <a:rPr kumimoji="1" lang="ja-JP" altLang="en-US" sz="1500" b="1"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における取組</a:t>
            </a:r>
            <a:endParaRPr kumimoji="1" lang="en-US" altLang="ja-JP" sz="1500" b="1"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endParaRPr>
          </a:p>
          <a:p>
            <a:pPr marL="0" marR="0" lvl="0" indent="0" algn="l" defTabSz="685817"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（例）夏まつり、式典、スポーツイベント（水泳大会・野球大会等）</a:t>
            </a:r>
            <a:r>
              <a:rPr kumimoji="1" lang="ja-JP" altLang="en-US" sz="1500" b="1" i="0" u="none" strike="noStrike" kern="1200" cap="none" spc="0" normalizeH="0" baseline="0" noProof="0" dirty="0" smtClean="0">
                <a:ln>
                  <a:noFill/>
                </a:ln>
                <a:solidFill>
                  <a:prstClr val="black"/>
                </a:solidFill>
                <a:effectLst/>
                <a:uLnTx/>
                <a:uFillTx/>
                <a:latin typeface="HGPｺﾞｼｯｸM" pitchFamily="50" charset="-128"/>
                <a:ea typeface="HGPｺﾞｼｯｸM" pitchFamily="50" charset="-128"/>
                <a:cs typeface="+mn-cs"/>
              </a:rPr>
              <a:t>、</a:t>
            </a:r>
            <a:endParaRPr kumimoji="1" lang="en-US" altLang="ja-JP" sz="1500" b="1" i="0" u="none" strike="noStrike" kern="1200" cap="none" spc="0" normalizeH="0" baseline="0" noProof="0" dirty="0" smtClean="0">
              <a:ln>
                <a:noFill/>
              </a:ln>
              <a:solidFill>
                <a:prstClr val="black"/>
              </a:solidFill>
              <a:effectLst/>
              <a:uLnTx/>
              <a:uFillTx/>
              <a:latin typeface="HGPｺﾞｼｯｸM" pitchFamily="50" charset="-128"/>
              <a:ea typeface="HGPｺﾞｼｯｸM" pitchFamily="50" charset="-128"/>
              <a:cs typeface="+mn-cs"/>
            </a:endParaRPr>
          </a:p>
          <a:p>
            <a:pPr marL="0" marR="0" lvl="0" indent="0" algn="l" defTabSz="685817"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smtClean="0">
                <a:ln>
                  <a:noFill/>
                </a:ln>
                <a:solidFill>
                  <a:prstClr val="black"/>
                </a:solidFill>
                <a:effectLst/>
                <a:uLnTx/>
                <a:uFillTx/>
                <a:latin typeface="HGPｺﾞｼｯｸM" pitchFamily="50" charset="-128"/>
                <a:ea typeface="HGPｺﾞｼｯｸM" pitchFamily="50" charset="-128"/>
                <a:cs typeface="+mn-cs"/>
              </a:rPr>
              <a:t>　　高齢者向け</a:t>
            </a:r>
            <a:r>
              <a:rPr kumimoji="1" lang="ja-JP" altLang="en-US" sz="1500" b="1"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イベント（健康ウォーキング等）等での取組等</a:t>
            </a:r>
            <a:endParaRPr kumimoji="1" lang="en-US" altLang="ja-JP" sz="1500" b="1"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endParaRPr>
          </a:p>
          <a:p>
            <a:pPr marL="0" marR="0" lvl="0" indent="0" algn="l" defTabSz="685817"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a:t>
            </a:r>
            <a:r>
              <a:rPr kumimoji="1" lang="ja-JP" altLang="en-US" sz="1500" b="1" i="0" u="none" strike="noStrike" kern="1200" cap="none" spc="0" normalizeH="0" baseline="0" noProof="0" dirty="0">
                <a:ln>
                  <a:noFill/>
                </a:ln>
                <a:solidFill>
                  <a:srgbClr val="00B050"/>
                </a:solidFill>
                <a:effectLst/>
                <a:uLnTx/>
                <a:uFillTx/>
                <a:latin typeface="HGPｺﾞｼｯｸM" pitchFamily="50" charset="-128"/>
                <a:ea typeface="HGPｺﾞｼｯｸM" pitchFamily="50" charset="-128"/>
                <a:cs typeface="+mn-cs"/>
              </a:rPr>
              <a:t>災害時・被災地における取組</a:t>
            </a:r>
            <a:endParaRPr kumimoji="1" lang="en-US" altLang="ja-JP" sz="1500" b="1" i="0" u="none" strike="noStrike" kern="1200" cap="none" spc="0" normalizeH="0" baseline="0" noProof="0" dirty="0">
              <a:ln>
                <a:noFill/>
              </a:ln>
              <a:solidFill>
                <a:srgbClr val="00B050"/>
              </a:solidFill>
              <a:effectLst/>
              <a:uLnTx/>
              <a:uFillTx/>
              <a:latin typeface="HGPｺﾞｼｯｸM" pitchFamily="50" charset="-128"/>
              <a:ea typeface="HGPｺﾞｼｯｸM" pitchFamily="50" charset="-128"/>
              <a:cs typeface="+mn-cs"/>
            </a:endParaRPr>
          </a:p>
          <a:p>
            <a:pPr marL="0" marR="0" lvl="0" indent="0" algn="l" defTabSz="685817"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　　大規模な災害時の、住民、避難者、復旧作業従事者等への対応　　　　　等</a:t>
            </a:r>
          </a:p>
        </p:txBody>
      </p:sp>
      <p:sp>
        <p:nvSpPr>
          <p:cNvPr id="13" name="Rectangle 3"/>
          <p:cNvSpPr>
            <a:spLocks noChangeArrowheads="1"/>
          </p:cNvSpPr>
          <p:nvPr/>
        </p:nvSpPr>
        <p:spPr bwMode="auto">
          <a:xfrm>
            <a:off x="914399" y="-89"/>
            <a:ext cx="8977745" cy="651252"/>
          </a:xfrm>
          <a:prstGeom prst="rect">
            <a:avLst/>
          </a:prstGeom>
          <a:gradFill rotWithShape="1">
            <a:gsLst>
              <a:gs pos="0">
                <a:srgbClr val="4A91BF"/>
              </a:gs>
              <a:gs pos="20000">
                <a:srgbClr val="4C90BC"/>
              </a:gs>
              <a:gs pos="100000">
                <a:srgbClr val="386D8F"/>
              </a:gs>
            </a:gsLst>
            <a:lin ang="5400000"/>
          </a:gradFill>
          <a:ln w="9525">
            <a:solidFill>
              <a:srgbClr val="588FB3"/>
            </a:solidFill>
            <a:miter lim="800000"/>
            <a:headEnd/>
            <a:tailEnd/>
          </a:ln>
          <a:effectLst>
            <a:outerShdw blurRad="40000" dist="23000" dir="5400000" rotWithShape="0">
              <a:srgbClr val="000000">
                <a:alpha val="34998"/>
              </a:srgbClr>
            </a:outerShdw>
          </a:effectLst>
        </p:spPr>
        <p:txBody>
          <a:bodyPr tIns="87750" anchor="ctr"/>
          <a:lstStyle/>
          <a:p>
            <a:pPr marL="0" marR="0" lvl="2" indent="0" algn="ctr" defTabSz="742950"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smtClean="0">
                <a:ln>
                  <a:noFill/>
                </a:ln>
                <a:solidFill>
                  <a:prstClr val="white"/>
                </a:solidFill>
                <a:effectLst/>
                <a:uLnTx/>
                <a:uFillTx/>
                <a:latin typeface="ＤＨＰ平成ゴシックW5" panose="020B0500000000000000" pitchFamily="50" charset="-128"/>
                <a:ea typeface="ＤＨＰ平成ゴシックW5" panose="020B0500000000000000" pitchFamily="50" charset="-128"/>
              </a:rPr>
              <a:t>令和元年度</a:t>
            </a:r>
            <a:r>
              <a:rPr kumimoji="1" lang="ja-JP" altLang="en-US" sz="2000" i="0" u="none" strike="noStrike" kern="1200" cap="none" spc="0" normalizeH="0" baseline="0" noProof="0" dirty="0">
                <a:ln>
                  <a:noFill/>
                </a:ln>
                <a:solidFill>
                  <a:prstClr val="white"/>
                </a:solidFill>
                <a:effectLst/>
                <a:uLnTx/>
                <a:uFillTx/>
                <a:latin typeface="ＤＨＰ平成ゴシックW5" panose="020B0500000000000000" pitchFamily="50" charset="-128"/>
                <a:ea typeface="ＤＨＰ平成ゴシックW5" panose="020B0500000000000000" pitchFamily="50" charset="-128"/>
              </a:rPr>
              <a:t>　熱中症予防対策ガイダンス策定のための実証事業（公募）</a:t>
            </a:r>
            <a:r>
              <a:rPr kumimoji="1" lang="ja-JP" altLang="en-US" sz="2000" i="0" u="none" strike="noStrike" kern="1200" cap="none" spc="0" normalizeH="0" baseline="0" noProof="0" dirty="0">
                <a:ln>
                  <a:noFill/>
                </a:ln>
                <a:solidFill>
                  <a:prstClr val="white"/>
                </a:solidFill>
                <a:effectLst/>
                <a:uLnTx/>
                <a:uFillTx/>
                <a:latin typeface="Cambria"/>
                <a:ea typeface="メイリオ"/>
              </a:rPr>
              <a:t>　</a:t>
            </a:r>
            <a:endParaRPr kumimoji="1" lang="en-US" altLang="ja-JP" sz="2000" i="0" u="none" strike="noStrike" kern="1200" cap="none" spc="0" normalizeH="0" baseline="0" noProof="0" dirty="0">
              <a:ln>
                <a:noFill/>
              </a:ln>
              <a:solidFill>
                <a:prstClr val="white"/>
              </a:solidFill>
              <a:effectLst/>
              <a:uLnTx/>
              <a:uFillTx/>
              <a:latin typeface="Cambria"/>
              <a:ea typeface="メイリオ"/>
            </a:endParaRPr>
          </a:p>
        </p:txBody>
      </p:sp>
      <p:sp>
        <p:nvSpPr>
          <p:cNvPr id="6" name="テキスト ボックス 5"/>
          <p:cNvSpPr txBox="1"/>
          <p:nvPr/>
        </p:nvSpPr>
        <p:spPr>
          <a:xfrm>
            <a:off x="287592" y="2808703"/>
            <a:ext cx="2701793" cy="400110"/>
          </a:xfrm>
          <a:prstGeom prst="rect">
            <a:avLst/>
          </a:prstGeom>
          <a:solidFill>
            <a:srgbClr val="FF99FF"/>
          </a:solidFill>
          <a:ln>
            <a:solidFill>
              <a:srgbClr val="002060"/>
            </a:solidFill>
          </a:ln>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実証事業イメージ</a:t>
            </a:r>
            <a:endParaRPr kumimoji="1" lang="ja-JP" altLang="en-US" sz="2000" b="1" i="1"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p:txBody>
      </p:sp>
      <p:pic>
        <p:nvPicPr>
          <p:cNvPr id="3" name="図 2"/>
          <p:cNvPicPr>
            <a:picLocks noChangeAspect="1"/>
          </p:cNvPicPr>
          <p:nvPr/>
        </p:nvPicPr>
        <p:blipFill>
          <a:blip r:embed="rId3"/>
          <a:stretch>
            <a:fillRect/>
          </a:stretch>
        </p:blipFill>
        <p:spPr>
          <a:xfrm>
            <a:off x="6998677" y="3368923"/>
            <a:ext cx="2693981" cy="2768110"/>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38" y="61231"/>
            <a:ext cx="7556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スライド番号プレースホルダー 3">
            <a:extLst>
              <a:ext uri="{FF2B5EF4-FFF2-40B4-BE49-F238E27FC236}">
                <a16:creationId xmlns:a16="http://schemas.microsoft.com/office/drawing/2014/main" id="{3DFAC043-5C56-B84B-BA29-C0595266E507}"/>
              </a:ext>
            </a:extLst>
          </p:cNvPr>
          <p:cNvSpPr>
            <a:spLocks noGrp="1"/>
          </p:cNvSpPr>
          <p:nvPr>
            <p:ph type="sldNum" sz="quarter" idx="12"/>
          </p:nvPr>
        </p:nvSpPr>
        <p:spPr>
          <a:xfrm>
            <a:off x="9290956" y="6492875"/>
            <a:ext cx="61504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noProof="0" dirty="0">
                <a:solidFill>
                  <a:prstClr val="black">
                    <a:tint val="75000"/>
                  </a:prstClr>
                </a:solidFill>
                <a:latin typeface="游ゴシック" panose="020F0502020204030204"/>
                <a:ea typeface="游ゴシック" panose="020B0400000000000000" pitchFamily="50" charset="-128"/>
              </a:rPr>
              <a:t>7</a:t>
            </a:r>
            <a:endParaRPr kumimoji="1" lang="ja-JP" altLang="en-US" sz="975"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03635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901336" y="0"/>
            <a:ext cx="9004663" cy="651252"/>
          </a:xfrm>
          <a:prstGeom prst="rect">
            <a:avLst/>
          </a:prstGeom>
          <a:gradFill rotWithShape="1">
            <a:gsLst>
              <a:gs pos="0">
                <a:srgbClr val="4A91BF"/>
              </a:gs>
              <a:gs pos="20000">
                <a:srgbClr val="4C90BC"/>
              </a:gs>
              <a:gs pos="100000">
                <a:srgbClr val="386D8F"/>
              </a:gs>
            </a:gsLst>
            <a:lin ang="5400000"/>
          </a:gradFill>
          <a:ln w="9525">
            <a:solidFill>
              <a:srgbClr val="588FB3"/>
            </a:solidFill>
            <a:miter lim="800000"/>
            <a:headEnd/>
            <a:tailEnd/>
          </a:ln>
          <a:effectLst>
            <a:outerShdw blurRad="40000" dist="23000" dir="5400000" rotWithShape="0">
              <a:srgbClr val="000000">
                <a:alpha val="34998"/>
              </a:srgbClr>
            </a:outerShdw>
          </a:effectLst>
        </p:spPr>
        <p:txBody>
          <a:bodyPr tIns="87750" anchor="ctr"/>
          <a:lstStyle/>
          <a:p>
            <a:pPr marL="0" marR="0" lvl="2" indent="0" algn="ctr" defTabSz="742950" rtl="0" eaLnBrk="1" fontAlgn="auto" latinLnBrk="0" hangingPunct="1">
              <a:lnSpc>
                <a:spcPct val="100000"/>
              </a:lnSpc>
              <a:spcBef>
                <a:spcPts val="0"/>
              </a:spcBef>
              <a:spcAft>
                <a:spcPts val="0"/>
              </a:spcAft>
              <a:buClrTx/>
              <a:buSzTx/>
              <a:buFontTx/>
              <a:buNone/>
              <a:tabLst/>
              <a:defRPr/>
            </a:pPr>
            <a:r>
              <a:rPr kumimoji="1" lang="ja-JP" altLang="en-US" sz="3200" i="0" u="none" strike="noStrike" kern="1200" cap="none" spc="0" normalizeH="0" baseline="0" noProof="0" dirty="0" smtClean="0">
                <a:ln>
                  <a:noFill/>
                </a:ln>
                <a:solidFill>
                  <a:prstClr val="white"/>
                </a:solidFill>
                <a:effectLst/>
                <a:uLnTx/>
                <a:uFillTx/>
                <a:latin typeface="ＤＨＰ平成ゴシックW5" panose="020B0500000000000000" pitchFamily="50" charset="-128"/>
                <a:ea typeface="ＤＨＰ平成ゴシックW5" panose="020B0500000000000000" pitchFamily="50" charset="-128"/>
              </a:rPr>
              <a:t>令和元年度の採択事業</a:t>
            </a:r>
            <a:endParaRPr kumimoji="1" lang="en-US" altLang="ja-JP" sz="3200" i="0" u="none" strike="noStrike" kern="1200" cap="none" spc="0" normalizeH="0" baseline="0" noProof="0" dirty="0">
              <a:ln>
                <a:noFill/>
              </a:ln>
              <a:solidFill>
                <a:prstClr val="white"/>
              </a:solidFill>
              <a:effectLst/>
              <a:uLnTx/>
              <a:uFillTx/>
              <a:latin typeface="ＤＨＰ平成ゴシックW5" panose="020B0500000000000000" pitchFamily="50" charset="-128"/>
              <a:ea typeface="ＤＨＰ平成ゴシックW5" panose="020B0500000000000000" pitchFamily="50" charset="-128"/>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 y="135256"/>
            <a:ext cx="755650" cy="452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スライド番号プレースホルダー 3">
            <a:extLst>
              <a:ext uri="{FF2B5EF4-FFF2-40B4-BE49-F238E27FC236}">
                <a16:creationId xmlns:a16="http://schemas.microsoft.com/office/drawing/2014/main" id="{3DFAC043-5C56-B84B-BA29-C0595266E507}"/>
              </a:ext>
            </a:extLst>
          </p:cNvPr>
          <p:cNvSpPr>
            <a:spLocks noGrp="1"/>
          </p:cNvSpPr>
          <p:nvPr>
            <p:ph type="sldNum" sz="quarter" idx="12"/>
          </p:nvPr>
        </p:nvSpPr>
        <p:spPr>
          <a:xfrm>
            <a:off x="7788468" y="6433457"/>
            <a:ext cx="1959689" cy="31024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noProof="0" dirty="0">
                <a:solidFill>
                  <a:prstClr val="black">
                    <a:tint val="75000"/>
                  </a:prstClr>
                </a:solidFill>
                <a:latin typeface="游ゴシック" panose="020F0502020204030204"/>
                <a:ea typeface="游ゴシック" panose="020B0400000000000000" pitchFamily="50" charset="-128"/>
              </a:rPr>
              <a:t>8</a:t>
            </a:r>
            <a:endParaRPr kumimoji="1" lang="ja-JP" altLang="en-US" sz="975"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aphicFrame>
        <p:nvGraphicFramePr>
          <p:cNvPr id="16" name="表 15"/>
          <p:cNvGraphicFramePr>
            <a:graphicFrameLocks noGrp="1"/>
          </p:cNvGraphicFramePr>
          <p:nvPr>
            <p:extLst>
              <p:ext uri="{D42A27DB-BD31-4B8C-83A1-F6EECF244321}">
                <p14:modId xmlns:p14="http://schemas.microsoft.com/office/powerpoint/2010/main" val="2771866287"/>
              </p:ext>
            </p:extLst>
          </p:nvPr>
        </p:nvGraphicFramePr>
        <p:xfrm>
          <a:off x="128016" y="708402"/>
          <a:ext cx="9674352" cy="6024009"/>
        </p:xfrm>
        <a:graphic>
          <a:graphicData uri="http://schemas.openxmlformats.org/drawingml/2006/table">
            <a:tbl>
              <a:tblPr firstRow="1" firstCol="1" bandRow="1"/>
              <a:tblGrid>
                <a:gridCol w="6370755">
                  <a:extLst>
                    <a:ext uri="{9D8B030D-6E8A-4147-A177-3AD203B41FA5}">
                      <a16:colId xmlns:a16="http://schemas.microsoft.com/office/drawing/2014/main" val="4262905135"/>
                    </a:ext>
                  </a:extLst>
                </a:gridCol>
                <a:gridCol w="3303597">
                  <a:extLst>
                    <a:ext uri="{9D8B030D-6E8A-4147-A177-3AD203B41FA5}">
                      <a16:colId xmlns:a16="http://schemas.microsoft.com/office/drawing/2014/main" val="2491834851"/>
                    </a:ext>
                  </a:extLst>
                </a:gridCol>
              </a:tblGrid>
              <a:tr h="353360">
                <a:tc>
                  <a:txBody>
                    <a:bodyPr/>
                    <a:lstStyle/>
                    <a:p>
                      <a:pPr algn="ctr">
                        <a:lnSpc>
                          <a:spcPts val="1800"/>
                        </a:lnSpc>
                        <a:spcAft>
                          <a:spcPts val="0"/>
                        </a:spcAft>
                      </a:pP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事</a:t>
                      </a:r>
                      <a:r>
                        <a:rPr lang="ja-JP" altLang="en-US"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　　</a:t>
                      </a: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業</a:t>
                      </a:r>
                      <a:r>
                        <a:rPr lang="ja-JP" altLang="en-US"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　　</a:t>
                      </a: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名</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ts val="1800"/>
                        </a:lnSpc>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事業実施者</a:t>
                      </a: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16384891"/>
                  </a:ext>
                </a:extLst>
              </a:tr>
              <a:tr h="401278">
                <a:tc>
                  <a:txBody>
                    <a:bodyPr/>
                    <a:lstStyle/>
                    <a:p>
                      <a:pPr algn="just">
                        <a:lnSpc>
                          <a:spcPts val="1800"/>
                        </a:lnSpc>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祇園祭における暑さ対策の持続的な実施枠組みの検討事業</a:t>
                      </a: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ts val="1800"/>
                        </a:lnSpc>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環境情報科学</a:t>
                      </a: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センター</a:t>
                      </a:r>
                      <a:r>
                        <a:rPr lang="ja-JP" altLang="en-US"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a:t>
                      </a: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京都市</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83996"/>
                  </a:ext>
                </a:extLst>
              </a:tr>
              <a:tr h="379835">
                <a:tc>
                  <a:txBody>
                    <a:bodyPr/>
                    <a:lstStyle/>
                    <a:p>
                      <a:pPr algn="just">
                        <a:lnSpc>
                          <a:spcPts val="1800"/>
                        </a:lnSpc>
                        <a:spcAft>
                          <a:spcPts val="0"/>
                        </a:spcAft>
                      </a:pPr>
                      <a:r>
                        <a:rPr lang="ja-JP" sz="1400" kern="100">
                          <a:effectLst/>
                          <a:latin typeface="メイリオ" panose="020B0604030504040204" pitchFamily="50" charset="-128"/>
                          <a:ea typeface="メイリオ" panose="020B0604030504040204" pitchFamily="50" charset="-128"/>
                          <a:cs typeface="Times New Roman" panose="02020603050405020304" pitchFamily="18" charset="0"/>
                        </a:rPr>
                        <a:t>東日本連携による雪を活用した熱中症予防対策実証事業</a:t>
                      </a: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さいたま</a:t>
                      </a: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市</a:t>
                      </a:r>
                      <a:r>
                        <a:rPr lang="ja-JP" altLang="en-US"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a:t>
                      </a: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南魚沼市</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390730"/>
                  </a:ext>
                </a:extLst>
              </a:tr>
              <a:tr h="1067688">
                <a:tc>
                  <a:txBody>
                    <a:bodyPr/>
                    <a:lstStyle/>
                    <a:p>
                      <a:pPr algn="just">
                        <a:lnSpc>
                          <a:spcPts val="1800"/>
                        </a:lnSpc>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地域の熱中症リスク管理に向けたプラットフォームの検討事業</a:t>
                      </a: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ts val="1800"/>
                        </a:lnSpc>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環境情報科学センター</a:t>
                      </a:r>
                    </a:p>
                    <a:p>
                      <a:pPr algn="just">
                        <a:lnSpc>
                          <a:spcPts val="1800"/>
                        </a:lnSpc>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吹田市</a:t>
                      </a:r>
                    </a:p>
                    <a:p>
                      <a:pPr algn="just">
                        <a:lnSpc>
                          <a:spcPts val="1800"/>
                        </a:lnSpc>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近畿環境</a:t>
                      </a: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パートナーシップオフィス</a:t>
                      </a:r>
                      <a:endParaRPr lang="en-US" alt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800"/>
                        </a:lnSpc>
                        <a:spcAft>
                          <a:spcPts val="0"/>
                        </a:spcAft>
                      </a:pP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a:t>
                      </a: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きんき環境館）</a:t>
                      </a: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47455219"/>
                  </a:ext>
                </a:extLst>
              </a:tr>
              <a:tr h="597678">
                <a:tc>
                  <a:txBody>
                    <a:bodyPr/>
                    <a:lstStyle/>
                    <a:p>
                      <a:pPr algn="just">
                        <a:lnSpc>
                          <a:spcPts val="1800"/>
                        </a:lnSpc>
                        <a:spcAft>
                          <a:spcPts val="0"/>
                        </a:spcAft>
                      </a:pPr>
                      <a:r>
                        <a:rPr lang="ja-JP" sz="1400" kern="100">
                          <a:effectLst/>
                          <a:latin typeface="メイリオ" panose="020B0604030504040204" pitchFamily="50" charset="-128"/>
                          <a:ea typeface="メイリオ" panose="020B0604030504040204" pitchFamily="50" charset="-128"/>
                          <a:cs typeface="Times New Roman" panose="02020603050405020304" pitchFamily="18" charset="0"/>
                        </a:rPr>
                        <a:t>官民が連携した高齢者宅への熱中症対策推進事業</a:t>
                      </a: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静岡ガスリビング株式会社</a:t>
                      </a:r>
                    </a:p>
                    <a:p>
                      <a:pPr algn="just">
                        <a:lnSpc>
                          <a:spcPts val="1800"/>
                        </a:lnSpc>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静岡市</a:t>
                      </a: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5477894"/>
                  </a:ext>
                </a:extLst>
              </a:tr>
              <a:tr h="532708">
                <a:tc>
                  <a:txBody>
                    <a:bodyPr/>
                    <a:lstStyle/>
                    <a:p>
                      <a:pPr algn="just">
                        <a:lnSpc>
                          <a:spcPts val="1800"/>
                        </a:lnSpc>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教育施設（大学）での夏季高温時の活動における熱中症発症抑制</a:t>
                      </a: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の</a:t>
                      </a:r>
                      <a:r>
                        <a:rPr lang="ja-JP" altLang="en-US"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取組</a:t>
                      </a: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事業</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学校</a:t>
                      </a: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法人日本</a:t>
                      </a: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工業大学</a:t>
                      </a: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0941466"/>
                  </a:ext>
                </a:extLst>
              </a:tr>
              <a:tr h="839693">
                <a:tc>
                  <a:txBody>
                    <a:bodyPr/>
                    <a:lstStyle/>
                    <a:p>
                      <a:pPr algn="just">
                        <a:lnSpc>
                          <a:spcPts val="1800"/>
                        </a:lnSpc>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教育機関（小中高等学校）内における</a:t>
                      </a:r>
                      <a:r>
                        <a:rPr 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WBGT</a:t>
                      </a: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活用による熱中症発生</a:t>
                      </a: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の</a:t>
                      </a:r>
                      <a:endParaRPr lang="en-US" alt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800"/>
                        </a:lnSpc>
                        <a:spcAft>
                          <a:spcPts val="0"/>
                        </a:spcAft>
                      </a:pP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低減</a:t>
                      </a: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実証事業</a:t>
                      </a: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「熱中症ゼロへ」プロジェクト</a:t>
                      </a:r>
                    </a:p>
                    <a:p>
                      <a:pPr indent="152400" algn="just">
                        <a:lnSpc>
                          <a:spcPts val="1800"/>
                        </a:lnSpc>
                        <a:spcAft>
                          <a:spcPts val="0"/>
                        </a:spcAft>
                      </a:pP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一般</a:t>
                      </a: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財団法人日本気象</a:t>
                      </a: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協会</a:t>
                      </a:r>
                      <a:r>
                        <a:rPr lang="ja-JP" altLang="en-US"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152400" algn="just">
                        <a:lnSpc>
                          <a:spcPts val="1800"/>
                        </a:lnSpc>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株式会社ヒロモリ</a:t>
                      </a: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857277"/>
                  </a:ext>
                </a:extLst>
              </a:tr>
              <a:tr h="811887">
                <a:tc>
                  <a:txBody>
                    <a:bodyPr/>
                    <a:lstStyle/>
                    <a:p>
                      <a:pPr algn="just">
                        <a:lnSpc>
                          <a:spcPts val="1800"/>
                        </a:lnSpc>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室内熱中症ゼロを目指して！外付日よけ「スタイルシェード」実証</a:t>
                      </a: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実験</a:t>
                      </a:r>
                      <a:endParaRPr lang="en-US" alt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800"/>
                        </a:lnSpc>
                        <a:spcAft>
                          <a:spcPts val="0"/>
                        </a:spcAft>
                      </a:pP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プロジェクト</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株式会社</a:t>
                      </a:r>
                      <a:r>
                        <a:rPr 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LIXIL</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800"/>
                        </a:lnSpc>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熊谷市</a:t>
                      </a:r>
                    </a:p>
                    <a:p>
                      <a:pPr algn="just">
                        <a:lnSpc>
                          <a:spcPts val="1800"/>
                        </a:lnSpc>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東京大学 前真之 准教授</a:t>
                      </a: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880626"/>
                  </a:ext>
                </a:extLst>
              </a:tr>
              <a:tr h="556087">
                <a:tc>
                  <a:txBody>
                    <a:bodyPr/>
                    <a:lstStyle/>
                    <a:p>
                      <a:pPr algn="just">
                        <a:lnSpc>
                          <a:spcPts val="1800"/>
                        </a:lnSpc>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警備員を対象としたウェアラブルデバイスによる熱中症対策の実証事業</a:t>
                      </a: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綜合警備保障株式会社</a:t>
                      </a:r>
                    </a:p>
                    <a:p>
                      <a:pPr algn="just">
                        <a:lnSpc>
                          <a:spcPts val="1800"/>
                        </a:lnSpc>
                        <a:spcAft>
                          <a:spcPts val="0"/>
                        </a:spcAft>
                      </a:pPr>
                      <a:r>
                        <a:rPr 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Biodata Bank</a:t>
                      </a: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株式会社</a:t>
                      </a: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0015237"/>
                  </a:ext>
                </a:extLst>
              </a:tr>
              <a:tr h="483795">
                <a:tc>
                  <a:txBody>
                    <a:bodyPr/>
                    <a:lstStyle/>
                    <a:p>
                      <a:pPr algn="just">
                        <a:lnSpc>
                          <a:spcPts val="1800"/>
                        </a:lnSpc>
                        <a:spcAft>
                          <a:spcPts val="0"/>
                        </a:spcAft>
                      </a:pP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人体の熱ごもりを測定するデバイスを用いて「個人」にフォーカス</a:t>
                      </a: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した</a:t>
                      </a:r>
                      <a:endParaRPr lang="en-US" alt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800"/>
                        </a:lnSpc>
                        <a:spcAft>
                          <a:spcPts val="0"/>
                        </a:spcAft>
                      </a:pPr>
                      <a:r>
                        <a:rPr 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新しい</a:t>
                      </a: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熱中症対策の検討事業</a:t>
                      </a: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Biodata Bank</a:t>
                      </a:r>
                      <a:r>
                        <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株式会社</a:t>
                      </a: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566189"/>
                  </a:ext>
                </a:extLst>
              </a:tr>
            </a:tbl>
          </a:graphicData>
        </a:graphic>
      </p:graphicFrame>
      <p:sp>
        <p:nvSpPr>
          <p:cNvPr id="22" name="大かっこ 21"/>
          <p:cNvSpPr/>
          <p:nvPr/>
        </p:nvSpPr>
        <p:spPr>
          <a:xfrm>
            <a:off x="6571931" y="4368873"/>
            <a:ext cx="2452543" cy="432816"/>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1755530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A4">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4" id="{92B53196-1D1E-4360-B7B0-EC38EBD41AAD}" vid="{A6042F8C-0DEF-4F28-978A-3474E1B8A642}"/>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4">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4" id="{92B53196-1D1E-4360-B7B0-EC38EBD41AAD}" vid="{A6042F8C-0DEF-4F28-978A-3474E1B8A64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2645</Words>
  <Application>Microsoft Office PowerPoint</Application>
  <PresentationFormat>A4 210 x 297 mm</PresentationFormat>
  <Paragraphs>342</Paragraphs>
  <Slides>14</Slides>
  <Notes>14</Notes>
  <HiddenSlides>0</HiddenSlides>
  <MMClips>0</MMClips>
  <ScaleCrop>false</ScaleCrop>
  <HeadingPairs>
    <vt:vector size="6" baseType="variant">
      <vt:variant>
        <vt:lpstr>使用されているフォント</vt:lpstr>
      </vt:variant>
      <vt:variant>
        <vt:i4>15</vt:i4>
      </vt:variant>
      <vt:variant>
        <vt:lpstr>テーマ</vt:lpstr>
      </vt:variant>
      <vt:variant>
        <vt:i4>4</vt:i4>
      </vt:variant>
      <vt:variant>
        <vt:lpstr>スライド タイトル</vt:lpstr>
      </vt:variant>
      <vt:variant>
        <vt:i4>14</vt:i4>
      </vt:variant>
    </vt:vector>
  </HeadingPairs>
  <TitlesOfParts>
    <vt:vector size="33" baseType="lpstr">
      <vt:lpstr>ＤＨＰ平成ゴシックW5</vt:lpstr>
      <vt:lpstr>HGPｺﾞｼｯｸM</vt:lpstr>
      <vt:lpstr>HGP創英角ｺﾞｼｯｸUB</vt:lpstr>
      <vt:lpstr>Meiryo UI</vt:lpstr>
      <vt:lpstr>ＭＳ Ｐゴシック</vt:lpstr>
      <vt:lpstr>新細明體</vt:lpstr>
      <vt:lpstr>メイリオ</vt:lpstr>
      <vt:lpstr>游ゴシック</vt:lpstr>
      <vt:lpstr>游ゴシック Light</vt:lpstr>
      <vt:lpstr>Arial</vt:lpstr>
      <vt:lpstr>Calibri</vt:lpstr>
      <vt:lpstr>Calibri Light</vt:lpstr>
      <vt:lpstr>Cambria</vt:lpstr>
      <vt:lpstr>Times New Roman</vt:lpstr>
      <vt:lpstr>Wingdings</vt:lpstr>
      <vt:lpstr>A4</vt:lpstr>
      <vt:lpstr>1_Office テーマ</vt:lpstr>
      <vt:lpstr>1_A4</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気候変動適応　【計画】熱ストレス増大による都市生活への影響調査（公開用）</vt:lpstr>
      <vt:lpstr>PowerPoint プレゼンテーション</vt:lpstr>
      <vt:lpstr>ご清聴有難うございました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2019-12-03T03:44:27Z</dcterms:created>
  <dcterms:modified xsi:type="dcterms:W3CDTF">2019-12-03T03:50:04Z</dcterms:modified>
</cp:coreProperties>
</file>