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48BF8"/>
    <a:srgbClr val="3E4F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165" autoAdjust="0"/>
  </p:normalViewPr>
  <p:slideViewPr>
    <p:cSldViewPr>
      <p:cViewPr>
        <p:scale>
          <a:sx n="100" d="100"/>
          <a:sy n="100" d="100"/>
        </p:scale>
        <p:origin x="-510" y="12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FDEC38-9E6E-4F38-A92F-57AC730FB332}" type="datetimeFigureOut">
              <a:rPr kumimoji="1" lang="ja-JP" altLang="en-US" smtClean="0"/>
              <a:pPr/>
              <a:t>2015/3/18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9182C8-D04B-4A1A-8523-950FC9621A7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84607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9182C8-D04B-4A1A-8523-950FC9621A72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85293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A8B6C-6B1F-4BD3-B7F6-168A29555C89}" type="datetimeFigureOut">
              <a:rPr kumimoji="1" lang="ja-JP" altLang="en-US" smtClean="0"/>
              <a:pPr/>
              <a:t>2015/3/18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34358-8247-4568-97F9-9763B8C6619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937068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A8B6C-6B1F-4BD3-B7F6-168A29555C89}" type="datetimeFigureOut">
              <a:rPr kumimoji="1" lang="ja-JP" altLang="en-US" smtClean="0"/>
              <a:pPr/>
              <a:t>2015/3/18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34358-8247-4568-97F9-9763B8C6619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3374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A8B6C-6B1F-4BD3-B7F6-168A29555C89}" type="datetimeFigureOut">
              <a:rPr kumimoji="1" lang="ja-JP" altLang="en-US" smtClean="0"/>
              <a:pPr/>
              <a:t>2015/3/18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34358-8247-4568-97F9-9763B8C6619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07294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A8B6C-6B1F-4BD3-B7F6-168A29555C89}" type="datetimeFigureOut">
              <a:rPr kumimoji="1" lang="ja-JP" altLang="en-US" smtClean="0"/>
              <a:pPr/>
              <a:t>2015/3/18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34358-8247-4568-97F9-9763B8C6619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7038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A8B6C-6B1F-4BD3-B7F6-168A29555C89}" type="datetimeFigureOut">
              <a:rPr kumimoji="1" lang="ja-JP" altLang="en-US" smtClean="0"/>
              <a:pPr/>
              <a:t>2015/3/18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34358-8247-4568-97F9-9763B8C6619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94284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A8B6C-6B1F-4BD3-B7F6-168A29555C89}" type="datetimeFigureOut">
              <a:rPr kumimoji="1" lang="ja-JP" altLang="en-US" smtClean="0"/>
              <a:pPr/>
              <a:t>2015/3/18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34358-8247-4568-97F9-9763B8C6619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71716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A8B6C-6B1F-4BD3-B7F6-168A29555C89}" type="datetimeFigureOut">
              <a:rPr kumimoji="1" lang="ja-JP" altLang="en-US" smtClean="0"/>
              <a:pPr/>
              <a:t>2015/3/18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34358-8247-4568-97F9-9763B8C6619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25606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A8B6C-6B1F-4BD3-B7F6-168A29555C89}" type="datetimeFigureOut">
              <a:rPr kumimoji="1" lang="ja-JP" altLang="en-US" smtClean="0"/>
              <a:pPr/>
              <a:t>2015/3/18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34358-8247-4568-97F9-9763B8C6619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90834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A8B6C-6B1F-4BD3-B7F6-168A29555C89}" type="datetimeFigureOut">
              <a:rPr kumimoji="1" lang="ja-JP" altLang="en-US" smtClean="0"/>
              <a:pPr/>
              <a:t>2015/3/18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34358-8247-4568-97F9-9763B8C6619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2246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A8B6C-6B1F-4BD3-B7F6-168A29555C89}" type="datetimeFigureOut">
              <a:rPr kumimoji="1" lang="ja-JP" altLang="en-US" smtClean="0"/>
              <a:pPr/>
              <a:t>2015/3/18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34358-8247-4568-97F9-9763B8C6619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42068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A8B6C-6B1F-4BD3-B7F6-168A29555C89}" type="datetimeFigureOut">
              <a:rPr kumimoji="1" lang="ja-JP" altLang="en-US" smtClean="0"/>
              <a:pPr/>
              <a:t>2015/3/18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34358-8247-4568-97F9-9763B8C6619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48209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6A8B6C-6B1F-4BD3-B7F6-168A29555C89}" type="datetimeFigureOut">
              <a:rPr kumimoji="1" lang="ja-JP" altLang="en-US" smtClean="0"/>
              <a:pPr/>
              <a:t>2015/3/18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334358-8247-4568-97F9-9763B8C6619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6195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正方形/長方形 32"/>
          <p:cNvSpPr/>
          <p:nvPr/>
        </p:nvSpPr>
        <p:spPr>
          <a:xfrm>
            <a:off x="-25773" y="5491149"/>
            <a:ext cx="382746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0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◆大阪府と大阪市で平成</a:t>
            </a:r>
            <a:r>
              <a:rPr lang="en-US" altLang="ja-JP" sz="10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26</a:t>
            </a:r>
            <a:r>
              <a:rPr lang="ja-JP" altLang="en-US" sz="10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年</a:t>
            </a:r>
            <a:r>
              <a:rPr lang="en-US" altLang="ja-JP" sz="10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3</a:t>
            </a:r>
            <a:r>
              <a:rPr lang="ja-JP" altLang="en-US" sz="10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月に既計画の目標等を統一した「大　　</a:t>
            </a:r>
            <a:endParaRPr lang="en-US" altLang="ja-JP" sz="1000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r>
              <a:rPr lang="ja-JP" altLang="en-US" sz="10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ja-JP" altLang="en-US" sz="10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阪府市ヒートアイランド対策基本方針」を作成し、対策を推進。</a:t>
            </a:r>
            <a:endParaRPr lang="en-US" altLang="ja-JP" sz="1000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r>
              <a:rPr lang="ja-JP" altLang="en-US" sz="10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◆本計画では</a:t>
            </a:r>
            <a:r>
              <a:rPr lang="ja-JP" altLang="en-US" sz="10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、</a:t>
            </a:r>
            <a:r>
              <a:rPr lang="ja-JP" altLang="en-US" sz="10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大阪府と大阪市</a:t>
            </a:r>
            <a:r>
              <a:rPr lang="ja-JP" altLang="en-US" sz="10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が</a:t>
            </a:r>
            <a:r>
              <a:rPr lang="ja-JP" altLang="en-US" sz="10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、基本方針をベースに大阪府環境審</a:t>
            </a:r>
            <a:endParaRPr lang="en-US" altLang="ja-JP" sz="1000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r>
              <a:rPr lang="ja-JP" altLang="en-US" sz="10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ja-JP" altLang="en-US" sz="10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議会の答申や国のヒートアイランド</a:t>
            </a:r>
            <a:r>
              <a:rPr lang="ja-JP" altLang="en-US" sz="10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対策大綱を</a:t>
            </a:r>
            <a:r>
              <a:rPr lang="ja-JP" altLang="en-US" sz="10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踏まえ、ヒートアイランド</a:t>
            </a:r>
            <a:endParaRPr lang="en-US" altLang="ja-JP" sz="1000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r>
              <a:rPr lang="ja-JP" altLang="en-US" sz="10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ja-JP" altLang="en-US" sz="10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対策の基本的な考え方や目標、取組内容を定めた。</a:t>
            </a:r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</a:t>
            </a:r>
            <a:r>
              <a:rPr lang="ja-JP" altLang="ja-JP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従来の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夏の夜間における</a:t>
            </a:r>
            <a:r>
              <a:rPr lang="ja-JP" altLang="ja-JP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対策に加え、夏の昼間における人</a:t>
            </a:r>
            <a:r>
              <a:rPr lang="ja-JP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の熱ストレ</a:t>
            </a:r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</a:t>
            </a:r>
            <a:r>
              <a:rPr lang="ja-JP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ス</a:t>
            </a:r>
            <a:r>
              <a:rPr lang="ja-JP" altLang="ja-JP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を軽減し</a:t>
            </a:r>
            <a:r>
              <a:rPr lang="ja-JP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、短期的</a:t>
            </a:r>
            <a:r>
              <a:rPr lang="ja-JP" altLang="ja-JP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に効果の現われる対策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（適応策）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の推進につい</a:t>
            </a:r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て、新たに追加した。</a:t>
            </a:r>
            <a:endParaRPr lang="en-US" altLang="ja-JP" sz="8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3461" y="-5349"/>
            <a:ext cx="9144000" cy="410013"/>
          </a:xfrm>
          <a:gradFill flip="none" rotWithShape="1">
            <a:gsLst>
              <a:gs pos="80000">
                <a:srgbClr val="0070C0"/>
              </a:gs>
              <a:gs pos="0">
                <a:srgbClr val="0070C0"/>
              </a:gs>
              <a:gs pos="100000">
                <a:srgbClr val="0070C0"/>
              </a:gs>
              <a:gs pos="10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  <a:ln>
            <a:gradFill>
              <a:gsLst>
                <a:gs pos="0">
                  <a:srgbClr val="0070C0"/>
                </a:gs>
                <a:gs pos="100000">
                  <a:srgbClr val="0070C0"/>
                </a:gs>
                <a:gs pos="10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</p:spPr>
        <p:txBody>
          <a:bodyPr>
            <a:noAutofit/>
          </a:bodyPr>
          <a:lstStyle/>
          <a:p>
            <a:r>
              <a:rPr lang="ja-JP" altLang="en-US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おおさか</a:t>
            </a:r>
            <a:r>
              <a:rPr kumimoji="1" lang="ja-JP" altLang="en-US" sz="1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ヒートアイランド対策推進計画</a:t>
            </a:r>
            <a:r>
              <a:rPr lang="ja-JP" altLang="en-US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kumimoji="1" lang="ja-JP" altLang="en-US" sz="1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概要版</a:t>
            </a:r>
            <a:endParaRPr kumimoji="1" lang="ja-JP" altLang="en-US" sz="16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5" name="角丸四角形 24"/>
          <p:cNvSpPr/>
          <p:nvPr/>
        </p:nvSpPr>
        <p:spPr>
          <a:xfrm>
            <a:off x="16446" y="448097"/>
            <a:ext cx="1898602" cy="261949"/>
          </a:xfrm>
          <a:prstGeom prst="roundRect">
            <a:avLst>
              <a:gd name="adj" fmla="val 50000"/>
            </a:avLst>
          </a:prstGeom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10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現　状</a:t>
            </a:r>
            <a:endParaRPr kumimoji="1" lang="ja-JP" altLang="en-US" sz="1100" b="1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26" name="角丸四角形 25"/>
          <p:cNvSpPr/>
          <p:nvPr/>
        </p:nvSpPr>
        <p:spPr>
          <a:xfrm>
            <a:off x="18254" y="419958"/>
            <a:ext cx="3811446" cy="4718075"/>
          </a:xfrm>
          <a:prstGeom prst="roundRect">
            <a:avLst>
              <a:gd name="adj" fmla="val 2298"/>
            </a:avLst>
          </a:prstGeom>
          <a:noFill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endParaRPr kumimoji="1" lang="ja-JP" altLang="en-US" sz="1400" dirty="0"/>
          </a:p>
        </p:txBody>
      </p:sp>
      <p:sp>
        <p:nvSpPr>
          <p:cNvPr id="31" name="角丸四角形 30"/>
          <p:cNvSpPr/>
          <p:nvPr/>
        </p:nvSpPr>
        <p:spPr>
          <a:xfrm>
            <a:off x="31726" y="5219675"/>
            <a:ext cx="1934098" cy="261949"/>
          </a:xfrm>
          <a:prstGeom prst="roundRect">
            <a:avLst>
              <a:gd name="adj" fmla="val 50000"/>
            </a:avLst>
          </a:prstGeom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10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計画</a:t>
            </a:r>
            <a:r>
              <a:rPr lang="ja-JP" altLang="en-US" sz="110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の</a:t>
            </a:r>
            <a:r>
              <a:rPr lang="ja-JP" altLang="en-US" sz="110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趣旨</a:t>
            </a:r>
            <a:endParaRPr kumimoji="1" lang="ja-JP" altLang="en-US" sz="1100" b="1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32" name="角丸四角形 31"/>
          <p:cNvSpPr/>
          <p:nvPr/>
        </p:nvSpPr>
        <p:spPr>
          <a:xfrm>
            <a:off x="20100" y="5200971"/>
            <a:ext cx="3811446" cy="1651804"/>
          </a:xfrm>
          <a:prstGeom prst="roundRect">
            <a:avLst>
              <a:gd name="adj" fmla="val 2298"/>
            </a:avLst>
          </a:prstGeom>
          <a:noFill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endParaRPr kumimoji="1" lang="ja-JP" altLang="en-US" sz="1400" dirty="0"/>
          </a:p>
        </p:txBody>
      </p:sp>
      <p:sp>
        <p:nvSpPr>
          <p:cNvPr id="50" name="角丸四角形 49"/>
          <p:cNvSpPr/>
          <p:nvPr/>
        </p:nvSpPr>
        <p:spPr>
          <a:xfrm>
            <a:off x="3870971" y="434207"/>
            <a:ext cx="5256584" cy="6423793"/>
          </a:xfrm>
          <a:prstGeom prst="roundRect">
            <a:avLst>
              <a:gd name="adj" fmla="val 2298"/>
            </a:avLst>
          </a:prstGeom>
          <a:noFill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endParaRPr kumimoji="1" lang="ja-JP" altLang="en-US" sz="1400" dirty="0"/>
          </a:p>
        </p:txBody>
      </p:sp>
      <p:sp>
        <p:nvSpPr>
          <p:cNvPr id="48" name="角丸四角形 47"/>
          <p:cNvSpPr/>
          <p:nvPr/>
        </p:nvSpPr>
        <p:spPr>
          <a:xfrm>
            <a:off x="3880495" y="430747"/>
            <a:ext cx="2952328" cy="261949"/>
          </a:xfrm>
          <a:prstGeom prst="roundRect">
            <a:avLst>
              <a:gd name="adj" fmla="val 50000"/>
            </a:avLst>
          </a:prstGeom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今後のヒートアイランド対策</a:t>
            </a:r>
            <a:endParaRPr kumimoji="1" lang="ja-JP" altLang="en-US" sz="1200" b="1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59" name="テキスト ボックス 58"/>
          <p:cNvSpPr txBox="1"/>
          <p:nvPr/>
        </p:nvSpPr>
        <p:spPr>
          <a:xfrm>
            <a:off x="3888432" y="722158"/>
            <a:ext cx="5148064" cy="62940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1050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◆基本的な考え方</a:t>
            </a:r>
            <a:endParaRPr lang="en-US" altLang="ja-JP" sz="1050" u="sng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050" u="sng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050" u="sng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050" u="sng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050" u="sng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050" u="sng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050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◆計画期間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2015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年度から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2025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年度まで</a:t>
            </a:r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800" u="sng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050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◆計画目標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</a:t>
            </a:r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050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◆取組の推進</a:t>
            </a:r>
            <a:endParaRPr lang="en-US" altLang="ja-JP" sz="1050" u="sng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8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050" u="sng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050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sz="1050" u="sng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050" u="sng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050" u="sng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050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◆進行管理、推進体制</a:t>
            </a:r>
            <a:endParaRPr lang="en-US" altLang="ja-JP" sz="1050" u="sng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毎年、熱帯夜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</a:t>
            </a:r>
            <a:r>
              <a:rPr lang="ja-JP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数</a:t>
            </a:r>
            <a:r>
              <a:rPr lang="ja-JP" altLang="ja-JP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</a:t>
            </a:r>
            <a:r>
              <a:rPr lang="ja-JP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状況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や</a:t>
            </a:r>
            <a:r>
              <a:rPr lang="ja-JP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ヒートアイランド</a:t>
            </a:r>
            <a:r>
              <a:rPr lang="ja-JP" altLang="ja-JP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対策の取組状況等に</a:t>
            </a:r>
            <a:r>
              <a:rPr lang="ja-JP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ついて点検</a:t>
            </a:r>
            <a:r>
              <a:rPr lang="ja-JP" altLang="ja-JP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lang="ja-JP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評価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を実施</a:t>
            </a:r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府域市町村とさらなる連携によりヒートアイランド対策を推進</a:t>
            </a:r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13" name="グループ化 12"/>
          <p:cNvGrpSpPr/>
          <p:nvPr/>
        </p:nvGrpSpPr>
        <p:grpSpPr>
          <a:xfrm>
            <a:off x="3962029" y="3131856"/>
            <a:ext cx="5074467" cy="2529392"/>
            <a:chOff x="3962029" y="3217467"/>
            <a:chExt cx="5074467" cy="2529392"/>
          </a:xfrm>
        </p:grpSpPr>
        <p:sp>
          <p:nvSpPr>
            <p:cNvPr id="40" name="テキスト ボックス 39"/>
            <p:cNvSpPr txBox="1"/>
            <p:nvPr/>
          </p:nvSpPr>
          <p:spPr>
            <a:xfrm>
              <a:off x="5114156" y="3229506"/>
              <a:ext cx="2698203" cy="584775"/>
            </a:xfrm>
            <a:prstGeom prst="rect">
              <a:avLst/>
            </a:prstGeom>
            <a:noFill/>
            <a:ln>
              <a:solidFill>
                <a:schemeClr val="accent1">
                  <a:shade val="5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ja-JP" altLang="en-US" sz="8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・建物の断熱化、設備・機器等の省エネ・省</a:t>
              </a:r>
              <a:r>
                <a:rPr lang="en-US" altLang="ja-JP" sz="8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CO2</a:t>
              </a:r>
              <a:r>
                <a:rPr lang="ja-JP" altLang="en-US" sz="8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化及び</a:t>
              </a:r>
              <a:endParaRPr lang="en-US" altLang="ja-JP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r>
                <a:rPr lang="ja-JP" altLang="en-US" sz="8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</a:t>
              </a:r>
              <a:r>
                <a:rPr lang="ja-JP" altLang="en-US" sz="8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運用改善</a:t>
              </a:r>
              <a:endParaRPr lang="en-US" altLang="ja-JP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r>
                <a:rPr lang="ja-JP" altLang="en-US" sz="8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・</a:t>
              </a:r>
              <a:r>
                <a:rPr lang="ja-JP" altLang="en-US" sz="8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エコカーの普及促進、エコドライブの推進</a:t>
              </a:r>
              <a:endParaRPr lang="en-US" altLang="ja-JP" sz="800" strike="sngStrike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r>
                <a:rPr lang="ja-JP" altLang="en-US" sz="8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</a:t>
              </a:r>
              <a:r>
                <a:rPr lang="ja-JP" altLang="en-US" sz="8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・エネルギーの見える化による省エネ意識の向上</a:t>
              </a:r>
              <a:endParaRPr lang="en-US" altLang="ja-JP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65" name="テキスト ボックス 64"/>
            <p:cNvSpPr txBox="1"/>
            <p:nvPr/>
          </p:nvSpPr>
          <p:spPr>
            <a:xfrm>
              <a:off x="5114157" y="5047084"/>
              <a:ext cx="2686818" cy="584775"/>
            </a:xfrm>
            <a:prstGeom prst="rect">
              <a:avLst/>
            </a:prstGeom>
            <a:noFill/>
            <a:ln>
              <a:solidFill>
                <a:schemeClr val="accent1">
                  <a:shade val="5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ja-JP" altLang="en-US" sz="8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・適応策として効果のある緑化手法の検討及び普及</a:t>
              </a:r>
              <a:endParaRPr lang="en-US" altLang="ja-JP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r>
                <a:rPr lang="ja-JP" altLang="en-US" sz="8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・適応策の普及検討</a:t>
              </a:r>
              <a:endParaRPr lang="en-US" altLang="ja-JP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r>
                <a:rPr lang="ja-JP" altLang="en-US" sz="8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</a:t>
              </a:r>
              <a:r>
                <a:rPr lang="ja-JP" altLang="en-US" sz="8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・公園や公開空地等のクールスポットのネットワーク化</a:t>
              </a:r>
              <a:endParaRPr lang="en-US" altLang="ja-JP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r>
                <a:rPr lang="ja-JP" altLang="en-US" sz="8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</a:t>
              </a:r>
              <a:r>
                <a:rPr lang="ja-JP" altLang="en-US" sz="8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・マップや</a:t>
              </a:r>
              <a:r>
                <a:rPr lang="en-US" altLang="ja-JP" sz="8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HP</a:t>
              </a:r>
              <a:r>
                <a:rPr lang="ja-JP" altLang="en-US" sz="8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等を活用した身近なクールスポットの周知と活用</a:t>
              </a:r>
              <a:endParaRPr lang="en-US" altLang="ja-JP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57" name="角丸四角形 56"/>
            <p:cNvSpPr/>
            <p:nvPr/>
          </p:nvSpPr>
          <p:spPr>
            <a:xfrm>
              <a:off x="3962030" y="3239231"/>
              <a:ext cx="1083804" cy="561150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1" name="テキスト ボックス 60"/>
            <p:cNvSpPr txBox="1"/>
            <p:nvPr/>
          </p:nvSpPr>
          <p:spPr>
            <a:xfrm>
              <a:off x="3988955" y="3390900"/>
              <a:ext cx="1344910" cy="24622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ja-JP" altLang="en-US" sz="10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人工排熱の低減</a:t>
              </a:r>
              <a:endPara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64" name="角丸四角形 63"/>
            <p:cNvSpPr/>
            <p:nvPr/>
          </p:nvSpPr>
          <p:spPr>
            <a:xfrm>
              <a:off x="3962029" y="3870856"/>
              <a:ext cx="1083804" cy="600164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9" name="テキスト ボックス 68"/>
            <p:cNvSpPr txBox="1"/>
            <p:nvPr/>
          </p:nvSpPr>
          <p:spPr>
            <a:xfrm>
              <a:off x="3985269" y="3966964"/>
              <a:ext cx="1056880" cy="40011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ja-JP" altLang="en-US" sz="10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建物・地表面の</a:t>
              </a:r>
              <a:endPara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r>
                <a:rPr lang="ja-JP" altLang="en-US" sz="10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高温化抑制</a:t>
              </a:r>
              <a:endPara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70" name="角丸四角形 69"/>
            <p:cNvSpPr/>
            <p:nvPr/>
          </p:nvSpPr>
          <p:spPr>
            <a:xfrm>
              <a:off x="3962029" y="4545403"/>
              <a:ext cx="1083804" cy="420148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1" name="テキスト ボックス 70"/>
            <p:cNvSpPr txBox="1"/>
            <p:nvPr/>
          </p:nvSpPr>
          <p:spPr>
            <a:xfrm>
              <a:off x="3988954" y="4647322"/>
              <a:ext cx="1056880" cy="24622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ja-JP" altLang="en-US" sz="10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都市形態の改善</a:t>
              </a:r>
              <a:endPara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72" name="テキスト ボックス 71"/>
            <p:cNvSpPr txBox="1"/>
            <p:nvPr/>
          </p:nvSpPr>
          <p:spPr>
            <a:xfrm>
              <a:off x="5114157" y="3870856"/>
              <a:ext cx="2698202" cy="600164"/>
            </a:xfrm>
            <a:prstGeom prst="rect">
              <a:avLst/>
            </a:prstGeom>
            <a:noFill/>
            <a:ln>
              <a:solidFill>
                <a:schemeClr val="accent1">
                  <a:shade val="5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ja-JP" altLang="en-US" sz="8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・建物表面の高反射化、緑化、太陽光パネル等による蓄熱</a:t>
              </a:r>
              <a:endParaRPr lang="en-US" altLang="ja-JP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r>
                <a:rPr lang="ja-JP" altLang="en-US" sz="8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</a:t>
              </a:r>
              <a:r>
                <a:rPr lang="ja-JP" altLang="en-US" sz="8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の低減</a:t>
              </a:r>
              <a:endParaRPr lang="en-US" altLang="ja-JP" sz="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r>
                <a:rPr lang="ja-JP" altLang="en-US" sz="8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・建築物の環境配慮制度による対策の促進</a:t>
              </a:r>
              <a:endParaRPr lang="en-US" altLang="ja-JP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r>
                <a:rPr lang="ja-JP" altLang="en-US" sz="8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・道路や駐車場への透水性・保水性舗装の施工</a:t>
              </a:r>
            </a:p>
          </p:txBody>
        </p:sp>
        <p:sp>
          <p:nvSpPr>
            <p:cNvPr id="73" name="テキスト ボックス 72"/>
            <p:cNvSpPr txBox="1"/>
            <p:nvPr/>
          </p:nvSpPr>
          <p:spPr>
            <a:xfrm>
              <a:off x="5114157" y="4532397"/>
              <a:ext cx="2698202" cy="461665"/>
            </a:xfrm>
            <a:prstGeom prst="rect">
              <a:avLst/>
            </a:prstGeom>
            <a:noFill/>
            <a:ln>
              <a:solidFill>
                <a:schemeClr val="accent1">
                  <a:shade val="5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ja-JP" altLang="en-US" sz="8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・公共空間・道路沿線民有地での緑化の促進</a:t>
              </a:r>
              <a:endParaRPr lang="en-US" altLang="ja-JP" sz="800" strike="sngStrike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r>
                <a:rPr lang="ja-JP" altLang="en-US" sz="8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・都市公園や大規模緑地の整備、適切な維持管理</a:t>
              </a:r>
              <a:endParaRPr lang="en-US" altLang="ja-JP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r>
                <a:rPr lang="ja-JP" altLang="en-US" sz="8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・風通しに配慮した取組を推進</a:t>
              </a:r>
              <a:endParaRPr lang="en-US" altLang="ja-JP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77" name="角丸四角形 76"/>
            <p:cNvSpPr/>
            <p:nvPr/>
          </p:nvSpPr>
          <p:spPr>
            <a:xfrm>
              <a:off x="3962029" y="5047084"/>
              <a:ext cx="1083804" cy="585842"/>
            </a:xfrm>
            <a:prstGeom prst="round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8" name="テキスト ボックス 77"/>
            <p:cNvSpPr txBox="1"/>
            <p:nvPr/>
          </p:nvSpPr>
          <p:spPr>
            <a:xfrm>
              <a:off x="4048894" y="5213019"/>
              <a:ext cx="1056880" cy="24622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ja-JP" altLang="en-US" sz="1000" dirty="0" smtClean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適応策の推進</a:t>
              </a:r>
              <a:endParaRPr lang="en-US" altLang="ja-JP" sz="10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3" name="二等辺三角形 2"/>
            <p:cNvSpPr/>
            <p:nvPr/>
          </p:nvSpPr>
          <p:spPr>
            <a:xfrm rot="5400000">
              <a:off x="7293384" y="3841934"/>
              <a:ext cx="1724124" cy="542159"/>
            </a:xfrm>
            <a:prstGeom prst="triangle">
              <a:avLst>
                <a:gd name="adj" fmla="val 49999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9" name="二等辺三角形 48"/>
            <p:cNvSpPr/>
            <p:nvPr/>
          </p:nvSpPr>
          <p:spPr>
            <a:xfrm rot="5400000">
              <a:off x="7875843" y="5065040"/>
              <a:ext cx="564481" cy="536882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2" name="角丸四角形 61"/>
            <p:cNvSpPr/>
            <p:nvPr/>
          </p:nvSpPr>
          <p:spPr>
            <a:xfrm>
              <a:off x="8498533" y="3217467"/>
              <a:ext cx="537963" cy="1757609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3" name="テキスト ボックス 62"/>
            <p:cNvSpPr txBox="1"/>
            <p:nvPr/>
          </p:nvSpPr>
          <p:spPr>
            <a:xfrm>
              <a:off x="8592035" y="3528124"/>
              <a:ext cx="338554" cy="1302936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r>
                <a:rPr lang="ja-JP" altLang="en-US" sz="10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熱帯</a:t>
              </a:r>
              <a:r>
                <a:rPr lang="ja-JP" altLang="en-US" sz="10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夜日数の削減</a:t>
              </a:r>
              <a:endPara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66" name="テキスト ボックス 65"/>
            <p:cNvSpPr txBox="1"/>
            <p:nvPr/>
          </p:nvSpPr>
          <p:spPr>
            <a:xfrm>
              <a:off x="8510148" y="5041751"/>
              <a:ext cx="492443" cy="705108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r>
                <a:rPr lang="ja-JP" altLang="en-US" sz="1000" dirty="0" smtClean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暑熱環境の改善</a:t>
              </a:r>
              <a:endParaRPr lang="en-US" altLang="ja-JP" sz="10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67" name="角丸四角形 66"/>
            <p:cNvSpPr/>
            <p:nvPr/>
          </p:nvSpPr>
          <p:spPr>
            <a:xfrm>
              <a:off x="8498533" y="5017667"/>
              <a:ext cx="528439" cy="615259"/>
            </a:xfrm>
            <a:prstGeom prst="round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rgbClr val="FF0000"/>
                </a:solidFill>
              </a:endParaRPr>
            </a:p>
          </p:txBody>
        </p:sp>
      </p:grpSp>
      <p:sp>
        <p:nvSpPr>
          <p:cNvPr id="17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sp>
        <p:nvSpPr>
          <p:cNvPr id="30" name="正方形/長方形 29"/>
          <p:cNvSpPr/>
          <p:nvPr/>
        </p:nvSpPr>
        <p:spPr>
          <a:xfrm>
            <a:off x="-25773" y="767606"/>
            <a:ext cx="375840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0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◆大阪では地球温暖化による気温</a:t>
            </a:r>
            <a:endParaRPr lang="en-US" altLang="ja-JP" sz="1000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r>
              <a:rPr lang="en-US" altLang="ja-JP" sz="10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 </a:t>
            </a:r>
            <a:r>
              <a:rPr lang="en-US" altLang="ja-JP" sz="10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  </a:t>
            </a:r>
            <a:r>
              <a:rPr lang="ja-JP" altLang="en-US" sz="10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の上昇や都市化に伴うヒートアイ</a:t>
            </a:r>
            <a:endParaRPr lang="en-US" altLang="ja-JP" sz="1000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r>
              <a:rPr lang="en-US" altLang="ja-JP" sz="10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 </a:t>
            </a:r>
            <a:r>
              <a:rPr lang="en-US" altLang="ja-JP" sz="10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  </a:t>
            </a:r>
            <a:r>
              <a:rPr lang="ja-JP" altLang="en-US" sz="10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ランド現象による気温の上昇に</a:t>
            </a:r>
            <a:r>
              <a:rPr lang="ja-JP" altLang="en-US" sz="1000" dirty="0" err="1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よ</a:t>
            </a:r>
            <a:endParaRPr lang="en-US" altLang="ja-JP" sz="1000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r>
              <a:rPr lang="en-US" altLang="ja-JP" sz="10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 </a:t>
            </a:r>
            <a:r>
              <a:rPr lang="en-US" altLang="ja-JP" sz="10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  </a:t>
            </a:r>
            <a:r>
              <a:rPr lang="ja-JP" altLang="en-US" sz="10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り熱環境が悪化</a:t>
            </a:r>
            <a:endParaRPr lang="en-US" altLang="ja-JP" sz="1000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r>
              <a:rPr lang="en-US" altLang="ja-JP" sz="10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    </a:t>
            </a:r>
            <a:r>
              <a:rPr lang="ja-JP" altLang="en-US" sz="8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大阪の気温：</a:t>
            </a:r>
            <a:r>
              <a:rPr lang="en-US" altLang="ja-JP" sz="8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 100</a:t>
            </a:r>
            <a:r>
              <a:rPr lang="ja-JP" altLang="en-US" sz="8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年で約</a:t>
            </a:r>
            <a:r>
              <a:rPr lang="en-US" altLang="ja-JP" sz="8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2.1</a:t>
            </a:r>
            <a:r>
              <a:rPr lang="ja-JP" altLang="en-US" sz="8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℃上昇  </a:t>
            </a:r>
            <a:endParaRPr lang="en-US" altLang="ja-JP" sz="800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r>
              <a:rPr lang="en-US" altLang="ja-JP" sz="8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 </a:t>
            </a:r>
            <a:r>
              <a:rPr lang="en-US" altLang="ja-JP" sz="8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  </a:t>
            </a:r>
            <a:r>
              <a:rPr lang="ja-JP" altLang="en-US" sz="8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全国</a:t>
            </a:r>
            <a:r>
              <a:rPr lang="ja-JP" altLang="en-US" sz="8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の</a:t>
            </a:r>
            <a:r>
              <a:rPr lang="ja-JP" altLang="en-US" sz="8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平均：</a:t>
            </a:r>
            <a:r>
              <a:rPr lang="en-US" altLang="ja-JP" sz="8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 100</a:t>
            </a:r>
            <a:r>
              <a:rPr lang="ja-JP" altLang="en-US" sz="8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年で約</a:t>
            </a:r>
            <a:r>
              <a:rPr lang="en-US" altLang="ja-JP" sz="8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1.0</a:t>
            </a:r>
            <a:r>
              <a:rPr lang="ja-JP" altLang="en-US" sz="8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℃上昇</a:t>
            </a:r>
            <a:endParaRPr lang="en-US" altLang="ja-JP" sz="800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r>
              <a:rPr lang="en-US" altLang="ja-JP" sz="10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   </a:t>
            </a:r>
            <a:r>
              <a:rPr lang="ja-JP" altLang="en-US" sz="10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ヒートアイランド現象により</a:t>
            </a:r>
            <a:endParaRPr lang="en-US" altLang="ja-JP" sz="1000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r>
              <a:rPr lang="ja-JP" altLang="en-US" sz="10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en-US" altLang="ja-JP" sz="10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 100</a:t>
            </a:r>
            <a:r>
              <a:rPr lang="ja-JP" altLang="en-US" sz="10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年で約</a:t>
            </a:r>
            <a:r>
              <a:rPr lang="en-US" altLang="ja-JP" sz="10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1.1</a:t>
            </a:r>
            <a:r>
              <a:rPr lang="ja-JP" altLang="en-US" sz="10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℃の気温上昇</a:t>
            </a:r>
            <a:endParaRPr lang="en-US" altLang="ja-JP" sz="1000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endParaRPr lang="en-US" altLang="ja-JP" sz="1000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r>
              <a:rPr lang="ja-JP" altLang="en-US" sz="10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◆夏の夜間について</a:t>
            </a:r>
            <a:endParaRPr lang="en-US" altLang="ja-JP" sz="1000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r>
              <a:rPr lang="ja-JP" altLang="en-US" sz="10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en-US" altLang="ja-JP" sz="10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1998</a:t>
            </a:r>
            <a:r>
              <a:rPr lang="ja-JP" altLang="en-US" sz="10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年から</a:t>
            </a:r>
            <a:r>
              <a:rPr lang="en-US" altLang="ja-JP" sz="10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2002</a:t>
            </a:r>
            <a:r>
              <a:rPr lang="ja-JP" altLang="en-US" sz="10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年</a:t>
            </a:r>
            <a:r>
              <a:rPr lang="ja-JP" altLang="en-US" sz="10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の</a:t>
            </a:r>
            <a:r>
              <a:rPr lang="ja-JP" altLang="en-US" sz="10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各</a:t>
            </a:r>
            <a:r>
              <a:rPr lang="en-US" altLang="ja-JP" sz="10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7</a:t>
            </a:r>
            <a:r>
              <a:rPr lang="ja-JP" altLang="en-US" sz="10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～</a:t>
            </a:r>
            <a:r>
              <a:rPr lang="en-US" altLang="ja-JP" sz="10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9</a:t>
            </a:r>
            <a:r>
              <a:rPr lang="ja-JP" altLang="en-US" sz="10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月</a:t>
            </a:r>
            <a:endParaRPr lang="en-US" altLang="ja-JP" sz="1000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r>
              <a:rPr lang="ja-JP" altLang="en-US" sz="10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ja-JP" altLang="en-US" sz="10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における熱帯夜日数は現状と比較</a:t>
            </a:r>
            <a:endParaRPr lang="en-US" altLang="ja-JP" sz="1000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r>
              <a:rPr lang="ja-JP" altLang="en-US" sz="10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ja-JP" altLang="en-US" sz="10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すると、大阪府域で</a:t>
            </a:r>
            <a:r>
              <a:rPr lang="en-US" altLang="ja-JP" sz="10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37</a:t>
            </a:r>
            <a:r>
              <a:rPr lang="ja-JP" altLang="en-US" sz="10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日⇒</a:t>
            </a:r>
            <a:r>
              <a:rPr lang="en-US" altLang="ja-JP" sz="10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34</a:t>
            </a:r>
            <a:r>
              <a:rPr lang="ja-JP" altLang="en-US" sz="10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日</a:t>
            </a:r>
            <a:endParaRPr lang="en-US" altLang="ja-JP" sz="1000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r>
              <a:rPr lang="ja-JP" altLang="en-US" sz="10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ja-JP" altLang="en-US" sz="10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と約</a:t>
            </a:r>
            <a:r>
              <a:rPr lang="en-US" altLang="ja-JP" sz="10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0.8</a:t>
            </a:r>
            <a:r>
              <a:rPr lang="ja-JP" altLang="en-US" sz="10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割減少</a:t>
            </a:r>
            <a:endParaRPr lang="en-US" altLang="ja-JP" sz="1000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r>
              <a:rPr lang="ja-JP" altLang="en-US" sz="10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地球</a:t>
            </a:r>
            <a:r>
              <a:rPr lang="ja-JP" altLang="en-US" sz="10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温暖化による気温上昇の影</a:t>
            </a:r>
            <a:endParaRPr lang="en-US" altLang="ja-JP" sz="10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r>
              <a:rPr lang="en-US" altLang="ja-JP" sz="10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  </a:t>
            </a:r>
            <a:r>
              <a:rPr lang="ja-JP" altLang="en-US" sz="10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響を除外</a:t>
            </a:r>
            <a:r>
              <a:rPr lang="ja-JP" altLang="en-US" sz="10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した場合、</a:t>
            </a:r>
            <a:r>
              <a:rPr lang="ja-JP" altLang="en-US" sz="10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大阪府域</a:t>
            </a:r>
            <a:r>
              <a:rPr lang="ja-JP" altLang="en-US" sz="10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で</a:t>
            </a:r>
            <a:endParaRPr lang="en-US" altLang="ja-JP" sz="1000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r>
              <a:rPr lang="ja-JP" altLang="en-US" sz="10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en-US" altLang="ja-JP" sz="10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37</a:t>
            </a:r>
            <a:r>
              <a:rPr lang="ja-JP" altLang="en-US" sz="10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日⇒</a:t>
            </a:r>
            <a:r>
              <a:rPr lang="en-US" altLang="ja-JP" sz="10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32</a:t>
            </a:r>
            <a:r>
              <a:rPr lang="ja-JP" altLang="en-US" sz="10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日と</a:t>
            </a:r>
            <a:r>
              <a:rPr lang="ja-JP" altLang="en-US" sz="10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約</a:t>
            </a:r>
            <a:r>
              <a:rPr lang="en-US" altLang="ja-JP" sz="10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1.4</a:t>
            </a:r>
            <a:r>
              <a:rPr lang="ja-JP" altLang="en-US" sz="10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割減少</a:t>
            </a:r>
            <a:endParaRPr lang="en-US" altLang="ja-JP" sz="10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r>
              <a:rPr lang="ja-JP" altLang="en-US" sz="10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（現状</a:t>
            </a:r>
            <a:r>
              <a:rPr lang="ja-JP" altLang="en-US" sz="10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と</a:t>
            </a:r>
            <a:r>
              <a:rPr lang="ja-JP" altLang="en-US" sz="10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は、</a:t>
            </a:r>
            <a:r>
              <a:rPr lang="en-US" altLang="ja-JP" sz="10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5</a:t>
            </a:r>
            <a:r>
              <a:rPr lang="ja-JP" altLang="en-US" sz="10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年移動平均の</a:t>
            </a:r>
            <a:r>
              <a:rPr lang="en-US" altLang="ja-JP" sz="10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2011</a:t>
            </a:r>
            <a:r>
              <a:rPr lang="ja-JP" altLang="en-US" sz="10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年</a:t>
            </a:r>
            <a:r>
              <a:rPr lang="en-US" altLang="ja-JP" sz="10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)</a:t>
            </a:r>
          </a:p>
          <a:p>
            <a:endParaRPr lang="en-US" altLang="ja-JP" sz="10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r>
              <a:rPr lang="ja-JP" altLang="en-US" sz="10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◆夏の昼間について</a:t>
            </a:r>
            <a:endParaRPr lang="en-US" altLang="ja-JP" sz="1000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r>
              <a:rPr lang="ja-JP" altLang="en-US" sz="10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 </a:t>
            </a:r>
            <a:r>
              <a:rPr lang="ja-JP" altLang="en-US" sz="10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日中の高温化による熱中</a:t>
            </a:r>
            <a:endParaRPr lang="en-US" altLang="ja-JP" sz="1000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r>
              <a:rPr lang="en-US" altLang="ja-JP" sz="10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 </a:t>
            </a:r>
            <a:r>
              <a:rPr lang="en-US" altLang="ja-JP" sz="10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  </a:t>
            </a:r>
            <a:r>
              <a:rPr lang="ja-JP" altLang="en-US" sz="10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症患者が</a:t>
            </a:r>
            <a:r>
              <a:rPr lang="en-US" altLang="ja-JP" sz="10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2013</a:t>
            </a:r>
            <a:r>
              <a:rPr lang="ja-JP" altLang="en-US" sz="10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年には</a:t>
            </a:r>
            <a:endParaRPr lang="en-US" altLang="ja-JP" sz="1000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r>
              <a:rPr lang="en-US" altLang="ja-JP" sz="10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 </a:t>
            </a:r>
            <a:r>
              <a:rPr lang="en-US" altLang="ja-JP" sz="10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  4,000</a:t>
            </a:r>
            <a:r>
              <a:rPr lang="ja-JP" altLang="en-US" sz="10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人を超えるなど、</a:t>
            </a:r>
            <a:endParaRPr lang="en-US" altLang="ja-JP" sz="1000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r>
              <a:rPr lang="en-US" altLang="ja-JP" sz="10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 </a:t>
            </a:r>
            <a:r>
              <a:rPr lang="en-US" altLang="ja-JP" sz="10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  </a:t>
            </a:r>
            <a:r>
              <a:rPr lang="ja-JP" altLang="en-US" sz="10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夏の昼間における暑熱</a:t>
            </a:r>
            <a:endParaRPr lang="en-US" altLang="ja-JP" sz="1000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r>
              <a:rPr lang="en-US" altLang="ja-JP" sz="10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 </a:t>
            </a:r>
            <a:r>
              <a:rPr lang="en-US" altLang="ja-JP" sz="10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  </a:t>
            </a:r>
            <a:r>
              <a:rPr lang="ja-JP" altLang="en-US" sz="10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環境が悪化し、健康被害</a:t>
            </a:r>
            <a:endParaRPr lang="en-US" altLang="ja-JP" sz="1000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r>
              <a:rPr lang="en-US" altLang="ja-JP" sz="10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 </a:t>
            </a:r>
            <a:r>
              <a:rPr lang="en-US" altLang="ja-JP" sz="10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  </a:t>
            </a:r>
            <a:r>
              <a:rPr lang="ja-JP" altLang="en-US" sz="10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が増加</a:t>
            </a:r>
            <a:endParaRPr lang="en-US" altLang="ja-JP" sz="1000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r>
              <a:rPr lang="en-US" altLang="ja-JP" sz="10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 ※</a:t>
            </a:r>
            <a:r>
              <a:rPr lang="ja-JP" altLang="en-US" sz="10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暑熱環境とは</a:t>
            </a:r>
            <a:r>
              <a:rPr lang="en-US" altLang="ja-JP" sz="10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…</a:t>
            </a:r>
            <a:r>
              <a:rPr lang="ja-JP" altLang="en-US" sz="10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人の身体に影響を与える暑さ環境のこと</a:t>
            </a:r>
            <a:endParaRPr lang="en-US" altLang="ja-JP" sz="1000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r>
              <a:rPr lang="en-US" altLang="ja-JP" sz="10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 ※</a:t>
            </a:r>
            <a:r>
              <a:rPr lang="ja-JP" altLang="en-US" sz="10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ＷＢＧＴとは</a:t>
            </a:r>
            <a:r>
              <a:rPr lang="en-US" altLang="ja-JP" sz="10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…</a:t>
            </a:r>
            <a:r>
              <a:rPr lang="ja-JP" altLang="en-US" sz="10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気温、湿度、ふく射熱を取り入れた暑さ指数のこと</a:t>
            </a:r>
            <a:endParaRPr lang="en-US" altLang="ja-JP" sz="1000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4080366" y="953433"/>
            <a:ext cx="4912698" cy="86177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○建物</a:t>
            </a:r>
            <a:r>
              <a:rPr lang="ja-JP" altLang="ja-JP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・地表面の高温化抑制</a:t>
            </a:r>
            <a:r>
              <a:rPr lang="ja-JP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や人工排熱の低減等</a:t>
            </a:r>
            <a:r>
              <a:rPr lang="ja-JP" altLang="ja-JP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</a:t>
            </a:r>
            <a:r>
              <a:rPr lang="ja-JP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取組で</a:t>
            </a:r>
            <a:r>
              <a:rPr lang="ja-JP" altLang="ja-JP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ある「緩和策</a:t>
            </a:r>
            <a:r>
              <a:rPr lang="ja-JP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」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</a:t>
            </a:r>
            <a:r>
              <a:rPr lang="ja-JP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着実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</a:t>
            </a:r>
            <a:r>
              <a:rPr lang="ja-JP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推進</a:t>
            </a:r>
            <a:endParaRPr lang="ja-JP" altLang="ja-JP" sz="1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○「</a:t>
            </a:r>
            <a:r>
              <a:rPr lang="ja-JP" altLang="ja-JP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緩和策」に加え、人の健康への影響等を軽減する</a:t>
            </a:r>
            <a:r>
              <a:rPr lang="ja-JP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取組である「</a:t>
            </a:r>
            <a:r>
              <a:rPr lang="ja-JP" altLang="ja-JP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適応策」に</a:t>
            </a:r>
            <a:r>
              <a:rPr lang="ja-JP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ついて推進</a:t>
            </a:r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lang="ja-JP" altLang="ja-JP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特に大阪の都心部においては、都市の再開発や都市基盤の再整備の機会を</a:t>
            </a:r>
            <a:r>
              <a:rPr lang="ja-JP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捉え、</a:t>
            </a:r>
            <a:r>
              <a:rPr lang="ja-JP" altLang="ja-JP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多様</a:t>
            </a:r>
            <a:r>
              <a:rPr lang="ja-JP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 </a:t>
            </a:r>
            <a:r>
              <a:rPr lang="ja-JP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対策メニュー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について</a:t>
            </a:r>
            <a:r>
              <a:rPr lang="ja-JP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実施</a:t>
            </a:r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熱帯夜日数の削減に向け、新たに</a:t>
            </a:r>
            <a:r>
              <a:rPr lang="ja-JP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対策</a:t>
            </a:r>
            <a:r>
              <a:rPr lang="ja-JP" altLang="ja-JP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指標</a:t>
            </a:r>
            <a:r>
              <a:rPr lang="ja-JP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を設定</a:t>
            </a:r>
            <a:r>
              <a:rPr lang="ja-JP" altLang="ja-JP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し、適切に進捗管理を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実施</a:t>
            </a:r>
            <a:endParaRPr lang="ja-JP" altLang="ja-JP" sz="1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3898442" y="5589240"/>
            <a:ext cx="504056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環境省と連携して開発した「メッシュ熱負荷・気温予測システム」を活用し、対策指標から得られる</a:t>
            </a:r>
            <a:endParaRPr lang="en-US" altLang="ja-JP" sz="8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en-US" altLang="ja-JP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   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大阪府域の気温変化量を把握し、熱帯夜日数の削減対策の進捗管理を行う</a:t>
            </a:r>
            <a:endParaRPr lang="en-US" altLang="ja-JP" sz="8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8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7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  　対策指標</a:t>
            </a:r>
            <a:r>
              <a:rPr lang="en-US" altLang="ja-JP" sz="7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…</a:t>
            </a:r>
            <a:r>
              <a:rPr lang="ja-JP" altLang="en-US" sz="7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①省エネ活動実施率、②高反射塗装・瓦普及率、③屋上緑化普及率、④壁面緑化普及率、</a:t>
            </a:r>
            <a:endParaRPr lang="en-US" altLang="ja-JP" sz="7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7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　　   ⑤太陽光パネル普及率、⑥透水性・保水性舗装普及率、⑦高反射舗装普及率、⑧市街地における緑被率</a:t>
            </a:r>
            <a:endParaRPr lang="en-US" altLang="ja-JP" sz="8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4690167" y="2140694"/>
            <a:ext cx="4226696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目標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１　住宅地域における夏の夜間の気温を下げることにより、</a:t>
            </a:r>
            <a:endParaRPr lang="en-US" altLang="ja-JP" sz="1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地球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温暖化の影響を除外した熱帯夜日数を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2000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年より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割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減らす</a:t>
            </a:r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endParaRPr lang="en-US" altLang="ja-JP" sz="8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目標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２　屋外空間における既存のクールスポットの活用や創出をすることにより、</a:t>
            </a:r>
            <a:endParaRPr lang="en-US" altLang="ja-JP" sz="1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屋外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空間における夏の昼間の暑熱環境を改善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する</a:t>
            </a:r>
            <a:endParaRPr kumimoji="1" lang="ja-JP" altLang="en-US" sz="10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5804" y="2284823"/>
            <a:ext cx="1863875" cy="11167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2" name="テキスト ボックス 41"/>
          <p:cNvSpPr txBox="1"/>
          <p:nvPr/>
        </p:nvSpPr>
        <p:spPr>
          <a:xfrm>
            <a:off x="1792263" y="2143705"/>
            <a:ext cx="292388" cy="925255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kumimoji="1" lang="ja-JP" altLang="en-US" sz="700" dirty="0" smtClean="0"/>
              <a:t>熱帯夜日数（日）</a:t>
            </a:r>
            <a:endParaRPr kumimoji="1" lang="ja-JP" altLang="en-US" sz="700" dirty="0"/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1511072" y="3542727"/>
            <a:ext cx="276999" cy="1216325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kumimoji="1" lang="ja-JP" altLang="en-US" sz="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熱中症による搬送人員数（人）</a:t>
            </a:r>
            <a:endParaRPr kumimoji="1" lang="ja-JP" altLang="en-US" sz="6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3618354" y="3993825"/>
            <a:ext cx="276999" cy="784277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ja-JP" altLang="en-US" sz="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ＷＢＧＴ</a:t>
            </a:r>
            <a:r>
              <a:rPr kumimoji="1" lang="ja-JP" altLang="en-US" sz="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（℃）</a:t>
            </a:r>
            <a:endParaRPr kumimoji="1" lang="ja-JP" altLang="en-US" sz="6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5048" y="820498"/>
            <a:ext cx="1936872" cy="13361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1" name="テキスト ボックス 50"/>
          <p:cNvSpPr txBox="1"/>
          <p:nvPr/>
        </p:nvSpPr>
        <p:spPr>
          <a:xfrm>
            <a:off x="1763688" y="764704"/>
            <a:ext cx="292388" cy="925255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ja-JP" altLang="en-US" sz="700" dirty="0" smtClean="0"/>
              <a:t>年平均気温（℃）</a:t>
            </a:r>
            <a:endParaRPr kumimoji="1" lang="ja-JP" altLang="en-US" sz="700" dirty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8521" y="3717032"/>
            <a:ext cx="1991841" cy="1082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3" name="テキスト ボックス 42"/>
          <p:cNvSpPr txBox="1"/>
          <p:nvPr/>
        </p:nvSpPr>
        <p:spPr>
          <a:xfrm>
            <a:off x="7980808" y="3324531"/>
            <a:ext cx="307777" cy="1405742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vert="eaVert" wrap="square" rtlCol="0">
            <a:spAutoFit/>
          </a:bodyPr>
          <a:lstStyle/>
          <a:p>
            <a:pPr algn="ctr"/>
            <a:r>
              <a:rPr lang="ja-JP" altLang="en-US" sz="8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対策指標による進捗管理</a:t>
            </a:r>
            <a:r>
              <a:rPr lang="en-US" altLang="ja-JP" sz="8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endParaRPr lang="en-US" altLang="ja-JP" sz="8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80386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1827</TotalTime>
  <Words>237</Words>
  <Application>Microsoft Office PowerPoint</Application>
  <PresentationFormat>画面に合わせる (4:3)</PresentationFormat>
  <Paragraphs>122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おおさかヒートアイランド対策推進計画　概要版</vt:lpstr>
    </vt:vector>
  </TitlesOfParts>
  <Company>大阪府庁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大阪府・市ヒートアイランド対策基本方針</dc:title>
  <dc:creator>永田　将也</dc:creator>
  <cp:lastModifiedBy>永田　将也</cp:lastModifiedBy>
  <cp:revision>172</cp:revision>
  <cp:lastPrinted>2015-03-18T01:31:14Z</cp:lastPrinted>
  <dcterms:created xsi:type="dcterms:W3CDTF">2014-02-20T08:45:46Z</dcterms:created>
  <dcterms:modified xsi:type="dcterms:W3CDTF">2015-03-18T07:44:47Z</dcterms:modified>
</cp:coreProperties>
</file>