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2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58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62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7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03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8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3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04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6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95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72B8C-E887-4DF2-9548-DEAE6E29BC74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B85A-E5BA-418B-81E3-332AF3CB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2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/>
          <a:srcRect l="5054" t="-1439" r="8382" b="1439"/>
          <a:stretch/>
        </p:blipFill>
        <p:spPr>
          <a:xfrm>
            <a:off x="206466" y="724614"/>
            <a:ext cx="4218217" cy="286751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49100" y="332656"/>
            <a:ext cx="492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noProof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パナソニックミュージアム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（令和元年度）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object 41"/>
          <p:cNvSpPr/>
          <p:nvPr/>
        </p:nvSpPr>
        <p:spPr>
          <a:xfrm>
            <a:off x="4592222" y="692696"/>
            <a:ext cx="4464496" cy="664018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42"/>
          <p:cNvSpPr/>
          <p:nvPr/>
        </p:nvSpPr>
        <p:spPr>
          <a:xfrm>
            <a:off x="5760921" y="764704"/>
            <a:ext cx="3265317" cy="495856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0"/>
          <p:cNvSpPr txBox="1"/>
          <p:nvPr/>
        </p:nvSpPr>
        <p:spPr>
          <a:xfrm>
            <a:off x="5837980" y="855440"/>
            <a:ext cx="3151652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35" normalizeH="0" baseline="0" noProof="0" dirty="0" smtClean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上面からの直達日射を遮</a:t>
            </a:r>
            <a:r>
              <a:rPr kumimoji="1" lang="ja-JP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へい</a:t>
            </a:r>
            <a:r>
              <a:rPr kumimoji="1" lang="ja-JP" altLang="en-US" sz="1400" b="0" i="0" u="none" strike="noStrike" kern="1200" cap="none" spc="35" normalizeH="0" baseline="0" noProof="0" dirty="0" smtClean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rPr>
              <a:t>します。</a:t>
            </a:r>
            <a:endParaRPr kumimoji="1" lang="ja-JP" altLang="en-US" sz="1400" b="0" i="0" u="none" strike="noStrike" kern="1200" cap="none" spc="35" normalizeH="0" baseline="0" noProof="0" dirty="0">
              <a:ln>
                <a:noFill/>
              </a:ln>
              <a:solidFill>
                <a:srgbClr val="221815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PMingLiU"/>
            </a:endParaRPr>
          </a:p>
        </p:txBody>
      </p:sp>
      <p:sp>
        <p:nvSpPr>
          <p:cNvPr id="7" name="object 43"/>
          <p:cNvSpPr txBox="1"/>
          <p:nvPr/>
        </p:nvSpPr>
        <p:spPr>
          <a:xfrm>
            <a:off x="4499992" y="866447"/>
            <a:ext cx="1167325" cy="297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日除け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540253" y="2708920"/>
            <a:ext cx="4516465" cy="948900"/>
            <a:chOff x="4415820" y="2025154"/>
            <a:chExt cx="4481946" cy="1070094"/>
          </a:xfrm>
        </p:grpSpPr>
        <p:sp>
          <p:nvSpPr>
            <p:cNvPr id="9" name="object 41"/>
            <p:cNvSpPr/>
            <p:nvPr/>
          </p:nvSpPr>
          <p:spPr>
            <a:xfrm>
              <a:off x="4415820" y="2025154"/>
              <a:ext cx="4481946" cy="1070094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42"/>
            <p:cNvSpPr/>
            <p:nvPr/>
          </p:nvSpPr>
          <p:spPr>
            <a:xfrm>
              <a:off x="5626926" y="2065987"/>
              <a:ext cx="3240360" cy="979567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40"/>
            <p:cNvSpPr txBox="1"/>
            <p:nvPr/>
          </p:nvSpPr>
          <p:spPr>
            <a:xfrm>
              <a:off x="5676301" y="2122934"/>
              <a:ext cx="3127564" cy="8079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35" normalizeH="0" baseline="0" noProof="0" dirty="0" smtClean="0">
                  <a:ln>
                    <a:noFill/>
                  </a:ln>
                  <a:solidFill>
                    <a:srgbClr val="221815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植物からの蒸散作用により、日射を受けても植物の葉が熱くなりにくく、緑化面からの赤外放射が低減します。</a:t>
              </a:r>
              <a:endParaRPr kumimoji="1" lang="ja-JP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</p:grpSp>
      <p:sp>
        <p:nvSpPr>
          <p:cNvPr id="12" name="object 43"/>
          <p:cNvSpPr txBox="1"/>
          <p:nvPr/>
        </p:nvSpPr>
        <p:spPr>
          <a:xfrm>
            <a:off x="4427984" y="2784211"/>
            <a:ext cx="1392035" cy="860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上部・</a:t>
            </a:r>
            <a:endParaRPr kumimoji="1" lang="en-US" altLang="ja-JP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建築物緑化</a:t>
            </a:r>
            <a:r>
              <a:rPr lang="ja-JP" altLang="en-US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（既設）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601652" y="1436485"/>
            <a:ext cx="4464496" cy="1200427"/>
            <a:chOff x="4464378" y="3218223"/>
            <a:chExt cx="4430374" cy="1200427"/>
          </a:xfrm>
        </p:grpSpPr>
        <p:sp>
          <p:nvSpPr>
            <p:cNvPr id="14" name="object 41"/>
            <p:cNvSpPr/>
            <p:nvPr/>
          </p:nvSpPr>
          <p:spPr>
            <a:xfrm>
              <a:off x="4464378" y="3218223"/>
              <a:ext cx="4430374" cy="1200427"/>
            </a:xfrm>
            <a:custGeom>
              <a:avLst/>
              <a:gdLst/>
              <a:ahLst/>
              <a:cxnLst/>
              <a:rect l="l" t="t" r="r" b="b"/>
              <a:pathLst>
                <a:path w="4608195" h="792480">
                  <a:moveTo>
                    <a:pt x="4500016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683996"/>
                  </a:lnTo>
                  <a:lnTo>
                    <a:pt x="8488" y="726032"/>
                  </a:lnTo>
                  <a:lnTo>
                    <a:pt x="31635" y="760361"/>
                  </a:lnTo>
                  <a:lnTo>
                    <a:pt x="65965" y="783509"/>
                  </a:lnTo>
                  <a:lnTo>
                    <a:pt x="108000" y="791997"/>
                  </a:lnTo>
                  <a:lnTo>
                    <a:pt x="4500016" y="791997"/>
                  </a:lnTo>
                  <a:lnTo>
                    <a:pt x="4542046" y="783509"/>
                  </a:lnTo>
                  <a:lnTo>
                    <a:pt x="4576376" y="760361"/>
                  </a:lnTo>
                  <a:lnTo>
                    <a:pt x="4599527" y="726032"/>
                  </a:lnTo>
                  <a:lnTo>
                    <a:pt x="4608017" y="683996"/>
                  </a:lnTo>
                  <a:lnTo>
                    <a:pt x="4608017" y="108000"/>
                  </a:lnTo>
                  <a:lnTo>
                    <a:pt x="4599527" y="65960"/>
                  </a:lnTo>
                  <a:lnTo>
                    <a:pt x="4576376" y="31630"/>
                  </a:lnTo>
                  <a:lnTo>
                    <a:pt x="4542046" y="8486"/>
                  </a:lnTo>
                  <a:lnTo>
                    <a:pt x="4500016" y="0"/>
                  </a:lnTo>
                  <a:close/>
                </a:path>
              </a:pathLst>
            </a:custGeom>
            <a:solidFill>
              <a:srgbClr val="00A0E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42"/>
            <p:cNvSpPr/>
            <p:nvPr/>
          </p:nvSpPr>
          <p:spPr>
            <a:xfrm>
              <a:off x="5623912" y="3259056"/>
              <a:ext cx="3240360" cy="1108514"/>
            </a:xfrm>
            <a:custGeom>
              <a:avLst/>
              <a:gdLst/>
              <a:ahLst/>
              <a:cxnLst/>
              <a:rect l="l" t="t" r="r" b="b"/>
              <a:pathLst>
                <a:path w="3606165" h="720089">
                  <a:moveTo>
                    <a:pt x="3499408" y="0"/>
                  </a:moveTo>
                  <a:lnTo>
                    <a:pt x="0" y="0"/>
                  </a:lnTo>
                  <a:lnTo>
                    <a:pt x="0" y="719988"/>
                  </a:lnTo>
                  <a:lnTo>
                    <a:pt x="3499408" y="719988"/>
                  </a:lnTo>
                  <a:lnTo>
                    <a:pt x="3540789" y="712273"/>
                  </a:lnTo>
                  <a:lnTo>
                    <a:pt x="3574581" y="691234"/>
                  </a:lnTo>
                  <a:lnTo>
                    <a:pt x="3597365" y="660029"/>
                  </a:lnTo>
                  <a:lnTo>
                    <a:pt x="3605720" y="621817"/>
                  </a:lnTo>
                  <a:lnTo>
                    <a:pt x="3605720" y="98183"/>
                  </a:lnTo>
                  <a:lnTo>
                    <a:pt x="3597365" y="59964"/>
                  </a:lnTo>
                  <a:lnTo>
                    <a:pt x="3574581" y="28755"/>
                  </a:lnTo>
                  <a:lnTo>
                    <a:pt x="3540789" y="7715"/>
                  </a:lnTo>
                  <a:lnTo>
                    <a:pt x="3499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40"/>
            <p:cNvSpPr txBox="1"/>
            <p:nvPr/>
          </p:nvSpPr>
          <p:spPr>
            <a:xfrm>
              <a:off x="5700722" y="3239853"/>
              <a:ext cx="3150252" cy="1077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0" lvl="0">
                <a:lnSpc>
                  <a:spcPct val="125000"/>
                </a:lnSpc>
              </a:pP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二流体</a:t>
              </a:r>
              <a:r>
                <a:rPr lang="en-US" altLang="ja-JP" sz="1400" spc="35" baseline="30000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※</a:t>
              </a:r>
              <a:r>
                <a:rPr lang="ja-JP" altLang="en-US" sz="1400" spc="35" dirty="0" smtClean="0">
                  <a:solidFill>
                    <a:srgbClr val="22181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ノズルから噴霧される極微細</a:t>
              </a:r>
              <a:r>
                <a:rPr kumimoji="1" lang="ja-JP" altLang="en-US" sz="1400" b="0" i="0" u="none" strike="noStrike" kern="1200" cap="none" spc="35" normalizeH="0" baseline="0" noProof="0" dirty="0" smtClean="0">
                  <a:ln>
                    <a:noFill/>
                  </a:ln>
                  <a:solidFill>
                    <a:srgbClr val="221815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PMingLiU"/>
                </a:rPr>
                <a:t>ミストの蒸発時に周辺空気から気化熱を効果的に奪い、快適性を保ちつつ、局所的に気温を下げます。</a:t>
              </a:r>
              <a:endParaRPr kumimoji="1" lang="ja-JP" altLang="en-US" sz="1400" b="0" i="0" u="none" strike="noStrike" kern="1200" cap="none" spc="35" normalizeH="0" baseline="0" noProof="0" dirty="0">
                <a:ln>
                  <a:noFill/>
                </a:ln>
                <a:solidFill>
                  <a:srgbClr val="221815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PMingLiU"/>
              </a:endParaRPr>
            </a:p>
          </p:txBody>
        </p:sp>
        <p:sp>
          <p:nvSpPr>
            <p:cNvPr id="17" name="object 43"/>
            <p:cNvSpPr txBox="1"/>
            <p:nvPr/>
          </p:nvSpPr>
          <p:spPr>
            <a:xfrm>
              <a:off x="4532259" y="3458316"/>
              <a:ext cx="1002486" cy="6586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88900" algn="ctr" defTabSz="914400" rtl="0" eaLnBrk="1" fontAlgn="auto" latinLnBrk="0" hangingPunct="1">
                <a:lnSpc>
                  <a:spcPct val="10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ミスト</a:t>
              </a:r>
              <a:endPara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12700" marR="5080" lvl="0" indent="88900" algn="ctr" defTabSz="914400" rtl="0" eaLnBrk="1" fontAlgn="auto" latinLnBrk="0" hangingPunct="1">
                <a:lnSpc>
                  <a:spcPct val="10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発生器</a:t>
              </a:r>
              <a:endParaRPr kumimoji="1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9" name="object 57"/>
          <p:cNvSpPr/>
          <p:nvPr/>
        </p:nvSpPr>
        <p:spPr>
          <a:xfrm rot="1806162">
            <a:off x="3108495" y="644257"/>
            <a:ext cx="1146613" cy="1938092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57"/>
          <p:cNvSpPr/>
          <p:nvPr/>
        </p:nvSpPr>
        <p:spPr>
          <a:xfrm rot="8642017" flipV="1">
            <a:off x="3422537" y="2373928"/>
            <a:ext cx="1346649" cy="200983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57"/>
          <p:cNvSpPr/>
          <p:nvPr/>
        </p:nvSpPr>
        <p:spPr>
          <a:xfrm rot="7817740" flipV="1">
            <a:off x="2819394" y="1924414"/>
            <a:ext cx="1450561" cy="1929581"/>
          </a:xfrm>
          <a:custGeom>
            <a:avLst/>
            <a:gdLst/>
            <a:ahLst/>
            <a:cxnLst/>
            <a:rect l="l" t="t" r="r" b="b"/>
            <a:pathLst>
              <a:path w="347344" h="575944">
                <a:moveTo>
                  <a:pt x="0" y="575729"/>
                </a:moveTo>
                <a:lnTo>
                  <a:pt x="347129" y="0"/>
                </a:lnTo>
              </a:path>
            </a:pathLst>
          </a:custGeom>
          <a:ln w="76200">
            <a:solidFill>
              <a:srgbClr val="00A0E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9"/>
          <p:cNvSpPr/>
          <p:nvPr/>
        </p:nvSpPr>
        <p:spPr>
          <a:xfrm>
            <a:off x="2489046" y="2019287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9"/>
          <p:cNvSpPr/>
          <p:nvPr/>
        </p:nvSpPr>
        <p:spPr>
          <a:xfrm>
            <a:off x="3365858" y="2605753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9"/>
          <p:cNvSpPr/>
          <p:nvPr/>
        </p:nvSpPr>
        <p:spPr>
          <a:xfrm>
            <a:off x="2191464" y="2671982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71996" y="0"/>
                </a:moveTo>
                <a:lnTo>
                  <a:pt x="43976" y="5657"/>
                </a:lnTo>
                <a:lnTo>
                  <a:pt x="21091" y="21085"/>
                </a:lnTo>
                <a:lnTo>
                  <a:pt x="5659" y="43966"/>
                </a:lnTo>
                <a:lnTo>
                  <a:pt x="0" y="71983"/>
                </a:lnTo>
                <a:lnTo>
                  <a:pt x="5659" y="100000"/>
                </a:lnTo>
                <a:lnTo>
                  <a:pt x="21091" y="122882"/>
                </a:lnTo>
                <a:lnTo>
                  <a:pt x="43976" y="138309"/>
                </a:lnTo>
                <a:lnTo>
                  <a:pt x="71996" y="143967"/>
                </a:lnTo>
                <a:lnTo>
                  <a:pt x="100015" y="138309"/>
                </a:lnTo>
                <a:lnTo>
                  <a:pt x="122901" y="122882"/>
                </a:lnTo>
                <a:lnTo>
                  <a:pt x="138333" y="100000"/>
                </a:lnTo>
                <a:lnTo>
                  <a:pt x="143992" y="71983"/>
                </a:lnTo>
                <a:lnTo>
                  <a:pt x="138333" y="43966"/>
                </a:lnTo>
                <a:lnTo>
                  <a:pt x="122901" y="21085"/>
                </a:lnTo>
                <a:lnTo>
                  <a:pt x="100015" y="5657"/>
                </a:lnTo>
                <a:lnTo>
                  <a:pt x="7199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43"/>
          <p:cNvSpPr txBox="1"/>
          <p:nvPr/>
        </p:nvSpPr>
        <p:spPr>
          <a:xfrm>
            <a:off x="415420" y="5226402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kumimoji="1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object 70"/>
          <p:cNvSpPr txBox="1"/>
          <p:nvPr/>
        </p:nvSpPr>
        <p:spPr>
          <a:xfrm>
            <a:off x="161915" y="3623850"/>
            <a:ext cx="371703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zh-TW" altLang="en-US" sz="1200" dirty="0"/>
              <a:t>門真市大字</a:t>
            </a:r>
            <a:r>
              <a:rPr lang="zh-TW" altLang="en-US" sz="1200" dirty="0" smtClean="0"/>
              <a:t>門真</a:t>
            </a:r>
            <a:r>
              <a:rPr lang="ja-JP" altLang="en-US" sz="1200" dirty="0" smtClean="0"/>
              <a:t>１００</a:t>
            </a:r>
            <a:r>
              <a:rPr lang="ja-JP" altLang="en-US" sz="1200" dirty="0"/>
              <a:t>６</a:t>
            </a:r>
            <a:r>
              <a:rPr lang="zh-TW" altLang="en-US" sz="1200" dirty="0" smtClean="0"/>
              <a:t>番地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付近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パナソニックミュージアム敷地内</a:t>
            </a:r>
            <a:endParaRPr kumimoji="1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object 41"/>
          <p:cNvSpPr/>
          <p:nvPr/>
        </p:nvSpPr>
        <p:spPr>
          <a:xfrm>
            <a:off x="165885" y="4077072"/>
            <a:ext cx="8798603" cy="2634506"/>
          </a:xfrm>
          <a:custGeom>
            <a:avLst/>
            <a:gdLst/>
            <a:ahLst/>
            <a:cxnLst/>
            <a:rect l="l" t="t" r="r" b="b"/>
            <a:pathLst>
              <a:path w="4608195" h="792480">
                <a:moveTo>
                  <a:pt x="4500016" y="0"/>
                </a:moveTo>
                <a:lnTo>
                  <a:pt x="108000" y="0"/>
                </a:lnTo>
                <a:lnTo>
                  <a:pt x="65965" y="8486"/>
                </a:lnTo>
                <a:lnTo>
                  <a:pt x="31635" y="31630"/>
                </a:lnTo>
                <a:lnTo>
                  <a:pt x="8488" y="65960"/>
                </a:lnTo>
                <a:lnTo>
                  <a:pt x="0" y="108000"/>
                </a:lnTo>
                <a:lnTo>
                  <a:pt x="0" y="683996"/>
                </a:lnTo>
                <a:lnTo>
                  <a:pt x="8488" y="726032"/>
                </a:lnTo>
                <a:lnTo>
                  <a:pt x="31635" y="760361"/>
                </a:lnTo>
                <a:lnTo>
                  <a:pt x="65965" y="783509"/>
                </a:lnTo>
                <a:lnTo>
                  <a:pt x="108000" y="791997"/>
                </a:lnTo>
                <a:lnTo>
                  <a:pt x="4500016" y="791997"/>
                </a:lnTo>
                <a:lnTo>
                  <a:pt x="4542046" y="783509"/>
                </a:lnTo>
                <a:lnTo>
                  <a:pt x="4576376" y="760361"/>
                </a:lnTo>
                <a:lnTo>
                  <a:pt x="4599527" y="726032"/>
                </a:lnTo>
                <a:lnTo>
                  <a:pt x="4608017" y="683996"/>
                </a:lnTo>
                <a:lnTo>
                  <a:pt x="4608017" y="108000"/>
                </a:lnTo>
                <a:lnTo>
                  <a:pt x="4599527" y="65960"/>
                </a:lnTo>
                <a:lnTo>
                  <a:pt x="4576376" y="31630"/>
                </a:lnTo>
                <a:lnTo>
                  <a:pt x="4542046" y="8486"/>
                </a:lnTo>
                <a:lnTo>
                  <a:pt x="4500016" y="0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42"/>
          <p:cNvSpPr/>
          <p:nvPr/>
        </p:nvSpPr>
        <p:spPr>
          <a:xfrm>
            <a:off x="1581744" y="4149080"/>
            <a:ext cx="7331096" cy="2502102"/>
          </a:xfrm>
          <a:custGeom>
            <a:avLst/>
            <a:gdLst/>
            <a:ahLst/>
            <a:cxnLst/>
            <a:rect l="l" t="t" r="r" b="b"/>
            <a:pathLst>
              <a:path w="3606165" h="720089">
                <a:moveTo>
                  <a:pt x="3499408" y="0"/>
                </a:moveTo>
                <a:lnTo>
                  <a:pt x="0" y="0"/>
                </a:lnTo>
                <a:lnTo>
                  <a:pt x="0" y="719988"/>
                </a:lnTo>
                <a:lnTo>
                  <a:pt x="3499408" y="719988"/>
                </a:lnTo>
                <a:lnTo>
                  <a:pt x="3540789" y="712273"/>
                </a:lnTo>
                <a:lnTo>
                  <a:pt x="3574581" y="691234"/>
                </a:lnTo>
                <a:lnTo>
                  <a:pt x="3597365" y="660029"/>
                </a:lnTo>
                <a:lnTo>
                  <a:pt x="3605720" y="621817"/>
                </a:lnTo>
                <a:lnTo>
                  <a:pt x="3605720" y="98183"/>
                </a:lnTo>
                <a:lnTo>
                  <a:pt x="3597365" y="59964"/>
                </a:lnTo>
                <a:lnTo>
                  <a:pt x="3574581" y="28755"/>
                </a:lnTo>
                <a:lnTo>
                  <a:pt x="3540789" y="7715"/>
                </a:lnTo>
                <a:lnTo>
                  <a:pt x="349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43"/>
          <p:cNvSpPr txBox="1"/>
          <p:nvPr/>
        </p:nvSpPr>
        <p:spPr>
          <a:xfrm>
            <a:off x="320723" y="5269894"/>
            <a:ext cx="1085968" cy="417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88900" algn="ctr" defTabSz="914400" rtl="0" eaLnBrk="1" fontAlgn="auto" latinLnBrk="0" hangingPunct="1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</a:t>
            </a:r>
            <a:endParaRPr kumimoji="1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object 56"/>
          <p:cNvSpPr txBox="1"/>
          <p:nvPr/>
        </p:nvSpPr>
        <p:spPr>
          <a:xfrm>
            <a:off x="6301462" y="4986461"/>
            <a:ext cx="2532971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388" marR="5080" indent="-166688">
              <a:lnSpc>
                <a:spcPts val="2000"/>
              </a:lnSpc>
            </a:pPr>
            <a:r>
              <a:rPr lang="ja-JP" altLang="en-US" sz="1200" spc="15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←サーモカメラで見ると、クールスポットは隣接する</a:t>
            </a:r>
            <a:r>
              <a:rPr lang="ja-JP" altLang="en-US" sz="1200" spc="15" dirty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部分</a:t>
            </a:r>
            <a:r>
              <a:rPr lang="ja-JP" altLang="en-US" sz="1200" spc="15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と比べて、温度が</a:t>
            </a:r>
            <a:r>
              <a:rPr lang="ja-JP" altLang="en-US" sz="1200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低くなっています。また、地上部緑化により涼しい空間が創出されている</a:t>
            </a:r>
            <a:r>
              <a:rPr lang="ja-JP" altLang="en-US" sz="1200" dirty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ことが</a:t>
            </a:r>
            <a:r>
              <a:rPr lang="ja-JP" altLang="en-US" sz="1200" dirty="0" smtClean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わかります</a:t>
            </a:r>
            <a:r>
              <a:rPr lang="ja-JP" altLang="en-US" sz="1200" dirty="0">
                <a:solidFill>
                  <a:srgbClr val="2218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MingLiU"/>
              </a:rPr>
              <a:t>。</a:t>
            </a:r>
            <a:endParaRPr sz="1200" dirty="0">
              <a:latin typeface="メイリオ" panose="020B0604030504040204" pitchFamily="50" charset="-128"/>
              <a:ea typeface="メイリオ" panose="020B0604030504040204" pitchFamily="50" charset="-128"/>
              <a:cs typeface="PMingLiU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/>
          <a:srcRect l="38378" t="32281" r="38377" b="37203"/>
          <a:stretch/>
        </p:blipFill>
        <p:spPr>
          <a:xfrm>
            <a:off x="1656226" y="4958463"/>
            <a:ext cx="2153012" cy="158912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l="26756" t="16532" r="26756" b="21453"/>
          <a:stretch/>
        </p:blipFill>
        <p:spPr>
          <a:xfrm>
            <a:off x="2377085" y="4239999"/>
            <a:ext cx="1546843" cy="116013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5"/>
          <a:srcRect l="38378" t="32281" r="38377" b="37203"/>
          <a:stretch/>
        </p:blipFill>
        <p:spPr>
          <a:xfrm>
            <a:off x="3923928" y="4958462"/>
            <a:ext cx="2147178" cy="158482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6"/>
          <a:srcRect l="26756" t="16532" r="26756" b="21453"/>
          <a:stretch/>
        </p:blipFill>
        <p:spPr>
          <a:xfrm>
            <a:off x="4763116" y="4239999"/>
            <a:ext cx="1537076" cy="1152807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正方形/長方形 2"/>
          <p:cNvSpPr/>
          <p:nvPr/>
        </p:nvSpPr>
        <p:spPr>
          <a:xfrm>
            <a:off x="4601652" y="3686835"/>
            <a:ext cx="44337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※</a:t>
            </a:r>
            <a:r>
              <a:rPr lang="ja-JP" altLang="en-US" sz="1000" dirty="0" smtClean="0"/>
              <a:t>二流体とは、気体</a:t>
            </a:r>
            <a:r>
              <a:rPr lang="ja-JP" altLang="en-US" sz="1000" dirty="0"/>
              <a:t>の流れにより液体を粉砕・微粒化して噴出</a:t>
            </a:r>
            <a:r>
              <a:rPr lang="ja-JP" altLang="en-US" sz="1000" dirty="0" smtClean="0"/>
              <a:t>させることをいう。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54754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157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HG丸ｺﾞｼｯｸM-PRO</vt:lpstr>
      <vt:lpstr>Meiryo UI</vt:lpstr>
      <vt:lpstr>ＭＳ Ｐゴシック</vt:lpstr>
      <vt:lpstr>新細明體</vt:lpstr>
      <vt:lpstr>新細明體</vt:lpstr>
      <vt:lpstr>メイリオ</vt:lpstr>
      <vt:lpstr>Arial</vt:lpstr>
      <vt:lpstr>Calibri</vt:lpstr>
      <vt:lpstr>Office ​​テーマ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　浩一</dc:creator>
  <cp:lastModifiedBy>西山　由真</cp:lastModifiedBy>
  <cp:revision>47</cp:revision>
  <cp:lastPrinted>2019-06-07T05:39:07Z</cp:lastPrinted>
  <dcterms:created xsi:type="dcterms:W3CDTF">2018-11-15T07:39:16Z</dcterms:created>
  <dcterms:modified xsi:type="dcterms:W3CDTF">2020-11-05T05:00:05Z</dcterms:modified>
</cp:coreProperties>
</file>