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21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25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58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62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77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03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88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53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047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667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954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21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09511" y="141709"/>
            <a:ext cx="5693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○大阪モノレール万博記念公園駅（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令和元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年度）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1" b="10999"/>
          <a:stretch/>
        </p:blipFill>
        <p:spPr>
          <a:xfrm>
            <a:off x="214608" y="558299"/>
            <a:ext cx="4163147" cy="2727438"/>
          </a:xfrm>
          <a:prstGeom prst="rect">
            <a:avLst/>
          </a:prstGeom>
        </p:spPr>
      </p:pic>
      <p:sp>
        <p:nvSpPr>
          <p:cNvPr id="4" name="object 41"/>
          <p:cNvSpPr/>
          <p:nvPr/>
        </p:nvSpPr>
        <p:spPr>
          <a:xfrm>
            <a:off x="4577721" y="443510"/>
            <a:ext cx="4464496" cy="730009"/>
          </a:xfrm>
          <a:custGeom>
            <a:avLst/>
            <a:gdLst/>
            <a:ahLst/>
            <a:cxnLst/>
            <a:rect l="l" t="t" r="r" b="b"/>
            <a:pathLst>
              <a:path w="4608195" h="792480">
                <a:moveTo>
                  <a:pt x="4500016" y="0"/>
                </a:moveTo>
                <a:lnTo>
                  <a:pt x="108000" y="0"/>
                </a:lnTo>
                <a:lnTo>
                  <a:pt x="65965" y="8486"/>
                </a:lnTo>
                <a:lnTo>
                  <a:pt x="31635" y="31630"/>
                </a:lnTo>
                <a:lnTo>
                  <a:pt x="8488" y="65960"/>
                </a:lnTo>
                <a:lnTo>
                  <a:pt x="0" y="108000"/>
                </a:lnTo>
                <a:lnTo>
                  <a:pt x="0" y="683996"/>
                </a:lnTo>
                <a:lnTo>
                  <a:pt x="8488" y="726032"/>
                </a:lnTo>
                <a:lnTo>
                  <a:pt x="31635" y="760361"/>
                </a:lnTo>
                <a:lnTo>
                  <a:pt x="65965" y="783509"/>
                </a:lnTo>
                <a:lnTo>
                  <a:pt x="108000" y="791997"/>
                </a:lnTo>
                <a:lnTo>
                  <a:pt x="4500016" y="791997"/>
                </a:lnTo>
                <a:lnTo>
                  <a:pt x="4542046" y="783509"/>
                </a:lnTo>
                <a:lnTo>
                  <a:pt x="4576376" y="760361"/>
                </a:lnTo>
                <a:lnTo>
                  <a:pt x="4599527" y="726032"/>
                </a:lnTo>
                <a:lnTo>
                  <a:pt x="4608017" y="683996"/>
                </a:lnTo>
                <a:lnTo>
                  <a:pt x="4608017" y="108000"/>
                </a:lnTo>
                <a:lnTo>
                  <a:pt x="4599527" y="65960"/>
                </a:lnTo>
                <a:lnTo>
                  <a:pt x="4576376" y="31630"/>
                </a:lnTo>
                <a:lnTo>
                  <a:pt x="4542046" y="8486"/>
                </a:lnTo>
                <a:lnTo>
                  <a:pt x="450001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2"/>
          <p:cNvSpPr/>
          <p:nvPr/>
        </p:nvSpPr>
        <p:spPr>
          <a:xfrm>
            <a:off x="5724128" y="476672"/>
            <a:ext cx="3289243" cy="675236"/>
          </a:xfrm>
          <a:custGeom>
            <a:avLst/>
            <a:gdLst/>
            <a:ahLst/>
            <a:cxnLst/>
            <a:rect l="l" t="t" r="r" b="b"/>
            <a:pathLst>
              <a:path w="3606165" h="720089">
                <a:moveTo>
                  <a:pt x="3499408" y="0"/>
                </a:moveTo>
                <a:lnTo>
                  <a:pt x="0" y="0"/>
                </a:lnTo>
                <a:lnTo>
                  <a:pt x="0" y="719988"/>
                </a:lnTo>
                <a:lnTo>
                  <a:pt x="3499408" y="719988"/>
                </a:lnTo>
                <a:lnTo>
                  <a:pt x="3540789" y="712273"/>
                </a:lnTo>
                <a:lnTo>
                  <a:pt x="3574581" y="691234"/>
                </a:lnTo>
                <a:lnTo>
                  <a:pt x="3597365" y="660029"/>
                </a:lnTo>
                <a:lnTo>
                  <a:pt x="3605720" y="621817"/>
                </a:lnTo>
                <a:lnTo>
                  <a:pt x="3605720" y="98183"/>
                </a:lnTo>
                <a:lnTo>
                  <a:pt x="3597365" y="59964"/>
                </a:lnTo>
                <a:lnTo>
                  <a:pt x="3574581" y="28755"/>
                </a:lnTo>
                <a:lnTo>
                  <a:pt x="3540789" y="7715"/>
                </a:lnTo>
                <a:lnTo>
                  <a:pt x="34994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0"/>
          <p:cNvSpPr txBox="1"/>
          <p:nvPr/>
        </p:nvSpPr>
        <p:spPr>
          <a:xfrm>
            <a:off x="5845830" y="566344"/>
            <a:ext cx="3151652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0">
              <a:lnSpc>
                <a:spcPct val="125000"/>
              </a:lnSpc>
            </a:pPr>
            <a:r>
              <a:rPr lang="ja-JP" altLang="en-US" sz="1400" spc="3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日射を遮ることにより、路面・壁面の温度上昇を抑制します。</a:t>
            </a:r>
            <a:endParaRPr lang="ja-JP" altLang="en-US" sz="1400" spc="35" dirty="0">
              <a:solidFill>
                <a:srgbClr val="221815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sp>
        <p:nvSpPr>
          <p:cNvPr id="7" name="object 43"/>
          <p:cNvSpPr txBox="1"/>
          <p:nvPr/>
        </p:nvSpPr>
        <p:spPr>
          <a:xfrm>
            <a:off x="4560608" y="490245"/>
            <a:ext cx="1167325" cy="627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0" algn="ctr">
              <a:lnSpc>
                <a:spcPct val="107200"/>
              </a:lnSpc>
            </a:pPr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日除け</a:t>
            </a:r>
            <a:endParaRPr lang="en-US" altLang="ja-JP" sz="2000" b="1" dirty="0" smtClean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700" marR="5080" indent="88900" algn="ctr">
              <a:lnSpc>
                <a:spcPct val="107200"/>
              </a:lnSpc>
            </a:pPr>
            <a:r>
              <a:rPr lang="en-US" altLang="ja-JP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0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既設</a:t>
            </a:r>
            <a:r>
              <a:rPr lang="en-US" altLang="ja-JP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20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4560608" y="2458677"/>
            <a:ext cx="4464496" cy="1070094"/>
            <a:chOff x="4467392" y="2025154"/>
            <a:chExt cx="4430374" cy="1070094"/>
          </a:xfrm>
        </p:grpSpPr>
        <p:sp>
          <p:nvSpPr>
            <p:cNvPr id="9" name="object 41"/>
            <p:cNvSpPr/>
            <p:nvPr/>
          </p:nvSpPr>
          <p:spPr>
            <a:xfrm>
              <a:off x="4467392" y="2025154"/>
              <a:ext cx="4430374" cy="1070094"/>
            </a:xfrm>
            <a:custGeom>
              <a:avLst/>
              <a:gdLst/>
              <a:ahLst/>
              <a:cxnLst/>
              <a:rect l="l" t="t" r="r" b="b"/>
              <a:pathLst>
                <a:path w="4608195" h="792480">
                  <a:moveTo>
                    <a:pt x="4500016" y="0"/>
                  </a:moveTo>
                  <a:lnTo>
                    <a:pt x="108000" y="0"/>
                  </a:lnTo>
                  <a:lnTo>
                    <a:pt x="65965" y="8486"/>
                  </a:lnTo>
                  <a:lnTo>
                    <a:pt x="31635" y="31630"/>
                  </a:lnTo>
                  <a:lnTo>
                    <a:pt x="8488" y="65960"/>
                  </a:lnTo>
                  <a:lnTo>
                    <a:pt x="0" y="108000"/>
                  </a:lnTo>
                  <a:lnTo>
                    <a:pt x="0" y="683996"/>
                  </a:lnTo>
                  <a:lnTo>
                    <a:pt x="8488" y="726032"/>
                  </a:lnTo>
                  <a:lnTo>
                    <a:pt x="31635" y="760361"/>
                  </a:lnTo>
                  <a:lnTo>
                    <a:pt x="65965" y="783509"/>
                  </a:lnTo>
                  <a:lnTo>
                    <a:pt x="108000" y="791997"/>
                  </a:lnTo>
                  <a:lnTo>
                    <a:pt x="4500016" y="791997"/>
                  </a:lnTo>
                  <a:lnTo>
                    <a:pt x="4542046" y="783509"/>
                  </a:lnTo>
                  <a:lnTo>
                    <a:pt x="4576376" y="760361"/>
                  </a:lnTo>
                  <a:lnTo>
                    <a:pt x="4599527" y="726032"/>
                  </a:lnTo>
                  <a:lnTo>
                    <a:pt x="4608017" y="683996"/>
                  </a:lnTo>
                  <a:lnTo>
                    <a:pt x="4608017" y="108000"/>
                  </a:lnTo>
                  <a:lnTo>
                    <a:pt x="4599527" y="65960"/>
                  </a:lnTo>
                  <a:lnTo>
                    <a:pt x="4576376" y="31630"/>
                  </a:lnTo>
                  <a:lnTo>
                    <a:pt x="4542046" y="8486"/>
                  </a:lnTo>
                  <a:lnTo>
                    <a:pt x="4500016" y="0"/>
                  </a:lnTo>
                  <a:close/>
                </a:path>
              </a:pathLst>
            </a:custGeom>
            <a:solidFill>
              <a:srgbClr val="00A0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42"/>
            <p:cNvSpPr/>
            <p:nvPr/>
          </p:nvSpPr>
          <p:spPr>
            <a:xfrm>
              <a:off x="5626926" y="2065987"/>
              <a:ext cx="3240360" cy="979567"/>
            </a:xfrm>
            <a:custGeom>
              <a:avLst/>
              <a:gdLst/>
              <a:ahLst/>
              <a:cxnLst/>
              <a:rect l="l" t="t" r="r" b="b"/>
              <a:pathLst>
                <a:path w="3606165" h="720089">
                  <a:moveTo>
                    <a:pt x="3499408" y="0"/>
                  </a:moveTo>
                  <a:lnTo>
                    <a:pt x="0" y="0"/>
                  </a:lnTo>
                  <a:lnTo>
                    <a:pt x="0" y="719988"/>
                  </a:lnTo>
                  <a:lnTo>
                    <a:pt x="3499408" y="719988"/>
                  </a:lnTo>
                  <a:lnTo>
                    <a:pt x="3540789" y="712273"/>
                  </a:lnTo>
                  <a:lnTo>
                    <a:pt x="3574581" y="691234"/>
                  </a:lnTo>
                  <a:lnTo>
                    <a:pt x="3597365" y="660029"/>
                  </a:lnTo>
                  <a:lnTo>
                    <a:pt x="3605720" y="621817"/>
                  </a:lnTo>
                  <a:lnTo>
                    <a:pt x="3605720" y="98183"/>
                  </a:lnTo>
                  <a:lnTo>
                    <a:pt x="3597365" y="59964"/>
                  </a:lnTo>
                  <a:lnTo>
                    <a:pt x="3574581" y="28755"/>
                  </a:lnTo>
                  <a:lnTo>
                    <a:pt x="3540789" y="7715"/>
                  </a:lnTo>
                  <a:lnTo>
                    <a:pt x="34994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40"/>
            <p:cNvSpPr txBox="1"/>
            <p:nvPr/>
          </p:nvSpPr>
          <p:spPr>
            <a:xfrm>
              <a:off x="5704175" y="2120568"/>
              <a:ext cx="3127564" cy="80791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0">
                <a:lnSpc>
                  <a:spcPct val="125000"/>
                </a:lnSpc>
              </a:pPr>
              <a:r>
                <a:rPr lang="ja-JP" altLang="en-US" sz="1400" spc="35" dirty="0" smtClean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植物の蒸散作用で、</a:t>
              </a:r>
              <a:r>
                <a:rPr lang="ja-JP" altLang="en-US" sz="1400" spc="35" dirty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通路</a:t>
              </a:r>
              <a:r>
                <a:rPr lang="ja-JP" altLang="en-US" sz="1400" spc="35" dirty="0" smtClean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の表面温度が低下するため、赤外放射が低減します。</a:t>
              </a:r>
              <a:endParaRPr lang="ja-JP" altLang="en-US" sz="1400" spc="3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endParaRPr>
            </a:p>
          </p:txBody>
        </p:sp>
      </p:grpSp>
      <p:sp>
        <p:nvSpPr>
          <p:cNvPr id="12" name="object 43"/>
          <p:cNvSpPr txBox="1"/>
          <p:nvPr/>
        </p:nvSpPr>
        <p:spPr>
          <a:xfrm>
            <a:off x="4503753" y="2506183"/>
            <a:ext cx="1167325" cy="9879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0" algn="ctr">
              <a:lnSpc>
                <a:spcPct val="107200"/>
              </a:lnSpc>
            </a:pPr>
            <a:r>
              <a:rPr lang="ja-JP" altLang="en-US" sz="20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建築物</a:t>
            </a:r>
          </a:p>
          <a:p>
            <a:pPr marL="12700" marR="5080" indent="88900" algn="ctr">
              <a:lnSpc>
                <a:spcPct val="107200"/>
              </a:lnSpc>
            </a:pPr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緑化</a:t>
            </a:r>
            <a:r>
              <a:rPr lang="en-US" altLang="ja-JP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（既設）</a:t>
            </a:r>
            <a:endParaRPr lang="ja-JP" altLang="en-US" sz="20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4560608" y="1252468"/>
            <a:ext cx="4464496" cy="1070094"/>
            <a:chOff x="4464378" y="3218223"/>
            <a:chExt cx="4430374" cy="1070094"/>
          </a:xfrm>
        </p:grpSpPr>
        <p:sp>
          <p:nvSpPr>
            <p:cNvPr id="14" name="object 41"/>
            <p:cNvSpPr/>
            <p:nvPr/>
          </p:nvSpPr>
          <p:spPr>
            <a:xfrm>
              <a:off x="4464378" y="3218223"/>
              <a:ext cx="4430374" cy="1070094"/>
            </a:xfrm>
            <a:custGeom>
              <a:avLst/>
              <a:gdLst/>
              <a:ahLst/>
              <a:cxnLst/>
              <a:rect l="l" t="t" r="r" b="b"/>
              <a:pathLst>
                <a:path w="4608195" h="792480">
                  <a:moveTo>
                    <a:pt x="4500016" y="0"/>
                  </a:moveTo>
                  <a:lnTo>
                    <a:pt x="108000" y="0"/>
                  </a:lnTo>
                  <a:lnTo>
                    <a:pt x="65965" y="8486"/>
                  </a:lnTo>
                  <a:lnTo>
                    <a:pt x="31635" y="31630"/>
                  </a:lnTo>
                  <a:lnTo>
                    <a:pt x="8488" y="65960"/>
                  </a:lnTo>
                  <a:lnTo>
                    <a:pt x="0" y="108000"/>
                  </a:lnTo>
                  <a:lnTo>
                    <a:pt x="0" y="683996"/>
                  </a:lnTo>
                  <a:lnTo>
                    <a:pt x="8488" y="726032"/>
                  </a:lnTo>
                  <a:lnTo>
                    <a:pt x="31635" y="760361"/>
                  </a:lnTo>
                  <a:lnTo>
                    <a:pt x="65965" y="783509"/>
                  </a:lnTo>
                  <a:lnTo>
                    <a:pt x="108000" y="791997"/>
                  </a:lnTo>
                  <a:lnTo>
                    <a:pt x="4500016" y="791997"/>
                  </a:lnTo>
                  <a:lnTo>
                    <a:pt x="4542046" y="783509"/>
                  </a:lnTo>
                  <a:lnTo>
                    <a:pt x="4576376" y="760361"/>
                  </a:lnTo>
                  <a:lnTo>
                    <a:pt x="4599527" y="726032"/>
                  </a:lnTo>
                  <a:lnTo>
                    <a:pt x="4608017" y="683996"/>
                  </a:lnTo>
                  <a:lnTo>
                    <a:pt x="4608017" y="108000"/>
                  </a:lnTo>
                  <a:lnTo>
                    <a:pt x="4599527" y="65960"/>
                  </a:lnTo>
                  <a:lnTo>
                    <a:pt x="4576376" y="31630"/>
                  </a:lnTo>
                  <a:lnTo>
                    <a:pt x="4542046" y="8486"/>
                  </a:lnTo>
                  <a:lnTo>
                    <a:pt x="4500016" y="0"/>
                  </a:lnTo>
                  <a:close/>
                </a:path>
              </a:pathLst>
            </a:custGeom>
            <a:solidFill>
              <a:srgbClr val="00A0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42"/>
            <p:cNvSpPr/>
            <p:nvPr/>
          </p:nvSpPr>
          <p:spPr>
            <a:xfrm>
              <a:off x="5623912" y="3259056"/>
              <a:ext cx="3240360" cy="979567"/>
            </a:xfrm>
            <a:custGeom>
              <a:avLst/>
              <a:gdLst/>
              <a:ahLst/>
              <a:cxnLst/>
              <a:rect l="l" t="t" r="r" b="b"/>
              <a:pathLst>
                <a:path w="3606165" h="720089">
                  <a:moveTo>
                    <a:pt x="3499408" y="0"/>
                  </a:moveTo>
                  <a:lnTo>
                    <a:pt x="0" y="0"/>
                  </a:lnTo>
                  <a:lnTo>
                    <a:pt x="0" y="719988"/>
                  </a:lnTo>
                  <a:lnTo>
                    <a:pt x="3499408" y="719988"/>
                  </a:lnTo>
                  <a:lnTo>
                    <a:pt x="3540789" y="712273"/>
                  </a:lnTo>
                  <a:lnTo>
                    <a:pt x="3574581" y="691234"/>
                  </a:lnTo>
                  <a:lnTo>
                    <a:pt x="3597365" y="660029"/>
                  </a:lnTo>
                  <a:lnTo>
                    <a:pt x="3605720" y="621817"/>
                  </a:lnTo>
                  <a:lnTo>
                    <a:pt x="3605720" y="98183"/>
                  </a:lnTo>
                  <a:lnTo>
                    <a:pt x="3597365" y="59964"/>
                  </a:lnTo>
                  <a:lnTo>
                    <a:pt x="3574581" y="28755"/>
                  </a:lnTo>
                  <a:lnTo>
                    <a:pt x="3540789" y="7715"/>
                  </a:lnTo>
                  <a:lnTo>
                    <a:pt x="34994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40"/>
            <p:cNvSpPr txBox="1"/>
            <p:nvPr/>
          </p:nvSpPr>
          <p:spPr>
            <a:xfrm>
              <a:off x="5700722" y="3349313"/>
              <a:ext cx="3150252" cy="80791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0">
                <a:lnSpc>
                  <a:spcPct val="125000"/>
                </a:lnSpc>
              </a:pPr>
              <a:r>
                <a:rPr lang="ja-JP" altLang="en-US" sz="1400" spc="35" dirty="0" smtClean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長さ約</a:t>
              </a:r>
              <a:r>
                <a:rPr lang="en-US" altLang="ja-JP" sz="1400" spc="35" dirty="0" smtClean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50m</a:t>
              </a:r>
              <a:r>
                <a:rPr lang="ja-JP" altLang="en-US" sz="1400" spc="35" dirty="0" smtClean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にわたり噴霧される微細ミストが蒸発する際、周囲の空気から気化熱を奪い気温を下げます。</a:t>
              </a:r>
              <a:endParaRPr lang="ja-JP" altLang="en-US" sz="1400" spc="3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endParaRPr>
            </a:p>
          </p:txBody>
        </p:sp>
        <p:sp>
          <p:nvSpPr>
            <p:cNvPr id="17" name="object 43"/>
            <p:cNvSpPr txBox="1"/>
            <p:nvPr/>
          </p:nvSpPr>
          <p:spPr>
            <a:xfrm>
              <a:off x="4532259" y="3458316"/>
              <a:ext cx="1002486" cy="65864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" indent="88900" algn="ctr">
                <a:lnSpc>
                  <a:spcPct val="107200"/>
                </a:lnSpc>
              </a:pPr>
              <a:r>
                <a:rPr lang="ja-JP" altLang="en-US" sz="20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ミスト</a:t>
              </a:r>
              <a:endPara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2700" marR="5080" indent="88900" algn="ctr">
                <a:lnSpc>
                  <a:spcPct val="107200"/>
                </a:lnSpc>
              </a:pPr>
              <a:r>
                <a:rPr lang="ja-JP" altLang="en-US" sz="20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発生器</a:t>
              </a:r>
              <a:endParaRPr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9" name="object 57"/>
          <p:cNvSpPr/>
          <p:nvPr/>
        </p:nvSpPr>
        <p:spPr>
          <a:xfrm rot="1806162">
            <a:off x="4217661" y="800688"/>
            <a:ext cx="441243" cy="199209"/>
          </a:xfrm>
          <a:custGeom>
            <a:avLst/>
            <a:gdLst/>
            <a:ahLst/>
            <a:cxnLst/>
            <a:rect l="l" t="t" r="r" b="b"/>
            <a:pathLst>
              <a:path w="347344" h="575944">
                <a:moveTo>
                  <a:pt x="0" y="575729"/>
                </a:moveTo>
                <a:lnTo>
                  <a:pt x="347129" y="0"/>
                </a:lnTo>
              </a:path>
            </a:pathLst>
          </a:custGeom>
          <a:ln w="76200">
            <a:solidFill>
              <a:srgbClr val="00A0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9"/>
          <p:cNvSpPr/>
          <p:nvPr/>
        </p:nvSpPr>
        <p:spPr>
          <a:xfrm>
            <a:off x="4038699" y="732704"/>
            <a:ext cx="288000" cy="288000"/>
          </a:xfrm>
          <a:custGeom>
            <a:avLst/>
            <a:gdLst/>
            <a:ahLst/>
            <a:cxnLst/>
            <a:rect l="l" t="t" r="r" b="b"/>
            <a:pathLst>
              <a:path w="144144" h="144144">
                <a:moveTo>
                  <a:pt x="71996" y="0"/>
                </a:moveTo>
                <a:lnTo>
                  <a:pt x="43976" y="5657"/>
                </a:lnTo>
                <a:lnTo>
                  <a:pt x="21091" y="21085"/>
                </a:lnTo>
                <a:lnTo>
                  <a:pt x="5659" y="43966"/>
                </a:lnTo>
                <a:lnTo>
                  <a:pt x="0" y="71983"/>
                </a:lnTo>
                <a:lnTo>
                  <a:pt x="5659" y="100000"/>
                </a:lnTo>
                <a:lnTo>
                  <a:pt x="21091" y="122882"/>
                </a:lnTo>
                <a:lnTo>
                  <a:pt x="43976" y="138309"/>
                </a:lnTo>
                <a:lnTo>
                  <a:pt x="71996" y="143967"/>
                </a:lnTo>
                <a:lnTo>
                  <a:pt x="100015" y="138309"/>
                </a:lnTo>
                <a:lnTo>
                  <a:pt x="122901" y="122882"/>
                </a:lnTo>
                <a:lnTo>
                  <a:pt x="138333" y="100000"/>
                </a:lnTo>
                <a:lnTo>
                  <a:pt x="143992" y="71983"/>
                </a:lnTo>
                <a:lnTo>
                  <a:pt x="138333" y="43966"/>
                </a:lnTo>
                <a:lnTo>
                  <a:pt x="122901" y="21085"/>
                </a:lnTo>
                <a:lnTo>
                  <a:pt x="100015" y="5657"/>
                </a:lnTo>
                <a:lnTo>
                  <a:pt x="7199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9"/>
          <p:cNvSpPr/>
          <p:nvPr/>
        </p:nvSpPr>
        <p:spPr>
          <a:xfrm>
            <a:off x="3329175" y="1276628"/>
            <a:ext cx="288000" cy="288000"/>
          </a:xfrm>
          <a:custGeom>
            <a:avLst/>
            <a:gdLst/>
            <a:ahLst/>
            <a:cxnLst/>
            <a:rect l="l" t="t" r="r" b="b"/>
            <a:pathLst>
              <a:path w="144144" h="144144">
                <a:moveTo>
                  <a:pt x="71996" y="0"/>
                </a:moveTo>
                <a:lnTo>
                  <a:pt x="43976" y="5657"/>
                </a:lnTo>
                <a:lnTo>
                  <a:pt x="21091" y="21085"/>
                </a:lnTo>
                <a:lnTo>
                  <a:pt x="5659" y="43966"/>
                </a:lnTo>
                <a:lnTo>
                  <a:pt x="0" y="71983"/>
                </a:lnTo>
                <a:lnTo>
                  <a:pt x="5659" y="100000"/>
                </a:lnTo>
                <a:lnTo>
                  <a:pt x="21091" y="122882"/>
                </a:lnTo>
                <a:lnTo>
                  <a:pt x="43976" y="138309"/>
                </a:lnTo>
                <a:lnTo>
                  <a:pt x="71996" y="143967"/>
                </a:lnTo>
                <a:lnTo>
                  <a:pt x="100015" y="138309"/>
                </a:lnTo>
                <a:lnTo>
                  <a:pt x="122901" y="122882"/>
                </a:lnTo>
                <a:lnTo>
                  <a:pt x="138333" y="100000"/>
                </a:lnTo>
                <a:lnTo>
                  <a:pt x="143992" y="71983"/>
                </a:lnTo>
                <a:lnTo>
                  <a:pt x="138333" y="43966"/>
                </a:lnTo>
                <a:lnTo>
                  <a:pt x="122901" y="21085"/>
                </a:lnTo>
                <a:lnTo>
                  <a:pt x="100015" y="5657"/>
                </a:lnTo>
                <a:lnTo>
                  <a:pt x="7199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9"/>
          <p:cNvSpPr/>
          <p:nvPr/>
        </p:nvSpPr>
        <p:spPr>
          <a:xfrm>
            <a:off x="3636637" y="2174238"/>
            <a:ext cx="288000" cy="288000"/>
          </a:xfrm>
          <a:custGeom>
            <a:avLst/>
            <a:gdLst/>
            <a:ahLst/>
            <a:cxnLst/>
            <a:rect l="l" t="t" r="r" b="b"/>
            <a:pathLst>
              <a:path w="144144" h="144144">
                <a:moveTo>
                  <a:pt x="71996" y="0"/>
                </a:moveTo>
                <a:lnTo>
                  <a:pt x="43976" y="5657"/>
                </a:lnTo>
                <a:lnTo>
                  <a:pt x="21091" y="21085"/>
                </a:lnTo>
                <a:lnTo>
                  <a:pt x="5659" y="43966"/>
                </a:lnTo>
                <a:lnTo>
                  <a:pt x="0" y="71983"/>
                </a:lnTo>
                <a:lnTo>
                  <a:pt x="5659" y="100000"/>
                </a:lnTo>
                <a:lnTo>
                  <a:pt x="21091" y="122882"/>
                </a:lnTo>
                <a:lnTo>
                  <a:pt x="43976" y="138309"/>
                </a:lnTo>
                <a:lnTo>
                  <a:pt x="71996" y="143967"/>
                </a:lnTo>
                <a:lnTo>
                  <a:pt x="100015" y="138309"/>
                </a:lnTo>
                <a:lnTo>
                  <a:pt x="122901" y="122882"/>
                </a:lnTo>
                <a:lnTo>
                  <a:pt x="138333" y="100000"/>
                </a:lnTo>
                <a:lnTo>
                  <a:pt x="143992" y="71983"/>
                </a:lnTo>
                <a:lnTo>
                  <a:pt x="138333" y="43966"/>
                </a:lnTo>
                <a:lnTo>
                  <a:pt x="122901" y="21085"/>
                </a:lnTo>
                <a:lnTo>
                  <a:pt x="100015" y="5657"/>
                </a:lnTo>
                <a:lnTo>
                  <a:pt x="7199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57"/>
          <p:cNvSpPr/>
          <p:nvPr/>
        </p:nvSpPr>
        <p:spPr>
          <a:xfrm rot="8642017" flipV="1">
            <a:off x="3787439" y="1104244"/>
            <a:ext cx="581604" cy="1244651"/>
          </a:xfrm>
          <a:custGeom>
            <a:avLst/>
            <a:gdLst/>
            <a:ahLst/>
            <a:cxnLst/>
            <a:rect l="l" t="t" r="r" b="b"/>
            <a:pathLst>
              <a:path w="347344" h="575944">
                <a:moveTo>
                  <a:pt x="0" y="575729"/>
                </a:moveTo>
                <a:lnTo>
                  <a:pt x="347129" y="0"/>
                </a:lnTo>
              </a:path>
            </a:pathLst>
          </a:custGeom>
          <a:ln w="76200">
            <a:solidFill>
              <a:srgbClr val="00A0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57"/>
          <p:cNvSpPr/>
          <p:nvPr/>
        </p:nvSpPr>
        <p:spPr>
          <a:xfrm rot="7817740" flipH="1" flipV="1">
            <a:off x="4160848" y="2202355"/>
            <a:ext cx="194825" cy="1268731"/>
          </a:xfrm>
          <a:custGeom>
            <a:avLst/>
            <a:gdLst/>
            <a:ahLst/>
            <a:cxnLst/>
            <a:rect l="l" t="t" r="r" b="b"/>
            <a:pathLst>
              <a:path w="347344" h="575944">
                <a:moveTo>
                  <a:pt x="0" y="575729"/>
                </a:moveTo>
                <a:lnTo>
                  <a:pt x="347129" y="0"/>
                </a:lnTo>
              </a:path>
            </a:pathLst>
          </a:custGeom>
          <a:ln w="76200">
            <a:solidFill>
              <a:srgbClr val="00A0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角丸四角形 29"/>
          <p:cNvSpPr/>
          <p:nvPr/>
        </p:nvSpPr>
        <p:spPr>
          <a:xfrm>
            <a:off x="214607" y="3762303"/>
            <a:ext cx="8827609" cy="2949915"/>
          </a:xfrm>
          <a:prstGeom prst="roundRect">
            <a:avLst>
              <a:gd name="adj" fmla="val 5816"/>
            </a:avLst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object 42"/>
          <p:cNvSpPr/>
          <p:nvPr/>
        </p:nvSpPr>
        <p:spPr>
          <a:xfrm>
            <a:off x="1569769" y="3840789"/>
            <a:ext cx="7411220" cy="2812678"/>
          </a:xfrm>
          <a:custGeom>
            <a:avLst/>
            <a:gdLst/>
            <a:ahLst/>
            <a:cxnLst/>
            <a:rect l="l" t="t" r="r" b="b"/>
            <a:pathLst>
              <a:path w="3606165" h="720089">
                <a:moveTo>
                  <a:pt x="3499408" y="0"/>
                </a:moveTo>
                <a:lnTo>
                  <a:pt x="0" y="0"/>
                </a:lnTo>
                <a:lnTo>
                  <a:pt x="0" y="719988"/>
                </a:lnTo>
                <a:lnTo>
                  <a:pt x="3499408" y="719988"/>
                </a:lnTo>
                <a:lnTo>
                  <a:pt x="3540789" y="712273"/>
                </a:lnTo>
                <a:lnTo>
                  <a:pt x="3574581" y="691234"/>
                </a:lnTo>
                <a:lnTo>
                  <a:pt x="3597365" y="660029"/>
                </a:lnTo>
                <a:lnTo>
                  <a:pt x="3605720" y="621817"/>
                </a:lnTo>
                <a:lnTo>
                  <a:pt x="3605720" y="98183"/>
                </a:lnTo>
                <a:lnTo>
                  <a:pt x="3597365" y="59964"/>
                </a:lnTo>
                <a:lnTo>
                  <a:pt x="3574581" y="28755"/>
                </a:lnTo>
                <a:lnTo>
                  <a:pt x="3540789" y="7715"/>
                </a:lnTo>
                <a:lnTo>
                  <a:pt x="34994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43"/>
          <p:cNvSpPr txBox="1"/>
          <p:nvPr/>
        </p:nvSpPr>
        <p:spPr>
          <a:xfrm>
            <a:off x="295008" y="4938595"/>
            <a:ext cx="1085968" cy="4170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0" algn="ctr">
              <a:lnSpc>
                <a:spcPct val="107200"/>
              </a:lnSpc>
            </a:pPr>
            <a:r>
              <a:rPr lang="ja-JP" altLang="en-US" sz="28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効果</a:t>
            </a:r>
            <a:endParaRPr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object 56"/>
          <p:cNvSpPr txBox="1"/>
          <p:nvPr/>
        </p:nvSpPr>
        <p:spPr>
          <a:xfrm>
            <a:off x="6157524" y="4831710"/>
            <a:ext cx="2645246" cy="12824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388" marR="5080" indent="-166688">
              <a:lnSpc>
                <a:spcPts val="2000"/>
              </a:lnSpc>
            </a:pPr>
            <a:r>
              <a:rPr lang="ja-JP" altLang="en-US" sz="1200" spc="15" dirty="0" smtClean="0">
                <a:solidFill>
                  <a:srgbClr val="22181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PMingLiU"/>
              </a:rPr>
              <a:t>←サーモカメラで</a:t>
            </a:r>
            <a:r>
              <a:rPr lang="ja-JP" altLang="en-US" sz="1200" spc="15" dirty="0">
                <a:solidFill>
                  <a:srgbClr val="22181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PMingLiU"/>
              </a:rPr>
              <a:t>見</a:t>
            </a:r>
            <a:r>
              <a:rPr lang="ja-JP" altLang="en-US" sz="1200" spc="15" dirty="0" smtClean="0">
                <a:solidFill>
                  <a:srgbClr val="22181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PMingLiU"/>
              </a:rPr>
              <a:t>ると、</a:t>
            </a:r>
            <a:r>
              <a:rPr lang="ja-JP" altLang="en-US" sz="1200" dirty="0" smtClean="0">
                <a:solidFill>
                  <a:srgbClr val="22181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PMingLiU"/>
              </a:rPr>
              <a:t>既設</a:t>
            </a:r>
            <a:r>
              <a:rPr lang="ja-JP" altLang="en-US" sz="1200" dirty="0">
                <a:solidFill>
                  <a:srgbClr val="22181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PMingLiU"/>
              </a:rPr>
              <a:t>の日除けが熱を抑えていることに加え、</a:t>
            </a:r>
            <a:r>
              <a:rPr lang="ja-JP" altLang="en-US" sz="1200" dirty="0" smtClean="0">
                <a:solidFill>
                  <a:srgbClr val="22181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PMingLiU"/>
              </a:rPr>
              <a:t>ミスト発生器や建築物</a:t>
            </a:r>
            <a:r>
              <a:rPr lang="ja-JP" altLang="en-US" sz="1200" dirty="0">
                <a:solidFill>
                  <a:srgbClr val="22181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PMingLiU"/>
              </a:rPr>
              <a:t>緑化</a:t>
            </a:r>
            <a:r>
              <a:rPr lang="ja-JP" altLang="en-US" sz="1200" dirty="0" smtClean="0">
                <a:solidFill>
                  <a:srgbClr val="22181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PMingLiU"/>
              </a:rPr>
              <a:t>により涼しい空間が創出されている</a:t>
            </a:r>
            <a:r>
              <a:rPr lang="ja-JP" altLang="en-US" sz="1200" dirty="0">
                <a:solidFill>
                  <a:srgbClr val="22181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PMingLiU"/>
              </a:rPr>
              <a:t>ことが</a:t>
            </a:r>
            <a:r>
              <a:rPr lang="ja-JP" altLang="en-US" sz="1200" dirty="0" smtClean="0">
                <a:solidFill>
                  <a:srgbClr val="22181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PMingLiU"/>
              </a:rPr>
              <a:t>わかります</a:t>
            </a:r>
            <a:r>
              <a:rPr lang="ja-JP" altLang="en-US" sz="1200" dirty="0">
                <a:solidFill>
                  <a:srgbClr val="22181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PMingLiU"/>
              </a:rPr>
              <a:t>。</a:t>
            </a:r>
            <a:endParaRPr sz="1200" dirty="0">
              <a:latin typeface="メイリオ" panose="020B0604030504040204" pitchFamily="50" charset="-128"/>
              <a:ea typeface="メイリオ" panose="020B0604030504040204" pitchFamily="50" charset="-128"/>
              <a:cs typeface="PMingLiU"/>
            </a:endParaRPr>
          </a:p>
        </p:txBody>
      </p:sp>
      <p:sp>
        <p:nvSpPr>
          <p:cNvPr id="39" name="object 56"/>
          <p:cNvSpPr txBox="1"/>
          <p:nvPr/>
        </p:nvSpPr>
        <p:spPr>
          <a:xfrm>
            <a:off x="1734795" y="6453336"/>
            <a:ext cx="1319388" cy="1946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388" marR="5080" indent="-166688">
              <a:lnSpc>
                <a:spcPct val="114599"/>
              </a:lnSpc>
            </a:pPr>
            <a:r>
              <a:rPr lang="ja-JP" altLang="en-US" sz="1100" spc="1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▲クールスポット</a:t>
            </a:r>
            <a:endParaRPr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sp>
        <p:nvSpPr>
          <p:cNvPr id="40" name="object 56"/>
          <p:cNvSpPr txBox="1"/>
          <p:nvPr/>
        </p:nvSpPr>
        <p:spPr>
          <a:xfrm>
            <a:off x="3959358" y="6453336"/>
            <a:ext cx="2153746" cy="1946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388" marR="5080" indent="-166688">
              <a:lnSpc>
                <a:spcPct val="114599"/>
              </a:lnSpc>
            </a:pPr>
            <a:r>
              <a:rPr lang="ja-JP" altLang="en-US" sz="1100" spc="1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▲クールスポット隣接地点</a:t>
            </a:r>
            <a:endParaRPr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sp>
        <p:nvSpPr>
          <p:cNvPr id="41" name="object 70"/>
          <p:cNvSpPr txBox="1"/>
          <p:nvPr/>
        </p:nvSpPr>
        <p:spPr>
          <a:xfrm>
            <a:off x="255414" y="3342031"/>
            <a:ext cx="322196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200" dirty="0" smtClean="0"/>
              <a:t>吹田市千里万博公園地内</a:t>
            </a:r>
            <a:endParaRPr lang="en-US" altLang="ja-JP" sz="1200" dirty="0" smtClean="0"/>
          </a:p>
          <a:p>
            <a:r>
              <a:rPr lang="ja-JP" altLang="en-US" sz="1200" dirty="0" smtClean="0"/>
              <a:t>大阪モノレール万博記念公園駅改札出口付近</a:t>
            </a:r>
            <a:endParaRPr lang="ja-JP" altLang="ja-JP" sz="1200" dirty="0"/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9114" y="4717619"/>
            <a:ext cx="2097331" cy="1694196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4679" y="3990679"/>
            <a:ext cx="1452299" cy="1190248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1680" y="4717619"/>
            <a:ext cx="2097331" cy="1686374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3251" y="4013058"/>
            <a:ext cx="1386581" cy="1175590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4217247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140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Meiryo UI</vt:lpstr>
      <vt:lpstr>ＭＳ Ｐゴシック</vt:lpstr>
      <vt:lpstr>PMingLiU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橋本　浩一</dc:creator>
  <cp:lastModifiedBy>西山　由真</cp:lastModifiedBy>
  <cp:revision>47</cp:revision>
  <cp:lastPrinted>2019-06-07T05:39:07Z</cp:lastPrinted>
  <dcterms:created xsi:type="dcterms:W3CDTF">2018-11-15T07:39:16Z</dcterms:created>
  <dcterms:modified xsi:type="dcterms:W3CDTF">2020-11-05T04:58:29Z</dcterms:modified>
</cp:coreProperties>
</file>