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21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25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58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62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77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03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8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53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04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667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95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2B8C-E887-4DF2-9548-DEAE6E29BC74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2B85A-E5BA-418B-81E3-332AF3CB98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21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LIB\LIB\○温暖化対策Ｇ\02.ヒートアイランド対策\クールスポットモデル拠点推進事業（H28～）\30(第2回)⑦H30.10.17部会後の手続き\3.HP更新（結果）\image_nam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26" y="1013116"/>
            <a:ext cx="3933233" cy="2949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ject 57"/>
          <p:cNvSpPr/>
          <p:nvPr/>
        </p:nvSpPr>
        <p:spPr>
          <a:xfrm rot="1806162">
            <a:off x="3526268" y="1077467"/>
            <a:ext cx="959555" cy="556295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57"/>
          <p:cNvSpPr/>
          <p:nvPr/>
        </p:nvSpPr>
        <p:spPr>
          <a:xfrm rot="8642017" flipV="1">
            <a:off x="2003707" y="2050398"/>
            <a:ext cx="2477290" cy="1075268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41"/>
          <p:cNvSpPr/>
          <p:nvPr/>
        </p:nvSpPr>
        <p:spPr>
          <a:xfrm>
            <a:off x="260582" y="4465628"/>
            <a:ext cx="8798603" cy="1915700"/>
          </a:xfrm>
          <a:custGeom>
            <a:avLst/>
            <a:gdLst/>
            <a:ahLst/>
            <a:cxnLst/>
            <a:rect l="l" t="t" r="r" b="b"/>
            <a:pathLst>
              <a:path w="4608195" h="792480">
                <a:moveTo>
                  <a:pt x="4500016" y="0"/>
                </a:moveTo>
                <a:lnTo>
                  <a:pt x="108000" y="0"/>
                </a:lnTo>
                <a:lnTo>
                  <a:pt x="65965" y="8486"/>
                </a:lnTo>
                <a:lnTo>
                  <a:pt x="31635" y="31630"/>
                </a:lnTo>
                <a:lnTo>
                  <a:pt x="8488" y="65960"/>
                </a:lnTo>
                <a:lnTo>
                  <a:pt x="0" y="108000"/>
                </a:lnTo>
                <a:lnTo>
                  <a:pt x="0" y="683996"/>
                </a:lnTo>
                <a:lnTo>
                  <a:pt x="8488" y="726032"/>
                </a:lnTo>
                <a:lnTo>
                  <a:pt x="31635" y="760361"/>
                </a:lnTo>
                <a:lnTo>
                  <a:pt x="65965" y="783509"/>
                </a:lnTo>
                <a:lnTo>
                  <a:pt x="108000" y="791997"/>
                </a:lnTo>
                <a:lnTo>
                  <a:pt x="4500016" y="791997"/>
                </a:lnTo>
                <a:lnTo>
                  <a:pt x="4542046" y="783509"/>
                </a:lnTo>
                <a:lnTo>
                  <a:pt x="4576376" y="760361"/>
                </a:lnTo>
                <a:lnTo>
                  <a:pt x="4599527" y="726032"/>
                </a:lnTo>
                <a:lnTo>
                  <a:pt x="4608017" y="683996"/>
                </a:lnTo>
                <a:lnTo>
                  <a:pt x="4608017" y="108000"/>
                </a:lnTo>
                <a:lnTo>
                  <a:pt x="4599527" y="65960"/>
                </a:lnTo>
                <a:lnTo>
                  <a:pt x="4576376" y="31630"/>
                </a:lnTo>
                <a:lnTo>
                  <a:pt x="4542046" y="8486"/>
                </a:lnTo>
                <a:lnTo>
                  <a:pt x="450001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42"/>
          <p:cNvSpPr/>
          <p:nvPr/>
        </p:nvSpPr>
        <p:spPr>
          <a:xfrm>
            <a:off x="1676441" y="4506332"/>
            <a:ext cx="7331096" cy="1829276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43"/>
          <p:cNvSpPr txBox="1"/>
          <p:nvPr/>
        </p:nvSpPr>
        <p:spPr>
          <a:xfrm>
            <a:off x="415420" y="5226402"/>
            <a:ext cx="1085968" cy="417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28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</a:t>
            </a:r>
            <a:endParaRPr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object 57"/>
          <p:cNvSpPr/>
          <p:nvPr/>
        </p:nvSpPr>
        <p:spPr>
          <a:xfrm rot="7817740" flipV="1">
            <a:off x="2055461" y="2445129"/>
            <a:ext cx="2047261" cy="2178772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56"/>
          <p:cNvSpPr txBox="1"/>
          <p:nvPr/>
        </p:nvSpPr>
        <p:spPr>
          <a:xfrm>
            <a:off x="6370051" y="4797152"/>
            <a:ext cx="2507189" cy="1061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388" marR="5080" indent="-166688" algn="just">
              <a:lnSpc>
                <a:spcPct val="114599"/>
              </a:lnSpc>
            </a:pPr>
            <a:r>
              <a:rPr lang="ja-JP" altLang="en-US" sz="1200" spc="1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←</a:t>
            </a:r>
            <a:r>
              <a:rPr sz="1200" spc="15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サーモカメラで見る</a:t>
            </a:r>
            <a:r>
              <a:rPr sz="120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と</a:t>
            </a:r>
            <a:r>
              <a:rPr sz="1200" dirty="0" err="1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、</a:t>
            </a:r>
            <a:r>
              <a:rPr sz="1200" spc="15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クールスポット</a:t>
            </a:r>
            <a:r>
              <a:rPr sz="120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は</a:t>
            </a:r>
            <a:r>
              <a:rPr sz="1200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、</a:t>
            </a:r>
            <a:r>
              <a:rPr lang="ja-JP" altLang="en-US" sz="1200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既設の日除けが熱を抑えていることに加え、ミスト</a:t>
            </a:r>
            <a:r>
              <a:rPr sz="120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や</a:t>
            </a:r>
            <a:r>
              <a:rPr sz="1200" spc="15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植栽があることにより</a:t>
            </a:r>
            <a:r>
              <a:rPr sz="1200" spc="1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涼しくなっ</a:t>
            </a:r>
            <a:r>
              <a:rPr sz="1200" dirty="0" err="1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ていることがわかります</a:t>
            </a:r>
            <a:r>
              <a:rPr sz="1200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。</a:t>
            </a:r>
            <a:endParaRPr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</p:txBody>
      </p:sp>
      <p:sp>
        <p:nvSpPr>
          <p:cNvPr id="27" name="object 70"/>
          <p:cNvSpPr txBox="1"/>
          <p:nvPr/>
        </p:nvSpPr>
        <p:spPr>
          <a:xfrm>
            <a:off x="508223" y="4037481"/>
            <a:ext cx="371703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ja-JP" altLang="ja-JP" sz="1200" dirty="0" smtClean="0"/>
              <a:t>大阪市</a:t>
            </a:r>
            <a:r>
              <a:rPr lang="ja-JP" altLang="ja-JP" sz="1200" dirty="0"/>
              <a:t>中央区千日前２丁目</a:t>
            </a:r>
            <a:r>
              <a:rPr lang="ja-JP" altLang="ja-JP" sz="1200" dirty="0" smtClean="0"/>
              <a:t>付近</a:t>
            </a:r>
            <a:endParaRPr lang="en-US" altLang="ja-JP" sz="1200" dirty="0" smtClean="0"/>
          </a:p>
          <a:p>
            <a:r>
              <a:rPr lang="ja-JP" altLang="en-US" sz="1200" dirty="0" smtClean="0"/>
              <a:t>難波センター街商店街</a:t>
            </a:r>
            <a:endParaRPr lang="ja-JP" altLang="ja-JP" sz="1200" dirty="0"/>
          </a:p>
        </p:txBody>
      </p:sp>
      <p:sp>
        <p:nvSpPr>
          <p:cNvPr id="38" name="object 41"/>
          <p:cNvSpPr/>
          <p:nvPr/>
        </p:nvSpPr>
        <p:spPr>
          <a:xfrm>
            <a:off x="4478483" y="836107"/>
            <a:ext cx="4430374" cy="1070094"/>
          </a:xfrm>
          <a:custGeom>
            <a:avLst/>
            <a:gdLst/>
            <a:ahLst/>
            <a:cxnLst/>
            <a:rect l="l" t="t" r="r" b="b"/>
            <a:pathLst>
              <a:path w="4608195" h="792480">
                <a:moveTo>
                  <a:pt x="4500016" y="0"/>
                </a:moveTo>
                <a:lnTo>
                  <a:pt x="108000" y="0"/>
                </a:lnTo>
                <a:lnTo>
                  <a:pt x="65965" y="8486"/>
                </a:lnTo>
                <a:lnTo>
                  <a:pt x="31635" y="31630"/>
                </a:lnTo>
                <a:lnTo>
                  <a:pt x="8488" y="65960"/>
                </a:lnTo>
                <a:lnTo>
                  <a:pt x="0" y="108000"/>
                </a:lnTo>
                <a:lnTo>
                  <a:pt x="0" y="683996"/>
                </a:lnTo>
                <a:lnTo>
                  <a:pt x="8488" y="726032"/>
                </a:lnTo>
                <a:lnTo>
                  <a:pt x="31635" y="760361"/>
                </a:lnTo>
                <a:lnTo>
                  <a:pt x="65965" y="783509"/>
                </a:lnTo>
                <a:lnTo>
                  <a:pt x="108000" y="791997"/>
                </a:lnTo>
                <a:lnTo>
                  <a:pt x="4500016" y="791997"/>
                </a:lnTo>
                <a:lnTo>
                  <a:pt x="4542046" y="783509"/>
                </a:lnTo>
                <a:lnTo>
                  <a:pt x="4576376" y="760361"/>
                </a:lnTo>
                <a:lnTo>
                  <a:pt x="4599527" y="726032"/>
                </a:lnTo>
                <a:lnTo>
                  <a:pt x="4608017" y="683996"/>
                </a:lnTo>
                <a:lnTo>
                  <a:pt x="4608017" y="108000"/>
                </a:lnTo>
                <a:lnTo>
                  <a:pt x="4599527" y="65960"/>
                </a:lnTo>
                <a:lnTo>
                  <a:pt x="4576376" y="31630"/>
                </a:lnTo>
                <a:lnTo>
                  <a:pt x="4542046" y="8486"/>
                </a:lnTo>
                <a:lnTo>
                  <a:pt x="450001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42"/>
          <p:cNvSpPr/>
          <p:nvPr/>
        </p:nvSpPr>
        <p:spPr>
          <a:xfrm>
            <a:off x="5638017" y="876940"/>
            <a:ext cx="3240360" cy="979567"/>
          </a:xfrm>
          <a:custGeom>
            <a:avLst/>
            <a:gdLst/>
            <a:ahLst/>
            <a:cxnLst/>
            <a:rect l="l" t="t" r="r" b="b"/>
            <a:pathLst>
              <a:path w="3606165" h="720089">
                <a:moveTo>
                  <a:pt x="3499408" y="0"/>
                </a:moveTo>
                <a:lnTo>
                  <a:pt x="0" y="0"/>
                </a:lnTo>
                <a:lnTo>
                  <a:pt x="0" y="719988"/>
                </a:lnTo>
                <a:lnTo>
                  <a:pt x="3499408" y="719988"/>
                </a:lnTo>
                <a:lnTo>
                  <a:pt x="3540789" y="712273"/>
                </a:lnTo>
                <a:lnTo>
                  <a:pt x="3574581" y="691234"/>
                </a:lnTo>
                <a:lnTo>
                  <a:pt x="3597365" y="660029"/>
                </a:lnTo>
                <a:lnTo>
                  <a:pt x="3605720" y="621817"/>
                </a:lnTo>
                <a:lnTo>
                  <a:pt x="3605720" y="98183"/>
                </a:lnTo>
                <a:lnTo>
                  <a:pt x="3597365" y="59964"/>
                </a:lnTo>
                <a:lnTo>
                  <a:pt x="3574581" y="28755"/>
                </a:lnTo>
                <a:lnTo>
                  <a:pt x="3540789" y="7715"/>
                </a:lnTo>
                <a:lnTo>
                  <a:pt x="349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0"/>
          <p:cNvSpPr txBox="1"/>
          <p:nvPr/>
        </p:nvSpPr>
        <p:spPr>
          <a:xfrm>
            <a:off x="5841116" y="1026828"/>
            <a:ext cx="3127564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0">
              <a:lnSpc>
                <a:spcPct val="125000"/>
              </a:lnSpc>
            </a:pPr>
            <a:r>
              <a: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日陰をつくるアーケード</a:t>
            </a:r>
            <a:r>
              <a:rPr lang="ja-JP" altLang="en-US" sz="1400" spc="3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を</a:t>
            </a:r>
            <a:endParaRPr lang="en-US" altLang="ja-JP" sz="1400" spc="35" dirty="0" smtClean="0">
              <a:solidFill>
                <a:srgbClr val="22181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PMingLiU"/>
            </a:endParaRPr>
          </a:p>
          <a:p>
            <a:pPr marL="12700" marR="50800">
              <a:lnSpc>
                <a:spcPct val="125000"/>
              </a:lnSpc>
            </a:pPr>
            <a:r>
              <a:rPr lang="ja-JP" altLang="en-US" sz="1400" spc="35" dirty="0" smtClean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クールスポット</a:t>
            </a:r>
            <a:r>
              <a: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の日除けと</a:t>
            </a:r>
          </a:p>
          <a:p>
            <a:pPr marL="12700" marR="50800">
              <a:lnSpc>
                <a:spcPct val="125000"/>
              </a:lnSpc>
            </a:pPr>
            <a:r>
              <a: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rPr>
              <a:t>して活用します。（既設）</a:t>
            </a:r>
          </a:p>
        </p:txBody>
      </p:sp>
      <p:sp>
        <p:nvSpPr>
          <p:cNvPr id="50" name="object 57"/>
          <p:cNvSpPr/>
          <p:nvPr/>
        </p:nvSpPr>
        <p:spPr>
          <a:xfrm rot="7817740" flipH="1" flipV="1">
            <a:off x="4254014" y="2765508"/>
            <a:ext cx="143505" cy="960059"/>
          </a:xfrm>
          <a:custGeom>
            <a:avLst/>
            <a:gdLst/>
            <a:ahLst/>
            <a:cxnLst/>
            <a:rect l="l" t="t" r="r" b="b"/>
            <a:pathLst>
              <a:path w="347344" h="575944">
                <a:moveTo>
                  <a:pt x="0" y="575729"/>
                </a:moveTo>
                <a:lnTo>
                  <a:pt x="347129" y="0"/>
                </a:lnTo>
              </a:path>
            </a:pathLst>
          </a:custGeom>
          <a:ln w="76200">
            <a:solidFill>
              <a:srgbClr val="00A0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82" y="4607416"/>
            <a:ext cx="2084387" cy="156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261" y="4607416"/>
            <a:ext cx="2084387" cy="156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object 43"/>
          <p:cNvSpPr txBox="1"/>
          <p:nvPr/>
        </p:nvSpPr>
        <p:spPr>
          <a:xfrm>
            <a:off x="4444361" y="1042003"/>
            <a:ext cx="1167325" cy="627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日除け</a:t>
            </a:r>
            <a:endParaRPr lang="en-US" altLang="ja-JP" sz="2000" b="1" dirty="0" smtClean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700" marR="5080" indent="88900" algn="ctr">
              <a:lnSpc>
                <a:spcPct val="107200"/>
              </a:lnSpc>
            </a:pPr>
            <a:r>
              <a:rPr lang="en-US" altLang="ja-JP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既設</a:t>
            </a:r>
            <a:r>
              <a:rPr lang="en-US" altLang="ja-JP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9100" y="332656"/>
            <a:ext cx="471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○難波センター街商店街（平成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object 9"/>
          <p:cNvSpPr/>
          <p:nvPr/>
        </p:nvSpPr>
        <p:spPr>
          <a:xfrm>
            <a:off x="3307471" y="1227154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9"/>
          <p:cNvSpPr/>
          <p:nvPr/>
        </p:nvSpPr>
        <p:spPr>
          <a:xfrm>
            <a:off x="1761895" y="2736360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/>
          <p:cNvSpPr/>
          <p:nvPr/>
        </p:nvSpPr>
        <p:spPr>
          <a:xfrm>
            <a:off x="1461029" y="3466715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9"/>
          <p:cNvSpPr/>
          <p:nvPr/>
        </p:nvSpPr>
        <p:spPr>
          <a:xfrm>
            <a:off x="3862045" y="2790958"/>
            <a:ext cx="288000" cy="288000"/>
          </a:xfrm>
          <a:custGeom>
            <a:avLst/>
            <a:gdLst/>
            <a:ahLst/>
            <a:cxnLst/>
            <a:rect l="l" t="t" r="r" b="b"/>
            <a:pathLst>
              <a:path w="144144" h="144144">
                <a:moveTo>
                  <a:pt x="71996" y="0"/>
                </a:moveTo>
                <a:lnTo>
                  <a:pt x="43976" y="5657"/>
                </a:lnTo>
                <a:lnTo>
                  <a:pt x="21091" y="21085"/>
                </a:lnTo>
                <a:lnTo>
                  <a:pt x="5659" y="43966"/>
                </a:lnTo>
                <a:lnTo>
                  <a:pt x="0" y="71983"/>
                </a:lnTo>
                <a:lnTo>
                  <a:pt x="5659" y="100000"/>
                </a:lnTo>
                <a:lnTo>
                  <a:pt x="21091" y="122882"/>
                </a:lnTo>
                <a:lnTo>
                  <a:pt x="43976" y="138309"/>
                </a:lnTo>
                <a:lnTo>
                  <a:pt x="71996" y="143967"/>
                </a:lnTo>
                <a:lnTo>
                  <a:pt x="100015" y="138309"/>
                </a:lnTo>
                <a:lnTo>
                  <a:pt x="122901" y="122882"/>
                </a:lnTo>
                <a:lnTo>
                  <a:pt x="138333" y="100000"/>
                </a:lnTo>
                <a:lnTo>
                  <a:pt x="143992" y="71983"/>
                </a:lnTo>
                <a:lnTo>
                  <a:pt x="138333" y="43966"/>
                </a:lnTo>
                <a:lnTo>
                  <a:pt x="122901" y="21085"/>
                </a:lnTo>
                <a:lnTo>
                  <a:pt x="100015" y="5657"/>
                </a:lnTo>
                <a:lnTo>
                  <a:pt x="71996" y="0"/>
                </a:lnTo>
                <a:close/>
              </a:path>
            </a:pathLst>
          </a:custGeom>
          <a:solidFill>
            <a:srgbClr val="00A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" name="グループ化 1"/>
          <p:cNvGrpSpPr/>
          <p:nvPr/>
        </p:nvGrpSpPr>
        <p:grpSpPr>
          <a:xfrm>
            <a:off x="4467392" y="2025154"/>
            <a:ext cx="4487925" cy="1070094"/>
            <a:chOff x="4467392" y="2025154"/>
            <a:chExt cx="4487925" cy="1070094"/>
          </a:xfrm>
        </p:grpSpPr>
        <p:sp>
          <p:nvSpPr>
            <p:cNvPr id="46" name="object 41"/>
            <p:cNvSpPr/>
            <p:nvPr/>
          </p:nvSpPr>
          <p:spPr>
            <a:xfrm>
              <a:off x="4467392" y="2025154"/>
              <a:ext cx="4430374" cy="1070094"/>
            </a:xfrm>
            <a:custGeom>
              <a:avLst/>
              <a:gdLst/>
              <a:ahLst/>
              <a:cxnLst/>
              <a:rect l="l" t="t" r="r" b="b"/>
              <a:pathLst>
                <a:path w="4608195" h="792480">
                  <a:moveTo>
                    <a:pt x="4500016" y="0"/>
                  </a:moveTo>
                  <a:lnTo>
                    <a:pt x="108000" y="0"/>
                  </a:lnTo>
                  <a:lnTo>
                    <a:pt x="65965" y="8486"/>
                  </a:lnTo>
                  <a:lnTo>
                    <a:pt x="31635" y="31630"/>
                  </a:lnTo>
                  <a:lnTo>
                    <a:pt x="8488" y="65960"/>
                  </a:lnTo>
                  <a:lnTo>
                    <a:pt x="0" y="108000"/>
                  </a:lnTo>
                  <a:lnTo>
                    <a:pt x="0" y="683996"/>
                  </a:lnTo>
                  <a:lnTo>
                    <a:pt x="8488" y="726032"/>
                  </a:lnTo>
                  <a:lnTo>
                    <a:pt x="31635" y="760361"/>
                  </a:lnTo>
                  <a:lnTo>
                    <a:pt x="65965" y="783509"/>
                  </a:lnTo>
                  <a:lnTo>
                    <a:pt x="108000" y="791997"/>
                  </a:lnTo>
                  <a:lnTo>
                    <a:pt x="4500016" y="791997"/>
                  </a:lnTo>
                  <a:lnTo>
                    <a:pt x="4542046" y="783509"/>
                  </a:lnTo>
                  <a:lnTo>
                    <a:pt x="4576376" y="760361"/>
                  </a:lnTo>
                  <a:lnTo>
                    <a:pt x="4599527" y="726032"/>
                  </a:lnTo>
                  <a:lnTo>
                    <a:pt x="4608017" y="683996"/>
                  </a:lnTo>
                  <a:lnTo>
                    <a:pt x="4608017" y="108000"/>
                  </a:lnTo>
                  <a:lnTo>
                    <a:pt x="4599527" y="65960"/>
                  </a:lnTo>
                  <a:lnTo>
                    <a:pt x="4576376" y="31630"/>
                  </a:lnTo>
                  <a:lnTo>
                    <a:pt x="4542046" y="8486"/>
                  </a:lnTo>
                  <a:lnTo>
                    <a:pt x="4500016" y="0"/>
                  </a:lnTo>
                  <a:close/>
                </a:path>
              </a:pathLst>
            </a:custGeom>
            <a:solidFill>
              <a:srgbClr val="00A0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2"/>
            <p:cNvSpPr/>
            <p:nvPr/>
          </p:nvSpPr>
          <p:spPr>
            <a:xfrm>
              <a:off x="5626926" y="2065987"/>
              <a:ext cx="3240360" cy="979567"/>
            </a:xfrm>
            <a:custGeom>
              <a:avLst/>
              <a:gdLst/>
              <a:ahLst/>
              <a:cxnLst/>
              <a:rect l="l" t="t" r="r" b="b"/>
              <a:pathLst>
                <a:path w="3606165" h="720089">
                  <a:moveTo>
                    <a:pt x="3499408" y="0"/>
                  </a:moveTo>
                  <a:lnTo>
                    <a:pt x="0" y="0"/>
                  </a:lnTo>
                  <a:lnTo>
                    <a:pt x="0" y="719988"/>
                  </a:lnTo>
                  <a:lnTo>
                    <a:pt x="3499408" y="719988"/>
                  </a:lnTo>
                  <a:lnTo>
                    <a:pt x="3540789" y="712273"/>
                  </a:lnTo>
                  <a:lnTo>
                    <a:pt x="3574581" y="691234"/>
                  </a:lnTo>
                  <a:lnTo>
                    <a:pt x="3597365" y="660029"/>
                  </a:lnTo>
                  <a:lnTo>
                    <a:pt x="3605720" y="621817"/>
                  </a:lnTo>
                  <a:lnTo>
                    <a:pt x="3605720" y="98183"/>
                  </a:lnTo>
                  <a:lnTo>
                    <a:pt x="3597365" y="59964"/>
                  </a:lnTo>
                  <a:lnTo>
                    <a:pt x="3574581" y="28755"/>
                  </a:lnTo>
                  <a:lnTo>
                    <a:pt x="3540789" y="7715"/>
                  </a:lnTo>
                  <a:lnTo>
                    <a:pt x="34994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40"/>
            <p:cNvSpPr txBox="1"/>
            <p:nvPr/>
          </p:nvSpPr>
          <p:spPr>
            <a:xfrm>
              <a:off x="5827753" y="2164041"/>
              <a:ext cx="3127564" cy="77091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0">
                <a:lnSpc>
                  <a:spcPct val="125000"/>
                </a:lnSpc>
              </a:pPr>
              <a:r>
                <a:rPr lang="ja-JP" altLang="en-US" sz="1400" spc="35" dirty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ミスト発生器との</a:t>
              </a:r>
              <a:r>
                <a:rPr lang="ja-JP" altLang="en-US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組み合わせにより</a:t>
              </a:r>
              <a:r>
                <a:rPr lang="ja-JP" altLang="en-US" sz="1400" spc="35" dirty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、緑の潤いと</a:t>
              </a:r>
              <a:r>
                <a:rPr lang="ja-JP" altLang="en-US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涼しさ</a:t>
              </a:r>
              <a:r>
                <a:rPr lang="ja-JP" altLang="en-US" sz="1400" spc="35" dirty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を同時に感じる空間を</a:t>
              </a:r>
              <a:r>
                <a:rPr lang="ja-JP" altLang="en-US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演出</a:t>
              </a:r>
              <a:r>
                <a:rPr lang="ja-JP" altLang="en-US" sz="1400" spc="35" dirty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します。</a:t>
              </a:r>
            </a:p>
          </p:txBody>
        </p:sp>
      </p:grpSp>
      <p:sp>
        <p:nvSpPr>
          <p:cNvPr id="31" name="object 43"/>
          <p:cNvSpPr txBox="1"/>
          <p:nvPr/>
        </p:nvSpPr>
        <p:spPr>
          <a:xfrm>
            <a:off x="4459601" y="2253137"/>
            <a:ext cx="1167325" cy="6272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地上部</a:t>
            </a:r>
          </a:p>
          <a:p>
            <a:pPr marL="12700" marR="5080" indent="88900" algn="ctr">
              <a:lnSpc>
                <a:spcPct val="107200"/>
              </a:lnSpc>
            </a:pPr>
            <a:r>
              <a:rPr lang="ja-JP" altLang="en-US" sz="2000" b="1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緑化</a:t>
            </a:r>
            <a:endParaRPr lang="ja-JP" altLang="en-US" sz="20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4464378" y="3218223"/>
            <a:ext cx="4519542" cy="1070094"/>
            <a:chOff x="4464378" y="3218223"/>
            <a:chExt cx="4519542" cy="1070094"/>
          </a:xfrm>
        </p:grpSpPr>
        <p:sp>
          <p:nvSpPr>
            <p:cNvPr id="48" name="object 41"/>
            <p:cNvSpPr/>
            <p:nvPr/>
          </p:nvSpPr>
          <p:spPr>
            <a:xfrm>
              <a:off x="4464378" y="3218223"/>
              <a:ext cx="4430374" cy="1070094"/>
            </a:xfrm>
            <a:custGeom>
              <a:avLst/>
              <a:gdLst/>
              <a:ahLst/>
              <a:cxnLst/>
              <a:rect l="l" t="t" r="r" b="b"/>
              <a:pathLst>
                <a:path w="4608195" h="792480">
                  <a:moveTo>
                    <a:pt x="4500016" y="0"/>
                  </a:moveTo>
                  <a:lnTo>
                    <a:pt x="108000" y="0"/>
                  </a:lnTo>
                  <a:lnTo>
                    <a:pt x="65965" y="8486"/>
                  </a:lnTo>
                  <a:lnTo>
                    <a:pt x="31635" y="31630"/>
                  </a:lnTo>
                  <a:lnTo>
                    <a:pt x="8488" y="65960"/>
                  </a:lnTo>
                  <a:lnTo>
                    <a:pt x="0" y="108000"/>
                  </a:lnTo>
                  <a:lnTo>
                    <a:pt x="0" y="683996"/>
                  </a:lnTo>
                  <a:lnTo>
                    <a:pt x="8488" y="726032"/>
                  </a:lnTo>
                  <a:lnTo>
                    <a:pt x="31635" y="760361"/>
                  </a:lnTo>
                  <a:lnTo>
                    <a:pt x="65965" y="783509"/>
                  </a:lnTo>
                  <a:lnTo>
                    <a:pt x="108000" y="791997"/>
                  </a:lnTo>
                  <a:lnTo>
                    <a:pt x="4500016" y="791997"/>
                  </a:lnTo>
                  <a:lnTo>
                    <a:pt x="4542046" y="783509"/>
                  </a:lnTo>
                  <a:lnTo>
                    <a:pt x="4576376" y="760361"/>
                  </a:lnTo>
                  <a:lnTo>
                    <a:pt x="4599527" y="726032"/>
                  </a:lnTo>
                  <a:lnTo>
                    <a:pt x="4608017" y="683996"/>
                  </a:lnTo>
                  <a:lnTo>
                    <a:pt x="4608017" y="108000"/>
                  </a:lnTo>
                  <a:lnTo>
                    <a:pt x="4599527" y="65960"/>
                  </a:lnTo>
                  <a:lnTo>
                    <a:pt x="4576376" y="31630"/>
                  </a:lnTo>
                  <a:lnTo>
                    <a:pt x="4542046" y="8486"/>
                  </a:lnTo>
                  <a:lnTo>
                    <a:pt x="4500016" y="0"/>
                  </a:lnTo>
                  <a:close/>
                </a:path>
              </a:pathLst>
            </a:custGeom>
            <a:solidFill>
              <a:srgbClr val="00A0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2"/>
            <p:cNvSpPr/>
            <p:nvPr/>
          </p:nvSpPr>
          <p:spPr>
            <a:xfrm>
              <a:off x="5623912" y="3259056"/>
              <a:ext cx="3240360" cy="979567"/>
            </a:xfrm>
            <a:custGeom>
              <a:avLst/>
              <a:gdLst/>
              <a:ahLst/>
              <a:cxnLst/>
              <a:rect l="l" t="t" r="r" b="b"/>
              <a:pathLst>
                <a:path w="3606165" h="720089">
                  <a:moveTo>
                    <a:pt x="3499408" y="0"/>
                  </a:moveTo>
                  <a:lnTo>
                    <a:pt x="0" y="0"/>
                  </a:lnTo>
                  <a:lnTo>
                    <a:pt x="0" y="719988"/>
                  </a:lnTo>
                  <a:lnTo>
                    <a:pt x="3499408" y="719988"/>
                  </a:lnTo>
                  <a:lnTo>
                    <a:pt x="3540789" y="712273"/>
                  </a:lnTo>
                  <a:lnTo>
                    <a:pt x="3574581" y="691234"/>
                  </a:lnTo>
                  <a:lnTo>
                    <a:pt x="3597365" y="660029"/>
                  </a:lnTo>
                  <a:lnTo>
                    <a:pt x="3605720" y="621817"/>
                  </a:lnTo>
                  <a:lnTo>
                    <a:pt x="3605720" y="98183"/>
                  </a:lnTo>
                  <a:lnTo>
                    <a:pt x="3597365" y="59964"/>
                  </a:lnTo>
                  <a:lnTo>
                    <a:pt x="3574581" y="28755"/>
                  </a:lnTo>
                  <a:lnTo>
                    <a:pt x="3540789" y="7715"/>
                  </a:lnTo>
                  <a:lnTo>
                    <a:pt x="34994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40"/>
            <p:cNvSpPr txBox="1"/>
            <p:nvPr/>
          </p:nvSpPr>
          <p:spPr>
            <a:xfrm>
              <a:off x="5833668" y="3368521"/>
              <a:ext cx="3150252" cy="80791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0">
                <a:lnSpc>
                  <a:spcPct val="125000"/>
                </a:lnSpc>
              </a:pPr>
              <a:r>
                <a:rPr lang="ja-JP" altLang="en-US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通路</a:t>
              </a:r>
              <a:r>
                <a:rPr lang="ja-JP" altLang="en-US" sz="1400" spc="35" dirty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の両側にミストを配置。</a:t>
              </a:r>
            </a:p>
            <a:p>
              <a:pPr marL="12700" marR="50800">
                <a:lnSpc>
                  <a:spcPct val="125000"/>
                </a:lnSpc>
              </a:pPr>
              <a:r>
                <a:rPr lang="ja-JP" altLang="en-US" sz="1400" spc="35" dirty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水の気化熱を利用した涼しい</a:t>
              </a:r>
            </a:p>
            <a:p>
              <a:pPr marL="12700" marR="50800">
                <a:lnSpc>
                  <a:spcPct val="125000"/>
                </a:lnSpc>
              </a:pPr>
              <a:r>
                <a:rPr lang="ja-JP" altLang="en-US" sz="1400" spc="35" dirty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通路となります</a:t>
              </a:r>
              <a:r>
                <a:rPr lang="ja-JP" altLang="en-US" sz="1400" spc="35" dirty="0" smtClean="0">
                  <a:solidFill>
                    <a:srgbClr val="221815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PMingLiU"/>
                </a:rPr>
                <a:t>。</a:t>
              </a:r>
              <a:endParaRPr lang="ja-JP" altLang="en-US" sz="1400" spc="35" dirty="0">
                <a:solidFill>
                  <a:srgbClr val="22181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PMingLiU"/>
              </a:endParaRPr>
            </a:p>
          </p:txBody>
        </p:sp>
        <p:sp>
          <p:nvSpPr>
            <p:cNvPr id="30" name="object 43"/>
            <p:cNvSpPr txBox="1"/>
            <p:nvPr/>
          </p:nvSpPr>
          <p:spPr>
            <a:xfrm>
              <a:off x="4481350" y="3414439"/>
              <a:ext cx="1076231" cy="65864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indent="88900" algn="ctr">
                <a:lnSpc>
                  <a:spcPct val="107200"/>
                </a:lnSpc>
              </a:pPr>
              <a:r>
                <a:rPr lang="ja-JP" altLang="en-US" sz="20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ミスト</a:t>
              </a:r>
              <a:endPara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2700" marR="5080" indent="88900" algn="ctr">
                <a:lnSpc>
                  <a:spcPct val="107200"/>
                </a:lnSpc>
              </a:pPr>
              <a:r>
                <a:rPr lang="ja-JP" altLang="en-US" sz="20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発生器</a:t>
              </a:r>
              <a:endParaRPr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25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106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PMingLiU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橋本　浩一</dc:creator>
  <cp:lastModifiedBy>西山　由真</cp:lastModifiedBy>
  <cp:revision>47</cp:revision>
  <cp:lastPrinted>2019-06-07T05:39:07Z</cp:lastPrinted>
  <dcterms:created xsi:type="dcterms:W3CDTF">2018-11-15T07:39:16Z</dcterms:created>
  <dcterms:modified xsi:type="dcterms:W3CDTF">2020-11-05T04:57:11Z</dcterms:modified>
</cp:coreProperties>
</file>