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7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3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04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/>
          <a:srcRect l="13433"/>
          <a:stretch/>
        </p:blipFill>
        <p:spPr>
          <a:xfrm>
            <a:off x="193954" y="856410"/>
            <a:ext cx="4264051" cy="276891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49100" y="251356"/>
            <a:ext cx="471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みくにん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広場（令和元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591160" y="2276872"/>
            <a:ext cx="4464496" cy="1070094"/>
            <a:chOff x="4467392" y="2025154"/>
            <a:chExt cx="4430374" cy="1070094"/>
          </a:xfrm>
        </p:grpSpPr>
        <p:sp>
          <p:nvSpPr>
            <p:cNvPr id="9" name="object 41"/>
            <p:cNvSpPr/>
            <p:nvPr/>
          </p:nvSpPr>
          <p:spPr>
            <a:xfrm>
              <a:off x="4467392" y="2025154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2"/>
            <p:cNvSpPr/>
            <p:nvPr/>
          </p:nvSpPr>
          <p:spPr>
            <a:xfrm>
              <a:off x="5626926" y="2065987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0"/>
            <p:cNvSpPr txBox="1"/>
            <p:nvPr/>
          </p:nvSpPr>
          <p:spPr>
            <a:xfrm>
              <a:off x="5676301" y="2122934"/>
              <a:ext cx="3127564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植物からの蒸散作用により、日射を受けても植物の葉が熱くなりにくく、緑化面からの赤外放射が低減します。</a:t>
              </a:r>
              <a:endPara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</p:grpSp>
      <p:sp>
        <p:nvSpPr>
          <p:cNvPr id="12" name="object 43"/>
          <p:cNvSpPr txBox="1"/>
          <p:nvPr/>
        </p:nvSpPr>
        <p:spPr>
          <a:xfrm>
            <a:off x="4534305" y="2297021"/>
            <a:ext cx="1167325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建築物</a:t>
            </a:r>
          </a:p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緑化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（既設）</a:t>
            </a:r>
            <a:endParaRPr lang="ja-JP" alt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565186" y="958315"/>
            <a:ext cx="4464496" cy="1070094"/>
            <a:chOff x="4464378" y="3218223"/>
            <a:chExt cx="4430374" cy="1070094"/>
          </a:xfrm>
        </p:grpSpPr>
        <p:sp>
          <p:nvSpPr>
            <p:cNvPr id="14" name="object 41"/>
            <p:cNvSpPr/>
            <p:nvPr/>
          </p:nvSpPr>
          <p:spPr>
            <a:xfrm>
              <a:off x="4464378" y="3218223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2"/>
            <p:cNvSpPr/>
            <p:nvPr/>
          </p:nvSpPr>
          <p:spPr>
            <a:xfrm>
              <a:off x="5623912" y="3259056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3"/>
            <p:cNvSpPr txBox="1"/>
            <p:nvPr/>
          </p:nvSpPr>
          <p:spPr>
            <a:xfrm>
              <a:off x="4532259" y="3458316"/>
              <a:ext cx="1002486" cy="6586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ミスト</a:t>
              </a:r>
              <a:endPara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発生器</a:t>
              </a:r>
              <a:endParaRPr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" name="object 57"/>
          <p:cNvSpPr/>
          <p:nvPr/>
        </p:nvSpPr>
        <p:spPr>
          <a:xfrm rot="8642017" flipV="1">
            <a:off x="1398020" y="695449"/>
            <a:ext cx="2922452" cy="1817401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7"/>
          <p:cNvSpPr/>
          <p:nvPr/>
        </p:nvSpPr>
        <p:spPr>
          <a:xfrm rot="7817740" flipV="1">
            <a:off x="4103065" y="2166690"/>
            <a:ext cx="271142" cy="784137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860264" y="1563518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/>
          <p:cNvSpPr/>
          <p:nvPr/>
        </p:nvSpPr>
        <p:spPr>
          <a:xfrm>
            <a:off x="3667525" y="2231780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3"/>
          <p:cNvSpPr txBox="1"/>
          <p:nvPr/>
        </p:nvSpPr>
        <p:spPr>
          <a:xfrm>
            <a:off x="415420" y="5226402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object 70"/>
          <p:cNvSpPr txBox="1"/>
          <p:nvPr/>
        </p:nvSpPr>
        <p:spPr>
          <a:xfrm>
            <a:off x="193954" y="3716021"/>
            <a:ext cx="37170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ja-JP" altLang="en-US" sz="1200" dirty="0"/>
              <a:t>堺市堺区向陵</a:t>
            </a:r>
            <a:r>
              <a:rPr lang="ja-JP" altLang="en-US" sz="1200" dirty="0" smtClean="0"/>
              <a:t>中町２丁目付近</a:t>
            </a:r>
            <a:endParaRPr lang="en-US" altLang="ja-JP" sz="1200" dirty="0"/>
          </a:p>
          <a:p>
            <a:r>
              <a:rPr lang="ja-JP" altLang="en-US" sz="1200" dirty="0" smtClean="0"/>
              <a:t>南海電気鉄道三国ヶ丘駅</a:t>
            </a:r>
            <a:r>
              <a:rPr lang="ja-JP" altLang="en-US" sz="1200" dirty="0"/>
              <a:t>屋上</a:t>
            </a:r>
            <a:endParaRPr lang="ja-JP" altLang="ja-JP" sz="1200" dirty="0"/>
          </a:p>
        </p:txBody>
      </p:sp>
      <p:sp>
        <p:nvSpPr>
          <p:cNvPr id="31" name="object 41"/>
          <p:cNvSpPr/>
          <p:nvPr/>
        </p:nvSpPr>
        <p:spPr>
          <a:xfrm>
            <a:off x="165885" y="4176049"/>
            <a:ext cx="8798603" cy="2565319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2"/>
          <p:cNvSpPr/>
          <p:nvPr/>
        </p:nvSpPr>
        <p:spPr>
          <a:xfrm>
            <a:off x="1581744" y="4238031"/>
            <a:ext cx="7331096" cy="2431329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3"/>
          <p:cNvSpPr txBox="1"/>
          <p:nvPr/>
        </p:nvSpPr>
        <p:spPr>
          <a:xfrm>
            <a:off x="320723" y="5269894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/>
          <a:srcRect l="38378" t="32281" r="38377" b="37203"/>
          <a:stretch/>
        </p:blipFill>
        <p:spPr>
          <a:xfrm>
            <a:off x="4214411" y="4971213"/>
            <a:ext cx="2157789" cy="159265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4"/>
          <a:srcRect l="26756" t="16532" r="26756" b="21453"/>
          <a:stretch/>
        </p:blipFill>
        <p:spPr>
          <a:xfrm>
            <a:off x="3995936" y="4293096"/>
            <a:ext cx="1553266" cy="116495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/>
          <a:srcRect l="38378" t="32281" r="38377" b="37203"/>
          <a:stretch/>
        </p:blipFill>
        <p:spPr>
          <a:xfrm>
            <a:off x="1743331" y="4976659"/>
            <a:ext cx="2157789" cy="1592653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6"/>
          <a:srcRect l="26756" t="16532" r="26756" b="21453"/>
          <a:stretch/>
        </p:blipFill>
        <p:spPr>
          <a:xfrm>
            <a:off x="1617251" y="4331616"/>
            <a:ext cx="1554185" cy="1165639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38" name="object 56"/>
          <p:cNvSpPr txBox="1"/>
          <p:nvPr/>
        </p:nvSpPr>
        <p:spPr>
          <a:xfrm>
            <a:off x="6529630" y="4636394"/>
            <a:ext cx="2297504" cy="1520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8" marR="5080" indent="-166688">
              <a:lnSpc>
                <a:spcPts val="2000"/>
              </a:lnSpc>
            </a:pPr>
            <a:r>
              <a:rPr lang="ja-JP" altLang="en-US" sz="1200" spc="15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←サーモカメラで見ると、ミストが出ている</a:t>
            </a:r>
            <a:r>
              <a:rPr lang="ja-JP" altLang="en-US" sz="1200" spc="15" dirty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部分</a:t>
            </a:r>
            <a:r>
              <a:rPr lang="ja-JP" altLang="en-US" sz="1200" spc="15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は、温度が</a:t>
            </a:r>
            <a:r>
              <a:rPr lang="ja-JP" altLang="en-US" sz="1200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低くなっています。既設の地上部緑化により涼しい空間が創出されている</a:t>
            </a:r>
            <a:r>
              <a:rPr lang="ja-JP" altLang="en-US" sz="1200" dirty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ことが</a:t>
            </a:r>
            <a:r>
              <a:rPr lang="ja-JP" altLang="en-US" sz="1200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わかります</a:t>
            </a:r>
            <a:r>
              <a:rPr lang="ja-JP" altLang="en-US" sz="1200" dirty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。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PMingLiU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06474" y="1108919"/>
            <a:ext cx="317451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0">
              <a:lnSpc>
                <a:spcPct val="125000"/>
              </a:lnSpc>
            </a:pP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長さ約</a:t>
            </a:r>
            <a:r>
              <a:rPr lang="en-US" altLang="ja-JP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22m</a:t>
            </a: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にわたり噴霧される微細ミストが蒸発する際、周囲の空気から気化熱を奪い気温を下げます。</a:t>
            </a:r>
            <a:endParaRPr lang="ja-JP" altLang="en-US" sz="1400" spc="35" dirty="0">
              <a:solidFill>
                <a:srgbClr val="22181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365187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117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Meiryo UI</vt:lpstr>
      <vt:lpstr>ＭＳ Ｐゴシック</vt:lpstr>
      <vt:lpstr>PMingLiU</vt:lpstr>
      <vt:lpstr>メイリオ</vt:lpstr>
      <vt:lpstr>Arial</vt:lpstr>
      <vt:lpstr>Calibri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浩一</dc:creator>
  <cp:lastModifiedBy>西山　由真</cp:lastModifiedBy>
  <cp:revision>47</cp:revision>
  <cp:lastPrinted>2019-06-07T05:39:07Z</cp:lastPrinted>
  <dcterms:created xsi:type="dcterms:W3CDTF">2018-11-15T07:39:16Z</dcterms:created>
  <dcterms:modified xsi:type="dcterms:W3CDTF">2020-11-05T04:58:53Z</dcterms:modified>
</cp:coreProperties>
</file>