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21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25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58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62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77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03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88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53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04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66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95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21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80" y="751428"/>
            <a:ext cx="4226658" cy="27897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49100" y="332656"/>
            <a:ext cx="492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zh-CN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粉浜本通商店街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（令和元年度）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object 41"/>
          <p:cNvSpPr/>
          <p:nvPr/>
        </p:nvSpPr>
        <p:spPr>
          <a:xfrm>
            <a:off x="4592222" y="692696"/>
            <a:ext cx="4464496" cy="819243"/>
          </a:xfrm>
          <a:custGeom>
            <a:avLst/>
            <a:gdLst/>
            <a:ahLst/>
            <a:cxnLst/>
            <a:rect l="l" t="t" r="r" b="b"/>
            <a:pathLst>
              <a:path w="4608195" h="792480">
                <a:moveTo>
                  <a:pt x="4500016" y="0"/>
                </a:moveTo>
                <a:lnTo>
                  <a:pt x="108000" y="0"/>
                </a:lnTo>
                <a:lnTo>
                  <a:pt x="65965" y="8486"/>
                </a:lnTo>
                <a:lnTo>
                  <a:pt x="31635" y="31630"/>
                </a:lnTo>
                <a:lnTo>
                  <a:pt x="8488" y="65960"/>
                </a:lnTo>
                <a:lnTo>
                  <a:pt x="0" y="108000"/>
                </a:lnTo>
                <a:lnTo>
                  <a:pt x="0" y="683996"/>
                </a:lnTo>
                <a:lnTo>
                  <a:pt x="8488" y="726032"/>
                </a:lnTo>
                <a:lnTo>
                  <a:pt x="31635" y="760361"/>
                </a:lnTo>
                <a:lnTo>
                  <a:pt x="65965" y="783509"/>
                </a:lnTo>
                <a:lnTo>
                  <a:pt x="108000" y="791997"/>
                </a:lnTo>
                <a:lnTo>
                  <a:pt x="4500016" y="791997"/>
                </a:lnTo>
                <a:lnTo>
                  <a:pt x="4542046" y="783509"/>
                </a:lnTo>
                <a:lnTo>
                  <a:pt x="4576376" y="760361"/>
                </a:lnTo>
                <a:lnTo>
                  <a:pt x="4599527" y="726032"/>
                </a:lnTo>
                <a:lnTo>
                  <a:pt x="4608017" y="683996"/>
                </a:lnTo>
                <a:lnTo>
                  <a:pt x="4608017" y="108000"/>
                </a:lnTo>
                <a:lnTo>
                  <a:pt x="4599527" y="65960"/>
                </a:lnTo>
                <a:lnTo>
                  <a:pt x="4576376" y="31630"/>
                </a:lnTo>
                <a:lnTo>
                  <a:pt x="4542046" y="8486"/>
                </a:lnTo>
                <a:lnTo>
                  <a:pt x="450001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42"/>
          <p:cNvSpPr/>
          <p:nvPr/>
        </p:nvSpPr>
        <p:spPr>
          <a:xfrm>
            <a:off x="5760921" y="762477"/>
            <a:ext cx="3265317" cy="722307"/>
          </a:xfrm>
          <a:custGeom>
            <a:avLst/>
            <a:gdLst/>
            <a:ahLst/>
            <a:cxnLst/>
            <a:rect l="l" t="t" r="r" b="b"/>
            <a:pathLst>
              <a:path w="3606165" h="720089">
                <a:moveTo>
                  <a:pt x="3499408" y="0"/>
                </a:moveTo>
                <a:lnTo>
                  <a:pt x="0" y="0"/>
                </a:lnTo>
                <a:lnTo>
                  <a:pt x="0" y="719988"/>
                </a:lnTo>
                <a:lnTo>
                  <a:pt x="3499408" y="719988"/>
                </a:lnTo>
                <a:lnTo>
                  <a:pt x="3540789" y="712273"/>
                </a:lnTo>
                <a:lnTo>
                  <a:pt x="3574581" y="691234"/>
                </a:lnTo>
                <a:lnTo>
                  <a:pt x="3597365" y="660029"/>
                </a:lnTo>
                <a:lnTo>
                  <a:pt x="3605720" y="621817"/>
                </a:lnTo>
                <a:lnTo>
                  <a:pt x="3605720" y="98183"/>
                </a:lnTo>
                <a:lnTo>
                  <a:pt x="3597365" y="59964"/>
                </a:lnTo>
                <a:lnTo>
                  <a:pt x="3574581" y="28755"/>
                </a:lnTo>
                <a:lnTo>
                  <a:pt x="3540789" y="7715"/>
                </a:lnTo>
                <a:lnTo>
                  <a:pt x="3499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40"/>
          <p:cNvSpPr txBox="1"/>
          <p:nvPr/>
        </p:nvSpPr>
        <p:spPr>
          <a:xfrm>
            <a:off x="5837980" y="874167"/>
            <a:ext cx="3151652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spc="35" dirty="0" smtClean="0">
                <a:solidFill>
                  <a:srgbClr val="22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アーケードを活用し、</a:t>
            </a:r>
            <a:r>
              <a:rPr kumimoji="1" lang="ja-JP" altLang="en-US" sz="1400" b="0" i="0" u="none" strike="noStrike" kern="1200" cap="none" spc="35" normalizeH="0" baseline="0" noProof="0" dirty="0" smtClean="0">
                <a:ln>
                  <a:noFill/>
                </a:ln>
                <a:solidFill>
                  <a:srgbClr val="221815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上面からの直達日射を遮</a:t>
            </a:r>
            <a:r>
              <a:rPr kumimoji="1" lang="ja-JP" altLang="en-US" sz="1400" b="0" i="0" u="none" strike="noStrike" kern="1200" cap="none" spc="35" normalizeH="0" baseline="0" noProof="0" dirty="0">
                <a:ln>
                  <a:noFill/>
                </a:ln>
                <a:solidFill>
                  <a:srgbClr val="221815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へい</a:t>
            </a:r>
            <a:r>
              <a:rPr kumimoji="1" lang="ja-JP" altLang="en-US" sz="1400" b="0" i="0" u="none" strike="noStrike" kern="1200" cap="none" spc="35" normalizeH="0" baseline="0" noProof="0" dirty="0" smtClean="0">
                <a:ln>
                  <a:noFill/>
                </a:ln>
                <a:solidFill>
                  <a:srgbClr val="221815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します。</a:t>
            </a:r>
            <a:endParaRPr kumimoji="1" lang="ja-JP" altLang="en-US" sz="1400" b="0" i="0" u="none" strike="noStrike" kern="1200" cap="none" spc="35" normalizeH="0" baseline="0" noProof="0" dirty="0">
              <a:ln>
                <a:noFill/>
              </a:ln>
              <a:solidFill>
                <a:srgbClr val="221815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PMingLiU"/>
            </a:endParaRPr>
          </a:p>
        </p:txBody>
      </p:sp>
      <p:sp>
        <p:nvSpPr>
          <p:cNvPr id="7" name="object 43"/>
          <p:cNvSpPr txBox="1"/>
          <p:nvPr/>
        </p:nvSpPr>
        <p:spPr>
          <a:xfrm>
            <a:off x="4592222" y="771928"/>
            <a:ext cx="1167325" cy="658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88900" algn="ctr" defTabSz="914400" rtl="0" eaLnBrk="1" fontAlgn="auto" latinLnBrk="0" hangingPunct="1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日除け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2700" marR="5080" lvl="0" indent="88900" algn="ctr" defTabSz="914400" rtl="0" eaLnBrk="1" fontAlgn="auto" latinLnBrk="0" hangingPunct="1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（既設）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4592222" y="2708920"/>
            <a:ext cx="4464496" cy="1070094"/>
            <a:chOff x="4467392" y="2025154"/>
            <a:chExt cx="4430374" cy="1070094"/>
          </a:xfrm>
        </p:grpSpPr>
        <p:sp>
          <p:nvSpPr>
            <p:cNvPr id="9" name="object 41"/>
            <p:cNvSpPr/>
            <p:nvPr/>
          </p:nvSpPr>
          <p:spPr>
            <a:xfrm>
              <a:off x="4467392" y="2025154"/>
              <a:ext cx="4430374" cy="1070094"/>
            </a:xfrm>
            <a:custGeom>
              <a:avLst/>
              <a:gdLst/>
              <a:ahLst/>
              <a:cxnLst/>
              <a:rect l="l" t="t" r="r" b="b"/>
              <a:pathLst>
                <a:path w="4608195" h="792480">
                  <a:moveTo>
                    <a:pt x="4500016" y="0"/>
                  </a:moveTo>
                  <a:lnTo>
                    <a:pt x="108000" y="0"/>
                  </a:lnTo>
                  <a:lnTo>
                    <a:pt x="65965" y="8486"/>
                  </a:lnTo>
                  <a:lnTo>
                    <a:pt x="31635" y="31630"/>
                  </a:lnTo>
                  <a:lnTo>
                    <a:pt x="8488" y="65960"/>
                  </a:lnTo>
                  <a:lnTo>
                    <a:pt x="0" y="108000"/>
                  </a:lnTo>
                  <a:lnTo>
                    <a:pt x="0" y="683996"/>
                  </a:lnTo>
                  <a:lnTo>
                    <a:pt x="8488" y="726032"/>
                  </a:lnTo>
                  <a:lnTo>
                    <a:pt x="31635" y="760361"/>
                  </a:lnTo>
                  <a:lnTo>
                    <a:pt x="65965" y="783509"/>
                  </a:lnTo>
                  <a:lnTo>
                    <a:pt x="108000" y="791997"/>
                  </a:lnTo>
                  <a:lnTo>
                    <a:pt x="4500016" y="791997"/>
                  </a:lnTo>
                  <a:lnTo>
                    <a:pt x="4542046" y="783509"/>
                  </a:lnTo>
                  <a:lnTo>
                    <a:pt x="4576376" y="760361"/>
                  </a:lnTo>
                  <a:lnTo>
                    <a:pt x="4599527" y="726032"/>
                  </a:lnTo>
                  <a:lnTo>
                    <a:pt x="4608017" y="683996"/>
                  </a:lnTo>
                  <a:lnTo>
                    <a:pt x="4608017" y="108000"/>
                  </a:lnTo>
                  <a:lnTo>
                    <a:pt x="4599527" y="65960"/>
                  </a:lnTo>
                  <a:lnTo>
                    <a:pt x="4576376" y="31630"/>
                  </a:lnTo>
                  <a:lnTo>
                    <a:pt x="4542046" y="8486"/>
                  </a:lnTo>
                  <a:lnTo>
                    <a:pt x="4500016" y="0"/>
                  </a:lnTo>
                  <a:close/>
                </a:path>
              </a:pathLst>
            </a:custGeom>
            <a:solidFill>
              <a:srgbClr val="00A0E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42"/>
            <p:cNvSpPr/>
            <p:nvPr/>
          </p:nvSpPr>
          <p:spPr>
            <a:xfrm>
              <a:off x="5626926" y="2065987"/>
              <a:ext cx="3240360" cy="979567"/>
            </a:xfrm>
            <a:custGeom>
              <a:avLst/>
              <a:gdLst/>
              <a:ahLst/>
              <a:cxnLst/>
              <a:rect l="l" t="t" r="r" b="b"/>
              <a:pathLst>
                <a:path w="3606165" h="720089">
                  <a:moveTo>
                    <a:pt x="3499408" y="0"/>
                  </a:moveTo>
                  <a:lnTo>
                    <a:pt x="0" y="0"/>
                  </a:lnTo>
                  <a:lnTo>
                    <a:pt x="0" y="719988"/>
                  </a:lnTo>
                  <a:lnTo>
                    <a:pt x="3499408" y="719988"/>
                  </a:lnTo>
                  <a:lnTo>
                    <a:pt x="3540789" y="712273"/>
                  </a:lnTo>
                  <a:lnTo>
                    <a:pt x="3574581" y="691234"/>
                  </a:lnTo>
                  <a:lnTo>
                    <a:pt x="3597365" y="660029"/>
                  </a:lnTo>
                  <a:lnTo>
                    <a:pt x="3605720" y="621817"/>
                  </a:lnTo>
                  <a:lnTo>
                    <a:pt x="3605720" y="98183"/>
                  </a:lnTo>
                  <a:lnTo>
                    <a:pt x="3597365" y="59964"/>
                  </a:lnTo>
                  <a:lnTo>
                    <a:pt x="3574581" y="28755"/>
                  </a:lnTo>
                  <a:lnTo>
                    <a:pt x="3540789" y="7715"/>
                  </a:lnTo>
                  <a:lnTo>
                    <a:pt x="3499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40"/>
            <p:cNvSpPr txBox="1"/>
            <p:nvPr/>
          </p:nvSpPr>
          <p:spPr>
            <a:xfrm>
              <a:off x="5676301" y="2122934"/>
              <a:ext cx="3127564" cy="8079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400" spc="35" dirty="0" smtClean="0">
                  <a:solidFill>
                    <a:srgbClr val="22181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涼しさとともに目に見える緑が増えることで空間の「安らぎ」「潤い」イメージが高まります。</a:t>
              </a:r>
              <a:endParaRPr kumimoji="1" lang="ja-JP" altLang="en-US" sz="1400" b="0" i="0" u="none" strike="noStrike" kern="1200" cap="none" spc="35" normalizeH="0" baseline="0" noProof="0" dirty="0">
                <a:ln>
                  <a:noFill/>
                </a:ln>
                <a:solidFill>
                  <a:srgbClr val="221815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endParaRPr>
            </a:p>
          </p:txBody>
        </p:sp>
      </p:grpSp>
      <p:sp>
        <p:nvSpPr>
          <p:cNvPr id="12" name="object 43"/>
          <p:cNvSpPr txBox="1"/>
          <p:nvPr/>
        </p:nvSpPr>
        <p:spPr>
          <a:xfrm>
            <a:off x="4572000" y="2914374"/>
            <a:ext cx="1167325" cy="658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88900" algn="ctr" defTabSz="914400" rtl="0" eaLnBrk="1" fontAlgn="auto" latinLnBrk="0" hangingPunct="1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地上部</a:t>
            </a:r>
          </a:p>
          <a:p>
            <a:pPr marL="12700" marR="5080" lvl="0" indent="88900" algn="ctr" defTabSz="914400" rtl="0" eaLnBrk="1" fontAlgn="auto" latinLnBrk="0" hangingPunct="1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緑化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4601652" y="1566818"/>
            <a:ext cx="4464496" cy="1070094"/>
            <a:chOff x="4464378" y="3218223"/>
            <a:chExt cx="4430374" cy="1070094"/>
          </a:xfrm>
        </p:grpSpPr>
        <p:sp>
          <p:nvSpPr>
            <p:cNvPr id="14" name="object 41"/>
            <p:cNvSpPr/>
            <p:nvPr/>
          </p:nvSpPr>
          <p:spPr>
            <a:xfrm>
              <a:off x="4464378" y="3218223"/>
              <a:ext cx="4430374" cy="1070094"/>
            </a:xfrm>
            <a:custGeom>
              <a:avLst/>
              <a:gdLst/>
              <a:ahLst/>
              <a:cxnLst/>
              <a:rect l="l" t="t" r="r" b="b"/>
              <a:pathLst>
                <a:path w="4608195" h="792480">
                  <a:moveTo>
                    <a:pt x="4500016" y="0"/>
                  </a:moveTo>
                  <a:lnTo>
                    <a:pt x="108000" y="0"/>
                  </a:lnTo>
                  <a:lnTo>
                    <a:pt x="65965" y="8486"/>
                  </a:lnTo>
                  <a:lnTo>
                    <a:pt x="31635" y="31630"/>
                  </a:lnTo>
                  <a:lnTo>
                    <a:pt x="8488" y="65960"/>
                  </a:lnTo>
                  <a:lnTo>
                    <a:pt x="0" y="108000"/>
                  </a:lnTo>
                  <a:lnTo>
                    <a:pt x="0" y="683996"/>
                  </a:lnTo>
                  <a:lnTo>
                    <a:pt x="8488" y="726032"/>
                  </a:lnTo>
                  <a:lnTo>
                    <a:pt x="31635" y="760361"/>
                  </a:lnTo>
                  <a:lnTo>
                    <a:pt x="65965" y="783509"/>
                  </a:lnTo>
                  <a:lnTo>
                    <a:pt x="108000" y="791997"/>
                  </a:lnTo>
                  <a:lnTo>
                    <a:pt x="4500016" y="791997"/>
                  </a:lnTo>
                  <a:lnTo>
                    <a:pt x="4542046" y="783509"/>
                  </a:lnTo>
                  <a:lnTo>
                    <a:pt x="4576376" y="760361"/>
                  </a:lnTo>
                  <a:lnTo>
                    <a:pt x="4599527" y="726032"/>
                  </a:lnTo>
                  <a:lnTo>
                    <a:pt x="4608017" y="683996"/>
                  </a:lnTo>
                  <a:lnTo>
                    <a:pt x="4608017" y="108000"/>
                  </a:lnTo>
                  <a:lnTo>
                    <a:pt x="4599527" y="65960"/>
                  </a:lnTo>
                  <a:lnTo>
                    <a:pt x="4576376" y="31630"/>
                  </a:lnTo>
                  <a:lnTo>
                    <a:pt x="4542046" y="8486"/>
                  </a:lnTo>
                  <a:lnTo>
                    <a:pt x="4500016" y="0"/>
                  </a:lnTo>
                  <a:close/>
                </a:path>
              </a:pathLst>
            </a:custGeom>
            <a:solidFill>
              <a:srgbClr val="00A0E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42"/>
            <p:cNvSpPr/>
            <p:nvPr/>
          </p:nvSpPr>
          <p:spPr>
            <a:xfrm>
              <a:off x="5623912" y="3259056"/>
              <a:ext cx="3240360" cy="979567"/>
            </a:xfrm>
            <a:custGeom>
              <a:avLst/>
              <a:gdLst/>
              <a:ahLst/>
              <a:cxnLst/>
              <a:rect l="l" t="t" r="r" b="b"/>
              <a:pathLst>
                <a:path w="3606165" h="720089">
                  <a:moveTo>
                    <a:pt x="3499408" y="0"/>
                  </a:moveTo>
                  <a:lnTo>
                    <a:pt x="0" y="0"/>
                  </a:lnTo>
                  <a:lnTo>
                    <a:pt x="0" y="719988"/>
                  </a:lnTo>
                  <a:lnTo>
                    <a:pt x="3499408" y="719988"/>
                  </a:lnTo>
                  <a:lnTo>
                    <a:pt x="3540789" y="712273"/>
                  </a:lnTo>
                  <a:lnTo>
                    <a:pt x="3574581" y="691234"/>
                  </a:lnTo>
                  <a:lnTo>
                    <a:pt x="3597365" y="660029"/>
                  </a:lnTo>
                  <a:lnTo>
                    <a:pt x="3605720" y="621817"/>
                  </a:lnTo>
                  <a:lnTo>
                    <a:pt x="3605720" y="98183"/>
                  </a:lnTo>
                  <a:lnTo>
                    <a:pt x="3597365" y="59964"/>
                  </a:lnTo>
                  <a:lnTo>
                    <a:pt x="3574581" y="28755"/>
                  </a:lnTo>
                  <a:lnTo>
                    <a:pt x="3540789" y="7715"/>
                  </a:lnTo>
                  <a:lnTo>
                    <a:pt x="3499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40"/>
            <p:cNvSpPr txBox="1"/>
            <p:nvPr/>
          </p:nvSpPr>
          <p:spPr>
            <a:xfrm>
              <a:off x="5700722" y="3349313"/>
              <a:ext cx="3150252" cy="7709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0" lvl="0">
                <a:lnSpc>
                  <a:spcPct val="125000"/>
                </a:lnSpc>
              </a:pPr>
              <a:r>
                <a:rPr lang="ja-JP" altLang="en-US" sz="1400" spc="35" dirty="0">
                  <a:solidFill>
                    <a:srgbClr val="22181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送風ファンの併用により、微細</a:t>
              </a:r>
              <a:r>
                <a:rPr kumimoji="1" lang="ja-JP" altLang="en-US" sz="1400" b="0" i="0" u="none" strike="noStrike" kern="1200" cap="none" spc="35" normalizeH="0" baseline="0" noProof="0" dirty="0" smtClean="0">
                  <a:ln>
                    <a:noFill/>
                  </a:ln>
                  <a:solidFill>
                    <a:srgbClr val="221815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ミスト蒸発時に周辺空気から気化熱を効果的に奪い、局所的に気温を下げます。</a:t>
              </a:r>
              <a:endParaRPr kumimoji="1" lang="ja-JP" altLang="en-US" sz="1400" b="0" i="0" u="none" strike="noStrike" kern="1200" cap="none" spc="35" normalizeH="0" baseline="0" noProof="0" dirty="0">
                <a:ln>
                  <a:noFill/>
                </a:ln>
                <a:solidFill>
                  <a:srgbClr val="221815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endParaRPr>
            </a:p>
          </p:txBody>
        </p:sp>
        <p:sp>
          <p:nvSpPr>
            <p:cNvPr id="17" name="object 43"/>
            <p:cNvSpPr txBox="1"/>
            <p:nvPr/>
          </p:nvSpPr>
          <p:spPr>
            <a:xfrm>
              <a:off x="4532259" y="3458316"/>
              <a:ext cx="1002486" cy="65864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indent="88900" algn="ctr" defTabSz="914400" rtl="0" eaLnBrk="1" fontAlgn="auto" latinLnBrk="0" hangingPunct="1">
                <a:lnSpc>
                  <a:spcPct val="107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ミスト</a:t>
              </a:r>
              <a:endPara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12700" marR="5080" lvl="0" indent="88900" algn="ctr" defTabSz="914400" rtl="0" eaLnBrk="1" fontAlgn="auto" latinLnBrk="0" hangingPunct="1">
                <a:lnSpc>
                  <a:spcPct val="107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発生器</a:t>
              </a:r>
              <a:endParaRPr kumimoji="1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9" name="object 57"/>
          <p:cNvSpPr/>
          <p:nvPr/>
        </p:nvSpPr>
        <p:spPr>
          <a:xfrm rot="1806162">
            <a:off x="3291597" y="693495"/>
            <a:ext cx="1284465" cy="695317"/>
          </a:xfrm>
          <a:custGeom>
            <a:avLst/>
            <a:gdLst/>
            <a:ahLst/>
            <a:cxnLst/>
            <a:rect l="l" t="t" r="r" b="b"/>
            <a:pathLst>
              <a:path w="347344" h="575944">
                <a:moveTo>
                  <a:pt x="0" y="575729"/>
                </a:moveTo>
                <a:lnTo>
                  <a:pt x="347129" y="0"/>
                </a:lnTo>
              </a:path>
            </a:pathLst>
          </a:custGeom>
          <a:ln w="76200">
            <a:solidFill>
              <a:srgbClr val="00A0E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57"/>
          <p:cNvSpPr/>
          <p:nvPr/>
        </p:nvSpPr>
        <p:spPr>
          <a:xfrm rot="8642017" flipV="1">
            <a:off x="2161910" y="372950"/>
            <a:ext cx="1957769" cy="2611155"/>
          </a:xfrm>
          <a:custGeom>
            <a:avLst/>
            <a:gdLst/>
            <a:ahLst/>
            <a:cxnLst/>
            <a:rect l="l" t="t" r="r" b="b"/>
            <a:pathLst>
              <a:path w="347344" h="575944">
                <a:moveTo>
                  <a:pt x="0" y="575729"/>
                </a:moveTo>
                <a:lnTo>
                  <a:pt x="347129" y="0"/>
                </a:lnTo>
              </a:path>
            </a:pathLst>
          </a:custGeom>
          <a:ln w="76200">
            <a:solidFill>
              <a:srgbClr val="00A0E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57"/>
          <p:cNvSpPr/>
          <p:nvPr/>
        </p:nvSpPr>
        <p:spPr>
          <a:xfrm rot="7817740" flipV="1">
            <a:off x="2247260" y="2174158"/>
            <a:ext cx="1955970" cy="2208173"/>
          </a:xfrm>
          <a:custGeom>
            <a:avLst/>
            <a:gdLst/>
            <a:ahLst/>
            <a:cxnLst/>
            <a:rect l="l" t="t" r="r" b="b"/>
            <a:pathLst>
              <a:path w="347344" h="575944">
                <a:moveTo>
                  <a:pt x="0" y="575729"/>
                </a:moveTo>
                <a:lnTo>
                  <a:pt x="347129" y="0"/>
                </a:lnTo>
              </a:path>
            </a:pathLst>
          </a:custGeom>
          <a:ln w="76200">
            <a:solidFill>
              <a:srgbClr val="00A0E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9"/>
          <p:cNvSpPr/>
          <p:nvPr/>
        </p:nvSpPr>
        <p:spPr>
          <a:xfrm>
            <a:off x="2987824" y="844356"/>
            <a:ext cx="288000" cy="288000"/>
          </a:xfrm>
          <a:custGeom>
            <a:avLst/>
            <a:gdLst/>
            <a:ahLst/>
            <a:cxnLst/>
            <a:rect l="l" t="t" r="r" b="b"/>
            <a:pathLst>
              <a:path w="144144" h="144144">
                <a:moveTo>
                  <a:pt x="71996" y="0"/>
                </a:moveTo>
                <a:lnTo>
                  <a:pt x="43976" y="5657"/>
                </a:lnTo>
                <a:lnTo>
                  <a:pt x="21091" y="21085"/>
                </a:lnTo>
                <a:lnTo>
                  <a:pt x="5659" y="43966"/>
                </a:lnTo>
                <a:lnTo>
                  <a:pt x="0" y="71983"/>
                </a:lnTo>
                <a:lnTo>
                  <a:pt x="5659" y="100000"/>
                </a:lnTo>
                <a:lnTo>
                  <a:pt x="21091" y="122882"/>
                </a:lnTo>
                <a:lnTo>
                  <a:pt x="43976" y="138309"/>
                </a:lnTo>
                <a:lnTo>
                  <a:pt x="71996" y="143967"/>
                </a:lnTo>
                <a:lnTo>
                  <a:pt x="100015" y="138309"/>
                </a:lnTo>
                <a:lnTo>
                  <a:pt x="122901" y="122882"/>
                </a:lnTo>
                <a:lnTo>
                  <a:pt x="138333" y="100000"/>
                </a:lnTo>
                <a:lnTo>
                  <a:pt x="143992" y="71983"/>
                </a:lnTo>
                <a:lnTo>
                  <a:pt x="138333" y="43966"/>
                </a:lnTo>
                <a:lnTo>
                  <a:pt x="122901" y="21085"/>
                </a:lnTo>
                <a:lnTo>
                  <a:pt x="100015" y="5657"/>
                </a:lnTo>
                <a:lnTo>
                  <a:pt x="7199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9"/>
          <p:cNvSpPr/>
          <p:nvPr/>
        </p:nvSpPr>
        <p:spPr>
          <a:xfrm>
            <a:off x="1433202" y="1040351"/>
            <a:ext cx="288000" cy="288000"/>
          </a:xfrm>
          <a:custGeom>
            <a:avLst/>
            <a:gdLst/>
            <a:ahLst/>
            <a:cxnLst/>
            <a:rect l="l" t="t" r="r" b="b"/>
            <a:pathLst>
              <a:path w="144144" h="144144">
                <a:moveTo>
                  <a:pt x="71996" y="0"/>
                </a:moveTo>
                <a:lnTo>
                  <a:pt x="43976" y="5657"/>
                </a:lnTo>
                <a:lnTo>
                  <a:pt x="21091" y="21085"/>
                </a:lnTo>
                <a:lnTo>
                  <a:pt x="5659" y="43966"/>
                </a:lnTo>
                <a:lnTo>
                  <a:pt x="0" y="71983"/>
                </a:lnTo>
                <a:lnTo>
                  <a:pt x="5659" y="100000"/>
                </a:lnTo>
                <a:lnTo>
                  <a:pt x="21091" y="122882"/>
                </a:lnTo>
                <a:lnTo>
                  <a:pt x="43976" y="138309"/>
                </a:lnTo>
                <a:lnTo>
                  <a:pt x="71996" y="143967"/>
                </a:lnTo>
                <a:lnTo>
                  <a:pt x="100015" y="138309"/>
                </a:lnTo>
                <a:lnTo>
                  <a:pt x="122901" y="122882"/>
                </a:lnTo>
                <a:lnTo>
                  <a:pt x="138333" y="100000"/>
                </a:lnTo>
                <a:lnTo>
                  <a:pt x="143992" y="71983"/>
                </a:lnTo>
                <a:lnTo>
                  <a:pt x="138333" y="43966"/>
                </a:lnTo>
                <a:lnTo>
                  <a:pt x="122901" y="21085"/>
                </a:lnTo>
                <a:lnTo>
                  <a:pt x="100015" y="5657"/>
                </a:lnTo>
                <a:lnTo>
                  <a:pt x="7199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9"/>
          <p:cNvSpPr/>
          <p:nvPr/>
        </p:nvSpPr>
        <p:spPr>
          <a:xfrm>
            <a:off x="1521233" y="3160979"/>
            <a:ext cx="288000" cy="288000"/>
          </a:xfrm>
          <a:custGeom>
            <a:avLst/>
            <a:gdLst/>
            <a:ahLst/>
            <a:cxnLst/>
            <a:rect l="l" t="t" r="r" b="b"/>
            <a:pathLst>
              <a:path w="144144" h="144144">
                <a:moveTo>
                  <a:pt x="71996" y="0"/>
                </a:moveTo>
                <a:lnTo>
                  <a:pt x="43976" y="5657"/>
                </a:lnTo>
                <a:lnTo>
                  <a:pt x="21091" y="21085"/>
                </a:lnTo>
                <a:lnTo>
                  <a:pt x="5659" y="43966"/>
                </a:lnTo>
                <a:lnTo>
                  <a:pt x="0" y="71983"/>
                </a:lnTo>
                <a:lnTo>
                  <a:pt x="5659" y="100000"/>
                </a:lnTo>
                <a:lnTo>
                  <a:pt x="21091" y="122882"/>
                </a:lnTo>
                <a:lnTo>
                  <a:pt x="43976" y="138309"/>
                </a:lnTo>
                <a:lnTo>
                  <a:pt x="71996" y="143967"/>
                </a:lnTo>
                <a:lnTo>
                  <a:pt x="100015" y="138309"/>
                </a:lnTo>
                <a:lnTo>
                  <a:pt x="122901" y="122882"/>
                </a:lnTo>
                <a:lnTo>
                  <a:pt x="138333" y="100000"/>
                </a:lnTo>
                <a:lnTo>
                  <a:pt x="143992" y="71983"/>
                </a:lnTo>
                <a:lnTo>
                  <a:pt x="138333" y="43966"/>
                </a:lnTo>
                <a:lnTo>
                  <a:pt x="122901" y="21085"/>
                </a:lnTo>
                <a:lnTo>
                  <a:pt x="100015" y="5657"/>
                </a:lnTo>
                <a:lnTo>
                  <a:pt x="7199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43"/>
          <p:cNvSpPr txBox="1"/>
          <p:nvPr/>
        </p:nvSpPr>
        <p:spPr>
          <a:xfrm>
            <a:off x="415420" y="5226402"/>
            <a:ext cx="1085968" cy="417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88900" algn="ctr" defTabSz="914400" rtl="0" eaLnBrk="1" fontAlgn="auto" latinLnBrk="0" hangingPunct="1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効果</a:t>
            </a:r>
            <a:endParaRPr kumimoji="1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object 70"/>
          <p:cNvSpPr txBox="1"/>
          <p:nvPr/>
        </p:nvSpPr>
        <p:spPr>
          <a:xfrm>
            <a:off x="161915" y="3623850"/>
            <a:ext cx="371703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zh-CN" altLang="en-US" sz="1200" dirty="0">
                <a:solidFill>
                  <a:prstClr val="black"/>
                </a:solidFill>
                <a:ea typeface="ＭＳ Ｐゴシック" panose="020B0600070205080204" pitchFamily="50" charset="-128"/>
              </a:rPr>
              <a:t>大阪市住之江区粉</a:t>
            </a:r>
            <a:r>
              <a:rPr lang="zh-CN" altLang="en-US" sz="1200" dirty="0" smtClean="0">
                <a:solidFill>
                  <a:prstClr val="black"/>
                </a:solidFill>
                <a:ea typeface="ＭＳ Ｐゴシック" panose="020B0600070205080204" pitchFamily="50" charset="-128"/>
              </a:rPr>
              <a:t>浜</a:t>
            </a:r>
            <a:r>
              <a:rPr lang="ja-JP" altLang="en-US" sz="1200" dirty="0" smtClean="0">
                <a:solidFill>
                  <a:prstClr val="black"/>
                </a:solidFill>
                <a:ea typeface="ＭＳ Ｐゴシック" panose="020B0600070205080204" pitchFamily="50" charset="-128"/>
              </a:rPr>
              <a:t>２丁目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付近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粉</a:t>
            </a:r>
            <a:r>
              <a:rPr lang="ja-JP" altLang="en-US" sz="120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浜本通商店街</a:t>
            </a:r>
            <a:endParaRPr kumimoji="1" lang="ja-JP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object 41"/>
          <p:cNvSpPr/>
          <p:nvPr/>
        </p:nvSpPr>
        <p:spPr>
          <a:xfrm>
            <a:off x="165885" y="4077072"/>
            <a:ext cx="8798603" cy="2634506"/>
          </a:xfrm>
          <a:custGeom>
            <a:avLst/>
            <a:gdLst/>
            <a:ahLst/>
            <a:cxnLst/>
            <a:rect l="l" t="t" r="r" b="b"/>
            <a:pathLst>
              <a:path w="4608195" h="792480">
                <a:moveTo>
                  <a:pt x="4500016" y="0"/>
                </a:moveTo>
                <a:lnTo>
                  <a:pt x="108000" y="0"/>
                </a:lnTo>
                <a:lnTo>
                  <a:pt x="65965" y="8486"/>
                </a:lnTo>
                <a:lnTo>
                  <a:pt x="31635" y="31630"/>
                </a:lnTo>
                <a:lnTo>
                  <a:pt x="8488" y="65960"/>
                </a:lnTo>
                <a:lnTo>
                  <a:pt x="0" y="108000"/>
                </a:lnTo>
                <a:lnTo>
                  <a:pt x="0" y="683996"/>
                </a:lnTo>
                <a:lnTo>
                  <a:pt x="8488" y="726032"/>
                </a:lnTo>
                <a:lnTo>
                  <a:pt x="31635" y="760361"/>
                </a:lnTo>
                <a:lnTo>
                  <a:pt x="65965" y="783509"/>
                </a:lnTo>
                <a:lnTo>
                  <a:pt x="108000" y="791997"/>
                </a:lnTo>
                <a:lnTo>
                  <a:pt x="4500016" y="791997"/>
                </a:lnTo>
                <a:lnTo>
                  <a:pt x="4542046" y="783509"/>
                </a:lnTo>
                <a:lnTo>
                  <a:pt x="4576376" y="760361"/>
                </a:lnTo>
                <a:lnTo>
                  <a:pt x="4599527" y="726032"/>
                </a:lnTo>
                <a:lnTo>
                  <a:pt x="4608017" y="683996"/>
                </a:lnTo>
                <a:lnTo>
                  <a:pt x="4608017" y="108000"/>
                </a:lnTo>
                <a:lnTo>
                  <a:pt x="4599527" y="65960"/>
                </a:lnTo>
                <a:lnTo>
                  <a:pt x="4576376" y="31630"/>
                </a:lnTo>
                <a:lnTo>
                  <a:pt x="4542046" y="8486"/>
                </a:lnTo>
                <a:lnTo>
                  <a:pt x="450001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42"/>
          <p:cNvSpPr/>
          <p:nvPr/>
        </p:nvSpPr>
        <p:spPr>
          <a:xfrm>
            <a:off x="1581744" y="4149080"/>
            <a:ext cx="7331096" cy="2502102"/>
          </a:xfrm>
          <a:custGeom>
            <a:avLst/>
            <a:gdLst/>
            <a:ahLst/>
            <a:cxnLst/>
            <a:rect l="l" t="t" r="r" b="b"/>
            <a:pathLst>
              <a:path w="3606165" h="720089">
                <a:moveTo>
                  <a:pt x="3499408" y="0"/>
                </a:moveTo>
                <a:lnTo>
                  <a:pt x="0" y="0"/>
                </a:lnTo>
                <a:lnTo>
                  <a:pt x="0" y="719988"/>
                </a:lnTo>
                <a:lnTo>
                  <a:pt x="3499408" y="719988"/>
                </a:lnTo>
                <a:lnTo>
                  <a:pt x="3540789" y="712273"/>
                </a:lnTo>
                <a:lnTo>
                  <a:pt x="3574581" y="691234"/>
                </a:lnTo>
                <a:lnTo>
                  <a:pt x="3597365" y="660029"/>
                </a:lnTo>
                <a:lnTo>
                  <a:pt x="3605720" y="621817"/>
                </a:lnTo>
                <a:lnTo>
                  <a:pt x="3605720" y="98183"/>
                </a:lnTo>
                <a:lnTo>
                  <a:pt x="3597365" y="59964"/>
                </a:lnTo>
                <a:lnTo>
                  <a:pt x="3574581" y="28755"/>
                </a:lnTo>
                <a:lnTo>
                  <a:pt x="3540789" y="7715"/>
                </a:lnTo>
                <a:lnTo>
                  <a:pt x="3499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43"/>
          <p:cNvSpPr txBox="1"/>
          <p:nvPr/>
        </p:nvSpPr>
        <p:spPr>
          <a:xfrm>
            <a:off x="320723" y="5269894"/>
            <a:ext cx="1085968" cy="417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88900" algn="ctr" defTabSz="914400" rtl="0" eaLnBrk="1" fontAlgn="auto" latinLnBrk="0" hangingPunct="1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効果</a:t>
            </a:r>
            <a:endParaRPr kumimoji="1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3"/>
          <a:srcRect l="41145" t="27361" r="41145" b="31296"/>
          <a:stretch/>
        </p:blipFill>
        <p:spPr>
          <a:xfrm>
            <a:off x="4055967" y="4286301"/>
            <a:ext cx="1703580" cy="2235948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4"/>
          <a:srcRect l="32845" t="6688" r="33396" b="12594"/>
          <a:stretch/>
        </p:blipFill>
        <p:spPr>
          <a:xfrm>
            <a:off x="2087420" y="4291240"/>
            <a:ext cx="1659653" cy="2231009"/>
          </a:xfrm>
          <a:prstGeom prst="rect">
            <a:avLst/>
          </a:prstGeom>
        </p:spPr>
      </p:pic>
      <p:sp>
        <p:nvSpPr>
          <p:cNvPr id="36" name="object 56"/>
          <p:cNvSpPr txBox="1"/>
          <p:nvPr/>
        </p:nvSpPr>
        <p:spPr>
          <a:xfrm>
            <a:off x="5997700" y="4935443"/>
            <a:ext cx="2676987" cy="751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388" marR="5080" indent="-166688">
              <a:lnSpc>
                <a:spcPts val="2000"/>
              </a:lnSpc>
            </a:pPr>
            <a:r>
              <a:rPr lang="ja-JP" altLang="en-US" sz="1200" spc="15" dirty="0" smtClean="0">
                <a:solidFill>
                  <a:srgbClr val="2218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MingLiU"/>
              </a:rPr>
              <a:t>←サーモカメラで見ると、ミストが出ている</a:t>
            </a:r>
            <a:r>
              <a:rPr lang="ja-JP" altLang="en-US" sz="1200" spc="15" dirty="0">
                <a:solidFill>
                  <a:srgbClr val="2218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MingLiU"/>
              </a:rPr>
              <a:t>部分</a:t>
            </a:r>
            <a:r>
              <a:rPr lang="ja-JP" altLang="en-US" sz="1200" spc="15" dirty="0" smtClean="0">
                <a:solidFill>
                  <a:srgbClr val="2218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MingLiU"/>
              </a:rPr>
              <a:t>は、</a:t>
            </a:r>
            <a:r>
              <a:rPr lang="ja-JP" altLang="en-US" sz="1200" dirty="0" smtClean="0">
                <a:solidFill>
                  <a:srgbClr val="2218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MingLiU"/>
              </a:rPr>
              <a:t>温度が低くなっていることがわかります。</a:t>
            </a:r>
            <a:endParaRPr lang="en-US" altLang="ja-JP" sz="1200" dirty="0" smtClean="0">
              <a:solidFill>
                <a:srgbClr val="221815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PMingLiU"/>
            </a:endParaRPr>
          </a:p>
        </p:txBody>
      </p:sp>
    </p:spTree>
    <p:extLst>
      <p:ext uri="{BB962C8B-B14F-4D97-AF65-F5344CB8AC3E}">
        <p14:creationId xmlns:p14="http://schemas.microsoft.com/office/powerpoint/2010/main" val="3631671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118</Words>
  <Application>Microsoft Office PowerPoint</Application>
  <PresentationFormat>画面に合わせる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HG丸ｺﾞｼｯｸM-PRO</vt:lpstr>
      <vt:lpstr>Meiryo UI</vt:lpstr>
      <vt:lpstr>ＭＳ Ｐゴシック</vt:lpstr>
      <vt:lpstr>PMingLiU</vt:lpstr>
      <vt:lpstr>メイリオ</vt:lpstr>
      <vt:lpstr>Arial</vt:lpstr>
      <vt:lpstr>Calibri</vt:lpstr>
      <vt:lpstr>Office ​​テーマ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橋本　浩一</dc:creator>
  <cp:lastModifiedBy>西山　由真</cp:lastModifiedBy>
  <cp:revision>47</cp:revision>
  <cp:lastPrinted>2019-06-07T05:39:07Z</cp:lastPrinted>
  <dcterms:created xsi:type="dcterms:W3CDTF">2018-11-15T07:39:16Z</dcterms:created>
  <dcterms:modified xsi:type="dcterms:W3CDTF">2020-11-05T04:59:44Z</dcterms:modified>
</cp:coreProperties>
</file>