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6BE0-42C4-44D0-9244-1FECF7104A88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0FE7-97B3-4AD6-84E0-C0DEC914B4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189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6BE0-42C4-44D0-9244-1FECF7104A88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0FE7-97B3-4AD6-84E0-C0DEC914B4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474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6BE0-42C4-44D0-9244-1FECF7104A88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0FE7-97B3-4AD6-84E0-C0DEC914B4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3909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6BE0-42C4-44D0-9244-1FECF7104A88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0FE7-97B3-4AD6-84E0-C0DEC914B4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16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6BE0-42C4-44D0-9244-1FECF7104A88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0FE7-97B3-4AD6-84E0-C0DEC914B4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5904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6BE0-42C4-44D0-9244-1FECF7104A88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0FE7-97B3-4AD6-84E0-C0DEC914B4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2111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6BE0-42C4-44D0-9244-1FECF7104A88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0FE7-97B3-4AD6-84E0-C0DEC914B4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190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6BE0-42C4-44D0-9244-1FECF7104A88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0FE7-97B3-4AD6-84E0-C0DEC914B4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8812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6BE0-42C4-44D0-9244-1FECF7104A88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0FE7-97B3-4AD6-84E0-C0DEC914B4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7517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6BE0-42C4-44D0-9244-1FECF7104A88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0FE7-97B3-4AD6-84E0-C0DEC914B4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35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6BE0-42C4-44D0-9244-1FECF7104A88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40FE7-97B3-4AD6-84E0-C0DEC914B4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2737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C6BE0-42C4-44D0-9244-1FECF7104A88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40FE7-97B3-4AD6-84E0-C0DEC914B4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5161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593" y="711423"/>
            <a:ext cx="3872351" cy="4877816"/>
          </a:xfrm>
          <a:prstGeom prst="rect">
            <a:avLst/>
          </a:prstGeom>
        </p:spPr>
      </p:pic>
      <p:sp>
        <p:nvSpPr>
          <p:cNvPr id="10" name="object 70"/>
          <p:cNvSpPr txBox="1"/>
          <p:nvPr/>
        </p:nvSpPr>
        <p:spPr>
          <a:xfrm>
            <a:off x="107504" y="5785882"/>
            <a:ext cx="3717038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25" dirty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大阪市阿倍野区阿倍野筋一丁目 </a:t>
            </a:r>
            <a:r>
              <a:rPr sz="1200" spc="50" dirty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6 </a:t>
            </a:r>
            <a:r>
              <a:rPr sz="1200" spc="-25" dirty="0" smtClean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番 </a:t>
            </a:r>
            <a:r>
              <a:rPr sz="1200" spc="50" dirty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1</a:t>
            </a:r>
            <a:r>
              <a:rPr sz="1200" spc="-145" dirty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 </a:t>
            </a:r>
            <a:r>
              <a:rPr sz="1200" spc="-25" dirty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号</a:t>
            </a:r>
            <a:endParaRPr sz="12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1200" spc="-140" dirty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あべのキューズモール  </a:t>
            </a:r>
            <a:r>
              <a:rPr sz="1200" spc="-10" dirty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2</a:t>
            </a:r>
            <a:r>
              <a:rPr sz="1200" spc="-40" dirty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 </a:t>
            </a:r>
            <a:r>
              <a:rPr sz="1200" spc="-140" dirty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階アーバンアベニュー</a:t>
            </a:r>
            <a:endParaRPr sz="12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PMingLiU"/>
            </a:endParaRPr>
          </a:p>
        </p:txBody>
      </p:sp>
      <p:sp>
        <p:nvSpPr>
          <p:cNvPr id="11" name="object 9"/>
          <p:cNvSpPr/>
          <p:nvPr/>
        </p:nvSpPr>
        <p:spPr>
          <a:xfrm>
            <a:off x="2627784" y="1072104"/>
            <a:ext cx="288000" cy="288000"/>
          </a:xfrm>
          <a:custGeom>
            <a:avLst/>
            <a:gdLst/>
            <a:ahLst/>
            <a:cxnLst/>
            <a:rect l="l" t="t" r="r" b="b"/>
            <a:pathLst>
              <a:path w="144144" h="144144">
                <a:moveTo>
                  <a:pt x="71996" y="0"/>
                </a:moveTo>
                <a:lnTo>
                  <a:pt x="43976" y="5657"/>
                </a:lnTo>
                <a:lnTo>
                  <a:pt x="21091" y="21085"/>
                </a:lnTo>
                <a:lnTo>
                  <a:pt x="5659" y="43966"/>
                </a:lnTo>
                <a:lnTo>
                  <a:pt x="0" y="71983"/>
                </a:lnTo>
                <a:lnTo>
                  <a:pt x="5659" y="100000"/>
                </a:lnTo>
                <a:lnTo>
                  <a:pt x="21091" y="122882"/>
                </a:lnTo>
                <a:lnTo>
                  <a:pt x="43976" y="138309"/>
                </a:lnTo>
                <a:lnTo>
                  <a:pt x="71996" y="143967"/>
                </a:lnTo>
                <a:lnTo>
                  <a:pt x="100015" y="138309"/>
                </a:lnTo>
                <a:lnTo>
                  <a:pt x="122901" y="122882"/>
                </a:lnTo>
                <a:lnTo>
                  <a:pt x="138333" y="100000"/>
                </a:lnTo>
                <a:lnTo>
                  <a:pt x="143992" y="71983"/>
                </a:lnTo>
                <a:lnTo>
                  <a:pt x="138333" y="43966"/>
                </a:lnTo>
                <a:lnTo>
                  <a:pt x="122901" y="21085"/>
                </a:lnTo>
                <a:lnTo>
                  <a:pt x="100015" y="5657"/>
                </a:lnTo>
                <a:lnTo>
                  <a:pt x="71996" y="0"/>
                </a:lnTo>
                <a:close/>
              </a:path>
            </a:pathLst>
          </a:custGeom>
          <a:solidFill>
            <a:srgbClr val="00A0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41"/>
          <p:cNvSpPr/>
          <p:nvPr/>
        </p:nvSpPr>
        <p:spPr>
          <a:xfrm>
            <a:off x="4183423" y="332656"/>
            <a:ext cx="4853073" cy="936000"/>
          </a:xfrm>
          <a:custGeom>
            <a:avLst/>
            <a:gdLst/>
            <a:ahLst/>
            <a:cxnLst/>
            <a:rect l="l" t="t" r="r" b="b"/>
            <a:pathLst>
              <a:path w="4608195" h="792480">
                <a:moveTo>
                  <a:pt x="4500016" y="0"/>
                </a:moveTo>
                <a:lnTo>
                  <a:pt x="108000" y="0"/>
                </a:lnTo>
                <a:lnTo>
                  <a:pt x="65965" y="8486"/>
                </a:lnTo>
                <a:lnTo>
                  <a:pt x="31635" y="31630"/>
                </a:lnTo>
                <a:lnTo>
                  <a:pt x="8488" y="65960"/>
                </a:lnTo>
                <a:lnTo>
                  <a:pt x="0" y="108000"/>
                </a:lnTo>
                <a:lnTo>
                  <a:pt x="0" y="683996"/>
                </a:lnTo>
                <a:lnTo>
                  <a:pt x="8488" y="726032"/>
                </a:lnTo>
                <a:lnTo>
                  <a:pt x="31635" y="760361"/>
                </a:lnTo>
                <a:lnTo>
                  <a:pt x="65965" y="783509"/>
                </a:lnTo>
                <a:lnTo>
                  <a:pt x="108000" y="791997"/>
                </a:lnTo>
                <a:lnTo>
                  <a:pt x="4500016" y="791997"/>
                </a:lnTo>
                <a:lnTo>
                  <a:pt x="4542046" y="783509"/>
                </a:lnTo>
                <a:lnTo>
                  <a:pt x="4576376" y="760361"/>
                </a:lnTo>
                <a:lnTo>
                  <a:pt x="4599527" y="726032"/>
                </a:lnTo>
                <a:lnTo>
                  <a:pt x="4608017" y="683996"/>
                </a:lnTo>
                <a:lnTo>
                  <a:pt x="4608017" y="108000"/>
                </a:lnTo>
                <a:lnTo>
                  <a:pt x="4599527" y="65960"/>
                </a:lnTo>
                <a:lnTo>
                  <a:pt x="4576376" y="31630"/>
                </a:lnTo>
                <a:lnTo>
                  <a:pt x="4542046" y="8486"/>
                </a:lnTo>
                <a:lnTo>
                  <a:pt x="4500016" y="0"/>
                </a:lnTo>
                <a:close/>
              </a:path>
            </a:pathLst>
          </a:custGeom>
          <a:solidFill>
            <a:srgbClr val="00A0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42"/>
          <p:cNvSpPr/>
          <p:nvPr/>
        </p:nvSpPr>
        <p:spPr>
          <a:xfrm>
            <a:off x="5364087" y="373490"/>
            <a:ext cx="3636000" cy="860838"/>
          </a:xfrm>
          <a:custGeom>
            <a:avLst/>
            <a:gdLst/>
            <a:ahLst/>
            <a:cxnLst/>
            <a:rect l="l" t="t" r="r" b="b"/>
            <a:pathLst>
              <a:path w="3606165" h="720089">
                <a:moveTo>
                  <a:pt x="3499408" y="0"/>
                </a:moveTo>
                <a:lnTo>
                  <a:pt x="0" y="0"/>
                </a:lnTo>
                <a:lnTo>
                  <a:pt x="0" y="719988"/>
                </a:lnTo>
                <a:lnTo>
                  <a:pt x="3499408" y="719988"/>
                </a:lnTo>
                <a:lnTo>
                  <a:pt x="3540789" y="712273"/>
                </a:lnTo>
                <a:lnTo>
                  <a:pt x="3574581" y="691234"/>
                </a:lnTo>
                <a:lnTo>
                  <a:pt x="3597365" y="660029"/>
                </a:lnTo>
                <a:lnTo>
                  <a:pt x="3605720" y="621817"/>
                </a:lnTo>
                <a:lnTo>
                  <a:pt x="3605720" y="98183"/>
                </a:lnTo>
                <a:lnTo>
                  <a:pt x="3597365" y="59964"/>
                </a:lnTo>
                <a:lnTo>
                  <a:pt x="3574581" y="28755"/>
                </a:lnTo>
                <a:lnTo>
                  <a:pt x="3540789" y="7715"/>
                </a:lnTo>
                <a:lnTo>
                  <a:pt x="34994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43"/>
          <p:cNvSpPr txBox="1"/>
          <p:nvPr/>
        </p:nvSpPr>
        <p:spPr>
          <a:xfrm>
            <a:off x="4206112" y="476672"/>
            <a:ext cx="1085968" cy="5927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88900" algn="ctr">
              <a:lnSpc>
                <a:spcPct val="107200"/>
              </a:lnSpc>
            </a:pPr>
            <a:r>
              <a:rPr lang="ja-JP" altLang="en-US" sz="16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躯体による</a:t>
            </a:r>
            <a:endParaRPr lang="en-US" altLang="ja-JP" sz="1600" b="1" dirty="0" smtClean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700" marR="5080" indent="88900" algn="ctr">
              <a:lnSpc>
                <a:spcPct val="107200"/>
              </a:lnSpc>
            </a:pPr>
            <a:r>
              <a:rPr lang="ja-JP" altLang="en-US" sz="20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日除け</a:t>
            </a:r>
            <a:endParaRPr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" name="object 57"/>
          <p:cNvSpPr/>
          <p:nvPr/>
        </p:nvSpPr>
        <p:spPr>
          <a:xfrm rot="1806162">
            <a:off x="3032103" y="512777"/>
            <a:ext cx="1025050" cy="1026495"/>
          </a:xfrm>
          <a:custGeom>
            <a:avLst/>
            <a:gdLst/>
            <a:ahLst/>
            <a:cxnLst/>
            <a:rect l="l" t="t" r="r" b="b"/>
            <a:pathLst>
              <a:path w="347344" h="575944">
                <a:moveTo>
                  <a:pt x="0" y="575729"/>
                </a:moveTo>
                <a:lnTo>
                  <a:pt x="347129" y="0"/>
                </a:lnTo>
              </a:path>
            </a:pathLst>
          </a:custGeom>
          <a:ln w="76200">
            <a:solidFill>
              <a:srgbClr val="00A0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9"/>
          <p:cNvSpPr/>
          <p:nvPr/>
        </p:nvSpPr>
        <p:spPr>
          <a:xfrm>
            <a:off x="3419872" y="1700840"/>
            <a:ext cx="288000" cy="288000"/>
          </a:xfrm>
          <a:custGeom>
            <a:avLst/>
            <a:gdLst/>
            <a:ahLst/>
            <a:cxnLst/>
            <a:rect l="l" t="t" r="r" b="b"/>
            <a:pathLst>
              <a:path w="144144" h="144144">
                <a:moveTo>
                  <a:pt x="71996" y="0"/>
                </a:moveTo>
                <a:lnTo>
                  <a:pt x="43976" y="5657"/>
                </a:lnTo>
                <a:lnTo>
                  <a:pt x="21091" y="21085"/>
                </a:lnTo>
                <a:lnTo>
                  <a:pt x="5659" y="43966"/>
                </a:lnTo>
                <a:lnTo>
                  <a:pt x="0" y="71983"/>
                </a:lnTo>
                <a:lnTo>
                  <a:pt x="5659" y="100000"/>
                </a:lnTo>
                <a:lnTo>
                  <a:pt x="21091" y="122882"/>
                </a:lnTo>
                <a:lnTo>
                  <a:pt x="43976" y="138309"/>
                </a:lnTo>
                <a:lnTo>
                  <a:pt x="71996" y="143967"/>
                </a:lnTo>
                <a:lnTo>
                  <a:pt x="100015" y="138309"/>
                </a:lnTo>
                <a:lnTo>
                  <a:pt x="122901" y="122882"/>
                </a:lnTo>
                <a:lnTo>
                  <a:pt x="138333" y="100000"/>
                </a:lnTo>
                <a:lnTo>
                  <a:pt x="143992" y="71983"/>
                </a:lnTo>
                <a:lnTo>
                  <a:pt x="138333" y="43966"/>
                </a:lnTo>
                <a:lnTo>
                  <a:pt x="122901" y="21085"/>
                </a:lnTo>
                <a:lnTo>
                  <a:pt x="100015" y="5657"/>
                </a:lnTo>
                <a:lnTo>
                  <a:pt x="71996" y="0"/>
                </a:lnTo>
                <a:close/>
              </a:path>
            </a:pathLst>
          </a:custGeom>
          <a:solidFill>
            <a:srgbClr val="00A0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41"/>
          <p:cNvSpPr/>
          <p:nvPr/>
        </p:nvSpPr>
        <p:spPr>
          <a:xfrm>
            <a:off x="4183423" y="1371942"/>
            <a:ext cx="4853073" cy="2777138"/>
          </a:xfrm>
          <a:custGeom>
            <a:avLst/>
            <a:gdLst/>
            <a:ahLst/>
            <a:cxnLst/>
            <a:rect l="l" t="t" r="r" b="b"/>
            <a:pathLst>
              <a:path w="4608195" h="792480">
                <a:moveTo>
                  <a:pt x="4500016" y="0"/>
                </a:moveTo>
                <a:lnTo>
                  <a:pt x="108000" y="0"/>
                </a:lnTo>
                <a:lnTo>
                  <a:pt x="65965" y="8486"/>
                </a:lnTo>
                <a:lnTo>
                  <a:pt x="31635" y="31630"/>
                </a:lnTo>
                <a:lnTo>
                  <a:pt x="8488" y="65960"/>
                </a:lnTo>
                <a:lnTo>
                  <a:pt x="0" y="108000"/>
                </a:lnTo>
                <a:lnTo>
                  <a:pt x="0" y="683996"/>
                </a:lnTo>
                <a:lnTo>
                  <a:pt x="8488" y="726032"/>
                </a:lnTo>
                <a:lnTo>
                  <a:pt x="31635" y="760361"/>
                </a:lnTo>
                <a:lnTo>
                  <a:pt x="65965" y="783509"/>
                </a:lnTo>
                <a:lnTo>
                  <a:pt x="108000" y="791997"/>
                </a:lnTo>
                <a:lnTo>
                  <a:pt x="4500016" y="791997"/>
                </a:lnTo>
                <a:lnTo>
                  <a:pt x="4542046" y="783509"/>
                </a:lnTo>
                <a:lnTo>
                  <a:pt x="4576376" y="760361"/>
                </a:lnTo>
                <a:lnTo>
                  <a:pt x="4599527" y="726032"/>
                </a:lnTo>
                <a:lnTo>
                  <a:pt x="4608017" y="683996"/>
                </a:lnTo>
                <a:lnTo>
                  <a:pt x="4608017" y="108000"/>
                </a:lnTo>
                <a:lnTo>
                  <a:pt x="4599527" y="65960"/>
                </a:lnTo>
                <a:lnTo>
                  <a:pt x="4576376" y="31630"/>
                </a:lnTo>
                <a:lnTo>
                  <a:pt x="4542046" y="8486"/>
                </a:lnTo>
                <a:lnTo>
                  <a:pt x="4500016" y="0"/>
                </a:lnTo>
                <a:close/>
              </a:path>
            </a:pathLst>
          </a:custGeom>
          <a:solidFill>
            <a:srgbClr val="00A0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42"/>
          <p:cNvSpPr/>
          <p:nvPr/>
        </p:nvSpPr>
        <p:spPr>
          <a:xfrm>
            <a:off x="5364088" y="1412776"/>
            <a:ext cx="3636000" cy="2700000"/>
          </a:xfrm>
          <a:custGeom>
            <a:avLst/>
            <a:gdLst/>
            <a:ahLst/>
            <a:cxnLst/>
            <a:rect l="l" t="t" r="r" b="b"/>
            <a:pathLst>
              <a:path w="3606165" h="720089">
                <a:moveTo>
                  <a:pt x="3499408" y="0"/>
                </a:moveTo>
                <a:lnTo>
                  <a:pt x="0" y="0"/>
                </a:lnTo>
                <a:lnTo>
                  <a:pt x="0" y="719988"/>
                </a:lnTo>
                <a:lnTo>
                  <a:pt x="3499408" y="719988"/>
                </a:lnTo>
                <a:lnTo>
                  <a:pt x="3540789" y="712273"/>
                </a:lnTo>
                <a:lnTo>
                  <a:pt x="3574581" y="691234"/>
                </a:lnTo>
                <a:lnTo>
                  <a:pt x="3597365" y="660029"/>
                </a:lnTo>
                <a:lnTo>
                  <a:pt x="3605720" y="621817"/>
                </a:lnTo>
                <a:lnTo>
                  <a:pt x="3605720" y="98183"/>
                </a:lnTo>
                <a:lnTo>
                  <a:pt x="3597365" y="59964"/>
                </a:lnTo>
                <a:lnTo>
                  <a:pt x="3574581" y="28755"/>
                </a:lnTo>
                <a:lnTo>
                  <a:pt x="3540789" y="7715"/>
                </a:lnTo>
                <a:lnTo>
                  <a:pt x="34994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43"/>
          <p:cNvSpPr txBox="1"/>
          <p:nvPr/>
        </p:nvSpPr>
        <p:spPr>
          <a:xfrm>
            <a:off x="4206112" y="2244310"/>
            <a:ext cx="1085968" cy="7526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88900" algn="ctr">
              <a:lnSpc>
                <a:spcPct val="107200"/>
              </a:lnSpc>
            </a:pPr>
            <a:r>
              <a:rPr sz="2400" b="1" dirty="0" err="1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遮熱性</a:t>
            </a:r>
            <a:endParaRPr lang="en-US" sz="2400" b="1" dirty="0" smtClean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700" marR="5080" indent="88900" algn="ctr">
              <a:lnSpc>
                <a:spcPct val="107200"/>
              </a:lnSpc>
            </a:pPr>
            <a:r>
              <a:rPr sz="2400" b="1" dirty="0" err="1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フィルム</a:t>
            </a:r>
            <a:endParaRPr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object 57"/>
          <p:cNvSpPr/>
          <p:nvPr/>
        </p:nvSpPr>
        <p:spPr>
          <a:xfrm flipV="1">
            <a:off x="3595642" y="1844839"/>
            <a:ext cx="649805" cy="181857"/>
          </a:xfrm>
          <a:custGeom>
            <a:avLst/>
            <a:gdLst/>
            <a:ahLst/>
            <a:cxnLst/>
            <a:rect l="l" t="t" r="r" b="b"/>
            <a:pathLst>
              <a:path w="347344" h="575944">
                <a:moveTo>
                  <a:pt x="0" y="575729"/>
                </a:moveTo>
                <a:lnTo>
                  <a:pt x="347129" y="0"/>
                </a:lnTo>
              </a:path>
            </a:pathLst>
          </a:custGeom>
          <a:ln w="76200">
            <a:solidFill>
              <a:srgbClr val="00A0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5"/>
          <p:cNvSpPr txBox="1"/>
          <p:nvPr/>
        </p:nvSpPr>
        <p:spPr>
          <a:xfrm>
            <a:off x="5383144" y="1417962"/>
            <a:ext cx="3568052" cy="460381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sz="1400" dirty="0" err="1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日射透過率を下げ、通路の温度上昇を緩和します</a:t>
            </a:r>
            <a:r>
              <a:rPr sz="1400" dirty="0" smtClean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。</a:t>
            </a:r>
            <a:endParaRPr 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object 40"/>
          <p:cNvSpPr txBox="1"/>
          <p:nvPr/>
        </p:nvSpPr>
        <p:spPr>
          <a:xfrm>
            <a:off x="5440880" y="442119"/>
            <a:ext cx="3482820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0">
              <a:lnSpc>
                <a:spcPct val="125000"/>
              </a:lnSpc>
            </a:pPr>
            <a:r>
              <a:rPr sz="1400" spc="35" dirty="0" err="1" smtClean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日陰をつくる建物の躯体をクールスポット</a:t>
            </a:r>
            <a:r>
              <a:rPr sz="1400" dirty="0" err="1" smtClean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の日除けとして活用します</a:t>
            </a:r>
            <a:r>
              <a:rPr lang="ja-JP" altLang="en-US" sz="1400" dirty="0" err="1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。</a:t>
            </a:r>
            <a:endParaRPr sz="14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PMingLiU"/>
            </a:endParaRPr>
          </a:p>
        </p:txBody>
      </p:sp>
      <p:sp>
        <p:nvSpPr>
          <p:cNvPr id="42" name="object 9"/>
          <p:cNvSpPr/>
          <p:nvPr/>
        </p:nvSpPr>
        <p:spPr>
          <a:xfrm>
            <a:off x="2188623" y="2911278"/>
            <a:ext cx="288000" cy="288000"/>
          </a:xfrm>
          <a:custGeom>
            <a:avLst/>
            <a:gdLst/>
            <a:ahLst/>
            <a:cxnLst/>
            <a:rect l="l" t="t" r="r" b="b"/>
            <a:pathLst>
              <a:path w="144144" h="144144">
                <a:moveTo>
                  <a:pt x="71996" y="0"/>
                </a:moveTo>
                <a:lnTo>
                  <a:pt x="43976" y="5657"/>
                </a:lnTo>
                <a:lnTo>
                  <a:pt x="21091" y="21085"/>
                </a:lnTo>
                <a:lnTo>
                  <a:pt x="5659" y="43966"/>
                </a:lnTo>
                <a:lnTo>
                  <a:pt x="0" y="71983"/>
                </a:lnTo>
                <a:lnTo>
                  <a:pt x="5659" y="100000"/>
                </a:lnTo>
                <a:lnTo>
                  <a:pt x="21091" y="122882"/>
                </a:lnTo>
                <a:lnTo>
                  <a:pt x="43976" y="138309"/>
                </a:lnTo>
                <a:lnTo>
                  <a:pt x="71996" y="143967"/>
                </a:lnTo>
                <a:lnTo>
                  <a:pt x="100015" y="138309"/>
                </a:lnTo>
                <a:lnTo>
                  <a:pt x="122901" y="122882"/>
                </a:lnTo>
                <a:lnTo>
                  <a:pt x="138333" y="100000"/>
                </a:lnTo>
                <a:lnTo>
                  <a:pt x="143992" y="71983"/>
                </a:lnTo>
                <a:lnTo>
                  <a:pt x="138333" y="43966"/>
                </a:lnTo>
                <a:lnTo>
                  <a:pt x="122901" y="21085"/>
                </a:lnTo>
                <a:lnTo>
                  <a:pt x="100015" y="5657"/>
                </a:lnTo>
                <a:lnTo>
                  <a:pt x="71996" y="0"/>
                </a:lnTo>
                <a:close/>
              </a:path>
            </a:pathLst>
          </a:custGeom>
          <a:solidFill>
            <a:srgbClr val="00A0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1"/>
          <p:cNvSpPr/>
          <p:nvPr/>
        </p:nvSpPr>
        <p:spPr>
          <a:xfrm>
            <a:off x="4206112" y="4257144"/>
            <a:ext cx="4853073" cy="2019396"/>
          </a:xfrm>
          <a:custGeom>
            <a:avLst/>
            <a:gdLst/>
            <a:ahLst/>
            <a:cxnLst/>
            <a:rect l="l" t="t" r="r" b="b"/>
            <a:pathLst>
              <a:path w="4608195" h="792480">
                <a:moveTo>
                  <a:pt x="4500016" y="0"/>
                </a:moveTo>
                <a:lnTo>
                  <a:pt x="108000" y="0"/>
                </a:lnTo>
                <a:lnTo>
                  <a:pt x="65965" y="8486"/>
                </a:lnTo>
                <a:lnTo>
                  <a:pt x="31635" y="31630"/>
                </a:lnTo>
                <a:lnTo>
                  <a:pt x="8488" y="65960"/>
                </a:lnTo>
                <a:lnTo>
                  <a:pt x="0" y="108000"/>
                </a:lnTo>
                <a:lnTo>
                  <a:pt x="0" y="683996"/>
                </a:lnTo>
                <a:lnTo>
                  <a:pt x="8488" y="726032"/>
                </a:lnTo>
                <a:lnTo>
                  <a:pt x="31635" y="760361"/>
                </a:lnTo>
                <a:lnTo>
                  <a:pt x="65965" y="783509"/>
                </a:lnTo>
                <a:lnTo>
                  <a:pt x="108000" y="791997"/>
                </a:lnTo>
                <a:lnTo>
                  <a:pt x="4500016" y="791997"/>
                </a:lnTo>
                <a:lnTo>
                  <a:pt x="4542046" y="783509"/>
                </a:lnTo>
                <a:lnTo>
                  <a:pt x="4576376" y="760361"/>
                </a:lnTo>
                <a:lnTo>
                  <a:pt x="4599527" y="726032"/>
                </a:lnTo>
                <a:lnTo>
                  <a:pt x="4608017" y="683996"/>
                </a:lnTo>
                <a:lnTo>
                  <a:pt x="4608017" y="108000"/>
                </a:lnTo>
                <a:lnTo>
                  <a:pt x="4599527" y="65960"/>
                </a:lnTo>
                <a:lnTo>
                  <a:pt x="4576376" y="31630"/>
                </a:lnTo>
                <a:lnTo>
                  <a:pt x="4542046" y="8486"/>
                </a:lnTo>
                <a:lnTo>
                  <a:pt x="4500016" y="0"/>
                </a:lnTo>
                <a:close/>
              </a:path>
            </a:pathLst>
          </a:custGeom>
          <a:solidFill>
            <a:srgbClr val="00A0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2"/>
          <p:cNvSpPr/>
          <p:nvPr/>
        </p:nvSpPr>
        <p:spPr>
          <a:xfrm>
            <a:off x="5386776" y="4297978"/>
            <a:ext cx="3636000" cy="1944000"/>
          </a:xfrm>
          <a:custGeom>
            <a:avLst/>
            <a:gdLst/>
            <a:ahLst/>
            <a:cxnLst/>
            <a:rect l="l" t="t" r="r" b="b"/>
            <a:pathLst>
              <a:path w="3606165" h="720089">
                <a:moveTo>
                  <a:pt x="3499408" y="0"/>
                </a:moveTo>
                <a:lnTo>
                  <a:pt x="0" y="0"/>
                </a:lnTo>
                <a:lnTo>
                  <a:pt x="0" y="719988"/>
                </a:lnTo>
                <a:lnTo>
                  <a:pt x="3499408" y="719988"/>
                </a:lnTo>
                <a:lnTo>
                  <a:pt x="3540789" y="712273"/>
                </a:lnTo>
                <a:lnTo>
                  <a:pt x="3574581" y="691234"/>
                </a:lnTo>
                <a:lnTo>
                  <a:pt x="3597365" y="660029"/>
                </a:lnTo>
                <a:lnTo>
                  <a:pt x="3605720" y="621817"/>
                </a:lnTo>
                <a:lnTo>
                  <a:pt x="3605720" y="98183"/>
                </a:lnTo>
                <a:lnTo>
                  <a:pt x="3597365" y="59964"/>
                </a:lnTo>
                <a:lnTo>
                  <a:pt x="3574581" y="28755"/>
                </a:lnTo>
                <a:lnTo>
                  <a:pt x="3540789" y="7715"/>
                </a:lnTo>
                <a:lnTo>
                  <a:pt x="34994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3"/>
          <p:cNvSpPr txBox="1"/>
          <p:nvPr/>
        </p:nvSpPr>
        <p:spPr>
          <a:xfrm>
            <a:off x="4228801" y="4962017"/>
            <a:ext cx="1085968" cy="6272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88900" algn="ctr">
              <a:lnSpc>
                <a:spcPct val="107200"/>
              </a:lnSpc>
            </a:pPr>
            <a:r>
              <a:rPr lang="ja-JP" altLang="en-US" sz="20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ミスト</a:t>
            </a:r>
            <a:endParaRPr lang="en-US" altLang="ja-JP" sz="2000" b="1" dirty="0" smtClean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700" marR="5080" indent="88900" algn="ctr">
              <a:lnSpc>
                <a:spcPct val="107200"/>
              </a:lnSpc>
            </a:pPr>
            <a:r>
              <a:rPr lang="ja-JP" altLang="en-US" sz="20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発生器</a:t>
            </a:r>
            <a:endParaRPr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object 57"/>
          <p:cNvSpPr/>
          <p:nvPr/>
        </p:nvSpPr>
        <p:spPr>
          <a:xfrm rot="1806162" flipV="1">
            <a:off x="1993519" y="3666946"/>
            <a:ext cx="2613722" cy="649366"/>
          </a:xfrm>
          <a:custGeom>
            <a:avLst/>
            <a:gdLst/>
            <a:ahLst/>
            <a:cxnLst/>
            <a:rect l="l" t="t" r="r" b="b"/>
            <a:pathLst>
              <a:path w="347344" h="575944">
                <a:moveTo>
                  <a:pt x="0" y="575729"/>
                </a:moveTo>
                <a:lnTo>
                  <a:pt x="347129" y="0"/>
                </a:lnTo>
              </a:path>
            </a:pathLst>
          </a:custGeom>
          <a:ln w="76200">
            <a:solidFill>
              <a:srgbClr val="00A0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34"/>
          <p:cNvSpPr txBox="1"/>
          <p:nvPr/>
        </p:nvSpPr>
        <p:spPr>
          <a:xfrm>
            <a:off x="5401823" y="4328199"/>
            <a:ext cx="3521877" cy="2323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6195">
              <a:lnSpc>
                <a:spcPct val="125000"/>
              </a:lnSpc>
            </a:pPr>
            <a:r>
              <a:rPr sz="1400" spc="50" dirty="0" err="1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水の気化熱によ</a:t>
            </a:r>
            <a:r>
              <a:rPr sz="1400" dirty="0" err="1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り、</a:t>
            </a:r>
            <a:r>
              <a:rPr sz="1400" spc="50" dirty="0" err="1" smtClean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空気を</a:t>
            </a:r>
            <a:r>
              <a:rPr sz="1400" dirty="0" err="1" smtClean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冷やします</a:t>
            </a:r>
            <a:r>
              <a:rPr sz="1400" dirty="0" smtClean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。</a:t>
            </a:r>
            <a:endParaRPr sz="1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PMingLiU"/>
            </a:endParaRPr>
          </a:p>
        </p:txBody>
      </p:sp>
      <p:sp>
        <p:nvSpPr>
          <p:cNvPr id="49" name="object 34"/>
          <p:cNvSpPr txBox="1"/>
          <p:nvPr/>
        </p:nvSpPr>
        <p:spPr>
          <a:xfrm>
            <a:off x="5684181" y="5877272"/>
            <a:ext cx="3352315" cy="3238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just">
              <a:lnSpc>
                <a:spcPct val="114599"/>
              </a:lnSpc>
              <a:spcBef>
                <a:spcPts val="180"/>
              </a:spcBef>
            </a:pPr>
            <a:r>
              <a:rPr lang="ja-JP" altLang="en-US" sz="900" spc="-55" dirty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▲</a:t>
            </a:r>
            <a:r>
              <a:rPr sz="900" spc="-55" dirty="0" err="1" smtClean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サーモカメラで見ると</a:t>
            </a:r>
            <a:r>
              <a:rPr sz="900" spc="-55" dirty="0" err="1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、</a:t>
            </a:r>
            <a:r>
              <a:rPr sz="900" spc="-55" dirty="0" err="1" smtClean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ミス</a:t>
            </a:r>
            <a:r>
              <a:rPr sz="900" spc="-60" dirty="0" err="1" smtClean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トが出ている部分は温度が低</a:t>
            </a:r>
            <a:r>
              <a:rPr sz="900" spc="-90" dirty="0" err="1" smtClean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く</a:t>
            </a:r>
            <a:endParaRPr lang="en-US" sz="900" spc="-90" dirty="0" smtClean="0">
              <a:solidFill>
                <a:srgbClr val="221815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PMingLiU"/>
            </a:endParaRPr>
          </a:p>
          <a:p>
            <a:pPr marR="5080" algn="just">
              <a:lnSpc>
                <a:spcPct val="114599"/>
              </a:lnSpc>
              <a:spcBef>
                <a:spcPts val="180"/>
              </a:spcBef>
            </a:pPr>
            <a:r>
              <a:rPr lang="ja-JP" altLang="en-US" sz="900" spc="-90" dirty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　</a:t>
            </a:r>
            <a:r>
              <a:rPr sz="900" spc="-90" dirty="0" err="1" smtClean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なっているのがわかります</a:t>
            </a:r>
            <a:r>
              <a:rPr sz="900" spc="-90" dirty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。</a:t>
            </a:r>
            <a:endParaRPr sz="9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PMingLiU"/>
            </a:endParaRPr>
          </a:p>
        </p:txBody>
      </p:sp>
      <p:pic>
        <p:nvPicPr>
          <p:cNvPr id="50" name="図 4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4573" y="2053417"/>
            <a:ext cx="1159523" cy="773016"/>
          </a:xfrm>
          <a:prstGeom prst="rect">
            <a:avLst/>
          </a:prstGeom>
        </p:spPr>
      </p:pic>
      <p:pic>
        <p:nvPicPr>
          <p:cNvPr id="51" name="図 5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4572" y="2826432"/>
            <a:ext cx="1159523" cy="888091"/>
          </a:xfrm>
          <a:prstGeom prst="rect">
            <a:avLst/>
          </a:prstGeom>
        </p:spPr>
      </p:pic>
      <p:pic>
        <p:nvPicPr>
          <p:cNvPr id="52" name="図 5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8416" y="2051653"/>
            <a:ext cx="1197479" cy="798319"/>
          </a:xfrm>
          <a:prstGeom prst="rect">
            <a:avLst/>
          </a:prstGeom>
        </p:spPr>
      </p:pic>
      <p:pic>
        <p:nvPicPr>
          <p:cNvPr id="53" name="図 5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1087" y="2826433"/>
            <a:ext cx="1205329" cy="890599"/>
          </a:xfrm>
          <a:prstGeom prst="rect">
            <a:avLst/>
          </a:prstGeom>
        </p:spPr>
      </p:pic>
      <p:pic>
        <p:nvPicPr>
          <p:cNvPr id="54" name="図 5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8535" y="4650706"/>
            <a:ext cx="1634727" cy="1226046"/>
          </a:xfrm>
          <a:prstGeom prst="rect">
            <a:avLst/>
          </a:prstGeom>
        </p:spPr>
      </p:pic>
      <p:pic>
        <p:nvPicPr>
          <p:cNvPr id="55" name="図 5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4650142"/>
            <a:ext cx="1638875" cy="1229157"/>
          </a:xfrm>
          <a:prstGeom prst="rect">
            <a:avLst/>
          </a:prstGeom>
        </p:spPr>
      </p:pic>
      <p:sp>
        <p:nvSpPr>
          <p:cNvPr id="56" name="object 34"/>
          <p:cNvSpPr txBox="1"/>
          <p:nvPr/>
        </p:nvSpPr>
        <p:spPr>
          <a:xfrm>
            <a:off x="5491012" y="3778849"/>
            <a:ext cx="3352315" cy="2982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5725" marR="5080" indent="-85725" algn="just">
              <a:lnSpc>
                <a:spcPct val="114599"/>
              </a:lnSpc>
              <a:spcBef>
                <a:spcPts val="180"/>
              </a:spcBef>
            </a:pPr>
            <a:r>
              <a:rPr lang="ja-JP" altLang="en-US" sz="900" spc="-55" dirty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▲</a:t>
            </a:r>
            <a:r>
              <a:rPr sz="900" spc="-55" dirty="0" err="1" smtClean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サーモカメラで見ると</a:t>
            </a:r>
            <a:r>
              <a:rPr sz="900" spc="-55" dirty="0" smtClean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、</a:t>
            </a:r>
            <a:r>
              <a:rPr lang="ja-JP" altLang="en-US" sz="900" spc="-55" dirty="0" smtClean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遮熱性フィルムを貼り付けたひさし自体も</a:t>
            </a:r>
            <a:r>
              <a:rPr sz="900" spc="-60" dirty="0" err="1" smtClean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温度が低</a:t>
            </a:r>
            <a:r>
              <a:rPr sz="900" spc="-90" dirty="0" err="1" smtClean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くなっているのがわかります</a:t>
            </a:r>
            <a:r>
              <a:rPr sz="900" spc="-90" dirty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。</a:t>
            </a:r>
            <a:endParaRPr sz="9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PMingLiU"/>
            </a:endParaRPr>
          </a:p>
        </p:txBody>
      </p:sp>
      <p:sp>
        <p:nvSpPr>
          <p:cNvPr id="57" name="object 34"/>
          <p:cNvSpPr txBox="1"/>
          <p:nvPr/>
        </p:nvSpPr>
        <p:spPr>
          <a:xfrm>
            <a:off x="5868126" y="3429000"/>
            <a:ext cx="764522" cy="1389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5725" marR="5080" indent="-85725" algn="just">
              <a:lnSpc>
                <a:spcPct val="114599"/>
              </a:lnSpc>
              <a:spcBef>
                <a:spcPts val="180"/>
              </a:spcBef>
            </a:pP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フィルムなし</a:t>
            </a:r>
            <a:endParaRPr sz="9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PMingLiU"/>
            </a:endParaRPr>
          </a:p>
        </p:txBody>
      </p:sp>
      <p:sp>
        <p:nvSpPr>
          <p:cNvPr id="58" name="object 34"/>
          <p:cNvSpPr txBox="1"/>
          <p:nvPr/>
        </p:nvSpPr>
        <p:spPr>
          <a:xfrm>
            <a:off x="7363586" y="3429000"/>
            <a:ext cx="764522" cy="1389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5725" marR="5080" indent="-85725" algn="just">
              <a:lnSpc>
                <a:spcPct val="114599"/>
              </a:lnSpc>
              <a:spcBef>
                <a:spcPts val="180"/>
              </a:spcBef>
            </a:pP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フィルムあり</a:t>
            </a:r>
            <a:endParaRPr sz="9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PMingLiU"/>
            </a:endParaRPr>
          </a:p>
        </p:txBody>
      </p:sp>
    </p:spTree>
    <p:extLst>
      <p:ext uri="{BB962C8B-B14F-4D97-AF65-F5344CB8AC3E}">
        <p14:creationId xmlns:p14="http://schemas.microsoft.com/office/powerpoint/2010/main" val="1743986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</TotalTime>
  <Words>50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Meiryo UI</vt:lpstr>
      <vt:lpstr>ＭＳ Ｐゴシック</vt:lpstr>
      <vt:lpstr>PMingLiU</vt:lpstr>
      <vt:lpstr>Arial</vt:lpstr>
      <vt:lpstr>Calibri</vt:lpstr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山口　真穂</dc:creator>
  <cp:lastModifiedBy>西山　由真</cp:lastModifiedBy>
  <cp:revision>13</cp:revision>
  <dcterms:created xsi:type="dcterms:W3CDTF">2017-08-31T00:47:12Z</dcterms:created>
  <dcterms:modified xsi:type="dcterms:W3CDTF">2020-06-17T00:52:26Z</dcterms:modified>
</cp:coreProperties>
</file>