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273" r:id="rId2"/>
    <p:sldId id="275" r:id="rId3"/>
  </p:sldIdLst>
  <p:sldSz cx="30275213" cy="42803763"/>
  <p:notesSz cx="6807200" cy="9939338"/>
  <p:defaultTextStyle>
    <a:defPPr>
      <a:defRPr lang="ja-JP"/>
    </a:defPPr>
    <a:lvl1pPr marL="0" algn="l" defTabSz="4175882" rtl="0" eaLnBrk="1" latinLnBrk="0" hangingPunct="1">
      <a:defRPr kumimoji="1" sz="8155" kern="1200">
        <a:solidFill>
          <a:schemeClr val="tx1"/>
        </a:solidFill>
        <a:latin typeface="+mn-lt"/>
        <a:ea typeface="+mn-ea"/>
        <a:cs typeface="+mn-cs"/>
      </a:defRPr>
    </a:lvl1pPr>
    <a:lvl2pPr marL="2087941" algn="l" defTabSz="4175882" rtl="0" eaLnBrk="1" latinLnBrk="0" hangingPunct="1">
      <a:defRPr kumimoji="1" sz="8155" kern="1200">
        <a:solidFill>
          <a:schemeClr val="tx1"/>
        </a:solidFill>
        <a:latin typeface="+mn-lt"/>
        <a:ea typeface="+mn-ea"/>
        <a:cs typeface="+mn-cs"/>
      </a:defRPr>
    </a:lvl2pPr>
    <a:lvl3pPr marL="4175882" algn="l" defTabSz="4175882" rtl="0" eaLnBrk="1" latinLnBrk="0" hangingPunct="1">
      <a:defRPr kumimoji="1" sz="8155" kern="1200">
        <a:solidFill>
          <a:schemeClr val="tx1"/>
        </a:solidFill>
        <a:latin typeface="+mn-lt"/>
        <a:ea typeface="+mn-ea"/>
        <a:cs typeface="+mn-cs"/>
      </a:defRPr>
    </a:lvl3pPr>
    <a:lvl4pPr marL="6263823" algn="l" defTabSz="4175882" rtl="0" eaLnBrk="1" latinLnBrk="0" hangingPunct="1">
      <a:defRPr kumimoji="1" sz="8155" kern="1200">
        <a:solidFill>
          <a:schemeClr val="tx1"/>
        </a:solidFill>
        <a:latin typeface="+mn-lt"/>
        <a:ea typeface="+mn-ea"/>
        <a:cs typeface="+mn-cs"/>
      </a:defRPr>
    </a:lvl4pPr>
    <a:lvl5pPr marL="8351764" algn="l" defTabSz="4175882" rtl="0" eaLnBrk="1" latinLnBrk="0" hangingPunct="1">
      <a:defRPr kumimoji="1" sz="8155" kern="1200">
        <a:solidFill>
          <a:schemeClr val="tx1"/>
        </a:solidFill>
        <a:latin typeface="+mn-lt"/>
        <a:ea typeface="+mn-ea"/>
        <a:cs typeface="+mn-cs"/>
      </a:defRPr>
    </a:lvl5pPr>
    <a:lvl6pPr marL="10439705" algn="l" defTabSz="4175882" rtl="0" eaLnBrk="1" latinLnBrk="0" hangingPunct="1">
      <a:defRPr kumimoji="1" sz="8155" kern="1200">
        <a:solidFill>
          <a:schemeClr val="tx1"/>
        </a:solidFill>
        <a:latin typeface="+mn-lt"/>
        <a:ea typeface="+mn-ea"/>
        <a:cs typeface="+mn-cs"/>
      </a:defRPr>
    </a:lvl6pPr>
    <a:lvl7pPr marL="12527646" algn="l" defTabSz="4175882" rtl="0" eaLnBrk="1" latinLnBrk="0" hangingPunct="1">
      <a:defRPr kumimoji="1" sz="8155" kern="1200">
        <a:solidFill>
          <a:schemeClr val="tx1"/>
        </a:solidFill>
        <a:latin typeface="+mn-lt"/>
        <a:ea typeface="+mn-ea"/>
        <a:cs typeface="+mn-cs"/>
      </a:defRPr>
    </a:lvl7pPr>
    <a:lvl8pPr marL="14615587" algn="l" defTabSz="4175882" rtl="0" eaLnBrk="1" latinLnBrk="0" hangingPunct="1">
      <a:defRPr kumimoji="1" sz="8155" kern="1200">
        <a:solidFill>
          <a:schemeClr val="tx1"/>
        </a:solidFill>
        <a:latin typeface="+mn-lt"/>
        <a:ea typeface="+mn-ea"/>
        <a:cs typeface="+mn-cs"/>
      </a:defRPr>
    </a:lvl8pPr>
    <a:lvl9pPr marL="16703528" algn="l" defTabSz="4175882" rtl="0" eaLnBrk="1" latinLnBrk="0" hangingPunct="1">
      <a:defRPr kumimoji="1" sz="815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91" autoAdjust="0"/>
    <p:restoredTop sz="94434" autoAdjust="0"/>
  </p:normalViewPr>
  <p:slideViewPr>
    <p:cSldViewPr>
      <p:cViewPr>
        <p:scale>
          <a:sx n="10" d="100"/>
          <a:sy n="10" d="100"/>
        </p:scale>
        <p:origin x="2552" y="56"/>
      </p:cViewPr>
      <p:guideLst>
        <p:guide orient="horz" pos="13482"/>
        <p:guide pos="953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925A284-BEA4-43E2-A951-667A691CD748}" type="datetimeFigureOut">
              <a:rPr kumimoji="1" lang="ja-JP" altLang="en-US" smtClean="0"/>
              <a:t>2026/6/17</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56C4F3E-C164-41D6-9E1B-E813338D0EDB}" type="slidenum">
              <a:rPr kumimoji="1" lang="ja-JP" altLang="en-US" smtClean="0"/>
              <a:t>‹#›</a:t>
            </a:fld>
            <a:endParaRPr kumimoji="1" lang="ja-JP" altLang="en-US"/>
          </a:p>
        </p:txBody>
      </p:sp>
    </p:spTree>
    <p:extLst>
      <p:ext uri="{BB962C8B-B14F-4D97-AF65-F5344CB8AC3E}">
        <p14:creationId xmlns:p14="http://schemas.microsoft.com/office/powerpoint/2010/main" val="14137682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6C4F3E-C164-41D6-9E1B-E813338D0EDB}" type="slidenum">
              <a:rPr kumimoji="1" lang="ja-JP" altLang="en-US" smtClean="0"/>
              <a:t>1</a:t>
            </a:fld>
            <a:endParaRPr kumimoji="1" lang="ja-JP" altLang="en-US"/>
          </a:p>
        </p:txBody>
      </p:sp>
    </p:spTree>
    <p:extLst>
      <p:ext uri="{BB962C8B-B14F-4D97-AF65-F5344CB8AC3E}">
        <p14:creationId xmlns:p14="http://schemas.microsoft.com/office/powerpoint/2010/main" val="40517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6C4F3E-C164-41D6-9E1B-E813338D0EDB}" type="slidenum">
              <a:rPr kumimoji="1" lang="ja-JP" altLang="en-US" smtClean="0"/>
              <a:t>2</a:t>
            </a:fld>
            <a:endParaRPr kumimoji="1" lang="ja-JP" altLang="en-US"/>
          </a:p>
        </p:txBody>
      </p:sp>
    </p:spTree>
    <p:extLst>
      <p:ext uri="{BB962C8B-B14F-4D97-AF65-F5344CB8AC3E}">
        <p14:creationId xmlns:p14="http://schemas.microsoft.com/office/powerpoint/2010/main" val="321152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641" y="13296925"/>
            <a:ext cx="25733931" cy="9175066"/>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49529" y="1714150"/>
            <a:ext cx="6811923" cy="36521914"/>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1513761" y="1714150"/>
            <a:ext cx="19931182" cy="36521914"/>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533" y="27505397"/>
            <a:ext cx="25733931" cy="8501303"/>
          </a:xfrm>
        </p:spPr>
        <p:txBody>
          <a:bodyPr anchor="t"/>
          <a:lstStyle>
            <a:lvl1pPr algn="l">
              <a:defRPr sz="56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2391533" y="18142065"/>
            <a:ext cx="25733931" cy="9363321"/>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1513761" y="9987549"/>
            <a:ext cx="13371552" cy="2824850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15389900" y="9987549"/>
            <a:ext cx="13371552" cy="2824850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2026/6/17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1513764" y="9581319"/>
            <a:ext cx="13376810" cy="3993034"/>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1513764" y="13574348"/>
            <a:ext cx="13376810" cy="24661707"/>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15379393" y="9581319"/>
            <a:ext cx="13382065" cy="3993034"/>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15379393" y="13574348"/>
            <a:ext cx="13382065" cy="24661707"/>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2026/6/17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2026/6/17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2026/6/17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pic>
        <p:nvPicPr>
          <p:cNvPr id="5"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rot="5400000">
            <a:off x="24144573" y="2110127"/>
            <a:ext cx="1034023" cy="1058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3765" y="1704224"/>
            <a:ext cx="9960336" cy="7252860"/>
          </a:xfrm>
        </p:spPr>
        <p:txBody>
          <a:bodyPr anchor="b"/>
          <a:lstStyle>
            <a:lvl1pPr algn="l">
              <a:defRPr sz="2800" b="1"/>
            </a:lvl1pPr>
          </a:lstStyle>
          <a:p>
            <a:r>
              <a:rPr kumimoji="1" lang="ja-JP" altLang="en-US"/>
              <a:t>マスタ タイトルの書式設定</a:t>
            </a:r>
          </a:p>
        </p:txBody>
      </p:sp>
      <p:sp>
        <p:nvSpPr>
          <p:cNvPr id="3" name="コンテンツ プレースホルダ 2"/>
          <p:cNvSpPr>
            <a:spLocks noGrp="1"/>
          </p:cNvSpPr>
          <p:nvPr>
            <p:ph idx="1"/>
          </p:nvPr>
        </p:nvSpPr>
        <p:spPr>
          <a:xfrm>
            <a:off x="11836770" y="1704228"/>
            <a:ext cx="16924685" cy="36531825"/>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1513765" y="8957088"/>
            <a:ext cx="9960336" cy="29278965"/>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2026/6/17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4153" y="29962645"/>
            <a:ext cx="18165128" cy="3537258"/>
          </a:xfrm>
        </p:spPr>
        <p:txBody>
          <a:bodyPr anchor="b"/>
          <a:lstStyle>
            <a:lvl1pPr algn="l">
              <a:defRPr sz="2800" b="1"/>
            </a:lvl1pPr>
          </a:lstStyle>
          <a:p>
            <a:r>
              <a:rPr kumimoji="1" lang="ja-JP" altLang="en-US"/>
              <a:t>マスタ タイトルの書式設定</a:t>
            </a:r>
          </a:p>
        </p:txBody>
      </p:sp>
      <p:sp>
        <p:nvSpPr>
          <p:cNvPr id="3" name="図プレースホルダ 2"/>
          <p:cNvSpPr>
            <a:spLocks noGrp="1"/>
          </p:cNvSpPr>
          <p:nvPr>
            <p:ph type="pic" idx="1"/>
          </p:nvPr>
        </p:nvSpPr>
        <p:spPr>
          <a:xfrm>
            <a:off x="5934153" y="3824595"/>
            <a:ext cx="18165128" cy="25682258"/>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5934153" y="33499903"/>
            <a:ext cx="18165128" cy="5023495"/>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2026/6/17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761" y="1714134"/>
            <a:ext cx="27247692" cy="7133961"/>
          </a:xfrm>
          <a:prstGeom prst="rect">
            <a:avLst/>
          </a:prstGeom>
        </p:spPr>
        <p:txBody>
          <a:bodyPr vert="horz" lIns="128016" tIns="64008" rIns="128016" bIns="64008"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1513761" y="9987549"/>
            <a:ext cx="27247692" cy="28248504"/>
          </a:xfrm>
          <a:prstGeom prst="rect">
            <a:avLst/>
          </a:prstGeom>
        </p:spPr>
        <p:txBody>
          <a:bodyPr vert="horz" lIns="128016" tIns="64008" rIns="128016" bIns="6400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1513761" y="39672763"/>
            <a:ext cx="7064216" cy="2278904"/>
          </a:xfrm>
          <a:prstGeom prst="rect">
            <a:avLst/>
          </a:prstGeom>
        </p:spPr>
        <p:txBody>
          <a:bodyPr vert="horz" lIns="128016" tIns="64008" rIns="128016" bIns="64008" rtlCol="0" anchor="ctr"/>
          <a:lstStyle>
            <a:lvl1pPr algn="l">
              <a:defRPr sz="1700">
                <a:solidFill>
                  <a:schemeClr val="tx1">
                    <a:tint val="75000"/>
                  </a:schemeClr>
                </a:solidFill>
              </a:defRPr>
            </a:lvl1pPr>
          </a:lstStyle>
          <a:p>
            <a:fld id="{E90ED720-0104-4369-84BC-D37694168613}" type="datetimeFigureOut">
              <a:rPr kumimoji="1" lang="ja-JP" altLang="en-US" smtClean="0"/>
              <a:t>2026/6/17</a:t>
            </a:fld>
            <a:endParaRPr kumimoji="1" lang="ja-JP" altLang="en-US"/>
          </a:p>
        </p:txBody>
      </p:sp>
      <p:sp>
        <p:nvSpPr>
          <p:cNvPr id="5" name="フッター プレースホルダ 4"/>
          <p:cNvSpPr>
            <a:spLocks noGrp="1"/>
          </p:cNvSpPr>
          <p:nvPr>
            <p:ph type="ftr" sz="quarter" idx="3"/>
          </p:nvPr>
        </p:nvSpPr>
        <p:spPr>
          <a:xfrm>
            <a:off x="10344031" y="39672763"/>
            <a:ext cx="9587151" cy="2278904"/>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697236" y="39672763"/>
            <a:ext cx="7064216" cy="2278904"/>
          </a:xfrm>
          <a:prstGeom prst="rect">
            <a:avLst/>
          </a:prstGeom>
        </p:spPr>
        <p:txBody>
          <a:bodyPr vert="horz" lIns="128016" tIns="64008" rIns="128016" bIns="64008" rtlCol="0" anchor="ctr"/>
          <a:lstStyle>
            <a:lvl1pPr algn="r">
              <a:defRPr sz="17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png"/><Relationship Id="rId7" Type="http://schemas.openxmlformats.org/officeDocument/2006/relationships/image" Target="../media/image14.jp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142" y="-1881"/>
            <a:ext cx="30274071" cy="2932368"/>
          </a:xfrm>
          <a:solidFill>
            <a:srgbClr val="0070C0"/>
          </a:solidFill>
        </p:spPr>
        <p:txBody>
          <a:bodyPr>
            <a:noAutofit/>
          </a:bodyPr>
          <a:lstStyle/>
          <a:p>
            <a:r>
              <a:rPr lang="ja-JP" altLang="en-US" sz="11000" b="1" dirty="0">
                <a:solidFill>
                  <a:schemeClr val="bg1"/>
                </a:solidFill>
                <a:latin typeface="HG丸ｺﾞｼｯｸM-PRO" panose="020F0600000000000000" pitchFamily="50" charset="-128"/>
                <a:ea typeface="HG丸ｺﾞｼｯｸM-PRO" panose="020F0600000000000000" pitchFamily="50" charset="-128"/>
              </a:rPr>
              <a:t>おおさかマイボトルパートナーズ参加募集中！</a:t>
            </a:r>
            <a:endParaRPr lang="ja-JP" altLang="en-US" sz="1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519982" y="10800912"/>
            <a:ext cx="9750417" cy="166124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取組体制・メンバー</a:t>
            </a:r>
          </a:p>
        </p:txBody>
      </p:sp>
      <p:sp>
        <p:nvSpPr>
          <p:cNvPr id="50" name="角丸四角形 49"/>
          <p:cNvSpPr/>
          <p:nvPr/>
        </p:nvSpPr>
        <p:spPr>
          <a:xfrm>
            <a:off x="888146" y="12368407"/>
            <a:ext cx="29379264" cy="2408379"/>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nSpc>
                <a:spcPts val="8500"/>
              </a:lnSpc>
            </a:pPr>
            <a:r>
              <a:rPr lang="en-US" altLang="ja-JP"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85</a:t>
            </a:r>
            <a:r>
              <a:rPr lang="ja-JP" altLang="en-US"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の事業者・</a:t>
            </a:r>
            <a:r>
              <a:rPr lang="en-US" altLang="ja-JP"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NPO</a:t>
            </a:r>
            <a:r>
              <a:rPr lang="ja-JP" altLang="en-US"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・行政・水道事業者・教育機関が参加</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（令和８年５月末時点）</a:t>
            </a:r>
            <a:endPar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20" name="角丸四角形 119"/>
          <p:cNvSpPr/>
          <p:nvPr/>
        </p:nvSpPr>
        <p:spPr>
          <a:xfrm>
            <a:off x="519982" y="3543897"/>
            <a:ext cx="17425936" cy="177565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おおさかマイボトルパートナーズとは</a:t>
            </a:r>
          </a:p>
        </p:txBody>
      </p:sp>
      <p:sp>
        <p:nvSpPr>
          <p:cNvPr id="121" name="角丸四角形 120"/>
          <p:cNvSpPr/>
          <p:nvPr/>
        </p:nvSpPr>
        <p:spPr>
          <a:xfrm>
            <a:off x="893436" y="5908871"/>
            <a:ext cx="23024940" cy="4096535"/>
          </a:xfrm>
          <a:prstGeom prst="roundRect">
            <a:avLst>
              <a:gd name="adj" fmla="val 10053"/>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dist">
              <a:lnSpc>
                <a:spcPts val="8500"/>
              </a:lnSpc>
            </a:pPr>
            <a:r>
              <a:rPr lang="ja-JP" altLang="en-US" sz="6000" spc="-15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おおさかマイボトルパートナーズでは、「マイボトルユーザーにやさしい街おおさか」の実現を目指して、さまざまな事業者、</a:t>
            </a:r>
            <a:r>
              <a:rPr lang="en-US" altLang="ja-JP" sz="6000" spc="-15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NPO</a:t>
            </a:r>
            <a:r>
              <a:rPr lang="ja-JP" altLang="en-US" sz="6000" spc="-150" dirty="0" err="1">
                <a:solidFill>
                  <a:schemeClr val="tx1"/>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6000" spc="-15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行政等が連携して、マイボトルを持ち歩くエコなライフスタイルの推進やマイボトルスポットの設置・普及に取り組んでいます</a:t>
            </a:r>
            <a:r>
              <a:rPr lang="ja-JP" altLang="en-US"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a:t>
            </a:r>
            <a:endParaRPr lang="en-US" altLang="ja-JP"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22" name="角丸四角形 121"/>
          <p:cNvSpPr/>
          <p:nvPr/>
        </p:nvSpPr>
        <p:spPr>
          <a:xfrm>
            <a:off x="608692" y="22986056"/>
            <a:ext cx="12296666" cy="1808719"/>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取組目標（</a:t>
            </a:r>
            <a:r>
              <a:rPr lang="en-US" altLang="ja-JP"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2027</a:t>
            </a:r>
            <a:r>
              <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年目標）</a:t>
            </a:r>
          </a:p>
        </p:txBody>
      </p:sp>
      <p:sp>
        <p:nvSpPr>
          <p:cNvPr id="134" name="正方形/長方形 133"/>
          <p:cNvSpPr/>
          <p:nvPr/>
        </p:nvSpPr>
        <p:spPr>
          <a:xfrm>
            <a:off x="1057151" y="25506337"/>
            <a:ext cx="18088170" cy="2959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5" name="正方形/長方形 134"/>
          <p:cNvSpPr/>
          <p:nvPr/>
        </p:nvSpPr>
        <p:spPr>
          <a:xfrm>
            <a:off x="972545" y="30208844"/>
            <a:ext cx="16638024" cy="29753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6" name="テキスト ボックス 135"/>
          <p:cNvSpPr txBox="1"/>
          <p:nvPr/>
        </p:nvSpPr>
        <p:spPr>
          <a:xfrm>
            <a:off x="10711873" y="25650353"/>
            <a:ext cx="8529330" cy="3600986"/>
          </a:xfrm>
          <a:prstGeom prst="rect">
            <a:avLst/>
          </a:prstGeom>
          <a:noFill/>
        </p:spPr>
        <p:txBody>
          <a:bodyPr wrap="square" rtlCol="0">
            <a:spAutoFit/>
          </a:bodyPr>
          <a:lstStyle/>
          <a:p>
            <a:pPr algn="ctr"/>
            <a:r>
              <a:rPr lang="ja-JP" altLang="en-US" sz="6000" b="1" dirty="0">
                <a:latin typeface="HG丸ｺﾞｼｯｸM-PRO" panose="020F0600000000000000" pitchFamily="50" charset="-128"/>
                <a:ea typeface="HG丸ｺﾞｼｯｸM-PRO" panose="020F0600000000000000" pitchFamily="50" charset="-128"/>
              </a:rPr>
              <a:t>マイボトル</a:t>
            </a:r>
            <a:r>
              <a:rPr kumimoji="1" lang="ja-JP" altLang="en-US" sz="6000" b="1" dirty="0">
                <a:latin typeface="HG丸ｺﾞｼｯｸM-PRO" panose="020F0600000000000000" pitchFamily="50" charset="-128"/>
                <a:ea typeface="HG丸ｺﾞｼｯｸM-PRO" panose="020F0600000000000000" pitchFamily="50" charset="-128"/>
              </a:rPr>
              <a:t>スポット数</a:t>
            </a:r>
            <a:endParaRPr lang="en-US" altLang="ja-JP" sz="6000" b="1" dirty="0">
              <a:latin typeface="HG丸ｺﾞｼｯｸM-PRO" panose="020F0600000000000000" pitchFamily="50" charset="-128"/>
              <a:ea typeface="HG丸ｺﾞｼｯｸM-PRO" panose="020F0600000000000000" pitchFamily="50" charset="-128"/>
            </a:endParaRPr>
          </a:p>
          <a:p>
            <a:pPr algn="ctr"/>
            <a:r>
              <a:rPr kumimoji="1" lang="en-US" altLang="ja-JP" sz="6000" b="1" dirty="0">
                <a:latin typeface="HG丸ｺﾞｼｯｸM-PRO" panose="020F0600000000000000" pitchFamily="50" charset="-128"/>
                <a:ea typeface="HG丸ｺﾞｼｯｸM-PRO" panose="020F0600000000000000" pitchFamily="50" charset="-128"/>
              </a:rPr>
              <a:t>10,000</a:t>
            </a:r>
            <a:r>
              <a:rPr kumimoji="1" lang="ja-JP" altLang="en-US" sz="6000" b="1" dirty="0">
                <a:latin typeface="HG丸ｺﾞｼｯｸM-PRO" panose="020F0600000000000000" pitchFamily="50" charset="-128"/>
                <a:ea typeface="HG丸ｺﾞｼｯｸM-PRO" panose="020F0600000000000000" pitchFamily="50" charset="-128"/>
              </a:rPr>
              <a:t>スポット</a:t>
            </a:r>
            <a:endParaRPr kumimoji="1" lang="en-US" altLang="ja-JP" sz="6000" b="1" dirty="0">
              <a:latin typeface="HG丸ｺﾞｼｯｸM-PRO" panose="020F0600000000000000" pitchFamily="50" charset="-128"/>
              <a:ea typeface="HG丸ｺﾞｼｯｸM-PRO" panose="020F0600000000000000" pitchFamily="50" charset="-128"/>
            </a:endParaRPr>
          </a:p>
          <a:p>
            <a:pPr algn="ctr"/>
            <a:r>
              <a:rPr kumimoji="1" lang="en-US" altLang="ja-JP" sz="4400" b="1" dirty="0">
                <a:latin typeface="HG丸ｺﾞｼｯｸM-PRO" panose="020F0600000000000000" pitchFamily="50" charset="-128"/>
                <a:ea typeface="HG丸ｺﾞｼｯｸM-PRO" panose="020F0600000000000000" pitchFamily="50" charset="-128"/>
              </a:rPr>
              <a:t>(R8.1</a:t>
            </a:r>
            <a:r>
              <a:rPr kumimoji="1" lang="ja-JP" altLang="en-US" sz="4400" b="1" dirty="0">
                <a:latin typeface="HG丸ｺﾞｼｯｸM-PRO" panose="020F0600000000000000" pitchFamily="50" charset="-128"/>
                <a:ea typeface="HG丸ｺﾞｼｯｸM-PRO" panose="020F0600000000000000" pitchFamily="50" charset="-128"/>
              </a:rPr>
              <a:t>月時点 </a:t>
            </a:r>
            <a:r>
              <a:rPr kumimoji="1" lang="en-US" altLang="ja-JP" sz="4400" b="1" dirty="0">
                <a:latin typeface="HG丸ｺﾞｼｯｸM-PRO" panose="020F0600000000000000" pitchFamily="50" charset="-128"/>
                <a:ea typeface="HG丸ｺﾞｼｯｸM-PRO" panose="020F0600000000000000" pitchFamily="50" charset="-128"/>
              </a:rPr>
              <a:t>5,536</a:t>
            </a:r>
            <a:r>
              <a:rPr kumimoji="1" lang="ja-JP" altLang="en-US" sz="4400" b="1" dirty="0">
                <a:latin typeface="HG丸ｺﾞｼｯｸM-PRO" panose="020F0600000000000000" pitchFamily="50" charset="-128"/>
                <a:ea typeface="HG丸ｺﾞｼｯｸM-PRO" panose="020F0600000000000000" pitchFamily="50" charset="-128"/>
              </a:rPr>
              <a:t>スポット</a:t>
            </a:r>
            <a:r>
              <a:rPr kumimoji="1" lang="en-US" altLang="ja-JP" sz="4400" b="1" dirty="0">
                <a:latin typeface="HG丸ｺﾞｼｯｸM-PRO" panose="020F0600000000000000" pitchFamily="50" charset="-128"/>
                <a:ea typeface="HG丸ｺﾞｼｯｸM-PRO" panose="020F0600000000000000" pitchFamily="50" charset="-128"/>
              </a:rPr>
              <a:t>)</a:t>
            </a:r>
          </a:p>
          <a:p>
            <a:pPr algn="ctr"/>
            <a:endParaRPr kumimoji="1" lang="en-US" altLang="ja-JP" sz="6000" b="1" dirty="0">
              <a:latin typeface="HG丸ｺﾞｼｯｸM-PRO" panose="020F0600000000000000" pitchFamily="50" charset="-128"/>
              <a:ea typeface="HG丸ｺﾞｼｯｸM-PRO" panose="020F0600000000000000" pitchFamily="50" charset="-128"/>
            </a:endParaRPr>
          </a:p>
        </p:txBody>
      </p:sp>
      <p:sp>
        <p:nvSpPr>
          <p:cNvPr id="137" name="二等辺三角形 136"/>
          <p:cNvSpPr/>
          <p:nvPr/>
        </p:nvSpPr>
        <p:spPr>
          <a:xfrm rot="10800000">
            <a:off x="8584877" y="28685826"/>
            <a:ext cx="1727624" cy="123658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8" name="正方形/長方形 137"/>
          <p:cNvSpPr/>
          <p:nvPr/>
        </p:nvSpPr>
        <p:spPr>
          <a:xfrm>
            <a:off x="1060110" y="25506338"/>
            <a:ext cx="9673900" cy="2959088"/>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9" name="テキスト ボックス 138"/>
          <p:cNvSpPr txBox="1"/>
          <p:nvPr/>
        </p:nvSpPr>
        <p:spPr>
          <a:xfrm>
            <a:off x="1433407" y="25896867"/>
            <a:ext cx="9268284" cy="2272417"/>
          </a:xfrm>
          <a:prstGeom prst="rect">
            <a:avLst/>
          </a:prstGeom>
          <a:noFill/>
        </p:spPr>
        <p:txBody>
          <a:bodyPr wrap="square" rtlCol="0">
            <a:spAutoFit/>
          </a:bodyPr>
          <a:lstStyle/>
          <a:p>
            <a:pPr>
              <a:lnSpc>
                <a:spcPts val="8500"/>
              </a:lnSpc>
            </a:pPr>
            <a:r>
              <a:rPr lang="ja-JP" altLang="en-US" sz="6000" b="1" spc="-300" dirty="0">
                <a:solidFill>
                  <a:schemeClr val="bg1"/>
                </a:solidFill>
                <a:latin typeface="HG丸ｺﾞｼｯｸM-PRO" panose="020F0600000000000000" pitchFamily="50" charset="-128"/>
                <a:ea typeface="HG丸ｺﾞｼｯｸM-PRO" panose="020F0600000000000000" pitchFamily="50" charset="-128"/>
              </a:rPr>
              <a:t>マイボトル</a:t>
            </a:r>
            <a:r>
              <a:rPr kumimoji="1" lang="ja-JP" altLang="en-US" sz="6000" b="1" spc="-300" dirty="0">
                <a:solidFill>
                  <a:schemeClr val="bg1"/>
                </a:solidFill>
                <a:latin typeface="HG丸ｺﾞｼｯｸM-PRO" panose="020F0600000000000000" pitchFamily="50" charset="-128"/>
                <a:ea typeface="HG丸ｺﾞｼｯｸM-PRO" panose="020F0600000000000000" pitchFamily="50" charset="-128"/>
              </a:rPr>
              <a:t>スポットの普及</a:t>
            </a:r>
            <a:endParaRPr kumimoji="1" lang="en-US" altLang="ja-JP" sz="6000" b="1" spc="-300" dirty="0">
              <a:solidFill>
                <a:schemeClr val="bg1"/>
              </a:solidFill>
              <a:latin typeface="HG丸ｺﾞｼｯｸM-PRO" panose="020F0600000000000000" pitchFamily="50" charset="-128"/>
              <a:ea typeface="HG丸ｺﾞｼｯｸM-PRO" panose="020F0600000000000000" pitchFamily="50" charset="-128"/>
            </a:endParaRPr>
          </a:p>
          <a:p>
            <a:pPr>
              <a:lnSpc>
                <a:spcPts val="8500"/>
              </a:lnSpc>
            </a:pPr>
            <a:r>
              <a:rPr kumimoji="1" lang="ja-JP" altLang="en-US" sz="6000" b="1" spc="-300" dirty="0">
                <a:solidFill>
                  <a:schemeClr val="bg1"/>
                </a:solidFill>
                <a:latin typeface="HG丸ｺﾞｼｯｸM-PRO" panose="020F0600000000000000" pitchFamily="50" charset="-128"/>
                <a:ea typeface="HG丸ｺﾞｼｯｸM-PRO" panose="020F0600000000000000" pitchFamily="50" charset="-128"/>
              </a:rPr>
              <a:t>マイボトル利用啓発</a:t>
            </a:r>
            <a:endParaRPr kumimoji="1" lang="en-US" altLang="ja-JP" sz="6000" b="1" spc="-3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40" name="テキスト ボックス 139"/>
          <p:cNvSpPr txBox="1"/>
          <p:nvPr/>
        </p:nvSpPr>
        <p:spPr>
          <a:xfrm>
            <a:off x="1337764" y="30625388"/>
            <a:ext cx="16448622" cy="2272417"/>
          </a:xfrm>
          <a:prstGeom prst="rect">
            <a:avLst/>
          </a:prstGeom>
          <a:noFill/>
        </p:spPr>
        <p:txBody>
          <a:bodyPr wrap="square" rtlCol="0">
            <a:spAutoFit/>
          </a:bodyPr>
          <a:lstStyle/>
          <a:p>
            <a:pPr>
              <a:lnSpc>
                <a:spcPts val="8500"/>
              </a:lnSpc>
            </a:pPr>
            <a:r>
              <a:rPr kumimoji="1" lang="ja-JP" altLang="en-US" sz="6000" b="1" dirty="0">
                <a:latin typeface="HG丸ｺﾞｼｯｸM-PRO" panose="020F0600000000000000" pitchFamily="50" charset="-128"/>
                <a:ea typeface="HG丸ｺﾞｼｯｸM-PRO" panose="020F0600000000000000" pitchFamily="50" charset="-128"/>
              </a:rPr>
              <a:t>＜目指すゴール＞</a:t>
            </a:r>
            <a:endParaRPr kumimoji="1" lang="en-US" altLang="ja-JP" sz="6600" b="1" dirty="0">
              <a:latin typeface="HG丸ｺﾞｼｯｸM-PRO" panose="020F0600000000000000" pitchFamily="50" charset="-128"/>
              <a:ea typeface="HG丸ｺﾞｼｯｸM-PRO" panose="020F0600000000000000" pitchFamily="50" charset="-128"/>
            </a:endParaRPr>
          </a:p>
          <a:p>
            <a:pPr>
              <a:lnSpc>
                <a:spcPts val="8500"/>
              </a:lnSpc>
            </a:pPr>
            <a:r>
              <a:rPr kumimoji="1" lang="ja-JP" altLang="en-US" sz="6600" b="1" dirty="0">
                <a:latin typeface="HG丸ｺﾞｼｯｸM-PRO" panose="020F0600000000000000" pitchFamily="50" charset="-128"/>
                <a:ea typeface="HG丸ｺﾞｼｯｸM-PRO" panose="020F0600000000000000" pitchFamily="50" charset="-128"/>
              </a:rPr>
              <a:t> 府民の日常的なマイボトル携帯率</a:t>
            </a:r>
            <a:r>
              <a:rPr kumimoji="1" lang="ja-JP" altLang="en-US" sz="6600" b="1" u="sng" dirty="0">
                <a:latin typeface="HG丸ｺﾞｼｯｸM-PRO" panose="020F0600000000000000" pitchFamily="50" charset="-128"/>
                <a:ea typeface="HG丸ｺﾞｼｯｸM-PRO" panose="020F0600000000000000" pitchFamily="50" charset="-128"/>
              </a:rPr>
              <a:t>８</a:t>
            </a:r>
            <a:r>
              <a:rPr kumimoji="1" lang="en-US" altLang="ja-JP" sz="6600" b="1" u="sng" dirty="0">
                <a:latin typeface="HG丸ｺﾞｼｯｸM-PRO" panose="020F0600000000000000" pitchFamily="50" charset="-128"/>
                <a:ea typeface="HG丸ｺﾞｼｯｸM-PRO" panose="020F0600000000000000" pitchFamily="50" charset="-128"/>
              </a:rPr>
              <a:t>0%</a:t>
            </a:r>
            <a:r>
              <a:rPr kumimoji="1" lang="ja-JP" altLang="en-US" sz="6600" b="1" dirty="0">
                <a:latin typeface="HG丸ｺﾞｼｯｸM-PRO" panose="020F0600000000000000" pitchFamily="50" charset="-128"/>
                <a:ea typeface="HG丸ｺﾞｼｯｸM-PRO" panose="020F0600000000000000" pitchFamily="50" charset="-128"/>
              </a:rPr>
              <a:t>！</a:t>
            </a:r>
            <a:endParaRPr kumimoji="1" lang="en-US" altLang="ja-JP" sz="6600" b="1" dirty="0">
              <a:latin typeface="HG丸ｺﾞｼｯｸM-PRO" panose="020F0600000000000000" pitchFamily="50" charset="-128"/>
              <a:ea typeface="HG丸ｺﾞｼｯｸM-PRO" panose="020F0600000000000000" pitchFamily="50" charset="-128"/>
            </a:endParaRPr>
          </a:p>
        </p:txBody>
      </p:sp>
      <p:pic>
        <p:nvPicPr>
          <p:cNvPr id="142" name="図 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1779" y="23659517"/>
            <a:ext cx="9750520" cy="9750520"/>
          </a:xfrm>
          <a:prstGeom prst="rect">
            <a:avLst/>
          </a:prstGeom>
        </p:spPr>
      </p:pic>
      <p:pic>
        <p:nvPicPr>
          <p:cNvPr id="144" name="図 1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9159" y="35995203"/>
            <a:ext cx="3600000" cy="3649577"/>
          </a:xfrm>
          <a:prstGeom prst="rect">
            <a:avLst/>
          </a:prstGeom>
        </p:spPr>
      </p:pic>
      <p:pic>
        <p:nvPicPr>
          <p:cNvPr id="145" name="図 1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5166" y="35995204"/>
            <a:ext cx="3635600" cy="3649576"/>
          </a:xfrm>
          <a:prstGeom prst="rect">
            <a:avLst/>
          </a:prstGeom>
        </p:spPr>
      </p:pic>
      <p:pic>
        <p:nvPicPr>
          <p:cNvPr id="146" name="図 1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1175" y="35995205"/>
            <a:ext cx="3600000" cy="3649576"/>
          </a:xfrm>
          <a:prstGeom prst="rect">
            <a:avLst/>
          </a:prstGeom>
        </p:spPr>
      </p:pic>
      <p:pic>
        <p:nvPicPr>
          <p:cNvPr id="147" name="図 1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97183" y="35995203"/>
            <a:ext cx="3600000" cy="3610353"/>
          </a:xfrm>
          <a:prstGeom prst="rect">
            <a:avLst/>
          </a:prstGeom>
        </p:spPr>
      </p:pic>
      <p:pic>
        <p:nvPicPr>
          <p:cNvPr id="148" name="図 1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41070" y="35995204"/>
            <a:ext cx="3600001" cy="3609250"/>
          </a:xfrm>
          <a:prstGeom prst="rect">
            <a:avLst/>
          </a:prstGeom>
        </p:spPr>
      </p:pic>
      <p:sp>
        <p:nvSpPr>
          <p:cNvPr id="149" name="Text Box 11"/>
          <p:cNvSpPr txBox="1">
            <a:spLocks noChangeArrowheads="1"/>
          </p:cNvSpPr>
          <p:nvPr/>
        </p:nvSpPr>
        <p:spPr bwMode="auto">
          <a:xfrm>
            <a:off x="3732300" y="34027470"/>
            <a:ext cx="12382115" cy="1582637"/>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lnSpc>
                <a:spcPct val="150000"/>
              </a:lnSpc>
              <a:spcBef>
                <a:spcPct val="0"/>
              </a:spcBef>
              <a:spcAft>
                <a:spcPct val="0"/>
              </a:spcAft>
              <a:defRPr/>
            </a:pPr>
            <a:r>
              <a:rPr kumimoji="0" lang="ja-JP" altLang="en-US" sz="6000" b="1" dirty="0">
                <a:solidFill>
                  <a:prstClr val="black"/>
                </a:solidFill>
                <a:latin typeface="HG丸ｺﾞｼｯｸM-PRO" panose="020F0600000000000000" pitchFamily="50" charset="-128"/>
                <a:ea typeface="HG丸ｺﾞｼｯｸM-PRO" panose="020F0600000000000000" pitchFamily="50" charset="-128"/>
              </a:rPr>
              <a:t>おおさかマイボトルパートナーズ</a:t>
            </a:r>
            <a:endParaRPr kumimoji="0" lang="ja-JP" altLang="ja-JP" sz="11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50" name="Text Box 6"/>
          <p:cNvSpPr txBox="1">
            <a:spLocks noChangeArrowheads="1"/>
          </p:cNvSpPr>
          <p:nvPr/>
        </p:nvSpPr>
        <p:spPr bwMode="auto">
          <a:xfrm>
            <a:off x="15930768" y="34466585"/>
            <a:ext cx="1263767" cy="911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で</a:t>
            </a:r>
            <a:endParaRPr kumimoji="0"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1" name="Text Box 9"/>
          <p:cNvSpPr txBox="1">
            <a:spLocks noChangeArrowheads="1"/>
          </p:cNvSpPr>
          <p:nvPr/>
        </p:nvSpPr>
        <p:spPr bwMode="auto">
          <a:xfrm>
            <a:off x="17482567" y="34074345"/>
            <a:ext cx="3406918" cy="1426451"/>
          </a:xfrm>
          <a:prstGeom prst="rect">
            <a:avLst/>
          </a:prstGeom>
          <a:solidFill>
            <a:srgbClr val="F2F2F2"/>
          </a:solidFill>
          <a:ln w="19050" algn="ctr">
            <a:solidFill>
              <a:srgbClr val="000000"/>
            </a:solidFill>
            <a:miter lim="800000"/>
            <a:headEnd/>
            <a:tailEnd/>
          </a:ln>
          <a:effectLst>
            <a:outerShdw dist="35921" dir="27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ts val="1800"/>
              </a:lnSpc>
              <a:spcBef>
                <a:spcPct val="0"/>
              </a:spcBef>
              <a:spcAft>
                <a:spcPct val="0"/>
              </a:spcAft>
              <a:buClrTx/>
              <a:buSzTx/>
              <a:buFontTx/>
              <a:buNone/>
              <a:tabLst/>
              <a:defRPr/>
            </a:pPr>
            <a:endParaRPr kumimoji="0" lang="en-US"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検　索</a:t>
            </a:r>
            <a:endParaRPr kumimoji="0" lang="ja-JP" altLang="ja-JP" sz="8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2" name="AutoShape 10"/>
          <p:cNvSpPr>
            <a:spLocks noChangeArrowheads="1"/>
          </p:cNvSpPr>
          <p:nvPr/>
        </p:nvSpPr>
        <p:spPr bwMode="auto">
          <a:xfrm rot="18154682">
            <a:off x="20300861" y="34595589"/>
            <a:ext cx="1309441" cy="1281705"/>
          </a:xfrm>
          <a:prstGeom prst="upArrow">
            <a:avLst>
              <a:gd name="adj1" fmla="val 39102"/>
              <a:gd name="adj2" fmla="val 64718"/>
            </a:avLst>
          </a:prstGeom>
          <a:solidFill>
            <a:srgbClr val="FFFFFF"/>
          </a:solidFill>
          <a:ln w="12700" algn="ctr">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3" name="Text Box 6"/>
          <p:cNvSpPr txBox="1">
            <a:spLocks noChangeArrowheads="1"/>
          </p:cNvSpPr>
          <p:nvPr/>
        </p:nvSpPr>
        <p:spPr bwMode="auto">
          <a:xfrm>
            <a:off x="618331" y="34453855"/>
            <a:ext cx="2842975" cy="10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詳しくは</a:t>
            </a:r>
            <a:endParaRPr kumimoji="0"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54" name="図 153" descr="C:\Users\ikedakei\AppData\Local\Microsoft\Windows\Temporary Internet Files\Content.Word\a4chirashi_png.png"/>
          <p:cNvPicPr/>
          <p:nvPr/>
        </p:nvPicPr>
        <p:blipFill>
          <a:blip r:embed="rId9" cstate="print">
            <a:extLst>
              <a:ext uri="{28A0092B-C50C-407E-A947-70E740481C1C}">
                <a14:useLocalDpi xmlns:a14="http://schemas.microsoft.com/office/drawing/2010/main"/>
              </a:ext>
            </a:extLst>
          </a:blip>
          <a:srcRect/>
          <a:stretch>
            <a:fillRect/>
          </a:stretch>
        </p:blipFill>
        <p:spPr bwMode="auto">
          <a:xfrm>
            <a:off x="23355933" y="40301163"/>
            <a:ext cx="6720485" cy="1839022"/>
          </a:xfrm>
          <a:prstGeom prst="rect">
            <a:avLst/>
          </a:prstGeom>
          <a:noFill/>
          <a:ln>
            <a:noFill/>
          </a:ln>
        </p:spPr>
      </p:pic>
      <p:sp>
        <p:nvSpPr>
          <p:cNvPr id="155" name="正方形/長方形 154"/>
          <p:cNvSpPr/>
          <p:nvPr/>
        </p:nvSpPr>
        <p:spPr>
          <a:xfrm>
            <a:off x="893436" y="41340545"/>
            <a:ext cx="17406929" cy="871392"/>
          </a:xfrm>
          <a:prstGeom prst="rect">
            <a:avLst/>
          </a:prstGeom>
        </p:spPr>
        <p:txBody>
          <a:bodyPr wrap="square">
            <a:spAutoFit/>
          </a:bodyPr>
          <a:lstStyle/>
          <a:p>
            <a:pPr>
              <a:lnSpc>
                <a:spcPct val="150000"/>
              </a:lnSpc>
            </a:pPr>
            <a:r>
              <a:rPr lang="ja-JP" altLang="en-US" sz="4000" b="1" dirty="0">
                <a:latin typeface="HG丸ｺﾞｼｯｸM-PRO" panose="020F0600000000000000" pitchFamily="50" charset="-128"/>
                <a:ea typeface="HG丸ｺﾞｼｯｸM-PRO" panose="020F0600000000000000" pitchFamily="50" charset="-128"/>
              </a:rPr>
              <a:t>大阪府は「</a:t>
            </a:r>
            <a:r>
              <a:rPr lang="en-US" altLang="ja-JP" sz="4000" b="1" dirty="0">
                <a:latin typeface="HG丸ｺﾞｼｯｸM-PRO" panose="020F0600000000000000" pitchFamily="50" charset="-128"/>
                <a:ea typeface="HG丸ｺﾞｼｯｸM-PRO" panose="020F0600000000000000" pitchFamily="50" charset="-128"/>
              </a:rPr>
              <a:t>SDGs</a:t>
            </a:r>
            <a:r>
              <a:rPr lang="ja-JP" altLang="en-US" sz="4000" b="1" dirty="0">
                <a:latin typeface="HG丸ｺﾞｼｯｸM-PRO" panose="020F0600000000000000" pitchFamily="50" charset="-128"/>
                <a:ea typeface="HG丸ｺﾞｼｯｸM-PRO" panose="020F0600000000000000" pitchFamily="50" charset="-128"/>
              </a:rPr>
              <a:t>未来都市」として、</a:t>
            </a:r>
            <a:r>
              <a:rPr lang="en-US" altLang="ja-JP" sz="4000" b="1" dirty="0">
                <a:latin typeface="HG丸ｺﾞｼｯｸM-PRO" panose="020F0600000000000000" pitchFamily="50" charset="-128"/>
                <a:ea typeface="HG丸ｺﾞｼｯｸM-PRO" panose="020F0600000000000000" pitchFamily="50" charset="-128"/>
              </a:rPr>
              <a:t>SDGs</a:t>
            </a:r>
            <a:r>
              <a:rPr lang="ja-JP" altLang="en-US" sz="4000" b="1" dirty="0">
                <a:latin typeface="HG丸ｺﾞｼｯｸM-PRO" panose="020F0600000000000000" pitchFamily="50" charset="-128"/>
                <a:ea typeface="HG丸ｺﾞｼｯｸM-PRO" panose="020F0600000000000000" pitchFamily="50" charset="-128"/>
              </a:rPr>
              <a:t>の推進を図ってまいります。</a:t>
            </a:r>
            <a:endParaRPr lang="en-US" altLang="ja-JP" sz="4000" b="1" dirty="0">
              <a:latin typeface="HG丸ｺﾞｼｯｸM-PRO" panose="020F0600000000000000" pitchFamily="50" charset="-128"/>
              <a:ea typeface="HG丸ｺﾞｼｯｸM-PRO" panose="020F0600000000000000" pitchFamily="50" charset="-128"/>
            </a:endParaRPr>
          </a:p>
        </p:txBody>
      </p:sp>
      <p:pic>
        <p:nvPicPr>
          <p:cNvPr id="161" name="図 160"/>
          <p:cNvPicPr>
            <a:picLocks noChangeAspect="1"/>
          </p:cNvPicPr>
          <p:nvPr/>
        </p:nvPicPr>
        <p:blipFill>
          <a:blip r:embed="rId10"/>
          <a:stretch>
            <a:fillRect/>
          </a:stretch>
        </p:blipFill>
        <p:spPr>
          <a:xfrm>
            <a:off x="25317315" y="33757772"/>
            <a:ext cx="4021733" cy="3847736"/>
          </a:xfrm>
          <a:prstGeom prst="rect">
            <a:avLst/>
          </a:prstGeom>
        </p:spPr>
      </p:pic>
      <p:sp>
        <p:nvSpPr>
          <p:cNvPr id="163" name="角丸四角形 162"/>
          <p:cNvSpPr/>
          <p:nvPr/>
        </p:nvSpPr>
        <p:spPr>
          <a:xfrm>
            <a:off x="24226480" y="37361760"/>
            <a:ext cx="5539258" cy="1334990"/>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マイボトルパートナーズ</a:t>
            </a:r>
            <a:endParaRPr lang="en-US" altLang="ja-JP" sz="3600" b="1" dirty="0">
              <a:latin typeface="HG丸ｺﾞｼｯｸM-PRO" panose="020F0600000000000000" pitchFamily="50" charset="-128"/>
              <a:ea typeface="HG丸ｺﾞｼｯｸM-PRO" panose="020F0600000000000000" pitchFamily="50" charset="-128"/>
            </a:endParaRPr>
          </a:p>
          <a:p>
            <a:pPr algn="ctr"/>
            <a:r>
              <a:rPr lang="en-US" altLang="ja-JP" sz="36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QR</a:t>
            </a:r>
            <a:r>
              <a:rPr lang="ja-JP" altLang="en-US" sz="36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コード</a:t>
            </a:r>
            <a:endParaRPr lang="en-US" altLang="ja-JP" sz="36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64" name="Text Box 6"/>
          <p:cNvSpPr txBox="1">
            <a:spLocks noChangeArrowheads="1"/>
          </p:cNvSpPr>
          <p:nvPr/>
        </p:nvSpPr>
        <p:spPr bwMode="auto">
          <a:xfrm>
            <a:off x="21746539" y="34547152"/>
            <a:ext cx="3218787" cy="911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　</a:t>
            </a:r>
            <a:r>
              <a:rPr kumimoji="0" lang="ja-JP" altLang="en-US" sz="4400" b="1" dirty="0">
                <a:solidFill>
                  <a:prstClr val="black"/>
                </a:solidFill>
                <a:latin typeface="HG丸ｺﾞｼｯｸM-PRO" panose="020F0600000000000000" pitchFamily="50" charset="-128"/>
                <a:ea typeface="HG丸ｺﾞｼｯｸM-PRO" panose="020F0600000000000000" pitchFamily="50" charset="-128"/>
              </a:rPr>
              <a:t>もしくは</a:t>
            </a: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　　　　</a:t>
            </a:r>
            <a:endParaRPr kumimoji="0" lang="ja-JP"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74" name="タイトル 2"/>
          <p:cNvSpPr txBox="1">
            <a:spLocks/>
          </p:cNvSpPr>
          <p:nvPr/>
        </p:nvSpPr>
        <p:spPr>
          <a:xfrm>
            <a:off x="0" y="39994568"/>
            <a:ext cx="30274071" cy="2932368"/>
          </a:xfrm>
          <a:prstGeom prst="rect">
            <a:avLst/>
          </a:prstGeom>
          <a:solidFill>
            <a:srgbClr val="0070C0"/>
          </a:solidFill>
        </p:spPr>
        <p:txBody>
          <a:bodyPr vert="horz" lIns="128016" tIns="64008" rIns="128016" bIns="64008"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6000" b="1" dirty="0">
                <a:solidFill>
                  <a:schemeClr val="bg1"/>
                </a:solidFill>
                <a:latin typeface="HG丸ｺﾞｼｯｸM-PRO" panose="020F0600000000000000" pitchFamily="50" charset="-128"/>
                <a:ea typeface="HG丸ｺﾞｼｯｸM-PRO" panose="020F0600000000000000" pitchFamily="50" charset="-128"/>
              </a:rPr>
              <a:t>お問合せ先  大阪府 環境農林水産部 脱炭素・エネルギー政策課 戦略企画グループ</a:t>
            </a:r>
            <a:endParaRPr lang="en-US" altLang="ja-JP" sz="6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400" b="1" dirty="0">
                <a:solidFill>
                  <a:schemeClr val="bg1"/>
                </a:solidFill>
                <a:latin typeface="HG丸ｺﾞｼｯｸM-PRO" panose="020F0600000000000000" pitchFamily="50" charset="-128"/>
                <a:ea typeface="HG丸ｺﾞｼｯｸM-PRO" panose="020F0600000000000000" pitchFamily="50" charset="-128"/>
              </a:rPr>
              <a:t>                  </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559-0034 </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大阪市住之江区南港北</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1-14-16</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　大阪府咲州庁舎（さきしまコスモタワー）</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22</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階</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en-US" altLang="ja-JP" sz="4400" b="1" dirty="0">
                <a:solidFill>
                  <a:schemeClr val="bg1"/>
                </a:solidFill>
                <a:latin typeface="HG丸ｺﾞｼｯｸM-PRO" panose="020F0600000000000000" pitchFamily="50" charset="-128"/>
                <a:ea typeface="HG丸ｺﾞｼｯｸM-PRO" panose="020F0600000000000000" pitchFamily="50" charset="-128"/>
              </a:rPr>
              <a:t>                  TEL</a:t>
            </a:r>
            <a:r>
              <a:rPr lang="ja-JP" altLang="en-US" sz="4400" b="1" dirty="0">
                <a:solidFill>
                  <a:schemeClr val="bg1"/>
                </a:solidFill>
                <a:latin typeface="HG丸ｺﾞｼｯｸM-PRO" panose="020F0600000000000000" pitchFamily="50" charset="-128"/>
                <a:ea typeface="HG丸ｺﾞｼｯｸM-PRO" panose="020F0600000000000000" pitchFamily="50" charset="-128"/>
              </a:rPr>
              <a:t>：</a:t>
            </a:r>
            <a:r>
              <a:rPr lang="en-US" altLang="ja-JP" sz="4400" b="1" dirty="0">
                <a:solidFill>
                  <a:schemeClr val="bg1"/>
                </a:solidFill>
                <a:latin typeface="HG丸ｺﾞｼｯｸM-PRO" panose="020F0600000000000000" pitchFamily="50" charset="-128"/>
                <a:ea typeface="HG丸ｺﾞｼｯｸM-PRO" panose="020F0600000000000000" pitchFamily="50" charset="-128"/>
              </a:rPr>
              <a:t>06-6210-9549</a:t>
            </a:r>
            <a:r>
              <a:rPr lang="ja-JP" altLang="en-US" sz="4400" b="1" dirty="0">
                <a:solidFill>
                  <a:schemeClr val="bg1"/>
                </a:solidFill>
                <a:latin typeface="HG丸ｺﾞｼｯｸM-PRO" panose="020F0600000000000000" pitchFamily="50" charset="-128"/>
                <a:ea typeface="HG丸ｺﾞｼｯｸM-PRO" panose="020F0600000000000000" pitchFamily="50" charset="-128"/>
              </a:rPr>
              <a:t>（直通）</a:t>
            </a:r>
            <a:r>
              <a:rPr lang="en-US" altLang="ja-JP" sz="4400" b="1" dirty="0">
                <a:solidFill>
                  <a:schemeClr val="bg1"/>
                </a:solidFill>
                <a:latin typeface="HG丸ｺﾞｼｯｸM-PRO" panose="020F0600000000000000" pitchFamily="50" charset="-128"/>
                <a:ea typeface="HG丸ｺﾞｼｯｸM-PRO" panose="020F0600000000000000" pitchFamily="50" charset="-128"/>
              </a:rPr>
              <a:t>FAX</a:t>
            </a:r>
            <a:r>
              <a:rPr lang="ja-JP" altLang="en-US" sz="4400" b="1" dirty="0">
                <a:solidFill>
                  <a:schemeClr val="bg1"/>
                </a:solidFill>
                <a:latin typeface="HG丸ｺﾞｼｯｸM-PRO" panose="020F0600000000000000" pitchFamily="50" charset="-128"/>
                <a:ea typeface="HG丸ｺﾞｼｯｸM-PRO" panose="020F0600000000000000" pitchFamily="50" charset="-128"/>
              </a:rPr>
              <a:t>：</a:t>
            </a:r>
            <a:r>
              <a:rPr lang="en-US" altLang="ja-JP" sz="4400" b="1" dirty="0">
                <a:solidFill>
                  <a:schemeClr val="bg1"/>
                </a:solidFill>
                <a:latin typeface="HG丸ｺﾞｼｯｸM-PRO" panose="020F0600000000000000" pitchFamily="50" charset="-128"/>
                <a:ea typeface="HG丸ｺﾞｼｯｸM-PRO" panose="020F0600000000000000" pitchFamily="50" charset="-128"/>
              </a:rPr>
              <a:t>06-6210-9259</a:t>
            </a:r>
            <a:endParaRPr lang="ja-JP" altLang="en-US" sz="4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56" name="角丸四角形 55"/>
          <p:cNvSpPr/>
          <p:nvPr/>
        </p:nvSpPr>
        <p:spPr>
          <a:xfrm>
            <a:off x="18260933" y="18644832"/>
            <a:ext cx="5276299" cy="428194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56"/>
          <p:cNvSpPr/>
          <p:nvPr/>
        </p:nvSpPr>
        <p:spPr>
          <a:xfrm>
            <a:off x="683391" y="14972089"/>
            <a:ext cx="28828244" cy="245945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58" name="テキスト ボックス 57"/>
          <p:cNvSpPr txBox="1"/>
          <p:nvPr/>
        </p:nvSpPr>
        <p:spPr>
          <a:xfrm>
            <a:off x="5340176" y="15115253"/>
            <a:ext cx="19272723" cy="1015663"/>
          </a:xfrm>
          <a:prstGeom prst="rect">
            <a:avLst/>
          </a:prstGeom>
          <a:noFill/>
        </p:spPr>
        <p:txBody>
          <a:bodyPr wrap="square" rtlCol="0">
            <a:spAutoFit/>
          </a:bodyPr>
          <a:lstStyle/>
          <a:p>
            <a:pPr algn="ct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おおさかマイボトルパートナーズ</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rot="10800000" flipV="1">
            <a:off x="1528980" y="16151164"/>
            <a:ext cx="27605644" cy="923330"/>
          </a:xfrm>
          <a:prstGeom prst="rect">
            <a:avLst/>
          </a:prstGeom>
          <a:noFill/>
        </p:spPr>
        <p:txBody>
          <a:bodyPr wrap="square" rtlCol="0">
            <a:spAutoFit/>
          </a:bodyPr>
          <a:lstStyle/>
          <a:p>
            <a:pPr algn="ctr"/>
            <a:r>
              <a:rPr kumimoji="1" lang="ja-JP" altLang="en-US" sz="5400" b="1" dirty="0">
                <a:solidFill>
                  <a:schemeClr val="bg1"/>
                </a:solidFill>
                <a:latin typeface="HG丸ｺﾞｼｯｸM-PRO" panose="020F0600000000000000" pitchFamily="50" charset="-128"/>
                <a:ea typeface="HG丸ｺﾞｼｯｸM-PRO" panose="020F0600000000000000" pitchFamily="50" charset="-128"/>
              </a:rPr>
              <a:t>各主体間での情報共有・意見交換を行い、それぞれ</a:t>
            </a:r>
            <a:r>
              <a:rPr kumimoji="1" lang="ja-JP" altLang="en-US" sz="5400" b="1">
                <a:solidFill>
                  <a:schemeClr val="bg1"/>
                </a:solidFill>
                <a:latin typeface="HG丸ｺﾞｼｯｸM-PRO" panose="020F0600000000000000" pitchFamily="50" charset="-128"/>
                <a:ea typeface="HG丸ｺﾞｼｯｸM-PRO" panose="020F0600000000000000" pitchFamily="50" charset="-128"/>
              </a:rPr>
              <a:t>の取組を</a:t>
            </a:r>
            <a:r>
              <a:rPr kumimoji="1" lang="ja-JP" altLang="en-US" sz="5400" b="1" dirty="0">
                <a:solidFill>
                  <a:schemeClr val="bg1"/>
                </a:solidFill>
                <a:latin typeface="HG丸ｺﾞｼｯｸM-PRO" panose="020F0600000000000000" pitchFamily="50" charset="-128"/>
                <a:ea typeface="HG丸ｺﾞｼｯｸM-PRO" panose="020F0600000000000000" pitchFamily="50" charset="-128"/>
              </a:rPr>
              <a:t>展開する</a:t>
            </a:r>
            <a:endParaRPr kumimoji="1" lang="en-US" altLang="ja-JP" sz="5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18605564" y="18662346"/>
            <a:ext cx="4587035" cy="1015663"/>
          </a:xfrm>
          <a:prstGeom prst="rect">
            <a:avLst/>
          </a:prstGeom>
          <a:noFill/>
        </p:spPr>
        <p:txBody>
          <a:bodyPr wrap="square" rtlCol="0">
            <a:spAutoFit/>
          </a:bodyPr>
          <a:lstStyle/>
          <a:p>
            <a:pPr algn="ct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水道事業者</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62" name="直線コネクタ 61"/>
          <p:cNvCxnSpPr/>
          <p:nvPr/>
        </p:nvCxnSpPr>
        <p:spPr>
          <a:xfrm flipV="1">
            <a:off x="26474206" y="17428734"/>
            <a:ext cx="0" cy="1315780"/>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18632448" y="19999464"/>
            <a:ext cx="4930094" cy="2554545"/>
          </a:xfrm>
          <a:prstGeom prst="rect">
            <a:avLst/>
          </a:prstGeom>
          <a:noFill/>
        </p:spPr>
        <p:txBody>
          <a:bodyPr wrap="square" rtlCol="0">
            <a:sp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・府民啓発</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　（水道</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PR</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・マイボトル</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　</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スポットの拡大</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4" name="角丸四角形 63"/>
          <p:cNvSpPr/>
          <p:nvPr/>
        </p:nvSpPr>
        <p:spPr>
          <a:xfrm>
            <a:off x="12832705" y="18611728"/>
            <a:ext cx="4999421" cy="354050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13038897" y="18624705"/>
            <a:ext cx="4587035" cy="1015663"/>
          </a:xfrm>
          <a:prstGeom prst="rect">
            <a:avLst/>
          </a:prstGeom>
          <a:noFill/>
        </p:spPr>
        <p:txBody>
          <a:bodyPr wrap="square" rtlCol="0">
            <a:spAutoFit/>
          </a:bodyPr>
          <a:lstStyle/>
          <a:p>
            <a:pPr algn="ct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行　政</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66" name="直線コネクタ 65"/>
          <p:cNvCxnSpPr/>
          <p:nvPr/>
        </p:nvCxnSpPr>
        <p:spPr>
          <a:xfrm flipV="1">
            <a:off x="20899693" y="17428734"/>
            <a:ext cx="0" cy="1263105"/>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13185172" y="19730881"/>
            <a:ext cx="4304602" cy="1938992"/>
          </a:xfrm>
          <a:prstGeom prst="rect">
            <a:avLst/>
          </a:prstGeom>
          <a:noFill/>
        </p:spPr>
        <p:txBody>
          <a:bodyPr wrap="square" rtlCol="0">
            <a:sp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・府民啓発</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・マイボトル</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　スポット</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の拡大</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8" name="角丸四角形 67"/>
          <p:cNvSpPr/>
          <p:nvPr/>
        </p:nvSpPr>
        <p:spPr>
          <a:xfrm>
            <a:off x="7870071" y="18595798"/>
            <a:ext cx="4647464" cy="31259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00"/>
          </a:p>
        </p:txBody>
      </p:sp>
      <p:sp>
        <p:nvSpPr>
          <p:cNvPr id="70" name="テキスト ボックス 69"/>
          <p:cNvSpPr txBox="1"/>
          <p:nvPr/>
        </p:nvSpPr>
        <p:spPr>
          <a:xfrm>
            <a:off x="8039037" y="18665577"/>
            <a:ext cx="4587035" cy="1015663"/>
          </a:xfrm>
          <a:prstGeom prst="rect">
            <a:avLst/>
          </a:prstGeom>
          <a:noFill/>
        </p:spPr>
        <p:txBody>
          <a:bodyPr wrap="square" rtlCol="0">
            <a:spAutoFit/>
          </a:bodyPr>
          <a:lstStyle/>
          <a:p>
            <a:pPr algn="ctr"/>
            <a:r>
              <a:rPr kumimoji="1" lang="en-US" altLang="ja-JP" sz="6000" b="1" dirty="0">
                <a:solidFill>
                  <a:schemeClr val="bg1"/>
                </a:solidFill>
                <a:latin typeface="HG丸ｺﾞｼｯｸM-PRO" panose="020F0600000000000000" pitchFamily="50" charset="-128"/>
                <a:ea typeface="HG丸ｺﾞｼｯｸM-PRO" panose="020F0600000000000000" pitchFamily="50" charset="-128"/>
              </a:rPr>
              <a:t>NPO</a:t>
            </a: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等</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71" name="直線コネクタ 70"/>
          <p:cNvCxnSpPr/>
          <p:nvPr/>
        </p:nvCxnSpPr>
        <p:spPr>
          <a:xfrm flipV="1">
            <a:off x="10270399" y="17420014"/>
            <a:ext cx="32319" cy="1393592"/>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718713" y="20125803"/>
            <a:ext cx="4794887" cy="769441"/>
          </a:xfrm>
          <a:prstGeom prst="rect">
            <a:avLst/>
          </a:prstGeom>
          <a:noFill/>
        </p:spPr>
        <p:txBody>
          <a:bodyPr wrap="square" rtlCol="0">
            <a:spAutoFit/>
          </a:bodyPr>
          <a:lstStyle/>
          <a:p>
            <a:r>
              <a:rPr lang="ja-JP" altLang="en-US" sz="4400" b="1" dirty="0">
                <a:solidFill>
                  <a:schemeClr val="bg1"/>
                </a:solidFill>
                <a:latin typeface="HG丸ｺﾞｼｯｸM-PRO" panose="020F0600000000000000" pitchFamily="50" charset="-128"/>
                <a:ea typeface="HG丸ｺﾞｼｯｸM-PRO" panose="020F0600000000000000" pitchFamily="50" charset="-128"/>
              </a:rPr>
              <a:t>・府民運動の推進</a:t>
            </a:r>
            <a:endParaRPr kumimoji="1" lang="en-US" altLang="ja-JP" sz="4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5" name="角丸四角形 74"/>
          <p:cNvSpPr/>
          <p:nvPr/>
        </p:nvSpPr>
        <p:spPr>
          <a:xfrm>
            <a:off x="616226" y="18536538"/>
            <a:ext cx="6973742" cy="382727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1834331" y="18665549"/>
            <a:ext cx="4587035" cy="1015663"/>
          </a:xfrm>
          <a:prstGeom prst="rect">
            <a:avLst/>
          </a:prstGeom>
          <a:noFill/>
        </p:spPr>
        <p:txBody>
          <a:bodyPr wrap="square" rtlCol="0">
            <a:spAutoFit/>
          </a:bodyPr>
          <a:lstStyle/>
          <a:p>
            <a:pPr algn="ct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事業者</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77" name="直線コネクタ 76"/>
          <p:cNvCxnSpPr/>
          <p:nvPr/>
        </p:nvCxnSpPr>
        <p:spPr>
          <a:xfrm flipV="1">
            <a:off x="4279062" y="17414916"/>
            <a:ext cx="13389" cy="1164856"/>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54790" y="19966945"/>
            <a:ext cx="6903609" cy="1938992"/>
          </a:xfrm>
          <a:prstGeom prst="rect">
            <a:avLst/>
          </a:prstGeom>
          <a:noFill/>
        </p:spPr>
        <p:txBody>
          <a:bodyPr wrap="square" rtlCol="0">
            <a:spAutoFit/>
          </a:bodyPr>
          <a:lstStyle/>
          <a:p>
            <a:r>
              <a:rPr lang="ja-JP" altLang="en-US" sz="4000" b="1" dirty="0">
                <a:solidFill>
                  <a:schemeClr val="bg1"/>
                </a:solidFill>
                <a:latin typeface="HG丸ｺﾞｼｯｸM-PRO" panose="020F0600000000000000" pitchFamily="50" charset="-128"/>
                <a:ea typeface="HG丸ｺﾞｼｯｸM-PRO" panose="020F0600000000000000" pitchFamily="50" charset="-128"/>
              </a:rPr>
              <a:t>・ボトル、</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　マイボトルスポットの拡大</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・ボトル利用サービスの展開</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9" name="角丸四角形 78"/>
          <p:cNvSpPr/>
          <p:nvPr/>
        </p:nvSpPr>
        <p:spPr>
          <a:xfrm>
            <a:off x="23877712" y="18629470"/>
            <a:ext cx="5276299" cy="377328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24222343" y="18646983"/>
            <a:ext cx="4587035" cy="1015663"/>
          </a:xfrm>
          <a:prstGeom prst="rect">
            <a:avLst/>
          </a:prstGeom>
          <a:noFill/>
        </p:spPr>
        <p:txBody>
          <a:bodyPr wrap="square" rtlCol="0">
            <a:spAutoFit/>
          </a:bodyPr>
          <a:lstStyle/>
          <a:p>
            <a:pPr algn="ctr"/>
            <a:r>
              <a:rPr lang="ja-JP" altLang="en-US" sz="6000" b="1" dirty="0">
                <a:solidFill>
                  <a:schemeClr val="bg1"/>
                </a:solidFill>
                <a:latin typeface="HG丸ｺﾞｼｯｸM-PRO" panose="020F0600000000000000" pitchFamily="50" charset="-128"/>
                <a:ea typeface="HG丸ｺﾞｼｯｸM-PRO" panose="020F0600000000000000" pitchFamily="50" charset="-128"/>
              </a:rPr>
              <a:t>教育機関</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81" name="テキスト ボックス 80"/>
          <p:cNvSpPr txBox="1"/>
          <p:nvPr/>
        </p:nvSpPr>
        <p:spPr>
          <a:xfrm>
            <a:off x="24297533" y="19966945"/>
            <a:ext cx="5120675" cy="1938992"/>
          </a:xfrm>
          <a:prstGeom prst="rect">
            <a:avLst/>
          </a:prstGeom>
          <a:noFill/>
        </p:spPr>
        <p:txBody>
          <a:bodyPr wrap="square" rtlCol="0">
            <a:sp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・府民啓発</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・マイボトル</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　スポット</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の拡大</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82" name="直線コネクタ 81"/>
          <p:cNvCxnSpPr/>
          <p:nvPr/>
        </p:nvCxnSpPr>
        <p:spPr>
          <a:xfrm flipV="1">
            <a:off x="15332414" y="17412998"/>
            <a:ext cx="0" cy="1331516"/>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A071CAC7-807C-4ED4-ACC9-B8397149DE8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723336" y="4606741"/>
            <a:ext cx="4694872" cy="5573049"/>
          </a:xfrm>
          <a:prstGeom prst="rect">
            <a:avLst/>
          </a:prstGeom>
        </p:spPr>
      </p:pic>
      <p:sp>
        <p:nvSpPr>
          <p:cNvPr id="5" name="テキスト ボックス 4">
            <a:extLst>
              <a:ext uri="{FF2B5EF4-FFF2-40B4-BE49-F238E27FC236}">
                <a16:creationId xmlns:a16="http://schemas.microsoft.com/office/drawing/2014/main" id="{0D5A98AD-4DD4-44F9-83BD-6B3063A770FB}"/>
              </a:ext>
            </a:extLst>
          </p:cNvPr>
          <p:cNvSpPr txBox="1"/>
          <p:nvPr/>
        </p:nvSpPr>
        <p:spPr>
          <a:xfrm>
            <a:off x="24612899" y="10100158"/>
            <a:ext cx="5860404" cy="584775"/>
          </a:xfrm>
          <a:prstGeom prst="rect">
            <a:avLst/>
          </a:prstGeom>
          <a:noFill/>
        </p:spPr>
        <p:txBody>
          <a:bodyPr wrap="square" rtlCol="0">
            <a:spAutoFit/>
          </a:bodyPr>
          <a:lstStyle/>
          <a:p>
            <a:r>
              <a:rPr kumimoji="1" lang="en-US" altLang="ja-JP" sz="3200" dirty="0">
                <a:latin typeface="HG丸ｺﾞｼｯｸM-PRO" panose="020F0600000000000000" pitchFamily="50" charset="-128"/>
                <a:ea typeface="HG丸ｺﾞｼｯｸM-PRO" panose="020F0600000000000000" pitchFamily="50" charset="-128"/>
              </a:rPr>
              <a:t>©2014 </a:t>
            </a:r>
            <a:r>
              <a:rPr kumimoji="1" lang="ja-JP" altLang="en-US" sz="3200" dirty="0">
                <a:latin typeface="HG丸ｺﾞｼｯｸM-PRO" panose="020F0600000000000000" pitchFamily="50" charset="-128"/>
                <a:ea typeface="HG丸ｺﾞｼｯｸM-PRO" panose="020F0600000000000000" pitchFamily="50" charset="-128"/>
              </a:rPr>
              <a:t>大阪府もずやん</a:t>
            </a:r>
          </a:p>
        </p:txBody>
      </p:sp>
    </p:spTree>
    <p:extLst>
      <p:ext uri="{BB962C8B-B14F-4D97-AF65-F5344CB8AC3E}">
        <p14:creationId xmlns:p14="http://schemas.microsoft.com/office/powerpoint/2010/main" val="381876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C:\Users\ikedakei\AppData\Local\Microsoft\Windows\Temporary Internet Files\Content.Word\a4chirashi_png.png"/>
          <p:cNvPicPr/>
          <p:nvPr/>
        </p:nvPicPr>
        <p:blipFill>
          <a:blip r:embed="rId3" cstate="print">
            <a:extLst>
              <a:ext uri="{28A0092B-C50C-407E-A947-70E740481C1C}">
                <a14:useLocalDpi xmlns:a14="http://schemas.microsoft.com/office/drawing/2010/main"/>
              </a:ext>
            </a:extLst>
          </a:blip>
          <a:srcRect/>
          <a:stretch>
            <a:fillRect/>
          </a:stretch>
        </p:blipFill>
        <p:spPr bwMode="auto">
          <a:xfrm>
            <a:off x="24658227" y="40916049"/>
            <a:ext cx="5391185" cy="1475267"/>
          </a:xfrm>
          <a:prstGeom prst="rect">
            <a:avLst/>
          </a:prstGeom>
          <a:noFill/>
          <a:ln>
            <a:noFill/>
          </a:ln>
        </p:spPr>
      </p:pic>
      <p:sp>
        <p:nvSpPr>
          <p:cNvPr id="3" name="タイトル 2"/>
          <p:cNvSpPr>
            <a:spLocks noGrp="1"/>
          </p:cNvSpPr>
          <p:nvPr>
            <p:ph type="title"/>
          </p:nvPr>
        </p:nvSpPr>
        <p:spPr>
          <a:xfrm>
            <a:off x="1142" y="-1881"/>
            <a:ext cx="30274071" cy="2932368"/>
          </a:xfrm>
          <a:solidFill>
            <a:srgbClr val="0070C0"/>
          </a:solidFill>
        </p:spPr>
        <p:txBody>
          <a:bodyPr>
            <a:noAutofit/>
          </a:bodyPr>
          <a:lstStyle/>
          <a:p>
            <a:r>
              <a:rPr lang="ja-JP" altLang="en-US" sz="11500" b="1" dirty="0">
                <a:solidFill>
                  <a:schemeClr val="bg1"/>
                </a:solidFill>
                <a:latin typeface="HG丸ｺﾞｼｯｸM-PRO" panose="020F0600000000000000" pitchFamily="50" charset="-128"/>
                <a:ea typeface="HG丸ｺﾞｼｯｸM-PRO" panose="020F0600000000000000" pitchFamily="50" charset="-128"/>
              </a:rPr>
              <a:t>おおさかマイボトルパートナーズの取組</a:t>
            </a:r>
            <a:endParaRPr lang="ja-JP" altLang="en-US" sz="88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380828" y="3183857"/>
            <a:ext cx="10729192" cy="144016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227088" y="2895825"/>
            <a:ext cx="10013974" cy="1960145"/>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１．マイボトルの利用啓発</a:t>
            </a:r>
          </a:p>
        </p:txBody>
      </p:sp>
      <p:sp>
        <p:nvSpPr>
          <p:cNvPr id="31" name="角丸四角形 30"/>
          <p:cNvSpPr/>
          <p:nvPr/>
        </p:nvSpPr>
        <p:spPr>
          <a:xfrm>
            <a:off x="709289" y="13471366"/>
            <a:ext cx="9238533" cy="2385899"/>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咲洲こども</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EXPO</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2" name="角丸四角形 31"/>
          <p:cNvSpPr/>
          <p:nvPr/>
        </p:nvSpPr>
        <p:spPr>
          <a:xfrm>
            <a:off x="5704558" y="13701518"/>
            <a:ext cx="18362040" cy="1763881"/>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ATC</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海洋</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WEEK</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3" name="角丸四角形 32"/>
          <p:cNvSpPr/>
          <p:nvPr/>
        </p:nvSpPr>
        <p:spPr>
          <a:xfrm>
            <a:off x="4328826" y="4840041"/>
            <a:ext cx="25714436" cy="2014274"/>
          </a:xfrm>
          <a:prstGeom prst="roundRect">
            <a:avLst>
              <a:gd name="adj" fmla="val 7385"/>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イベント等を通じて海洋プラスチックごみ問題への府民理解を促進し、</a:t>
            </a:r>
            <a:endPar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マイボトル利用を促進します。</a:t>
            </a:r>
            <a:endPar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4" name="角丸四角形 33"/>
          <p:cNvSpPr/>
          <p:nvPr/>
        </p:nvSpPr>
        <p:spPr>
          <a:xfrm>
            <a:off x="341066" y="4946846"/>
            <a:ext cx="3712170" cy="169339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5400" b="1" dirty="0">
                <a:solidFill>
                  <a:prstClr val="white"/>
                </a:solidFill>
                <a:latin typeface="HG丸ｺﾞｼｯｸM-PRO" panose="020F0600000000000000" pitchFamily="50" charset="-128"/>
                <a:ea typeface="HG丸ｺﾞｼｯｸM-PRO" panose="020F0600000000000000" pitchFamily="50" charset="-128"/>
                <a:cs typeface="Meiryo UI" pitchFamily="50" charset="-128"/>
              </a:rPr>
              <a:t>取組方針</a:t>
            </a:r>
          </a:p>
        </p:txBody>
      </p:sp>
      <p:sp>
        <p:nvSpPr>
          <p:cNvPr id="37" name="正方形/長方形 36"/>
          <p:cNvSpPr/>
          <p:nvPr/>
        </p:nvSpPr>
        <p:spPr>
          <a:xfrm>
            <a:off x="343720" y="15353209"/>
            <a:ext cx="12849670" cy="144016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38" name="角丸四角形 37"/>
          <p:cNvSpPr/>
          <p:nvPr/>
        </p:nvSpPr>
        <p:spPr>
          <a:xfrm>
            <a:off x="15926" y="15065177"/>
            <a:ext cx="12385376" cy="1960145"/>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２．マイボトルスポットの設置</a:t>
            </a:r>
          </a:p>
        </p:txBody>
      </p:sp>
      <p:sp>
        <p:nvSpPr>
          <p:cNvPr id="41" name="角丸四角形 40"/>
          <p:cNvSpPr/>
          <p:nvPr/>
        </p:nvSpPr>
        <p:spPr>
          <a:xfrm>
            <a:off x="4155282" y="17062093"/>
            <a:ext cx="26146484" cy="2014274"/>
          </a:xfrm>
          <a:prstGeom prst="roundRect">
            <a:avLst>
              <a:gd name="adj" fmla="val 7385"/>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府内の公共施設、多くの人が利用する観光・集客施設におけるマイボトル</a:t>
            </a:r>
            <a:endParaRPr lang="en-US" altLang="ja-JP"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r>
              <a:rPr lang="ja-JP" altLang="en-US"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スポットの設置を促進します。</a:t>
            </a:r>
            <a:endParaRPr lang="en-US" altLang="ja-JP"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42" name="角丸四角形 41"/>
          <p:cNvSpPr/>
          <p:nvPr/>
        </p:nvSpPr>
        <p:spPr>
          <a:xfrm>
            <a:off x="303958" y="17168898"/>
            <a:ext cx="3712170" cy="169339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5400" b="1" dirty="0">
                <a:solidFill>
                  <a:prstClr val="white"/>
                </a:solidFill>
                <a:latin typeface="HG丸ｺﾞｼｯｸM-PRO" panose="020F0600000000000000" pitchFamily="50" charset="-128"/>
                <a:ea typeface="HG丸ｺﾞｼｯｸM-PRO" panose="020F0600000000000000" pitchFamily="50" charset="-128"/>
                <a:cs typeface="Meiryo UI" pitchFamily="50" charset="-128"/>
              </a:rPr>
              <a:t>取組方針</a:t>
            </a:r>
          </a:p>
        </p:txBody>
      </p:sp>
      <p:pic>
        <p:nvPicPr>
          <p:cNvPr id="43" name="図 42" descr="C:\Users\89435\Desktop\ミライザ①.jpg"/>
          <p:cNvPicPr/>
          <p:nvPr/>
        </p:nvPicPr>
        <p:blipFill>
          <a:blip r:embed="rId4">
            <a:extLst>
              <a:ext uri="{28A0092B-C50C-407E-A947-70E740481C1C}">
                <a14:useLocalDpi xmlns:a14="http://schemas.microsoft.com/office/drawing/2010/main" val="0"/>
              </a:ext>
            </a:extLst>
          </a:blip>
          <a:srcRect/>
          <a:stretch>
            <a:fillRect/>
          </a:stretch>
        </p:blipFill>
        <p:spPr bwMode="auto">
          <a:xfrm>
            <a:off x="1409296" y="19664051"/>
            <a:ext cx="5576844" cy="8377988"/>
          </a:xfrm>
          <a:prstGeom prst="rect">
            <a:avLst/>
          </a:prstGeom>
          <a:noFill/>
          <a:ln>
            <a:noFill/>
          </a:ln>
        </p:spPr>
      </p:pic>
      <p:pic>
        <p:nvPicPr>
          <p:cNvPr id="44" name="図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9147" y="19652431"/>
            <a:ext cx="13238212" cy="8279136"/>
          </a:xfrm>
          <a:prstGeom prst="rect">
            <a:avLst/>
          </a:prstGeom>
        </p:spPr>
      </p:pic>
      <p:pic>
        <p:nvPicPr>
          <p:cNvPr id="45" name="図 44"/>
          <p:cNvPicPr>
            <a:picLocks noChangeAspect="1"/>
          </p:cNvPicPr>
          <p:nvPr/>
        </p:nvPicPr>
        <p:blipFill>
          <a:blip r:embed="rId6"/>
          <a:stretch>
            <a:fillRect/>
          </a:stretch>
        </p:blipFill>
        <p:spPr>
          <a:xfrm>
            <a:off x="10351678" y="7239150"/>
            <a:ext cx="9571856" cy="6826440"/>
          </a:xfrm>
          <a:prstGeom prst="rect">
            <a:avLst/>
          </a:prstGeom>
        </p:spPr>
      </p:pic>
      <p:pic>
        <p:nvPicPr>
          <p:cNvPr id="47" name="図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9499" y="19652431"/>
            <a:ext cx="8389608" cy="8389608"/>
          </a:xfrm>
          <a:prstGeom prst="rect">
            <a:avLst/>
          </a:prstGeom>
        </p:spPr>
      </p:pic>
      <p:sp>
        <p:nvSpPr>
          <p:cNvPr id="48" name="角丸四角形 47"/>
          <p:cNvSpPr/>
          <p:nvPr/>
        </p:nvSpPr>
        <p:spPr>
          <a:xfrm>
            <a:off x="709289" y="27547852"/>
            <a:ext cx="15349858" cy="2385899"/>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観光施設・商業施設へのマイボトルスポットの設置</a:t>
            </a:r>
          </a:p>
        </p:txBody>
      </p:sp>
      <p:sp>
        <p:nvSpPr>
          <p:cNvPr id="49" name="角丸四角形 48"/>
          <p:cNvSpPr/>
          <p:nvPr/>
        </p:nvSpPr>
        <p:spPr>
          <a:xfrm>
            <a:off x="15800241" y="27522561"/>
            <a:ext cx="14243021" cy="2385899"/>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イベントにおけるマイボトルスポットの設置</a:t>
            </a:r>
          </a:p>
        </p:txBody>
      </p:sp>
      <p:sp>
        <p:nvSpPr>
          <p:cNvPr id="58" name="正方形/長方形 57"/>
          <p:cNvSpPr/>
          <p:nvPr/>
        </p:nvSpPr>
        <p:spPr>
          <a:xfrm>
            <a:off x="438899" y="29394769"/>
            <a:ext cx="10729192" cy="144016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59" name="角丸四角形 58"/>
          <p:cNvSpPr/>
          <p:nvPr/>
        </p:nvSpPr>
        <p:spPr>
          <a:xfrm>
            <a:off x="-344114" y="29034729"/>
            <a:ext cx="10013974" cy="1960145"/>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３．効果的な情報発信</a:t>
            </a:r>
          </a:p>
        </p:txBody>
      </p:sp>
      <p:sp>
        <p:nvSpPr>
          <p:cNvPr id="61" name="角丸四角形 60"/>
          <p:cNvSpPr/>
          <p:nvPr/>
        </p:nvSpPr>
        <p:spPr>
          <a:xfrm>
            <a:off x="303958" y="31122961"/>
            <a:ext cx="3712170" cy="169339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5400" b="1" dirty="0">
                <a:solidFill>
                  <a:prstClr val="white"/>
                </a:solidFill>
                <a:latin typeface="HG丸ｺﾞｼｯｸM-PRO" panose="020F0600000000000000" pitchFamily="50" charset="-128"/>
                <a:ea typeface="HG丸ｺﾞｼｯｸM-PRO" panose="020F0600000000000000" pitchFamily="50" charset="-128"/>
                <a:cs typeface="Meiryo UI" pitchFamily="50" charset="-128"/>
              </a:rPr>
              <a:t>取組方針</a:t>
            </a:r>
          </a:p>
        </p:txBody>
      </p:sp>
      <p:sp>
        <p:nvSpPr>
          <p:cNvPr id="68" name="角丸四角形 67"/>
          <p:cNvSpPr/>
          <p:nvPr/>
        </p:nvSpPr>
        <p:spPr>
          <a:xfrm>
            <a:off x="19438444" y="13732954"/>
            <a:ext cx="11301684" cy="1763881"/>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ロハスフェスタ万博</a:t>
            </a:r>
          </a:p>
        </p:txBody>
      </p:sp>
      <p:pic>
        <p:nvPicPr>
          <p:cNvPr id="7" name="図 6">
            <a:extLst>
              <a:ext uri="{FF2B5EF4-FFF2-40B4-BE49-F238E27FC236}">
                <a16:creationId xmlns:a16="http://schemas.microsoft.com/office/drawing/2014/main" id="{A12F8DF9-EB72-448F-B944-EECCB5FC31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289" y="7279912"/>
            <a:ext cx="8960571" cy="6720429"/>
          </a:xfrm>
          <a:prstGeom prst="rect">
            <a:avLst/>
          </a:prstGeom>
        </p:spPr>
      </p:pic>
      <p:pic>
        <p:nvPicPr>
          <p:cNvPr id="9" name="図 8">
            <a:extLst>
              <a:ext uri="{FF2B5EF4-FFF2-40B4-BE49-F238E27FC236}">
                <a16:creationId xmlns:a16="http://schemas.microsoft.com/office/drawing/2014/main" id="{3CC75E67-3F40-4722-B735-3E17E3E4D9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02890" y="7255462"/>
            <a:ext cx="8972793" cy="6729595"/>
          </a:xfrm>
          <a:prstGeom prst="rect">
            <a:avLst/>
          </a:prstGeom>
        </p:spPr>
      </p:pic>
      <p:sp>
        <p:nvSpPr>
          <p:cNvPr id="40" name="テキスト ボックス 39">
            <a:extLst>
              <a:ext uri="{FF2B5EF4-FFF2-40B4-BE49-F238E27FC236}">
                <a16:creationId xmlns:a16="http://schemas.microsoft.com/office/drawing/2014/main" id="{8A85EBE6-387E-4E81-99FB-B84942F215E7}"/>
              </a:ext>
            </a:extLst>
          </p:cNvPr>
          <p:cNvSpPr txBox="1"/>
          <p:nvPr/>
        </p:nvSpPr>
        <p:spPr>
          <a:xfrm>
            <a:off x="4197718" y="31000162"/>
            <a:ext cx="25413214" cy="1938992"/>
          </a:xfrm>
          <a:prstGeom prst="rect">
            <a:avLst/>
          </a:prstGeom>
          <a:noFill/>
        </p:spPr>
        <p:txBody>
          <a:bodyPr wrap="square">
            <a:spAutoFit/>
          </a:bodyPr>
          <a:lstStyle/>
          <a:p>
            <a:pPr marL="95250" indent="-95250"/>
            <a:r>
              <a:rPr lang="ja-JP" altLang="en-US" sz="6000" dirty="0">
                <a:latin typeface="HG丸ｺﾞｼｯｸM-PRO" panose="020F0600000000000000" pitchFamily="50" charset="-128"/>
                <a:ea typeface="HG丸ｺﾞｼｯｸM-PRO" panose="020F0600000000000000" pitchFamily="50" charset="-128"/>
                <a:cs typeface="Meiryo UI" panose="020B0604030504040204" pitchFamily="50" charset="-128"/>
              </a:rPr>
              <a:t>府内のマイボトルスポットに関する情報をホームページ等により、</a:t>
            </a:r>
            <a:endParaRPr lang="en-US" altLang="ja-JP" sz="6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95250" indent="-95250"/>
            <a:r>
              <a:rPr lang="ja-JP" altLang="en-US" sz="6000" dirty="0">
                <a:latin typeface="HG丸ｺﾞｼｯｸM-PRO" panose="020F0600000000000000" pitchFamily="50" charset="-128"/>
                <a:ea typeface="HG丸ｺﾞｼｯｸM-PRO" panose="020F0600000000000000" pitchFamily="50" charset="-128"/>
                <a:cs typeface="Meiryo UI" panose="020B0604030504040204" pitchFamily="50" charset="-128"/>
              </a:rPr>
              <a:t>わかりやすく発信します。</a:t>
            </a:r>
            <a:endParaRPr lang="en-US" altLang="ja-JP" sz="8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46" name="図 45">
            <a:extLst>
              <a:ext uri="{FF2B5EF4-FFF2-40B4-BE49-F238E27FC236}">
                <a16:creationId xmlns:a16="http://schemas.microsoft.com/office/drawing/2014/main" id="{02B4086C-698D-41BC-AAC5-59AAD8E567E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697053" y="33993159"/>
            <a:ext cx="11625129" cy="7672775"/>
          </a:xfrm>
          <a:prstGeom prst="rect">
            <a:avLst/>
          </a:prstGeom>
        </p:spPr>
      </p:pic>
      <p:pic>
        <p:nvPicPr>
          <p:cNvPr id="50" name="図 49">
            <a:extLst>
              <a:ext uri="{FF2B5EF4-FFF2-40B4-BE49-F238E27FC236}">
                <a16:creationId xmlns:a16="http://schemas.microsoft.com/office/drawing/2014/main" id="{EB7A19DA-89A4-4F16-8AE2-D0C8E5BB8DB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2206630" y="33050897"/>
            <a:ext cx="4254432" cy="6446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1" name="直線コネクタ 50">
            <a:extLst>
              <a:ext uri="{FF2B5EF4-FFF2-40B4-BE49-F238E27FC236}">
                <a16:creationId xmlns:a16="http://schemas.microsoft.com/office/drawing/2014/main" id="{72A42454-5722-4497-A712-17B19AFFF3B0}"/>
              </a:ext>
            </a:extLst>
          </p:cNvPr>
          <p:cNvCxnSpPr>
            <a:cxnSpLocks/>
          </p:cNvCxnSpPr>
          <p:nvPr/>
        </p:nvCxnSpPr>
        <p:spPr>
          <a:xfrm flipV="1">
            <a:off x="15517288" y="36761143"/>
            <a:ext cx="6677102" cy="2210690"/>
          </a:xfrm>
          <a:prstGeom prst="line">
            <a:avLst/>
          </a:prstGeom>
          <a:ln w="76200"/>
        </p:spPr>
        <p:style>
          <a:lnRef idx="1">
            <a:schemeClr val="dk1"/>
          </a:lnRef>
          <a:fillRef idx="0">
            <a:schemeClr val="dk1"/>
          </a:fillRef>
          <a:effectRef idx="0">
            <a:schemeClr val="dk1"/>
          </a:effectRef>
          <a:fontRef idx="minor">
            <a:schemeClr val="tx1"/>
          </a:fontRef>
        </p:style>
      </p:cxnSp>
      <p:sp>
        <p:nvSpPr>
          <p:cNvPr id="52" name="テキスト ボックス 51">
            <a:extLst>
              <a:ext uri="{FF2B5EF4-FFF2-40B4-BE49-F238E27FC236}">
                <a16:creationId xmlns:a16="http://schemas.microsoft.com/office/drawing/2014/main" id="{D638E96D-6E9A-46BE-9558-0A204AA7092E}"/>
              </a:ext>
            </a:extLst>
          </p:cNvPr>
          <p:cNvSpPr txBox="1"/>
          <p:nvPr/>
        </p:nvSpPr>
        <p:spPr>
          <a:xfrm>
            <a:off x="10913329" y="33100276"/>
            <a:ext cx="8747657" cy="830997"/>
          </a:xfrm>
          <a:prstGeom prst="rect">
            <a:avLst/>
          </a:prstGeom>
          <a:noFill/>
        </p:spPr>
        <p:txBody>
          <a:bodyPr wrap="square">
            <a:spAutoFit/>
          </a:bodyPr>
          <a:lstStyle/>
          <a:p>
            <a:pPr marL="95250" indent="-95250"/>
            <a:r>
              <a:rPr lang="en-US" altLang="ja-JP" sz="48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4800" dirty="0">
                <a:latin typeface="HG丸ｺﾞｼｯｸM-PRO" panose="020F0600000000000000" pitchFamily="50" charset="-128"/>
                <a:ea typeface="HG丸ｺﾞｼｯｸM-PRO" panose="020F0600000000000000" pitchFamily="50" charset="-128"/>
                <a:cs typeface="Meiryo UI" panose="020B0604030504040204" pitchFamily="50" charset="-128"/>
              </a:rPr>
              <a:t>水</a:t>
            </a:r>
            <a:r>
              <a:rPr lang="en-US" altLang="ja-JP" sz="4800" dirty="0">
                <a:latin typeface="HG丸ｺﾞｼｯｸM-PRO" panose="020F0600000000000000" pitchFamily="50" charset="-128"/>
                <a:ea typeface="HG丸ｺﾞｼｯｸM-PRO" panose="020F0600000000000000" pitchFamily="50" charset="-128"/>
                <a:cs typeface="Meiryo UI" panose="020B0604030504040204" pitchFamily="50" charset="-128"/>
              </a:rPr>
              <a:t>Do</a:t>
            </a:r>
            <a:r>
              <a:rPr lang="ja-JP" altLang="en-US" sz="4800" dirty="0">
                <a:latin typeface="HG丸ｺﾞｼｯｸM-PRO" panose="020F0600000000000000" pitchFamily="50" charset="-128"/>
                <a:ea typeface="HG丸ｺﾞｼｯｸM-PRO" panose="020F0600000000000000" pitchFamily="50" charset="-128"/>
                <a:cs typeface="Meiryo UI" panose="020B0604030504040204" pitchFamily="50" charset="-128"/>
              </a:rPr>
              <a:t>！ネットワーク</a:t>
            </a:r>
            <a:r>
              <a:rPr lang="en-US" altLang="ja-JP" sz="4800" dirty="0">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pic>
        <p:nvPicPr>
          <p:cNvPr id="6" name="図 5">
            <a:extLst>
              <a:ext uri="{FF2B5EF4-FFF2-40B4-BE49-F238E27FC236}">
                <a16:creationId xmlns:a16="http://schemas.microsoft.com/office/drawing/2014/main" id="{8445C5C6-6E78-488A-ABBD-33CD43E0211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69606" y="37041953"/>
            <a:ext cx="3753999" cy="3753999"/>
          </a:xfrm>
          <a:prstGeom prst="rect">
            <a:avLst/>
          </a:prstGeom>
        </p:spPr>
      </p:pic>
      <p:sp>
        <p:nvSpPr>
          <p:cNvPr id="39" name="角丸四角形 162">
            <a:extLst>
              <a:ext uri="{FF2B5EF4-FFF2-40B4-BE49-F238E27FC236}">
                <a16:creationId xmlns:a16="http://schemas.microsoft.com/office/drawing/2014/main" id="{A1325D4C-3A5D-480B-A291-65F6954DB7D7}"/>
              </a:ext>
            </a:extLst>
          </p:cNvPr>
          <p:cNvSpPr/>
          <p:nvPr/>
        </p:nvSpPr>
        <p:spPr>
          <a:xfrm>
            <a:off x="3113754" y="40492290"/>
            <a:ext cx="5539258" cy="1334990"/>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3600" b="1" dirty="0">
                <a:solidFill>
                  <a:schemeClr val="tx1"/>
                </a:solidFill>
                <a:latin typeface="HG丸ｺﾞｼｯｸM-PRO" panose="020F0600000000000000" pitchFamily="50" charset="-128"/>
                <a:ea typeface="HG丸ｺﾞｼｯｸM-PRO" panose="020F0600000000000000" pitchFamily="50" charset="-128"/>
              </a:rPr>
              <a:t>ホームページ</a:t>
            </a:r>
            <a:endParaRPr lang="en-US" altLang="ja-JP" sz="3600" b="1" dirty="0">
              <a:solidFill>
                <a:schemeClr val="tx1"/>
              </a:solidFill>
              <a:latin typeface="HG丸ｺﾞｼｯｸM-PRO" panose="020F0600000000000000" pitchFamily="50" charset="-128"/>
              <a:ea typeface="HG丸ｺﾞｼｯｸM-PRO" panose="020F0600000000000000" pitchFamily="50" charset="-128"/>
            </a:endParaRPr>
          </a:p>
          <a:p>
            <a:pPr algn="ctr"/>
            <a:r>
              <a:rPr lang="en-US" altLang="ja-JP" sz="36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QR</a:t>
            </a:r>
            <a:r>
              <a:rPr lang="ja-JP" altLang="en-US" sz="36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コード</a:t>
            </a:r>
            <a:endParaRPr lang="en-US" altLang="ja-JP" sz="36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53" name="角丸四角形 162">
            <a:extLst>
              <a:ext uri="{FF2B5EF4-FFF2-40B4-BE49-F238E27FC236}">
                <a16:creationId xmlns:a16="http://schemas.microsoft.com/office/drawing/2014/main" id="{69BEC81C-3035-4FE6-98F5-72B7674B7349}"/>
              </a:ext>
            </a:extLst>
          </p:cNvPr>
          <p:cNvSpPr/>
          <p:nvPr/>
        </p:nvSpPr>
        <p:spPr>
          <a:xfrm>
            <a:off x="11969254" y="41348097"/>
            <a:ext cx="5539258" cy="1334990"/>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3600" b="1" dirty="0">
                <a:solidFill>
                  <a:schemeClr val="tx1"/>
                </a:solidFill>
                <a:latin typeface="HG丸ｺﾞｼｯｸM-PRO" panose="020F0600000000000000" pitchFamily="50" charset="-128"/>
                <a:ea typeface="HG丸ｺﾞｼｯｸM-PRO" panose="020F0600000000000000" pitchFamily="50" charset="-128"/>
              </a:rPr>
              <a:t>【Refill Japan Map】</a:t>
            </a:r>
          </a:p>
        </p:txBody>
      </p:sp>
    </p:spTree>
    <p:extLst>
      <p:ext uri="{BB962C8B-B14F-4D97-AF65-F5344CB8AC3E}">
        <p14:creationId xmlns:p14="http://schemas.microsoft.com/office/powerpoint/2010/main" val="7340164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Words>
  <Application>Microsoft Office PowerPoint</Application>
  <PresentationFormat>ユーザー設定</PresentationFormat>
  <Paragraphs>73</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HG丸ｺﾞｼｯｸM-PRO</vt:lpstr>
      <vt:lpstr>游ゴシック</vt:lpstr>
      <vt:lpstr>Arial</vt:lpstr>
      <vt:lpstr>Calibri</vt:lpstr>
      <vt:lpstr>Office テーマ</vt:lpstr>
      <vt:lpstr>おおさかマイボトルパートナーズ参加募集中！</vt:lpstr>
      <vt:lpstr>おおさかマイボトルパートナーズの取組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2026-06-04T06:21:28Z</dcterms:created>
  <dcterms:modified xsi:type="dcterms:W3CDTF">2026-06-17T03:01:39Z</dcterms:modified>
</cp:coreProperties>
</file>