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65" r:id="rId3"/>
    <p:sldId id="271" r:id="rId4"/>
    <p:sldId id="259" r:id="rId5"/>
    <p:sldId id="272" r:id="rId6"/>
    <p:sldId id="286" r:id="rId7"/>
    <p:sldId id="263" r:id="rId8"/>
    <p:sldId id="264" r:id="rId9"/>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95" autoAdjust="0"/>
    <p:restoredTop sz="94434" autoAdjust="0"/>
  </p:normalViewPr>
  <p:slideViewPr>
    <p:cSldViewPr snapToGrid="0">
      <p:cViewPr varScale="1">
        <p:scale>
          <a:sx n="65" d="100"/>
          <a:sy n="65" d="100"/>
        </p:scale>
        <p:origin x="1544"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2026/6/25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97231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2026/6/25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428611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2026/6/25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55686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2026/6/25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634653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2026/6/25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75860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49339EE-CBEF-4DA1-918E-4302B8F2B69B}" type="datetimeFigureOut">
              <a:rPr kumimoji="1" lang="ja-JP" altLang="en-US" smtClean="0"/>
              <a:t>2026/6/25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45592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49339EE-CBEF-4DA1-918E-4302B8F2B69B}" type="datetimeFigureOut">
              <a:rPr kumimoji="1" lang="ja-JP" altLang="en-US" smtClean="0"/>
              <a:t>2026/6/25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296244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49339EE-CBEF-4DA1-918E-4302B8F2B69B}" type="datetimeFigureOut">
              <a:rPr kumimoji="1" lang="ja-JP" altLang="en-US" smtClean="0"/>
              <a:t>2026/6/25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55963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339EE-CBEF-4DA1-918E-4302B8F2B69B}" type="datetimeFigureOut">
              <a:rPr kumimoji="1" lang="ja-JP" altLang="en-US" smtClean="0"/>
              <a:t>2026/6/25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224096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9339EE-CBEF-4DA1-918E-4302B8F2B69B}" type="datetimeFigureOut">
              <a:rPr kumimoji="1" lang="ja-JP" altLang="en-US" smtClean="0"/>
              <a:t>2026/6/25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230684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9339EE-CBEF-4DA1-918E-4302B8F2B69B}" type="datetimeFigureOut">
              <a:rPr kumimoji="1" lang="ja-JP" altLang="en-US" smtClean="0"/>
              <a:t>2026/6/25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77363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339EE-CBEF-4DA1-918E-4302B8F2B69B}" type="datetimeFigureOut">
              <a:rPr kumimoji="1" lang="ja-JP" altLang="en-US" smtClean="0"/>
              <a:t>2026/6/25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890284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40914" y="2478284"/>
            <a:ext cx="9092484" cy="1446550"/>
          </a:xfrm>
          <a:prstGeom prst="rect">
            <a:avLst/>
          </a:prstGeom>
          <a:noFill/>
        </p:spPr>
        <p:txBody>
          <a:bodyPr wrap="square" rtlCol="0">
            <a:spAutoFit/>
          </a:bodyPr>
          <a:lstStyle/>
          <a:p>
            <a:pPr algn="ctr"/>
            <a:r>
              <a:rPr kumimoji="1" lang="ja-JP" altLang="en-US" sz="4400" b="1" dirty="0">
                <a:latin typeface="Meiryo UI" panose="020B0604030504040204" pitchFamily="50" charset="-128"/>
                <a:ea typeface="Meiryo UI" panose="020B0604030504040204" pitchFamily="50" charset="-128"/>
              </a:rPr>
              <a:t>おおさかマイボトルパートナーズ</a:t>
            </a:r>
            <a:endParaRPr kumimoji="1" lang="en-US" altLang="ja-JP" sz="4400" b="1" dirty="0">
              <a:latin typeface="Meiryo UI" panose="020B0604030504040204" pitchFamily="50" charset="-128"/>
              <a:ea typeface="Meiryo UI" panose="020B0604030504040204" pitchFamily="50" charset="-128"/>
            </a:endParaRPr>
          </a:p>
          <a:p>
            <a:pPr algn="ctr"/>
            <a:r>
              <a:rPr kumimoji="1" lang="ja-JP" altLang="en-US" sz="4400" b="1" dirty="0">
                <a:latin typeface="Meiryo UI" panose="020B0604030504040204" pitchFamily="50" charset="-128"/>
                <a:ea typeface="Meiryo UI" panose="020B0604030504040204" pitchFamily="50" charset="-128"/>
              </a:rPr>
              <a:t>アクションプログラム</a:t>
            </a:r>
          </a:p>
        </p:txBody>
      </p:sp>
      <p:sp>
        <p:nvSpPr>
          <p:cNvPr id="5" name="テキスト ボックス 4"/>
          <p:cNvSpPr txBox="1"/>
          <p:nvPr/>
        </p:nvSpPr>
        <p:spPr>
          <a:xfrm>
            <a:off x="8113691" y="6284890"/>
            <a:ext cx="1648495"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令和８年６月</a:t>
            </a:r>
          </a:p>
        </p:txBody>
      </p:sp>
    </p:spTree>
    <p:extLst>
      <p:ext uri="{BB962C8B-B14F-4D97-AF65-F5344CB8AC3E}">
        <p14:creationId xmlns:p14="http://schemas.microsoft.com/office/powerpoint/2010/main" val="3129389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角丸四角形 67"/>
          <p:cNvSpPr/>
          <p:nvPr/>
        </p:nvSpPr>
        <p:spPr>
          <a:xfrm>
            <a:off x="5847246" y="5778300"/>
            <a:ext cx="1809321" cy="89971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74636" y="907205"/>
            <a:ext cx="9587550" cy="50793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0"/>
            <a:ext cx="9906000" cy="6250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291688" y="7972"/>
            <a:ext cx="3448351"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アクションプログラム</a:t>
            </a:r>
            <a:endParaRPr kumimoji="1" lang="en-US" altLang="ja-JP" sz="32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223757" y="1040360"/>
            <a:ext cx="9326079"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おおさかマイボトルパートナーズメンバーの取組内容を、毎年度とりまとめて公表</a:t>
            </a:r>
            <a:endParaRPr kumimoji="1" lang="en-US" altLang="ja-JP" b="1" dirty="0">
              <a:latin typeface="Meiryo UI" panose="020B0604030504040204" pitchFamily="50" charset="-128"/>
              <a:ea typeface="Meiryo UI" panose="020B0604030504040204" pitchFamily="50" charset="-128"/>
            </a:endParaRPr>
          </a:p>
        </p:txBody>
      </p:sp>
      <p:sp>
        <p:nvSpPr>
          <p:cNvPr id="7" name="角丸四角形 6"/>
          <p:cNvSpPr/>
          <p:nvPr/>
        </p:nvSpPr>
        <p:spPr>
          <a:xfrm>
            <a:off x="174636" y="674116"/>
            <a:ext cx="2645837" cy="34243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bg1"/>
                </a:solidFill>
                <a:latin typeface="Meiryo UI" pitchFamily="50" charset="-128"/>
                <a:ea typeface="Meiryo UI" pitchFamily="50" charset="-128"/>
                <a:cs typeface="Meiryo UI" pitchFamily="50" charset="-128"/>
              </a:rPr>
              <a:t>アクションプログラムについて</a:t>
            </a:r>
          </a:p>
        </p:txBody>
      </p:sp>
      <p:sp>
        <p:nvSpPr>
          <p:cNvPr id="11" name="角丸四角形 10"/>
          <p:cNvSpPr/>
          <p:nvPr/>
        </p:nvSpPr>
        <p:spPr>
          <a:xfrm>
            <a:off x="174635" y="1525364"/>
            <a:ext cx="2645837" cy="34243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bg1"/>
                </a:solidFill>
                <a:latin typeface="Meiryo UI" pitchFamily="50" charset="-128"/>
                <a:ea typeface="Meiryo UI" pitchFamily="50" charset="-128"/>
                <a:cs typeface="Meiryo UI" pitchFamily="50" charset="-128"/>
              </a:rPr>
              <a:t>取組目標</a:t>
            </a:r>
          </a:p>
        </p:txBody>
      </p:sp>
      <p:sp>
        <p:nvSpPr>
          <p:cNvPr id="25" name="正方形/長方形 24"/>
          <p:cNvSpPr/>
          <p:nvPr/>
        </p:nvSpPr>
        <p:spPr>
          <a:xfrm>
            <a:off x="236815" y="1939663"/>
            <a:ext cx="4712062" cy="86317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652367" y="1904961"/>
            <a:ext cx="4086210" cy="86838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670929" y="1939264"/>
            <a:ext cx="2252548" cy="861774"/>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マイボトルスポット数　</a:t>
            </a:r>
            <a:r>
              <a:rPr kumimoji="1" lang="en-US" altLang="ja-JP" b="1" dirty="0">
                <a:latin typeface="Meiryo UI" panose="020B0604030504040204" pitchFamily="50" charset="-128"/>
                <a:ea typeface="Meiryo UI" panose="020B0604030504040204" pitchFamily="50" charset="-128"/>
              </a:rPr>
              <a:t>10,000</a:t>
            </a:r>
            <a:r>
              <a:rPr kumimoji="1" lang="ja-JP" altLang="en-US" sz="2000" b="1" dirty="0">
                <a:latin typeface="Meiryo UI" panose="020B0604030504040204" pitchFamily="50" charset="-128"/>
                <a:ea typeface="Meiryo UI" panose="020B0604030504040204" pitchFamily="50" charset="-128"/>
              </a:rPr>
              <a:t>スポット</a:t>
            </a:r>
            <a:endParaRPr kumimoji="1" lang="en-US" altLang="ja-JP" sz="2000" b="1" dirty="0">
              <a:latin typeface="Meiryo UI" panose="020B0604030504040204" pitchFamily="50" charset="-128"/>
              <a:ea typeface="Meiryo UI" panose="020B0604030504040204" pitchFamily="50" charset="-128"/>
            </a:endParaRPr>
          </a:p>
          <a:p>
            <a:pPr algn="ctr"/>
            <a:r>
              <a:rPr kumimoji="1" lang="en-US" altLang="ja-JP" sz="1200" b="1" dirty="0">
                <a:latin typeface="Meiryo UI" panose="020B0604030504040204" pitchFamily="50" charset="-128"/>
                <a:ea typeface="Meiryo UI" panose="020B0604030504040204" pitchFamily="50" charset="-128"/>
              </a:rPr>
              <a:t>(R8.1</a:t>
            </a:r>
            <a:r>
              <a:rPr kumimoji="1" lang="ja-JP" altLang="en-US" sz="1200" b="1" dirty="0">
                <a:latin typeface="Meiryo UI" panose="020B0604030504040204" pitchFamily="50" charset="-128"/>
                <a:ea typeface="Meiryo UI" panose="020B0604030504040204" pitchFamily="50" charset="-128"/>
              </a:rPr>
              <a:t>月時点 </a:t>
            </a:r>
            <a:r>
              <a:rPr kumimoji="1" lang="en-US" altLang="ja-JP" sz="1200" b="1" dirty="0">
                <a:latin typeface="Meiryo UI" panose="020B0604030504040204" pitchFamily="50" charset="-128"/>
                <a:ea typeface="Meiryo UI" panose="020B0604030504040204" pitchFamily="50" charset="-128"/>
              </a:rPr>
              <a:t>5536</a:t>
            </a:r>
            <a:r>
              <a:rPr kumimoji="1" lang="ja-JP" altLang="en-US" sz="1200" b="1" dirty="0">
                <a:latin typeface="Meiryo UI" panose="020B0604030504040204" pitchFamily="50" charset="-128"/>
                <a:ea typeface="Meiryo UI" panose="020B0604030504040204" pitchFamily="50" charset="-128"/>
              </a:rPr>
              <a:t>スポット</a:t>
            </a:r>
            <a:r>
              <a:rPr kumimoji="1" lang="en-US" altLang="ja-JP" sz="1200" b="1" dirty="0">
                <a:latin typeface="Meiryo UI" panose="020B0604030504040204" pitchFamily="50" charset="-128"/>
                <a:ea typeface="Meiryo UI" panose="020B0604030504040204" pitchFamily="50" charset="-128"/>
              </a:rPr>
              <a:t>)</a:t>
            </a:r>
          </a:p>
        </p:txBody>
      </p:sp>
      <p:sp>
        <p:nvSpPr>
          <p:cNvPr id="34" name="角丸四角形 33"/>
          <p:cNvSpPr/>
          <p:nvPr/>
        </p:nvSpPr>
        <p:spPr>
          <a:xfrm>
            <a:off x="532555" y="5193775"/>
            <a:ext cx="8830298" cy="47284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707355" y="5242162"/>
            <a:ext cx="3336613"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おおさかマイボトルパートナーズ</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36" name="角丸四角形 35"/>
          <p:cNvSpPr/>
          <p:nvPr/>
        </p:nvSpPr>
        <p:spPr>
          <a:xfrm>
            <a:off x="194296" y="3253215"/>
            <a:ext cx="9489583" cy="775456"/>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altLang="ja-JP" sz="1600" dirty="0">
              <a:solidFill>
                <a:schemeClr val="tx1"/>
              </a:solidFill>
              <a:latin typeface="Meiryo UI" pitchFamily="50" charset="-128"/>
              <a:ea typeface="Meiryo UI" pitchFamily="50" charset="-128"/>
              <a:cs typeface="Meiryo UI" pitchFamily="50" charset="-128"/>
            </a:endParaRPr>
          </a:p>
        </p:txBody>
      </p:sp>
      <p:sp>
        <p:nvSpPr>
          <p:cNvPr id="41" name="二等辺三角形 40"/>
          <p:cNvSpPr/>
          <p:nvPr/>
        </p:nvSpPr>
        <p:spPr>
          <a:xfrm rot="5400000">
            <a:off x="4881690" y="2182141"/>
            <a:ext cx="868386" cy="41234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247700" y="1939663"/>
            <a:ext cx="2425045" cy="861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423646" y="2099292"/>
            <a:ext cx="2542659" cy="584775"/>
          </a:xfrm>
          <a:prstGeom prst="rect">
            <a:avLst/>
          </a:prstGeom>
          <a:noFill/>
        </p:spPr>
        <p:txBody>
          <a:bodyPr wrap="square" rtlCol="0">
            <a:spAutoFit/>
          </a:bodyPr>
          <a:lstStyle/>
          <a:p>
            <a:r>
              <a:rPr kumimoji="1" lang="ja-JP" altLang="en-US" sz="1600" dirty="0">
                <a:solidFill>
                  <a:schemeClr val="bg1"/>
                </a:solidFill>
                <a:latin typeface="Meiryo UI" panose="020B0604030504040204" pitchFamily="50" charset="-128"/>
                <a:ea typeface="Meiryo UI" panose="020B0604030504040204" pitchFamily="50" charset="-128"/>
              </a:rPr>
              <a:t>マイボトルスポットの普及</a:t>
            </a:r>
            <a:endParaRPr kumimoji="1" lang="en-US" altLang="ja-JP" sz="1600" dirty="0">
              <a:solidFill>
                <a:schemeClr val="bg1"/>
              </a:solidFill>
              <a:latin typeface="Meiryo UI" panose="020B0604030504040204" pitchFamily="50" charset="-128"/>
              <a:ea typeface="Meiryo UI" panose="020B0604030504040204" pitchFamily="50" charset="-128"/>
            </a:endParaRPr>
          </a:p>
          <a:p>
            <a:r>
              <a:rPr kumimoji="1" lang="ja-JP" altLang="en-US" sz="1600" dirty="0">
                <a:solidFill>
                  <a:schemeClr val="bg1"/>
                </a:solidFill>
                <a:latin typeface="Meiryo UI" panose="020B0604030504040204" pitchFamily="50" charset="-128"/>
                <a:ea typeface="Meiryo UI" panose="020B0604030504040204" pitchFamily="50" charset="-128"/>
              </a:rPr>
              <a:t>マイボトル利用啓発</a:t>
            </a:r>
            <a:endParaRPr kumimoji="1" lang="en-US" altLang="ja-JP" sz="1600" dirty="0">
              <a:solidFill>
                <a:schemeClr val="bg1"/>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639465" y="1925893"/>
            <a:ext cx="4143300" cy="830997"/>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目指すゴール</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府民の日常的なマイボトル携帯率８</a:t>
            </a:r>
            <a:r>
              <a:rPr kumimoji="1" lang="en-US" altLang="ja-JP" b="1" dirty="0">
                <a:latin typeface="Meiryo UI" panose="020B0604030504040204" pitchFamily="50" charset="-128"/>
                <a:ea typeface="Meiryo UI" panose="020B0604030504040204" pitchFamily="50" charset="-128"/>
              </a:rPr>
              <a:t>0%</a:t>
            </a:r>
          </a:p>
          <a:p>
            <a:pPr algn="ct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Q</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ネット調査：</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59.9</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1"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2685690" y="1585795"/>
            <a:ext cx="2469305"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2027</a:t>
            </a:r>
            <a:r>
              <a:rPr kumimoji="1" lang="ja-JP" altLang="en-US" sz="1400" b="1" dirty="0">
                <a:latin typeface="Meiryo UI" panose="020B0604030504040204" pitchFamily="50" charset="-128"/>
                <a:ea typeface="Meiryo UI" panose="020B0604030504040204" pitchFamily="50" charset="-128"/>
              </a:rPr>
              <a:t>年目標＞</a:t>
            </a:r>
            <a:endParaRPr kumimoji="1" lang="en-US" altLang="ja-JP" sz="1600" b="1"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3800228" y="5276461"/>
            <a:ext cx="5795513" cy="307777"/>
          </a:xfrm>
          <a:prstGeom prst="rect">
            <a:avLst/>
          </a:prstGeom>
          <a:noFill/>
        </p:spPr>
        <p:txBody>
          <a:bodyPr wrap="square" rtlCol="0">
            <a:spAutoFit/>
          </a:bodyPr>
          <a:lstStyle/>
          <a:p>
            <a:r>
              <a:rPr kumimoji="1" lang="ja-JP" altLang="en-US" sz="1400" b="1" dirty="0">
                <a:solidFill>
                  <a:schemeClr val="bg1"/>
                </a:solidFill>
                <a:latin typeface="Meiryo UI" panose="020B0604030504040204" pitchFamily="50" charset="-128"/>
                <a:ea typeface="Meiryo UI" panose="020B0604030504040204" pitchFamily="50" charset="-128"/>
              </a:rPr>
              <a:t>各主体間での情報共有・意見交換を行い、それぞれの取組みを展開する</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51" name="角丸四角形 50"/>
          <p:cNvSpPr/>
          <p:nvPr/>
        </p:nvSpPr>
        <p:spPr>
          <a:xfrm>
            <a:off x="476176" y="5782731"/>
            <a:ext cx="1970935" cy="90451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4084320" y="5792896"/>
            <a:ext cx="1640362" cy="90451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2553986" y="5787126"/>
            <a:ext cx="1406559" cy="89971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1013502" y="5821075"/>
            <a:ext cx="967838"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事業者</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2811750" y="5822202"/>
            <a:ext cx="959876" cy="369332"/>
          </a:xfrm>
          <a:prstGeom prst="rect">
            <a:avLst/>
          </a:prstGeom>
          <a:noFill/>
        </p:spPr>
        <p:txBody>
          <a:bodyPr wrap="square" rtlCol="0">
            <a:spAutoFit/>
          </a:bodyPr>
          <a:lstStyle/>
          <a:p>
            <a:r>
              <a:rPr kumimoji="1" lang="en-US" altLang="ja-JP" b="1" dirty="0">
                <a:solidFill>
                  <a:schemeClr val="bg1"/>
                </a:solidFill>
                <a:latin typeface="Meiryo UI" panose="020B0604030504040204" pitchFamily="50" charset="-128"/>
                <a:ea typeface="Meiryo UI" panose="020B0604030504040204" pitchFamily="50" charset="-128"/>
              </a:rPr>
              <a:t>NPO</a:t>
            </a:r>
            <a:r>
              <a:rPr kumimoji="1" lang="ja-JP" altLang="en-US" b="1" dirty="0">
                <a:solidFill>
                  <a:schemeClr val="bg1"/>
                </a:solidFill>
                <a:latin typeface="Meiryo UI" panose="020B0604030504040204" pitchFamily="50" charset="-128"/>
                <a:ea typeface="Meiryo UI" panose="020B0604030504040204" pitchFamily="50" charset="-128"/>
              </a:rPr>
              <a:t>等</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4510605" y="5800284"/>
            <a:ext cx="967838"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行　政</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6112440" y="5823847"/>
            <a:ext cx="1444807"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水道事業者</a:t>
            </a:r>
            <a:endParaRPr kumimoji="1" lang="en-US" altLang="ja-JP" b="1" dirty="0">
              <a:solidFill>
                <a:schemeClr val="bg1"/>
              </a:solidFill>
              <a:latin typeface="Meiryo UI" panose="020B0604030504040204" pitchFamily="50" charset="-128"/>
              <a:ea typeface="Meiryo UI" panose="020B0604030504040204" pitchFamily="50" charset="-128"/>
            </a:endParaRPr>
          </a:p>
        </p:txBody>
      </p:sp>
      <p:cxnSp>
        <p:nvCxnSpPr>
          <p:cNvPr id="63" name="直線コネクタ 62"/>
          <p:cNvCxnSpPr>
            <a:cxnSpLocks/>
          </p:cNvCxnSpPr>
          <p:nvPr/>
        </p:nvCxnSpPr>
        <p:spPr>
          <a:xfrm flipV="1">
            <a:off x="1445866" y="5653547"/>
            <a:ext cx="0" cy="133299"/>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2655295" y="6243029"/>
            <a:ext cx="1492503" cy="261610"/>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・府民運動の推進</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419502" y="6198498"/>
            <a:ext cx="2152545" cy="430887"/>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・ボトル、マイボトルスポットの拡大</a:t>
            </a:r>
          </a:p>
          <a:p>
            <a:r>
              <a:rPr kumimoji="1" lang="ja-JP" altLang="en-US" sz="1100" b="1" dirty="0">
                <a:solidFill>
                  <a:schemeClr val="bg1"/>
                </a:solidFill>
                <a:latin typeface="Meiryo UI" panose="020B0604030504040204" pitchFamily="50" charset="-128"/>
                <a:ea typeface="Meiryo UI" panose="020B0604030504040204" pitchFamily="50" charset="-128"/>
              </a:rPr>
              <a:t>・ボトル利用サービスの展開</a:t>
            </a:r>
          </a:p>
        </p:txBody>
      </p:sp>
      <p:cxnSp>
        <p:nvCxnSpPr>
          <p:cNvPr id="62" name="直線コネクタ 61"/>
          <p:cNvCxnSpPr>
            <a:cxnSpLocks/>
          </p:cNvCxnSpPr>
          <p:nvPr/>
        </p:nvCxnSpPr>
        <p:spPr>
          <a:xfrm flipV="1">
            <a:off x="3272486" y="5653547"/>
            <a:ext cx="0" cy="164313"/>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cxnSpLocks/>
          </p:cNvCxnSpPr>
          <p:nvPr/>
        </p:nvCxnSpPr>
        <p:spPr>
          <a:xfrm flipV="1">
            <a:off x="4910938" y="5653547"/>
            <a:ext cx="0" cy="131823"/>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4098195" y="6159099"/>
            <a:ext cx="1703972" cy="430887"/>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・府民啓発</a:t>
            </a:r>
            <a:endParaRPr kumimoji="1" lang="en-US" altLang="ja-JP" sz="1100" b="1" dirty="0">
              <a:solidFill>
                <a:schemeClr val="bg1"/>
              </a:solidFill>
              <a:latin typeface="Meiryo UI" panose="020B0604030504040204" pitchFamily="50" charset="-128"/>
              <a:ea typeface="Meiryo UI" panose="020B0604030504040204" pitchFamily="50" charset="-128"/>
            </a:endParaRPr>
          </a:p>
          <a:p>
            <a:r>
              <a:rPr kumimoji="1" lang="ja-JP" altLang="en-US" sz="1100" b="1" dirty="0">
                <a:solidFill>
                  <a:schemeClr val="bg1"/>
                </a:solidFill>
                <a:latin typeface="Meiryo UI" panose="020B0604030504040204" pitchFamily="50" charset="-128"/>
                <a:ea typeface="Meiryo UI" panose="020B0604030504040204" pitchFamily="50" charset="-128"/>
              </a:rPr>
              <a:t>・マイボトルスポットの拡大</a:t>
            </a:r>
          </a:p>
        </p:txBody>
      </p:sp>
      <p:cxnSp>
        <p:nvCxnSpPr>
          <p:cNvPr id="67" name="直線コネクタ 66"/>
          <p:cNvCxnSpPr>
            <a:cxnSpLocks/>
          </p:cNvCxnSpPr>
          <p:nvPr/>
        </p:nvCxnSpPr>
        <p:spPr>
          <a:xfrm flipV="1">
            <a:off x="6757944" y="5653547"/>
            <a:ext cx="0" cy="140649"/>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5951157" y="6182930"/>
            <a:ext cx="1787754" cy="430887"/>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・府民啓発（水道</a:t>
            </a:r>
            <a:r>
              <a:rPr kumimoji="1" lang="en-US" altLang="ja-JP" sz="1100" b="1" dirty="0">
                <a:solidFill>
                  <a:schemeClr val="bg1"/>
                </a:solidFill>
                <a:latin typeface="Meiryo UI" panose="020B0604030504040204" pitchFamily="50" charset="-128"/>
                <a:ea typeface="Meiryo UI" panose="020B0604030504040204" pitchFamily="50" charset="-128"/>
              </a:rPr>
              <a:t>PR</a:t>
            </a:r>
            <a:r>
              <a:rPr kumimoji="1" lang="ja-JP" altLang="en-US" sz="1100" b="1" dirty="0">
                <a:solidFill>
                  <a:schemeClr val="bg1"/>
                </a:solidFill>
                <a:latin typeface="Meiryo UI" panose="020B0604030504040204" pitchFamily="50" charset="-128"/>
                <a:ea typeface="Meiryo UI" panose="020B0604030504040204" pitchFamily="50" charset="-128"/>
              </a:rPr>
              <a:t>）</a:t>
            </a:r>
            <a:endParaRPr kumimoji="1" lang="en-US" altLang="ja-JP" sz="1100" b="1" dirty="0">
              <a:solidFill>
                <a:schemeClr val="bg1"/>
              </a:solidFill>
              <a:latin typeface="Meiryo UI" panose="020B0604030504040204" pitchFamily="50" charset="-128"/>
              <a:ea typeface="Meiryo UI" panose="020B0604030504040204" pitchFamily="50" charset="-128"/>
            </a:endParaRPr>
          </a:p>
          <a:p>
            <a:r>
              <a:rPr kumimoji="1" lang="ja-JP" altLang="en-US" sz="1100" b="1" dirty="0">
                <a:solidFill>
                  <a:schemeClr val="bg1"/>
                </a:solidFill>
                <a:latin typeface="Meiryo UI" panose="020B0604030504040204" pitchFamily="50" charset="-128"/>
                <a:ea typeface="Meiryo UI" panose="020B0604030504040204" pitchFamily="50" charset="-128"/>
              </a:rPr>
              <a:t>・マイボトルスポットの拡大</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38" name="角丸四角形 37"/>
          <p:cNvSpPr/>
          <p:nvPr/>
        </p:nvSpPr>
        <p:spPr>
          <a:xfrm>
            <a:off x="7784937" y="5786191"/>
            <a:ext cx="1633407" cy="90451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8056134" y="5836476"/>
            <a:ext cx="1444807"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教育機関</a:t>
            </a:r>
            <a:endParaRPr kumimoji="1" lang="en-US" altLang="ja-JP" b="1" dirty="0">
              <a:solidFill>
                <a:schemeClr val="bg1"/>
              </a:solidFill>
              <a:latin typeface="Meiryo UI" panose="020B0604030504040204" pitchFamily="50" charset="-128"/>
              <a:ea typeface="Meiryo UI" panose="020B0604030504040204" pitchFamily="50" charset="-128"/>
            </a:endParaRPr>
          </a:p>
        </p:txBody>
      </p:sp>
      <p:cxnSp>
        <p:nvCxnSpPr>
          <p:cNvPr id="40" name="直線コネクタ 39"/>
          <p:cNvCxnSpPr>
            <a:cxnSpLocks/>
          </p:cNvCxnSpPr>
          <p:nvPr/>
        </p:nvCxnSpPr>
        <p:spPr>
          <a:xfrm flipV="1">
            <a:off x="8615150" y="5653547"/>
            <a:ext cx="0" cy="132131"/>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7778958" y="6202594"/>
            <a:ext cx="1787754" cy="430887"/>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・府民啓発</a:t>
            </a:r>
            <a:br>
              <a:rPr kumimoji="1" lang="en-US" altLang="ja-JP" sz="1100" b="1" dirty="0">
                <a:solidFill>
                  <a:schemeClr val="bg1"/>
                </a:solidFill>
                <a:latin typeface="Meiryo UI" panose="020B0604030504040204" pitchFamily="50" charset="-128"/>
                <a:ea typeface="Meiryo UI" panose="020B0604030504040204" pitchFamily="50" charset="-128"/>
              </a:rPr>
            </a:br>
            <a:r>
              <a:rPr kumimoji="1" lang="ja-JP" altLang="en-US" sz="1100" b="1" dirty="0">
                <a:solidFill>
                  <a:schemeClr val="bg1"/>
                </a:solidFill>
                <a:latin typeface="Meiryo UI" panose="020B0604030504040204" pitchFamily="50" charset="-128"/>
                <a:ea typeface="Meiryo UI" panose="020B0604030504040204" pitchFamily="50" charset="-128"/>
              </a:rPr>
              <a:t>・マイボトルスポットの拡大</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44" name="角丸四角形 33">
            <a:extLst>
              <a:ext uri="{FF2B5EF4-FFF2-40B4-BE49-F238E27FC236}">
                <a16:creationId xmlns:a16="http://schemas.microsoft.com/office/drawing/2014/main" id="{9208EA7C-7713-4B66-9E58-2D2438008FEA}"/>
              </a:ext>
            </a:extLst>
          </p:cNvPr>
          <p:cNvSpPr/>
          <p:nvPr/>
        </p:nvSpPr>
        <p:spPr>
          <a:xfrm>
            <a:off x="457305" y="4183379"/>
            <a:ext cx="8966151" cy="49176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54423F62-7097-4433-8B2B-8DCB5389DE56}"/>
              </a:ext>
            </a:extLst>
          </p:cNvPr>
          <p:cNvSpPr txBox="1"/>
          <p:nvPr/>
        </p:nvSpPr>
        <p:spPr>
          <a:xfrm>
            <a:off x="495017" y="4231004"/>
            <a:ext cx="3267842"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豊かな環境づくり大阪府民会議</a:t>
            </a:r>
            <a:endParaRPr kumimoji="1" lang="en-US" altLang="ja-JP" b="1" dirty="0">
              <a:solidFill>
                <a:schemeClr val="bg1"/>
              </a:solidFill>
              <a:latin typeface="Meiryo UI" panose="020B0604030504040204" pitchFamily="50" charset="-128"/>
              <a:ea typeface="Meiryo UI" panose="020B0604030504040204" pitchFamily="50" charset="-128"/>
            </a:endParaRPr>
          </a:p>
        </p:txBody>
      </p:sp>
      <p:cxnSp>
        <p:nvCxnSpPr>
          <p:cNvPr id="47" name="直線コネクタ 46">
            <a:extLst>
              <a:ext uri="{FF2B5EF4-FFF2-40B4-BE49-F238E27FC236}">
                <a16:creationId xmlns:a16="http://schemas.microsoft.com/office/drawing/2014/main" id="{7E1FA69B-6C6D-4FFB-933D-57C01D83B70F}"/>
              </a:ext>
            </a:extLst>
          </p:cNvPr>
          <p:cNvCxnSpPr>
            <a:cxnSpLocks/>
          </p:cNvCxnSpPr>
          <p:nvPr/>
        </p:nvCxnSpPr>
        <p:spPr>
          <a:xfrm flipV="1">
            <a:off x="4804131" y="4658494"/>
            <a:ext cx="0" cy="306356"/>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187335" y="3063328"/>
            <a:ext cx="2645837" cy="34243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bg1"/>
                </a:solidFill>
                <a:latin typeface="Meiryo UI" pitchFamily="50" charset="-128"/>
                <a:ea typeface="Meiryo UI" pitchFamily="50" charset="-128"/>
                <a:cs typeface="Meiryo UI" pitchFamily="50" charset="-128"/>
              </a:rPr>
              <a:t>取組の体制・メンバー</a:t>
            </a:r>
          </a:p>
        </p:txBody>
      </p:sp>
      <p:sp>
        <p:nvSpPr>
          <p:cNvPr id="60" name="テキスト ボックス 59">
            <a:extLst>
              <a:ext uri="{FF2B5EF4-FFF2-40B4-BE49-F238E27FC236}">
                <a16:creationId xmlns:a16="http://schemas.microsoft.com/office/drawing/2014/main" id="{2E3958CB-8327-4446-9DA7-6EC1A572A435}"/>
              </a:ext>
            </a:extLst>
          </p:cNvPr>
          <p:cNvSpPr txBox="1"/>
          <p:nvPr/>
        </p:nvSpPr>
        <p:spPr>
          <a:xfrm>
            <a:off x="3765234" y="4182607"/>
            <a:ext cx="5677935" cy="523220"/>
          </a:xfrm>
          <a:prstGeom prst="rect">
            <a:avLst/>
          </a:prstGeom>
          <a:noFill/>
        </p:spPr>
        <p:txBody>
          <a:bodyPr wrap="square" rtlCol="0">
            <a:spAutoFit/>
          </a:bodyPr>
          <a:lstStyle/>
          <a:p>
            <a:r>
              <a:rPr lang="ja-JP" altLang="en-US" sz="1400" b="1" i="0" dirty="0">
                <a:solidFill>
                  <a:schemeClr val="bg1"/>
                </a:solidFill>
                <a:effectLst/>
                <a:latin typeface="メイリオ" panose="020B0604030504040204" pitchFamily="50" charset="-128"/>
                <a:ea typeface="メイリオ" panose="020B0604030504040204" pitchFamily="50" charset="-128"/>
              </a:rPr>
              <a:t>府民・事業者・行政の協働による豊かな環境の保全と創造に関する施策を積極的に推進していくことを目的としている</a:t>
            </a:r>
            <a:endParaRPr kumimoji="1" lang="en-US" altLang="ja-JP" sz="1400" b="1" dirty="0">
              <a:solidFill>
                <a:schemeClr val="bg1"/>
              </a:solidFill>
              <a:latin typeface="メイリオ" panose="020B0604030504040204" pitchFamily="50" charset="-128"/>
              <a:ea typeface="メイリオ" panose="020B0604030504040204" pitchFamily="50" charset="-128"/>
            </a:endParaRPr>
          </a:p>
        </p:txBody>
      </p:sp>
      <p:sp>
        <p:nvSpPr>
          <p:cNvPr id="26" name="四角形: 角を丸くする 25">
            <a:extLst>
              <a:ext uri="{FF2B5EF4-FFF2-40B4-BE49-F238E27FC236}">
                <a16:creationId xmlns:a16="http://schemas.microsoft.com/office/drawing/2014/main" id="{12A4251A-638D-4A92-8352-80E85FE79789}"/>
              </a:ext>
            </a:extLst>
          </p:cNvPr>
          <p:cNvSpPr/>
          <p:nvPr/>
        </p:nvSpPr>
        <p:spPr>
          <a:xfrm>
            <a:off x="361558" y="4988208"/>
            <a:ext cx="9175750" cy="1777285"/>
          </a:xfrm>
          <a:prstGeom prst="roundRect">
            <a:avLst/>
          </a:prstGeom>
          <a:noFill/>
          <a:ln w="190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2F037A2C-32A1-4478-BDFA-BBA145923F43}"/>
              </a:ext>
            </a:extLst>
          </p:cNvPr>
          <p:cNvSpPr/>
          <p:nvPr/>
        </p:nvSpPr>
        <p:spPr>
          <a:xfrm>
            <a:off x="4403590" y="4850726"/>
            <a:ext cx="789506" cy="255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3375625B-D2B3-4E41-8370-E2403775372A}"/>
              </a:ext>
            </a:extLst>
          </p:cNvPr>
          <p:cNvSpPr txBox="1"/>
          <p:nvPr/>
        </p:nvSpPr>
        <p:spPr>
          <a:xfrm>
            <a:off x="4378190" y="4849219"/>
            <a:ext cx="882650"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分科会</a:t>
            </a:r>
          </a:p>
        </p:txBody>
      </p:sp>
      <p:sp>
        <p:nvSpPr>
          <p:cNvPr id="2" name="テキスト ボックス 1">
            <a:extLst>
              <a:ext uri="{FF2B5EF4-FFF2-40B4-BE49-F238E27FC236}">
                <a16:creationId xmlns:a16="http://schemas.microsoft.com/office/drawing/2014/main" id="{AB2D4A66-FFBD-4E32-9DD4-433CF59FB811}"/>
              </a:ext>
            </a:extLst>
          </p:cNvPr>
          <p:cNvSpPr txBox="1"/>
          <p:nvPr/>
        </p:nvSpPr>
        <p:spPr>
          <a:xfrm>
            <a:off x="5712805" y="2790777"/>
            <a:ext cx="4619758" cy="523220"/>
          </a:xfrm>
          <a:prstGeom prst="rect">
            <a:avLst/>
          </a:prstGeom>
          <a:noFill/>
        </p:spPr>
        <p:txBody>
          <a:bodyPr wrap="square" rtlCol="0">
            <a:spAutoFit/>
          </a:bodyPr>
          <a:lstStyle/>
          <a:p>
            <a:r>
              <a:rPr lang="en-US" altLang="ja-JP" sz="1000" dirty="0"/>
              <a:t>※</a:t>
            </a:r>
            <a:r>
              <a:rPr lang="ja-JP" altLang="ja-JP" sz="900" dirty="0">
                <a:effectLst/>
                <a:latin typeface="游ゴシック" panose="020B0400000000000000" pitchFamily="50" charset="-128"/>
                <a:ea typeface="游ゴシック" panose="020B0400000000000000" pitchFamily="50" charset="-128"/>
                <a:cs typeface="ＭＳ Ｐゴシック" panose="020B0600070205080204" pitchFamily="50" charset="-128"/>
              </a:rPr>
              <a:t>インターネットモニター調査によるアンケート結果であり、</a:t>
            </a:r>
            <a:endParaRPr lang="en-US" altLang="ja-JP" sz="9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900" dirty="0">
                <a:latin typeface="游ゴシック" panose="020B0400000000000000" pitchFamily="50" charset="-128"/>
                <a:ea typeface="游ゴシック" panose="020B0400000000000000" pitchFamily="50" charset="-128"/>
                <a:cs typeface="ＭＳ Ｐゴシック" panose="020B0600070205080204" pitchFamily="50" charset="-128"/>
              </a:rPr>
              <a:t>　</a:t>
            </a:r>
            <a:r>
              <a:rPr lang="ja-JP" altLang="ja-JP" sz="900" dirty="0">
                <a:effectLst/>
                <a:latin typeface="游ゴシック" panose="020B0400000000000000" pitchFamily="50" charset="-128"/>
                <a:ea typeface="游ゴシック" panose="020B0400000000000000" pitchFamily="50" charset="-128"/>
                <a:cs typeface="ＭＳ Ｐゴシック" panose="020B0600070205080204" pitchFamily="50" charset="-128"/>
              </a:rPr>
              <a:t>府民全体の状況を示すものではないため、参考値として掲載しています。</a:t>
            </a:r>
          </a:p>
          <a:p>
            <a:endParaRPr kumimoji="1" lang="ja-JP" altLang="en-US" sz="900" dirty="0">
              <a:solidFill>
                <a:srgbClr val="FF0000"/>
              </a:solidFill>
            </a:endParaRPr>
          </a:p>
        </p:txBody>
      </p:sp>
      <p:sp>
        <p:nvSpPr>
          <p:cNvPr id="3" name="テキスト ボックス 2">
            <a:extLst>
              <a:ext uri="{FF2B5EF4-FFF2-40B4-BE49-F238E27FC236}">
                <a16:creationId xmlns:a16="http://schemas.microsoft.com/office/drawing/2014/main" id="{957BA972-CF80-4A7F-84BD-1F44FF8FC98C}"/>
              </a:ext>
            </a:extLst>
          </p:cNvPr>
          <p:cNvSpPr txBox="1"/>
          <p:nvPr/>
        </p:nvSpPr>
        <p:spPr>
          <a:xfrm>
            <a:off x="290137" y="3422151"/>
            <a:ext cx="10757647" cy="584775"/>
          </a:xfrm>
          <a:prstGeom prst="rect">
            <a:avLst/>
          </a:prstGeom>
          <a:noFill/>
        </p:spPr>
        <p:txBody>
          <a:bodyPr wrap="square" rtlCol="0">
            <a:spAutoFit/>
          </a:bodyPr>
          <a:lstStyle/>
          <a:p>
            <a:r>
              <a:rPr lang="ja-JP" altLang="en-US" sz="1600" dirty="0">
                <a:solidFill>
                  <a:schemeClr val="tx1"/>
                </a:solidFill>
                <a:latin typeface="Meiryo UI" pitchFamily="50" charset="-128"/>
                <a:ea typeface="Meiryo UI" pitchFamily="50" charset="-128"/>
                <a:cs typeface="Meiryo UI" pitchFamily="50" charset="-128"/>
              </a:rPr>
              <a:t>マイボトルユーザーにやさしい街おおさかの実現のため、事業者･</a:t>
            </a:r>
            <a:r>
              <a:rPr lang="en-US" altLang="ja-JP" sz="1600" dirty="0">
                <a:solidFill>
                  <a:schemeClr val="tx1"/>
                </a:solidFill>
                <a:latin typeface="Meiryo UI" pitchFamily="50" charset="-128"/>
                <a:ea typeface="Meiryo UI" pitchFamily="50" charset="-128"/>
                <a:cs typeface="Meiryo UI" pitchFamily="50" charset="-128"/>
              </a:rPr>
              <a:t>NPO</a:t>
            </a:r>
            <a:r>
              <a:rPr lang="ja-JP" altLang="en-US" sz="1600" dirty="0">
                <a:solidFill>
                  <a:schemeClr val="tx1"/>
                </a:solidFill>
                <a:latin typeface="Meiryo UI" pitchFamily="50" charset="-128"/>
                <a:ea typeface="Meiryo UI" pitchFamily="50" charset="-128"/>
                <a:cs typeface="Meiryo UI" pitchFamily="50" charset="-128"/>
              </a:rPr>
              <a:t>・行政等、あらゆる関係者と情報を共有しつつ、</a:t>
            </a:r>
            <a:endParaRPr lang="en-US" altLang="ja-JP" sz="1600" dirty="0">
              <a:solidFill>
                <a:schemeClr val="tx1"/>
              </a:solidFill>
              <a:latin typeface="Meiryo UI" pitchFamily="50" charset="-128"/>
              <a:ea typeface="Meiryo UI" pitchFamily="50" charset="-128"/>
              <a:cs typeface="Meiryo UI" pitchFamily="50" charset="-128"/>
            </a:endParaRPr>
          </a:p>
          <a:p>
            <a:r>
              <a:rPr lang="ja-JP" altLang="en-US" sz="1600" dirty="0">
                <a:solidFill>
                  <a:schemeClr val="tx1"/>
                </a:solidFill>
                <a:latin typeface="Meiryo UI" pitchFamily="50" charset="-128"/>
                <a:ea typeface="Meiryo UI" pitchFamily="50" charset="-128"/>
                <a:cs typeface="Meiryo UI" pitchFamily="50" charset="-128"/>
              </a:rPr>
              <a:t>意見交換を重ねながら、マイボトルスポットの普及、マイボトル利用啓発に関する取組を連携して進めます。</a:t>
            </a:r>
            <a:endParaRPr lang="en-US" altLang="ja-JP" sz="16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14580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5022"/>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151354" y="33880"/>
            <a:ext cx="4324507"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プログラムの一覧</a:t>
            </a:r>
          </a:p>
        </p:txBody>
      </p:sp>
      <p:sp>
        <p:nvSpPr>
          <p:cNvPr id="6" name="テキスト ボックス 5"/>
          <p:cNvSpPr txBox="1"/>
          <p:nvPr/>
        </p:nvSpPr>
        <p:spPr>
          <a:xfrm>
            <a:off x="415502" y="1240839"/>
            <a:ext cx="9282129" cy="4755148"/>
          </a:xfrm>
          <a:prstGeom prst="rect">
            <a:avLst/>
          </a:prstGeom>
          <a:noFill/>
        </p:spPr>
        <p:txBody>
          <a:bodyPr wrap="square" rtlCol="0">
            <a:spAutoFit/>
          </a:bodyPr>
          <a:lstStyle/>
          <a:p>
            <a:r>
              <a:rPr kumimoji="1" lang="ja-JP" altLang="en-US" sz="2200" b="1" dirty="0">
                <a:latin typeface="Meiryo UI" panose="020B0604030504040204" pitchFamily="50" charset="-128"/>
                <a:ea typeface="Meiryo UI" panose="020B0604030504040204" pitchFamily="50" charset="-128"/>
              </a:rPr>
              <a:t>マイボトルの利用啓発</a:t>
            </a:r>
            <a:endParaRPr kumimoji="1" lang="en-US" altLang="ja-JP" sz="22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　イベント等におけるマイボトル利用啓発</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　若い世代への環境教育</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　府民のマイボトルに関する意識・実態調査</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　その他マイボトル利用啓発・</a:t>
            </a:r>
            <a:r>
              <a:rPr kumimoji="1" lang="en-US" altLang="ja-JP" sz="2000" dirty="0">
                <a:latin typeface="Meiryo UI" panose="020B0604030504040204" pitchFamily="50" charset="-128"/>
                <a:ea typeface="Meiryo UI" panose="020B0604030504040204" pitchFamily="50" charset="-128"/>
              </a:rPr>
              <a:t>PR</a:t>
            </a:r>
          </a:p>
          <a:p>
            <a:endParaRPr kumimoji="1" lang="en-US" altLang="ja-JP" sz="1200" dirty="0">
              <a:latin typeface="Meiryo UI" panose="020B0604030504040204" pitchFamily="50" charset="-128"/>
              <a:ea typeface="Meiryo UI" panose="020B0604030504040204" pitchFamily="50" charset="-128"/>
            </a:endParaRPr>
          </a:p>
          <a:p>
            <a:r>
              <a:rPr kumimoji="1" lang="ja-JP" altLang="en-US" sz="2200" b="1" dirty="0">
                <a:latin typeface="Meiryo UI" panose="020B0604030504040204" pitchFamily="50" charset="-128"/>
                <a:ea typeface="Meiryo UI" panose="020B0604030504040204" pitchFamily="50" charset="-128"/>
              </a:rPr>
              <a:t>マイボトルスポットの普及</a:t>
            </a:r>
            <a:endParaRPr kumimoji="1" lang="en-US" altLang="ja-JP" sz="22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　</a:t>
            </a:r>
            <a:r>
              <a:rPr kumimoji="1" lang="ja-JP" altLang="en-US" sz="2000" dirty="0">
                <a:latin typeface="Meiryo UI" panose="020B0604030504040204" pitchFamily="50" charset="-128"/>
                <a:ea typeface="Meiryo UI" panose="020B0604030504040204" pitchFamily="50" charset="-128"/>
              </a:rPr>
              <a:t>マイボトルスポットの設置</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　マイボトル利用可能店舗の拡大</a:t>
            </a:r>
            <a:endParaRPr kumimoji="1" lang="en-US" altLang="ja-JP" sz="20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2200" b="1" dirty="0">
                <a:latin typeface="Meiryo UI" panose="020B0604030504040204" pitchFamily="50" charset="-128"/>
                <a:ea typeface="Meiryo UI" panose="020B0604030504040204" pitchFamily="50" charset="-128"/>
              </a:rPr>
              <a:t>効果的な情報発信</a:t>
            </a:r>
            <a:endParaRPr kumimoji="1" lang="en-US" altLang="ja-JP" sz="22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　マイボトルスポットの情報発信</a:t>
            </a:r>
            <a:endParaRPr kumimoji="1" lang="en-US" altLang="ja-JP" sz="20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200" b="1" dirty="0">
                <a:latin typeface="Meiryo UI" panose="020B0604030504040204" pitchFamily="50" charset="-128"/>
                <a:ea typeface="Meiryo UI" panose="020B0604030504040204" pitchFamily="50" charset="-128"/>
              </a:rPr>
              <a:t>おおさかマイボトルパートナーズ会議</a:t>
            </a:r>
            <a:endParaRPr kumimoji="1" lang="en-US" altLang="ja-JP" sz="22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　パートナーズ会議の開催</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　メンバーの募集・拡大</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252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05571" y="1540228"/>
            <a:ext cx="3518210"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イベント等におけるマイボトル利用啓発</a:t>
            </a:r>
          </a:p>
        </p:txBody>
      </p:sp>
      <p:sp>
        <p:nvSpPr>
          <p:cNvPr id="15" name="正方形/長方形 14"/>
          <p:cNvSpPr/>
          <p:nvPr/>
        </p:nvSpPr>
        <p:spPr>
          <a:xfrm>
            <a:off x="394015" y="5676953"/>
            <a:ext cx="9178804" cy="915096"/>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a:t>
            </a:r>
            <a:r>
              <a:rPr lang="en-US" altLang="ja-JP" sz="1050" b="1" dirty="0">
                <a:solidFill>
                  <a:schemeClr val="tx1"/>
                </a:solidFill>
                <a:latin typeface="Meiryo UI" pitchFamily="50" charset="-128"/>
                <a:ea typeface="Meiryo UI" pitchFamily="50" charset="-128"/>
                <a:cs typeface="Meiryo UI" pitchFamily="50" charset="-128"/>
              </a:rPr>
              <a:t>R8</a:t>
            </a:r>
            <a:r>
              <a:rPr lang="ja-JP" altLang="en-US" sz="1050" b="1" dirty="0">
                <a:solidFill>
                  <a:schemeClr val="tx1"/>
                </a:solidFill>
                <a:latin typeface="Meiryo UI" pitchFamily="50" charset="-128"/>
                <a:ea typeface="Meiryo UI" pitchFamily="50" charset="-128"/>
                <a:cs typeface="Meiryo UI" pitchFamily="50" charset="-128"/>
              </a:rPr>
              <a:t>年度の取組予定＞</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■イベントにてボトル型浄水器を提供</a:t>
            </a:r>
            <a:r>
              <a:rPr lang="ja-JP" altLang="en-US" sz="900" dirty="0">
                <a:solidFill>
                  <a:schemeClr val="tx1"/>
                </a:solidFill>
                <a:latin typeface="Meiryo UI" pitchFamily="50" charset="-128"/>
                <a:ea typeface="Meiryo UI" pitchFamily="50" charset="-128"/>
                <a:cs typeface="Meiryo UI" pitchFamily="50" charset="-128"/>
              </a:rPr>
              <a:t>（</a:t>
            </a:r>
            <a:r>
              <a:rPr lang="en-US" altLang="ja-JP" sz="900" dirty="0">
                <a:solidFill>
                  <a:schemeClr val="tx1"/>
                </a:solidFill>
                <a:latin typeface="Meiryo UI" pitchFamily="50" charset="-128"/>
                <a:ea typeface="Meiryo UI" pitchFamily="50" charset="-128"/>
                <a:cs typeface="Meiryo UI" pitchFamily="50" charset="-128"/>
              </a:rPr>
              <a:t>BRITA)</a:t>
            </a:r>
            <a:r>
              <a:rPr lang="ja-JP" altLang="en-US" sz="900" dirty="0">
                <a:solidFill>
                  <a:schemeClr val="tx1"/>
                </a:solidFill>
                <a:latin typeface="Meiryo UI" pitchFamily="50" charset="-128"/>
                <a:ea typeface="Meiryo UI" pitchFamily="50" charset="-128"/>
                <a:cs typeface="Meiryo UI" pitchFamily="50" charset="-128"/>
              </a:rPr>
              <a:t>　</a:t>
            </a:r>
            <a:endParaRPr lang="en-US" altLang="ja-JP" sz="9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■イベント等での配布によるマイボトル利用の啓発</a:t>
            </a:r>
            <a:r>
              <a:rPr lang="ja-JP" altLang="en-US" sz="900" dirty="0">
                <a:solidFill>
                  <a:schemeClr val="tx1"/>
                </a:solidFill>
                <a:latin typeface="Meiryo UI" pitchFamily="50" charset="-128"/>
                <a:ea typeface="Meiryo UI" pitchFamily="50" charset="-128"/>
                <a:cs typeface="Meiryo UI" pitchFamily="50" charset="-128"/>
              </a:rPr>
              <a:t>（</a:t>
            </a:r>
            <a:r>
              <a:rPr lang="zh-TW" altLang="en-US" sz="900" dirty="0">
                <a:solidFill>
                  <a:schemeClr val="tx1"/>
                </a:solidFill>
                <a:latin typeface="Meiryo UI" pitchFamily="50" charset="-128"/>
                <a:ea typeface="Meiryo UI" pitchFamily="50" charset="-128"/>
                <a:cs typeface="Meiryo UI" pitchFamily="50" charset="-128"/>
              </a:rPr>
              <a:t>大阪広域水道企業団</a:t>
            </a:r>
            <a:r>
              <a:rPr lang="ja-JP" altLang="en-US" sz="900" dirty="0">
                <a:solidFill>
                  <a:schemeClr val="tx1"/>
                </a:solidFill>
                <a:latin typeface="Meiryo UI" pitchFamily="50" charset="-128"/>
                <a:ea typeface="Meiryo UI" pitchFamily="50" charset="-128"/>
                <a:cs typeface="Meiryo UI" pitchFamily="50" charset="-128"/>
              </a:rPr>
              <a:t>）</a:t>
            </a:r>
            <a:endParaRPr lang="en-US" altLang="ja-JP" sz="9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■イベントにてマイボトル利用に関する啓発活動を行う </a:t>
            </a:r>
            <a:r>
              <a:rPr lang="ja-JP" altLang="en-US" sz="900" dirty="0">
                <a:solidFill>
                  <a:schemeClr val="tx1"/>
                </a:solidFill>
                <a:latin typeface="Meiryo UI" pitchFamily="50" charset="-128"/>
                <a:ea typeface="Meiryo UI" pitchFamily="50" charset="-128"/>
                <a:cs typeface="Meiryo UI" pitchFamily="50" charset="-128"/>
              </a:rPr>
              <a:t> </a:t>
            </a:r>
            <a:r>
              <a:rPr lang="en-US" altLang="ja-JP" sz="900" dirty="0">
                <a:solidFill>
                  <a:schemeClr val="tx1"/>
                </a:solidFill>
                <a:latin typeface="Meiryo UI" pitchFamily="50" charset="-128"/>
                <a:ea typeface="Meiryo UI" pitchFamily="50" charset="-128"/>
                <a:cs typeface="Meiryo UI" pitchFamily="50" charset="-128"/>
              </a:rPr>
              <a:t>(</a:t>
            </a:r>
            <a:r>
              <a:rPr lang="ja-JP" altLang="en-US" sz="900" dirty="0">
                <a:solidFill>
                  <a:schemeClr val="tx1"/>
                </a:solidFill>
                <a:latin typeface="Meiryo UI" pitchFamily="50" charset="-128"/>
                <a:ea typeface="Meiryo UI" pitchFamily="50" charset="-128"/>
                <a:cs typeface="Meiryo UI" pitchFamily="50" charset="-128"/>
              </a:rPr>
              <a:t>大阪市、貝塚市、泉大津市、東大阪市、門真市、富田林市）</a:t>
            </a:r>
            <a:endParaRPr lang="en-US" altLang="ja-JP" sz="9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■イベント等で「熱中症対策」と「容器包装ごみの削減」を目的とした給水スポットを設置しマイボトル利用啓発を実施</a:t>
            </a:r>
            <a:r>
              <a:rPr lang="en-US" altLang="ja-JP" sz="900" dirty="0">
                <a:solidFill>
                  <a:schemeClr val="tx1"/>
                </a:solidFill>
                <a:latin typeface="Meiryo UI" pitchFamily="50" charset="-128"/>
                <a:ea typeface="Meiryo UI" pitchFamily="50" charset="-128"/>
                <a:cs typeface="Meiryo UI" pitchFamily="50" charset="-128"/>
              </a:rPr>
              <a:t>(</a:t>
            </a:r>
            <a:r>
              <a:rPr lang="ja-JP" altLang="en-US" sz="900" dirty="0">
                <a:solidFill>
                  <a:schemeClr val="tx1"/>
                </a:solidFill>
                <a:latin typeface="Meiryo UI" pitchFamily="50" charset="-128"/>
                <a:ea typeface="Meiryo UI" pitchFamily="50" charset="-128"/>
                <a:cs typeface="Meiryo UI" pitchFamily="50" charset="-128"/>
              </a:rPr>
              <a:t>ウォーターネット</a:t>
            </a:r>
            <a:r>
              <a:rPr lang="en-US" altLang="ja-JP" sz="900" dirty="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17" name="角丸四角形 16"/>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イベント啓発等を通じ、海洋プラスチックごみ問題への府民理解を促進し、マイボトル利用を促進します。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8" name="角丸四角形 17"/>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19" name="正方形/長方形 18"/>
          <p:cNvSpPr/>
          <p:nvPr/>
        </p:nvSpPr>
        <p:spPr>
          <a:xfrm>
            <a:off x="0" y="-15022"/>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790746" y="20445"/>
            <a:ext cx="4324507"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マイボトルの利用啓発</a:t>
            </a:r>
          </a:p>
        </p:txBody>
      </p:sp>
      <p:sp>
        <p:nvSpPr>
          <p:cNvPr id="21" name="正方形/長方形 20"/>
          <p:cNvSpPr/>
          <p:nvPr/>
        </p:nvSpPr>
        <p:spPr>
          <a:xfrm>
            <a:off x="252650" y="2004214"/>
            <a:ext cx="7060059" cy="707886"/>
          </a:xfrm>
          <a:prstGeom prst="rect">
            <a:avLst/>
          </a:prstGeom>
        </p:spPr>
        <p:txBody>
          <a:bodyPr wrap="square" lIns="0" tIns="0" rIns="0" bIns="0">
            <a:spAutoFit/>
          </a:bodyPr>
          <a:lstStyle/>
          <a:p>
            <a:pPr marL="95250" indent="-95250"/>
            <a:r>
              <a:rPr lang="ja-JP" altLang="en-US"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府内のイベントにおけるマイボトル利用啓発ブースの出展</a:t>
            </a:r>
            <a:endParaRPr lang="en-US" altLang="ja-JP" sz="1300"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◆プラスチックごみ問題やマイボトルの取組について、イベント来場者にわかりやすく伝えます。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給水体験、パネルやボトルの展示等</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pPr marL="95250" indent="-9525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595189" y="2968692"/>
            <a:ext cx="2134923"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マイボトル利用の啓発、給水機の</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設置、ボトル型浄水器の提供</a:t>
            </a:r>
            <a:endParaRPr lang="en-US" altLang="ja-JP" sz="1100" dirty="0">
              <a:latin typeface="Meiryo UI" panose="020B0604030504040204" pitchFamily="50" charset="-128"/>
              <a:ea typeface="Meiryo UI" panose="020B0604030504040204" pitchFamily="50" charset="-128"/>
            </a:endParaRPr>
          </a:p>
        </p:txBody>
      </p:sp>
      <p:sp>
        <p:nvSpPr>
          <p:cNvPr id="28" name="正方形/長方形 27"/>
          <p:cNvSpPr/>
          <p:nvPr/>
        </p:nvSpPr>
        <p:spPr>
          <a:xfrm>
            <a:off x="7915653" y="5093870"/>
            <a:ext cx="1698271" cy="276999"/>
          </a:xfrm>
          <a:prstGeom prst="rect">
            <a:avLst/>
          </a:prstGeom>
        </p:spPr>
        <p:txBody>
          <a:bodyPr wrap="square" lIns="0" tIns="0" rIns="0" bIns="0">
            <a:spAutoFit/>
          </a:bodyPr>
          <a:lstStyle/>
          <a:p>
            <a:pPr marL="95250" indent="-95250"/>
            <a:r>
              <a:rPr lang="ja-JP" altLang="en-US" sz="900" dirty="0">
                <a:latin typeface="Meiryo UI" panose="020B0604030504040204" pitchFamily="50" charset="-128"/>
                <a:ea typeface="Meiryo UI" panose="020B0604030504040204" pitchFamily="50" charset="-128"/>
                <a:cs typeface="Meiryo UI" panose="020B0604030504040204" pitchFamily="50" charset="-128"/>
              </a:rPr>
              <a:t>ロハスフェスタ万博における出展</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(R7.11.1,2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R8.4.25,26)</a:t>
            </a:r>
          </a:p>
        </p:txBody>
      </p:sp>
      <p:sp>
        <p:nvSpPr>
          <p:cNvPr id="29" name="テキスト ボックス 28"/>
          <p:cNvSpPr txBox="1"/>
          <p:nvPr/>
        </p:nvSpPr>
        <p:spPr>
          <a:xfrm>
            <a:off x="204240" y="2964040"/>
            <a:ext cx="2521817"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ステンレスボトルやボトル型浄水器の</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展示、およびマイボトル啓発ブースの設置</a:t>
            </a:r>
            <a:endParaRPr lang="en-US" altLang="ja-JP" sz="1100" dirty="0">
              <a:latin typeface="Meiryo UI" panose="020B0604030504040204" pitchFamily="50" charset="-128"/>
              <a:ea typeface="Meiryo UI" panose="020B0604030504040204" pitchFamily="50" charset="-128"/>
            </a:endParaRPr>
          </a:p>
        </p:txBody>
      </p:sp>
      <p:sp>
        <p:nvSpPr>
          <p:cNvPr id="30" name="正方形/長方形 29"/>
          <p:cNvSpPr/>
          <p:nvPr/>
        </p:nvSpPr>
        <p:spPr>
          <a:xfrm>
            <a:off x="7812441" y="3384207"/>
            <a:ext cx="2296227" cy="276999"/>
          </a:xfrm>
          <a:prstGeom prst="rect">
            <a:avLst/>
          </a:prstGeom>
        </p:spPr>
        <p:txBody>
          <a:bodyPr wrap="square" lIns="0" tIns="0" rIns="0" bIns="0">
            <a:spAutoFit/>
          </a:bodyPr>
          <a:lstStyle/>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大阪府・ウォーターネット・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BRITA</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  IKEA</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鶴浜、象印マホービン</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1" name="正方形/長方形 30"/>
          <p:cNvSpPr/>
          <p:nvPr/>
        </p:nvSpPr>
        <p:spPr>
          <a:xfrm>
            <a:off x="250948" y="3413527"/>
            <a:ext cx="2444548" cy="276999"/>
          </a:xfrm>
          <a:prstGeom prst="rect">
            <a:avLst/>
          </a:prstGeom>
        </p:spPr>
        <p:txBody>
          <a:bodyPr wrap="square" lIns="0" tIns="0" rIns="0" bIns="0">
            <a:spAutoFit/>
          </a:bodyPr>
          <a:lstStyle/>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〈BRITA</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MI</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クリエーションｽﾞ・ﾀｲｶﾞｰ・</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900" dirty="0">
                <a:latin typeface="Meiryo UI" panose="020B0604030504040204" pitchFamily="50" charset="-128"/>
                <a:ea typeface="Meiryo UI" panose="020B0604030504040204" pitchFamily="50" charset="-128"/>
                <a:cs typeface="Meiryo UI" panose="020B0604030504040204" pitchFamily="50" charset="-128"/>
              </a:rPr>
              <a:t>象印マホービン・ｳｫｰﾀｰﾈｯﾄ・ｳｫｰﾀｰｽﾀﾝﾄﾞ・ﾋﾟｰｺｯｸ</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2" name="正方形/長方形 31"/>
          <p:cNvSpPr/>
          <p:nvPr/>
        </p:nvSpPr>
        <p:spPr>
          <a:xfrm>
            <a:off x="424283" y="5170070"/>
            <a:ext cx="1696807" cy="276999"/>
          </a:xfrm>
          <a:prstGeom prst="rect">
            <a:avLst/>
          </a:prstGeom>
        </p:spPr>
        <p:txBody>
          <a:bodyPr wrap="square" lIns="0" tIns="0" rIns="0" bIns="0">
            <a:spAutoFit/>
          </a:bodyPr>
          <a:lstStyle/>
          <a:p>
            <a:pPr marL="95250" indent="-95250"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ATC</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海洋</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WEEK</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＠大阪南港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ATC</a:t>
            </a:r>
          </a:p>
          <a:p>
            <a:pPr marL="95250" indent="-95250"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(R3.3.16~20)</a:t>
            </a:r>
          </a:p>
        </p:txBody>
      </p:sp>
      <p:pic>
        <p:nvPicPr>
          <p:cNvPr id="8" name="図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94015" y="3791983"/>
            <a:ext cx="1737835" cy="1261319"/>
          </a:xfrm>
          <a:prstGeom prst="rect">
            <a:avLst/>
          </a:prstGeom>
        </p:spPr>
      </p:pic>
      <p:sp>
        <p:nvSpPr>
          <p:cNvPr id="36" name="正方形/長方形 35"/>
          <p:cNvSpPr/>
          <p:nvPr/>
        </p:nvSpPr>
        <p:spPr>
          <a:xfrm>
            <a:off x="2946363" y="5129298"/>
            <a:ext cx="1735092" cy="276999"/>
          </a:xfrm>
          <a:prstGeom prst="rect">
            <a:avLst/>
          </a:prstGeom>
        </p:spPr>
        <p:txBody>
          <a:bodyPr wrap="square" lIns="0" tIns="0" rIns="0" bIns="0">
            <a:spAutoFit/>
          </a:bodyPr>
          <a:lstStyle/>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ブルーオーシャン作戦 潮干狩りの前に、みんなで「プラ干狩り」</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(R4.4.16)</a:t>
            </a:r>
          </a:p>
        </p:txBody>
      </p:sp>
      <p:sp>
        <p:nvSpPr>
          <p:cNvPr id="37" name="正方形/長方形 36"/>
          <p:cNvSpPr/>
          <p:nvPr/>
        </p:nvSpPr>
        <p:spPr>
          <a:xfrm>
            <a:off x="3167654" y="3425095"/>
            <a:ext cx="1738326" cy="138499"/>
          </a:xfrm>
          <a:prstGeom prst="rect">
            <a:avLst/>
          </a:prstGeom>
        </p:spPr>
        <p:txBody>
          <a:bodyPr wrap="square" lIns="0" tIns="0" rIns="0" bIns="0">
            <a:spAutoFit/>
          </a:bodyPr>
          <a:lstStyle/>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〈OSG</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コーポレーション他</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9" name="テキスト ボックス 38"/>
          <p:cNvSpPr txBox="1"/>
          <p:nvPr/>
        </p:nvSpPr>
        <p:spPr>
          <a:xfrm>
            <a:off x="2962189" y="2956201"/>
            <a:ext cx="1746606"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マイクロプラスチックの回収、給水機の設置</a:t>
            </a:r>
            <a:endParaRPr lang="en-US" altLang="ja-JP" sz="1100" dirty="0">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323" y="3649389"/>
            <a:ext cx="1158179" cy="1158179"/>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463" y="4018679"/>
            <a:ext cx="1350905" cy="1013179"/>
          </a:xfrm>
          <a:prstGeom prst="rect">
            <a:avLst/>
          </a:prstGeom>
        </p:spPr>
      </p:pic>
      <p:sp>
        <p:nvSpPr>
          <p:cNvPr id="5" name="テキスト ボックス 4">
            <a:extLst>
              <a:ext uri="{FF2B5EF4-FFF2-40B4-BE49-F238E27FC236}">
                <a16:creationId xmlns:a16="http://schemas.microsoft.com/office/drawing/2014/main" id="{0F52087D-90B7-4484-8848-527E220C8ECD}"/>
              </a:ext>
            </a:extLst>
          </p:cNvPr>
          <p:cNvSpPr txBox="1"/>
          <p:nvPr/>
        </p:nvSpPr>
        <p:spPr>
          <a:xfrm>
            <a:off x="5612518" y="5108484"/>
            <a:ext cx="2105161" cy="3693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咲洲こども</a:t>
            </a:r>
            <a:r>
              <a:rPr kumimoji="1" lang="en-US" altLang="ja-JP" sz="900" dirty="0">
                <a:latin typeface="Meiryo UI" panose="020B0604030504040204" pitchFamily="50" charset="-128"/>
                <a:ea typeface="Meiryo UI" panose="020B0604030504040204" pitchFamily="50" charset="-128"/>
              </a:rPr>
              <a:t>EXPO2025</a:t>
            </a:r>
          </a:p>
          <a:p>
            <a:r>
              <a:rPr kumimoji="1" lang="en-US" altLang="ja-JP" sz="900" dirty="0">
                <a:latin typeface="Meiryo UI" panose="020B0604030504040204" pitchFamily="50" charset="-128"/>
                <a:ea typeface="Meiryo UI" panose="020B0604030504040204" pitchFamily="50" charset="-128"/>
              </a:rPr>
              <a:t>(R7.10.25,26)</a:t>
            </a:r>
            <a:endParaRPr kumimoji="1" lang="ja-JP" altLang="en-US" sz="9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83DFE2E0-506C-4ABA-B064-0A519FC42F8F}"/>
              </a:ext>
            </a:extLst>
          </p:cNvPr>
          <p:cNvSpPr txBox="1"/>
          <p:nvPr/>
        </p:nvSpPr>
        <p:spPr>
          <a:xfrm>
            <a:off x="5019393" y="2966831"/>
            <a:ext cx="2521817"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マイボトル利用の啓発・動画放映・</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給水機の設置、ボトル型浄水器の提供</a:t>
            </a:r>
            <a:endParaRPr lang="en-US" altLang="ja-JP" sz="1100"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2C293FDF-F631-48FC-8F8F-E5AA1C6545C7}"/>
              </a:ext>
            </a:extLst>
          </p:cNvPr>
          <p:cNvSpPr/>
          <p:nvPr/>
        </p:nvSpPr>
        <p:spPr>
          <a:xfrm>
            <a:off x="5282521" y="3373158"/>
            <a:ext cx="2296227" cy="276999"/>
          </a:xfrm>
          <a:prstGeom prst="rect">
            <a:avLst/>
          </a:prstGeom>
        </p:spPr>
        <p:txBody>
          <a:bodyPr wrap="square" lIns="0" tIns="0" rIns="0" bIns="0">
            <a:spAutoFit/>
          </a:bodyPr>
          <a:lstStyle/>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大阪府・ウォーターネット・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BRITA</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 IKEA</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鶴見、象印マホービン</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3" name="角丸四角形 46">
            <a:extLst>
              <a:ext uri="{FF2B5EF4-FFF2-40B4-BE49-F238E27FC236}">
                <a16:creationId xmlns:a16="http://schemas.microsoft.com/office/drawing/2014/main" id="{EB90B0FD-2735-4D1B-89EF-A0C1B9175F45}"/>
              </a:ext>
            </a:extLst>
          </p:cNvPr>
          <p:cNvSpPr/>
          <p:nvPr/>
        </p:nvSpPr>
        <p:spPr>
          <a:xfrm>
            <a:off x="152401" y="1444574"/>
            <a:ext cx="9617090" cy="5287837"/>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2" name="テキスト ボックス 11">
            <a:extLst>
              <a:ext uri="{FF2B5EF4-FFF2-40B4-BE49-F238E27FC236}">
                <a16:creationId xmlns:a16="http://schemas.microsoft.com/office/drawing/2014/main" id="{9E042FB9-BA77-466D-A564-9B5B813AFEF0}"/>
              </a:ext>
            </a:extLst>
          </p:cNvPr>
          <p:cNvSpPr txBox="1"/>
          <p:nvPr/>
        </p:nvSpPr>
        <p:spPr>
          <a:xfrm>
            <a:off x="180045" y="2618215"/>
            <a:ext cx="1711674" cy="369332"/>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〇 </a:t>
            </a:r>
            <a:r>
              <a:rPr kumimoji="1" lang="ja-JP" altLang="en-US" sz="1200" u="sng" dirty="0">
                <a:latin typeface="Meiryo UI" panose="020B0604030504040204" pitchFamily="50" charset="-128"/>
                <a:ea typeface="Meiryo UI" panose="020B0604030504040204" pitchFamily="50" charset="-128"/>
              </a:rPr>
              <a:t>参考事例</a:t>
            </a:r>
            <a:r>
              <a:rPr kumimoji="1" lang="en-US" altLang="ja-JP" dirty="0"/>
              <a:t>	</a:t>
            </a:r>
            <a:endParaRPr kumimoji="1" lang="ja-JP" altLang="en-US" dirty="0"/>
          </a:p>
        </p:txBody>
      </p:sp>
      <p:pic>
        <p:nvPicPr>
          <p:cNvPr id="7" name="図 6">
            <a:extLst>
              <a:ext uri="{FF2B5EF4-FFF2-40B4-BE49-F238E27FC236}">
                <a16:creationId xmlns:a16="http://schemas.microsoft.com/office/drawing/2014/main" id="{4E3C51D1-6AF0-4996-84F1-7D11AC4003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2536" y="3744834"/>
            <a:ext cx="1238563" cy="928922"/>
          </a:xfrm>
          <a:prstGeom prst="rect">
            <a:avLst/>
          </a:prstGeom>
        </p:spPr>
      </p:pic>
      <p:pic>
        <p:nvPicPr>
          <p:cNvPr id="16" name="図 15">
            <a:extLst>
              <a:ext uri="{FF2B5EF4-FFF2-40B4-BE49-F238E27FC236}">
                <a16:creationId xmlns:a16="http://schemas.microsoft.com/office/drawing/2014/main" id="{F9EC77BB-F913-4A3E-8432-2ABC1F4ED8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842687" y="4288197"/>
            <a:ext cx="1237747" cy="812205"/>
          </a:xfrm>
          <a:prstGeom prst="rect">
            <a:avLst/>
          </a:prstGeom>
        </p:spPr>
      </p:pic>
      <p:pic>
        <p:nvPicPr>
          <p:cNvPr id="22" name="図 21">
            <a:extLst>
              <a:ext uri="{FF2B5EF4-FFF2-40B4-BE49-F238E27FC236}">
                <a16:creationId xmlns:a16="http://schemas.microsoft.com/office/drawing/2014/main" id="{69997748-D4D4-4BE8-9710-C9F2AC294FC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52920" y="3702261"/>
            <a:ext cx="1237748" cy="837990"/>
          </a:xfrm>
          <a:prstGeom prst="rect">
            <a:avLst/>
          </a:prstGeom>
        </p:spPr>
      </p:pic>
      <p:pic>
        <p:nvPicPr>
          <p:cNvPr id="24" name="図 23">
            <a:extLst>
              <a:ext uri="{FF2B5EF4-FFF2-40B4-BE49-F238E27FC236}">
                <a16:creationId xmlns:a16="http://schemas.microsoft.com/office/drawing/2014/main" id="{252B170C-F0EA-4001-AA44-930F539A112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566148" y="4113627"/>
            <a:ext cx="1006671" cy="895394"/>
          </a:xfrm>
          <a:prstGeom prst="rect">
            <a:avLst/>
          </a:prstGeom>
        </p:spPr>
      </p:pic>
    </p:spTree>
    <p:extLst>
      <p:ext uri="{BB962C8B-B14F-4D97-AF65-F5344CB8AC3E}">
        <p14:creationId xmlns:p14="http://schemas.microsoft.com/office/powerpoint/2010/main" val="263112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5022"/>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790746" y="20445"/>
            <a:ext cx="4324507"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マイボトルの利用啓発</a:t>
            </a:r>
          </a:p>
        </p:txBody>
      </p:sp>
      <p:sp>
        <p:nvSpPr>
          <p:cNvPr id="7" name="角丸四角形 6"/>
          <p:cNvSpPr/>
          <p:nvPr/>
        </p:nvSpPr>
        <p:spPr>
          <a:xfrm>
            <a:off x="1045463" y="757500"/>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イベント啓発等を通じ、海洋プラスチックごみ問題への府民理解を促進し、マイボトル利用を促進します。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8" name="角丸四角形 7"/>
          <p:cNvSpPr/>
          <p:nvPr/>
        </p:nvSpPr>
        <p:spPr>
          <a:xfrm>
            <a:off x="52903" y="757500"/>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40" name="角丸四角形 39"/>
          <p:cNvSpPr/>
          <p:nvPr/>
        </p:nvSpPr>
        <p:spPr>
          <a:xfrm>
            <a:off x="5964414" y="1350304"/>
            <a:ext cx="3770018" cy="541593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1" name="角丸四角形 40"/>
          <p:cNvSpPr/>
          <p:nvPr/>
        </p:nvSpPr>
        <p:spPr>
          <a:xfrm>
            <a:off x="6336475" y="1426532"/>
            <a:ext cx="3076313" cy="363149"/>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その他マイボトル利用啓発・</a:t>
            </a:r>
            <a:r>
              <a:rPr lang="en-US" altLang="ja-JP" sz="1600" b="1" dirty="0">
                <a:solidFill>
                  <a:schemeClr val="tx1"/>
                </a:solidFill>
                <a:latin typeface="Meiryo UI" pitchFamily="50" charset="-128"/>
                <a:ea typeface="Meiryo UI" pitchFamily="50" charset="-128"/>
                <a:cs typeface="Meiryo UI" pitchFamily="50" charset="-128"/>
              </a:rPr>
              <a:t>PR</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44" name="テキスト ボックス 43"/>
          <p:cNvSpPr txBox="1"/>
          <p:nvPr/>
        </p:nvSpPr>
        <p:spPr>
          <a:xfrm>
            <a:off x="5922522" y="1776817"/>
            <a:ext cx="3734729" cy="292388"/>
          </a:xfrm>
          <a:prstGeom prst="rect">
            <a:avLst/>
          </a:prstGeom>
          <a:noFill/>
        </p:spPr>
        <p:txBody>
          <a:bodyPr wrap="square" rtlCol="0">
            <a:spAutoFit/>
          </a:bodyPr>
          <a:lstStyle/>
          <a:p>
            <a:r>
              <a:rPr kumimoji="1" lang="ja-JP" altLang="en-US" sz="1300" dirty="0">
                <a:latin typeface="Meiryo UI" panose="020B0604030504040204" pitchFamily="50" charset="-128"/>
                <a:ea typeface="Meiryo UI" panose="020B0604030504040204" pitchFamily="50" charset="-128"/>
              </a:rPr>
              <a:t>〇 </a:t>
            </a:r>
            <a:r>
              <a:rPr kumimoji="1" lang="ja-JP" altLang="en-US" sz="1300" u="sng" dirty="0">
                <a:latin typeface="Meiryo UI" panose="020B0604030504040204" pitchFamily="50" charset="-128"/>
                <a:ea typeface="Meiryo UI" panose="020B0604030504040204" pitchFamily="50" charset="-128"/>
              </a:rPr>
              <a:t>参考事例　　</a:t>
            </a:r>
            <a:endParaRPr kumimoji="1" lang="en-US" altLang="ja-JP" sz="1000" u="sng" dirty="0">
              <a:latin typeface="Meiryo UI" panose="020B0604030504040204" pitchFamily="50" charset="-128"/>
              <a:ea typeface="Meiryo UI" panose="020B0604030504040204" pitchFamily="50" charset="-128"/>
            </a:endParaRPr>
          </a:p>
        </p:txBody>
      </p:sp>
      <p:sp>
        <p:nvSpPr>
          <p:cNvPr id="45" name="正方形/長方形 44"/>
          <p:cNvSpPr/>
          <p:nvPr/>
        </p:nvSpPr>
        <p:spPr>
          <a:xfrm>
            <a:off x="6063425" y="3817709"/>
            <a:ext cx="3565611" cy="136304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＜過去の取組実績＞</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■環境イベント「デコとん</a:t>
            </a:r>
            <a:r>
              <a:rPr lang="en-US" altLang="ja-JP" sz="1050" dirty="0">
                <a:solidFill>
                  <a:schemeClr val="tx1"/>
                </a:solidFill>
                <a:latin typeface="Meiryo UI" pitchFamily="50" charset="-128"/>
                <a:ea typeface="Meiryo UI" pitchFamily="50" charset="-128"/>
                <a:cs typeface="Meiryo UI" pitchFamily="50" charset="-128"/>
              </a:rPr>
              <a:t>2025</a:t>
            </a:r>
            <a:r>
              <a:rPr lang="ja-JP" altLang="en-US" sz="1050" dirty="0">
                <a:solidFill>
                  <a:schemeClr val="tx1"/>
                </a:solidFill>
                <a:latin typeface="Meiryo UI" pitchFamily="50" charset="-128"/>
                <a:ea typeface="Meiryo UI" pitchFamily="50" charset="-128"/>
                <a:cs typeface="Meiryo UI" pitchFamily="50" charset="-128"/>
              </a:rPr>
              <a:t>　家族で体験エコアクション」にて、本市と協定を結んでいるウォータースタンド株式会社と協力し、マイボトル利用の啓発を実施</a:t>
            </a:r>
            <a:r>
              <a:rPr lang="ja-JP" altLang="en-US" sz="900" dirty="0">
                <a:solidFill>
                  <a:schemeClr val="tx1"/>
                </a:solidFill>
                <a:latin typeface="Meiryo UI" pitchFamily="50" charset="-128"/>
                <a:ea typeface="Meiryo UI" pitchFamily="50" charset="-128"/>
                <a:cs typeface="Meiryo UI" pitchFamily="50" charset="-128"/>
              </a:rPr>
              <a:t>（富田林市）</a:t>
            </a:r>
            <a:endParaRPr lang="en-US" altLang="ja-JP" sz="9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■万博会場へマイボトル洗浄機を設置し、会場へのマイボトル持参を呼びかけた</a:t>
            </a:r>
            <a:r>
              <a:rPr lang="ja-JP" altLang="en-US" sz="900" dirty="0">
                <a:solidFill>
                  <a:schemeClr val="tx1"/>
                </a:solidFill>
                <a:latin typeface="Meiryo UI" pitchFamily="50" charset="-128"/>
                <a:ea typeface="Meiryo UI" pitchFamily="50" charset="-128"/>
                <a:cs typeface="Meiryo UI" pitchFamily="50" charset="-128"/>
              </a:rPr>
              <a:t>（象印）</a:t>
            </a:r>
            <a:endParaRPr lang="en-US" altLang="ja-JP" sz="9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■プラスチックボトル削減、マイボトル利用促進の社内キャンペーン実施  </a:t>
            </a:r>
            <a:r>
              <a:rPr lang="en-US" altLang="ja-JP" sz="900" dirty="0">
                <a:solidFill>
                  <a:schemeClr val="tx1"/>
                </a:solidFill>
                <a:latin typeface="Meiryo UI" pitchFamily="50" charset="-128"/>
                <a:ea typeface="Meiryo UI" pitchFamily="50" charset="-128"/>
                <a:cs typeface="Meiryo UI" pitchFamily="50" charset="-128"/>
              </a:rPr>
              <a:t>(</a:t>
            </a:r>
            <a:r>
              <a:rPr lang="ja-JP" altLang="en-US" sz="900" dirty="0">
                <a:solidFill>
                  <a:schemeClr val="tx1"/>
                </a:solidFill>
                <a:latin typeface="Meiryo UI" pitchFamily="50" charset="-128"/>
                <a:ea typeface="Meiryo UI" pitchFamily="50" charset="-128"/>
                <a:cs typeface="Meiryo UI" pitchFamily="50" charset="-128"/>
              </a:rPr>
              <a:t>アストラゼネカ</a:t>
            </a:r>
            <a:r>
              <a:rPr lang="en-US" altLang="ja-JP" sz="900" dirty="0">
                <a:solidFill>
                  <a:schemeClr val="tx1"/>
                </a:solidFill>
                <a:latin typeface="Meiryo UI" pitchFamily="50" charset="-128"/>
                <a:ea typeface="Meiryo UI" pitchFamily="50" charset="-128"/>
                <a:cs typeface="Meiryo UI" pitchFamily="50" charset="-128"/>
              </a:rPr>
              <a:t>)</a:t>
            </a:r>
          </a:p>
        </p:txBody>
      </p:sp>
      <p:sp>
        <p:nvSpPr>
          <p:cNvPr id="47" name="角丸四角形 46"/>
          <p:cNvSpPr/>
          <p:nvPr/>
        </p:nvSpPr>
        <p:spPr>
          <a:xfrm>
            <a:off x="131137" y="1350304"/>
            <a:ext cx="5676900" cy="290375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8" name="角丸四角形 47"/>
          <p:cNvSpPr/>
          <p:nvPr/>
        </p:nvSpPr>
        <p:spPr>
          <a:xfrm>
            <a:off x="258347" y="1476352"/>
            <a:ext cx="2526724"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若い世代への環境教育</a:t>
            </a:r>
          </a:p>
        </p:txBody>
      </p:sp>
      <p:sp>
        <p:nvSpPr>
          <p:cNvPr id="49" name="正方形/長方形 48"/>
          <p:cNvSpPr/>
          <p:nvPr/>
        </p:nvSpPr>
        <p:spPr>
          <a:xfrm>
            <a:off x="304342" y="3811359"/>
            <a:ext cx="5330490" cy="383946"/>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a:t>
            </a:r>
            <a:r>
              <a:rPr lang="en-US" altLang="ja-JP" sz="1050" b="1" dirty="0">
                <a:solidFill>
                  <a:schemeClr val="tx1"/>
                </a:solidFill>
                <a:latin typeface="Meiryo UI" pitchFamily="50" charset="-128"/>
                <a:ea typeface="Meiryo UI" pitchFamily="50" charset="-128"/>
                <a:cs typeface="Meiryo UI" pitchFamily="50" charset="-128"/>
              </a:rPr>
              <a:t>R8</a:t>
            </a:r>
            <a:r>
              <a:rPr lang="ja-JP" altLang="en-US" sz="1050" b="1" dirty="0">
                <a:solidFill>
                  <a:schemeClr val="tx1"/>
                </a:solidFill>
                <a:latin typeface="Meiryo UI" pitchFamily="50" charset="-128"/>
                <a:ea typeface="Meiryo UI" pitchFamily="50" charset="-128"/>
                <a:cs typeface="Meiryo UI" pitchFamily="50" charset="-128"/>
              </a:rPr>
              <a:t>年度の取組予定＞</a:t>
            </a:r>
            <a:endParaRPr lang="en-US" altLang="ja-JP" sz="9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■「ジブンボトル」</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マイボトル</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づくり講座の開催  </a:t>
            </a:r>
            <a:r>
              <a:rPr lang="en-US" altLang="ja-JP" sz="900" dirty="0">
                <a:solidFill>
                  <a:schemeClr val="tx1"/>
                </a:solidFill>
                <a:latin typeface="Meiryo UI" pitchFamily="50" charset="-128"/>
                <a:ea typeface="Meiryo UI" pitchFamily="50" charset="-128"/>
                <a:cs typeface="Meiryo UI" pitchFamily="50" charset="-128"/>
              </a:rPr>
              <a:t>(</a:t>
            </a:r>
            <a:r>
              <a:rPr lang="ja-JP" altLang="en-US" sz="900" dirty="0">
                <a:solidFill>
                  <a:schemeClr val="tx1"/>
                </a:solidFill>
                <a:latin typeface="Meiryo UI" pitchFamily="50" charset="-128"/>
                <a:ea typeface="Meiryo UI" pitchFamily="50" charset="-128"/>
                <a:cs typeface="Meiryo UI" pitchFamily="50" charset="-128"/>
              </a:rPr>
              <a:t>門真市</a:t>
            </a:r>
            <a:r>
              <a:rPr lang="en-US" altLang="ja-JP" sz="900" dirty="0">
                <a:solidFill>
                  <a:schemeClr val="tx1"/>
                </a:solidFill>
                <a:latin typeface="Meiryo UI" pitchFamily="50" charset="-128"/>
                <a:ea typeface="Meiryo UI" pitchFamily="50" charset="-128"/>
                <a:cs typeface="Meiryo UI" pitchFamily="50" charset="-128"/>
              </a:rPr>
              <a:t>)</a:t>
            </a:r>
          </a:p>
        </p:txBody>
      </p:sp>
      <p:sp>
        <p:nvSpPr>
          <p:cNvPr id="50" name="正方形/長方形 49"/>
          <p:cNvSpPr/>
          <p:nvPr/>
        </p:nvSpPr>
        <p:spPr>
          <a:xfrm>
            <a:off x="301127" y="2350091"/>
            <a:ext cx="3887977" cy="600164"/>
          </a:xfrm>
          <a:prstGeom prst="rect">
            <a:avLst/>
          </a:prstGeom>
        </p:spPr>
        <p:txBody>
          <a:bodyPr wrap="square" lIns="0" tIns="0" rIns="0" bIns="0">
            <a:spAutoFit/>
          </a:bodyPr>
          <a:lstStyle/>
          <a:p>
            <a:pPr marL="95250" indent="-95250"/>
            <a:r>
              <a:rPr lang="ja-JP" altLang="en-US" sz="1300" dirty="0">
                <a:latin typeface="Meiryo UI" pitchFamily="50" charset="-128"/>
                <a:ea typeface="Meiryo UI" pitchFamily="50" charset="-128"/>
                <a:cs typeface="Meiryo UI" pitchFamily="50" charset="-128"/>
              </a:rPr>
              <a:t>○ </a:t>
            </a:r>
            <a:r>
              <a:rPr lang="ja-JP" altLang="en-US" sz="1300" u="sng" dirty="0">
                <a:latin typeface="Meiryo UI" pitchFamily="50" charset="-128"/>
                <a:ea typeface="Meiryo UI" pitchFamily="50" charset="-128"/>
                <a:cs typeface="Meiryo UI" pitchFamily="50" charset="-128"/>
              </a:rPr>
              <a:t>参考事例</a:t>
            </a:r>
            <a:endParaRPr lang="en-US" altLang="ja-JP" sz="1300" u="sng" dirty="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cs typeface="Meiryo UI" pitchFamily="50" charset="-128"/>
              </a:rPr>
              <a:t>　  学生</a:t>
            </a:r>
            <a:r>
              <a:rPr lang="ja-JP" altLang="en-US" sz="1200" dirty="0">
                <a:latin typeface="Meiryo UI" pitchFamily="50" charset="-128"/>
                <a:ea typeface="Meiryo UI" pitchFamily="50" charset="-128"/>
                <a:cs typeface="Meiryo UI" pitchFamily="50" charset="-128"/>
              </a:rPr>
              <a:t>を対象</a:t>
            </a:r>
            <a:r>
              <a:rPr lang="ja-JP" altLang="en-US" sz="1300" dirty="0">
                <a:latin typeface="Meiryo UI" pitchFamily="50" charset="-128"/>
                <a:ea typeface="Meiryo UI" pitchFamily="50" charset="-128"/>
                <a:cs typeface="Meiryo UI" pitchFamily="50" charset="-128"/>
              </a:rPr>
              <a:t>に、海洋プラスチックごみ問題についての</a:t>
            </a:r>
            <a:endParaRPr lang="en-US" altLang="ja-JP" sz="1300" dirty="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cs typeface="Meiryo UI" pitchFamily="50" charset="-128"/>
              </a:rPr>
              <a:t>    出前授業を実施、ワークショップ等の実施</a:t>
            </a:r>
            <a:endParaRPr lang="en-US" altLang="ja-JP" sz="1300" dirty="0">
              <a:latin typeface="Meiryo UI" pitchFamily="50" charset="-128"/>
              <a:ea typeface="Meiryo UI" pitchFamily="50" charset="-128"/>
              <a:cs typeface="Meiryo UI" pitchFamily="50" charset="-128"/>
            </a:endParaRPr>
          </a:p>
        </p:txBody>
      </p:sp>
      <p:sp>
        <p:nvSpPr>
          <p:cNvPr id="54" name="角丸四角形 53"/>
          <p:cNvSpPr/>
          <p:nvPr/>
        </p:nvSpPr>
        <p:spPr>
          <a:xfrm>
            <a:off x="122788" y="4389227"/>
            <a:ext cx="5706513" cy="237701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6" name="角丸四角形 55"/>
          <p:cNvSpPr/>
          <p:nvPr/>
        </p:nvSpPr>
        <p:spPr>
          <a:xfrm>
            <a:off x="218808" y="4485761"/>
            <a:ext cx="3935089"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府民のマイボトルに関する意識・実態調査</a:t>
            </a:r>
          </a:p>
        </p:txBody>
      </p:sp>
      <p:sp>
        <p:nvSpPr>
          <p:cNvPr id="57" name="正方形/長方形 56"/>
          <p:cNvSpPr/>
          <p:nvPr/>
        </p:nvSpPr>
        <p:spPr>
          <a:xfrm>
            <a:off x="233752" y="6225981"/>
            <a:ext cx="5497537" cy="454345"/>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a:t>
            </a:r>
            <a:r>
              <a:rPr lang="en-US" altLang="ja-JP" sz="1050" b="1" dirty="0">
                <a:solidFill>
                  <a:schemeClr val="tx1"/>
                </a:solidFill>
                <a:latin typeface="Meiryo UI" pitchFamily="50" charset="-128"/>
                <a:ea typeface="Meiryo UI" pitchFamily="50" charset="-128"/>
                <a:cs typeface="Meiryo UI" pitchFamily="50" charset="-128"/>
              </a:rPr>
              <a:t>R8</a:t>
            </a:r>
            <a:r>
              <a:rPr lang="ja-JP" altLang="en-US" sz="1050" b="1" dirty="0">
                <a:solidFill>
                  <a:schemeClr val="tx1"/>
                </a:solidFill>
                <a:latin typeface="Meiryo UI" pitchFamily="50" charset="-128"/>
                <a:ea typeface="Meiryo UI" pitchFamily="50" charset="-128"/>
                <a:cs typeface="Meiryo UI" pitchFamily="50" charset="-128"/>
              </a:rPr>
              <a:t>年度の取組予定＞</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■おおさか</a:t>
            </a:r>
            <a:r>
              <a:rPr lang="en-US" altLang="ja-JP" sz="1050" dirty="0">
                <a:solidFill>
                  <a:schemeClr val="tx1"/>
                </a:solidFill>
                <a:latin typeface="Meiryo UI" pitchFamily="50" charset="-128"/>
                <a:ea typeface="Meiryo UI" pitchFamily="50" charset="-128"/>
                <a:cs typeface="Meiryo UI" pitchFamily="50" charset="-128"/>
              </a:rPr>
              <a:t>Q</a:t>
            </a:r>
            <a:r>
              <a:rPr lang="ja-JP" altLang="en-US" sz="1050" dirty="0">
                <a:solidFill>
                  <a:schemeClr val="tx1"/>
                </a:solidFill>
                <a:latin typeface="Meiryo UI" pitchFamily="50" charset="-128"/>
                <a:ea typeface="Meiryo UI" pitchFamily="50" charset="-128"/>
                <a:cs typeface="Meiryo UI" pitchFamily="50" charset="-128"/>
              </a:rPr>
              <a:t>ネット（大阪府）</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58" name="正方形/長方形 57"/>
          <p:cNvSpPr/>
          <p:nvPr/>
        </p:nvSpPr>
        <p:spPr>
          <a:xfrm>
            <a:off x="242175" y="5986182"/>
            <a:ext cx="5552615" cy="161583"/>
          </a:xfrm>
          <a:prstGeom prst="rect">
            <a:avLst/>
          </a:prstGeom>
        </p:spPr>
        <p:txBody>
          <a:bodyPr wrap="square" lIns="0" tIns="0" rIns="0" bIns="0">
            <a:spAutoFit/>
          </a:bodyPr>
          <a:lstStyle/>
          <a:p>
            <a:pPr marL="95250" indent="-95250"/>
            <a:r>
              <a:rPr lang="en-US" altLang="ja-JP" sz="105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年度：マイボトルを「いつも携帯している」または「たまに携帯している」と回答した割合は</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59.9</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6" name="正方形/長方形 25"/>
          <p:cNvSpPr/>
          <p:nvPr/>
        </p:nvSpPr>
        <p:spPr>
          <a:xfrm>
            <a:off x="226130" y="4901548"/>
            <a:ext cx="5300096" cy="400110"/>
          </a:xfrm>
          <a:prstGeom prst="rect">
            <a:avLst/>
          </a:prstGeom>
        </p:spPr>
        <p:txBody>
          <a:bodyPr wrap="square" lIns="0" tIns="0" rIns="0" bIns="0">
            <a:spAutoFit/>
          </a:bodyPr>
          <a:lstStyle/>
          <a:p>
            <a:pPr marL="95250" indent="-95250"/>
            <a:r>
              <a:rPr lang="ja-JP" altLang="en-US" sz="1300" dirty="0">
                <a:latin typeface="Meiryo UI" pitchFamily="50" charset="-128"/>
                <a:ea typeface="Meiryo UI" pitchFamily="50" charset="-128"/>
                <a:cs typeface="Meiryo UI" pitchFamily="50" charset="-128"/>
              </a:rPr>
              <a:t>◆府民のマイボトルに関する意識・取組の実態について、アンケート調査等を実</a:t>
            </a:r>
            <a:endParaRPr lang="en-US" altLang="ja-JP" sz="1300" dirty="0">
              <a:latin typeface="Meiryo UI" pitchFamily="50" charset="-128"/>
              <a:ea typeface="Meiryo UI" pitchFamily="50" charset="-128"/>
              <a:cs typeface="Meiryo UI" pitchFamily="50" charset="-128"/>
            </a:endParaRPr>
          </a:p>
          <a:p>
            <a:pPr marL="95250" indent="-95250"/>
            <a:r>
              <a:rPr lang="en-US" altLang="ja-JP" sz="1300" dirty="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施し、結果を活用した啓発を行います。</a:t>
            </a:r>
            <a:endParaRPr lang="en-US" altLang="ja-JP" sz="1300" dirty="0">
              <a:latin typeface="Meiryo UI" pitchFamily="50" charset="-128"/>
              <a:ea typeface="Meiryo UI" pitchFamily="50" charset="-128"/>
              <a:cs typeface="Meiryo UI" pitchFamily="50" charset="-128"/>
            </a:endParaRPr>
          </a:p>
        </p:txBody>
      </p:sp>
      <p:sp>
        <p:nvSpPr>
          <p:cNvPr id="10" name="正方形/長方形 9"/>
          <p:cNvSpPr/>
          <p:nvPr/>
        </p:nvSpPr>
        <p:spPr>
          <a:xfrm>
            <a:off x="6021502" y="4649062"/>
            <a:ext cx="4953000" cy="369332"/>
          </a:xfrm>
          <a:prstGeom prst="rect">
            <a:avLst/>
          </a:prstGeom>
        </p:spPr>
        <p:txBody>
          <a:bodyPr>
            <a:spAutoFit/>
          </a:bodyPr>
          <a:lstStyle/>
          <a:p>
            <a:r>
              <a:rPr lang="ja-JP" altLang="en-US" dirty="0"/>
              <a:t> </a:t>
            </a:r>
          </a:p>
        </p:txBody>
      </p:sp>
      <p:sp>
        <p:nvSpPr>
          <p:cNvPr id="11" name="正方形/長方形 10"/>
          <p:cNvSpPr/>
          <p:nvPr/>
        </p:nvSpPr>
        <p:spPr>
          <a:xfrm>
            <a:off x="6148712" y="1987364"/>
            <a:ext cx="3878031" cy="692497"/>
          </a:xfrm>
          <a:prstGeom prst="rect">
            <a:avLst/>
          </a:prstGeom>
        </p:spPr>
        <p:txBody>
          <a:bodyPr wrap="square">
            <a:spAutoFit/>
          </a:bodyPr>
          <a:lstStyle/>
          <a:p>
            <a:r>
              <a:rPr lang="ja-JP" altLang="en-US" sz="1300" dirty="0">
                <a:latin typeface="Meiryo UI" pitchFamily="50" charset="-128"/>
                <a:ea typeface="Meiryo UI" pitchFamily="50" charset="-128"/>
                <a:cs typeface="Meiryo UI" pitchFamily="50" charset="-128"/>
              </a:rPr>
              <a:t>学生によるマイボトルスポット普及啓発動画</a:t>
            </a:r>
            <a:endParaRPr lang="en-US" altLang="ja-JP" sz="1300" dirty="0">
              <a:latin typeface="Meiryo UI" pitchFamily="50" charset="-128"/>
              <a:ea typeface="Meiryo UI" pitchFamily="50" charset="-128"/>
              <a:cs typeface="Meiryo UI" pitchFamily="50" charset="-128"/>
            </a:endParaRPr>
          </a:p>
          <a:p>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㈱バンタンとの連携協力制作</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の参加チームへ、</a:t>
            </a:r>
            <a:endParaRPr lang="en-US" altLang="ja-JP" sz="1300" dirty="0">
              <a:latin typeface="Meiryo UI" pitchFamily="50" charset="-128"/>
              <a:ea typeface="Meiryo UI" pitchFamily="50" charset="-128"/>
              <a:cs typeface="Meiryo UI" pitchFamily="50" charset="-128"/>
            </a:endParaRPr>
          </a:p>
          <a:p>
            <a:r>
              <a:rPr lang="ja-JP" altLang="en-US" sz="1300" dirty="0">
                <a:latin typeface="Meiryo UI" pitchFamily="50" charset="-128"/>
                <a:ea typeface="Meiryo UI" pitchFamily="50" charset="-128"/>
                <a:cs typeface="Meiryo UI" pitchFamily="50" charset="-128"/>
              </a:rPr>
              <a:t>商品提供</a:t>
            </a: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029" y="2634708"/>
            <a:ext cx="2057621" cy="1138551"/>
          </a:xfrm>
          <a:prstGeom prst="rect">
            <a:avLst/>
          </a:prstGeom>
        </p:spPr>
      </p:pic>
      <p:sp>
        <p:nvSpPr>
          <p:cNvPr id="2" name="テキスト ボックス 1">
            <a:extLst>
              <a:ext uri="{FF2B5EF4-FFF2-40B4-BE49-F238E27FC236}">
                <a16:creationId xmlns:a16="http://schemas.microsoft.com/office/drawing/2014/main" id="{B0D574F8-75E5-4C36-8B8D-C9F5B613172A}"/>
              </a:ext>
            </a:extLst>
          </p:cNvPr>
          <p:cNvSpPr txBox="1"/>
          <p:nvPr/>
        </p:nvSpPr>
        <p:spPr>
          <a:xfrm>
            <a:off x="185781" y="5325123"/>
            <a:ext cx="5144676" cy="969496"/>
          </a:xfrm>
          <a:prstGeom prst="rect">
            <a:avLst/>
          </a:prstGeom>
          <a:noFill/>
        </p:spPr>
        <p:txBody>
          <a:bodyPr wrap="square" rtlCol="0">
            <a:spAutoFit/>
          </a:bodyPr>
          <a:lstStyle/>
          <a:p>
            <a:pPr marL="95250" indent="-95250"/>
            <a:r>
              <a:rPr lang="ja-JP" altLang="en-US" sz="1300" dirty="0">
                <a:latin typeface="Meiryo UI" pitchFamily="50" charset="-128"/>
                <a:ea typeface="Meiryo UI" pitchFamily="50" charset="-128"/>
                <a:cs typeface="Meiryo UI" pitchFamily="50" charset="-128"/>
              </a:rPr>
              <a:t>○ </a:t>
            </a:r>
            <a:r>
              <a:rPr lang="ja-JP" altLang="en-US" sz="1300" u="sng" dirty="0">
                <a:latin typeface="Meiryo UI" pitchFamily="50" charset="-128"/>
                <a:ea typeface="Meiryo UI" pitchFamily="50" charset="-128"/>
                <a:cs typeface="Meiryo UI" pitchFamily="50" charset="-128"/>
              </a:rPr>
              <a:t>参考事例</a:t>
            </a:r>
            <a:endParaRPr lang="en-US" altLang="ja-JP" sz="1300" u="sng" dirty="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cs typeface="Meiryo UI" pitchFamily="50" charset="-128"/>
              </a:rPr>
              <a:t>　　おおさか</a:t>
            </a:r>
            <a:r>
              <a:rPr lang="en-US" altLang="ja-JP" sz="1300" dirty="0">
                <a:latin typeface="Meiryo UI" pitchFamily="50" charset="-128"/>
                <a:ea typeface="Meiryo UI" pitchFamily="50" charset="-128"/>
                <a:cs typeface="Meiryo UI" pitchFamily="50" charset="-128"/>
              </a:rPr>
              <a:t>Q</a:t>
            </a:r>
            <a:r>
              <a:rPr lang="ja-JP" altLang="en-US" sz="1300" dirty="0">
                <a:latin typeface="Meiryo UI" pitchFamily="50" charset="-128"/>
                <a:ea typeface="Meiryo UI" pitchFamily="50" charset="-128"/>
                <a:cs typeface="Meiryo UI" pitchFamily="50" charset="-128"/>
              </a:rPr>
              <a:t>ネット（インターネット府民アンケート）「使い捨てプラスチック」に</a:t>
            </a:r>
            <a:endParaRPr lang="en-US" altLang="ja-JP" sz="1300" dirty="0">
              <a:latin typeface="Meiryo UI" pitchFamily="50" charset="-128"/>
              <a:ea typeface="Meiryo UI" pitchFamily="50" charset="-128"/>
              <a:cs typeface="Meiryo UI" pitchFamily="50" charset="-128"/>
            </a:endParaRPr>
          </a:p>
          <a:p>
            <a:pPr marL="95250" indent="-95250"/>
            <a:r>
              <a:rPr lang="en-US" altLang="ja-JP" sz="1300" dirty="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関するアンケート調査</a:t>
            </a:r>
          </a:p>
          <a:p>
            <a:endParaRPr kumimoji="1" lang="ja-JP" altLang="en-US" dirty="0"/>
          </a:p>
        </p:txBody>
      </p:sp>
      <p:sp>
        <p:nvSpPr>
          <p:cNvPr id="23" name="テキスト ボックス 22">
            <a:extLst>
              <a:ext uri="{FF2B5EF4-FFF2-40B4-BE49-F238E27FC236}">
                <a16:creationId xmlns:a16="http://schemas.microsoft.com/office/drawing/2014/main" id="{406D3A9D-A161-4E0A-9EC7-C5F005860EC5}"/>
              </a:ext>
            </a:extLst>
          </p:cNvPr>
          <p:cNvSpPr txBox="1"/>
          <p:nvPr/>
        </p:nvSpPr>
        <p:spPr>
          <a:xfrm>
            <a:off x="1752725" y="6282855"/>
            <a:ext cx="4098665" cy="507831"/>
          </a:xfrm>
          <a:prstGeom prst="rect">
            <a:avLst/>
          </a:prstGeom>
          <a:noFill/>
        </p:spPr>
        <p:txBody>
          <a:bodyPr wrap="square" rtlCol="0">
            <a:spAutoFit/>
          </a:bodyPr>
          <a:lstStyle/>
          <a:p>
            <a:r>
              <a:rPr lang="en-US" altLang="ja-JP" sz="900" dirty="0"/>
              <a:t>※</a:t>
            </a:r>
            <a:r>
              <a:rPr lang="ja-JP" altLang="ja-JP" sz="900" dirty="0">
                <a:effectLst/>
                <a:latin typeface="游ゴシック" panose="020B0400000000000000" pitchFamily="50" charset="-128"/>
                <a:ea typeface="游ゴシック" panose="020B0400000000000000" pitchFamily="50" charset="-128"/>
                <a:cs typeface="ＭＳ Ｐゴシック" panose="020B0600070205080204" pitchFamily="50" charset="-128"/>
              </a:rPr>
              <a:t>インターネットモニター調査によるアンケート結果であり、</a:t>
            </a:r>
            <a:endParaRPr lang="en-US" altLang="ja-JP" sz="9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900" dirty="0">
                <a:latin typeface="游ゴシック" panose="020B0400000000000000" pitchFamily="50" charset="-128"/>
                <a:ea typeface="游ゴシック" panose="020B0400000000000000" pitchFamily="50" charset="-128"/>
                <a:cs typeface="ＭＳ Ｐゴシック" panose="020B0600070205080204" pitchFamily="50" charset="-128"/>
              </a:rPr>
              <a:t>　</a:t>
            </a:r>
            <a:r>
              <a:rPr lang="ja-JP" altLang="ja-JP" sz="900" dirty="0">
                <a:effectLst/>
                <a:latin typeface="游ゴシック" panose="020B0400000000000000" pitchFamily="50" charset="-128"/>
                <a:ea typeface="游ゴシック" panose="020B0400000000000000" pitchFamily="50" charset="-128"/>
                <a:cs typeface="ＭＳ Ｐゴシック" panose="020B0600070205080204" pitchFamily="50" charset="-128"/>
              </a:rPr>
              <a:t>府民全体の状況を示すものではないため、参考値として掲載しています。</a:t>
            </a:r>
          </a:p>
          <a:p>
            <a:endParaRPr kumimoji="1" lang="ja-JP" altLang="en-US" sz="900" dirty="0">
              <a:solidFill>
                <a:srgbClr val="FF0000"/>
              </a:solidFill>
            </a:endParaRPr>
          </a:p>
        </p:txBody>
      </p:sp>
      <p:pic>
        <p:nvPicPr>
          <p:cNvPr id="4" name="図 3">
            <a:extLst>
              <a:ext uri="{FF2B5EF4-FFF2-40B4-BE49-F238E27FC236}">
                <a16:creationId xmlns:a16="http://schemas.microsoft.com/office/drawing/2014/main" id="{9DD59770-C067-477A-B6E2-C01252A05E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49231" y="1516668"/>
            <a:ext cx="1263164" cy="1169869"/>
          </a:xfrm>
          <a:prstGeom prst="rect">
            <a:avLst/>
          </a:prstGeom>
        </p:spPr>
      </p:pic>
      <p:sp>
        <p:nvSpPr>
          <p:cNvPr id="27" name="正方形/長方形 26">
            <a:extLst>
              <a:ext uri="{FF2B5EF4-FFF2-40B4-BE49-F238E27FC236}">
                <a16:creationId xmlns:a16="http://schemas.microsoft.com/office/drawing/2014/main" id="{E1536364-018F-4E78-882D-81CA5A22C5A0}"/>
              </a:ext>
            </a:extLst>
          </p:cNvPr>
          <p:cNvSpPr/>
          <p:nvPr/>
        </p:nvSpPr>
        <p:spPr>
          <a:xfrm>
            <a:off x="297735" y="1910081"/>
            <a:ext cx="3833112" cy="507831"/>
          </a:xfrm>
          <a:prstGeom prst="rect">
            <a:avLst/>
          </a:prstGeom>
        </p:spPr>
        <p:txBody>
          <a:bodyPr wrap="square" lIns="0" tIns="0" rIns="0" bIns="0">
            <a:spAutoFit/>
          </a:bodyPr>
          <a:lstStyle/>
          <a:p>
            <a:pPr marL="95250" indent="-95250"/>
            <a:r>
              <a:rPr lang="ja-JP" altLang="en-US" sz="1300" dirty="0">
                <a:latin typeface="Meiryo UI" pitchFamily="50" charset="-128"/>
                <a:ea typeface="Meiryo UI" pitchFamily="50" charset="-128"/>
                <a:cs typeface="Meiryo UI" pitchFamily="50" charset="-128"/>
              </a:rPr>
              <a:t>◆海洋プラスチックごみ問題、</a:t>
            </a:r>
            <a:r>
              <a:rPr lang="en-US" altLang="ja-JP" sz="1300" dirty="0">
                <a:latin typeface="Meiryo UI" pitchFamily="50" charset="-128"/>
                <a:ea typeface="Meiryo UI" pitchFamily="50" charset="-128"/>
                <a:cs typeface="Meiryo UI" pitchFamily="50" charset="-128"/>
              </a:rPr>
              <a:t>SDGs</a:t>
            </a:r>
            <a:r>
              <a:rPr lang="ja-JP" altLang="en-US" sz="1300" dirty="0">
                <a:latin typeface="Meiryo UI" pitchFamily="50" charset="-128"/>
                <a:ea typeface="Meiryo UI" pitchFamily="50" charset="-128"/>
                <a:cs typeface="Meiryo UI" pitchFamily="50" charset="-128"/>
              </a:rPr>
              <a:t>などをキーワードとし、</a:t>
            </a:r>
            <a:endParaRPr lang="en-US" altLang="ja-JP" sz="1300" dirty="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cs typeface="Meiryo UI" pitchFamily="50" charset="-128"/>
              </a:rPr>
              <a:t>　 若い世代への環境教育に取り組みます。</a:t>
            </a:r>
            <a:endParaRPr lang="en-US" altLang="ja-JP" sz="1300" dirty="0">
              <a:latin typeface="Meiryo UI" pitchFamily="50" charset="-128"/>
              <a:ea typeface="Meiryo UI" pitchFamily="50" charset="-128"/>
              <a:cs typeface="Meiryo UI" pitchFamily="50" charset="-128"/>
            </a:endParaRPr>
          </a:p>
          <a:p>
            <a:pPr marL="95250" indent="-95250"/>
            <a:endParaRPr lang="en-US" altLang="ja-JP" sz="700" dirty="0">
              <a:latin typeface="Meiryo UI" pitchFamily="50" charset="-128"/>
              <a:ea typeface="Meiryo UI" pitchFamily="50" charset="-128"/>
              <a:cs typeface="Meiryo UI" pitchFamily="50" charset="-128"/>
            </a:endParaRPr>
          </a:p>
        </p:txBody>
      </p:sp>
      <p:sp>
        <p:nvSpPr>
          <p:cNvPr id="29" name="正方形/長方形 28">
            <a:extLst>
              <a:ext uri="{FF2B5EF4-FFF2-40B4-BE49-F238E27FC236}">
                <a16:creationId xmlns:a16="http://schemas.microsoft.com/office/drawing/2014/main" id="{326A05AC-B786-4E14-990B-2187CB032AC8}"/>
              </a:ext>
            </a:extLst>
          </p:cNvPr>
          <p:cNvSpPr/>
          <p:nvPr/>
        </p:nvSpPr>
        <p:spPr>
          <a:xfrm>
            <a:off x="4059759" y="2746424"/>
            <a:ext cx="1784154" cy="138499"/>
          </a:xfrm>
          <a:prstGeom prst="rect">
            <a:avLst/>
          </a:prstGeom>
        </p:spPr>
        <p:txBody>
          <a:bodyPr wrap="square" lIns="0" tIns="0" rIns="0" bIns="0">
            <a:spAutoFit/>
          </a:bodyPr>
          <a:lstStyle/>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「ジブンボトル」づくり講座＜門真市＞</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62EB2FB5-ECC4-467C-85DF-BA4846131CFD}"/>
              </a:ext>
            </a:extLst>
          </p:cNvPr>
          <p:cNvSpPr/>
          <p:nvPr/>
        </p:nvSpPr>
        <p:spPr>
          <a:xfrm>
            <a:off x="308787" y="2986519"/>
            <a:ext cx="5330490" cy="76033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＜過去の取組実績＞</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b="1"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出前授業を実施 </a:t>
            </a:r>
            <a:r>
              <a:rPr lang="ja-JP" altLang="en-US" sz="900" dirty="0">
                <a:solidFill>
                  <a:schemeClr val="tx1"/>
                </a:solidFill>
                <a:latin typeface="Meiryo UI" pitchFamily="50" charset="-128"/>
                <a:ea typeface="Meiryo UI" pitchFamily="50" charset="-128"/>
                <a:cs typeface="Meiryo UI" pitchFamily="50" charset="-128"/>
              </a:rPr>
              <a:t>（住吉商業高校、</a:t>
            </a:r>
            <a:r>
              <a:rPr lang="en-US" altLang="ja-JP" sz="900" dirty="0">
                <a:solidFill>
                  <a:schemeClr val="tx1"/>
                </a:solidFill>
                <a:latin typeface="Meiryo UI" pitchFamily="50" charset="-128"/>
                <a:ea typeface="Meiryo UI" pitchFamily="50" charset="-128"/>
                <a:cs typeface="Meiryo UI" pitchFamily="50" charset="-128"/>
              </a:rPr>
              <a:t>BRITA</a:t>
            </a:r>
            <a:r>
              <a:rPr lang="ja-JP" altLang="en-US" sz="900" dirty="0">
                <a:solidFill>
                  <a:schemeClr val="tx1"/>
                </a:solidFill>
                <a:latin typeface="Meiryo UI" pitchFamily="50" charset="-128"/>
                <a:ea typeface="Meiryo UI" pitchFamily="50" charset="-128"/>
                <a:cs typeface="Meiryo UI" pitchFamily="50" charset="-128"/>
              </a:rPr>
              <a:t>、大阪市水道局、大阪府）</a:t>
            </a:r>
            <a:endParaRPr lang="en-US" altLang="ja-JP" sz="9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■若年層へのマイボトル利用の啓発に向けて、同志社大学経済学部新関ゼミ生と取り組み、彼らの</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en-US" altLang="ja-JP" sz="1050" dirty="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ニーズをくみ取ったボトル「ｕｎｉボトル」の開発、発売を行った </a:t>
            </a:r>
            <a:r>
              <a:rPr lang="en-US" altLang="ja-JP" sz="900" dirty="0">
                <a:solidFill>
                  <a:schemeClr val="tx1"/>
                </a:solidFill>
                <a:latin typeface="Meiryo UI" pitchFamily="50" charset="-128"/>
                <a:ea typeface="Meiryo UI" pitchFamily="50" charset="-128"/>
                <a:cs typeface="Meiryo UI" pitchFamily="50" charset="-128"/>
              </a:rPr>
              <a:t>(</a:t>
            </a:r>
            <a:r>
              <a:rPr lang="ja-JP" altLang="en-US" sz="900" dirty="0">
                <a:solidFill>
                  <a:schemeClr val="tx1"/>
                </a:solidFill>
                <a:latin typeface="Meiryo UI" pitchFamily="50" charset="-128"/>
                <a:ea typeface="Meiryo UI" pitchFamily="50" charset="-128"/>
                <a:cs typeface="Meiryo UI" pitchFamily="50" charset="-128"/>
              </a:rPr>
              <a:t>ピーコック</a:t>
            </a:r>
            <a:r>
              <a:rPr lang="en-US" altLang="ja-JP" sz="900" dirty="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32" name="正方形/長方形 31">
            <a:extLst>
              <a:ext uri="{FF2B5EF4-FFF2-40B4-BE49-F238E27FC236}">
                <a16:creationId xmlns:a16="http://schemas.microsoft.com/office/drawing/2014/main" id="{A0A7E2D5-5F21-4481-9D5F-A8642DAEEC75}"/>
              </a:ext>
            </a:extLst>
          </p:cNvPr>
          <p:cNvSpPr/>
          <p:nvPr/>
        </p:nvSpPr>
        <p:spPr>
          <a:xfrm>
            <a:off x="6063425" y="5229160"/>
            <a:ext cx="3565611" cy="1488674"/>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a:t>
            </a:r>
            <a:r>
              <a:rPr lang="en-US" altLang="ja-JP" sz="1050" b="1" dirty="0">
                <a:solidFill>
                  <a:schemeClr val="tx1"/>
                </a:solidFill>
                <a:latin typeface="Meiryo UI" pitchFamily="50" charset="-128"/>
                <a:ea typeface="Meiryo UI" pitchFamily="50" charset="-128"/>
                <a:cs typeface="Meiryo UI" pitchFamily="50" charset="-128"/>
              </a:rPr>
              <a:t>R8</a:t>
            </a:r>
            <a:r>
              <a:rPr lang="ja-JP" altLang="en-US" sz="1050" b="1" dirty="0">
                <a:solidFill>
                  <a:schemeClr val="tx1"/>
                </a:solidFill>
                <a:latin typeface="Meiryo UI" pitchFamily="50" charset="-128"/>
                <a:ea typeface="Meiryo UI" pitchFamily="50" charset="-128"/>
                <a:cs typeface="Meiryo UI" pitchFamily="50" charset="-128"/>
              </a:rPr>
              <a:t>年度の取組予定＞</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■どなたでもご利用いただける給水機設置によるサービス提供を継続</a:t>
            </a:r>
            <a:r>
              <a:rPr lang="ja-JP" altLang="en-US" sz="900" dirty="0">
                <a:solidFill>
                  <a:schemeClr val="tx1"/>
                </a:solidFill>
                <a:latin typeface="Meiryo UI" pitchFamily="50" charset="-128"/>
                <a:ea typeface="Meiryo UI" pitchFamily="50" charset="-128"/>
                <a:cs typeface="Meiryo UI" pitchFamily="50" charset="-128"/>
              </a:rPr>
              <a:t>（良品計画）</a:t>
            </a:r>
            <a:endParaRPr lang="en-US" altLang="ja-JP" sz="9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7</a:t>
            </a:r>
            <a:r>
              <a:rPr lang="ja-JP" altLang="en-US" sz="1050" dirty="0">
                <a:solidFill>
                  <a:schemeClr val="tx1"/>
                </a:solidFill>
                <a:latin typeface="Meiryo UI" pitchFamily="50" charset="-128"/>
                <a:ea typeface="Meiryo UI" pitchFamily="50" charset="-128"/>
                <a:cs typeface="Meiryo UI" pitchFamily="50" charset="-128"/>
              </a:rPr>
              <a:t>月、</a:t>
            </a:r>
            <a:r>
              <a:rPr lang="en-US" altLang="ja-JP" sz="1050" dirty="0">
                <a:solidFill>
                  <a:schemeClr val="tx1"/>
                </a:solidFill>
                <a:latin typeface="Meiryo UI" pitchFamily="50" charset="-128"/>
                <a:ea typeface="Meiryo UI" pitchFamily="50" charset="-128"/>
                <a:cs typeface="Meiryo UI" pitchFamily="50" charset="-128"/>
              </a:rPr>
              <a:t>Plastic Free July</a:t>
            </a:r>
            <a:r>
              <a:rPr lang="ja-JP" altLang="en-US" sz="1050" dirty="0">
                <a:solidFill>
                  <a:schemeClr val="tx1"/>
                </a:solidFill>
                <a:latin typeface="Meiryo UI" pitchFamily="50" charset="-128"/>
                <a:ea typeface="Meiryo UI" pitchFamily="50" charset="-128"/>
                <a:cs typeface="Meiryo UI" pitchFamily="50" charset="-128"/>
              </a:rPr>
              <a:t>に参加し、マイボトルの利用を促すと</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同時に、プラスチックの使用を控えるように呼びかける</a:t>
            </a:r>
            <a:r>
              <a:rPr lang="ja-JP" altLang="en-US" sz="900" dirty="0">
                <a:solidFill>
                  <a:schemeClr val="tx1"/>
                </a:solidFill>
                <a:latin typeface="Meiryo UI" pitchFamily="50" charset="-128"/>
                <a:ea typeface="Meiryo UI" pitchFamily="50" charset="-128"/>
                <a:cs typeface="Meiryo UI" pitchFamily="50" charset="-128"/>
              </a:rPr>
              <a:t>（キャリボト）</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HP</a:t>
            </a:r>
            <a:r>
              <a:rPr lang="ja-JP" altLang="en-US" sz="1050" dirty="0">
                <a:solidFill>
                  <a:schemeClr val="tx1"/>
                </a:solidFill>
                <a:latin typeface="Meiryo UI" pitchFamily="50" charset="-128"/>
                <a:ea typeface="Meiryo UI" pitchFamily="50" charset="-128"/>
                <a:cs typeface="Meiryo UI" pitchFamily="50" charset="-128"/>
              </a:rPr>
              <a:t>において給水スポットを紹介し、マイボトル利用の啓発発信　</a:t>
            </a:r>
            <a:r>
              <a:rPr lang="en-US" altLang="ja-JP" sz="900" dirty="0">
                <a:solidFill>
                  <a:schemeClr val="tx1"/>
                </a:solidFill>
                <a:latin typeface="Meiryo UI" pitchFamily="50" charset="-128"/>
                <a:ea typeface="Meiryo UI" pitchFamily="50" charset="-128"/>
                <a:cs typeface="Meiryo UI" pitchFamily="50" charset="-128"/>
              </a:rPr>
              <a:t>(</a:t>
            </a:r>
            <a:r>
              <a:rPr lang="ja-JP" altLang="en-US" sz="900" dirty="0">
                <a:solidFill>
                  <a:schemeClr val="tx1"/>
                </a:solidFill>
                <a:latin typeface="Meiryo UI" pitchFamily="50" charset="-128"/>
                <a:ea typeface="Meiryo UI" pitchFamily="50" charset="-128"/>
                <a:cs typeface="Meiryo UI" pitchFamily="50" charset="-128"/>
              </a:rPr>
              <a:t>熊取町</a:t>
            </a:r>
            <a:r>
              <a:rPr lang="en-US" altLang="ja-JP" sz="90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NATS</a:t>
            </a:r>
            <a:r>
              <a:rPr lang="ja-JP" altLang="en-US" sz="1050" dirty="0">
                <a:solidFill>
                  <a:schemeClr val="tx1"/>
                </a:solidFill>
                <a:latin typeface="Meiryo UI" pitchFamily="50" charset="-128"/>
                <a:ea typeface="Meiryo UI" pitchFamily="50" charset="-128"/>
                <a:cs typeface="Meiryo UI" pitchFamily="50" charset="-128"/>
              </a:rPr>
              <a:t>の給水スポットの</a:t>
            </a:r>
            <a:r>
              <a:rPr lang="en-US" altLang="ja-JP" sz="1050" dirty="0">
                <a:solidFill>
                  <a:schemeClr val="tx1"/>
                </a:solidFill>
                <a:latin typeface="Meiryo UI" pitchFamily="50" charset="-128"/>
                <a:ea typeface="Meiryo UI" pitchFamily="50" charset="-128"/>
                <a:cs typeface="Meiryo UI" pitchFamily="50" charset="-128"/>
              </a:rPr>
              <a:t>MAP</a:t>
            </a:r>
            <a:r>
              <a:rPr lang="ja-JP" altLang="en-US" sz="1050" dirty="0">
                <a:solidFill>
                  <a:schemeClr val="tx1"/>
                </a:solidFill>
                <a:latin typeface="Meiryo UI" pitchFamily="50" charset="-128"/>
                <a:ea typeface="Meiryo UI" pitchFamily="50" charset="-128"/>
                <a:cs typeface="Meiryo UI" pitchFamily="50" charset="-128"/>
              </a:rPr>
              <a:t>やリーフレットを更新し、ホームページに掲載する</a:t>
            </a:r>
            <a:r>
              <a:rPr lang="ja-JP" altLang="en-US" sz="900" dirty="0">
                <a:solidFill>
                  <a:schemeClr val="tx1"/>
                </a:solidFill>
                <a:latin typeface="Meiryo UI" pitchFamily="50" charset="-128"/>
                <a:ea typeface="Meiryo UI" pitchFamily="50" charset="-128"/>
                <a:cs typeface="Meiryo UI" pitchFamily="50" charset="-128"/>
              </a:rPr>
              <a:t>（吹田市）</a:t>
            </a:r>
            <a:endParaRPr lang="en-US" altLang="ja-JP" sz="105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1016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 字 31"/>
          <p:cNvSpPr/>
          <p:nvPr/>
        </p:nvSpPr>
        <p:spPr>
          <a:xfrm rot="5400000">
            <a:off x="2323808" y="-723398"/>
            <a:ext cx="5271084" cy="9620284"/>
          </a:xfrm>
          <a:custGeom>
            <a:avLst/>
            <a:gdLst>
              <a:gd name="connsiteX0" fmla="*/ 0 w 5276782"/>
              <a:gd name="connsiteY0" fmla="*/ 0 h 9521050"/>
              <a:gd name="connsiteX1" fmla="*/ 2638391 w 5276782"/>
              <a:gd name="connsiteY1" fmla="*/ 0 h 9521050"/>
              <a:gd name="connsiteX2" fmla="*/ 2638391 w 5276782"/>
              <a:gd name="connsiteY2" fmla="*/ 6882659 h 9521050"/>
              <a:gd name="connsiteX3" fmla="*/ 5276782 w 5276782"/>
              <a:gd name="connsiteY3" fmla="*/ 6882659 h 9521050"/>
              <a:gd name="connsiteX4" fmla="*/ 5276782 w 5276782"/>
              <a:gd name="connsiteY4" fmla="*/ 9521050 h 9521050"/>
              <a:gd name="connsiteX5" fmla="*/ 0 w 5276782"/>
              <a:gd name="connsiteY5" fmla="*/ 9521050 h 9521050"/>
              <a:gd name="connsiteX6" fmla="*/ 0 w 5276782"/>
              <a:gd name="connsiteY6" fmla="*/ 0 h 9521050"/>
              <a:gd name="connsiteX0" fmla="*/ 0 w 5276782"/>
              <a:gd name="connsiteY0" fmla="*/ 0 h 9521050"/>
              <a:gd name="connsiteX1" fmla="*/ 2638391 w 5276782"/>
              <a:gd name="connsiteY1" fmla="*/ 0 h 9521050"/>
              <a:gd name="connsiteX2" fmla="*/ 2597448 w 5276782"/>
              <a:gd name="connsiteY2" fmla="*/ 6869012 h 9521050"/>
              <a:gd name="connsiteX3" fmla="*/ 5276782 w 5276782"/>
              <a:gd name="connsiteY3" fmla="*/ 6882659 h 9521050"/>
              <a:gd name="connsiteX4" fmla="*/ 5276782 w 5276782"/>
              <a:gd name="connsiteY4" fmla="*/ 9521050 h 9521050"/>
              <a:gd name="connsiteX5" fmla="*/ 0 w 5276782"/>
              <a:gd name="connsiteY5" fmla="*/ 9521050 h 9521050"/>
              <a:gd name="connsiteX6" fmla="*/ 0 w 5276782"/>
              <a:gd name="connsiteY6" fmla="*/ 0 h 9521050"/>
              <a:gd name="connsiteX0" fmla="*/ 0 w 5304078"/>
              <a:gd name="connsiteY0" fmla="*/ 0 h 9521050"/>
              <a:gd name="connsiteX1" fmla="*/ 2638391 w 5304078"/>
              <a:gd name="connsiteY1" fmla="*/ 0 h 9521050"/>
              <a:gd name="connsiteX2" fmla="*/ 2597448 w 5304078"/>
              <a:gd name="connsiteY2" fmla="*/ 6869012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2638391 w 5304078"/>
              <a:gd name="connsiteY1" fmla="*/ 0 h 9521050"/>
              <a:gd name="connsiteX2" fmla="*/ 2597448 w 5304078"/>
              <a:gd name="connsiteY2" fmla="*/ 4849143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2638391 w 5304078"/>
              <a:gd name="connsiteY1" fmla="*/ 0 h 9521050"/>
              <a:gd name="connsiteX2" fmla="*/ 3525495 w 5304078"/>
              <a:gd name="connsiteY2" fmla="*/ 4821847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21847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21847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76439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361722 w 5304078"/>
              <a:gd name="connsiteY2" fmla="*/ 4876439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13648 h 9534698"/>
              <a:gd name="connsiteX1" fmla="*/ 3375370 w 5304078"/>
              <a:gd name="connsiteY1" fmla="*/ 0 h 9534698"/>
              <a:gd name="connsiteX2" fmla="*/ 3361722 w 5304078"/>
              <a:gd name="connsiteY2" fmla="*/ 4890087 h 9534698"/>
              <a:gd name="connsiteX3" fmla="*/ 5304078 w 5304078"/>
              <a:gd name="connsiteY3" fmla="*/ 4903734 h 9534698"/>
              <a:gd name="connsiteX4" fmla="*/ 5276782 w 5304078"/>
              <a:gd name="connsiteY4" fmla="*/ 9534698 h 9534698"/>
              <a:gd name="connsiteX5" fmla="*/ 0 w 5304078"/>
              <a:gd name="connsiteY5" fmla="*/ 9534698 h 9534698"/>
              <a:gd name="connsiteX6" fmla="*/ 0 w 5304078"/>
              <a:gd name="connsiteY6" fmla="*/ 13648 h 9534698"/>
              <a:gd name="connsiteX0" fmla="*/ 0 w 5276782"/>
              <a:gd name="connsiteY0" fmla="*/ 13648 h 9534698"/>
              <a:gd name="connsiteX1" fmla="*/ 3375370 w 5276782"/>
              <a:gd name="connsiteY1" fmla="*/ 0 h 9534698"/>
              <a:gd name="connsiteX2" fmla="*/ 3361722 w 5276782"/>
              <a:gd name="connsiteY2" fmla="*/ 4890087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375370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1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78832 w 5276782"/>
              <a:gd name="connsiteY2" fmla="*/ 4922172 h 9534698"/>
              <a:gd name="connsiteX3" fmla="*/ 5254347 w 5276782"/>
              <a:gd name="connsiteY3" fmla="*/ 4935818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65711 w 5276782"/>
              <a:gd name="connsiteY2" fmla="*/ 5487655 h 9534698"/>
              <a:gd name="connsiteX3" fmla="*/ 5254347 w 5276782"/>
              <a:gd name="connsiteY3" fmla="*/ 4935818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65711 w 5276782"/>
              <a:gd name="connsiteY2" fmla="*/ 5487655 h 9534698"/>
              <a:gd name="connsiteX3" fmla="*/ 5254350 w 5276782"/>
              <a:gd name="connsiteY3" fmla="*/ 5476169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65711 w 5276782"/>
              <a:gd name="connsiteY2" fmla="*/ 5487655 h 9534698"/>
              <a:gd name="connsiteX3" fmla="*/ 5268825 w 5276782"/>
              <a:gd name="connsiteY3" fmla="*/ 5497217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65711 w 5276782"/>
              <a:gd name="connsiteY2" fmla="*/ 5487655 h 9534698"/>
              <a:gd name="connsiteX3" fmla="*/ 5254351 w 5276782"/>
              <a:gd name="connsiteY3" fmla="*/ 5476169 h 9534698"/>
              <a:gd name="connsiteX4" fmla="*/ 5276782 w 5276782"/>
              <a:gd name="connsiteY4" fmla="*/ 9534698 h 9534698"/>
              <a:gd name="connsiteX5" fmla="*/ 0 w 5276782"/>
              <a:gd name="connsiteY5" fmla="*/ 9534698 h 9534698"/>
              <a:gd name="connsiteX6" fmla="*/ 0 w 5276782"/>
              <a:gd name="connsiteY6" fmla="*/ 13648 h 9534698"/>
              <a:gd name="connsiteX0" fmla="*/ 0 w 5283690"/>
              <a:gd name="connsiteY0" fmla="*/ 13648 h 9534698"/>
              <a:gd name="connsiteX1" fmla="*/ 3275902 w 5283690"/>
              <a:gd name="connsiteY1" fmla="*/ 0 h 9534698"/>
              <a:gd name="connsiteX2" fmla="*/ 3265711 w 5283690"/>
              <a:gd name="connsiteY2" fmla="*/ 5487655 h 9534698"/>
              <a:gd name="connsiteX3" fmla="*/ 5283300 w 5283690"/>
              <a:gd name="connsiteY3" fmla="*/ 5462137 h 9534698"/>
              <a:gd name="connsiteX4" fmla="*/ 5276782 w 5283690"/>
              <a:gd name="connsiteY4" fmla="*/ 9534698 h 9534698"/>
              <a:gd name="connsiteX5" fmla="*/ 0 w 5283690"/>
              <a:gd name="connsiteY5" fmla="*/ 9534698 h 9534698"/>
              <a:gd name="connsiteX6" fmla="*/ 0 w 5283690"/>
              <a:gd name="connsiteY6" fmla="*/ 13648 h 9534698"/>
              <a:gd name="connsiteX0" fmla="*/ 0 w 5297961"/>
              <a:gd name="connsiteY0" fmla="*/ 13648 h 9534698"/>
              <a:gd name="connsiteX1" fmla="*/ 3275902 w 5297961"/>
              <a:gd name="connsiteY1" fmla="*/ 0 h 9534698"/>
              <a:gd name="connsiteX2" fmla="*/ 3265711 w 5297961"/>
              <a:gd name="connsiteY2" fmla="*/ 5487655 h 9534698"/>
              <a:gd name="connsiteX3" fmla="*/ 5297773 w 5297961"/>
              <a:gd name="connsiteY3" fmla="*/ 5490201 h 9534698"/>
              <a:gd name="connsiteX4" fmla="*/ 5276782 w 5297961"/>
              <a:gd name="connsiteY4" fmla="*/ 9534698 h 9534698"/>
              <a:gd name="connsiteX5" fmla="*/ 0 w 5297961"/>
              <a:gd name="connsiteY5" fmla="*/ 9534698 h 9534698"/>
              <a:gd name="connsiteX6" fmla="*/ 0 w 5297961"/>
              <a:gd name="connsiteY6" fmla="*/ 13648 h 9534698"/>
              <a:gd name="connsiteX0" fmla="*/ 0 w 5297961"/>
              <a:gd name="connsiteY0" fmla="*/ 13648 h 9534698"/>
              <a:gd name="connsiteX1" fmla="*/ 3275902 w 5297961"/>
              <a:gd name="connsiteY1" fmla="*/ 0 h 9534698"/>
              <a:gd name="connsiteX2" fmla="*/ 3265713 w 5297961"/>
              <a:gd name="connsiteY2" fmla="*/ 5228061 h 9534698"/>
              <a:gd name="connsiteX3" fmla="*/ 5297773 w 5297961"/>
              <a:gd name="connsiteY3" fmla="*/ 5490201 h 9534698"/>
              <a:gd name="connsiteX4" fmla="*/ 5276782 w 5297961"/>
              <a:gd name="connsiteY4" fmla="*/ 9534698 h 9534698"/>
              <a:gd name="connsiteX5" fmla="*/ 0 w 5297961"/>
              <a:gd name="connsiteY5" fmla="*/ 9534698 h 9534698"/>
              <a:gd name="connsiteX6" fmla="*/ 0 w 5297961"/>
              <a:gd name="connsiteY6" fmla="*/ 13648 h 9534698"/>
              <a:gd name="connsiteX0" fmla="*/ 0 w 5312259"/>
              <a:gd name="connsiteY0" fmla="*/ 13648 h 9534698"/>
              <a:gd name="connsiteX1" fmla="*/ 3275902 w 5312259"/>
              <a:gd name="connsiteY1" fmla="*/ 0 h 9534698"/>
              <a:gd name="connsiteX2" fmla="*/ 3265713 w 5312259"/>
              <a:gd name="connsiteY2" fmla="*/ 5228061 h 9534698"/>
              <a:gd name="connsiteX3" fmla="*/ 5312135 w 5312259"/>
              <a:gd name="connsiteY3" fmla="*/ 5202543 h 9534698"/>
              <a:gd name="connsiteX4" fmla="*/ 5276782 w 5312259"/>
              <a:gd name="connsiteY4" fmla="*/ 9534698 h 9534698"/>
              <a:gd name="connsiteX5" fmla="*/ 0 w 5312259"/>
              <a:gd name="connsiteY5" fmla="*/ 9534698 h 9534698"/>
              <a:gd name="connsiteX6" fmla="*/ 0 w 5312259"/>
              <a:gd name="connsiteY6" fmla="*/ 13648 h 9534698"/>
              <a:gd name="connsiteX0" fmla="*/ 0 w 5319423"/>
              <a:gd name="connsiteY0" fmla="*/ 13648 h 9534698"/>
              <a:gd name="connsiteX1" fmla="*/ 3275902 w 5319423"/>
              <a:gd name="connsiteY1" fmla="*/ 0 h 9534698"/>
              <a:gd name="connsiteX2" fmla="*/ 3265713 w 5319423"/>
              <a:gd name="connsiteY2" fmla="*/ 5228061 h 9534698"/>
              <a:gd name="connsiteX3" fmla="*/ 5319317 w 5319423"/>
              <a:gd name="connsiteY3" fmla="*/ 5230607 h 9534698"/>
              <a:gd name="connsiteX4" fmla="*/ 5276782 w 5319423"/>
              <a:gd name="connsiteY4" fmla="*/ 9534698 h 9534698"/>
              <a:gd name="connsiteX5" fmla="*/ 0 w 5319423"/>
              <a:gd name="connsiteY5" fmla="*/ 9534698 h 9534698"/>
              <a:gd name="connsiteX6" fmla="*/ 0 w 5319423"/>
              <a:gd name="connsiteY6" fmla="*/ 13648 h 9534698"/>
              <a:gd name="connsiteX0" fmla="*/ 0 w 5312263"/>
              <a:gd name="connsiteY0" fmla="*/ 13648 h 9534698"/>
              <a:gd name="connsiteX1" fmla="*/ 3275902 w 5312263"/>
              <a:gd name="connsiteY1" fmla="*/ 0 h 9534698"/>
              <a:gd name="connsiteX2" fmla="*/ 3265713 w 5312263"/>
              <a:gd name="connsiteY2" fmla="*/ 5228061 h 9534698"/>
              <a:gd name="connsiteX3" fmla="*/ 5312139 w 5312263"/>
              <a:gd name="connsiteY3" fmla="*/ 5202544 h 9534698"/>
              <a:gd name="connsiteX4" fmla="*/ 5276782 w 5312263"/>
              <a:gd name="connsiteY4" fmla="*/ 9534698 h 9534698"/>
              <a:gd name="connsiteX5" fmla="*/ 0 w 5312263"/>
              <a:gd name="connsiteY5" fmla="*/ 9534698 h 9534698"/>
              <a:gd name="connsiteX6" fmla="*/ 0 w 5312263"/>
              <a:gd name="connsiteY6" fmla="*/ 13648 h 9534698"/>
              <a:gd name="connsiteX0" fmla="*/ 0 w 5312263"/>
              <a:gd name="connsiteY0" fmla="*/ 13648 h 9534698"/>
              <a:gd name="connsiteX1" fmla="*/ 3275902 w 5312263"/>
              <a:gd name="connsiteY1" fmla="*/ 0 h 9534698"/>
              <a:gd name="connsiteX2" fmla="*/ 3265715 w 5312263"/>
              <a:gd name="connsiteY2" fmla="*/ 5185964 h 9534698"/>
              <a:gd name="connsiteX3" fmla="*/ 5312139 w 5312263"/>
              <a:gd name="connsiteY3" fmla="*/ 5202544 h 9534698"/>
              <a:gd name="connsiteX4" fmla="*/ 5276782 w 5312263"/>
              <a:gd name="connsiteY4" fmla="*/ 9534698 h 9534698"/>
              <a:gd name="connsiteX5" fmla="*/ 0 w 5312263"/>
              <a:gd name="connsiteY5" fmla="*/ 9534698 h 9534698"/>
              <a:gd name="connsiteX6" fmla="*/ 0 w 5312263"/>
              <a:gd name="connsiteY6" fmla="*/ 13648 h 9534698"/>
              <a:gd name="connsiteX0" fmla="*/ 0 w 5312263"/>
              <a:gd name="connsiteY0" fmla="*/ 13648 h 9534698"/>
              <a:gd name="connsiteX1" fmla="*/ 3275902 w 5312263"/>
              <a:gd name="connsiteY1" fmla="*/ 0 h 9534698"/>
              <a:gd name="connsiteX2" fmla="*/ 3265718 w 5312263"/>
              <a:gd name="connsiteY2" fmla="*/ 5207011 h 9534698"/>
              <a:gd name="connsiteX3" fmla="*/ 5312139 w 5312263"/>
              <a:gd name="connsiteY3" fmla="*/ 5202544 h 9534698"/>
              <a:gd name="connsiteX4" fmla="*/ 5276782 w 5312263"/>
              <a:gd name="connsiteY4" fmla="*/ 9534698 h 9534698"/>
              <a:gd name="connsiteX5" fmla="*/ 0 w 5312263"/>
              <a:gd name="connsiteY5" fmla="*/ 9534698 h 9534698"/>
              <a:gd name="connsiteX6" fmla="*/ 0 w 5312263"/>
              <a:gd name="connsiteY6" fmla="*/ 13648 h 9534698"/>
              <a:gd name="connsiteX0" fmla="*/ 0 w 5312263"/>
              <a:gd name="connsiteY0" fmla="*/ 5270 h 9526320"/>
              <a:gd name="connsiteX1" fmla="*/ 3641821 w 5312263"/>
              <a:gd name="connsiteY1" fmla="*/ 0 h 9526320"/>
              <a:gd name="connsiteX2" fmla="*/ 3265718 w 5312263"/>
              <a:gd name="connsiteY2" fmla="*/ 5198633 h 9526320"/>
              <a:gd name="connsiteX3" fmla="*/ 5312139 w 5312263"/>
              <a:gd name="connsiteY3" fmla="*/ 5194166 h 9526320"/>
              <a:gd name="connsiteX4" fmla="*/ 5276782 w 5312263"/>
              <a:gd name="connsiteY4" fmla="*/ 9526320 h 9526320"/>
              <a:gd name="connsiteX5" fmla="*/ 0 w 5312263"/>
              <a:gd name="connsiteY5" fmla="*/ 9526320 h 9526320"/>
              <a:gd name="connsiteX6" fmla="*/ 0 w 5312263"/>
              <a:gd name="connsiteY6" fmla="*/ 5270 h 9526320"/>
              <a:gd name="connsiteX0" fmla="*/ 0 w 5312263"/>
              <a:gd name="connsiteY0" fmla="*/ 5270 h 9526320"/>
              <a:gd name="connsiteX1" fmla="*/ 3641821 w 5312263"/>
              <a:gd name="connsiteY1" fmla="*/ 0 h 9526320"/>
              <a:gd name="connsiteX2" fmla="*/ 3631637 w 5312263"/>
              <a:gd name="connsiteY2" fmla="*/ 5207012 h 9526320"/>
              <a:gd name="connsiteX3" fmla="*/ 5312139 w 5312263"/>
              <a:gd name="connsiteY3" fmla="*/ 5194166 h 9526320"/>
              <a:gd name="connsiteX4" fmla="*/ 5276782 w 5312263"/>
              <a:gd name="connsiteY4" fmla="*/ 9526320 h 9526320"/>
              <a:gd name="connsiteX5" fmla="*/ 0 w 5312263"/>
              <a:gd name="connsiteY5" fmla="*/ 9526320 h 9526320"/>
              <a:gd name="connsiteX6" fmla="*/ 0 w 5312263"/>
              <a:gd name="connsiteY6" fmla="*/ 5270 h 9526320"/>
              <a:gd name="connsiteX0" fmla="*/ 0 w 5312263"/>
              <a:gd name="connsiteY0" fmla="*/ 5270 h 9526320"/>
              <a:gd name="connsiteX1" fmla="*/ 3641821 w 5312263"/>
              <a:gd name="connsiteY1" fmla="*/ 0 h 9526320"/>
              <a:gd name="connsiteX2" fmla="*/ 3640150 w 5312263"/>
              <a:gd name="connsiteY2" fmla="*/ 5181871 h 9526320"/>
              <a:gd name="connsiteX3" fmla="*/ 5312139 w 5312263"/>
              <a:gd name="connsiteY3" fmla="*/ 5194166 h 9526320"/>
              <a:gd name="connsiteX4" fmla="*/ 5276782 w 5312263"/>
              <a:gd name="connsiteY4" fmla="*/ 9526320 h 9526320"/>
              <a:gd name="connsiteX5" fmla="*/ 0 w 5312263"/>
              <a:gd name="connsiteY5" fmla="*/ 9526320 h 9526320"/>
              <a:gd name="connsiteX6" fmla="*/ 0 w 5312263"/>
              <a:gd name="connsiteY6" fmla="*/ 5270 h 9526320"/>
              <a:gd name="connsiteX0" fmla="*/ 0 w 5312263"/>
              <a:gd name="connsiteY0" fmla="*/ 5270 h 9526320"/>
              <a:gd name="connsiteX1" fmla="*/ 3641821 w 5312263"/>
              <a:gd name="connsiteY1" fmla="*/ 0 h 9526320"/>
              <a:gd name="connsiteX2" fmla="*/ 3640153 w 5312263"/>
              <a:gd name="connsiteY2" fmla="*/ 5198631 h 9526320"/>
              <a:gd name="connsiteX3" fmla="*/ 5312139 w 5312263"/>
              <a:gd name="connsiteY3" fmla="*/ 5194166 h 9526320"/>
              <a:gd name="connsiteX4" fmla="*/ 5276782 w 5312263"/>
              <a:gd name="connsiteY4" fmla="*/ 9526320 h 9526320"/>
              <a:gd name="connsiteX5" fmla="*/ 0 w 5312263"/>
              <a:gd name="connsiteY5" fmla="*/ 9526320 h 9526320"/>
              <a:gd name="connsiteX6" fmla="*/ 0 w 5312263"/>
              <a:gd name="connsiteY6" fmla="*/ 5270 h 9526320"/>
              <a:gd name="connsiteX0" fmla="*/ 0 w 5312263"/>
              <a:gd name="connsiteY0" fmla="*/ 5270 h 9526320"/>
              <a:gd name="connsiteX1" fmla="*/ 3641821 w 5312263"/>
              <a:gd name="connsiteY1" fmla="*/ 0 h 9526320"/>
              <a:gd name="connsiteX2" fmla="*/ 3623137 w 5312263"/>
              <a:gd name="connsiteY2" fmla="*/ 5173490 h 9526320"/>
              <a:gd name="connsiteX3" fmla="*/ 5312139 w 5312263"/>
              <a:gd name="connsiteY3" fmla="*/ 5194166 h 9526320"/>
              <a:gd name="connsiteX4" fmla="*/ 5276782 w 5312263"/>
              <a:gd name="connsiteY4" fmla="*/ 9526320 h 9526320"/>
              <a:gd name="connsiteX5" fmla="*/ 0 w 5312263"/>
              <a:gd name="connsiteY5" fmla="*/ 9526320 h 9526320"/>
              <a:gd name="connsiteX6" fmla="*/ 0 w 5312263"/>
              <a:gd name="connsiteY6" fmla="*/ 5270 h 9526320"/>
              <a:gd name="connsiteX0" fmla="*/ 0 w 5312263"/>
              <a:gd name="connsiteY0" fmla="*/ 5270 h 9526320"/>
              <a:gd name="connsiteX1" fmla="*/ 3641821 w 5312263"/>
              <a:gd name="connsiteY1" fmla="*/ 0 h 9526320"/>
              <a:gd name="connsiteX2" fmla="*/ 3640159 w 5312263"/>
              <a:gd name="connsiteY2" fmla="*/ 5173490 h 9526320"/>
              <a:gd name="connsiteX3" fmla="*/ 5312139 w 5312263"/>
              <a:gd name="connsiteY3" fmla="*/ 5194166 h 9526320"/>
              <a:gd name="connsiteX4" fmla="*/ 5276782 w 5312263"/>
              <a:gd name="connsiteY4" fmla="*/ 9526320 h 9526320"/>
              <a:gd name="connsiteX5" fmla="*/ 0 w 5312263"/>
              <a:gd name="connsiteY5" fmla="*/ 9526320 h 9526320"/>
              <a:gd name="connsiteX6" fmla="*/ 0 w 5312263"/>
              <a:gd name="connsiteY6" fmla="*/ 5270 h 9526320"/>
              <a:gd name="connsiteX0" fmla="*/ 0 w 5312263"/>
              <a:gd name="connsiteY0" fmla="*/ 5270 h 9526320"/>
              <a:gd name="connsiteX1" fmla="*/ 3641821 w 5312263"/>
              <a:gd name="connsiteY1" fmla="*/ 0 h 9526320"/>
              <a:gd name="connsiteX2" fmla="*/ 3640162 w 5312263"/>
              <a:gd name="connsiteY2" fmla="*/ 5208687 h 9526320"/>
              <a:gd name="connsiteX3" fmla="*/ 5312139 w 5312263"/>
              <a:gd name="connsiteY3" fmla="*/ 5194166 h 9526320"/>
              <a:gd name="connsiteX4" fmla="*/ 5276782 w 5312263"/>
              <a:gd name="connsiteY4" fmla="*/ 9526320 h 9526320"/>
              <a:gd name="connsiteX5" fmla="*/ 0 w 5312263"/>
              <a:gd name="connsiteY5" fmla="*/ 9526320 h 9526320"/>
              <a:gd name="connsiteX6" fmla="*/ 0 w 5312263"/>
              <a:gd name="connsiteY6" fmla="*/ 5270 h 9526320"/>
              <a:gd name="connsiteX0" fmla="*/ 0 w 5312263"/>
              <a:gd name="connsiteY0" fmla="*/ 5270 h 9526320"/>
              <a:gd name="connsiteX1" fmla="*/ 3641821 w 5312263"/>
              <a:gd name="connsiteY1" fmla="*/ 0 h 9526320"/>
              <a:gd name="connsiteX2" fmla="*/ 3629953 w 5312263"/>
              <a:gd name="connsiteY2" fmla="*/ 5203659 h 9526320"/>
              <a:gd name="connsiteX3" fmla="*/ 5312139 w 5312263"/>
              <a:gd name="connsiteY3" fmla="*/ 5194166 h 9526320"/>
              <a:gd name="connsiteX4" fmla="*/ 5276782 w 5312263"/>
              <a:gd name="connsiteY4" fmla="*/ 9526320 h 9526320"/>
              <a:gd name="connsiteX5" fmla="*/ 0 w 5312263"/>
              <a:gd name="connsiteY5" fmla="*/ 9526320 h 9526320"/>
              <a:gd name="connsiteX6" fmla="*/ 0 w 5312263"/>
              <a:gd name="connsiteY6" fmla="*/ 5270 h 9526320"/>
              <a:gd name="connsiteX0" fmla="*/ 0 w 5312263"/>
              <a:gd name="connsiteY0" fmla="*/ 5270 h 9526320"/>
              <a:gd name="connsiteX1" fmla="*/ 3641821 w 5312263"/>
              <a:gd name="connsiteY1" fmla="*/ 0 h 9526320"/>
              <a:gd name="connsiteX2" fmla="*/ 3650379 w 5312263"/>
              <a:gd name="connsiteY2" fmla="*/ 5203659 h 9526320"/>
              <a:gd name="connsiteX3" fmla="*/ 5312139 w 5312263"/>
              <a:gd name="connsiteY3" fmla="*/ 5194166 h 9526320"/>
              <a:gd name="connsiteX4" fmla="*/ 5276782 w 5312263"/>
              <a:gd name="connsiteY4" fmla="*/ 9526320 h 9526320"/>
              <a:gd name="connsiteX5" fmla="*/ 0 w 5312263"/>
              <a:gd name="connsiteY5" fmla="*/ 9526320 h 9526320"/>
              <a:gd name="connsiteX6" fmla="*/ 0 w 5312263"/>
              <a:gd name="connsiteY6" fmla="*/ 5270 h 9526320"/>
              <a:gd name="connsiteX0" fmla="*/ 0 w 5312263"/>
              <a:gd name="connsiteY0" fmla="*/ 5270 h 9526320"/>
              <a:gd name="connsiteX1" fmla="*/ 3641821 w 5312263"/>
              <a:gd name="connsiteY1" fmla="*/ 0 h 9526320"/>
              <a:gd name="connsiteX2" fmla="*/ 3650381 w 5312263"/>
              <a:gd name="connsiteY2" fmla="*/ 5193602 h 9526320"/>
              <a:gd name="connsiteX3" fmla="*/ 5312139 w 5312263"/>
              <a:gd name="connsiteY3" fmla="*/ 5194166 h 9526320"/>
              <a:gd name="connsiteX4" fmla="*/ 5276782 w 5312263"/>
              <a:gd name="connsiteY4" fmla="*/ 9526320 h 9526320"/>
              <a:gd name="connsiteX5" fmla="*/ 0 w 5312263"/>
              <a:gd name="connsiteY5" fmla="*/ 9526320 h 9526320"/>
              <a:gd name="connsiteX6" fmla="*/ 0 w 5312263"/>
              <a:gd name="connsiteY6" fmla="*/ 5270 h 9526320"/>
              <a:gd name="connsiteX0" fmla="*/ 0 w 5312263"/>
              <a:gd name="connsiteY0" fmla="*/ 5270 h 9526320"/>
              <a:gd name="connsiteX1" fmla="*/ 3641821 w 5312263"/>
              <a:gd name="connsiteY1" fmla="*/ 0 h 9526320"/>
              <a:gd name="connsiteX2" fmla="*/ 3089283 w 5312263"/>
              <a:gd name="connsiteY2" fmla="*/ 5184075 h 9526320"/>
              <a:gd name="connsiteX3" fmla="*/ 5312139 w 5312263"/>
              <a:gd name="connsiteY3" fmla="*/ 5194166 h 9526320"/>
              <a:gd name="connsiteX4" fmla="*/ 5276782 w 5312263"/>
              <a:gd name="connsiteY4" fmla="*/ 9526320 h 9526320"/>
              <a:gd name="connsiteX5" fmla="*/ 0 w 5312263"/>
              <a:gd name="connsiteY5" fmla="*/ 9526320 h 9526320"/>
              <a:gd name="connsiteX6" fmla="*/ 0 w 5312263"/>
              <a:gd name="connsiteY6" fmla="*/ 5270 h 9526320"/>
              <a:gd name="connsiteX0" fmla="*/ 0 w 5312263"/>
              <a:gd name="connsiteY0" fmla="*/ 24327 h 9545377"/>
              <a:gd name="connsiteX1" fmla="*/ 3109747 w 5312263"/>
              <a:gd name="connsiteY1" fmla="*/ 0 h 9545377"/>
              <a:gd name="connsiteX2" fmla="*/ 3089283 w 5312263"/>
              <a:gd name="connsiteY2" fmla="*/ 5203132 h 9545377"/>
              <a:gd name="connsiteX3" fmla="*/ 5312139 w 5312263"/>
              <a:gd name="connsiteY3" fmla="*/ 5213223 h 9545377"/>
              <a:gd name="connsiteX4" fmla="*/ 5276782 w 5312263"/>
              <a:gd name="connsiteY4" fmla="*/ 9545377 h 9545377"/>
              <a:gd name="connsiteX5" fmla="*/ 0 w 5312263"/>
              <a:gd name="connsiteY5" fmla="*/ 9545377 h 9545377"/>
              <a:gd name="connsiteX6" fmla="*/ 0 w 5312263"/>
              <a:gd name="connsiteY6" fmla="*/ 24327 h 9545377"/>
              <a:gd name="connsiteX0" fmla="*/ 0 w 5312263"/>
              <a:gd name="connsiteY0" fmla="*/ 33854 h 9554904"/>
              <a:gd name="connsiteX1" fmla="*/ 3090399 w 5312263"/>
              <a:gd name="connsiteY1" fmla="*/ 0 h 9554904"/>
              <a:gd name="connsiteX2" fmla="*/ 3089283 w 5312263"/>
              <a:gd name="connsiteY2" fmla="*/ 5212659 h 9554904"/>
              <a:gd name="connsiteX3" fmla="*/ 5312139 w 5312263"/>
              <a:gd name="connsiteY3" fmla="*/ 5222750 h 9554904"/>
              <a:gd name="connsiteX4" fmla="*/ 5276782 w 5312263"/>
              <a:gd name="connsiteY4" fmla="*/ 9554904 h 9554904"/>
              <a:gd name="connsiteX5" fmla="*/ 0 w 5312263"/>
              <a:gd name="connsiteY5" fmla="*/ 9554904 h 9554904"/>
              <a:gd name="connsiteX6" fmla="*/ 0 w 5312263"/>
              <a:gd name="connsiteY6" fmla="*/ 33854 h 9554904"/>
              <a:gd name="connsiteX0" fmla="*/ 0 w 5312263"/>
              <a:gd name="connsiteY0" fmla="*/ 0 h 9521050"/>
              <a:gd name="connsiteX1" fmla="*/ 3090402 w 5312263"/>
              <a:gd name="connsiteY1" fmla="*/ 23306 h 9521050"/>
              <a:gd name="connsiteX2" fmla="*/ 3089283 w 5312263"/>
              <a:gd name="connsiteY2" fmla="*/ 5178805 h 9521050"/>
              <a:gd name="connsiteX3" fmla="*/ 5312139 w 5312263"/>
              <a:gd name="connsiteY3" fmla="*/ 5188896 h 9521050"/>
              <a:gd name="connsiteX4" fmla="*/ 5276782 w 5312263"/>
              <a:gd name="connsiteY4" fmla="*/ 9521050 h 9521050"/>
              <a:gd name="connsiteX5" fmla="*/ 0 w 5312263"/>
              <a:gd name="connsiteY5" fmla="*/ 9521050 h 9521050"/>
              <a:gd name="connsiteX6" fmla="*/ 0 w 5312263"/>
              <a:gd name="connsiteY6" fmla="*/ 0 h 9521050"/>
              <a:gd name="connsiteX0" fmla="*/ 0 w 5312263"/>
              <a:gd name="connsiteY0" fmla="*/ 14802 h 9535852"/>
              <a:gd name="connsiteX1" fmla="*/ 3090402 w 5312263"/>
              <a:gd name="connsiteY1" fmla="*/ 0 h 9535852"/>
              <a:gd name="connsiteX2" fmla="*/ 3089283 w 5312263"/>
              <a:gd name="connsiteY2" fmla="*/ 5193607 h 9535852"/>
              <a:gd name="connsiteX3" fmla="*/ 5312139 w 5312263"/>
              <a:gd name="connsiteY3" fmla="*/ 5203698 h 9535852"/>
              <a:gd name="connsiteX4" fmla="*/ 5276782 w 5312263"/>
              <a:gd name="connsiteY4" fmla="*/ 9535852 h 9535852"/>
              <a:gd name="connsiteX5" fmla="*/ 0 w 5312263"/>
              <a:gd name="connsiteY5" fmla="*/ 9535852 h 9535852"/>
              <a:gd name="connsiteX6" fmla="*/ 0 w 5312263"/>
              <a:gd name="connsiteY6" fmla="*/ 14802 h 953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63" h="9535852">
                <a:moveTo>
                  <a:pt x="0" y="14802"/>
                </a:moveTo>
                <a:lnTo>
                  <a:pt x="3090402" y="0"/>
                </a:lnTo>
                <a:cubicBezTo>
                  <a:pt x="3090402" y="1607282"/>
                  <a:pt x="3089283" y="3586325"/>
                  <a:pt x="3089283" y="5193607"/>
                </a:cubicBezTo>
                <a:lnTo>
                  <a:pt x="5312139" y="5203698"/>
                </a:lnTo>
                <a:cubicBezTo>
                  <a:pt x="5314791" y="6549525"/>
                  <a:pt x="5274130" y="8190025"/>
                  <a:pt x="5276782" y="9535852"/>
                </a:cubicBezTo>
                <a:lnTo>
                  <a:pt x="0" y="9535852"/>
                </a:lnTo>
                <a:lnTo>
                  <a:pt x="0" y="14802"/>
                </a:lnTo>
                <a:close/>
              </a:path>
            </a:pathLst>
          </a:cu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角丸四角形 26"/>
          <p:cNvSpPr/>
          <p:nvPr/>
        </p:nvSpPr>
        <p:spPr>
          <a:xfrm>
            <a:off x="4641850" y="4713354"/>
            <a:ext cx="5127640" cy="200892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pPr marL="95250" indent="-95250"/>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　府内における</a:t>
            </a:r>
            <a:r>
              <a:rPr lang="ja-JP" altLang="en-US" sz="1600" b="1" dirty="0">
                <a:solidFill>
                  <a:schemeClr val="tx1"/>
                </a:solidFill>
                <a:latin typeface="Meiryo UI" pitchFamily="50" charset="-128"/>
                <a:ea typeface="Meiryo UI" pitchFamily="50" charset="-128"/>
                <a:cs typeface="Meiryo UI" pitchFamily="50" charset="-128"/>
              </a:rPr>
              <a:t>マイボトルスポッ</a:t>
            </a:r>
            <a:r>
              <a:rPr lang="ja-JP" altLang="en-US" sz="1600" b="1" dirty="0">
                <a:solidFill>
                  <a:prstClr val="black"/>
                </a:solidFill>
                <a:latin typeface="Meiryo UI" pitchFamily="50" charset="-128"/>
                <a:ea typeface="Meiryo UI" pitchFamily="50" charset="-128"/>
                <a:cs typeface="Meiryo UI" pitchFamily="50" charset="-128"/>
              </a:rPr>
              <a:t>トの設置を広く促進します。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3" name="角丸四角形 12"/>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25" name="テキスト ボックス 24">
            <a:extLst>
              <a:ext uri="{FF2B5EF4-FFF2-40B4-BE49-F238E27FC236}">
                <a16:creationId xmlns:a16="http://schemas.microsoft.com/office/drawing/2014/main" id="{BC176F6C-B798-45BD-BCB1-5DF66E2FF7F8}"/>
              </a:ext>
            </a:extLst>
          </p:cNvPr>
          <p:cNvSpPr txBox="1"/>
          <p:nvPr/>
        </p:nvSpPr>
        <p:spPr>
          <a:xfrm>
            <a:off x="2735483" y="0"/>
            <a:ext cx="495836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マイボトルスポットの普及</a:t>
            </a:r>
            <a:endParaRPr kumimoji="1" lang="en-US" altLang="ja-JP" sz="3600" b="1" dirty="0">
              <a:solidFill>
                <a:schemeClr val="bg1"/>
              </a:solidFill>
              <a:latin typeface="Meiryo UI" panose="020B0604030504040204" pitchFamily="50" charset="-128"/>
              <a:ea typeface="Meiryo UI" panose="020B0604030504040204" pitchFamily="50" charset="-128"/>
            </a:endParaRPr>
          </a:p>
        </p:txBody>
      </p:sp>
      <p:sp>
        <p:nvSpPr>
          <p:cNvPr id="32" name="角丸四角形 28">
            <a:extLst>
              <a:ext uri="{FF2B5EF4-FFF2-40B4-BE49-F238E27FC236}">
                <a16:creationId xmlns:a16="http://schemas.microsoft.com/office/drawing/2014/main" id="{00382827-093E-4905-8DD6-78AA5754908E}"/>
              </a:ext>
            </a:extLst>
          </p:cNvPr>
          <p:cNvSpPr/>
          <p:nvPr/>
        </p:nvSpPr>
        <p:spPr>
          <a:xfrm>
            <a:off x="205021" y="1607917"/>
            <a:ext cx="2782810"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マイボトルスポットの設置</a:t>
            </a:r>
          </a:p>
        </p:txBody>
      </p:sp>
      <p:sp>
        <p:nvSpPr>
          <p:cNvPr id="36" name="正方形/長方形 35">
            <a:extLst>
              <a:ext uri="{FF2B5EF4-FFF2-40B4-BE49-F238E27FC236}">
                <a16:creationId xmlns:a16="http://schemas.microsoft.com/office/drawing/2014/main" id="{586DF745-C58E-46B3-9130-B625F06A5C55}"/>
              </a:ext>
            </a:extLst>
          </p:cNvPr>
          <p:cNvSpPr/>
          <p:nvPr/>
        </p:nvSpPr>
        <p:spPr>
          <a:xfrm>
            <a:off x="292949" y="2105157"/>
            <a:ext cx="3499461" cy="707886"/>
          </a:xfrm>
          <a:prstGeom prst="rect">
            <a:avLst/>
          </a:prstGeom>
        </p:spPr>
        <p:txBody>
          <a:bodyPr wrap="square" lIns="0" tIns="0" rIns="0" bIns="0">
            <a:spAutoFit/>
          </a:bodyPr>
          <a:lstStyle/>
          <a:p>
            <a:pPr marL="95250" indent="-95250"/>
            <a:r>
              <a:rPr lang="ja-JP" altLang="en-US"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公共施設等における無料マイボトルスポットの設置</a:t>
            </a:r>
            <a:endParaRPr lang="en-US" altLang="ja-JP"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◆府および市町村の施設において、無料のマイボトル</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スポットの試行設置を進めます。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a:extLst>
              <a:ext uri="{FF2B5EF4-FFF2-40B4-BE49-F238E27FC236}">
                <a16:creationId xmlns:a16="http://schemas.microsoft.com/office/drawing/2014/main" id="{945F56A6-4262-43F9-BD36-3CC963B530F2}"/>
              </a:ext>
            </a:extLst>
          </p:cNvPr>
          <p:cNvSpPr/>
          <p:nvPr/>
        </p:nvSpPr>
        <p:spPr>
          <a:xfrm>
            <a:off x="310780" y="2784076"/>
            <a:ext cx="4417533" cy="58349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a:t>
            </a:r>
            <a:r>
              <a:rPr lang="en-US" altLang="ja-JP" sz="1050" b="1" dirty="0">
                <a:solidFill>
                  <a:schemeClr val="tx1"/>
                </a:solidFill>
                <a:latin typeface="Meiryo UI" pitchFamily="50" charset="-128"/>
                <a:ea typeface="Meiryo UI" pitchFamily="50" charset="-128"/>
                <a:cs typeface="Meiryo UI" pitchFamily="50" charset="-128"/>
              </a:rPr>
              <a:t>R8</a:t>
            </a:r>
            <a:r>
              <a:rPr lang="ja-JP" altLang="en-US" sz="1050" b="1" dirty="0">
                <a:solidFill>
                  <a:schemeClr val="tx1"/>
                </a:solidFill>
                <a:latin typeface="Meiryo UI" pitchFamily="50" charset="-128"/>
                <a:ea typeface="Meiryo UI" pitchFamily="50" charset="-128"/>
                <a:cs typeface="Meiryo UI" pitchFamily="50" charset="-128"/>
              </a:rPr>
              <a:t>年度の取組予定＞</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■公共施設にマイボトルスポットを設置し、マイボトル利用を呼びかける</a:t>
            </a:r>
            <a:r>
              <a:rPr lang="ja-JP" altLang="en-US" sz="900" dirty="0">
                <a:solidFill>
                  <a:schemeClr val="tx1"/>
                </a:solidFill>
                <a:latin typeface="Meiryo UI" pitchFamily="50" charset="-128"/>
                <a:ea typeface="Meiryo UI" pitchFamily="50" charset="-128"/>
                <a:cs typeface="Meiryo UI" pitchFamily="50" charset="-128"/>
              </a:rPr>
              <a:t>（岸和田市）</a:t>
            </a:r>
            <a:endParaRPr lang="en-US" altLang="ja-JP" sz="9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■引き続き、給水機の設置増設を検討していく</a:t>
            </a:r>
            <a:r>
              <a:rPr lang="ja-JP" altLang="en-US" sz="900" dirty="0">
                <a:solidFill>
                  <a:schemeClr val="tx1"/>
                </a:solidFill>
                <a:latin typeface="Meiryo UI" pitchFamily="50" charset="-128"/>
                <a:ea typeface="Meiryo UI" pitchFamily="50" charset="-128"/>
                <a:cs typeface="Meiryo UI" pitchFamily="50" charset="-128"/>
              </a:rPr>
              <a:t>（島本町、東大阪市）</a:t>
            </a:r>
          </a:p>
        </p:txBody>
      </p:sp>
      <p:sp>
        <p:nvSpPr>
          <p:cNvPr id="39" name="正方形/長方形 38">
            <a:extLst>
              <a:ext uri="{FF2B5EF4-FFF2-40B4-BE49-F238E27FC236}">
                <a16:creationId xmlns:a16="http://schemas.microsoft.com/office/drawing/2014/main" id="{3D1683D7-9209-4B50-8957-BC3429CB8AF9}"/>
              </a:ext>
            </a:extLst>
          </p:cNvPr>
          <p:cNvSpPr/>
          <p:nvPr/>
        </p:nvSpPr>
        <p:spPr>
          <a:xfrm>
            <a:off x="6172231" y="4011597"/>
            <a:ext cx="2104878" cy="415498"/>
          </a:xfrm>
          <a:prstGeom prst="rect">
            <a:avLst/>
          </a:prstGeom>
        </p:spPr>
        <p:txBody>
          <a:bodyPr wrap="square" lIns="0" tIns="0" rIns="0" bIns="0">
            <a:spAutoFit/>
          </a:bodyPr>
          <a:lstStyle/>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東大阪市役所本庁舎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ctr"/>
            <a:r>
              <a:rPr lang="en-US" altLang="zh-TW" sz="900" dirty="0">
                <a:latin typeface="Meiryo UI" panose="020B0604030504040204" pitchFamily="50" charset="-128"/>
                <a:ea typeface="Meiryo UI" panose="020B0604030504040204" pitchFamily="50" charset="-128"/>
                <a:cs typeface="Meiryo UI" panose="020B0604030504040204" pitchFamily="50" charset="-128"/>
              </a:rPr>
              <a:t>(</a:t>
            </a:r>
            <a:r>
              <a:rPr lang="en-US" altLang="zh-TW" sz="800" dirty="0">
                <a:latin typeface="Meiryo UI" panose="020B0604030504040204" pitchFamily="50" charset="-128"/>
                <a:ea typeface="Meiryo UI" panose="020B0604030504040204" pitchFamily="50" charset="-128"/>
                <a:cs typeface="Meiryo UI" panose="020B0604030504040204" pitchFamily="50" charset="-128"/>
              </a:rPr>
              <a:t>1</a:t>
            </a:r>
            <a:r>
              <a:rPr lang="zh-TW" altLang="en-US" sz="800" dirty="0">
                <a:latin typeface="Meiryo UI" panose="020B0604030504040204" pitchFamily="50" charset="-128"/>
                <a:ea typeface="Meiryo UI" panose="020B0604030504040204" pitchFamily="50" charset="-128"/>
                <a:cs typeface="Meiryo UI" panose="020B0604030504040204" pitchFamily="50" charset="-128"/>
              </a:rPr>
              <a:t>階総合案内南側</a:t>
            </a:r>
            <a:r>
              <a:rPr lang="en-US" altLang="zh-TW" sz="800" dirty="0">
                <a:latin typeface="Meiryo UI" panose="020B0604030504040204" pitchFamily="50" charset="-128"/>
                <a:ea typeface="Meiryo UI" panose="020B0604030504040204" pitchFamily="50" charset="-128"/>
                <a:cs typeface="Meiryo UI" panose="020B0604030504040204" pitchFamily="50" charset="-128"/>
              </a:rPr>
              <a:t>)</a:t>
            </a:r>
            <a:endParaRPr lang="en-US" altLang="zh-TW" sz="9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無料マイボトルスポット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a:extLst>
              <a:ext uri="{FF2B5EF4-FFF2-40B4-BE49-F238E27FC236}">
                <a16:creationId xmlns:a16="http://schemas.microsoft.com/office/drawing/2014/main" id="{084B4B38-D28D-46B9-A478-EDCB42B90ADA}"/>
              </a:ext>
            </a:extLst>
          </p:cNvPr>
          <p:cNvSpPr/>
          <p:nvPr/>
        </p:nvSpPr>
        <p:spPr>
          <a:xfrm>
            <a:off x="6127312" y="1644010"/>
            <a:ext cx="2104878" cy="692497"/>
          </a:xfrm>
          <a:prstGeom prst="rect">
            <a:avLst/>
          </a:prstGeom>
        </p:spPr>
        <p:txBody>
          <a:bodyPr wrap="square">
            <a:spAutoFit/>
          </a:bodyPr>
          <a:lstStyle/>
          <a:p>
            <a:pPr marL="95250" indent="-95250"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u="sng" dirty="0">
                <a:latin typeface="Meiryo UI" panose="020B0604030504040204" pitchFamily="50" charset="-128"/>
                <a:ea typeface="Meiryo UI" panose="020B0604030504040204" pitchFamily="50" charset="-128"/>
                <a:cs typeface="Meiryo UI" panose="020B0604030504040204" pitchFamily="50" charset="-128"/>
              </a:rPr>
              <a:t>参考事例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東大阪市</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marL="95250" indent="-95250"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か所に給水機を設置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(R7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年度新たに増設設置</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F2DFE0F5-9833-4F52-B890-68A00B28A97F}"/>
              </a:ext>
            </a:extLst>
          </p:cNvPr>
          <p:cNvSpPr/>
          <p:nvPr/>
        </p:nvSpPr>
        <p:spPr>
          <a:xfrm>
            <a:off x="8059625" y="1663865"/>
            <a:ext cx="1845757" cy="492443"/>
          </a:xfrm>
          <a:prstGeom prst="rect">
            <a:avLst/>
          </a:prstGeom>
        </p:spPr>
        <p:txBody>
          <a:bodyPr wrap="square">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u="sng" dirty="0">
                <a:latin typeface="Meiryo UI" panose="020B0604030504040204" pitchFamily="50" charset="-128"/>
                <a:ea typeface="Meiryo UI" panose="020B0604030504040204" pitchFamily="50" charset="-128"/>
                <a:cs typeface="Meiryo UI" panose="020B0604030504040204" pitchFamily="50" charset="-128"/>
              </a:rPr>
              <a:t>参考事例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門真市</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か所に給水機を設置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a:extLst>
              <a:ext uri="{FF2B5EF4-FFF2-40B4-BE49-F238E27FC236}">
                <a16:creationId xmlns:a16="http://schemas.microsoft.com/office/drawing/2014/main" id="{6FA7BAF9-A20E-460E-9541-65EE4023433E}"/>
              </a:ext>
            </a:extLst>
          </p:cNvPr>
          <p:cNvSpPr/>
          <p:nvPr/>
        </p:nvSpPr>
        <p:spPr>
          <a:xfrm>
            <a:off x="8163812" y="4026146"/>
            <a:ext cx="1495926" cy="415498"/>
          </a:xfrm>
          <a:prstGeom prst="rect">
            <a:avLst/>
          </a:prstGeom>
        </p:spPr>
        <p:txBody>
          <a:bodyPr wrap="square" lIns="0" tIns="0" rIns="0" bIns="0">
            <a:spAutoFit/>
          </a:bodyPr>
          <a:lstStyle/>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門真市役所新別館</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（門真中町ビル</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階）</a:t>
            </a:r>
            <a:br>
              <a:rPr lang="en-US" altLang="ja-JP" sz="900" dirty="0">
                <a:latin typeface="Meiryo UI" panose="020B0604030504040204" pitchFamily="50" charset="-128"/>
                <a:ea typeface="Meiryo UI" panose="020B0604030504040204" pitchFamily="50" charset="-128"/>
                <a:cs typeface="Meiryo UI" panose="020B0604030504040204" pitchFamily="50" charset="-128"/>
              </a:rPr>
            </a:br>
            <a:r>
              <a:rPr lang="ja-JP" altLang="en-US" sz="900" dirty="0">
                <a:latin typeface="Meiryo UI" panose="020B0604030504040204" pitchFamily="50" charset="-128"/>
                <a:ea typeface="Meiryo UI" panose="020B0604030504040204" pitchFamily="50" charset="-128"/>
                <a:cs typeface="Meiryo UI" panose="020B0604030504040204" pitchFamily="50" charset="-128"/>
              </a:rPr>
              <a:t>無料マイボトルスポット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a:extLst>
              <a:ext uri="{FF2B5EF4-FFF2-40B4-BE49-F238E27FC236}">
                <a16:creationId xmlns:a16="http://schemas.microsoft.com/office/drawing/2014/main" id="{53C5AAB4-C7A8-4386-99F2-1DD8C2408B3D}"/>
              </a:ext>
            </a:extLst>
          </p:cNvPr>
          <p:cNvSpPr/>
          <p:nvPr/>
        </p:nvSpPr>
        <p:spPr>
          <a:xfrm>
            <a:off x="4468132" y="1642068"/>
            <a:ext cx="1812146" cy="677108"/>
          </a:xfrm>
          <a:prstGeom prst="rect">
            <a:avLst/>
          </a:prstGeom>
        </p:spPr>
        <p:txBody>
          <a:bodyPr wrap="square">
            <a:spAutoFit/>
          </a:bodyPr>
          <a:lstStyle/>
          <a:p>
            <a:pPr marL="95250" indent="-95250"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参考事例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泉大津市</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marL="95250" indent="-95250" algn="ct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市内公共施設</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か所に</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給水機を設置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a:extLst>
              <a:ext uri="{FF2B5EF4-FFF2-40B4-BE49-F238E27FC236}">
                <a16:creationId xmlns:a16="http://schemas.microsoft.com/office/drawing/2014/main" id="{14A5C9EB-EF0C-415F-AF43-CB55FCDA11E3}"/>
              </a:ext>
            </a:extLst>
          </p:cNvPr>
          <p:cNvSpPr/>
          <p:nvPr/>
        </p:nvSpPr>
        <p:spPr>
          <a:xfrm>
            <a:off x="4486525" y="4056088"/>
            <a:ext cx="1784154" cy="276999"/>
          </a:xfrm>
          <a:prstGeom prst="rect">
            <a:avLst/>
          </a:prstGeom>
        </p:spPr>
        <p:txBody>
          <a:bodyPr wrap="square" lIns="0" tIns="0" rIns="0" bIns="0">
            <a:spAutoFit/>
          </a:bodyPr>
          <a:lstStyle/>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泉大津市役所１階</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　無料マイボトルスポット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図 44">
            <a:extLst>
              <a:ext uri="{FF2B5EF4-FFF2-40B4-BE49-F238E27FC236}">
                <a16:creationId xmlns:a16="http://schemas.microsoft.com/office/drawing/2014/main" id="{4C1A6683-3842-4328-8074-C1D9CB1D6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907" y="2376969"/>
            <a:ext cx="1183640" cy="1580467"/>
          </a:xfrm>
          <a:prstGeom prst="rect">
            <a:avLst/>
          </a:prstGeom>
        </p:spPr>
      </p:pic>
      <p:sp>
        <p:nvSpPr>
          <p:cNvPr id="48" name="正方形/長方形 47">
            <a:extLst>
              <a:ext uri="{FF2B5EF4-FFF2-40B4-BE49-F238E27FC236}">
                <a16:creationId xmlns:a16="http://schemas.microsoft.com/office/drawing/2014/main" id="{B2788CCC-77B1-4C75-9AE1-4A9F8BCF3E24}"/>
              </a:ext>
            </a:extLst>
          </p:cNvPr>
          <p:cNvSpPr/>
          <p:nvPr/>
        </p:nvSpPr>
        <p:spPr>
          <a:xfrm>
            <a:off x="273622" y="3554251"/>
            <a:ext cx="4715456" cy="400110"/>
          </a:xfrm>
          <a:prstGeom prst="rect">
            <a:avLst/>
          </a:prstGeom>
        </p:spPr>
        <p:txBody>
          <a:bodyPr wrap="square" lIns="0" tIns="0" rIns="0" bIns="0">
            <a:spAutoFit/>
          </a:bodyPr>
          <a:lstStyle/>
          <a:p>
            <a:pPr marL="95250" indent="-95250"/>
            <a:r>
              <a:rPr lang="ja-JP" altLang="en-US"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観光・集客施設等におけるマイボトルスポットの設置</a:t>
            </a:r>
            <a:endParaRPr lang="en-US" altLang="ja-JP"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◆観光・集客施設等において、マイボトルスポットの設置を進めます。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a:extLst>
              <a:ext uri="{FF2B5EF4-FFF2-40B4-BE49-F238E27FC236}">
                <a16:creationId xmlns:a16="http://schemas.microsoft.com/office/drawing/2014/main" id="{3FA21AF8-97E3-402D-B28F-EA3A133588BF}"/>
              </a:ext>
            </a:extLst>
          </p:cNvPr>
          <p:cNvSpPr/>
          <p:nvPr/>
        </p:nvSpPr>
        <p:spPr>
          <a:xfrm>
            <a:off x="314175" y="4011346"/>
            <a:ext cx="4048231" cy="1189304"/>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a:t>
            </a:r>
            <a:r>
              <a:rPr lang="en-US" altLang="ja-JP" sz="1050" b="1" dirty="0">
                <a:solidFill>
                  <a:schemeClr val="tx1"/>
                </a:solidFill>
                <a:latin typeface="Meiryo UI" pitchFamily="50" charset="-128"/>
                <a:ea typeface="Meiryo UI" pitchFamily="50" charset="-128"/>
                <a:cs typeface="Meiryo UI" pitchFamily="50" charset="-128"/>
              </a:rPr>
              <a:t>R7</a:t>
            </a:r>
            <a:r>
              <a:rPr lang="ja-JP" altLang="en-US" sz="1050" b="1" dirty="0">
                <a:solidFill>
                  <a:schemeClr val="tx1"/>
                </a:solidFill>
                <a:latin typeface="Meiryo UI" pitchFamily="50" charset="-128"/>
                <a:ea typeface="Meiryo UI" pitchFamily="50" charset="-128"/>
                <a:cs typeface="Meiryo UI" pitchFamily="50" charset="-128"/>
              </a:rPr>
              <a:t>年度の取組実績＞</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大阪・関西万博会場に「熱中症対策」と「容器包装ごみの削減」を目的としてウォーターサーバーを設置し、来場者向けに無料給水スポットを設置。バックヤードにもウォーターサーバーを設置して、スタッフ、関係者向けの給水サポートも実施</a:t>
            </a:r>
            <a:r>
              <a:rPr lang="ja-JP" altLang="en-US" sz="900" dirty="0">
                <a:solidFill>
                  <a:schemeClr val="tx1"/>
                </a:solidFill>
                <a:latin typeface="Meiryo UI" pitchFamily="50" charset="-128"/>
                <a:ea typeface="Meiryo UI" pitchFamily="50" charset="-128"/>
                <a:cs typeface="Meiryo UI" pitchFamily="50" charset="-128"/>
              </a:rPr>
              <a:t>（ウォーターネット）</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■関西国際空港 </a:t>
            </a:r>
            <a:r>
              <a:rPr lang="en-US" altLang="ja-JP" sz="1050" dirty="0">
                <a:solidFill>
                  <a:schemeClr val="tx1"/>
                </a:solidFill>
                <a:latin typeface="Meiryo UI" pitchFamily="50" charset="-128"/>
                <a:ea typeface="Meiryo UI" pitchFamily="50" charset="-128"/>
                <a:cs typeface="Meiryo UI" pitchFamily="50" charset="-128"/>
              </a:rPr>
              <a:t>1</a:t>
            </a:r>
            <a:r>
              <a:rPr lang="ja-JP" altLang="en-US" sz="1050" dirty="0">
                <a:solidFill>
                  <a:schemeClr val="tx1"/>
                </a:solidFill>
                <a:latin typeface="Meiryo UI" pitchFamily="50" charset="-128"/>
                <a:ea typeface="Meiryo UI" pitchFamily="50" charset="-128"/>
                <a:cs typeface="Meiryo UI" pitchFamily="50" charset="-128"/>
              </a:rPr>
              <a:t>階国際線到着ロビーへマイボトルスポットを一台設置した</a:t>
            </a:r>
            <a:r>
              <a:rPr lang="ja-JP" altLang="en-US" sz="900" dirty="0">
                <a:solidFill>
                  <a:schemeClr val="tx1"/>
                </a:solidFill>
                <a:latin typeface="Meiryo UI" pitchFamily="50" charset="-128"/>
                <a:ea typeface="Meiryo UI" pitchFamily="50" charset="-128"/>
                <a:cs typeface="Meiryo UI" pitchFamily="50" charset="-128"/>
              </a:rPr>
              <a:t>（大阪広域水道企業団）</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54" name="正方形/長方形 53">
            <a:extLst>
              <a:ext uri="{FF2B5EF4-FFF2-40B4-BE49-F238E27FC236}">
                <a16:creationId xmlns:a16="http://schemas.microsoft.com/office/drawing/2014/main" id="{635D1921-36BC-4FF6-8552-2F012DC87A4B}"/>
              </a:ext>
            </a:extLst>
          </p:cNvPr>
          <p:cNvSpPr/>
          <p:nvPr/>
        </p:nvSpPr>
        <p:spPr>
          <a:xfrm>
            <a:off x="257832" y="5346197"/>
            <a:ext cx="3961306" cy="600164"/>
          </a:xfrm>
          <a:prstGeom prst="rect">
            <a:avLst/>
          </a:prstGeom>
        </p:spPr>
        <p:txBody>
          <a:bodyPr wrap="square" lIns="0" tIns="0" rIns="0" bIns="0">
            <a:spAutoFit/>
          </a:bodyPr>
          <a:lstStyle/>
          <a:p>
            <a:pPr marL="95250" indent="-95250"/>
            <a:r>
              <a:rPr lang="ja-JP" altLang="en-US"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オフィスや学校等におけるマイボトルスポットの設置</a:t>
            </a:r>
            <a:endParaRPr lang="en-US" altLang="ja-JP"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◆オフィスや学校等のクローズドな場におけるマイボトルスポット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の設置を進めます。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a:extLst>
              <a:ext uri="{FF2B5EF4-FFF2-40B4-BE49-F238E27FC236}">
                <a16:creationId xmlns:a16="http://schemas.microsoft.com/office/drawing/2014/main" id="{C5EB926D-AEAA-4DC3-9949-BEE3BC1DE8EB}"/>
              </a:ext>
            </a:extLst>
          </p:cNvPr>
          <p:cNvSpPr/>
          <p:nvPr/>
        </p:nvSpPr>
        <p:spPr>
          <a:xfrm>
            <a:off x="280364" y="6001867"/>
            <a:ext cx="4082042" cy="557193"/>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＜過去の取組実績＞</a:t>
            </a:r>
          </a:p>
          <a:p>
            <a:pPr marL="87313" indent="-87313"/>
            <a:r>
              <a:rPr lang="ja-JP" altLang="en-US" sz="1050" dirty="0">
                <a:solidFill>
                  <a:schemeClr val="tx1"/>
                </a:solidFill>
                <a:latin typeface="Meiryo UI" pitchFamily="50" charset="-128"/>
                <a:ea typeface="Meiryo UI" pitchFamily="50" charset="-128"/>
                <a:cs typeface="Meiryo UI" pitchFamily="50" charset="-128"/>
              </a:rPr>
              <a:t>■大阪経済大学</a:t>
            </a:r>
            <a:r>
              <a:rPr lang="en-US" altLang="ja-JP" sz="1050" dirty="0">
                <a:solidFill>
                  <a:schemeClr val="tx1"/>
                </a:solidFill>
                <a:latin typeface="Meiryo UI" pitchFamily="50" charset="-128"/>
                <a:ea typeface="Meiryo UI" pitchFamily="50" charset="-128"/>
                <a:cs typeface="Meiryo UI" pitchFamily="50" charset="-128"/>
              </a:rPr>
              <a:t>D</a:t>
            </a:r>
            <a:r>
              <a:rPr lang="ja-JP" altLang="en-US" sz="1050" dirty="0">
                <a:solidFill>
                  <a:schemeClr val="tx1"/>
                </a:solidFill>
                <a:latin typeface="Meiryo UI" pitchFamily="50" charset="-128"/>
                <a:ea typeface="Meiryo UI" pitchFamily="50" charset="-128"/>
                <a:cs typeface="Meiryo UI" pitchFamily="50" charset="-128"/>
              </a:rPr>
              <a:t>館２階 </a:t>
            </a:r>
            <a:r>
              <a:rPr lang="en-US" altLang="ja-JP" sz="1050" dirty="0">
                <a:solidFill>
                  <a:schemeClr val="tx1"/>
                </a:solidFill>
                <a:latin typeface="Meiryo UI" pitchFamily="50" charset="-128"/>
                <a:ea typeface="Meiryo UI" pitchFamily="50" charset="-128"/>
                <a:cs typeface="Meiryo UI" pitchFamily="50" charset="-128"/>
              </a:rPr>
              <a:t>HUBCAFE</a:t>
            </a:r>
            <a:r>
              <a:rPr lang="ja-JP" altLang="en-US" sz="1050" dirty="0">
                <a:solidFill>
                  <a:schemeClr val="tx1"/>
                </a:solidFill>
                <a:latin typeface="Meiryo UI" pitchFamily="50" charset="-128"/>
                <a:ea typeface="Meiryo UI" pitchFamily="50" charset="-128"/>
                <a:cs typeface="Meiryo UI" pitchFamily="50" charset="-128"/>
              </a:rPr>
              <a:t>入口前と</a:t>
            </a:r>
            <a:r>
              <a:rPr lang="en-US" altLang="ja-JP" sz="1050" dirty="0">
                <a:solidFill>
                  <a:schemeClr val="tx1"/>
                </a:solidFill>
                <a:latin typeface="Meiryo UI" pitchFamily="50" charset="-128"/>
                <a:ea typeface="Meiryo UI" pitchFamily="50" charset="-128"/>
                <a:cs typeface="Meiryo UI" pitchFamily="50" charset="-128"/>
              </a:rPr>
              <a:t>C</a:t>
            </a:r>
            <a:r>
              <a:rPr lang="ja-JP" altLang="en-US" sz="1050" dirty="0">
                <a:solidFill>
                  <a:schemeClr val="tx1"/>
                </a:solidFill>
                <a:latin typeface="Meiryo UI" pitchFamily="50" charset="-128"/>
                <a:ea typeface="Meiryo UI" pitchFamily="50" charset="-128"/>
                <a:cs typeface="Meiryo UI" pitchFamily="50" charset="-128"/>
              </a:rPr>
              <a:t>館１階エレベーターホール脇の</a:t>
            </a:r>
            <a:r>
              <a:rPr lang="en-US" altLang="ja-JP" sz="1050" dirty="0">
                <a:solidFill>
                  <a:schemeClr val="tx1"/>
                </a:solidFill>
                <a:latin typeface="Meiryo UI" pitchFamily="50" charset="-128"/>
                <a:ea typeface="Meiryo UI" pitchFamily="50" charset="-128"/>
                <a:cs typeface="Meiryo UI" pitchFamily="50" charset="-128"/>
              </a:rPr>
              <a:t>2</a:t>
            </a:r>
            <a:r>
              <a:rPr lang="ja-JP" altLang="en-US" sz="1050" dirty="0">
                <a:solidFill>
                  <a:schemeClr val="tx1"/>
                </a:solidFill>
                <a:latin typeface="Meiryo UI" pitchFamily="50" charset="-128"/>
                <a:ea typeface="Meiryo UI" pitchFamily="50" charset="-128"/>
                <a:cs typeface="Meiryo UI" pitchFamily="50" charset="-128"/>
              </a:rPr>
              <a:t>ヶ所にウォーターサーバーを設置（ウォーターネット）</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56" name="角丸四角形 16">
            <a:extLst>
              <a:ext uri="{FF2B5EF4-FFF2-40B4-BE49-F238E27FC236}">
                <a16:creationId xmlns:a16="http://schemas.microsoft.com/office/drawing/2014/main" id="{700A1408-8B13-4CDB-87A3-7326F07C3FAC}"/>
              </a:ext>
            </a:extLst>
          </p:cNvPr>
          <p:cNvSpPr/>
          <p:nvPr/>
        </p:nvSpPr>
        <p:spPr>
          <a:xfrm>
            <a:off x="4723199" y="4820299"/>
            <a:ext cx="3454021" cy="369069"/>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マイボトル利用可能店舗の拡大</a:t>
            </a:r>
          </a:p>
        </p:txBody>
      </p:sp>
      <p:sp>
        <p:nvSpPr>
          <p:cNvPr id="57" name="正方形/長方形 56">
            <a:extLst>
              <a:ext uri="{FF2B5EF4-FFF2-40B4-BE49-F238E27FC236}">
                <a16:creationId xmlns:a16="http://schemas.microsoft.com/office/drawing/2014/main" id="{F91C4EFF-F003-433C-8D03-5EE4CDBC9037}"/>
              </a:ext>
            </a:extLst>
          </p:cNvPr>
          <p:cNvSpPr/>
          <p:nvPr/>
        </p:nvSpPr>
        <p:spPr>
          <a:xfrm>
            <a:off x="4753239" y="6011936"/>
            <a:ext cx="3119428" cy="600164"/>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u="sng" dirty="0">
                <a:latin typeface="Meiryo UI" panose="020B0604030504040204" pitchFamily="50" charset="-128"/>
                <a:ea typeface="Meiryo UI" panose="020B0604030504040204" pitchFamily="50" charset="-128"/>
                <a:cs typeface="Meiryo UI" panose="020B0604030504040204" pitchFamily="50" charset="-128"/>
              </a:rPr>
              <a:t>参考事例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象印マホービン・つぼ市製茶本舗</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給茶スポット（マイボトル持参で、こだわりの</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飲み物をリフィルできる場所）の展開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8" name="図 57">
            <a:extLst>
              <a:ext uri="{FF2B5EF4-FFF2-40B4-BE49-F238E27FC236}">
                <a16:creationId xmlns:a16="http://schemas.microsoft.com/office/drawing/2014/main" id="{AE994F30-1509-432A-8400-B8A03336D399}"/>
              </a:ext>
            </a:extLst>
          </p:cNvPr>
          <p:cNvPicPr>
            <a:picLocks noChangeAspect="1"/>
          </p:cNvPicPr>
          <p:nvPr/>
        </p:nvPicPr>
        <p:blipFill>
          <a:blip r:embed="rId3"/>
          <a:stretch>
            <a:fillRect/>
          </a:stretch>
        </p:blipFill>
        <p:spPr>
          <a:xfrm>
            <a:off x="7777210" y="5375655"/>
            <a:ext cx="1914016" cy="1316920"/>
          </a:xfrm>
          <a:prstGeom prst="rect">
            <a:avLst/>
          </a:prstGeom>
        </p:spPr>
      </p:pic>
      <p:pic>
        <p:nvPicPr>
          <p:cNvPr id="3" name="図 2">
            <a:extLst>
              <a:ext uri="{FF2B5EF4-FFF2-40B4-BE49-F238E27FC236}">
                <a16:creationId xmlns:a16="http://schemas.microsoft.com/office/drawing/2014/main" id="{975B1F87-32D0-4164-AF93-79AC719AB3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410700" y="2630080"/>
            <a:ext cx="1558962" cy="1039308"/>
          </a:xfrm>
          <a:prstGeom prst="rect">
            <a:avLst/>
          </a:prstGeom>
        </p:spPr>
      </p:pic>
      <p:pic>
        <p:nvPicPr>
          <p:cNvPr id="6" name="図 5">
            <a:extLst>
              <a:ext uri="{FF2B5EF4-FFF2-40B4-BE49-F238E27FC236}">
                <a16:creationId xmlns:a16="http://schemas.microsoft.com/office/drawing/2014/main" id="{D573E0A5-69E5-4910-AC02-D3A97268D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9474" y="2355761"/>
            <a:ext cx="1187312" cy="1583083"/>
          </a:xfrm>
          <a:prstGeom prst="rect">
            <a:avLst/>
          </a:prstGeom>
        </p:spPr>
      </p:pic>
      <p:sp>
        <p:nvSpPr>
          <p:cNvPr id="31" name="正方形/長方形 30">
            <a:extLst>
              <a:ext uri="{FF2B5EF4-FFF2-40B4-BE49-F238E27FC236}">
                <a16:creationId xmlns:a16="http://schemas.microsoft.com/office/drawing/2014/main" id="{D0AA64A5-CAEC-4B57-8A6A-EE1B498DC3DB}"/>
              </a:ext>
            </a:extLst>
          </p:cNvPr>
          <p:cNvSpPr/>
          <p:nvPr/>
        </p:nvSpPr>
        <p:spPr>
          <a:xfrm>
            <a:off x="4739680" y="5396235"/>
            <a:ext cx="3128166" cy="400110"/>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◆マイボトルを利用できる</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飲料を補充できる</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店舗の増加を目指します。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2270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4956708" y="5741222"/>
            <a:ext cx="4208565" cy="369332"/>
          </a:xfrm>
          <a:prstGeom prst="rect">
            <a:avLst/>
          </a:prstGeom>
        </p:spPr>
        <p:txBody>
          <a:bodyPr wrap="square" lIns="0" tIns="0" rIns="0" bIns="0">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◆パートナーズの取組について、ロゴマーク、バナー、</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などを活用して積極的に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9470" y="5638917"/>
            <a:ext cx="399512" cy="515092"/>
          </a:xfrm>
          <a:prstGeom prst="rect">
            <a:avLst/>
          </a:prstGeom>
          <a:noFill/>
          <a:ln>
            <a:noFill/>
          </a:ln>
        </p:spPr>
      </p:pic>
      <p:sp>
        <p:nvSpPr>
          <p:cNvPr id="35" name="正方形/長方形 34"/>
          <p:cNvSpPr/>
          <p:nvPr/>
        </p:nvSpPr>
        <p:spPr>
          <a:xfrm>
            <a:off x="4902203" y="6192972"/>
            <a:ext cx="3969774" cy="426856"/>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a:t>
            </a:r>
            <a:r>
              <a:rPr lang="en-US" altLang="ja-JP" sz="1050" b="1" dirty="0">
                <a:solidFill>
                  <a:schemeClr val="tx1"/>
                </a:solidFill>
                <a:latin typeface="Meiryo UI" pitchFamily="50" charset="-128"/>
                <a:ea typeface="Meiryo UI" pitchFamily="50" charset="-128"/>
                <a:cs typeface="Meiryo UI" pitchFamily="50" charset="-128"/>
              </a:rPr>
              <a:t>R7</a:t>
            </a:r>
            <a:r>
              <a:rPr lang="ja-JP" altLang="en-US" sz="1050" b="1" dirty="0">
                <a:solidFill>
                  <a:schemeClr val="tx1"/>
                </a:solidFill>
                <a:latin typeface="Meiryo UI" pitchFamily="50" charset="-128"/>
                <a:ea typeface="Meiryo UI" pitchFamily="50" charset="-128"/>
                <a:cs typeface="Meiryo UI" pitchFamily="50" charset="-128"/>
              </a:rPr>
              <a:t>年度の取組実績＞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■給水機におおさかマイボトルパートナーズの</a:t>
            </a:r>
            <a:r>
              <a:rPr lang="en-US" altLang="ja-JP" sz="1050" dirty="0">
                <a:solidFill>
                  <a:schemeClr val="tx1"/>
                </a:solidFill>
                <a:latin typeface="Meiryo UI" pitchFamily="50" charset="-128"/>
                <a:ea typeface="Meiryo UI" pitchFamily="50" charset="-128"/>
                <a:cs typeface="Meiryo UI" pitchFamily="50" charset="-128"/>
              </a:rPr>
              <a:t>POP</a:t>
            </a:r>
            <a:r>
              <a:rPr lang="ja-JP" altLang="en-US" sz="1050" dirty="0">
                <a:solidFill>
                  <a:schemeClr val="tx1"/>
                </a:solidFill>
                <a:latin typeface="Meiryo UI" pitchFamily="50" charset="-128"/>
                <a:ea typeface="Meiryo UI" pitchFamily="50" charset="-128"/>
                <a:cs typeface="Meiryo UI" pitchFamily="50" charset="-128"/>
              </a:rPr>
              <a:t>を設置</a:t>
            </a:r>
            <a:r>
              <a:rPr lang="ja-JP" altLang="en-US" sz="900" dirty="0">
                <a:solidFill>
                  <a:schemeClr val="tx1"/>
                </a:solidFill>
                <a:latin typeface="Meiryo UI" pitchFamily="50" charset="-128"/>
                <a:ea typeface="Meiryo UI" pitchFamily="50" charset="-128"/>
                <a:cs typeface="Meiryo UI" pitchFamily="50" charset="-128"/>
              </a:rPr>
              <a:t>（みどり歯科）</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936384" y="18124"/>
            <a:ext cx="4559121"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効果的な情報発信</a:t>
            </a:r>
            <a:endParaRPr kumimoji="1" lang="en-US" altLang="ja-JP" sz="3600" b="1" dirty="0">
              <a:solidFill>
                <a:schemeClr val="bg1"/>
              </a:solidFill>
              <a:latin typeface="Meiryo UI" panose="020B0604030504040204" pitchFamily="50" charset="-128"/>
              <a:ea typeface="Meiryo UI" panose="020B0604030504040204" pitchFamily="50" charset="-128"/>
            </a:endParaRPr>
          </a:p>
        </p:txBody>
      </p:sp>
      <p:sp>
        <p:nvSpPr>
          <p:cNvPr id="8" name="角丸四角形 7"/>
          <p:cNvSpPr/>
          <p:nvPr/>
        </p:nvSpPr>
        <p:spPr>
          <a:xfrm>
            <a:off x="261182" y="1556382"/>
            <a:ext cx="2858616" cy="32506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マイボトルスポットの情報発信</a:t>
            </a:r>
          </a:p>
        </p:txBody>
      </p:sp>
      <p:sp>
        <p:nvSpPr>
          <p:cNvPr id="9" name="正方形/長方形 8"/>
          <p:cNvSpPr/>
          <p:nvPr/>
        </p:nvSpPr>
        <p:spPr>
          <a:xfrm>
            <a:off x="309867" y="1931550"/>
            <a:ext cx="3740016" cy="3000821"/>
          </a:xfrm>
          <a:prstGeom prst="rect">
            <a:avLst/>
          </a:prstGeom>
        </p:spPr>
        <p:txBody>
          <a:bodyPr wrap="square" lIns="0" tIns="0" rIns="0" bIns="0">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◆府内のマイボトルスポットに関する情報をホームページ等に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　 より、わかりやすく発信します。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schemeClr val="tx1"/>
                </a:solidFill>
                <a:latin typeface="Meiryo UI" pitchFamily="50" charset="-128"/>
                <a:ea typeface="Meiryo UI" pitchFamily="50" charset="-128"/>
                <a:cs typeface="Meiryo UI" pitchFamily="50" charset="-128"/>
              </a:rPr>
              <a:t>マイボトルスポット、</a:t>
            </a:r>
            <a:r>
              <a:rPr lang="ja-JP" altLang="en-US" sz="1600" b="1" dirty="0">
                <a:solidFill>
                  <a:prstClr val="black"/>
                </a:solidFill>
                <a:latin typeface="Meiryo UI" pitchFamily="50" charset="-128"/>
                <a:ea typeface="Meiryo UI" pitchFamily="50" charset="-128"/>
                <a:cs typeface="Meiryo UI" pitchFamily="50" charset="-128"/>
              </a:rPr>
              <a:t>マイボトル利用サービスに関するわかりやすい情報発信、広報</a:t>
            </a:r>
            <a:r>
              <a:rPr lang="en-US" altLang="ja-JP" sz="1600" b="1" dirty="0">
                <a:solidFill>
                  <a:prstClr val="black"/>
                </a:solidFill>
                <a:latin typeface="Meiryo UI" pitchFamily="50" charset="-128"/>
                <a:ea typeface="Meiryo UI" pitchFamily="50" charset="-128"/>
                <a:cs typeface="Meiryo UI" pitchFamily="50" charset="-128"/>
              </a:rPr>
              <a:t>PR</a:t>
            </a:r>
            <a:r>
              <a:rPr lang="ja-JP" altLang="en-US" sz="1600" b="1" dirty="0">
                <a:solidFill>
                  <a:prstClr val="black"/>
                </a:solidFill>
                <a:latin typeface="Meiryo UI" pitchFamily="50" charset="-128"/>
                <a:ea typeface="Meiryo UI" pitchFamily="50" charset="-128"/>
                <a:cs typeface="Meiryo UI" pitchFamily="50" charset="-128"/>
              </a:rPr>
              <a:t>を行います。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3" name="角丸四角形 12"/>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20" name="正方形/長方形 19"/>
          <p:cNvSpPr/>
          <p:nvPr/>
        </p:nvSpPr>
        <p:spPr>
          <a:xfrm>
            <a:off x="278105" y="5079887"/>
            <a:ext cx="4445459" cy="566135"/>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＜過去の取組実績＞</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Osaka</a:t>
            </a:r>
            <a:r>
              <a:rPr lang="ja-JP" altLang="en-US" sz="1050" dirty="0">
                <a:solidFill>
                  <a:schemeClr val="tx1"/>
                </a:solidFill>
                <a:latin typeface="Meiryo UI" pitchFamily="50" charset="-128"/>
                <a:ea typeface="Meiryo UI" pitchFamily="50" charset="-128"/>
                <a:cs typeface="Meiryo UI" pitchFamily="50" charset="-128"/>
              </a:rPr>
              <a:t>ほかさんマップ」によるマイボトルスポットの発信</a:t>
            </a:r>
            <a:r>
              <a:rPr lang="ja-JP" altLang="en-US" sz="900" dirty="0">
                <a:solidFill>
                  <a:schemeClr val="tx1"/>
                </a:solidFill>
                <a:latin typeface="Meiryo UI" pitchFamily="50" charset="-128"/>
                <a:ea typeface="Meiryo UI" pitchFamily="50" charset="-128"/>
                <a:cs typeface="Meiryo UI" pitchFamily="50" charset="-128"/>
              </a:rPr>
              <a:t>（大阪府）</a:t>
            </a:r>
            <a:endParaRPr lang="en-US" altLang="ja-JP" sz="9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■マイボトルの啓発活動に関する特設サイトでの情報発信</a:t>
            </a:r>
            <a:r>
              <a:rPr lang="ja-JP" altLang="en-US" sz="900" dirty="0">
                <a:solidFill>
                  <a:schemeClr val="tx1"/>
                </a:solidFill>
                <a:latin typeface="Meiryo UI" pitchFamily="50" charset="-128"/>
                <a:ea typeface="Meiryo UI" pitchFamily="50" charset="-128"/>
                <a:cs typeface="Meiryo UI" pitchFamily="50" charset="-128"/>
              </a:rPr>
              <a:t>（象印マホービン）</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3" name="正方形/長方形 22"/>
          <p:cNvSpPr/>
          <p:nvPr/>
        </p:nvSpPr>
        <p:spPr>
          <a:xfrm>
            <a:off x="1073938" y="4843063"/>
            <a:ext cx="2119677" cy="153888"/>
          </a:xfrm>
          <a:prstGeom prst="rect">
            <a:avLst/>
          </a:prstGeom>
        </p:spPr>
        <p:txBody>
          <a:bodyPr wrap="square" lIns="0" tIns="0" rIns="0" bIns="0">
            <a:spAutoFit/>
          </a:bodyPr>
          <a:lstStyle/>
          <a:p>
            <a:pPr marL="95250" indent="-95250"/>
            <a:r>
              <a:rPr lang="en-US" altLang="ja-JP" sz="1000" dirty="0">
                <a:latin typeface="Meiryo UI" panose="020B0604030504040204" pitchFamily="50" charset="-128"/>
                <a:ea typeface="Meiryo UI" panose="020B0604030504040204" pitchFamily="50" charset="-128"/>
                <a:cs typeface="Meiryo UI" panose="020B0604030504040204" pitchFamily="50" charset="-128"/>
              </a:rPr>
              <a:t>Refill Japan</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給水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リフィル スポットマップ</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446354" y="2343150"/>
            <a:ext cx="2243889" cy="184666"/>
          </a:xfrm>
          <a:prstGeom prst="rect">
            <a:avLst/>
          </a:prstGeom>
        </p:spPr>
        <p:txBody>
          <a:bodyPr wrap="square" lIns="0" tIns="0" rIns="0" bIns="0">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参考事例</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Do</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！ネットワーク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p:txBody>
      </p:sp>
      <p:pic>
        <p:nvPicPr>
          <p:cNvPr id="19" name="図 1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6667" y="2581428"/>
            <a:ext cx="3380089" cy="2230914"/>
          </a:xfrm>
          <a:prstGeom prst="rect">
            <a:avLst/>
          </a:prstGeom>
        </p:spPr>
      </p:pic>
      <p:cxnSp>
        <p:nvCxnSpPr>
          <p:cNvPr id="11" name="直線コネクタ 10"/>
          <p:cNvCxnSpPr>
            <a:cxnSpLocks/>
            <a:endCxn id="15" idx="1"/>
          </p:cNvCxnSpPr>
          <p:nvPr/>
        </p:nvCxnSpPr>
        <p:spPr>
          <a:xfrm flipV="1">
            <a:off x="2451100" y="3076533"/>
            <a:ext cx="1090735" cy="8817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図 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41835" y="2277710"/>
            <a:ext cx="1054445" cy="1597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 name="テキスト ボックス 31">
            <a:extLst>
              <a:ext uri="{FF2B5EF4-FFF2-40B4-BE49-F238E27FC236}">
                <a16:creationId xmlns:a16="http://schemas.microsoft.com/office/drawing/2014/main" id="{8583CB8A-9951-426B-9DE9-8EFF5714CF94}"/>
              </a:ext>
            </a:extLst>
          </p:cNvPr>
          <p:cNvSpPr txBox="1"/>
          <p:nvPr/>
        </p:nvSpPr>
        <p:spPr>
          <a:xfrm>
            <a:off x="4992560" y="2123854"/>
            <a:ext cx="3941470" cy="477054"/>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〇 </a:t>
            </a:r>
            <a:r>
              <a:rPr kumimoji="1" lang="ja-JP" altLang="en-US" sz="1200" u="sng" dirty="0">
                <a:latin typeface="Meiryo UI" panose="020B0604030504040204" pitchFamily="50" charset="-128"/>
                <a:ea typeface="Meiryo UI" panose="020B0604030504040204" pitchFamily="50" charset="-128"/>
              </a:rPr>
              <a:t>参考事例</a:t>
            </a:r>
            <a:r>
              <a:rPr kumimoji="1" lang="en-US" altLang="ja-JP" sz="900" dirty="0">
                <a:latin typeface="Meiryo UI" panose="020B0604030504040204" pitchFamily="50" charset="-128"/>
                <a:ea typeface="Meiryo UI" panose="020B0604030504040204" pitchFamily="50" charset="-128"/>
              </a:rPr>
              <a:t>〈OSG</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ウォーターネット</a:t>
            </a:r>
            <a:r>
              <a:rPr kumimoji="1" lang="en-US" altLang="ja-JP" sz="900" dirty="0">
                <a:latin typeface="Meiryo UI" panose="020B0604030504040204" pitchFamily="50" charset="-128"/>
                <a:ea typeface="Meiryo UI" panose="020B0604030504040204" pitchFamily="50" charset="-128"/>
              </a:rPr>
              <a:t>〉</a:t>
            </a:r>
          </a:p>
          <a:p>
            <a:r>
              <a:rPr kumimoji="1" lang="ja-JP" altLang="en-US" sz="13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「マイボトル」「</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」「海洋プラスチック」などをテーマに配信</a:t>
            </a:r>
          </a:p>
        </p:txBody>
      </p:sp>
      <p:pic>
        <p:nvPicPr>
          <p:cNvPr id="36" name="コンテンツ プレースホルダー 15">
            <a:extLst>
              <a:ext uri="{FF2B5EF4-FFF2-40B4-BE49-F238E27FC236}">
                <a16:creationId xmlns:a16="http://schemas.microsoft.com/office/drawing/2014/main" id="{A98D2BFC-0AF2-4C8E-982C-8350098D6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84077" y="1503447"/>
            <a:ext cx="697873" cy="1040152"/>
          </a:xfrm>
          <a:prstGeom prst="rect">
            <a:avLst/>
          </a:prstGeom>
        </p:spPr>
      </p:pic>
      <p:sp>
        <p:nvSpPr>
          <p:cNvPr id="37" name="正方形/長方形 36">
            <a:extLst>
              <a:ext uri="{FF2B5EF4-FFF2-40B4-BE49-F238E27FC236}">
                <a16:creationId xmlns:a16="http://schemas.microsoft.com/office/drawing/2014/main" id="{A7F74E2D-68D5-45CC-9CF4-624B16DCCE63}"/>
              </a:ext>
            </a:extLst>
          </p:cNvPr>
          <p:cNvSpPr/>
          <p:nvPr/>
        </p:nvSpPr>
        <p:spPr>
          <a:xfrm>
            <a:off x="4880688" y="2614385"/>
            <a:ext cx="4777218" cy="709108"/>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a:t>
            </a:r>
            <a:r>
              <a:rPr lang="en-US" altLang="ja-JP" sz="1050" b="1" dirty="0">
                <a:solidFill>
                  <a:schemeClr val="tx1"/>
                </a:solidFill>
                <a:latin typeface="Meiryo UI" pitchFamily="50" charset="-128"/>
                <a:ea typeface="Meiryo UI" pitchFamily="50" charset="-128"/>
                <a:cs typeface="Meiryo UI" pitchFamily="50" charset="-128"/>
              </a:rPr>
              <a:t>R7</a:t>
            </a:r>
            <a:r>
              <a:rPr lang="ja-JP" altLang="en-US" sz="1050" b="1" dirty="0">
                <a:solidFill>
                  <a:schemeClr val="tx1"/>
                </a:solidFill>
                <a:latin typeface="Meiryo UI" pitchFamily="50" charset="-128"/>
                <a:ea typeface="Meiryo UI" pitchFamily="50" charset="-128"/>
                <a:cs typeface="Meiryo UI" pitchFamily="50" charset="-128"/>
              </a:rPr>
              <a:t>年度の取組実績＞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■海洋プラスチックごみ問題などについての啓発冊子を府内小学校に配布</a:t>
            </a:r>
            <a:r>
              <a:rPr lang="ja-JP" altLang="en-US" sz="900" dirty="0">
                <a:solidFill>
                  <a:schemeClr val="tx1"/>
                </a:solidFill>
                <a:latin typeface="Meiryo UI" pitchFamily="50" charset="-128"/>
                <a:ea typeface="Meiryo UI" pitchFamily="50" charset="-128"/>
                <a:cs typeface="Meiryo UI" pitchFamily="50" charset="-128"/>
              </a:rPr>
              <a:t>（大阪府）</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■海洋プラスチック対策としてマイボトルの利用促進等を啓発するポスターを作成し、市立</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en-US" altLang="ja-JP" sz="1050" dirty="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小中学校、市立図書館等の市内施設に掲出</a:t>
            </a:r>
            <a:r>
              <a:rPr lang="ja-JP" altLang="en-US" sz="900" dirty="0">
                <a:solidFill>
                  <a:schemeClr val="tx1"/>
                </a:solidFill>
                <a:latin typeface="Meiryo UI" pitchFamily="50" charset="-128"/>
                <a:ea typeface="Meiryo UI" pitchFamily="50" charset="-128"/>
                <a:cs typeface="Meiryo UI" pitchFamily="50" charset="-128"/>
              </a:rPr>
              <a:t>（堺市）</a:t>
            </a:r>
            <a:endParaRPr lang="en-US" altLang="ja-JP" sz="900" dirty="0">
              <a:solidFill>
                <a:schemeClr val="tx1"/>
              </a:solidFill>
              <a:latin typeface="Meiryo UI" pitchFamily="50" charset="-128"/>
              <a:ea typeface="Meiryo UI" pitchFamily="50" charset="-128"/>
              <a:cs typeface="Meiryo UI" pitchFamily="50" charset="-128"/>
            </a:endParaRPr>
          </a:p>
          <a:p>
            <a:pPr marL="87313" indent="-87313"/>
            <a:endParaRPr lang="ja-JP" altLang="en-US" sz="1050" dirty="0">
              <a:solidFill>
                <a:schemeClr val="tx1"/>
              </a:solidFill>
              <a:latin typeface="Meiryo UI" pitchFamily="50" charset="-128"/>
              <a:ea typeface="Meiryo UI" pitchFamily="50" charset="-128"/>
              <a:cs typeface="Meiryo UI" pitchFamily="50" charset="-128"/>
            </a:endParaRPr>
          </a:p>
          <a:p>
            <a:pPr marL="87313" indent="-87313"/>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39" name="テキスト ボックス 38">
            <a:extLst>
              <a:ext uri="{FF2B5EF4-FFF2-40B4-BE49-F238E27FC236}">
                <a16:creationId xmlns:a16="http://schemas.microsoft.com/office/drawing/2014/main" id="{DACC9670-5065-4806-810E-DA10D473E5DB}"/>
              </a:ext>
            </a:extLst>
          </p:cNvPr>
          <p:cNvSpPr txBox="1"/>
          <p:nvPr/>
        </p:nvSpPr>
        <p:spPr>
          <a:xfrm>
            <a:off x="4848047" y="1493607"/>
            <a:ext cx="2163267" cy="292388"/>
          </a:xfrm>
          <a:prstGeom prst="rect">
            <a:avLst/>
          </a:prstGeom>
          <a:noFill/>
        </p:spPr>
        <p:txBody>
          <a:bodyPr wrap="square" rtlCol="0">
            <a:spAutoFit/>
          </a:bodyPr>
          <a:lstStyle/>
          <a:p>
            <a:r>
              <a:rPr lang="ja-JP" altLang="en-US" sz="1300" b="1" u="sng"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冊子・ポスター等の作成</a:t>
            </a:r>
            <a:endParaRPr kumimoji="1" lang="ja-JP" altLang="en-US" sz="1300" u="sng" dirty="0">
              <a:solidFill>
                <a:schemeClr val="accent5">
                  <a:lumMod val="75000"/>
                </a:schemeClr>
              </a:solidFill>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F77F0E18-2DAF-494C-9F04-AFC6434A9E31}"/>
              </a:ext>
            </a:extLst>
          </p:cNvPr>
          <p:cNvSpPr txBox="1"/>
          <p:nvPr/>
        </p:nvSpPr>
        <p:spPr>
          <a:xfrm>
            <a:off x="4860639" y="1735342"/>
            <a:ext cx="3183125" cy="46166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a:t>
            </a:r>
            <a:r>
              <a:rPr kumimoji="1" lang="ja-JP" altLang="en-US" sz="1200" dirty="0">
                <a:latin typeface="Meiryo UI" panose="020B0604030504040204" pitchFamily="50" charset="-128"/>
                <a:ea typeface="Meiryo UI" panose="020B0604030504040204" pitchFamily="50" charset="-128"/>
              </a:rPr>
              <a:t>マイボトルの利用を促進する冊子を作成し、</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府民に向けて情報発信します。</a:t>
            </a:r>
            <a:endParaRPr kumimoji="1" lang="en-US" altLang="ja-JP" sz="1200" dirty="0">
              <a:latin typeface="Meiryo UI" panose="020B0604030504040204" pitchFamily="50" charset="-128"/>
              <a:ea typeface="Meiryo UI" panose="020B0604030504040204" pitchFamily="50" charset="-128"/>
            </a:endParaRPr>
          </a:p>
        </p:txBody>
      </p:sp>
      <p:sp>
        <p:nvSpPr>
          <p:cNvPr id="41" name="角丸四角形 32">
            <a:extLst>
              <a:ext uri="{FF2B5EF4-FFF2-40B4-BE49-F238E27FC236}">
                <a16:creationId xmlns:a16="http://schemas.microsoft.com/office/drawing/2014/main" id="{2CF219A8-6097-4183-870E-03D55D842E85}"/>
              </a:ext>
            </a:extLst>
          </p:cNvPr>
          <p:cNvSpPr/>
          <p:nvPr/>
        </p:nvSpPr>
        <p:spPr>
          <a:xfrm>
            <a:off x="160771" y="1429552"/>
            <a:ext cx="9570220" cy="5276048"/>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2" name="テキスト ボックス 41">
            <a:extLst>
              <a:ext uri="{FF2B5EF4-FFF2-40B4-BE49-F238E27FC236}">
                <a16:creationId xmlns:a16="http://schemas.microsoft.com/office/drawing/2014/main" id="{3CAA09BA-C452-4412-9A81-2A27A5C72C01}"/>
              </a:ext>
            </a:extLst>
          </p:cNvPr>
          <p:cNvSpPr txBox="1"/>
          <p:nvPr/>
        </p:nvSpPr>
        <p:spPr>
          <a:xfrm>
            <a:off x="4848047" y="3813369"/>
            <a:ext cx="3586473" cy="292388"/>
          </a:xfrm>
          <a:prstGeom prst="rect">
            <a:avLst/>
          </a:prstGeom>
          <a:noFill/>
        </p:spPr>
        <p:txBody>
          <a:bodyPr wrap="square" rtlCol="0">
            <a:spAutoFit/>
          </a:bodyPr>
          <a:lstStyle/>
          <a:p>
            <a:r>
              <a:rPr kumimoji="1" lang="en-US" altLang="ja-JP" sz="1300" b="1" u="sng" dirty="0">
                <a:solidFill>
                  <a:schemeClr val="accent5">
                    <a:lumMod val="75000"/>
                  </a:schemeClr>
                </a:solidFill>
                <a:latin typeface="Meiryo UI" panose="020B0604030504040204" pitchFamily="50" charset="-128"/>
                <a:ea typeface="Meiryo UI" panose="020B0604030504040204" pitchFamily="50" charset="-128"/>
              </a:rPr>
              <a:t>HP</a:t>
            </a:r>
            <a:r>
              <a:rPr kumimoji="1" lang="ja-JP" altLang="en-US" sz="1300" b="1" u="sng" dirty="0">
                <a:solidFill>
                  <a:schemeClr val="accent5">
                    <a:lumMod val="75000"/>
                  </a:schemeClr>
                </a:solidFill>
                <a:latin typeface="Meiryo UI" panose="020B0604030504040204" pitchFamily="50" charset="-128"/>
                <a:ea typeface="Meiryo UI" panose="020B0604030504040204" pitchFamily="50" charset="-128"/>
              </a:rPr>
              <a:t>・</a:t>
            </a:r>
            <a:r>
              <a:rPr kumimoji="1" lang="en-US" altLang="ja-JP" sz="1300" b="1" u="sng" dirty="0">
                <a:solidFill>
                  <a:schemeClr val="accent5">
                    <a:lumMod val="75000"/>
                  </a:schemeClr>
                </a:solidFill>
                <a:latin typeface="Meiryo UI" panose="020B0604030504040204" pitchFamily="50" charset="-128"/>
                <a:ea typeface="Meiryo UI" panose="020B0604030504040204" pitchFamily="50" charset="-128"/>
              </a:rPr>
              <a:t>SNS</a:t>
            </a:r>
            <a:r>
              <a:rPr kumimoji="1" lang="ja-JP" altLang="en-US" sz="1300" b="1" u="sng" dirty="0">
                <a:solidFill>
                  <a:schemeClr val="accent5">
                    <a:lumMod val="75000"/>
                  </a:schemeClr>
                </a:solidFill>
                <a:latin typeface="Meiryo UI" panose="020B0604030504040204" pitchFamily="50" charset="-128"/>
                <a:ea typeface="Meiryo UI" panose="020B0604030504040204" pitchFamily="50" charset="-128"/>
              </a:rPr>
              <a:t>等を活用したマイボトル利用促進</a:t>
            </a:r>
            <a:endParaRPr kumimoji="1" lang="en-US" altLang="ja-JP" sz="1300" b="1" u="sng" dirty="0">
              <a:solidFill>
                <a:schemeClr val="accent5">
                  <a:lumMod val="75000"/>
                </a:schemeClr>
              </a:solidFill>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F701B2BE-BBBC-4821-92EA-1F3C0E8822E8}"/>
              </a:ext>
            </a:extLst>
          </p:cNvPr>
          <p:cNvSpPr/>
          <p:nvPr/>
        </p:nvSpPr>
        <p:spPr>
          <a:xfrm>
            <a:off x="4953000" y="4097327"/>
            <a:ext cx="4594857" cy="369332"/>
          </a:xfrm>
          <a:prstGeom prst="rect">
            <a:avLst/>
          </a:prstGeom>
        </p:spPr>
        <p:txBody>
          <a:bodyPr wrap="square" lIns="0" tIns="0" rIns="0" bIns="0">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X</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Instagram</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等）を通じた、マイボトルスポットの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　 情報提供や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により、マイボトルの利用促進を図ります。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a:extLst>
              <a:ext uri="{FF2B5EF4-FFF2-40B4-BE49-F238E27FC236}">
                <a16:creationId xmlns:a16="http://schemas.microsoft.com/office/drawing/2014/main" id="{C11C908A-1205-4022-8EA4-8BB92B38F2E9}"/>
              </a:ext>
            </a:extLst>
          </p:cNvPr>
          <p:cNvSpPr/>
          <p:nvPr/>
        </p:nvSpPr>
        <p:spPr>
          <a:xfrm>
            <a:off x="4890273" y="4538461"/>
            <a:ext cx="4777218" cy="868103"/>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a:t>
            </a:r>
            <a:r>
              <a:rPr lang="en-US" altLang="ja-JP" sz="1050" b="1" dirty="0">
                <a:solidFill>
                  <a:schemeClr val="tx1"/>
                </a:solidFill>
                <a:latin typeface="Meiryo UI" pitchFamily="50" charset="-128"/>
                <a:ea typeface="Meiryo UI" pitchFamily="50" charset="-128"/>
                <a:cs typeface="Meiryo UI" pitchFamily="50" charset="-128"/>
              </a:rPr>
              <a:t>R8</a:t>
            </a:r>
            <a:r>
              <a:rPr lang="ja-JP" altLang="en-US" sz="1050" b="1" dirty="0">
                <a:solidFill>
                  <a:schemeClr val="tx1"/>
                </a:solidFill>
                <a:latin typeface="Meiryo UI" pitchFamily="50" charset="-128"/>
                <a:ea typeface="Meiryo UI" pitchFamily="50" charset="-128"/>
                <a:cs typeface="Meiryo UI" pitchFamily="50" charset="-128"/>
              </a:rPr>
              <a:t>年度の取組予定＞</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100" dirty="0">
                <a:solidFill>
                  <a:schemeClr val="tx1"/>
                </a:solidFill>
                <a:latin typeface="Meiryo UI" pitchFamily="50" charset="-128"/>
                <a:ea typeface="Meiryo UI" pitchFamily="50" charset="-128"/>
                <a:cs typeface="Meiryo UI" pitchFamily="50" charset="-128"/>
              </a:rPr>
              <a:t>■企業団</a:t>
            </a:r>
            <a:r>
              <a:rPr lang="en-US" altLang="ja-JP" sz="1100" dirty="0">
                <a:solidFill>
                  <a:schemeClr val="tx1"/>
                </a:solidFill>
                <a:latin typeface="Meiryo UI" pitchFamily="50" charset="-128"/>
                <a:ea typeface="Meiryo UI" pitchFamily="50" charset="-128"/>
                <a:cs typeface="Meiryo UI" pitchFamily="50" charset="-128"/>
              </a:rPr>
              <a:t>HP</a:t>
            </a:r>
            <a:r>
              <a:rPr lang="ja-JP" altLang="en-US" sz="1100" dirty="0">
                <a:solidFill>
                  <a:schemeClr val="tx1"/>
                </a:solidFill>
                <a:latin typeface="Meiryo UI" pitchFamily="50" charset="-128"/>
                <a:ea typeface="Meiryo UI" pitchFamily="50" charset="-128"/>
                <a:cs typeface="Meiryo UI" pitchFamily="50" charset="-128"/>
              </a:rPr>
              <a:t>等により給水スポットの紹介、マイボトルの利用促進を行う</a:t>
            </a:r>
            <a:r>
              <a:rPr lang="ja-JP" altLang="en-US" sz="900" dirty="0">
                <a:solidFill>
                  <a:schemeClr val="tx1"/>
                </a:solidFill>
                <a:latin typeface="Meiryo UI" pitchFamily="50" charset="-128"/>
                <a:ea typeface="Meiryo UI" pitchFamily="50" charset="-128"/>
                <a:cs typeface="Meiryo UI" pitchFamily="50" charset="-128"/>
              </a:rPr>
              <a:t>（</a:t>
            </a:r>
            <a:r>
              <a:rPr lang="zh-TW" altLang="en-US" sz="900" dirty="0">
                <a:solidFill>
                  <a:schemeClr val="tx1"/>
                </a:solidFill>
                <a:latin typeface="Meiryo UI" pitchFamily="50" charset="-128"/>
                <a:ea typeface="Meiryo UI" pitchFamily="50" charset="-128"/>
                <a:cs typeface="Meiryo UI" pitchFamily="50" charset="-128"/>
              </a:rPr>
              <a:t>大阪広域水道</a:t>
            </a:r>
            <a:endParaRPr lang="en-US" altLang="zh-TW" sz="900" dirty="0">
              <a:solidFill>
                <a:schemeClr val="tx1"/>
              </a:solidFill>
              <a:latin typeface="Meiryo UI" pitchFamily="50" charset="-128"/>
              <a:ea typeface="Meiryo UI" pitchFamily="50" charset="-128"/>
              <a:cs typeface="Meiryo UI" pitchFamily="50" charset="-128"/>
            </a:endParaRPr>
          </a:p>
          <a:p>
            <a:pPr marL="87313" indent="-87313"/>
            <a:r>
              <a:rPr lang="en-US" altLang="zh-TW" sz="900" dirty="0">
                <a:solidFill>
                  <a:schemeClr val="tx1"/>
                </a:solidFill>
                <a:latin typeface="Meiryo UI" pitchFamily="50" charset="-128"/>
                <a:ea typeface="Meiryo UI" pitchFamily="50" charset="-128"/>
                <a:cs typeface="Meiryo UI" pitchFamily="50" charset="-128"/>
              </a:rPr>
              <a:t>    </a:t>
            </a:r>
            <a:r>
              <a:rPr lang="zh-TW" altLang="en-US" sz="900" dirty="0">
                <a:solidFill>
                  <a:schemeClr val="tx1"/>
                </a:solidFill>
                <a:latin typeface="Meiryo UI" pitchFamily="50" charset="-128"/>
                <a:ea typeface="Meiryo UI" pitchFamily="50" charset="-128"/>
                <a:cs typeface="Meiryo UI" pitchFamily="50" charset="-128"/>
              </a:rPr>
              <a:t>企業団</a:t>
            </a:r>
            <a:r>
              <a:rPr lang="ja-JP" altLang="en-US" sz="900" dirty="0">
                <a:solidFill>
                  <a:schemeClr val="tx1"/>
                </a:solidFill>
                <a:latin typeface="Meiryo UI" pitchFamily="50" charset="-128"/>
                <a:ea typeface="Meiryo UI" pitchFamily="50" charset="-128"/>
                <a:cs typeface="Meiryo UI" pitchFamily="50" charset="-128"/>
              </a:rPr>
              <a:t>）</a:t>
            </a:r>
            <a:endParaRPr lang="en-US" altLang="ja-JP" sz="1100" dirty="0">
              <a:solidFill>
                <a:schemeClr val="tx1"/>
              </a:solidFill>
              <a:latin typeface="Meiryo UI" pitchFamily="50" charset="-128"/>
              <a:ea typeface="Meiryo UI" pitchFamily="50" charset="-128"/>
              <a:cs typeface="Meiryo UI" pitchFamily="50" charset="-128"/>
            </a:endParaRPr>
          </a:p>
          <a:p>
            <a:pPr marL="87313" indent="-87313"/>
            <a:r>
              <a:rPr lang="ja-JP" altLang="en-US" sz="1100" dirty="0">
                <a:solidFill>
                  <a:schemeClr val="tx1"/>
                </a:solidFill>
                <a:latin typeface="Meiryo UI" pitchFamily="50" charset="-128"/>
                <a:ea typeface="Meiryo UI" pitchFamily="50" charset="-128"/>
                <a:cs typeface="Meiryo UI" pitchFamily="50" charset="-128"/>
              </a:rPr>
              <a:t>■</a:t>
            </a:r>
            <a:r>
              <a:rPr lang="en-US" altLang="ja-JP" sz="1100" dirty="0">
                <a:solidFill>
                  <a:schemeClr val="tx1"/>
                </a:solidFill>
                <a:latin typeface="Meiryo UI" pitchFamily="50" charset="-128"/>
                <a:ea typeface="Meiryo UI" pitchFamily="50" charset="-128"/>
                <a:cs typeface="Meiryo UI" pitchFamily="50" charset="-128"/>
              </a:rPr>
              <a:t>HP</a:t>
            </a:r>
            <a:r>
              <a:rPr lang="ja-JP" altLang="en-US" sz="1100" dirty="0">
                <a:solidFill>
                  <a:schemeClr val="tx1"/>
                </a:solidFill>
                <a:latin typeface="Meiryo UI" pitchFamily="50" charset="-128"/>
                <a:ea typeface="Meiryo UI" pitchFamily="50" charset="-128"/>
                <a:cs typeface="Meiryo UI" pitchFamily="50" charset="-128"/>
              </a:rPr>
              <a:t>等を活用し、マイボトルの普及促進に向けた情報発信を行う</a:t>
            </a:r>
            <a:r>
              <a:rPr lang="ja-JP" altLang="en-US" sz="900" dirty="0">
                <a:solidFill>
                  <a:schemeClr val="tx1"/>
                </a:solidFill>
                <a:latin typeface="Meiryo UI" pitchFamily="50" charset="-128"/>
                <a:ea typeface="Meiryo UI" pitchFamily="50" charset="-128"/>
                <a:cs typeface="Meiryo UI" pitchFamily="50" charset="-128"/>
              </a:rPr>
              <a:t>（日産大阪、キャリボト、</a:t>
            </a:r>
            <a:endParaRPr lang="en-US" altLang="ja-JP" sz="900" dirty="0">
              <a:solidFill>
                <a:schemeClr val="tx1"/>
              </a:solidFill>
              <a:latin typeface="Meiryo UI" pitchFamily="50" charset="-128"/>
              <a:ea typeface="Meiryo UI" pitchFamily="50" charset="-128"/>
              <a:cs typeface="Meiryo UI" pitchFamily="50" charset="-128"/>
            </a:endParaRPr>
          </a:p>
          <a:p>
            <a:pPr marL="87313" indent="-87313"/>
            <a:r>
              <a:rPr lang="en-US" altLang="ja-JP" sz="900" dirty="0">
                <a:solidFill>
                  <a:schemeClr val="tx1"/>
                </a:solidFill>
                <a:latin typeface="Meiryo UI" pitchFamily="50" charset="-128"/>
                <a:ea typeface="Meiryo UI" pitchFamily="50" charset="-128"/>
                <a:cs typeface="Meiryo UI" pitchFamily="50" charset="-128"/>
              </a:rPr>
              <a:t>    </a:t>
            </a:r>
            <a:r>
              <a:rPr lang="ja-JP" altLang="en-US" sz="900" dirty="0">
                <a:solidFill>
                  <a:schemeClr val="tx1"/>
                </a:solidFill>
                <a:latin typeface="Meiryo UI" pitchFamily="50" charset="-128"/>
                <a:ea typeface="Meiryo UI" pitchFamily="50" charset="-128"/>
                <a:cs typeface="Meiryo UI" pitchFamily="50" charset="-128"/>
              </a:rPr>
              <a:t>富田林市）</a:t>
            </a:r>
            <a:endParaRPr lang="en-US" altLang="ja-JP" sz="1100" dirty="0">
              <a:solidFill>
                <a:schemeClr val="tx1"/>
              </a:solidFill>
              <a:latin typeface="Meiryo UI" pitchFamily="50" charset="-128"/>
              <a:ea typeface="Meiryo UI" pitchFamily="50" charset="-128"/>
              <a:cs typeface="Meiryo UI" pitchFamily="50" charset="-128"/>
            </a:endParaRPr>
          </a:p>
        </p:txBody>
      </p:sp>
      <p:sp>
        <p:nvSpPr>
          <p:cNvPr id="45" name="テキスト ボックス 44">
            <a:extLst>
              <a:ext uri="{FF2B5EF4-FFF2-40B4-BE49-F238E27FC236}">
                <a16:creationId xmlns:a16="http://schemas.microsoft.com/office/drawing/2014/main" id="{C222E3CB-09DD-44B8-A059-51A752EE53FF}"/>
              </a:ext>
            </a:extLst>
          </p:cNvPr>
          <p:cNvSpPr txBox="1"/>
          <p:nvPr/>
        </p:nvSpPr>
        <p:spPr>
          <a:xfrm>
            <a:off x="4848248" y="5502536"/>
            <a:ext cx="3586473" cy="292388"/>
          </a:xfrm>
          <a:prstGeom prst="rect">
            <a:avLst/>
          </a:prstGeom>
          <a:noFill/>
        </p:spPr>
        <p:txBody>
          <a:bodyPr wrap="square" rtlCol="0">
            <a:spAutoFit/>
          </a:bodyPr>
          <a:lstStyle/>
          <a:p>
            <a:r>
              <a:rPr kumimoji="1" lang="ja-JP" altLang="en-US" sz="1300" b="1" u="sng" dirty="0">
                <a:solidFill>
                  <a:schemeClr val="accent5">
                    <a:lumMod val="75000"/>
                  </a:schemeClr>
                </a:solidFill>
                <a:latin typeface="Meiryo UI" panose="020B0604030504040204" pitchFamily="50" charset="-128"/>
                <a:ea typeface="Meiryo UI" panose="020B0604030504040204" pitchFamily="50" charset="-128"/>
              </a:rPr>
              <a:t>統一ロゴ等を活用した各種広報・</a:t>
            </a:r>
            <a:r>
              <a:rPr kumimoji="1" lang="en-US" altLang="ja-JP" sz="1300" b="1" u="sng" dirty="0">
                <a:solidFill>
                  <a:schemeClr val="accent5">
                    <a:lumMod val="75000"/>
                  </a:schemeClr>
                </a:solidFill>
                <a:latin typeface="Meiryo UI" panose="020B0604030504040204" pitchFamily="50" charset="-128"/>
                <a:ea typeface="Meiryo UI" panose="020B0604030504040204" pitchFamily="50" charset="-128"/>
              </a:rPr>
              <a:t>PR</a:t>
            </a:r>
          </a:p>
        </p:txBody>
      </p:sp>
      <p:cxnSp>
        <p:nvCxnSpPr>
          <p:cNvPr id="46" name="直線コネクタ 45">
            <a:extLst>
              <a:ext uri="{FF2B5EF4-FFF2-40B4-BE49-F238E27FC236}">
                <a16:creationId xmlns:a16="http://schemas.microsoft.com/office/drawing/2014/main" id="{D024DE87-F9C1-40C5-98C8-D9B2F5A7C6C7}"/>
              </a:ext>
            </a:extLst>
          </p:cNvPr>
          <p:cNvCxnSpPr>
            <a:cxnSpLocks/>
          </p:cNvCxnSpPr>
          <p:nvPr/>
        </p:nvCxnSpPr>
        <p:spPr>
          <a:xfrm>
            <a:off x="4806918" y="1547375"/>
            <a:ext cx="0" cy="504491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FFE4C72E-3662-473B-814F-A8842AFC6D00}"/>
              </a:ext>
            </a:extLst>
          </p:cNvPr>
          <p:cNvCxnSpPr>
            <a:cxnSpLocks/>
          </p:cNvCxnSpPr>
          <p:nvPr/>
        </p:nvCxnSpPr>
        <p:spPr>
          <a:xfrm flipH="1">
            <a:off x="4806919" y="5477921"/>
            <a:ext cx="49240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8" name="図 47">
            <a:extLst>
              <a:ext uri="{FF2B5EF4-FFF2-40B4-BE49-F238E27FC236}">
                <a16:creationId xmlns:a16="http://schemas.microsoft.com/office/drawing/2014/main" id="{54A382A7-ECFD-49E3-A37E-3B4D72A456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2148" y="5646022"/>
            <a:ext cx="736956" cy="984452"/>
          </a:xfrm>
          <a:prstGeom prst="rect">
            <a:avLst/>
          </a:prstGeom>
        </p:spPr>
      </p:pic>
      <p:sp>
        <p:nvSpPr>
          <p:cNvPr id="49" name="正方形/長方形 48">
            <a:extLst>
              <a:ext uri="{FF2B5EF4-FFF2-40B4-BE49-F238E27FC236}">
                <a16:creationId xmlns:a16="http://schemas.microsoft.com/office/drawing/2014/main" id="{7260B201-8811-42C2-8FC1-E6D72A74C3BE}"/>
              </a:ext>
            </a:extLst>
          </p:cNvPr>
          <p:cNvSpPr/>
          <p:nvPr/>
        </p:nvSpPr>
        <p:spPr>
          <a:xfrm>
            <a:off x="272528" y="5700700"/>
            <a:ext cx="4445459" cy="909650"/>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a:t>
            </a:r>
            <a:r>
              <a:rPr lang="en-US" altLang="ja-JP" sz="1050" b="1" dirty="0">
                <a:solidFill>
                  <a:schemeClr val="tx1"/>
                </a:solidFill>
                <a:latin typeface="Meiryo UI" pitchFamily="50" charset="-128"/>
                <a:ea typeface="Meiryo UI" pitchFamily="50" charset="-128"/>
                <a:cs typeface="Meiryo UI" pitchFamily="50" charset="-128"/>
              </a:rPr>
              <a:t>R8</a:t>
            </a:r>
            <a:r>
              <a:rPr lang="ja-JP" altLang="en-US" sz="1050" b="1" dirty="0">
                <a:solidFill>
                  <a:schemeClr val="tx1"/>
                </a:solidFill>
                <a:latin typeface="Meiryo UI" pitchFamily="50" charset="-128"/>
                <a:ea typeface="Meiryo UI" pitchFamily="50" charset="-128"/>
                <a:cs typeface="Meiryo UI" pitchFamily="50" charset="-128"/>
              </a:rPr>
              <a:t>年度の取組予定＞</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■吹田市や吹田市イメージキャラクターすいたんの</a:t>
            </a:r>
            <a:r>
              <a:rPr lang="en-US" altLang="ja-JP" sz="1050" dirty="0">
                <a:solidFill>
                  <a:schemeClr val="tx1"/>
                </a:solidFill>
                <a:latin typeface="Meiryo UI" pitchFamily="50" charset="-128"/>
                <a:ea typeface="Meiryo UI" pitchFamily="50" charset="-128"/>
                <a:cs typeface="Meiryo UI" pitchFamily="50" charset="-128"/>
              </a:rPr>
              <a:t>SNS</a:t>
            </a:r>
            <a:r>
              <a:rPr lang="ja-JP" altLang="en-US" sz="1050" dirty="0">
                <a:solidFill>
                  <a:schemeClr val="tx1"/>
                </a:solidFill>
                <a:latin typeface="Meiryo UI" pitchFamily="50" charset="-128"/>
                <a:ea typeface="Meiryo UI" pitchFamily="50" charset="-128"/>
                <a:cs typeface="Meiryo UI" pitchFamily="50" charset="-128"/>
              </a:rPr>
              <a:t>にて、マイボトル利用や</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en-US" altLang="ja-JP" sz="1050" dirty="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給水機について周知する</a:t>
            </a:r>
            <a:r>
              <a:rPr lang="ja-JP" altLang="en-US" sz="900" dirty="0">
                <a:solidFill>
                  <a:schemeClr val="tx1"/>
                </a:solidFill>
                <a:latin typeface="Meiryo UI" pitchFamily="50" charset="-128"/>
                <a:ea typeface="Meiryo UI" pitchFamily="50" charset="-128"/>
                <a:cs typeface="Meiryo UI" pitchFamily="50" charset="-128"/>
              </a:rPr>
              <a:t>（吹田市）</a:t>
            </a:r>
            <a:endParaRPr lang="en-US" altLang="ja-JP" sz="9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■市</a:t>
            </a:r>
            <a:r>
              <a:rPr lang="en-US" altLang="ja-JP" sz="1050" dirty="0">
                <a:solidFill>
                  <a:schemeClr val="tx1"/>
                </a:solidFill>
                <a:latin typeface="Meiryo UI" pitchFamily="50" charset="-128"/>
                <a:ea typeface="Meiryo UI" pitchFamily="50" charset="-128"/>
                <a:cs typeface="Meiryo UI" pitchFamily="50" charset="-128"/>
              </a:rPr>
              <a:t>HP</a:t>
            </a:r>
            <a:r>
              <a:rPr lang="ja-JP" altLang="en-US" sz="1050" dirty="0">
                <a:solidFill>
                  <a:schemeClr val="tx1"/>
                </a:solidFill>
                <a:latin typeface="Meiryo UI" pitchFamily="50" charset="-128"/>
                <a:ea typeface="Meiryo UI" pitchFamily="50" charset="-128"/>
                <a:cs typeface="Meiryo UI" pitchFamily="50" charset="-128"/>
              </a:rPr>
              <a:t>で市内公共施設にマイボトル用給水機を設置している旨、情報発信を</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en-US" altLang="ja-JP" sz="1050" dirty="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行った</a:t>
            </a:r>
            <a:r>
              <a:rPr lang="ja-JP" altLang="en-US" sz="900" dirty="0">
                <a:solidFill>
                  <a:schemeClr val="tx1"/>
                </a:solidFill>
                <a:latin typeface="Meiryo UI" pitchFamily="50" charset="-128"/>
                <a:ea typeface="Meiryo UI" pitchFamily="50" charset="-128"/>
                <a:cs typeface="Meiryo UI" pitchFamily="50" charset="-128"/>
              </a:rPr>
              <a:t>（門真市）</a:t>
            </a:r>
            <a:endParaRPr lang="en-US" altLang="ja-JP" sz="900" dirty="0">
              <a:solidFill>
                <a:schemeClr val="tx1"/>
              </a:solidFill>
              <a:latin typeface="Meiryo UI" pitchFamily="50" charset="-128"/>
              <a:ea typeface="Meiryo UI" pitchFamily="50" charset="-128"/>
              <a:cs typeface="Meiryo UI" pitchFamily="50" charset="-128"/>
            </a:endParaRPr>
          </a:p>
        </p:txBody>
      </p:sp>
      <p:sp>
        <p:nvSpPr>
          <p:cNvPr id="51" name="正方形/長方形 50">
            <a:extLst>
              <a:ext uri="{FF2B5EF4-FFF2-40B4-BE49-F238E27FC236}">
                <a16:creationId xmlns:a16="http://schemas.microsoft.com/office/drawing/2014/main" id="{A238C1D6-4AB7-4627-979F-24863FC25B21}"/>
              </a:ext>
            </a:extLst>
          </p:cNvPr>
          <p:cNvSpPr/>
          <p:nvPr/>
        </p:nvSpPr>
        <p:spPr>
          <a:xfrm>
            <a:off x="4873339" y="3393561"/>
            <a:ext cx="4777218" cy="403572"/>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a:t>
            </a:r>
            <a:r>
              <a:rPr lang="en-US" altLang="ja-JP" sz="1050" b="1" dirty="0">
                <a:solidFill>
                  <a:schemeClr val="tx1"/>
                </a:solidFill>
                <a:latin typeface="Meiryo UI" pitchFamily="50" charset="-128"/>
                <a:ea typeface="Meiryo UI" pitchFamily="50" charset="-128"/>
                <a:cs typeface="Meiryo UI" pitchFamily="50" charset="-128"/>
              </a:rPr>
              <a:t>R8</a:t>
            </a:r>
            <a:r>
              <a:rPr lang="ja-JP" altLang="en-US" sz="1050" b="1" dirty="0">
                <a:solidFill>
                  <a:schemeClr val="tx1"/>
                </a:solidFill>
                <a:latin typeface="Meiryo UI" pitchFamily="50" charset="-128"/>
                <a:ea typeface="Meiryo UI" pitchFamily="50" charset="-128"/>
                <a:cs typeface="Meiryo UI" pitchFamily="50" charset="-128"/>
              </a:rPr>
              <a:t>年度の取組予定＞</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■広報誌において、給水機設置の周知を実施</a:t>
            </a:r>
            <a:r>
              <a:rPr lang="ja-JP" altLang="en-US" sz="900" dirty="0">
                <a:solidFill>
                  <a:schemeClr val="tx1"/>
                </a:solidFill>
                <a:latin typeface="Meiryo UI" pitchFamily="50" charset="-128"/>
                <a:ea typeface="Meiryo UI" pitchFamily="50" charset="-128"/>
                <a:cs typeface="Meiryo UI" pitchFamily="50" charset="-128"/>
              </a:rPr>
              <a:t>（岸和田市）</a:t>
            </a:r>
            <a:endParaRPr lang="en-US" altLang="ja-JP" sz="900" dirty="0">
              <a:solidFill>
                <a:schemeClr val="tx1"/>
              </a:solidFill>
              <a:latin typeface="Meiryo UI" pitchFamily="50" charset="-128"/>
              <a:ea typeface="Meiryo UI" pitchFamily="50" charset="-128"/>
              <a:cs typeface="Meiryo UI" pitchFamily="50" charset="-128"/>
            </a:endParaRPr>
          </a:p>
          <a:p>
            <a:pPr marL="87313" indent="-87313"/>
            <a:endParaRPr lang="ja-JP" altLang="en-US" sz="1050" dirty="0">
              <a:solidFill>
                <a:schemeClr val="tx1"/>
              </a:solidFill>
              <a:latin typeface="Meiryo UI" pitchFamily="50" charset="-128"/>
              <a:ea typeface="Meiryo UI" pitchFamily="50" charset="-128"/>
              <a:cs typeface="Meiryo UI" pitchFamily="50" charset="-128"/>
            </a:endParaRPr>
          </a:p>
          <a:p>
            <a:pPr marL="87313" indent="-87313"/>
            <a:endParaRPr lang="ja-JP" altLang="en-US" sz="105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18762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1828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580589" y="-6350"/>
            <a:ext cx="6953129"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おおさかマイボトルパートナーズ会議</a:t>
            </a:r>
            <a:endParaRPr kumimoji="1" lang="en-US" altLang="ja-JP" sz="3600" b="1" dirty="0">
              <a:solidFill>
                <a:schemeClr val="bg1"/>
              </a:solidFill>
              <a:latin typeface="Meiryo UI" panose="020B0604030504040204" pitchFamily="50" charset="-128"/>
              <a:ea typeface="Meiryo UI" panose="020B0604030504040204" pitchFamily="50" charset="-128"/>
            </a:endParaRPr>
          </a:p>
        </p:txBody>
      </p:sp>
      <p:sp>
        <p:nvSpPr>
          <p:cNvPr id="13" name="角丸四角形 12"/>
          <p:cNvSpPr/>
          <p:nvPr/>
        </p:nvSpPr>
        <p:spPr>
          <a:xfrm>
            <a:off x="1025962" y="709529"/>
            <a:ext cx="8724028" cy="362007"/>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パートナーズ会議の開催による各主体間の情報共有・意見交換を通じ、効果的な取組を展開します。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4" name="角丸四角形 13"/>
          <p:cNvSpPr/>
          <p:nvPr/>
        </p:nvSpPr>
        <p:spPr>
          <a:xfrm>
            <a:off x="35961" y="633872"/>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15" name="角丸四角形 14"/>
          <p:cNvSpPr/>
          <p:nvPr/>
        </p:nvSpPr>
        <p:spPr>
          <a:xfrm>
            <a:off x="133398" y="1199932"/>
            <a:ext cx="9641214" cy="558257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7" name="角丸四角形 16"/>
          <p:cNvSpPr/>
          <p:nvPr/>
        </p:nvSpPr>
        <p:spPr>
          <a:xfrm>
            <a:off x="253611" y="1250375"/>
            <a:ext cx="2581442"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パートナーズ会議の開催</a:t>
            </a:r>
          </a:p>
        </p:txBody>
      </p:sp>
      <p:sp>
        <p:nvSpPr>
          <p:cNvPr id="18" name="正方形/長方形 17"/>
          <p:cNvSpPr/>
          <p:nvPr/>
        </p:nvSpPr>
        <p:spPr>
          <a:xfrm>
            <a:off x="339697" y="1609878"/>
            <a:ext cx="9434915" cy="400110"/>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◆パートナーズ会議を開催し、事業者、行政、</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、水道事業者等が情報を共有しつつ、マイボトルスポット普及に向けた課題等について意見交</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換し、新たな取組について検討します。</a:t>
            </a:r>
          </a:p>
        </p:txBody>
      </p:sp>
      <p:sp>
        <p:nvSpPr>
          <p:cNvPr id="24" name="正方形/長方形 23"/>
          <p:cNvSpPr/>
          <p:nvPr/>
        </p:nvSpPr>
        <p:spPr>
          <a:xfrm>
            <a:off x="5165077" y="5828976"/>
            <a:ext cx="4574094" cy="800219"/>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◆おおさかマイボトルパートナーズの活動趣旨に賛同いただける事業</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者・行政・</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等を募集し、メンバーの拡大を図ります。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例：市町村、施設系業種、大学、スーパー、小売店舗など</a:t>
            </a:r>
          </a:p>
        </p:txBody>
      </p:sp>
      <p:sp>
        <p:nvSpPr>
          <p:cNvPr id="28" name="正方形/長方形 27"/>
          <p:cNvSpPr/>
          <p:nvPr/>
        </p:nvSpPr>
        <p:spPr>
          <a:xfrm>
            <a:off x="403206" y="6325751"/>
            <a:ext cx="4406583" cy="386954"/>
          </a:xfrm>
          <a:prstGeom prst="rect">
            <a:avLst/>
          </a:prstGeom>
          <a:noFill/>
          <a:ln w="9525">
            <a:solidFill>
              <a:srgbClr val="5B9BD5"/>
            </a:solidFill>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■情報共有によるメンバー間の連携強化や、新たな施策の検討（全メンバー）</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29" name="正方形/長方形 28"/>
          <p:cNvSpPr/>
          <p:nvPr/>
        </p:nvSpPr>
        <p:spPr>
          <a:xfrm>
            <a:off x="624029" y="5961421"/>
            <a:ext cx="3217867" cy="338554"/>
          </a:xfrm>
          <a:prstGeom prst="rect">
            <a:avLst/>
          </a:prstGeom>
        </p:spPr>
        <p:txBody>
          <a:bodyPr wrap="square" lIns="0" tIns="0" rIns="0" bIns="0">
            <a:spAutoFit/>
          </a:bodyPr>
          <a:lstStyle/>
          <a:p>
            <a:pPr marL="95250" indent="-95250"/>
            <a:r>
              <a:rPr lang="ja-JP" altLang="en-US" sz="1100" dirty="0">
                <a:latin typeface="Meiryo UI" panose="020B0604030504040204" pitchFamily="50" charset="-128"/>
                <a:ea typeface="Meiryo UI" panose="020B0604030504040204" pitchFamily="50" charset="-128"/>
                <a:cs typeface="Meiryo UI" panose="020B0604030504040204" pitchFamily="50" charset="-128"/>
              </a:rPr>
              <a:t>マイボトルパートナーズの取組状況の共有</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100" dirty="0">
                <a:latin typeface="Meiryo UI" panose="020B0604030504040204" pitchFamily="50" charset="-128"/>
                <a:ea typeface="Meiryo UI" panose="020B0604030504040204" pitchFamily="50" charset="-128"/>
                <a:cs typeface="Meiryo UI" panose="020B0604030504040204" pitchFamily="50" charset="-128"/>
              </a:rPr>
              <a:t>マイボトルスポット普及に向けた新たな取組の検討</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39778" y="1957525"/>
            <a:ext cx="2910626" cy="292388"/>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u="sng" dirty="0">
                <a:latin typeface="Meiryo UI" panose="020B0604030504040204" pitchFamily="50" charset="-128"/>
                <a:ea typeface="Meiryo UI" panose="020B0604030504040204" pitchFamily="50" charset="-128"/>
                <a:cs typeface="Meiryo UI" panose="020B0604030504040204" pitchFamily="50" charset="-128"/>
              </a:rPr>
              <a:t>参加団体</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85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R8. 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188141643"/>
              </p:ext>
            </p:extLst>
          </p:nvPr>
        </p:nvGraphicFramePr>
        <p:xfrm>
          <a:off x="239778" y="2223036"/>
          <a:ext cx="9437176" cy="3153025"/>
        </p:xfrm>
        <a:graphic>
          <a:graphicData uri="http://schemas.openxmlformats.org/drawingml/2006/table">
            <a:tbl>
              <a:tblPr firstRow="1" bandRow="1">
                <a:tableStyleId>{5C22544A-7EE6-4342-B048-85BDC9FD1C3A}</a:tableStyleId>
              </a:tblPr>
              <a:tblGrid>
                <a:gridCol w="625003">
                  <a:extLst>
                    <a:ext uri="{9D8B030D-6E8A-4147-A177-3AD203B41FA5}">
                      <a16:colId xmlns:a16="http://schemas.microsoft.com/office/drawing/2014/main" val="3935343917"/>
                    </a:ext>
                  </a:extLst>
                </a:gridCol>
                <a:gridCol w="5153247">
                  <a:extLst>
                    <a:ext uri="{9D8B030D-6E8A-4147-A177-3AD203B41FA5}">
                      <a16:colId xmlns:a16="http://schemas.microsoft.com/office/drawing/2014/main" val="2724551334"/>
                    </a:ext>
                  </a:extLst>
                </a:gridCol>
                <a:gridCol w="935665">
                  <a:extLst>
                    <a:ext uri="{9D8B030D-6E8A-4147-A177-3AD203B41FA5}">
                      <a16:colId xmlns:a16="http://schemas.microsoft.com/office/drawing/2014/main" val="529441268"/>
                    </a:ext>
                  </a:extLst>
                </a:gridCol>
                <a:gridCol w="2723261">
                  <a:extLst>
                    <a:ext uri="{9D8B030D-6E8A-4147-A177-3AD203B41FA5}">
                      <a16:colId xmlns:a16="http://schemas.microsoft.com/office/drawing/2014/main" val="1953108396"/>
                    </a:ext>
                  </a:extLst>
                </a:gridCol>
              </a:tblGrid>
              <a:tr h="288323">
                <a:tc>
                  <a:txBody>
                    <a:bodyPr/>
                    <a:lstStyle/>
                    <a:p>
                      <a:pPr algn="ctr"/>
                      <a:r>
                        <a:rPr kumimoji="1" lang="ja-JP" altLang="en-US" sz="1100" dirty="0">
                          <a:latin typeface="Meiryo UI" panose="020B0604030504040204" pitchFamily="50" charset="-128"/>
                          <a:ea typeface="Meiryo UI" panose="020B0604030504040204" pitchFamily="50" charset="-128"/>
                        </a:rPr>
                        <a:t>分類</a:t>
                      </a:r>
                    </a:p>
                  </a:txBody>
                  <a:tcPr/>
                </a:tc>
                <a:tc>
                  <a:txBody>
                    <a:bodyPr/>
                    <a:lstStyle/>
                    <a:p>
                      <a:pPr algn="ctr"/>
                      <a:r>
                        <a:rPr kumimoji="1" lang="ja-JP" altLang="en-US" sz="1100" dirty="0">
                          <a:latin typeface="Meiryo UI" panose="020B0604030504040204" pitchFamily="50" charset="-128"/>
                          <a:ea typeface="Meiryo UI" panose="020B0604030504040204" pitchFamily="50" charset="-128"/>
                        </a:rPr>
                        <a:t>名称</a:t>
                      </a:r>
                    </a:p>
                  </a:txBody>
                  <a:tcPr/>
                </a:tc>
                <a:tc>
                  <a:txBody>
                    <a:bodyPr/>
                    <a:lstStyle/>
                    <a:p>
                      <a:pPr algn="ctr"/>
                      <a:r>
                        <a:rPr kumimoji="1" lang="ja-JP" altLang="en-US" sz="1100" dirty="0">
                          <a:latin typeface="Meiryo UI" panose="020B0604030504040204" pitchFamily="50" charset="-128"/>
                          <a:ea typeface="Meiryo UI" panose="020B0604030504040204" pitchFamily="50" charset="-128"/>
                        </a:rPr>
                        <a:t>分類</a:t>
                      </a:r>
                    </a:p>
                  </a:txBody>
                  <a:tcPr/>
                </a:tc>
                <a:tc>
                  <a:txBody>
                    <a:bodyPr/>
                    <a:lstStyle/>
                    <a:p>
                      <a:pPr algn="ctr"/>
                      <a:r>
                        <a:rPr kumimoji="1" lang="ja-JP" altLang="en-US" sz="1100" dirty="0">
                          <a:latin typeface="Meiryo UI" panose="020B0604030504040204" pitchFamily="50" charset="-128"/>
                          <a:ea typeface="Meiryo UI" panose="020B0604030504040204" pitchFamily="50" charset="-128"/>
                        </a:rPr>
                        <a:t>名称</a:t>
                      </a:r>
                    </a:p>
                  </a:txBody>
                  <a:tcPr/>
                </a:tc>
                <a:extLst>
                  <a:ext uri="{0D108BD9-81ED-4DB2-BD59-A6C34878D82A}">
                    <a16:rowId xmlns:a16="http://schemas.microsoft.com/office/drawing/2014/main" val="1337073937"/>
                  </a:ext>
                </a:extLst>
              </a:tr>
              <a:tr h="1588481">
                <a:tc rowSpan="4">
                  <a:txBody>
                    <a:bodyPr/>
                    <a:lstStyle/>
                    <a:p>
                      <a:r>
                        <a:rPr kumimoji="1" lang="ja-JP" altLang="en-US" sz="1100" dirty="0">
                          <a:latin typeface="Meiryo UI" panose="020B0604030504040204" pitchFamily="50" charset="-128"/>
                          <a:ea typeface="Meiryo UI" panose="020B0604030504040204" pitchFamily="50" charset="-128"/>
                        </a:rPr>
                        <a:t>事業者</a:t>
                      </a:r>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NPO</a:t>
                      </a:r>
                      <a:r>
                        <a:rPr kumimoji="1" lang="ja-JP" altLang="en-US" sz="1100" dirty="0">
                          <a:solidFill>
                            <a:schemeClr val="tx1"/>
                          </a:solidFill>
                          <a:latin typeface="Meiryo UI" panose="020B0604030504040204" pitchFamily="50" charset="-128"/>
                          <a:ea typeface="Meiryo UI" panose="020B0604030504040204" pitchFamily="50" charset="-128"/>
                        </a:rPr>
                        <a:t>等団体</a:t>
                      </a:r>
                    </a:p>
                  </a:txBody>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水</a:t>
                      </a:r>
                      <a:r>
                        <a:rPr kumimoji="1" lang="en-US" altLang="ja-JP" sz="900" dirty="0">
                          <a:solidFill>
                            <a:schemeClr val="tx1"/>
                          </a:solidFill>
                          <a:latin typeface="Meiryo UI" panose="020B0604030504040204" pitchFamily="50" charset="-128"/>
                          <a:ea typeface="Meiryo UI" panose="020B0604030504040204" pitchFamily="50" charset="-128"/>
                        </a:rPr>
                        <a:t>Do</a:t>
                      </a:r>
                      <a:r>
                        <a:rPr kumimoji="1" lang="ja-JP" altLang="en-US" sz="900" dirty="0">
                          <a:solidFill>
                            <a:schemeClr val="tx1"/>
                          </a:solidFill>
                          <a:latin typeface="Meiryo UI" panose="020B0604030504040204" pitchFamily="50" charset="-128"/>
                          <a:ea typeface="Meiryo UI" panose="020B0604030504040204" pitchFamily="50" charset="-128"/>
                        </a:rPr>
                        <a:t>！ネットワーク</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大阪府民環境会議</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en-US" altLang="ja-JP" sz="900" dirty="0">
                          <a:solidFill>
                            <a:schemeClr val="tx1"/>
                          </a:solidFill>
                          <a:latin typeface="Meiryo UI" panose="020B0604030504040204" pitchFamily="50" charset="-128"/>
                          <a:ea typeface="Meiryo UI" panose="020B0604030504040204" pitchFamily="50" charset="-128"/>
                        </a:rPr>
                        <a:t>SDG</a:t>
                      </a:r>
                      <a:r>
                        <a:rPr kumimoji="1" lang="ja-JP" altLang="en-US" sz="900" dirty="0">
                          <a:solidFill>
                            <a:schemeClr val="tx1"/>
                          </a:solidFill>
                          <a:latin typeface="Meiryo UI" panose="020B0604030504040204" pitchFamily="50" charset="-128"/>
                          <a:ea typeface="Meiryo UI" panose="020B0604030504040204" pitchFamily="50" charset="-128"/>
                        </a:rPr>
                        <a:t>サポーターズ</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一般社団法人</a:t>
                      </a:r>
                      <a:r>
                        <a:rPr kumimoji="1" lang="en-US" altLang="ja-JP" sz="900" dirty="0">
                          <a:solidFill>
                            <a:schemeClr val="tx1"/>
                          </a:solidFill>
                          <a:latin typeface="Meiryo UI" panose="020B0604030504040204" pitchFamily="50" charset="-128"/>
                          <a:ea typeface="Meiryo UI" panose="020B0604030504040204" pitchFamily="50" charset="-128"/>
                        </a:rPr>
                        <a:t>Social Innovation Japan</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effectLst/>
                          <a:latin typeface="Meiryo UI" panose="020B0604030504040204" pitchFamily="50" charset="-128"/>
                          <a:ea typeface="Meiryo UI" panose="020B0604030504040204" pitchFamily="50" charset="-128"/>
                        </a:rPr>
                        <a:t>特定非営利活動法人　日本おもてなし倶楽部</a:t>
                      </a:r>
                      <a:endParaRPr lang="en-US" altLang="ja-JP" sz="900"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effectLst/>
                          <a:latin typeface="Meiryo UI" panose="020B0604030504040204" pitchFamily="50" charset="-128"/>
                          <a:ea typeface="Meiryo UI" panose="020B0604030504040204" pitchFamily="50" charset="-128"/>
                        </a:rPr>
                        <a:t>特定非営利活動法人 地域環境デザイン研究所</a:t>
                      </a:r>
                      <a:r>
                        <a:rPr lang="en-US" altLang="ja-JP" sz="900" dirty="0">
                          <a:solidFill>
                            <a:schemeClr val="tx1"/>
                          </a:solidFill>
                          <a:effectLst/>
                          <a:latin typeface="Meiryo UI" panose="020B0604030504040204" pitchFamily="50" charset="-128"/>
                          <a:ea typeface="Meiryo UI" panose="020B0604030504040204" pitchFamily="50" charset="-128"/>
                        </a:rPr>
                        <a:t>ecotone</a:t>
                      </a:r>
                      <a:endParaRPr lang="ja-JP" altLang="en-US" sz="900" dirty="0">
                        <a:solidFill>
                          <a:schemeClr val="tx1"/>
                        </a:solidFill>
                        <a:effectLst/>
                        <a:latin typeface="Meiryo UI" panose="020B0604030504040204" pitchFamily="50" charset="-128"/>
                        <a:ea typeface="Meiryo UI" panose="020B0604030504040204" pitchFamily="50" charset="-128"/>
                      </a:endParaRPr>
                    </a:p>
                    <a:p>
                      <a:r>
                        <a:rPr kumimoji="1" lang="zh-TW" altLang="en-US" sz="900" dirty="0">
                          <a:solidFill>
                            <a:schemeClr val="tx1"/>
                          </a:solidFill>
                          <a:latin typeface="Meiryo UI" panose="020B0604030504040204" pitchFamily="50" charset="-128"/>
                          <a:ea typeface="Meiryo UI" panose="020B0604030504040204" pitchFamily="50" charset="-128"/>
                        </a:rPr>
                        <a:t>特定非営利活動法人</a:t>
                      </a: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zh-TW" altLang="en-US" sz="900" dirty="0">
                          <a:solidFill>
                            <a:schemeClr val="tx1"/>
                          </a:solidFill>
                          <a:latin typeface="Meiryo UI" panose="020B0604030504040204" pitchFamily="50" charset="-128"/>
                          <a:ea typeface="Meiryo UI" panose="020B0604030504040204" pitchFamily="50" charset="-128"/>
                        </a:rPr>
                        <a:t>素材探検隊</a:t>
                      </a:r>
                      <a:endParaRPr kumimoji="1" lang="en-US" altLang="zh-TW"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阪大マイボトル推進プロジェクト </a:t>
                      </a:r>
                      <a:r>
                        <a:rPr kumimoji="1" lang="en-US" altLang="ja-JP" sz="900" dirty="0">
                          <a:solidFill>
                            <a:schemeClr val="tx1"/>
                          </a:solidFill>
                          <a:latin typeface="Meiryo UI" panose="020B0604030504040204" pitchFamily="50" charset="-128"/>
                          <a:ea typeface="Meiryo UI" panose="020B0604030504040204" pitchFamily="50" charset="-128"/>
                        </a:rPr>
                        <a:t>Carry My Bottle</a:t>
                      </a:r>
                    </a:p>
                  </a:txBody>
                  <a:tcPr/>
                </a:tc>
                <a:extLst>
                  <a:ext uri="{0D108BD9-81ED-4DB2-BD59-A6C34878D82A}">
                    <a16:rowId xmlns:a16="http://schemas.microsoft.com/office/drawing/2014/main" val="3073345778"/>
                  </a:ext>
                </a:extLst>
              </a:tr>
              <a:tr h="288323">
                <a:tc vMerge="1">
                  <a:txBody>
                    <a:bodyPr/>
                    <a:lstStyle/>
                    <a:p>
                      <a:endParaRPr kumimoji="1" lang="ja-JP" altLang="en-US" sz="1100" dirty="0"/>
                    </a:p>
                  </a:txBody>
                  <a:tcPr/>
                </a:tc>
                <a:tc vMerge="1">
                  <a:txBody>
                    <a:bodyPr/>
                    <a:lstStyle/>
                    <a:p>
                      <a:endParaRPr kumimoji="1" lang="ja-JP" altLang="en-US" sz="1100" dirty="0"/>
                    </a:p>
                  </a:txBody>
                  <a:tcPr/>
                </a:tc>
                <a:tc>
                  <a:txBody>
                    <a:bodyPr/>
                    <a:lstStyle/>
                    <a:p>
                      <a:pPr algn="ctr"/>
                      <a:r>
                        <a:rPr kumimoji="1" lang="ja-JP" altLang="en-US" sz="1100" dirty="0">
                          <a:latin typeface="Meiryo UI" panose="020B0604030504040204" pitchFamily="50" charset="-128"/>
                          <a:ea typeface="Meiryo UI" panose="020B0604030504040204" pitchFamily="50" charset="-128"/>
                        </a:rPr>
                        <a:t>水道事業者</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effectLst/>
                          <a:latin typeface="Meiryo UI" panose="020B0604030504040204" pitchFamily="50" charset="-128"/>
                          <a:ea typeface="Meiryo UI" panose="020B0604030504040204" pitchFamily="50" charset="-128"/>
                        </a:rPr>
                        <a:t>大阪市水道局、</a:t>
                      </a:r>
                      <a:r>
                        <a:rPr lang="zh-TW" altLang="en-US" sz="900" dirty="0">
                          <a:solidFill>
                            <a:schemeClr val="tx1"/>
                          </a:solidFill>
                          <a:effectLst/>
                          <a:latin typeface="Meiryo UI" panose="020B0604030504040204" pitchFamily="50" charset="-128"/>
                          <a:ea typeface="Meiryo UI" panose="020B0604030504040204" pitchFamily="50" charset="-128"/>
                        </a:rPr>
                        <a:t>大阪広域水道企業団</a:t>
                      </a:r>
                      <a:endParaRPr lang="ja-JP" altLang="en-US" sz="900" dirty="0">
                        <a:solidFill>
                          <a:schemeClr val="tx1"/>
                        </a:solidFill>
                        <a:effectLst/>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37594046"/>
                  </a:ext>
                </a:extLst>
              </a:tr>
              <a:tr h="261254">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100" dirty="0">
                          <a:latin typeface="Meiryo UI" panose="020B0604030504040204" pitchFamily="50" charset="-128"/>
                          <a:ea typeface="Meiryo UI" panose="020B0604030504040204" pitchFamily="50" charset="-128"/>
                        </a:rPr>
                        <a:t>教育機関</a:t>
                      </a:r>
                    </a:p>
                  </a:txBody>
                  <a:tcPr/>
                </a:tc>
                <a:tc>
                  <a:txBody>
                    <a:bodyPr/>
                    <a:lstStyle/>
                    <a:p>
                      <a:r>
                        <a:rPr kumimoji="1" lang="ja-JP" altLang="en-US" sz="900" dirty="0">
                          <a:latin typeface="Meiryo UI" panose="020B0604030504040204" pitchFamily="50" charset="-128"/>
                          <a:ea typeface="Meiryo UI" panose="020B0604030504040204" pitchFamily="50" charset="-128"/>
                        </a:rPr>
                        <a:t>大阪府立住吉商業高校</a:t>
                      </a:r>
                    </a:p>
                  </a:txBody>
                  <a:tcPr/>
                </a:tc>
                <a:extLst>
                  <a:ext uri="{0D108BD9-81ED-4DB2-BD59-A6C34878D82A}">
                    <a16:rowId xmlns:a16="http://schemas.microsoft.com/office/drawing/2014/main" val="2742312773"/>
                  </a:ext>
                </a:extLst>
              </a:tr>
              <a:tr h="726644">
                <a:tc vMerge="1">
                  <a:txBody>
                    <a:bodyPr/>
                    <a:lstStyle/>
                    <a:p>
                      <a:endParaRPr kumimoji="1" lang="ja-JP" altLang="en-US" sz="1100" dirty="0"/>
                    </a:p>
                  </a:txBody>
                  <a:tcPr/>
                </a:tc>
                <a:tc vMerge="1">
                  <a:txBody>
                    <a:bodyPr/>
                    <a:lstStyle/>
                    <a:p>
                      <a:endParaRPr kumimoji="1" lang="ja-JP" altLang="en-US" sz="1100" dirty="0"/>
                    </a:p>
                  </a:txBody>
                  <a:tcPr/>
                </a:tc>
                <a:tc>
                  <a:txBody>
                    <a:bodyPr/>
                    <a:lstStyle/>
                    <a:p>
                      <a:pPr algn="ctr"/>
                      <a:r>
                        <a:rPr kumimoji="1" lang="ja-JP" altLang="en-US" sz="1100" dirty="0">
                          <a:latin typeface="Meiryo UI" panose="020B0604030504040204" pitchFamily="50" charset="-128"/>
                          <a:ea typeface="Meiryo UI" panose="020B0604030504040204" pitchFamily="50" charset="-128"/>
                        </a:rPr>
                        <a:t>行政等</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大阪市、堺市、熊取町、泉大津市、吹田市、島本町、東大阪市、富田林市、貝塚市、門真市、</a:t>
                      </a:r>
                      <a:r>
                        <a:rPr kumimoji="1" lang="ja-JP" altLang="en-US" sz="900" dirty="0">
                          <a:solidFill>
                            <a:schemeClr val="tx1"/>
                          </a:solidFill>
                          <a:latin typeface="Meiryo UI" panose="020B0604030504040204" pitchFamily="50" charset="-128"/>
                          <a:ea typeface="Meiryo UI" panose="020B0604030504040204" pitchFamily="50" charset="-128"/>
                        </a:rPr>
                        <a:t>岸和田市</a:t>
                      </a:r>
                      <a:r>
                        <a:rPr kumimoji="1" lang="ja-JP" altLang="en-US" sz="900" dirty="0">
                          <a:latin typeface="Meiryo UI" panose="020B0604030504040204" pitchFamily="50" charset="-128"/>
                          <a:ea typeface="Meiryo UI" panose="020B0604030504040204" pitchFamily="50" charset="-128"/>
                        </a:rPr>
                        <a:t>、大阪府</a:t>
                      </a:r>
                    </a:p>
                  </a:txBody>
                  <a:tcPr/>
                </a:tc>
                <a:extLst>
                  <a:ext uri="{0D108BD9-81ED-4DB2-BD59-A6C34878D82A}">
                    <a16:rowId xmlns:a16="http://schemas.microsoft.com/office/drawing/2014/main" val="809511318"/>
                  </a:ext>
                </a:extLst>
              </a:tr>
            </a:tbl>
          </a:graphicData>
        </a:graphic>
      </p:graphicFrame>
      <p:sp>
        <p:nvSpPr>
          <p:cNvPr id="6" name="テキスト ボックス 5">
            <a:extLst>
              <a:ext uri="{FF2B5EF4-FFF2-40B4-BE49-F238E27FC236}">
                <a16:creationId xmlns:a16="http://schemas.microsoft.com/office/drawing/2014/main" id="{3055945B-2091-494E-BF1C-63C1B455DAA2}"/>
              </a:ext>
            </a:extLst>
          </p:cNvPr>
          <p:cNvSpPr txBox="1"/>
          <p:nvPr/>
        </p:nvSpPr>
        <p:spPr>
          <a:xfrm>
            <a:off x="890622" y="2494021"/>
            <a:ext cx="1785575" cy="3708708"/>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象印マホービン</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ピーコック魔法瓶工業</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　</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オルゴ</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　　　　　　　　　　     　　　　　　　</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BRITA</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Japan(</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　　　　   　 </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ウォーターネット</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三菱ケミカル・クリンスイ</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　</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MI</a:t>
            </a:r>
            <a:r>
              <a:rPr kumimoji="1" lang="ja-JP" altLang="en-US" sz="800" dirty="0">
                <a:latin typeface="Meiryo UI" panose="020B0604030504040204" pitchFamily="50" charset="-128"/>
                <a:ea typeface="Meiryo UI" panose="020B0604030504040204" pitchFamily="50" charset="-128"/>
              </a:rPr>
              <a:t>クリエーションズ</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p>
          <a:p>
            <a:r>
              <a:rPr kumimoji="1" lang="ja-JP" altLang="en-US" sz="800" dirty="0">
                <a:latin typeface="Meiryo UI" panose="020B0604030504040204" pitchFamily="50" charset="-128"/>
                <a:ea typeface="Meiryo UI" panose="020B0604030504040204" pitchFamily="50" charset="-128"/>
              </a:rPr>
              <a:t>つぼ市製茶本舗</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p>
          <a:p>
            <a:r>
              <a:rPr kumimoji="1" lang="ja-JP" altLang="en-US" sz="800" dirty="0">
                <a:latin typeface="Meiryo UI" panose="020B0604030504040204" pitchFamily="50" charset="-128"/>
                <a:ea typeface="Meiryo UI" panose="020B0604030504040204" pitchFamily="50" charset="-128"/>
              </a:rPr>
              <a:t>味の素</a:t>
            </a:r>
            <a:r>
              <a:rPr kumimoji="1" lang="en-US" altLang="ja-JP" sz="800" dirty="0">
                <a:latin typeface="Meiryo UI" panose="020B0604030504040204" pitchFamily="50" charset="-128"/>
                <a:ea typeface="Meiryo UI" panose="020B0604030504040204" pitchFamily="50" charset="-128"/>
              </a:rPr>
              <a:t>AGF(</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ﾃﾞｻﾞｲﾝﾜｰｸｽｴﾝｼｪﾝﾄ</a:t>
            </a:r>
            <a:endParaRPr kumimoji="1" lang="en-US" altLang="ja-JP" sz="800" dirty="0">
              <a:latin typeface="Meiryo UI" panose="020B0604030504040204" pitchFamily="50" charset="-128"/>
              <a:ea typeface="Meiryo UI" panose="020B0604030504040204" pitchFamily="50" charset="-128"/>
            </a:endParaRPr>
          </a:p>
          <a:p>
            <a:r>
              <a:rPr kumimoji="1" lang="zh-CN" altLang="en-US" sz="800" dirty="0">
                <a:latin typeface="Meiryo UI" panose="020B0604030504040204" pitchFamily="50" charset="-128"/>
                <a:ea typeface="Meiryo UI" panose="020B0604030504040204" pitchFamily="50" charset="-128"/>
              </a:rPr>
              <a:t>中西金属工業</a:t>
            </a:r>
            <a:r>
              <a:rPr kumimoji="1" lang="en-US" altLang="zh-CN" sz="800" dirty="0">
                <a:latin typeface="Meiryo UI" panose="020B0604030504040204" pitchFamily="50" charset="-128"/>
                <a:ea typeface="Meiryo UI" panose="020B0604030504040204" pitchFamily="50" charset="-128"/>
              </a:rPr>
              <a:t>(</a:t>
            </a:r>
            <a:r>
              <a:rPr kumimoji="1" lang="zh-CN" altLang="en-US" sz="800" dirty="0">
                <a:latin typeface="Meiryo UI" panose="020B0604030504040204" pitchFamily="50" charset="-128"/>
                <a:ea typeface="Meiryo UI" panose="020B0604030504040204" pitchFamily="50" charset="-128"/>
              </a:rPr>
              <a:t>株</a:t>
            </a:r>
            <a:r>
              <a:rPr kumimoji="1" lang="en-US" altLang="zh-CN" sz="800" dirty="0">
                <a:latin typeface="Meiryo UI" panose="020B0604030504040204" pitchFamily="50" charset="-128"/>
                <a:ea typeface="Meiryo UI" panose="020B0604030504040204" pitchFamily="50" charset="-128"/>
              </a:rPr>
              <a:t>)</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ホシザキ</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endParaRPr kumimoji="1" lang="en-US" altLang="zh-CN"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サルソニード　 　　　　　　    </a:t>
            </a:r>
            <a:endParaRPr kumimoji="1" lang="en-US" altLang="ja-JP" sz="800" strike="sngStrike" dirty="0">
              <a:solidFill>
                <a:srgbClr val="FF0000"/>
              </a:solidFill>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ブランド買取ブランドハンズ　</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ホテルインターゲート大阪 梅田 </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お絵描き水筒</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有</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曽田印刷</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タイガー魔法瓶</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　</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セカンドクエスト</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大和ハウス工業</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良品計画</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)OSG</a:t>
            </a:r>
            <a:r>
              <a:rPr kumimoji="1" lang="ja-JP" altLang="en-US" sz="800" dirty="0">
                <a:latin typeface="Meiryo UI" panose="020B0604030504040204" pitchFamily="50" charset="-128"/>
                <a:ea typeface="Meiryo UI" panose="020B0604030504040204" pitchFamily="50" charset="-128"/>
              </a:rPr>
              <a:t>コーポレーション　　　　　　　   　 </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アストラゼネカ</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　            　</a:t>
            </a:r>
            <a:endParaRPr kumimoji="1" lang="en-US" altLang="ja-JP" sz="800" dirty="0">
              <a:latin typeface="Meiryo UI" panose="020B0604030504040204" pitchFamily="50" charset="-128"/>
              <a:ea typeface="Meiryo UI" panose="020B0604030504040204" pitchFamily="50" charset="-128"/>
            </a:endParaRPr>
          </a:p>
          <a:p>
            <a:r>
              <a:rPr kumimoji="1" lang="zh-TW" altLang="en-US" sz="800" dirty="0">
                <a:latin typeface="Meiryo UI" panose="020B0604030504040204" pitchFamily="50" charset="-128"/>
                <a:ea typeface="Meiryo UI" panose="020B0604030504040204" pitchFamily="50" charset="-128"/>
              </a:rPr>
              <a:t>日産大阪販売</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p>
          <a:p>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ja-JP" altLang="en-US" sz="800" baseline="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　</a:t>
            </a:r>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endParaRPr kumimoji="1" lang="ja-JP" altLang="en-US" sz="8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7F66F211-0A99-4B2E-B065-3223FAA753DF}"/>
              </a:ext>
            </a:extLst>
          </p:cNvPr>
          <p:cNvSpPr txBox="1"/>
          <p:nvPr/>
        </p:nvSpPr>
        <p:spPr>
          <a:xfrm>
            <a:off x="2483894" y="2485079"/>
            <a:ext cx="2171416" cy="3662541"/>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グランパスコンサルティング</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中農製作所　　　　　　　　</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パルコ</a:t>
            </a:r>
            <a:endParaRPr kumimoji="1" lang="en-US" altLang="ja-JP" sz="800" dirty="0">
              <a:latin typeface="Meiryo UI" panose="020B0604030504040204" pitchFamily="50" charset="-128"/>
              <a:ea typeface="Meiryo UI" panose="020B0604030504040204" pitchFamily="50" charset="-128"/>
            </a:endParaRPr>
          </a:p>
          <a:p>
            <a:r>
              <a:rPr kumimoji="1" lang="en-US" altLang="zh-CN"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zh-CN" sz="800" dirty="0">
                <a:latin typeface="Meiryo UI" panose="020B0604030504040204" pitchFamily="50" charset="-128"/>
                <a:ea typeface="Meiryo UI" panose="020B0604030504040204" pitchFamily="50" charset="-128"/>
              </a:rPr>
              <a:t>)</a:t>
            </a:r>
            <a:r>
              <a:rPr kumimoji="1" lang="en-US" altLang="zh-CN" sz="800" dirty="0" err="1">
                <a:latin typeface="Meiryo UI" panose="020B0604030504040204" pitchFamily="50" charset="-128"/>
                <a:ea typeface="Meiryo UI" panose="020B0604030504040204" pitchFamily="50" charset="-128"/>
              </a:rPr>
              <a:t>Soelu</a:t>
            </a:r>
            <a:endParaRPr kumimoji="1" lang="en-US" altLang="zh-CN"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アサヒユウアス</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　 　　　　　　    </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獏</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縁里庵かつもと鍼灸院　　　　　</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大伸社ディライト</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ヨロスト</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)FM802</a:t>
            </a:r>
          </a:p>
          <a:p>
            <a:r>
              <a:rPr kumimoji="1" lang="ja-JP" altLang="en-US" sz="800" dirty="0">
                <a:latin typeface="Meiryo UI" panose="020B0604030504040204" pitchFamily="50" charset="-128"/>
                <a:ea typeface="Meiryo UI" panose="020B0604030504040204" pitchFamily="50" charset="-128"/>
              </a:rPr>
              <a:t>ウォータースタンド</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　</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ベッド通販セラピス</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フィルズ　　　　　　　　     　　　　　　　　　　　   　 </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東亜金属</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　</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イケア・ジャパン</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ダイオーズジャパン</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行政書士やまだ事務所</a:t>
            </a:r>
            <a:endParaRPr kumimoji="1" lang="en-US" altLang="ja-JP" sz="800" dirty="0">
              <a:latin typeface="Meiryo UI" panose="020B0604030504040204" pitchFamily="50" charset="-128"/>
              <a:ea typeface="Meiryo UI" panose="020B0604030504040204" pitchFamily="50" charset="-128"/>
            </a:endParaRPr>
          </a:p>
          <a:p>
            <a:r>
              <a:rPr kumimoji="1" lang="en-US" altLang="zh-CN" sz="800" dirty="0">
                <a:latin typeface="Meiryo UI" panose="020B0604030504040204" pitchFamily="50" charset="-128"/>
                <a:ea typeface="Meiryo UI" panose="020B0604030504040204" pitchFamily="50" charset="-128"/>
              </a:rPr>
              <a:t>(</a:t>
            </a:r>
            <a:r>
              <a:rPr kumimoji="1" lang="zh-CN" altLang="en-US" sz="800" dirty="0">
                <a:latin typeface="Meiryo UI" panose="020B0604030504040204" pitchFamily="50" charset="-128"/>
                <a:ea typeface="Meiryo UI" panose="020B0604030504040204" pitchFamily="50" charset="-128"/>
              </a:rPr>
              <a:t>株</a:t>
            </a:r>
            <a:r>
              <a:rPr kumimoji="1" lang="en-US" altLang="zh-CN" sz="800" dirty="0">
                <a:latin typeface="Meiryo UI" panose="020B0604030504040204" pitchFamily="50" charset="-128"/>
                <a:ea typeface="Meiryo UI" panose="020B0604030504040204" pitchFamily="50" charset="-128"/>
              </a:rPr>
              <a:t>)F</a:t>
            </a:r>
            <a:r>
              <a:rPr kumimoji="1" lang="zh-CN" altLang="en-US" sz="800" dirty="0">
                <a:latin typeface="Meiryo UI" panose="020B0604030504040204" pitchFamily="50" charset="-128"/>
                <a:ea typeface="Meiryo UI" panose="020B0604030504040204" pitchFamily="50" charset="-128"/>
              </a:rPr>
              <a:t>企画</a:t>
            </a:r>
            <a:endParaRPr kumimoji="1" lang="en-US" altLang="zh-CN"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アース製薬</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)BFLAT</a:t>
            </a: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プレゼンス・メディカル</a:t>
            </a:r>
            <a:endParaRPr kumimoji="1" lang="en-US" altLang="ja-JP" sz="800" dirty="0">
              <a:latin typeface="Meiryo UI" panose="020B0604030504040204" pitchFamily="50" charset="-128"/>
              <a:ea typeface="Meiryo UI" panose="020B0604030504040204" pitchFamily="50" charset="-128"/>
            </a:endParaRPr>
          </a:p>
          <a:p>
            <a:r>
              <a:rPr kumimoji="1" lang="zh-CN" altLang="en-US" sz="800" dirty="0">
                <a:latin typeface="Meiryo UI" panose="020B0604030504040204" pitchFamily="50" charset="-128"/>
                <a:ea typeface="Meiryo UI" panose="020B0604030504040204" pitchFamily="50" charset="-128"/>
              </a:rPr>
              <a:t>明治安田生命保険相互会社 大阪本部</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ジェイアール西日本ホテル開発</a:t>
            </a:r>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dirty="0">
              <a:solidFill>
                <a:srgbClr val="FF0000"/>
              </a:solidFill>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endParaRPr kumimoji="1" lang="ja-JP" altLang="en-US" sz="8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5C338D1-0701-4D47-B1D3-D0DE134A135F}"/>
              </a:ext>
            </a:extLst>
          </p:cNvPr>
          <p:cNvSpPr txBox="1"/>
          <p:nvPr/>
        </p:nvSpPr>
        <p:spPr>
          <a:xfrm>
            <a:off x="4009707" y="2487069"/>
            <a:ext cx="2227511" cy="2062103"/>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大阪水道総合サービス</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ショクサイ</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p>
          <a:p>
            <a:r>
              <a:rPr kumimoji="1" lang="ja-JP" altLang="en-US" sz="800" dirty="0">
                <a:latin typeface="Meiryo UI" panose="020B0604030504040204" pitchFamily="50" charset="-128"/>
                <a:ea typeface="Meiryo UI" panose="020B0604030504040204" pitchFamily="50" charset="-128"/>
              </a:rPr>
              <a:t>合同会社サンフィッシュ</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ティー・アイ・トレーディング</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p>
          <a:p>
            <a:r>
              <a:rPr kumimoji="1" lang="ja-JP" altLang="en-US" sz="800" dirty="0">
                <a:latin typeface="Meiryo UI" panose="020B0604030504040204" pitchFamily="50" charset="-128"/>
                <a:ea typeface="Meiryo UI" panose="020B0604030504040204" pitchFamily="50" charset="-128"/>
              </a:rPr>
              <a:t>弁護士法人ニューステージ</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粘土科学研究所</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みどり歯科</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ゼロ塾ガイド</a:t>
            </a:r>
            <a:r>
              <a:rPr kumimoji="1" lang="en-US" altLang="ja-JP" sz="800" dirty="0">
                <a:latin typeface="Meiryo UI" panose="020B0604030504040204" pitchFamily="50" charset="-128"/>
                <a:ea typeface="Meiryo UI" panose="020B0604030504040204" pitchFamily="50" charset="-128"/>
              </a:rPr>
              <a:t>(Biz</a:t>
            </a:r>
            <a:r>
              <a:rPr kumimoji="1" lang="ja-JP" altLang="en-US" sz="800" dirty="0">
                <a:latin typeface="Meiryo UI" panose="020B0604030504040204" pitchFamily="50" charset="-128"/>
                <a:ea typeface="Meiryo UI" panose="020B0604030504040204" pitchFamily="50" charset="-128"/>
              </a:rPr>
              <a:t>ライター事務所</a:t>
            </a:r>
            <a:r>
              <a:rPr kumimoji="1" lang="en-US" altLang="ja-JP" sz="800" dirty="0">
                <a:latin typeface="Meiryo UI" panose="020B0604030504040204" pitchFamily="50" charset="-128"/>
                <a:ea typeface="Meiryo UI" panose="020B0604030504040204" pitchFamily="50" charset="-128"/>
              </a:rPr>
              <a:t>)</a:t>
            </a:r>
          </a:p>
          <a:p>
            <a:r>
              <a:rPr kumimoji="1" lang="ja-JP" altLang="en-US" sz="800" dirty="0">
                <a:latin typeface="Meiryo UI" panose="020B0604030504040204" pitchFamily="50" charset="-128"/>
                <a:ea typeface="Meiryo UI" panose="020B0604030504040204" pitchFamily="50" charset="-128"/>
              </a:rPr>
              <a:t>株式会社まいぺんらい</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蒼生法律事務所</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株式会社</a:t>
            </a:r>
            <a:r>
              <a:rPr kumimoji="1" lang="en-US" altLang="ja-JP" sz="800" dirty="0">
                <a:latin typeface="Meiryo UI" panose="020B0604030504040204" pitchFamily="50" charset="-128"/>
                <a:ea typeface="Meiryo UI" panose="020B0604030504040204" pitchFamily="50" charset="-128"/>
              </a:rPr>
              <a:t>LIFERELL</a:t>
            </a:r>
          </a:p>
          <a:p>
            <a:r>
              <a:rPr kumimoji="1" lang="ja-JP" altLang="en-US" sz="800" dirty="0">
                <a:latin typeface="Meiryo UI" panose="020B0604030504040204" pitchFamily="50" charset="-128"/>
                <a:ea typeface="Meiryo UI" panose="020B0604030504040204" pitchFamily="50" charset="-128"/>
              </a:rPr>
              <a:t>株式会社ラゲッジ</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サンファーネス株式会社</a:t>
            </a:r>
            <a:endParaRPr kumimoji="1" lang="en-US" altLang="ja-JP" sz="800" dirty="0">
              <a:latin typeface="Meiryo UI" panose="020B0604030504040204" pitchFamily="50" charset="-128"/>
              <a:ea typeface="Meiryo UI" panose="020B0604030504040204" pitchFamily="50" charset="-128"/>
            </a:endParaRPr>
          </a:p>
          <a:p>
            <a:r>
              <a:rPr kumimoji="1" lang="zh-TW" altLang="en-US" sz="800" dirty="0">
                <a:latin typeface="Meiryo UI" panose="020B0604030504040204" pitchFamily="50" charset="-128"/>
                <a:ea typeface="Meiryo UI" panose="020B0604030504040204" pitchFamily="50" charset="-128"/>
              </a:rPr>
              <a:t>保利国際法務事務所</a:t>
            </a:r>
            <a:endParaRPr kumimoji="1" lang="en-US" altLang="zh-TW"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株式会社えびすツール</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株式会社ウチダ　きらきらペイント</a:t>
            </a:r>
          </a:p>
        </p:txBody>
      </p:sp>
      <p:sp>
        <p:nvSpPr>
          <p:cNvPr id="21" name="テキスト ボックス 20">
            <a:extLst>
              <a:ext uri="{FF2B5EF4-FFF2-40B4-BE49-F238E27FC236}">
                <a16:creationId xmlns:a16="http://schemas.microsoft.com/office/drawing/2014/main" id="{4567CFA0-896B-4F14-B864-68EDF9D7E8D8}"/>
              </a:ext>
            </a:extLst>
          </p:cNvPr>
          <p:cNvSpPr txBox="1"/>
          <p:nvPr/>
        </p:nvSpPr>
        <p:spPr>
          <a:xfrm>
            <a:off x="5121293" y="5450217"/>
            <a:ext cx="1985677" cy="307777"/>
          </a:xfrm>
          <a:prstGeom prst="rect">
            <a:avLst/>
          </a:prstGeom>
          <a:noFill/>
        </p:spPr>
        <p:txBody>
          <a:bodyPr wrap="square" rtlCol="0">
            <a:spAutoFit/>
          </a:bodyPr>
          <a:lstStyle/>
          <a:p>
            <a:r>
              <a:rPr kumimoji="1" lang="ja-JP" altLang="en-US" sz="1400" b="1" u="sng" dirty="0">
                <a:solidFill>
                  <a:schemeClr val="accent5">
                    <a:lumMod val="75000"/>
                  </a:schemeClr>
                </a:solidFill>
                <a:latin typeface="Meiryo UI" panose="020B0604030504040204" pitchFamily="50" charset="-128"/>
                <a:ea typeface="Meiryo UI" panose="020B0604030504040204" pitchFamily="50" charset="-128"/>
              </a:rPr>
              <a:t>メンバーの募集・拡大</a:t>
            </a:r>
            <a:endParaRPr kumimoji="1" lang="ja-JP" altLang="en-US" sz="1400" u="sng" dirty="0">
              <a:solidFill>
                <a:schemeClr val="accent5">
                  <a:lumMod val="75000"/>
                </a:schemeClr>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8C91BC20-2000-4457-AD20-A9BA310F5432}"/>
              </a:ext>
            </a:extLst>
          </p:cNvPr>
          <p:cNvSpPr/>
          <p:nvPr/>
        </p:nvSpPr>
        <p:spPr>
          <a:xfrm>
            <a:off x="420563" y="5390010"/>
            <a:ext cx="2788659" cy="184666"/>
          </a:xfrm>
          <a:prstGeom prst="rect">
            <a:avLst/>
          </a:prstGeom>
        </p:spPr>
        <p:txBody>
          <a:bodyPr wrap="square" lIns="0" tIns="0" rIns="0" bIns="0">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開催予定</a:t>
            </a:r>
            <a:endParaRPr lang="en-US" altLang="ja-JP" sz="12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409DB6E9-7CE7-4E6E-8A83-CB123D23E97D}"/>
              </a:ext>
            </a:extLst>
          </p:cNvPr>
          <p:cNvSpPr/>
          <p:nvPr/>
        </p:nvSpPr>
        <p:spPr>
          <a:xfrm>
            <a:off x="621369" y="5588626"/>
            <a:ext cx="2512945" cy="169277"/>
          </a:xfrm>
          <a:prstGeom prst="rect">
            <a:avLst/>
          </a:prstGeom>
        </p:spPr>
        <p:txBody>
          <a:bodyPr wrap="square" lIns="0" tIns="0" rIns="0" bIns="0">
            <a:spAutoFit/>
          </a:bodyPr>
          <a:lstStyle/>
          <a:p>
            <a:pPr marL="95250" indent="-95250"/>
            <a:r>
              <a:rPr lang="ja-JP" altLang="en-US" sz="1100" dirty="0">
                <a:latin typeface="Meiryo UI" panose="020B0604030504040204" pitchFamily="50" charset="-128"/>
                <a:ea typeface="Meiryo UI" panose="020B0604030504040204" pitchFamily="50" charset="-128"/>
                <a:cs typeface="Meiryo UI" panose="020B0604030504040204" pitchFamily="50" charset="-128"/>
              </a:rPr>
              <a:t>必要に応じ開催予定</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40797CD9-0999-40B4-AA6D-FA8892E135B5}"/>
              </a:ext>
            </a:extLst>
          </p:cNvPr>
          <p:cNvSpPr/>
          <p:nvPr/>
        </p:nvSpPr>
        <p:spPr>
          <a:xfrm>
            <a:off x="414215" y="5749196"/>
            <a:ext cx="833994" cy="184666"/>
          </a:xfrm>
          <a:prstGeom prst="rect">
            <a:avLst/>
          </a:prstGeom>
        </p:spPr>
        <p:txBody>
          <a:bodyPr wrap="square" lIns="0" tIns="0" rIns="0" bIns="0">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議題</a:t>
            </a:r>
            <a:endParaRPr lang="en-US" altLang="ja-JP" sz="1200" u="sng"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844203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2595</Words>
  <Application>Microsoft Office PowerPoint</Application>
  <PresentationFormat>A4 210 x 297 mm</PresentationFormat>
  <Paragraphs>337</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2022-06-13T11:52:57Z</dcterms:created>
  <dcterms:modified xsi:type="dcterms:W3CDTF">2026-06-25T04:24:50Z</dcterms:modified>
</cp:coreProperties>
</file>