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70" r:id="rId5"/>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BB59"/>
    <a:srgbClr val="FFFFFF"/>
    <a:srgbClr val="339933"/>
    <a:srgbClr val="3AA43A"/>
    <a:srgbClr val="E2FDBD"/>
    <a:srgbClr val="006600"/>
    <a:srgbClr val="003300"/>
    <a:srgbClr val="000099"/>
    <a:srgbClr val="3E4FCE"/>
    <a:srgbClr val="EDE1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71" autoAdjust="0"/>
    <p:restoredTop sz="91382" autoAdjust="0"/>
  </p:normalViewPr>
  <p:slideViewPr>
    <p:cSldViewPr>
      <p:cViewPr>
        <p:scale>
          <a:sx n="125" d="100"/>
          <a:sy n="125" d="100"/>
        </p:scale>
        <p:origin x="234" y="-130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2949575" cy="496888"/>
          </a:xfrm>
          <a:prstGeom prst="rect">
            <a:avLst/>
          </a:prstGeom>
        </p:spPr>
        <p:txBody>
          <a:bodyPr vert="horz" lIns="91405" tIns="45703" rIns="91405"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4" y="0"/>
            <a:ext cx="2949575" cy="496888"/>
          </a:xfrm>
          <a:prstGeom prst="rect">
            <a:avLst/>
          </a:prstGeom>
        </p:spPr>
        <p:txBody>
          <a:bodyPr vert="horz" lIns="91405" tIns="45703" rIns="91405" bIns="45703" rtlCol="0"/>
          <a:lstStyle>
            <a:lvl1pPr algn="r">
              <a:defRPr sz="1200"/>
            </a:lvl1pPr>
          </a:lstStyle>
          <a:p>
            <a:fld id="{9EFDEC38-9E6E-4F38-A92F-57AC730FB332}" type="datetimeFigureOut">
              <a:rPr kumimoji="1" lang="ja-JP" altLang="en-US" smtClean="0"/>
              <a:t>2024/2/23</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05" tIns="45703" rIns="91405" bIns="45703"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05" tIns="45703" rIns="91405" bIns="457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40863"/>
            <a:ext cx="2949575" cy="496887"/>
          </a:xfrm>
          <a:prstGeom prst="rect">
            <a:avLst/>
          </a:prstGeom>
        </p:spPr>
        <p:txBody>
          <a:bodyPr vert="horz" lIns="91405" tIns="45703" rIns="91405"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4" y="9440863"/>
            <a:ext cx="2949575" cy="496887"/>
          </a:xfrm>
          <a:prstGeom prst="rect">
            <a:avLst/>
          </a:prstGeom>
        </p:spPr>
        <p:txBody>
          <a:bodyPr vert="horz" lIns="91405" tIns="45703" rIns="91405" bIns="45703"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356623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2024/2/23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2024/2/23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2024/2/23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2024/2/23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2024/2/23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2024/2/23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2024/2/23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2024/2/23</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89">
            <a:extLst>
              <a:ext uri="{FF2B5EF4-FFF2-40B4-BE49-F238E27FC236}">
                <a16:creationId xmlns:a16="http://schemas.microsoft.com/office/drawing/2014/main" id="{2A135ECE-3F5C-5919-A3CB-28FF896B707E}"/>
              </a:ext>
            </a:extLst>
          </p:cNvPr>
          <p:cNvSpPr/>
          <p:nvPr/>
        </p:nvSpPr>
        <p:spPr>
          <a:xfrm>
            <a:off x="160803" y="4046520"/>
            <a:ext cx="7272000" cy="5429397"/>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13" name="正方形/長方形 12">
            <a:extLst>
              <a:ext uri="{FF2B5EF4-FFF2-40B4-BE49-F238E27FC236}">
                <a16:creationId xmlns:a16="http://schemas.microsoft.com/office/drawing/2014/main" id="{DDD34B92-87DC-45E3-A5F1-7DC8C3F59442}"/>
              </a:ext>
            </a:extLst>
          </p:cNvPr>
          <p:cNvSpPr/>
          <p:nvPr/>
        </p:nvSpPr>
        <p:spPr>
          <a:xfrm>
            <a:off x="220624" y="7490915"/>
            <a:ext cx="1330604" cy="1908000"/>
          </a:xfrm>
          <a:prstGeom prst="rect">
            <a:avLst/>
          </a:prstGeom>
          <a:solidFill>
            <a:schemeClr val="accent3">
              <a:lumMod val="20000"/>
              <a:lumOff val="8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3D8500A3-F465-49F4-A47B-A100754F48DB}"/>
              </a:ext>
            </a:extLst>
          </p:cNvPr>
          <p:cNvSpPr/>
          <p:nvPr/>
        </p:nvSpPr>
        <p:spPr>
          <a:xfrm>
            <a:off x="220090" y="4951425"/>
            <a:ext cx="7128000" cy="212277"/>
          </a:xfrm>
          <a:prstGeom prst="rect">
            <a:avLst/>
          </a:prstGeom>
          <a:solidFill>
            <a:srgbClr val="9BBB59"/>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角丸四角形 68"/>
          <p:cNvSpPr/>
          <p:nvPr/>
        </p:nvSpPr>
        <p:spPr>
          <a:xfrm>
            <a:off x="5752728" y="652426"/>
            <a:ext cx="6949265" cy="3219108"/>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latin typeface="Meiryo UI" panose="020B0604030504040204" pitchFamily="50" charset="-128"/>
              <a:ea typeface="Meiryo UI" panose="020B0604030504040204" pitchFamily="50" charset="-128"/>
            </a:endParaRPr>
          </a:p>
        </p:txBody>
      </p:sp>
      <p:sp>
        <p:nvSpPr>
          <p:cNvPr id="75" name="角丸四角形 74"/>
          <p:cNvSpPr/>
          <p:nvPr/>
        </p:nvSpPr>
        <p:spPr>
          <a:xfrm>
            <a:off x="106830" y="616651"/>
            <a:ext cx="5559392" cy="325488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90" name="角丸四角形 89"/>
          <p:cNvSpPr/>
          <p:nvPr/>
        </p:nvSpPr>
        <p:spPr>
          <a:xfrm>
            <a:off x="7502128" y="4121652"/>
            <a:ext cx="5184000" cy="5359467"/>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97" name="角丸四角形 96"/>
          <p:cNvSpPr/>
          <p:nvPr/>
        </p:nvSpPr>
        <p:spPr>
          <a:xfrm>
            <a:off x="7509746" y="3975643"/>
            <a:ext cx="5184000" cy="288147"/>
          </a:xfrm>
          <a:prstGeom prst="roundRect">
            <a:avLst>
              <a:gd name="adj" fmla="val 0"/>
            </a:avLst>
          </a:prstGeom>
          <a:solidFill>
            <a:srgbClr val="339933"/>
          </a:solidFill>
          <a:ln>
            <a:solidFill>
              <a:srgbClr val="3AA43A"/>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anose="020B0604030504040204" pitchFamily="50" charset="-128"/>
                <a:ea typeface="Meiryo UI" panose="020B0604030504040204" pitchFamily="50" charset="-128"/>
              </a:rPr>
              <a:t>第４章 計画の適切な進行管理</a:t>
            </a:r>
          </a:p>
        </p:txBody>
      </p:sp>
      <p:sp>
        <p:nvSpPr>
          <p:cNvPr id="99" name="角丸四角形 98"/>
          <p:cNvSpPr/>
          <p:nvPr/>
        </p:nvSpPr>
        <p:spPr>
          <a:xfrm>
            <a:off x="5763225" y="638402"/>
            <a:ext cx="6949265" cy="288147"/>
          </a:xfrm>
          <a:prstGeom prst="roundRect">
            <a:avLst>
              <a:gd name="adj" fmla="val 0"/>
            </a:avLst>
          </a:prstGeom>
          <a:solidFill>
            <a:srgbClr val="339933"/>
          </a:solidFill>
          <a:ln w="6350">
            <a:solidFill>
              <a:srgbClr val="3AA43A"/>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第２章　今後の環境教育等における基本的な考え方</a:t>
            </a: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95080" y="36331"/>
            <a:ext cx="7697290" cy="475271"/>
            <a:chOff x="737" y="402"/>
            <a:chExt cx="1309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002"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514"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2807"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大阪府環境教育等行動計画　</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～行動する人づくり、連携・協働でつなぐ環境配慮行動の輪～</a:t>
              </a:r>
              <a:endParaRPr lang="ja-JP" altLang="en-US" sz="16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2807"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8" name="グループ化 7">
            <a:extLst>
              <a:ext uri="{FF2B5EF4-FFF2-40B4-BE49-F238E27FC236}">
                <a16:creationId xmlns:a16="http://schemas.microsoft.com/office/drawing/2014/main" id="{44C382EC-A8D8-450C-A793-1F051B0B49AF}"/>
              </a:ext>
            </a:extLst>
          </p:cNvPr>
          <p:cNvGrpSpPr/>
          <p:nvPr/>
        </p:nvGrpSpPr>
        <p:grpSpPr>
          <a:xfrm>
            <a:off x="7912968" y="92418"/>
            <a:ext cx="3977780" cy="434596"/>
            <a:chOff x="7547595" y="46261"/>
            <a:chExt cx="4037781" cy="460777"/>
          </a:xfrm>
        </p:grpSpPr>
        <p:pic>
          <p:nvPicPr>
            <p:cNvPr id="1029" name="図 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6570"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59656"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1639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52371"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93107"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222862"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671718"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128176" y="46261"/>
              <a:ext cx="457200" cy="457200"/>
            </a:xfrm>
            <a:prstGeom prst="rect">
              <a:avLst/>
            </a:prstGeom>
          </p:spPr>
        </p:pic>
        <p:pic>
          <p:nvPicPr>
            <p:cNvPr id="85" name="図 8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547595" y="46942"/>
              <a:ext cx="458885" cy="458885"/>
            </a:xfrm>
            <a:prstGeom prst="rect">
              <a:avLst/>
            </a:prstGeom>
          </p:spPr>
        </p:pic>
      </p:grpSp>
      <p:sp>
        <p:nvSpPr>
          <p:cNvPr id="42" name="テキスト ボックス 41">
            <a:extLst>
              <a:ext uri="{FF2B5EF4-FFF2-40B4-BE49-F238E27FC236}">
                <a16:creationId xmlns:a16="http://schemas.microsoft.com/office/drawing/2014/main" id="{876B33A3-1F8A-448C-9635-9C65D724D1F0}"/>
              </a:ext>
            </a:extLst>
          </p:cNvPr>
          <p:cNvSpPr txBox="1"/>
          <p:nvPr/>
        </p:nvSpPr>
        <p:spPr>
          <a:xfrm>
            <a:off x="5723627" y="957127"/>
            <a:ext cx="3613028" cy="276999"/>
          </a:xfrm>
          <a:prstGeom prst="rect">
            <a:avLst/>
          </a:prstGeom>
          <a:noFill/>
        </p:spPr>
        <p:txBody>
          <a:bodyPr wrap="square" rtlCol="0">
            <a:spAutoFit/>
          </a:bodyPr>
          <a:lstStyle/>
          <a:p>
            <a:pPr>
              <a:spcAft>
                <a:spcPts val="600"/>
              </a:spcAft>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めざすべき将来像・目標</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11942221" y="210789"/>
            <a:ext cx="723275" cy="307777"/>
          </a:xfrm>
          <a:prstGeom prst="rect">
            <a:avLst/>
          </a:prstGeom>
          <a:noFill/>
        </p:spPr>
        <p:txBody>
          <a:bodyPr wrap="none" rtlCol="0">
            <a:spAutoFit/>
          </a:bodyPr>
          <a:lstStyle/>
          <a:p>
            <a:pPr algn="ctr"/>
            <a:r>
              <a:rPr lang="ja-JP" altLang="en-US" sz="1400" dirty="0">
                <a:latin typeface="Meiryo UI" panose="020B0604030504040204" pitchFamily="50" charset="-128"/>
                <a:ea typeface="Meiryo UI" panose="020B0604030504040204" pitchFamily="50" charset="-128"/>
              </a:rPr>
              <a:t>大阪府</a:t>
            </a:r>
            <a:endParaRPr kumimoji="1" lang="ja-JP" altLang="en-US" sz="1400" dirty="0">
              <a:latin typeface="Meiryo UI" panose="020B0604030504040204" pitchFamily="50" charset="-128"/>
              <a:ea typeface="Meiryo UI" panose="020B0604030504040204" pitchFamily="50" charset="-128"/>
            </a:endParaRPr>
          </a:p>
        </p:txBody>
      </p:sp>
      <p:sp>
        <p:nvSpPr>
          <p:cNvPr id="54" name="角丸四角形 53"/>
          <p:cNvSpPr/>
          <p:nvPr/>
        </p:nvSpPr>
        <p:spPr>
          <a:xfrm>
            <a:off x="123295" y="622882"/>
            <a:ext cx="5534647" cy="288147"/>
          </a:xfrm>
          <a:prstGeom prst="roundRect">
            <a:avLst>
              <a:gd name="adj" fmla="val 0"/>
            </a:avLst>
          </a:prstGeom>
          <a:solidFill>
            <a:srgbClr val="339933"/>
          </a:solidFill>
          <a:ln>
            <a:solidFill>
              <a:srgbClr val="3AA43A"/>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第１章 環境教育等をめぐる状況等</a:t>
            </a:r>
          </a:p>
        </p:txBody>
      </p:sp>
      <p:sp>
        <p:nvSpPr>
          <p:cNvPr id="58" name="テキスト ボックス 57">
            <a:extLst>
              <a:ext uri="{FF2B5EF4-FFF2-40B4-BE49-F238E27FC236}">
                <a16:creationId xmlns:a16="http://schemas.microsoft.com/office/drawing/2014/main" id="{876B33A3-1F8A-448C-9635-9C65D724D1F0}"/>
              </a:ext>
            </a:extLst>
          </p:cNvPr>
          <p:cNvSpPr txBox="1"/>
          <p:nvPr/>
        </p:nvSpPr>
        <p:spPr>
          <a:xfrm>
            <a:off x="5847131" y="1166813"/>
            <a:ext cx="6362341" cy="276999"/>
          </a:xfrm>
          <a:prstGeom prst="rect">
            <a:avLst/>
          </a:prstGeom>
          <a:noFill/>
        </p:spPr>
        <p:txBody>
          <a:bodyPr wrap="square" rtlCol="0">
            <a:spAutoFit/>
          </a:bodyP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環境総合計画のめざすべき将来像を踏まえ、持続可能な社会が実現するよう以下の目標を設定。</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a:extLst>
              <a:ext uri="{FF2B5EF4-FFF2-40B4-BE49-F238E27FC236}">
                <a16:creationId xmlns:a16="http://schemas.microsoft.com/office/drawing/2014/main" id="{9EB149AD-D045-47C6-9623-93D64379E8EC}"/>
              </a:ext>
            </a:extLst>
          </p:cNvPr>
          <p:cNvSpPr/>
          <p:nvPr/>
        </p:nvSpPr>
        <p:spPr>
          <a:xfrm>
            <a:off x="5791190" y="2468274"/>
            <a:ext cx="1649697" cy="276999"/>
          </a:xfrm>
          <a:prstGeom prst="rect">
            <a:avLst/>
          </a:prstGeom>
        </p:spPr>
        <p:txBody>
          <a:bodyPr wrap="square">
            <a:spAutoFit/>
          </a:bodyPr>
          <a:lstStyle/>
          <a:p>
            <a:r>
              <a:rPr lang="ja-JP" altLang="en-US"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２　計画期間</a:t>
            </a:r>
            <a:endParaRPr lang="en-US" altLang="ja-JP"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0" name="正方形/長方形 59">
            <a:extLst>
              <a:ext uri="{FF2B5EF4-FFF2-40B4-BE49-F238E27FC236}">
                <a16:creationId xmlns:a16="http://schemas.microsoft.com/office/drawing/2014/main" id="{9EB149AD-D045-47C6-9623-93D64379E8EC}"/>
              </a:ext>
            </a:extLst>
          </p:cNvPr>
          <p:cNvSpPr/>
          <p:nvPr/>
        </p:nvSpPr>
        <p:spPr>
          <a:xfrm>
            <a:off x="6878738" y="2408743"/>
            <a:ext cx="2518245" cy="350481"/>
          </a:xfrm>
          <a:prstGeom prst="rect">
            <a:avLst/>
          </a:prstGeom>
        </p:spPr>
        <p:txBody>
          <a:bodyPr wrap="square">
            <a:spAutoFit/>
          </a:bodyPr>
          <a:lstStyle/>
          <a:p>
            <a:pPr>
              <a:lnSpc>
                <a:spcPct val="150000"/>
              </a:lnSpc>
            </a:pPr>
            <a:r>
              <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en-US"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年度まで</a:t>
            </a:r>
            <a:endParaRPr lang="en-US" altLang="ja-JP" sz="13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2" name="正方形/長方形 61">
            <a:extLst>
              <a:ext uri="{FF2B5EF4-FFF2-40B4-BE49-F238E27FC236}">
                <a16:creationId xmlns:a16="http://schemas.microsoft.com/office/drawing/2014/main" id="{9EB149AD-D045-47C6-9623-93D64379E8EC}"/>
              </a:ext>
            </a:extLst>
          </p:cNvPr>
          <p:cNvSpPr/>
          <p:nvPr/>
        </p:nvSpPr>
        <p:spPr>
          <a:xfrm>
            <a:off x="5791190" y="2732333"/>
            <a:ext cx="2032166" cy="276999"/>
          </a:xfrm>
          <a:prstGeom prst="rect">
            <a:avLst/>
          </a:prstGeom>
        </p:spPr>
        <p:txBody>
          <a:bodyPr wrap="square">
            <a:spAutoFit/>
          </a:bodyPr>
          <a:lstStyle/>
          <a:p>
            <a:r>
              <a:rPr lang="ja-JP" altLang="en-US"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３　基本的な方向性</a:t>
            </a:r>
            <a:endParaRPr lang="en-US" altLang="ja-JP"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 name="テキスト ボックス 3">
            <a:extLst>
              <a:ext uri="{FF2B5EF4-FFF2-40B4-BE49-F238E27FC236}">
                <a16:creationId xmlns:a16="http://schemas.microsoft.com/office/drawing/2014/main" id="{3BBF8B53-0694-D3B5-28C9-FBAF89028D0C}"/>
              </a:ext>
            </a:extLst>
          </p:cNvPr>
          <p:cNvSpPr txBox="1"/>
          <p:nvPr/>
        </p:nvSpPr>
        <p:spPr>
          <a:xfrm>
            <a:off x="5822637" y="2980398"/>
            <a:ext cx="6829301" cy="830997"/>
          </a:xfrm>
          <a:prstGeom prst="rect">
            <a:avLst/>
          </a:prstGeom>
          <a:noFill/>
        </p:spPr>
        <p:txBody>
          <a:bodyPr wrap="square" rtlCol="0">
            <a:spAutoFit/>
          </a:bodyPr>
          <a:lstStyle/>
          <a:p>
            <a:pPr marL="171450" indent="-171450">
              <a:buFont typeface="Wingdings" panose="05000000000000000000" pitchFamily="2" charset="2"/>
              <a:buChar char="u"/>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あらゆる世代が様々な場で環境について学習し、主体的な判断ができるようにする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家庭、学校、地域、社会教育施設、職場等のあらゆる場と機会において、環境負荷低減に向け、主体的・継続的な活動が実践されるようにする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あらゆる活動において、「環境」という要素を意識することで、環境保全活動の広がりを図る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96">
            <a:extLst>
              <a:ext uri="{FF2B5EF4-FFF2-40B4-BE49-F238E27FC236}">
                <a16:creationId xmlns:a16="http://schemas.microsoft.com/office/drawing/2014/main" id="{90AE10C3-069E-E56F-6A1C-3B98C09871E1}"/>
              </a:ext>
            </a:extLst>
          </p:cNvPr>
          <p:cNvSpPr/>
          <p:nvPr/>
        </p:nvSpPr>
        <p:spPr>
          <a:xfrm>
            <a:off x="153928" y="3975234"/>
            <a:ext cx="7272000" cy="288147"/>
          </a:xfrm>
          <a:prstGeom prst="roundRect">
            <a:avLst>
              <a:gd name="adj" fmla="val 0"/>
            </a:avLst>
          </a:prstGeom>
          <a:solidFill>
            <a:srgbClr val="339933"/>
          </a:solidFill>
          <a:ln>
            <a:solidFill>
              <a:srgbClr val="3AA43A"/>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anose="020B0604030504040204" pitchFamily="50" charset="-128"/>
                <a:ea typeface="Meiryo UI" panose="020B0604030504040204" pitchFamily="50" charset="-128"/>
              </a:rPr>
              <a:t>第</a:t>
            </a:r>
            <a:r>
              <a:rPr lang="en-US" altLang="ja-JP" sz="1400" b="1" dirty="0">
                <a:latin typeface="Meiryo UI" panose="020B0604030504040204" pitchFamily="50" charset="-128"/>
                <a:ea typeface="Meiryo UI" panose="020B0604030504040204" pitchFamily="50" charset="-128"/>
              </a:rPr>
              <a:t>3</a:t>
            </a:r>
            <a:r>
              <a:rPr lang="ja-JP" altLang="en-US" sz="1400" b="1" dirty="0">
                <a:latin typeface="Meiryo UI" panose="020B0604030504040204" pitchFamily="50" charset="-128"/>
                <a:ea typeface="Meiryo UI" panose="020B0604030504040204" pitchFamily="50" charset="-128"/>
              </a:rPr>
              <a:t>章 推進方策</a:t>
            </a:r>
          </a:p>
        </p:txBody>
      </p:sp>
      <p:sp>
        <p:nvSpPr>
          <p:cNvPr id="9" name="テキスト ボックス 8">
            <a:extLst>
              <a:ext uri="{FF2B5EF4-FFF2-40B4-BE49-F238E27FC236}">
                <a16:creationId xmlns:a16="http://schemas.microsoft.com/office/drawing/2014/main" id="{97CE44BA-9ADB-BE34-3458-6A21129B8194}"/>
              </a:ext>
            </a:extLst>
          </p:cNvPr>
          <p:cNvSpPr txBox="1"/>
          <p:nvPr/>
        </p:nvSpPr>
        <p:spPr>
          <a:xfrm>
            <a:off x="171094" y="4289471"/>
            <a:ext cx="7201061" cy="646331"/>
          </a:xfrm>
          <a:prstGeom prst="rect">
            <a:avLst/>
          </a:prstGeom>
          <a:noFill/>
        </p:spPr>
        <p:txBody>
          <a:bodyPr wrap="square" rtlCol="0">
            <a:spAutoFit/>
          </a:bodyP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各主体が積極的に参加し、それぞれの役割分担を理解するなかで、分担、連携・協力、協働を図りながら、様々な場において、また、年齢・発達段階に応じた環境教育等を進めていくことが必要。府は、各主体の自主的な行動を促し、環境学習及び環境保全活動が効果的に実践されるよう、総合的・体系的に環境教育等を推進。</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59D0C0FC-E736-D901-930E-8103D919BB99}"/>
              </a:ext>
            </a:extLst>
          </p:cNvPr>
          <p:cNvSpPr txBox="1"/>
          <p:nvPr/>
        </p:nvSpPr>
        <p:spPr>
          <a:xfrm>
            <a:off x="89109" y="936069"/>
            <a:ext cx="4152371" cy="276999"/>
          </a:xfrm>
          <a:prstGeom prst="rect">
            <a:avLst/>
          </a:prstGeom>
          <a:noFill/>
        </p:spPr>
        <p:txBody>
          <a:bodyPr wrap="square" rtlCol="0">
            <a:spAutoFit/>
          </a:bodyPr>
          <a:lstStyle/>
          <a:p>
            <a:pPr>
              <a:spcAft>
                <a:spcPts val="600"/>
              </a:spcAft>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環境教育等に関する国内外の動向</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a:extLst>
              <a:ext uri="{FF2B5EF4-FFF2-40B4-BE49-F238E27FC236}">
                <a16:creationId xmlns:a16="http://schemas.microsoft.com/office/drawing/2014/main" id="{88A1F3A4-1483-9E36-A467-19AC7029A844}"/>
              </a:ext>
            </a:extLst>
          </p:cNvPr>
          <p:cNvSpPr txBox="1"/>
          <p:nvPr/>
        </p:nvSpPr>
        <p:spPr>
          <a:xfrm>
            <a:off x="98551" y="1178289"/>
            <a:ext cx="5559392" cy="1054135"/>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◆国際的動向　 </a:t>
            </a:r>
            <a:r>
              <a:rPr lang="ja-JP" altLang="en-US" sz="1200" dirty="0">
                <a:latin typeface="Meiryo UI" panose="020B0604030504040204" pitchFamily="50" charset="-128"/>
                <a:ea typeface="Meiryo UI" panose="020B0604030504040204" pitchFamily="50" charset="-128"/>
              </a:rPr>
              <a:t>環境教育等の取組みは、</a:t>
            </a:r>
            <a:r>
              <a:rPr lang="en-US" altLang="ja-JP" sz="1200" dirty="0">
                <a:latin typeface="Meiryo UI" panose="020B0604030504040204" pitchFamily="50" charset="-128"/>
                <a:ea typeface="Meiryo UI" panose="020B0604030504040204" pitchFamily="50" charset="-128"/>
              </a:rPr>
              <a:t>ESD</a:t>
            </a:r>
            <a:r>
              <a:rPr lang="ja-JP" altLang="en-US" sz="1200" dirty="0">
                <a:latin typeface="Meiryo UI" panose="020B0604030504040204" pitchFamily="50" charset="-128"/>
                <a:ea typeface="Meiryo UI" panose="020B0604030504040204" pitchFamily="50" charset="-128"/>
              </a:rPr>
              <a:t>と</a:t>
            </a:r>
            <a:r>
              <a:rPr lang="en-US" altLang="ja-JP" sz="1200" dirty="0">
                <a:latin typeface="Meiryo UI" panose="020B0604030504040204" pitchFamily="50" charset="-128"/>
                <a:ea typeface="Meiryo UI" panose="020B0604030504040204" pitchFamily="50" charset="-128"/>
              </a:rPr>
              <a:t>SDGs</a:t>
            </a:r>
            <a:r>
              <a:rPr lang="ja-JP" altLang="en-US" sz="1200" dirty="0">
                <a:latin typeface="Meiryo UI" panose="020B0604030504040204" pitchFamily="50" charset="-128"/>
                <a:ea typeface="Meiryo UI" panose="020B0604030504040204" pitchFamily="50" charset="-128"/>
              </a:rPr>
              <a:t>との関連を踏まえることが必要。</a:t>
            </a:r>
            <a:endParaRPr lang="en-US" altLang="ja-JP" sz="1200" dirty="0">
              <a:latin typeface="Meiryo UI" panose="020B0604030504040204" pitchFamily="50" charset="-128"/>
              <a:ea typeface="Meiryo UI" panose="020B0604030504040204" pitchFamily="50" charset="-128"/>
            </a:endParaRPr>
          </a:p>
          <a:p>
            <a:pPr algn="just">
              <a:spcBef>
                <a:spcPts val="300"/>
              </a:spcBef>
              <a:tabLst>
                <a:tab pos="1079500" algn="l"/>
              </a:tabLst>
            </a:pPr>
            <a:r>
              <a:rPr lang="ja-JP" altLang="en-US" sz="1200" b="1" dirty="0">
                <a:latin typeface="Meiryo UI" panose="020B0604030504040204" pitchFamily="50" charset="-128"/>
                <a:ea typeface="Meiryo UI" panose="020B0604030504040204" pitchFamily="50" charset="-128"/>
              </a:rPr>
              <a:t>◆国内の動向　 </a:t>
            </a:r>
            <a:r>
              <a:rPr lang="ja-JP" altLang="en-US" sz="1200" dirty="0">
                <a:latin typeface="Meiryo UI" panose="020B0604030504040204" pitchFamily="50" charset="-128"/>
                <a:ea typeface="Meiryo UI" panose="020B0604030504040204" pitchFamily="50" charset="-128"/>
              </a:rPr>
              <a:t>学校：環境教育を教科横断的に実施。</a:t>
            </a:r>
            <a:endParaRPr lang="en-US" altLang="ja-JP" sz="1200" dirty="0">
              <a:latin typeface="Meiryo UI" panose="020B0604030504040204" pitchFamily="50" charset="-128"/>
              <a:ea typeface="Meiryo UI" panose="020B0604030504040204" pitchFamily="50" charset="-128"/>
            </a:endParaRPr>
          </a:p>
          <a:p>
            <a:pPr marL="990600"/>
            <a:r>
              <a:rPr lang="ja-JP" altLang="en-US" sz="1200" dirty="0">
                <a:latin typeface="Meiryo UI" panose="020B0604030504040204" pitchFamily="50" charset="-128"/>
                <a:ea typeface="Meiryo UI" panose="020B0604030504040204" pitchFamily="50" charset="-128"/>
              </a:rPr>
              <a:t> 事業者：脱炭素経営に取り組む動きが進展・拡大。環境教育（人材　　　</a:t>
            </a:r>
            <a:endParaRPr lang="en-US" altLang="ja-JP" sz="1200" dirty="0">
              <a:latin typeface="Meiryo UI" panose="020B0604030504040204" pitchFamily="50" charset="-128"/>
              <a:ea typeface="Meiryo UI" panose="020B0604030504040204" pitchFamily="50" charset="-128"/>
            </a:endParaRPr>
          </a:p>
          <a:p>
            <a:pPr marL="990600"/>
            <a:r>
              <a:rPr lang="ja-JP" altLang="en-US" sz="1200" dirty="0">
                <a:latin typeface="Meiryo UI" panose="020B0604030504040204" pitchFamily="50" charset="-128"/>
                <a:ea typeface="Meiryo UI" panose="020B0604030504040204" pitchFamily="50" charset="-128"/>
              </a:rPr>
              <a:t>　　　　　　育成）を含め、環境配慮の取組の重要性が増大。</a:t>
            </a:r>
            <a:endParaRPr lang="en-US" altLang="ja-JP" sz="1200" dirty="0">
              <a:latin typeface="Meiryo UI" panose="020B0604030504040204" pitchFamily="50" charset="-128"/>
              <a:ea typeface="Meiryo UI" panose="020B0604030504040204" pitchFamily="50" charset="-128"/>
            </a:endParaRPr>
          </a:p>
          <a:p>
            <a:pPr marL="1079500"/>
            <a:r>
              <a:rPr lang="ja-JP" altLang="en-US" sz="1200" dirty="0">
                <a:latin typeface="Meiryo UI" panose="020B0604030504040204" pitchFamily="50" charset="-128"/>
                <a:ea typeface="Meiryo UI" panose="020B0604030504040204" pitchFamily="50" charset="-128"/>
              </a:rPr>
              <a:t>地域：地域における環境活動の主体や参画の仕方が変化。</a:t>
            </a:r>
            <a:endParaRPr lang="en-US" altLang="ja-JP" sz="1200"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B6F1F2A2-1234-EB01-898F-1D0A7C765B18}"/>
              </a:ext>
            </a:extLst>
          </p:cNvPr>
          <p:cNvSpPr txBox="1"/>
          <p:nvPr/>
        </p:nvSpPr>
        <p:spPr>
          <a:xfrm>
            <a:off x="7517539" y="4500536"/>
            <a:ext cx="5109857" cy="646331"/>
          </a:xfrm>
          <a:prstGeom prst="rect">
            <a:avLst/>
          </a:prstGeom>
          <a:noFill/>
        </p:spPr>
        <p:txBody>
          <a:bodyPr wrap="square" rtlCol="0">
            <a:spAutoFit/>
          </a:bodyPr>
          <a:lstStyle/>
          <a:p>
            <a:pPr algn="just"/>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計画の進捗状況を把握するため、各主体の日常生活や事業活動の参加・行動や、連携・協働の広がりに関する参考指標を設定。毎年、動向を点検・評価し、活動等の活性化・定着化に向けた改善を図りながら取組みを進めます。</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a:extLst>
              <a:ext uri="{FF2B5EF4-FFF2-40B4-BE49-F238E27FC236}">
                <a16:creationId xmlns:a16="http://schemas.microsoft.com/office/drawing/2014/main" id="{9DFBB829-8DF4-4F6F-A250-662892E058A5}"/>
              </a:ext>
            </a:extLst>
          </p:cNvPr>
          <p:cNvSpPr txBox="1"/>
          <p:nvPr/>
        </p:nvSpPr>
        <p:spPr>
          <a:xfrm>
            <a:off x="111251" y="2216013"/>
            <a:ext cx="3348049" cy="276999"/>
          </a:xfrm>
          <a:prstGeom prst="rect">
            <a:avLst/>
          </a:prstGeom>
          <a:noFill/>
        </p:spPr>
        <p:txBody>
          <a:bodyPr wrap="square" rtlCol="0">
            <a:spAutoFit/>
          </a:bodyPr>
          <a:lstStyle/>
          <a:p>
            <a:pPr>
              <a:spcAft>
                <a:spcPts val="600"/>
              </a:spcAft>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大阪における環境教育等の取組み状況等</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a:extLst>
              <a:ext uri="{FF2B5EF4-FFF2-40B4-BE49-F238E27FC236}">
                <a16:creationId xmlns:a16="http://schemas.microsoft.com/office/drawing/2014/main" id="{7A3B7532-F5D3-4EED-8768-7B76150AC42B}"/>
              </a:ext>
            </a:extLst>
          </p:cNvPr>
          <p:cNvSpPr txBox="1"/>
          <p:nvPr/>
        </p:nvSpPr>
        <p:spPr>
          <a:xfrm>
            <a:off x="99607" y="2441029"/>
            <a:ext cx="5558335" cy="1423467"/>
          </a:xfrm>
          <a:prstGeom prst="rect">
            <a:avLst/>
          </a:prstGeom>
          <a:noFill/>
        </p:spPr>
        <p:txBody>
          <a:bodyPr wrap="square" rtlCol="0">
            <a:spAutoFit/>
          </a:bodyPr>
          <a:lstStyle/>
          <a:p>
            <a:pPr marL="87313" indent="-87313"/>
            <a:r>
              <a:rPr lang="ja-JP" altLang="en-US" sz="1200" b="1" dirty="0">
                <a:latin typeface="Meiryo UI" panose="020B0604030504040204" pitchFamily="50" charset="-128"/>
                <a:ea typeface="Meiryo UI" panose="020B0604030504040204" pitchFamily="50" charset="-128"/>
              </a:rPr>
              <a:t>◆これまでの大阪府の取組における環境教育等の現状・課題と必要な対応</a:t>
            </a:r>
            <a:endParaRPr lang="en-US" altLang="ja-JP" sz="1200" b="1" dirty="0">
              <a:latin typeface="Meiryo UI" panose="020B0604030504040204" pitchFamily="50" charset="-128"/>
              <a:ea typeface="Meiryo UI" panose="020B0604030504040204" pitchFamily="50" charset="-128"/>
            </a:endParaRPr>
          </a:p>
          <a:p>
            <a:pPr marL="180975" indent="-95250" algn="just">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多様な主体の協働取組を推進してきたが近年、府が直接関与できていない地域の</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自主的な環境保全活動が増加。</a:t>
            </a:r>
            <a:endParaRPr lang="en-US" altLang="ja-JP" sz="1200" dirty="0">
              <a:latin typeface="Meiryo UI" panose="020B0604030504040204" pitchFamily="50" charset="-128"/>
              <a:ea typeface="Meiryo UI" panose="020B0604030504040204" pitchFamily="50" charset="-128"/>
            </a:endParaRPr>
          </a:p>
          <a:p>
            <a:pPr marL="85725"/>
            <a:r>
              <a:rPr lang="ja-JP" altLang="en-US" sz="1200" dirty="0">
                <a:latin typeface="Meiryo UI" panose="020B0604030504040204" pitchFamily="50" charset="-128"/>
                <a:ea typeface="Meiryo UI" panose="020B0604030504040204" pitchFamily="50" charset="-128"/>
              </a:rPr>
              <a:t>➡地域で活発に活動する団体とも連携し、協働の輪を広げることが必要。</a:t>
            </a:r>
            <a:endParaRPr lang="en-US" altLang="ja-JP" sz="1200" dirty="0">
              <a:latin typeface="Meiryo UI" panose="020B0604030504040204" pitchFamily="50" charset="-128"/>
              <a:ea typeface="Meiryo UI" panose="020B0604030504040204" pitchFamily="50" charset="-128"/>
            </a:endParaRPr>
          </a:p>
          <a:p>
            <a:pPr marL="180975" indent="-95250" algn="just">
              <a:spcBef>
                <a:spcPts val="300"/>
              </a:spcBef>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民間団体等に対する顕彰や補助金等による支援を実施。</a:t>
            </a:r>
            <a:endParaRPr lang="en-US" altLang="ja-JP" sz="1200" dirty="0">
              <a:latin typeface="Meiryo UI" panose="020B0604030504040204" pitchFamily="50" charset="-128"/>
              <a:ea typeface="Meiryo UI" panose="020B0604030504040204" pitchFamily="50" charset="-128"/>
            </a:endParaRPr>
          </a:p>
          <a:p>
            <a:pPr marL="179388" indent="-93663"/>
            <a:r>
              <a:rPr lang="ja-JP" altLang="en-US" sz="1200" dirty="0">
                <a:latin typeface="Meiryo UI" panose="020B0604030504040204" pitchFamily="50" charset="-128"/>
                <a:ea typeface="Meiryo UI" panose="020B0604030504040204" pitchFamily="50" charset="-128"/>
              </a:rPr>
              <a:t>➡地域で活動する団体や高校・大学のサークル等の環境保全活動の活性化につながる　多面的な支援が必要。</a:t>
            </a:r>
            <a:endParaRPr lang="en-US" altLang="ja-JP" sz="1200" dirty="0">
              <a:latin typeface="Meiryo UI" panose="020B0604030504040204" pitchFamily="50" charset="-128"/>
              <a:ea typeface="Meiryo UI" panose="020B0604030504040204" pitchFamily="50" charset="-128"/>
            </a:endParaRPr>
          </a:p>
        </p:txBody>
      </p:sp>
      <p:sp>
        <p:nvSpPr>
          <p:cNvPr id="46" name="テキスト ボックス 45">
            <a:extLst>
              <a:ext uri="{FF2B5EF4-FFF2-40B4-BE49-F238E27FC236}">
                <a16:creationId xmlns:a16="http://schemas.microsoft.com/office/drawing/2014/main" id="{CD0EBB31-CED4-465D-8E45-A2ACD3969B55}"/>
              </a:ext>
            </a:extLst>
          </p:cNvPr>
          <p:cNvSpPr txBox="1"/>
          <p:nvPr/>
        </p:nvSpPr>
        <p:spPr>
          <a:xfrm>
            <a:off x="5965545" y="1516895"/>
            <a:ext cx="6454325" cy="907941"/>
          </a:xfrm>
          <a:prstGeom prst="rect">
            <a:avLst/>
          </a:prstGeom>
          <a:noFill/>
        </p:spPr>
        <p:txBody>
          <a:bodyPr wrap="square" rtlCol="0">
            <a:spAutoFit/>
          </a:bodyPr>
          <a:lstStyle/>
          <a:p>
            <a:pPr marL="171450" indent="-171450">
              <a:spcBef>
                <a:spcPts val="600"/>
              </a:spcBef>
              <a:buFont typeface="Wingdings" panose="05000000000000000000" pitchFamily="2" charset="2"/>
              <a:buChar char="u"/>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環境課題と社会・経済課題の関連を理解し、環境課題の解決に向けて自ら進んで参加・行動する府民を増やす</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Wingdings" panose="05000000000000000000" pitchFamily="2" charset="2"/>
              <a:buChar char="u"/>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他の主体と相互に連携・協働して環境保全活動の輪を広げ、環境のもたらす恵みを次世代に引き継ぐことができる府民や団体を増やす</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四角形: 角を丸くする 15">
            <a:extLst>
              <a:ext uri="{FF2B5EF4-FFF2-40B4-BE49-F238E27FC236}">
                <a16:creationId xmlns:a16="http://schemas.microsoft.com/office/drawing/2014/main" id="{7FC8338C-DE7A-45F2-B603-CA1DF23CCC02}"/>
              </a:ext>
            </a:extLst>
          </p:cNvPr>
          <p:cNvSpPr/>
          <p:nvPr/>
        </p:nvSpPr>
        <p:spPr>
          <a:xfrm>
            <a:off x="5922863" y="1450625"/>
            <a:ext cx="6497007" cy="983789"/>
          </a:xfrm>
          <a:prstGeom prst="roundRect">
            <a:avLst>
              <a:gd name="adj" fmla="val 20253"/>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8C150D2C-2F41-45CF-9F80-7AB8A831745F}"/>
              </a:ext>
            </a:extLst>
          </p:cNvPr>
          <p:cNvSpPr txBox="1"/>
          <p:nvPr/>
        </p:nvSpPr>
        <p:spPr>
          <a:xfrm>
            <a:off x="7523074" y="9019455"/>
            <a:ext cx="5183950" cy="461665"/>
          </a:xfrm>
          <a:prstGeom prst="rect">
            <a:avLst/>
          </a:prstGeom>
          <a:noFill/>
        </p:spPr>
        <p:txBody>
          <a:bodyPr wrap="square" rtlCol="0">
            <a:spAutoFit/>
          </a:bodyP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府庁内における関係部局との連携による取組みの推進。府内市町村、民間団体、事業者等の多様な主体が参画する会議・協議会を活用して取組みを推進。</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a:extLst>
              <a:ext uri="{FF2B5EF4-FFF2-40B4-BE49-F238E27FC236}">
                <a16:creationId xmlns:a16="http://schemas.microsoft.com/office/drawing/2014/main" id="{5CDCBAEC-29DB-4319-BB6E-DC626D3E6FC6}"/>
              </a:ext>
            </a:extLst>
          </p:cNvPr>
          <p:cNvSpPr txBox="1"/>
          <p:nvPr/>
        </p:nvSpPr>
        <p:spPr>
          <a:xfrm>
            <a:off x="7540537" y="4275895"/>
            <a:ext cx="3613028" cy="276999"/>
          </a:xfrm>
          <a:prstGeom prst="rect">
            <a:avLst/>
          </a:prstGeom>
          <a:noFill/>
        </p:spPr>
        <p:txBody>
          <a:bodyPr wrap="square" rtlCol="0">
            <a:spAutoFit/>
          </a:bodyPr>
          <a:lstStyle/>
          <a:p>
            <a:pPr>
              <a:spcAft>
                <a:spcPts val="600"/>
              </a:spcAft>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参考指標の設定</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a:extLst>
              <a:ext uri="{FF2B5EF4-FFF2-40B4-BE49-F238E27FC236}">
                <a16:creationId xmlns:a16="http://schemas.microsoft.com/office/drawing/2014/main" id="{981869A6-84E3-40FD-A8DB-A7BC2678E9D2}"/>
              </a:ext>
            </a:extLst>
          </p:cNvPr>
          <p:cNvSpPr txBox="1"/>
          <p:nvPr/>
        </p:nvSpPr>
        <p:spPr>
          <a:xfrm>
            <a:off x="7517367" y="8789615"/>
            <a:ext cx="3613028" cy="276999"/>
          </a:xfrm>
          <a:prstGeom prst="rect">
            <a:avLst/>
          </a:prstGeom>
          <a:noFill/>
        </p:spPr>
        <p:txBody>
          <a:bodyPr wrap="square" rtlCol="0">
            <a:spAutoFit/>
          </a:bodyPr>
          <a:lstStyle/>
          <a:p>
            <a:pPr>
              <a:spcAft>
                <a:spcPts val="600"/>
              </a:spcAft>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推進体制</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F10C1C27-BD73-3405-8F8A-9844BE8B56DB}"/>
              </a:ext>
            </a:extLst>
          </p:cNvPr>
          <p:cNvSpPr txBox="1"/>
          <p:nvPr/>
        </p:nvSpPr>
        <p:spPr>
          <a:xfrm>
            <a:off x="564874" y="5146670"/>
            <a:ext cx="6807282" cy="1152688"/>
          </a:xfrm>
          <a:prstGeom prst="rect">
            <a:avLst/>
          </a:prstGeom>
          <a:noFill/>
          <a:ln>
            <a:noFill/>
          </a:ln>
        </p:spPr>
        <p:txBody>
          <a:bodyPr wrap="square">
            <a:spAutoFit/>
          </a:bodyPr>
          <a:lstStyle/>
          <a:p>
            <a:pPr>
              <a:lnSpc>
                <a:spcPts val="1400"/>
              </a:lnSpc>
            </a:pPr>
            <a:r>
              <a:rPr kumimoji="1" lang="ja-JP" altLang="en-US" sz="1100" b="1" dirty="0">
                <a:latin typeface="Meiryo UI" panose="020B0604030504040204" pitchFamily="50" charset="-128"/>
                <a:ea typeface="Meiryo UI" panose="020B0604030504040204" pitchFamily="50" charset="-128"/>
              </a:rPr>
              <a:t>◆</a:t>
            </a:r>
            <a:r>
              <a:rPr kumimoji="1" lang="ja-JP" altLang="en-US" sz="1100" b="1" u="none" dirty="0">
                <a:latin typeface="Meiryo UI" panose="020B0604030504040204" pitchFamily="50" charset="-128"/>
                <a:ea typeface="Meiryo UI" panose="020B0604030504040204" pitchFamily="50" charset="-128"/>
              </a:rPr>
              <a:t>府民・地域コミュニティ　　</a:t>
            </a:r>
            <a:r>
              <a:rPr lang="ja-JP" altLang="en-US" sz="1100" b="0" u="none" dirty="0">
                <a:latin typeface="Meiryo UI" panose="020B0604030504040204" pitchFamily="50" charset="-128"/>
                <a:ea typeface="Meiryo UI" panose="020B0604030504040204" pitchFamily="50" charset="-128"/>
              </a:rPr>
              <a:t>日々の生活や</a:t>
            </a:r>
            <a:r>
              <a:rPr lang="ja-JP" altLang="en-US" sz="1100" b="0" u="none" kern="100" dirty="0">
                <a:latin typeface="Meiryo UI" panose="020B0604030504040204" pitchFamily="50" charset="-128"/>
                <a:ea typeface="Meiryo UI" panose="020B0604030504040204" pitchFamily="50" charset="-128"/>
                <a:cs typeface="Meiryo UI" panose="020B0604030504040204" pitchFamily="50" charset="-128"/>
              </a:rPr>
              <a:t>活動における環境に配慮した取組みの実施</a:t>
            </a:r>
            <a:endParaRPr lang="en-US" altLang="ja-JP" sz="1100" b="0" u="none"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none" kern="100" dirty="0">
                <a:latin typeface="Meiryo UI" panose="020B0604030504040204" pitchFamily="50" charset="-128"/>
                <a:ea typeface="Meiryo UI" panose="020B0604030504040204" pitchFamily="50" charset="-128"/>
                <a:cs typeface="Meiryo UI" panose="020B0604030504040204" pitchFamily="50" charset="-128"/>
              </a:rPr>
              <a:t>学校等　　 </a:t>
            </a:r>
            <a:r>
              <a:rPr lang="ja-JP" altLang="en-US" sz="1100" u="none" kern="100" dirty="0">
                <a:latin typeface="Meiryo UI" panose="020B0604030504040204" pitchFamily="50" charset="-128"/>
                <a:ea typeface="Meiryo UI" panose="020B0604030504040204" pitchFamily="50" charset="-128"/>
                <a:cs typeface="Meiryo UI" panose="020B0604030504040204" pitchFamily="50" charset="-128"/>
              </a:rPr>
              <a:t>教育活動の全体を通じて、児童生徒等の発達段階に応じた環境教育の実施</a:t>
            </a:r>
            <a:endParaRPr lang="en-US" altLang="ja-JP" sz="1100" b="1" u="none"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b="1"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b="1" u="none" kern="100" dirty="0">
                <a:latin typeface="Meiryo UI" panose="020B0604030504040204" pitchFamily="50" charset="-128"/>
                <a:ea typeface="Meiryo UI" panose="020B0604030504040204" pitchFamily="50" charset="-128"/>
                <a:cs typeface="Meiryo UI" panose="020B0604030504040204" pitchFamily="50" charset="-128"/>
              </a:rPr>
              <a:t>NPO</a:t>
            </a:r>
            <a:r>
              <a:rPr lang="ja-JP" altLang="en-US" sz="1100" b="1" u="none" kern="100" dirty="0">
                <a:latin typeface="Meiryo UI" panose="020B0604030504040204" pitchFamily="50" charset="-128"/>
                <a:ea typeface="Meiryo UI" panose="020B0604030504040204" pitchFamily="50" charset="-128"/>
                <a:cs typeface="Meiryo UI" panose="020B0604030504040204" pitchFamily="50" charset="-128"/>
              </a:rPr>
              <a:t>等民間団体　　</a:t>
            </a:r>
            <a:r>
              <a:rPr lang="ja-JP" altLang="en-US" sz="1100" b="0" u="none" kern="100" dirty="0">
                <a:latin typeface="Meiryo UI" panose="020B0604030504040204" pitchFamily="50" charset="-128"/>
                <a:ea typeface="Meiryo UI" panose="020B0604030504040204" pitchFamily="50" charset="-128"/>
                <a:cs typeface="Meiryo UI" panose="020B0604030504040204" pitchFamily="50" charset="-128"/>
              </a:rPr>
              <a:t>学校、府民・地域コミュニティ、事業者の取組や様々な主体間の連携・協働の支援</a:t>
            </a:r>
            <a:endParaRPr lang="en-US" altLang="ja-JP" sz="1100" b="0" u="none"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none" kern="100" dirty="0">
                <a:latin typeface="Meiryo UI" panose="020B0604030504040204" pitchFamily="50" charset="-128"/>
                <a:ea typeface="Meiryo UI" panose="020B0604030504040204" pitchFamily="50" charset="-128"/>
                <a:cs typeface="Meiryo UI" panose="020B0604030504040204" pitchFamily="50" charset="-128"/>
              </a:rPr>
              <a:t>事業者　　</a:t>
            </a:r>
            <a:r>
              <a:rPr lang="ja-JP" altLang="en-US" sz="1100" b="0" u="none" kern="100" dirty="0">
                <a:latin typeface="Meiryo UI" panose="020B0604030504040204" pitchFamily="50" charset="-128"/>
                <a:ea typeface="Meiryo UI" panose="020B0604030504040204" pitchFamily="50" charset="-128"/>
                <a:cs typeface="Meiryo UI" panose="020B0604030504040204" pitchFamily="50" charset="-128"/>
              </a:rPr>
              <a:t>事業活動に伴う環境負荷の低減、地域や学校等の環境教育等への積極的な参加</a:t>
            </a:r>
            <a:endParaRPr lang="en-US" altLang="ja-JP" sz="1100" b="0" u="none"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none" kern="100" dirty="0">
                <a:latin typeface="Meiryo UI" panose="020B0604030504040204" pitchFamily="50" charset="-128"/>
                <a:ea typeface="Meiryo UI" panose="020B0604030504040204" pitchFamily="50" charset="-128"/>
                <a:cs typeface="Meiryo UI" panose="020B0604030504040204" pitchFamily="50" charset="-128"/>
              </a:rPr>
              <a:t>行政　　　</a:t>
            </a:r>
            <a:r>
              <a:rPr lang="en-US" altLang="ja-JP" sz="1100" u="none"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kern="1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kern="100" dirty="0">
                <a:latin typeface="Meiryo UI" panose="020B0604030504040204" pitchFamily="50" charset="-128"/>
                <a:ea typeface="Meiryo UI" panose="020B0604030504040204" pitchFamily="50" charset="-128"/>
                <a:cs typeface="Meiryo UI" panose="020B0604030504040204" pitchFamily="50" charset="-128"/>
              </a:rPr>
              <a:t>学校及び地域</a:t>
            </a:r>
            <a:r>
              <a:rPr lang="en-US" altLang="ja-JP" sz="1100" b="0" u="none"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kern="100" dirty="0">
                <a:latin typeface="Meiryo UI" panose="020B0604030504040204" pitchFamily="50" charset="-128"/>
                <a:ea typeface="Meiryo UI" panose="020B0604030504040204" pitchFamily="50" charset="-128"/>
                <a:cs typeface="Meiryo UI" panose="020B0604030504040204" pitchFamily="50" charset="-128"/>
              </a:rPr>
              <a:t>生涯学習・社会教育</a:t>
            </a:r>
            <a:r>
              <a:rPr lang="en-US" altLang="ja-JP" sz="1100" b="0" u="none"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kern="100" dirty="0">
                <a:latin typeface="Meiryo UI" panose="020B0604030504040204" pitchFamily="50" charset="-128"/>
                <a:ea typeface="Meiryo UI" panose="020B0604030504040204" pitchFamily="50" charset="-128"/>
                <a:cs typeface="Meiryo UI" panose="020B0604030504040204" pitchFamily="50" charset="-128"/>
              </a:rPr>
              <a:t>における環境学習の推進　</a:t>
            </a:r>
            <a:br>
              <a:rPr lang="en-US" altLang="ja-JP" sz="1100" b="0" u="none" kern="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b="0" u="none"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kern="100" dirty="0">
                <a:latin typeface="Meiryo UI" panose="020B0604030504040204" pitchFamily="50" charset="-128"/>
                <a:ea typeface="Meiryo UI" panose="020B0604030504040204" pitchFamily="50" charset="-128"/>
                <a:cs typeface="Meiryo UI" panose="020B0604030504040204" pitchFamily="50" charset="-128"/>
              </a:rPr>
              <a:t>府</a:t>
            </a:r>
            <a:r>
              <a:rPr lang="en-US" altLang="ja-JP" sz="1100" b="0" u="none"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kern="100" dirty="0">
                <a:latin typeface="Meiryo UI" panose="020B0604030504040204" pitchFamily="50" charset="-128"/>
                <a:ea typeface="Meiryo UI" panose="020B0604030504040204" pitchFamily="50" charset="-128"/>
                <a:cs typeface="Meiryo UI" panose="020B0604030504040204" pitchFamily="50" charset="-128"/>
              </a:rPr>
              <a:t>　 市町村域を超える課題解決や広域的取組を支援</a:t>
            </a:r>
            <a:endParaRPr kumimoji="1" lang="ja-JP" altLang="en-US" sz="1100" b="0" u="none" dirty="0">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6ABCF033-ABCB-488F-C071-D84874885B46}"/>
              </a:ext>
            </a:extLst>
          </p:cNvPr>
          <p:cNvSpPr txBox="1"/>
          <p:nvPr/>
        </p:nvSpPr>
        <p:spPr>
          <a:xfrm>
            <a:off x="1658288" y="7480364"/>
            <a:ext cx="5644372" cy="1803507"/>
          </a:xfrm>
          <a:prstGeom prst="rect">
            <a:avLst/>
          </a:prstGeom>
          <a:noFill/>
        </p:spPr>
        <p:txBody>
          <a:bodyPr wrap="square">
            <a:spAutoFit/>
          </a:bodyPr>
          <a:lstStyle/>
          <a:p>
            <a:pPr>
              <a:lnSpc>
                <a:spcPts val="1500"/>
              </a:lnSpc>
              <a:tabLst>
                <a:tab pos="1431925" algn="l"/>
              </a:tabLst>
            </a:pPr>
            <a:r>
              <a:rPr kumimoji="1" lang="ja-JP" altLang="en-US" sz="1100" dirty="0">
                <a:latin typeface="Meiryo UI" panose="020B0604030504040204" pitchFamily="50" charset="-128"/>
                <a:ea typeface="Meiryo UI" panose="020B0604030504040204" pitchFamily="50" charset="-128"/>
              </a:rPr>
              <a:t>使いやすく実践に有効な教材・プログラムの作成</a:t>
            </a:r>
            <a:endParaRPr kumimoji="1" lang="en-US" altLang="ja-JP" sz="1100" dirty="0">
              <a:latin typeface="Meiryo UI" panose="020B0604030504040204" pitchFamily="50" charset="-128"/>
              <a:ea typeface="Meiryo UI" panose="020B0604030504040204" pitchFamily="50" charset="-128"/>
            </a:endParaRPr>
          </a:p>
          <a:p>
            <a:pPr>
              <a:lnSpc>
                <a:spcPts val="1500"/>
              </a:lnSpc>
              <a:tabLst>
                <a:tab pos="1431925" algn="l"/>
              </a:tabLst>
            </a:pPr>
            <a:endParaRPr lang="en-US" altLang="ja-JP" sz="1100" b="1" dirty="0">
              <a:latin typeface="Meiryo UI" panose="020B0604030504040204" pitchFamily="50" charset="-128"/>
              <a:ea typeface="Meiryo UI" panose="020B0604030504040204" pitchFamily="50" charset="-128"/>
            </a:endParaRPr>
          </a:p>
          <a:p>
            <a:pPr>
              <a:lnSpc>
                <a:spcPts val="1500"/>
              </a:lnSpc>
              <a:tabLst>
                <a:tab pos="1431925" algn="l"/>
              </a:tabLst>
            </a:pPr>
            <a:r>
              <a:rPr lang="ja-JP" altLang="en-US" sz="1100" dirty="0">
                <a:latin typeface="Meiryo UI" panose="020B0604030504040204" pitchFamily="50" charset="-128"/>
                <a:ea typeface="Meiryo UI" panose="020B0604030504040204" pitchFamily="50" charset="-128"/>
              </a:rPr>
              <a:t>環境活動に取り組む高校生・大学生等と、</a:t>
            </a:r>
            <a:r>
              <a:rPr kumimoji="1" lang="ja-JP" altLang="en-US" sz="1100" dirty="0">
                <a:latin typeface="Meiryo UI" panose="020B0604030504040204" pitchFamily="50" charset="-128"/>
                <a:ea typeface="Meiryo UI" panose="020B0604030504040204" pitchFamily="50" charset="-128"/>
              </a:rPr>
              <a:t>民間団体等との連携・協働の促進</a:t>
            </a:r>
            <a:endParaRPr kumimoji="1" lang="en-US" altLang="ja-JP" sz="1100" dirty="0">
              <a:latin typeface="Meiryo UI" panose="020B0604030504040204" pitchFamily="50" charset="-128"/>
              <a:ea typeface="Meiryo UI" panose="020B0604030504040204" pitchFamily="50" charset="-128"/>
            </a:endParaRPr>
          </a:p>
          <a:p>
            <a:pPr>
              <a:lnSpc>
                <a:spcPts val="1500"/>
              </a:lnSpc>
              <a:tabLst>
                <a:tab pos="1431925" algn="l"/>
              </a:tabLst>
            </a:pPr>
            <a:endParaRPr kumimoji="1" lang="en-US" altLang="ja-JP" sz="1100" dirty="0">
              <a:latin typeface="Meiryo UI" panose="020B0604030504040204" pitchFamily="50" charset="-128"/>
              <a:ea typeface="Meiryo UI" panose="020B0604030504040204" pitchFamily="50" charset="-128"/>
            </a:endParaRPr>
          </a:p>
          <a:p>
            <a:pPr marR="0" lvl="0" defTabSz="914400" rtl="0" eaLnBrk="1" fontAlgn="auto" latinLnBrk="0" hangingPunct="1">
              <a:lnSpc>
                <a:spcPts val="1500"/>
              </a:lnSpc>
              <a:buClrTx/>
              <a:buSzTx/>
              <a:tabLst>
                <a:tab pos="1431925" algn="l"/>
              </a:tabLst>
              <a:defRPr/>
            </a:pPr>
            <a:r>
              <a:rPr lang="ja-JP" altLang="en-US" sz="1100" dirty="0">
                <a:latin typeface="Meiryo UI" panose="020B0604030504040204" pitchFamily="50" charset="-128"/>
                <a:ea typeface="Meiryo UI" panose="020B0604030504040204" pitchFamily="50" charset="-128"/>
              </a:rPr>
              <a:t>民間団体等の</a:t>
            </a:r>
            <a:r>
              <a:rPr kumimoji="1" lang="ja-JP" altLang="en-US" sz="1100" dirty="0">
                <a:latin typeface="Meiryo UI" panose="020B0604030504040204" pitchFamily="50" charset="-128"/>
                <a:ea typeface="Meiryo UI" panose="020B0604030504040204" pitchFamily="50" charset="-128"/>
              </a:rPr>
              <a:t>環境保全活動等の活性化につながる多面的な支援（顕彰、補助金等）</a:t>
            </a:r>
            <a:endParaRPr kumimoji="1" lang="en-US" altLang="ja-JP" sz="1100" dirty="0">
              <a:latin typeface="Meiryo UI" panose="020B0604030504040204" pitchFamily="50" charset="-128"/>
              <a:ea typeface="Meiryo UI" panose="020B0604030504040204" pitchFamily="50" charset="-128"/>
            </a:endParaRPr>
          </a:p>
          <a:p>
            <a:pPr marR="0" lvl="0" defTabSz="914400" rtl="0" eaLnBrk="1" fontAlgn="auto" latinLnBrk="0" hangingPunct="1">
              <a:lnSpc>
                <a:spcPts val="1500"/>
              </a:lnSpc>
              <a:buClrTx/>
              <a:buSzTx/>
              <a:tabLst>
                <a:tab pos="1431925" algn="l"/>
              </a:tabLst>
              <a:defRPr/>
            </a:pPr>
            <a:endParaRPr kumimoji="1" lang="en-US" altLang="ja-JP" sz="1100" b="1" dirty="0">
              <a:latin typeface="Meiryo UI" panose="020B0604030504040204" pitchFamily="50" charset="-128"/>
              <a:ea typeface="Meiryo UI" panose="020B0604030504040204" pitchFamily="50" charset="-128"/>
            </a:endParaRPr>
          </a:p>
          <a:p>
            <a:pPr marR="0" lvl="0" defTabSz="914400" rtl="0" eaLnBrk="1" fontAlgn="auto" latinLnBrk="0" hangingPunct="1">
              <a:lnSpc>
                <a:spcPts val="1500"/>
              </a:lnSpc>
              <a:buClrTx/>
              <a:buSzTx/>
              <a:tabLst>
                <a:tab pos="1431925" algn="l"/>
              </a:tabLst>
              <a:defRPr/>
            </a:pPr>
            <a:r>
              <a:rPr kumimoji="1" lang="ja-JP" altLang="en-US" sz="1100" dirty="0">
                <a:latin typeface="Meiryo UI" panose="020B0604030504040204" pitchFamily="50" charset="-128"/>
                <a:ea typeface="Meiryo UI" panose="020B0604030504040204" pitchFamily="50" charset="-128"/>
              </a:rPr>
              <a:t>様々な主体が持つ多様なチャンネルの活用による発信力・伝達力の強化</a:t>
            </a:r>
            <a:endParaRPr kumimoji="1" lang="en-US" altLang="ja-JP" sz="1100" dirty="0">
              <a:latin typeface="Meiryo UI" panose="020B0604030504040204" pitchFamily="50" charset="-128"/>
              <a:ea typeface="Meiryo UI" panose="020B0604030504040204" pitchFamily="50" charset="-128"/>
            </a:endParaRPr>
          </a:p>
          <a:p>
            <a:pPr>
              <a:lnSpc>
                <a:spcPts val="1200"/>
              </a:lnSpc>
              <a:tabLst>
                <a:tab pos="1431925" algn="l"/>
              </a:tabLst>
            </a:pPr>
            <a:endParaRPr kumimoji="1" lang="en-US" altLang="ja-JP" sz="1100" b="1" dirty="0">
              <a:latin typeface="Meiryo UI" panose="020B0604030504040204" pitchFamily="50" charset="-128"/>
              <a:ea typeface="Meiryo UI" panose="020B0604030504040204" pitchFamily="50" charset="-128"/>
            </a:endParaRPr>
          </a:p>
          <a:p>
            <a:pPr>
              <a:lnSpc>
                <a:spcPts val="1500"/>
              </a:lnSpc>
              <a:tabLst>
                <a:tab pos="1431925" algn="l"/>
              </a:tabLst>
            </a:pPr>
            <a:r>
              <a:rPr lang="ja-JP" altLang="en-US" sz="1100" dirty="0">
                <a:latin typeface="Meiryo UI" panose="020B0604030504040204" pitchFamily="50" charset="-128"/>
                <a:ea typeface="Meiryo UI" panose="020B0604030504040204" pitchFamily="50" charset="-128"/>
              </a:rPr>
              <a:t>行動経済学の知見や</a:t>
            </a:r>
            <a:r>
              <a:rPr lang="en-US" altLang="ja-JP" sz="1100" dirty="0">
                <a:latin typeface="Meiryo UI" panose="020B0604030504040204" pitchFamily="50" charset="-128"/>
                <a:ea typeface="Meiryo UI" panose="020B0604030504040204" pitchFamily="50" charset="-128"/>
              </a:rPr>
              <a:t>ICT</a:t>
            </a:r>
            <a:r>
              <a:rPr lang="ja-JP" altLang="en-US" sz="1100" dirty="0">
                <a:latin typeface="Meiryo UI" panose="020B0604030504040204" pitchFamily="50" charset="-128"/>
                <a:ea typeface="Meiryo UI" panose="020B0604030504040204" pitchFamily="50" charset="-128"/>
              </a:rPr>
              <a:t>技術など、高い効果が期待できる多様な手法を導入</a:t>
            </a:r>
            <a:endParaRPr kumimoji="1" lang="ja-JP" altLang="en-US" sz="1100"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B384FE8A-0476-2E79-345D-BAE0E1EAED2C}"/>
              </a:ext>
            </a:extLst>
          </p:cNvPr>
          <p:cNvSpPr txBox="1"/>
          <p:nvPr/>
        </p:nvSpPr>
        <p:spPr>
          <a:xfrm>
            <a:off x="548356" y="6271875"/>
            <a:ext cx="6823799" cy="1015663"/>
          </a:xfrm>
          <a:prstGeom prst="rect">
            <a:avLst/>
          </a:prstGeom>
          <a:noFill/>
        </p:spPr>
        <p:txBody>
          <a:bodyPr wrap="square">
            <a:spAutoFit/>
          </a:bodyPr>
          <a:lstStyle/>
          <a:p>
            <a:pPr>
              <a:lnSpc>
                <a:spcPct val="100000"/>
              </a:lnSpc>
            </a:pPr>
            <a:r>
              <a:rPr lang="ja-JP" altLang="en-US" sz="1100" b="1" dirty="0">
                <a:latin typeface="Meiryo UI" panose="020B0604030504040204" pitchFamily="50" charset="-128"/>
                <a:ea typeface="Meiryo UI" panose="020B0604030504040204" pitchFamily="50" charset="-128"/>
              </a:rPr>
              <a:t>◆学校等　</a:t>
            </a:r>
            <a:r>
              <a:rPr lang="en-US" altLang="ja-JP" sz="1100" b="0" dirty="0">
                <a:latin typeface="Meiryo UI" panose="020B0604030504040204" pitchFamily="50" charset="-128"/>
                <a:ea typeface="Meiryo UI" panose="020B0604030504040204" pitchFamily="50" charset="-128"/>
              </a:rPr>
              <a:t>[</a:t>
            </a:r>
            <a:r>
              <a:rPr lang="ja-JP" altLang="en-US" sz="1100" b="0" dirty="0">
                <a:latin typeface="Meiryo UI" panose="020B0604030504040204" pitchFamily="50" charset="-128"/>
                <a:ea typeface="Meiryo UI" panose="020B0604030504040204" pitchFamily="50" charset="-128"/>
              </a:rPr>
              <a:t>幼稚園等</a:t>
            </a:r>
            <a:r>
              <a:rPr lang="en-US" altLang="ja-JP" sz="1100" b="0" dirty="0">
                <a:latin typeface="Meiryo UI" panose="020B0604030504040204" pitchFamily="50" charset="-128"/>
                <a:ea typeface="Meiryo UI" panose="020B0604030504040204" pitchFamily="50" charset="-128"/>
              </a:rPr>
              <a:t>]</a:t>
            </a:r>
            <a:r>
              <a:rPr lang="ja-JP" altLang="en-US" sz="1100" b="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自然体験学習及び省エネ・リサイクルなど環境配慮行動の実践につながる環境学習の推進</a:t>
            </a:r>
            <a:endParaRPr lang="en-US" altLang="ja-JP" sz="1100" dirty="0">
              <a:latin typeface="Meiryo UI" panose="020B0604030504040204" pitchFamily="50" charset="-128"/>
              <a:ea typeface="Meiryo UI" panose="020B0604030504040204" pitchFamily="50" charset="-128"/>
            </a:endParaRPr>
          </a:p>
          <a:p>
            <a:pPr>
              <a:lnSpc>
                <a:spcPct val="100000"/>
              </a:lnSpc>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小中高等</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知識習得にとどまらず実践へつながる体験を通じた学ぶ機会の充実</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大学・専門学校等</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専門性を活かした地域の環境活動への参加、環境活動の実践</a:t>
            </a:r>
            <a:endParaRPr lang="en-US" altLang="ja-JP" sz="1100" kern="1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spcBef>
                <a:spcPts val="300"/>
              </a:spcBef>
              <a:tabLst>
                <a:tab pos="628650" algn="l"/>
              </a:tabLst>
            </a:pPr>
            <a:r>
              <a:rPr lang="ja-JP" altLang="en-US" sz="1100" b="1"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地   域</a:t>
            </a:r>
            <a:r>
              <a:rPr lang="en-US" altLang="ja-JP" sz="1100" b="1"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NPO</a:t>
            </a:r>
            <a:r>
              <a:rPr lang="ja-JP" altLang="en-US" sz="1100" dirty="0">
                <a:latin typeface="Meiryo UI" panose="020B0604030504040204" pitchFamily="50" charset="-128"/>
                <a:ea typeface="Meiryo UI" panose="020B0604030504040204" pitchFamily="50" charset="-128"/>
              </a:rPr>
              <a:t>等において、様々な環境教育等を展開、</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博物館等による学校等の環境教育の支援・指導者養成</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spcBef>
                <a:spcPts val="300"/>
              </a:spcBef>
              <a:tabLst>
                <a:tab pos="628650" algn="l"/>
              </a:tabLst>
            </a:pPr>
            <a:r>
              <a:rPr lang="ja-JP" altLang="en-US" sz="1100" b="1" kern="100"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事業者</a:t>
            </a:r>
            <a:r>
              <a:rPr lang="en-US" altLang="ja-JP" sz="1100" b="1"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環境保全に役立つ専門知識等の習得の従業員教育の推進、</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多様な主体と連携した環境保全活動</a:t>
            </a:r>
            <a:endParaRPr lang="ja-JP" altLang="en-US" sz="1100" dirty="0"/>
          </a:p>
        </p:txBody>
      </p:sp>
      <p:sp>
        <p:nvSpPr>
          <p:cNvPr id="2" name="正方形/長方形 1">
            <a:extLst>
              <a:ext uri="{FF2B5EF4-FFF2-40B4-BE49-F238E27FC236}">
                <a16:creationId xmlns:a16="http://schemas.microsoft.com/office/drawing/2014/main" id="{C8FDA499-6BE2-4697-85AE-F8D10DA65D0C}"/>
              </a:ext>
            </a:extLst>
          </p:cNvPr>
          <p:cNvSpPr/>
          <p:nvPr/>
        </p:nvSpPr>
        <p:spPr>
          <a:xfrm>
            <a:off x="220623" y="5163701"/>
            <a:ext cx="337834" cy="2124617"/>
          </a:xfrm>
          <a:prstGeom prst="rect">
            <a:avLst/>
          </a:prstGeom>
          <a:solidFill>
            <a:schemeClr val="accent3">
              <a:lumMod val="20000"/>
              <a:lumOff val="80000"/>
            </a:schemeClr>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a:extLst>
              <a:ext uri="{FF2B5EF4-FFF2-40B4-BE49-F238E27FC236}">
                <a16:creationId xmlns:a16="http://schemas.microsoft.com/office/drawing/2014/main" id="{BE4CBEDA-40B5-48DB-ACB1-28762B154945}"/>
              </a:ext>
            </a:extLst>
          </p:cNvPr>
          <p:cNvSpPr/>
          <p:nvPr/>
        </p:nvSpPr>
        <p:spPr>
          <a:xfrm>
            <a:off x="220090" y="5163700"/>
            <a:ext cx="7128000" cy="4234360"/>
          </a:xfrm>
          <a:prstGeom prst="rect">
            <a:avLst/>
          </a:prstGeom>
          <a:no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コネクタ 27">
            <a:extLst>
              <a:ext uri="{FF2B5EF4-FFF2-40B4-BE49-F238E27FC236}">
                <a16:creationId xmlns:a16="http://schemas.microsoft.com/office/drawing/2014/main" id="{F6208C3F-39A0-4203-837C-AE8A9735A8FD}"/>
              </a:ext>
            </a:extLst>
          </p:cNvPr>
          <p:cNvCxnSpPr>
            <a:cxnSpLocks/>
          </p:cNvCxnSpPr>
          <p:nvPr/>
        </p:nvCxnSpPr>
        <p:spPr>
          <a:xfrm>
            <a:off x="223829" y="6274653"/>
            <a:ext cx="7128000" cy="0"/>
          </a:xfrm>
          <a:prstGeom prst="line">
            <a:avLst/>
          </a:prstGeom>
          <a:ln w="6350">
            <a:solidFill>
              <a:schemeClr val="accent3"/>
            </a:solidFill>
          </a:ln>
        </p:spPr>
        <p:style>
          <a:lnRef idx="1">
            <a:schemeClr val="accent1"/>
          </a:lnRef>
          <a:fillRef idx="0">
            <a:schemeClr val="accent1"/>
          </a:fillRef>
          <a:effectRef idx="0">
            <a:schemeClr val="accent1"/>
          </a:effectRef>
          <a:fontRef idx="minor">
            <a:schemeClr val="tx1"/>
          </a:fontRef>
        </p:style>
      </p:cxnSp>
      <p:graphicFrame>
        <p:nvGraphicFramePr>
          <p:cNvPr id="30" name="表 30">
            <a:extLst>
              <a:ext uri="{FF2B5EF4-FFF2-40B4-BE49-F238E27FC236}">
                <a16:creationId xmlns:a16="http://schemas.microsoft.com/office/drawing/2014/main" id="{42F265B8-AE8F-4B54-8241-3ED2001D10FB}"/>
              </a:ext>
            </a:extLst>
          </p:cNvPr>
          <p:cNvGraphicFramePr>
            <a:graphicFrameLocks noGrp="1"/>
          </p:cNvGraphicFramePr>
          <p:nvPr>
            <p:extLst>
              <p:ext uri="{D42A27DB-BD31-4B8C-83A1-F6EECF244321}">
                <p14:modId xmlns:p14="http://schemas.microsoft.com/office/powerpoint/2010/main" val="2298571529"/>
              </p:ext>
            </p:extLst>
          </p:nvPr>
        </p:nvGraphicFramePr>
        <p:xfrm>
          <a:off x="7598936" y="5156329"/>
          <a:ext cx="4960644" cy="3268980"/>
        </p:xfrm>
        <a:graphic>
          <a:graphicData uri="http://schemas.openxmlformats.org/drawingml/2006/table">
            <a:tbl>
              <a:tblPr firstRow="1" bandRow="1">
                <a:tableStyleId>{F5AB1C69-6EDB-4FF4-983F-18BD219EF322}</a:tableStyleId>
              </a:tblPr>
              <a:tblGrid>
                <a:gridCol w="873005">
                  <a:extLst>
                    <a:ext uri="{9D8B030D-6E8A-4147-A177-3AD203B41FA5}">
                      <a16:colId xmlns:a16="http://schemas.microsoft.com/office/drawing/2014/main" val="1632631665"/>
                    </a:ext>
                  </a:extLst>
                </a:gridCol>
                <a:gridCol w="2592288">
                  <a:extLst>
                    <a:ext uri="{9D8B030D-6E8A-4147-A177-3AD203B41FA5}">
                      <a16:colId xmlns:a16="http://schemas.microsoft.com/office/drawing/2014/main" val="3212661085"/>
                    </a:ext>
                  </a:extLst>
                </a:gridCol>
                <a:gridCol w="1495351">
                  <a:extLst>
                    <a:ext uri="{9D8B030D-6E8A-4147-A177-3AD203B41FA5}">
                      <a16:colId xmlns:a16="http://schemas.microsoft.com/office/drawing/2014/main" val="160669051"/>
                    </a:ext>
                  </a:extLst>
                </a:gridCol>
              </a:tblGrid>
              <a:tr h="182145">
                <a:tc gridSpan="2">
                  <a:txBody>
                    <a:bodyPr/>
                    <a:lstStyle/>
                    <a:p>
                      <a:pPr algn="ctr"/>
                      <a:r>
                        <a:rPr kumimoji="1" lang="ja-JP" altLang="en-US" sz="1050" dirty="0">
                          <a:latin typeface="Meiryo UI" panose="020B0604030504040204" pitchFamily="50" charset="-128"/>
                          <a:ea typeface="Meiryo UI" panose="020B0604030504040204" pitchFamily="50" charset="-128"/>
                        </a:rPr>
                        <a:t>参考指標</a:t>
                      </a: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050" dirty="0">
                          <a:latin typeface="Meiryo UI" panose="020B0604030504040204" pitchFamily="50" charset="-128"/>
                          <a:ea typeface="Meiryo UI" panose="020B0604030504040204" pitchFamily="50" charset="-128"/>
                        </a:rPr>
                        <a:t>現状（年度）</a:t>
                      </a:r>
                    </a:p>
                  </a:txBody>
                  <a:tcPr/>
                </a:tc>
                <a:extLst>
                  <a:ext uri="{0D108BD9-81ED-4DB2-BD59-A6C34878D82A}">
                    <a16:rowId xmlns:a16="http://schemas.microsoft.com/office/drawing/2014/main" val="1775093405"/>
                  </a:ext>
                </a:extLst>
              </a:tr>
              <a:tr h="182145">
                <a:tc rowSpan="4">
                  <a:txBody>
                    <a:bodyPr/>
                    <a:lstStyle/>
                    <a:p>
                      <a:r>
                        <a:rPr kumimoji="1" lang="ja-JP" altLang="en-US" sz="1050" dirty="0">
                          <a:latin typeface="Meiryo UI" panose="020B0604030504040204" pitchFamily="50" charset="-128"/>
                          <a:ea typeface="Meiryo UI" panose="020B0604030504040204" pitchFamily="50" charset="-128"/>
                        </a:rPr>
                        <a:t>府民</a:t>
                      </a:r>
                    </a:p>
                  </a:txBody>
                  <a:tcPr/>
                </a:tc>
                <a:tc>
                  <a:txBody>
                    <a:bodyPr/>
                    <a:lstStyle/>
                    <a:p>
                      <a:r>
                        <a:rPr kumimoji="1" lang="ja-JP" altLang="en-US" sz="1050" dirty="0">
                          <a:latin typeface="Meiryo UI" panose="020B0604030504040204" pitchFamily="50" charset="-128"/>
                          <a:ea typeface="Meiryo UI" panose="020B0604030504040204" pitchFamily="50" charset="-128"/>
                        </a:rPr>
                        <a:t>環境保全の取組に参加した人の割合</a:t>
                      </a:r>
                      <a:r>
                        <a:rPr kumimoji="1" lang="en-US" altLang="ja-JP" sz="1050" baseline="30000" dirty="0">
                          <a:latin typeface="Meiryo UI" panose="020B0604030504040204" pitchFamily="50" charset="-128"/>
                          <a:ea typeface="Meiryo UI" panose="020B0604030504040204" pitchFamily="50" charset="-128"/>
                        </a:rPr>
                        <a:t>※</a:t>
                      </a:r>
                      <a:r>
                        <a:rPr kumimoji="1" lang="ja-JP" altLang="en-US" sz="1050" baseline="30000" dirty="0">
                          <a:latin typeface="Meiryo UI" panose="020B0604030504040204" pitchFamily="50" charset="-128"/>
                          <a:ea typeface="Meiryo UI" panose="020B0604030504040204" pitchFamily="50" charset="-128"/>
                        </a:rPr>
                        <a:t>１</a:t>
                      </a:r>
                    </a:p>
                  </a:txBody>
                  <a:tcPr/>
                </a:tc>
                <a:tc>
                  <a:txBody>
                    <a:bodyPr/>
                    <a:lstStyle/>
                    <a:p>
                      <a:pPr algn="r"/>
                      <a:r>
                        <a:rPr kumimoji="1" lang="en-US" altLang="ja-JP" sz="1050" dirty="0">
                          <a:latin typeface="Meiryo UI" panose="020B0604030504040204" pitchFamily="50" charset="-128"/>
                          <a:ea typeface="Meiryo UI" panose="020B0604030504040204" pitchFamily="50" charset="-128"/>
                        </a:rPr>
                        <a:t>15.2</a:t>
                      </a:r>
                      <a:r>
                        <a:rPr kumimoji="1" lang="ja-JP" altLang="en-US" sz="105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2022</a:t>
                      </a:r>
                      <a:r>
                        <a:rPr kumimoji="1" lang="ja-JP" altLang="en-US" sz="90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26775972"/>
                  </a:ext>
                </a:extLst>
              </a:tr>
              <a:tr h="182145">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１世帯あたりのエネルギー消費量</a:t>
                      </a:r>
                    </a:p>
                  </a:txBody>
                  <a:tcPr/>
                </a:tc>
                <a:tc>
                  <a:txBody>
                    <a:bodyPr/>
                    <a:lstStyle/>
                    <a:p>
                      <a:pPr algn="r"/>
                      <a:r>
                        <a:rPr kumimoji="1" lang="en-US" altLang="ja-JP" sz="1050" dirty="0">
                          <a:latin typeface="Meiryo UI" panose="020B0604030504040204" pitchFamily="50" charset="-128"/>
                          <a:ea typeface="Meiryo UI" panose="020B0604030504040204" pitchFamily="50" charset="-128"/>
                        </a:rPr>
                        <a:t>32.5GJ/</a:t>
                      </a:r>
                      <a:r>
                        <a:rPr kumimoji="1" lang="ja-JP" altLang="en-US" sz="1050" dirty="0">
                          <a:latin typeface="Meiryo UI" panose="020B0604030504040204" pitchFamily="50" charset="-128"/>
                          <a:ea typeface="Meiryo UI" panose="020B0604030504040204" pitchFamily="50" charset="-128"/>
                        </a:rPr>
                        <a:t>世帯</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2020</a:t>
                      </a:r>
                      <a:r>
                        <a:rPr kumimoji="1" lang="ja-JP" altLang="en-US" sz="90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51137119"/>
                  </a:ext>
                </a:extLst>
              </a:tr>
              <a:tr h="182145">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r>
                        <a:rPr kumimoji="1" lang="ja-JP" altLang="ja-JP" sz="1050" kern="1200" dirty="0">
                          <a:solidFill>
                            <a:schemeClr val="dk1"/>
                          </a:solidFill>
                          <a:effectLst/>
                          <a:latin typeface="Meiryo UI" panose="020B0604030504040204" pitchFamily="50" charset="-128"/>
                          <a:ea typeface="Meiryo UI" panose="020B0604030504040204" pitchFamily="50" charset="-128"/>
                          <a:cs typeface="+mn-cs"/>
                        </a:rPr>
                        <a:t>住民</a:t>
                      </a:r>
                      <a:r>
                        <a:rPr kumimoji="1" lang="en-US" altLang="ja-JP" sz="1050" kern="1200" dirty="0">
                          <a:solidFill>
                            <a:schemeClr val="dk1"/>
                          </a:solidFill>
                          <a:effectLst/>
                          <a:latin typeface="Meiryo UI" panose="020B0604030504040204" pitchFamily="50" charset="-128"/>
                          <a:ea typeface="Meiryo UI" panose="020B0604030504040204" pitchFamily="50" charset="-128"/>
                          <a:cs typeface="+mn-cs"/>
                        </a:rPr>
                        <a:t>1</a:t>
                      </a:r>
                      <a:r>
                        <a:rPr kumimoji="1" lang="ja-JP" altLang="ja-JP" sz="1050" kern="1200" dirty="0">
                          <a:solidFill>
                            <a:schemeClr val="dk1"/>
                          </a:solidFill>
                          <a:effectLst/>
                          <a:latin typeface="Meiryo UI" panose="020B0604030504040204" pitchFamily="50" charset="-128"/>
                          <a:ea typeface="Meiryo UI" panose="020B0604030504040204" pitchFamily="50" charset="-128"/>
                          <a:cs typeface="+mn-cs"/>
                        </a:rPr>
                        <a:t>人</a:t>
                      </a:r>
                      <a:r>
                        <a:rPr kumimoji="1" lang="en-US" altLang="ja-JP" sz="1050" kern="1200" dirty="0">
                          <a:solidFill>
                            <a:schemeClr val="dk1"/>
                          </a:solidFill>
                          <a:effectLst/>
                          <a:latin typeface="Meiryo UI" panose="020B0604030504040204" pitchFamily="50" charset="-128"/>
                          <a:ea typeface="Meiryo UI" panose="020B0604030504040204" pitchFamily="50" charset="-128"/>
                          <a:cs typeface="+mn-cs"/>
                        </a:rPr>
                        <a:t>1</a:t>
                      </a:r>
                      <a:r>
                        <a:rPr kumimoji="1" lang="ja-JP" altLang="ja-JP" sz="1050" kern="1200" dirty="0">
                          <a:solidFill>
                            <a:schemeClr val="dk1"/>
                          </a:solidFill>
                          <a:effectLst/>
                          <a:latin typeface="Meiryo UI" panose="020B0604030504040204" pitchFamily="50" charset="-128"/>
                          <a:ea typeface="Meiryo UI" panose="020B0604030504040204" pitchFamily="50" charset="-128"/>
                          <a:cs typeface="+mn-cs"/>
                        </a:rPr>
                        <a:t>日当たりの生活系ごみ排出量</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r"/>
                      <a:r>
                        <a:rPr kumimoji="1" lang="en-US" altLang="ja-JP" sz="1050" dirty="0">
                          <a:latin typeface="Meiryo UI" panose="020B0604030504040204" pitchFamily="50" charset="-128"/>
                          <a:ea typeface="Meiryo UI" panose="020B0604030504040204" pitchFamily="50" charset="-128"/>
                        </a:rPr>
                        <a:t>445g/</a:t>
                      </a:r>
                      <a:r>
                        <a:rPr kumimoji="1" lang="ja-JP" altLang="en-US" sz="1050" dirty="0">
                          <a:latin typeface="Meiryo UI" panose="020B0604030504040204" pitchFamily="50" charset="-128"/>
                          <a:ea typeface="Meiryo UI" panose="020B0604030504040204" pitchFamily="50" charset="-128"/>
                        </a:rPr>
                        <a:t>人・日</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2021</a:t>
                      </a:r>
                      <a:r>
                        <a:rPr kumimoji="1" lang="ja-JP" altLang="en-US" sz="90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71410875"/>
                  </a:ext>
                </a:extLst>
              </a:tr>
              <a:tr h="182145">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r>
                        <a:rPr kumimoji="1" lang="ja-JP" altLang="ja-JP" sz="1050" kern="1200" dirty="0">
                          <a:solidFill>
                            <a:schemeClr val="dk1"/>
                          </a:solidFill>
                          <a:effectLst/>
                          <a:latin typeface="Meiryo UI" panose="020B0604030504040204" pitchFamily="50" charset="-128"/>
                          <a:ea typeface="Meiryo UI" panose="020B0604030504040204" pitchFamily="50" charset="-128"/>
                          <a:cs typeface="+mn-cs"/>
                        </a:rPr>
                        <a:t>家庭系の食品ロス発生量</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r"/>
                      <a:r>
                        <a:rPr kumimoji="1" lang="en-US" altLang="ja-JP" sz="1050" dirty="0">
                          <a:latin typeface="Meiryo UI" panose="020B0604030504040204" pitchFamily="50" charset="-128"/>
                          <a:ea typeface="Meiryo UI" panose="020B0604030504040204" pitchFamily="50" charset="-128"/>
                        </a:rPr>
                        <a:t>20.8</a:t>
                      </a:r>
                      <a:r>
                        <a:rPr kumimoji="1" lang="ja-JP" altLang="en-US" sz="1050" dirty="0">
                          <a:latin typeface="Meiryo UI" panose="020B0604030504040204" pitchFamily="50" charset="-128"/>
                          <a:ea typeface="Meiryo UI" panose="020B0604030504040204" pitchFamily="50" charset="-128"/>
                        </a:rPr>
                        <a:t>万</a:t>
                      </a:r>
                      <a:r>
                        <a:rPr kumimoji="1" lang="en-US" altLang="ja-JP" sz="1050" dirty="0">
                          <a:latin typeface="Meiryo UI" panose="020B0604030504040204" pitchFamily="50" charset="-128"/>
                          <a:ea typeface="Meiryo UI" panose="020B0604030504040204" pitchFamily="50" charset="-128"/>
                        </a:rPr>
                        <a:t>t</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2019</a:t>
                      </a:r>
                      <a:r>
                        <a:rPr kumimoji="1" lang="ja-JP" altLang="en-US" sz="90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908137262"/>
                  </a:ext>
                </a:extLst>
              </a:tr>
              <a:tr h="182145">
                <a:tc rowSpan="6">
                  <a:txBody>
                    <a:bodyPr/>
                    <a:lstStyle/>
                    <a:p>
                      <a:r>
                        <a:rPr kumimoji="1" lang="ja-JP" altLang="en-US" sz="1050" dirty="0">
                          <a:latin typeface="Meiryo UI" panose="020B0604030504040204" pitchFamily="50" charset="-128"/>
                          <a:ea typeface="Meiryo UI" panose="020B0604030504040204" pitchFamily="50" charset="-128"/>
                        </a:rPr>
                        <a:t>民間団体・事業者・</a:t>
                      </a:r>
                      <a:br>
                        <a:rPr kumimoji="1" lang="en-US" altLang="ja-JP" sz="1050" dirty="0">
                          <a:latin typeface="Meiryo UI" panose="020B0604030504040204" pitchFamily="50" charset="-128"/>
                          <a:ea typeface="Meiryo UI" panose="020B0604030504040204" pitchFamily="50" charset="-128"/>
                        </a:rPr>
                      </a:br>
                      <a:r>
                        <a:rPr kumimoji="1" lang="ja-JP" altLang="en-US" sz="1050" dirty="0">
                          <a:latin typeface="Meiryo UI" panose="020B0604030504040204" pitchFamily="50" charset="-128"/>
                          <a:ea typeface="Meiryo UI" panose="020B0604030504040204" pitchFamily="50" charset="-128"/>
                        </a:rPr>
                        <a:t>学校等</a:t>
                      </a:r>
                    </a:p>
                  </a:txBody>
                  <a:tcPr/>
                </a:tc>
                <a:tc>
                  <a:txBody>
                    <a:bodyPr/>
                    <a:lstStyle/>
                    <a:p>
                      <a:r>
                        <a:rPr kumimoji="1" lang="ja-JP" altLang="en-US" sz="1050" dirty="0">
                          <a:latin typeface="Meiryo UI" panose="020B0604030504040204" pitchFamily="50" charset="-128"/>
                          <a:ea typeface="Meiryo UI" panose="020B0604030504040204" pitchFamily="50" charset="-128"/>
                        </a:rPr>
                        <a:t>豊かな環境づくり大阪府民会議会員数</a:t>
                      </a:r>
                    </a:p>
                  </a:txBody>
                  <a:tcPr/>
                </a:tc>
                <a:tc>
                  <a:txBody>
                    <a:bodyPr/>
                    <a:lstStyle/>
                    <a:p>
                      <a:pPr algn="r"/>
                      <a:r>
                        <a:rPr kumimoji="1" lang="en-US" altLang="ja-JP" sz="1050" dirty="0">
                          <a:latin typeface="Meiryo UI" panose="020B0604030504040204" pitchFamily="50" charset="-128"/>
                          <a:ea typeface="Meiryo UI" panose="020B0604030504040204" pitchFamily="50" charset="-128"/>
                        </a:rPr>
                        <a:t>103</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2022</a:t>
                      </a:r>
                      <a:r>
                        <a:rPr kumimoji="1" lang="ja-JP" altLang="en-US" sz="90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823190319"/>
                  </a:ext>
                </a:extLst>
              </a:tr>
              <a:tr h="182145">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脱炭素経営宣言登録団体数　</a:t>
                      </a:r>
                    </a:p>
                  </a:txBody>
                  <a:tcPr/>
                </a:tc>
                <a:tc>
                  <a:txBody>
                    <a:bodyPr/>
                    <a:lstStyle/>
                    <a:p>
                      <a:pPr algn="r"/>
                      <a:r>
                        <a:rPr kumimoji="1" lang="en-US" altLang="ja-JP" sz="1050" dirty="0">
                          <a:latin typeface="Meiryo UI" panose="020B0604030504040204" pitchFamily="50" charset="-128"/>
                          <a:ea typeface="Meiryo UI" panose="020B0604030504040204" pitchFamily="50" charset="-128"/>
                        </a:rPr>
                        <a:t>2,116</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2023.9</a:t>
                      </a:r>
                      <a:r>
                        <a:rPr kumimoji="1" lang="ja-JP" altLang="en-US" sz="900" dirty="0">
                          <a:latin typeface="Meiryo UI" panose="020B0604030504040204" pitchFamily="50" charset="-128"/>
                          <a:ea typeface="Meiryo UI" panose="020B0604030504040204" pitchFamily="50" charset="-128"/>
                        </a:rPr>
                        <a:t>末）</a:t>
                      </a: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4173368"/>
                  </a:ext>
                </a:extLst>
              </a:tr>
              <a:tr h="182145">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おおさか生物多様性応援宣言登録団体数</a:t>
                      </a:r>
                    </a:p>
                  </a:txBody>
                  <a:tcPr/>
                </a:tc>
                <a:tc>
                  <a:txBody>
                    <a:bodyPr/>
                    <a:lstStyle/>
                    <a:p>
                      <a:pPr algn="r"/>
                      <a:r>
                        <a:rPr kumimoji="1" lang="en-US" altLang="ja-JP" sz="1050" dirty="0">
                          <a:latin typeface="Meiryo UI" panose="020B0604030504040204" pitchFamily="50" charset="-128"/>
                          <a:ea typeface="Meiryo UI" panose="020B0604030504040204" pitchFamily="50" charset="-128"/>
                        </a:rPr>
                        <a:t>68</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2023.9</a:t>
                      </a:r>
                      <a:r>
                        <a:rPr kumimoji="1" lang="ja-JP" altLang="en-US" sz="900" dirty="0">
                          <a:latin typeface="Meiryo UI" panose="020B0604030504040204" pitchFamily="50" charset="-128"/>
                          <a:ea typeface="Meiryo UI" panose="020B0604030504040204" pitchFamily="50" charset="-128"/>
                        </a:rPr>
                        <a:t>末）</a:t>
                      </a: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75978049"/>
                  </a:ext>
                </a:extLst>
              </a:tr>
              <a:tr h="182145">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アドプト事業参加団体数</a:t>
                      </a:r>
                      <a:r>
                        <a:rPr kumimoji="1" lang="en-US" altLang="ja-JP" sz="1050" baseline="30000" dirty="0">
                          <a:latin typeface="Meiryo UI" panose="020B0604030504040204" pitchFamily="50" charset="-128"/>
                          <a:ea typeface="Meiryo UI" panose="020B0604030504040204" pitchFamily="50" charset="-128"/>
                        </a:rPr>
                        <a:t>※2</a:t>
                      </a:r>
                      <a:endParaRPr kumimoji="1" lang="ja-JP" altLang="en-US" sz="1050" baseline="300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050" dirty="0">
                          <a:latin typeface="Meiryo UI" panose="020B0604030504040204" pitchFamily="50" charset="-128"/>
                          <a:ea typeface="Meiryo UI" panose="020B0604030504040204" pitchFamily="50" charset="-128"/>
                        </a:rPr>
                        <a:t>672</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2022</a:t>
                      </a:r>
                      <a:r>
                        <a:rPr kumimoji="1" lang="ja-JP" altLang="en-US" sz="90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68473816"/>
                  </a:ext>
                </a:extLst>
              </a:tr>
              <a:tr h="182145">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地球温暖化防止活動推進員数</a:t>
                      </a:r>
                    </a:p>
                  </a:txBody>
                  <a:tcPr/>
                </a:tc>
                <a:tc>
                  <a:txBody>
                    <a:bodyPr/>
                    <a:lstStyle/>
                    <a:p>
                      <a:pPr algn="r"/>
                      <a:r>
                        <a:rPr kumimoji="1" lang="en-US" altLang="ja-JP" sz="1050" dirty="0">
                          <a:latin typeface="Meiryo UI" panose="020B0604030504040204" pitchFamily="50" charset="-128"/>
                          <a:ea typeface="Meiryo UI" panose="020B0604030504040204" pitchFamily="50" charset="-128"/>
                        </a:rPr>
                        <a:t>54</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2022</a:t>
                      </a:r>
                      <a:r>
                        <a:rPr kumimoji="1" lang="ja-JP" altLang="en-US" sz="90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68649426"/>
                  </a:ext>
                </a:extLst>
              </a:tr>
              <a:tr h="182145">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府内のマイボトルスポット数</a:t>
                      </a:r>
                    </a:p>
                  </a:txBody>
                  <a:tcPr/>
                </a:tc>
                <a:tc>
                  <a:txBody>
                    <a:bodyPr/>
                    <a:lstStyle/>
                    <a:p>
                      <a:pPr algn="r"/>
                      <a:r>
                        <a:rPr kumimoji="1" lang="en-US" altLang="ja-JP" sz="1050" dirty="0">
                          <a:latin typeface="Meiryo UI" panose="020B0604030504040204" pitchFamily="50" charset="-128"/>
                          <a:ea typeface="Meiryo UI" panose="020B0604030504040204" pitchFamily="50" charset="-128"/>
                        </a:rPr>
                        <a:t>2,119</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2022</a:t>
                      </a:r>
                      <a:r>
                        <a:rPr kumimoji="1" lang="ja-JP" altLang="en-US" sz="90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40027065"/>
                  </a:ext>
                </a:extLst>
              </a:tr>
              <a:tr h="182145">
                <a:tc rowSpan="2">
                  <a:txBody>
                    <a:bodyPr/>
                    <a:lstStyle/>
                    <a:p>
                      <a:r>
                        <a:rPr kumimoji="1" lang="ja-JP" altLang="en-US" sz="1050" dirty="0">
                          <a:latin typeface="Meiryo UI" panose="020B0604030504040204" pitchFamily="50" charset="-128"/>
                          <a:ea typeface="Meiryo UI" panose="020B0604030504040204" pitchFamily="50" charset="-128"/>
                        </a:rPr>
                        <a:t>行政</a:t>
                      </a:r>
                    </a:p>
                  </a:txBody>
                  <a:tcPr/>
                </a:tc>
                <a:tc>
                  <a:txBody>
                    <a:bodyPr/>
                    <a:lstStyle/>
                    <a:p>
                      <a:r>
                        <a:rPr kumimoji="1" lang="ja-JP" altLang="en-US" sz="1050" dirty="0">
                          <a:latin typeface="Meiryo UI" panose="020B0604030504040204" pitchFamily="50" charset="-128"/>
                          <a:ea typeface="Meiryo UI" panose="020B0604030504040204" pitchFamily="50" charset="-128"/>
                        </a:rPr>
                        <a:t>市町村の環境関連イベント等の取組数</a:t>
                      </a:r>
                    </a:p>
                  </a:txBody>
                  <a:tcPr/>
                </a:tc>
                <a:tc>
                  <a:txBody>
                    <a:bodyPr/>
                    <a:lstStyle/>
                    <a:p>
                      <a:pPr algn="r"/>
                      <a:r>
                        <a:rPr kumimoji="1" lang="en-US" altLang="ja-JP" sz="1050" dirty="0">
                          <a:latin typeface="Meiryo UI" panose="020B0604030504040204" pitchFamily="50" charset="-128"/>
                          <a:ea typeface="Meiryo UI" panose="020B0604030504040204" pitchFamily="50" charset="-128"/>
                        </a:rPr>
                        <a:t>389</a:t>
                      </a:r>
                      <a:r>
                        <a:rPr kumimoji="1" lang="ja-JP" altLang="en-US" sz="90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2022</a:t>
                      </a:r>
                      <a:r>
                        <a:rPr kumimoji="1" lang="ja-JP" altLang="en-US" sz="90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5572948"/>
                  </a:ext>
                </a:extLst>
              </a:tr>
              <a:tr h="182145">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府における環境教育関連施策数</a:t>
                      </a:r>
                    </a:p>
                  </a:txBody>
                  <a:tcPr/>
                </a:tc>
                <a:tc>
                  <a:txBody>
                    <a:bodyPr/>
                    <a:lstStyle/>
                    <a:p>
                      <a:pPr algn="r"/>
                      <a:r>
                        <a:rPr kumimoji="1" lang="en-US" altLang="ja-JP" sz="1050" dirty="0">
                          <a:latin typeface="Meiryo UI" panose="020B0604030504040204" pitchFamily="50" charset="-128"/>
                          <a:ea typeface="Meiryo UI" panose="020B0604030504040204" pitchFamily="50" charset="-128"/>
                        </a:rPr>
                        <a:t>173</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2022</a:t>
                      </a:r>
                      <a:r>
                        <a:rPr kumimoji="1" lang="ja-JP" altLang="en-US" sz="90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04275466"/>
                  </a:ext>
                </a:extLst>
              </a:tr>
            </a:tbl>
          </a:graphicData>
        </a:graphic>
      </p:graphicFrame>
      <p:sp>
        <p:nvSpPr>
          <p:cNvPr id="10" name="テキスト ボックス 9">
            <a:extLst>
              <a:ext uri="{FF2B5EF4-FFF2-40B4-BE49-F238E27FC236}">
                <a16:creationId xmlns:a16="http://schemas.microsoft.com/office/drawing/2014/main" id="{BE6D427D-D326-742E-C4A9-9A57ED888283}"/>
              </a:ext>
            </a:extLst>
          </p:cNvPr>
          <p:cNvSpPr txBox="1"/>
          <p:nvPr/>
        </p:nvSpPr>
        <p:spPr>
          <a:xfrm>
            <a:off x="214206" y="5281866"/>
            <a:ext cx="338554" cy="839451"/>
          </a:xfrm>
          <a:prstGeom prst="rect">
            <a:avLst/>
          </a:prstGeom>
          <a:noFill/>
          <a:ln w="6350">
            <a:noFill/>
          </a:ln>
        </p:spPr>
        <p:txBody>
          <a:bodyPr vert="eaVert" wrap="square" rtlCol="0">
            <a:spAutoFit/>
          </a:bodyPr>
          <a:lstStyle/>
          <a:p>
            <a:pPr algn="ctr"/>
            <a:r>
              <a:rPr kumimoji="1" lang="ja-JP" altLang="en-US" sz="1000" b="1" dirty="0">
                <a:latin typeface="Meiryo UI" panose="020B0604030504040204" pitchFamily="50" charset="-128"/>
                <a:ea typeface="Meiryo UI" panose="020B0604030504040204" pitchFamily="50" charset="-128"/>
              </a:rPr>
              <a:t>役割分担</a:t>
            </a:r>
          </a:p>
        </p:txBody>
      </p:sp>
      <p:sp>
        <p:nvSpPr>
          <p:cNvPr id="26" name="テキスト ボックス 25">
            <a:extLst>
              <a:ext uri="{FF2B5EF4-FFF2-40B4-BE49-F238E27FC236}">
                <a16:creationId xmlns:a16="http://schemas.microsoft.com/office/drawing/2014/main" id="{78805EFE-A953-D8C9-1AE5-FE2AF2C0AF30}"/>
              </a:ext>
            </a:extLst>
          </p:cNvPr>
          <p:cNvSpPr txBox="1"/>
          <p:nvPr/>
        </p:nvSpPr>
        <p:spPr>
          <a:xfrm>
            <a:off x="201610" y="6256860"/>
            <a:ext cx="338554" cy="1025053"/>
          </a:xfrm>
          <a:prstGeom prst="rect">
            <a:avLst/>
          </a:prstGeom>
          <a:noFill/>
          <a:ln w="6350">
            <a:noFill/>
          </a:ln>
        </p:spPr>
        <p:txBody>
          <a:bodyPr vert="eaVert" wrap="square" rtlCol="0">
            <a:spAutoFit/>
          </a:bodyPr>
          <a:lstStyle/>
          <a:p>
            <a:pPr algn="ctr"/>
            <a:r>
              <a:rPr kumimoji="1" lang="ja-JP" altLang="en-US" sz="1000" b="1" dirty="0">
                <a:latin typeface="Meiryo UI" panose="020B0604030504040204" pitchFamily="50" charset="-128"/>
                <a:ea typeface="Meiryo UI" panose="020B0604030504040204" pitchFamily="50" charset="-128"/>
              </a:rPr>
              <a:t>場と機会の確保</a:t>
            </a:r>
          </a:p>
        </p:txBody>
      </p:sp>
      <p:sp>
        <p:nvSpPr>
          <p:cNvPr id="56" name="テキスト ボックス 55">
            <a:extLst>
              <a:ext uri="{FF2B5EF4-FFF2-40B4-BE49-F238E27FC236}">
                <a16:creationId xmlns:a16="http://schemas.microsoft.com/office/drawing/2014/main" id="{261808F3-0EA4-4D60-A141-D5EB5374270B}"/>
              </a:ext>
            </a:extLst>
          </p:cNvPr>
          <p:cNvSpPr txBox="1"/>
          <p:nvPr/>
        </p:nvSpPr>
        <p:spPr>
          <a:xfrm>
            <a:off x="209585" y="4932584"/>
            <a:ext cx="4606013" cy="261610"/>
          </a:xfrm>
          <a:prstGeom prst="rect">
            <a:avLst/>
          </a:prstGeom>
          <a:noFill/>
          <a:ln w="6350">
            <a:noFill/>
          </a:ln>
        </p:spPr>
        <p:txBody>
          <a:bodyPr vert="horz" wrap="square" rtlCol="0">
            <a:spAutoFit/>
          </a:bodyPr>
          <a:lstStyle/>
          <a:p>
            <a:r>
              <a:rPr kumimoji="1" lang="ja-JP" altLang="en-US" sz="1100" b="1" dirty="0">
                <a:solidFill>
                  <a:schemeClr val="bg1"/>
                </a:solidFill>
                <a:latin typeface="Meiryo UI" panose="020B0604030504040204" pitchFamily="50" charset="-128"/>
                <a:ea typeface="Meiryo UI" panose="020B0604030504040204" pitchFamily="50" charset="-128"/>
              </a:rPr>
              <a:t>１　各主体及び場における環境教育等の方向性</a:t>
            </a:r>
          </a:p>
        </p:txBody>
      </p:sp>
      <p:sp>
        <p:nvSpPr>
          <p:cNvPr id="66" name="テキスト ボックス 65">
            <a:extLst>
              <a:ext uri="{FF2B5EF4-FFF2-40B4-BE49-F238E27FC236}">
                <a16:creationId xmlns:a16="http://schemas.microsoft.com/office/drawing/2014/main" id="{2D7EED9A-2C4F-49EE-BA63-C8D7D837919F}"/>
              </a:ext>
            </a:extLst>
          </p:cNvPr>
          <p:cNvSpPr txBox="1"/>
          <p:nvPr/>
        </p:nvSpPr>
        <p:spPr>
          <a:xfrm>
            <a:off x="1653605" y="8053879"/>
            <a:ext cx="4374916" cy="230832"/>
          </a:xfrm>
          <a:prstGeom prst="rect">
            <a:avLst/>
          </a:prstGeom>
          <a:noFill/>
        </p:spPr>
        <p:txBody>
          <a:bodyPr wrap="none" rtlCol="0">
            <a:spAutoFit/>
          </a:bodyPr>
          <a:lstStyle/>
          <a:p>
            <a:r>
              <a:rPr kumimoji="1" lang="en-US" altLang="ja-JP" sz="900" dirty="0">
                <a:solidFill>
                  <a:srgbClr val="0070C0"/>
                </a:solidFill>
                <a:latin typeface="Meiryo UI" panose="020B0604030504040204" pitchFamily="50" charset="-128"/>
                <a:ea typeface="Meiryo UI" panose="020B0604030504040204" pitchFamily="50" charset="-128"/>
              </a:rPr>
              <a:t>【</a:t>
            </a:r>
            <a:r>
              <a:rPr lang="ja-JP" altLang="en-US" sz="900" dirty="0">
                <a:solidFill>
                  <a:srgbClr val="0070C0"/>
                </a:solidFill>
                <a:latin typeface="Meiryo UI" panose="020B0604030504040204" pitchFamily="50" charset="-128"/>
                <a:ea typeface="Meiryo UI" panose="020B0604030504040204" pitchFamily="50" charset="-128"/>
              </a:rPr>
              <a:t>主な取組</a:t>
            </a:r>
            <a:r>
              <a:rPr kumimoji="1" lang="en-US" altLang="ja-JP" sz="900" dirty="0">
                <a:solidFill>
                  <a:srgbClr val="0070C0"/>
                </a:solidFill>
                <a:latin typeface="Meiryo UI" panose="020B0604030504040204" pitchFamily="50" charset="-128"/>
                <a:ea typeface="Meiryo UI" panose="020B0604030504040204" pitchFamily="50" charset="-128"/>
              </a:rPr>
              <a:t>】</a:t>
            </a:r>
            <a:r>
              <a:rPr kumimoji="1" lang="ja-JP" altLang="en-US" sz="900" dirty="0">
                <a:solidFill>
                  <a:srgbClr val="0070C0"/>
                </a:solidFill>
                <a:latin typeface="Meiryo UI" panose="020B0604030504040204" pitchFamily="50" charset="-128"/>
                <a:ea typeface="Meiryo UI" panose="020B0604030504040204" pitchFamily="50" charset="-128"/>
              </a:rPr>
              <a:t> 大学等で環境活動を行うサークルや地域の民間団体との交流機会の創出　など</a:t>
            </a:r>
          </a:p>
        </p:txBody>
      </p:sp>
      <p:sp>
        <p:nvSpPr>
          <p:cNvPr id="67" name="テキスト ボックス 66">
            <a:extLst>
              <a:ext uri="{FF2B5EF4-FFF2-40B4-BE49-F238E27FC236}">
                <a16:creationId xmlns:a16="http://schemas.microsoft.com/office/drawing/2014/main" id="{126B7408-6AB9-45F3-AB5E-72723C4F5BF1}"/>
              </a:ext>
            </a:extLst>
          </p:cNvPr>
          <p:cNvSpPr txBox="1"/>
          <p:nvPr/>
        </p:nvSpPr>
        <p:spPr>
          <a:xfrm>
            <a:off x="1653605" y="8437663"/>
            <a:ext cx="4551246" cy="230832"/>
          </a:xfrm>
          <a:prstGeom prst="rect">
            <a:avLst/>
          </a:prstGeom>
          <a:noFill/>
        </p:spPr>
        <p:txBody>
          <a:bodyPr wrap="none" rtlCol="0">
            <a:spAutoFit/>
          </a:bodyPr>
          <a:lstStyle/>
          <a:p>
            <a:r>
              <a:rPr kumimoji="1" lang="en-US" altLang="ja-JP" sz="900" dirty="0">
                <a:solidFill>
                  <a:srgbClr val="0070C0"/>
                </a:solidFill>
                <a:latin typeface="Meiryo UI" panose="020B0604030504040204" pitchFamily="50" charset="-128"/>
                <a:ea typeface="Meiryo UI" panose="020B0604030504040204" pitchFamily="50" charset="-128"/>
              </a:rPr>
              <a:t>【</a:t>
            </a:r>
            <a:r>
              <a:rPr lang="ja-JP" altLang="en-US" sz="900" dirty="0">
                <a:solidFill>
                  <a:srgbClr val="0070C0"/>
                </a:solidFill>
                <a:latin typeface="Meiryo UI" panose="020B0604030504040204" pitchFamily="50" charset="-128"/>
                <a:ea typeface="Meiryo UI" panose="020B0604030504040204" pitchFamily="50" charset="-128"/>
              </a:rPr>
              <a:t>主な取組</a:t>
            </a:r>
            <a:r>
              <a:rPr kumimoji="1" lang="en-US" altLang="ja-JP" sz="900" dirty="0">
                <a:solidFill>
                  <a:srgbClr val="0070C0"/>
                </a:solidFill>
                <a:latin typeface="Meiryo UI" panose="020B0604030504040204" pitchFamily="50" charset="-128"/>
                <a:ea typeface="Meiryo UI" panose="020B0604030504040204" pitchFamily="50" charset="-128"/>
              </a:rPr>
              <a:t>】</a:t>
            </a:r>
            <a:r>
              <a:rPr kumimoji="1" lang="ja-JP" altLang="en-US" sz="900" dirty="0">
                <a:solidFill>
                  <a:srgbClr val="0070C0"/>
                </a:solidFill>
                <a:latin typeface="Meiryo UI" panose="020B0604030504040204" pitchFamily="50" charset="-128"/>
                <a:ea typeface="Meiryo UI" panose="020B0604030504040204" pitchFamily="50" charset="-128"/>
              </a:rPr>
              <a:t> </a:t>
            </a:r>
            <a:r>
              <a:rPr lang="ja-JP" altLang="en-US" sz="900" dirty="0">
                <a:solidFill>
                  <a:srgbClr val="0070C0"/>
                </a:solidFill>
                <a:latin typeface="Meiryo UI" panose="020B0604030504040204" pitchFamily="50" charset="-128"/>
                <a:ea typeface="Meiryo UI" panose="020B0604030504040204" pitchFamily="50" charset="-128"/>
              </a:rPr>
              <a:t>大阪府環境保全活動補助金、おおさか環境賞</a:t>
            </a:r>
            <a:r>
              <a:rPr kumimoji="1" lang="ja-JP" altLang="en-US" sz="900" dirty="0">
                <a:solidFill>
                  <a:srgbClr val="0070C0"/>
                </a:solidFill>
                <a:latin typeface="Meiryo UI" panose="020B0604030504040204" pitchFamily="50" charset="-128"/>
                <a:ea typeface="Meiryo UI" panose="020B0604030504040204" pitchFamily="50" charset="-128"/>
              </a:rPr>
              <a:t>、</a:t>
            </a:r>
            <a:r>
              <a:rPr lang="ja-JP" altLang="en-US" sz="900" dirty="0">
                <a:solidFill>
                  <a:srgbClr val="0070C0"/>
                </a:solidFill>
                <a:latin typeface="Meiryo UI" panose="020B0604030504040204" pitchFamily="50" charset="-128"/>
                <a:ea typeface="Meiryo UI" panose="020B0604030504040204" pitchFamily="50" charset="-128"/>
              </a:rPr>
              <a:t>脱炭素経営前言登録制度</a:t>
            </a:r>
            <a:r>
              <a:rPr kumimoji="1" lang="ja-JP" altLang="en-US" sz="900" dirty="0">
                <a:solidFill>
                  <a:srgbClr val="0070C0"/>
                </a:solidFill>
                <a:latin typeface="Meiryo UI" panose="020B0604030504040204" pitchFamily="50" charset="-128"/>
                <a:ea typeface="Meiryo UI" panose="020B0604030504040204" pitchFamily="50" charset="-128"/>
              </a:rPr>
              <a:t>　など</a:t>
            </a:r>
          </a:p>
        </p:txBody>
      </p:sp>
      <p:sp>
        <p:nvSpPr>
          <p:cNvPr id="73" name="正方形/長方形 72">
            <a:extLst>
              <a:ext uri="{FF2B5EF4-FFF2-40B4-BE49-F238E27FC236}">
                <a16:creationId xmlns:a16="http://schemas.microsoft.com/office/drawing/2014/main" id="{05C66256-FDBD-4296-8F6B-231134A60C36}"/>
              </a:ext>
            </a:extLst>
          </p:cNvPr>
          <p:cNvSpPr/>
          <p:nvPr/>
        </p:nvSpPr>
        <p:spPr>
          <a:xfrm>
            <a:off x="219924" y="7277914"/>
            <a:ext cx="7128000" cy="212277"/>
          </a:xfrm>
          <a:prstGeom prst="rect">
            <a:avLst/>
          </a:prstGeom>
          <a:solidFill>
            <a:srgbClr val="9BBB59"/>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a:extLst>
              <a:ext uri="{FF2B5EF4-FFF2-40B4-BE49-F238E27FC236}">
                <a16:creationId xmlns:a16="http://schemas.microsoft.com/office/drawing/2014/main" id="{18D66C89-A0B5-4ABE-A4E3-7C28A081FC41}"/>
              </a:ext>
            </a:extLst>
          </p:cNvPr>
          <p:cNvSpPr txBox="1"/>
          <p:nvPr/>
        </p:nvSpPr>
        <p:spPr>
          <a:xfrm>
            <a:off x="217943" y="7248872"/>
            <a:ext cx="4606013" cy="261610"/>
          </a:xfrm>
          <a:prstGeom prst="rect">
            <a:avLst/>
          </a:prstGeom>
          <a:noFill/>
          <a:ln w="6350">
            <a:noFill/>
          </a:ln>
        </p:spPr>
        <p:txBody>
          <a:bodyPr vert="horz" wrap="square" rtlCol="0">
            <a:spAutoFit/>
          </a:bodyPr>
          <a:lstStyle/>
          <a:p>
            <a:r>
              <a:rPr kumimoji="1" lang="ja-JP" altLang="en-US" sz="1100" b="1">
                <a:solidFill>
                  <a:schemeClr val="bg1"/>
                </a:solidFill>
                <a:latin typeface="Meiryo UI" panose="020B0604030504040204" pitchFamily="50" charset="-128"/>
                <a:ea typeface="Meiryo UI" panose="020B0604030504040204" pitchFamily="50" charset="-128"/>
              </a:rPr>
              <a:t>２　環境教育等の推進に向けた大阪府の具体的推進方策</a:t>
            </a:r>
            <a:endParaRPr kumimoji="1" lang="ja-JP" altLang="en-US" sz="1100" b="1" dirty="0">
              <a:solidFill>
                <a:schemeClr val="bg1"/>
              </a:solidFill>
              <a:latin typeface="Meiryo UI" panose="020B0604030504040204" pitchFamily="50" charset="-128"/>
              <a:ea typeface="Meiryo UI" panose="020B0604030504040204" pitchFamily="50" charset="-128"/>
            </a:endParaRPr>
          </a:p>
        </p:txBody>
      </p:sp>
      <p:cxnSp>
        <p:nvCxnSpPr>
          <p:cNvPr id="77" name="直線コネクタ 76">
            <a:extLst>
              <a:ext uri="{FF2B5EF4-FFF2-40B4-BE49-F238E27FC236}">
                <a16:creationId xmlns:a16="http://schemas.microsoft.com/office/drawing/2014/main" id="{3DFD708A-7863-4BE5-87C9-3F7DE8EE069A}"/>
              </a:ext>
            </a:extLst>
          </p:cNvPr>
          <p:cNvCxnSpPr>
            <a:cxnSpLocks/>
          </p:cNvCxnSpPr>
          <p:nvPr/>
        </p:nvCxnSpPr>
        <p:spPr>
          <a:xfrm>
            <a:off x="221679" y="7889767"/>
            <a:ext cx="7128000" cy="0"/>
          </a:xfrm>
          <a:prstGeom prst="line">
            <a:avLst/>
          </a:prstGeom>
          <a:ln w="6350">
            <a:solidFill>
              <a:schemeClr val="accent3"/>
            </a:solidFill>
            <a:prstDash val="sysDot"/>
          </a:ln>
        </p:spPr>
        <p:style>
          <a:lnRef idx="1">
            <a:schemeClr val="accent1"/>
          </a:lnRef>
          <a:fillRef idx="0">
            <a:schemeClr val="accent1"/>
          </a:fillRef>
          <a:effectRef idx="0">
            <a:schemeClr val="accent1"/>
          </a:effectRef>
          <a:fontRef idx="minor">
            <a:schemeClr val="tx1"/>
          </a:fontRef>
        </p:style>
      </p:cxnSp>
      <p:cxnSp>
        <p:nvCxnSpPr>
          <p:cNvPr id="78" name="直線コネクタ 77">
            <a:extLst>
              <a:ext uri="{FF2B5EF4-FFF2-40B4-BE49-F238E27FC236}">
                <a16:creationId xmlns:a16="http://schemas.microsoft.com/office/drawing/2014/main" id="{595E8AE9-9C40-497C-A2FB-2ED6FC3651EC}"/>
              </a:ext>
            </a:extLst>
          </p:cNvPr>
          <p:cNvCxnSpPr>
            <a:cxnSpLocks/>
          </p:cNvCxnSpPr>
          <p:nvPr/>
        </p:nvCxnSpPr>
        <p:spPr>
          <a:xfrm>
            <a:off x="221679" y="8271540"/>
            <a:ext cx="7128000" cy="0"/>
          </a:xfrm>
          <a:prstGeom prst="line">
            <a:avLst/>
          </a:prstGeom>
          <a:ln w="6350">
            <a:solidFill>
              <a:schemeClr val="accent3"/>
            </a:solidFill>
            <a:prstDash val="sysDot"/>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AF7C89E3-3DDB-482C-A6A7-DF8654917CA8}"/>
              </a:ext>
            </a:extLst>
          </p:cNvPr>
          <p:cNvCxnSpPr>
            <a:cxnSpLocks/>
          </p:cNvCxnSpPr>
          <p:nvPr/>
        </p:nvCxnSpPr>
        <p:spPr>
          <a:xfrm>
            <a:off x="219924" y="8641643"/>
            <a:ext cx="7128000" cy="0"/>
          </a:xfrm>
          <a:prstGeom prst="line">
            <a:avLst/>
          </a:prstGeom>
          <a:ln w="6350">
            <a:solidFill>
              <a:schemeClr val="accent3"/>
            </a:solidFill>
            <a:prstDash val="sysDot"/>
          </a:ln>
        </p:spPr>
        <p:style>
          <a:lnRef idx="1">
            <a:schemeClr val="accent1"/>
          </a:lnRef>
          <a:fillRef idx="0">
            <a:schemeClr val="accent1"/>
          </a:fillRef>
          <a:effectRef idx="0">
            <a:schemeClr val="accent1"/>
          </a:effectRef>
          <a:fontRef idx="minor">
            <a:schemeClr val="tx1"/>
          </a:fontRef>
        </p:style>
      </p:cxnSp>
      <p:cxnSp>
        <p:nvCxnSpPr>
          <p:cNvPr id="80" name="直線コネクタ 79">
            <a:extLst>
              <a:ext uri="{FF2B5EF4-FFF2-40B4-BE49-F238E27FC236}">
                <a16:creationId xmlns:a16="http://schemas.microsoft.com/office/drawing/2014/main" id="{CD3D826F-8A1F-4298-B3FD-AE31A7ED7A8F}"/>
              </a:ext>
            </a:extLst>
          </p:cNvPr>
          <p:cNvCxnSpPr>
            <a:cxnSpLocks/>
          </p:cNvCxnSpPr>
          <p:nvPr/>
        </p:nvCxnSpPr>
        <p:spPr>
          <a:xfrm>
            <a:off x="223732" y="9002922"/>
            <a:ext cx="7128000" cy="0"/>
          </a:xfrm>
          <a:prstGeom prst="line">
            <a:avLst/>
          </a:prstGeom>
          <a:ln w="6350">
            <a:solidFill>
              <a:schemeClr val="accent3"/>
            </a:solidFill>
            <a:prstDash val="sysDot"/>
          </a:ln>
        </p:spPr>
        <p:style>
          <a:lnRef idx="1">
            <a:schemeClr val="accent1"/>
          </a:lnRef>
          <a:fillRef idx="0">
            <a:schemeClr val="accent1"/>
          </a:fillRef>
          <a:effectRef idx="0">
            <a:schemeClr val="accent1"/>
          </a:effectRef>
          <a:fontRef idx="minor">
            <a:schemeClr val="tx1"/>
          </a:fontRef>
        </p:style>
      </p:cxnSp>
      <p:sp>
        <p:nvSpPr>
          <p:cNvPr id="65" name="テキスト ボックス 64">
            <a:extLst>
              <a:ext uri="{FF2B5EF4-FFF2-40B4-BE49-F238E27FC236}">
                <a16:creationId xmlns:a16="http://schemas.microsoft.com/office/drawing/2014/main" id="{C860B832-DD5C-42F4-ADF4-7641245F1E57}"/>
              </a:ext>
            </a:extLst>
          </p:cNvPr>
          <p:cNvSpPr txBox="1"/>
          <p:nvPr/>
        </p:nvSpPr>
        <p:spPr>
          <a:xfrm>
            <a:off x="1653605" y="7666996"/>
            <a:ext cx="4770858" cy="230832"/>
          </a:xfrm>
          <a:prstGeom prst="rect">
            <a:avLst/>
          </a:prstGeom>
          <a:noFill/>
        </p:spPr>
        <p:txBody>
          <a:bodyPr wrap="none" rtlCol="0">
            <a:spAutoFit/>
          </a:bodyPr>
          <a:lstStyle/>
          <a:p>
            <a:r>
              <a:rPr kumimoji="1" lang="en-US" altLang="ja-JP" sz="900" dirty="0">
                <a:solidFill>
                  <a:srgbClr val="0070C0"/>
                </a:solidFill>
                <a:latin typeface="Meiryo UI" panose="020B0604030504040204" pitchFamily="50" charset="-128"/>
                <a:ea typeface="Meiryo UI" panose="020B0604030504040204" pitchFamily="50" charset="-128"/>
              </a:rPr>
              <a:t>【</a:t>
            </a:r>
            <a:r>
              <a:rPr lang="ja-JP" altLang="en-US" sz="900" dirty="0">
                <a:solidFill>
                  <a:srgbClr val="0070C0"/>
                </a:solidFill>
                <a:latin typeface="Meiryo UI" panose="020B0604030504040204" pitchFamily="50" charset="-128"/>
                <a:ea typeface="Meiryo UI" panose="020B0604030504040204" pitchFamily="50" charset="-128"/>
              </a:rPr>
              <a:t>主な取組</a:t>
            </a:r>
            <a:r>
              <a:rPr kumimoji="1" lang="en-US" altLang="ja-JP" sz="900" dirty="0">
                <a:solidFill>
                  <a:srgbClr val="0070C0"/>
                </a:solidFill>
                <a:latin typeface="Meiryo UI" panose="020B0604030504040204" pitchFamily="50" charset="-128"/>
                <a:ea typeface="Meiryo UI" panose="020B0604030504040204" pitchFamily="50" charset="-128"/>
              </a:rPr>
              <a:t>】</a:t>
            </a:r>
            <a:r>
              <a:rPr kumimoji="1" lang="ja-JP" altLang="en-US" sz="900" dirty="0">
                <a:solidFill>
                  <a:srgbClr val="0070C0"/>
                </a:solidFill>
                <a:latin typeface="Meiryo UI" panose="020B0604030504040204" pitchFamily="50" charset="-128"/>
                <a:ea typeface="Meiryo UI" panose="020B0604030504040204" pitchFamily="50" charset="-128"/>
              </a:rPr>
              <a:t> 高校生と環境負荷低減に先進的に取り組む事業者との対話型プログラムの実施　など</a:t>
            </a:r>
          </a:p>
        </p:txBody>
      </p:sp>
      <p:sp>
        <p:nvSpPr>
          <p:cNvPr id="70" name="テキスト ボックス 69">
            <a:extLst>
              <a:ext uri="{FF2B5EF4-FFF2-40B4-BE49-F238E27FC236}">
                <a16:creationId xmlns:a16="http://schemas.microsoft.com/office/drawing/2014/main" id="{25E26D45-E37D-44EC-9AAD-8B058525B6A1}"/>
              </a:ext>
            </a:extLst>
          </p:cNvPr>
          <p:cNvSpPr txBox="1"/>
          <p:nvPr/>
        </p:nvSpPr>
        <p:spPr>
          <a:xfrm>
            <a:off x="1653605" y="8796447"/>
            <a:ext cx="3203121" cy="230832"/>
          </a:xfrm>
          <a:prstGeom prst="rect">
            <a:avLst/>
          </a:prstGeom>
          <a:noFill/>
        </p:spPr>
        <p:txBody>
          <a:bodyPr wrap="none" rtlCol="0">
            <a:spAutoFit/>
          </a:bodyPr>
          <a:lstStyle/>
          <a:p>
            <a:r>
              <a:rPr kumimoji="1" lang="en-US" altLang="ja-JP" sz="900" dirty="0">
                <a:solidFill>
                  <a:srgbClr val="0070C0"/>
                </a:solidFill>
                <a:latin typeface="Meiryo UI" panose="020B0604030504040204" pitchFamily="50" charset="-128"/>
                <a:ea typeface="Meiryo UI" panose="020B0604030504040204" pitchFamily="50" charset="-128"/>
              </a:rPr>
              <a:t>【</a:t>
            </a:r>
            <a:r>
              <a:rPr lang="ja-JP" altLang="en-US" sz="900" dirty="0">
                <a:solidFill>
                  <a:srgbClr val="0070C0"/>
                </a:solidFill>
                <a:latin typeface="Meiryo UI" panose="020B0604030504040204" pitchFamily="50" charset="-128"/>
                <a:ea typeface="Meiryo UI" panose="020B0604030504040204" pitchFamily="50" charset="-128"/>
              </a:rPr>
              <a:t>主な取組</a:t>
            </a:r>
            <a:r>
              <a:rPr kumimoji="1" lang="en-US" altLang="ja-JP" sz="900" dirty="0">
                <a:solidFill>
                  <a:srgbClr val="0070C0"/>
                </a:solidFill>
                <a:latin typeface="Meiryo UI" panose="020B0604030504040204" pitchFamily="50" charset="-128"/>
                <a:ea typeface="Meiryo UI" panose="020B0604030504040204" pitchFamily="50" charset="-128"/>
              </a:rPr>
              <a:t>】 </a:t>
            </a:r>
            <a:r>
              <a:rPr lang="ja-JP" altLang="en-US" sz="900" dirty="0">
                <a:solidFill>
                  <a:srgbClr val="0070C0"/>
                </a:solidFill>
                <a:latin typeface="Meiryo UI" panose="020B0604030504040204" pitchFamily="50" charset="-128"/>
                <a:ea typeface="Meiryo UI" panose="020B0604030504040204" pitchFamily="50" charset="-128"/>
              </a:rPr>
              <a:t>様々な事業者と連携した情報発信力の強化</a:t>
            </a:r>
            <a:r>
              <a:rPr kumimoji="1" lang="ja-JP" altLang="en-US" sz="900" dirty="0">
                <a:solidFill>
                  <a:srgbClr val="0070C0"/>
                </a:solidFill>
                <a:latin typeface="Meiryo UI" panose="020B0604030504040204" pitchFamily="50" charset="-128"/>
                <a:ea typeface="Meiryo UI" panose="020B0604030504040204" pitchFamily="50" charset="-128"/>
              </a:rPr>
              <a:t>　など</a:t>
            </a:r>
          </a:p>
        </p:txBody>
      </p:sp>
      <p:sp>
        <p:nvSpPr>
          <p:cNvPr id="71" name="テキスト ボックス 70">
            <a:extLst>
              <a:ext uri="{FF2B5EF4-FFF2-40B4-BE49-F238E27FC236}">
                <a16:creationId xmlns:a16="http://schemas.microsoft.com/office/drawing/2014/main" id="{150063A7-C5D4-495E-91C4-A5719CBCB738}"/>
              </a:ext>
            </a:extLst>
          </p:cNvPr>
          <p:cNvSpPr txBox="1"/>
          <p:nvPr/>
        </p:nvSpPr>
        <p:spPr>
          <a:xfrm>
            <a:off x="1653605" y="9153863"/>
            <a:ext cx="5698996" cy="230832"/>
          </a:xfrm>
          <a:prstGeom prst="rect">
            <a:avLst/>
          </a:prstGeom>
          <a:noFill/>
        </p:spPr>
        <p:txBody>
          <a:bodyPr wrap="none" rtlCol="0">
            <a:spAutoFit/>
          </a:bodyPr>
          <a:lstStyle/>
          <a:p>
            <a:r>
              <a:rPr kumimoji="1" lang="en-US" altLang="ja-JP" sz="900" dirty="0">
                <a:solidFill>
                  <a:srgbClr val="0070C0"/>
                </a:solidFill>
                <a:latin typeface="Meiryo UI" panose="020B0604030504040204" pitchFamily="50" charset="-128"/>
                <a:ea typeface="Meiryo UI" panose="020B0604030504040204" pitchFamily="50" charset="-128"/>
              </a:rPr>
              <a:t>【</a:t>
            </a:r>
            <a:r>
              <a:rPr lang="ja-JP" altLang="en-US" sz="900" dirty="0">
                <a:solidFill>
                  <a:srgbClr val="0070C0"/>
                </a:solidFill>
                <a:latin typeface="Meiryo UI" panose="020B0604030504040204" pitchFamily="50" charset="-128"/>
                <a:ea typeface="Meiryo UI" panose="020B0604030504040204" pitchFamily="50" charset="-128"/>
              </a:rPr>
              <a:t>主な取組</a:t>
            </a:r>
            <a:r>
              <a:rPr kumimoji="1" lang="en-US" altLang="ja-JP" sz="900" dirty="0">
                <a:solidFill>
                  <a:srgbClr val="0070C0"/>
                </a:solidFill>
                <a:latin typeface="Meiryo UI" panose="020B0604030504040204" pitchFamily="50" charset="-128"/>
                <a:ea typeface="Meiryo UI" panose="020B0604030504040204" pitchFamily="50" charset="-128"/>
              </a:rPr>
              <a:t>】 </a:t>
            </a:r>
            <a:r>
              <a:rPr lang="ja-JP" altLang="en-US" sz="900" dirty="0">
                <a:solidFill>
                  <a:srgbClr val="0070C0"/>
                </a:solidFill>
                <a:latin typeface="Meiryo UI" panose="020B0604030504040204" pitchFamily="50" charset="-128"/>
                <a:ea typeface="Meiryo UI" panose="020B0604030504040204" pitchFamily="50" charset="-128"/>
              </a:rPr>
              <a:t>日常生活における脱炭素や食品ロス削減につながる環境配慮行動の促進（ポイント制度・見える化）</a:t>
            </a:r>
            <a:r>
              <a:rPr kumimoji="1" lang="ja-JP" altLang="en-US" sz="900" dirty="0">
                <a:solidFill>
                  <a:srgbClr val="0070C0"/>
                </a:solidFill>
                <a:latin typeface="Meiryo UI" panose="020B0604030504040204" pitchFamily="50" charset="-128"/>
                <a:ea typeface="Meiryo UI" panose="020B0604030504040204" pitchFamily="50" charset="-128"/>
              </a:rPr>
              <a:t>など</a:t>
            </a:r>
          </a:p>
        </p:txBody>
      </p:sp>
      <p:grpSp>
        <p:nvGrpSpPr>
          <p:cNvPr id="15" name="グループ化 14">
            <a:extLst>
              <a:ext uri="{FF2B5EF4-FFF2-40B4-BE49-F238E27FC236}">
                <a16:creationId xmlns:a16="http://schemas.microsoft.com/office/drawing/2014/main" id="{3DC23492-59DC-430E-B92C-3F905750596E}"/>
              </a:ext>
            </a:extLst>
          </p:cNvPr>
          <p:cNvGrpSpPr/>
          <p:nvPr/>
        </p:nvGrpSpPr>
        <p:grpSpPr>
          <a:xfrm>
            <a:off x="214065" y="7496391"/>
            <a:ext cx="1255544" cy="1853717"/>
            <a:chOff x="214065" y="7496391"/>
            <a:chExt cx="1255544" cy="1853717"/>
          </a:xfrm>
        </p:grpSpPr>
        <p:sp>
          <p:nvSpPr>
            <p:cNvPr id="76" name="テキスト ボックス 75">
              <a:extLst>
                <a:ext uri="{FF2B5EF4-FFF2-40B4-BE49-F238E27FC236}">
                  <a16:creationId xmlns:a16="http://schemas.microsoft.com/office/drawing/2014/main" id="{A88BAF3B-1E70-4336-A1D8-CF5E232E222C}"/>
                </a:ext>
              </a:extLst>
            </p:cNvPr>
            <p:cNvSpPr txBox="1"/>
            <p:nvPr/>
          </p:nvSpPr>
          <p:spPr>
            <a:xfrm>
              <a:off x="214065" y="7496391"/>
              <a:ext cx="1255544" cy="402674"/>
            </a:xfrm>
            <a:prstGeom prst="rect">
              <a:avLst/>
            </a:prstGeom>
            <a:noFill/>
          </p:spPr>
          <p:txBody>
            <a:bodyPr wrap="square">
              <a:spAutoFit/>
            </a:bodyPr>
            <a:lstStyle/>
            <a:p>
              <a:pPr>
                <a:lnSpc>
                  <a:spcPts val="1200"/>
                </a:lnSpc>
                <a:tabLst>
                  <a:tab pos="2065338" algn="l"/>
                </a:tabLst>
              </a:pPr>
              <a:r>
                <a:rPr lang="ja-JP" altLang="en-US" sz="1100" b="1" dirty="0">
                  <a:latin typeface="Meiryo UI" panose="020B0604030504040204" pitchFamily="50" charset="-128"/>
                  <a:ea typeface="Meiryo UI" panose="020B0604030504040204" pitchFamily="50" charset="-128"/>
                </a:rPr>
                <a:t>◆環境学習ツール</a:t>
              </a:r>
              <a:endParaRPr lang="en-US" altLang="ja-JP" sz="1100" b="1" dirty="0">
                <a:latin typeface="Meiryo UI" panose="020B0604030504040204" pitchFamily="50" charset="-128"/>
                <a:ea typeface="Meiryo UI" panose="020B0604030504040204" pitchFamily="50" charset="-128"/>
              </a:endParaRPr>
            </a:p>
            <a:p>
              <a:pPr>
                <a:lnSpc>
                  <a:spcPts val="1200"/>
                </a:lnSpc>
                <a:tabLst>
                  <a:tab pos="2065338" algn="l"/>
                </a:tabLst>
              </a:pPr>
              <a:r>
                <a:rPr lang="ja-JP" altLang="en-US" sz="1100" b="1" dirty="0">
                  <a:latin typeface="Meiryo UI" panose="020B0604030504040204" pitchFamily="50" charset="-128"/>
                  <a:ea typeface="Meiryo UI" panose="020B0604030504040204" pitchFamily="50" charset="-128"/>
                </a:rPr>
                <a:t>   の作成・提供</a:t>
              </a:r>
              <a:endParaRPr kumimoji="1" lang="ja-JP" altLang="en-US" sz="1100" dirty="0">
                <a:latin typeface="Meiryo UI" panose="020B0604030504040204" pitchFamily="50" charset="-128"/>
                <a:ea typeface="Meiryo UI" panose="020B0604030504040204" pitchFamily="50" charset="-128"/>
              </a:endParaRPr>
            </a:p>
          </p:txBody>
        </p:sp>
        <p:sp>
          <p:nvSpPr>
            <p:cNvPr id="81" name="テキスト ボックス 80">
              <a:extLst>
                <a:ext uri="{FF2B5EF4-FFF2-40B4-BE49-F238E27FC236}">
                  <a16:creationId xmlns:a16="http://schemas.microsoft.com/office/drawing/2014/main" id="{CBD6D09A-0B5E-4F46-BE2F-F3125E15B981}"/>
                </a:ext>
              </a:extLst>
            </p:cNvPr>
            <p:cNvSpPr txBox="1"/>
            <p:nvPr/>
          </p:nvSpPr>
          <p:spPr>
            <a:xfrm>
              <a:off x="214065" y="7972972"/>
              <a:ext cx="1255544" cy="261610"/>
            </a:xfrm>
            <a:prstGeom prst="rect">
              <a:avLst/>
            </a:prstGeom>
            <a:noFill/>
          </p:spPr>
          <p:txBody>
            <a:bodyPr wrap="square">
              <a:spAutoFit/>
            </a:bodyPr>
            <a:lstStyle/>
            <a:p>
              <a:pPr>
                <a:tabLst>
                  <a:tab pos="2065338" algn="l"/>
                </a:tabLst>
              </a:pPr>
              <a:r>
                <a:rPr lang="ja-JP" altLang="en-US" sz="1100" b="1" dirty="0">
                  <a:latin typeface="Meiryo UI" panose="020B0604030504040204" pitchFamily="50" charset="-128"/>
                  <a:ea typeface="Meiryo UI" panose="020B0604030504040204" pitchFamily="50" charset="-128"/>
                </a:rPr>
                <a:t>◆人材育成・活用</a:t>
              </a:r>
              <a:endParaRPr kumimoji="1" lang="ja-JP" altLang="en-US" sz="1100" dirty="0">
                <a:latin typeface="Meiryo UI" panose="020B0604030504040204" pitchFamily="50" charset="-128"/>
                <a:ea typeface="Meiryo UI" panose="020B0604030504040204" pitchFamily="50" charset="-128"/>
              </a:endParaRPr>
            </a:p>
          </p:txBody>
        </p:sp>
        <p:sp>
          <p:nvSpPr>
            <p:cNvPr id="82" name="テキスト ボックス 81">
              <a:extLst>
                <a:ext uri="{FF2B5EF4-FFF2-40B4-BE49-F238E27FC236}">
                  <a16:creationId xmlns:a16="http://schemas.microsoft.com/office/drawing/2014/main" id="{95DF73D8-4909-4AB9-BA86-2237698C2BDF}"/>
                </a:ext>
              </a:extLst>
            </p:cNvPr>
            <p:cNvSpPr txBox="1"/>
            <p:nvPr/>
          </p:nvSpPr>
          <p:spPr>
            <a:xfrm>
              <a:off x="214065" y="8326788"/>
              <a:ext cx="1255544" cy="261610"/>
            </a:xfrm>
            <a:prstGeom prst="rect">
              <a:avLst/>
            </a:prstGeom>
            <a:noFill/>
          </p:spPr>
          <p:txBody>
            <a:bodyPr wrap="square">
              <a:spAutoFit/>
            </a:bodyPr>
            <a:lstStyle/>
            <a:p>
              <a:pPr>
                <a:tabLst>
                  <a:tab pos="2065338" algn="l"/>
                </a:tabLst>
              </a:pPr>
              <a:r>
                <a:rPr lang="ja-JP" altLang="en-US" sz="1100" b="1" dirty="0">
                  <a:latin typeface="Meiryo UI" panose="020B0604030504040204" pitchFamily="50" charset="-128"/>
                  <a:ea typeface="Meiryo UI" panose="020B0604030504040204" pitchFamily="50" charset="-128"/>
                </a:rPr>
                <a:t>◆支援制度</a:t>
              </a:r>
              <a:endParaRPr kumimoji="1" lang="ja-JP" altLang="en-US" sz="1100" dirty="0">
                <a:latin typeface="Meiryo UI" panose="020B0604030504040204" pitchFamily="50" charset="-128"/>
                <a:ea typeface="Meiryo UI" panose="020B0604030504040204" pitchFamily="50" charset="-128"/>
              </a:endParaRPr>
            </a:p>
          </p:txBody>
        </p:sp>
        <p:sp>
          <p:nvSpPr>
            <p:cNvPr id="86" name="テキスト ボックス 85">
              <a:extLst>
                <a:ext uri="{FF2B5EF4-FFF2-40B4-BE49-F238E27FC236}">
                  <a16:creationId xmlns:a16="http://schemas.microsoft.com/office/drawing/2014/main" id="{2ED21856-101C-40B3-A95C-B1DEB8F4EAC7}"/>
                </a:ext>
              </a:extLst>
            </p:cNvPr>
            <p:cNvSpPr txBox="1"/>
            <p:nvPr/>
          </p:nvSpPr>
          <p:spPr>
            <a:xfrm>
              <a:off x="214065" y="8702350"/>
              <a:ext cx="1255544" cy="261610"/>
            </a:xfrm>
            <a:prstGeom prst="rect">
              <a:avLst/>
            </a:prstGeom>
            <a:noFill/>
          </p:spPr>
          <p:txBody>
            <a:bodyPr wrap="square">
              <a:spAutoFit/>
            </a:bodyPr>
            <a:lstStyle/>
            <a:p>
              <a:pPr>
                <a:tabLst>
                  <a:tab pos="2065338" algn="l"/>
                </a:tabLst>
              </a:pPr>
              <a:r>
                <a:rPr lang="ja-JP" altLang="en-US" sz="1100" b="1" dirty="0">
                  <a:latin typeface="Meiryo UI" panose="020B0604030504040204" pitchFamily="50" charset="-128"/>
                  <a:ea typeface="Meiryo UI" panose="020B0604030504040204" pitchFamily="50" charset="-128"/>
                </a:rPr>
                <a:t>◆情報提供</a:t>
              </a:r>
              <a:endParaRPr kumimoji="1" lang="ja-JP" altLang="en-US" sz="1100" dirty="0">
                <a:latin typeface="Meiryo UI" panose="020B0604030504040204" pitchFamily="50" charset="-128"/>
                <a:ea typeface="Meiryo UI" panose="020B0604030504040204" pitchFamily="50" charset="-128"/>
              </a:endParaRPr>
            </a:p>
          </p:txBody>
        </p:sp>
        <p:sp>
          <p:nvSpPr>
            <p:cNvPr id="89" name="テキスト ボックス 88">
              <a:extLst>
                <a:ext uri="{FF2B5EF4-FFF2-40B4-BE49-F238E27FC236}">
                  <a16:creationId xmlns:a16="http://schemas.microsoft.com/office/drawing/2014/main" id="{D322D688-301A-41FD-8C4C-1A532DDEA51F}"/>
                </a:ext>
              </a:extLst>
            </p:cNvPr>
            <p:cNvSpPr txBox="1"/>
            <p:nvPr/>
          </p:nvSpPr>
          <p:spPr>
            <a:xfrm>
              <a:off x="214065" y="9088498"/>
              <a:ext cx="1255544" cy="261610"/>
            </a:xfrm>
            <a:prstGeom prst="rect">
              <a:avLst/>
            </a:prstGeom>
            <a:noFill/>
          </p:spPr>
          <p:txBody>
            <a:bodyPr wrap="square">
              <a:spAutoFit/>
            </a:bodyPr>
            <a:lstStyle/>
            <a:p>
              <a:pPr>
                <a:tabLst>
                  <a:tab pos="2065338" algn="l"/>
                </a:tabLst>
              </a:pPr>
              <a:r>
                <a:rPr lang="ja-JP" altLang="en-US" sz="1100" b="1" dirty="0">
                  <a:latin typeface="Meiryo UI" panose="020B0604030504040204" pitchFamily="50" charset="-128"/>
                  <a:ea typeface="Meiryo UI" panose="020B0604030504040204" pitchFamily="50" charset="-128"/>
                </a:rPr>
                <a:t>◆普及啓発</a:t>
              </a:r>
              <a:endParaRPr kumimoji="1" lang="ja-JP" altLang="en-US" sz="1100" dirty="0">
                <a:latin typeface="Meiryo UI" panose="020B0604030504040204" pitchFamily="50" charset="-128"/>
                <a:ea typeface="Meiryo UI" panose="020B0604030504040204" pitchFamily="50" charset="-128"/>
              </a:endParaRPr>
            </a:p>
          </p:txBody>
        </p:sp>
      </p:grpSp>
      <p:sp>
        <p:nvSpPr>
          <p:cNvPr id="93" name="テキスト ボックス 92">
            <a:extLst>
              <a:ext uri="{FF2B5EF4-FFF2-40B4-BE49-F238E27FC236}">
                <a16:creationId xmlns:a16="http://schemas.microsoft.com/office/drawing/2014/main" id="{1A549A32-3F01-4E2A-88B5-B1800E0EF629}"/>
              </a:ext>
            </a:extLst>
          </p:cNvPr>
          <p:cNvSpPr txBox="1"/>
          <p:nvPr/>
        </p:nvSpPr>
        <p:spPr>
          <a:xfrm>
            <a:off x="7668029" y="8398805"/>
            <a:ext cx="4421403" cy="400110"/>
          </a:xfrm>
          <a:prstGeom prst="rect">
            <a:avLst/>
          </a:prstGeom>
          <a:noFill/>
        </p:spPr>
        <p:txBody>
          <a:bodyPr wrap="none" rtlCol="0">
            <a:spAutoFit/>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１</a:t>
            </a:r>
            <a:r>
              <a:rPr lang="en-US" altLang="ja-JP"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18</a:t>
            </a:r>
            <a:r>
              <a:rPr kumimoji="1" lang="ja-JP" altLang="en-US" sz="1000" dirty="0">
                <a:latin typeface="Meiryo UI" panose="020B0604030504040204" pitchFamily="50" charset="-128"/>
                <a:ea typeface="Meiryo UI" panose="020B0604030504040204" pitchFamily="50" charset="-128"/>
              </a:rPr>
              <a:t>歳以上の大阪府民計</a:t>
            </a:r>
            <a:r>
              <a:rPr kumimoji="1" lang="en-US" altLang="ja-JP" sz="1000" dirty="0">
                <a:latin typeface="Meiryo UI" panose="020B0604030504040204" pitchFamily="50" charset="-128"/>
                <a:ea typeface="Meiryo UI" panose="020B0604030504040204" pitchFamily="50" charset="-128"/>
              </a:rPr>
              <a:t>1,000</a:t>
            </a:r>
            <a:r>
              <a:rPr kumimoji="1" lang="ja-JP" altLang="en-US" sz="1000" dirty="0">
                <a:latin typeface="Meiryo UI" panose="020B0604030504040204" pitchFamily="50" charset="-128"/>
                <a:ea typeface="Meiryo UI" panose="020B0604030504040204" pitchFamily="50" charset="-128"/>
              </a:rPr>
              <a:t>サンプルを対象にした</a:t>
            </a:r>
            <a:r>
              <a:rPr lang="ja-JP" altLang="en-US" sz="1000" dirty="0">
                <a:latin typeface="Meiryo UI" panose="020B0604030504040204" pitchFamily="50" charset="-128"/>
                <a:ea typeface="Meiryo UI" panose="020B0604030504040204" pitchFamily="50" charset="-128"/>
              </a:rPr>
              <a:t>インターネット</a:t>
            </a:r>
            <a:r>
              <a:rPr kumimoji="1" lang="ja-JP" altLang="en-US" sz="1000" dirty="0">
                <a:latin typeface="Meiryo UI" panose="020B0604030504040204" pitchFamily="50" charset="-128"/>
                <a:ea typeface="Meiryo UI" panose="020B0604030504040204" pitchFamily="50" charset="-128"/>
              </a:rPr>
              <a:t>調査による</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２ アドプト事業：フォレスト、ロード、リバー、シーサイド</a:t>
            </a:r>
          </a:p>
        </p:txBody>
      </p:sp>
    </p:spTree>
    <p:extLst>
      <p:ext uri="{BB962C8B-B14F-4D97-AF65-F5344CB8AC3E}">
        <p14:creationId xmlns:p14="http://schemas.microsoft.com/office/powerpoint/2010/main" val="31597121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2" ma:contentTypeDescription="新しいドキュメントを作成します。" ma:contentTypeScope="" ma:versionID="b3c97e09efd2aa013a335549072096a9">
  <xsd:schema xmlns:xsd="http://www.w3.org/2001/XMLSchema" xmlns:xs="http://www.w3.org/2001/XMLSchema" xmlns:p="http://schemas.microsoft.com/office/2006/metadata/properties" xmlns:ns2="70d7d652-1edb-4486-adb7-569848e2bdac" xmlns:ns3="a9b0d389-098a-4f82-adda-c0435a7f6245" targetNamespace="http://schemas.microsoft.com/office/2006/metadata/properties" ma:root="true" ma:fieldsID="25ddd6d1bcad24e9732583f12c572358" ns2:_="" ns3:_="">
    <xsd:import namespace="70d7d652-1edb-4486-adb7-569848e2bdac"/>
    <xsd:import namespace="a9b0d389-098a-4f82-adda-c0435a7f6245"/>
    <xsd:element name="properties">
      <xsd:complexType>
        <xsd:sequence>
          <xsd:element name="documentManagement">
            <xsd:complexType>
              <xsd:all>
                <xsd:element ref="ns2:_x65e5__x4ed8__x5165__x308a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9b0d389-098a-4f82-adda-c0435a7f6245"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C7FF67-3C15-446E-A64A-01CDCD1600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a9b0d389-098a-4f82-adda-c0435a7f6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772435C-A70B-4422-99FC-B0EC43D81B68}">
  <ds:schemaRefs>
    <ds:schemaRef ds:uri="http://purl.org/dc/terms/"/>
    <ds:schemaRef ds:uri="http://schemas.microsoft.com/office/2006/metadata/properties"/>
    <ds:schemaRef ds:uri="http://purl.org/dc/dcmitype/"/>
    <ds:schemaRef ds:uri="http://purl.org/dc/elements/1.1/"/>
    <ds:schemaRef ds:uri="http://schemas.microsoft.com/office/infopath/2007/PartnerControls"/>
    <ds:schemaRef ds:uri="http://schemas.openxmlformats.org/package/2006/metadata/core-properties"/>
    <ds:schemaRef ds:uri="http://schemas.microsoft.com/office/2006/documentManagement/types"/>
    <ds:schemaRef ds:uri="a9b0d389-098a-4f82-adda-c0435a7f6245"/>
    <ds:schemaRef ds:uri="70d7d652-1edb-4486-adb7-569848e2bdac"/>
    <ds:schemaRef ds:uri="http://www.w3.org/XML/1998/namespace"/>
  </ds:schemaRefs>
</ds:datastoreItem>
</file>

<file path=customXml/itemProps3.xml><?xml version="1.0" encoding="utf-8"?>
<ds:datastoreItem xmlns:ds="http://schemas.openxmlformats.org/officeDocument/2006/customXml" ds:itemID="{204397E1-078F-405C-9657-2015D94631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1356</Words>
  <Application>Microsoft Office PowerPoint</Application>
  <PresentationFormat>A3 297x420 mm</PresentationFormat>
  <Paragraphs>99</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2020-01-27T08:11:08Z</dcterms:created>
  <dcterms:modified xsi:type="dcterms:W3CDTF">2024-02-23T04:46:53Z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